
<file path=[Content_Types].xml><?xml version="1.0" encoding="utf-8"?>
<Types xmlns="http://schemas.openxmlformats.org/package/2006/content-types">
  <Default Extension="emf" ContentType="image/x-emf"/>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102"/>
  </p:notesMasterIdLst>
  <p:sldIdLst>
    <p:sldId id="256" r:id="rId2"/>
    <p:sldId id="298" r:id="rId3"/>
    <p:sldId id="296" r:id="rId4"/>
    <p:sldId id="299" r:id="rId5"/>
    <p:sldId id="301" r:id="rId6"/>
    <p:sldId id="303" r:id="rId7"/>
    <p:sldId id="302" r:id="rId8"/>
    <p:sldId id="304" r:id="rId9"/>
    <p:sldId id="305" r:id="rId10"/>
    <p:sldId id="307" r:id="rId11"/>
    <p:sldId id="306" r:id="rId12"/>
    <p:sldId id="308" r:id="rId13"/>
    <p:sldId id="309" r:id="rId14"/>
    <p:sldId id="297" r:id="rId15"/>
    <p:sldId id="329" r:id="rId16"/>
    <p:sldId id="331" r:id="rId17"/>
    <p:sldId id="330" r:id="rId18"/>
    <p:sldId id="328" r:id="rId19"/>
    <p:sldId id="315" r:id="rId20"/>
    <p:sldId id="310" r:id="rId21"/>
    <p:sldId id="311" r:id="rId22"/>
    <p:sldId id="312" r:id="rId23"/>
    <p:sldId id="316" r:id="rId24"/>
    <p:sldId id="313" r:id="rId25"/>
    <p:sldId id="323" r:id="rId26"/>
    <p:sldId id="322" r:id="rId27"/>
    <p:sldId id="324" r:id="rId28"/>
    <p:sldId id="325" r:id="rId29"/>
    <p:sldId id="326" r:id="rId30"/>
    <p:sldId id="327" r:id="rId31"/>
    <p:sldId id="385" r:id="rId32"/>
    <p:sldId id="386" r:id="rId33"/>
    <p:sldId id="318" r:id="rId34"/>
    <p:sldId id="361" r:id="rId35"/>
    <p:sldId id="359" r:id="rId36"/>
    <p:sldId id="374" r:id="rId37"/>
    <p:sldId id="360" r:id="rId38"/>
    <p:sldId id="375" r:id="rId39"/>
    <p:sldId id="376" r:id="rId40"/>
    <p:sldId id="381" r:id="rId41"/>
    <p:sldId id="382" r:id="rId42"/>
    <p:sldId id="383" r:id="rId43"/>
    <p:sldId id="384" r:id="rId44"/>
    <p:sldId id="377" r:id="rId45"/>
    <p:sldId id="389" r:id="rId46"/>
    <p:sldId id="390" r:id="rId47"/>
    <p:sldId id="391" r:id="rId48"/>
    <p:sldId id="378" r:id="rId49"/>
    <p:sldId id="392" r:id="rId50"/>
    <p:sldId id="393" r:id="rId51"/>
    <p:sldId id="379" r:id="rId52"/>
    <p:sldId id="394" r:id="rId53"/>
    <p:sldId id="380" r:id="rId54"/>
    <p:sldId id="395" r:id="rId55"/>
    <p:sldId id="362" r:id="rId56"/>
    <p:sldId id="387" r:id="rId57"/>
    <p:sldId id="388" r:id="rId58"/>
    <p:sldId id="408" r:id="rId59"/>
    <p:sldId id="409" r:id="rId60"/>
    <p:sldId id="396" r:id="rId61"/>
    <p:sldId id="364" r:id="rId62"/>
    <p:sldId id="397" r:id="rId63"/>
    <p:sldId id="398" r:id="rId64"/>
    <p:sldId id="406" r:id="rId65"/>
    <p:sldId id="407" r:id="rId66"/>
    <p:sldId id="399" r:id="rId67"/>
    <p:sldId id="400" r:id="rId68"/>
    <p:sldId id="405" r:id="rId69"/>
    <p:sldId id="401" r:id="rId70"/>
    <p:sldId id="402" r:id="rId71"/>
    <p:sldId id="403" r:id="rId72"/>
    <p:sldId id="404" r:id="rId73"/>
    <p:sldId id="366" r:id="rId74"/>
    <p:sldId id="367" r:id="rId75"/>
    <p:sldId id="368" r:id="rId76"/>
    <p:sldId id="369" r:id="rId77"/>
    <p:sldId id="370" r:id="rId78"/>
    <p:sldId id="334" r:id="rId79"/>
    <p:sldId id="319" r:id="rId80"/>
    <p:sldId id="337" r:id="rId81"/>
    <p:sldId id="333" r:id="rId82"/>
    <p:sldId id="336" r:id="rId83"/>
    <p:sldId id="335" r:id="rId84"/>
    <p:sldId id="332" r:id="rId85"/>
    <p:sldId id="338" r:id="rId86"/>
    <p:sldId id="339" r:id="rId87"/>
    <p:sldId id="341" r:id="rId88"/>
    <p:sldId id="342" r:id="rId89"/>
    <p:sldId id="340" r:id="rId90"/>
    <p:sldId id="343" r:id="rId91"/>
    <p:sldId id="348" r:id="rId92"/>
    <p:sldId id="345" r:id="rId93"/>
    <p:sldId id="344" r:id="rId94"/>
    <p:sldId id="349" r:id="rId95"/>
    <p:sldId id="346" r:id="rId96"/>
    <p:sldId id="320" r:id="rId97"/>
    <p:sldId id="347" r:id="rId98"/>
    <p:sldId id="350" r:id="rId99"/>
    <p:sldId id="351" r:id="rId100"/>
    <p:sldId id="314" r:id="rId101"/>
  </p:sldIdLst>
  <p:sldSz cx="9144000" cy="5143500" type="screen16x9"/>
  <p:notesSz cx="6858000" cy="9144000"/>
  <p:embeddedFontLst>
    <p:embeddedFont>
      <p:font typeface="Albert Sans" panose="020B0604020202020204" charset="0"/>
      <p:regular r:id="rId103"/>
      <p:bold r:id="rId104"/>
      <p:italic r:id="rId105"/>
      <p:boldItalic r:id="rId106"/>
    </p:embeddedFont>
    <p:embeddedFont>
      <p:font typeface="Andalus" panose="02020603050405020304" pitchFamily="18" charset="-78"/>
      <p:regular r:id="rId107"/>
    </p:embeddedFont>
    <p:embeddedFont>
      <p:font typeface="Livvic" pitchFamily="2" charset="0"/>
      <p:regular r:id="rId108"/>
      <p:bold r:id="rId109"/>
      <p:italic r:id="rId110"/>
      <p:boldItalic r:id="rId1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43AD"/>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FABE3D-0139-4412-9C73-E4F564A66098}">
  <a:tblStyle styleId="{13FABE3D-0139-4412-9C73-E4F564A6609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B6827E2-A8B6-4D41-9E52-EEE77245323C}"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0883" autoAdjust="0"/>
  </p:normalViewPr>
  <p:slideViewPr>
    <p:cSldViewPr snapToGrid="0">
      <p:cViewPr varScale="1">
        <p:scale>
          <a:sx n="76" d="100"/>
          <a:sy n="76" d="100"/>
        </p:scale>
        <p:origin x="8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font" Target="fonts/font5.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fntdata"/><Relationship Id="rId108" Type="http://schemas.openxmlformats.org/officeDocument/2006/relationships/font" Target="fonts/font6.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4.fntdata"/><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7.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8.fntdata"/><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fr-FR"/>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8" Type="http://schemas.openxmlformats.org/officeDocument/2006/relationships/hyperlink" Target="https://www.priyamstudycentre.com/2022/01/ribonucleic-acid-rna.html" TargetMode="External"/><Relationship Id="rId3" Type="http://schemas.openxmlformats.org/officeDocument/2006/relationships/hyperlink" Target="https://www.priyamstudycentre.com/chemistry/molecule" TargetMode="External"/><Relationship Id="rId7" Type="http://schemas.openxmlformats.org/officeDocument/2006/relationships/hyperlink" Target="https://www.priyamstudycentre.com/2023/08/deoxyribonucleic-acid-dna.html" TargetMode="External"/><Relationship Id="rId12" Type="http://schemas.openxmlformats.org/officeDocument/2006/relationships/hyperlink" Target="https://www.priyamstudycentre.com/2022/02/gel-permeation-chromatography.html" TargetMode="External"/><Relationship Id="rId2" Type="http://schemas.openxmlformats.org/officeDocument/2006/relationships/slide" Target="../slides/slide85.xml"/><Relationship Id="rId1" Type="http://schemas.openxmlformats.org/officeDocument/2006/relationships/notesMaster" Target="../notesMasters/notesMaster1.xml"/><Relationship Id="rId6" Type="http://schemas.openxmlformats.org/officeDocument/2006/relationships/hyperlink" Target="https://www.priyamstudycentre.com/2023/09/nucleic-acids.html" TargetMode="External"/><Relationship Id="rId11" Type="http://schemas.openxmlformats.org/officeDocument/2006/relationships/hyperlink" Target="https://www.priyamstudycentre.com/2022/06/solution-definition.html" TargetMode="External"/><Relationship Id="rId5" Type="http://schemas.openxmlformats.org/officeDocument/2006/relationships/hyperlink" Target="https://www.priyamstudycentre.com/2021/09/enzymes.html" TargetMode="External"/><Relationship Id="rId10" Type="http://schemas.openxmlformats.org/officeDocument/2006/relationships/hyperlink" Target="https://www.priyamstudycentre.com/2021/11/chromatography-techniques.html" TargetMode="External"/><Relationship Id="rId4" Type="http://schemas.openxmlformats.org/officeDocument/2006/relationships/hyperlink" Target="https://www.priyamstudycentre.com/2021/11/protein.html" TargetMode="External"/><Relationship Id="rId9" Type="http://schemas.openxmlformats.org/officeDocument/2006/relationships/hyperlink" Target="https://www.priyamstudycentre.com/2021/12/polymers.html" TargetMode="External"/></Relationships>
</file>

<file path=ppt/notesSlides/_rels/notesSlide83.xml.rels><?xml version="1.0" encoding="UTF-8" standalone="yes"?>
<Relationships xmlns="http://schemas.openxmlformats.org/package/2006/relationships"><Relationship Id="rId8" Type="http://schemas.openxmlformats.org/officeDocument/2006/relationships/hyperlink" Target="https://www.priyamstudycentre.com/2022/01/ribonucleic-acid-rna.html" TargetMode="External"/><Relationship Id="rId3" Type="http://schemas.openxmlformats.org/officeDocument/2006/relationships/hyperlink" Target="https://www.priyamstudycentre.com/chemistry/molecule" TargetMode="External"/><Relationship Id="rId7" Type="http://schemas.openxmlformats.org/officeDocument/2006/relationships/hyperlink" Target="https://www.priyamstudycentre.com/2023/08/deoxyribonucleic-acid-dna.html" TargetMode="External"/><Relationship Id="rId12" Type="http://schemas.openxmlformats.org/officeDocument/2006/relationships/hyperlink" Target="https://www.priyamstudycentre.com/2022/02/gel-permeation-chromatography.html" TargetMode="External"/><Relationship Id="rId2" Type="http://schemas.openxmlformats.org/officeDocument/2006/relationships/slide" Target="../slides/slide86.xml"/><Relationship Id="rId1" Type="http://schemas.openxmlformats.org/officeDocument/2006/relationships/notesMaster" Target="../notesMasters/notesMaster1.xml"/><Relationship Id="rId6" Type="http://schemas.openxmlformats.org/officeDocument/2006/relationships/hyperlink" Target="https://www.priyamstudycentre.com/2023/09/nucleic-acids.html" TargetMode="External"/><Relationship Id="rId11" Type="http://schemas.openxmlformats.org/officeDocument/2006/relationships/hyperlink" Target="https://www.priyamstudycentre.com/2022/06/solution-definition.html" TargetMode="External"/><Relationship Id="rId5" Type="http://schemas.openxmlformats.org/officeDocument/2006/relationships/hyperlink" Target="https://www.priyamstudycentre.com/2021/09/enzymes.html" TargetMode="External"/><Relationship Id="rId10" Type="http://schemas.openxmlformats.org/officeDocument/2006/relationships/hyperlink" Target="https://www.priyamstudycentre.com/2021/11/chromatography-techniques.html" TargetMode="External"/><Relationship Id="rId4" Type="http://schemas.openxmlformats.org/officeDocument/2006/relationships/hyperlink" Target="https://www.priyamstudycentre.com/2021/11/protein.html" TargetMode="External"/><Relationship Id="rId9" Type="http://schemas.openxmlformats.org/officeDocument/2006/relationships/hyperlink" Target="https://www.priyamstudycentre.com/2021/12/polymers.html" TargetMode="External"/></Relationships>
</file>

<file path=ppt/notesSlides/_rels/notesSlide84.xml.rels><?xml version="1.0" encoding="UTF-8" standalone="yes"?>
<Relationships xmlns="http://schemas.openxmlformats.org/package/2006/relationships"><Relationship Id="rId8" Type="http://schemas.openxmlformats.org/officeDocument/2006/relationships/hyperlink" Target="https://www.priyamstudycentre.com/2022/01/ribonucleic-acid-rna.html" TargetMode="External"/><Relationship Id="rId3" Type="http://schemas.openxmlformats.org/officeDocument/2006/relationships/hyperlink" Target="https://www.priyamstudycentre.com/chemistry/molecule" TargetMode="External"/><Relationship Id="rId7" Type="http://schemas.openxmlformats.org/officeDocument/2006/relationships/hyperlink" Target="https://www.priyamstudycentre.com/2023/08/deoxyribonucleic-acid-dna.html" TargetMode="External"/><Relationship Id="rId12" Type="http://schemas.openxmlformats.org/officeDocument/2006/relationships/hyperlink" Target="https://www.priyamstudycentre.com/2022/02/gel-permeation-chromatography.html"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www.priyamstudycentre.com/2023/09/nucleic-acids.html" TargetMode="External"/><Relationship Id="rId11" Type="http://schemas.openxmlformats.org/officeDocument/2006/relationships/hyperlink" Target="https://www.priyamstudycentre.com/2022/06/solution-definition.html" TargetMode="External"/><Relationship Id="rId5" Type="http://schemas.openxmlformats.org/officeDocument/2006/relationships/hyperlink" Target="https://www.priyamstudycentre.com/2021/09/enzymes.html" TargetMode="External"/><Relationship Id="rId10" Type="http://schemas.openxmlformats.org/officeDocument/2006/relationships/hyperlink" Target="https://www.priyamstudycentre.com/2021/11/chromatography-techniques.html" TargetMode="External"/><Relationship Id="rId4" Type="http://schemas.openxmlformats.org/officeDocument/2006/relationships/hyperlink" Target="https://www.priyamstudycentre.com/2021/11/protein.html" TargetMode="External"/><Relationship Id="rId9" Type="http://schemas.openxmlformats.org/officeDocument/2006/relationships/hyperlink" Target="https://www.priyamstudycentre.com/2021/12/polymers.html" TargetMode="External"/></Relationships>
</file>

<file path=ppt/notesSlides/_rels/notesSlide85.xml.rels><?xml version="1.0" encoding="UTF-8" standalone="yes"?>
<Relationships xmlns="http://schemas.openxmlformats.org/package/2006/relationships"><Relationship Id="rId8" Type="http://schemas.openxmlformats.org/officeDocument/2006/relationships/hyperlink" Target="https://www.priyamstudycentre.com/2022/01/ribonucleic-acid-rna.html" TargetMode="External"/><Relationship Id="rId3" Type="http://schemas.openxmlformats.org/officeDocument/2006/relationships/hyperlink" Target="https://www.priyamstudycentre.com/chemistry/molecule" TargetMode="External"/><Relationship Id="rId7" Type="http://schemas.openxmlformats.org/officeDocument/2006/relationships/hyperlink" Target="https://www.priyamstudycentre.com/2023/08/deoxyribonucleic-acid-dna.html" TargetMode="External"/><Relationship Id="rId12" Type="http://schemas.openxmlformats.org/officeDocument/2006/relationships/hyperlink" Target="https://www.priyamstudycentre.com/2022/02/gel-permeation-chromatography.html"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https://www.priyamstudycentre.com/2023/09/nucleic-acids.html" TargetMode="External"/><Relationship Id="rId11" Type="http://schemas.openxmlformats.org/officeDocument/2006/relationships/hyperlink" Target="https://www.priyamstudycentre.com/2022/06/solution-definition.html" TargetMode="External"/><Relationship Id="rId5" Type="http://schemas.openxmlformats.org/officeDocument/2006/relationships/hyperlink" Target="https://www.priyamstudycentre.com/2021/09/enzymes.html" TargetMode="External"/><Relationship Id="rId10" Type="http://schemas.openxmlformats.org/officeDocument/2006/relationships/hyperlink" Target="https://www.priyamstudycentre.com/2021/11/chromatography-techniques.html" TargetMode="External"/><Relationship Id="rId4" Type="http://schemas.openxmlformats.org/officeDocument/2006/relationships/hyperlink" Target="https://www.priyamstudycentre.com/2021/11/protein.html" TargetMode="External"/><Relationship Id="rId9" Type="http://schemas.openxmlformats.org/officeDocument/2006/relationships/hyperlink" Target="https://www.priyamstudycentre.com/2021/12/polymers.html" TargetMode="External"/></Relationships>
</file>

<file path=ppt/notesSlides/_rels/notesSlide86.xml.rels><?xml version="1.0" encoding="UTF-8" standalone="yes"?>
<Relationships xmlns="http://schemas.openxmlformats.org/package/2006/relationships"><Relationship Id="rId8" Type="http://schemas.openxmlformats.org/officeDocument/2006/relationships/hyperlink" Target="https://www.priyamstudycentre.com/2022/01/ribonucleic-acid-rna.html" TargetMode="External"/><Relationship Id="rId3" Type="http://schemas.openxmlformats.org/officeDocument/2006/relationships/hyperlink" Target="https://www.priyamstudycentre.com/chemistry/molecule" TargetMode="External"/><Relationship Id="rId7" Type="http://schemas.openxmlformats.org/officeDocument/2006/relationships/hyperlink" Target="https://www.priyamstudycentre.com/2023/08/deoxyribonucleic-acid-dna.html" TargetMode="External"/><Relationship Id="rId12" Type="http://schemas.openxmlformats.org/officeDocument/2006/relationships/hyperlink" Target="https://www.priyamstudycentre.com/2022/02/gel-permeation-chromatography.html" TargetMode="External"/><Relationship Id="rId2" Type="http://schemas.openxmlformats.org/officeDocument/2006/relationships/slide" Target="../slides/slide90.xml"/><Relationship Id="rId1" Type="http://schemas.openxmlformats.org/officeDocument/2006/relationships/notesMaster" Target="../notesMasters/notesMaster1.xml"/><Relationship Id="rId6" Type="http://schemas.openxmlformats.org/officeDocument/2006/relationships/hyperlink" Target="https://www.priyamstudycentre.com/2023/09/nucleic-acids.html" TargetMode="External"/><Relationship Id="rId11" Type="http://schemas.openxmlformats.org/officeDocument/2006/relationships/hyperlink" Target="https://www.priyamstudycentre.com/2022/06/solution-definition.html" TargetMode="External"/><Relationship Id="rId5" Type="http://schemas.openxmlformats.org/officeDocument/2006/relationships/hyperlink" Target="https://www.priyamstudycentre.com/2021/09/enzymes.html" TargetMode="External"/><Relationship Id="rId10" Type="http://schemas.openxmlformats.org/officeDocument/2006/relationships/hyperlink" Target="https://www.priyamstudycentre.com/2021/11/chromatography-techniques.html" TargetMode="External"/><Relationship Id="rId4" Type="http://schemas.openxmlformats.org/officeDocument/2006/relationships/hyperlink" Target="https://www.priyamstudycentre.com/2021/11/protein.html" TargetMode="External"/><Relationship Id="rId9" Type="http://schemas.openxmlformats.org/officeDocument/2006/relationships/hyperlink" Target="https://www.priyamstudycentre.com/2021/12/polymers.html" TargetMode="External"/></Relationships>
</file>

<file path=ppt/notesSlides/_rels/notesSlide87.xml.rels><?xml version="1.0" encoding="UTF-8" standalone="yes"?>
<Relationships xmlns="http://schemas.openxmlformats.org/package/2006/relationships"><Relationship Id="rId8" Type="http://schemas.openxmlformats.org/officeDocument/2006/relationships/hyperlink" Target="https://www.priyamstudycentre.com/2022/01/ribonucleic-acid-rna.html" TargetMode="External"/><Relationship Id="rId3" Type="http://schemas.openxmlformats.org/officeDocument/2006/relationships/hyperlink" Target="https://www.priyamstudycentre.com/chemistry/molecule" TargetMode="External"/><Relationship Id="rId7" Type="http://schemas.openxmlformats.org/officeDocument/2006/relationships/hyperlink" Target="https://www.priyamstudycentre.com/2023/08/deoxyribonucleic-acid-dna.html" TargetMode="External"/><Relationship Id="rId12" Type="http://schemas.openxmlformats.org/officeDocument/2006/relationships/hyperlink" Target="https://www.priyamstudycentre.com/2022/02/gel-permeation-chromatography.html" TargetMode="External"/><Relationship Id="rId2" Type="http://schemas.openxmlformats.org/officeDocument/2006/relationships/slide" Target="../slides/slide91.xml"/><Relationship Id="rId1" Type="http://schemas.openxmlformats.org/officeDocument/2006/relationships/notesMaster" Target="../notesMasters/notesMaster1.xml"/><Relationship Id="rId6" Type="http://schemas.openxmlformats.org/officeDocument/2006/relationships/hyperlink" Target="https://www.priyamstudycentre.com/2023/09/nucleic-acids.html" TargetMode="External"/><Relationship Id="rId11" Type="http://schemas.openxmlformats.org/officeDocument/2006/relationships/hyperlink" Target="https://www.priyamstudycentre.com/2022/06/solution-definition.html" TargetMode="External"/><Relationship Id="rId5" Type="http://schemas.openxmlformats.org/officeDocument/2006/relationships/hyperlink" Target="https://www.priyamstudycentre.com/2021/09/enzymes.html" TargetMode="External"/><Relationship Id="rId10" Type="http://schemas.openxmlformats.org/officeDocument/2006/relationships/hyperlink" Target="https://www.priyamstudycentre.com/2021/11/chromatography-techniques.html" TargetMode="External"/><Relationship Id="rId4" Type="http://schemas.openxmlformats.org/officeDocument/2006/relationships/hyperlink" Target="https://www.priyamstudycentre.com/2021/11/protein.html" TargetMode="External"/><Relationship Id="rId9" Type="http://schemas.openxmlformats.org/officeDocument/2006/relationships/hyperlink" Target="https://www.priyamstudycentre.com/2021/12/polymers.html" TargetMode="External"/></Relationships>
</file>

<file path=ppt/notesSlides/_rels/notesSlide88.xml.rels><?xml version="1.0" encoding="UTF-8" standalone="yes"?>
<Relationships xmlns="http://schemas.openxmlformats.org/package/2006/relationships"><Relationship Id="rId8" Type="http://schemas.openxmlformats.org/officeDocument/2006/relationships/hyperlink" Target="https://www.priyamstudycentre.com/2022/01/ribonucleic-acid-rna.html" TargetMode="External"/><Relationship Id="rId3" Type="http://schemas.openxmlformats.org/officeDocument/2006/relationships/hyperlink" Target="https://www.priyamstudycentre.com/chemistry/molecule" TargetMode="External"/><Relationship Id="rId7" Type="http://schemas.openxmlformats.org/officeDocument/2006/relationships/hyperlink" Target="https://www.priyamstudycentre.com/2023/08/deoxyribonucleic-acid-dna.html" TargetMode="External"/><Relationship Id="rId12" Type="http://schemas.openxmlformats.org/officeDocument/2006/relationships/hyperlink" Target="https://www.priyamstudycentre.com/2022/02/gel-permeation-chromatography.html" TargetMode="External"/><Relationship Id="rId2" Type="http://schemas.openxmlformats.org/officeDocument/2006/relationships/slide" Target="../slides/slide92.xml"/><Relationship Id="rId1" Type="http://schemas.openxmlformats.org/officeDocument/2006/relationships/notesMaster" Target="../notesMasters/notesMaster1.xml"/><Relationship Id="rId6" Type="http://schemas.openxmlformats.org/officeDocument/2006/relationships/hyperlink" Target="https://www.priyamstudycentre.com/2023/09/nucleic-acids.html" TargetMode="External"/><Relationship Id="rId11" Type="http://schemas.openxmlformats.org/officeDocument/2006/relationships/hyperlink" Target="https://www.priyamstudycentre.com/2022/06/solution-definition.html" TargetMode="External"/><Relationship Id="rId5" Type="http://schemas.openxmlformats.org/officeDocument/2006/relationships/hyperlink" Target="https://www.priyamstudycentre.com/2021/09/enzymes.html" TargetMode="External"/><Relationship Id="rId10" Type="http://schemas.openxmlformats.org/officeDocument/2006/relationships/hyperlink" Target="https://www.priyamstudycentre.com/2021/11/chromatography-techniques.html" TargetMode="External"/><Relationship Id="rId4" Type="http://schemas.openxmlformats.org/officeDocument/2006/relationships/hyperlink" Target="https://www.priyamstudycentre.com/2021/11/protein.html" TargetMode="External"/><Relationship Id="rId9" Type="http://schemas.openxmlformats.org/officeDocument/2006/relationships/hyperlink" Target="https://www.priyamstudycentre.com/2021/12/polymers.html" TargetMode="External"/></Relationships>
</file>

<file path=ppt/notesSlides/_rels/notesSlide89.xml.rels><?xml version="1.0" encoding="UTF-8" standalone="yes"?>
<Relationships xmlns="http://schemas.openxmlformats.org/package/2006/relationships"><Relationship Id="rId8" Type="http://schemas.openxmlformats.org/officeDocument/2006/relationships/hyperlink" Target="https://www.priyamstudycentre.com/2022/01/ribonucleic-acid-rna.html" TargetMode="External"/><Relationship Id="rId3" Type="http://schemas.openxmlformats.org/officeDocument/2006/relationships/hyperlink" Target="https://www.priyamstudycentre.com/chemistry/molecule" TargetMode="External"/><Relationship Id="rId7" Type="http://schemas.openxmlformats.org/officeDocument/2006/relationships/hyperlink" Target="https://www.priyamstudycentre.com/2023/08/deoxyribonucleic-acid-dna.html" TargetMode="External"/><Relationship Id="rId12" Type="http://schemas.openxmlformats.org/officeDocument/2006/relationships/hyperlink" Target="https://www.priyamstudycentre.com/2022/02/gel-permeation-chromatography.html"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s://www.priyamstudycentre.com/2023/09/nucleic-acids.html" TargetMode="External"/><Relationship Id="rId11" Type="http://schemas.openxmlformats.org/officeDocument/2006/relationships/hyperlink" Target="https://www.priyamstudycentre.com/2022/06/solution-definition.html" TargetMode="External"/><Relationship Id="rId5" Type="http://schemas.openxmlformats.org/officeDocument/2006/relationships/hyperlink" Target="https://www.priyamstudycentre.com/2021/09/enzymes.html" TargetMode="External"/><Relationship Id="rId10" Type="http://schemas.openxmlformats.org/officeDocument/2006/relationships/hyperlink" Target="https://www.priyamstudycentre.com/2021/11/chromatography-techniques.html" TargetMode="External"/><Relationship Id="rId4" Type="http://schemas.openxmlformats.org/officeDocument/2006/relationships/hyperlink" Target="https://www.priyamstudycentre.com/2021/11/protein.html" TargetMode="External"/><Relationship Id="rId9" Type="http://schemas.openxmlformats.org/officeDocument/2006/relationships/hyperlink" Target="https://www.priyamstudycentre.com/2021/12/polymers.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8" Type="http://schemas.openxmlformats.org/officeDocument/2006/relationships/hyperlink" Target="https://www.priyamstudycentre.com/2022/01/ribonucleic-acid-rna.html" TargetMode="External"/><Relationship Id="rId3" Type="http://schemas.openxmlformats.org/officeDocument/2006/relationships/hyperlink" Target="https://www.priyamstudycentre.com/chemistry/molecule" TargetMode="External"/><Relationship Id="rId7" Type="http://schemas.openxmlformats.org/officeDocument/2006/relationships/hyperlink" Target="https://www.priyamstudycentre.com/2023/08/deoxyribonucleic-acid-dna.html" TargetMode="External"/><Relationship Id="rId12" Type="http://schemas.openxmlformats.org/officeDocument/2006/relationships/hyperlink" Target="https://www.priyamstudycentre.com/2022/02/gel-permeation-chromatography.html" TargetMode="External"/><Relationship Id="rId2" Type="http://schemas.openxmlformats.org/officeDocument/2006/relationships/slide" Target="../slides/slide94.xml"/><Relationship Id="rId1" Type="http://schemas.openxmlformats.org/officeDocument/2006/relationships/notesMaster" Target="../notesMasters/notesMaster1.xml"/><Relationship Id="rId6" Type="http://schemas.openxmlformats.org/officeDocument/2006/relationships/hyperlink" Target="https://www.priyamstudycentre.com/2023/09/nucleic-acids.html" TargetMode="External"/><Relationship Id="rId11" Type="http://schemas.openxmlformats.org/officeDocument/2006/relationships/hyperlink" Target="https://www.priyamstudycentre.com/2022/06/solution-definition.html" TargetMode="External"/><Relationship Id="rId5" Type="http://schemas.openxmlformats.org/officeDocument/2006/relationships/hyperlink" Target="https://www.priyamstudycentre.com/2021/09/enzymes.html" TargetMode="External"/><Relationship Id="rId10" Type="http://schemas.openxmlformats.org/officeDocument/2006/relationships/hyperlink" Target="https://www.priyamstudycentre.com/2021/11/chromatography-techniques.html" TargetMode="External"/><Relationship Id="rId4" Type="http://schemas.openxmlformats.org/officeDocument/2006/relationships/hyperlink" Target="https://www.priyamstudycentre.com/2021/11/protein.html" TargetMode="External"/><Relationship Id="rId9" Type="http://schemas.openxmlformats.org/officeDocument/2006/relationships/hyperlink" Target="https://www.priyamstudycentre.com/2021/12/polymers.html" TargetMode="External"/></Relationships>
</file>

<file path=ppt/notesSlides/_rels/notesSlide91.xml.rels><?xml version="1.0" encoding="UTF-8" standalone="yes"?>
<Relationships xmlns="http://schemas.openxmlformats.org/package/2006/relationships"><Relationship Id="rId8" Type="http://schemas.openxmlformats.org/officeDocument/2006/relationships/hyperlink" Target="https://www.priyamstudycentre.com/2022/01/ribonucleic-acid-rna.html" TargetMode="External"/><Relationship Id="rId3" Type="http://schemas.openxmlformats.org/officeDocument/2006/relationships/hyperlink" Target="https://www.priyamstudycentre.com/chemistry/molecule" TargetMode="External"/><Relationship Id="rId7" Type="http://schemas.openxmlformats.org/officeDocument/2006/relationships/hyperlink" Target="https://www.priyamstudycentre.com/2023/08/deoxyribonucleic-acid-dna.html" TargetMode="External"/><Relationship Id="rId12" Type="http://schemas.openxmlformats.org/officeDocument/2006/relationships/hyperlink" Target="https://www.priyamstudycentre.com/2022/02/gel-permeation-chromatography.html" TargetMode="External"/><Relationship Id="rId2" Type="http://schemas.openxmlformats.org/officeDocument/2006/relationships/slide" Target="../slides/slide95.xml"/><Relationship Id="rId1" Type="http://schemas.openxmlformats.org/officeDocument/2006/relationships/notesMaster" Target="../notesMasters/notesMaster1.xml"/><Relationship Id="rId6" Type="http://schemas.openxmlformats.org/officeDocument/2006/relationships/hyperlink" Target="https://www.priyamstudycentre.com/2023/09/nucleic-acids.html" TargetMode="External"/><Relationship Id="rId11" Type="http://schemas.openxmlformats.org/officeDocument/2006/relationships/hyperlink" Target="https://www.priyamstudycentre.com/2022/06/solution-definition.html" TargetMode="External"/><Relationship Id="rId5" Type="http://schemas.openxmlformats.org/officeDocument/2006/relationships/hyperlink" Target="https://www.priyamstudycentre.com/2021/09/enzymes.html" TargetMode="External"/><Relationship Id="rId10" Type="http://schemas.openxmlformats.org/officeDocument/2006/relationships/hyperlink" Target="https://www.priyamstudycentre.com/2021/11/chromatography-techniques.html" TargetMode="External"/><Relationship Id="rId4" Type="http://schemas.openxmlformats.org/officeDocument/2006/relationships/hyperlink" Target="https://www.priyamstudycentre.com/2021/11/protein.html" TargetMode="External"/><Relationship Id="rId9" Type="http://schemas.openxmlformats.org/officeDocument/2006/relationships/hyperlink" Target="https://www.priyamstudycentre.com/2021/12/polymers.html" TargetMode="Externa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7b428c23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4F483CD5-EAEF-9F39-31B7-DAF3CF1D60F6}"/>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FF16F2CB-F47F-8760-D057-39DCDEB57F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2BCFFC62-8E64-247B-BA72-1269F66436D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0406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D5520775-0D54-6D51-5986-A532F3CE9611}"/>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45B79C51-58BF-D430-4AF5-BF6FFB15ECF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F2C90EDD-3CD9-477F-0A0D-0F2863C8CA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3699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3A3EE717-9D87-808E-540C-E0F1DC6A0202}"/>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4C50EE72-5D27-EBC1-8373-BCEAD13AB2A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8F8537A4-3C27-4A83-0C83-1B18C45E1C2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838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923DAED9-48AC-3924-0251-CF9997FE2E1A}"/>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61D428DE-12DB-1107-678E-426B3D5A94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D96628ED-0B54-4D3F-02A5-F50F7F44FBB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6184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C960B4F7-8189-E8E9-2115-5BC576A9664D}"/>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21A1EEED-E49E-40AD-2FE1-D421183416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B3DA33E8-CAB0-90B1-1802-33CB0D7FA3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697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0098324A-05AE-E4AF-C372-E6D778F09E9F}"/>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0A781149-9037-6BFB-A25A-25B178D9D3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59332D0A-6396-981A-94B4-6314071842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6920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87A1899C-2B8C-296B-9223-A97EB7909C0D}"/>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FAB97AA1-7B02-6CF0-0888-11819E179E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A823E55B-ACD5-CCCB-EA32-5A0A6D9DF8C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FR" sz="1100" b="0" i="0" u="none" strike="noStrike" cap="none" dirty="0">
                <a:solidFill>
                  <a:srgbClr val="000000"/>
                </a:solidFill>
                <a:effectLst/>
                <a:latin typeface="Arial"/>
                <a:ea typeface="Arial"/>
                <a:cs typeface="Arial"/>
                <a:sym typeface="Arial"/>
              </a:rPr>
              <a:t>[This figure </a:t>
            </a:r>
            <a:r>
              <a:rPr lang="fr-FR" sz="1100" b="0" i="0" u="none" strike="noStrike" cap="none" dirty="0" err="1">
                <a:solidFill>
                  <a:srgbClr val="000000"/>
                </a:solidFill>
                <a:effectLst/>
                <a:latin typeface="Arial"/>
                <a:ea typeface="Arial"/>
                <a:cs typeface="Arial"/>
                <a:sym typeface="Arial"/>
              </a:rPr>
              <a:t>would</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typically</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illustrate</a:t>
            </a:r>
            <a:r>
              <a:rPr lang="fr-FR" sz="1100" b="0" i="0" u="none" strike="noStrike" cap="none" dirty="0">
                <a:solidFill>
                  <a:srgbClr val="000000"/>
                </a:solidFill>
                <a:effectLst/>
                <a:latin typeface="Arial"/>
                <a:ea typeface="Arial"/>
                <a:cs typeface="Arial"/>
                <a:sym typeface="Arial"/>
              </a:rPr>
              <a:t> the </a:t>
            </a:r>
            <a:r>
              <a:rPr lang="fr-FR" sz="1100" b="0" i="0" u="none" strike="noStrike" cap="none" dirty="0" err="1">
                <a:solidFill>
                  <a:srgbClr val="000000"/>
                </a:solidFill>
                <a:effectLst/>
                <a:latin typeface="Arial"/>
                <a:ea typeface="Arial"/>
                <a:cs typeface="Arial"/>
                <a:sym typeface="Arial"/>
              </a:rPr>
              <a:t>different</a:t>
            </a:r>
            <a:r>
              <a:rPr lang="fr-FR" sz="1100" b="0" i="0" u="none" strike="noStrike" cap="none" dirty="0">
                <a:solidFill>
                  <a:srgbClr val="000000"/>
                </a:solidFill>
                <a:effectLst/>
                <a:latin typeface="Arial"/>
                <a:ea typeface="Arial"/>
                <a:cs typeface="Arial"/>
                <a:sym typeface="Arial"/>
              </a:rPr>
              <a:t> types of bonds and interactions </a:t>
            </a:r>
            <a:r>
              <a:rPr lang="fr-FR" sz="1100" b="0" i="0" u="none" strike="noStrike" cap="none" dirty="0" err="1">
                <a:solidFill>
                  <a:srgbClr val="000000"/>
                </a:solidFill>
                <a:effectLst/>
                <a:latin typeface="Arial"/>
                <a:ea typeface="Arial"/>
                <a:cs typeface="Arial"/>
                <a:sym typeface="Arial"/>
              </a:rPr>
              <a:t>that</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stabilize</a:t>
            </a:r>
            <a:r>
              <a:rPr lang="fr-FR" sz="1100" b="0" i="0" u="none" strike="noStrike" cap="none" dirty="0">
                <a:solidFill>
                  <a:srgbClr val="000000"/>
                </a:solidFill>
                <a:effectLst/>
                <a:latin typeface="Arial"/>
                <a:ea typeface="Arial"/>
                <a:cs typeface="Arial"/>
                <a:sym typeface="Arial"/>
              </a:rPr>
              <a:t> the </a:t>
            </a:r>
            <a:r>
              <a:rPr lang="fr-FR" sz="1100" b="0" i="0" u="none" strike="noStrike" cap="none" dirty="0" err="1">
                <a:solidFill>
                  <a:srgbClr val="000000"/>
                </a:solidFill>
                <a:effectLst/>
                <a:latin typeface="Arial"/>
                <a:ea typeface="Arial"/>
                <a:cs typeface="Arial"/>
                <a:sym typeface="Arial"/>
              </a:rPr>
              <a:t>three-dimensional</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fold</a:t>
            </a:r>
            <a:r>
              <a:rPr lang="fr-FR" sz="1100" b="0" i="0" u="none" strike="noStrike" cap="none" dirty="0">
                <a:solidFill>
                  <a:srgbClr val="000000"/>
                </a:solidFill>
                <a:effectLst/>
                <a:latin typeface="Arial"/>
                <a:ea typeface="Arial"/>
                <a:cs typeface="Arial"/>
                <a:sym typeface="Arial"/>
              </a:rPr>
              <a:t> of a single polypeptide </a:t>
            </a:r>
            <a:r>
              <a:rPr lang="fr-FR" sz="1100" b="0" i="0" u="none" strike="noStrike" cap="none" dirty="0" err="1">
                <a:solidFill>
                  <a:srgbClr val="000000"/>
                </a:solidFill>
                <a:effectLst/>
                <a:latin typeface="Arial"/>
                <a:ea typeface="Arial"/>
                <a:cs typeface="Arial"/>
                <a:sym typeface="Arial"/>
              </a:rPr>
              <a:t>chain</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including</a:t>
            </a:r>
            <a:r>
              <a:rPr lang="fr-FR" sz="1100" b="0" i="0" u="none" strike="noStrike" cap="none" dirty="0">
                <a:solidFill>
                  <a:srgbClr val="000000"/>
                </a:solidFill>
                <a:effectLst/>
                <a:latin typeface="Arial"/>
                <a:ea typeface="Arial"/>
                <a:cs typeface="Arial"/>
                <a:sym typeface="Arial"/>
              </a:rPr>
              <a:t>:]</a:t>
            </a:r>
          </a:p>
          <a:p>
            <a:r>
              <a:rPr lang="fr-FR" sz="1100" b="1" i="0" u="none" strike="noStrike" cap="none" dirty="0" err="1">
                <a:solidFill>
                  <a:srgbClr val="000000"/>
                </a:solidFill>
                <a:effectLst/>
                <a:latin typeface="Arial"/>
                <a:ea typeface="Arial"/>
                <a:cs typeface="Arial"/>
                <a:sym typeface="Arial"/>
              </a:rPr>
              <a:t>Disulfide</a:t>
            </a:r>
            <a:r>
              <a:rPr lang="fr-FR" sz="1100" b="1" i="0" u="none" strike="noStrike" cap="none" dirty="0">
                <a:solidFill>
                  <a:srgbClr val="000000"/>
                </a:solidFill>
                <a:effectLst/>
                <a:latin typeface="Arial"/>
                <a:ea typeface="Arial"/>
                <a:cs typeface="Arial"/>
                <a:sym typeface="Arial"/>
              </a:rPr>
              <a:t> Bridge (Covalent Bond):</a:t>
            </a:r>
            <a:r>
              <a:rPr lang="fr-FR" sz="1100" b="0" i="0" u="none" strike="noStrike" cap="none" dirty="0">
                <a:solidFill>
                  <a:srgbClr val="000000"/>
                </a:solidFill>
                <a:effectLst/>
                <a:latin typeface="Arial"/>
                <a:ea typeface="Arial"/>
                <a:cs typeface="Arial"/>
                <a:sym typeface="Arial"/>
              </a:rPr>
              <a:t> A </a:t>
            </a:r>
            <a:r>
              <a:rPr lang="fr-FR" sz="1100" b="0" i="0" u="none" strike="noStrike" cap="none" dirty="0" err="1">
                <a:solidFill>
                  <a:srgbClr val="000000"/>
                </a:solidFill>
                <a:effectLst/>
                <a:latin typeface="Arial"/>
                <a:ea typeface="Arial"/>
                <a:cs typeface="Arial"/>
                <a:sym typeface="Arial"/>
              </a:rPr>
              <a:t>strong</a:t>
            </a:r>
            <a:r>
              <a:rPr lang="fr-FR" sz="1100" b="0" i="0" u="none" strike="noStrike" cap="none" dirty="0">
                <a:solidFill>
                  <a:srgbClr val="000000"/>
                </a:solidFill>
                <a:effectLst/>
                <a:latin typeface="Arial"/>
                <a:ea typeface="Arial"/>
                <a:cs typeface="Arial"/>
                <a:sym typeface="Arial"/>
              </a:rPr>
              <a:t> covalent bond </a:t>
            </a:r>
            <a:r>
              <a:rPr lang="fr-FR" sz="1100" b="0" i="0" u="none" strike="noStrike" cap="none" dirty="0" err="1">
                <a:solidFill>
                  <a:srgbClr val="000000"/>
                </a:solidFill>
                <a:effectLst/>
                <a:latin typeface="Arial"/>
                <a:ea typeface="Arial"/>
                <a:cs typeface="Arial"/>
                <a:sym typeface="Arial"/>
              </a:rPr>
              <a:t>between</a:t>
            </a:r>
            <a:r>
              <a:rPr lang="fr-FR" sz="1100" b="0" i="0" u="none" strike="noStrike" cap="none" dirty="0">
                <a:solidFill>
                  <a:srgbClr val="000000"/>
                </a:solidFill>
                <a:effectLst/>
                <a:latin typeface="Arial"/>
                <a:ea typeface="Arial"/>
                <a:cs typeface="Arial"/>
                <a:sym typeface="Arial"/>
              </a:rPr>
              <a:t> the </a:t>
            </a:r>
            <a:r>
              <a:rPr lang="fr-FR" sz="1100" b="0" i="0" u="none" strike="noStrike" cap="none" dirty="0" err="1">
                <a:solidFill>
                  <a:srgbClr val="000000"/>
                </a:solidFill>
                <a:effectLst/>
                <a:latin typeface="Arial"/>
                <a:ea typeface="Arial"/>
                <a:cs typeface="Arial"/>
                <a:sym typeface="Arial"/>
              </a:rPr>
              <a:t>sulfur</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atoms</a:t>
            </a:r>
            <a:r>
              <a:rPr lang="fr-FR" sz="1100" b="0" i="0" u="none" strike="noStrike" cap="none" dirty="0">
                <a:solidFill>
                  <a:srgbClr val="000000"/>
                </a:solidFill>
                <a:effectLst/>
                <a:latin typeface="Arial"/>
                <a:ea typeface="Arial"/>
                <a:cs typeface="Arial"/>
                <a:sym typeface="Arial"/>
              </a:rPr>
              <a:t> of </a:t>
            </a:r>
            <a:r>
              <a:rPr lang="fr-FR" sz="1100" b="0" i="0" u="none" strike="noStrike" cap="none" dirty="0" err="1">
                <a:solidFill>
                  <a:srgbClr val="000000"/>
                </a:solidFill>
                <a:effectLst/>
                <a:latin typeface="Arial"/>
                <a:ea typeface="Arial"/>
                <a:cs typeface="Arial"/>
                <a:sym typeface="Arial"/>
              </a:rPr>
              <a:t>two</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cysteine</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side</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chains</a:t>
            </a:r>
            <a:r>
              <a:rPr lang="fr-FR" sz="1100" b="0" i="0" u="none" strike="noStrike" cap="none" dirty="0">
                <a:solidFill>
                  <a:srgbClr val="000000"/>
                </a:solidFill>
                <a:effectLst/>
                <a:latin typeface="Arial"/>
                <a:ea typeface="Arial"/>
                <a:cs typeface="Arial"/>
                <a:sym typeface="Arial"/>
              </a:rPr>
              <a:t>.</a:t>
            </a:r>
          </a:p>
          <a:p>
            <a:r>
              <a:rPr lang="fr-FR" sz="1100" b="1" i="0" u="none" strike="noStrike" cap="none" dirty="0">
                <a:solidFill>
                  <a:srgbClr val="000000"/>
                </a:solidFill>
                <a:effectLst/>
                <a:latin typeface="Arial"/>
                <a:ea typeface="Arial"/>
                <a:cs typeface="Arial"/>
                <a:sym typeface="Arial"/>
              </a:rPr>
              <a:t>Ionic Bond (</a:t>
            </a:r>
            <a:r>
              <a:rPr lang="fr-FR" sz="1100" b="1" i="0" u="none" strike="noStrike" cap="none" dirty="0" err="1">
                <a:solidFill>
                  <a:srgbClr val="000000"/>
                </a:solidFill>
                <a:effectLst/>
                <a:latin typeface="Arial"/>
                <a:ea typeface="Arial"/>
                <a:cs typeface="Arial"/>
                <a:sym typeface="Arial"/>
              </a:rPr>
              <a:t>Electrostatic</a:t>
            </a:r>
            <a:r>
              <a:rPr lang="fr-FR" sz="1100" b="1" i="0" u="none" strike="noStrike" cap="none" dirty="0">
                <a:solidFill>
                  <a:srgbClr val="000000"/>
                </a:solidFill>
                <a:effectLst/>
                <a:latin typeface="Arial"/>
                <a:ea typeface="Arial"/>
                <a:cs typeface="Arial"/>
                <a:sym typeface="Arial"/>
              </a:rPr>
              <a:t> Interaction):</a:t>
            </a:r>
            <a:r>
              <a:rPr lang="fr-FR" sz="1100" b="0" i="0" u="none" strike="noStrike" cap="none" dirty="0">
                <a:solidFill>
                  <a:srgbClr val="000000"/>
                </a:solidFill>
                <a:effectLst/>
                <a:latin typeface="Arial"/>
                <a:ea typeface="Arial"/>
                <a:cs typeface="Arial"/>
                <a:sym typeface="Arial"/>
              </a:rPr>
              <a:t> An attraction </a:t>
            </a:r>
            <a:r>
              <a:rPr lang="fr-FR" sz="1100" b="0" i="0" u="none" strike="noStrike" cap="none" dirty="0" err="1">
                <a:solidFill>
                  <a:srgbClr val="000000"/>
                </a:solidFill>
                <a:effectLst/>
                <a:latin typeface="Arial"/>
                <a:ea typeface="Arial"/>
                <a:cs typeface="Arial"/>
                <a:sym typeface="Arial"/>
              </a:rPr>
              <a:t>between</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positively</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charged</a:t>
            </a:r>
            <a:r>
              <a:rPr lang="fr-FR" sz="1100" b="0" i="0" u="none" strike="noStrike" cap="none" dirty="0">
                <a:solidFill>
                  <a:srgbClr val="000000"/>
                </a:solidFill>
                <a:effectLst/>
                <a:latin typeface="Arial"/>
                <a:ea typeface="Arial"/>
                <a:cs typeface="Arial"/>
                <a:sym typeface="Arial"/>
              </a:rPr>
              <a:t> (e.g., Lysine or Arginine) and </a:t>
            </a:r>
            <a:r>
              <a:rPr lang="fr-FR" sz="1100" b="0" i="0" u="none" strike="noStrike" cap="none" dirty="0" err="1">
                <a:solidFill>
                  <a:srgbClr val="000000"/>
                </a:solidFill>
                <a:effectLst/>
                <a:latin typeface="Arial"/>
                <a:ea typeface="Arial"/>
                <a:cs typeface="Arial"/>
                <a:sym typeface="Arial"/>
              </a:rPr>
              <a:t>negatively</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charged</a:t>
            </a:r>
            <a:r>
              <a:rPr lang="fr-FR" sz="1100" b="0" i="0" u="none" strike="noStrike" cap="none" dirty="0">
                <a:solidFill>
                  <a:srgbClr val="000000"/>
                </a:solidFill>
                <a:effectLst/>
                <a:latin typeface="Arial"/>
                <a:ea typeface="Arial"/>
                <a:cs typeface="Arial"/>
                <a:sym typeface="Arial"/>
              </a:rPr>
              <a:t> (e.g., Aspartate or Glutamate) </a:t>
            </a:r>
            <a:r>
              <a:rPr lang="fr-FR" sz="1100" b="0" i="0" u="none" strike="noStrike" cap="none" dirty="0" err="1">
                <a:solidFill>
                  <a:srgbClr val="000000"/>
                </a:solidFill>
                <a:effectLst/>
                <a:latin typeface="Arial"/>
                <a:ea typeface="Arial"/>
                <a:cs typeface="Arial"/>
                <a:sym typeface="Arial"/>
              </a:rPr>
              <a:t>amino</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acid</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side</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chains</a:t>
            </a:r>
            <a:r>
              <a:rPr lang="fr-FR" sz="1100" b="0" i="0" u="none" strike="noStrike" cap="none" dirty="0">
                <a:solidFill>
                  <a:srgbClr val="000000"/>
                </a:solidFill>
                <a:effectLst/>
                <a:latin typeface="Arial"/>
                <a:ea typeface="Arial"/>
                <a:cs typeface="Arial"/>
                <a:sym typeface="Arial"/>
              </a:rPr>
              <a:t>.</a:t>
            </a:r>
          </a:p>
          <a:p>
            <a:r>
              <a:rPr lang="fr-FR" sz="1100" b="1" i="0" u="none" strike="noStrike" cap="none" dirty="0" err="1">
                <a:solidFill>
                  <a:srgbClr val="000000"/>
                </a:solidFill>
                <a:effectLst/>
                <a:latin typeface="Arial"/>
                <a:ea typeface="Arial"/>
                <a:cs typeface="Arial"/>
                <a:sym typeface="Arial"/>
              </a:rPr>
              <a:t>Hydrogen</a:t>
            </a:r>
            <a:r>
              <a:rPr lang="fr-FR" sz="1100" b="1" i="0" u="none" strike="noStrike" cap="none" dirty="0">
                <a:solidFill>
                  <a:srgbClr val="000000"/>
                </a:solidFill>
                <a:effectLst/>
                <a:latin typeface="Arial"/>
                <a:ea typeface="Arial"/>
                <a:cs typeface="Arial"/>
                <a:sym typeface="Arial"/>
              </a:rPr>
              <a:t> Bond:</a:t>
            </a:r>
            <a:r>
              <a:rPr lang="fr-FR" sz="1100" b="0" i="0" u="none" strike="noStrike" cap="none" dirty="0">
                <a:solidFill>
                  <a:srgbClr val="000000"/>
                </a:solidFill>
                <a:effectLst/>
                <a:latin typeface="Arial"/>
                <a:ea typeface="Arial"/>
                <a:cs typeface="Arial"/>
                <a:sym typeface="Arial"/>
              </a:rPr>
              <a:t> A </a:t>
            </a:r>
            <a:r>
              <a:rPr lang="fr-FR" sz="1100" b="0" i="0" u="none" strike="noStrike" cap="none" dirty="0" err="1">
                <a:solidFill>
                  <a:srgbClr val="000000"/>
                </a:solidFill>
                <a:effectLst/>
                <a:latin typeface="Arial"/>
                <a:ea typeface="Arial"/>
                <a:cs typeface="Arial"/>
                <a:sym typeface="Arial"/>
              </a:rPr>
              <a:t>dipole-dipole</a:t>
            </a:r>
            <a:r>
              <a:rPr lang="fr-FR" sz="1100" b="0" i="0" u="none" strike="noStrike" cap="none" dirty="0">
                <a:solidFill>
                  <a:srgbClr val="000000"/>
                </a:solidFill>
                <a:effectLst/>
                <a:latin typeface="Arial"/>
                <a:ea typeface="Arial"/>
                <a:cs typeface="Arial"/>
                <a:sym typeface="Arial"/>
              </a:rPr>
              <a:t> interaction </a:t>
            </a:r>
            <a:r>
              <a:rPr lang="fr-FR" sz="1100" b="0" i="0" u="none" strike="noStrike" cap="none" dirty="0" err="1">
                <a:solidFill>
                  <a:srgbClr val="000000"/>
                </a:solidFill>
                <a:effectLst/>
                <a:latin typeface="Arial"/>
                <a:ea typeface="Arial"/>
                <a:cs typeface="Arial"/>
                <a:sym typeface="Arial"/>
              </a:rPr>
              <a:t>where</a:t>
            </a:r>
            <a:r>
              <a:rPr lang="fr-FR" sz="1100" b="0" i="0" u="none" strike="noStrike" cap="none" dirty="0">
                <a:solidFill>
                  <a:srgbClr val="000000"/>
                </a:solidFill>
                <a:effectLst/>
                <a:latin typeface="Arial"/>
                <a:ea typeface="Arial"/>
                <a:cs typeface="Arial"/>
                <a:sym typeface="Arial"/>
              </a:rPr>
              <a:t> a </a:t>
            </a:r>
            <a:r>
              <a:rPr lang="fr-FR" sz="1100" b="0" i="0" u="none" strike="noStrike" cap="none" dirty="0" err="1">
                <a:solidFill>
                  <a:srgbClr val="000000"/>
                </a:solidFill>
                <a:effectLst/>
                <a:latin typeface="Arial"/>
                <a:ea typeface="Arial"/>
                <a:cs typeface="Arial"/>
                <a:sym typeface="Arial"/>
              </a:rPr>
              <a:t>hydrogen</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atom</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is</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shared</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between</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electronegative</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atoms</a:t>
            </a:r>
            <a:r>
              <a:rPr lang="fr-FR" sz="1100" b="0" i="0" u="none" strike="noStrike" cap="none" dirty="0">
                <a:solidFill>
                  <a:srgbClr val="000000"/>
                </a:solidFill>
                <a:effectLst/>
                <a:latin typeface="Arial"/>
                <a:ea typeface="Arial"/>
                <a:cs typeface="Arial"/>
                <a:sym typeface="Arial"/>
              </a:rPr>
              <a:t> (like </a:t>
            </a:r>
            <a:r>
              <a:rPr lang="fr-FR" sz="1100" b="0" i="0" u="none" strike="noStrike" cap="none" dirty="0" err="1">
                <a:solidFill>
                  <a:srgbClr val="000000"/>
                </a:solidFill>
                <a:effectLst/>
                <a:latin typeface="Arial"/>
                <a:ea typeface="Arial"/>
                <a:cs typeface="Arial"/>
                <a:sym typeface="Arial"/>
              </a:rPr>
              <a:t>oxygen</a:t>
            </a:r>
            <a:r>
              <a:rPr lang="fr-FR" sz="1100" b="0" i="0" u="none" strike="noStrike" cap="none" dirty="0">
                <a:solidFill>
                  <a:srgbClr val="000000"/>
                </a:solidFill>
                <a:effectLst/>
                <a:latin typeface="Arial"/>
                <a:ea typeface="Arial"/>
                <a:cs typeface="Arial"/>
                <a:sym typeface="Arial"/>
              </a:rPr>
              <a:t> or </a:t>
            </a:r>
            <a:r>
              <a:rPr lang="fr-FR" sz="1100" b="0" i="0" u="none" strike="noStrike" cap="none" dirty="0" err="1">
                <a:solidFill>
                  <a:srgbClr val="000000"/>
                </a:solidFill>
                <a:effectLst/>
                <a:latin typeface="Arial"/>
                <a:ea typeface="Arial"/>
                <a:cs typeface="Arial"/>
                <a:sym typeface="Arial"/>
              </a:rPr>
              <a:t>nitrogen</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often</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found</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between</a:t>
            </a:r>
            <a:r>
              <a:rPr lang="fr-FR" sz="1100" b="0" i="0" u="none" strike="noStrike" cap="none" dirty="0">
                <a:solidFill>
                  <a:srgbClr val="000000"/>
                </a:solidFill>
                <a:effectLst/>
                <a:latin typeface="Arial"/>
                <a:ea typeface="Arial"/>
                <a:cs typeface="Arial"/>
                <a:sym typeface="Arial"/>
              </a:rPr>
              <a:t> polar </a:t>
            </a:r>
            <a:r>
              <a:rPr lang="fr-FR" sz="1100" b="0" i="0" u="none" strike="noStrike" cap="none" dirty="0" err="1">
                <a:solidFill>
                  <a:srgbClr val="000000"/>
                </a:solidFill>
                <a:effectLst/>
                <a:latin typeface="Arial"/>
                <a:ea typeface="Arial"/>
                <a:cs typeface="Arial"/>
                <a:sym typeface="Arial"/>
              </a:rPr>
              <a:t>side</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chains</a:t>
            </a:r>
            <a:r>
              <a:rPr lang="fr-FR" sz="1100" b="0" i="0" u="none" strike="noStrike" cap="none" dirty="0">
                <a:solidFill>
                  <a:srgbClr val="000000"/>
                </a:solidFill>
                <a:effectLst/>
                <a:latin typeface="Arial"/>
                <a:ea typeface="Arial"/>
                <a:cs typeface="Arial"/>
                <a:sym typeface="Arial"/>
              </a:rPr>
              <a:t> or </a:t>
            </a:r>
            <a:r>
              <a:rPr lang="fr-FR" sz="1100" b="0" i="0" u="none" strike="noStrike" cap="none" dirty="0" err="1">
                <a:solidFill>
                  <a:srgbClr val="000000"/>
                </a:solidFill>
                <a:effectLst/>
                <a:latin typeface="Arial"/>
                <a:ea typeface="Arial"/>
                <a:cs typeface="Arial"/>
                <a:sym typeface="Arial"/>
              </a:rPr>
              <a:t>between</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side</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chains</a:t>
            </a:r>
            <a:r>
              <a:rPr lang="fr-FR" sz="1100" b="0" i="0" u="none" strike="noStrike" cap="none" dirty="0">
                <a:solidFill>
                  <a:srgbClr val="000000"/>
                </a:solidFill>
                <a:effectLst/>
                <a:latin typeface="Arial"/>
                <a:ea typeface="Arial"/>
                <a:cs typeface="Arial"/>
                <a:sym typeface="Arial"/>
              </a:rPr>
              <a:t> and the polypeptide backbone.</a:t>
            </a:r>
          </a:p>
          <a:p>
            <a:r>
              <a:rPr lang="fr-FR" sz="1100" b="1" i="0" u="none" strike="noStrike" cap="none" dirty="0" err="1">
                <a:solidFill>
                  <a:srgbClr val="000000"/>
                </a:solidFill>
                <a:effectLst/>
                <a:latin typeface="Arial"/>
                <a:ea typeface="Arial"/>
                <a:cs typeface="Arial"/>
                <a:sym typeface="Arial"/>
              </a:rPr>
              <a:t>Hydrophobic</a:t>
            </a:r>
            <a:r>
              <a:rPr lang="fr-FR" sz="1100" b="1" i="0" u="none" strike="noStrike" cap="none" dirty="0">
                <a:solidFill>
                  <a:srgbClr val="000000"/>
                </a:solidFill>
                <a:effectLst/>
                <a:latin typeface="Arial"/>
                <a:ea typeface="Arial"/>
                <a:cs typeface="Arial"/>
                <a:sym typeface="Arial"/>
              </a:rPr>
              <a:t> Interactions / Van der Waals Forces:</a:t>
            </a:r>
            <a:r>
              <a:rPr lang="fr-FR" sz="1100" b="0" i="0" u="none" strike="noStrike" cap="none" dirty="0">
                <a:solidFill>
                  <a:srgbClr val="000000"/>
                </a:solidFill>
                <a:effectLst/>
                <a:latin typeface="Arial"/>
                <a:ea typeface="Arial"/>
                <a:cs typeface="Arial"/>
                <a:sym typeface="Arial"/>
              </a:rPr>
              <a:t> The clustering of non-polar, </a:t>
            </a:r>
            <a:r>
              <a:rPr lang="fr-FR" sz="1100" b="0" i="0" u="none" strike="noStrike" cap="none" dirty="0" err="1">
                <a:solidFill>
                  <a:srgbClr val="000000"/>
                </a:solidFill>
                <a:effectLst/>
                <a:latin typeface="Arial"/>
                <a:ea typeface="Arial"/>
                <a:cs typeface="Arial"/>
                <a:sym typeface="Arial"/>
              </a:rPr>
              <a:t>hydrophobic</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side</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chains</a:t>
            </a:r>
            <a:r>
              <a:rPr lang="fr-FR" sz="1100" b="0" i="0" u="none" strike="noStrike" cap="none" dirty="0">
                <a:solidFill>
                  <a:srgbClr val="000000"/>
                </a:solidFill>
                <a:effectLst/>
                <a:latin typeface="Arial"/>
                <a:ea typeface="Arial"/>
                <a:cs typeface="Arial"/>
                <a:sym typeface="Arial"/>
              </a:rPr>
              <a:t> (e.g., Leucine, Valine, </a:t>
            </a:r>
            <a:r>
              <a:rPr lang="fr-FR" sz="1100" b="0" i="0" u="none" strike="noStrike" cap="none" dirty="0" err="1">
                <a:solidFill>
                  <a:srgbClr val="000000"/>
                </a:solidFill>
                <a:effectLst/>
                <a:latin typeface="Arial"/>
                <a:ea typeface="Arial"/>
                <a:cs typeface="Arial"/>
                <a:sym typeface="Arial"/>
              </a:rPr>
              <a:t>Phenylalanine</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away</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from</a:t>
            </a:r>
            <a:r>
              <a:rPr lang="fr-FR" sz="1100" b="0" i="0" u="none" strike="noStrike" cap="none" dirty="0">
                <a:solidFill>
                  <a:srgbClr val="000000"/>
                </a:solidFill>
                <a:effectLst/>
                <a:latin typeface="Arial"/>
                <a:ea typeface="Arial"/>
                <a:cs typeface="Arial"/>
                <a:sym typeface="Arial"/>
              </a:rPr>
              <a:t> the </a:t>
            </a:r>
            <a:r>
              <a:rPr lang="fr-FR" sz="1100" b="0" i="0" u="none" strike="noStrike" cap="none" dirty="0" err="1">
                <a:solidFill>
                  <a:srgbClr val="000000"/>
                </a:solidFill>
                <a:effectLst/>
                <a:latin typeface="Arial"/>
                <a:ea typeface="Arial"/>
                <a:cs typeface="Arial"/>
                <a:sym typeface="Arial"/>
              </a:rPr>
              <a:t>aqueous</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environment</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stabilized</a:t>
            </a:r>
            <a:r>
              <a:rPr lang="fr-FR" sz="1100" b="0" i="0" u="none" strike="noStrike" cap="none" dirty="0">
                <a:solidFill>
                  <a:srgbClr val="000000"/>
                </a:solidFill>
                <a:effectLst/>
                <a:latin typeface="Arial"/>
                <a:ea typeface="Arial"/>
                <a:cs typeface="Arial"/>
                <a:sym typeface="Arial"/>
              </a:rPr>
              <a:t> by </a:t>
            </a:r>
            <a:r>
              <a:rPr lang="fr-FR" sz="1100" b="0" i="0" u="none" strike="noStrike" cap="none" dirty="0" err="1">
                <a:solidFill>
                  <a:srgbClr val="000000"/>
                </a:solidFill>
                <a:effectLst/>
                <a:latin typeface="Arial"/>
                <a:ea typeface="Arial"/>
                <a:cs typeface="Arial"/>
                <a:sym typeface="Arial"/>
              </a:rPr>
              <a:t>numerous</a:t>
            </a:r>
            <a:r>
              <a:rPr lang="fr-FR" sz="1100" b="0" i="0" u="none" strike="noStrike" cap="none" dirty="0">
                <a:solidFill>
                  <a:srgbClr val="000000"/>
                </a:solidFill>
                <a:effectLst/>
                <a:latin typeface="Arial"/>
                <a:ea typeface="Arial"/>
                <a:cs typeface="Arial"/>
                <a:sym typeface="Arial"/>
              </a:rPr>
              <a:t> </a:t>
            </a:r>
            <a:r>
              <a:rPr lang="fr-FR" sz="1100" b="0" i="0" u="none" strike="noStrike" cap="none" dirty="0" err="1">
                <a:solidFill>
                  <a:srgbClr val="000000"/>
                </a:solidFill>
                <a:effectLst/>
                <a:latin typeface="Arial"/>
                <a:ea typeface="Arial"/>
                <a:cs typeface="Arial"/>
                <a:sym typeface="Arial"/>
              </a:rPr>
              <a:t>weak</a:t>
            </a:r>
            <a:r>
              <a:rPr lang="fr-FR" sz="1100" b="0" i="0" u="none" strike="noStrike" cap="none" dirty="0">
                <a:solidFill>
                  <a:srgbClr val="000000"/>
                </a:solidFill>
                <a:effectLst/>
                <a:latin typeface="Arial"/>
                <a:ea typeface="Arial"/>
                <a:cs typeface="Arial"/>
                <a:sym typeface="Arial"/>
              </a:rPr>
              <a:t> Van der Waals forces.</a:t>
            </a:r>
          </a:p>
          <a:p>
            <a:br>
              <a:rPr lang="fr-FR" sz="1100" b="0" i="0" u="none" strike="noStrike" cap="none" dirty="0">
                <a:solidFill>
                  <a:srgbClr val="000000"/>
                </a:solidFill>
                <a:effectLst/>
                <a:latin typeface="Arial"/>
                <a:ea typeface="Arial"/>
                <a:cs typeface="Arial"/>
                <a:sym typeface="Arial"/>
              </a:rPr>
            </a:br>
            <a:endParaRPr dirty="0"/>
          </a:p>
        </p:txBody>
      </p:sp>
    </p:spTree>
    <p:extLst>
      <p:ext uri="{BB962C8B-B14F-4D97-AF65-F5344CB8AC3E}">
        <p14:creationId xmlns:p14="http://schemas.microsoft.com/office/powerpoint/2010/main" val="4276372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77742BB4-7F92-F813-058B-A639CB7C6278}"/>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61A99BA4-C41F-01D0-2904-7256A55598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D5C0F092-3A1F-4A96-C6BF-4653BF6C5ED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441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2A366045-3D14-F96E-7BA3-07C2A730CCA7}"/>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57C7165F-7EE7-8EC2-30EF-E0832404FD0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083F7964-67CC-4C50-452E-7A93411959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9234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1F548608-9849-96C9-4C3A-07E166E1091E}"/>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400BB0E9-CD67-0058-3F4E-A2715F6AA4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61E27992-2568-D66E-3476-C9AA2ABC4D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699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BD16933F-E3E4-8638-2B08-3B25A778F415}"/>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94B295A9-ECF7-223D-7514-1DEC292D73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1D4EFBDC-8570-0054-CAAF-B7BD82C727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055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BE784E41-D9C0-21FD-84B3-82D69052D2F8}"/>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DAD99D59-E3AD-60E1-4D97-89939E7C4B7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F8B9CC87-EEC5-43E7-319A-D56DE96A80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5693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71403839-16FF-1CB1-2CD0-0BB97921736D}"/>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DA4FE2D4-02B3-2A2E-C792-3661203C81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43C7F66B-B4E5-1B75-AA51-F436617E8E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1"/>
            <a:r>
              <a:rPr lang="ar-DZ" sz="1100" b="0" i="0" u="none" strike="noStrike" cap="none" dirty="0">
                <a:solidFill>
                  <a:srgbClr val="000000"/>
                </a:solidFill>
                <a:effectLst/>
                <a:latin typeface="Arial"/>
                <a:ea typeface="Arial"/>
                <a:cs typeface="Arial"/>
                <a:sym typeface="Arial"/>
              </a:rPr>
              <a:t>تعطيل التفاعلات الأيونية.</a:t>
            </a:r>
          </a:p>
          <a:p>
            <a:pPr rtl="1"/>
            <a:r>
              <a:rPr lang="ar-DZ" sz="1100" b="0" i="0" u="none" strike="noStrike" cap="none" dirty="0">
                <a:solidFill>
                  <a:srgbClr val="000000"/>
                </a:solidFill>
                <a:effectLst/>
                <a:latin typeface="Arial"/>
                <a:ea typeface="Arial"/>
                <a:cs typeface="Arial"/>
                <a:sym typeface="Arial"/>
              </a:rPr>
              <a:t>• الأملاح (القوة الأيونية): يمكنها حجب الشحنات وتعطيل التفاعلات.</a:t>
            </a:r>
          </a:p>
          <a:p>
            <a:pPr rtl="1"/>
            <a:r>
              <a:rPr lang="ar-DZ" sz="1100" b="0" i="0" u="none" strike="noStrike" cap="none" dirty="0">
                <a:solidFill>
                  <a:srgbClr val="000000"/>
                </a:solidFill>
                <a:effectLst/>
                <a:latin typeface="Arial"/>
                <a:ea typeface="Arial"/>
                <a:cs typeface="Arial"/>
                <a:sym typeface="Arial"/>
              </a:rPr>
              <a:t>• المذيبات العضوية: تُغيّر البيئة الكارهة للماء.</a:t>
            </a:r>
          </a:p>
          <a:p>
            <a:pPr rtl="1"/>
            <a:r>
              <a:rPr lang="ar-DZ" sz="1100" b="0" i="0" u="none" strike="noStrike" cap="none" dirty="0">
                <a:solidFill>
                  <a:srgbClr val="000000"/>
                </a:solidFill>
                <a:effectLst/>
                <a:latin typeface="Arial"/>
                <a:ea typeface="Arial"/>
                <a:cs typeface="Arial"/>
                <a:sym typeface="Arial"/>
              </a:rPr>
              <a:t>• التحريك الميكانيكي (خفق بياض البيض): يُدخل الطاقة وواجهات الهواء والماء</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35796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64B075B6-0D8D-3240-BFDE-66FB279CF765}"/>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D19F0EAD-32C6-C769-F6E7-D84D74DCABE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B294BFC4-66A4-5ED9-B3A0-9DBB0D5D59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100" b="0" i="0" u="none" strike="noStrike" cap="none" dirty="0">
                <a:solidFill>
                  <a:srgbClr val="000000"/>
                </a:solidFill>
                <a:effectLst/>
                <a:latin typeface="Arial"/>
                <a:ea typeface="Arial"/>
                <a:cs typeface="Arial"/>
                <a:sym typeface="Arial"/>
              </a:rPr>
              <a:t>Selon leur composition, les protéines peuvent appartenir à deux groupes différents : les holoprotéines et les hétéroprotéines.</a:t>
            </a:r>
            <a:endParaRPr dirty="0"/>
          </a:p>
        </p:txBody>
      </p:sp>
    </p:spTree>
    <p:extLst>
      <p:ext uri="{BB962C8B-B14F-4D97-AF65-F5344CB8AC3E}">
        <p14:creationId xmlns:p14="http://schemas.microsoft.com/office/powerpoint/2010/main" val="2141725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9A40780E-2186-9577-0F86-C5D2DABF6D2C}"/>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06898586-0DD7-3BF9-56F6-8393CDEB59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F62D2F39-A74F-CE6C-A0C3-ABD781481E4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100" b="0" i="0" u="none" strike="noStrike" cap="none" dirty="0">
                <a:solidFill>
                  <a:srgbClr val="000000"/>
                </a:solidFill>
                <a:effectLst/>
                <a:latin typeface="Arial"/>
                <a:ea typeface="Arial"/>
                <a:cs typeface="Arial"/>
                <a:sym typeface="Arial"/>
              </a:rPr>
              <a:t>Selon leur composition, les protéines peuvent appartenir à deux groupes différents : les holoprotéines et les hétéroprotéines.</a:t>
            </a:r>
            <a:endParaRPr dirty="0"/>
          </a:p>
        </p:txBody>
      </p:sp>
    </p:spTree>
    <p:extLst>
      <p:ext uri="{BB962C8B-B14F-4D97-AF65-F5344CB8AC3E}">
        <p14:creationId xmlns:p14="http://schemas.microsoft.com/office/powerpoint/2010/main" val="3924772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A6F1DAF2-AC61-219A-4AD5-1C3CAA743A64}"/>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4C9844F6-D581-2AF6-8233-CB5EE06BF3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07BC3C49-4F2A-93D7-65BA-4806B6904B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3906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6D3FE0C4-2261-2369-F487-B1CAE5549CE5}"/>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C0055152-89BC-3CF2-ADDA-9510DABCDE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C24A1A91-AEDD-2B71-AE44-1C6267C525A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100" b="1" i="0" u="none" strike="noStrike" cap="none" dirty="0">
                <a:solidFill>
                  <a:srgbClr val="000000"/>
                </a:solidFill>
                <a:effectLst/>
                <a:latin typeface="Arial"/>
                <a:ea typeface="Arial"/>
                <a:cs typeface="Arial"/>
                <a:sym typeface="Arial"/>
              </a:rPr>
              <a:t>Les interactions électrostatiques</a:t>
            </a:r>
            <a:r>
              <a:rPr lang="fr-FR" sz="1100" b="0" i="0" u="none" strike="noStrike" cap="none" dirty="0">
                <a:solidFill>
                  <a:srgbClr val="000000"/>
                </a:solidFill>
                <a:effectLst/>
                <a:latin typeface="Arial"/>
                <a:ea typeface="Arial"/>
                <a:cs typeface="Arial"/>
                <a:sym typeface="Arial"/>
              </a:rPr>
              <a:t> sont des forces d'attraction ou de répulsion entre des particules portant des charges électriques.</a:t>
            </a:r>
            <a:endParaRPr dirty="0"/>
          </a:p>
        </p:txBody>
      </p:sp>
    </p:spTree>
    <p:extLst>
      <p:ext uri="{BB962C8B-B14F-4D97-AF65-F5344CB8AC3E}">
        <p14:creationId xmlns:p14="http://schemas.microsoft.com/office/powerpoint/2010/main" val="3686098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043B203B-90AA-FF1F-F69C-495227A1EC53}"/>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0AEEB571-39F8-B433-E943-5A460CC5DF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672611FD-52F4-6295-38AE-979427919F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942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D68C0A06-A095-F142-CA06-B517422094DA}"/>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659ABCF4-0F20-E094-DB38-570F89C7CA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1292C657-03B4-F4D0-65DC-AA8075D05B3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9470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F6A812BA-E8FC-F3C2-ACD4-62E752AD97C6}"/>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2A5D3A25-1393-8A3B-396B-73D5F5211F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7A027BC9-0AB3-BE37-BF9F-30FC077A119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81004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519F9DFE-9048-6410-4E25-F1F3BE311457}"/>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51B5C63A-AF27-01E7-C9EA-F9EDAB4D0D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7B4D0AA6-F525-FFE9-1970-C4DDD88C37D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516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B48BDD94-7B7F-70F2-564C-D110AFA53414}"/>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A5DC913F-81BC-BE77-5DC7-B2AAA802FE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01099758-CB14-D2BE-45F4-FB26C1A541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3563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872D1A1C-25CA-8971-A29B-0EE48B4C7A0A}"/>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C993E091-4993-BF7D-1805-C4D06950AE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1D784438-D363-A599-7F32-1E5E90B7BC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31468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txBody>
          <a:bodyPr/>
          <a:lstStyle/>
          <a:p>
            <a:endParaRPr lang="fr-FR"/>
          </a:p>
        </p:txBody>
      </p:sp>
      <p:sp>
        <p:nvSpPr>
          <p:cNvPr id="3" name="Espace réservé des notes 2"/>
          <p:cNvSpPr>
            <a:spLocks noGrp="1"/>
          </p:cNvSpPr>
          <p:nvPr>
            <p:ph type="body" idx="1"/>
          </p:nvPr>
        </p:nvSpPr>
        <p:spPr/>
        <p:txBody>
          <a:bodyPr/>
          <a:lstStyle/>
          <a:p>
            <a:r>
              <a:rPr lang="en-US" sz="1100" b="1" i="0" u="none" strike="noStrike" cap="none" dirty="0">
                <a:solidFill>
                  <a:srgbClr val="000000"/>
                </a:solidFill>
                <a:effectLst/>
                <a:latin typeface="Arial"/>
                <a:ea typeface="Arial"/>
                <a:cs typeface="Arial"/>
                <a:sym typeface="Arial"/>
              </a:rPr>
              <a:t>Figure . </a:t>
            </a:r>
            <a:r>
              <a:rPr lang="en-US" sz="1100" b="0" i="0" u="none" strike="noStrike" cap="none" dirty="0">
                <a:solidFill>
                  <a:srgbClr val="000000"/>
                </a:solidFill>
                <a:effectLst/>
                <a:latin typeface="Arial"/>
                <a:ea typeface="Arial"/>
                <a:cs typeface="Arial"/>
                <a:sym typeface="Arial"/>
              </a:rPr>
              <a:t>The potential environmental factors affecting the physicochemical and functional properties of proteins.</a:t>
            </a:r>
            <a:endParaRPr lang="fr-FR" dirty="0"/>
          </a:p>
        </p:txBody>
      </p:sp>
    </p:spTree>
    <p:extLst>
      <p:ext uri="{BB962C8B-B14F-4D97-AF65-F5344CB8AC3E}">
        <p14:creationId xmlns:p14="http://schemas.microsoft.com/office/powerpoint/2010/main" val="3811692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BE736-D209-3A30-5D3B-2BD9409C73A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9C3B02F-C48F-2180-39C4-136087583904}"/>
              </a:ext>
            </a:extLst>
          </p:cNvPr>
          <p:cNvSpPr>
            <a:spLocks noGrp="1" noRot="1" noChangeAspect="1"/>
          </p:cNvSpPr>
          <p:nvPr>
            <p:ph type="sldImg"/>
          </p:nvPr>
        </p:nvSpPr>
        <p:spPr>
          <a:xfrm>
            <a:off x="381000" y="685800"/>
            <a:ext cx="6096000" cy="3429000"/>
          </a:xfrm>
        </p:spPr>
        <p:txBody>
          <a:bodyPr/>
          <a:lstStyle/>
          <a:p>
            <a:endParaRPr lang="fr-FR"/>
          </a:p>
        </p:txBody>
      </p:sp>
      <p:sp>
        <p:nvSpPr>
          <p:cNvPr id="3" name="Espace réservé des notes 2">
            <a:extLst>
              <a:ext uri="{FF2B5EF4-FFF2-40B4-BE49-F238E27FC236}">
                <a16:creationId xmlns:a16="http://schemas.microsoft.com/office/drawing/2014/main" id="{3713B9D5-063C-F028-3061-246A84F5BE24}"/>
              </a:ext>
            </a:extLst>
          </p:cNvPr>
          <p:cNvSpPr>
            <a:spLocks noGrp="1"/>
          </p:cNvSpPr>
          <p:nvPr>
            <p:ph type="body" idx="1"/>
          </p:nvPr>
        </p:nvSpPr>
        <p:spPr/>
        <p:txBody>
          <a:bodyPr/>
          <a:lstStyle/>
          <a:p>
            <a:r>
              <a:rPr lang="en-US" sz="1100" b="1" i="0" u="none" strike="noStrike" cap="none" dirty="0">
                <a:solidFill>
                  <a:srgbClr val="000000"/>
                </a:solidFill>
                <a:effectLst/>
                <a:latin typeface="Arial"/>
                <a:ea typeface="Arial"/>
                <a:cs typeface="Arial"/>
                <a:sym typeface="Arial"/>
              </a:rPr>
              <a:t>Figure . </a:t>
            </a:r>
            <a:r>
              <a:rPr lang="en-US" sz="1100" b="0" i="0" u="none" strike="noStrike" cap="none" dirty="0">
                <a:solidFill>
                  <a:srgbClr val="000000"/>
                </a:solidFill>
                <a:effectLst/>
                <a:latin typeface="Arial"/>
                <a:ea typeface="Arial"/>
                <a:cs typeface="Arial"/>
                <a:sym typeface="Arial"/>
              </a:rPr>
              <a:t>The potential environmental factors affecting the physicochemical and functional properties of proteins.</a:t>
            </a:r>
            <a:endParaRPr lang="fr-FR" dirty="0"/>
          </a:p>
        </p:txBody>
      </p:sp>
    </p:spTree>
    <p:extLst>
      <p:ext uri="{BB962C8B-B14F-4D97-AF65-F5344CB8AC3E}">
        <p14:creationId xmlns:p14="http://schemas.microsoft.com/office/powerpoint/2010/main" val="2932975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68096D2B-EEF7-67DB-99A9-C0EF28916C05}"/>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0B596EC9-7039-2984-AD48-C61CEB8BA2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8E7B830C-93F8-5592-9F42-FDCD5F55DC6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38264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03407B11-9E11-A18F-08F4-F3ADDD5E8D65}"/>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B6E4C212-3B12-4849-F900-37A185407E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AE31665A-F6A3-C360-3829-C8658CE36F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i="0" u="none" strike="noStrike" cap="none" dirty="0">
                <a:solidFill>
                  <a:srgbClr val="000000"/>
                </a:solidFill>
                <a:effectLst/>
                <a:latin typeface="Arial"/>
                <a:ea typeface="Arial"/>
                <a:cs typeface="Arial"/>
                <a:sym typeface="Arial"/>
              </a:rPr>
              <a:t>Novel and assisted methods</a:t>
            </a:r>
          </a:p>
          <a:p>
            <a:r>
              <a:rPr lang="en-US" sz="1100" b="0" i="0" u="none" strike="noStrike" cap="none" dirty="0">
                <a:solidFill>
                  <a:srgbClr val="000000"/>
                </a:solidFill>
                <a:effectLst/>
                <a:latin typeface="Arial"/>
                <a:ea typeface="Arial"/>
                <a:cs typeface="Arial"/>
                <a:sym typeface="Arial"/>
              </a:rPr>
              <a:t>These methods can be more efficient, faster, or gentler on the proteins: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13140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D2F56CA7-D3D1-A9F5-3794-836CEE07DC03}"/>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665E554D-922E-2F2A-806C-ACBCBE354F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2B4997F9-CF6F-82CE-155B-A04335BE9EA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7343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F4B0EAD0-0561-B777-C19D-35B73784C011}"/>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5E1E7CC9-2C99-E15C-E8EC-ABBA537E46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9C69A5A5-4AC4-DC47-B9FE-ED1BA98E3D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2571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595FA559-69EF-5594-EFD8-022C3AFABB36}"/>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C407C335-2202-74C5-B56B-8B31A1B0D03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1DFEDE51-BC5D-2673-67A1-8F9D446C8E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92181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3068DBEF-390A-6444-279D-26FC4C7C1147}"/>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79B4FDC0-DF1C-7750-49CA-F67ACC630C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108B6CCA-ECCF-2480-D039-F5F40096EA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39327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DF232AF0-9536-EE1A-98E6-D388DCD1564A}"/>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D4946C06-BA87-1B6B-55B9-29FA1A1E11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61BE8AED-4E48-C0FD-4688-A14A6067F3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6469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2722EEFF-C16E-830F-CC43-9B480F0F51CB}"/>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369662B1-FE5C-B660-0CE6-02AEBA99B0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C8F4EE0E-FA0F-75F8-424F-2B65E048B07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9369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17472705-C394-A219-8783-DB0142D3E3D0}"/>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102BCC72-7CCC-520A-214E-CF60018DE5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C07273F1-0957-D0BF-91D5-D74CBCAE05B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39152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21BAD4EB-6907-7A61-4D95-0D2DA676711D}"/>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60D5DA66-D29F-15E2-F3E5-BEABDB56EA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7B7D5D22-B4D7-BC2B-3A05-9F06311BAC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rgbClr val="0F1115"/>
                </a:solidFill>
                <a:latin typeface="Times New Roman" panose="02020603050405020304" pitchFamily="18" charset="0"/>
                <a:cs typeface="Times New Roman" panose="02020603050405020304" pitchFamily="18" charset="0"/>
              </a:rPr>
              <a:t>The effectiveness of EAE depends on carefully controlled parameters:</a:t>
            </a:r>
            <a:endParaRPr lang="en-US" sz="1100" i="0" dirty="0">
              <a:solidFill>
                <a:srgbClr val="0F1115"/>
              </a:solidFill>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20081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6329A58A-9808-A664-A549-64C89F93F6E1}"/>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972AAE9C-B1F5-E661-DF50-F5C1580784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AA825454-1446-478F-4D4B-5505791ECA8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rgbClr val="0F1115"/>
                </a:solidFill>
                <a:latin typeface="Times New Roman" panose="02020603050405020304" pitchFamily="18" charset="0"/>
                <a:cs typeface="Times New Roman" panose="02020603050405020304" pitchFamily="18" charset="0"/>
              </a:rPr>
              <a:t>The effectiveness of EAE depends on carefully controlled parameters:</a:t>
            </a:r>
            <a:endParaRPr lang="en-US" sz="1100" i="0" dirty="0">
              <a:solidFill>
                <a:srgbClr val="0F1115"/>
              </a:solidFill>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294946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62417509-F0F5-C782-BB23-D412FD9C85B9}"/>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C9945AC7-14AC-D1AC-F0F1-A447259ED2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AAA85138-EB5B-6235-BB4B-71C6514339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solidFill>
                  <a:srgbClr val="0F1115"/>
                </a:solidFill>
                <a:latin typeface="Times New Roman" panose="02020603050405020304" pitchFamily="18" charset="0"/>
                <a:cs typeface="Times New Roman" panose="02020603050405020304" pitchFamily="18" charset="0"/>
              </a:rPr>
              <a:t>The effectiveness of EAE depends on carefully controlled parameters:</a:t>
            </a:r>
            <a:endParaRPr lang="en-US" sz="1100" i="0">
              <a:solidFill>
                <a:srgbClr val="0F1115"/>
              </a:solidFill>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655773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1001557C-FAF9-382C-63FF-8BF7BBF5C212}"/>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60F0A0E7-3000-A329-2689-D47650E032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C5E95945-36E6-9E62-C99E-06F2F36186B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ar-DZ" sz="1100" b="0" i="0" u="none" strike="noStrike" cap="none" dirty="0">
                <a:solidFill>
                  <a:srgbClr val="000000"/>
                </a:solidFill>
                <a:effectLst/>
                <a:latin typeface="Arial"/>
                <a:ea typeface="Arial"/>
                <a:cs typeface="Arial"/>
                <a:sym typeface="Arial"/>
              </a:rPr>
              <a:t>إنها تقنية تستخدم فقاعات التجويف، التي تتشكل بواسطة الصوت عالي التردد (التجويف الصوتي) أو تدفق السوائل (</a:t>
            </a:r>
            <a:r>
              <a:rPr lang="ar-DZ" sz="1100" b="0" i="0" u="none" strike="noStrike" cap="none" dirty="0" err="1">
                <a:solidFill>
                  <a:srgbClr val="000000"/>
                </a:solidFill>
                <a:effectLst/>
                <a:latin typeface="Arial"/>
                <a:ea typeface="Arial"/>
                <a:cs typeface="Arial"/>
                <a:sym typeface="Arial"/>
              </a:rPr>
              <a:t>التجويه</a:t>
            </a:r>
            <a:r>
              <a:rPr lang="ar-DZ" sz="1100" b="0" i="0" u="none" strike="noStrike" cap="none" dirty="0">
                <a:solidFill>
                  <a:srgbClr val="000000"/>
                </a:solidFill>
                <a:effectLst/>
                <a:latin typeface="Arial"/>
                <a:ea typeface="Arial"/>
                <a:cs typeface="Arial"/>
                <a:sym typeface="Arial"/>
              </a:rPr>
              <a:t> </a:t>
            </a:r>
            <a:r>
              <a:rPr lang="ar-DZ" sz="1100" b="0" i="0" u="none" strike="noStrike" cap="none" dirty="0" err="1">
                <a:solidFill>
                  <a:srgbClr val="000000"/>
                </a:solidFill>
                <a:effectLst/>
                <a:latin typeface="Arial"/>
                <a:ea typeface="Arial"/>
                <a:cs typeface="Arial"/>
                <a:sym typeface="Arial"/>
              </a:rPr>
              <a:t>الهيدروديناميكي</a:t>
            </a:r>
            <a:r>
              <a:rPr lang="ar-DZ" sz="1100" b="0" i="0" u="none" strike="noStrike" cap="none" dirty="0">
                <a:solidFill>
                  <a:srgbClr val="000000"/>
                </a:solidFill>
                <a:effectLst/>
                <a:latin typeface="Arial"/>
                <a:ea typeface="Arial"/>
                <a:cs typeface="Arial"/>
                <a:sym typeface="Arial"/>
              </a:rPr>
              <a:t>)، لتحطيم جدران الخلايا وتعزيز إطلاق المركبات داخل الخلوية. يؤدي الانهيار العنيف لهذه الفقاعات إلى</a:t>
            </a:r>
            <a:r>
              <a:rPr lang="ja-JP" altLang="fr-FR" sz="1100" b="0" i="0" u="none" strike="noStrike" cap="none" dirty="0">
                <a:solidFill>
                  <a:srgbClr val="000000"/>
                </a:solidFill>
                <a:effectLst/>
                <a:latin typeface="Arial"/>
                <a:ea typeface="Arial"/>
                <a:cs typeface="Arial"/>
                <a:sym typeface="Arial"/>
              </a:rPr>
              <a:t>创造出 </a:t>
            </a:r>
            <a:r>
              <a:rPr lang="ar-DZ" sz="1100" b="0" i="0" u="none" strike="noStrike" cap="none" dirty="0">
                <a:solidFill>
                  <a:srgbClr val="000000"/>
                </a:solidFill>
                <a:effectLst/>
                <a:latin typeface="Arial"/>
                <a:ea typeface="Arial"/>
                <a:cs typeface="Arial"/>
                <a:sym typeface="Arial"/>
              </a:rPr>
              <a:t>موجات صدمية ونفاثات دقيقة وضغوط ودرجات حرارة عالية موضعية، مما يُحطم الخلايا بشكل فعال ويحسن نقل الكتلة. تُستخدم هذه الطريقة لاستخراج مكونات قيمة مثل المنتجات الطبيعية والبروتينات والزيوت العطرية من </a:t>
            </a:r>
            <a:r>
              <a:rPr lang="fr-FR" sz="1100" b="0" i="0" u="none" strike="noStrike" cap="none" dirty="0">
                <a:solidFill>
                  <a:srgbClr val="000000"/>
                </a:solidFill>
                <a:effectLst/>
                <a:latin typeface="Arial"/>
                <a:ea typeface="Arial"/>
                <a:cs typeface="Arial"/>
                <a:sym typeface="Arial"/>
              </a:rPr>
              <a:t>matrices </a:t>
            </a:r>
            <a:r>
              <a:rPr lang="ar-DZ" sz="1100" b="0" i="0" u="none" strike="noStrike" cap="none" dirty="0">
                <a:solidFill>
                  <a:srgbClr val="000000"/>
                </a:solidFill>
                <a:effectLst/>
                <a:latin typeface="Arial"/>
                <a:ea typeface="Arial"/>
                <a:cs typeface="Arial"/>
                <a:sym typeface="Arial"/>
              </a:rPr>
              <a:t>مختلفة، وغالباً ما تُحقق عوائد أعلى وأوقات استخراج أسرع واستهلاكاً </a:t>
            </a:r>
            <a:r>
              <a:rPr lang="ar-DZ" sz="1100" b="0" i="0" u="none" strike="noStrike" cap="none" dirty="0" err="1">
                <a:solidFill>
                  <a:srgbClr val="000000"/>
                </a:solidFill>
                <a:effectLst/>
                <a:latin typeface="Arial"/>
                <a:ea typeface="Arial"/>
                <a:cs typeface="Arial"/>
                <a:sym typeface="Arial"/>
              </a:rPr>
              <a:t>طاقياً</a:t>
            </a:r>
            <a:r>
              <a:rPr lang="ar-DZ" sz="1100" b="0" i="0" u="none" strike="noStrike" cap="none" dirty="0">
                <a:solidFill>
                  <a:srgbClr val="000000"/>
                </a:solidFill>
                <a:effectLst/>
                <a:latin typeface="Arial"/>
                <a:ea typeface="Arial"/>
                <a:cs typeface="Arial"/>
                <a:sym typeface="Arial"/>
              </a:rPr>
              <a:t> أقل مقارنة بالطرق التقليدية.</a:t>
            </a:r>
          </a:p>
          <a:p>
            <a:br>
              <a:rPr lang="ar-DZ" sz="1100" b="0" i="0" u="none" strike="noStrike" cap="none" dirty="0">
                <a:solidFill>
                  <a:srgbClr val="000000"/>
                </a:solidFill>
                <a:effectLst/>
                <a:latin typeface="Arial"/>
                <a:ea typeface="Arial"/>
                <a:cs typeface="Arial"/>
                <a:sym typeface="Arial"/>
              </a:rPr>
            </a:br>
            <a:endParaRPr dirty="0"/>
          </a:p>
        </p:txBody>
      </p:sp>
    </p:spTree>
    <p:extLst>
      <p:ext uri="{BB962C8B-B14F-4D97-AF65-F5344CB8AC3E}">
        <p14:creationId xmlns:p14="http://schemas.microsoft.com/office/powerpoint/2010/main" val="12258466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1561C8ED-88D8-63FB-4E2B-BD29A4CB4425}"/>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B0F63299-98EB-9810-BC31-556A7E193A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59ABA95F-D5B2-5165-9F49-B0684A57E3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From: </a:t>
            </a:r>
            <a:endParaRPr dirty="0"/>
          </a:p>
        </p:txBody>
      </p:sp>
    </p:spTree>
    <p:extLst>
      <p:ext uri="{BB962C8B-B14F-4D97-AF65-F5344CB8AC3E}">
        <p14:creationId xmlns:p14="http://schemas.microsoft.com/office/powerpoint/2010/main" val="188161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D9F0F3E3-A527-C5F7-21E2-44D2A29D2E79}"/>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8B3C90CB-9A54-13AD-9CE6-4E9670BF60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BD3C3D60-26BE-FD29-6160-0FAE6A89D4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From: </a:t>
            </a:r>
            <a:endParaRPr dirty="0"/>
          </a:p>
        </p:txBody>
      </p:sp>
    </p:spTree>
    <p:extLst>
      <p:ext uri="{BB962C8B-B14F-4D97-AF65-F5344CB8AC3E}">
        <p14:creationId xmlns:p14="http://schemas.microsoft.com/office/powerpoint/2010/main" val="16076536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16E3E116-CBCB-D813-40A1-9AFFF328DEC6}"/>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7265CBDC-94B5-F805-F95F-0029E28A9C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9A19228A-8B72-8DDE-8555-AFC097B421B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From: </a:t>
            </a:r>
            <a:endParaRPr dirty="0"/>
          </a:p>
        </p:txBody>
      </p:sp>
    </p:spTree>
    <p:extLst>
      <p:ext uri="{BB962C8B-B14F-4D97-AF65-F5344CB8AC3E}">
        <p14:creationId xmlns:p14="http://schemas.microsoft.com/office/powerpoint/2010/main" val="26236818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8D938F5D-AEFD-0199-3665-1241D07B5FEB}"/>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ABF781C6-2175-916A-F830-E29E581CAD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4D9EC05C-901F-8423-43C6-27C720F2AD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5515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4F9F4AC8-0C3F-08DB-F67A-054F43DC22F5}"/>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6E7D1523-6B2A-31DA-B00B-3D5A6F1955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6713B061-6DD5-77DA-F1C2-114168741EC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7697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DE92D97F-3C97-E7AF-0199-8E6C65A6E601}"/>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78B9A55F-B88A-F7E4-80BE-F452DE81F2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C30FD0A3-3E94-3A3B-C106-892824E316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94249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A4E85183-109A-F1CB-2847-B7FAF5D8CB24}"/>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40A638D4-6CC5-593F-D937-E0844AF442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AAF5B594-F777-1C3C-3F99-1233429E8B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8641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F0542466-549F-A52E-C123-C21526F99F76}"/>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B4BD373C-8298-D14D-899F-93E2D5323B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6DC79C5A-AE42-BB4E-EC85-B3B0F556C3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FR" sz="1100" b="1" i="0" u="none" strike="noStrike" cap="none" dirty="0">
                <a:solidFill>
                  <a:srgbClr val="000000"/>
                </a:solidFill>
                <a:effectLst/>
                <a:latin typeface="Arial"/>
                <a:ea typeface="Arial"/>
                <a:cs typeface="Arial"/>
                <a:sym typeface="Arial"/>
              </a:rPr>
              <a:t>Extraction par fluide supercritique (SFE)</a:t>
            </a:r>
            <a:br>
              <a:rPr lang="fr-FR" sz="1100" b="0" i="0" u="none" strike="noStrike" cap="none" dirty="0">
                <a:solidFill>
                  <a:srgbClr val="000000"/>
                </a:solidFill>
                <a:effectLst/>
                <a:latin typeface="Arial"/>
                <a:ea typeface="Arial"/>
                <a:cs typeface="Arial"/>
                <a:sym typeface="Arial"/>
              </a:rPr>
            </a:br>
            <a:r>
              <a:rPr lang="fr-FR" sz="1100" b="0" i="0" u="none" strike="noStrike" cap="none" dirty="0">
                <a:solidFill>
                  <a:srgbClr val="000000"/>
                </a:solidFill>
                <a:effectLst/>
                <a:latin typeface="Arial"/>
                <a:ea typeface="Arial"/>
                <a:cs typeface="Arial"/>
                <a:sym typeface="Arial"/>
              </a:rPr>
              <a:t>L'extraction par fluide supercritique est une technique de séparation qui utilise un fluide au-delà de son point critique pour extraire sélectivement des composés d'une matrice solide ou liquide. Le dioxyde de carbone supercritique (CO₂) est le solvant le plus couramment utilisé, car il agit à la fois comme un liquide et un gaz pour dissoudre et séparer efficacement les composés. Ce procédé est respectueux de l'environnement car il minimise ou élimine l'utilisation de solvants organiques et permet d'obtenir des extraits de haute pureté, sans résidus.</a:t>
            </a:r>
          </a:p>
          <a:p>
            <a:r>
              <a:rPr lang="fr-FR" sz="1100" b="1" i="0" u="none" strike="noStrike" cap="none" dirty="0">
                <a:solidFill>
                  <a:srgbClr val="000000"/>
                </a:solidFill>
                <a:effectLst/>
                <a:latin typeface="Arial"/>
                <a:ea typeface="Arial"/>
                <a:cs typeface="Arial"/>
                <a:sym typeface="Arial"/>
              </a:rPr>
              <a:t>En bref : principe de la technique</a:t>
            </a:r>
            <a:endParaRPr lang="fr-FR" sz="1100" b="0" i="0" u="none" strike="noStrike" cap="none" dirty="0">
              <a:solidFill>
                <a:srgbClr val="000000"/>
              </a:solidFill>
              <a:effectLst/>
              <a:latin typeface="Arial"/>
              <a:ea typeface="Arial"/>
              <a:cs typeface="Arial"/>
              <a:sym typeface="Arial"/>
            </a:endParaRPr>
          </a:p>
          <a:p>
            <a:r>
              <a:rPr lang="fr-FR" sz="1100" b="0" i="0" u="none" strike="noStrike" cap="none" dirty="0">
                <a:solidFill>
                  <a:srgbClr val="000000"/>
                </a:solidFill>
                <a:effectLst/>
                <a:latin typeface="Arial"/>
                <a:ea typeface="Arial"/>
                <a:cs typeface="Arial"/>
                <a:sym typeface="Arial"/>
              </a:rPr>
              <a:t>Utilisation d'un fluide dans un état supercritique (combinant les propriétés des liquides et des gaz).</a:t>
            </a:r>
          </a:p>
          <a:p>
            <a:r>
              <a:rPr lang="fr-FR" sz="1100" b="0" i="0" u="none" strike="noStrike" cap="none" dirty="0">
                <a:solidFill>
                  <a:srgbClr val="000000"/>
                </a:solidFill>
                <a:effectLst/>
                <a:latin typeface="Arial"/>
                <a:ea typeface="Arial"/>
                <a:cs typeface="Arial"/>
                <a:sym typeface="Arial"/>
              </a:rPr>
              <a:t>Le dioxyde de carbone (CO₂) comme solvant principal.</a:t>
            </a:r>
          </a:p>
          <a:p>
            <a:r>
              <a:rPr lang="fr-FR" sz="1100" b="0" i="0" u="none" strike="noStrike" cap="none" dirty="0">
                <a:solidFill>
                  <a:srgbClr val="000000"/>
                </a:solidFill>
                <a:effectLst/>
                <a:latin typeface="Arial"/>
                <a:ea typeface="Arial"/>
                <a:cs typeface="Arial"/>
                <a:sym typeface="Arial"/>
              </a:rPr>
              <a:t>Extraction sélective des composés.</a:t>
            </a:r>
          </a:p>
          <a:p>
            <a:r>
              <a:rPr lang="fr-FR" sz="1100" b="0" i="0" u="none" strike="noStrike" cap="none" dirty="0">
                <a:solidFill>
                  <a:srgbClr val="000000"/>
                </a:solidFill>
                <a:effectLst/>
                <a:latin typeface="Arial"/>
                <a:ea typeface="Arial"/>
                <a:cs typeface="Arial"/>
                <a:sym typeface="Arial"/>
              </a:rPr>
              <a:t>Procédé propre et écologique.</a:t>
            </a:r>
          </a:p>
          <a:p>
            <a:r>
              <a:rPr lang="fr-FR" sz="1100" b="0" i="0" u="none" strike="noStrike" cap="none" dirty="0">
                <a:solidFill>
                  <a:srgbClr val="000000"/>
                </a:solidFill>
                <a:effectLst/>
                <a:latin typeface="Arial"/>
                <a:ea typeface="Arial"/>
                <a:cs typeface="Arial"/>
                <a:sym typeface="Arial"/>
              </a:rPr>
              <a:t>Produits de haute pureté sans résidus.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836117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2F9AA35C-A399-7DFC-7A79-C9663CEB6510}"/>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09E641E6-EA19-4A94-A6E2-DF9444ADBC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2083D049-3408-84B2-C483-65AD71CCCD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79485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E8A56F69-0053-E5B9-C58C-5E9895796495}"/>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A8338784-751E-0A43-46F2-207CC2B7F2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910E33B8-6D5B-D110-6054-09DBD10C9D1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ar-DZ" sz="1100" b="0" i="0" u="none" strike="noStrike" cap="none" dirty="0">
                <a:solidFill>
                  <a:srgbClr val="000000"/>
                </a:solidFill>
                <a:effectLst/>
                <a:latin typeface="Arial"/>
                <a:ea typeface="Arial"/>
                <a:cs typeface="Arial"/>
                <a:sym typeface="Arial"/>
              </a:rPr>
              <a:t>الاستخلاص باستخدام المجال الكهربائي النبضي (</a:t>
            </a:r>
            <a:r>
              <a:rPr lang="fr-FR" sz="1100" b="0" i="0" u="none" strike="noStrike" cap="none" dirty="0">
                <a:solidFill>
                  <a:srgbClr val="000000"/>
                </a:solidFill>
                <a:effectLst/>
                <a:latin typeface="Arial"/>
                <a:ea typeface="Arial"/>
                <a:cs typeface="Arial"/>
                <a:sym typeface="Arial"/>
              </a:rPr>
              <a:t>PEF) </a:t>
            </a:r>
            <a:r>
              <a:rPr lang="ar-DZ" sz="1100" b="0" i="0" u="none" strike="noStrike" cap="none" dirty="0">
                <a:solidFill>
                  <a:srgbClr val="000000"/>
                </a:solidFill>
                <a:effectLst/>
                <a:latin typeface="Arial"/>
                <a:ea typeface="Arial"/>
                <a:cs typeface="Arial"/>
                <a:sym typeface="Arial"/>
              </a:rPr>
              <a:t>هو طريقة غير حرارية تستخدم نبضات كهربائية قصيرة وعالية الجهد لزيادة نفاذية أغشية الخلايا، مما يسمح باستخلاص المركبات بكفاءة وسرعة أكبر. تُستخدم هذه التقنية لاستخلاص المركبات النشطة بيولوجيًا من النباتات والميكروبات ونفايات الطعام، ويمكنها تقليل استهلاك الطاقة والمذيبات. كما تُستخدم في حفظ الأغذية عن طريق تثبيط الكائنات الدقيقة، وفي معالجة الأغذية عن طريق تعديل الملمس وتحسين خطوات أخرى مثل التجفيف والتقشير</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349808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A9CB73C7-44D8-D8DB-5705-8754E34B2CAC}"/>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38ED1D9D-1D1A-8317-DB23-9C9D600022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66EB0D41-43C6-9D9E-0F2B-BB48308D499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4521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4FBDB917-B607-83D4-8F0D-32B86CE4CC98}"/>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A2BAE890-D0AD-5353-EDC2-E8368F7F0C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06DA39FB-327B-46E1-6E7F-B3021A71EC6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15931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62FC7896-056F-48C2-457E-8A9D32E82F5C}"/>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E7418A8B-2FFF-ED86-9A91-E9DB4F7116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2D86A0FE-C487-A00D-9139-5C5F5928109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97670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61065A7D-A9FF-E1E2-616E-D7AA66513F4A}"/>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A44FAA6E-9A35-23F4-C55E-07D49AC5C8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64E104DD-0D15-D950-5317-1BF22B44C75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08868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359D666A-C9F7-4E3E-9F1C-3EBD25887E38}"/>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09D84077-DBCA-B02E-9979-F85F404D91E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2449079C-39E7-7E2B-96A9-844C94F072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Techno-functional properties</a:t>
            </a:r>
            <a:r>
              <a:rPr lang="en-US" sz="1100" b="0" i="0" u="none" strike="noStrike" cap="none" dirty="0">
                <a:solidFill>
                  <a:srgbClr val="000000"/>
                </a:solidFill>
                <a:effectLst/>
                <a:latin typeface="Arial"/>
                <a:ea typeface="Arial"/>
                <a:cs typeface="Arial"/>
                <a:sym typeface="Arial"/>
              </a:rPr>
              <a:t> are the physical and chemical characteristics of a food ingredient that determine its performance and behavior during food preparation, processing, storage, and consumption. These are not nutritional properties (like vitamin content), but rather the functional attributes that influence the </a:t>
            </a:r>
            <a:r>
              <a:rPr lang="en-US" sz="1100" b="1" i="0" u="none" strike="noStrike" cap="none" dirty="0">
                <a:solidFill>
                  <a:srgbClr val="000000"/>
                </a:solidFill>
                <a:effectLst/>
                <a:latin typeface="Arial"/>
                <a:ea typeface="Arial"/>
                <a:cs typeface="Arial"/>
                <a:sym typeface="Arial"/>
              </a:rPr>
              <a:t>texture, appearance, stability, and overall sensory quality</a:t>
            </a:r>
            <a:r>
              <a:rPr lang="en-US" sz="1100" b="0" i="0" u="none" strike="noStrike" cap="none" dirty="0">
                <a:solidFill>
                  <a:srgbClr val="000000"/>
                </a:solidFill>
                <a:effectLst/>
                <a:latin typeface="Arial"/>
                <a:ea typeface="Arial"/>
                <a:cs typeface="Arial"/>
                <a:sym typeface="Arial"/>
              </a:rPr>
              <a:t> of the final food product.</a:t>
            </a:r>
            <a:endParaRPr dirty="0"/>
          </a:p>
        </p:txBody>
      </p:sp>
    </p:spTree>
    <p:extLst>
      <p:ext uri="{BB962C8B-B14F-4D97-AF65-F5344CB8AC3E}">
        <p14:creationId xmlns:p14="http://schemas.microsoft.com/office/powerpoint/2010/main" val="14934458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FE0263A8-5A73-A628-E552-3D9685785276}"/>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9A073A2A-8E36-A520-ADDE-9A91A40F1C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A8DF2CC4-BA6D-F915-D521-61C4DDA41A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204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1E94CEF1-73B4-3B78-32A3-A4DC6603F03A}"/>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4997FE93-58D5-BDDA-177E-6E4328E434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93AE0CCC-A675-CA02-6C0F-2F03041703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967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43C07384-4295-8D1A-78BA-3C32411367D8}"/>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B1BE072B-4F17-59D4-5F93-2723282240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B6B6965F-D396-5003-F158-CB0B67A888C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93125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95588A1E-F120-CEAE-47D4-F857B2F08E79}"/>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E8E33248-79D3-844D-97D1-08E70DE35A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FB985817-5BB3-5371-EFE4-C44E825122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2466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994C8A25-7C7B-19D5-1294-C7E568E4B78E}"/>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90F5E18A-2DCD-2EC8-44B3-1934CB14C5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959A19DE-6EF0-D618-C7D6-B4BB5BD1EA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27993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51614002-E62D-C434-C1AA-B1A53D3349DE}"/>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A14EDB90-2460-DD73-9375-21314B8CC5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F9378AAC-C6A4-4B7B-D459-777E277CF1C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9067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DB241C2F-8723-DDD2-BB46-0909F42CCF3F}"/>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B439907C-ECE0-EFA8-7E39-ABC67469A8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F08D9EC3-F5B5-FB23-9E2A-BD4CCBFAC45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14654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0AF3DE16-09D9-D69D-7DE4-28CAF89B1CED}"/>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6D04D0DF-72C1-3162-649A-1A97C6BD23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063660EA-634B-F7CD-31C0-5B0EEC01088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51503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5190377C-33EA-192E-75D9-7115A74DC1DC}"/>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BC6C2C4A-40B4-6F14-2849-CF50AAB6D3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2B7E2D4F-DD37-074B-91A9-296EA51677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7294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0F71783B-F57E-53EF-D60A-B68ACE137334}"/>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44FCFFB5-9233-2F3C-8D1A-68657E0F7F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186C5F4E-2448-F1A1-7CE4-FF7C34ED0BC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26481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40D3DE94-9BB1-5BEA-2AA4-3B51D0850716}"/>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CFFD0507-9AA3-64AE-1272-11C4A21142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A0DB1EE1-62F6-C6B4-F760-064E25D8AE9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38964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7158617E-6172-2054-79BD-6CF0761894FE}"/>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A55CE9AC-06A0-4119-0846-02362837E9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F5401751-8B88-4F96-CE55-F3B29267A0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ar-DZ" sz="1100" b="0" i="0" u="none" strike="noStrike" cap="none" dirty="0">
                <a:solidFill>
                  <a:srgbClr val="000000"/>
                </a:solidFill>
                <a:effectLst/>
                <a:latin typeface="Arial"/>
                <a:ea typeface="Arial"/>
                <a:cs typeface="Arial"/>
                <a:sym typeface="Arial"/>
              </a:rPr>
              <a:t>عند الضرب، تتكشف البروتينات الموجودة في البياض (الألبومين البيضاوي، </a:t>
            </a:r>
            <a:r>
              <a:rPr lang="ar-DZ" sz="1100" b="0" i="0" u="none" strike="noStrike" cap="none" dirty="0" err="1">
                <a:solidFill>
                  <a:srgbClr val="000000"/>
                </a:solidFill>
                <a:effectLst/>
                <a:latin typeface="Arial"/>
                <a:ea typeface="Arial"/>
                <a:cs typeface="Arial"/>
                <a:sym typeface="Arial"/>
              </a:rPr>
              <a:t>الجلوبيولين</a:t>
            </a:r>
            <a:r>
              <a:rPr lang="ar-DZ" sz="1100" b="0" i="0" u="none" strike="noStrike" cap="none" dirty="0">
                <a:solidFill>
                  <a:srgbClr val="000000"/>
                </a:solidFill>
                <a:effectLst/>
                <a:latin typeface="Arial"/>
                <a:ea typeface="Arial"/>
                <a:cs typeface="Arial"/>
                <a:sym typeface="Arial"/>
              </a:rPr>
              <a:t>) وتشكل غشاءً مرنًا حول فقاعات الهواء. يعمل </a:t>
            </a:r>
            <a:r>
              <a:rPr lang="ar-DZ" sz="1100" b="0" i="0" u="none" strike="noStrike" cap="none" dirty="0" err="1">
                <a:solidFill>
                  <a:srgbClr val="000000"/>
                </a:solidFill>
                <a:effectLst/>
                <a:latin typeface="Arial"/>
                <a:ea typeface="Arial"/>
                <a:cs typeface="Arial"/>
                <a:sym typeface="Arial"/>
              </a:rPr>
              <a:t>الأوفوموسين</a:t>
            </a:r>
            <a:r>
              <a:rPr lang="ar-DZ" sz="1100" b="0" i="0" u="none" strike="noStrike" cap="none" dirty="0">
                <a:solidFill>
                  <a:srgbClr val="000000"/>
                </a:solidFill>
                <a:effectLst/>
                <a:latin typeface="Arial"/>
                <a:ea typeface="Arial"/>
                <a:cs typeface="Arial"/>
                <a:sym typeface="Arial"/>
              </a:rPr>
              <a:t> على تثبيت هذه الرغوة.</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97849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A2DA7B6E-8473-A7C3-7F6A-222924BA515C}"/>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810ACE2A-D59F-A801-F4B2-86B101AB85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51B4B45E-8873-6EFC-DFD2-2BD5BB9645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89466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26EF8D0A-CC84-4F51-79D7-C504F78CEADC}"/>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D8CD4EBC-5B9C-4197-4DCF-D0311F8C67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20175907-79AB-FE16-E0A3-CF37F7A144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45147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20621D80-A6A2-168B-082B-2BA523887023}"/>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D73F160C-9C1C-2343-6284-8F13E95016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814FD7A5-885D-FFC2-1D76-B41ADCF990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09785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AA83BEBE-B5C9-BA35-903A-ED372C7970C7}"/>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121D93AE-AFBA-6D91-0C7F-B91BE35A68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17584CBC-96B3-8512-5F9E-D3EE83137D6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50871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5F6E48EF-5226-F827-6D8A-BDFFBA89B87A}"/>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F8A77946-E238-973D-F045-273F71F723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B1B83622-ADBB-16E1-2A23-6527D460E1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Les caséines sont les protéines principales du lait, insolubles, et les caséinates sont des dérivés plus solubles obtenus en neutralisant la caséine acide avec une base</a:t>
            </a:r>
            <a:r>
              <a:rPr lang="fr-FR" sz="1100" b="0" i="0" u="none" strike="noStrike" cap="none" dirty="0">
                <a:solidFill>
                  <a:srgbClr val="000000"/>
                </a:solidFill>
                <a:effectLst/>
                <a:latin typeface="Arial"/>
                <a:ea typeface="Arial"/>
                <a:cs typeface="Arial"/>
                <a:sym typeface="Arial"/>
              </a:rPr>
              <a:t>. Les caséines sont utilisées pour fabriquer du fromage et des yaourts, tandis que les caséinates, du fait de leur meilleure solubilité, sont utilisés dans une grande variété de produits alimentaires comme émulsifiants, épaississants ou pour améliorer la texture, selon l'agent neutralisant utilisé (par exemple, le caséinate de calcium). </a:t>
            </a:r>
            <a:endParaRPr dirty="0"/>
          </a:p>
        </p:txBody>
      </p:sp>
    </p:spTree>
    <p:extLst>
      <p:ext uri="{BB962C8B-B14F-4D97-AF65-F5344CB8AC3E}">
        <p14:creationId xmlns:p14="http://schemas.microsoft.com/office/powerpoint/2010/main" val="732588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B556AD1D-B172-00BB-5740-4699CB2EB643}"/>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771DBE04-5206-975E-BB55-2EF9E67850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2372FA3B-C258-263B-0397-5CCA0F5FDD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0A0A0A"/>
                </a:solidFill>
                <a:effectLst/>
                <a:latin typeface="Google Sans"/>
              </a:rPr>
              <a:t>Whey Protein Concentrates (WPC) and Isolates (WPI) are </a:t>
            </a:r>
            <a:r>
              <a:rPr lang="en-US" dirty="0"/>
              <a:t>both derived from whey but differ in processing, resulting in WPC having a lower protein content and higher fat/lactose levels than WPI</a:t>
            </a:r>
            <a:r>
              <a:rPr lang="en-US" b="0" i="0" dirty="0">
                <a:solidFill>
                  <a:srgbClr val="0A0A0A"/>
                </a:solidFill>
                <a:effectLst/>
                <a:latin typeface="Google Sans"/>
              </a:rPr>
              <a:t>. WPI undergoes additional filtration to become a purer product (90%+ protein), while WPC typically ranges from 70-80% protein. This makes WPI a better option for those with lactose intolerance, whereas WPC is often more cost-effective. </a:t>
            </a:r>
            <a:endParaRPr dirty="0"/>
          </a:p>
        </p:txBody>
      </p:sp>
    </p:spTree>
    <p:extLst>
      <p:ext uri="{BB962C8B-B14F-4D97-AF65-F5344CB8AC3E}">
        <p14:creationId xmlns:p14="http://schemas.microsoft.com/office/powerpoint/2010/main" val="9180556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A934234B-F83E-4A7F-696C-F3978137EAB9}"/>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D7F762D5-0AB3-CB53-5E52-D5AC3C6568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DC46209A-6DF5-2691-45F0-4CBD8033AC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05400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884F0C15-1A3C-5887-EA16-AD3974AA1C06}"/>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15BB4C7D-A816-6E5A-9DDA-657AB2F5A5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A5F4B98A-80C5-FD67-B000-01EC2ABEF69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08667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56DA318D-E6BE-039A-A89E-B981D6B2DB08}"/>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B60D4579-F78D-0117-9452-587D17F095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1B589C15-70A0-EF22-2B80-500616A8A3F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29043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889B6411-25D3-B881-2E1B-A03A12B0AC96}"/>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D8987D8D-5664-8702-F66F-961DB2AFED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450D3231-D205-EB34-06E2-8F4DADE79F2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000000"/>
                </a:solidFill>
                <a:effectLst/>
                <a:latin typeface="-apple-system"/>
              </a:rPr>
              <a:t>Chromatography </a:t>
            </a:r>
            <a:r>
              <a:rPr lang="en-US" b="0" i="0" dirty="0">
                <a:solidFill>
                  <a:srgbClr val="000000"/>
                </a:solidFill>
                <a:effectLst/>
                <a:latin typeface="Times New Roman" panose="02020603050405020304" pitchFamily="18" charset="0"/>
                <a:cs typeface="Times New Roman" panose="02020603050405020304" pitchFamily="18" charset="0"/>
              </a:rPr>
              <a:t>columns</a:t>
            </a:r>
            <a:r>
              <a:rPr lang="en-US" b="0" i="0" dirty="0">
                <a:solidFill>
                  <a:srgbClr val="000000"/>
                </a:solidFill>
                <a:effectLst/>
                <a:latin typeface="-apple-system"/>
              </a:rPr>
              <a:t> are usually cylindrical in shape. The size and material can vary depending on the type of chromatography.</a:t>
            </a:r>
            <a:endParaRPr dirty="0"/>
          </a:p>
        </p:txBody>
      </p:sp>
    </p:spTree>
    <p:extLst>
      <p:ext uri="{BB962C8B-B14F-4D97-AF65-F5344CB8AC3E}">
        <p14:creationId xmlns:p14="http://schemas.microsoft.com/office/powerpoint/2010/main" val="939403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E29443D0-3859-FC39-5944-1679885C8C75}"/>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14DCA139-CBE6-5458-D624-54584DCC6D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0CF77AC0-37C2-B8C0-0352-12801CEC12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000000"/>
                </a:solidFill>
                <a:effectLst/>
                <a:latin typeface="-apple-system"/>
              </a:rPr>
              <a:t>Chromatography </a:t>
            </a:r>
            <a:r>
              <a:rPr lang="en-US" b="0" i="0" dirty="0">
                <a:solidFill>
                  <a:srgbClr val="000000"/>
                </a:solidFill>
                <a:effectLst/>
                <a:latin typeface="Times New Roman" panose="02020603050405020304" pitchFamily="18" charset="0"/>
                <a:cs typeface="Times New Roman" panose="02020603050405020304" pitchFamily="18" charset="0"/>
              </a:rPr>
              <a:t>columns</a:t>
            </a:r>
            <a:r>
              <a:rPr lang="en-US" b="0" i="0" dirty="0">
                <a:solidFill>
                  <a:srgbClr val="000000"/>
                </a:solidFill>
                <a:effectLst/>
                <a:latin typeface="-apple-system"/>
              </a:rPr>
              <a:t> are usually cylindrical in shape. The size and material can vary depending on the type of chromatography.</a:t>
            </a:r>
            <a:endParaRPr dirty="0"/>
          </a:p>
        </p:txBody>
      </p:sp>
    </p:spTree>
    <p:extLst>
      <p:ext uri="{BB962C8B-B14F-4D97-AF65-F5344CB8AC3E}">
        <p14:creationId xmlns:p14="http://schemas.microsoft.com/office/powerpoint/2010/main" val="1852119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815E496E-B956-7997-F26F-3BE1A58D457A}"/>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DCE191C4-8E4D-786F-D79D-5E12A6C9DE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65552D1D-2DFF-2627-53E9-EFD48BA771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0484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B9DD963E-5570-F1D6-C997-508CC02DAEC7}"/>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8EE6F1CF-C88B-C5BA-95CA-503E8F1EEBD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CFB50811-B61A-3802-B268-AF827CFC89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18775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E041C8D7-E669-CA5E-53D7-2BCFDB1DC049}"/>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1DE97C18-B480-20A5-E7EF-1D3583B3B37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29335BEE-6CC8-FB1C-60F7-95E05B5B64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80102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CEEC9B2C-3DAB-D9C4-0EC5-FF7EA0035C4C}"/>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C40C0F4D-D13C-324A-4489-DAB246FFA1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20FB8986-B75D-AC2F-A9B3-A3951B03C8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Size exclusion chromatography</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SEC</a:t>
            </a:r>
            <a:r>
              <a:rPr lang="en-US" sz="1100" b="0" i="0" u="none" strike="noStrike" cap="none" dirty="0">
                <a:solidFill>
                  <a:srgbClr val="000000"/>
                </a:solidFill>
                <a:effectLst/>
                <a:latin typeface="Arial"/>
                <a:ea typeface="Arial"/>
                <a:cs typeface="Arial"/>
                <a:sym typeface="Arial"/>
              </a:rPr>
              <a:t>) is a chromatographic separation procedure that separates analyte </a:t>
            </a:r>
            <a:r>
              <a:rPr lang="en-US" sz="1100" b="0" i="0" u="none" strike="noStrike" cap="none" dirty="0">
                <a:solidFill>
                  <a:srgbClr val="000000"/>
                </a:solidFill>
                <a:effectLst/>
                <a:latin typeface="Arial"/>
                <a:ea typeface="Arial"/>
                <a:cs typeface="Arial"/>
                <a:sym typeface="Arial"/>
                <a:hlinkClick r:id="rId3"/>
              </a:rPr>
              <a:t>molecules</a:t>
            </a:r>
            <a:r>
              <a:rPr lang="en-US" sz="1100" b="0" i="0" u="none" strike="noStrike" cap="none" dirty="0">
                <a:solidFill>
                  <a:srgbClr val="000000"/>
                </a:solidFill>
                <a:effectLst/>
                <a:latin typeface="Arial"/>
                <a:ea typeface="Arial"/>
                <a:cs typeface="Arial"/>
                <a:sym typeface="Arial"/>
              </a:rPr>
              <a:t> according to their size or geometry and some cases by their molecular weight. The size exclusion chromatography principle or instrumentation uses a chromatography column for the separation of macromolecules like </a:t>
            </a:r>
            <a:r>
              <a:rPr lang="en-US" sz="1100" b="0" i="0" u="none" strike="noStrike" cap="none" dirty="0">
                <a:solidFill>
                  <a:srgbClr val="000000"/>
                </a:solidFill>
                <a:effectLst/>
                <a:latin typeface="Arial"/>
                <a:ea typeface="Arial"/>
                <a:cs typeface="Arial"/>
                <a:sym typeface="Arial"/>
                <a:hlinkClick r:id="rId4"/>
              </a:rPr>
              <a:t>proteins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5"/>
              </a:rPr>
              <a:t>enzymes</a:t>
            </a:r>
            <a:r>
              <a:rPr lang="en-US" sz="1100" b="0" i="0" u="none" strike="noStrike" cap="none" dirty="0">
                <a:solidFill>
                  <a:srgbClr val="000000"/>
                </a:solidFill>
                <a:effectLst/>
                <a:latin typeface="Arial"/>
                <a:ea typeface="Arial"/>
                <a:cs typeface="Arial"/>
                <a:sym typeface="Arial"/>
              </a:rPr>
              <a:t>, antibodies, </a:t>
            </a:r>
            <a:r>
              <a:rPr lang="en-US" sz="1100" b="0" i="0" u="none" strike="noStrike" cap="none" dirty="0">
                <a:solidFill>
                  <a:srgbClr val="000000"/>
                </a:solidFill>
                <a:effectLst/>
                <a:latin typeface="Arial"/>
                <a:ea typeface="Arial"/>
                <a:cs typeface="Arial"/>
                <a:sym typeface="Arial"/>
                <a:hlinkClick r:id="rId6"/>
              </a:rPr>
              <a:t>nucleic acids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7"/>
              </a:rPr>
              <a:t>DNA</a:t>
            </a:r>
            <a:r>
              <a:rPr lang="en-US" sz="1100" b="0" i="0" u="none" strike="noStrike" cap="none" dirty="0">
                <a:solidFill>
                  <a:srgbClr val="000000"/>
                </a:solidFill>
                <a:effectLst/>
                <a:latin typeface="Arial"/>
                <a:ea typeface="Arial"/>
                <a:cs typeface="Arial"/>
                <a:sym typeface="Arial"/>
              </a:rPr>
              <a:t> and </a:t>
            </a:r>
            <a:r>
              <a:rPr lang="en-US" sz="1100" b="0" i="0" u="none" strike="noStrike" cap="none" dirty="0">
                <a:solidFill>
                  <a:srgbClr val="000000"/>
                </a:solidFill>
                <a:effectLst/>
                <a:latin typeface="Arial"/>
                <a:ea typeface="Arial"/>
                <a:cs typeface="Arial"/>
                <a:sym typeface="Arial"/>
                <a:hlinkClick r:id="rId8"/>
              </a:rPr>
              <a:t>RNA</a:t>
            </a:r>
            <a:r>
              <a:rPr lang="en-US" sz="1100" b="0" i="0" u="none" strike="noStrike" cap="none" dirty="0">
                <a:solidFill>
                  <a:srgbClr val="000000"/>
                </a:solidFill>
                <a:effectLst/>
                <a:latin typeface="Arial"/>
                <a:ea typeface="Arial"/>
                <a:cs typeface="Arial"/>
                <a:sym typeface="Arial"/>
              </a:rPr>
              <a:t>), and industrial </a:t>
            </a:r>
            <a:r>
              <a:rPr lang="en-US" sz="1100" b="0" i="0" u="none" strike="noStrike" cap="none" dirty="0">
                <a:solidFill>
                  <a:srgbClr val="000000"/>
                </a:solidFill>
                <a:effectLst/>
                <a:latin typeface="Arial"/>
                <a:ea typeface="Arial"/>
                <a:cs typeface="Arial"/>
                <a:sym typeface="Arial"/>
                <a:hlinkClick r:id="rId9"/>
              </a:rPr>
              <a:t>polymers</a:t>
            </a:r>
            <a:r>
              <a:rPr lang="en-US" sz="1100" b="0" i="0" u="none" strike="noStrike" cap="none" dirty="0">
                <a:solidFill>
                  <a:srgbClr val="000000"/>
                </a:solidFill>
                <a:effectLst/>
                <a:latin typeface="Arial"/>
                <a:ea typeface="Arial"/>
                <a:cs typeface="Arial"/>
                <a:sym typeface="Arial"/>
              </a:rPr>
              <a:t>. The size exclusion </a:t>
            </a:r>
            <a:r>
              <a:rPr lang="en-US" sz="1100" b="0" i="0" u="none" strike="noStrike" cap="none" dirty="0">
                <a:solidFill>
                  <a:srgbClr val="000000"/>
                </a:solidFill>
                <a:effectLst/>
                <a:latin typeface="Arial"/>
                <a:ea typeface="Arial"/>
                <a:cs typeface="Arial"/>
                <a:sym typeface="Arial"/>
                <a:hlinkClick r:id="rId10"/>
              </a:rPr>
              <a:t>chromatography</a:t>
            </a:r>
            <a:r>
              <a:rPr lang="en-US" sz="1100" b="0" i="0" u="none" strike="noStrike" cap="none" dirty="0">
                <a:solidFill>
                  <a:srgbClr val="000000"/>
                </a:solidFill>
                <a:effectLst/>
                <a:latin typeface="Arial"/>
                <a:ea typeface="Arial"/>
                <a:cs typeface="Arial"/>
                <a:sym typeface="Arial"/>
              </a:rPr>
              <a:t> principle is based on the exclusion of analyte molecules through a column containing porous beads. When we use an aqueous </a:t>
            </a:r>
            <a:r>
              <a:rPr lang="en-US" sz="1100" b="0" i="0" u="none" strike="noStrike" cap="none" dirty="0">
                <a:solidFill>
                  <a:srgbClr val="000000"/>
                </a:solidFill>
                <a:effectLst/>
                <a:latin typeface="Arial"/>
                <a:ea typeface="Arial"/>
                <a:cs typeface="Arial"/>
                <a:sym typeface="Arial"/>
                <a:hlinkClick r:id="rId11"/>
              </a:rPr>
              <a:t>solution</a:t>
            </a:r>
            <a:r>
              <a:rPr lang="en-US" sz="1100" b="0" i="0" u="none" strike="noStrike" cap="none" dirty="0">
                <a:solidFill>
                  <a:srgbClr val="000000"/>
                </a:solidFill>
                <a:effectLst/>
                <a:latin typeface="Arial"/>
                <a:ea typeface="Arial"/>
                <a:cs typeface="Arial"/>
                <a:sym typeface="Arial"/>
              </a:rPr>
              <a:t> for the transportation of samples through the column, the procedure is called gel-filtration or </a:t>
            </a:r>
            <a:r>
              <a:rPr lang="en-US" sz="1100" b="0" i="0" u="none" strike="noStrike" cap="none" dirty="0">
                <a:solidFill>
                  <a:srgbClr val="000000"/>
                </a:solidFill>
                <a:effectLst/>
                <a:latin typeface="Arial"/>
                <a:ea typeface="Arial"/>
                <a:cs typeface="Arial"/>
                <a:sym typeface="Arial"/>
                <a:hlinkClick r:id="rId12"/>
              </a:rPr>
              <a:t>gel permeation chromatography</a:t>
            </a:r>
            <a:r>
              <a:rPr lang="en-US" sz="1100" b="0" i="0" u="none" strike="noStrike" cap="none" dirty="0">
                <a:solidFill>
                  <a:srgbClr val="000000"/>
                </a:solidFill>
                <a:effectLst/>
                <a:latin typeface="Arial"/>
                <a:ea typeface="Arial"/>
                <a:cs typeface="Arial"/>
                <a:sym typeface="Arial"/>
              </a:rPr>
              <a:t>.</a:t>
            </a:r>
            <a:endParaRPr dirty="0"/>
          </a:p>
        </p:txBody>
      </p:sp>
    </p:spTree>
    <p:extLst>
      <p:ext uri="{BB962C8B-B14F-4D97-AF65-F5344CB8AC3E}">
        <p14:creationId xmlns:p14="http://schemas.microsoft.com/office/powerpoint/2010/main" val="38658523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613CB669-4525-833B-3671-64E855BD026D}"/>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A50B226D-F7BE-6ACB-5E39-576A292B08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9EB35A5B-220A-8078-2D3D-B668FCA14C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Size exclusion chromatography</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SEC</a:t>
            </a:r>
            <a:r>
              <a:rPr lang="en-US" sz="1100" b="0" i="0" u="none" strike="noStrike" cap="none" dirty="0">
                <a:solidFill>
                  <a:srgbClr val="000000"/>
                </a:solidFill>
                <a:effectLst/>
                <a:latin typeface="Arial"/>
                <a:ea typeface="Arial"/>
                <a:cs typeface="Arial"/>
                <a:sym typeface="Arial"/>
              </a:rPr>
              <a:t>) is a chromatographic separation procedure that separates analyte </a:t>
            </a:r>
            <a:r>
              <a:rPr lang="en-US" sz="1100" b="0" i="0" u="none" strike="noStrike" cap="none" dirty="0">
                <a:solidFill>
                  <a:srgbClr val="000000"/>
                </a:solidFill>
                <a:effectLst/>
                <a:latin typeface="Arial"/>
                <a:ea typeface="Arial"/>
                <a:cs typeface="Arial"/>
                <a:sym typeface="Arial"/>
                <a:hlinkClick r:id="rId3"/>
              </a:rPr>
              <a:t>molecules</a:t>
            </a:r>
            <a:r>
              <a:rPr lang="en-US" sz="1100" b="0" i="0" u="none" strike="noStrike" cap="none" dirty="0">
                <a:solidFill>
                  <a:srgbClr val="000000"/>
                </a:solidFill>
                <a:effectLst/>
                <a:latin typeface="Arial"/>
                <a:ea typeface="Arial"/>
                <a:cs typeface="Arial"/>
                <a:sym typeface="Arial"/>
              </a:rPr>
              <a:t> according to their size or geometry and some cases by their molecular weight. The size exclusion chromatography principle or instrumentation uses a chromatography column for the separation of macromolecules like </a:t>
            </a:r>
            <a:r>
              <a:rPr lang="en-US" sz="1100" b="0" i="0" u="none" strike="noStrike" cap="none" dirty="0">
                <a:solidFill>
                  <a:srgbClr val="000000"/>
                </a:solidFill>
                <a:effectLst/>
                <a:latin typeface="Arial"/>
                <a:ea typeface="Arial"/>
                <a:cs typeface="Arial"/>
                <a:sym typeface="Arial"/>
                <a:hlinkClick r:id="rId4"/>
              </a:rPr>
              <a:t>proteins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5"/>
              </a:rPr>
              <a:t>enzymes</a:t>
            </a:r>
            <a:r>
              <a:rPr lang="en-US" sz="1100" b="0" i="0" u="none" strike="noStrike" cap="none" dirty="0">
                <a:solidFill>
                  <a:srgbClr val="000000"/>
                </a:solidFill>
                <a:effectLst/>
                <a:latin typeface="Arial"/>
                <a:ea typeface="Arial"/>
                <a:cs typeface="Arial"/>
                <a:sym typeface="Arial"/>
              </a:rPr>
              <a:t>, antibodies, </a:t>
            </a:r>
            <a:r>
              <a:rPr lang="en-US" sz="1100" b="0" i="0" u="none" strike="noStrike" cap="none" dirty="0">
                <a:solidFill>
                  <a:srgbClr val="000000"/>
                </a:solidFill>
                <a:effectLst/>
                <a:latin typeface="Arial"/>
                <a:ea typeface="Arial"/>
                <a:cs typeface="Arial"/>
                <a:sym typeface="Arial"/>
                <a:hlinkClick r:id="rId6"/>
              </a:rPr>
              <a:t>nucleic acids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7"/>
              </a:rPr>
              <a:t>DNA</a:t>
            </a:r>
            <a:r>
              <a:rPr lang="en-US" sz="1100" b="0" i="0" u="none" strike="noStrike" cap="none" dirty="0">
                <a:solidFill>
                  <a:srgbClr val="000000"/>
                </a:solidFill>
                <a:effectLst/>
                <a:latin typeface="Arial"/>
                <a:ea typeface="Arial"/>
                <a:cs typeface="Arial"/>
                <a:sym typeface="Arial"/>
              </a:rPr>
              <a:t> and </a:t>
            </a:r>
            <a:r>
              <a:rPr lang="en-US" sz="1100" b="0" i="0" u="none" strike="noStrike" cap="none" dirty="0">
                <a:solidFill>
                  <a:srgbClr val="000000"/>
                </a:solidFill>
                <a:effectLst/>
                <a:latin typeface="Arial"/>
                <a:ea typeface="Arial"/>
                <a:cs typeface="Arial"/>
                <a:sym typeface="Arial"/>
                <a:hlinkClick r:id="rId8"/>
              </a:rPr>
              <a:t>RNA</a:t>
            </a:r>
            <a:r>
              <a:rPr lang="en-US" sz="1100" b="0" i="0" u="none" strike="noStrike" cap="none" dirty="0">
                <a:solidFill>
                  <a:srgbClr val="000000"/>
                </a:solidFill>
                <a:effectLst/>
                <a:latin typeface="Arial"/>
                <a:ea typeface="Arial"/>
                <a:cs typeface="Arial"/>
                <a:sym typeface="Arial"/>
              </a:rPr>
              <a:t>), and industrial </a:t>
            </a:r>
            <a:r>
              <a:rPr lang="en-US" sz="1100" b="0" i="0" u="none" strike="noStrike" cap="none" dirty="0">
                <a:solidFill>
                  <a:srgbClr val="000000"/>
                </a:solidFill>
                <a:effectLst/>
                <a:latin typeface="Arial"/>
                <a:ea typeface="Arial"/>
                <a:cs typeface="Arial"/>
                <a:sym typeface="Arial"/>
                <a:hlinkClick r:id="rId9"/>
              </a:rPr>
              <a:t>polymers</a:t>
            </a:r>
            <a:r>
              <a:rPr lang="en-US" sz="1100" b="0" i="0" u="none" strike="noStrike" cap="none" dirty="0">
                <a:solidFill>
                  <a:srgbClr val="000000"/>
                </a:solidFill>
                <a:effectLst/>
                <a:latin typeface="Arial"/>
                <a:ea typeface="Arial"/>
                <a:cs typeface="Arial"/>
                <a:sym typeface="Arial"/>
              </a:rPr>
              <a:t>. The size exclusion </a:t>
            </a:r>
            <a:r>
              <a:rPr lang="en-US" sz="1100" b="0" i="0" u="none" strike="noStrike" cap="none" dirty="0">
                <a:solidFill>
                  <a:srgbClr val="000000"/>
                </a:solidFill>
                <a:effectLst/>
                <a:latin typeface="Arial"/>
                <a:ea typeface="Arial"/>
                <a:cs typeface="Arial"/>
                <a:sym typeface="Arial"/>
                <a:hlinkClick r:id="rId10"/>
              </a:rPr>
              <a:t>chromatography</a:t>
            </a:r>
            <a:r>
              <a:rPr lang="en-US" sz="1100" b="0" i="0" u="none" strike="noStrike" cap="none" dirty="0">
                <a:solidFill>
                  <a:srgbClr val="000000"/>
                </a:solidFill>
                <a:effectLst/>
                <a:latin typeface="Arial"/>
                <a:ea typeface="Arial"/>
                <a:cs typeface="Arial"/>
                <a:sym typeface="Arial"/>
              </a:rPr>
              <a:t> principle is based on the exclusion of analyte molecules through a column containing porous beads. When we use an aqueous </a:t>
            </a:r>
            <a:r>
              <a:rPr lang="en-US" sz="1100" b="0" i="0" u="none" strike="noStrike" cap="none" dirty="0">
                <a:solidFill>
                  <a:srgbClr val="000000"/>
                </a:solidFill>
                <a:effectLst/>
                <a:latin typeface="Arial"/>
                <a:ea typeface="Arial"/>
                <a:cs typeface="Arial"/>
                <a:sym typeface="Arial"/>
                <a:hlinkClick r:id="rId11"/>
              </a:rPr>
              <a:t>solution</a:t>
            </a:r>
            <a:r>
              <a:rPr lang="en-US" sz="1100" b="0" i="0" u="none" strike="noStrike" cap="none" dirty="0">
                <a:solidFill>
                  <a:srgbClr val="000000"/>
                </a:solidFill>
                <a:effectLst/>
                <a:latin typeface="Arial"/>
                <a:ea typeface="Arial"/>
                <a:cs typeface="Arial"/>
                <a:sym typeface="Arial"/>
              </a:rPr>
              <a:t> for the transportation of samples through the column, the procedure is called gel-filtration or </a:t>
            </a:r>
            <a:r>
              <a:rPr lang="en-US" sz="1100" b="0" i="0" u="none" strike="noStrike" cap="none" dirty="0">
                <a:solidFill>
                  <a:srgbClr val="000000"/>
                </a:solidFill>
                <a:effectLst/>
                <a:latin typeface="Arial"/>
                <a:ea typeface="Arial"/>
                <a:cs typeface="Arial"/>
                <a:sym typeface="Arial"/>
                <a:hlinkClick r:id="rId12"/>
              </a:rPr>
              <a:t>gel permeation chromatography</a:t>
            </a:r>
            <a:r>
              <a:rPr lang="en-US" sz="1100" b="0" i="0" u="none" strike="noStrike" cap="none" dirty="0">
                <a:solidFill>
                  <a:srgbClr val="000000"/>
                </a:solidFill>
                <a:effectLst/>
                <a:latin typeface="Arial"/>
                <a:ea typeface="Arial"/>
                <a:cs typeface="Arial"/>
                <a:sym typeface="Arial"/>
              </a:rPr>
              <a:t>.</a:t>
            </a:r>
            <a:endParaRPr dirty="0"/>
          </a:p>
        </p:txBody>
      </p:sp>
    </p:spTree>
    <p:extLst>
      <p:ext uri="{BB962C8B-B14F-4D97-AF65-F5344CB8AC3E}">
        <p14:creationId xmlns:p14="http://schemas.microsoft.com/office/powerpoint/2010/main" val="14968067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19FDF7F3-BC8B-AA39-6BEE-ABF60192657C}"/>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CF7DFF2C-49F7-FC7D-7382-BF535F3C18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50750D6A-669A-2812-81EE-50EAA5660E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Size exclusion chromatography</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SEC</a:t>
            </a:r>
            <a:r>
              <a:rPr lang="en-US" sz="1100" b="0" i="0" u="none" strike="noStrike" cap="none" dirty="0">
                <a:solidFill>
                  <a:srgbClr val="000000"/>
                </a:solidFill>
                <a:effectLst/>
                <a:latin typeface="Arial"/>
                <a:ea typeface="Arial"/>
                <a:cs typeface="Arial"/>
                <a:sym typeface="Arial"/>
              </a:rPr>
              <a:t>) is a chromatographic separation procedure that separates analyte </a:t>
            </a:r>
            <a:r>
              <a:rPr lang="en-US" sz="1100" b="0" i="0" u="none" strike="noStrike" cap="none" dirty="0">
                <a:solidFill>
                  <a:srgbClr val="000000"/>
                </a:solidFill>
                <a:effectLst/>
                <a:latin typeface="Arial"/>
                <a:ea typeface="Arial"/>
                <a:cs typeface="Arial"/>
                <a:sym typeface="Arial"/>
                <a:hlinkClick r:id="rId3"/>
              </a:rPr>
              <a:t>molecules</a:t>
            </a:r>
            <a:r>
              <a:rPr lang="en-US" sz="1100" b="0" i="0" u="none" strike="noStrike" cap="none" dirty="0">
                <a:solidFill>
                  <a:srgbClr val="000000"/>
                </a:solidFill>
                <a:effectLst/>
                <a:latin typeface="Arial"/>
                <a:ea typeface="Arial"/>
                <a:cs typeface="Arial"/>
                <a:sym typeface="Arial"/>
              </a:rPr>
              <a:t> according to their size or geometry and some cases by their molecular weight. The size exclusion chromatography principle or instrumentation uses a chromatography column for the separation of macromolecules like </a:t>
            </a:r>
            <a:r>
              <a:rPr lang="en-US" sz="1100" b="0" i="0" u="none" strike="noStrike" cap="none" dirty="0">
                <a:solidFill>
                  <a:srgbClr val="000000"/>
                </a:solidFill>
                <a:effectLst/>
                <a:latin typeface="Arial"/>
                <a:ea typeface="Arial"/>
                <a:cs typeface="Arial"/>
                <a:sym typeface="Arial"/>
                <a:hlinkClick r:id="rId4"/>
              </a:rPr>
              <a:t>proteins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5"/>
              </a:rPr>
              <a:t>enzymes</a:t>
            </a:r>
            <a:r>
              <a:rPr lang="en-US" sz="1100" b="0" i="0" u="none" strike="noStrike" cap="none" dirty="0">
                <a:solidFill>
                  <a:srgbClr val="000000"/>
                </a:solidFill>
                <a:effectLst/>
                <a:latin typeface="Arial"/>
                <a:ea typeface="Arial"/>
                <a:cs typeface="Arial"/>
                <a:sym typeface="Arial"/>
              </a:rPr>
              <a:t>, antibodies, </a:t>
            </a:r>
            <a:r>
              <a:rPr lang="en-US" sz="1100" b="0" i="0" u="none" strike="noStrike" cap="none" dirty="0">
                <a:solidFill>
                  <a:srgbClr val="000000"/>
                </a:solidFill>
                <a:effectLst/>
                <a:latin typeface="Arial"/>
                <a:ea typeface="Arial"/>
                <a:cs typeface="Arial"/>
                <a:sym typeface="Arial"/>
                <a:hlinkClick r:id="rId6"/>
              </a:rPr>
              <a:t>nucleic acids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7"/>
              </a:rPr>
              <a:t>DNA</a:t>
            </a:r>
            <a:r>
              <a:rPr lang="en-US" sz="1100" b="0" i="0" u="none" strike="noStrike" cap="none" dirty="0">
                <a:solidFill>
                  <a:srgbClr val="000000"/>
                </a:solidFill>
                <a:effectLst/>
                <a:latin typeface="Arial"/>
                <a:ea typeface="Arial"/>
                <a:cs typeface="Arial"/>
                <a:sym typeface="Arial"/>
              </a:rPr>
              <a:t> and </a:t>
            </a:r>
            <a:r>
              <a:rPr lang="en-US" sz="1100" b="0" i="0" u="none" strike="noStrike" cap="none" dirty="0">
                <a:solidFill>
                  <a:srgbClr val="000000"/>
                </a:solidFill>
                <a:effectLst/>
                <a:latin typeface="Arial"/>
                <a:ea typeface="Arial"/>
                <a:cs typeface="Arial"/>
                <a:sym typeface="Arial"/>
                <a:hlinkClick r:id="rId8"/>
              </a:rPr>
              <a:t>RNA</a:t>
            </a:r>
            <a:r>
              <a:rPr lang="en-US" sz="1100" b="0" i="0" u="none" strike="noStrike" cap="none" dirty="0">
                <a:solidFill>
                  <a:srgbClr val="000000"/>
                </a:solidFill>
                <a:effectLst/>
                <a:latin typeface="Arial"/>
                <a:ea typeface="Arial"/>
                <a:cs typeface="Arial"/>
                <a:sym typeface="Arial"/>
              </a:rPr>
              <a:t>), and industrial </a:t>
            </a:r>
            <a:r>
              <a:rPr lang="en-US" sz="1100" b="0" i="0" u="none" strike="noStrike" cap="none" dirty="0">
                <a:solidFill>
                  <a:srgbClr val="000000"/>
                </a:solidFill>
                <a:effectLst/>
                <a:latin typeface="Arial"/>
                <a:ea typeface="Arial"/>
                <a:cs typeface="Arial"/>
                <a:sym typeface="Arial"/>
                <a:hlinkClick r:id="rId9"/>
              </a:rPr>
              <a:t>polymers</a:t>
            </a:r>
            <a:r>
              <a:rPr lang="en-US" sz="1100" b="0" i="0" u="none" strike="noStrike" cap="none" dirty="0">
                <a:solidFill>
                  <a:srgbClr val="000000"/>
                </a:solidFill>
                <a:effectLst/>
                <a:latin typeface="Arial"/>
                <a:ea typeface="Arial"/>
                <a:cs typeface="Arial"/>
                <a:sym typeface="Arial"/>
              </a:rPr>
              <a:t>. The size exclusion </a:t>
            </a:r>
            <a:r>
              <a:rPr lang="en-US" sz="1100" b="0" i="0" u="none" strike="noStrike" cap="none" dirty="0">
                <a:solidFill>
                  <a:srgbClr val="000000"/>
                </a:solidFill>
                <a:effectLst/>
                <a:latin typeface="Arial"/>
                <a:ea typeface="Arial"/>
                <a:cs typeface="Arial"/>
                <a:sym typeface="Arial"/>
                <a:hlinkClick r:id="rId10"/>
              </a:rPr>
              <a:t>chromatography</a:t>
            </a:r>
            <a:r>
              <a:rPr lang="en-US" sz="1100" b="0" i="0" u="none" strike="noStrike" cap="none" dirty="0">
                <a:solidFill>
                  <a:srgbClr val="000000"/>
                </a:solidFill>
                <a:effectLst/>
                <a:latin typeface="Arial"/>
                <a:ea typeface="Arial"/>
                <a:cs typeface="Arial"/>
                <a:sym typeface="Arial"/>
              </a:rPr>
              <a:t> principle is based on the exclusion of analyte molecules through a column containing porous beads. When we use an aqueous </a:t>
            </a:r>
            <a:r>
              <a:rPr lang="en-US" sz="1100" b="0" i="0" u="none" strike="noStrike" cap="none" dirty="0">
                <a:solidFill>
                  <a:srgbClr val="000000"/>
                </a:solidFill>
                <a:effectLst/>
                <a:latin typeface="Arial"/>
                <a:ea typeface="Arial"/>
                <a:cs typeface="Arial"/>
                <a:sym typeface="Arial"/>
                <a:hlinkClick r:id="rId11"/>
              </a:rPr>
              <a:t>solution</a:t>
            </a:r>
            <a:r>
              <a:rPr lang="en-US" sz="1100" b="0" i="0" u="none" strike="noStrike" cap="none" dirty="0">
                <a:solidFill>
                  <a:srgbClr val="000000"/>
                </a:solidFill>
                <a:effectLst/>
                <a:latin typeface="Arial"/>
                <a:ea typeface="Arial"/>
                <a:cs typeface="Arial"/>
                <a:sym typeface="Arial"/>
              </a:rPr>
              <a:t> for the transportation of samples through the column, the procedure is called gel-filtration or </a:t>
            </a:r>
            <a:r>
              <a:rPr lang="en-US" sz="1100" b="0" i="0" u="none" strike="noStrike" cap="none" dirty="0">
                <a:solidFill>
                  <a:srgbClr val="000000"/>
                </a:solidFill>
                <a:effectLst/>
                <a:latin typeface="Arial"/>
                <a:ea typeface="Arial"/>
                <a:cs typeface="Arial"/>
                <a:sym typeface="Arial"/>
                <a:hlinkClick r:id="rId12"/>
              </a:rPr>
              <a:t>gel permeation chromatography</a:t>
            </a:r>
            <a:r>
              <a:rPr lang="en-US" sz="1100" b="0" i="0" u="none" strike="noStrike" cap="none" dirty="0">
                <a:solidFill>
                  <a:srgbClr val="000000"/>
                </a:solidFill>
                <a:effectLst/>
                <a:latin typeface="Arial"/>
                <a:ea typeface="Arial"/>
                <a:cs typeface="Arial"/>
                <a:sym typeface="Arial"/>
              </a:rPr>
              <a:t>.</a:t>
            </a:r>
            <a:endParaRPr dirty="0"/>
          </a:p>
        </p:txBody>
      </p:sp>
    </p:spTree>
    <p:extLst>
      <p:ext uri="{BB962C8B-B14F-4D97-AF65-F5344CB8AC3E}">
        <p14:creationId xmlns:p14="http://schemas.microsoft.com/office/powerpoint/2010/main" val="34694550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A265AD85-F218-E4A4-160F-427A9AAC278E}"/>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F9F468CF-E478-25D3-2899-F58702A8E1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AFE735EC-C0E4-AA0A-F070-D377564C0A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Size exclusion chromatography</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SEC</a:t>
            </a:r>
            <a:r>
              <a:rPr lang="en-US" sz="1100" b="0" i="0" u="none" strike="noStrike" cap="none" dirty="0">
                <a:solidFill>
                  <a:srgbClr val="000000"/>
                </a:solidFill>
                <a:effectLst/>
                <a:latin typeface="Arial"/>
                <a:ea typeface="Arial"/>
                <a:cs typeface="Arial"/>
                <a:sym typeface="Arial"/>
              </a:rPr>
              <a:t>) is a chromatographic separation procedure that separates analyte </a:t>
            </a:r>
            <a:r>
              <a:rPr lang="en-US" sz="1100" b="0" i="0" u="none" strike="noStrike" cap="none" dirty="0">
                <a:solidFill>
                  <a:srgbClr val="000000"/>
                </a:solidFill>
                <a:effectLst/>
                <a:latin typeface="Arial"/>
                <a:ea typeface="Arial"/>
                <a:cs typeface="Arial"/>
                <a:sym typeface="Arial"/>
                <a:hlinkClick r:id="rId3"/>
              </a:rPr>
              <a:t>molecules</a:t>
            </a:r>
            <a:r>
              <a:rPr lang="en-US" sz="1100" b="0" i="0" u="none" strike="noStrike" cap="none" dirty="0">
                <a:solidFill>
                  <a:srgbClr val="000000"/>
                </a:solidFill>
                <a:effectLst/>
                <a:latin typeface="Arial"/>
                <a:ea typeface="Arial"/>
                <a:cs typeface="Arial"/>
                <a:sym typeface="Arial"/>
              </a:rPr>
              <a:t> according to their size or geometry and some cases by their molecular weight. The size exclusion chromatography principle or instrumentation uses a chromatography column for the separation of macromolecules like </a:t>
            </a:r>
            <a:r>
              <a:rPr lang="en-US" sz="1100" b="0" i="0" u="none" strike="noStrike" cap="none" dirty="0">
                <a:solidFill>
                  <a:srgbClr val="000000"/>
                </a:solidFill>
                <a:effectLst/>
                <a:latin typeface="Arial"/>
                <a:ea typeface="Arial"/>
                <a:cs typeface="Arial"/>
                <a:sym typeface="Arial"/>
                <a:hlinkClick r:id="rId4"/>
              </a:rPr>
              <a:t>proteins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5"/>
              </a:rPr>
              <a:t>enzymes</a:t>
            </a:r>
            <a:r>
              <a:rPr lang="en-US" sz="1100" b="0" i="0" u="none" strike="noStrike" cap="none" dirty="0">
                <a:solidFill>
                  <a:srgbClr val="000000"/>
                </a:solidFill>
                <a:effectLst/>
                <a:latin typeface="Arial"/>
                <a:ea typeface="Arial"/>
                <a:cs typeface="Arial"/>
                <a:sym typeface="Arial"/>
              </a:rPr>
              <a:t>, antibodies, </a:t>
            </a:r>
            <a:r>
              <a:rPr lang="en-US" sz="1100" b="0" i="0" u="none" strike="noStrike" cap="none" dirty="0">
                <a:solidFill>
                  <a:srgbClr val="000000"/>
                </a:solidFill>
                <a:effectLst/>
                <a:latin typeface="Arial"/>
                <a:ea typeface="Arial"/>
                <a:cs typeface="Arial"/>
                <a:sym typeface="Arial"/>
                <a:hlinkClick r:id="rId6"/>
              </a:rPr>
              <a:t>nucleic acids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7"/>
              </a:rPr>
              <a:t>DNA</a:t>
            </a:r>
            <a:r>
              <a:rPr lang="en-US" sz="1100" b="0" i="0" u="none" strike="noStrike" cap="none" dirty="0">
                <a:solidFill>
                  <a:srgbClr val="000000"/>
                </a:solidFill>
                <a:effectLst/>
                <a:latin typeface="Arial"/>
                <a:ea typeface="Arial"/>
                <a:cs typeface="Arial"/>
                <a:sym typeface="Arial"/>
              </a:rPr>
              <a:t> and </a:t>
            </a:r>
            <a:r>
              <a:rPr lang="en-US" sz="1100" b="0" i="0" u="none" strike="noStrike" cap="none" dirty="0">
                <a:solidFill>
                  <a:srgbClr val="000000"/>
                </a:solidFill>
                <a:effectLst/>
                <a:latin typeface="Arial"/>
                <a:ea typeface="Arial"/>
                <a:cs typeface="Arial"/>
                <a:sym typeface="Arial"/>
                <a:hlinkClick r:id="rId8"/>
              </a:rPr>
              <a:t>RNA</a:t>
            </a:r>
            <a:r>
              <a:rPr lang="en-US" sz="1100" b="0" i="0" u="none" strike="noStrike" cap="none" dirty="0">
                <a:solidFill>
                  <a:srgbClr val="000000"/>
                </a:solidFill>
                <a:effectLst/>
                <a:latin typeface="Arial"/>
                <a:ea typeface="Arial"/>
                <a:cs typeface="Arial"/>
                <a:sym typeface="Arial"/>
              </a:rPr>
              <a:t>), and industrial </a:t>
            </a:r>
            <a:r>
              <a:rPr lang="en-US" sz="1100" b="0" i="0" u="none" strike="noStrike" cap="none" dirty="0">
                <a:solidFill>
                  <a:srgbClr val="000000"/>
                </a:solidFill>
                <a:effectLst/>
                <a:latin typeface="Arial"/>
                <a:ea typeface="Arial"/>
                <a:cs typeface="Arial"/>
                <a:sym typeface="Arial"/>
                <a:hlinkClick r:id="rId9"/>
              </a:rPr>
              <a:t>polymers</a:t>
            </a:r>
            <a:r>
              <a:rPr lang="en-US" sz="1100" b="0" i="0" u="none" strike="noStrike" cap="none" dirty="0">
                <a:solidFill>
                  <a:srgbClr val="000000"/>
                </a:solidFill>
                <a:effectLst/>
                <a:latin typeface="Arial"/>
                <a:ea typeface="Arial"/>
                <a:cs typeface="Arial"/>
                <a:sym typeface="Arial"/>
              </a:rPr>
              <a:t>. The size exclusion </a:t>
            </a:r>
            <a:r>
              <a:rPr lang="en-US" sz="1100" b="0" i="0" u="none" strike="noStrike" cap="none" dirty="0">
                <a:solidFill>
                  <a:srgbClr val="000000"/>
                </a:solidFill>
                <a:effectLst/>
                <a:latin typeface="Arial"/>
                <a:ea typeface="Arial"/>
                <a:cs typeface="Arial"/>
                <a:sym typeface="Arial"/>
                <a:hlinkClick r:id="rId10"/>
              </a:rPr>
              <a:t>chromatography</a:t>
            </a:r>
            <a:r>
              <a:rPr lang="en-US" sz="1100" b="0" i="0" u="none" strike="noStrike" cap="none" dirty="0">
                <a:solidFill>
                  <a:srgbClr val="000000"/>
                </a:solidFill>
                <a:effectLst/>
                <a:latin typeface="Arial"/>
                <a:ea typeface="Arial"/>
                <a:cs typeface="Arial"/>
                <a:sym typeface="Arial"/>
              </a:rPr>
              <a:t> principle is based on the exclusion of analyte molecules through a column containing porous beads. When we use an aqueous </a:t>
            </a:r>
            <a:r>
              <a:rPr lang="en-US" sz="1100" b="0" i="0" u="none" strike="noStrike" cap="none" dirty="0">
                <a:solidFill>
                  <a:srgbClr val="000000"/>
                </a:solidFill>
                <a:effectLst/>
                <a:latin typeface="Arial"/>
                <a:ea typeface="Arial"/>
                <a:cs typeface="Arial"/>
                <a:sym typeface="Arial"/>
                <a:hlinkClick r:id="rId11"/>
              </a:rPr>
              <a:t>solution</a:t>
            </a:r>
            <a:r>
              <a:rPr lang="en-US" sz="1100" b="0" i="0" u="none" strike="noStrike" cap="none" dirty="0">
                <a:solidFill>
                  <a:srgbClr val="000000"/>
                </a:solidFill>
                <a:effectLst/>
                <a:latin typeface="Arial"/>
                <a:ea typeface="Arial"/>
                <a:cs typeface="Arial"/>
                <a:sym typeface="Arial"/>
              </a:rPr>
              <a:t> for the transportation of samples through the column, the procedure is called gel-filtration or </a:t>
            </a:r>
            <a:r>
              <a:rPr lang="en-US" sz="1100" b="0" i="0" u="none" strike="noStrike" cap="none" dirty="0">
                <a:solidFill>
                  <a:srgbClr val="000000"/>
                </a:solidFill>
                <a:effectLst/>
                <a:latin typeface="Arial"/>
                <a:ea typeface="Arial"/>
                <a:cs typeface="Arial"/>
                <a:sym typeface="Arial"/>
                <a:hlinkClick r:id="rId12"/>
              </a:rPr>
              <a:t>gel permeation chromatography</a:t>
            </a:r>
            <a:r>
              <a:rPr lang="en-US" sz="1100" b="0" i="0" u="none" strike="noStrike" cap="none" dirty="0">
                <a:solidFill>
                  <a:srgbClr val="000000"/>
                </a:solidFill>
                <a:effectLst/>
                <a:latin typeface="Arial"/>
                <a:ea typeface="Arial"/>
                <a:cs typeface="Arial"/>
                <a:sym typeface="Arial"/>
              </a:rPr>
              <a:t>.</a:t>
            </a:r>
            <a:endParaRPr dirty="0"/>
          </a:p>
        </p:txBody>
      </p:sp>
    </p:spTree>
    <p:extLst>
      <p:ext uri="{BB962C8B-B14F-4D97-AF65-F5344CB8AC3E}">
        <p14:creationId xmlns:p14="http://schemas.microsoft.com/office/powerpoint/2010/main" val="21728894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87F6EC47-6E8A-3FA7-2431-C73E57549A86}"/>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A5262507-9637-C7CA-ACA0-E77B4C2A9A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1582DE0D-3A53-EC0F-54B5-634DD7AFA1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Size exclusion chromatography</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SEC</a:t>
            </a:r>
            <a:r>
              <a:rPr lang="en-US" sz="1100" b="0" i="0" u="none" strike="noStrike" cap="none" dirty="0">
                <a:solidFill>
                  <a:srgbClr val="000000"/>
                </a:solidFill>
                <a:effectLst/>
                <a:latin typeface="Arial"/>
                <a:ea typeface="Arial"/>
                <a:cs typeface="Arial"/>
                <a:sym typeface="Arial"/>
              </a:rPr>
              <a:t>) is a chromatographic separation procedure that separates analyte </a:t>
            </a:r>
            <a:r>
              <a:rPr lang="en-US" sz="1100" b="0" i="0" u="none" strike="noStrike" cap="none" dirty="0">
                <a:solidFill>
                  <a:srgbClr val="000000"/>
                </a:solidFill>
                <a:effectLst/>
                <a:latin typeface="Arial"/>
                <a:ea typeface="Arial"/>
                <a:cs typeface="Arial"/>
                <a:sym typeface="Arial"/>
                <a:hlinkClick r:id="rId3"/>
              </a:rPr>
              <a:t>molecules</a:t>
            </a:r>
            <a:r>
              <a:rPr lang="en-US" sz="1100" b="0" i="0" u="none" strike="noStrike" cap="none" dirty="0">
                <a:solidFill>
                  <a:srgbClr val="000000"/>
                </a:solidFill>
                <a:effectLst/>
                <a:latin typeface="Arial"/>
                <a:ea typeface="Arial"/>
                <a:cs typeface="Arial"/>
                <a:sym typeface="Arial"/>
              </a:rPr>
              <a:t> according to their size or geometry and some cases by their molecular weight. The size exclusion chromatography principle or instrumentation uses a chromatography column for the separation of macromolecules like </a:t>
            </a:r>
            <a:r>
              <a:rPr lang="en-US" sz="1100" b="0" i="0" u="none" strike="noStrike" cap="none" dirty="0">
                <a:solidFill>
                  <a:srgbClr val="000000"/>
                </a:solidFill>
                <a:effectLst/>
                <a:latin typeface="Arial"/>
                <a:ea typeface="Arial"/>
                <a:cs typeface="Arial"/>
                <a:sym typeface="Arial"/>
                <a:hlinkClick r:id="rId4"/>
              </a:rPr>
              <a:t>proteins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5"/>
              </a:rPr>
              <a:t>enzymes</a:t>
            </a:r>
            <a:r>
              <a:rPr lang="en-US" sz="1100" b="0" i="0" u="none" strike="noStrike" cap="none" dirty="0">
                <a:solidFill>
                  <a:srgbClr val="000000"/>
                </a:solidFill>
                <a:effectLst/>
                <a:latin typeface="Arial"/>
                <a:ea typeface="Arial"/>
                <a:cs typeface="Arial"/>
                <a:sym typeface="Arial"/>
              </a:rPr>
              <a:t>, antibodies, </a:t>
            </a:r>
            <a:r>
              <a:rPr lang="en-US" sz="1100" b="0" i="0" u="none" strike="noStrike" cap="none" dirty="0">
                <a:solidFill>
                  <a:srgbClr val="000000"/>
                </a:solidFill>
                <a:effectLst/>
                <a:latin typeface="Arial"/>
                <a:ea typeface="Arial"/>
                <a:cs typeface="Arial"/>
                <a:sym typeface="Arial"/>
                <a:hlinkClick r:id="rId6"/>
              </a:rPr>
              <a:t>nucleic acids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7"/>
              </a:rPr>
              <a:t>DNA</a:t>
            </a:r>
            <a:r>
              <a:rPr lang="en-US" sz="1100" b="0" i="0" u="none" strike="noStrike" cap="none" dirty="0">
                <a:solidFill>
                  <a:srgbClr val="000000"/>
                </a:solidFill>
                <a:effectLst/>
                <a:latin typeface="Arial"/>
                <a:ea typeface="Arial"/>
                <a:cs typeface="Arial"/>
                <a:sym typeface="Arial"/>
              </a:rPr>
              <a:t> and </a:t>
            </a:r>
            <a:r>
              <a:rPr lang="en-US" sz="1100" b="0" i="0" u="none" strike="noStrike" cap="none" dirty="0">
                <a:solidFill>
                  <a:srgbClr val="000000"/>
                </a:solidFill>
                <a:effectLst/>
                <a:latin typeface="Arial"/>
                <a:ea typeface="Arial"/>
                <a:cs typeface="Arial"/>
                <a:sym typeface="Arial"/>
                <a:hlinkClick r:id="rId8"/>
              </a:rPr>
              <a:t>RNA</a:t>
            </a:r>
            <a:r>
              <a:rPr lang="en-US" sz="1100" b="0" i="0" u="none" strike="noStrike" cap="none" dirty="0">
                <a:solidFill>
                  <a:srgbClr val="000000"/>
                </a:solidFill>
                <a:effectLst/>
                <a:latin typeface="Arial"/>
                <a:ea typeface="Arial"/>
                <a:cs typeface="Arial"/>
                <a:sym typeface="Arial"/>
              </a:rPr>
              <a:t>), and industrial </a:t>
            </a:r>
            <a:r>
              <a:rPr lang="en-US" sz="1100" b="0" i="0" u="none" strike="noStrike" cap="none" dirty="0">
                <a:solidFill>
                  <a:srgbClr val="000000"/>
                </a:solidFill>
                <a:effectLst/>
                <a:latin typeface="Arial"/>
                <a:ea typeface="Arial"/>
                <a:cs typeface="Arial"/>
                <a:sym typeface="Arial"/>
                <a:hlinkClick r:id="rId9"/>
              </a:rPr>
              <a:t>polymers</a:t>
            </a:r>
            <a:r>
              <a:rPr lang="en-US" sz="1100" b="0" i="0" u="none" strike="noStrike" cap="none" dirty="0">
                <a:solidFill>
                  <a:srgbClr val="000000"/>
                </a:solidFill>
                <a:effectLst/>
                <a:latin typeface="Arial"/>
                <a:ea typeface="Arial"/>
                <a:cs typeface="Arial"/>
                <a:sym typeface="Arial"/>
              </a:rPr>
              <a:t>. The size exclusion </a:t>
            </a:r>
            <a:r>
              <a:rPr lang="en-US" sz="1100" b="0" i="0" u="none" strike="noStrike" cap="none" dirty="0">
                <a:solidFill>
                  <a:srgbClr val="000000"/>
                </a:solidFill>
                <a:effectLst/>
                <a:latin typeface="Arial"/>
                <a:ea typeface="Arial"/>
                <a:cs typeface="Arial"/>
                <a:sym typeface="Arial"/>
                <a:hlinkClick r:id="rId10"/>
              </a:rPr>
              <a:t>chromatography</a:t>
            </a:r>
            <a:r>
              <a:rPr lang="en-US" sz="1100" b="0" i="0" u="none" strike="noStrike" cap="none" dirty="0">
                <a:solidFill>
                  <a:srgbClr val="000000"/>
                </a:solidFill>
                <a:effectLst/>
                <a:latin typeface="Arial"/>
                <a:ea typeface="Arial"/>
                <a:cs typeface="Arial"/>
                <a:sym typeface="Arial"/>
              </a:rPr>
              <a:t> principle is based on the exclusion of analyte molecules through a column containing porous beads. When we use an aqueous </a:t>
            </a:r>
            <a:r>
              <a:rPr lang="en-US" sz="1100" b="0" i="0" u="none" strike="noStrike" cap="none" dirty="0">
                <a:solidFill>
                  <a:srgbClr val="000000"/>
                </a:solidFill>
                <a:effectLst/>
                <a:latin typeface="Arial"/>
                <a:ea typeface="Arial"/>
                <a:cs typeface="Arial"/>
                <a:sym typeface="Arial"/>
                <a:hlinkClick r:id="rId11"/>
              </a:rPr>
              <a:t>solution</a:t>
            </a:r>
            <a:r>
              <a:rPr lang="en-US" sz="1100" b="0" i="0" u="none" strike="noStrike" cap="none" dirty="0">
                <a:solidFill>
                  <a:srgbClr val="000000"/>
                </a:solidFill>
                <a:effectLst/>
                <a:latin typeface="Arial"/>
                <a:ea typeface="Arial"/>
                <a:cs typeface="Arial"/>
                <a:sym typeface="Arial"/>
              </a:rPr>
              <a:t> for the transportation of samples through the column, the procedure is called gel-filtration or </a:t>
            </a:r>
            <a:r>
              <a:rPr lang="en-US" sz="1100" b="0" i="0" u="none" strike="noStrike" cap="none" dirty="0">
                <a:solidFill>
                  <a:srgbClr val="000000"/>
                </a:solidFill>
                <a:effectLst/>
                <a:latin typeface="Arial"/>
                <a:ea typeface="Arial"/>
                <a:cs typeface="Arial"/>
                <a:sym typeface="Arial"/>
                <a:hlinkClick r:id="rId12"/>
              </a:rPr>
              <a:t>gel permeation chromatography</a:t>
            </a:r>
            <a:r>
              <a:rPr lang="en-US" sz="1100" b="0" i="0" u="none" strike="noStrike" cap="none" dirty="0">
                <a:solidFill>
                  <a:srgbClr val="000000"/>
                </a:solidFill>
                <a:effectLst/>
                <a:latin typeface="Arial"/>
                <a:ea typeface="Arial"/>
                <a:cs typeface="Arial"/>
                <a:sym typeface="Arial"/>
              </a:rPr>
              <a:t>.</a:t>
            </a:r>
            <a:endParaRPr dirty="0"/>
          </a:p>
        </p:txBody>
      </p:sp>
    </p:spTree>
    <p:extLst>
      <p:ext uri="{BB962C8B-B14F-4D97-AF65-F5344CB8AC3E}">
        <p14:creationId xmlns:p14="http://schemas.microsoft.com/office/powerpoint/2010/main" val="30177775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8D3A35FE-B270-F98C-62FB-0A84B54781CA}"/>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B6EEDDAF-0056-569C-8E7F-5345B68E48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17D7C626-E368-8930-92B0-D6E58BF0B45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Size exclusion chromatography</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SEC</a:t>
            </a:r>
            <a:r>
              <a:rPr lang="en-US" sz="1100" b="0" i="0" u="none" strike="noStrike" cap="none" dirty="0">
                <a:solidFill>
                  <a:srgbClr val="000000"/>
                </a:solidFill>
                <a:effectLst/>
                <a:latin typeface="Arial"/>
                <a:ea typeface="Arial"/>
                <a:cs typeface="Arial"/>
                <a:sym typeface="Arial"/>
              </a:rPr>
              <a:t>) is a chromatographic separation procedure that separates analyte </a:t>
            </a:r>
            <a:r>
              <a:rPr lang="en-US" sz="1100" b="0" i="0" u="none" strike="noStrike" cap="none" dirty="0">
                <a:solidFill>
                  <a:srgbClr val="000000"/>
                </a:solidFill>
                <a:effectLst/>
                <a:latin typeface="Arial"/>
                <a:ea typeface="Arial"/>
                <a:cs typeface="Arial"/>
                <a:sym typeface="Arial"/>
                <a:hlinkClick r:id="rId3"/>
              </a:rPr>
              <a:t>molecules</a:t>
            </a:r>
            <a:r>
              <a:rPr lang="en-US" sz="1100" b="0" i="0" u="none" strike="noStrike" cap="none" dirty="0">
                <a:solidFill>
                  <a:srgbClr val="000000"/>
                </a:solidFill>
                <a:effectLst/>
                <a:latin typeface="Arial"/>
                <a:ea typeface="Arial"/>
                <a:cs typeface="Arial"/>
                <a:sym typeface="Arial"/>
              </a:rPr>
              <a:t> according to their size or geometry and some cases by their molecular weight. The size exclusion chromatography principle or instrumentation uses a chromatography column for the separation of macromolecules like </a:t>
            </a:r>
            <a:r>
              <a:rPr lang="en-US" sz="1100" b="0" i="0" u="none" strike="noStrike" cap="none" dirty="0">
                <a:solidFill>
                  <a:srgbClr val="000000"/>
                </a:solidFill>
                <a:effectLst/>
                <a:latin typeface="Arial"/>
                <a:ea typeface="Arial"/>
                <a:cs typeface="Arial"/>
                <a:sym typeface="Arial"/>
                <a:hlinkClick r:id="rId4"/>
              </a:rPr>
              <a:t>proteins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5"/>
              </a:rPr>
              <a:t>enzymes</a:t>
            </a:r>
            <a:r>
              <a:rPr lang="en-US" sz="1100" b="0" i="0" u="none" strike="noStrike" cap="none" dirty="0">
                <a:solidFill>
                  <a:srgbClr val="000000"/>
                </a:solidFill>
                <a:effectLst/>
                <a:latin typeface="Arial"/>
                <a:ea typeface="Arial"/>
                <a:cs typeface="Arial"/>
                <a:sym typeface="Arial"/>
              </a:rPr>
              <a:t>, antibodies, </a:t>
            </a:r>
            <a:r>
              <a:rPr lang="en-US" sz="1100" b="0" i="0" u="none" strike="noStrike" cap="none" dirty="0">
                <a:solidFill>
                  <a:srgbClr val="000000"/>
                </a:solidFill>
                <a:effectLst/>
                <a:latin typeface="Arial"/>
                <a:ea typeface="Arial"/>
                <a:cs typeface="Arial"/>
                <a:sym typeface="Arial"/>
                <a:hlinkClick r:id="rId6"/>
              </a:rPr>
              <a:t>nucleic acids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7"/>
              </a:rPr>
              <a:t>DNA</a:t>
            </a:r>
            <a:r>
              <a:rPr lang="en-US" sz="1100" b="0" i="0" u="none" strike="noStrike" cap="none" dirty="0">
                <a:solidFill>
                  <a:srgbClr val="000000"/>
                </a:solidFill>
                <a:effectLst/>
                <a:latin typeface="Arial"/>
                <a:ea typeface="Arial"/>
                <a:cs typeface="Arial"/>
                <a:sym typeface="Arial"/>
              </a:rPr>
              <a:t> and </a:t>
            </a:r>
            <a:r>
              <a:rPr lang="en-US" sz="1100" b="0" i="0" u="none" strike="noStrike" cap="none" dirty="0">
                <a:solidFill>
                  <a:srgbClr val="000000"/>
                </a:solidFill>
                <a:effectLst/>
                <a:latin typeface="Arial"/>
                <a:ea typeface="Arial"/>
                <a:cs typeface="Arial"/>
                <a:sym typeface="Arial"/>
                <a:hlinkClick r:id="rId8"/>
              </a:rPr>
              <a:t>RNA</a:t>
            </a:r>
            <a:r>
              <a:rPr lang="en-US" sz="1100" b="0" i="0" u="none" strike="noStrike" cap="none" dirty="0">
                <a:solidFill>
                  <a:srgbClr val="000000"/>
                </a:solidFill>
                <a:effectLst/>
                <a:latin typeface="Arial"/>
                <a:ea typeface="Arial"/>
                <a:cs typeface="Arial"/>
                <a:sym typeface="Arial"/>
              </a:rPr>
              <a:t>), and industrial </a:t>
            </a:r>
            <a:r>
              <a:rPr lang="en-US" sz="1100" b="0" i="0" u="none" strike="noStrike" cap="none" dirty="0">
                <a:solidFill>
                  <a:srgbClr val="000000"/>
                </a:solidFill>
                <a:effectLst/>
                <a:latin typeface="Arial"/>
                <a:ea typeface="Arial"/>
                <a:cs typeface="Arial"/>
                <a:sym typeface="Arial"/>
                <a:hlinkClick r:id="rId9"/>
              </a:rPr>
              <a:t>polymers</a:t>
            </a:r>
            <a:r>
              <a:rPr lang="en-US" sz="1100" b="0" i="0" u="none" strike="noStrike" cap="none" dirty="0">
                <a:solidFill>
                  <a:srgbClr val="000000"/>
                </a:solidFill>
                <a:effectLst/>
                <a:latin typeface="Arial"/>
                <a:ea typeface="Arial"/>
                <a:cs typeface="Arial"/>
                <a:sym typeface="Arial"/>
              </a:rPr>
              <a:t>. The size exclusion </a:t>
            </a:r>
            <a:r>
              <a:rPr lang="en-US" sz="1100" b="0" i="0" u="none" strike="noStrike" cap="none" dirty="0">
                <a:solidFill>
                  <a:srgbClr val="000000"/>
                </a:solidFill>
                <a:effectLst/>
                <a:latin typeface="Arial"/>
                <a:ea typeface="Arial"/>
                <a:cs typeface="Arial"/>
                <a:sym typeface="Arial"/>
                <a:hlinkClick r:id="rId10"/>
              </a:rPr>
              <a:t>chromatography</a:t>
            </a:r>
            <a:r>
              <a:rPr lang="en-US" sz="1100" b="0" i="0" u="none" strike="noStrike" cap="none" dirty="0">
                <a:solidFill>
                  <a:srgbClr val="000000"/>
                </a:solidFill>
                <a:effectLst/>
                <a:latin typeface="Arial"/>
                <a:ea typeface="Arial"/>
                <a:cs typeface="Arial"/>
                <a:sym typeface="Arial"/>
              </a:rPr>
              <a:t> principle is based on the exclusion of analyte molecules through a column containing porous beads. When we use an aqueous </a:t>
            </a:r>
            <a:r>
              <a:rPr lang="en-US" sz="1100" b="0" i="0" u="none" strike="noStrike" cap="none" dirty="0">
                <a:solidFill>
                  <a:srgbClr val="000000"/>
                </a:solidFill>
                <a:effectLst/>
                <a:latin typeface="Arial"/>
                <a:ea typeface="Arial"/>
                <a:cs typeface="Arial"/>
                <a:sym typeface="Arial"/>
                <a:hlinkClick r:id="rId11"/>
              </a:rPr>
              <a:t>solution</a:t>
            </a:r>
            <a:r>
              <a:rPr lang="en-US" sz="1100" b="0" i="0" u="none" strike="noStrike" cap="none" dirty="0">
                <a:solidFill>
                  <a:srgbClr val="000000"/>
                </a:solidFill>
                <a:effectLst/>
                <a:latin typeface="Arial"/>
                <a:ea typeface="Arial"/>
                <a:cs typeface="Arial"/>
                <a:sym typeface="Arial"/>
              </a:rPr>
              <a:t> for the transportation of samples through the column, the procedure is called gel-filtration or </a:t>
            </a:r>
            <a:r>
              <a:rPr lang="en-US" sz="1100" b="0" i="0" u="none" strike="noStrike" cap="none" dirty="0">
                <a:solidFill>
                  <a:srgbClr val="000000"/>
                </a:solidFill>
                <a:effectLst/>
                <a:latin typeface="Arial"/>
                <a:ea typeface="Arial"/>
                <a:cs typeface="Arial"/>
                <a:sym typeface="Arial"/>
                <a:hlinkClick r:id="rId12"/>
              </a:rPr>
              <a:t>gel permeation chromatography</a:t>
            </a:r>
            <a:r>
              <a:rPr lang="en-US" sz="1100" b="0" i="0" u="none" strike="noStrike" cap="none" dirty="0">
                <a:solidFill>
                  <a:srgbClr val="000000"/>
                </a:solidFill>
                <a:effectLst/>
                <a:latin typeface="Arial"/>
                <a:ea typeface="Arial"/>
                <a:cs typeface="Arial"/>
                <a:sym typeface="Arial"/>
              </a:rPr>
              <a:t>.</a:t>
            </a:r>
            <a:endParaRPr dirty="0"/>
          </a:p>
        </p:txBody>
      </p:sp>
    </p:spTree>
    <p:extLst>
      <p:ext uri="{BB962C8B-B14F-4D97-AF65-F5344CB8AC3E}">
        <p14:creationId xmlns:p14="http://schemas.microsoft.com/office/powerpoint/2010/main" val="13523826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7A4A353E-B548-7D9D-99FF-1D8DB1D99917}"/>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880179C2-1999-95C0-1B4D-B4EFA27D59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669DECF3-2A75-1770-51CF-A63E8C98B0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Size exclusion chromatography</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SEC</a:t>
            </a:r>
            <a:r>
              <a:rPr lang="en-US" sz="1100" b="0" i="0" u="none" strike="noStrike" cap="none" dirty="0">
                <a:solidFill>
                  <a:srgbClr val="000000"/>
                </a:solidFill>
                <a:effectLst/>
                <a:latin typeface="Arial"/>
                <a:ea typeface="Arial"/>
                <a:cs typeface="Arial"/>
                <a:sym typeface="Arial"/>
              </a:rPr>
              <a:t>) is a chromatographic separation procedure that separates analyte </a:t>
            </a:r>
            <a:r>
              <a:rPr lang="en-US" sz="1100" b="0" i="0" u="none" strike="noStrike" cap="none" dirty="0">
                <a:solidFill>
                  <a:srgbClr val="000000"/>
                </a:solidFill>
                <a:effectLst/>
                <a:latin typeface="Arial"/>
                <a:ea typeface="Arial"/>
                <a:cs typeface="Arial"/>
                <a:sym typeface="Arial"/>
                <a:hlinkClick r:id="rId3"/>
              </a:rPr>
              <a:t>molecules</a:t>
            </a:r>
            <a:r>
              <a:rPr lang="en-US" sz="1100" b="0" i="0" u="none" strike="noStrike" cap="none" dirty="0">
                <a:solidFill>
                  <a:srgbClr val="000000"/>
                </a:solidFill>
                <a:effectLst/>
                <a:latin typeface="Arial"/>
                <a:ea typeface="Arial"/>
                <a:cs typeface="Arial"/>
                <a:sym typeface="Arial"/>
              </a:rPr>
              <a:t> according to their size or geometry and some cases by their molecular weight. The size exclusion chromatography principle or instrumentation uses a chromatography column for the separation of macromolecules like </a:t>
            </a:r>
            <a:r>
              <a:rPr lang="en-US" sz="1100" b="0" i="0" u="none" strike="noStrike" cap="none" dirty="0">
                <a:solidFill>
                  <a:srgbClr val="000000"/>
                </a:solidFill>
                <a:effectLst/>
                <a:latin typeface="Arial"/>
                <a:ea typeface="Arial"/>
                <a:cs typeface="Arial"/>
                <a:sym typeface="Arial"/>
                <a:hlinkClick r:id="rId4"/>
              </a:rPr>
              <a:t>proteins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5"/>
              </a:rPr>
              <a:t>enzymes</a:t>
            </a:r>
            <a:r>
              <a:rPr lang="en-US" sz="1100" b="0" i="0" u="none" strike="noStrike" cap="none" dirty="0">
                <a:solidFill>
                  <a:srgbClr val="000000"/>
                </a:solidFill>
                <a:effectLst/>
                <a:latin typeface="Arial"/>
                <a:ea typeface="Arial"/>
                <a:cs typeface="Arial"/>
                <a:sym typeface="Arial"/>
              </a:rPr>
              <a:t>, antibodies, </a:t>
            </a:r>
            <a:r>
              <a:rPr lang="en-US" sz="1100" b="0" i="0" u="none" strike="noStrike" cap="none" dirty="0">
                <a:solidFill>
                  <a:srgbClr val="000000"/>
                </a:solidFill>
                <a:effectLst/>
                <a:latin typeface="Arial"/>
                <a:ea typeface="Arial"/>
                <a:cs typeface="Arial"/>
                <a:sym typeface="Arial"/>
                <a:hlinkClick r:id="rId6"/>
              </a:rPr>
              <a:t>nucleic acids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7"/>
              </a:rPr>
              <a:t>DNA</a:t>
            </a:r>
            <a:r>
              <a:rPr lang="en-US" sz="1100" b="0" i="0" u="none" strike="noStrike" cap="none" dirty="0">
                <a:solidFill>
                  <a:srgbClr val="000000"/>
                </a:solidFill>
                <a:effectLst/>
                <a:latin typeface="Arial"/>
                <a:ea typeface="Arial"/>
                <a:cs typeface="Arial"/>
                <a:sym typeface="Arial"/>
              </a:rPr>
              <a:t> and </a:t>
            </a:r>
            <a:r>
              <a:rPr lang="en-US" sz="1100" b="0" i="0" u="none" strike="noStrike" cap="none" dirty="0">
                <a:solidFill>
                  <a:srgbClr val="000000"/>
                </a:solidFill>
                <a:effectLst/>
                <a:latin typeface="Arial"/>
                <a:ea typeface="Arial"/>
                <a:cs typeface="Arial"/>
                <a:sym typeface="Arial"/>
                <a:hlinkClick r:id="rId8"/>
              </a:rPr>
              <a:t>RNA</a:t>
            </a:r>
            <a:r>
              <a:rPr lang="en-US" sz="1100" b="0" i="0" u="none" strike="noStrike" cap="none" dirty="0">
                <a:solidFill>
                  <a:srgbClr val="000000"/>
                </a:solidFill>
                <a:effectLst/>
                <a:latin typeface="Arial"/>
                <a:ea typeface="Arial"/>
                <a:cs typeface="Arial"/>
                <a:sym typeface="Arial"/>
              </a:rPr>
              <a:t>), and industrial </a:t>
            </a:r>
            <a:r>
              <a:rPr lang="en-US" sz="1100" b="0" i="0" u="none" strike="noStrike" cap="none" dirty="0">
                <a:solidFill>
                  <a:srgbClr val="000000"/>
                </a:solidFill>
                <a:effectLst/>
                <a:latin typeface="Arial"/>
                <a:ea typeface="Arial"/>
                <a:cs typeface="Arial"/>
                <a:sym typeface="Arial"/>
                <a:hlinkClick r:id="rId9"/>
              </a:rPr>
              <a:t>polymers</a:t>
            </a:r>
            <a:r>
              <a:rPr lang="en-US" sz="1100" b="0" i="0" u="none" strike="noStrike" cap="none" dirty="0">
                <a:solidFill>
                  <a:srgbClr val="000000"/>
                </a:solidFill>
                <a:effectLst/>
                <a:latin typeface="Arial"/>
                <a:ea typeface="Arial"/>
                <a:cs typeface="Arial"/>
                <a:sym typeface="Arial"/>
              </a:rPr>
              <a:t>. The size exclusion </a:t>
            </a:r>
            <a:r>
              <a:rPr lang="en-US" sz="1100" b="0" i="0" u="none" strike="noStrike" cap="none" dirty="0">
                <a:solidFill>
                  <a:srgbClr val="000000"/>
                </a:solidFill>
                <a:effectLst/>
                <a:latin typeface="Arial"/>
                <a:ea typeface="Arial"/>
                <a:cs typeface="Arial"/>
                <a:sym typeface="Arial"/>
                <a:hlinkClick r:id="rId10"/>
              </a:rPr>
              <a:t>chromatography</a:t>
            </a:r>
            <a:r>
              <a:rPr lang="en-US" sz="1100" b="0" i="0" u="none" strike="noStrike" cap="none" dirty="0">
                <a:solidFill>
                  <a:srgbClr val="000000"/>
                </a:solidFill>
                <a:effectLst/>
                <a:latin typeface="Arial"/>
                <a:ea typeface="Arial"/>
                <a:cs typeface="Arial"/>
                <a:sym typeface="Arial"/>
              </a:rPr>
              <a:t> principle is based on the exclusion of analyte molecules through a column containing porous beads. When we use an aqueous </a:t>
            </a:r>
            <a:r>
              <a:rPr lang="en-US" sz="1100" b="0" i="0" u="none" strike="noStrike" cap="none" dirty="0">
                <a:solidFill>
                  <a:srgbClr val="000000"/>
                </a:solidFill>
                <a:effectLst/>
                <a:latin typeface="Arial"/>
                <a:ea typeface="Arial"/>
                <a:cs typeface="Arial"/>
                <a:sym typeface="Arial"/>
                <a:hlinkClick r:id="rId11"/>
              </a:rPr>
              <a:t>solution</a:t>
            </a:r>
            <a:r>
              <a:rPr lang="en-US" sz="1100" b="0" i="0" u="none" strike="noStrike" cap="none" dirty="0">
                <a:solidFill>
                  <a:srgbClr val="000000"/>
                </a:solidFill>
                <a:effectLst/>
                <a:latin typeface="Arial"/>
                <a:ea typeface="Arial"/>
                <a:cs typeface="Arial"/>
                <a:sym typeface="Arial"/>
              </a:rPr>
              <a:t> for the transportation of samples through the column, the procedure is called gel-filtration or </a:t>
            </a:r>
            <a:r>
              <a:rPr lang="en-US" sz="1100" b="0" i="0" u="none" strike="noStrike" cap="none" dirty="0">
                <a:solidFill>
                  <a:srgbClr val="000000"/>
                </a:solidFill>
                <a:effectLst/>
                <a:latin typeface="Arial"/>
                <a:ea typeface="Arial"/>
                <a:cs typeface="Arial"/>
                <a:sym typeface="Arial"/>
                <a:hlinkClick r:id="rId12"/>
              </a:rPr>
              <a:t>gel permeation chromatography</a:t>
            </a:r>
            <a:r>
              <a:rPr lang="en-US" sz="1100" b="0" i="0" u="none" strike="noStrike" cap="none" dirty="0">
                <a:solidFill>
                  <a:srgbClr val="000000"/>
                </a:solidFill>
                <a:effectLst/>
                <a:latin typeface="Arial"/>
                <a:ea typeface="Arial"/>
                <a:cs typeface="Arial"/>
                <a:sym typeface="Arial"/>
              </a:rPr>
              <a:t>.</a:t>
            </a:r>
            <a:endParaRPr dirty="0"/>
          </a:p>
        </p:txBody>
      </p:sp>
    </p:spTree>
    <p:extLst>
      <p:ext uri="{BB962C8B-B14F-4D97-AF65-F5344CB8AC3E}">
        <p14:creationId xmlns:p14="http://schemas.microsoft.com/office/powerpoint/2010/main" val="274028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53ACDFCF-703F-09FB-82E7-6AFFEE591088}"/>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46F179ED-71D0-EAF9-B7AB-36DABF532C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E2D9B5BF-0573-1506-C253-B93770DF16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Size exclusion chromatography</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SEC</a:t>
            </a:r>
            <a:r>
              <a:rPr lang="en-US" sz="1100" b="0" i="0" u="none" strike="noStrike" cap="none" dirty="0">
                <a:solidFill>
                  <a:srgbClr val="000000"/>
                </a:solidFill>
                <a:effectLst/>
                <a:latin typeface="Arial"/>
                <a:ea typeface="Arial"/>
                <a:cs typeface="Arial"/>
                <a:sym typeface="Arial"/>
              </a:rPr>
              <a:t>) is a chromatographic separation procedure that separates analyte </a:t>
            </a:r>
            <a:r>
              <a:rPr lang="en-US" sz="1100" b="0" i="0" u="none" strike="noStrike" cap="none" dirty="0">
                <a:solidFill>
                  <a:srgbClr val="000000"/>
                </a:solidFill>
                <a:effectLst/>
                <a:latin typeface="Arial"/>
                <a:ea typeface="Arial"/>
                <a:cs typeface="Arial"/>
                <a:sym typeface="Arial"/>
                <a:hlinkClick r:id="rId3"/>
              </a:rPr>
              <a:t>molecules</a:t>
            </a:r>
            <a:r>
              <a:rPr lang="en-US" sz="1100" b="0" i="0" u="none" strike="noStrike" cap="none" dirty="0">
                <a:solidFill>
                  <a:srgbClr val="000000"/>
                </a:solidFill>
                <a:effectLst/>
                <a:latin typeface="Arial"/>
                <a:ea typeface="Arial"/>
                <a:cs typeface="Arial"/>
                <a:sym typeface="Arial"/>
              </a:rPr>
              <a:t> according to their size or geometry and some cases by their molecular weight. The size exclusion chromatography principle or instrumentation uses a chromatography column for the separation of macromolecules like </a:t>
            </a:r>
            <a:r>
              <a:rPr lang="en-US" sz="1100" b="0" i="0" u="none" strike="noStrike" cap="none" dirty="0">
                <a:solidFill>
                  <a:srgbClr val="000000"/>
                </a:solidFill>
                <a:effectLst/>
                <a:latin typeface="Arial"/>
                <a:ea typeface="Arial"/>
                <a:cs typeface="Arial"/>
                <a:sym typeface="Arial"/>
                <a:hlinkClick r:id="rId4"/>
              </a:rPr>
              <a:t>proteins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5"/>
              </a:rPr>
              <a:t>enzymes</a:t>
            </a:r>
            <a:r>
              <a:rPr lang="en-US" sz="1100" b="0" i="0" u="none" strike="noStrike" cap="none" dirty="0">
                <a:solidFill>
                  <a:srgbClr val="000000"/>
                </a:solidFill>
                <a:effectLst/>
                <a:latin typeface="Arial"/>
                <a:ea typeface="Arial"/>
                <a:cs typeface="Arial"/>
                <a:sym typeface="Arial"/>
              </a:rPr>
              <a:t>, antibodies, </a:t>
            </a:r>
            <a:r>
              <a:rPr lang="en-US" sz="1100" b="0" i="0" u="none" strike="noStrike" cap="none" dirty="0">
                <a:solidFill>
                  <a:srgbClr val="000000"/>
                </a:solidFill>
                <a:effectLst/>
                <a:latin typeface="Arial"/>
                <a:ea typeface="Arial"/>
                <a:cs typeface="Arial"/>
                <a:sym typeface="Arial"/>
                <a:hlinkClick r:id="rId6"/>
              </a:rPr>
              <a:t>nucleic acids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7"/>
              </a:rPr>
              <a:t>DNA</a:t>
            </a:r>
            <a:r>
              <a:rPr lang="en-US" sz="1100" b="0" i="0" u="none" strike="noStrike" cap="none" dirty="0">
                <a:solidFill>
                  <a:srgbClr val="000000"/>
                </a:solidFill>
                <a:effectLst/>
                <a:latin typeface="Arial"/>
                <a:ea typeface="Arial"/>
                <a:cs typeface="Arial"/>
                <a:sym typeface="Arial"/>
              </a:rPr>
              <a:t> and </a:t>
            </a:r>
            <a:r>
              <a:rPr lang="en-US" sz="1100" b="0" i="0" u="none" strike="noStrike" cap="none" dirty="0">
                <a:solidFill>
                  <a:srgbClr val="000000"/>
                </a:solidFill>
                <a:effectLst/>
                <a:latin typeface="Arial"/>
                <a:ea typeface="Arial"/>
                <a:cs typeface="Arial"/>
                <a:sym typeface="Arial"/>
                <a:hlinkClick r:id="rId8"/>
              </a:rPr>
              <a:t>RNA</a:t>
            </a:r>
            <a:r>
              <a:rPr lang="en-US" sz="1100" b="0" i="0" u="none" strike="noStrike" cap="none" dirty="0">
                <a:solidFill>
                  <a:srgbClr val="000000"/>
                </a:solidFill>
                <a:effectLst/>
                <a:latin typeface="Arial"/>
                <a:ea typeface="Arial"/>
                <a:cs typeface="Arial"/>
                <a:sym typeface="Arial"/>
              </a:rPr>
              <a:t>), and industrial </a:t>
            </a:r>
            <a:r>
              <a:rPr lang="en-US" sz="1100" b="0" i="0" u="none" strike="noStrike" cap="none" dirty="0">
                <a:solidFill>
                  <a:srgbClr val="000000"/>
                </a:solidFill>
                <a:effectLst/>
                <a:latin typeface="Arial"/>
                <a:ea typeface="Arial"/>
                <a:cs typeface="Arial"/>
                <a:sym typeface="Arial"/>
                <a:hlinkClick r:id="rId9"/>
              </a:rPr>
              <a:t>polymers</a:t>
            </a:r>
            <a:r>
              <a:rPr lang="en-US" sz="1100" b="0" i="0" u="none" strike="noStrike" cap="none" dirty="0">
                <a:solidFill>
                  <a:srgbClr val="000000"/>
                </a:solidFill>
                <a:effectLst/>
                <a:latin typeface="Arial"/>
                <a:ea typeface="Arial"/>
                <a:cs typeface="Arial"/>
                <a:sym typeface="Arial"/>
              </a:rPr>
              <a:t>. The size exclusion </a:t>
            </a:r>
            <a:r>
              <a:rPr lang="en-US" sz="1100" b="0" i="0" u="none" strike="noStrike" cap="none" dirty="0">
                <a:solidFill>
                  <a:srgbClr val="000000"/>
                </a:solidFill>
                <a:effectLst/>
                <a:latin typeface="Arial"/>
                <a:ea typeface="Arial"/>
                <a:cs typeface="Arial"/>
                <a:sym typeface="Arial"/>
                <a:hlinkClick r:id="rId10"/>
              </a:rPr>
              <a:t>chromatography</a:t>
            </a:r>
            <a:r>
              <a:rPr lang="en-US" sz="1100" b="0" i="0" u="none" strike="noStrike" cap="none" dirty="0">
                <a:solidFill>
                  <a:srgbClr val="000000"/>
                </a:solidFill>
                <a:effectLst/>
                <a:latin typeface="Arial"/>
                <a:ea typeface="Arial"/>
                <a:cs typeface="Arial"/>
                <a:sym typeface="Arial"/>
              </a:rPr>
              <a:t> principle is based on the exclusion of analyte molecules through a column containing porous beads. When we use an aqueous </a:t>
            </a:r>
            <a:r>
              <a:rPr lang="en-US" sz="1100" b="0" i="0" u="none" strike="noStrike" cap="none" dirty="0">
                <a:solidFill>
                  <a:srgbClr val="000000"/>
                </a:solidFill>
                <a:effectLst/>
                <a:latin typeface="Arial"/>
                <a:ea typeface="Arial"/>
                <a:cs typeface="Arial"/>
                <a:sym typeface="Arial"/>
                <a:hlinkClick r:id="rId11"/>
              </a:rPr>
              <a:t>solution</a:t>
            </a:r>
            <a:r>
              <a:rPr lang="en-US" sz="1100" b="0" i="0" u="none" strike="noStrike" cap="none" dirty="0">
                <a:solidFill>
                  <a:srgbClr val="000000"/>
                </a:solidFill>
                <a:effectLst/>
                <a:latin typeface="Arial"/>
                <a:ea typeface="Arial"/>
                <a:cs typeface="Arial"/>
                <a:sym typeface="Arial"/>
              </a:rPr>
              <a:t> for the transportation of samples through the column, the procedure is called gel-filtration or </a:t>
            </a:r>
            <a:r>
              <a:rPr lang="en-US" sz="1100" b="0" i="0" u="none" strike="noStrike" cap="none" dirty="0">
                <a:solidFill>
                  <a:srgbClr val="000000"/>
                </a:solidFill>
                <a:effectLst/>
                <a:latin typeface="Arial"/>
                <a:ea typeface="Arial"/>
                <a:cs typeface="Arial"/>
                <a:sym typeface="Arial"/>
                <a:hlinkClick r:id="rId12"/>
              </a:rPr>
              <a:t>gel permeation chromatography</a:t>
            </a:r>
            <a:r>
              <a:rPr lang="en-US" sz="1100" b="0" i="0" u="none" strike="noStrike" cap="none" dirty="0">
                <a:solidFill>
                  <a:srgbClr val="000000"/>
                </a:solidFill>
                <a:effectLst/>
                <a:latin typeface="Arial"/>
                <a:ea typeface="Arial"/>
                <a:cs typeface="Arial"/>
                <a:sym typeface="Arial"/>
              </a:rPr>
              <a:t>.</a:t>
            </a:r>
            <a:endParaRPr dirty="0"/>
          </a:p>
        </p:txBody>
      </p:sp>
    </p:spTree>
    <p:extLst>
      <p:ext uri="{BB962C8B-B14F-4D97-AF65-F5344CB8AC3E}">
        <p14:creationId xmlns:p14="http://schemas.microsoft.com/office/powerpoint/2010/main" val="129056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CB6F7F50-850D-B1A8-24D2-E90D220574D8}"/>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F52853EB-F086-29FB-A7A4-ACE96D0B77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898D82B3-DAF9-B7DF-28C8-9748439046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05719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8B0B241A-578A-97BA-5C07-F1C1A20A7753}"/>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1394040B-D855-E013-E5C9-3293138ACE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FA59946F-6E60-DF46-5881-FBDB9DCAF3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Size exclusion chromatography</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SEC</a:t>
            </a:r>
            <a:r>
              <a:rPr lang="en-US" sz="1100" b="0" i="0" u="none" strike="noStrike" cap="none" dirty="0">
                <a:solidFill>
                  <a:srgbClr val="000000"/>
                </a:solidFill>
                <a:effectLst/>
                <a:latin typeface="Arial"/>
                <a:ea typeface="Arial"/>
                <a:cs typeface="Arial"/>
                <a:sym typeface="Arial"/>
              </a:rPr>
              <a:t>) is a chromatographic separation procedure that separates analyte </a:t>
            </a:r>
            <a:r>
              <a:rPr lang="en-US" sz="1100" b="0" i="0" u="none" strike="noStrike" cap="none" dirty="0">
                <a:solidFill>
                  <a:srgbClr val="000000"/>
                </a:solidFill>
                <a:effectLst/>
                <a:latin typeface="Arial"/>
                <a:ea typeface="Arial"/>
                <a:cs typeface="Arial"/>
                <a:sym typeface="Arial"/>
                <a:hlinkClick r:id="rId3"/>
              </a:rPr>
              <a:t>molecules</a:t>
            </a:r>
            <a:r>
              <a:rPr lang="en-US" sz="1100" b="0" i="0" u="none" strike="noStrike" cap="none" dirty="0">
                <a:solidFill>
                  <a:srgbClr val="000000"/>
                </a:solidFill>
                <a:effectLst/>
                <a:latin typeface="Arial"/>
                <a:ea typeface="Arial"/>
                <a:cs typeface="Arial"/>
                <a:sym typeface="Arial"/>
              </a:rPr>
              <a:t> according to their size or geometry and some cases by their molecular weight. The size exclusion chromatography principle or instrumentation uses a chromatography column for the separation of macromolecules like </a:t>
            </a:r>
            <a:r>
              <a:rPr lang="en-US" sz="1100" b="0" i="0" u="none" strike="noStrike" cap="none" dirty="0">
                <a:solidFill>
                  <a:srgbClr val="000000"/>
                </a:solidFill>
                <a:effectLst/>
                <a:latin typeface="Arial"/>
                <a:ea typeface="Arial"/>
                <a:cs typeface="Arial"/>
                <a:sym typeface="Arial"/>
                <a:hlinkClick r:id="rId4"/>
              </a:rPr>
              <a:t>proteins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5"/>
              </a:rPr>
              <a:t>enzymes</a:t>
            </a:r>
            <a:r>
              <a:rPr lang="en-US" sz="1100" b="0" i="0" u="none" strike="noStrike" cap="none" dirty="0">
                <a:solidFill>
                  <a:srgbClr val="000000"/>
                </a:solidFill>
                <a:effectLst/>
                <a:latin typeface="Arial"/>
                <a:ea typeface="Arial"/>
                <a:cs typeface="Arial"/>
                <a:sym typeface="Arial"/>
              </a:rPr>
              <a:t>, antibodies, </a:t>
            </a:r>
            <a:r>
              <a:rPr lang="en-US" sz="1100" b="0" i="0" u="none" strike="noStrike" cap="none" dirty="0">
                <a:solidFill>
                  <a:srgbClr val="000000"/>
                </a:solidFill>
                <a:effectLst/>
                <a:latin typeface="Arial"/>
                <a:ea typeface="Arial"/>
                <a:cs typeface="Arial"/>
                <a:sym typeface="Arial"/>
                <a:hlinkClick r:id="rId6"/>
              </a:rPr>
              <a:t>nucleic acids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7"/>
              </a:rPr>
              <a:t>DNA</a:t>
            </a:r>
            <a:r>
              <a:rPr lang="en-US" sz="1100" b="0" i="0" u="none" strike="noStrike" cap="none" dirty="0">
                <a:solidFill>
                  <a:srgbClr val="000000"/>
                </a:solidFill>
                <a:effectLst/>
                <a:latin typeface="Arial"/>
                <a:ea typeface="Arial"/>
                <a:cs typeface="Arial"/>
                <a:sym typeface="Arial"/>
              </a:rPr>
              <a:t> and </a:t>
            </a:r>
            <a:r>
              <a:rPr lang="en-US" sz="1100" b="0" i="0" u="none" strike="noStrike" cap="none" dirty="0">
                <a:solidFill>
                  <a:srgbClr val="000000"/>
                </a:solidFill>
                <a:effectLst/>
                <a:latin typeface="Arial"/>
                <a:ea typeface="Arial"/>
                <a:cs typeface="Arial"/>
                <a:sym typeface="Arial"/>
                <a:hlinkClick r:id="rId8"/>
              </a:rPr>
              <a:t>RNA</a:t>
            </a:r>
            <a:r>
              <a:rPr lang="en-US" sz="1100" b="0" i="0" u="none" strike="noStrike" cap="none" dirty="0">
                <a:solidFill>
                  <a:srgbClr val="000000"/>
                </a:solidFill>
                <a:effectLst/>
                <a:latin typeface="Arial"/>
                <a:ea typeface="Arial"/>
                <a:cs typeface="Arial"/>
                <a:sym typeface="Arial"/>
              </a:rPr>
              <a:t>), and industrial </a:t>
            </a:r>
            <a:r>
              <a:rPr lang="en-US" sz="1100" b="0" i="0" u="none" strike="noStrike" cap="none" dirty="0">
                <a:solidFill>
                  <a:srgbClr val="000000"/>
                </a:solidFill>
                <a:effectLst/>
                <a:latin typeface="Arial"/>
                <a:ea typeface="Arial"/>
                <a:cs typeface="Arial"/>
                <a:sym typeface="Arial"/>
                <a:hlinkClick r:id="rId9"/>
              </a:rPr>
              <a:t>polymers</a:t>
            </a:r>
            <a:r>
              <a:rPr lang="en-US" sz="1100" b="0" i="0" u="none" strike="noStrike" cap="none" dirty="0">
                <a:solidFill>
                  <a:srgbClr val="000000"/>
                </a:solidFill>
                <a:effectLst/>
                <a:latin typeface="Arial"/>
                <a:ea typeface="Arial"/>
                <a:cs typeface="Arial"/>
                <a:sym typeface="Arial"/>
              </a:rPr>
              <a:t>. The size exclusion </a:t>
            </a:r>
            <a:r>
              <a:rPr lang="en-US" sz="1100" b="0" i="0" u="none" strike="noStrike" cap="none" dirty="0">
                <a:solidFill>
                  <a:srgbClr val="000000"/>
                </a:solidFill>
                <a:effectLst/>
                <a:latin typeface="Arial"/>
                <a:ea typeface="Arial"/>
                <a:cs typeface="Arial"/>
                <a:sym typeface="Arial"/>
                <a:hlinkClick r:id="rId10"/>
              </a:rPr>
              <a:t>chromatography</a:t>
            </a:r>
            <a:r>
              <a:rPr lang="en-US" sz="1100" b="0" i="0" u="none" strike="noStrike" cap="none" dirty="0">
                <a:solidFill>
                  <a:srgbClr val="000000"/>
                </a:solidFill>
                <a:effectLst/>
                <a:latin typeface="Arial"/>
                <a:ea typeface="Arial"/>
                <a:cs typeface="Arial"/>
                <a:sym typeface="Arial"/>
              </a:rPr>
              <a:t> principle is based on the exclusion of analyte molecules through a column containing porous beads. When we use an aqueous </a:t>
            </a:r>
            <a:r>
              <a:rPr lang="en-US" sz="1100" b="0" i="0" u="none" strike="noStrike" cap="none" dirty="0">
                <a:solidFill>
                  <a:srgbClr val="000000"/>
                </a:solidFill>
                <a:effectLst/>
                <a:latin typeface="Arial"/>
                <a:ea typeface="Arial"/>
                <a:cs typeface="Arial"/>
                <a:sym typeface="Arial"/>
                <a:hlinkClick r:id="rId11"/>
              </a:rPr>
              <a:t>solution</a:t>
            </a:r>
            <a:r>
              <a:rPr lang="en-US" sz="1100" b="0" i="0" u="none" strike="noStrike" cap="none" dirty="0">
                <a:solidFill>
                  <a:srgbClr val="000000"/>
                </a:solidFill>
                <a:effectLst/>
                <a:latin typeface="Arial"/>
                <a:ea typeface="Arial"/>
                <a:cs typeface="Arial"/>
                <a:sym typeface="Arial"/>
              </a:rPr>
              <a:t> for the transportation of samples through the column, the procedure is called gel-filtration or </a:t>
            </a:r>
            <a:r>
              <a:rPr lang="en-US" sz="1100" b="0" i="0" u="none" strike="noStrike" cap="none" dirty="0">
                <a:solidFill>
                  <a:srgbClr val="000000"/>
                </a:solidFill>
                <a:effectLst/>
                <a:latin typeface="Arial"/>
                <a:ea typeface="Arial"/>
                <a:cs typeface="Arial"/>
                <a:sym typeface="Arial"/>
                <a:hlinkClick r:id="rId12"/>
              </a:rPr>
              <a:t>gel permeation chromatography</a:t>
            </a:r>
            <a:r>
              <a:rPr lang="en-US" sz="1100" b="0" i="0" u="none" strike="noStrike" cap="none" dirty="0">
                <a:solidFill>
                  <a:srgbClr val="000000"/>
                </a:solidFill>
                <a:effectLst/>
                <a:latin typeface="Arial"/>
                <a:ea typeface="Arial"/>
                <a:cs typeface="Arial"/>
                <a:sym typeface="Arial"/>
              </a:rPr>
              <a:t>.</a:t>
            </a:r>
            <a:endParaRPr dirty="0"/>
          </a:p>
        </p:txBody>
      </p:sp>
    </p:spTree>
    <p:extLst>
      <p:ext uri="{BB962C8B-B14F-4D97-AF65-F5344CB8AC3E}">
        <p14:creationId xmlns:p14="http://schemas.microsoft.com/office/powerpoint/2010/main" val="39634240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94742559-CD7D-5F1A-3382-F06FA85FC04A}"/>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70038BA2-3ECF-CB04-C7A1-6E35B34E5B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284657CC-A7D5-0581-B23E-288252D42B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Size exclusion chromatography</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SEC</a:t>
            </a:r>
            <a:r>
              <a:rPr lang="en-US" sz="1100" b="0" i="0" u="none" strike="noStrike" cap="none" dirty="0">
                <a:solidFill>
                  <a:srgbClr val="000000"/>
                </a:solidFill>
                <a:effectLst/>
                <a:latin typeface="Arial"/>
                <a:ea typeface="Arial"/>
                <a:cs typeface="Arial"/>
                <a:sym typeface="Arial"/>
              </a:rPr>
              <a:t>) is a chromatographic separation procedure that separates analyte </a:t>
            </a:r>
            <a:r>
              <a:rPr lang="en-US" sz="1100" b="0" i="0" u="none" strike="noStrike" cap="none" dirty="0">
                <a:solidFill>
                  <a:srgbClr val="000000"/>
                </a:solidFill>
                <a:effectLst/>
                <a:latin typeface="Arial"/>
                <a:ea typeface="Arial"/>
                <a:cs typeface="Arial"/>
                <a:sym typeface="Arial"/>
                <a:hlinkClick r:id="rId3"/>
              </a:rPr>
              <a:t>molecules</a:t>
            </a:r>
            <a:r>
              <a:rPr lang="en-US" sz="1100" b="0" i="0" u="none" strike="noStrike" cap="none" dirty="0">
                <a:solidFill>
                  <a:srgbClr val="000000"/>
                </a:solidFill>
                <a:effectLst/>
                <a:latin typeface="Arial"/>
                <a:ea typeface="Arial"/>
                <a:cs typeface="Arial"/>
                <a:sym typeface="Arial"/>
              </a:rPr>
              <a:t> according to their size or geometry and some cases by their molecular weight. The size exclusion chromatography principle or instrumentation uses a chromatography column for the separation of macromolecules like </a:t>
            </a:r>
            <a:r>
              <a:rPr lang="en-US" sz="1100" b="0" i="0" u="none" strike="noStrike" cap="none" dirty="0">
                <a:solidFill>
                  <a:srgbClr val="000000"/>
                </a:solidFill>
                <a:effectLst/>
                <a:latin typeface="Arial"/>
                <a:ea typeface="Arial"/>
                <a:cs typeface="Arial"/>
                <a:sym typeface="Arial"/>
                <a:hlinkClick r:id="rId4"/>
              </a:rPr>
              <a:t>proteins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5"/>
              </a:rPr>
              <a:t>enzymes</a:t>
            </a:r>
            <a:r>
              <a:rPr lang="en-US" sz="1100" b="0" i="0" u="none" strike="noStrike" cap="none" dirty="0">
                <a:solidFill>
                  <a:srgbClr val="000000"/>
                </a:solidFill>
                <a:effectLst/>
                <a:latin typeface="Arial"/>
                <a:ea typeface="Arial"/>
                <a:cs typeface="Arial"/>
                <a:sym typeface="Arial"/>
              </a:rPr>
              <a:t>, antibodies, </a:t>
            </a:r>
            <a:r>
              <a:rPr lang="en-US" sz="1100" b="0" i="0" u="none" strike="noStrike" cap="none" dirty="0">
                <a:solidFill>
                  <a:srgbClr val="000000"/>
                </a:solidFill>
                <a:effectLst/>
                <a:latin typeface="Arial"/>
                <a:ea typeface="Arial"/>
                <a:cs typeface="Arial"/>
                <a:sym typeface="Arial"/>
                <a:hlinkClick r:id="rId6"/>
              </a:rPr>
              <a:t>nucleic acids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7"/>
              </a:rPr>
              <a:t>DNA</a:t>
            </a:r>
            <a:r>
              <a:rPr lang="en-US" sz="1100" b="0" i="0" u="none" strike="noStrike" cap="none" dirty="0">
                <a:solidFill>
                  <a:srgbClr val="000000"/>
                </a:solidFill>
                <a:effectLst/>
                <a:latin typeface="Arial"/>
                <a:ea typeface="Arial"/>
                <a:cs typeface="Arial"/>
                <a:sym typeface="Arial"/>
              </a:rPr>
              <a:t> and </a:t>
            </a:r>
            <a:r>
              <a:rPr lang="en-US" sz="1100" b="0" i="0" u="none" strike="noStrike" cap="none" dirty="0">
                <a:solidFill>
                  <a:srgbClr val="000000"/>
                </a:solidFill>
                <a:effectLst/>
                <a:latin typeface="Arial"/>
                <a:ea typeface="Arial"/>
                <a:cs typeface="Arial"/>
                <a:sym typeface="Arial"/>
                <a:hlinkClick r:id="rId8"/>
              </a:rPr>
              <a:t>RNA</a:t>
            </a:r>
            <a:r>
              <a:rPr lang="en-US" sz="1100" b="0" i="0" u="none" strike="noStrike" cap="none" dirty="0">
                <a:solidFill>
                  <a:srgbClr val="000000"/>
                </a:solidFill>
                <a:effectLst/>
                <a:latin typeface="Arial"/>
                <a:ea typeface="Arial"/>
                <a:cs typeface="Arial"/>
                <a:sym typeface="Arial"/>
              </a:rPr>
              <a:t>), and industrial </a:t>
            </a:r>
            <a:r>
              <a:rPr lang="en-US" sz="1100" b="0" i="0" u="none" strike="noStrike" cap="none" dirty="0">
                <a:solidFill>
                  <a:srgbClr val="000000"/>
                </a:solidFill>
                <a:effectLst/>
                <a:latin typeface="Arial"/>
                <a:ea typeface="Arial"/>
                <a:cs typeface="Arial"/>
                <a:sym typeface="Arial"/>
                <a:hlinkClick r:id="rId9"/>
              </a:rPr>
              <a:t>polymers</a:t>
            </a:r>
            <a:r>
              <a:rPr lang="en-US" sz="1100" b="0" i="0" u="none" strike="noStrike" cap="none" dirty="0">
                <a:solidFill>
                  <a:srgbClr val="000000"/>
                </a:solidFill>
                <a:effectLst/>
                <a:latin typeface="Arial"/>
                <a:ea typeface="Arial"/>
                <a:cs typeface="Arial"/>
                <a:sym typeface="Arial"/>
              </a:rPr>
              <a:t>. The size exclusion </a:t>
            </a:r>
            <a:r>
              <a:rPr lang="en-US" sz="1100" b="0" i="0" u="none" strike="noStrike" cap="none" dirty="0">
                <a:solidFill>
                  <a:srgbClr val="000000"/>
                </a:solidFill>
                <a:effectLst/>
                <a:latin typeface="Arial"/>
                <a:ea typeface="Arial"/>
                <a:cs typeface="Arial"/>
                <a:sym typeface="Arial"/>
                <a:hlinkClick r:id="rId10"/>
              </a:rPr>
              <a:t>chromatography</a:t>
            </a:r>
            <a:r>
              <a:rPr lang="en-US" sz="1100" b="0" i="0" u="none" strike="noStrike" cap="none" dirty="0">
                <a:solidFill>
                  <a:srgbClr val="000000"/>
                </a:solidFill>
                <a:effectLst/>
                <a:latin typeface="Arial"/>
                <a:ea typeface="Arial"/>
                <a:cs typeface="Arial"/>
                <a:sym typeface="Arial"/>
              </a:rPr>
              <a:t> principle is based on the exclusion of analyte molecules through a column containing porous beads. When we use an aqueous </a:t>
            </a:r>
            <a:r>
              <a:rPr lang="en-US" sz="1100" b="0" i="0" u="none" strike="noStrike" cap="none" dirty="0">
                <a:solidFill>
                  <a:srgbClr val="000000"/>
                </a:solidFill>
                <a:effectLst/>
                <a:latin typeface="Arial"/>
                <a:ea typeface="Arial"/>
                <a:cs typeface="Arial"/>
                <a:sym typeface="Arial"/>
                <a:hlinkClick r:id="rId11"/>
              </a:rPr>
              <a:t>solution</a:t>
            </a:r>
            <a:r>
              <a:rPr lang="en-US" sz="1100" b="0" i="0" u="none" strike="noStrike" cap="none" dirty="0">
                <a:solidFill>
                  <a:srgbClr val="000000"/>
                </a:solidFill>
                <a:effectLst/>
                <a:latin typeface="Arial"/>
                <a:ea typeface="Arial"/>
                <a:cs typeface="Arial"/>
                <a:sym typeface="Arial"/>
              </a:rPr>
              <a:t> for the transportation of samples through the column, the procedure is called gel-filtration or </a:t>
            </a:r>
            <a:r>
              <a:rPr lang="en-US" sz="1100" b="0" i="0" u="none" strike="noStrike" cap="none" dirty="0">
                <a:solidFill>
                  <a:srgbClr val="000000"/>
                </a:solidFill>
                <a:effectLst/>
                <a:latin typeface="Arial"/>
                <a:ea typeface="Arial"/>
                <a:cs typeface="Arial"/>
                <a:sym typeface="Arial"/>
                <a:hlinkClick r:id="rId12"/>
              </a:rPr>
              <a:t>gel permeation chromatography</a:t>
            </a:r>
            <a:r>
              <a:rPr lang="en-US" sz="1100" b="0" i="0" u="none" strike="noStrike" cap="none" dirty="0">
                <a:solidFill>
                  <a:srgbClr val="000000"/>
                </a:solidFill>
                <a:effectLst/>
                <a:latin typeface="Arial"/>
                <a:ea typeface="Arial"/>
                <a:cs typeface="Arial"/>
                <a:sym typeface="Arial"/>
              </a:rPr>
              <a:t>.</a:t>
            </a:r>
            <a:endParaRPr dirty="0"/>
          </a:p>
        </p:txBody>
      </p:sp>
    </p:spTree>
    <p:extLst>
      <p:ext uri="{BB962C8B-B14F-4D97-AF65-F5344CB8AC3E}">
        <p14:creationId xmlns:p14="http://schemas.microsoft.com/office/powerpoint/2010/main" val="17059342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93C413C0-E70D-6D3B-6C93-51615C8346C7}"/>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00EECFF5-E014-1B78-0F01-CEE3E7ED7D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DA97CB41-C9D6-5631-BCC0-752FFF1BEDE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12176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14AD8962-6A8C-BCBD-E4E0-40F607023F19}"/>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B75EC240-4497-2069-CCF4-E3E2214E43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B8A6F457-5D0F-5F0C-E620-B68A115A9D5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95605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FF6A7832-4AF8-265B-E5D6-D0550D3900FE}"/>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02343DAA-80DD-A5EA-27E8-7FC16AC701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5D4BB862-0550-5037-5482-BD2C938691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58428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1CEBAE7A-5C84-C41B-D648-865BEFAC5CDF}"/>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62872AAE-3CB8-12AA-ED11-8819E2784B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AE18941F-2CC5-2E89-6F7C-2295D5CC2E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40724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B7C1005F-413F-594B-80B9-280D5C9DD6BC}"/>
            </a:ext>
          </a:extLst>
        </p:cNvPr>
        <p:cNvGrpSpPr/>
        <p:nvPr/>
      </p:nvGrpSpPr>
      <p:grpSpPr>
        <a:xfrm>
          <a:off x="0" y="0"/>
          <a:ext cx="0" cy="0"/>
          <a:chOff x="0" y="0"/>
          <a:chExt cx="0" cy="0"/>
        </a:xfrm>
      </p:grpSpPr>
      <p:sp>
        <p:nvSpPr>
          <p:cNvPr id="183" name="Google Shape;183;g27b428c238a_0_0:notes">
            <a:extLst>
              <a:ext uri="{FF2B5EF4-FFF2-40B4-BE49-F238E27FC236}">
                <a16:creationId xmlns:a16="http://schemas.microsoft.com/office/drawing/2014/main" id="{A51FDF2A-2D48-3ACE-39AB-00A0538ABB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84" name="Google Shape;184;g27b428c238a_0_0:notes">
            <a:extLst>
              <a:ext uri="{FF2B5EF4-FFF2-40B4-BE49-F238E27FC236}">
                <a16:creationId xmlns:a16="http://schemas.microsoft.com/office/drawing/2014/main" id="{FE5BB1C7-2D21-69D6-0518-52388CE9FDA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9278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687388"/>
            <a:ext cx="4266300" cy="26502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72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5100" y="3405175"/>
            <a:ext cx="4009200" cy="453300"/>
          </a:xfrm>
          <a:prstGeom prst="rect">
            <a:avLst/>
          </a:prstGeom>
          <a:solidFill>
            <a:schemeClr val="dk2"/>
          </a:solidFill>
        </p:spPr>
        <p:txBody>
          <a:bodyPr spcFirstLastPara="1" wrap="square" lIns="91425" tIns="91425" rIns="91425" bIns="91425" anchor="ctr" anchorCtr="0">
            <a:noAutofit/>
          </a:bodyPr>
          <a:lstStyle>
            <a:lvl1pPr lvl="0">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8904150" y="1851675"/>
            <a:ext cx="706200" cy="70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2" name="Google Shape;12;p2"/>
          <p:cNvSpPr/>
          <p:nvPr/>
        </p:nvSpPr>
        <p:spPr>
          <a:xfrm>
            <a:off x="-344900" y="3333625"/>
            <a:ext cx="706200" cy="70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77225" y="2086550"/>
            <a:ext cx="3518700" cy="1000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725850" y="1150775"/>
            <a:ext cx="1298400" cy="8418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8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p:nvPr/>
        </p:nvSpPr>
        <p:spPr>
          <a:xfrm>
            <a:off x="-386525" y="301025"/>
            <a:ext cx="706200" cy="70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 name="Google Shape;17;p3"/>
          <p:cNvSpPr/>
          <p:nvPr/>
        </p:nvSpPr>
        <p:spPr>
          <a:xfrm>
            <a:off x="1254875" y="-1076050"/>
            <a:ext cx="1682700" cy="168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 name="Google Shape;18;p3"/>
          <p:cNvSpPr/>
          <p:nvPr/>
        </p:nvSpPr>
        <p:spPr>
          <a:xfrm>
            <a:off x="8770675" y="2300436"/>
            <a:ext cx="611100" cy="61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2724150" y="1307100"/>
            <a:ext cx="36957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48" name="Google Shape;48;p8"/>
          <p:cNvSpPr/>
          <p:nvPr/>
        </p:nvSpPr>
        <p:spPr>
          <a:xfrm>
            <a:off x="8904150" y="1851675"/>
            <a:ext cx="706200" cy="70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9" name="Google Shape;49;p8"/>
          <p:cNvSpPr/>
          <p:nvPr/>
        </p:nvSpPr>
        <p:spPr>
          <a:xfrm>
            <a:off x="-344900" y="3333625"/>
            <a:ext cx="706200" cy="70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2201850" y="1584874"/>
            <a:ext cx="47403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2" name="Google Shape;52;p9"/>
          <p:cNvSpPr txBox="1">
            <a:spLocks noGrp="1"/>
          </p:cNvSpPr>
          <p:nvPr>
            <p:ph type="subTitle" idx="1"/>
          </p:nvPr>
        </p:nvSpPr>
        <p:spPr>
          <a:xfrm>
            <a:off x="2201925" y="2427926"/>
            <a:ext cx="4740300" cy="113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pic>
        <p:nvPicPr>
          <p:cNvPr id="53" name="Google Shape;53;p9"/>
          <p:cNvPicPr preferRelativeResize="0"/>
          <p:nvPr/>
        </p:nvPicPr>
        <p:blipFill rotWithShape="1">
          <a:blip r:embed="rId2">
            <a:alphaModFix/>
          </a:blip>
          <a:srcRect l="18377" t="13179" r="75619" b="74913"/>
          <a:stretch/>
        </p:blipFill>
        <p:spPr>
          <a:xfrm>
            <a:off x="316225" y="4388276"/>
            <a:ext cx="469964" cy="560593"/>
          </a:xfrm>
          <a:prstGeom prst="rect">
            <a:avLst/>
          </a:prstGeom>
          <a:noFill/>
          <a:ln>
            <a:noFill/>
          </a:ln>
        </p:spPr>
      </p:pic>
      <p:sp>
        <p:nvSpPr>
          <p:cNvPr id="54" name="Google Shape;54;p9"/>
          <p:cNvSpPr/>
          <p:nvPr/>
        </p:nvSpPr>
        <p:spPr>
          <a:xfrm>
            <a:off x="-363400" y="3925550"/>
            <a:ext cx="706200" cy="70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5" name="Google Shape;55;p9"/>
          <p:cNvSpPr/>
          <p:nvPr/>
        </p:nvSpPr>
        <p:spPr>
          <a:xfrm>
            <a:off x="7883325" y="-383450"/>
            <a:ext cx="1836900" cy="1836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10"/>
          <p:cNvSpPr>
            <a:spLocks noGrp="1"/>
          </p:cNvSpPr>
          <p:nvPr>
            <p:ph type="pic" idx="2"/>
          </p:nvPr>
        </p:nvSpPr>
        <p:spPr>
          <a:xfrm>
            <a:off x="-6875" y="0"/>
            <a:ext cx="9144000" cy="5157300"/>
          </a:xfrm>
          <a:prstGeom prst="rect">
            <a:avLst/>
          </a:prstGeom>
          <a:noFill/>
          <a:ln>
            <a:noFill/>
          </a:ln>
        </p:spPr>
        <p:txBody>
          <a:bodyPr/>
          <a:lstStyle/>
          <a:p>
            <a:endParaRPr lang="fr-FR"/>
          </a:p>
        </p:txBody>
      </p:sp>
      <p:sp>
        <p:nvSpPr>
          <p:cNvPr id="58" name="Google Shape;58;p10"/>
          <p:cNvSpPr txBox="1">
            <a:spLocks noGrp="1"/>
          </p:cNvSpPr>
          <p:nvPr>
            <p:ph type="title"/>
          </p:nvPr>
        </p:nvSpPr>
        <p:spPr>
          <a:xfrm>
            <a:off x="720000" y="4038000"/>
            <a:ext cx="7704000" cy="572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66"/>
        <p:cNvGrpSpPr/>
        <p:nvPr/>
      </p:nvGrpSpPr>
      <p:grpSpPr>
        <a:xfrm>
          <a:off x="0" y="0"/>
          <a:ext cx="0" cy="0"/>
          <a:chOff x="0" y="0"/>
          <a:chExt cx="0" cy="0"/>
        </a:xfrm>
      </p:grpSpPr>
      <p:sp>
        <p:nvSpPr>
          <p:cNvPr id="167" name="Google Shape;167;p23"/>
          <p:cNvSpPr/>
          <p:nvPr/>
        </p:nvSpPr>
        <p:spPr>
          <a:xfrm>
            <a:off x="8306000" y="656150"/>
            <a:ext cx="943500" cy="94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3"/>
          <p:cNvSpPr/>
          <p:nvPr/>
        </p:nvSpPr>
        <p:spPr>
          <a:xfrm>
            <a:off x="-357075" y="4016575"/>
            <a:ext cx="943500" cy="94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9" name="Google Shape;169;p23"/>
          <p:cNvPicPr preferRelativeResize="0"/>
          <p:nvPr/>
        </p:nvPicPr>
        <p:blipFill rotWithShape="1">
          <a:blip r:embed="rId2">
            <a:alphaModFix/>
          </a:blip>
          <a:srcRect l="22297" t="8207" r="31879" b="35186"/>
          <a:stretch/>
        </p:blipFill>
        <p:spPr>
          <a:xfrm>
            <a:off x="289801" y="4302289"/>
            <a:ext cx="572887" cy="612425"/>
          </a:xfrm>
          <a:prstGeom prst="rect">
            <a:avLst/>
          </a:prstGeom>
          <a:noFill/>
          <a:ln>
            <a:noFill/>
          </a:ln>
        </p:spPr>
      </p:pic>
      <p:sp>
        <p:nvSpPr>
          <p:cNvPr id="170" name="Google Shape;170;p23"/>
          <p:cNvSpPr/>
          <p:nvPr/>
        </p:nvSpPr>
        <p:spPr>
          <a:xfrm>
            <a:off x="-905825" y="-706000"/>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71"/>
        <p:cNvGrpSpPr/>
        <p:nvPr/>
      </p:nvGrpSpPr>
      <p:grpSpPr>
        <a:xfrm>
          <a:off x="0" y="0"/>
          <a:ext cx="0" cy="0"/>
          <a:chOff x="0" y="0"/>
          <a:chExt cx="0" cy="0"/>
        </a:xfrm>
      </p:grpSpPr>
      <p:sp>
        <p:nvSpPr>
          <p:cNvPr id="172" name="Google Shape;172;p24"/>
          <p:cNvSpPr/>
          <p:nvPr/>
        </p:nvSpPr>
        <p:spPr>
          <a:xfrm>
            <a:off x="-450375" y="1913325"/>
            <a:ext cx="706200" cy="70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3" name="Google Shape;173;p24"/>
          <p:cNvSpPr/>
          <p:nvPr/>
        </p:nvSpPr>
        <p:spPr>
          <a:xfrm>
            <a:off x="8428900" y="1474725"/>
            <a:ext cx="1583400" cy="1583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4" name="Google Shape;174;p24"/>
          <p:cNvPicPr preferRelativeResize="0"/>
          <p:nvPr/>
        </p:nvPicPr>
        <p:blipFill rotWithShape="1">
          <a:blip r:embed="rId2">
            <a:alphaModFix/>
          </a:blip>
          <a:srcRect l="72462" t="10635" r="22254" b="80554"/>
          <a:stretch/>
        </p:blipFill>
        <p:spPr>
          <a:xfrm>
            <a:off x="142643" y="2245825"/>
            <a:ext cx="372657" cy="373691"/>
          </a:xfrm>
          <a:prstGeom prst="rect">
            <a:avLst/>
          </a:prstGeom>
          <a:noFill/>
          <a:ln>
            <a:noFill/>
          </a:ln>
        </p:spPr>
      </p:pic>
      <p:sp>
        <p:nvSpPr>
          <p:cNvPr id="175" name="Google Shape;175;p24"/>
          <p:cNvSpPr/>
          <p:nvPr/>
        </p:nvSpPr>
        <p:spPr>
          <a:xfrm>
            <a:off x="4668000" y="4555500"/>
            <a:ext cx="1583400" cy="1583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vvic"/>
              <a:buNone/>
              <a:defRPr sz="3000" b="1">
                <a:solidFill>
                  <a:schemeClr val="dk1"/>
                </a:solidFill>
                <a:latin typeface="Livvic"/>
                <a:ea typeface="Livvic"/>
                <a:cs typeface="Livvic"/>
                <a:sym typeface="Livvic"/>
              </a:defRPr>
            </a:lvl1pPr>
            <a:lvl2pPr lvl="1"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2pPr>
            <a:lvl3pPr lvl="2"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3pPr>
            <a:lvl4pPr lvl="3"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4pPr>
            <a:lvl5pPr lvl="4"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5pPr>
            <a:lvl6pPr lvl="5"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6pPr>
            <a:lvl7pPr lvl="6"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7pPr>
            <a:lvl8pPr lvl="7"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8pPr>
            <a:lvl9pPr lvl="8"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1pPr>
            <a:lvl2pPr marL="914400" lvl="1"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2pPr>
            <a:lvl3pPr marL="1371600" lvl="2"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3pPr>
            <a:lvl4pPr marL="1828800" lvl="3"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4pPr>
            <a:lvl5pPr marL="2286000" lvl="4"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5pPr>
            <a:lvl6pPr marL="2743200" lvl="5"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6pPr>
            <a:lvl7pPr marL="3200400" lvl="6"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7pPr>
            <a:lvl8pPr marL="3657600" lvl="7"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8pPr>
            <a:lvl9pPr marL="4114800" lvl="8"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6" r:id="rId5"/>
    <p:sldLayoutId id="2147483658" r:id="rId6"/>
    <p:sldLayoutId id="2147483669" r:id="rId7"/>
    <p:sldLayoutId id="214748367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hyperlink" Target="https://www.sciencedirect.com/topics/agricultural-and-biological-sciences/lysozyme" TargetMode="External"/><Relationship Id="rId3" Type="http://schemas.openxmlformats.org/officeDocument/2006/relationships/image" Target="../media/image28.png"/><Relationship Id="rId7" Type="http://schemas.openxmlformats.org/officeDocument/2006/relationships/hyperlink" Target="https://www.sciencedirect.com/topics/pharmacology-toxicology-and-pharmaceutical-science/ovotransferrin" TargetMode="External"/><Relationship Id="rId12" Type="http://schemas.openxmlformats.org/officeDocument/2006/relationships/hyperlink" Target="https://www.sciencedirect.com/topics/agricultural-and-biological-sciences/bioengineering"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hyperlink" Target="https://www.sciencedirect.com/topics/agricultural-and-biological-sciences/ovalbumin" TargetMode="External"/><Relationship Id="rId11" Type="http://schemas.openxmlformats.org/officeDocument/2006/relationships/hyperlink" Target="https://www.sciencedirect.com/topics/food-science/bioactive-compound" TargetMode="External"/><Relationship Id="rId5" Type="http://schemas.openxmlformats.org/officeDocument/2006/relationships/hyperlink" Target="https://www.sciencedirect.com/topics/food-science/egg-white" TargetMode="External"/><Relationship Id="rId10" Type="http://schemas.openxmlformats.org/officeDocument/2006/relationships/hyperlink" Target="https://www.sciencedirect.com/topics/agricultural-and-biological-sciences/ovomucin" TargetMode="External"/><Relationship Id="rId4" Type="http://schemas.openxmlformats.org/officeDocument/2006/relationships/hyperlink" Target="https://www.sciencedirect.com/topics/agricultural-and-biological-sciences/chicken-eggs" TargetMode="External"/><Relationship Id="rId9" Type="http://schemas.openxmlformats.org/officeDocument/2006/relationships/hyperlink" Target="https://www.sciencedirect.com/topics/pharmacology-toxicology-and-pharmaceutical-science/ovomucoid"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7" name="Google Shape;187;p28"/>
          <p:cNvSpPr txBox="1">
            <a:spLocks noGrp="1"/>
          </p:cNvSpPr>
          <p:nvPr>
            <p:ph type="subTitle" idx="1"/>
          </p:nvPr>
        </p:nvSpPr>
        <p:spPr>
          <a:xfrm>
            <a:off x="1040995" y="2124296"/>
            <a:ext cx="7062009" cy="2781835"/>
          </a:xfrm>
          <a:prstGeom prst="rect">
            <a:avLst/>
          </a:prstGeom>
        </p:spPr>
        <p:txBody>
          <a:bodyPr spcFirstLastPara="1" wrap="square" lIns="91425" tIns="91425" rIns="91425" bIns="91425" anchor="ctr" anchorCtr="0">
            <a:noAutofit/>
          </a:bodyPr>
          <a:lstStyle/>
          <a:p>
            <a:pPr>
              <a:lnSpc>
                <a:spcPct val="200000"/>
              </a:lnSpc>
            </a:pPr>
            <a:r>
              <a:rPr lang="fr-FR" sz="1800" dirty="0">
                <a:latin typeface="Times New Roman" panose="02020603050405020304" pitchFamily="18" charset="0"/>
                <a:cs typeface="Times New Roman" panose="02020603050405020304" pitchFamily="18" charset="0"/>
              </a:rPr>
              <a:t>2.1. Physical </a:t>
            </a:r>
            <a:r>
              <a:rPr lang="fr-FR" sz="1800" dirty="0" err="1">
                <a:latin typeface="Times New Roman" panose="02020603050405020304" pitchFamily="18" charset="0"/>
                <a:cs typeface="Times New Roman" panose="02020603050405020304" pitchFamily="18" charset="0"/>
              </a:rPr>
              <a:t>properties</a:t>
            </a:r>
            <a:r>
              <a:rPr lang="fr-FR" sz="1800" dirty="0">
                <a:latin typeface="Times New Roman" panose="02020603050405020304" pitchFamily="18" charset="0"/>
                <a:cs typeface="Times New Roman" panose="02020603050405020304" pitchFamily="18" charset="0"/>
              </a:rPr>
              <a:t> of </a:t>
            </a:r>
            <a:r>
              <a:rPr lang="fr-FR" sz="1800" dirty="0" err="1">
                <a:latin typeface="Times New Roman" panose="02020603050405020304" pitchFamily="18" charset="0"/>
                <a:cs typeface="Times New Roman" panose="02020603050405020304" pitchFamily="18" charset="0"/>
              </a:rPr>
              <a:t>proteins</a:t>
            </a:r>
            <a:endParaRPr lang="fr-FR" sz="1800" dirty="0">
              <a:latin typeface="Times New Roman" panose="02020603050405020304" pitchFamily="18" charset="0"/>
              <a:cs typeface="Times New Roman" panose="02020603050405020304" pitchFamily="18" charset="0"/>
            </a:endParaRPr>
          </a:p>
          <a:p>
            <a:pPr>
              <a:lnSpc>
                <a:spcPct val="200000"/>
              </a:lnSpc>
            </a:pPr>
            <a:r>
              <a:rPr lang="fr-FR" sz="1800" dirty="0">
                <a:latin typeface="Times New Roman" panose="02020603050405020304" pitchFamily="18" charset="0"/>
                <a:cs typeface="Times New Roman" panose="02020603050405020304" pitchFamily="18" charset="0"/>
              </a:rPr>
              <a:t>2.2. Extraction of </a:t>
            </a:r>
            <a:r>
              <a:rPr lang="fr-FR" sz="1800" dirty="0" err="1">
                <a:latin typeface="Times New Roman" panose="02020603050405020304" pitchFamily="18" charset="0"/>
                <a:cs typeface="Times New Roman" panose="02020603050405020304" pitchFamily="18" charset="0"/>
              </a:rPr>
              <a:t>food</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proteins</a:t>
            </a:r>
            <a:endParaRPr lang="fr-FR" sz="1800" dirty="0">
              <a:latin typeface="Times New Roman" panose="02020603050405020304" pitchFamily="18" charset="0"/>
              <a:cs typeface="Times New Roman" panose="02020603050405020304" pitchFamily="18" charset="0"/>
            </a:endParaRPr>
          </a:p>
          <a:p>
            <a:pPr>
              <a:lnSpc>
                <a:spcPct val="200000"/>
              </a:lnSpc>
            </a:pPr>
            <a:r>
              <a:rPr lang="fr-FR" sz="1800" dirty="0">
                <a:latin typeface="Times New Roman" panose="02020603050405020304" pitchFamily="18" charset="0"/>
                <a:cs typeface="Times New Roman" panose="02020603050405020304" pitchFamily="18" charset="0"/>
              </a:rPr>
              <a:t>2.3. Egg </a:t>
            </a:r>
            <a:r>
              <a:rPr lang="fr-FR" sz="1800" dirty="0" err="1">
                <a:latin typeface="Times New Roman" panose="02020603050405020304" pitchFamily="18" charset="0"/>
                <a:cs typeface="Times New Roman" panose="02020603050405020304" pitchFamily="18" charset="0"/>
              </a:rPr>
              <a:t>proteins</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properties</a:t>
            </a:r>
            <a:r>
              <a:rPr lang="fr-FR" sz="1800" dirty="0">
                <a:latin typeface="Times New Roman" panose="02020603050405020304" pitchFamily="18" charset="0"/>
                <a:cs typeface="Times New Roman" panose="02020603050405020304" pitchFamily="18" charset="0"/>
              </a:rPr>
              <a:t> and applications</a:t>
            </a:r>
          </a:p>
          <a:p>
            <a:pPr>
              <a:lnSpc>
                <a:spcPct val="200000"/>
              </a:lnSpc>
            </a:pPr>
            <a:r>
              <a:rPr lang="fr-FR" sz="1800" dirty="0">
                <a:latin typeface="Times New Roman" panose="02020603050405020304" pitchFamily="18" charset="0"/>
                <a:cs typeface="Times New Roman" panose="02020603050405020304" pitchFamily="18" charset="0"/>
              </a:rPr>
              <a:t>2.4. </a:t>
            </a:r>
            <a:r>
              <a:rPr lang="fr-FR" sz="1800" dirty="0" err="1">
                <a:latin typeface="Times New Roman" panose="02020603050405020304" pitchFamily="18" charset="0"/>
                <a:cs typeface="Times New Roman" panose="02020603050405020304" pitchFamily="18" charset="0"/>
              </a:rPr>
              <a:t>Functional</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properties</a:t>
            </a:r>
            <a:r>
              <a:rPr lang="fr-FR" sz="1800" dirty="0">
                <a:latin typeface="Times New Roman" panose="02020603050405020304" pitchFamily="18" charset="0"/>
                <a:cs typeface="Times New Roman" panose="02020603050405020304" pitchFamily="18" charset="0"/>
              </a:rPr>
              <a:t> of </a:t>
            </a:r>
            <a:r>
              <a:rPr lang="fr-FR" sz="1800" dirty="0" err="1">
                <a:latin typeface="Times New Roman" panose="02020603050405020304" pitchFamily="18" charset="0"/>
                <a:cs typeface="Times New Roman" panose="02020603050405020304" pitchFamily="18" charset="0"/>
              </a:rPr>
              <a:t>milk</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proteins</a:t>
            </a:r>
            <a:r>
              <a:rPr lang="fr-FR" sz="1800" dirty="0">
                <a:latin typeface="Times New Roman" panose="02020603050405020304" pitchFamily="18" charset="0"/>
                <a:cs typeface="Times New Roman" panose="02020603050405020304" pitchFamily="18" charset="0"/>
              </a:rPr>
              <a:t> and </a:t>
            </a:r>
            <a:r>
              <a:rPr lang="fr-FR" sz="1800" dirty="0" err="1">
                <a:latin typeface="Times New Roman" panose="02020603050405020304" pitchFamily="18" charset="0"/>
                <a:cs typeface="Times New Roman" panose="02020603050405020304" pitchFamily="18" charset="0"/>
              </a:rPr>
              <a:t>their</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enhancement</a:t>
            </a:r>
            <a:endParaRPr lang="fr-FR" sz="1800" dirty="0">
              <a:latin typeface="Times New Roman" panose="02020603050405020304" pitchFamily="18" charset="0"/>
              <a:cs typeface="Times New Roman" panose="02020603050405020304" pitchFamily="18" charset="0"/>
            </a:endParaRPr>
          </a:p>
          <a:p>
            <a:pPr>
              <a:lnSpc>
                <a:spcPct val="200000"/>
              </a:lnSpc>
            </a:pPr>
            <a:r>
              <a:rPr lang="fr-FR" sz="1800" dirty="0">
                <a:latin typeface="Times New Roman" panose="02020603050405020304" pitchFamily="18" charset="0"/>
                <a:cs typeface="Times New Roman" panose="02020603050405020304" pitchFamily="18" charset="0"/>
              </a:rPr>
              <a:t>2.5. </a:t>
            </a:r>
            <a:r>
              <a:rPr lang="fr-FR" sz="1800" dirty="0" err="1">
                <a:latin typeface="Times New Roman" panose="02020603050405020304" pitchFamily="18" charset="0"/>
                <a:cs typeface="Times New Roman" panose="02020603050405020304" pitchFamily="18" charset="0"/>
              </a:rPr>
              <a:t>Protein</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ingredients</a:t>
            </a:r>
            <a:endParaRPr lang="fr-FR" sz="1800" dirty="0">
              <a:latin typeface="Times New Roman" panose="02020603050405020304" pitchFamily="18" charset="0"/>
              <a:cs typeface="Times New Roman" panose="02020603050405020304" pitchFamily="18" charset="0"/>
            </a:endParaRPr>
          </a:p>
        </p:txBody>
      </p:sp>
      <p:sp>
        <p:nvSpPr>
          <p:cNvPr id="188" name="Google Shape;188;p28"/>
          <p:cNvSpPr/>
          <p:nvPr/>
        </p:nvSpPr>
        <p:spPr>
          <a:xfrm>
            <a:off x="7246654" y="-536255"/>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Image 6">
            <a:extLst>
              <a:ext uri="{FF2B5EF4-FFF2-40B4-BE49-F238E27FC236}">
                <a16:creationId xmlns:a16="http://schemas.microsoft.com/office/drawing/2014/main" id="{8E8D9D99-A0B0-2B5D-ADF2-312E25872593}"/>
              </a:ext>
            </a:extLst>
          </p:cNvPr>
          <p:cNvPicPr>
            <a:picLocks noChangeAspect="1"/>
          </p:cNvPicPr>
          <p:nvPr/>
        </p:nvPicPr>
        <p:blipFill>
          <a:blip r:embed="rId3"/>
          <a:stretch>
            <a:fillRect/>
          </a:stretch>
        </p:blipFill>
        <p:spPr>
          <a:xfrm>
            <a:off x="292082" y="104765"/>
            <a:ext cx="8186899" cy="1730809"/>
          </a:xfrm>
          <a:prstGeom prst="rect">
            <a:avLst/>
          </a:prstGeom>
        </p:spPr>
      </p:pic>
      <p:sp>
        <p:nvSpPr>
          <p:cNvPr id="11" name="ZoneTexte 10">
            <a:extLst>
              <a:ext uri="{FF2B5EF4-FFF2-40B4-BE49-F238E27FC236}">
                <a16:creationId xmlns:a16="http://schemas.microsoft.com/office/drawing/2014/main" id="{F9020979-2D9E-BAC9-1D5A-A2B26BB28BCC}"/>
              </a:ext>
            </a:extLst>
          </p:cNvPr>
          <p:cNvSpPr txBox="1"/>
          <p:nvPr/>
        </p:nvSpPr>
        <p:spPr>
          <a:xfrm>
            <a:off x="965882" y="237368"/>
            <a:ext cx="6722918" cy="1754326"/>
          </a:xfrm>
          <a:prstGeom prst="rect">
            <a:avLst/>
          </a:prstGeom>
          <a:noFill/>
        </p:spPr>
        <p:txBody>
          <a:bodyPr wrap="square">
            <a:spAutoFit/>
          </a:bodyPr>
          <a:lstStyle/>
          <a:p>
            <a:pPr algn="ctr"/>
            <a:r>
              <a:rPr lang="en-US" sz="5400" dirty="0">
                <a:solidFill>
                  <a:srgbClr val="00FFFF"/>
                </a:solidFill>
                <a:latin typeface="Andalus" panose="02020603050405020304" pitchFamily="18" charset="-78"/>
                <a:cs typeface="Andalus" panose="02020603050405020304" pitchFamily="18" charset="-78"/>
              </a:rPr>
              <a:t>Chapter 02. Proteins in Food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9C0A330B-64D6-80F1-4219-DAA96C7EB7BD}"/>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29E938C5-05D0-4468-AD05-80EC371725D8}"/>
              </a:ext>
            </a:extLst>
          </p:cNvPr>
          <p:cNvSpPr/>
          <p:nvPr/>
        </p:nvSpPr>
        <p:spPr>
          <a:xfrm>
            <a:off x="7246654" y="-536255"/>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Image 4">
            <a:extLst>
              <a:ext uri="{FF2B5EF4-FFF2-40B4-BE49-F238E27FC236}">
                <a16:creationId xmlns:a16="http://schemas.microsoft.com/office/drawing/2014/main" id="{AB3C19B1-0307-99D7-38FB-040A6131E936}"/>
              </a:ext>
            </a:extLst>
          </p:cNvPr>
          <p:cNvPicPr>
            <a:picLocks noChangeAspect="1"/>
          </p:cNvPicPr>
          <p:nvPr/>
        </p:nvPicPr>
        <p:blipFill>
          <a:blip r:embed="rId3"/>
          <a:stretch>
            <a:fillRect/>
          </a:stretch>
        </p:blipFill>
        <p:spPr>
          <a:xfrm>
            <a:off x="295414" y="61232"/>
            <a:ext cx="8553172" cy="5021036"/>
          </a:xfrm>
          <a:prstGeom prst="rect">
            <a:avLst/>
          </a:prstGeom>
        </p:spPr>
      </p:pic>
    </p:spTree>
    <p:extLst>
      <p:ext uri="{BB962C8B-B14F-4D97-AF65-F5344CB8AC3E}">
        <p14:creationId xmlns:p14="http://schemas.microsoft.com/office/powerpoint/2010/main" val="42386389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1C575610-E3BC-E0F9-1C9E-CA859A8F385B}"/>
            </a:ext>
          </a:extLst>
        </p:cNvPr>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F1B5333E-67B3-3718-ECFD-F8A418FCC86F}"/>
              </a:ext>
            </a:extLst>
          </p:cNvPr>
          <p:cNvGraphicFramePr>
            <a:graphicFrameLocks noGrp="1"/>
          </p:cNvGraphicFramePr>
          <p:nvPr>
            <p:extLst>
              <p:ext uri="{D42A27DB-BD31-4B8C-83A1-F6EECF244321}">
                <p14:modId xmlns:p14="http://schemas.microsoft.com/office/powerpoint/2010/main" val="802450756"/>
              </p:ext>
            </p:extLst>
          </p:nvPr>
        </p:nvGraphicFramePr>
        <p:xfrm>
          <a:off x="226503" y="553672"/>
          <a:ext cx="8783273" cy="4370664"/>
        </p:xfrm>
        <a:graphic>
          <a:graphicData uri="http://schemas.openxmlformats.org/drawingml/2006/table">
            <a:tbl>
              <a:tblPr>
                <a:tableStyleId>{616DA210-FB5B-4158-B5E0-FEB733F419BA}</a:tableStyleId>
              </a:tblPr>
              <a:tblGrid>
                <a:gridCol w="1132514">
                  <a:extLst>
                    <a:ext uri="{9D8B030D-6E8A-4147-A177-3AD203B41FA5}">
                      <a16:colId xmlns:a16="http://schemas.microsoft.com/office/drawing/2014/main" val="2753591759"/>
                    </a:ext>
                  </a:extLst>
                </a:gridCol>
                <a:gridCol w="2223082">
                  <a:extLst>
                    <a:ext uri="{9D8B030D-6E8A-4147-A177-3AD203B41FA5}">
                      <a16:colId xmlns:a16="http://schemas.microsoft.com/office/drawing/2014/main" val="2925713547"/>
                    </a:ext>
                  </a:extLst>
                </a:gridCol>
                <a:gridCol w="2055303">
                  <a:extLst>
                    <a:ext uri="{9D8B030D-6E8A-4147-A177-3AD203B41FA5}">
                      <a16:colId xmlns:a16="http://schemas.microsoft.com/office/drawing/2014/main" val="373543591"/>
                    </a:ext>
                  </a:extLst>
                </a:gridCol>
                <a:gridCol w="1826663">
                  <a:extLst>
                    <a:ext uri="{9D8B030D-6E8A-4147-A177-3AD203B41FA5}">
                      <a16:colId xmlns:a16="http://schemas.microsoft.com/office/drawing/2014/main" val="1635999712"/>
                    </a:ext>
                  </a:extLst>
                </a:gridCol>
                <a:gridCol w="1545711">
                  <a:extLst>
                    <a:ext uri="{9D8B030D-6E8A-4147-A177-3AD203B41FA5}">
                      <a16:colId xmlns:a16="http://schemas.microsoft.com/office/drawing/2014/main" val="1348897233"/>
                    </a:ext>
                  </a:extLst>
                </a:gridCol>
              </a:tblGrid>
              <a:tr h="493665">
                <a:tc>
                  <a:txBody>
                    <a:bodyPr/>
                    <a:lstStyle/>
                    <a:p>
                      <a:pPr algn="ctr" fontAlgn="t" latinLnBrk="0">
                        <a:buNone/>
                      </a:pPr>
                      <a:r>
                        <a:rPr lang="fr-FR" sz="1400" b="1" dirty="0">
                          <a:effectLst/>
                          <a:latin typeface="Times New Roman" panose="02020603050405020304" pitchFamily="18" charset="0"/>
                          <a:cs typeface="Times New Roman" panose="02020603050405020304" pitchFamily="18" charset="0"/>
                        </a:rPr>
                        <a:t>Type</a:t>
                      </a:r>
                    </a:p>
                  </a:txBody>
                  <a:tcPr marL="21622" marR="21622" marT="21622" marB="21622"/>
                </a:tc>
                <a:tc>
                  <a:txBody>
                    <a:bodyPr/>
                    <a:lstStyle/>
                    <a:p>
                      <a:pPr algn="ctr" fontAlgn="t" latinLnBrk="0">
                        <a:buNone/>
                      </a:pPr>
                      <a:r>
                        <a:rPr lang="fr-FR" sz="1400" b="1" dirty="0">
                          <a:effectLst/>
                          <a:latin typeface="Times New Roman" panose="02020603050405020304" pitchFamily="18" charset="0"/>
                          <a:cs typeface="Times New Roman" panose="02020603050405020304" pitchFamily="18" charset="0"/>
                        </a:rPr>
                        <a:t>Separation </a:t>
                      </a:r>
                      <a:r>
                        <a:rPr lang="fr-FR" sz="1400" b="1" dirty="0" err="1">
                          <a:effectLst/>
                          <a:latin typeface="Times New Roman" panose="02020603050405020304" pitchFamily="18" charset="0"/>
                          <a:cs typeface="Times New Roman" panose="02020603050405020304" pitchFamily="18" charset="0"/>
                        </a:rPr>
                        <a:t>Principle</a:t>
                      </a:r>
                      <a:endParaRPr lang="fr-FR" sz="1400" b="1" dirty="0">
                        <a:effectLst/>
                        <a:latin typeface="Times New Roman" panose="02020603050405020304" pitchFamily="18" charset="0"/>
                        <a:cs typeface="Times New Roman" panose="02020603050405020304" pitchFamily="18" charset="0"/>
                      </a:endParaRPr>
                    </a:p>
                  </a:txBody>
                  <a:tcPr marL="21622" marR="21622" marT="21622" marB="21622"/>
                </a:tc>
                <a:tc>
                  <a:txBody>
                    <a:bodyPr/>
                    <a:lstStyle/>
                    <a:p>
                      <a:pPr algn="ctr" fontAlgn="t" latinLnBrk="0">
                        <a:buNone/>
                      </a:pPr>
                      <a:r>
                        <a:rPr lang="fr-FR" sz="1400" b="1" dirty="0" err="1">
                          <a:effectLst/>
                          <a:latin typeface="Times New Roman" panose="02020603050405020304" pitchFamily="18" charset="0"/>
                          <a:cs typeface="Times New Roman" panose="02020603050405020304" pitchFamily="18" charset="0"/>
                        </a:rPr>
                        <a:t>Advantages</a:t>
                      </a:r>
                      <a:endParaRPr lang="fr-FR" sz="1400" b="1" dirty="0">
                        <a:effectLst/>
                        <a:latin typeface="Times New Roman" panose="02020603050405020304" pitchFamily="18" charset="0"/>
                        <a:cs typeface="Times New Roman" panose="02020603050405020304" pitchFamily="18" charset="0"/>
                      </a:endParaRPr>
                    </a:p>
                  </a:txBody>
                  <a:tcPr marL="21622" marR="21622" marT="21622" marB="21622"/>
                </a:tc>
                <a:tc>
                  <a:txBody>
                    <a:bodyPr/>
                    <a:lstStyle/>
                    <a:p>
                      <a:pPr algn="ctr" fontAlgn="t" latinLnBrk="0">
                        <a:buNone/>
                      </a:pPr>
                      <a:r>
                        <a:rPr lang="fr-FR" sz="1400" b="1" dirty="0">
                          <a:effectLst/>
                          <a:latin typeface="Times New Roman" panose="02020603050405020304" pitchFamily="18" charset="0"/>
                          <a:cs typeface="Times New Roman" panose="02020603050405020304" pitchFamily="18" charset="0"/>
                        </a:rPr>
                        <a:t>Drawbacks</a:t>
                      </a:r>
                    </a:p>
                  </a:txBody>
                  <a:tcPr marL="21622" marR="21622" marT="21622" marB="21622"/>
                </a:tc>
                <a:tc>
                  <a:txBody>
                    <a:bodyPr/>
                    <a:lstStyle/>
                    <a:p>
                      <a:pPr algn="ctr" fontAlgn="t" latinLnBrk="0">
                        <a:buNone/>
                      </a:pPr>
                      <a:r>
                        <a:rPr lang="fr-FR" sz="1400" b="1" dirty="0">
                          <a:effectLst/>
                          <a:latin typeface="Times New Roman" panose="02020603050405020304" pitchFamily="18" charset="0"/>
                          <a:cs typeface="Times New Roman" panose="02020603050405020304" pitchFamily="18" charset="0"/>
                        </a:rPr>
                        <a:t>Main Uses/Axes</a:t>
                      </a:r>
                    </a:p>
                  </a:txBody>
                  <a:tcPr marL="21622" marR="21622" marT="21622" marB="21622"/>
                </a:tc>
                <a:extLst>
                  <a:ext uri="{0D108BD9-81ED-4DB2-BD59-A6C34878D82A}">
                    <a16:rowId xmlns:a16="http://schemas.microsoft.com/office/drawing/2014/main" val="742760442"/>
                  </a:ext>
                </a:extLst>
              </a:tr>
              <a:tr h="819547">
                <a:tc>
                  <a:txBody>
                    <a:bodyPr/>
                    <a:lstStyle/>
                    <a:p>
                      <a:pPr algn="ctr" fontAlgn="base" latinLnBrk="0">
                        <a:buNone/>
                      </a:pPr>
                      <a:r>
                        <a:rPr lang="fr-FR" sz="1400" b="1">
                          <a:effectLst/>
                          <a:latin typeface="Times New Roman" panose="02020603050405020304" pitchFamily="18" charset="0"/>
                          <a:cs typeface="Times New Roman" panose="02020603050405020304" pitchFamily="18" charset="0"/>
                        </a:rPr>
                        <a:t>Gel/Size Exclusion</a:t>
                      </a:r>
                    </a:p>
                  </a:txBody>
                  <a:tcPr marL="21622" marR="21622" marT="19460" marB="19460" anchor="ctr"/>
                </a:tc>
                <a:tc>
                  <a:txBody>
                    <a:bodyPr/>
                    <a:lstStyle/>
                    <a:p>
                      <a:pPr algn="ctr" fontAlgn="base" latinLnBrk="0">
                        <a:buNone/>
                      </a:pPr>
                      <a:r>
                        <a:rPr lang="en-US" sz="1400">
                          <a:effectLst/>
                          <a:latin typeface="Times New Roman" panose="02020603050405020304" pitchFamily="18" charset="0"/>
                          <a:cs typeface="Times New Roman" panose="02020603050405020304" pitchFamily="18" charset="0"/>
                        </a:rPr>
                        <a:t>Molecules pass through pores based on size</a:t>
                      </a:r>
                    </a:p>
                  </a:txBody>
                  <a:tcPr marL="21622" marR="21622" marT="19460" marB="19460" anchor="ctr"/>
                </a:tc>
                <a:tc>
                  <a:txBody>
                    <a:bodyPr/>
                    <a:lstStyle/>
                    <a:p>
                      <a:pPr algn="ctr" fontAlgn="base" latinLnBrk="0">
                        <a:buNone/>
                      </a:pPr>
                      <a:r>
                        <a:rPr lang="fr-FR" sz="1400">
                          <a:effectLst/>
                          <a:latin typeface="Times New Roman" panose="02020603050405020304" pitchFamily="18" charset="0"/>
                          <a:cs typeface="Times New Roman" panose="02020603050405020304" pitchFamily="18" charset="0"/>
                        </a:rPr>
                        <a:t>Mild, non-destructive, suitable for proteins</a:t>
                      </a:r>
                    </a:p>
                  </a:txBody>
                  <a:tcPr marL="21622" marR="21622" marT="19460" marB="19460" anchor="ctr"/>
                </a:tc>
                <a:tc>
                  <a:txBody>
                    <a:bodyPr/>
                    <a:lstStyle/>
                    <a:p>
                      <a:pPr algn="ctr" fontAlgn="base" latinLnBrk="0">
                        <a:buNone/>
                      </a:pPr>
                      <a:r>
                        <a:rPr lang="en-US" sz="1400">
                          <a:effectLst/>
                          <a:latin typeface="Times New Roman" panose="02020603050405020304" pitchFamily="18" charset="0"/>
                          <a:cs typeface="Times New Roman" panose="02020603050405020304" pitchFamily="18" charset="0"/>
                        </a:rPr>
                        <a:t>Limited resolution for small differences</a:t>
                      </a:r>
                    </a:p>
                  </a:txBody>
                  <a:tcPr marL="21622" marR="21622" marT="19460" marB="19460" anchor="ctr"/>
                </a:tc>
                <a:tc>
                  <a:txBody>
                    <a:bodyPr/>
                    <a:lstStyle/>
                    <a:p>
                      <a:pPr algn="ctr" fontAlgn="base" latinLnBrk="0">
                        <a:buNone/>
                      </a:pPr>
                      <a:r>
                        <a:rPr lang="fr-FR" sz="1400">
                          <a:effectLst/>
                          <a:latin typeface="Times New Roman" panose="02020603050405020304" pitchFamily="18" charset="0"/>
                          <a:cs typeface="Times New Roman" panose="02020603050405020304" pitchFamily="18" charset="0"/>
                        </a:rPr>
                        <a:t>Purification, polymer, protein analysis</a:t>
                      </a:r>
                    </a:p>
                  </a:txBody>
                  <a:tcPr marL="21622" marR="21622" marT="19460" marB="19460" anchor="ctr"/>
                </a:tc>
                <a:extLst>
                  <a:ext uri="{0D108BD9-81ED-4DB2-BD59-A6C34878D82A}">
                    <a16:rowId xmlns:a16="http://schemas.microsoft.com/office/drawing/2014/main" val="1420480642"/>
                  </a:ext>
                </a:extLst>
              </a:tr>
              <a:tr h="819547">
                <a:tc>
                  <a:txBody>
                    <a:bodyPr/>
                    <a:lstStyle/>
                    <a:p>
                      <a:pPr algn="ctr" fontAlgn="base" latinLnBrk="0">
                        <a:buNone/>
                      </a:pPr>
                      <a:r>
                        <a:rPr lang="fr-FR" sz="1400" b="1" dirty="0">
                          <a:effectLst/>
                          <a:latin typeface="Times New Roman" panose="02020603050405020304" pitchFamily="18" charset="0"/>
                          <a:cs typeface="Times New Roman" panose="02020603050405020304" pitchFamily="18" charset="0"/>
                        </a:rPr>
                        <a:t>Ion Exchange</a:t>
                      </a:r>
                    </a:p>
                  </a:txBody>
                  <a:tcPr marL="21622" marR="21622" marT="19460" marB="19460" anchor="ctr"/>
                </a:tc>
                <a:tc>
                  <a:txBody>
                    <a:bodyPr/>
                    <a:lstStyle/>
                    <a:p>
                      <a:pPr algn="ctr" fontAlgn="base" latinLnBrk="0">
                        <a:buNone/>
                      </a:pPr>
                      <a:r>
                        <a:rPr lang="fr-FR" sz="1400">
                          <a:effectLst/>
                          <a:latin typeface="Times New Roman" panose="02020603050405020304" pitchFamily="18" charset="0"/>
                          <a:cs typeface="Times New Roman" panose="02020603050405020304" pitchFamily="18" charset="0"/>
                        </a:rPr>
                        <a:t>Opposite charge affinity</a:t>
                      </a:r>
                    </a:p>
                  </a:txBody>
                  <a:tcPr marL="21622" marR="21622" marT="19460" marB="19460" anchor="ctr"/>
                </a:tc>
                <a:tc>
                  <a:txBody>
                    <a:bodyPr/>
                    <a:lstStyle/>
                    <a:p>
                      <a:pPr algn="ctr" fontAlgn="base" latinLnBrk="0">
                        <a:buNone/>
                      </a:pPr>
                      <a:r>
                        <a:rPr lang="fr-FR" sz="1400">
                          <a:effectLst/>
                          <a:latin typeface="Times New Roman" panose="02020603050405020304" pitchFamily="18" charset="0"/>
                          <a:cs typeface="Times New Roman" panose="02020603050405020304" pitchFamily="18" charset="0"/>
                        </a:rPr>
                        <a:t>Highly selective, high capacity</a:t>
                      </a:r>
                    </a:p>
                  </a:txBody>
                  <a:tcPr marL="21622" marR="21622" marT="19460" marB="19460" anchor="ctr"/>
                </a:tc>
                <a:tc>
                  <a:txBody>
                    <a:bodyPr/>
                    <a:lstStyle/>
                    <a:p>
                      <a:pPr algn="ctr" fontAlgn="base" latinLnBrk="0">
                        <a:buNone/>
                      </a:pPr>
                      <a:r>
                        <a:rPr lang="fr-FR" sz="1400">
                          <a:effectLst/>
                          <a:latin typeface="Times New Roman" panose="02020603050405020304" pitchFamily="18" charset="0"/>
                          <a:cs typeface="Times New Roman" panose="02020603050405020304" pitchFamily="18" charset="0"/>
                        </a:rPr>
                        <a:t>Needs pH optimization</a:t>
                      </a:r>
                    </a:p>
                  </a:txBody>
                  <a:tcPr marL="21622" marR="21622" marT="19460" marB="19460" anchor="ctr"/>
                </a:tc>
                <a:tc>
                  <a:txBody>
                    <a:bodyPr/>
                    <a:lstStyle/>
                    <a:p>
                      <a:pPr algn="ctr" fontAlgn="base" latinLnBrk="0">
                        <a:buNone/>
                      </a:pPr>
                      <a:r>
                        <a:rPr lang="fr-FR" sz="1400">
                          <a:effectLst/>
                          <a:latin typeface="Times New Roman" panose="02020603050405020304" pitchFamily="18" charset="0"/>
                          <a:cs typeface="Times New Roman" panose="02020603050405020304" pitchFamily="18" charset="0"/>
                        </a:rPr>
                        <a:t>AA, protein separation, water, enzymes</a:t>
                      </a:r>
                    </a:p>
                  </a:txBody>
                  <a:tcPr marL="21622" marR="21622" marT="19460" marB="19460" anchor="ctr"/>
                </a:tc>
                <a:extLst>
                  <a:ext uri="{0D108BD9-81ED-4DB2-BD59-A6C34878D82A}">
                    <a16:rowId xmlns:a16="http://schemas.microsoft.com/office/drawing/2014/main" val="4241577083"/>
                  </a:ext>
                </a:extLst>
              </a:tr>
              <a:tr h="709179">
                <a:tc>
                  <a:txBody>
                    <a:bodyPr/>
                    <a:lstStyle/>
                    <a:p>
                      <a:pPr algn="ctr" fontAlgn="base" latinLnBrk="0">
                        <a:buNone/>
                      </a:pPr>
                      <a:r>
                        <a:rPr lang="fr-FR" sz="1400" b="1">
                          <a:effectLst/>
                          <a:latin typeface="Times New Roman" panose="02020603050405020304" pitchFamily="18" charset="0"/>
                          <a:cs typeface="Times New Roman" panose="02020603050405020304" pitchFamily="18" charset="0"/>
                        </a:rPr>
                        <a:t>Hydrophobic Interaction</a:t>
                      </a:r>
                    </a:p>
                  </a:txBody>
                  <a:tcPr marL="21622" marR="21622" marT="19460" marB="19460" anchor="ctr"/>
                </a:tc>
                <a:tc>
                  <a:txBody>
                    <a:bodyPr/>
                    <a:lstStyle/>
                    <a:p>
                      <a:pPr algn="ctr" fontAlgn="base" latinLnBrk="0">
                        <a:buNone/>
                      </a:pPr>
                      <a:r>
                        <a:rPr lang="fr-FR" sz="1400">
                          <a:effectLst/>
                          <a:latin typeface="Times New Roman" panose="02020603050405020304" pitchFamily="18" charset="0"/>
                          <a:cs typeface="Times New Roman" panose="02020603050405020304" pitchFamily="18" charset="0"/>
                        </a:rPr>
                        <a:t>Affinity to hydrophobic resin</a:t>
                      </a:r>
                    </a:p>
                  </a:txBody>
                  <a:tcPr marL="21622" marR="21622" marT="19460" marB="19460" anchor="ctr"/>
                </a:tc>
                <a:tc>
                  <a:txBody>
                    <a:bodyPr/>
                    <a:lstStyle/>
                    <a:p>
                      <a:pPr algn="ctr" fontAlgn="base" latinLnBrk="0">
                        <a:buNone/>
                      </a:pPr>
                      <a:r>
                        <a:rPr lang="en-US" sz="1400">
                          <a:effectLst/>
                          <a:latin typeface="Times New Roman" panose="02020603050405020304" pitchFamily="18" charset="0"/>
                          <a:cs typeface="Times New Roman" panose="02020603050405020304" pitchFamily="18" charset="0"/>
                        </a:rPr>
                        <a:t>Good for proteins, mild conditions</a:t>
                      </a:r>
                    </a:p>
                  </a:txBody>
                  <a:tcPr marL="21622" marR="21622" marT="19460" marB="19460" anchor="ctr"/>
                </a:tc>
                <a:tc>
                  <a:txBody>
                    <a:bodyPr/>
                    <a:lstStyle/>
                    <a:p>
                      <a:pPr algn="ctr" fontAlgn="base" latinLnBrk="0">
                        <a:buNone/>
                      </a:pPr>
                      <a:r>
                        <a:rPr lang="en-US" sz="1400">
                          <a:effectLst/>
                          <a:latin typeface="Times New Roman" panose="02020603050405020304" pitchFamily="18" charset="0"/>
                          <a:cs typeface="Times New Roman" panose="02020603050405020304" pitchFamily="18" charset="0"/>
                        </a:rPr>
                        <a:t>Depends on salt, pH adjustment</a:t>
                      </a:r>
                    </a:p>
                  </a:txBody>
                  <a:tcPr marL="21622" marR="21622" marT="19460" marB="19460" anchor="ctr"/>
                </a:tc>
                <a:tc>
                  <a:txBody>
                    <a:bodyPr/>
                    <a:lstStyle/>
                    <a:p>
                      <a:pPr algn="ctr" fontAlgn="base" latinLnBrk="0">
                        <a:buNone/>
                      </a:pPr>
                      <a:r>
                        <a:rPr lang="fr-FR" sz="1400">
                          <a:effectLst/>
                          <a:latin typeface="Times New Roman" panose="02020603050405020304" pitchFamily="18" charset="0"/>
                          <a:cs typeface="Times New Roman" panose="02020603050405020304" pitchFamily="18" charset="0"/>
                        </a:rPr>
                        <a:t>Protein purification, biochemistry</a:t>
                      </a:r>
                    </a:p>
                  </a:txBody>
                  <a:tcPr marL="21622" marR="21622" marT="19460" marB="19460" anchor="ctr"/>
                </a:tc>
                <a:extLst>
                  <a:ext uri="{0D108BD9-81ED-4DB2-BD59-A6C34878D82A}">
                    <a16:rowId xmlns:a16="http://schemas.microsoft.com/office/drawing/2014/main" val="392563053"/>
                  </a:ext>
                </a:extLst>
              </a:tr>
              <a:tr h="819547">
                <a:tc>
                  <a:txBody>
                    <a:bodyPr/>
                    <a:lstStyle/>
                    <a:p>
                      <a:pPr algn="ctr" fontAlgn="base" latinLnBrk="0">
                        <a:buNone/>
                      </a:pPr>
                      <a:r>
                        <a:rPr lang="fr-FR" sz="1400" b="1">
                          <a:effectLst/>
                          <a:latin typeface="Times New Roman" panose="02020603050405020304" pitchFamily="18" charset="0"/>
                          <a:cs typeface="Times New Roman" panose="02020603050405020304" pitchFamily="18" charset="0"/>
                        </a:rPr>
                        <a:t>Affinity</a:t>
                      </a:r>
                    </a:p>
                  </a:txBody>
                  <a:tcPr marL="21622" marR="21622" marT="19460" marB="19460" anchor="ctr"/>
                </a:tc>
                <a:tc>
                  <a:txBody>
                    <a:bodyPr/>
                    <a:lstStyle/>
                    <a:p>
                      <a:pPr algn="ctr" fontAlgn="base" latinLnBrk="0">
                        <a:buNone/>
                      </a:pPr>
                      <a:r>
                        <a:rPr lang="fr-FR" sz="1400">
                          <a:effectLst/>
                          <a:latin typeface="Times New Roman" panose="02020603050405020304" pitchFamily="18" charset="0"/>
                          <a:cs typeface="Times New Roman" panose="02020603050405020304" pitchFamily="18" charset="0"/>
                        </a:rPr>
                        <a:t>Specific recognition (ligand/antibody)</a:t>
                      </a:r>
                    </a:p>
                  </a:txBody>
                  <a:tcPr marL="21622" marR="21622" marT="19460" marB="19460" anchor="ctr"/>
                </a:tc>
                <a:tc>
                  <a:txBody>
                    <a:bodyPr/>
                    <a:lstStyle/>
                    <a:p>
                      <a:pPr algn="ctr" fontAlgn="base" latinLnBrk="0">
                        <a:buNone/>
                      </a:pPr>
                      <a:r>
                        <a:rPr lang="fr-FR" sz="1400">
                          <a:effectLst/>
                          <a:latin typeface="Times New Roman" panose="02020603050405020304" pitchFamily="18" charset="0"/>
                          <a:cs typeface="Times New Roman" panose="02020603050405020304" pitchFamily="18" charset="0"/>
                        </a:rPr>
                        <a:t>Highly selective, high purity</a:t>
                      </a:r>
                    </a:p>
                  </a:txBody>
                  <a:tcPr marL="21622" marR="21622" marT="19460" marB="19460" anchor="ctr"/>
                </a:tc>
                <a:tc>
                  <a:txBody>
                    <a:bodyPr/>
                    <a:lstStyle/>
                    <a:p>
                      <a:pPr algn="ctr" fontAlgn="base" latinLnBrk="0">
                        <a:buNone/>
                      </a:pPr>
                      <a:r>
                        <a:rPr lang="fr-FR" sz="1400">
                          <a:effectLst/>
                          <a:latin typeface="Times New Roman" panose="02020603050405020304" pitchFamily="18" charset="0"/>
                          <a:cs typeface="Times New Roman" panose="02020603050405020304" pitchFamily="18" charset="0"/>
                        </a:rPr>
                        <a:t>Ligand/target required</a:t>
                      </a:r>
                    </a:p>
                  </a:txBody>
                  <a:tcPr marL="21622" marR="21622" marT="19460" marB="19460" anchor="ctr"/>
                </a:tc>
                <a:tc>
                  <a:txBody>
                    <a:bodyPr/>
                    <a:lstStyle/>
                    <a:p>
                      <a:pPr algn="ctr" fontAlgn="base" latinLnBrk="0">
                        <a:buNone/>
                      </a:pPr>
                      <a:r>
                        <a:rPr lang="fr-FR" sz="1400">
                          <a:effectLst/>
                          <a:latin typeface="Times New Roman" panose="02020603050405020304" pitchFamily="18" charset="0"/>
                          <a:cs typeface="Times New Roman" panose="02020603050405020304" pitchFamily="18" charset="0"/>
                        </a:rPr>
                        <a:t>Enzyme, protein, antibody purification</a:t>
                      </a:r>
                    </a:p>
                  </a:txBody>
                  <a:tcPr marL="21622" marR="21622" marT="19460" marB="19460" anchor="ctr"/>
                </a:tc>
                <a:extLst>
                  <a:ext uri="{0D108BD9-81ED-4DB2-BD59-A6C34878D82A}">
                    <a16:rowId xmlns:a16="http://schemas.microsoft.com/office/drawing/2014/main" val="4247194100"/>
                  </a:ext>
                </a:extLst>
              </a:tr>
              <a:tr h="709179">
                <a:tc>
                  <a:txBody>
                    <a:bodyPr/>
                    <a:lstStyle/>
                    <a:p>
                      <a:pPr algn="ctr" fontAlgn="base" latinLnBrk="0">
                        <a:buNone/>
                      </a:pPr>
                      <a:r>
                        <a:rPr lang="fr-FR" sz="1400" b="1" dirty="0">
                          <a:effectLst/>
                          <a:latin typeface="Times New Roman" panose="02020603050405020304" pitchFamily="18" charset="0"/>
                          <a:cs typeface="Times New Roman" panose="02020603050405020304" pitchFamily="18" charset="0"/>
                        </a:rPr>
                        <a:t>HPLC</a:t>
                      </a:r>
                    </a:p>
                  </a:txBody>
                  <a:tcPr marL="21622" marR="21622" marT="19460" marB="19460" anchor="ctr"/>
                </a:tc>
                <a:tc>
                  <a:txBody>
                    <a:bodyPr/>
                    <a:lstStyle/>
                    <a:p>
                      <a:pPr algn="ctr" fontAlgn="base" latinLnBrk="0">
                        <a:buNone/>
                      </a:pPr>
                      <a:r>
                        <a:rPr lang="en-US" sz="1400">
                          <a:effectLst/>
                          <a:latin typeface="Times New Roman" panose="02020603050405020304" pitchFamily="18" charset="0"/>
                          <a:cs typeface="Times New Roman" panose="02020603050405020304" pitchFamily="18" charset="0"/>
                        </a:rPr>
                        <a:t>Partition/affinity under high pressure</a:t>
                      </a:r>
                    </a:p>
                  </a:txBody>
                  <a:tcPr marL="21622" marR="21622" marT="19460" marB="19460" anchor="ctr"/>
                </a:tc>
                <a:tc>
                  <a:txBody>
                    <a:bodyPr/>
                    <a:lstStyle/>
                    <a:p>
                      <a:pPr algn="ctr" fontAlgn="base" latinLnBrk="0">
                        <a:buNone/>
                      </a:pPr>
                      <a:r>
                        <a:rPr lang="fr-FR" sz="1400" dirty="0">
                          <a:effectLst/>
                          <a:latin typeface="Times New Roman" panose="02020603050405020304" pitchFamily="18" charset="0"/>
                          <a:cs typeface="Times New Roman" panose="02020603050405020304" pitchFamily="18" charset="0"/>
                        </a:rPr>
                        <a:t>Fast, </a:t>
                      </a:r>
                      <a:r>
                        <a:rPr lang="fr-FR" sz="1400" dirty="0" err="1">
                          <a:effectLst/>
                          <a:latin typeface="Times New Roman" panose="02020603050405020304" pitchFamily="18" charset="0"/>
                          <a:cs typeface="Times New Roman" panose="02020603050405020304" pitchFamily="18" charset="0"/>
                        </a:rPr>
                        <a:t>precise</a:t>
                      </a:r>
                      <a:r>
                        <a:rPr lang="fr-FR" sz="1400" dirty="0">
                          <a:effectLst/>
                          <a:latin typeface="Times New Roman" panose="02020603050405020304" pitchFamily="18" charset="0"/>
                          <a:cs typeface="Times New Roman" panose="02020603050405020304" pitchFamily="18" charset="0"/>
                        </a:rPr>
                        <a:t>, versatile, multi-</a:t>
                      </a:r>
                      <a:r>
                        <a:rPr lang="fr-FR" sz="1400" dirty="0" err="1">
                          <a:effectLst/>
                          <a:latin typeface="Times New Roman" panose="02020603050405020304" pitchFamily="18" charset="0"/>
                          <a:cs typeface="Times New Roman" panose="02020603050405020304" pitchFamily="18" charset="0"/>
                        </a:rPr>
                        <a:t>detection</a:t>
                      </a:r>
                      <a:endParaRPr lang="fr-FR" sz="1400" dirty="0">
                        <a:effectLst/>
                        <a:latin typeface="Times New Roman" panose="02020603050405020304" pitchFamily="18" charset="0"/>
                        <a:cs typeface="Times New Roman" panose="02020603050405020304" pitchFamily="18" charset="0"/>
                      </a:endParaRPr>
                    </a:p>
                  </a:txBody>
                  <a:tcPr marL="21622" marR="21622" marT="19460" marB="19460" anchor="ctr"/>
                </a:tc>
                <a:tc>
                  <a:txBody>
                    <a:bodyPr/>
                    <a:lstStyle/>
                    <a:p>
                      <a:pPr algn="ctr" fontAlgn="base" latinLnBrk="0">
                        <a:buNone/>
                      </a:pPr>
                      <a:r>
                        <a:rPr lang="fr-FR" sz="1400">
                          <a:effectLst/>
                          <a:latin typeface="Times New Roman" panose="02020603050405020304" pitchFamily="18" charset="0"/>
                          <a:cs typeface="Times New Roman" panose="02020603050405020304" pitchFamily="18" charset="0"/>
                        </a:rPr>
                        <a:t>Expensive, technical</a:t>
                      </a:r>
                    </a:p>
                  </a:txBody>
                  <a:tcPr marL="21622" marR="21622" marT="19460" marB="19460" anchor="ctr"/>
                </a:tc>
                <a:tc>
                  <a:txBody>
                    <a:bodyPr/>
                    <a:lstStyle/>
                    <a:p>
                      <a:pPr algn="ctr" fontAlgn="base" latinLnBrk="0">
                        <a:buNone/>
                      </a:pPr>
                      <a:r>
                        <a:rPr lang="fr-FR" sz="1400" dirty="0" err="1">
                          <a:effectLst/>
                          <a:latin typeface="Times New Roman" panose="02020603050405020304" pitchFamily="18" charset="0"/>
                          <a:cs typeface="Times New Roman" panose="02020603050405020304" pitchFamily="18" charset="0"/>
                        </a:rPr>
                        <a:t>Protein</a:t>
                      </a:r>
                      <a:r>
                        <a:rPr lang="fr-FR" sz="1400" dirty="0">
                          <a:effectLst/>
                          <a:latin typeface="Times New Roman" panose="02020603050405020304" pitchFamily="18" charset="0"/>
                          <a:cs typeface="Times New Roman" panose="02020603050405020304" pitchFamily="18" charset="0"/>
                        </a:rPr>
                        <a:t>, AA, contaminant </a:t>
                      </a:r>
                      <a:r>
                        <a:rPr lang="fr-FR" sz="1400" dirty="0" err="1">
                          <a:effectLst/>
                          <a:latin typeface="Times New Roman" panose="02020603050405020304" pitchFamily="18" charset="0"/>
                          <a:cs typeface="Times New Roman" panose="02020603050405020304" pitchFamily="18" charset="0"/>
                        </a:rPr>
                        <a:t>analysis</a:t>
                      </a:r>
                      <a:endParaRPr lang="fr-FR" sz="1400" dirty="0">
                        <a:effectLst/>
                        <a:latin typeface="Times New Roman" panose="02020603050405020304" pitchFamily="18" charset="0"/>
                        <a:cs typeface="Times New Roman" panose="02020603050405020304" pitchFamily="18" charset="0"/>
                      </a:endParaRPr>
                    </a:p>
                  </a:txBody>
                  <a:tcPr marL="21622" marR="21622" marT="19460" marB="19460" anchor="ctr"/>
                </a:tc>
                <a:extLst>
                  <a:ext uri="{0D108BD9-81ED-4DB2-BD59-A6C34878D82A}">
                    <a16:rowId xmlns:a16="http://schemas.microsoft.com/office/drawing/2014/main" val="2608034318"/>
                  </a:ext>
                </a:extLst>
              </a:tr>
            </a:tbl>
          </a:graphicData>
        </a:graphic>
      </p:graphicFrame>
      <p:sp>
        <p:nvSpPr>
          <p:cNvPr id="10" name="ZoneTexte 9">
            <a:extLst>
              <a:ext uri="{FF2B5EF4-FFF2-40B4-BE49-F238E27FC236}">
                <a16:creationId xmlns:a16="http://schemas.microsoft.com/office/drawing/2014/main" id="{046ECEB8-787C-701D-6DBB-2E9C826921C8}"/>
              </a:ext>
            </a:extLst>
          </p:cNvPr>
          <p:cNvSpPr txBox="1"/>
          <p:nvPr/>
        </p:nvSpPr>
        <p:spPr>
          <a:xfrm>
            <a:off x="226503" y="65275"/>
            <a:ext cx="8573548" cy="369332"/>
          </a:xfrm>
          <a:prstGeom prst="rect">
            <a:avLst/>
          </a:prstGeom>
          <a:noFill/>
        </p:spPr>
        <p:txBody>
          <a:bodyPr wrap="square">
            <a:spAutoFit/>
          </a:bodyPr>
          <a:lstStyle/>
          <a:p>
            <a:pPr algn="ctr"/>
            <a:r>
              <a:rPr lang="en-US" sz="1800" b="1" dirty="0">
                <a:solidFill>
                  <a:srgbClr val="FF0000"/>
                </a:solidFill>
                <a:effectLst/>
                <a:latin typeface="Times New Roman" panose="02020603050405020304" pitchFamily="18" charset="0"/>
                <a:ea typeface="Calibri" panose="020F0502020204030204" pitchFamily="34" charset="0"/>
              </a:rPr>
              <a:t>Comparison between the main types of chromatography used in food biochemistry</a:t>
            </a:r>
          </a:p>
        </p:txBody>
      </p:sp>
    </p:spTree>
    <p:extLst>
      <p:ext uri="{BB962C8B-B14F-4D97-AF65-F5344CB8AC3E}">
        <p14:creationId xmlns:p14="http://schemas.microsoft.com/office/powerpoint/2010/main" val="1500698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2584D094-DF05-EC1A-9219-AAD862C2EB07}"/>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F4510262-684B-5A36-6BAD-9B86B1303D88}"/>
              </a:ext>
            </a:extLst>
          </p:cNvPr>
          <p:cNvSpPr/>
          <p:nvPr/>
        </p:nvSpPr>
        <p:spPr>
          <a:xfrm>
            <a:off x="7246654" y="-536255"/>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ZoneTexte 2">
            <a:extLst>
              <a:ext uri="{FF2B5EF4-FFF2-40B4-BE49-F238E27FC236}">
                <a16:creationId xmlns:a16="http://schemas.microsoft.com/office/drawing/2014/main" id="{91DB0DA9-8866-1F80-68C3-FA9624122AA7}"/>
              </a:ext>
            </a:extLst>
          </p:cNvPr>
          <p:cNvSpPr txBox="1"/>
          <p:nvPr/>
        </p:nvSpPr>
        <p:spPr>
          <a:xfrm>
            <a:off x="1312384" y="262719"/>
            <a:ext cx="6111017" cy="461665"/>
          </a:xfrm>
          <a:prstGeom prst="rect">
            <a:avLst/>
          </a:prstGeom>
          <a:noFill/>
        </p:spPr>
        <p:txBody>
          <a:bodyPr wrap="square">
            <a:spAutoFit/>
          </a:bodyPr>
          <a:lstStyle/>
          <a:p>
            <a:r>
              <a:rPr lang="en-US" sz="2400" b="1" dirty="0">
                <a:effectLst/>
                <a:latin typeface="Times New Roman" panose="02020603050405020304" pitchFamily="18" charset="0"/>
                <a:ea typeface="Calibri" panose="020F0502020204030204" pitchFamily="34" charset="0"/>
              </a:rPr>
              <a:t>2. Amino Acids: The Building Blocks</a:t>
            </a:r>
            <a:endParaRPr lang="fr-FR" sz="2400" dirty="0"/>
          </a:p>
        </p:txBody>
      </p:sp>
      <p:graphicFrame>
        <p:nvGraphicFramePr>
          <p:cNvPr id="2" name="Tableau 1">
            <a:extLst>
              <a:ext uri="{FF2B5EF4-FFF2-40B4-BE49-F238E27FC236}">
                <a16:creationId xmlns:a16="http://schemas.microsoft.com/office/drawing/2014/main" id="{18832ED8-F94C-A0F8-082D-4171BF8DEF6E}"/>
              </a:ext>
            </a:extLst>
          </p:cNvPr>
          <p:cNvGraphicFramePr>
            <a:graphicFrameLocks noGrp="1"/>
          </p:cNvGraphicFramePr>
          <p:nvPr>
            <p:extLst>
              <p:ext uri="{D42A27DB-BD31-4B8C-83A1-F6EECF244321}">
                <p14:modId xmlns:p14="http://schemas.microsoft.com/office/powerpoint/2010/main" val="2284561019"/>
              </p:ext>
            </p:extLst>
          </p:nvPr>
        </p:nvGraphicFramePr>
        <p:xfrm>
          <a:off x="106425" y="823353"/>
          <a:ext cx="8931149" cy="3882861"/>
        </p:xfrm>
        <a:graphic>
          <a:graphicData uri="http://schemas.openxmlformats.org/drawingml/2006/table">
            <a:tbl>
              <a:tblPr firstRow="1" firstCol="1" bandRow="1">
                <a:tableStyleId>{DB6827E2-A8B6-4D41-9E52-EEE77245323C}</a:tableStyleId>
              </a:tblPr>
              <a:tblGrid>
                <a:gridCol w="1714500">
                  <a:extLst>
                    <a:ext uri="{9D8B030D-6E8A-4147-A177-3AD203B41FA5}">
                      <a16:colId xmlns:a16="http://schemas.microsoft.com/office/drawing/2014/main" val="1383901334"/>
                    </a:ext>
                  </a:extLst>
                </a:gridCol>
                <a:gridCol w="1549080">
                  <a:extLst>
                    <a:ext uri="{9D8B030D-6E8A-4147-A177-3AD203B41FA5}">
                      <a16:colId xmlns:a16="http://schemas.microsoft.com/office/drawing/2014/main" val="190767162"/>
                    </a:ext>
                  </a:extLst>
                </a:gridCol>
                <a:gridCol w="1943625">
                  <a:extLst>
                    <a:ext uri="{9D8B030D-6E8A-4147-A177-3AD203B41FA5}">
                      <a16:colId xmlns:a16="http://schemas.microsoft.com/office/drawing/2014/main" val="1283180457"/>
                    </a:ext>
                  </a:extLst>
                </a:gridCol>
                <a:gridCol w="3723944">
                  <a:extLst>
                    <a:ext uri="{9D8B030D-6E8A-4147-A177-3AD203B41FA5}">
                      <a16:colId xmlns:a16="http://schemas.microsoft.com/office/drawing/2014/main" val="3680120"/>
                    </a:ext>
                  </a:extLst>
                </a:gridCol>
              </a:tblGrid>
              <a:tr h="631858">
                <a:tc>
                  <a:txBody>
                    <a:bodyPr/>
                    <a:lstStyle/>
                    <a:p>
                      <a:pPr algn="ctr">
                        <a:lnSpc>
                          <a:spcPct val="107000"/>
                        </a:lnSpc>
                        <a:spcAft>
                          <a:spcPts val="800"/>
                        </a:spcAft>
                        <a:buNone/>
                      </a:pPr>
                      <a:r>
                        <a:rPr lang="fr-FR" sz="1600" b="1" kern="100" dirty="0">
                          <a:effectLst/>
                          <a:latin typeface="Times New Roman" panose="02020603050405020304" pitchFamily="18" charset="0"/>
                          <a:cs typeface="Times New Roman" panose="02020603050405020304" pitchFamily="18" charset="0"/>
                        </a:rPr>
                        <a:t>Type</a:t>
                      </a:r>
                      <a:endParaRPr lang="fr-FR" sz="1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152400" marT="95250" marB="95250" anchor="ctr"/>
                </a:tc>
                <a:tc>
                  <a:txBody>
                    <a:bodyPr/>
                    <a:lstStyle/>
                    <a:p>
                      <a:pPr algn="ctr">
                        <a:lnSpc>
                          <a:spcPct val="107000"/>
                        </a:lnSpc>
                        <a:spcAft>
                          <a:spcPts val="800"/>
                        </a:spcAft>
                        <a:buNone/>
                      </a:pPr>
                      <a:r>
                        <a:rPr lang="fr-FR" sz="1600" b="1" kern="100" dirty="0" err="1">
                          <a:effectLst/>
                          <a:latin typeface="Times New Roman" panose="02020603050405020304" pitchFamily="18" charset="0"/>
                          <a:cs typeface="Times New Roman" panose="02020603050405020304" pitchFamily="18" charset="0"/>
                        </a:rPr>
                        <a:t>Property</a:t>
                      </a:r>
                      <a:r>
                        <a:rPr lang="fr-FR" sz="1600" b="1" kern="100" dirty="0">
                          <a:effectLst/>
                          <a:latin typeface="Times New Roman" panose="02020603050405020304" pitchFamily="18" charset="0"/>
                          <a:cs typeface="Times New Roman" panose="02020603050405020304" pitchFamily="18" charset="0"/>
                        </a:rPr>
                        <a:t> of the R Group</a:t>
                      </a:r>
                      <a:endParaRPr lang="fr-FR" sz="1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95250" marB="95250" anchor="ctr"/>
                </a:tc>
                <a:tc>
                  <a:txBody>
                    <a:bodyPr/>
                    <a:lstStyle/>
                    <a:p>
                      <a:pPr algn="ctr">
                        <a:lnSpc>
                          <a:spcPct val="107000"/>
                        </a:lnSpc>
                        <a:spcAft>
                          <a:spcPts val="800"/>
                        </a:spcAft>
                        <a:buNone/>
                      </a:pPr>
                      <a:r>
                        <a:rPr lang="fr-FR" sz="1600" b="1" kern="100" dirty="0" err="1">
                          <a:effectLst/>
                          <a:latin typeface="Times New Roman" panose="02020603050405020304" pitchFamily="18" charset="0"/>
                          <a:cs typeface="Times New Roman" panose="02020603050405020304" pitchFamily="18" charset="0"/>
                        </a:rPr>
                        <a:t>Examples</a:t>
                      </a:r>
                      <a:endParaRPr lang="fr-FR" sz="1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95250" marB="95250" anchor="ctr"/>
                </a:tc>
                <a:tc>
                  <a:txBody>
                    <a:bodyPr/>
                    <a:lstStyle/>
                    <a:p>
                      <a:pPr algn="ctr">
                        <a:lnSpc>
                          <a:spcPct val="107000"/>
                        </a:lnSpc>
                        <a:spcAft>
                          <a:spcPts val="800"/>
                        </a:spcAft>
                        <a:buNone/>
                      </a:pPr>
                      <a:r>
                        <a:rPr lang="fr-FR" sz="1600" b="1" kern="100" dirty="0">
                          <a:effectLst/>
                          <a:latin typeface="Times New Roman" panose="02020603050405020304" pitchFamily="18" charset="0"/>
                          <a:cs typeface="Times New Roman" panose="02020603050405020304" pitchFamily="18" charset="0"/>
                        </a:rPr>
                        <a:t>Importance in Food </a:t>
                      </a:r>
                      <a:r>
                        <a:rPr lang="fr-FR" sz="1600" b="1" kern="100" dirty="0" err="1">
                          <a:effectLst/>
                          <a:latin typeface="Times New Roman" panose="02020603050405020304" pitchFamily="18" charset="0"/>
                          <a:cs typeface="Times New Roman" panose="02020603050405020304" pitchFamily="18" charset="0"/>
                        </a:rPr>
                        <a:t>Technology</a:t>
                      </a:r>
                      <a:endParaRPr lang="fr-FR" sz="16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95250" marB="95250" anchor="ctr"/>
                </a:tc>
                <a:extLst>
                  <a:ext uri="{0D108BD9-81ED-4DB2-BD59-A6C34878D82A}">
                    <a16:rowId xmlns:a16="http://schemas.microsoft.com/office/drawing/2014/main" val="3451932868"/>
                  </a:ext>
                </a:extLst>
              </a:tr>
              <a:tr h="633122">
                <a:tc>
                  <a:txBody>
                    <a:bodyPr/>
                    <a:lstStyle/>
                    <a:p>
                      <a:pPr algn="ctr">
                        <a:lnSpc>
                          <a:spcPct val="107000"/>
                        </a:lnSpc>
                        <a:spcAft>
                          <a:spcPts val="800"/>
                        </a:spcAft>
                        <a:buNone/>
                      </a:pPr>
                      <a:r>
                        <a:rPr lang="fr-FR" sz="1600" kern="100">
                          <a:effectLst/>
                          <a:latin typeface="Times New Roman" panose="02020603050405020304" pitchFamily="18" charset="0"/>
                          <a:cs typeface="Times New Roman" panose="02020603050405020304" pitchFamily="18" charset="0"/>
                        </a:rPr>
                        <a:t>Non-Polar / Hydrophobic</a:t>
                      </a:r>
                      <a:endParaRPr lang="fr-FR"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152400" marT="95250" marB="95250" anchor="ctr"/>
                </a:tc>
                <a:tc>
                  <a:txBody>
                    <a:bodyPr/>
                    <a:lstStyle/>
                    <a:p>
                      <a:pPr algn="ctr">
                        <a:lnSpc>
                          <a:spcPct val="107000"/>
                        </a:lnSpc>
                        <a:spcAft>
                          <a:spcPts val="800"/>
                        </a:spcAft>
                        <a:buNone/>
                      </a:pPr>
                      <a:r>
                        <a:rPr lang="fr-FR" sz="1600" kern="100">
                          <a:effectLst/>
                          <a:latin typeface="Times New Roman" panose="02020603050405020304" pitchFamily="18" charset="0"/>
                          <a:cs typeface="Times New Roman" panose="02020603050405020304" pitchFamily="18" charset="0"/>
                        </a:rPr>
                        <a:t>Insoluble in water</a:t>
                      </a:r>
                      <a:endParaRPr lang="fr-FR"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95250" marB="95250" anchor="ctr"/>
                </a:tc>
                <a:tc>
                  <a:txBody>
                    <a:bodyPr/>
                    <a:lstStyle/>
                    <a:p>
                      <a:pPr algn="ctr">
                        <a:lnSpc>
                          <a:spcPct val="107000"/>
                        </a:lnSpc>
                        <a:spcAft>
                          <a:spcPts val="800"/>
                        </a:spcAft>
                        <a:buNone/>
                      </a:pPr>
                      <a:r>
                        <a:rPr lang="fr-FR" sz="1600" kern="100">
                          <a:effectLst/>
                          <a:latin typeface="Times New Roman" panose="02020603050405020304" pitchFamily="18" charset="0"/>
                          <a:cs typeface="Times New Roman" panose="02020603050405020304" pitchFamily="18" charset="0"/>
                        </a:rPr>
                        <a:t>Valine, Leucine, Phenylalanine</a:t>
                      </a:r>
                      <a:endParaRPr lang="fr-FR"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95250" marB="95250" anchor="ctr"/>
                </a:tc>
                <a:tc>
                  <a:txBody>
                    <a:bodyPr/>
                    <a:lstStyle/>
                    <a:p>
                      <a:pPr algn="ctr">
                        <a:lnSpc>
                          <a:spcPct val="107000"/>
                        </a:lnSpc>
                        <a:spcAft>
                          <a:spcPts val="800"/>
                        </a:spcAft>
                        <a:buNone/>
                      </a:pPr>
                      <a:r>
                        <a:rPr lang="fr-FR" sz="1600" kern="100" dirty="0" err="1">
                          <a:effectLst/>
                          <a:latin typeface="Times New Roman" panose="02020603050405020304" pitchFamily="18" charset="0"/>
                          <a:cs typeface="Times New Roman" panose="02020603050405020304" pitchFamily="18" charset="0"/>
                        </a:rPr>
                        <a:t>Hide</a:t>
                      </a:r>
                      <a:r>
                        <a:rPr lang="fr-FR" sz="1600" kern="100" dirty="0">
                          <a:effectLst/>
                          <a:latin typeface="Times New Roman" panose="02020603050405020304" pitchFamily="18" charset="0"/>
                          <a:cs typeface="Times New Roman" panose="02020603050405020304" pitchFamily="18" charset="0"/>
                        </a:rPr>
                        <a:t> </a:t>
                      </a:r>
                      <a:r>
                        <a:rPr lang="fr-FR" sz="1600" kern="100" dirty="0" err="1">
                          <a:effectLst/>
                          <a:latin typeface="Times New Roman" panose="02020603050405020304" pitchFamily="18" charset="0"/>
                          <a:cs typeface="Times New Roman" panose="02020603050405020304" pitchFamily="18" charset="0"/>
                        </a:rPr>
                        <a:t>inside</a:t>
                      </a:r>
                      <a:r>
                        <a:rPr lang="fr-FR" sz="1600" kern="100" dirty="0">
                          <a:effectLst/>
                          <a:latin typeface="Times New Roman" panose="02020603050405020304" pitchFamily="18" charset="0"/>
                          <a:cs typeface="Times New Roman" panose="02020603050405020304" pitchFamily="18" charset="0"/>
                        </a:rPr>
                        <a:t> the </a:t>
                      </a:r>
                      <a:r>
                        <a:rPr lang="fr-FR" sz="1600" kern="100" dirty="0" err="1">
                          <a:effectLst/>
                          <a:latin typeface="Times New Roman" panose="02020603050405020304" pitchFamily="18" charset="0"/>
                          <a:cs typeface="Times New Roman" panose="02020603050405020304" pitchFamily="18" charset="0"/>
                        </a:rPr>
                        <a:t>protein</a:t>
                      </a:r>
                      <a:r>
                        <a:rPr lang="fr-FR" sz="1600" kern="100" dirty="0">
                          <a:effectLst/>
                          <a:latin typeface="Times New Roman" panose="02020603050405020304" pitchFamily="18" charset="0"/>
                          <a:cs typeface="Times New Roman" panose="02020603050405020304" pitchFamily="18" charset="0"/>
                        </a:rPr>
                        <a:t>; </a:t>
                      </a:r>
                      <a:r>
                        <a:rPr lang="fr-FR" sz="1600" kern="100" dirty="0" err="1">
                          <a:effectLst/>
                          <a:latin typeface="Times New Roman" panose="02020603050405020304" pitchFamily="18" charset="0"/>
                          <a:cs typeface="Times New Roman" panose="02020603050405020304" pitchFamily="18" charset="0"/>
                        </a:rPr>
                        <a:t>involved</a:t>
                      </a:r>
                      <a:r>
                        <a:rPr lang="fr-FR" sz="1600" kern="100" dirty="0">
                          <a:effectLst/>
                          <a:latin typeface="Times New Roman" panose="02020603050405020304" pitchFamily="18" charset="0"/>
                          <a:cs typeface="Times New Roman" panose="02020603050405020304" pitchFamily="18" charset="0"/>
                        </a:rPr>
                        <a:t> in </a:t>
                      </a:r>
                      <a:r>
                        <a:rPr lang="fr-FR" sz="1600" kern="100" dirty="0" err="1">
                          <a:effectLst/>
                          <a:latin typeface="Times New Roman" panose="02020603050405020304" pitchFamily="18" charset="0"/>
                          <a:cs typeface="Times New Roman" panose="02020603050405020304" pitchFamily="18" charset="0"/>
                        </a:rPr>
                        <a:t>hydrophobic</a:t>
                      </a:r>
                      <a:r>
                        <a:rPr lang="fr-FR" sz="1600" kern="100" dirty="0">
                          <a:effectLst/>
                          <a:latin typeface="Times New Roman" panose="02020603050405020304" pitchFamily="18" charset="0"/>
                          <a:cs typeface="Times New Roman" panose="02020603050405020304" pitchFamily="18" charset="0"/>
                        </a:rPr>
                        <a:t> interactions.</a:t>
                      </a:r>
                      <a:endParaRPr lang="fr-FR"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0" marT="95250" marB="95250" anchor="ctr"/>
                </a:tc>
                <a:extLst>
                  <a:ext uri="{0D108BD9-81ED-4DB2-BD59-A6C34878D82A}">
                    <a16:rowId xmlns:a16="http://schemas.microsoft.com/office/drawing/2014/main" val="995855608"/>
                  </a:ext>
                </a:extLst>
              </a:tr>
              <a:tr h="633122">
                <a:tc>
                  <a:txBody>
                    <a:bodyPr/>
                    <a:lstStyle/>
                    <a:p>
                      <a:pPr algn="ctr">
                        <a:lnSpc>
                          <a:spcPct val="107000"/>
                        </a:lnSpc>
                        <a:spcAft>
                          <a:spcPts val="800"/>
                        </a:spcAft>
                        <a:buNone/>
                      </a:pPr>
                      <a:r>
                        <a:rPr lang="fr-FR" sz="1600" kern="100">
                          <a:effectLst/>
                          <a:latin typeface="Times New Roman" panose="02020603050405020304" pitchFamily="18" charset="0"/>
                          <a:cs typeface="Times New Roman" panose="02020603050405020304" pitchFamily="18" charset="0"/>
                        </a:rPr>
                        <a:t>Polar / Hydrophilic</a:t>
                      </a:r>
                      <a:endParaRPr lang="fr-FR"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152400" marT="95250" marB="95250" anchor="ctr"/>
                </a:tc>
                <a:tc>
                  <a:txBody>
                    <a:bodyPr/>
                    <a:lstStyle/>
                    <a:p>
                      <a:pPr algn="ctr">
                        <a:lnSpc>
                          <a:spcPct val="107000"/>
                        </a:lnSpc>
                        <a:spcAft>
                          <a:spcPts val="800"/>
                        </a:spcAft>
                        <a:buNone/>
                      </a:pPr>
                      <a:r>
                        <a:rPr lang="fr-FR" sz="1600" kern="100">
                          <a:effectLst/>
                          <a:latin typeface="Times New Roman" panose="02020603050405020304" pitchFamily="18" charset="0"/>
                          <a:cs typeface="Times New Roman" panose="02020603050405020304" pitchFamily="18" charset="0"/>
                        </a:rPr>
                        <a:t>Soluble in water</a:t>
                      </a:r>
                      <a:endParaRPr lang="fr-FR"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95250" marB="95250" anchor="ctr"/>
                </a:tc>
                <a:tc>
                  <a:txBody>
                    <a:bodyPr/>
                    <a:lstStyle/>
                    <a:p>
                      <a:pPr algn="ctr">
                        <a:lnSpc>
                          <a:spcPct val="107000"/>
                        </a:lnSpc>
                        <a:spcAft>
                          <a:spcPts val="800"/>
                        </a:spcAft>
                        <a:buNone/>
                      </a:pPr>
                      <a:r>
                        <a:rPr lang="fr-FR" sz="1600" kern="100">
                          <a:effectLst/>
                          <a:latin typeface="Times New Roman" panose="02020603050405020304" pitchFamily="18" charset="0"/>
                          <a:cs typeface="Times New Roman" panose="02020603050405020304" pitchFamily="18" charset="0"/>
                        </a:rPr>
                        <a:t>Serine, Threonine, Asparagine</a:t>
                      </a:r>
                      <a:endParaRPr lang="fr-FR"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95250" marB="95250" anchor="ctr"/>
                </a:tc>
                <a:tc>
                  <a:txBody>
                    <a:bodyPr/>
                    <a:lstStyle/>
                    <a:p>
                      <a:pPr algn="ctr">
                        <a:lnSpc>
                          <a:spcPct val="107000"/>
                        </a:lnSpc>
                        <a:spcAft>
                          <a:spcPts val="800"/>
                        </a:spcAft>
                        <a:buNone/>
                      </a:pPr>
                      <a:r>
                        <a:rPr lang="fr-FR" sz="1600" kern="100" dirty="0" err="1">
                          <a:effectLst/>
                          <a:latin typeface="Times New Roman" panose="02020603050405020304" pitchFamily="18" charset="0"/>
                          <a:cs typeface="Times New Roman" panose="02020603050405020304" pitchFamily="18" charset="0"/>
                        </a:rPr>
                        <a:t>Found</a:t>
                      </a:r>
                      <a:r>
                        <a:rPr lang="fr-FR" sz="1600" kern="100" dirty="0">
                          <a:effectLst/>
                          <a:latin typeface="Times New Roman" panose="02020603050405020304" pitchFamily="18" charset="0"/>
                          <a:cs typeface="Times New Roman" panose="02020603050405020304" pitchFamily="18" charset="0"/>
                        </a:rPr>
                        <a:t> on the surface; </a:t>
                      </a:r>
                      <a:r>
                        <a:rPr lang="fr-FR" sz="1600" kern="100" dirty="0" err="1">
                          <a:effectLst/>
                          <a:latin typeface="Times New Roman" panose="02020603050405020304" pitchFamily="18" charset="0"/>
                          <a:cs typeface="Times New Roman" panose="02020603050405020304" pitchFamily="18" charset="0"/>
                        </a:rPr>
                        <a:t>interact</a:t>
                      </a:r>
                      <a:r>
                        <a:rPr lang="fr-FR" sz="1600" kern="100" dirty="0">
                          <a:effectLst/>
                          <a:latin typeface="Times New Roman" panose="02020603050405020304" pitchFamily="18" charset="0"/>
                          <a:cs typeface="Times New Roman" panose="02020603050405020304" pitchFamily="18" charset="0"/>
                        </a:rPr>
                        <a:t> </a:t>
                      </a:r>
                      <a:r>
                        <a:rPr lang="fr-FR" sz="1600" kern="100" dirty="0" err="1">
                          <a:effectLst/>
                          <a:latin typeface="Times New Roman" panose="02020603050405020304" pitchFamily="18" charset="0"/>
                          <a:cs typeface="Times New Roman" panose="02020603050405020304" pitchFamily="18" charset="0"/>
                        </a:rPr>
                        <a:t>with</a:t>
                      </a:r>
                      <a:r>
                        <a:rPr lang="fr-FR" sz="1600" kern="100" dirty="0">
                          <a:effectLst/>
                          <a:latin typeface="Times New Roman" panose="02020603050405020304" pitchFamily="18" charset="0"/>
                          <a:cs typeface="Times New Roman" panose="02020603050405020304" pitchFamily="18" charset="0"/>
                        </a:rPr>
                        <a:t> water (</a:t>
                      </a:r>
                      <a:r>
                        <a:rPr lang="fr-FR" sz="1600" kern="100" dirty="0" err="1">
                          <a:effectLst/>
                          <a:latin typeface="Times New Roman" panose="02020603050405020304" pitchFamily="18" charset="0"/>
                          <a:cs typeface="Times New Roman" panose="02020603050405020304" pitchFamily="18" charset="0"/>
                        </a:rPr>
                        <a:t>hydration</a:t>
                      </a:r>
                      <a:r>
                        <a:rPr lang="fr-FR" sz="1600" kern="100" dirty="0">
                          <a:effectLst/>
                          <a:latin typeface="Times New Roman" panose="02020603050405020304" pitchFamily="18" charset="0"/>
                          <a:cs typeface="Times New Roman" panose="02020603050405020304" pitchFamily="18" charset="0"/>
                        </a:rPr>
                        <a:t>).</a:t>
                      </a:r>
                      <a:endParaRPr lang="fr-FR"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0" marT="95250" marB="95250" anchor="ctr"/>
                </a:tc>
                <a:extLst>
                  <a:ext uri="{0D108BD9-81ED-4DB2-BD59-A6C34878D82A}">
                    <a16:rowId xmlns:a16="http://schemas.microsoft.com/office/drawing/2014/main" val="3778934539"/>
                  </a:ext>
                </a:extLst>
              </a:tr>
              <a:tr h="842924">
                <a:tc>
                  <a:txBody>
                    <a:bodyPr/>
                    <a:lstStyle/>
                    <a:p>
                      <a:pPr algn="ctr">
                        <a:lnSpc>
                          <a:spcPct val="107000"/>
                        </a:lnSpc>
                        <a:spcAft>
                          <a:spcPts val="800"/>
                        </a:spcAft>
                        <a:buNone/>
                      </a:pPr>
                      <a:r>
                        <a:rPr lang="fr-FR" sz="1600" kern="100">
                          <a:effectLst/>
                          <a:latin typeface="Times New Roman" panose="02020603050405020304" pitchFamily="18" charset="0"/>
                          <a:cs typeface="Times New Roman" panose="02020603050405020304" pitchFamily="18" charset="0"/>
                        </a:rPr>
                        <a:t>Acidic (Negative)</a:t>
                      </a:r>
                      <a:endParaRPr lang="fr-FR"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152400" marT="95250" marB="95250" anchor="ctr"/>
                </a:tc>
                <a:tc>
                  <a:txBody>
                    <a:bodyPr/>
                    <a:lstStyle/>
                    <a:p>
                      <a:pPr algn="ctr">
                        <a:lnSpc>
                          <a:spcPct val="107000"/>
                        </a:lnSpc>
                        <a:spcAft>
                          <a:spcPts val="800"/>
                        </a:spcAft>
                        <a:buNone/>
                      </a:pPr>
                      <a:r>
                        <a:rPr lang="fr-FR" sz="1600" kern="100">
                          <a:effectLst/>
                          <a:latin typeface="Times New Roman" panose="02020603050405020304" pitchFamily="18" charset="0"/>
                          <a:cs typeface="Times New Roman" panose="02020603050405020304" pitchFamily="18" charset="0"/>
                        </a:rPr>
                        <a:t>Has a -COOH group</a:t>
                      </a:r>
                      <a:endParaRPr lang="fr-FR"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95250" marB="95250" anchor="ctr"/>
                </a:tc>
                <a:tc>
                  <a:txBody>
                    <a:bodyPr/>
                    <a:lstStyle/>
                    <a:p>
                      <a:pPr algn="ctr">
                        <a:lnSpc>
                          <a:spcPct val="107000"/>
                        </a:lnSpc>
                        <a:spcAft>
                          <a:spcPts val="800"/>
                        </a:spcAft>
                        <a:buNone/>
                      </a:pPr>
                      <a:r>
                        <a:rPr lang="fr-FR" sz="1600" kern="100">
                          <a:effectLst/>
                          <a:latin typeface="Times New Roman" panose="02020603050405020304" pitchFamily="18" charset="0"/>
                          <a:cs typeface="Times New Roman" panose="02020603050405020304" pitchFamily="18" charset="0"/>
                        </a:rPr>
                        <a:t>Aspartic acid, Glutamic acid</a:t>
                      </a:r>
                      <a:endParaRPr lang="fr-FR"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95250" marB="95250" anchor="ctr"/>
                </a:tc>
                <a:tc>
                  <a:txBody>
                    <a:bodyPr/>
                    <a:lstStyle/>
                    <a:p>
                      <a:pPr algn="ctr">
                        <a:lnSpc>
                          <a:spcPct val="107000"/>
                        </a:lnSpc>
                        <a:spcAft>
                          <a:spcPts val="800"/>
                        </a:spcAft>
                        <a:buNone/>
                      </a:pPr>
                      <a:r>
                        <a:rPr lang="fr-FR" sz="1600" kern="100" dirty="0" err="1">
                          <a:effectLst/>
                          <a:latin typeface="Times New Roman" panose="02020603050405020304" pitchFamily="18" charset="0"/>
                          <a:cs typeface="Times New Roman" panose="02020603050405020304" pitchFamily="18" charset="0"/>
                        </a:rPr>
                        <a:t>Negatively</a:t>
                      </a:r>
                      <a:r>
                        <a:rPr lang="fr-FR" sz="1600" kern="100" dirty="0">
                          <a:effectLst/>
                          <a:latin typeface="Times New Roman" panose="02020603050405020304" pitchFamily="18" charset="0"/>
                          <a:cs typeface="Times New Roman" panose="02020603050405020304" pitchFamily="18" charset="0"/>
                        </a:rPr>
                        <a:t> </a:t>
                      </a:r>
                      <a:r>
                        <a:rPr lang="fr-FR" sz="1600" kern="100" dirty="0" err="1">
                          <a:effectLst/>
                          <a:latin typeface="Times New Roman" panose="02020603050405020304" pitchFamily="18" charset="0"/>
                          <a:cs typeface="Times New Roman" panose="02020603050405020304" pitchFamily="18" charset="0"/>
                        </a:rPr>
                        <a:t>charged</a:t>
                      </a:r>
                      <a:r>
                        <a:rPr lang="fr-FR" sz="1600" kern="100" dirty="0">
                          <a:effectLst/>
                          <a:latin typeface="Times New Roman" panose="02020603050405020304" pitchFamily="18" charset="0"/>
                          <a:cs typeface="Times New Roman" panose="02020603050405020304" pitchFamily="18" charset="0"/>
                        </a:rPr>
                        <a:t> at neutral pH; important for </a:t>
                      </a:r>
                      <a:r>
                        <a:rPr lang="fr-FR" sz="1600" kern="100" dirty="0" err="1">
                          <a:effectLst/>
                          <a:latin typeface="Times New Roman" panose="02020603050405020304" pitchFamily="18" charset="0"/>
                          <a:cs typeface="Times New Roman" panose="02020603050405020304" pitchFamily="18" charset="0"/>
                        </a:rPr>
                        <a:t>solubility</a:t>
                      </a:r>
                      <a:r>
                        <a:rPr lang="fr-FR" sz="1600" kern="100" dirty="0">
                          <a:effectLst/>
                          <a:latin typeface="Times New Roman" panose="02020603050405020304" pitchFamily="18" charset="0"/>
                          <a:cs typeface="Times New Roman" panose="02020603050405020304" pitchFamily="18" charset="0"/>
                        </a:rPr>
                        <a:t> and </a:t>
                      </a:r>
                      <a:r>
                        <a:rPr lang="fr-FR" sz="1600" kern="100" dirty="0" err="1">
                          <a:effectLst/>
                          <a:latin typeface="Times New Roman" panose="02020603050405020304" pitchFamily="18" charset="0"/>
                          <a:cs typeface="Times New Roman" panose="02020603050405020304" pitchFamily="18" charset="0"/>
                        </a:rPr>
                        <a:t>ionic</a:t>
                      </a:r>
                      <a:r>
                        <a:rPr lang="fr-FR" sz="1600" kern="100" dirty="0">
                          <a:effectLst/>
                          <a:latin typeface="Times New Roman" panose="02020603050405020304" pitchFamily="18" charset="0"/>
                          <a:cs typeface="Times New Roman" panose="02020603050405020304" pitchFamily="18" charset="0"/>
                        </a:rPr>
                        <a:t> interactions.</a:t>
                      </a:r>
                      <a:endParaRPr lang="fr-FR"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0" marT="95250" marB="95250" anchor="ctr"/>
                </a:tc>
                <a:extLst>
                  <a:ext uri="{0D108BD9-81ED-4DB2-BD59-A6C34878D82A}">
                    <a16:rowId xmlns:a16="http://schemas.microsoft.com/office/drawing/2014/main" val="3174837827"/>
                  </a:ext>
                </a:extLst>
              </a:tr>
              <a:tr h="842924">
                <a:tc>
                  <a:txBody>
                    <a:bodyPr/>
                    <a:lstStyle/>
                    <a:p>
                      <a:pPr algn="ctr">
                        <a:lnSpc>
                          <a:spcPct val="107000"/>
                        </a:lnSpc>
                        <a:spcAft>
                          <a:spcPts val="800"/>
                        </a:spcAft>
                        <a:buNone/>
                      </a:pPr>
                      <a:r>
                        <a:rPr lang="fr-FR" sz="1600" kern="100">
                          <a:effectLst/>
                          <a:latin typeface="Times New Roman" panose="02020603050405020304" pitchFamily="18" charset="0"/>
                          <a:cs typeface="Times New Roman" panose="02020603050405020304" pitchFamily="18" charset="0"/>
                        </a:rPr>
                        <a:t>Basic (Positive)</a:t>
                      </a:r>
                      <a:endParaRPr lang="fr-FR"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152400" marT="95250" marB="95250" anchor="ctr"/>
                </a:tc>
                <a:tc>
                  <a:txBody>
                    <a:bodyPr/>
                    <a:lstStyle/>
                    <a:p>
                      <a:pPr algn="ctr">
                        <a:lnSpc>
                          <a:spcPct val="107000"/>
                        </a:lnSpc>
                        <a:spcAft>
                          <a:spcPts val="800"/>
                        </a:spcAft>
                        <a:buNone/>
                      </a:pPr>
                      <a:r>
                        <a:rPr lang="fr-FR" sz="1600" kern="100">
                          <a:effectLst/>
                          <a:latin typeface="Times New Roman" panose="02020603050405020304" pitchFamily="18" charset="0"/>
                          <a:cs typeface="Times New Roman" panose="02020603050405020304" pitchFamily="18" charset="0"/>
                        </a:rPr>
                        <a:t>Has a -NH₂ group</a:t>
                      </a:r>
                      <a:endParaRPr lang="fr-FR"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95250" marB="95250" anchor="ctr"/>
                </a:tc>
                <a:tc>
                  <a:txBody>
                    <a:bodyPr/>
                    <a:lstStyle/>
                    <a:p>
                      <a:pPr algn="ctr">
                        <a:lnSpc>
                          <a:spcPct val="107000"/>
                        </a:lnSpc>
                        <a:spcAft>
                          <a:spcPts val="800"/>
                        </a:spcAft>
                        <a:buNone/>
                      </a:pPr>
                      <a:r>
                        <a:rPr lang="fr-FR" sz="1600" kern="100" dirty="0">
                          <a:effectLst/>
                          <a:latin typeface="Times New Roman" panose="02020603050405020304" pitchFamily="18" charset="0"/>
                          <a:cs typeface="Times New Roman" panose="02020603050405020304" pitchFamily="18" charset="0"/>
                        </a:rPr>
                        <a:t>Lysine, Arginine, Histidine</a:t>
                      </a:r>
                      <a:endParaRPr lang="fr-FR"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152400" marT="95250" marB="95250" anchor="ctr"/>
                </a:tc>
                <a:tc>
                  <a:txBody>
                    <a:bodyPr/>
                    <a:lstStyle/>
                    <a:p>
                      <a:pPr algn="ctr">
                        <a:lnSpc>
                          <a:spcPct val="107000"/>
                        </a:lnSpc>
                        <a:spcAft>
                          <a:spcPts val="800"/>
                        </a:spcAft>
                        <a:buNone/>
                      </a:pPr>
                      <a:r>
                        <a:rPr lang="fr-FR" sz="1600" kern="100" dirty="0" err="1">
                          <a:effectLst/>
                          <a:latin typeface="Times New Roman" panose="02020603050405020304" pitchFamily="18" charset="0"/>
                          <a:cs typeface="Times New Roman" panose="02020603050405020304" pitchFamily="18" charset="0"/>
                        </a:rPr>
                        <a:t>Positively</a:t>
                      </a:r>
                      <a:r>
                        <a:rPr lang="fr-FR" sz="1600" kern="100" dirty="0">
                          <a:effectLst/>
                          <a:latin typeface="Times New Roman" panose="02020603050405020304" pitchFamily="18" charset="0"/>
                          <a:cs typeface="Times New Roman" panose="02020603050405020304" pitchFamily="18" charset="0"/>
                        </a:rPr>
                        <a:t> </a:t>
                      </a:r>
                      <a:r>
                        <a:rPr lang="fr-FR" sz="1600" kern="100" dirty="0" err="1">
                          <a:effectLst/>
                          <a:latin typeface="Times New Roman" panose="02020603050405020304" pitchFamily="18" charset="0"/>
                          <a:cs typeface="Times New Roman" panose="02020603050405020304" pitchFamily="18" charset="0"/>
                        </a:rPr>
                        <a:t>charged</a:t>
                      </a:r>
                      <a:r>
                        <a:rPr lang="fr-FR" sz="1600" kern="100" dirty="0">
                          <a:effectLst/>
                          <a:latin typeface="Times New Roman" panose="02020603050405020304" pitchFamily="18" charset="0"/>
                          <a:cs typeface="Times New Roman" panose="02020603050405020304" pitchFamily="18" charset="0"/>
                        </a:rPr>
                        <a:t> at neutral pH; important for </a:t>
                      </a:r>
                      <a:r>
                        <a:rPr lang="fr-FR" sz="1600" kern="100" dirty="0" err="1">
                          <a:effectLst/>
                          <a:latin typeface="Times New Roman" panose="02020603050405020304" pitchFamily="18" charset="0"/>
                          <a:cs typeface="Times New Roman" panose="02020603050405020304" pitchFamily="18" charset="0"/>
                        </a:rPr>
                        <a:t>solubility</a:t>
                      </a:r>
                      <a:r>
                        <a:rPr lang="fr-FR" sz="1600" kern="100" dirty="0">
                          <a:effectLst/>
                          <a:latin typeface="Times New Roman" panose="02020603050405020304" pitchFamily="18" charset="0"/>
                          <a:cs typeface="Times New Roman" panose="02020603050405020304" pitchFamily="18" charset="0"/>
                        </a:rPr>
                        <a:t> and </a:t>
                      </a:r>
                      <a:r>
                        <a:rPr lang="fr-FR" sz="1600" kern="100" dirty="0" err="1">
                          <a:effectLst/>
                          <a:latin typeface="Times New Roman" panose="02020603050405020304" pitchFamily="18" charset="0"/>
                          <a:cs typeface="Times New Roman" panose="02020603050405020304" pitchFamily="18" charset="0"/>
                        </a:rPr>
                        <a:t>ionic</a:t>
                      </a:r>
                      <a:r>
                        <a:rPr lang="fr-FR" sz="1600" kern="100" dirty="0">
                          <a:effectLst/>
                          <a:latin typeface="Times New Roman" panose="02020603050405020304" pitchFamily="18" charset="0"/>
                          <a:cs typeface="Times New Roman" panose="02020603050405020304" pitchFamily="18" charset="0"/>
                        </a:rPr>
                        <a:t> interactions.</a:t>
                      </a:r>
                      <a:endParaRPr lang="fr-FR"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2400" marR="0" marT="95250" marB="95250" anchor="ctr"/>
                </a:tc>
                <a:extLst>
                  <a:ext uri="{0D108BD9-81ED-4DB2-BD59-A6C34878D82A}">
                    <a16:rowId xmlns:a16="http://schemas.microsoft.com/office/drawing/2014/main" val="1710829163"/>
                  </a:ext>
                </a:extLst>
              </a:tr>
            </a:tbl>
          </a:graphicData>
        </a:graphic>
      </p:graphicFrame>
    </p:spTree>
    <p:extLst>
      <p:ext uri="{BB962C8B-B14F-4D97-AF65-F5344CB8AC3E}">
        <p14:creationId xmlns:p14="http://schemas.microsoft.com/office/powerpoint/2010/main" val="2064498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2DBB71F3-085D-3599-5C4B-F2535E8C8DDB}"/>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FC081263-40C0-045C-CD45-EAD441D420D7}"/>
              </a:ext>
            </a:extLst>
          </p:cNvPr>
          <p:cNvSpPr/>
          <p:nvPr/>
        </p:nvSpPr>
        <p:spPr>
          <a:xfrm>
            <a:off x="7246654" y="-536255"/>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ZoneTexte 2">
            <a:extLst>
              <a:ext uri="{FF2B5EF4-FFF2-40B4-BE49-F238E27FC236}">
                <a16:creationId xmlns:a16="http://schemas.microsoft.com/office/drawing/2014/main" id="{A9DF64A7-FB28-490C-9233-5719D18785C5}"/>
              </a:ext>
            </a:extLst>
          </p:cNvPr>
          <p:cNvSpPr txBox="1"/>
          <p:nvPr/>
        </p:nvSpPr>
        <p:spPr>
          <a:xfrm>
            <a:off x="942925" y="90180"/>
            <a:ext cx="6111017" cy="461665"/>
          </a:xfrm>
          <a:prstGeom prst="rect">
            <a:avLst/>
          </a:prstGeom>
          <a:noFill/>
        </p:spPr>
        <p:txBody>
          <a:bodyPr wrap="square">
            <a:spAutoFit/>
          </a:bodyPr>
          <a:lstStyle/>
          <a:p>
            <a:r>
              <a:rPr lang="en-US" sz="2400" b="1" dirty="0">
                <a:effectLst/>
                <a:latin typeface="Times New Roman" panose="02020603050405020304" pitchFamily="18" charset="0"/>
                <a:ea typeface="Calibri" panose="020F0502020204030204" pitchFamily="34" charset="0"/>
              </a:rPr>
              <a:t>2. Amino Acids: The Building Blocks</a:t>
            </a:r>
            <a:endParaRPr lang="fr-FR" sz="2400" dirty="0"/>
          </a:p>
        </p:txBody>
      </p:sp>
      <p:pic>
        <p:nvPicPr>
          <p:cNvPr id="2" name="Amino acid - Definition, Structure, &amp; Facts">
            <a:hlinkClick r:id="" action="ppaction://media"/>
            <a:extLst>
              <a:ext uri="{FF2B5EF4-FFF2-40B4-BE49-F238E27FC236}">
                <a16:creationId xmlns:a16="http://schemas.microsoft.com/office/drawing/2014/main" id="{3672B8FE-5CB7-D3AD-C9CA-D8AC31548A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68861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68335BB0-0F19-61F5-2392-1AF724D95329}"/>
            </a:ext>
          </a:extLst>
        </p:cNvPr>
        <p:cNvGrpSpPr/>
        <p:nvPr/>
      </p:nvGrpSpPr>
      <p:grpSpPr>
        <a:xfrm>
          <a:off x="0" y="0"/>
          <a:ext cx="0" cy="0"/>
          <a:chOff x="0" y="0"/>
          <a:chExt cx="0" cy="0"/>
        </a:xfrm>
      </p:grpSpPr>
      <p:sp>
        <p:nvSpPr>
          <p:cNvPr id="187" name="Google Shape;187;p28">
            <a:extLst>
              <a:ext uri="{FF2B5EF4-FFF2-40B4-BE49-F238E27FC236}">
                <a16:creationId xmlns:a16="http://schemas.microsoft.com/office/drawing/2014/main" id="{02448B7B-26BA-B90B-FAAE-8376B81BBF1C}"/>
              </a:ext>
            </a:extLst>
          </p:cNvPr>
          <p:cNvSpPr txBox="1">
            <a:spLocks noGrp="1"/>
          </p:cNvSpPr>
          <p:nvPr>
            <p:ph type="subTitle" idx="1"/>
          </p:nvPr>
        </p:nvSpPr>
        <p:spPr>
          <a:xfrm>
            <a:off x="391446" y="1347447"/>
            <a:ext cx="7106634" cy="3191301"/>
          </a:xfrm>
          <a:prstGeom prst="rect">
            <a:avLst/>
          </a:prstGeom>
        </p:spPr>
        <p:txBody>
          <a:bodyPr spcFirstLastPara="1" wrap="square" lIns="91425" tIns="91425" rIns="91425" bIns="91425" anchor="ctr" anchorCtr="0">
            <a:noAutofit/>
          </a:bodyPr>
          <a:lstStyle/>
          <a:p>
            <a:pPr lvl="0" algn="just">
              <a:lnSpc>
                <a:spcPct val="150000"/>
              </a:lnSpc>
              <a:buFont typeface="Wingdings" panose="05000000000000000000" pitchFamily="2" charset="2"/>
              <a:buChar char="ü"/>
            </a:pPr>
            <a:r>
              <a:rPr lang="fr-FR" sz="1800" b="1" dirty="0">
                <a:latin typeface="Times New Roman" panose="02020603050405020304" pitchFamily="18" charset="0"/>
                <a:cs typeface="Times New Roman" panose="02020603050405020304" pitchFamily="18" charset="0"/>
              </a:rPr>
              <a:t>Primary Structure:</a:t>
            </a:r>
            <a:r>
              <a:rPr lang="fr-FR" sz="1800" dirty="0">
                <a:latin typeface="Times New Roman" panose="02020603050405020304" pitchFamily="18" charset="0"/>
                <a:cs typeface="Times New Roman" panose="02020603050405020304" pitchFamily="18" charset="0"/>
              </a:rPr>
              <a:t> This </a:t>
            </a:r>
            <a:r>
              <a:rPr lang="fr-FR" sz="1800" dirty="0" err="1">
                <a:latin typeface="Times New Roman" panose="02020603050405020304" pitchFamily="18" charset="0"/>
                <a:cs typeface="Times New Roman" panose="02020603050405020304" pitchFamily="18" charset="0"/>
              </a:rPr>
              <a:t>is</a:t>
            </a:r>
            <a:r>
              <a:rPr lang="fr-FR" sz="1800" dirty="0">
                <a:latin typeface="Times New Roman" panose="02020603050405020304" pitchFamily="18" charset="0"/>
                <a:cs typeface="Times New Roman" panose="02020603050405020304" pitchFamily="18" charset="0"/>
              </a:rPr>
              <a:t> the </a:t>
            </a:r>
            <a:r>
              <a:rPr lang="fr-FR" sz="1800" dirty="0" err="1">
                <a:latin typeface="Times New Roman" panose="02020603050405020304" pitchFamily="18" charset="0"/>
                <a:cs typeface="Times New Roman" panose="02020603050405020304" pitchFamily="18" charset="0"/>
              </a:rPr>
              <a:t>specific</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linear</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sequence</a:t>
            </a:r>
            <a:r>
              <a:rPr lang="fr-FR" sz="1800" dirty="0">
                <a:latin typeface="Times New Roman" panose="02020603050405020304" pitchFamily="18" charset="0"/>
                <a:cs typeface="Times New Roman" panose="02020603050405020304" pitchFamily="18" charset="0"/>
              </a:rPr>
              <a:t> of </a:t>
            </a:r>
            <a:r>
              <a:rPr lang="fr-FR" sz="1800" dirty="0" err="1">
                <a:latin typeface="Times New Roman" panose="02020603050405020304" pitchFamily="18" charset="0"/>
                <a:cs typeface="Times New Roman" panose="02020603050405020304" pitchFamily="18" charset="0"/>
              </a:rPr>
              <a:t>amino</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acids</a:t>
            </a:r>
            <a:r>
              <a:rPr lang="fr-FR" sz="1800" dirty="0">
                <a:latin typeface="Times New Roman" panose="02020603050405020304" pitchFamily="18" charset="0"/>
                <a:cs typeface="Times New Roman" panose="02020603050405020304" pitchFamily="18" charset="0"/>
              </a:rPr>
              <a:t> in the polypeptide </a:t>
            </a:r>
            <a:r>
              <a:rPr lang="fr-FR" sz="1800" dirty="0" err="1">
                <a:latin typeface="Times New Roman" panose="02020603050405020304" pitchFamily="18" charset="0"/>
                <a:cs typeface="Times New Roman" panose="02020603050405020304" pitchFamily="18" charset="0"/>
              </a:rPr>
              <a:t>chain</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held</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together</a:t>
            </a:r>
            <a:r>
              <a:rPr lang="fr-FR" sz="1800" dirty="0">
                <a:latin typeface="Times New Roman" panose="02020603050405020304" pitchFamily="18" charset="0"/>
                <a:cs typeface="Times New Roman" panose="02020603050405020304" pitchFamily="18" charset="0"/>
              </a:rPr>
              <a:t> by </a:t>
            </a:r>
            <a:r>
              <a:rPr lang="fr-FR" sz="1800" b="1" dirty="0">
                <a:latin typeface="Times New Roman" panose="02020603050405020304" pitchFamily="18" charset="0"/>
                <a:cs typeface="Times New Roman" panose="02020603050405020304" pitchFamily="18" charset="0"/>
              </a:rPr>
              <a:t>peptide bonds</a:t>
            </a:r>
            <a:r>
              <a:rPr lang="fr-FR" sz="1800" dirty="0">
                <a:latin typeface="Times New Roman" panose="02020603050405020304" pitchFamily="18" charset="0"/>
                <a:cs typeface="Times New Roman" panose="02020603050405020304" pitchFamily="18" charset="0"/>
              </a:rPr>
              <a:t>. It </a:t>
            </a:r>
            <a:r>
              <a:rPr lang="fr-FR" sz="1800" dirty="0" err="1">
                <a:latin typeface="Times New Roman" panose="02020603050405020304" pitchFamily="18" charset="0"/>
                <a:cs typeface="Times New Roman" panose="02020603050405020304" pitchFamily="18" charset="0"/>
              </a:rPr>
              <a:t>is</a:t>
            </a:r>
            <a:r>
              <a:rPr lang="fr-FR" sz="1800" dirty="0">
                <a:latin typeface="Times New Roman" panose="02020603050405020304" pitchFamily="18" charset="0"/>
                <a:cs typeface="Times New Roman" panose="02020603050405020304" pitchFamily="18" charset="0"/>
              </a:rPr>
              <a:t> the "code" </a:t>
            </a:r>
            <a:r>
              <a:rPr lang="fr-FR" sz="1800" dirty="0" err="1">
                <a:latin typeface="Times New Roman" panose="02020603050405020304" pitchFamily="18" charset="0"/>
                <a:cs typeface="Times New Roman" panose="02020603050405020304" pitchFamily="18" charset="0"/>
              </a:rPr>
              <a:t>that</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determines</a:t>
            </a:r>
            <a:r>
              <a:rPr lang="fr-FR" sz="1800" dirty="0">
                <a:latin typeface="Times New Roman" panose="02020603050405020304" pitchFamily="18" charset="0"/>
                <a:cs typeface="Times New Roman" panose="02020603050405020304" pitchFamily="18" charset="0"/>
              </a:rPr>
              <a:t> all </a:t>
            </a:r>
            <a:r>
              <a:rPr lang="fr-FR" sz="1800" dirty="0" err="1">
                <a:latin typeface="Times New Roman" panose="02020603050405020304" pitchFamily="18" charset="0"/>
                <a:cs typeface="Times New Roman" panose="02020603050405020304" pitchFamily="18" charset="0"/>
              </a:rPr>
              <a:t>higher</a:t>
            </a:r>
            <a:r>
              <a:rPr lang="fr-FR" sz="1800" dirty="0">
                <a:latin typeface="Times New Roman" panose="02020603050405020304" pitchFamily="18" charset="0"/>
                <a:cs typeface="Times New Roman" panose="02020603050405020304" pitchFamily="18" charset="0"/>
              </a:rPr>
              <a:t> structural </a:t>
            </a:r>
            <a:r>
              <a:rPr lang="fr-FR" sz="1800" dirty="0" err="1">
                <a:latin typeface="Times New Roman" panose="02020603050405020304" pitchFamily="18" charset="0"/>
                <a:cs typeface="Times New Roman" panose="02020603050405020304" pitchFamily="18" charset="0"/>
              </a:rPr>
              <a:t>levels</a:t>
            </a:r>
            <a:r>
              <a:rPr lang="fr-FR" sz="1800" dirty="0">
                <a:latin typeface="Times New Roman" panose="02020603050405020304" pitchFamily="18" charset="0"/>
                <a:cs typeface="Times New Roman" panose="02020603050405020304" pitchFamily="18" charset="0"/>
              </a:rPr>
              <a:t>.</a:t>
            </a:r>
          </a:p>
          <a:p>
            <a:pPr lvl="0" algn="just">
              <a:lnSpc>
                <a:spcPct val="150000"/>
              </a:lnSpc>
              <a:buFont typeface="Wingdings" panose="05000000000000000000" pitchFamily="2" charset="2"/>
              <a:buChar char="ü"/>
            </a:pPr>
            <a:r>
              <a:rPr lang="fr-FR" sz="1800" b="1" dirty="0" err="1">
                <a:latin typeface="Times New Roman" panose="02020603050405020304" pitchFamily="18" charset="0"/>
                <a:cs typeface="Times New Roman" panose="02020603050405020304" pitchFamily="18" charset="0"/>
              </a:rPr>
              <a:t>Secondary</a:t>
            </a:r>
            <a:r>
              <a:rPr lang="fr-FR" sz="1800" b="1" dirty="0">
                <a:latin typeface="Times New Roman" panose="02020603050405020304" pitchFamily="18" charset="0"/>
                <a:cs typeface="Times New Roman" panose="02020603050405020304" pitchFamily="18" charset="0"/>
              </a:rPr>
              <a:t> Structure:</a:t>
            </a:r>
            <a:r>
              <a:rPr lang="fr-FR" sz="1800" dirty="0">
                <a:latin typeface="Times New Roman" panose="02020603050405020304" pitchFamily="18" charset="0"/>
                <a:cs typeface="Times New Roman" panose="02020603050405020304" pitchFamily="18" charset="0"/>
              </a:rPr>
              <a:t> This </a:t>
            </a:r>
            <a:r>
              <a:rPr lang="fr-FR" sz="1800" dirty="0" err="1">
                <a:latin typeface="Times New Roman" panose="02020603050405020304" pitchFamily="18" charset="0"/>
                <a:cs typeface="Times New Roman" panose="02020603050405020304" pitchFamily="18" charset="0"/>
              </a:rPr>
              <a:t>is</a:t>
            </a:r>
            <a:r>
              <a:rPr lang="fr-FR" sz="1800" dirty="0">
                <a:latin typeface="Times New Roman" panose="02020603050405020304" pitchFamily="18" charset="0"/>
                <a:cs typeface="Times New Roman" panose="02020603050405020304" pitchFamily="18" charset="0"/>
              </a:rPr>
              <a:t> the local </a:t>
            </a:r>
            <a:r>
              <a:rPr lang="fr-FR" sz="1800" dirty="0" err="1">
                <a:latin typeface="Times New Roman" panose="02020603050405020304" pitchFamily="18" charset="0"/>
                <a:cs typeface="Times New Roman" panose="02020603050405020304" pitchFamily="18" charset="0"/>
              </a:rPr>
              <a:t>folding</a:t>
            </a:r>
            <a:r>
              <a:rPr lang="fr-FR" sz="1800" dirty="0">
                <a:latin typeface="Times New Roman" panose="02020603050405020304" pitchFamily="18" charset="0"/>
                <a:cs typeface="Times New Roman" panose="02020603050405020304" pitchFamily="18" charset="0"/>
              </a:rPr>
              <a:t> of the polypeptide </a:t>
            </a:r>
            <a:r>
              <a:rPr lang="fr-FR" sz="1800" dirty="0" err="1">
                <a:latin typeface="Times New Roman" panose="02020603050405020304" pitchFamily="18" charset="0"/>
                <a:cs typeface="Times New Roman" panose="02020603050405020304" pitchFamily="18" charset="0"/>
              </a:rPr>
              <a:t>chain</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stabilized</a:t>
            </a:r>
            <a:r>
              <a:rPr lang="fr-FR" sz="1800" dirty="0">
                <a:latin typeface="Times New Roman" panose="02020603050405020304" pitchFamily="18" charset="0"/>
                <a:cs typeface="Times New Roman" panose="02020603050405020304" pitchFamily="18" charset="0"/>
              </a:rPr>
              <a:t> by </a:t>
            </a:r>
            <a:r>
              <a:rPr lang="fr-FR" sz="1800" b="1" dirty="0" err="1">
                <a:latin typeface="Times New Roman" panose="02020603050405020304" pitchFamily="18" charset="0"/>
                <a:cs typeface="Times New Roman" panose="02020603050405020304" pitchFamily="18" charset="0"/>
              </a:rPr>
              <a:t>hydrogen</a:t>
            </a:r>
            <a:r>
              <a:rPr lang="fr-FR" sz="1800" b="1" dirty="0">
                <a:latin typeface="Times New Roman" panose="02020603050405020304" pitchFamily="18" charset="0"/>
                <a:cs typeface="Times New Roman" panose="02020603050405020304" pitchFamily="18" charset="0"/>
              </a:rPr>
              <a:t> bonds</a:t>
            </a:r>
            <a:r>
              <a:rPr lang="fr-FR" sz="1800" dirty="0">
                <a:latin typeface="Times New Roman" panose="02020603050405020304" pitchFamily="18" charset="0"/>
                <a:cs typeface="Times New Roman" panose="02020603050405020304" pitchFamily="18" charset="0"/>
              </a:rPr>
              <a:t>. The </a:t>
            </a:r>
            <a:r>
              <a:rPr lang="fr-FR" sz="1800" dirty="0" err="1">
                <a:latin typeface="Times New Roman" panose="02020603050405020304" pitchFamily="18" charset="0"/>
                <a:cs typeface="Times New Roman" panose="02020603050405020304" pitchFamily="18" charset="0"/>
              </a:rPr>
              <a:t>most</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common</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forms</a:t>
            </a:r>
            <a:r>
              <a:rPr lang="fr-FR" sz="1800" dirty="0">
                <a:latin typeface="Times New Roman" panose="02020603050405020304" pitchFamily="18" charset="0"/>
                <a:cs typeface="Times New Roman" panose="02020603050405020304" pitchFamily="18" charset="0"/>
              </a:rPr>
              <a:t> are:</a:t>
            </a:r>
          </a:p>
          <a:p>
            <a:pPr lvl="1" algn="just">
              <a:lnSpc>
                <a:spcPct val="150000"/>
              </a:lnSpc>
            </a:pPr>
            <a:r>
              <a:rPr lang="fr-FR" b="1" dirty="0">
                <a:latin typeface="Times New Roman" panose="02020603050405020304" pitchFamily="18" charset="0"/>
                <a:cs typeface="Times New Roman" panose="02020603050405020304" pitchFamily="18" charset="0"/>
              </a:rPr>
              <a:t>- Alpha-</a:t>
            </a:r>
            <a:r>
              <a:rPr lang="fr-FR" b="1" dirty="0" err="1">
                <a:latin typeface="Times New Roman" panose="02020603050405020304" pitchFamily="18" charset="0"/>
                <a:cs typeface="Times New Roman" panose="02020603050405020304" pitchFamily="18" charset="0"/>
              </a:rPr>
              <a:t>helix</a:t>
            </a:r>
            <a:r>
              <a:rPr lang="fr-FR" b="1" dirty="0">
                <a:latin typeface="Times New Roman" panose="02020603050405020304" pitchFamily="18" charset="0"/>
                <a:cs typeface="Times New Roman" panose="02020603050405020304" pitchFamily="18" charset="0"/>
              </a:rPr>
              <a:t> (α):</a:t>
            </a:r>
            <a:r>
              <a:rPr lang="fr-FR" dirty="0">
                <a:latin typeface="Times New Roman" panose="02020603050405020304" pitchFamily="18" charset="0"/>
                <a:cs typeface="Times New Roman" panose="02020603050405020304" pitchFamily="18" charset="0"/>
              </a:rPr>
              <a:t> A </a:t>
            </a:r>
            <a:r>
              <a:rPr lang="fr-FR" dirty="0" err="1">
                <a:latin typeface="Times New Roman" panose="02020603050405020304" pitchFamily="18" charset="0"/>
                <a:cs typeface="Times New Roman" panose="02020603050405020304" pitchFamily="18" charset="0"/>
              </a:rPr>
              <a:t>spring</a:t>
            </a:r>
            <a:r>
              <a:rPr lang="fr-FR" dirty="0">
                <a:latin typeface="Times New Roman" panose="02020603050405020304" pitchFamily="18" charset="0"/>
                <a:cs typeface="Times New Roman" panose="02020603050405020304" pitchFamily="18" charset="0"/>
              </a:rPr>
              <a:t>-like </a:t>
            </a:r>
            <a:r>
              <a:rPr lang="fr-FR" dirty="0" err="1">
                <a:latin typeface="Times New Roman" panose="02020603050405020304" pitchFamily="18" charset="0"/>
                <a:cs typeface="Times New Roman" panose="02020603050405020304" pitchFamily="18" charset="0"/>
              </a:rPr>
              <a:t>chain</a:t>
            </a:r>
            <a:r>
              <a:rPr lang="fr-FR" dirty="0">
                <a:latin typeface="Times New Roman" panose="02020603050405020304" pitchFamily="18" charset="0"/>
                <a:cs typeface="Times New Roman" panose="02020603050405020304" pitchFamily="18" charset="0"/>
              </a:rPr>
              <a:t>.</a:t>
            </a:r>
          </a:p>
          <a:p>
            <a:pPr lvl="1" algn="just">
              <a:lnSpc>
                <a:spcPct val="150000"/>
              </a:lnSpc>
            </a:pPr>
            <a:r>
              <a:rPr lang="fr-FR" b="1" dirty="0">
                <a:latin typeface="Times New Roman" panose="02020603050405020304" pitchFamily="18" charset="0"/>
                <a:cs typeface="Times New Roman" panose="02020603050405020304" pitchFamily="18" charset="0"/>
              </a:rPr>
              <a:t>- Beta-</a:t>
            </a:r>
            <a:r>
              <a:rPr lang="fr-FR" b="1" dirty="0" err="1">
                <a:latin typeface="Times New Roman" panose="02020603050405020304" pitchFamily="18" charset="0"/>
                <a:cs typeface="Times New Roman" panose="02020603050405020304" pitchFamily="18" charset="0"/>
              </a:rPr>
              <a:t>sheet</a:t>
            </a:r>
            <a:r>
              <a:rPr lang="fr-FR" b="1" dirty="0">
                <a:latin typeface="Times New Roman" panose="02020603050405020304" pitchFamily="18" charset="0"/>
                <a:cs typeface="Times New Roman" panose="02020603050405020304" pitchFamily="18" charset="0"/>
              </a:rPr>
              <a:t> (β):</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Chains</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aligned</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side</a:t>
            </a:r>
            <a:r>
              <a:rPr lang="fr-FR" dirty="0">
                <a:latin typeface="Times New Roman" panose="02020603050405020304" pitchFamily="18" charset="0"/>
                <a:cs typeface="Times New Roman" panose="02020603050405020304" pitchFamily="18" charset="0"/>
              </a:rPr>
              <a:t> by </a:t>
            </a:r>
            <a:r>
              <a:rPr lang="fr-FR" dirty="0" err="1">
                <a:latin typeface="Times New Roman" panose="02020603050405020304" pitchFamily="18" charset="0"/>
                <a:cs typeface="Times New Roman" panose="02020603050405020304" pitchFamily="18" charset="0"/>
              </a:rPr>
              <a:t>side</a:t>
            </a:r>
            <a:r>
              <a:rPr lang="fr-FR" dirty="0">
                <a:latin typeface="Times New Roman" panose="02020603050405020304" pitchFamily="18" charset="0"/>
                <a:cs typeface="Times New Roman" panose="02020603050405020304" pitchFamily="18" charset="0"/>
              </a:rPr>
              <a:t>.</a:t>
            </a:r>
          </a:p>
          <a:p>
            <a:pPr lvl="0"/>
            <a:endParaRPr lang="fr-FR" dirty="0"/>
          </a:p>
        </p:txBody>
      </p:sp>
      <p:sp>
        <p:nvSpPr>
          <p:cNvPr id="188" name="Google Shape;188;p28">
            <a:extLst>
              <a:ext uri="{FF2B5EF4-FFF2-40B4-BE49-F238E27FC236}">
                <a16:creationId xmlns:a16="http://schemas.microsoft.com/office/drawing/2014/main" id="{23FFCA7B-5B2B-169D-9F3E-58230A83EC88}"/>
              </a:ext>
            </a:extLst>
          </p:cNvPr>
          <p:cNvSpPr/>
          <p:nvPr/>
        </p:nvSpPr>
        <p:spPr>
          <a:xfrm>
            <a:off x="7166150" y="-488348"/>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ZoneTexte 2">
            <a:extLst>
              <a:ext uri="{FF2B5EF4-FFF2-40B4-BE49-F238E27FC236}">
                <a16:creationId xmlns:a16="http://schemas.microsoft.com/office/drawing/2014/main" id="{78FBAD57-8DD0-5ED4-4904-4E499823FB76}"/>
              </a:ext>
            </a:extLst>
          </p:cNvPr>
          <p:cNvSpPr txBox="1"/>
          <p:nvPr/>
        </p:nvSpPr>
        <p:spPr>
          <a:xfrm>
            <a:off x="2083934" y="-37547"/>
            <a:ext cx="4976132" cy="461665"/>
          </a:xfrm>
          <a:prstGeom prst="rect">
            <a:avLst/>
          </a:prstGeom>
          <a:noFill/>
        </p:spPr>
        <p:txBody>
          <a:bodyPr wrap="square">
            <a:spAutoFit/>
          </a:bodyPr>
          <a:lstStyle/>
          <a:p>
            <a:r>
              <a:rPr lang="fr-FR" sz="2400" b="1" dirty="0">
                <a:effectLst/>
                <a:latin typeface="Times New Roman" panose="02020603050405020304" pitchFamily="18" charset="0"/>
                <a:ea typeface="Calibri" panose="020F0502020204030204" pitchFamily="34" charset="0"/>
              </a:rPr>
              <a:t>3. </a:t>
            </a:r>
            <a:r>
              <a:rPr lang="fr-FR" sz="2400" b="1" dirty="0" err="1">
                <a:effectLst/>
                <a:latin typeface="Times New Roman" panose="02020603050405020304" pitchFamily="18" charset="0"/>
                <a:ea typeface="Calibri" panose="020F0502020204030204" pitchFamily="34" charset="0"/>
              </a:rPr>
              <a:t>Protein</a:t>
            </a:r>
            <a:r>
              <a:rPr lang="fr-FR" sz="2400" b="1" dirty="0">
                <a:effectLst/>
                <a:latin typeface="Times New Roman" panose="02020603050405020304" pitchFamily="18" charset="0"/>
                <a:ea typeface="Calibri" panose="020F0502020204030204" pitchFamily="34" charset="0"/>
              </a:rPr>
              <a:t> Structure</a:t>
            </a:r>
            <a:endParaRPr lang="fr-FR" sz="2400" dirty="0"/>
          </a:p>
        </p:txBody>
      </p:sp>
      <p:sp>
        <p:nvSpPr>
          <p:cNvPr id="7" name="Google Shape;187;p28">
            <a:extLst>
              <a:ext uri="{FF2B5EF4-FFF2-40B4-BE49-F238E27FC236}">
                <a16:creationId xmlns:a16="http://schemas.microsoft.com/office/drawing/2014/main" id="{2462FB8B-6159-33C0-D340-9A76207C243E}"/>
              </a:ext>
            </a:extLst>
          </p:cNvPr>
          <p:cNvSpPr txBox="1">
            <a:spLocks/>
          </p:cNvSpPr>
          <p:nvPr/>
        </p:nvSpPr>
        <p:spPr>
          <a:xfrm>
            <a:off x="640828" y="599752"/>
            <a:ext cx="5493965" cy="461665"/>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lbert Sans"/>
              <a:buNone/>
              <a:defRPr sz="16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9pPr>
          </a:lstStyle>
          <a:p>
            <a:r>
              <a:rPr lang="fr-FR" sz="1800" dirty="0" err="1">
                <a:latin typeface="Times New Roman" panose="02020603050405020304" pitchFamily="18" charset="0"/>
                <a:cs typeface="Times New Roman" panose="02020603050405020304" pitchFamily="18" charset="0"/>
              </a:rPr>
              <a:t>Protein</a:t>
            </a:r>
            <a:r>
              <a:rPr lang="fr-FR" sz="1800" dirty="0">
                <a:latin typeface="Times New Roman" panose="02020603050405020304" pitchFamily="18" charset="0"/>
                <a:cs typeface="Times New Roman" panose="02020603050405020304" pitchFamily="18" charset="0"/>
              </a:rPr>
              <a:t> structure </a:t>
            </a:r>
            <a:r>
              <a:rPr lang="fr-FR" sz="1800" dirty="0" err="1">
                <a:latin typeface="Times New Roman" panose="02020603050405020304" pitchFamily="18" charset="0"/>
                <a:cs typeface="Times New Roman" panose="02020603050405020304" pitchFamily="18" charset="0"/>
              </a:rPr>
              <a:t>is</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organized</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into</a:t>
            </a:r>
            <a:r>
              <a:rPr lang="fr-FR" sz="1800" dirty="0">
                <a:latin typeface="Times New Roman" panose="02020603050405020304" pitchFamily="18" charset="0"/>
                <a:cs typeface="Times New Roman" panose="02020603050405020304" pitchFamily="18" charset="0"/>
              </a:rPr>
              <a:t> four </a:t>
            </a:r>
            <a:r>
              <a:rPr lang="fr-FR" sz="1800" dirty="0" err="1">
                <a:latin typeface="Times New Roman" panose="02020603050405020304" pitchFamily="18" charset="0"/>
                <a:cs typeface="Times New Roman" panose="02020603050405020304" pitchFamily="18" charset="0"/>
              </a:rPr>
              <a:t>levels</a:t>
            </a:r>
            <a:r>
              <a:rPr lang="fr-FR" sz="1800" dirty="0">
                <a:latin typeface="Times New Roman" panose="02020603050405020304" pitchFamily="18" charset="0"/>
                <a:cs typeface="Times New Roman" panose="02020603050405020304" pitchFamily="18" charset="0"/>
              </a:rPr>
              <a:t>:</a:t>
            </a:r>
          </a:p>
        </p:txBody>
      </p:sp>
      <p:pic>
        <p:nvPicPr>
          <p:cNvPr id="2" name="Image 1">
            <a:extLst>
              <a:ext uri="{FF2B5EF4-FFF2-40B4-BE49-F238E27FC236}">
                <a16:creationId xmlns:a16="http://schemas.microsoft.com/office/drawing/2014/main" id="{0A49681D-79FD-E50C-29B6-70AEC1EFA125}"/>
              </a:ext>
            </a:extLst>
          </p:cNvPr>
          <p:cNvPicPr>
            <a:picLocks noChangeAspect="1"/>
          </p:cNvPicPr>
          <p:nvPr/>
        </p:nvPicPr>
        <p:blipFill>
          <a:blip r:embed="rId3"/>
          <a:srcRect l="32750" r="4476"/>
          <a:stretch>
            <a:fillRect/>
          </a:stretch>
        </p:blipFill>
        <p:spPr>
          <a:xfrm>
            <a:off x="7242041" y="-97745"/>
            <a:ext cx="1792818" cy="1505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65098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2539452C-D032-62BE-27EF-6A5C46FB9ABE}"/>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2BCAE0AF-031C-B46E-CC50-219BF01A983D}"/>
              </a:ext>
            </a:extLst>
          </p:cNvPr>
          <p:cNvSpPr/>
          <p:nvPr/>
        </p:nvSpPr>
        <p:spPr>
          <a:xfrm>
            <a:off x="7246654" y="-536255"/>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Image 7">
            <a:extLst>
              <a:ext uri="{FF2B5EF4-FFF2-40B4-BE49-F238E27FC236}">
                <a16:creationId xmlns:a16="http://schemas.microsoft.com/office/drawing/2014/main" id="{B51AA5AE-8B75-9902-94AE-595067CF53A7}"/>
              </a:ext>
            </a:extLst>
          </p:cNvPr>
          <p:cNvPicPr>
            <a:picLocks noChangeAspect="1"/>
          </p:cNvPicPr>
          <p:nvPr/>
        </p:nvPicPr>
        <p:blipFill>
          <a:blip r:embed="rId3"/>
          <a:stretch>
            <a:fillRect/>
          </a:stretch>
        </p:blipFill>
        <p:spPr>
          <a:xfrm>
            <a:off x="473977" y="32285"/>
            <a:ext cx="8334463" cy="507892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470914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346601C4-F765-A9F6-A3C6-C7AACA724719}"/>
            </a:ext>
          </a:extLst>
        </p:cNvPr>
        <p:cNvGrpSpPr/>
        <p:nvPr/>
      </p:nvGrpSpPr>
      <p:grpSpPr>
        <a:xfrm>
          <a:off x="0" y="0"/>
          <a:ext cx="0" cy="0"/>
          <a:chOff x="0" y="0"/>
          <a:chExt cx="0" cy="0"/>
        </a:xfrm>
      </p:grpSpPr>
      <p:sp>
        <p:nvSpPr>
          <p:cNvPr id="187" name="Google Shape;187;p28">
            <a:extLst>
              <a:ext uri="{FF2B5EF4-FFF2-40B4-BE49-F238E27FC236}">
                <a16:creationId xmlns:a16="http://schemas.microsoft.com/office/drawing/2014/main" id="{A5803AF2-8F67-42E7-1366-EC94E6E5928E}"/>
              </a:ext>
            </a:extLst>
          </p:cNvPr>
          <p:cNvSpPr txBox="1">
            <a:spLocks noGrp="1"/>
          </p:cNvSpPr>
          <p:nvPr>
            <p:ph type="subTitle" idx="1"/>
          </p:nvPr>
        </p:nvSpPr>
        <p:spPr>
          <a:xfrm>
            <a:off x="167780" y="537166"/>
            <a:ext cx="8808440" cy="5067999"/>
          </a:xfrm>
          <a:prstGeom prst="rect">
            <a:avLst/>
          </a:prstGeom>
        </p:spPr>
        <p:txBody>
          <a:bodyPr spcFirstLastPara="1" wrap="square" lIns="91425" tIns="91425" rIns="91425" bIns="91425" anchor="ctr" anchorCtr="0">
            <a:noAutofit/>
          </a:bodyPr>
          <a:lstStyle/>
          <a:p>
            <a:pPr>
              <a:lnSpc>
                <a:spcPct val="150000"/>
              </a:lnSpc>
            </a:pPr>
            <a:r>
              <a:rPr lang="en-US" sz="1800" b="1" dirty="0">
                <a:latin typeface="Times New Roman" panose="02020603050405020304" pitchFamily="18" charset="0"/>
                <a:cs typeface="Times New Roman" panose="02020603050405020304" pitchFamily="18" charset="0"/>
              </a:rPr>
              <a:t>Tertiary Structure</a:t>
            </a:r>
            <a:endParaRPr lang="en-US" sz="1800" dirty="0">
              <a:latin typeface="Times New Roman" panose="02020603050405020304" pitchFamily="18" charset="0"/>
              <a:cs typeface="Times New Roman" panose="02020603050405020304" pitchFamily="18" charset="0"/>
            </a:endParaRPr>
          </a:p>
          <a:p>
            <a:pPr algn="just">
              <a:lnSpc>
                <a:spcPct val="150000"/>
              </a:lnSpc>
            </a:pPr>
            <a:r>
              <a:rPr lang="en-US" sz="1800" dirty="0">
                <a:latin typeface="Times New Roman" panose="02020603050405020304" pitchFamily="18" charset="0"/>
                <a:cs typeface="Times New Roman" panose="02020603050405020304" pitchFamily="18" charset="0"/>
              </a:rPr>
              <a:t>In a protein, </a:t>
            </a:r>
            <a:r>
              <a:rPr lang="en-US" sz="1800" b="1" dirty="0">
                <a:latin typeface="Times New Roman" panose="02020603050405020304" pitchFamily="18" charset="0"/>
                <a:cs typeface="Times New Roman" panose="02020603050405020304" pitchFamily="18" charset="0"/>
              </a:rPr>
              <a:t>the tertiary structure </a:t>
            </a:r>
            <a:r>
              <a:rPr lang="en-US" sz="1800" dirty="0">
                <a:latin typeface="Times New Roman" panose="02020603050405020304" pitchFamily="18" charset="0"/>
                <a:cs typeface="Times New Roman" panose="02020603050405020304" pitchFamily="18" charset="0"/>
              </a:rPr>
              <a:t>describes the three-dimensional arrangement of all the amino acids in the polypeptide chain. It is a native, biologically active conformation, maintained by multiple bonds primarily formed by the amino acid side chains (Figure 25). Listed in order of decreasing stability:</a:t>
            </a:r>
          </a:p>
          <a:p>
            <a:pPr algn="just">
              <a:lnSpc>
                <a:spcPct val="150000"/>
              </a:lnSpc>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Covalent disulfide bonds between two cysteine residues;</a:t>
            </a:r>
          </a:p>
          <a:p>
            <a:pPr algn="just">
              <a:lnSpc>
                <a:spcPct val="150000"/>
              </a:lnSpc>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Electrostatic interactions between groups of opposite charges (-NH₃⁺ and -COO⁻);</a:t>
            </a:r>
          </a:p>
          <a:p>
            <a:pPr algn="just">
              <a:lnSpc>
                <a:spcPct val="150000"/>
              </a:lnSpc>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Hydrogen bonds;</a:t>
            </a:r>
          </a:p>
          <a:p>
            <a:pPr algn="just">
              <a:lnSpc>
                <a:spcPct val="150000"/>
              </a:lnSpc>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Hydrophobic interactions.</a:t>
            </a:r>
          </a:p>
          <a:p>
            <a:pPr algn="just">
              <a:lnSpc>
                <a:spcPct val="150000"/>
              </a:lnSpc>
            </a:pPr>
            <a:r>
              <a:rPr lang="en-US" sz="1800" dirty="0">
                <a:latin typeface="Times New Roman" panose="02020603050405020304" pitchFamily="18" charset="0"/>
                <a:cs typeface="Times New Roman" panose="02020603050405020304" pitchFamily="18" charset="0"/>
              </a:rPr>
              <a:t>The tertiary structure allows the protein to form spatial "domains" that are essential for its function (for example, an active site for an enzyme).</a:t>
            </a:r>
          </a:p>
          <a:p>
            <a:pPr algn="just"/>
            <a:br>
              <a:rPr lang="en-US" dirty="0"/>
            </a:br>
            <a:endParaRPr lang="fr-FR" dirty="0"/>
          </a:p>
        </p:txBody>
      </p:sp>
      <p:sp>
        <p:nvSpPr>
          <p:cNvPr id="3" name="ZoneTexte 2">
            <a:extLst>
              <a:ext uri="{FF2B5EF4-FFF2-40B4-BE49-F238E27FC236}">
                <a16:creationId xmlns:a16="http://schemas.microsoft.com/office/drawing/2014/main" id="{643F6E5C-CC5B-73E4-0F46-DC0FC81A0749}"/>
              </a:ext>
            </a:extLst>
          </p:cNvPr>
          <p:cNvSpPr txBox="1"/>
          <p:nvPr/>
        </p:nvSpPr>
        <p:spPr>
          <a:xfrm>
            <a:off x="2083934" y="-37547"/>
            <a:ext cx="4976132" cy="461665"/>
          </a:xfrm>
          <a:prstGeom prst="rect">
            <a:avLst/>
          </a:prstGeom>
          <a:noFill/>
        </p:spPr>
        <p:txBody>
          <a:bodyPr wrap="square">
            <a:spAutoFit/>
          </a:bodyPr>
          <a:lstStyle/>
          <a:p>
            <a:r>
              <a:rPr lang="fr-FR" sz="2400" b="1" dirty="0">
                <a:effectLst/>
                <a:latin typeface="Times New Roman" panose="02020603050405020304" pitchFamily="18" charset="0"/>
                <a:ea typeface="Calibri" panose="020F0502020204030204" pitchFamily="34" charset="0"/>
              </a:rPr>
              <a:t>3. </a:t>
            </a:r>
            <a:r>
              <a:rPr lang="fr-FR" sz="2400" b="1" dirty="0" err="1">
                <a:effectLst/>
                <a:latin typeface="Times New Roman" panose="02020603050405020304" pitchFamily="18" charset="0"/>
                <a:ea typeface="Calibri" panose="020F0502020204030204" pitchFamily="34" charset="0"/>
              </a:rPr>
              <a:t>Protein</a:t>
            </a:r>
            <a:r>
              <a:rPr lang="fr-FR" sz="2400" b="1" dirty="0">
                <a:effectLst/>
                <a:latin typeface="Times New Roman" panose="02020603050405020304" pitchFamily="18" charset="0"/>
                <a:ea typeface="Calibri" panose="020F0502020204030204" pitchFamily="34" charset="0"/>
              </a:rPr>
              <a:t> Structure</a:t>
            </a:r>
            <a:endParaRPr lang="fr-FR" sz="2400" dirty="0"/>
          </a:p>
        </p:txBody>
      </p:sp>
    </p:spTree>
    <p:extLst>
      <p:ext uri="{BB962C8B-B14F-4D97-AF65-F5344CB8AC3E}">
        <p14:creationId xmlns:p14="http://schemas.microsoft.com/office/powerpoint/2010/main" val="1632668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FD0289B8-0AC7-BF9C-A29A-EDFEC373BBC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5E1630BF-B677-A83B-F985-CFE822794DD0}"/>
              </a:ext>
            </a:extLst>
          </p:cNvPr>
          <p:cNvSpPr txBox="1"/>
          <p:nvPr/>
        </p:nvSpPr>
        <p:spPr>
          <a:xfrm>
            <a:off x="2083934" y="-37547"/>
            <a:ext cx="4976132" cy="461665"/>
          </a:xfrm>
          <a:prstGeom prst="rect">
            <a:avLst/>
          </a:prstGeom>
          <a:noFill/>
        </p:spPr>
        <p:txBody>
          <a:bodyPr wrap="square">
            <a:spAutoFit/>
          </a:bodyPr>
          <a:lstStyle/>
          <a:p>
            <a:r>
              <a:rPr lang="fr-FR" sz="2400" b="1" dirty="0">
                <a:effectLst/>
                <a:latin typeface="Times New Roman" panose="02020603050405020304" pitchFamily="18" charset="0"/>
                <a:ea typeface="Calibri" panose="020F0502020204030204" pitchFamily="34" charset="0"/>
              </a:rPr>
              <a:t>3. </a:t>
            </a:r>
            <a:r>
              <a:rPr lang="fr-FR" sz="2400" b="1" dirty="0" err="1">
                <a:effectLst/>
                <a:latin typeface="Times New Roman" panose="02020603050405020304" pitchFamily="18" charset="0"/>
                <a:ea typeface="Calibri" panose="020F0502020204030204" pitchFamily="34" charset="0"/>
              </a:rPr>
              <a:t>Protein</a:t>
            </a:r>
            <a:r>
              <a:rPr lang="fr-FR" sz="2400" b="1" dirty="0">
                <a:effectLst/>
                <a:latin typeface="Times New Roman" panose="02020603050405020304" pitchFamily="18" charset="0"/>
                <a:ea typeface="Calibri" panose="020F0502020204030204" pitchFamily="34" charset="0"/>
              </a:rPr>
              <a:t> Structure</a:t>
            </a:r>
            <a:endParaRPr lang="fr-FR" sz="2400" dirty="0"/>
          </a:p>
        </p:txBody>
      </p:sp>
      <p:sp>
        <p:nvSpPr>
          <p:cNvPr id="4" name="Sous-titre 3">
            <a:extLst>
              <a:ext uri="{FF2B5EF4-FFF2-40B4-BE49-F238E27FC236}">
                <a16:creationId xmlns:a16="http://schemas.microsoft.com/office/drawing/2014/main" id="{34E9222D-931C-C821-7B2D-12BFFC18D9B4}"/>
              </a:ext>
            </a:extLst>
          </p:cNvPr>
          <p:cNvSpPr>
            <a:spLocks noGrp="1"/>
          </p:cNvSpPr>
          <p:nvPr>
            <p:ph type="subTitle" idx="1"/>
          </p:nvPr>
        </p:nvSpPr>
        <p:spPr>
          <a:xfrm>
            <a:off x="2365696" y="4613312"/>
            <a:ext cx="4983060" cy="453300"/>
          </a:xfrm>
        </p:spPr>
        <p:txBody>
          <a:bodyPr/>
          <a:lstStyle/>
          <a:p>
            <a:r>
              <a:rPr lang="en-US" b="1" dirty="0">
                <a:latin typeface="Times New Roman" panose="02020603050405020304" pitchFamily="18" charset="0"/>
                <a:cs typeface="Times New Roman" panose="02020603050405020304" pitchFamily="18" charset="0"/>
              </a:rPr>
              <a:t>Figure : Stabilization of the Tertiary Structure</a:t>
            </a:r>
            <a:endParaRPr lang="fr-FR" dirty="0">
              <a:latin typeface="Times New Roman" panose="02020603050405020304" pitchFamily="18" charset="0"/>
              <a:cs typeface="Times New Roman" panose="02020603050405020304" pitchFamily="18" charset="0"/>
            </a:endParaRPr>
          </a:p>
        </p:txBody>
      </p:sp>
      <p:pic>
        <p:nvPicPr>
          <p:cNvPr id="6" name="Image 5">
            <a:extLst>
              <a:ext uri="{FF2B5EF4-FFF2-40B4-BE49-F238E27FC236}">
                <a16:creationId xmlns:a16="http://schemas.microsoft.com/office/drawing/2014/main" id="{D6215308-A677-5AE3-BD92-DF68942F02E5}"/>
              </a:ext>
            </a:extLst>
          </p:cNvPr>
          <p:cNvPicPr>
            <a:picLocks noChangeAspect="1"/>
          </p:cNvPicPr>
          <p:nvPr/>
        </p:nvPicPr>
        <p:blipFill>
          <a:blip r:embed="rId3"/>
          <a:stretch>
            <a:fillRect/>
          </a:stretch>
        </p:blipFill>
        <p:spPr>
          <a:xfrm>
            <a:off x="620784" y="482524"/>
            <a:ext cx="7718279" cy="4072381"/>
          </a:xfrm>
          <a:prstGeom prst="rect">
            <a:avLst/>
          </a:prstGeom>
        </p:spPr>
      </p:pic>
    </p:spTree>
    <p:extLst>
      <p:ext uri="{BB962C8B-B14F-4D97-AF65-F5344CB8AC3E}">
        <p14:creationId xmlns:p14="http://schemas.microsoft.com/office/powerpoint/2010/main" val="3862730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A9C62494-67DF-AD33-A694-70B4E965D135}"/>
            </a:ext>
          </a:extLst>
        </p:cNvPr>
        <p:cNvGrpSpPr/>
        <p:nvPr/>
      </p:nvGrpSpPr>
      <p:grpSpPr>
        <a:xfrm>
          <a:off x="0" y="0"/>
          <a:ext cx="0" cy="0"/>
          <a:chOff x="0" y="0"/>
          <a:chExt cx="0" cy="0"/>
        </a:xfrm>
      </p:grpSpPr>
      <p:sp>
        <p:nvSpPr>
          <p:cNvPr id="187" name="Google Shape;187;p28">
            <a:extLst>
              <a:ext uri="{FF2B5EF4-FFF2-40B4-BE49-F238E27FC236}">
                <a16:creationId xmlns:a16="http://schemas.microsoft.com/office/drawing/2014/main" id="{DD78BD9B-BBB6-AB08-9787-83D4CD36F245}"/>
              </a:ext>
            </a:extLst>
          </p:cNvPr>
          <p:cNvSpPr txBox="1">
            <a:spLocks noGrp="1"/>
          </p:cNvSpPr>
          <p:nvPr>
            <p:ph type="subTitle" idx="1"/>
          </p:nvPr>
        </p:nvSpPr>
        <p:spPr>
          <a:xfrm>
            <a:off x="96473" y="234892"/>
            <a:ext cx="8951053" cy="4681056"/>
          </a:xfrm>
          <a:prstGeom prst="rect">
            <a:avLst/>
          </a:prstGeom>
        </p:spPr>
        <p:txBody>
          <a:bodyPr spcFirstLastPara="1" wrap="square" lIns="91425" tIns="91425" rIns="91425" bIns="91425" anchor="ctr" anchorCtr="0">
            <a:noAutofit/>
          </a:bodyPr>
          <a:lstStyle/>
          <a:p>
            <a:pPr algn="just">
              <a:lnSpc>
                <a:spcPct val="150000"/>
              </a:lnSpc>
            </a:pPr>
            <a:endParaRPr lang="en-US" sz="1800" dirty="0">
              <a:latin typeface="Times New Roman" panose="02020603050405020304" pitchFamily="18" charset="0"/>
              <a:cs typeface="Times New Roman" panose="02020603050405020304" pitchFamily="18" charset="0"/>
            </a:endParaRPr>
          </a:p>
          <a:p>
            <a:pPr algn="just">
              <a:lnSpc>
                <a:spcPct val="150000"/>
              </a:lnSpc>
              <a:buFont typeface="Wingdings" panose="05000000000000000000" pitchFamily="2" charset="2"/>
              <a:buChar char="ü"/>
            </a:pPr>
            <a:r>
              <a:rPr lang="en-US" sz="1800" b="1" dirty="0">
                <a:latin typeface="Times New Roman" panose="02020603050405020304" pitchFamily="18" charset="0"/>
                <a:cs typeface="Times New Roman" panose="02020603050405020304" pitchFamily="18" charset="0"/>
              </a:rPr>
              <a:t>Quaternary Structure</a:t>
            </a:r>
          </a:p>
          <a:p>
            <a:pPr algn="just">
              <a:lnSpc>
                <a:spcPct val="150000"/>
              </a:lnSpc>
            </a:pPr>
            <a:r>
              <a:rPr lang="en-US" sz="1800" dirty="0">
                <a:latin typeface="Times New Roman" panose="02020603050405020304" pitchFamily="18" charset="0"/>
                <a:cs typeface="Times New Roman" panose="02020603050405020304" pitchFamily="18" charset="0"/>
              </a:rPr>
              <a:t>A fourth level of protein structure can be identified for proteins containing more than one polypeptide chain. The quaternary structure is the spatial arrangement of the different polypeptide subunits (protomers) and a description of the interactions that bind them. The interactions between the subunits are of the same nature as the interactions within the chains (covalent or non-covalent). The dissociation of these assemblies is reversible.</a:t>
            </a:r>
          </a:p>
          <a:p>
            <a:pPr algn="just">
              <a:lnSpc>
                <a:spcPct val="150000"/>
              </a:lnSpc>
            </a:pPr>
            <a:r>
              <a:rPr lang="en-US" sz="1800" dirty="0">
                <a:latin typeface="Times New Roman" panose="02020603050405020304" pitchFamily="18" charset="0"/>
                <a:cs typeface="Times New Roman" panose="02020603050405020304" pitchFamily="18" charset="0"/>
              </a:rPr>
              <a:t>Hemoglobin is an example of a protein with a quaternary structure: it is composed of four polypeptide chains (Figure 27), each of which has its own three-dimensional structure. The polypeptide chains are identical in pairs: two α-chains with 141 AA and two β-chains with 146 AA. Each chain contains a heme prosthetic group. </a:t>
            </a:r>
          </a:p>
          <a:p>
            <a:pPr algn="just"/>
            <a:br>
              <a:rPr lang="en-US" dirty="0"/>
            </a:br>
            <a:endParaRPr lang="fr-FR" dirty="0"/>
          </a:p>
        </p:txBody>
      </p:sp>
    </p:spTree>
    <p:extLst>
      <p:ext uri="{BB962C8B-B14F-4D97-AF65-F5344CB8AC3E}">
        <p14:creationId xmlns:p14="http://schemas.microsoft.com/office/powerpoint/2010/main" val="3658472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81735D21-3DF4-DB75-CBD6-BC340F60D8A2}"/>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6712A3EE-F6F4-EA9A-C463-AD01057287FD}"/>
              </a:ext>
            </a:extLst>
          </p:cNvPr>
          <p:cNvSpPr/>
          <p:nvPr/>
        </p:nvSpPr>
        <p:spPr>
          <a:xfrm>
            <a:off x="7246654" y="-536255"/>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Image 2">
            <a:extLst>
              <a:ext uri="{FF2B5EF4-FFF2-40B4-BE49-F238E27FC236}">
                <a16:creationId xmlns:a16="http://schemas.microsoft.com/office/drawing/2014/main" id="{FB70C86A-08FE-6BF8-8045-6D894B34C6F9}"/>
              </a:ext>
            </a:extLst>
          </p:cNvPr>
          <p:cNvPicPr>
            <a:picLocks noChangeAspect="1"/>
          </p:cNvPicPr>
          <p:nvPr/>
        </p:nvPicPr>
        <p:blipFill>
          <a:blip r:embed="rId3"/>
          <a:srcRect l="1112" t="6608" b="4317"/>
          <a:stretch>
            <a:fillRect/>
          </a:stretch>
        </p:blipFill>
        <p:spPr>
          <a:xfrm>
            <a:off x="998982" y="0"/>
            <a:ext cx="7546502" cy="5054753"/>
          </a:xfrm>
          <a:prstGeom prst="rect">
            <a:avLst/>
          </a:prstGeom>
        </p:spPr>
      </p:pic>
      <p:sp>
        <p:nvSpPr>
          <p:cNvPr id="5" name="ZoneTexte 4">
            <a:extLst>
              <a:ext uri="{FF2B5EF4-FFF2-40B4-BE49-F238E27FC236}">
                <a16:creationId xmlns:a16="http://schemas.microsoft.com/office/drawing/2014/main" id="{DA1F92CC-24BB-3423-AB70-362953FFB095}"/>
              </a:ext>
            </a:extLst>
          </p:cNvPr>
          <p:cNvSpPr txBox="1"/>
          <p:nvPr/>
        </p:nvSpPr>
        <p:spPr>
          <a:xfrm>
            <a:off x="3812796" y="4591655"/>
            <a:ext cx="2923564" cy="461665"/>
          </a:xfrm>
          <a:prstGeom prst="rect">
            <a:avLst/>
          </a:prstGeom>
          <a:noFill/>
        </p:spPr>
        <p:txBody>
          <a:bodyPr wrap="square">
            <a:spAutoFit/>
          </a:bodyPr>
          <a:lstStyle/>
          <a:p>
            <a:r>
              <a:rPr kumimoji="0" lang="fr-FR" sz="2400" b="1" i="0" u="none" strike="noStrike" kern="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Arial"/>
                <a:sym typeface="Arial"/>
              </a:rPr>
              <a:t>Protein</a:t>
            </a:r>
            <a:r>
              <a:rPr kumimoji="0" lang="fr-FR" sz="2400"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sym typeface="Arial"/>
              </a:rPr>
              <a:t> Structure</a:t>
            </a:r>
            <a:endParaRPr lang="fr-FR" sz="2400" dirty="0">
              <a:solidFill>
                <a:srgbClr val="FF0000"/>
              </a:solidFill>
            </a:endParaRPr>
          </a:p>
        </p:txBody>
      </p:sp>
    </p:spTree>
    <p:extLst>
      <p:ext uri="{BB962C8B-B14F-4D97-AF65-F5344CB8AC3E}">
        <p14:creationId xmlns:p14="http://schemas.microsoft.com/office/powerpoint/2010/main" val="294140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9FEB38AE-8162-B643-0C53-9F9902C8E709}"/>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7E1FAE72-B32E-1A66-2949-4669AD9CE86B}"/>
              </a:ext>
            </a:extLst>
          </p:cNvPr>
          <p:cNvSpPr/>
          <p:nvPr/>
        </p:nvSpPr>
        <p:spPr>
          <a:xfrm>
            <a:off x="7246654" y="-536255"/>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Image 2">
            <a:extLst>
              <a:ext uri="{FF2B5EF4-FFF2-40B4-BE49-F238E27FC236}">
                <a16:creationId xmlns:a16="http://schemas.microsoft.com/office/drawing/2014/main" id="{1E548D28-2204-983F-8C1B-1BC04F6D0599}"/>
              </a:ext>
            </a:extLst>
          </p:cNvPr>
          <p:cNvPicPr>
            <a:picLocks noChangeAspect="1"/>
          </p:cNvPicPr>
          <p:nvPr/>
        </p:nvPicPr>
        <p:blipFill>
          <a:blip r:embed="rId3"/>
          <a:stretch>
            <a:fillRect/>
          </a:stretch>
        </p:blipFill>
        <p:spPr>
          <a:xfrm>
            <a:off x="167779" y="59302"/>
            <a:ext cx="8800051" cy="5029691"/>
          </a:xfrm>
          <a:prstGeom prst="rect">
            <a:avLst/>
          </a:prstGeom>
        </p:spPr>
      </p:pic>
    </p:spTree>
    <p:extLst>
      <p:ext uri="{BB962C8B-B14F-4D97-AF65-F5344CB8AC3E}">
        <p14:creationId xmlns:p14="http://schemas.microsoft.com/office/powerpoint/2010/main" val="616449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1C5F8311-62F9-34C7-13FA-45750D9E33FA}"/>
            </a:ext>
          </a:extLst>
        </p:cNvPr>
        <p:cNvGrpSpPr/>
        <p:nvPr/>
      </p:nvGrpSpPr>
      <p:grpSpPr>
        <a:xfrm>
          <a:off x="0" y="0"/>
          <a:ext cx="0" cy="0"/>
          <a:chOff x="0" y="0"/>
          <a:chExt cx="0" cy="0"/>
        </a:xfrm>
      </p:grpSpPr>
      <p:sp>
        <p:nvSpPr>
          <p:cNvPr id="187" name="Google Shape;187;p28">
            <a:extLst>
              <a:ext uri="{FF2B5EF4-FFF2-40B4-BE49-F238E27FC236}">
                <a16:creationId xmlns:a16="http://schemas.microsoft.com/office/drawing/2014/main" id="{7A736106-8B88-0AD3-9059-60059FF25049}"/>
              </a:ext>
            </a:extLst>
          </p:cNvPr>
          <p:cNvSpPr txBox="1">
            <a:spLocks noGrp="1"/>
          </p:cNvSpPr>
          <p:nvPr>
            <p:ph type="subTitle" idx="1"/>
          </p:nvPr>
        </p:nvSpPr>
        <p:spPr>
          <a:xfrm>
            <a:off x="220435" y="551845"/>
            <a:ext cx="8703129" cy="4416879"/>
          </a:xfrm>
          <a:prstGeom prst="rect">
            <a:avLst/>
          </a:prstGeom>
        </p:spPr>
        <p:txBody>
          <a:bodyPr spcFirstLastPara="1" wrap="square" lIns="91425" tIns="91425" rIns="91425" bIns="91425" anchor="ctr" anchorCtr="0">
            <a:noAutofit/>
          </a:bodyPr>
          <a:lstStyle/>
          <a:p>
            <a:pPr algn="just">
              <a:lnSpc>
                <a:spcPct val="150000"/>
              </a:lnSpc>
            </a:pPr>
            <a:r>
              <a:rPr lang="en-US" sz="1800" dirty="0">
                <a:latin typeface="Times New Roman" panose="02020603050405020304" pitchFamily="18" charset="0"/>
                <a:cs typeface="Times New Roman" panose="02020603050405020304" pitchFamily="18" charset="0"/>
              </a:rPr>
              <a:t>Food is more than just fuel; it is a complex matrix of biological molecules that sustain life and provide pleasure. Among these molecules, proteins stand out as truly versatile and indispensable components. They are not only fundamental to our nutrition but are also the cornerstone of food structure, texture, and stability.</a:t>
            </a:r>
          </a:p>
          <a:p>
            <a:pPr algn="just">
              <a:lnSpc>
                <a:spcPct val="150000"/>
              </a:lnSpc>
            </a:pPr>
            <a:r>
              <a:rPr lang="en-US" sz="1800" dirty="0">
                <a:latin typeface="Times New Roman" panose="02020603050405020304" pitchFamily="18" charset="0"/>
                <a:cs typeface="Times New Roman" panose="02020603050405020304" pitchFamily="18" charset="0"/>
              </a:rPr>
              <a:t>Proteins are polymeric chains of amino acids, folded into precise three-dimensional structures. This unique structure, from the linear sequence of amino acids (primary structure) to the complex folding into globular or fibrous shapes (tertiary and quaternary structures), dictates their functionality. In living organisms, these functions are biological—serving as enzymes, transporters, and structural elements. However, when incorporated into food systems, these same molecular properties are harnessed for their technological functionalities.</a:t>
            </a:r>
          </a:p>
        </p:txBody>
      </p:sp>
      <p:sp>
        <p:nvSpPr>
          <p:cNvPr id="5" name="Google Shape;186;p28">
            <a:extLst>
              <a:ext uri="{FF2B5EF4-FFF2-40B4-BE49-F238E27FC236}">
                <a16:creationId xmlns:a16="http://schemas.microsoft.com/office/drawing/2014/main" id="{65F3328B-ABB9-6266-9B7C-3321824FCB14}"/>
              </a:ext>
            </a:extLst>
          </p:cNvPr>
          <p:cNvSpPr txBox="1">
            <a:spLocks/>
          </p:cNvSpPr>
          <p:nvPr/>
        </p:nvSpPr>
        <p:spPr>
          <a:xfrm>
            <a:off x="1712719" y="233438"/>
            <a:ext cx="4728901" cy="457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91919"/>
              </a:buClr>
              <a:buSzPts val="5200"/>
              <a:buFont typeface="Livvic"/>
              <a:buNone/>
              <a:defRPr sz="7200" b="1"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rgbClr val="191919"/>
              </a:buClr>
              <a:buSzPts val="5200"/>
              <a:buFont typeface="Raleway"/>
              <a:buNone/>
              <a:defRPr sz="5200" b="0" i="0" u="none" strike="noStrike" cap="none">
                <a:solidFill>
                  <a:srgbClr val="191919"/>
                </a:solidFill>
                <a:latin typeface="Raleway"/>
                <a:ea typeface="Raleway"/>
                <a:cs typeface="Raleway"/>
                <a:sym typeface="Raleway"/>
              </a:defRPr>
            </a:lvl2pPr>
            <a:lvl3pPr marR="0" lvl="2" algn="ctr" rtl="0">
              <a:lnSpc>
                <a:spcPct val="100000"/>
              </a:lnSpc>
              <a:spcBef>
                <a:spcPts val="0"/>
              </a:spcBef>
              <a:spcAft>
                <a:spcPts val="0"/>
              </a:spcAft>
              <a:buClr>
                <a:srgbClr val="191919"/>
              </a:buClr>
              <a:buSzPts val="5200"/>
              <a:buFont typeface="Raleway"/>
              <a:buNone/>
              <a:defRPr sz="5200" b="0" i="0" u="none" strike="noStrike" cap="none">
                <a:solidFill>
                  <a:srgbClr val="191919"/>
                </a:solidFill>
                <a:latin typeface="Raleway"/>
                <a:ea typeface="Raleway"/>
                <a:cs typeface="Raleway"/>
                <a:sym typeface="Raleway"/>
              </a:defRPr>
            </a:lvl3pPr>
            <a:lvl4pPr marR="0" lvl="3" algn="ctr" rtl="0">
              <a:lnSpc>
                <a:spcPct val="100000"/>
              </a:lnSpc>
              <a:spcBef>
                <a:spcPts val="0"/>
              </a:spcBef>
              <a:spcAft>
                <a:spcPts val="0"/>
              </a:spcAft>
              <a:buClr>
                <a:srgbClr val="191919"/>
              </a:buClr>
              <a:buSzPts val="5200"/>
              <a:buFont typeface="Raleway"/>
              <a:buNone/>
              <a:defRPr sz="5200" b="0" i="0" u="none" strike="noStrike" cap="none">
                <a:solidFill>
                  <a:srgbClr val="191919"/>
                </a:solidFill>
                <a:latin typeface="Raleway"/>
                <a:ea typeface="Raleway"/>
                <a:cs typeface="Raleway"/>
                <a:sym typeface="Raleway"/>
              </a:defRPr>
            </a:lvl4pPr>
            <a:lvl5pPr marR="0" lvl="4" algn="ctr" rtl="0">
              <a:lnSpc>
                <a:spcPct val="100000"/>
              </a:lnSpc>
              <a:spcBef>
                <a:spcPts val="0"/>
              </a:spcBef>
              <a:spcAft>
                <a:spcPts val="0"/>
              </a:spcAft>
              <a:buClr>
                <a:srgbClr val="191919"/>
              </a:buClr>
              <a:buSzPts val="5200"/>
              <a:buFont typeface="Raleway"/>
              <a:buNone/>
              <a:defRPr sz="5200" b="0" i="0" u="none" strike="noStrike" cap="none">
                <a:solidFill>
                  <a:srgbClr val="191919"/>
                </a:solidFill>
                <a:latin typeface="Raleway"/>
                <a:ea typeface="Raleway"/>
                <a:cs typeface="Raleway"/>
                <a:sym typeface="Raleway"/>
              </a:defRPr>
            </a:lvl5pPr>
            <a:lvl6pPr marR="0" lvl="5" algn="ctr" rtl="0">
              <a:lnSpc>
                <a:spcPct val="100000"/>
              </a:lnSpc>
              <a:spcBef>
                <a:spcPts val="0"/>
              </a:spcBef>
              <a:spcAft>
                <a:spcPts val="0"/>
              </a:spcAft>
              <a:buClr>
                <a:srgbClr val="191919"/>
              </a:buClr>
              <a:buSzPts val="5200"/>
              <a:buFont typeface="Raleway"/>
              <a:buNone/>
              <a:defRPr sz="5200" b="0" i="0" u="none" strike="noStrike" cap="none">
                <a:solidFill>
                  <a:srgbClr val="191919"/>
                </a:solidFill>
                <a:latin typeface="Raleway"/>
                <a:ea typeface="Raleway"/>
                <a:cs typeface="Raleway"/>
                <a:sym typeface="Raleway"/>
              </a:defRPr>
            </a:lvl6pPr>
            <a:lvl7pPr marR="0" lvl="6" algn="ctr" rtl="0">
              <a:lnSpc>
                <a:spcPct val="100000"/>
              </a:lnSpc>
              <a:spcBef>
                <a:spcPts val="0"/>
              </a:spcBef>
              <a:spcAft>
                <a:spcPts val="0"/>
              </a:spcAft>
              <a:buClr>
                <a:srgbClr val="191919"/>
              </a:buClr>
              <a:buSzPts val="5200"/>
              <a:buFont typeface="Raleway"/>
              <a:buNone/>
              <a:defRPr sz="5200" b="0" i="0" u="none" strike="noStrike" cap="none">
                <a:solidFill>
                  <a:srgbClr val="191919"/>
                </a:solidFill>
                <a:latin typeface="Raleway"/>
                <a:ea typeface="Raleway"/>
                <a:cs typeface="Raleway"/>
                <a:sym typeface="Raleway"/>
              </a:defRPr>
            </a:lvl7pPr>
            <a:lvl8pPr marR="0" lvl="7" algn="ctr" rtl="0">
              <a:lnSpc>
                <a:spcPct val="100000"/>
              </a:lnSpc>
              <a:spcBef>
                <a:spcPts val="0"/>
              </a:spcBef>
              <a:spcAft>
                <a:spcPts val="0"/>
              </a:spcAft>
              <a:buClr>
                <a:srgbClr val="191919"/>
              </a:buClr>
              <a:buSzPts val="5200"/>
              <a:buFont typeface="Raleway"/>
              <a:buNone/>
              <a:defRPr sz="5200" b="0" i="0" u="none" strike="noStrike" cap="none">
                <a:solidFill>
                  <a:srgbClr val="191919"/>
                </a:solidFill>
                <a:latin typeface="Raleway"/>
                <a:ea typeface="Raleway"/>
                <a:cs typeface="Raleway"/>
                <a:sym typeface="Raleway"/>
              </a:defRPr>
            </a:lvl8pPr>
            <a:lvl9pPr marR="0" lvl="8" algn="ctr" rtl="0">
              <a:lnSpc>
                <a:spcPct val="100000"/>
              </a:lnSpc>
              <a:spcBef>
                <a:spcPts val="0"/>
              </a:spcBef>
              <a:spcAft>
                <a:spcPts val="0"/>
              </a:spcAft>
              <a:buClr>
                <a:srgbClr val="191919"/>
              </a:buClr>
              <a:buSzPts val="5200"/>
              <a:buFont typeface="Raleway"/>
              <a:buNone/>
              <a:defRPr sz="5200" b="0" i="0" u="none" strike="noStrike" cap="none">
                <a:solidFill>
                  <a:srgbClr val="191919"/>
                </a:solidFill>
                <a:latin typeface="Raleway"/>
                <a:ea typeface="Raleway"/>
                <a:cs typeface="Raleway"/>
                <a:sym typeface="Raleway"/>
              </a:defRPr>
            </a:lvl9pPr>
          </a:lstStyle>
          <a:p>
            <a:pPr algn="ctr"/>
            <a:r>
              <a:rPr lang="en-US" sz="4000" b="0" dirty="0">
                <a:latin typeface="Andalus" panose="02020603050405020304" pitchFamily="18" charset="-78"/>
                <a:cs typeface="Andalus" panose="02020603050405020304" pitchFamily="18" charset="-78"/>
              </a:rPr>
              <a:t>Introduction </a:t>
            </a:r>
          </a:p>
        </p:txBody>
      </p:sp>
    </p:spTree>
    <p:extLst>
      <p:ext uri="{BB962C8B-B14F-4D97-AF65-F5344CB8AC3E}">
        <p14:creationId xmlns:p14="http://schemas.microsoft.com/office/powerpoint/2010/main" val="4043914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F4516516-A4D7-31A2-B6F0-DE55668841C3}"/>
            </a:ext>
          </a:extLst>
        </p:cNvPr>
        <p:cNvGrpSpPr/>
        <p:nvPr/>
      </p:nvGrpSpPr>
      <p:grpSpPr>
        <a:xfrm>
          <a:off x="0" y="0"/>
          <a:ext cx="0" cy="0"/>
          <a:chOff x="0" y="0"/>
          <a:chExt cx="0" cy="0"/>
        </a:xfrm>
      </p:grpSpPr>
      <p:sp>
        <p:nvSpPr>
          <p:cNvPr id="187" name="Google Shape;187;p28">
            <a:extLst>
              <a:ext uri="{FF2B5EF4-FFF2-40B4-BE49-F238E27FC236}">
                <a16:creationId xmlns:a16="http://schemas.microsoft.com/office/drawing/2014/main" id="{97DF13ED-5FDE-4AB4-1382-2B49C1959FDD}"/>
              </a:ext>
            </a:extLst>
          </p:cNvPr>
          <p:cNvSpPr txBox="1">
            <a:spLocks noGrp="1"/>
          </p:cNvSpPr>
          <p:nvPr>
            <p:ph type="subTitle" idx="1"/>
          </p:nvPr>
        </p:nvSpPr>
        <p:spPr>
          <a:xfrm>
            <a:off x="347931" y="1938268"/>
            <a:ext cx="7906319" cy="3034762"/>
          </a:xfrm>
          <a:prstGeom prst="rect">
            <a:avLst/>
          </a:prstGeom>
        </p:spPr>
        <p:txBody>
          <a:bodyPr spcFirstLastPara="1" wrap="square" lIns="91425" tIns="91425" rIns="91425" bIns="91425" anchor="ctr" anchorCtr="0">
            <a:noAutofit/>
          </a:bodyPr>
          <a:lstStyle/>
          <a:p>
            <a:pPr marL="152400" lvl="0" indent="0" algn="just">
              <a:lnSpc>
                <a:spcPct val="150000"/>
              </a:lnSpc>
            </a:pPr>
            <a:r>
              <a:rPr lang="en-US" sz="1800" dirty="0">
                <a:latin typeface="Times New Roman" panose="02020603050405020304" pitchFamily="18" charset="0"/>
                <a:cs typeface="Times New Roman" panose="02020603050405020304" pitchFamily="18" charset="0"/>
              </a:rPr>
              <a:t>The denatured protein loses its native shape and thus its biological function (if it is an enzyme), but it can gain new functional properties for food.</a:t>
            </a:r>
          </a:p>
          <a:p>
            <a:pPr marL="152400" lvl="0" indent="0" algn="just">
              <a:lnSpc>
                <a:spcPct val="150000"/>
              </a:lnSpc>
            </a:pPr>
            <a:r>
              <a:rPr lang="en-US" sz="1800" b="1" dirty="0">
                <a:latin typeface="Times New Roman" panose="02020603050405020304" pitchFamily="18" charset="0"/>
                <a:cs typeface="Times New Roman" panose="02020603050405020304" pitchFamily="18" charset="0"/>
              </a:rPr>
              <a:t>Common Denaturing Agents in the Food Industry:</a:t>
            </a:r>
          </a:p>
          <a:p>
            <a:pPr marL="152400" lvl="0" indent="0" algn="just">
              <a:lnSpc>
                <a:spcPct val="150000"/>
              </a:lnSpc>
            </a:pPr>
            <a:r>
              <a:rPr lang="en-US" sz="180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Heat (Cooking an egg): </a:t>
            </a:r>
            <a:r>
              <a:rPr lang="en-US" sz="1800" dirty="0">
                <a:latin typeface="Times New Roman" panose="02020603050405020304" pitchFamily="18" charset="0"/>
                <a:cs typeface="Times New Roman" panose="02020603050405020304" pitchFamily="18" charset="0"/>
              </a:rPr>
              <a:t>Thermal agitation that breaks weak bonds.</a:t>
            </a:r>
          </a:p>
          <a:p>
            <a:pPr marL="152400" lvl="0" indent="0" algn="just">
              <a:lnSpc>
                <a:spcPct val="150000"/>
              </a:lnSpc>
            </a:pPr>
            <a:r>
              <a:rPr lang="en-US" sz="180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PH (Acidification of milk to make yogurt): </a:t>
            </a:r>
            <a:r>
              <a:rPr lang="en-US" sz="1800" dirty="0">
                <a:latin typeface="Times New Roman" panose="02020603050405020304" pitchFamily="18" charset="0"/>
                <a:cs typeface="Times New Roman" panose="02020603050405020304" pitchFamily="18" charset="0"/>
              </a:rPr>
              <a:t>Alters the charges of amino acids, </a:t>
            </a:r>
            <a:endParaRPr lang="fr-FR" dirty="0"/>
          </a:p>
        </p:txBody>
      </p:sp>
      <p:sp>
        <p:nvSpPr>
          <p:cNvPr id="188" name="Google Shape;188;p28">
            <a:extLst>
              <a:ext uri="{FF2B5EF4-FFF2-40B4-BE49-F238E27FC236}">
                <a16:creationId xmlns:a16="http://schemas.microsoft.com/office/drawing/2014/main" id="{723CE4DA-1EEA-5274-0BBE-7C107E693A8B}"/>
              </a:ext>
            </a:extLst>
          </p:cNvPr>
          <p:cNvSpPr/>
          <p:nvPr/>
        </p:nvSpPr>
        <p:spPr>
          <a:xfrm>
            <a:off x="7166150" y="-488348"/>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ZoneTexte 2">
            <a:extLst>
              <a:ext uri="{FF2B5EF4-FFF2-40B4-BE49-F238E27FC236}">
                <a16:creationId xmlns:a16="http://schemas.microsoft.com/office/drawing/2014/main" id="{1320B61F-1F72-232A-8230-F4BBC03A884E}"/>
              </a:ext>
            </a:extLst>
          </p:cNvPr>
          <p:cNvSpPr txBox="1"/>
          <p:nvPr/>
        </p:nvSpPr>
        <p:spPr>
          <a:xfrm>
            <a:off x="2083934" y="-89263"/>
            <a:ext cx="4976132" cy="461665"/>
          </a:xfrm>
          <a:prstGeom prst="rect">
            <a:avLst/>
          </a:prstGeom>
          <a:noFill/>
        </p:spPr>
        <p:txBody>
          <a:bodyPr wrap="square">
            <a:spAutoFit/>
          </a:bodyPr>
          <a:lstStyle/>
          <a:p>
            <a:r>
              <a:rPr lang="fr-FR" sz="2400" b="1" dirty="0">
                <a:latin typeface="Times New Roman" panose="02020603050405020304" pitchFamily="18" charset="0"/>
                <a:ea typeface="Calibri" panose="020F0502020204030204" pitchFamily="34" charset="0"/>
              </a:rPr>
              <a:t>4. </a:t>
            </a:r>
            <a:r>
              <a:rPr lang="fr-FR" sz="2400" b="1" dirty="0" err="1">
                <a:effectLst/>
                <a:latin typeface="Times New Roman" panose="02020603050405020304" pitchFamily="18" charset="0"/>
                <a:ea typeface="Calibri" panose="020F0502020204030204" pitchFamily="34" charset="0"/>
              </a:rPr>
              <a:t>Protein</a:t>
            </a:r>
            <a:r>
              <a:rPr lang="fr-FR" sz="2400" b="1" dirty="0">
                <a:effectLst/>
                <a:latin typeface="Times New Roman" panose="02020603050405020304" pitchFamily="18" charset="0"/>
                <a:ea typeface="Calibri" panose="020F0502020204030204" pitchFamily="34" charset="0"/>
              </a:rPr>
              <a:t> </a:t>
            </a:r>
            <a:r>
              <a:rPr lang="fr-FR" sz="2400" b="1" dirty="0" err="1">
                <a:effectLst/>
                <a:latin typeface="Times New Roman" panose="02020603050405020304" pitchFamily="18" charset="0"/>
                <a:ea typeface="Calibri" panose="020F0502020204030204" pitchFamily="34" charset="0"/>
              </a:rPr>
              <a:t>Denaturation</a:t>
            </a:r>
            <a:endParaRPr lang="fr-FR" sz="2400" dirty="0"/>
          </a:p>
        </p:txBody>
      </p:sp>
      <p:sp>
        <p:nvSpPr>
          <p:cNvPr id="7" name="Google Shape;187;p28">
            <a:extLst>
              <a:ext uri="{FF2B5EF4-FFF2-40B4-BE49-F238E27FC236}">
                <a16:creationId xmlns:a16="http://schemas.microsoft.com/office/drawing/2014/main" id="{B79DB724-24EF-5F84-8FE4-F5FAC5B67982}"/>
              </a:ext>
            </a:extLst>
          </p:cNvPr>
          <p:cNvSpPr txBox="1">
            <a:spLocks/>
          </p:cNvSpPr>
          <p:nvPr/>
        </p:nvSpPr>
        <p:spPr>
          <a:xfrm>
            <a:off x="423949" y="515424"/>
            <a:ext cx="6803714" cy="1279822"/>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lbert Sans"/>
              <a:buNone/>
              <a:defRPr sz="16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9pPr>
          </a:lstStyle>
          <a:p>
            <a:pPr algn="just">
              <a:lnSpc>
                <a:spcPct val="150000"/>
              </a:lnSpc>
            </a:pPr>
            <a:r>
              <a:rPr lang="en-US" sz="1800" b="1" dirty="0">
                <a:latin typeface="Times New Roman" panose="02020603050405020304" pitchFamily="18" charset="0"/>
                <a:cs typeface="Times New Roman" panose="02020603050405020304" pitchFamily="18" charset="0"/>
              </a:rPr>
              <a:t>Denaturation </a:t>
            </a:r>
            <a:r>
              <a:rPr lang="en-US" sz="1800" dirty="0">
                <a:latin typeface="Times New Roman" panose="02020603050405020304" pitchFamily="18" charset="0"/>
                <a:cs typeface="Times New Roman" panose="02020603050405020304" pitchFamily="18" charset="0"/>
              </a:rPr>
              <a:t>is the loss of the tertiary and secondary structure of a protein, without breaking the peptide bonds (the primary structure remains intact).</a:t>
            </a:r>
            <a:endParaRPr lang="fr-FR" sz="1800" dirty="0">
              <a:latin typeface="Times New Roman" panose="020206030504050203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8F516E09-22AD-7156-7F6E-F9DD40ED896A}"/>
              </a:ext>
            </a:extLst>
          </p:cNvPr>
          <p:cNvPicPr>
            <a:picLocks noChangeAspect="1"/>
          </p:cNvPicPr>
          <p:nvPr/>
        </p:nvPicPr>
        <p:blipFill>
          <a:blip r:embed="rId3"/>
          <a:srcRect l="32750" r="4476"/>
          <a:stretch>
            <a:fillRect/>
          </a:stretch>
        </p:blipFill>
        <p:spPr>
          <a:xfrm>
            <a:off x="7242041" y="-97745"/>
            <a:ext cx="1792818" cy="1505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27578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1962EF4E-6896-620C-142E-998354A46A6B}"/>
            </a:ext>
          </a:extLst>
        </p:cNvPr>
        <p:cNvGrpSpPr/>
        <p:nvPr/>
      </p:nvGrpSpPr>
      <p:grpSpPr>
        <a:xfrm>
          <a:off x="0" y="0"/>
          <a:ext cx="0" cy="0"/>
          <a:chOff x="0" y="0"/>
          <a:chExt cx="0" cy="0"/>
        </a:xfrm>
      </p:grpSpPr>
      <p:sp>
        <p:nvSpPr>
          <p:cNvPr id="187" name="Google Shape;187;p28">
            <a:extLst>
              <a:ext uri="{FF2B5EF4-FFF2-40B4-BE49-F238E27FC236}">
                <a16:creationId xmlns:a16="http://schemas.microsoft.com/office/drawing/2014/main" id="{79C2415A-5E6C-73CE-A2D1-74533774D278}"/>
              </a:ext>
            </a:extLst>
          </p:cNvPr>
          <p:cNvSpPr txBox="1">
            <a:spLocks noGrp="1"/>
          </p:cNvSpPr>
          <p:nvPr>
            <p:ph type="subTitle" idx="1"/>
          </p:nvPr>
        </p:nvSpPr>
        <p:spPr>
          <a:xfrm>
            <a:off x="283378" y="654949"/>
            <a:ext cx="8586302" cy="2592336"/>
          </a:xfrm>
          <a:prstGeom prst="rect">
            <a:avLst/>
          </a:prstGeom>
        </p:spPr>
        <p:txBody>
          <a:bodyPr spcFirstLastPara="1" wrap="square" lIns="91425" tIns="91425" rIns="91425" bIns="91425" anchor="ctr" anchorCtr="0">
            <a:noAutofit/>
          </a:bodyPr>
          <a:lstStyle/>
          <a:p>
            <a:pPr marL="152400" lvl="0" indent="0">
              <a:lnSpc>
                <a:spcPct val="150000"/>
              </a:lnSpc>
            </a:pPr>
            <a:r>
              <a:rPr lang="en-US" sz="1800" b="1" dirty="0">
                <a:latin typeface="Times New Roman" panose="02020603050405020304" pitchFamily="18" charset="0"/>
                <a:cs typeface="Times New Roman" panose="02020603050405020304" pitchFamily="18" charset="0"/>
              </a:rPr>
              <a:t>Disrupting ionic interactions.</a:t>
            </a:r>
          </a:p>
          <a:p>
            <a:pPr marL="152400" lvl="0" indent="0" algn="just">
              <a:lnSpc>
                <a:spcPct val="150000"/>
              </a:lnSpc>
            </a:pPr>
            <a:r>
              <a:rPr lang="en-US" sz="180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Salts (Ionic Strength): </a:t>
            </a:r>
            <a:r>
              <a:rPr lang="en-US" sz="1800" dirty="0">
                <a:latin typeface="Times New Roman" panose="02020603050405020304" pitchFamily="18" charset="0"/>
                <a:cs typeface="Times New Roman" panose="02020603050405020304" pitchFamily="18" charset="0"/>
              </a:rPr>
              <a:t>Can shield charges and disrupt interactions.</a:t>
            </a:r>
          </a:p>
          <a:p>
            <a:pPr marL="152400" lvl="0" indent="0" algn="just">
              <a:lnSpc>
                <a:spcPct val="150000"/>
              </a:lnSpc>
            </a:pPr>
            <a:r>
              <a:rPr lang="en-US" sz="180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Organic Solvents: </a:t>
            </a:r>
            <a:r>
              <a:rPr lang="en-US" sz="1800" dirty="0">
                <a:latin typeface="Times New Roman" panose="02020603050405020304" pitchFamily="18" charset="0"/>
                <a:cs typeface="Times New Roman" panose="02020603050405020304" pitchFamily="18" charset="0"/>
              </a:rPr>
              <a:t>Alter the hydrophobic environment.</a:t>
            </a:r>
          </a:p>
          <a:p>
            <a:pPr marL="152400" lvl="0" indent="0" algn="just">
              <a:lnSpc>
                <a:spcPct val="150000"/>
              </a:lnSpc>
            </a:pPr>
            <a:r>
              <a:rPr lang="en-US" sz="180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Mechanical Agitation (Whipping egg white): </a:t>
            </a:r>
            <a:r>
              <a:rPr lang="en-US" sz="1800" dirty="0">
                <a:latin typeface="Times New Roman" panose="02020603050405020304" pitchFamily="18" charset="0"/>
                <a:cs typeface="Times New Roman" panose="02020603050405020304" pitchFamily="18" charset="0"/>
              </a:rPr>
              <a:t>Introduces energy and air-water interfaces.</a:t>
            </a:r>
          </a:p>
          <a:p>
            <a:pPr lvl="0"/>
            <a:endParaRPr lang="fr-FR" dirty="0"/>
          </a:p>
        </p:txBody>
      </p:sp>
      <p:sp>
        <p:nvSpPr>
          <p:cNvPr id="188" name="Google Shape;188;p28">
            <a:extLst>
              <a:ext uri="{FF2B5EF4-FFF2-40B4-BE49-F238E27FC236}">
                <a16:creationId xmlns:a16="http://schemas.microsoft.com/office/drawing/2014/main" id="{E060BF2A-D0D8-D804-7813-B164FCA36305}"/>
              </a:ext>
            </a:extLst>
          </p:cNvPr>
          <p:cNvSpPr/>
          <p:nvPr/>
        </p:nvSpPr>
        <p:spPr>
          <a:xfrm>
            <a:off x="7166150" y="-488348"/>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ZoneTexte 2">
            <a:extLst>
              <a:ext uri="{FF2B5EF4-FFF2-40B4-BE49-F238E27FC236}">
                <a16:creationId xmlns:a16="http://schemas.microsoft.com/office/drawing/2014/main" id="{CBF5692D-1CA9-54D0-D9C9-1047088CE2B4}"/>
              </a:ext>
            </a:extLst>
          </p:cNvPr>
          <p:cNvSpPr txBox="1"/>
          <p:nvPr/>
        </p:nvSpPr>
        <p:spPr>
          <a:xfrm>
            <a:off x="1815847" y="51112"/>
            <a:ext cx="4976132" cy="461665"/>
          </a:xfrm>
          <a:prstGeom prst="rect">
            <a:avLst/>
          </a:prstGeom>
          <a:noFill/>
        </p:spPr>
        <p:txBody>
          <a:bodyPr wrap="square">
            <a:spAutoFit/>
          </a:bodyPr>
          <a:lstStyle/>
          <a:p>
            <a:r>
              <a:rPr lang="fr-FR" sz="2400" b="1" dirty="0">
                <a:latin typeface="Times New Roman" panose="02020603050405020304" pitchFamily="18" charset="0"/>
                <a:ea typeface="Calibri" panose="020F0502020204030204" pitchFamily="34" charset="0"/>
              </a:rPr>
              <a:t>4. </a:t>
            </a:r>
            <a:r>
              <a:rPr lang="fr-FR" sz="2400" b="1" dirty="0" err="1">
                <a:latin typeface="Times New Roman" panose="02020603050405020304" pitchFamily="18" charset="0"/>
                <a:ea typeface="Calibri" panose="020F0502020204030204" pitchFamily="34" charset="0"/>
              </a:rPr>
              <a:t>Protein</a:t>
            </a:r>
            <a:r>
              <a:rPr lang="fr-FR" sz="2400" b="1" dirty="0">
                <a:latin typeface="Times New Roman" panose="02020603050405020304" pitchFamily="18" charset="0"/>
                <a:ea typeface="Calibri" panose="020F0502020204030204" pitchFamily="34" charset="0"/>
              </a:rPr>
              <a:t> </a:t>
            </a:r>
            <a:r>
              <a:rPr lang="fr-FR" sz="2400" b="1" dirty="0" err="1">
                <a:latin typeface="Times New Roman" panose="02020603050405020304" pitchFamily="18" charset="0"/>
                <a:ea typeface="Calibri" panose="020F0502020204030204" pitchFamily="34" charset="0"/>
              </a:rPr>
              <a:t>Denaturation</a:t>
            </a:r>
            <a:endParaRPr lang="fr-FR" sz="2400" dirty="0"/>
          </a:p>
        </p:txBody>
      </p:sp>
      <p:pic>
        <p:nvPicPr>
          <p:cNvPr id="2" name="Image 1">
            <a:extLst>
              <a:ext uri="{FF2B5EF4-FFF2-40B4-BE49-F238E27FC236}">
                <a16:creationId xmlns:a16="http://schemas.microsoft.com/office/drawing/2014/main" id="{C6C36340-6CF9-137C-963B-3C7FB1FB3FD0}"/>
              </a:ext>
            </a:extLst>
          </p:cNvPr>
          <p:cNvPicPr>
            <a:picLocks noChangeAspect="1"/>
          </p:cNvPicPr>
          <p:nvPr/>
        </p:nvPicPr>
        <p:blipFill>
          <a:blip r:embed="rId3"/>
          <a:srcRect l="32750" r="4476"/>
          <a:stretch>
            <a:fillRect/>
          </a:stretch>
        </p:blipFill>
        <p:spPr>
          <a:xfrm>
            <a:off x="7242041" y="-97745"/>
            <a:ext cx="1792818" cy="1505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Google Shape;187;p28">
            <a:extLst>
              <a:ext uri="{FF2B5EF4-FFF2-40B4-BE49-F238E27FC236}">
                <a16:creationId xmlns:a16="http://schemas.microsoft.com/office/drawing/2014/main" id="{F14F808F-78A9-D340-E51B-A8EAD18B6252}"/>
              </a:ext>
            </a:extLst>
          </p:cNvPr>
          <p:cNvSpPr txBox="1">
            <a:spLocks/>
          </p:cNvSpPr>
          <p:nvPr/>
        </p:nvSpPr>
        <p:spPr>
          <a:xfrm>
            <a:off x="278849" y="3389457"/>
            <a:ext cx="8586302" cy="162828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lbert Sans"/>
              <a:buNone/>
              <a:defRPr sz="16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9pPr>
          </a:lstStyle>
          <a:p>
            <a:pPr marL="152400" indent="0" algn="just">
              <a:lnSpc>
                <a:spcPct val="150000"/>
              </a:lnSpc>
            </a:pPr>
            <a:r>
              <a:rPr lang="en-US" sz="1800" b="1" dirty="0">
                <a:latin typeface="Times New Roman" panose="02020603050405020304" pitchFamily="18" charset="0"/>
                <a:cs typeface="Times New Roman" panose="02020603050405020304" pitchFamily="18" charset="0"/>
              </a:rPr>
              <a:t>Major Consequence: </a:t>
            </a:r>
            <a:r>
              <a:rPr lang="en-US" sz="1800" dirty="0">
                <a:latin typeface="Times New Roman" panose="02020603050405020304" pitchFamily="18" charset="0"/>
                <a:cs typeface="Times New Roman" panose="02020603050405020304" pitchFamily="18" charset="0"/>
              </a:rPr>
              <a:t>Denaturation often makes the protein insoluble and can expose hydrophobic groups, making it more likely to aggregate. It is this aggregation process that leads to phenomena such as gelation or coagulation.</a:t>
            </a:r>
            <a:endParaRPr lang="fr-FR" dirty="0"/>
          </a:p>
        </p:txBody>
      </p:sp>
    </p:spTree>
    <p:extLst>
      <p:ext uri="{BB962C8B-B14F-4D97-AF65-F5344CB8AC3E}">
        <p14:creationId xmlns:p14="http://schemas.microsoft.com/office/powerpoint/2010/main" val="1365337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A7DE6913-7DCD-B675-CABF-A913278761B0}"/>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EA76E944-5C6F-9294-EC2B-8474894837BC}"/>
              </a:ext>
            </a:extLst>
          </p:cNvPr>
          <p:cNvSpPr/>
          <p:nvPr/>
        </p:nvSpPr>
        <p:spPr>
          <a:xfrm>
            <a:off x="7166150" y="-488348"/>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ZoneTexte 2">
            <a:extLst>
              <a:ext uri="{FF2B5EF4-FFF2-40B4-BE49-F238E27FC236}">
                <a16:creationId xmlns:a16="http://schemas.microsoft.com/office/drawing/2014/main" id="{DB4F1269-D8F1-BB2D-35DD-C74701AECBB4}"/>
              </a:ext>
            </a:extLst>
          </p:cNvPr>
          <p:cNvSpPr txBox="1"/>
          <p:nvPr/>
        </p:nvSpPr>
        <p:spPr>
          <a:xfrm>
            <a:off x="1882527" y="-28753"/>
            <a:ext cx="4976132" cy="461665"/>
          </a:xfrm>
          <a:prstGeom prst="rect">
            <a:avLst/>
          </a:prstGeom>
          <a:noFill/>
        </p:spPr>
        <p:txBody>
          <a:bodyPr wrap="square">
            <a:spAutoFit/>
          </a:bodyPr>
          <a:lstStyle/>
          <a:p>
            <a:r>
              <a:rPr lang="en-US" sz="2400" b="1" dirty="0">
                <a:effectLst/>
                <a:latin typeface="Times New Roman" panose="02020603050405020304" pitchFamily="18" charset="0"/>
                <a:ea typeface="Calibri" panose="020F0502020204030204" pitchFamily="34" charset="0"/>
              </a:rPr>
              <a:t>5. </a:t>
            </a:r>
            <a:r>
              <a:rPr lang="en-US" sz="2000" b="1" dirty="0">
                <a:effectLst/>
                <a:latin typeface="Times New Roman" panose="02020603050405020304" pitchFamily="18" charset="0"/>
                <a:ea typeface="Calibri" panose="020F0502020204030204" pitchFamily="34" charset="0"/>
              </a:rPr>
              <a:t>Classification</a:t>
            </a:r>
            <a:r>
              <a:rPr lang="en-US" sz="2400" b="1" dirty="0">
                <a:effectLst/>
                <a:latin typeface="Times New Roman" panose="02020603050405020304" pitchFamily="18" charset="0"/>
                <a:ea typeface="Calibri" panose="020F0502020204030204" pitchFamily="34" charset="0"/>
              </a:rPr>
              <a:t> of food </a:t>
            </a:r>
            <a:r>
              <a:rPr lang="en-US" sz="2400" b="1" dirty="0">
                <a:latin typeface="Times New Roman" panose="02020603050405020304" pitchFamily="18" charset="0"/>
                <a:ea typeface="Calibri" panose="020F0502020204030204" pitchFamily="34" charset="0"/>
              </a:rPr>
              <a:t>p</a:t>
            </a:r>
            <a:r>
              <a:rPr lang="en-US" sz="2400" b="1" dirty="0">
                <a:effectLst/>
                <a:latin typeface="Times New Roman" panose="02020603050405020304" pitchFamily="18" charset="0"/>
                <a:ea typeface="Calibri" panose="020F0502020204030204" pitchFamily="34" charset="0"/>
              </a:rPr>
              <a:t>roteins</a:t>
            </a:r>
            <a:endParaRPr lang="fr-FR" sz="2400" dirty="0"/>
          </a:p>
        </p:txBody>
      </p:sp>
      <p:pic>
        <p:nvPicPr>
          <p:cNvPr id="2" name="Image 1">
            <a:extLst>
              <a:ext uri="{FF2B5EF4-FFF2-40B4-BE49-F238E27FC236}">
                <a16:creationId xmlns:a16="http://schemas.microsoft.com/office/drawing/2014/main" id="{B407C82C-4C28-C547-3770-D9DA19728722}"/>
              </a:ext>
            </a:extLst>
          </p:cNvPr>
          <p:cNvPicPr>
            <a:picLocks noChangeAspect="1"/>
          </p:cNvPicPr>
          <p:nvPr/>
        </p:nvPicPr>
        <p:blipFill>
          <a:blip r:embed="rId3"/>
          <a:srcRect l="32750" r="4476"/>
          <a:stretch>
            <a:fillRect/>
          </a:stretch>
        </p:blipFill>
        <p:spPr>
          <a:xfrm>
            <a:off x="7242041" y="-97745"/>
            <a:ext cx="1792818" cy="1505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Flèche : bas 5">
            <a:extLst>
              <a:ext uri="{FF2B5EF4-FFF2-40B4-BE49-F238E27FC236}">
                <a16:creationId xmlns:a16="http://schemas.microsoft.com/office/drawing/2014/main" id="{9B0CC894-8C5A-E932-DF5E-E606149D9D11}"/>
              </a:ext>
            </a:extLst>
          </p:cNvPr>
          <p:cNvSpPr/>
          <p:nvPr/>
        </p:nvSpPr>
        <p:spPr>
          <a:xfrm rot="2412041">
            <a:off x="3448374" y="1007361"/>
            <a:ext cx="208704" cy="665206"/>
          </a:xfrm>
          <a:prstGeom prst="downArrow">
            <a:avLst/>
          </a:prstGeom>
          <a:solidFill>
            <a:schemeClr val="bg1">
              <a:lumMod val="90000"/>
            </a:schemeClr>
          </a:solidFill>
          <a:ln>
            <a:solidFill>
              <a:schemeClr val="bg1">
                <a:lumMod val="50000"/>
              </a:schemeClr>
            </a:solidFill>
          </a:ln>
          <a:effectLst>
            <a:glow rad="139700">
              <a:schemeClr val="bg1">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p:txBody>
      </p:sp>
      <p:sp>
        <p:nvSpPr>
          <p:cNvPr id="5" name="ZoneTexte 4">
            <a:extLst>
              <a:ext uri="{FF2B5EF4-FFF2-40B4-BE49-F238E27FC236}">
                <a16:creationId xmlns:a16="http://schemas.microsoft.com/office/drawing/2014/main" id="{0CA1AA3D-132A-5CAA-B014-67570CFEAE49}"/>
              </a:ext>
            </a:extLst>
          </p:cNvPr>
          <p:cNvSpPr txBox="1"/>
          <p:nvPr/>
        </p:nvSpPr>
        <p:spPr>
          <a:xfrm>
            <a:off x="30237" y="386883"/>
            <a:ext cx="7001982" cy="646331"/>
          </a:xfrm>
          <a:prstGeom prst="rect">
            <a:avLst/>
          </a:prstGeom>
          <a:noFill/>
        </p:spPr>
        <p:txBody>
          <a:bodyPr wrap="square">
            <a:spAutoFit/>
          </a:bodyPr>
          <a:lstStyle/>
          <a:p>
            <a:pPr algn="ctr"/>
            <a:r>
              <a:rPr lang="en-US" sz="1800" b="0" i="0" dirty="0">
                <a:solidFill>
                  <a:srgbClr val="0F1115"/>
                </a:solidFill>
                <a:effectLst/>
                <a:latin typeface="Times New Roman" panose="02020603050405020304" pitchFamily="18" charset="0"/>
                <a:cs typeface="Times New Roman" panose="02020603050405020304" pitchFamily="18" charset="0"/>
              </a:rPr>
              <a:t>According to their </a:t>
            </a:r>
            <a:r>
              <a:rPr lang="en-US" sz="1800" b="1" i="0" dirty="0">
                <a:solidFill>
                  <a:srgbClr val="FF0000"/>
                </a:solidFill>
                <a:effectLst/>
                <a:latin typeface="Times New Roman" panose="02020603050405020304" pitchFamily="18" charset="0"/>
                <a:cs typeface="Times New Roman" panose="02020603050405020304" pitchFamily="18" charset="0"/>
              </a:rPr>
              <a:t>composition</a:t>
            </a:r>
            <a:r>
              <a:rPr lang="en-US" sz="1800" b="0" i="0" dirty="0">
                <a:solidFill>
                  <a:srgbClr val="0F1115"/>
                </a:solidFill>
                <a:effectLst/>
                <a:latin typeface="Times New Roman" panose="02020603050405020304" pitchFamily="18" charset="0"/>
                <a:cs typeface="Times New Roman" panose="02020603050405020304" pitchFamily="18" charset="0"/>
              </a:rPr>
              <a:t>, proteins can belong to two different groups: holoproteins and </a:t>
            </a:r>
            <a:r>
              <a:rPr lang="en-US" sz="1800" b="0" i="0" dirty="0" err="1">
                <a:solidFill>
                  <a:srgbClr val="0F1115"/>
                </a:solidFill>
                <a:effectLst/>
                <a:latin typeface="Times New Roman" panose="02020603050405020304" pitchFamily="18" charset="0"/>
                <a:cs typeface="Times New Roman" panose="02020603050405020304" pitchFamily="18" charset="0"/>
              </a:rPr>
              <a:t>heteroproteins</a:t>
            </a:r>
            <a:r>
              <a:rPr lang="en-US" sz="1800" b="0" i="0" dirty="0">
                <a:solidFill>
                  <a:srgbClr val="0F1115"/>
                </a:solidFill>
                <a:effectLst/>
                <a:latin typeface="Times New Roman" panose="02020603050405020304" pitchFamily="18" charset="0"/>
                <a:cs typeface="Times New Roman" panose="02020603050405020304" pitchFamily="18" charset="0"/>
              </a:rPr>
              <a:t>.</a:t>
            </a:r>
            <a:endParaRPr lang="fr-FR" sz="1800" dirty="0">
              <a:latin typeface="Times New Roman" panose="02020603050405020304" pitchFamily="18" charset="0"/>
              <a:cs typeface="Times New Roman" panose="02020603050405020304" pitchFamily="18" charset="0"/>
            </a:endParaRPr>
          </a:p>
        </p:txBody>
      </p:sp>
      <p:sp>
        <p:nvSpPr>
          <p:cNvPr id="12" name="ZoneTexte 11">
            <a:extLst>
              <a:ext uri="{FF2B5EF4-FFF2-40B4-BE49-F238E27FC236}">
                <a16:creationId xmlns:a16="http://schemas.microsoft.com/office/drawing/2014/main" id="{96C5B8E1-9440-B600-5650-17B9ED916F24}"/>
              </a:ext>
            </a:extLst>
          </p:cNvPr>
          <p:cNvSpPr txBox="1"/>
          <p:nvPr/>
        </p:nvSpPr>
        <p:spPr>
          <a:xfrm>
            <a:off x="179867" y="2030966"/>
            <a:ext cx="3228101" cy="2951064"/>
          </a:xfrm>
          <a:prstGeom prst="rect">
            <a:avLst/>
          </a:prstGeom>
          <a:noFill/>
        </p:spPr>
        <p:txBody>
          <a:bodyPr wrap="square">
            <a:spAutoFit/>
          </a:bodyPr>
          <a:lstStyle/>
          <a:p>
            <a:pPr lvl="0" algn="just"/>
            <a:endParaRPr lang="fr-FR" sz="1800" b="1" dirty="0">
              <a:latin typeface="Times New Roman" panose="02020603050405020304" pitchFamily="18" charset="0"/>
              <a:cs typeface="Times New Roman" panose="02020603050405020304" pitchFamily="18" charset="0"/>
            </a:endParaRPr>
          </a:p>
          <a:p>
            <a:pPr lvl="0" algn="just"/>
            <a:r>
              <a:rPr lang="en-US" sz="1800" dirty="0">
                <a:latin typeface="Times New Roman" panose="02020603050405020304" pitchFamily="18" charset="0"/>
                <a:cs typeface="Times New Roman" panose="02020603050405020304" pitchFamily="18" charset="0"/>
              </a:rPr>
              <a:t>Proteins composed exclusively</a:t>
            </a:r>
          </a:p>
          <a:p>
            <a:pPr lvl="0" algn="just"/>
            <a:r>
              <a:rPr lang="en-US" sz="1800" dirty="0">
                <a:latin typeface="Times New Roman" panose="02020603050405020304" pitchFamily="18" charset="0"/>
                <a:cs typeface="Times New Roman" panose="02020603050405020304" pitchFamily="18" charset="0"/>
              </a:rPr>
              <a:t>of amino acids. They are divided into </a:t>
            </a:r>
            <a:r>
              <a:rPr lang="en-US" sz="1800" dirty="0" err="1">
                <a:latin typeface="Times New Roman" panose="02020603050405020304" pitchFamily="18" charset="0"/>
                <a:cs typeface="Times New Roman" panose="02020603050405020304" pitchFamily="18" charset="0"/>
              </a:rPr>
              <a:t>protamines</a:t>
            </a:r>
            <a:r>
              <a:rPr lang="en-US" sz="1800" dirty="0">
                <a:latin typeface="Times New Roman" panose="02020603050405020304" pitchFamily="18" charset="0"/>
                <a:cs typeface="Times New Roman" panose="02020603050405020304" pitchFamily="18" charset="0"/>
              </a:rPr>
              <a:t>, histones, </a:t>
            </a:r>
            <a:r>
              <a:rPr lang="en-US" sz="1800" dirty="0" err="1">
                <a:latin typeface="Times New Roman" panose="02020603050405020304" pitchFamily="18" charset="0"/>
                <a:cs typeface="Times New Roman" panose="02020603050405020304" pitchFamily="18" charset="0"/>
              </a:rPr>
              <a:t>glutelins</a:t>
            </a:r>
            <a:r>
              <a:rPr lang="en-US" sz="1800" dirty="0">
                <a:latin typeface="Times New Roman" panose="02020603050405020304" pitchFamily="18" charset="0"/>
                <a:cs typeface="Times New Roman" panose="02020603050405020304" pitchFamily="18" charset="0"/>
              </a:rPr>
              <a:t>, albumins, prolamins, globulins, and scleroproteins.</a:t>
            </a:r>
          </a:p>
          <a:p>
            <a:pPr algn="just">
              <a:lnSpc>
                <a:spcPct val="150000"/>
              </a:lnSpc>
            </a:pPr>
            <a:r>
              <a:rPr lang="fr-FR" sz="1800" b="1" dirty="0">
                <a:latin typeface="Times New Roman" panose="02020603050405020304" pitchFamily="18" charset="0"/>
                <a:cs typeface="Times New Roman" panose="02020603050405020304" pitchFamily="18" charset="0"/>
              </a:rPr>
              <a:t>Example:</a:t>
            </a:r>
          </a:p>
          <a:p>
            <a:pPr algn="just">
              <a:lnSpc>
                <a:spcPct val="150000"/>
              </a:lnSpc>
            </a:pPr>
            <a:r>
              <a:rPr lang="fr-FR" sz="1800" b="1" dirty="0">
                <a:latin typeface="Times New Roman" panose="02020603050405020304" pitchFamily="18" charset="0"/>
                <a:cs typeface="Times New Roman" panose="02020603050405020304" pitchFamily="18" charset="0"/>
              </a:rPr>
              <a:t> - </a:t>
            </a:r>
            <a:r>
              <a:rPr lang="fr-FR" sz="1800" dirty="0" err="1">
                <a:latin typeface="Times New Roman" panose="02020603050405020304" pitchFamily="18" charset="0"/>
                <a:cs typeface="Times New Roman" panose="02020603050405020304" pitchFamily="18" charset="0"/>
              </a:rPr>
              <a:t>Albumin</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egg</a:t>
            </a:r>
            <a:r>
              <a:rPr lang="fr-FR" sz="1800" dirty="0">
                <a:latin typeface="Times New Roman" panose="02020603050405020304" pitchFamily="18" charset="0"/>
                <a:cs typeface="Times New Roman" panose="02020603050405020304" pitchFamily="18" charset="0"/>
              </a:rPr>
              <a:t>), </a:t>
            </a:r>
          </a:p>
          <a:p>
            <a:pPr algn="just">
              <a:lnSpc>
                <a:spcPct val="150000"/>
              </a:lnSpc>
            </a:pPr>
            <a:r>
              <a:rPr lang="fr-FR" sz="1800" dirty="0">
                <a:latin typeface="Times New Roman" panose="02020603050405020304" pitchFamily="18" charset="0"/>
                <a:cs typeface="Times New Roman" panose="02020603050405020304" pitchFamily="18" charset="0"/>
              </a:rPr>
              <a:t>- Globulins (</a:t>
            </a:r>
            <a:r>
              <a:rPr lang="fr-FR" sz="1800" dirty="0" err="1">
                <a:latin typeface="Times New Roman" panose="02020603050405020304" pitchFamily="18" charset="0"/>
                <a:cs typeface="Times New Roman" panose="02020603050405020304" pitchFamily="18" charset="0"/>
              </a:rPr>
              <a:t>legumes</a:t>
            </a:r>
            <a:r>
              <a:rPr lang="fr-FR" sz="1800" dirty="0">
                <a:latin typeface="Times New Roman" panose="02020603050405020304" pitchFamily="18" charset="0"/>
                <a:cs typeface="Times New Roman" panose="02020603050405020304" pitchFamily="18" charset="0"/>
              </a:rPr>
              <a:t>).</a:t>
            </a:r>
          </a:p>
        </p:txBody>
      </p:sp>
      <p:sp>
        <p:nvSpPr>
          <p:cNvPr id="15" name="ZoneTexte 14">
            <a:extLst>
              <a:ext uri="{FF2B5EF4-FFF2-40B4-BE49-F238E27FC236}">
                <a16:creationId xmlns:a16="http://schemas.microsoft.com/office/drawing/2014/main" id="{8C8BCC76-B442-411C-D103-7934DF0FBCBA}"/>
              </a:ext>
            </a:extLst>
          </p:cNvPr>
          <p:cNvSpPr txBox="1"/>
          <p:nvPr/>
        </p:nvSpPr>
        <p:spPr>
          <a:xfrm>
            <a:off x="4059693" y="2320688"/>
            <a:ext cx="4975166" cy="2862322"/>
          </a:xfrm>
          <a:prstGeom prst="rect">
            <a:avLst/>
          </a:prstGeom>
          <a:noFill/>
        </p:spPr>
        <p:txBody>
          <a:bodyPr wrap="square">
            <a:spAutoFit/>
          </a:bodyPr>
          <a:lstStyle/>
          <a:p>
            <a:pPr algn="just"/>
            <a:r>
              <a:rPr lang="en-US" sz="1800" dirty="0">
                <a:latin typeface="Times New Roman" panose="02020603050405020304" pitchFamily="18" charset="0"/>
                <a:cs typeface="Times New Roman" panose="02020603050405020304" pitchFamily="18" charset="0"/>
              </a:rPr>
              <a:t>Composed of a protein part and a non-protein part called a prosthetic group. This group can be:</a:t>
            </a:r>
          </a:p>
          <a:p>
            <a:pPr algn="just"/>
            <a:r>
              <a:rPr lang="en-US" sz="1800" dirty="0">
                <a:latin typeface="Times New Roman" panose="02020603050405020304" pitchFamily="18" charset="0"/>
                <a:cs typeface="Times New Roman" panose="02020603050405020304" pitchFamily="18" charset="0"/>
              </a:rPr>
              <a:t>- A metallic group (</a:t>
            </a:r>
            <a:r>
              <a:rPr lang="en-US" sz="1800" b="1" dirty="0">
                <a:solidFill>
                  <a:srgbClr val="FF0000"/>
                </a:solidFill>
                <a:latin typeface="Times New Roman" panose="02020603050405020304" pitchFamily="18" charset="0"/>
                <a:cs typeface="Times New Roman" panose="02020603050405020304" pitchFamily="18" charset="0"/>
              </a:rPr>
              <a:t>chromoproteins</a:t>
            </a:r>
            <a:r>
              <a:rPr lang="en-US" sz="1800" dirty="0">
                <a:latin typeface="Times New Roman" panose="02020603050405020304" pitchFamily="18" charset="0"/>
                <a:cs typeface="Times New Roman" panose="02020603050405020304" pitchFamily="18" charset="0"/>
              </a:rPr>
              <a:t>) or organic group (</a:t>
            </a:r>
            <a:r>
              <a:rPr lang="en-US" sz="1800" b="1" dirty="0">
                <a:solidFill>
                  <a:srgbClr val="FF0000"/>
                </a:solidFill>
                <a:latin typeface="Times New Roman" panose="02020603050405020304" pitchFamily="18" charset="0"/>
                <a:cs typeface="Times New Roman" panose="02020603050405020304" pitchFamily="18" charset="0"/>
              </a:rPr>
              <a:t>phosphoproteins</a:t>
            </a:r>
            <a:r>
              <a:rPr lang="en-US" sz="1800" dirty="0">
                <a:latin typeface="Times New Roman" panose="02020603050405020304" pitchFamily="18" charset="0"/>
                <a:cs typeface="Times New Roman" panose="02020603050405020304" pitchFamily="18" charset="0"/>
              </a:rPr>
              <a:t>);</a:t>
            </a:r>
            <a:r>
              <a:rPr lang="fr-FR" sz="1800" dirty="0">
                <a:latin typeface="Times New Roman" panose="02020603050405020304" pitchFamily="18" charset="0"/>
                <a:cs typeface="Times New Roman" panose="02020603050405020304" pitchFamily="18" charset="0"/>
              </a:rPr>
              <a:t> (e.g., </a:t>
            </a:r>
            <a:r>
              <a:rPr lang="fr-FR" sz="1800" dirty="0" err="1">
                <a:latin typeface="Times New Roman" panose="02020603050405020304" pitchFamily="18" charset="0"/>
                <a:cs typeface="Times New Roman" panose="02020603050405020304" pitchFamily="18" charset="0"/>
              </a:rPr>
              <a:t>Casein</a:t>
            </a:r>
            <a:r>
              <a:rPr lang="fr-FR" sz="1800" dirty="0">
                <a:latin typeface="Times New Roman" panose="02020603050405020304" pitchFamily="18" charset="0"/>
                <a:cs typeface="Times New Roman" panose="02020603050405020304" pitchFamily="18" charset="0"/>
              </a:rPr>
              <a:t> in </a:t>
            </a:r>
            <a:r>
              <a:rPr lang="fr-FR" sz="1800" dirty="0" err="1">
                <a:latin typeface="Times New Roman" panose="02020603050405020304" pitchFamily="18" charset="0"/>
                <a:cs typeface="Times New Roman" panose="02020603050405020304" pitchFamily="18" charset="0"/>
              </a:rPr>
              <a:t>milk</a:t>
            </a:r>
            <a:r>
              <a:rPr lang="fr-FR" sz="1800" dirty="0">
                <a:latin typeface="Times New Roman" panose="02020603050405020304" pitchFamily="18" charset="0"/>
                <a:cs typeface="Times New Roman" panose="02020603050405020304" pitchFamily="18" charset="0"/>
              </a:rPr>
              <a:t>, essential for </a:t>
            </a:r>
            <a:r>
              <a:rPr lang="fr-FR" sz="1800" dirty="0" err="1">
                <a:latin typeface="Times New Roman" panose="02020603050405020304" pitchFamily="18" charset="0"/>
                <a:cs typeface="Times New Roman" panose="02020603050405020304" pitchFamily="18" charset="0"/>
              </a:rPr>
              <a:t>its</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functional</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properties</a:t>
            </a:r>
            <a:r>
              <a:rPr lang="fr-FR"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 A carbohydrate part linked covalently: </a:t>
            </a:r>
            <a:r>
              <a:rPr lang="en-US" sz="1800" b="1" dirty="0">
                <a:solidFill>
                  <a:srgbClr val="FF0000"/>
                </a:solidFill>
                <a:latin typeface="Times New Roman" panose="02020603050405020304" pitchFamily="18" charset="0"/>
                <a:cs typeface="Times New Roman" panose="02020603050405020304" pitchFamily="18" charset="0"/>
              </a:rPr>
              <a:t>glycoproteins</a:t>
            </a:r>
            <a:r>
              <a:rPr lang="en-US" sz="1800" dirty="0">
                <a:latin typeface="Times New Roman" panose="02020603050405020304" pitchFamily="18" charset="0"/>
                <a:cs typeface="Times New Roman" panose="02020603050405020304" pitchFamily="18" charset="0"/>
              </a:rPr>
              <a:t>;</a:t>
            </a:r>
            <a:r>
              <a:rPr lang="fr-FR" sz="1800" dirty="0">
                <a:latin typeface="Times New Roman" panose="02020603050405020304" pitchFamily="18" charset="0"/>
                <a:cs typeface="Times New Roman" panose="02020603050405020304" pitchFamily="18" charset="0"/>
              </a:rPr>
              <a:t> (e.g., </a:t>
            </a:r>
            <a:r>
              <a:rPr lang="fr-FR" sz="1800" dirty="0" err="1">
                <a:latin typeface="Times New Roman" panose="02020603050405020304" pitchFamily="18" charset="0"/>
                <a:cs typeface="Times New Roman" panose="02020603050405020304" pitchFamily="18" charset="0"/>
              </a:rPr>
              <a:t>Mucin</a:t>
            </a:r>
            <a:r>
              <a:rPr lang="fr-FR" sz="1800" dirty="0">
                <a:latin typeface="Times New Roman" panose="02020603050405020304" pitchFamily="18" charset="0"/>
                <a:cs typeface="Times New Roman" panose="02020603050405020304" pitchFamily="18" charset="0"/>
              </a:rPr>
              <a:t> in saliva).</a:t>
            </a:r>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 A lipid part linked covalently: </a:t>
            </a:r>
            <a:r>
              <a:rPr lang="en-US" sz="1800" b="1" dirty="0">
                <a:solidFill>
                  <a:srgbClr val="FF0000"/>
                </a:solidFill>
                <a:latin typeface="Times New Roman" panose="02020603050405020304" pitchFamily="18" charset="0"/>
                <a:cs typeface="Times New Roman" panose="02020603050405020304" pitchFamily="18" charset="0"/>
              </a:rPr>
              <a:t>lipoproteins</a:t>
            </a:r>
            <a:r>
              <a:rPr lang="en-US" sz="1800" dirty="0">
                <a:latin typeface="Times New Roman" panose="02020603050405020304" pitchFamily="18" charset="0"/>
                <a:cs typeface="Times New Roman" panose="02020603050405020304" pitchFamily="18" charset="0"/>
              </a:rPr>
              <a:t> </a:t>
            </a:r>
            <a:r>
              <a:rPr lang="fr-FR" sz="1800" dirty="0">
                <a:latin typeface="Times New Roman" panose="02020603050405020304" pitchFamily="18" charset="0"/>
                <a:cs typeface="Times New Roman" panose="02020603050405020304" pitchFamily="18" charset="0"/>
              </a:rPr>
              <a:t>(e.g., </a:t>
            </a:r>
            <a:r>
              <a:rPr lang="fr-FR" sz="1800" dirty="0" err="1">
                <a:latin typeface="Times New Roman" panose="02020603050405020304" pitchFamily="18" charset="0"/>
                <a:cs typeface="Times New Roman" panose="02020603050405020304" pitchFamily="18" charset="0"/>
              </a:rPr>
              <a:t>Lipoproteins</a:t>
            </a:r>
            <a:r>
              <a:rPr lang="fr-FR" sz="1800" dirty="0">
                <a:latin typeface="Times New Roman" panose="02020603050405020304" pitchFamily="18" charset="0"/>
                <a:cs typeface="Times New Roman" panose="02020603050405020304" pitchFamily="18" charset="0"/>
              </a:rPr>
              <a:t> in </a:t>
            </a:r>
            <a:r>
              <a:rPr lang="fr-FR" sz="1800" dirty="0" err="1">
                <a:latin typeface="Times New Roman" panose="02020603050405020304" pitchFamily="18" charset="0"/>
                <a:cs typeface="Times New Roman" panose="02020603050405020304" pitchFamily="18" charset="0"/>
              </a:rPr>
              <a:t>egg</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yolk</a:t>
            </a:r>
            <a:r>
              <a:rPr lang="fr-FR" sz="1800" dirty="0">
                <a:latin typeface="Times New Roman" panose="02020603050405020304" pitchFamily="18" charset="0"/>
                <a:cs typeface="Times New Roman" panose="02020603050405020304" pitchFamily="18" charset="0"/>
              </a:rPr>
              <a:t>).</a:t>
            </a:r>
          </a:p>
          <a:p>
            <a:pPr algn="just"/>
            <a:endParaRPr lang="en-US" sz="1800" dirty="0">
              <a:latin typeface="Times New Roman" panose="02020603050405020304" pitchFamily="18" charset="0"/>
              <a:cs typeface="Times New Roman" panose="02020603050405020304" pitchFamily="18" charset="0"/>
            </a:endParaRPr>
          </a:p>
        </p:txBody>
      </p:sp>
      <p:sp>
        <p:nvSpPr>
          <p:cNvPr id="19" name="ZoneTexte 18">
            <a:extLst>
              <a:ext uri="{FF2B5EF4-FFF2-40B4-BE49-F238E27FC236}">
                <a16:creationId xmlns:a16="http://schemas.microsoft.com/office/drawing/2014/main" id="{191C8A56-0EDE-C6E9-44F7-2BDABA5D06EE}"/>
              </a:ext>
            </a:extLst>
          </p:cNvPr>
          <p:cNvSpPr txBox="1"/>
          <p:nvPr/>
        </p:nvSpPr>
        <p:spPr>
          <a:xfrm>
            <a:off x="4733706" y="1435836"/>
            <a:ext cx="3627139" cy="369332"/>
          </a:xfrm>
          <a:prstGeom prst="rect">
            <a:avLst/>
          </a:prstGeom>
          <a:noFill/>
          <a:ln w="19050">
            <a:solidFill>
              <a:schemeClr val="bg1">
                <a:lumMod val="50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Heteroproteins</a:t>
            </a:r>
            <a:r>
              <a:rPr kumimoji="0" lang="en-US" sz="1600" b="1" i="0" u="none" strike="noStrike" kern="0" cap="none" spc="0" normalizeH="0" baseline="0" noProof="0" dirty="0">
                <a:ln>
                  <a:noFill/>
                </a:ln>
                <a:solidFill>
                  <a:srgbClr val="0F1115"/>
                </a:solidFill>
                <a:effectLst/>
                <a:uLnTx/>
                <a:uFillTx/>
                <a:latin typeface="Times New Roman" panose="02020603050405020304" pitchFamily="18" charset="0"/>
                <a:cs typeface="Times New Roman" panose="02020603050405020304" pitchFamily="18" charset="0"/>
                <a:sym typeface="Arial"/>
              </a:rPr>
              <a:t> = c</a:t>
            </a:r>
            <a:r>
              <a:rPr kumimoji="0" lang="fr-FR" sz="1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onjugated</a:t>
            </a:r>
            <a:r>
              <a:rPr kumimoji="0" lang="fr-FR"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fr-FR" sz="1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proteins</a:t>
            </a:r>
            <a:endParaRPr kumimoji="0" lang="fr-FR"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ZoneTexte 22">
            <a:extLst>
              <a:ext uri="{FF2B5EF4-FFF2-40B4-BE49-F238E27FC236}">
                <a16:creationId xmlns:a16="http://schemas.microsoft.com/office/drawing/2014/main" id="{15599DA4-10F4-3CA3-0F27-AAA9554A525F}"/>
              </a:ext>
            </a:extLst>
          </p:cNvPr>
          <p:cNvSpPr txBox="1"/>
          <p:nvPr/>
        </p:nvSpPr>
        <p:spPr>
          <a:xfrm>
            <a:off x="204525" y="1428152"/>
            <a:ext cx="2900067" cy="338554"/>
          </a:xfrm>
          <a:prstGeom prst="rect">
            <a:avLst/>
          </a:prstGeom>
          <a:noFill/>
          <a:ln w="19050">
            <a:solidFill>
              <a:schemeClr val="bg1">
                <a:lumMod val="50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Holoproteins</a:t>
            </a:r>
            <a:r>
              <a:rPr kumimoji="0" lang="en-US" sz="1600" b="0" i="0" u="none" strike="noStrike" kern="0" cap="none" spc="0" normalizeH="0" baseline="0" noProof="0" dirty="0">
                <a:ln>
                  <a:noFill/>
                </a:ln>
                <a:solidFill>
                  <a:srgbClr val="0F1115"/>
                </a:solidFill>
                <a:effectLst/>
                <a:uLnTx/>
                <a:uFillTx/>
                <a:latin typeface="Times New Roman" panose="02020603050405020304" pitchFamily="18" charset="0"/>
                <a:cs typeface="Times New Roman" panose="02020603050405020304" pitchFamily="18" charset="0"/>
                <a:sym typeface="Arial"/>
              </a:rPr>
              <a:t> </a:t>
            </a:r>
            <a:r>
              <a:rPr kumimoji="0" lang="fr-FR"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simple </a:t>
            </a:r>
            <a:r>
              <a:rPr kumimoji="0" lang="fr-FR" sz="1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proteins</a:t>
            </a:r>
            <a:endParaRPr kumimoji="0" lang="fr-FR"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4" name="Flèche : bas 23">
            <a:extLst>
              <a:ext uri="{FF2B5EF4-FFF2-40B4-BE49-F238E27FC236}">
                <a16:creationId xmlns:a16="http://schemas.microsoft.com/office/drawing/2014/main" id="{2F388E58-25C0-10B0-95AE-CB2A8CB95BA6}"/>
              </a:ext>
            </a:extLst>
          </p:cNvPr>
          <p:cNvSpPr/>
          <p:nvPr/>
        </p:nvSpPr>
        <p:spPr>
          <a:xfrm rot="19097678">
            <a:off x="4039839" y="1004850"/>
            <a:ext cx="214121" cy="679466"/>
          </a:xfrm>
          <a:prstGeom prst="downArrow">
            <a:avLst/>
          </a:prstGeom>
          <a:solidFill>
            <a:schemeClr val="bg1">
              <a:lumMod val="90000"/>
            </a:schemeClr>
          </a:solidFill>
          <a:ln>
            <a:solidFill>
              <a:schemeClr val="bg1">
                <a:lumMod val="50000"/>
              </a:schemeClr>
            </a:solidFill>
          </a:ln>
          <a:effectLst>
            <a:glow rad="139700">
              <a:schemeClr val="bg1">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Flèche : bas 24">
            <a:extLst>
              <a:ext uri="{FF2B5EF4-FFF2-40B4-BE49-F238E27FC236}">
                <a16:creationId xmlns:a16="http://schemas.microsoft.com/office/drawing/2014/main" id="{29471183-6CEC-5CB2-6387-E3DBED0303F4}"/>
              </a:ext>
            </a:extLst>
          </p:cNvPr>
          <p:cNvSpPr/>
          <p:nvPr/>
        </p:nvSpPr>
        <p:spPr>
          <a:xfrm>
            <a:off x="1474054" y="1841000"/>
            <a:ext cx="238444" cy="479688"/>
          </a:xfrm>
          <a:prstGeom prst="downArrow">
            <a:avLst/>
          </a:prstGeom>
          <a:solidFill>
            <a:schemeClr val="bg1">
              <a:lumMod val="90000"/>
            </a:schemeClr>
          </a:solidFill>
          <a:ln>
            <a:solidFill>
              <a:schemeClr val="bg1">
                <a:lumMod val="50000"/>
              </a:schemeClr>
            </a:solidFill>
          </a:ln>
          <a:effectLst>
            <a:glow rad="139700">
              <a:schemeClr val="bg1">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Flèche : bas 25">
            <a:extLst>
              <a:ext uri="{FF2B5EF4-FFF2-40B4-BE49-F238E27FC236}">
                <a16:creationId xmlns:a16="http://schemas.microsoft.com/office/drawing/2014/main" id="{C02D3A70-4FDD-6EB4-44F1-64907A4AD6A7}"/>
              </a:ext>
            </a:extLst>
          </p:cNvPr>
          <p:cNvSpPr/>
          <p:nvPr/>
        </p:nvSpPr>
        <p:spPr>
          <a:xfrm>
            <a:off x="6530886" y="1915074"/>
            <a:ext cx="238444" cy="479688"/>
          </a:xfrm>
          <a:prstGeom prst="downArrow">
            <a:avLst/>
          </a:prstGeom>
          <a:solidFill>
            <a:schemeClr val="bg1">
              <a:lumMod val="90000"/>
            </a:schemeClr>
          </a:solidFill>
          <a:ln>
            <a:solidFill>
              <a:schemeClr val="bg1">
                <a:lumMod val="50000"/>
              </a:schemeClr>
            </a:solidFill>
          </a:ln>
          <a:effectLst>
            <a:glow rad="139700">
              <a:schemeClr val="bg1">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84229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4D227B80-F0DF-917A-D0BF-CA4B1D1143E1}"/>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EB61D26D-3FFE-1AB0-E4EC-E501B1EBEFF3}"/>
              </a:ext>
            </a:extLst>
          </p:cNvPr>
          <p:cNvSpPr/>
          <p:nvPr/>
        </p:nvSpPr>
        <p:spPr>
          <a:xfrm>
            <a:off x="7166150" y="-488348"/>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ZoneTexte 2">
            <a:extLst>
              <a:ext uri="{FF2B5EF4-FFF2-40B4-BE49-F238E27FC236}">
                <a16:creationId xmlns:a16="http://schemas.microsoft.com/office/drawing/2014/main" id="{FAE98DBD-2473-C3AE-A65E-6435DF3CA5B0}"/>
              </a:ext>
            </a:extLst>
          </p:cNvPr>
          <p:cNvSpPr txBox="1"/>
          <p:nvPr/>
        </p:nvSpPr>
        <p:spPr>
          <a:xfrm>
            <a:off x="1882527" y="-28753"/>
            <a:ext cx="4976132" cy="461665"/>
          </a:xfrm>
          <a:prstGeom prst="rect">
            <a:avLst/>
          </a:prstGeom>
          <a:noFill/>
        </p:spPr>
        <p:txBody>
          <a:bodyPr wrap="square">
            <a:spAutoFit/>
          </a:bodyPr>
          <a:lstStyle/>
          <a:p>
            <a:r>
              <a:rPr lang="en-US" sz="2400" b="1" dirty="0">
                <a:effectLst/>
                <a:latin typeface="Times New Roman" panose="02020603050405020304" pitchFamily="18" charset="0"/>
                <a:ea typeface="Calibri" panose="020F0502020204030204" pitchFamily="34" charset="0"/>
              </a:rPr>
              <a:t>5. </a:t>
            </a:r>
            <a:r>
              <a:rPr lang="en-US" sz="2000" b="1" dirty="0">
                <a:effectLst/>
                <a:latin typeface="Times New Roman" panose="02020603050405020304" pitchFamily="18" charset="0"/>
                <a:ea typeface="Calibri" panose="020F0502020204030204" pitchFamily="34" charset="0"/>
              </a:rPr>
              <a:t>Classification</a:t>
            </a:r>
            <a:r>
              <a:rPr lang="en-US" sz="2400" b="1" dirty="0">
                <a:effectLst/>
                <a:latin typeface="Times New Roman" panose="02020603050405020304" pitchFamily="18" charset="0"/>
                <a:ea typeface="Calibri" panose="020F0502020204030204" pitchFamily="34" charset="0"/>
              </a:rPr>
              <a:t> of food </a:t>
            </a:r>
            <a:r>
              <a:rPr lang="en-US" sz="2400" b="1" dirty="0">
                <a:latin typeface="Times New Roman" panose="02020603050405020304" pitchFamily="18" charset="0"/>
                <a:ea typeface="Calibri" panose="020F0502020204030204" pitchFamily="34" charset="0"/>
              </a:rPr>
              <a:t>p</a:t>
            </a:r>
            <a:r>
              <a:rPr lang="en-US" sz="2400" b="1" dirty="0">
                <a:effectLst/>
                <a:latin typeface="Times New Roman" panose="02020603050405020304" pitchFamily="18" charset="0"/>
                <a:ea typeface="Calibri" panose="020F0502020204030204" pitchFamily="34" charset="0"/>
              </a:rPr>
              <a:t>roteins</a:t>
            </a:r>
            <a:endParaRPr lang="fr-FR" sz="2400" dirty="0"/>
          </a:p>
        </p:txBody>
      </p:sp>
      <p:pic>
        <p:nvPicPr>
          <p:cNvPr id="2" name="Image 1">
            <a:extLst>
              <a:ext uri="{FF2B5EF4-FFF2-40B4-BE49-F238E27FC236}">
                <a16:creationId xmlns:a16="http://schemas.microsoft.com/office/drawing/2014/main" id="{5C914F6F-C139-59E4-7972-2B703A619EAA}"/>
              </a:ext>
            </a:extLst>
          </p:cNvPr>
          <p:cNvPicPr>
            <a:picLocks noChangeAspect="1"/>
          </p:cNvPicPr>
          <p:nvPr/>
        </p:nvPicPr>
        <p:blipFill>
          <a:blip r:embed="rId3"/>
          <a:srcRect l="32750" r="4476"/>
          <a:stretch>
            <a:fillRect/>
          </a:stretch>
        </p:blipFill>
        <p:spPr>
          <a:xfrm>
            <a:off x="7242041" y="-97745"/>
            <a:ext cx="1792818" cy="1505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Flèche : bas 5">
            <a:extLst>
              <a:ext uri="{FF2B5EF4-FFF2-40B4-BE49-F238E27FC236}">
                <a16:creationId xmlns:a16="http://schemas.microsoft.com/office/drawing/2014/main" id="{26FBFC4A-30EE-3484-89DF-106B56B879C8}"/>
              </a:ext>
            </a:extLst>
          </p:cNvPr>
          <p:cNvSpPr/>
          <p:nvPr/>
        </p:nvSpPr>
        <p:spPr>
          <a:xfrm rot="3549285">
            <a:off x="1838593" y="643318"/>
            <a:ext cx="309097" cy="815564"/>
          </a:xfrm>
          <a:prstGeom prst="downArrow">
            <a:avLst/>
          </a:prstGeom>
          <a:solidFill>
            <a:schemeClr val="bg1">
              <a:lumMod val="90000"/>
            </a:schemeClr>
          </a:solidFill>
          <a:ln>
            <a:solidFill>
              <a:schemeClr val="bg1">
                <a:lumMod val="50000"/>
              </a:schemeClr>
            </a:solidFill>
          </a:ln>
          <a:effectLst>
            <a:glow rad="139700">
              <a:schemeClr val="bg1">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p:txBody>
      </p:sp>
      <p:sp>
        <p:nvSpPr>
          <p:cNvPr id="5" name="ZoneTexte 4">
            <a:extLst>
              <a:ext uri="{FF2B5EF4-FFF2-40B4-BE49-F238E27FC236}">
                <a16:creationId xmlns:a16="http://schemas.microsoft.com/office/drawing/2014/main" id="{78182AA0-71F9-2E24-0FF6-710D2DDD8DC7}"/>
              </a:ext>
            </a:extLst>
          </p:cNvPr>
          <p:cNvSpPr txBox="1"/>
          <p:nvPr/>
        </p:nvSpPr>
        <p:spPr>
          <a:xfrm>
            <a:off x="472492" y="337636"/>
            <a:ext cx="7001982" cy="646331"/>
          </a:xfrm>
          <a:prstGeom prst="rect">
            <a:avLst/>
          </a:prstGeom>
          <a:noFill/>
        </p:spPr>
        <p:txBody>
          <a:bodyPr wrap="square">
            <a:spAutoFit/>
          </a:bodyPr>
          <a:lstStyle/>
          <a:p>
            <a:pPr algn="ctr"/>
            <a:r>
              <a:rPr lang="en-US" sz="1800" b="0" i="0" dirty="0">
                <a:solidFill>
                  <a:srgbClr val="0F1115"/>
                </a:solidFill>
                <a:effectLst/>
                <a:latin typeface="Times New Roman" panose="02020603050405020304" pitchFamily="18" charset="0"/>
                <a:cs typeface="Times New Roman" panose="02020603050405020304" pitchFamily="18" charset="0"/>
              </a:rPr>
              <a:t>According to their </a:t>
            </a:r>
            <a:r>
              <a:rPr lang="en-US" sz="1800" b="1" i="0" dirty="0">
                <a:solidFill>
                  <a:srgbClr val="FF0000"/>
                </a:solidFill>
                <a:effectLst/>
                <a:latin typeface="Times New Roman" panose="02020603050405020304" pitchFamily="18" charset="0"/>
                <a:cs typeface="Times New Roman" panose="02020603050405020304" pitchFamily="18" charset="0"/>
              </a:rPr>
              <a:t>shape</a:t>
            </a:r>
            <a:r>
              <a:rPr lang="en-US" sz="1800" b="0" i="0" dirty="0">
                <a:solidFill>
                  <a:srgbClr val="0F1115"/>
                </a:solidFill>
                <a:effectLst/>
                <a:latin typeface="Times New Roman" panose="02020603050405020304" pitchFamily="18" charset="0"/>
                <a:cs typeface="Times New Roman" panose="02020603050405020304" pitchFamily="18" charset="0"/>
              </a:rPr>
              <a:t>, proteins can be divided into two main categories: fibrous and globular.</a:t>
            </a:r>
            <a:endParaRPr lang="fr-FR" sz="1800" dirty="0">
              <a:latin typeface="Times New Roman" panose="02020603050405020304" pitchFamily="18" charset="0"/>
              <a:cs typeface="Times New Roman" panose="02020603050405020304" pitchFamily="18" charset="0"/>
            </a:endParaRPr>
          </a:p>
        </p:txBody>
      </p:sp>
      <p:sp>
        <p:nvSpPr>
          <p:cNvPr id="12" name="ZoneTexte 11">
            <a:extLst>
              <a:ext uri="{FF2B5EF4-FFF2-40B4-BE49-F238E27FC236}">
                <a16:creationId xmlns:a16="http://schemas.microsoft.com/office/drawing/2014/main" id="{88E86E48-6744-23D9-CA61-B5AE5865B353}"/>
              </a:ext>
            </a:extLst>
          </p:cNvPr>
          <p:cNvSpPr txBox="1"/>
          <p:nvPr/>
        </p:nvSpPr>
        <p:spPr>
          <a:xfrm>
            <a:off x="204805" y="2154918"/>
            <a:ext cx="3768678" cy="2862322"/>
          </a:xfrm>
          <a:prstGeom prst="rect">
            <a:avLst/>
          </a:prstGeom>
          <a:noFill/>
        </p:spPr>
        <p:txBody>
          <a:bodyPr wrap="square">
            <a:spAutoFit/>
          </a:bodyPr>
          <a:lstStyle/>
          <a:p>
            <a:pPr lvl="0" algn="just"/>
            <a:endParaRPr lang="fr-FR" sz="1800" b="1" dirty="0">
              <a:latin typeface="Times New Roman" panose="02020603050405020304" pitchFamily="18" charset="0"/>
              <a:cs typeface="Times New Roman" panose="02020603050405020304" pitchFamily="18" charset="0"/>
            </a:endParaRPr>
          </a:p>
          <a:p>
            <a:pPr lvl="0" algn="just"/>
            <a:r>
              <a:rPr lang="en-US" sz="1800" dirty="0">
                <a:latin typeface="Times New Roman" panose="02020603050405020304" pitchFamily="18" charset="0"/>
                <a:cs typeface="Times New Roman" panose="02020603050405020304" pitchFamily="18" charset="0"/>
              </a:rPr>
              <a:t>These are called structural proteins because they constitute the main building material in vertebrates. They are linear, insoluble in water, and highly stable (providing mechanical support to tissues and resistance to traction). The main fibrous proteins are </a:t>
            </a:r>
            <a:r>
              <a:rPr lang="en-US" sz="1800" b="1" dirty="0">
                <a:latin typeface="Times New Roman" panose="02020603050405020304" pitchFamily="18" charset="0"/>
                <a:cs typeface="Times New Roman" panose="02020603050405020304" pitchFamily="18" charset="0"/>
              </a:rPr>
              <a:t>collagen, keratin, fibrinogen, and muscle proteins</a:t>
            </a:r>
            <a:r>
              <a:rPr lang="en-US" sz="1800" dirty="0">
                <a:latin typeface="Times New Roman" panose="02020603050405020304" pitchFamily="18" charset="0"/>
                <a:cs typeface="Times New Roman" panose="02020603050405020304" pitchFamily="18" charset="0"/>
              </a:rPr>
              <a:t>.</a:t>
            </a:r>
            <a:endParaRPr lang="fr-FR" sz="1800" dirty="0">
              <a:latin typeface="Times New Roman" panose="02020603050405020304" pitchFamily="18" charset="0"/>
              <a:cs typeface="Times New Roman" panose="02020603050405020304" pitchFamily="18" charset="0"/>
            </a:endParaRPr>
          </a:p>
        </p:txBody>
      </p:sp>
      <p:sp>
        <p:nvSpPr>
          <p:cNvPr id="15" name="ZoneTexte 14">
            <a:extLst>
              <a:ext uri="{FF2B5EF4-FFF2-40B4-BE49-F238E27FC236}">
                <a16:creationId xmlns:a16="http://schemas.microsoft.com/office/drawing/2014/main" id="{51ADA035-8AD2-8420-E8C0-32FF4873A53A}"/>
              </a:ext>
            </a:extLst>
          </p:cNvPr>
          <p:cNvSpPr txBox="1"/>
          <p:nvPr/>
        </p:nvSpPr>
        <p:spPr>
          <a:xfrm>
            <a:off x="4735876" y="2571750"/>
            <a:ext cx="3768678" cy="2308324"/>
          </a:xfrm>
          <a:prstGeom prst="rect">
            <a:avLst/>
          </a:prstGeom>
          <a:noFill/>
        </p:spPr>
        <p:txBody>
          <a:bodyPr wrap="square">
            <a:spAutoFit/>
          </a:bodyPr>
          <a:lstStyle/>
          <a:p>
            <a:pPr algn="just"/>
            <a:r>
              <a:rPr lang="en-US" sz="1800" dirty="0">
                <a:latin typeface="Times New Roman" panose="02020603050405020304" pitchFamily="18" charset="0"/>
                <a:cs typeface="Times New Roman" panose="02020603050405020304" pitchFamily="18" charset="0"/>
              </a:rPr>
              <a:t>Unlike fibrous proteins, globular proteins are spherical and highly soluble. They play an important role in metabolism, such as </a:t>
            </a:r>
            <a:r>
              <a:rPr lang="en-US" sz="1800" b="1" dirty="0">
                <a:latin typeface="Times New Roman" panose="02020603050405020304" pitchFamily="18" charset="0"/>
                <a:cs typeface="Times New Roman" panose="02020603050405020304" pitchFamily="18" charset="0"/>
              </a:rPr>
              <a:t>albumins</a:t>
            </a:r>
            <a:r>
              <a:rPr lang="en-US" sz="180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globulins, casein, and protein hormones</a:t>
            </a:r>
            <a:r>
              <a:rPr lang="en-US" sz="1800" dirty="0">
                <a:latin typeface="Times New Roman" panose="02020603050405020304" pitchFamily="18" charset="0"/>
                <a:cs typeface="Times New Roman" panose="02020603050405020304" pitchFamily="18" charset="0"/>
              </a:rPr>
              <a:t>. Albumins and globulins are abundant in animal cells, blood serum, milk, and eggs.</a:t>
            </a:r>
          </a:p>
        </p:txBody>
      </p:sp>
      <p:sp>
        <p:nvSpPr>
          <p:cNvPr id="19" name="ZoneTexte 18">
            <a:extLst>
              <a:ext uri="{FF2B5EF4-FFF2-40B4-BE49-F238E27FC236}">
                <a16:creationId xmlns:a16="http://schemas.microsoft.com/office/drawing/2014/main" id="{CAA00F53-2C85-90F8-BEE0-6EEA643FF6D9}"/>
              </a:ext>
            </a:extLst>
          </p:cNvPr>
          <p:cNvSpPr txBox="1"/>
          <p:nvPr/>
        </p:nvSpPr>
        <p:spPr>
          <a:xfrm>
            <a:off x="5613836" y="1447926"/>
            <a:ext cx="2072544" cy="369332"/>
          </a:xfrm>
          <a:prstGeom prst="rect">
            <a:avLst/>
          </a:prstGeom>
          <a:noFill/>
          <a:ln w="19050">
            <a:solidFill>
              <a:schemeClr val="bg1">
                <a:lumMod val="50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Globular proteins</a:t>
            </a:r>
            <a:endParaRPr kumimoji="0" lang="fr-FR"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ZoneTexte 22">
            <a:extLst>
              <a:ext uri="{FF2B5EF4-FFF2-40B4-BE49-F238E27FC236}">
                <a16:creationId xmlns:a16="http://schemas.microsoft.com/office/drawing/2014/main" id="{C62CB7D6-E668-4557-029D-857105CD877E}"/>
              </a:ext>
            </a:extLst>
          </p:cNvPr>
          <p:cNvSpPr txBox="1"/>
          <p:nvPr/>
        </p:nvSpPr>
        <p:spPr>
          <a:xfrm>
            <a:off x="701751" y="1376685"/>
            <a:ext cx="1898594" cy="369332"/>
          </a:xfrm>
          <a:prstGeom prst="rect">
            <a:avLst/>
          </a:prstGeom>
          <a:noFill/>
          <a:ln w="19050">
            <a:solidFill>
              <a:schemeClr val="bg1">
                <a:lumMod val="50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Fibrous proteins</a:t>
            </a:r>
            <a:endParaRPr kumimoji="0" lang="fr-FR"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4" name="Flèche : bas 23">
            <a:extLst>
              <a:ext uri="{FF2B5EF4-FFF2-40B4-BE49-F238E27FC236}">
                <a16:creationId xmlns:a16="http://schemas.microsoft.com/office/drawing/2014/main" id="{A2E5E906-0251-1C48-8C67-A9BD668D599D}"/>
              </a:ext>
            </a:extLst>
          </p:cNvPr>
          <p:cNvSpPr/>
          <p:nvPr/>
        </p:nvSpPr>
        <p:spPr>
          <a:xfrm rot="18065670">
            <a:off x="5853775" y="702044"/>
            <a:ext cx="302893" cy="796284"/>
          </a:xfrm>
          <a:prstGeom prst="downArrow">
            <a:avLst/>
          </a:prstGeom>
          <a:solidFill>
            <a:schemeClr val="bg1">
              <a:lumMod val="90000"/>
            </a:schemeClr>
          </a:solidFill>
          <a:ln>
            <a:solidFill>
              <a:schemeClr val="bg1">
                <a:lumMod val="50000"/>
              </a:schemeClr>
            </a:solidFill>
          </a:ln>
          <a:effectLst>
            <a:glow rad="139700">
              <a:schemeClr val="bg1">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Flèche : bas 24">
            <a:extLst>
              <a:ext uri="{FF2B5EF4-FFF2-40B4-BE49-F238E27FC236}">
                <a16:creationId xmlns:a16="http://schemas.microsoft.com/office/drawing/2014/main" id="{4133D68C-E94B-FD29-DFF6-A1132101C662}"/>
              </a:ext>
            </a:extLst>
          </p:cNvPr>
          <p:cNvSpPr/>
          <p:nvPr/>
        </p:nvSpPr>
        <p:spPr>
          <a:xfrm>
            <a:off x="1465665" y="1841000"/>
            <a:ext cx="238444" cy="479688"/>
          </a:xfrm>
          <a:prstGeom prst="downArrow">
            <a:avLst/>
          </a:prstGeom>
          <a:solidFill>
            <a:schemeClr val="bg1">
              <a:lumMod val="90000"/>
            </a:schemeClr>
          </a:solidFill>
          <a:ln>
            <a:solidFill>
              <a:schemeClr val="bg1">
                <a:lumMod val="50000"/>
              </a:schemeClr>
            </a:solidFill>
          </a:ln>
          <a:effectLst>
            <a:glow rad="139700">
              <a:schemeClr val="bg1">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Flèche : bas 25">
            <a:extLst>
              <a:ext uri="{FF2B5EF4-FFF2-40B4-BE49-F238E27FC236}">
                <a16:creationId xmlns:a16="http://schemas.microsoft.com/office/drawing/2014/main" id="{3B56E4B4-73FF-BE3B-8885-BFBEC7AEA75E}"/>
              </a:ext>
            </a:extLst>
          </p:cNvPr>
          <p:cNvSpPr/>
          <p:nvPr/>
        </p:nvSpPr>
        <p:spPr>
          <a:xfrm>
            <a:off x="6620215" y="1915074"/>
            <a:ext cx="238444" cy="479688"/>
          </a:xfrm>
          <a:prstGeom prst="downArrow">
            <a:avLst/>
          </a:prstGeom>
          <a:solidFill>
            <a:schemeClr val="bg1">
              <a:lumMod val="90000"/>
            </a:schemeClr>
          </a:solidFill>
          <a:ln>
            <a:solidFill>
              <a:schemeClr val="bg1">
                <a:lumMod val="50000"/>
              </a:schemeClr>
            </a:solidFill>
          </a:ln>
          <a:effectLst>
            <a:glow rad="139700">
              <a:schemeClr val="bg1">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 name="Connecteur droit 6">
            <a:extLst>
              <a:ext uri="{FF2B5EF4-FFF2-40B4-BE49-F238E27FC236}">
                <a16:creationId xmlns:a16="http://schemas.microsoft.com/office/drawing/2014/main" id="{380F6877-1DCE-8FE4-3DFA-D7F2EFD16344}"/>
              </a:ext>
            </a:extLst>
          </p:cNvPr>
          <p:cNvCxnSpPr>
            <a:cxnSpLocks/>
          </p:cNvCxnSpPr>
          <p:nvPr/>
        </p:nvCxnSpPr>
        <p:spPr>
          <a:xfrm>
            <a:off x="4370593" y="2320688"/>
            <a:ext cx="0" cy="2696552"/>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6360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25"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51ACDF70-B3EA-5FC8-69AE-7FDD6B4B0C60}"/>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6F57B840-A98D-00B0-9841-2D2C08DF2C9E}"/>
              </a:ext>
            </a:extLst>
          </p:cNvPr>
          <p:cNvSpPr/>
          <p:nvPr/>
        </p:nvSpPr>
        <p:spPr>
          <a:xfrm>
            <a:off x="7166150" y="-488348"/>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ZoneTexte 2">
            <a:extLst>
              <a:ext uri="{FF2B5EF4-FFF2-40B4-BE49-F238E27FC236}">
                <a16:creationId xmlns:a16="http://schemas.microsoft.com/office/drawing/2014/main" id="{95A5D648-B0CD-CAAF-6ABC-6B848261A6D1}"/>
              </a:ext>
            </a:extLst>
          </p:cNvPr>
          <p:cNvSpPr txBox="1"/>
          <p:nvPr/>
        </p:nvSpPr>
        <p:spPr>
          <a:xfrm>
            <a:off x="2190018" y="0"/>
            <a:ext cx="4976132" cy="430887"/>
          </a:xfrm>
          <a:prstGeom prst="rect">
            <a:avLst/>
          </a:prstGeom>
          <a:noFill/>
        </p:spPr>
        <p:txBody>
          <a:bodyPr wrap="square">
            <a:spAutoFit/>
          </a:bodyPr>
          <a:lstStyle/>
          <a:p>
            <a:r>
              <a:rPr lang="fr-FR" sz="2200" b="1" dirty="0">
                <a:effectLst/>
                <a:latin typeface="Times New Roman" panose="02020603050405020304" pitchFamily="18" charset="0"/>
                <a:ea typeface="Calibri" panose="020F0502020204030204" pitchFamily="34" charset="0"/>
              </a:rPr>
              <a:t>4. </a:t>
            </a:r>
            <a:r>
              <a:rPr lang="fr-FR" sz="2200" b="1" dirty="0"/>
              <a:t> Physical </a:t>
            </a:r>
            <a:r>
              <a:rPr lang="fr-FR" sz="2200" b="1" dirty="0" err="1"/>
              <a:t>Properties</a:t>
            </a:r>
            <a:endParaRPr lang="fr-FR" sz="2200" dirty="0"/>
          </a:p>
        </p:txBody>
      </p:sp>
      <p:pic>
        <p:nvPicPr>
          <p:cNvPr id="2" name="Image 1">
            <a:extLst>
              <a:ext uri="{FF2B5EF4-FFF2-40B4-BE49-F238E27FC236}">
                <a16:creationId xmlns:a16="http://schemas.microsoft.com/office/drawing/2014/main" id="{81D5BE20-46D3-7FD3-54E1-5379CF6F3759}"/>
              </a:ext>
            </a:extLst>
          </p:cNvPr>
          <p:cNvPicPr>
            <a:picLocks noChangeAspect="1"/>
          </p:cNvPicPr>
          <p:nvPr/>
        </p:nvPicPr>
        <p:blipFill>
          <a:blip r:embed="rId3"/>
          <a:srcRect l="32750" r="4476"/>
          <a:stretch>
            <a:fillRect/>
          </a:stretch>
        </p:blipFill>
        <p:spPr>
          <a:xfrm>
            <a:off x="7242041" y="-97745"/>
            <a:ext cx="1792818" cy="1505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ZoneTexte 11">
            <a:extLst>
              <a:ext uri="{FF2B5EF4-FFF2-40B4-BE49-F238E27FC236}">
                <a16:creationId xmlns:a16="http://schemas.microsoft.com/office/drawing/2014/main" id="{4ACC3F1D-C0D3-56F8-16F7-8DEE60219731}"/>
              </a:ext>
            </a:extLst>
          </p:cNvPr>
          <p:cNvSpPr txBox="1"/>
          <p:nvPr/>
        </p:nvSpPr>
        <p:spPr>
          <a:xfrm>
            <a:off x="610311" y="765346"/>
            <a:ext cx="1898594" cy="369332"/>
          </a:xfrm>
          <a:prstGeom prst="rect">
            <a:avLst/>
          </a:prstGeom>
          <a:noFill/>
          <a:ln w="19050">
            <a:solidFill>
              <a:schemeClr val="bg1">
                <a:lumMod val="50000"/>
              </a:schemeClr>
            </a:solidFill>
          </a:ln>
        </p:spPr>
        <p:txBody>
          <a:bodyPr wrap="square">
            <a:spAutoFit/>
          </a:bodyPr>
          <a:lstStyle/>
          <a:p>
            <a:pPr lvl="0" algn="just">
              <a:defRPr/>
            </a:pPr>
            <a:r>
              <a:rPr lang="fr-FR" sz="1800" b="1" dirty="0">
                <a:solidFill>
                  <a:srgbClr val="FF0000"/>
                </a:solidFill>
                <a:latin typeface="Times New Roman" panose="02020603050405020304" pitchFamily="18" charset="0"/>
                <a:cs typeface="Times New Roman" panose="02020603050405020304" pitchFamily="18" charset="0"/>
              </a:rPr>
              <a:t>4.1. </a:t>
            </a:r>
            <a:r>
              <a:rPr lang="fr-FR" sz="1800" b="1" dirty="0" err="1">
                <a:solidFill>
                  <a:srgbClr val="FF0000"/>
                </a:solidFill>
                <a:latin typeface="Times New Roman" panose="02020603050405020304" pitchFamily="18" charset="0"/>
                <a:cs typeface="Times New Roman" panose="02020603050405020304" pitchFamily="18" charset="0"/>
              </a:rPr>
              <a:t>Solubility</a:t>
            </a:r>
            <a:endParaRPr kumimoji="0" lang="fr-FR"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4" name="ZoneTexte 13">
            <a:extLst>
              <a:ext uri="{FF2B5EF4-FFF2-40B4-BE49-F238E27FC236}">
                <a16:creationId xmlns:a16="http://schemas.microsoft.com/office/drawing/2014/main" id="{CAEE596A-6F55-C6E6-1D77-2F5E83EAEE36}"/>
              </a:ext>
            </a:extLst>
          </p:cNvPr>
          <p:cNvSpPr txBox="1"/>
          <p:nvPr/>
        </p:nvSpPr>
        <p:spPr>
          <a:xfrm>
            <a:off x="365759" y="1263513"/>
            <a:ext cx="8229599" cy="3279359"/>
          </a:xfrm>
          <a:prstGeom prst="rect">
            <a:avLst/>
          </a:prstGeom>
          <a:noFill/>
        </p:spPr>
        <p:txBody>
          <a:bodyPr wrap="square">
            <a:spAutoFit/>
          </a:bodyPr>
          <a:lstStyle/>
          <a:p>
            <a:pPr algn="l">
              <a:lnSpc>
                <a:spcPct val="150000"/>
              </a:lnSpc>
              <a:spcBef>
                <a:spcPts val="1200"/>
              </a:spcBef>
              <a:spcAft>
                <a:spcPts val="1200"/>
              </a:spcAft>
              <a:buNone/>
            </a:pPr>
            <a:r>
              <a:rPr lang="en-US" sz="1800" b="0" i="0" dirty="0">
                <a:solidFill>
                  <a:srgbClr val="0F1115"/>
                </a:solidFill>
                <a:effectLst/>
                <a:latin typeface="Times New Roman" panose="02020603050405020304" pitchFamily="18" charset="0"/>
                <a:cs typeface="Times New Roman" panose="02020603050405020304" pitchFamily="18" charset="0"/>
              </a:rPr>
              <a:t>Solubility is defined as the maximum amount of protein that can dissolve in one liter of solvent. Proteins are insoluble in organic solvents, and their solubility in water depends on several factors:</a:t>
            </a:r>
          </a:p>
          <a:p>
            <a:pPr algn="l">
              <a:lnSpc>
                <a:spcPct val="150000"/>
              </a:lnSpc>
              <a:spcBef>
                <a:spcPts val="1200"/>
              </a:spcBef>
              <a:spcAft>
                <a:spcPts val="1200"/>
              </a:spcAft>
            </a:pPr>
            <a:r>
              <a:rPr lang="en-US" sz="1800" b="0" i="0" dirty="0">
                <a:solidFill>
                  <a:srgbClr val="0F1115"/>
                </a:solidFill>
                <a:effectLst/>
                <a:latin typeface="Times New Roman" panose="02020603050405020304" pitchFamily="18" charset="0"/>
                <a:cs typeface="Times New Roman" panose="02020603050405020304" pitchFamily="18" charset="0"/>
              </a:rPr>
              <a:t>- The size, shape, and mass of the protein molecule;</a:t>
            </a:r>
          </a:p>
          <a:p>
            <a:pPr algn="l">
              <a:lnSpc>
                <a:spcPct val="150000"/>
              </a:lnSpc>
              <a:spcBef>
                <a:spcPts val="450"/>
              </a:spcBef>
              <a:spcAft>
                <a:spcPts val="1200"/>
              </a:spcAft>
            </a:pPr>
            <a:r>
              <a:rPr lang="en-US" sz="1800" b="0" i="0" dirty="0">
                <a:solidFill>
                  <a:srgbClr val="0F1115"/>
                </a:solidFill>
                <a:effectLst/>
                <a:latin typeface="Times New Roman" panose="02020603050405020304" pitchFamily="18" charset="0"/>
                <a:cs typeface="Times New Roman" panose="02020603050405020304" pitchFamily="18" charset="0"/>
              </a:rPr>
              <a:t>- The distribution and proportion of polar and non-polar amino acids;</a:t>
            </a:r>
          </a:p>
          <a:p>
            <a:pPr algn="l">
              <a:lnSpc>
                <a:spcPct val="150000"/>
              </a:lnSpc>
              <a:spcBef>
                <a:spcPts val="450"/>
              </a:spcBef>
              <a:spcAft>
                <a:spcPts val="1200"/>
              </a:spcAft>
            </a:pPr>
            <a:r>
              <a:rPr lang="en-US" sz="1800" b="0" i="0" dirty="0">
                <a:solidFill>
                  <a:srgbClr val="0F1115"/>
                </a:solidFill>
                <a:effectLst/>
                <a:latin typeface="Times New Roman" panose="02020603050405020304" pitchFamily="18" charset="0"/>
                <a:cs typeface="Times New Roman" panose="02020603050405020304" pitchFamily="18" charset="0"/>
              </a:rPr>
              <a:t>- The solution conditions (ionic strength, pH, solvent, etc.) </a:t>
            </a:r>
          </a:p>
        </p:txBody>
      </p:sp>
    </p:spTree>
    <p:extLst>
      <p:ext uri="{BB962C8B-B14F-4D97-AF65-F5344CB8AC3E}">
        <p14:creationId xmlns:p14="http://schemas.microsoft.com/office/powerpoint/2010/main" val="1416928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AFDF1023-9501-7E8A-9584-BEB1D80E15EC}"/>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4E9A67EE-28E0-CC5E-F6E4-B21884FCCA99}"/>
              </a:ext>
            </a:extLst>
          </p:cNvPr>
          <p:cNvSpPr txBox="1"/>
          <p:nvPr/>
        </p:nvSpPr>
        <p:spPr>
          <a:xfrm>
            <a:off x="33250" y="533684"/>
            <a:ext cx="6116338" cy="369332"/>
          </a:xfrm>
          <a:prstGeom prst="rect">
            <a:avLst/>
          </a:prstGeom>
          <a:noFill/>
          <a:ln w="19050">
            <a:solidFill>
              <a:schemeClr val="bg1">
                <a:lumMod val="50000"/>
              </a:schemeClr>
            </a:solidFill>
          </a:ln>
        </p:spPr>
        <p:txBody>
          <a:bodyPr wrap="square">
            <a:spAutoFit/>
          </a:bodyPr>
          <a:lstStyle/>
          <a:p>
            <a:pPr lvl="0" algn="just">
              <a:defRPr/>
            </a:pPr>
            <a:r>
              <a:rPr lang="fr-FR" sz="1800" b="1" dirty="0">
                <a:solidFill>
                  <a:srgbClr val="FF0000"/>
                </a:solidFill>
                <a:latin typeface="Times New Roman" panose="02020603050405020304" pitchFamily="18" charset="0"/>
                <a:cs typeface="Times New Roman" panose="02020603050405020304" pitchFamily="18" charset="0"/>
              </a:rPr>
              <a:t>4.1. </a:t>
            </a:r>
            <a:r>
              <a:rPr lang="en-US" sz="1800" b="1" dirty="0">
                <a:solidFill>
                  <a:srgbClr val="FF0000"/>
                </a:solidFill>
                <a:latin typeface="Times New Roman" panose="02020603050405020304" pitchFamily="18" charset="0"/>
                <a:cs typeface="Times New Roman" panose="02020603050405020304" pitchFamily="18" charset="0"/>
              </a:rPr>
              <a:t>Effect of the Ionic Strength of the Solution</a:t>
            </a:r>
            <a:endParaRPr kumimoji="0" lang="fr-FR"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4" name="ZoneTexte 13">
            <a:extLst>
              <a:ext uri="{FF2B5EF4-FFF2-40B4-BE49-F238E27FC236}">
                <a16:creationId xmlns:a16="http://schemas.microsoft.com/office/drawing/2014/main" id="{56876400-268B-5D7C-5386-00BE45B2C3C8}"/>
              </a:ext>
            </a:extLst>
          </p:cNvPr>
          <p:cNvSpPr txBox="1"/>
          <p:nvPr/>
        </p:nvSpPr>
        <p:spPr>
          <a:xfrm>
            <a:off x="0" y="860661"/>
            <a:ext cx="9144000" cy="873572"/>
          </a:xfrm>
          <a:prstGeom prst="rect">
            <a:avLst/>
          </a:prstGeom>
          <a:noFill/>
        </p:spPr>
        <p:txBody>
          <a:bodyPr wrap="square">
            <a:spAutoFit/>
          </a:bodyPr>
          <a:lstStyle/>
          <a:p>
            <a:pPr algn="l">
              <a:lnSpc>
                <a:spcPct val="150000"/>
              </a:lnSpc>
              <a:spcBef>
                <a:spcPts val="1200"/>
              </a:spcBef>
              <a:spcAft>
                <a:spcPts val="1200"/>
              </a:spcAft>
              <a:buNone/>
            </a:pPr>
            <a:r>
              <a:rPr lang="en-US" sz="1800" b="0" i="0" dirty="0">
                <a:solidFill>
                  <a:srgbClr val="0F1115"/>
                </a:solidFill>
                <a:effectLst/>
                <a:latin typeface="Times New Roman" panose="02020603050405020304" pitchFamily="18" charset="0"/>
                <a:cs typeface="Times New Roman" panose="02020603050405020304" pitchFamily="18" charset="0"/>
              </a:rPr>
              <a:t>The figure  shows that the solubility curve of a protein, as a function of salt concentration, is bell-shaped and unique to each protein:</a:t>
            </a:r>
          </a:p>
        </p:txBody>
      </p:sp>
      <p:sp>
        <p:nvSpPr>
          <p:cNvPr id="4" name="ZoneTexte 3">
            <a:extLst>
              <a:ext uri="{FF2B5EF4-FFF2-40B4-BE49-F238E27FC236}">
                <a16:creationId xmlns:a16="http://schemas.microsoft.com/office/drawing/2014/main" id="{BCFC1735-F277-473E-5150-F74B8C6CB291}"/>
              </a:ext>
            </a:extLst>
          </p:cNvPr>
          <p:cNvSpPr txBox="1"/>
          <p:nvPr/>
        </p:nvSpPr>
        <p:spPr>
          <a:xfrm>
            <a:off x="3253758" y="58824"/>
            <a:ext cx="1898594" cy="369332"/>
          </a:xfrm>
          <a:prstGeom prst="rect">
            <a:avLst/>
          </a:prstGeom>
          <a:noFill/>
          <a:ln w="19050">
            <a:solidFill>
              <a:schemeClr val="bg1">
                <a:lumMod val="50000"/>
              </a:schemeClr>
            </a:solidFill>
          </a:ln>
        </p:spPr>
        <p:txBody>
          <a:bodyPr wrap="square">
            <a:spAutoFit/>
          </a:bodyPr>
          <a:lstStyle/>
          <a:p>
            <a:pPr lvl="0" algn="just">
              <a:defRPr/>
            </a:pPr>
            <a:r>
              <a:rPr lang="fr-FR" sz="1800" b="1" dirty="0">
                <a:solidFill>
                  <a:srgbClr val="FF0000"/>
                </a:solidFill>
                <a:latin typeface="Times New Roman" panose="02020603050405020304" pitchFamily="18" charset="0"/>
                <a:cs typeface="Times New Roman" panose="02020603050405020304" pitchFamily="18" charset="0"/>
              </a:rPr>
              <a:t>4.1. </a:t>
            </a:r>
            <a:r>
              <a:rPr lang="fr-FR" sz="1800" b="1" dirty="0" err="1">
                <a:solidFill>
                  <a:srgbClr val="FF0000"/>
                </a:solidFill>
                <a:latin typeface="Times New Roman" panose="02020603050405020304" pitchFamily="18" charset="0"/>
                <a:cs typeface="Times New Roman" panose="02020603050405020304" pitchFamily="18" charset="0"/>
              </a:rPr>
              <a:t>Solubility</a:t>
            </a:r>
            <a:endParaRPr kumimoji="0" lang="fr-FR"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5" name="AutoShape 2">
            <a:extLst>
              <a:ext uri="{FF2B5EF4-FFF2-40B4-BE49-F238E27FC236}">
                <a16:creationId xmlns:a16="http://schemas.microsoft.com/office/drawing/2014/main" id="{61DE2495-E2C2-87FF-247C-A7559945832B}"/>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a:extLst>
              <a:ext uri="{FF2B5EF4-FFF2-40B4-BE49-F238E27FC236}">
                <a16:creationId xmlns:a16="http://schemas.microsoft.com/office/drawing/2014/main" id="{D68A734E-0B3E-92E1-DA07-BCD677268404}"/>
              </a:ext>
            </a:extLst>
          </p:cNvPr>
          <p:cNvPicPr>
            <a:picLocks noChangeAspect="1"/>
          </p:cNvPicPr>
          <p:nvPr/>
        </p:nvPicPr>
        <p:blipFill>
          <a:blip r:embed="rId3"/>
          <a:stretch>
            <a:fillRect/>
          </a:stretch>
        </p:blipFill>
        <p:spPr>
          <a:xfrm>
            <a:off x="4419600" y="1381493"/>
            <a:ext cx="4711239" cy="3762007"/>
          </a:xfrm>
          <a:prstGeom prst="rect">
            <a:avLst/>
          </a:prstGeom>
        </p:spPr>
      </p:pic>
      <p:sp>
        <p:nvSpPr>
          <p:cNvPr id="11" name="ZoneTexte 10">
            <a:extLst>
              <a:ext uri="{FF2B5EF4-FFF2-40B4-BE49-F238E27FC236}">
                <a16:creationId xmlns:a16="http://schemas.microsoft.com/office/drawing/2014/main" id="{382970E9-746A-119D-3E72-B7C028CBE9A0}"/>
              </a:ext>
            </a:extLst>
          </p:cNvPr>
          <p:cNvSpPr txBox="1"/>
          <p:nvPr/>
        </p:nvSpPr>
        <p:spPr>
          <a:xfrm>
            <a:off x="-66504" y="1776937"/>
            <a:ext cx="4114801" cy="3366563"/>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1200"/>
              </a:spcBef>
              <a:spcAft>
                <a:spcPts val="1200"/>
              </a:spcAft>
              <a:buClr>
                <a:srgbClr val="000000"/>
              </a:buClr>
              <a:buSzTx/>
              <a:buFont typeface="Wingdings" panose="05000000000000000000" pitchFamily="2" charset="2"/>
              <a:buChar char="ü"/>
              <a:tabLst/>
              <a:defRPr/>
            </a:pPr>
            <a:r>
              <a:rPr kumimoji="0" lang="en-US" sz="1800" b="1" i="0" u="none" strike="noStrike" kern="0" cap="none" spc="0" normalizeH="0" baseline="0" noProof="0" dirty="0">
                <a:ln>
                  <a:noFill/>
                </a:ln>
                <a:solidFill>
                  <a:srgbClr val="0F1115"/>
                </a:solidFill>
                <a:effectLst/>
                <a:uLnTx/>
                <a:uFillTx/>
                <a:latin typeface="Times New Roman" panose="02020603050405020304" pitchFamily="18" charset="0"/>
                <a:cs typeface="Times New Roman" panose="02020603050405020304" pitchFamily="18" charset="0"/>
                <a:sym typeface="Arial"/>
              </a:rPr>
              <a:t>At low ionic strength: </a:t>
            </a:r>
            <a:r>
              <a:rPr kumimoji="0" lang="en-US" sz="1800" b="0" i="0" u="none" strike="noStrike" kern="0" cap="none" spc="0" normalizeH="0" baseline="0" noProof="0" dirty="0">
                <a:ln>
                  <a:noFill/>
                </a:ln>
                <a:solidFill>
                  <a:srgbClr val="0F1115"/>
                </a:solidFill>
                <a:effectLst/>
                <a:uLnTx/>
                <a:uFillTx/>
                <a:latin typeface="Times New Roman" panose="02020603050405020304" pitchFamily="18" charset="0"/>
                <a:cs typeface="Times New Roman" panose="02020603050405020304" pitchFamily="18" charset="0"/>
                <a:sym typeface="Arial"/>
              </a:rPr>
              <a:t>Neutral salts have a dissolving effect (Salting-in) (Part I). Ions from the dissociation of the salt decrease the electrostatic interactions between the charged groups of the proteins. They promote the hydration of polar groups and thus the solubilization of the proteins.</a:t>
            </a:r>
          </a:p>
        </p:txBody>
      </p:sp>
      <p:sp>
        <p:nvSpPr>
          <p:cNvPr id="15" name="ZoneTexte 14">
            <a:extLst>
              <a:ext uri="{FF2B5EF4-FFF2-40B4-BE49-F238E27FC236}">
                <a16:creationId xmlns:a16="http://schemas.microsoft.com/office/drawing/2014/main" id="{9090074D-9CA1-064E-35B0-67C036BA17C0}"/>
              </a:ext>
            </a:extLst>
          </p:cNvPr>
          <p:cNvSpPr txBox="1"/>
          <p:nvPr/>
        </p:nvSpPr>
        <p:spPr>
          <a:xfrm>
            <a:off x="4419600" y="4835723"/>
            <a:ext cx="4975166" cy="307777"/>
          </a:xfrm>
          <a:prstGeom prst="rect">
            <a:avLst/>
          </a:prstGeom>
          <a:noFill/>
        </p:spPr>
        <p:txBody>
          <a:bodyPr wrap="square">
            <a:spAutoFit/>
          </a:bodyPr>
          <a:lstStyle/>
          <a:p>
            <a:pPr algn="l">
              <a:spcBef>
                <a:spcPts val="1200"/>
              </a:spcBef>
            </a:pPr>
            <a:r>
              <a:rPr lang="fr-FR" b="1" i="1" dirty="0">
                <a:solidFill>
                  <a:srgbClr val="0F1115"/>
                </a:solidFill>
                <a:effectLst/>
                <a:latin typeface="Times New Roman" panose="02020603050405020304" pitchFamily="18" charset="0"/>
                <a:cs typeface="Times New Roman" panose="02020603050405020304" pitchFamily="18" charset="0"/>
              </a:rPr>
              <a:t>Figure : </a:t>
            </a:r>
            <a:r>
              <a:rPr lang="fr-FR" b="1" i="1" dirty="0" err="1">
                <a:solidFill>
                  <a:srgbClr val="0F1115"/>
                </a:solidFill>
                <a:effectLst/>
                <a:latin typeface="Times New Roman" panose="02020603050405020304" pitchFamily="18" charset="0"/>
                <a:cs typeface="Times New Roman" panose="02020603050405020304" pitchFamily="18" charset="0"/>
              </a:rPr>
              <a:t>Protein</a:t>
            </a:r>
            <a:r>
              <a:rPr lang="fr-FR" b="1" i="1" dirty="0">
                <a:solidFill>
                  <a:srgbClr val="0F1115"/>
                </a:solidFill>
                <a:effectLst/>
                <a:latin typeface="Times New Roman" panose="02020603050405020304" pitchFamily="18" charset="0"/>
                <a:cs typeface="Times New Roman" panose="02020603050405020304" pitchFamily="18" charset="0"/>
              </a:rPr>
              <a:t> </a:t>
            </a:r>
            <a:r>
              <a:rPr lang="fr-FR" b="1" i="1" dirty="0" err="1">
                <a:solidFill>
                  <a:srgbClr val="0F1115"/>
                </a:solidFill>
                <a:effectLst/>
                <a:latin typeface="Times New Roman" panose="02020603050405020304" pitchFamily="18" charset="0"/>
                <a:cs typeface="Times New Roman" panose="02020603050405020304" pitchFamily="18" charset="0"/>
              </a:rPr>
              <a:t>solubility</a:t>
            </a:r>
            <a:r>
              <a:rPr lang="fr-FR" b="1" i="1" dirty="0">
                <a:solidFill>
                  <a:srgbClr val="0F1115"/>
                </a:solidFill>
                <a:effectLst/>
                <a:latin typeface="Times New Roman" panose="02020603050405020304" pitchFamily="18" charset="0"/>
                <a:cs typeface="Times New Roman" panose="02020603050405020304" pitchFamily="18" charset="0"/>
              </a:rPr>
              <a:t> </a:t>
            </a:r>
            <a:r>
              <a:rPr lang="fr-FR" b="1" i="1" dirty="0" err="1">
                <a:solidFill>
                  <a:srgbClr val="0F1115"/>
                </a:solidFill>
                <a:effectLst/>
                <a:latin typeface="Times New Roman" panose="02020603050405020304" pitchFamily="18" charset="0"/>
                <a:cs typeface="Times New Roman" panose="02020603050405020304" pitchFamily="18" charset="0"/>
              </a:rPr>
              <a:t>curve</a:t>
            </a:r>
            <a:r>
              <a:rPr lang="fr-FR" b="1" i="1" dirty="0">
                <a:solidFill>
                  <a:srgbClr val="0F1115"/>
                </a:solidFill>
                <a:effectLst/>
                <a:latin typeface="Times New Roman" panose="02020603050405020304" pitchFamily="18" charset="0"/>
                <a:cs typeface="Times New Roman" panose="02020603050405020304" pitchFamily="18" charset="0"/>
              </a:rPr>
              <a:t> versus </a:t>
            </a:r>
            <a:r>
              <a:rPr lang="fr-FR" b="1" i="1" dirty="0" err="1">
                <a:solidFill>
                  <a:srgbClr val="0F1115"/>
                </a:solidFill>
                <a:effectLst/>
                <a:latin typeface="Times New Roman" panose="02020603050405020304" pitchFamily="18" charset="0"/>
                <a:cs typeface="Times New Roman" panose="02020603050405020304" pitchFamily="18" charset="0"/>
              </a:rPr>
              <a:t>salt</a:t>
            </a:r>
            <a:r>
              <a:rPr lang="fr-FR" b="1" i="1" dirty="0">
                <a:solidFill>
                  <a:srgbClr val="0F1115"/>
                </a:solidFill>
                <a:effectLst/>
                <a:latin typeface="Times New Roman" panose="02020603050405020304" pitchFamily="18" charset="0"/>
                <a:cs typeface="Times New Roman" panose="02020603050405020304" pitchFamily="18" charset="0"/>
              </a:rPr>
              <a:t> concentration</a:t>
            </a:r>
            <a:endParaRPr lang="fr-FR" b="1" i="0" dirty="0">
              <a:solidFill>
                <a:srgbClr val="0F1115"/>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0261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8389AE98-DED6-BDBA-F1E0-DFB4D078C270}"/>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08242BD9-5940-2BB6-96A6-8D422E4A2FEF}"/>
              </a:ext>
            </a:extLst>
          </p:cNvPr>
          <p:cNvSpPr/>
          <p:nvPr/>
        </p:nvSpPr>
        <p:spPr>
          <a:xfrm>
            <a:off x="7166150" y="-488348"/>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ZoneTexte 2">
            <a:extLst>
              <a:ext uri="{FF2B5EF4-FFF2-40B4-BE49-F238E27FC236}">
                <a16:creationId xmlns:a16="http://schemas.microsoft.com/office/drawing/2014/main" id="{810EBDE9-3F87-105C-ADA0-96C66A106A20}"/>
              </a:ext>
            </a:extLst>
          </p:cNvPr>
          <p:cNvSpPr txBox="1"/>
          <p:nvPr/>
        </p:nvSpPr>
        <p:spPr>
          <a:xfrm>
            <a:off x="2190018" y="0"/>
            <a:ext cx="4976132" cy="430887"/>
          </a:xfrm>
          <a:prstGeom prst="rect">
            <a:avLst/>
          </a:prstGeom>
          <a:noFill/>
        </p:spPr>
        <p:txBody>
          <a:bodyPr wrap="square">
            <a:spAutoFit/>
          </a:bodyPr>
          <a:lstStyle/>
          <a:p>
            <a:r>
              <a:rPr lang="fr-FR" sz="2200" b="1" dirty="0">
                <a:effectLst/>
                <a:latin typeface="Times New Roman" panose="02020603050405020304" pitchFamily="18" charset="0"/>
                <a:ea typeface="Calibri" panose="020F0502020204030204" pitchFamily="34" charset="0"/>
              </a:rPr>
              <a:t>4. </a:t>
            </a:r>
            <a:r>
              <a:rPr lang="fr-FR" sz="2200" b="1" dirty="0"/>
              <a:t> Physical </a:t>
            </a:r>
            <a:r>
              <a:rPr lang="fr-FR" sz="2200" b="1" dirty="0" err="1"/>
              <a:t>Properties</a:t>
            </a:r>
            <a:endParaRPr lang="fr-FR" sz="2200" dirty="0"/>
          </a:p>
        </p:txBody>
      </p:sp>
      <p:pic>
        <p:nvPicPr>
          <p:cNvPr id="2" name="Image 1">
            <a:extLst>
              <a:ext uri="{FF2B5EF4-FFF2-40B4-BE49-F238E27FC236}">
                <a16:creationId xmlns:a16="http://schemas.microsoft.com/office/drawing/2014/main" id="{B554B6C5-A06E-E10E-FE14-139D73980F54}"/>
              </a:ext>
            </a:extLst>
          </p:cNvPr>
          <p:cNvPicPr>
            <a:picLocks noChangeAspect="1"/>
          </p:cNvPicPr>
          <p:nvPr/>
        </p:nvPicPr>
        <p:blipFill>
          <a:blip r:embed="rId3"/>
          <a:srcRect l="32750" r="4476"/>
          <a:stretch>
            <a:fillRect/>
          </a:stretch>
        </p:blipFill>
        <p:spPr>
          <a:xfrm>
            <a:off x="7242041" y="-97745"/>
            <a:ext cx="1792818" cy="1505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ZoneTexte 11">
            <a:extLst>
              <a:ext uri="{FF2B5EF4-FFF2-40B4-BE49-F238E27FC236}">
                <a16:creationId xmlns:a16="http://schemas.microsoft.com/office/drawing/2014/main" id="{A35CE566-73BC-1262-4494-3FF6EE64C8F1}"/>
              </a:ext>
            </a:extLst>
          </p:cNvPr>
          <p:cNvSpPr txBox="1"/>
          <p:nvPr/>
        </p:nvSpPr>
        <p:spPr>
          <a:xfrm>
            <a:off x="610311" y="847860"/>
            <a:ext cx="4776336" cy="369332"/>
          </a:xfrm>
          <a:prstGeom prst="rect">
            <a:avLst/>
          </a:prstGeom>
          <a:noFill/>
          <a:ln w="19050">
            <a:solidFill>
              <a:schemeClr val="bg1">
                <a:lumMod val="50000"/>
              </a:schemeClr>
            </a:solidFill>
          </a:ln>
        </p:spPr>
        <p:txBody>
          <a:bodyPr wrap="square">
            <a:spAutoFit/>
          </a:bodyPr>
          <a:lstStyle/>
          <a:p>
            <a:pPr lvl="0" algn="just">
              <a:defRPr/>
            </a:pPr>
            <a:r>
              <a:rPr lang="en-US" sz="1800" b="1" dirty="0">
                <a:solidFill>
                  <a:srgbClr val="FF0000"/>
                </a:solidFill>
                <a:latin typeface="Times New Roman" panose="02020603050405020304" pitchFamily="18" charset="0"/>
                <a:cs typeface="Times New Roman" panose="02020603050405020304" pitchFamily="18" charset="0"/>
              </a:rPr>
              <a:t>→</a:t>
            </a:r>
            <a:r>
              <a:rPr lang="fr-FR" sz="1800" b="1" dirty="0">
                <a:solidFill>
                  <a:srgbClr val="FF0000"/>
                </a:solidFill>
                <a:latin typeface="Times New Roman" panose="02020603050405020304" pitchFamily="18" charset="0"/>
                <a:cs typeface="Times New Roman" panose="02020603050405020304" pitchFamily="18" charset="0"/>
              </a:rPr>
              <a:t> </a:t>
            </a:r>
            <a:r>
              <a:rPr lang="en-US" sz="1800" b="1" dirty="0">
                <a:solidFill>
                  <a:srgbClr val="FF0000"/>
                </a:solidFill>
                <a:latin typeface="Times New Roman" panose="02020603050405020304" pitchFamily="18" charset="0"/>
                <a:cs typeface="Times New Roman" panose="02020603050405020304" pitchFamily="18" charset="0"/>
              </a:rPr>
              <a:t>Effect of the Ionic Strength of the Solution</a:t>
            </a:r>
            <a:endParaRPr kumimoji="0" lang="fr-FR"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4" name="ZoneTexte 13">
            <a:extLst>
              <a:ext uri="{FF2B5EF4-FFF2-40B4-BE49-F238E27FC236}">
                <a16:creationId xmlns:a16="http://schemas.microsoft.com/office/drawing/2014/main" id="{28B73DC3-EAD0-3FF2-03E5-F2572BC9E90A}"/>
              </a:ext>
            </a:extLst>
          </p:cNvPr>
          <p:cNvSpPr txBox="1"/>
          <p:nvPr/>
        </p:nvSpPr>
        <p:spPr>
          <a:xfrm>
            <a:off x="274319" y="1407644"/>
            <a:ext cx="8229599" cy="2843342"/>
          </a:xfrm>
          <a:prstGeom prst="rect">
            <a:avLst/>
          </a:prstGeom>
          <a:noFill/>
        </p:spPr>
        <p:txBody>
          <a:bodyPr wrap="square">
            <a:spAutoFit/>
          </a:bodyPr>
          <a:lstStyle/>
          <a:p>
            <a:pPr marL="285750" indent="-285750" algn="l">
              <a:lnSpc>
                <a:spcPct val="150000"/>
              </a:lnSpc>
              <a:spcBef>
                <a:spcPts val="1200"/>
              </a:spcBef>
              <a:spcAft>
                <a:spcPts val="1200"/>
              </a:spcAft>
              <a:buFont typeface="Wingdings" panose="05000000000000000000" pitchFamily="2" charset="2"/>
              <a:buChar char="ü"/>
            </a:pPr>
            <a:r>
              <a:rPr lang="en-US" sz="1800" b="1" i="0" dirty="0">
                <a:solidFill>
                  <a:srgbClr val="0F1115"/>
                </a:solidFill>
                <a:effectLst/>
                <a:latin typeface="Times New Roman" panose="02020603050405020304" pitchFamily="18" charset="0"/>
                <a:cs typeface="Times New Roman" panose="02020603050405020304" pitchFamily="18" charset="0"/>
              </a:rPr>
              <a:t>At high ionic strength: </a:t>
            </a:r>
            <a:r>
              <a:rPr lang="en-US" sz="1800" b="0" i="0" dirty="0">
                <a:solidFill>
                  <a:srgbClr val="0F1115"/>
                </a:solidFill>
                <a:effectLst/>
                <a:latin typeface="Times New Roman" panose="02020603050405020304" pitchFamily="18" charset="0"/>
                <a:cs typeface="Times New Roman" panose="02020603050405020304" pitchFamily="18" charset="0"/>
              </a:rPr>
              <a:t>Neutral salts have an insolubilizing, precipitating, or "salting-out" effect (Salting-out) (Part III). At high concentrations, the ions bind water at the expense of the polar groups on the protein surface. They therefore promote the dehydration of proteins and their insolubility, which is also called protein "salting-out."</a:t>
            </a:r>
          </a:p>
          <a:p>
            <a:pPr algn="l">
              <a:lnSpc>
                <a:spcPct val="150000"/>
              </a:lnSpc>
              <a:spcBef>
                <a:spcPts val="1200"/>
              </a:spcBef>
              <a:spcAft>
                <a:spcPts val="1200"/>
              </a:spcAft>
              <a:buNone/>
            </a:pPr>
            <a:r>
              <a:rPr lang="en-US" sz="1800" b="0" i="0" dirty="0">
                <a:solidFill>
                  <a:srgbClr val="0F1115"/>
                </a:solidFill>
                <a:effectLst/>
                <a:latin typeface="Times New Roman" panose="02020603050405020304" pitchFamily="18" charset="0"/>
                <a:cs typeface="Times New Roman" panose="02020603050405020304" pitchFamily="18" charset="0"/>
              </a:rPr>
              <a:t>Between these two zones, there is an area of maximum protein solubility (Part II) </a:t>
            </a:r>
          </a:p>
        </p:txBody>
      </p:sp>
      <p:sp>
        <p:nvSpPr>
          <p:cNvPr id="4" name="ZoneTexte 3">
            <a:extLst>
              <a:ext uri="{FF2B5EF4-FFF2-40B4-BE49-F238E27FC236}">
                <a16:creationId xmlns:a16="http://schemas.microsoft.com/office/drawing/2014/main" id="{566B51A0-686B-0569-DE77-B5534BA5F3CA}"/>
              </a:ext>
            </a:extLst>
          </p:cNvPr>
          <p:cNvSpPr txBox="1"/>
          <p:nvPr/>
        </p:nvSpPr>
        <p:spPr>
          <a:xfrm>
            <a:off x="610311" y="331597"/>
            <a:ext cx="1898594" cy="369332"/>
          </a:xfrm>
          <a:prstGeom prst="rect">
            <a:avLst/>
          </a:prstGeom>
          <a:noFill/>
          <a:ln w="19050">
            <a:solidFill>
              <a:schemeClr val="bg1">
                <a:lumMod val="50000"/>
              </a:schemeClr>
            </a:solidFill>
          </a:ln>
        </p:spPr>
        <p:txBody>
          <a:bodyPr wrap="square">
            <a:spAutoFit/>
          </a:bodyPr>
          <a:lstStyle/>
          <a:p>
            <a:pPr lvl="0" algn="just">
              <a:defRPr/>
            </a:pPr>
            <a:r>
              <a:rPr lang="fr-FR" sz="1800" b="1" dirty="0">
                <a:solidFill>
                  <a:srgbClr val="FF0000"/>
                </a:solidFill>
                <a:latin typeface="Times New Roman" panose="02020603050405020304" pitchFamily="18" charset="0"/>
                <a:cs typeface="Times New Roman" panose="02020603050405020304" pitchFamily="18" charset="0"/>
              </a:rPr>
              <a:t>4.1. </a:t>
            </a:r>
            <a:r>
              <a:rPr lang="fr-FR" sz="1800" b="1" dirty="0" err="1">
                <a:solidFill>
                  <a:srgbClr val="FF0000"/>
                </a:solidFill>
                <a:latin typeface="Times New Roman" panose="02020603050405020304" pitchFamily="18" charset="0"/>
                <a:cs typeface="Times New Roman" panose="02020603050405020304" pitchFamily="18" charset="0"/>
              </a:rPr>
              <a:t>Solubility</a:t>
            </a:r>
            <a:endParaRPr kumimoji="0" lang="fr-FR"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69935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02820D6F-90E0-8E4F-1584-5C0520F84F36}"/>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F6162EB3-8C88-3320-549B-B3A3FB92C753}"/>
              </a:ext>
            </a:extLst>
          </p:cNvPr>
          <p:cNvSpPr/>
          <p:nvPr/>
        </p:nvSpPr>
        <p:spPr>
          <a:xfrm>
            <a:off x="7166150" y="-488348"/>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ZoneTexte 2">
            <a:extLst>
              <a:ext uri="{FF2B5EF4-FFF2-40B4-BE49-F238E27FC236}">
                <a16:creationId xmlns:a16="http://schemas.microsoft.com/office/drawing/2014/main" id="{6B6D17BE-5D0B-09A3-EB9E-CB2316AB363A}"/>
              </a:ext>
            </a:extLst>
          </p:cNvPr>
          <p:cNvSpPr txBox="1"/>
          <p:nvPr/>
        </p:nvSpPr>
        <p:spPr>
          <a:xfrm>
            <a:off x="2190018" y="0"/>
            <a:ext cx="4976132" cy="430887"/>
          </a:xfrm>
          <a:prstGeom prst="rect">
            <a:avLst/>
          </a:prstGeom>
          <a:noFill/>
        </p:spPr>
        <p:txBody>
          <a:bodyPr wrap="square">
            <a:spAutoFit/>
          </a:bodyPr>
          <a:lstStyle/>
          <a:p>
            <a:r>
              <a:rPr lang="fr-FR" sz="2200" b="1" dirty="0">
                <a:effectLst/>
                <a:latin typeface="Times New Roman" panose="02020603050405020304" pitchFamily="18" charset="0"/>
                <a:ea typeface="Calibri" panose="020F0502020204030204" pitchFamily="34" charset="0"/>
              </a:rPr>
              <a:t>4. </a:t>
            </a:r>
            <a:r>
              <a:rPr lang="fr-FR" sz="2200" b="1" dirty="0"/>
              <a:t> Physical </a:t>
            </a:r>
            <a:r>
              <a:rPr lang="fr-FR" sz="2200" b="1" dirty="0" err="1"/>
              <a:t>Properties</a:t>
            </a:r>
            <a:endParaRPr lang="fr-FR" sz="2200" dirty="0"/>
          </a:p>
        </p:txBody>
      </p:sp>
      <p:pic>
        <p:nvPicPr>
          <p:cNvPr id="2" name="Image 1">
            <a:extLst>
              <a:ext uri="{FF2B5EF4-FFF2-40B4-BE49-F238E27FC236}">
                <a16:creationId xmlns:a16="http://schemas.microsoft.com/office/drawing/2014/main" id="{7A765F58-E46D-C575-DDA4-FE4368915977}"/>
              </a:ext>
            </a:extLst>
          </p:cNvPr>
          <p:cNvPicPr>
            <a:picLocks noChangeAspect="1"/>
          </p:cNvPicPr>
          <p:nvPr/>
        </p:nvPicPr>
        <p:blipFill>
          <a:blip r:embed="rId3"/>
          <a:srcRect l="32750" r="4476"/>
          <a:stretch>
            <a:fillRect/>
          </a:stretch>
        </p:blipFill>
        <p:spPr>
          <a:xfrm>
            <a:off x="7242041" y="-97745"/>
            <a:ext cx="1792818" cy="1505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ZoneTexte 11">
            <a:extLst>
              <a:ext uri="{FF2B5EF4-FFF2-40B4-BE49-F238E27FC236}">
                <a16:creationId xmlns:a16="http://schemas.microsoft.com/office/drawing/2014/main" id="{7E2E4E53-3173-2503-8856-3E7332634F54}"/>
              </a:ext>
            </a:extLst>
          </p:cNvPr>
          <p:cNvSpPr txBox="1"/>
          <p:nvPr/>
        </p:nvSpPr>
        <p:spPr>
          <a:xfrm>
            <a:off x="610311" y="847860"/>
            <a:ext cx="3130416" cy="369332"/>
          </a:xfrm>
          <a:prstGeom prst="rect">
            <a:avLst/>
          </a:prstGeom>
          <a:noFill/>
          <a:ln w="19050">
            <a:solidFill>
              <a:schemeClr val="bg1">
                <a:lumMod val="50000"/>
              </a:schemeClr>
            </a:solidFill>
          </a:ln>
        </p:spPr>
        <p:txBody>
          <a:bodyPr wrap="square">
            <a:spAutoFit/>
          </a:bodyPr>
          <a:lstStyle/>
          <a:p>
            <a:pPr lvl="0" algn="just">
              <a:defRPr/>
            </a:pPr>
            <a:r>
              <a:rPr lang="fr-FR" sz="1800" b="1" dirty="0">
                <a:solidFill>
                  <a:srgbClr val="FF0000"/>
                </a:solidFill>
                <a:latin typeface="Times New Roman" panose="02020603050405020304" pitchFamily="18" charset="0"/>
                <a:cs typeface="Times New Roman" panose="02020603050405020304" pitchFamily="18" charset="0"/>
              </a:rPr>
              <a:t> </a:t>
            </a:r>
            <a:r>
              <a:rPr lang="en-US" sz="1800" b="1" dirty="0">
                <a:solidFill>
                  <a:srgbClr val="FF0000"/>
                </a:solidFill>
                <a:latin typeface="Times New Roman" panose="02020603050405020304" pitchFamily="18" charset="0"/>
                <a:cs typeface="Times New Roman" panose="02020603050405020304" pitchFamily="18" charset="0"/>
              </a:rPr>
              <a:t>→ Effect of Organic Solvents</a:t>
            </a:r>
            <a:endParaRPr kumimoji="0" lang="fr-FR"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4" name="ZoneTexte 13">
            <a:extLst>
              <a:ext uri="{FF2B5EF4-FFF2-40B4-BE49-F238E27FC236}">
                <a16:creationId xmlns:a16="http://schemas.microsoft.com/office/drawing/2014/main" id="{7B5B17DF-46CD-51E9-348E-1814658BEEBF}"/>
              </a:ext>
            </a:extLst>
          </p:cNvPr>
          <p:cNvSpPr txBox="1"/>
          <p:nvPr/>
        </p:nvSpPr>
        <p:spPr>
          <a:xfrm>
            <a:off x="182880" y="1374913"/>
            <a:ext cx="8769636" cy="1289071"/>
          </a:xfrm>
          <a:prstGeom prst="rect">
            <a:avLst/>
          </a:prstGeom>
          <a:noFill/>
        </p:spPr>
        <p:txBody>
          <a:bodyPr wrap="square">
            <a:spAutoFit/>
          </a:bodyPr>
          <a:lstStyle/>
          <a:p>
            <a:pPr marL="285750" indent="-285750" algn="just">
              <a:lnSpc>
                <a:spcPct val="150000"/>
              </a:lnSpc>
              <a:spcBef>
                <a:spcPts val="1200"/>
              </a:spcBef>
              <a:spcAft>
                <a:spcPts val="1200"/>
              </a:spcAft>
              <a:buFont typeface="Wingdings" panose="05000000000000000000" pitchFamily="2" charset="2"/>
              <a:buChar char="ü"/>
            </a:pPr>
            <a:r>
              <a:rPr lang="en-US" sz="1800" i="0" dirty="0">
                <a:solidFill>
                  <a:srgbClr val="0F1115"/>
                </a:solidFill>
                <a:effectLst/>
                <a:latin typeface="Times New Roman" panose="02020603050405020304" pitchFamily="18" charset="0"/>
                <a:cs typeface="Times New Roman" panose="02020603050405020304" pitchFamily="18" charset="0"/>
              </a:rPr>
              <a:t>Water-miscible organic solvents (ethanol, acetone, methanol, etc.) decrease the dielectric constant. This reduces the repulsive forces between proteins and promotes their dehydration, leading to aggregation and hence their precipitation.</a:t>
            </a:r>
          </a:p>
        </p:txBody>
      </p:sp>
      <p:sp>
        <p:nvSpPr>
          <p:cNvPr id="4" name="ZoneTexte 3">
            <a:extLst>
              <a:ext uri="{FF2B5EF4-FFF2-40B4-BE49-F238E27FC236}">
                <a16:creationId xmlns:a16="http://schemas.microsoft.com/office/drawing/2014/main" id="{D1296D58-EB0D-144A-7EDC-8A8BA5B06E31}"/>
              </a:ext>
            </a:extLst>
          </p:cNvPr>
          <p:cNvSpPr txBox="1"/>
          <p:nvPr/>
        </p:nvSpPr>
        <p:spPr>
          <a:xfrm>
            <a:off x="610311" y="331597"/>
            <a:ext cx="1898594" cy="369332"/>
          </a:xfrm>
          <a:prstGeom prst="rect">
            <a:avLst/>
          </a:prstGeom>
          <a:noFill/>
          <a:ln w="19050">
            <a:solidFill>
              <a:schemeClr val="bg1">
                <a:lumMod val="50000"/>
              </a:schemeClr>
            </a:solidFill>
          </a:ln>
        </p:spPr>
        <p:txBody>
          <a:bodyPr wrap="square">
            <a:spAutoFit/>
          </a:bodyPr>
          <a:lstStyle/>
          <a:p>
            <a:pPr lvl="0" algn="just">
              <a:defRPr/>
            </a:pPr>
            <a:r>
              <a:rPr lang="fr-FR" sz="1800" b="1" dirty="0">
                <a:solidFill>
                  <a:srgbClr val="FF0000"/>
                </a:solidFill>
                <a:latin typeface="Times New Roman" panose="02020603050405020304" pitchFamily="18" charset="0"/>
                <a:cs typeface="Times New Roman" panose="02020603050405020304" pitchFamily="18" charset="0"/>
              </a:rPr>
              <a:t>4.1. </a:t>
            </a:r>
            <a:r>
              <a:rPr lang="fr-FR" sz="1800" b="1" dirty="0" err="1">
                <a:solidFill>
                  <a:srgbClr val="FF0000"/>
                </a:solidFill>
                <a:latin typeface="Times New Roman" panose="02020603050405020304" pitchFamily="18" charset="0"/>
                <a:cs typeface="Times New Roman" panose="02020603050405020304" pitchFamily="18" charset="0"/>
              </a:rPr>
              <a:t>Solubility</a:t>
            </a:r>
            <a:endParaRPr kumimoji="0" lang="fr-FR"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5" name="ZoneTexte 4">
            <a:extLst>
              <a:ext uri="{FF2B5EF4-FFF2-40B4-BE49-F238E27FC236}">
                <a16:creationId xmlns:a16="http://schemas.microsoft.com/office/drawing/2014/main" id="{91A01292-1715-0E79-2C5B-D83A61E54A7E}"/>
              </a:ext>
            </a:extLst>
          </p:cNvPr>
          <p:cNvSpPr txBox="1"/>
          <p:nvPr/>
        </p:nvSpPr>
        <p:spPr>
          <a:xfrm>
            <a:off x="610311" y="2895787"/>
            <a:ext cx="2091325" cy="369332"/>
          </a:xfrm>
          <a:prstGeom prst="rect">
            <a:avLst/>
          </a:prstGeom>
          <a:noFill/>
          <a:ln w="19050">
            <a:solidFill>
              <a:schemeClr val="bg1">
                <a:lumMod val="50000"/>
              </a:schemeClr>
            </a:solidFill>
          </a:ln>
        </p:spPr>
        <p:txBody>
          <a:bodyPr wrap="square">
            <a:spAutoFit/>
          </a:bodyPr>
          <a:lstStyle/>
          <a:p>
            <a:pPr lvl="0" algn="just">
              <a:defRPr/>
            </a:pPr>
            <a:r>
              <a:rPr lang="fr-FR" sz="1800" b="1" dirty="0">
                <a:solidFill>
                  <a:srgbClr val="FF0000"/>
                </a:solidFill>
                <a:latin typeface="Times New Roman" panose="02020603050405020304" pitchFamily="18" charset="0"/>
                <a:cs typeface="Times New Roman" panose="02020603050405020304" pitchFamily="18" charset="0"/>
              </a:rPr>
              <a:t> </a:t>
            </a:r>
            <a:r>
              <a:rPr lang="en-US" sz="1800" b="1" dirty="0">
                <a:solidFill>
                  <a:srgbClr val="FF0000"/>
                </a:solidFill>
                <a:latin typeface="Times New Roman" panose="02020603050405020304" pitchFamily="18" charset="0"/>
                <a:cs typeface="Times New Roman" panose="02020603050405020304" pitchFamily="18" charset="0"/>
              </a:rPr>
              <a:t>→ Effect of </a:t>
            </a:r>
            <a:r>
              <a:rPr lang="en-US" sz="1800" b="1" dirty="0" err="1">
                <a:solidFill>
                  <a:srgbClr val="FF0000"/>
                </a:solidFill>
                <a:latin typeface="Times New Roman" panose="02020603050405020304" pitchFamily="18" charset="0"/>
                <a:cs typeface="Times New Roman" panose="02020603050405020304" pitchFamily="18" charset="0"/>
              </a:rPr>
              <a:t>of</a:t>
            </a:r>
            <a:r>
              <a:rPr lang="en-US" sz="1800" b="1" dirty="0">
                <a:solidFill>
                  <a:srgbClr val="FF0000"/>
                </a:solidFill>
                <a:latin typeface="Times New Roman" panose="02020603050405020304" pitchFamily="18" charset="0"/>
                <a:cs typeface="Times New Roman" panose="02020603050405020304" pitchFamily="18" charset="0"/>
              </a:rPr>
              <a:t> pH</a:t>
            </a:r>
            <a:endParaRPr kumimoji="0" lang="fr-FR"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6" name="ZoneTexte 5">
            <a:extLst>
              <a:ext uri="{FF2B5EF4-FFF2-40B4-BE49-F238E27FC236}">
                <a16:creationId xmlns:a16="http://schemas.microsoft.com/office/drawing/2014/main" id="{2E611275-CA23-64DC-BB36-44427A227C4E}"/>
              </a:ext>
            </a:extLst>
          </p:cNvPr>
          <p:cNvSpPr txBox="1"/>
          <p:nvPr/>
        </p:nvSpPr>
        <p:spPr>
          <a:xfrm>
            <a:off x="91729" y="3337968"/>
            <a:ext cx="8769637" cy="1704569"/>
          </a:xfrm>
          <a:prstGeom prst="rect">
            <a:avLst/>
          </a:prstGeom>
          <a:noFill/>
        </p:spPr>
        <p:txBody>
          <a:bodyPr wrap="square">
            <a:spAutoFit/>
          </a:bodyPr>
          <a:lstStyle/>
          <a:p>
            <a:pPr marL="285750" indent="-285750" algn="just">
              <a:lnSpc>
                <a:spcPct val="150000"/>
              </a:lnSpc>
              <a:spcBef>
                <a:spcPts val="1200"/>
              </a:spcBef>
              <a:spcAft>
                <a:spcPts val="1200"/>
              </a:spcAft>
              <a:buFont typeface="Wingdings" panose="05000000000000000000" pitchFamily="2" charset="2"/>
              <a:buChar char="ü"/>
            </a:pPr>
            <a:r>
              <a:rPr lang="en-US" sz="1800" i="0" dirty="0">
                <a:solidFill>
                  <a:srgbClr val="0F1115"/>
                </a:solidFill>
                <a:effectLst/>
                <a:latin typeface="Times New Roman" panose="02020603050405020304" pitchFamily="18" charset="0"/>
                <a:cs typeface="Times New Roman" panose="02020603050405020304" pitchFamily="18" charset="0"/>
              </a:rPr>
              <a:t>The solubility curve as a function of the medium's pH has a "U" shape .A protein has minimum solubility when its net charge is zero, i.e., when pH = </a:t>
            </a:r>
            <a:r>
              <a:rPr lang="en-US" sz="1800" i="0" dirty="0" err="1">
                <a:solidFill>
                  <a:srgbClr val="0F1115"/>
                </a:solidFill>
                <a:effectLst/>
                <a:latin typeface="Times New Roman" panose="02020603050405020304" pitchFamily="18" charset="0"/>
                <a:cs typeface="Times New Roman" panose="02020603050405020304" pitchFamily="18" charset="0"/>
              </a:rPr>
              <a:t>pI</a:t>
            </a:r>
            <a:r>
              <a:rPr lang="en-US" sz="1800" i="0" dirty="0">
                <a:solidFill>
                  <a:srgbClr val="0F1115"/>
                </a:solidFill>
                <a:effectLst/>
                <a:latin typeface="Times New Roman" panose="02020603050405020304" pitchFamily="18" charset="0"/>
                <a:cs typeface="Times New Roman" panose="02020603050405020304" pitchFamily="18" charset="0"/>
              </a:rPr>
              <a:t> (isoelectric point). There is no electrostatic repulsion between neighboring protein molecules, causing them to aggregate and precipitate.</a:t>
            </a:r>
          </a:p>
        </p:txBody>
      </p:sp>
    </p:spTree>
    <p:extLst>
      <p:ext uri="{BB962C8B-B14F-4D97-AF65-F5344CB8AC3E}">
        <p14:creationId xmlns:p14="http://schemas.microsoft.com/office/powerpoint/2010/main" val="1475061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5C918509-0A5B-B5CE-E123-4E0B85A5A00F}"/>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483C855F-D612-511E-4163-7C2114A0F745}"/>
              </a:ext>
            </a:extLst>
          </p:cNvPr>
          <p:cNvSpPr/>
          <p:nvPr/>
        </p:nvSpPr>
        <p:spPr>
          <a:xfrm>
            <a:off x="7431578" y="-488348"/>
            <a:ext cx="1910772" cy="1760195"/>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 1">
            <a:extLst>
              <a:ext uri="{FF2B5EF4-FFF2-40B4-BE49-F238E27FC236}">
                <a16:creationId xmlns:a16="http://schemas.microsoft.com/office/drawing/2014/main" id="{C2024F63-18E6-9B8C-950D-CBA9B61E9D06}"/>
              </a:ext>
            </a:extLst>
          </p:cNvPr>
          <p:cNvPicPr>
            <a:picLocks noChangeAspect="1"/>
          </p:cNvPicPr>
          <p:nvPr/>
        </p:nvPicPr>
        <p:blipFill>
          <a:blip r:embed="rId3"/>
          <a:srcRect l="32750" r="4476"/>
          <a:stretch>
            <a:fillRect/>
          </a:stretch>
        </p:blipFill>
        <p:spPr>
          <a:xfrm>
            <a:off x="7512665" y="-97744"/>
            <a:ext cx="1522194" cy="12781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ZoneTexte 13">
            <a:extLst>
              <a:ext uri="{FF2B5EF4-FFF2-40B4-BE49-F238E27FC236}">
                <a16:creationId xmlns:a16="http://schemas.microsoft.com/office/drawing/2014/main" id="{5332917E-9076-6D0D-43F4-1B4D4164CF74}"/>
              </a:ext>
            </a:extLst>
          </p:cNvPr>
          <p:cNvSpPr txBox="1"/>
          <p:nvPr/>
        </p:nvSpPr>
        <p:spPr>
          <a:xfrm>
            <a:off x="109141" y="599752"/>
            <a:ext cx="4986561" cy="5228611"/>
          </a:xfrm>
          <a:prstGeom prst="rect">
            <a:avLst/>
          </a:prstGeom>
          <a:noFill/>
        </p:spPr>
        <p:txBody>
          <a:bodyPr wrap="square">
            <a:spAutoFit/>
          </a:bodyPr>
          <a:lstStyle/>
          <a:p>
            <a:pPr algn="just">
              <a:lnSpc>
                <a:spcPct val="150000"/>
              </a:lnSpc>
              <a:spcBef>
                <a:spcPts val="1200"/>
              </a:spcBef>
              <a:spcAft>
                <a:spcPts val="1200"/>
              </a:spcAft>
            </a:pPr>
            <a:r>
              <a:rPr lang="en-US" sz="1800" b="0" i="0" dirty="0">
                <a:solidFill>
                  <a:srgbClr val="0F1115"/>
                </a:solidFill>
                <a:effectLst/>
                <a:latin typeface="Times New Roman" panose="02020603050405020304" pitchFamily="18" charset="0"/>
                <a:cs typeface="Times New Roman" panose="02020603050405020304" pitchFamily="18" charset="0"/>
              </a:rPr>
              <a:t>Solubility is at its minimum due to maximized electrostatic attractions between the charged groups of the proteins, forming aggregates. Solubility is always lower at the </a:t>
            </a:r>
            <a:r>
              <a:rPr lang="en-US" sz="1800" b="0" i="0" dirty="0" err="1">
                <a:solidFill>
                  <a:srgbClr val="0F1115"/>
                </a:solidFill>
                <a:effectLst/>
                <a:latin typeface="Times New Roman" panose="02020603050405020304" pitchFamily="18" charset="0"/>
                <a:cs typeface="Times New Roman" panose="02020603050405020304" pitchFamily="18" charset="0"/>
              </a:rPr>
              <a:t>pI</a:t>
            </a:r>
            <a:r>
              <a:rPr lang="en-US" sz="1800" b="0" i="0" dirty="0">
                <a:solidFill>
                  <a:srgbClr val="0F1115"/>
                </a:solidFill>
                <a:effectLst/>
                <a:latin typeface="Times New Roman" panose="02020603050405020304" pitchFamily="18" charset="0"/>
                <a:cs typeface="Times New Roman" panose="02020603050405020304" pitchFamily="18" charset="0"/>
              </a:rPr>
              <a:t> than at pH values above (negative charge) or below (positive charge); some proteins are practically insoluble at the </a:t>
            </a:r>
            <a:r>
              <a:rPr lang="en-US" sz="1800" b="0" i="0" dirty="0" err="1">
                <a:solidFill>
                  <a:srgbClr val="0F1115"/>
                </a:solidFill>
                <a:effectLst/>
                <a:latin typeface="Times New Roman" panose="02020603050405020304" pitchFamily="18" charset="0"/>
                <a:cs typeface="Times New Roman" panose="02020603050405020304" pitchFamily="18" charset="0"/>
              </a:rPr>
              <a:t>pI</a:t>
            </a:r>
            <a:r>
              <a:rPr lang="en-US" sz="1800" b="0" i="0" dirty="0">
                <a:solidFill>
                  <a:srgbClr val="0F1115"/>
                </a:solidFill>
                <a:effectLst/>
                <a:latin typeface="Times New Roman" panose="02020603050405020304" pitchFamily="18" charset="0"/>
                <a:cs typeface="Times New Roman" panose="02020603050405020304" pitchFamily="18" charset="0"/>
              </a:rPr>
              <a:t>.</a:t>
            </a:r>
          </a:p>
          <a:p>
            <a:pPr algn="just">
              <a:lnSpc>
                <a:spcPct val="150000"/>
              </a:lnSpc>
              <a:spcBef>
                <a:spcPts val="1200"/>
              </a:spcBef>
              <a:spcAft>
                <a:spcPts val="1200"/>
              </a:spcAft>
            </a:pPr>
            <a:r>
              <a:rPr lang="en-US" sz="1800" b="1" i="0" dirty="0">
                <a:solidFill>
                  <a:srgbClr val="0F1115"/>
                </a:solidFill>
                <a:effectLst/>
                <a:latin typeface="Times New Roman" panose="02020603050405020304" pitchFamily="18" charset="0"/>
                <a:cs typeface="Times New Roman" panose="02020603050405020304" pitchFamily="18" charset="0"/>
              </a:rPr>
              <a:t>Note: </a:t>
            </a:r>
            <a:r>
              <a:rPr lang="en-US" sz="1800" b="0" i="0" dirty="0">
                <a:solidFill>
                  <a:srgbClr val="0F1115"/>
                </a:solidFill>
                <a:effectLst/>
                <a:latin typeface="Times New Roman" panose="02020603050405020304" pitchFamily="18" charset="0"/>
                <a:cs typeface="Times New Roman" panose="02020603050405020304" pitchFamily="18" charset="0"/>
              </a:rPr>
              <a:t>Proteins precipitated near the </a:t>
            </a:r>
            <a:r>
              <a:rPr lang="en-US" sz="1800" b="0" i="0" dirty="0" err="1">
                <a:solidFill>
                  <a:srgbClr val="0F1115"/>
                </a:solidFill>
                <a:effectLst/>
                <a:latin typeface="Times New Roman" panose="02020603050405020304" pitchFamily="18" charset="0"/>
                <a:cs typeface="Times New Roman" panose="02020603050405020304" pitchFamily="18" charset="0"/>
              </a:rPr>
              <a:t>pI</a:t>
            </a:r>
            <a:r>
              <a:rPr lang="en-US" sz="1800" b="0" i="0" dirty="0">
                <a:solidFill>
                  <a:srgbClr val="0F1115"/>
                </a:solidFill>
                <a:effectLst/>
                <a:latin typeface="Times New Roman" panose="02020603050405020304" pitchFamily="18" charset="0"/>
                <a:cs typeface="Times New Roman" panose="02020603050405020304" pitchFamily="18" charset="0"/>
              </a:rPr>
              <a:t> retain their conformation (tertiary structure) and can be redissolved in a suitable medium; thus, there is no denaturation.</a:t>
            </a:r>
          </a:p>
          <a:p>
            <a:pPr algn="l">
              <a:lnSpc>
                <a:spcPct val="150000"/>
              </a:lnSpc>
              <a:spcBef>
                <a:spcPts val="1200"/>
              </a:spcBef>
              <a:spcAft>
                <a:spcPts val="1200"/>
              </a:spcAft>
            </a:pPr>
            <a:endParaRPr lang="en-US" sz="1800" b="0" i="0" dirty="0">
              <a:solidFill>
                <a:srgbClr val="0F1115"/>
              </a:solidFill>
              <a:effectLst/>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A130DED5-A70B-64F4-269A-676A7B5D6F8F}"/>
              </a:ext>
            </a:extLst>
          </p:cNvPr>
          <p:cNvSpPr txBox="1"/>
          <p:nvPr/>
        </p:nvSpPr>
        <p:spPr>
          <a:xfrm>
            <a:off x="178049" y="130632"/>
            <a:ext cx="2091325" cy="369332"/>
          </a:xfrm>
          <a:prstGeom prst="rect">
            <a:avLst/>
          </a:prstGeom>
          <a:noFill/>
          <a:ln w="19050">
            <a:solidFill>
              <a:schemeClr val="bg1">
                <a:lumMod val="50000"/>
              </a:schemeClr>
            </a:solidFill>
          </a:ln>
        </p:spPr>
        <p:txBody>
          <a:bodyPr wrap="square">
            <a:spAutoFit/>
          </a:bodyPr>
          <a:lstStyle/>
          <a:p>
            <a:pPr lvl="0" algn="just">
              <a:defRPr/>
            </a:pPr>
            <a:r>
              <a:rPr lang="fr-FR" sz="1800" b="1" dirty="0">
                <a:solidFill>
                  <a:srgbClr val="FF0000"/>
                </a:solidFill>
                <a:latin typeface="Times New Roman" panose="02020603050405020304" pitchFamily="18" charset="0"/>
                <a:cs typeface="Times New Roman" panose="02020603050405020304" pitchFamily="18" charset="0"/>
              </a:rPr>
              <a:t> </a:t>
            </a:r>
            <a:r>
              <a:rPr lang="en-US" sz="1800" b="1" dirty="0">
                <a:solidFill>
                  <a:srgbClr val="FF0000"/>
                </a:solidFill>
                <a:latin typeface="Times New Roman" panose="02020603050405020304" pitchFamily="18" charset="0"/>
                <a:cs typeface="Times New Roman" panose="02020603050405020304" pitchFamily="18" charset="0"/>
              </a:rPr>
              <a:t>→ Effect of </a:t>
            </a:r>
            <a:r>
              <a:rPr lang="en-US" sz="1800" b="1" dirty="0" err="1">
                <a:solidFill>
                  <a:srgbClr val="FF0000"/>
                </a:solidFill>
                <a:latin typeface="Times New Roman" panose="02020603050405020304" pitchFamily="18" charset="0"/>
                <a:cs typeface="Times New Roman" panose="02020603050405020304" pitchFamily="18" charset="0"/>
              </a:rPr>
              <a:t>of</a:t>
            </a:r>
            <a:r>
              <a:rPr lang="en-US" sz="1800" b="1" dirty="0">
                <a:solidFill>
                  <a:srgbClr val="FF0000"/>
                </a:solidFill>
                <a:latin typeface="Times New Roman" panose="02020603050405020304" pitchFamily="18" charset="0"/>
                <a:cs typeface="Times New Roman" panose="02020603050405020304" pitchFamily="18" charset="0"/>
              </a:rPr>
              <a:t> pH</a:t>
            </a:r>
            <a:endParaRPr kumimoji="0" lang="fr-FR"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pic>
        <p:nvPicPr>
          <p:cNvPr id="9" name="Image 8">
            <a:extLst>
              <a:ext uri="{FF2B5EF4-FFF2-40B4-BE49-F238E27FC236}">
                <a16:creationId xmlns:a16="http://schemas.microsoft.com/office/drawing/2014/main" id="{DF39D903-C1DC-F481-C5A6-FFD218A053E2}"/>
              </a:ext>
            </a:extLst>
          </p:cNvPr>
          <p:cNvPicPr>
            <a:picLocks noChangeAspect="1"/>
          </p:cNvPicPr>
          <p:nvPr/>
        </p:nvPicPr>
        <p:blipFill>
          <a:blip r:embed="rId4"/>
          <a:stretch>
            <a:fillRect/>
          </a:stretch>
        </p:blipFill>
        <p:spPr>
          <a:xfrm>
            <a:off x="5204843" y="1180408"/>
            <a:ext cx="3939157" cy="3012754"/>
          </a:xfrm>
          <a:prstGeom prst="rect">
            <a:avLst/>
          </a:prstGeom>
        </p:spPr>
      </p:pic>
      <p:sp>
        <p:nvSpPr>
          <p:cNvPr id="10" name="ZoneTexte 9">
            <a:extLst>
              <a:ext uri="{FF2B5EF4-FFF2-40B4-BE49-F238E27FC236}">
                <a16:creationId xmlns:a16="http://schemas.microsoft.com/office/drawing/2014/main" id="{348027C4-E099-8BA5-9E07-079950B6E364}"/>
              </a:ext>
            </a:extLst>
          </p:cNvPr>
          <p:cNvSpPr txBox="1"/>
          <p:nvPr/>
        </p:nvSpPr>
        <p:spPr>
          <a:xfrm>
            <a:off x="5577840" y="4292914"/>
            <a:ext cx="3325090" cy="584775"/>
          </a:xfrm>
          <a:prstGeom prst="rect">
            <a:avLst/>
          </a:prstGeom>
          <a:noFill/>
        </p:spPr>
        <p:txBody>
          <a:bodyPr wrap="square">
            <a:spAutoFit/>
          </a:bodyPr>
          <a:lstStyle/>
          <a:p>
            <a:pPr algn="ctr">
              <a:spcBef>
                <a:spcPts val="1200"/>
              </a:spcBef>
            </a:pPr>
            <a:r>
              <a:rPr lang="fr-FR" sz="1600" b="1" i="1" dirty="0">
                <a:solidFill>
                  <a:srgbClr val="0F1115"/>
                </a:solidFill>
                <a:effectLst/>
                <a:latin typeface="Times New Roman" panose="02020603050405020304" pitchFamily="18" charset="0"/>
                <a:cs typeface="Times New Roman" panose="02020603050405020304" pitchFamily="18" charset="0"/>
              </a:rPr>
              <a:t>Figure : </a:t>
            </a:r>
            <a:r>
              <a:rPr lang="en-US" sz="1600" b="1" i="1" dirty="0">
                <a:solidFill>
                  <a:srgbClr val="0F1115"/>
                </a:solidFill>
                <a:effectLst/>
                <a:latin typeface="Times New Roman" panose="02020603050405020304" pitchFamily="18" charset="0"/>
                <a:cs typeface="Times New Roman" panose="02020603050405020304" pitchFamily="18" charset="0"/>
              </a:rPr>
              <a:t>Solubility curve of a protein as a function of the medium's pH</a:t>
            </a:r>
            <a:endParaRPr lang="fr-FR" sz="1600" b="1" i="0" dirty="0">
              <a:solidFill>
                <a:srgbClr val="0F1115"/>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6151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78823295-FB8B-B83F-FE8E-0F617D6439C9}"/>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04D162CB-A990-B93F-4A5A-AFBCD13A2089}"/>
              </a:ext>
            </a:extLst>
          </p:cNvPr>
          <p:cNvSpPr/>
          <p:nvPr/>
        </p:nvSpPr>
        <p:spPr>
          <a:xfrm>
            <a:off x="7414952" y="-488348"/>
            <a:ext cx="1927397" cy="170456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ZoneTexte 2">
            <a:extLst>
              <a:ext uri="{FF2B5EF4-FFF2-40B4-BE49-F238E27FC236}">
                <a16:creationId xmlns:a16="http://schemas.microsoft.com/office/drawing/2014/main" id="{4464EEA0-5868-EE7C-96E4-BF7E3452E5AB}"/>
              </a:ext>
            </a:extLst>
          </p:cNvPr>
          <p:cNvSpPr txBox="1"/>
          <p:nvPr/>
        </p:nvSpPr>
        <p:spPr>
          <a:xfrm>
            <a:off x="2190018" y="0"/>
            <a:ext cx="4976132" cy="430887"/>
          </a:xfrm>
          <a:prstGeom prst="rect">
            <a:avLst/>
          </a:prstGeom>
          <a:noFill/>
        </p:spPr>
        <p:txBody>
          <a:bodyPr wrap="square">
            <a:spAutoFit/>
          </a:bodyPr>
          <a:lstStyle/>
          <a:p>
            <a:r>
              <a:rPr lang="fr-FR" sz="2200" b="1" dirty="0">
                <a:effectLst/>
                <a:latin typeface="Times New Roman" panose="02020603050405020304" pitchFamily="18" charset="0"/>
                <a:ea typeface="Calibri" panose="020F0502020204030204" pitchFamily="34" charset="0"/>
              </a:rPr>
              <a:t>4. </a:t>
            </a:r>
            <a:r>
              <a:rPr lang="fr-FR" sz="2200" b="1" dirty="0"/>
              <a:t> Physical </a:t>
            </a:r>
            <a:r>
              <a:rPr lang="fr-FR" sz="2200" b="1" dirty="0" err="1"/>
              <a:t>Properties</a:t>
            </a:r>
            <a:endParaRPr lang="fr-FR" sz="2200" dirty="0"/>
          </a:p>
        </p:txBody>
      </p:sp>
      <p:pic>
        <p:nvPicPr>
          <p:cNvPr id="2" name="Image 1">
            <a:extLst>
              <a:ext uri="{FF2B5EF4-FFF2-40B4-BE49-F238E27FC236}">
                <a16:creationId xmlns:a16="http://schemas.microsoft.com/office/drawing/2014/main" id="{1366CC05-F27B-AE4D-A89A-28A11DF37775}"/>
              </a:ext>
            </a:extLst>
          </p:cNvPr>
          <p:cNvPicPr>
            <a:picLocks noChangeAspect="1"/>
          </p:cNvPicPr>
          <p:nvPr/>
        </p:nvPicPr>
        <p:blipFill>
          <a:blip r:embed="rId3"/>
          <a:srcRect l="32750" r="4476"/>
          <a:stretch>
            <a:fillRect/>
          </a:stretch>
        </p:blipFill>
        <p:spPr>
          <a:xfrm>
            <a:off x="7651263" y="-97744"/>
            <a:ext cx="1383595" cy="11617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ZoneTexte 13">
            <a:extLst>
              <a:ext uri="{FF2B5EF4-FFF2-40B4-BE49-F238E27FC236}">
                <a16:creationId xmlns:a16="http://schemas.microsoft.com/office/drawing/2014/main" id="{3163967F-C6F2-C2FE-FAF5-DE4FCDA0410C}"/>
              </a:ext>
            </a:extLst>
          </p:cNvPr>
          <p:cNvSpPr txBox="1"/>
          <p:nvPr/>
        </p:nvSpPr>
        <p:spPr>
          <a:xfrm>
            <a:off x="0" y="922394"/>
            <a:ext cx="8702350" cy="1704569"/>
          </a:xfrm>
          <a:prstGeom prst="rect">
            <a:avLst/>
          </a:prstGeom>
          <a:noFill/>
        </p:spPr>
        <p:txBody>
          <a:bodyPr wrap="square">
            <a:spAutoFit/>
          </a:bodyPr>
          <a:lstStyle/>
          <a:p>
            <a:pPr marL="285750" indent="-285750" algn="just">
              <a:lnSpc>
                <a:spcPct val="150000"/>
              </a:lnSpc>
              <a:spcBef>
                <a:spcPts val="1200"/>
              </a:spcBef>
              <a:spcAft>
                <a:spcPts val="1200"/>
              </a:spcAft>
              <a:buFont typeface="Wingdings" panose="05000000000000000000" pitchFamily="2" charset="2"/>
              <a:buChar char="ü"/>
            </a:pPr>
            <a:r>
              <a:rPr lang="en-US" sz="1800" i="0" dirty="0">
                <a:solidFill>
                  <a:srgbClr val="0F1115"/>
                </a:solidFill>
                <a:effectLst/>
                <a:latin typeface="Times New Roman" panose="02020603050405020304" pitchFamily="18" charset="0"/>
                <a:cs typeface="Times New Roman" panose="02020603050405020304" pitchFamily="18" charset="0"/>
              </a:rPr>
              <a:t>Protein solutions are opalescent: they absorb and scatter light. Optical properties are related to the concentration of the solution, as well as the size and shape of the molecules. These properties are important for studying and assaying proteins, and also for determining the geometric characteristics of a protein by light scattering.</a:t>
            </a:r>
          </a:p>
        </p:txBody>
      </p:sp>
      <p:sp>
        <p:nvSpPr>
          <p:cNvPr id="4" name="ZoneTexte 3">
            <a:extLst>
              <a:ext uri="{FF2B5EF4-FFF2-40B4-BE49-F238E27FC236}">
                <a16:creationId xmlns:a16="http://schemas.microsoft.com/office/drawing/2014/main" id="{79187CC4-50D4-3D46-EB93-ADE698BEE600}"/>
              </a:ext>
            </a:extLst>
          </p:cNvPr>
          <p:cNvSpPr txBox="1"/>
          <p:nvPr/>
        </p:nvSpPr>
        <p:spPr>
          <a:xfrm>
            <a:off x="560432" y="472774"/>
            <a:ext cx="2955849" cy="369332"/>
          </a:xfrm>
          <a:prstGeom prst="rect">
            <a:avLst/>
          </a:prstGeom>
          <a:noFill/>
          <a:ln w="19050">
            <a:solidFill>
              <a:schemeClr val="bg1">
                <a:lumMod val="50000"/>
              </a:schemeClr>
            </a:solidFill>
          </a:ln>
        </p:spPr>
        <p:txBody>
          <a:bodyPr wrap="square">
            <a:spAutoFit/>
          </a:bodyPr>
          <a:lstStyle/>
          <a:p>
            <a:pPr lvl="0" algn="just">
              <a:defRPr/>
            </a:pPr>
            <a:r>
              <a:rPr lang="fr-FR" sz="1800" b="1" dirty="0">
                <a:solidFill>
                  <a:srgbClr val="FF0000"/>
                </a:solidFill>
                <a:latin typeface="Times New Roman" panose="02020603050405020304" pitchFamily="18" charset="0"/>
                <a:cs typeface="Times New Roman" panose="02020603050405020304" pitchFamily="18" charset="0"/>
              </a:rPr>
              <a:t>4.2. Optical </a:t>
            </a:r>
            <a:r>
              <a:rPr lang="fr-FR" sz="1800" b="1" dirty="0" err="1">
                <a:solidFill>
                  <a:srgbClr val="FF0000"/>
                </a:solidFill>
                <a:latin typeface="Times New Roman" panose="02020603050405020304" pitchFamily="18" charset="0"/>
                <a:cs typeface="Times New Roman" panose="02020603050405020304" pitchFamily="18" charset="0"/>
              </a:rPr>
              <a:t>Properties</a:t>
            </a:r>
            <a:endParaRPr kumimoji="0" lang="fr-FR"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5" name="ZoneTexte 4">
            <a:extLst>
              <a:ext uri="{FF2B5EF4-FFF2-40B4-BE49-F238E27FC236}">
                <a16:creationId xmlns:a16="http://schemas.microsoft.com/office/drawing/2014/main" id="{441E124A-EAB6-1C8B-62EA-9DC096E7604D}"/>
              </a:ext>
            </a:extLst>
          </p:cNvPr>
          <p:cNvSpPr txBox="1"/>
          <p:nvPr/>
        </p:nvSpPr>
        <p:spPr>
          <a:xfrm>
            <a:off x="560431" y="2707893"/>
            <a:ext cx="2955849" cy="369332"/>
          </a:xfrm>
          <a:prstGeom prst="rect">
            <a:avLst/>
          </a:prstGeom>
          <a:noFill/>
          <a:ln w="19050">
            <a:solidFill>
              <a:schemeClr val="bg1">
                <a:lumMod val="50000"/>
              </a:schemeClr>
            </a:solidFill>
          </a:ln>
        </p:spPr>
        <p:txBody>
          <a:bodyPr wrap="square">
            <a:spAutoFit/>
          </a:bodyPr>
          <a:lstStyle/>
          <a:p>
            <a:pPr lvl="0" algn="just">
              <a:defRPr/>
            </a:pPr>
            <a:r>
              <a:rPr lang="fr-FR" sz="1800" b="1" dirty="0">
                <a:solidFill>
                  <a:srgbClr val="FF0000"/>
                </a:solidFill>
                <a:latin typeface="Times New Roman" panose="02020603050405020304" pitchFamily="18" charset="0"/>
                <a:cs typeface="Times New Roman" panose="02020603050405020304" pitchFamily="18" charset="0"/>
              </a:rPr>
              <a:t>4.3. </a:t>
            </a:r>
            <a:r>
              <a:rPr lang="fr-FR" sz="1800" b="1" dirty="0" err="1">
                <a:solidFill>
                  <a:srgbClr val="FF0000"/>
                </a:solidFill>
                <a:latin typeface="Times New Roman" panose="02020603050405020304" pitchFamily="18" charset="0"/>
                <a:cs typeface="Times New Roman" panose="02020603050405020304" pitchFamily="18" charset="0"/>
              </a:rPr>
              <a:t>Osmotic</a:t>
            </a:r>
            <a:r>
              <a:rPr lang="fr-FR" sz="1800" b="1" dirty="0">
                <a:solidFill>
                  <a:srgbClr val="FF0000"/>
                </a:solidFill>
                <a:latin typeface="Times New Roman" panose="02020603050405020304" pitchFamily="18" charset="0"/>
                <a:cs typeface="Times New Roman" panose="02020603050405020304" pitchFamily="18" charset="0"/>
              </a:rPr>
              <a:t> </a:t>
            </a:r>
            <a:r>
              <a:rPr lang="fr-FR" sz="1800" b="1" dirty="0" err="1">
                <a:solidFill>
                  <a:srgbClr val="FF0000"/>
                </a:solidFill>
                <a:latin typeface="Times New Roman" panose="02020603050405020304" pitchFamily="18" charset="0"/>
                <a:cs typeface="Times New Roman" panose="02020603050405020304" pitchFamily="18" charset="0"/>
              </a:rPr>
              <a:t>Properties</a:t>
            </a:r>
            <a:endParaRPr kumimoji="0" lang="fr-FR"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6" name="ZoneTexte 5">
            <a:extLst>
              <a:ext uri="{FF2B5EF4-FFF2-40B4-BE49-F238E27FC236}">
                <a16:creationId xmlns:a16="http://schemas.microsoft.com/office/drawing/2014/main" id="{872831CF-B4E6-E244-F44F-3E64946333CE}"/>
              </a:ext>
            </a:extLst>
          </p:cNvPr>
          <p:cNvSpPr txBox="1"/>
          <p:nvPr/>
        </p:nvSpPr>
        <p:spPr>
          <a:xfrm>
            <a:off x="0" y="3023432"/>
            <a:ext cx="8583569" cy="2120068"/>
          </a:xfrm>
          <a:prstGeom prst="rect">
            <a:avLst/>
          </a:prstGeom>
          <a:noFill/>
        </p:spPr>
        <p:txBody>
          <a:bodyPr wrap="square">
            <a:spAutoFit/>
          </a:bodyPr>
          <a:lstStyle/>
          <a:p>
            <a:pPr marL="285750" indent="-285750" algn="just">
              <a:lnSpc>
                <a:spcPct val="150000"/>
              </a:lnSpc>
              <a:spcBef>
                <a:spcPts val="1200"/>
              </a:spcBef>
              <a:spcAft>
                <a:spcPts val="1200"/>
              </a:spcAft>
              <a:buFont typeface="Wingdings" panose="05000000000000000000" pitchFamily="2" charset="2"/>
              <a:buChar char="ü"/>
            </a:pPr>
            <a:r>
              <a:rPr lang="en-US" sz="1800" i="0" dirty="0">
                <a:solidFill>
                  <a:srgbClr val="0F1115"/>
                </a:solidFill>
                <a:effectLst/>
                <a:latin typeface="Times New Roman" panose="02020603050405020304" pitchFamily="18" charset="0"/>
                <a:cs typeface="Times New Roman" panose="02020603050405020304" pitchFamily="18" charset="0"/>
              </a:rPr>
              <a:t>Proteins are neither </a:t>
            </a:r>
            <a:r>
              <a:rPr lang="en-US" sz="1800" i="0" dirty="0" err="1">
                <a:solidFill>
                  <a:srgbClr val="0F1115"/>
                </a:solidFill>
                <a:effectLst/>
                <a:latin typeface="Times New Roman" panose="02020603050405020304" pitchFamily="18" charset="0"/>
                <a:cs typeface="Times New Roman" panose="02020603050405020304" pitchFamily="18" charset="0"/>
              </a:rPr>
              <a:t>ultrafiltrable</a:t>
            </a:r>
            <a:r>
              <a:rPr lang="en-US" sz="1800" i="0" dirty="0">
                <a:solidFill>
                  <a:srgbClr val="0F1115"/>
                </a:solidFill>
                <a:effectLst/>
                <a:latin typeface="Times New Roman" panose="02020603050405020304" pitchFamily="18" charset="0"/>
                <a:cs typeface="Times New Roman" panose="02020603050405020304" pitchFamily="18" charset="0"/>
              </a:rPr>
              <a:t> nor dialyzable because they cannot diffuse through a permeable membrane due to their large size. A protein solution placed in a compartment bounded by a membrane develops an osmotic pressure called oncotic pressure, which plays a role in cellular exchanges and fluid balance between the body's water compartments (as in the case of plasma proteins).</a:t>
            </a:r>
          </a:p>
        </p:txBody>
      </p:sp>
    </p:spTree>
    <p:extLst>
      <p:ext uri="{BB962C8B-B14F-4D97-AF65-F5344CB8AC3E}">
        <p14:creationId xmlns:p14="http://schemas.microsoft.com/office/powerpoint/2010/main" val="2917407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524DD78A-3ABB-429A-762D-E8BA63F71AA3}"/>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83FE803B-C693-B18C-9FC7-FDB0A038F62B}"/>
              </a:ext>
            </a:extLst>
          </p:cNvPr>
          <p:cNvSpPr/>
          <p:nvPr/>
        </p:nvSpPr>
        <p:spPr>
          <a:xfrm>
            <a:off x="7246654" y="-536255"/>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ZoneTexte 2">
            <a:extLst>
              <a:ext uri="{FF2B5EF4-FFF2-40B4-BE49-F238E27FC236}">
                <a16:creationId xmlns:a16="http://schemas.microsoft.com/office/drawing/2014/main" id="{71C25365-E30B-FAFF-E781-EA55606DB569}"/>
              </a:ext>
            </a:extLst>
          </p:cNvPr>
          <p:cNvSpPr txBox="1"/>
          <p:nvPr/>
        </p:nvSpPr>
        <p:spPr>
          <a:xfrm>
            <a:off x="1898147" y="22165"/>
            <a:ext cx="4976132" cy="461665"/>
          </a:xfrm>
          <a:prstGeom prst="rect">
            <a:avLst/>
          </a:prstGeom>
          <a:noFill/>
        </p:spPr>
        <p:txBody>
          <a:bodyPr wrap="square">
            <a:spAutoFit/>
          </a:bodyPr>
          <a:lstStyle/>
          <a:p>
            <a:r>
              <a:rPr lang="fr-FR" sz="2400" b="1" dirty="0">
                <a:effectLst/>
                <a:latin typeface="Times New Roman" panose="02020603050405020304" pitchFamily="18" charset="0"/>
                <a:ea typeface="Calibri" panose="020F0502020204030204" pitchFamily="34" charset="0"/>
              </a:rPr>
              <a:t>The importance of </a:t>
            </a:r>
            <a:r>
              <a:rPr lang="fr-FR" sz="2400" b="1" dirty="0" err="1">
                <a:effectLst/>
                <a:latin typeface="Times New Roman" panose="02020603050405020304" pitchFamily="18" charset="0"/>
                <a:ea typeface="Calibri" panose="020F0502020204030204" pitchFamily="34" charset="0"/>
              </a:rPr>
              <a:t>food</a:t>
            </a:r>
            <a:r>
              <a:rPr lang="fr-FR" sz="2400" b="1" dirty="0">
                <a:effectLst/>
                <a:latin typeface="Times New Roman" panose="02020603050405020304" pitchFamily="18" charset="0"/>
                <a:ea typeface="Calibri" panose="020F0502020204030204" pitchFamily="34" charset="0"/>
              </a:rPr>
              <a:t> </a:t>
            </a:r>
            <a:r>
              <a:rPr lang="fr-FR" sz="2400" b="1" dirty="0" err="1">
                <a:effectLst/>
                <a:latin typeface="Times New Roman" panose="02020603050405020304" pitchFamily="18" charset="0"/>
                <a:ea typeface="Calibri" panose="020F0502020204030204" pitchFamily="34" charset="0"/>
              </a:rPr>
              <a:t>proteins</a:t>
            </a:r>
            <a:endParaRPr lang="fr-FR" sz="2400" dirty="0"/>
          </a:p>
        </p:txBody>
      </p:sp>
      <p:sp>
        <p:nvSpPr>
          <p:cNvPr id="4" name="Flèche : bas 3">
            <a:extLst>
              <a:ext uri="{FF2B5EF4-FFF2-40B4-BE49-F238E27FC236}">
                <a16:creationId xmlns:a16="http://schemas.microsoft.com/office/drawing/2014/main" id="{590D8694-B34D-F466-041D-DBAF3810048D}"/>
              </a:ext>
            </a:extLst>
          </p:cNvPr>
          <p:cNvSpPr/>
          <p:nvPr/>
        </p:nvSpPr>
        <p:spPr>
          <a:xfrm rot="3428436">
            <a:off x="3219715" y="337075"/>
            <a:ext cx="308321" cy="949037"/>
          </a:xfrm>
          <a:prstGeom prst="downArrow">
            <a:avLst/>
          </a:prstGeom>
          <a:solidFill>
            <a:schemeClr val="bg1">
              <a:lumMod val="90000"/>
            </a:schemeClr>
          </a:solidFill>
          <a:ln>
            <a:solidFill>
              <a:schemeClr val="bg1">
                <a:lumMod val="50000"/>
              </a:schemeClr>
            </a:solidFill>
          </a:ln>
          <a:effectLst>
            <a:glow rad="139700">
              <a:schemeClr val="bg1">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Google Shape;187;p28">
            <a:extLst>
              <a:ext uri="{FF2B5EF4-FFF2-40B4-BE49-F238E27FC236}">
                <a16:creationId xmlns:a16="http://schemas.microsoft.com/office/drawing/2014/main" id="{8FB4BB4A-B9E2-C3E6-3DDE-0B25EB89BEFE}"/>
              </a:ext>
            </a:extLst>
          </p:cNvPr>
          <p:cNvSpPr txBox="1">
            <a:spLocks/>
          </p:cNvSpPr>
          <p:nvPr/>
        </p:nvSpPr>
        <p:spPr>
          <a:xfrm>
            <a:off x="955035" y="1183497"/>
            <a:ext cx="2347738" cy="461665"/>
          </a:xfrm>
          <a:prstGeom prst="rect">
            <a:avLst/>
          </a:prstGeom>
          <a:solidFill>
            <a:schemeClr val="dk2"/>
          </a:solidFill>
          <a:ln w="19050">
            <a:solidFill>
              <a:schemeClr val="bg1">
                <a:lumMod val="50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lbert Sans"/>
              <a:buNone/>
              <a:defRPr sz="16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9pPr>
          </a:lstStyle>
          <a:p>
            <a:pPr lvl="0" algn="ctr"/>
            <a:r>
              <a:rPr lang="fr-FR" sz="1800" b="1" dirty="0">
                <a:latin typeface="Times New Roman" panose="02020603050405020304" pitchFamily="18" charset="0"/>
                <a:cs typeface="Times New Roman" panose="02020603050405020304" pitchFamily="18" charset="0"/>
              </a:rPr>
              <a:t>The </a:t>
            </a:r>
            <a:r>
              <a:rPr lang="fr-FR" sz="1800" b="1" dirty="0" err="1">
                <a:latin typeface="Times New Roman" panose="02020603050405020304" pitchFamily="18" charset="0"/>
                <a:cs typeface="Times New Roman" panose="02020603050405020304" pitchFamily="18" charset="0"/>
              </a:rPr>
              <a:t>nutritional</a:t>
            </a:r>
            <a:r>
              <a:rPr lang="fr-FR" sz="1800" b="1" dirty="0">
                <a:latin typeface="Times New Roman" panose="02020603050405020304" pitchFamily="18" charset="0"/>
                <a:cs typeface="Times New Roman" panose="02020603050405020304" pitchFamily="18" charset="0"/>
              </a:rPr>
              <a:t> </a:t>
            </a:r>
            <a:r>
              <a:rPr lang="fr-FR" sz="1800" b="1" dirty="0" err="1">
                <a:latin typeface="Times New Roman" panose="02020603050405020304" pitchFamily="18" charset="0"/>
                <a:cs typeface="Times New Roman" panose="02020603050405020304" pitchFamily="18" charset="0"/>
              </a:rPr>
              <a:t>role</a:t>
            </a:r>
            <a:endParaRPr lang="fr-FR" sz="1800" dirty="0">
              <a:latin typeface="Times New Roman" panose="02020603050405020304" pitchFamily="18" charset="0"/>
              <a:cs typeface="Times New Roman" panose="02020603050405020304" pitchFamily="18" charset="0"/>
            </a:endParaRPr>
          </a:p>
        </p:txBody>
      </p:sp>
      <p:sp>
        <p:nvSpPr>
          <p:cNvPr id="8" name="Google Shape;187;p28">
            <a:extLst>
              <a:ext uri="{FF2B5EF4-FFF2-40B4-BE49-F238E27FC236}">
                <a16:creationId xmlns:a16="http://schemas.microsoft.com/office/drawing/2014/main" id="{62120314-B546-7B8B-6EC1-D8102C24A7A4}"/>
              </a:ext>
            </a:extLst>
          </p:cNvPr>
          <p:cNvSpPr txBox="1">
            <a:spLocks/>
          </p:cNvSpPr>
          <p:nvPr/>
        </p:nvSpPr>
        <p:spPr>
          <a:xfrm>
            <a:off x="4730770" y="1165053"/>
            <a:ext cx="2251593" cy="461665"/>
          </a:xfrm>
          <a:prstGeom prst="rect">
            <a:avLst/>
          </a:prstGeom>
          <a:solidFill>
            <a:schemeClr val="dk2"/>
          </a:solidFill>
          <a:ln w="19050">
            <a:solidFill>
              <a:schemeClr val="bg1">
                <a:lumMod val="50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lbert Sans"/>
              <a:buNone/>
              <a:defRPr sz="16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9pPr>
          </a:lstStyle>
          <a:p>
            <a:pPr lvl="0" algn="ctr"/>
            <a:r>
              <a:rPr lang="fr-FR" sz="1800" b="1" dirty="0">
                <a:latin typeface="Times New Roman" panose="02020603050405020304" pitchFamily="18" charset="0"/>
                <a:cs typeface="Times New Roman" panose="02020603050405020304" pitchFamily="18" charset="0"/>
              </a:rPr>
              <a:t>The </a:t>
            </a:r>
            <a:r>
              <a:rPr lang="fr-FR" sz="1800" b="1" dirty="0" err="1">
                <a:latin typeface="Times New Roman" panose="02020603050405020304" pitchFamily="18" charset="0"/>
                <a:cs typeface="Times New Roman" panose="02020603050405020304" pitchFamily="18" charset="0"/>
              </a:rPr>
              <a:t>functional</a:t>
            </a:r>
            <a:r>
              <a:rPr lang="fr-FR" sz="1800" b="1" dirty="0">
                <a:latin typeface="Times New Roman" panose="02020603050405020304" pitchFamily="18" charset="0"/>
                <a:cs typeface="Times New Roman" panose="02020603050405020304" pitchFamily="18" charset="0"/>
              </a:rPr>
              <a:t> </a:t>
            </a:r>
            <a:r>
              <a:rPr lang="fr-FR" sz="1800" b="1" dirty="0" err="1">
                <a:latin typeface="Times New Roman" panose="02020603050405020304" pitchFamily="18" charset="0"/>
                <a:cs typeface="Times New Roman" panose="02020603050405020304" pitchFamily="18" charset="0"/>
              </a:rPr>
              <a:t>role</a:t>
            </a:r>
            <a:endParaRPr lang="fr-FR" sz="1800" dirty="0">
              <a:latin typeface="Times New Roman" panose="02020603050405020304" pitchFamily="18" charset="0"/>
              <a:cs typeface="Times New Roman" panose="02020603050405020304" pitchFamily="18" charset="0"/>
            </a:endParaRPr>
          </a:p>
        </p:txBody>
      </p:sp>
      <p:sp>
        <p:nvSpPr>
          <p:cNvPr id="9" name="Flèche : bas 8">
            <a:extLst>
              <a:ext uri="{FF2B5EF4-FFF2-40B4-BE49-F238E27FC236}">
                <a16:creationId xmlns:a16="http://schemas.microsoft.com/office/drawing/2014/main" id="{109898D5-D0EF-2991-A146-97B59CA37A7B}"/>
              </a:ext>
            </a:extLst>
          </p:cNvPr>
          <p:cNvSpPr/>
          <p:nvPr/>
        </p:nvSpPr>
        <p:spPr>
          <a:xfrm rot="18583294">
            <a:off x="4711213" y="342396"/>
            <a:ext cx="282971" cy="862232"/>
          </a:xfrm>
          <a:prstGeom prst="downArrow">
            <a:avLst/>
          </a:prstGeom>
          <a:solidFill>
            <a:schemeClr val="bg1">
              <a:lumMod val="90000"/>
            </a:schemeClr>
          </a:solidFill>
          <a:ln>
            <a:solidFill>
              <a:schemeClr val="bg1">
                <a:lumMod val="50000"/>
              </a:schemeClr>
            </a:solidFill>
          </a:ln>
          <a:effectLst>
            <a:glow rad="139700">
              <a:schemeClr val="bg1">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4" name="Image 13">
            <a:extLst>
              <a:ext uri="{FF2B5EF4-FFF2-40B4-BE49-F238E27FC236}">
                <a16:creationId xmlns:a16="http://schemas.microsoft.com/office/drawing/2014/main" id="{5BDE5969-B87D-F2A5-1013-20E126697AA2}"/>
              </a:ext>
            </a:extLst>
          </p:cNvPr>
          <p:cNvPicPr>
            <a:picLocks noChangeAspect="1"/>
          </p:cNvPicPr>
          <p:nvPr/>
        </p:nvPicPr>
        <p:blipFill>
          <a:blip r:embed="rId3"/>
          <a:srcRect l="6546" t="17402" r="7649" b="8426"/>
          <a:stretch>
            <a:fillRect/>
          </a:stretch>
        </p:blipFill>
        <p:spPr>
          <a:xfrm>
            <a:off x="636976" y="1764986"/>
            <a:ext cx="6902668" cy="3356349"/>
          </a:xfrm>
          <a:prstGeom prst="rect">
            <a:avLst/>
          </a:prstGeom>
        </p:spPr>
      </p:pic>
    </p:spTree>
    <p:extLst>
      <p:ext uri="{BB962C8B-B14F-4D97-AF65-F5344CB8AC3E}">
        <p14:creationId xmlns:p14="http://schemas.microsoft.com/office/powerpoint/2010/main" val="177474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027AA60B-6517-8ED1-0AF9-E58817E54D8D}"/>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665DDDC5-F9A9-3ED0-8830-A544CA28B388}"/>
              </a:ext>
            </a:extLst>
          </p:cNvPr>
          <p:cNvSpPr/>
          <p:nvPr/>
        </p:nvSpPr>
        <p:spPr>
          <a:xfrm>
            <a:off x="7166150" y="-488348"/>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ZoneTexte 2">
            <a:extLst>
              <a:ext uri="{FF2B5EF4-FFF2-40B4-BE49-F238E27FC236}">
                <a16:creationId xmlns:a16="http://schemas.microsoft.com/office/drawing/2014/main" id="{00BF3694-DFE6-8701-D853-5290547C9D73}"/>
              </a:ext>
            </a:extLst>
          </p:cNvPr>
          <p:cNvSpPr txBox="1"/>
          <p:nvPr/>
        </p:nvSpPr>
        <p:spPr>
          <a:xfrm>
            <a:off x="2190018" y="0"/>
            <a:ext cx="4976132" cy="430887"/>
          </a:xfrm>
          <a:prstGeom prst="rect">
            <a:avLst/>
          </a:prstGeom>
          <a:noFill/>
        </p:spPr>
        <p:txBody>
          <a:bodyPr wrap="square">
            <a:spAutoFit/>
          </a:bodyPr>
          <a:lstStyle/>
          <a:p>
            <a:r>
              <a:rPr lang="fr-FR" sz="2200" b="1" dirty="0">
                <a:effectLst/>
                <a:latin typeface="Times New Roman" panose="02020603050405020304" pitchFamily="18" charset="0"/>
                <a:ea typeface="Calibri" panose="020F0502020204030204" pitchFamily="34" charset="0"/>
              </a:rPr>
              <a:t>4. </a:t>
            </a:r>
            <a:r>
              <a:rPr lang="fr-FR" sz="2200" b="1" dirty="0"/>
              <a:t> Physical </a:t>
            </a:r>
            <a:r>
              <a:rPr lang="fr-FR" sz="2200" b="1" dirty="0" err="1"/>
              <a:t>Properties</a:t>
            </a:r>
            <a:endParaRPr lang="fr-FR" sz="2200" dirty="0"/>
          </a:p>
        </p:txBody>
      </p:sp>
      <p:pic>
        <p:nvPicPr>
          <p:cNvPr id="2" name="Image 1">
            <a:extLst>
              <a:ext uri="{FF2B5EF4-FFF2-40B4-BE49-F238E27FC236}">
                <a16:creationId xmlns:a16="http://schemas.microsoft.com/office/drawing/2014/main" id="{DD0158FC-B1CB-2FF4-8D2C-B36F5373C32E}"/>
              </a:ext>
            </a:extLst>
          </p:cNvPr>
          <p:cNvPicPr>
            <a:picLocks noChangeAspect="1"/>
          </p:cNvPicPr>
          <p:nvPr/>
        </p:nvPicPr>
        <p:blipFill>
          <a:blip r:embed="rId3"/>
          <a:srcRect l="32750" r="4476"/>
          <a:stretch>
            <a:fillRect/>
          </a:stretch>
        </p:blipFill>
        <p:spPr>
          <a:xfrm>
            <a:off x="7242041" y="-97745"/>
            <a:ext cx="1792818" cy="1505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ZoneTexte 13">
            <a:extLst>
              <a:ext uri="{FF2B5EF4-FFF2-40B4-BE49-F238E27FC236}">
                <a16:creationId xmlns:a16="http://schemas.microsoft.com/office/drawing/2014/main" id="{565EEB80-AE6E-C38E-232E-48276F5CF4BF}"/>
              </a:ext>
            </a:extLst>
          </p:cNvPr>
          <p:cNvSpPr txBox="1"/>
          <p:nvPr/>
        </p:nvSpPr>
        <p:spPr>
          <a:xfrm>
            <a:off x="332508" y="1895992"/>
            <a:ext cx="8229599" cy="1289071"/>
          </a:xfrm>
          <a:prstGeom prst="rect">
            <a:avLst/>
          </a:prstGeom>
          <a:noFill/>
        </p:spPr>
        <p:txBody>
          <a:bodyPr wrap="square">
            <a:spAutoFit/>
          </a:bodyPr>
          <a:lstStyle/>
          <a:p>
            <a:pPr marL="285750" indent="-285750" algn="l">
              <a:lnSpc>
                <a:spcPct val="150000"/>
              </a:lnSpc>
              <a:spcBef>
                <a:spcPts val="1200"/>
              </a:spcBef>
              <a:spcAft>
                <a:spcPts val="1200"/>
              </a:spcAft>
              <a:buFont typeface="Wingdings" panose="05000000000000000000" pitchFamily="2" charset="2"/>
              <a:buChar char="ü"/>
            </a:pPr>
            <a:r>
              <a:rPr lang="en-US" sz="1800" i="0" dirty="0">
                <a:solidFill>
                  <a:srgbClr val="0F1115"/>
                </a:solidFill>
                <a:effectLst/>
                <a:latin typeface="Times New Roman" panose="02020603050405020304" pitchFamily="18" charset="0"/>
                <a:cs typeface="Times New Roman" panose="02020603050405020304" pitchFamily="18" charset="0"/>
              </a:rPr>
              <a:t>Every protein possesses a significant number of ionizable groups characterized by their </a:t>
            </a:r>
            <a:r>
              <a:rPr lang="en-US" sz="1800" i="0" dirty="0" err="1">
                <a:solidFill>
                  <a:srgbClr val="0F1115"/>
                </a:solidFill>
                <a:effectLst/>
                <a:latin typeface="Times New Roman" panose="02020603050405020304" pitchFamily="18" charset="0"/>
                <a:cs typeface="Times New Roman" panose="02020603050405020304" pitchFamily="18" charset="0"/>
              </a:rPr>
              <a:t>pK.</a:t>
            </a:r>
            <a:r>
              <a:rPr lang="en-US" sz="1800" i="0" dirty="0">
                <a:solidFill>
                  <a:srgbClr val="0F1115"/>
                </a:solidFill>
                <a:effectLst/>
                <a:latin typeface="Times New Roman" panose="02020603050405020304" pitchFamily="18" charset="0"/>
                <a:cs typeface="Times New Roman" panose="02020603050405020304" pitchFamily="18" charset="0"/>
              </a:rPr>
              <a:t> These properties form the basis of protein separation and characterization techniques (such as electrophoresis or chromatography).</a:t>
            </a:r>
          </a:p>
        </p:txBody>
      </p:sp>
      <p:sp>
        <p:nvSpPr>
          <p:cNvPr id="4" name="ZoneTexte 3">
            <a:extLst>
              <a:ext uri="{FF2B5EF4-FFF2-40B4-BE49-F238E27FC236}">
                <a16:creationId xmlns:a16="http://schemas.microsoft.com/office/drawing/2014/main" id="{C680D1FE-D257-2FAE-ED37-BDD2B0D028D5}"/>
              </a:ext>
            </a:extLst>
          </p:cNvPr>
          <p:cNvSpPr txBox="1"/>
          <p:nvPr/>
        </p:nvSpPr>
        <p:spPr>
          <a:xfrm>
            <a:off x="527184" y="1381331"/>
            <a:ext cx="3014038" cy="369332"/>
          </a:xfrm>
          <a:prstGeom prst="rect">
            <a:avLst/>
          </a:prstGeom>
          <a:noFill/>
          <a:ln w="19050">
            <a:solidFill>
              <a:schemeClr val="bg1">
                <a:lumMod val="50000"/>
              </a:schemeClr>
            </a:solidFill>
          </a:ln>
        </p:spPr>
        <p:txBody>
          <a:bodyPr wrap="square">
            <a:spAutoFit/>
          </a:bodyPr>
          <a:lstStyle/>
          <a:p>
            <a:pPr lvl="0" algn="just">
              <a:defRPr/>
            </a:pPr>
            <a:r>
              <a:rPr lang="fr-FR" sz="1800" b="1" dirty="0">
                <a:solidFill>
                  <a:srgbClr val="FF0000"/>
                </a:solidFill>
                <a:latin typeface="Times New Roman" panose="02020603050405020304" pitchFamily="18" charset="0"/>
                <a:cs typeface="Times New Roman" panose="02020603050405020304" pitchFamily="18" charset="0"/>
              </a:rPr>
              <a:t>4.4. </a:t>
            </a:r>
            <a:r>
              <a:rPr lang="fr-FR" sz="1800" b="1" dirty="0" err="1">
                <a:solidFill>
                  <a:srgbClr val="FF0000"/>
                </a:solidFill>
                <a:latin typeface="Times New Roman" panose="02020603050405020304" pitchFamily="18" charset="0"/>
                <a:cs typeface="Times New Roman" panose="02020603050405020304" pitchFamily="18" charset="0"/>
              </a:rPr>
              <a:t>Ionization</a:t>
            </a:r>
            <a:r>
              <a:rPr lang="fr-FR" sz="1800" b="1" dirty="0">
                <a:solidFill>
                  <a:srgbClr val="FF0000"/>
                </a:solidFill>
                <a:latin typeface="Times New Roman" panose="02020603050405020304" pitchFamily="18" charset="0"/>
                <a:cs typeface="Times New Roman" panose="02020603050405020304" pitchFamily="18" charset="0"/>
              </a:rPr>
              <a:t> </a:t>
            </a:r>
            <a:r>
              <a:rPr lang="fr-FR" sz="1800" b="1" dirty="0" err="1">
                <a:solidFill>
                  <a:srgbClr val="FF0000"/>
                </a:solidFill>
                <a:latin typeface="Times New Roman" panose="02020603050405020304" pitchFamily="18" charset="0"/>
                <a:cs typeface="Times New Roman" panose="02020603050405020304" pitchFamily="18" charset="0"/>
              </a:rPr>
              <a:t>Properties</a:t>
            </a:r>
            <a:endParaRPr kumimoji="0" lang="fr-FR"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577694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F07B4AC-23DE-3115-BFCC-E3EDEE6DB556}"/>
              </a:ext>
            </a:extLst>
          </p:cNvPr>
          <p:cNvPicPr>
            <a:picLocks noChangeAspect="1"/>
          </p:cNvPicPr>
          <p:nvPr/>
        </p:nvPicPr>
        <p:blipFill>
          <a:blip r:embed="rId3"/>
          <a:stretch>
            <a:fillRect/>
          </a:stretch>
        </p:blipFill>
        <p:spPr>
          <a:xfrm>
            <a:off x="1343891" y="0"/>
            <a:ext cx="6400800" cy="4834170"/>
          </a:xfrm>
          <a:prstGeom prst="rect">
            <a:avLst/>
          </a:prstGeom>
        </p:spPr>
      </p:pic>
      <p:sp>
        <p:nvSpPr>
          <p:cNvPr id="7" name="ZoneTexte 6">
            <a:extLst>
              <a:ext uri="{FF2B5EF4-FFF2-40B4-BE49-F238E27FC236}">
                <a16:creationId xmlns:a16="http://schemas.microsoft.com/office/drawing/2014/main" id="{E63299BC-99AD-0755-83C3-A531877AA67B}"/>
              </a:ext>
            </a:extLst>
          </p:cNvPr>
          <p:cNvSpPr txBox="1"/>
          <p:nvPr/>
        </p:nvSpPr>
        <p:spPr>
          <a:xfrm>
            <a:off x="58881" y="4835723"/>
            <a:ext cx="9026237" cy="307777"/>
          </a:xfrm>
          <a:prstGeom prst="rect">
            <a:avLst/>
          </a:prstGeom>
          <a:noFill/>
        </p:spPr>
        <p:txBody>
          <a:bodyPr wrap="square">
            <a:spAutoFit/>
          </a:bodyPr>
          <a:lstStyle/>
          <a:p>
            <a:r>
              <a:rPr lang="en-US" sz="1400" b="1" i="0" u="none" strike="noStrike" cap="none" dirty="0">
                <a:solidFill>
                  <a:srgbClr val="000000"/>
                </a:solidFill>
                <a:effectLst/>
                <a:latin typeface="Arial"/>
                <a:ea typeface="Arial"/>
                <a:cs typeface="Arial"/>
                <a:sym typeface="Arial"/>
              </a:rPr>
              <a:t>Figure . </a:t>
            </a:r>
            <a:r>
              <a:rPr lang="en-US" sz="1400" b="0" i="0" u="none" strike="noStrike" cap="none" dirty="0">
                <a:solidFill>
                  <a:srgbClr val="000000"/>
                </a:solidFill>
                <a:effectLst/>
                <a:latin typeface="Arial"/>
                <a:ea typeface="Arial"/>
                <a:cs typeface="Arial"/>
                <a:sym typeface="Arial"/>
              </a:rPr>
              <a:t>The potential environmental factors affecting the physicochemical and functional properties of proteins.</a:t>
            </a:r>
            <a:endParaRPr lang="fr-FR" dirty="0"/>
          </a:p>
        </p:txBody>
      </p:sp>
    </p:spTree>
    <p:extLst>
      <p:ext uri="{BB962C8B-B14F-4D97-AF65-F5344CB8AC3E}">
        <p14:creationId xmlns:p14="http://schemas.microsoft.com/office/powerpoint/2010/main" val="3253366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CB82D-11B0-F5BB-D473-71064D2CC34C}"/>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348AD446-1168-AB61-A8A9-AF0EFD7379A9}"/>
              </a:ext>
            </a:extLst>
          </p:cNvPr>
          <p:cNvSpPr txBox="1"/>
          <p:nvPr/>
        </p:nvSpPr>
        <p:spPr>
          <a:xfrm>
            <a:off x="58881" y="4835723"/>
            <a:ext cx="9026237" cy="307777"/>
          </a:xfrm>
          <a:prstGeom prst="rect">
            <a:avLst/>
          </a:prstGeom>
          <a:noFill/>
        </p:spPr>
        <p:txBody>
          <a:bodyPr wrap="square">
            <a:spAutoFit/>
          </a:bodyPr>
          <a:lstStyle/>
          <a:p>
            <a:r>
              <a:rPr lang="en-US" sz="1400" b="1" i="0" u="none" strike="noStrike" cap="none" dirty="0">
                <a:solidFill>
                  <a:srgbClr val="000000"/>
                </a:solidFill>
                <a:effectLst/>
                <a:latin typeface="Arial"/>
                <a:ea typeface="Arial"/>
                <a:cs typeface="Arial"/>
                <a:sym typeface="Arial"/>
              </a:rPr>
              <a:t>Figure . </a:t>
            </a:r>
            <a:r>
              <a:rPr lang="en-US" sz="1400" b="0" i="0" u="none" strike="noStrike" cap="none" dirty="0">
                <a:solidFill>
                  <a:srgbClr val="000000"/>
                </a:solidFill>
                <a:effectLst/>
                <a:latin typeface="Arial"/>
                <a:ea typeface="Arial"/>
                <a:cs typeface="Arial"/>
                <a:sym typeface="Arial"/>
              </a:rPr>
              <a:t>The potential environmental factors affecting the physicochemical and functional properties of proteins.</a:t>
            </a:r>
            <a:endParaRPr lang="fr-FR" dirty="0"/>
          </a:p>
        </p:txBody>
      </p:sp>
      <p:pic>
        <p:nvPicPr>
          <p:cNvPr id="3" name="Image 2">
            <a:extLst>
              <a:ext uri="{FF2B5EF4-FFF2-40B4-BE49-F238E27FC236}">
                <a16:creationId xmlns:a16="http://schemas.microsoft.com/office/drawing/2014/main" id="{89AC0417-2920-396E-663F-AF942114CC0D}"/>
              </a:ext>
            </a:extLst>
          </p:cNvPr>
          <p:cNvPicPr>
            <a:picLocks noChangeAspect="1"/>
          </p:cNvPicPr>
          <p:nvPr/>
        </p:nvPicPr>
        <p:blipFill>
          <a:blip r:embed="rId3"/>
          <a:stretch>
            <a:fillRect/>
          </a:stretch>
        </p:blipFill>
        <p:spPr>
          <a:xfrm>
            <a:off x="1094510" y="0"/>
            <a:ext cx="7412182" cy="4832997"/>
          </a:xfrm>
          <a:prstGeom prst="rect">
            <a:avLst/>
          </a:prstGeom>
        </p:spPr>
      </p:pic>
    </p:spTree>
    <p:extLst>
      <p:ext uri="{BB962C8B-B14F-4D97-AF65-F5344CB8AC3E}">
        <p14:creationId xmlns:p14="http://schemas.microsoft.com/office/powerpoint/2010/main" val="1844017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8BF3A159-20E1-9956-DA08-23C72BEBE5FC}"/>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87DCA899-5411-3568-2AC2-9959E011977A}"/>
              </a:ext>
            </a:extLst>
          </p:cNvPr>
          <p:cNvSpPr txBox="1"/>
          <p:nvPr/>
        </p:nvSpPr>
        <p:spPr>
          <a:xfrm>
            <a:off x="1191918" y="326634"/>
            <a:ext cx="5482763" cy="523220"/>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Calibri" panose="020F0502020204030204" pitchFamily="34" charset="0"/>
              </a:rPr>
              <a:t>4. </a:t>
            </a:r>
            <a:r>
              <a:rPr lang="fr-FR" sz="2800" b="1" dirty="0">
                <a:solidFill>
                  <a:srgbClr val="FF0000"/>
                </a:solidFill>
              </a:rPr>
              <a:t> Extraction of Food </a:t>
            </a:r>
            <a:r>
              <a:rPr lang="fr-FR" sz="2800" b="1" dirty="0" err="1">
                <a:solidFill>
                  <a:srgbClr val="FF0000"/>
                </a:solidFill>
              </a:rPr>
              <a:t>Proteins</a:t>
            </a:r>
            <a:endParaRPr lang="fr-FR" sz="2800" dirty="0">
              <a:solidFill>
                <a:srgbClr val="FF0000"/>
              </a:solidFill>
            </a:endParaRPr>
          </a:p>
        </p:txBody>
      </p:sp>
      <p:sp>
        <p:nvSpPr>
          <p:cNvPr id="6" name="ZoneTexte 5">
            <a:extLst>
              <a:ext uri="{FF2B5EF4-FFF2-40B4-BE49-F238E27FC236}">
                <a16:creationId xmlns:a16="http://schemas.microsoft.com/office/drawing/2014/main" id="{99618F51-DAE2-7C30-273F-913779C04B06}"/>
              </a:ext>
            </a:extLst>
          </p:cNvPr>
          <p:cNvSpPr txBox="1"/>
          <p:nvPr/>
        </p:nvSpPr>
        <p:spPr>
          <a:xfrm>
            <a:off x="499824" y="1024994"/>
            <a:ext cx="8144351" cy="3268652"/>
          </a:xfrm>
          <a:prstGeom prst="rect">
            <a:avLst/>
          </a:prstGeom>
          <a:noFill/>
        </p:spPr>
        <p:txBody>
          <a:bodyPr wrap="square">
            <a:spAutoFit/>
          </a:bodyPr>
          <a:lstStyle/>
          <a:p>
            <a:pPr algn="just">
              <a:lnSpc>
                <a:spcPct val="150000"/>
              </a:lnSpc>
              <a:spcBef>
                <a:spcPts val="1200"/>
              </a:spcBef>
              <a:spcAft>
                <a:spcPts val="1200"/>
              </a:spcAft>
            </a:pPr>
            <a:r>
              <a:rPr lang="en-US" sz="2000" i="0" dirty="0">
                <a:solidFill>
                  <a:srgbClr val="0F1115"/>
                </a:solidFill>
                <a:effectLst/>
                <a:latin typeface="Times New Roman" panose="02020603050405020304" pitchFamily="18" charset="0"/>
                <a:cs typeface="Times New Roman" panose="02020603050405020304" pitchFamily="18" charset="0"/>
              </a:rPr>
              <a:t>Protein extraction from food involves separating proteins from other components through methods like </a:t>
            </a:r>
            <a:r>
              <a:rPr lang="en-US" sz="2000" b="1" i="0" dirty="0">
                <a:solidFill>
                  <a:srgbClr val="FF0000"/>
                </a:solidFill>
                <a:effectLst/>
                <a:latin typeface="Times New Roman" panose="02020603050405020304" pitchFamily="18" charset="0"/>
                <a:cs typeface="Times New Roman" panose="02020603050405020304" pitchFamily="18" charset="0"/>
              </a:rPr>
              <a:t>wet extraction </a:t>
            </a:r>
            <a:r>
              <a:rPr lang="en-US" sz="2000" i="0" dirty="0">
                <a:solidFill>
                  <a:srgbClr val="0F1115"/>
                </a:solidFill>
                <a:effectLst/>
                <a:latin typeface="Times New Roman" panose="02020603050405020304" pitchFamily="18" charset="0"/>
                <a:cs typeface="Times New Roman" panose="02020603050405020304" pitchFamily="18" charset="0"/>
              </a:rPr>
              <a:t>(using water with pH adjustments) and </a:t>
            </a:r>
            <a:r>
              <a:rPr lang="en-US" sz="2000" b="1" i="0" dirty="0">
                <a:solidFill>
                  <a:srgbClr val="FF0000"/>
                </a:solidFill>
                <a:effectLst/>
                <a:latin typeface="Times New Roman" panose="02020603050405020304" pitchFamily="18" charset="0"/>
                <a:cs typeface="Times New Roman" panose="02020603050405020304" pitchFamily="18" charset="0"/>
              </a:rPr>
              <a:t>dry fractionation </a:t>
            </a:r>
            <a:r>
              <a:rPr lang="en-US" sz="2000" i="0" dirty="0">
                <a:solidFill>
                  <a:srgbClr val="0F1115"/>
                </a:solidFill>
                <a:effectLst/>
                <a:latin typeface="Times New Roman" panose="02020603050405020304" pitchFamily="18" charset="0"/>
                <a:cs typeface="Times New Roman" panose="02020603050405020304" pitchFamily="18" charset="0"/>
              </a:rPr>
              <a:t>(using mechanical processes like milling and air classification). Both conventional and newer techniques use pre-treatments like grinding or enzymatic treatment to improve efficiency, and the final step involves recovering the protein concentrate or isolate, often via precipitation at its isoelectric point. </a:t>
            </a:r>
          </a:p>
        </p:txBody>
      </p:sp>
    </p:spTree>
    <p:extLst>
      <p:ext uri="{BB962C8B-B14F-4D97-AF65-F5344CB8AC3E}">
        <p14:creationId xmlns:p14="http://schemas.microsoft.com/office/powerpoint/2010/main" val="3346690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4ADC6FC1-EE57-148B-7C5C-F3D6D280B20C}"/>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EFC334C7-C725-68D2-6FE3-EABDC3758BAF}"/>
              </a:ext>
            </a:extLst>
          </p:cNvPr>
          <p:cNvSpPr txBox="1"/>
          <p:nvPr/>
        </p:nvSpPr>
        <p:spPr>
          <a:xfrm>
            <a:off x="1352338" y="100992"/>
            <a:ext cx="7396807" cy="738664"/>
          </a:xfrm>
          <a:prstGeom prst="rect">
            <a:avLst/>
          </a:prstGeom>
          <a:noFill/>
        </p:spPr>
        <p:txBody>
          <a:bodyPr wrap="square">
            <a:spAutoFit/>
          </a:bodyPr>
          <a:lstStyle/>
          <a:p>
            <a:r>
              <a:rPr lang="fr-FR" sz="1800" b="1" dirty="0">
                <a:solidFill>
                  <a:srgbClr val="FF0000"/>
                </a:solidFill>
                <a:effectLst/>
                <a:latin typeface="Times New Roman" panose="02020603050405020304" pitchFamily="18" charset="0"/>
                <a:ea typeface="Calibri" panose="020F0502020204030204" pitchFamily="34" charset="0"/>
              </a:rPr>
              <a:t>4</a:t>
            </a:r>
            <a:r>
              <a:rPr lang="fr-F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b="1" dirty="0">
                <a:solidFill>
                  <a:srgbClr val="FF0000"/>
                </a:solidFill>
                <a:latin typeface="Times New Roman" panose="02020603050405020304" pitchFamily="18" charset="0"/>
                <a:cs typeface="Times New Roman" panose="02020603050405020304" pitchFamily="18" charset="0"/>
              </a:rPr>
              <a:t> Extraction of Food </a:t>
            </a:r>
            <a:r>
              <a:rPr lang="fr-FR" sz="1800" b="1" dirty="0" err="1">
                <a:solidFill>
                  <a:srgbClr val="FF0000"/>
                </a:solidFill>
                <a:latin typeface="Times New Roman" panose="02020603050405020304" pitchFamily="18" charset="0"/>
                <a:cs typeface="Times New Roman" panose="02020603050405020304" pitchFamily="18" charset="0"/>
              </a:rPr>
              <a:t>Proteins</a:t>
            </a:r>
            <a:r>
              <a:rPr lang="fr-FR" sz="1800" b="1" dirty="0">
                <a:solidFill>
                  <a:srgbClr val="FF0000"/>
                </a:solidFill>
                <a:latin typeface="Times New Roman" panose="02020603050405020304" pitchFamily="18" charset="0"/>
                <a:cs typeface="Times New Roman" panose="02020603050405020304" pitchFamily="18" charset="0"/>
              </a:rPr>
              <a:t>/Novel and </a:t>
            </a:r>
            <a:r>
              <a:rPr lang="fr-FR" sz="1800" b="1" dirty="0" err="1">
                <a:solidFill>
                  <a:srgbClr val="FF0000"/>
                </a:solidFill>
                <a:latin typeface="Times New Roman" panose="02020603050405020304" pitchFamily="18" charset="0"/>
                <a:cs typeface="Times New Roman" panose="02020603050405020304" pitchFamily="18" charset="0"/>
              </a:rPr>
              <a:t>assisted</a:t>
            </a:r>
            <a:r>
              <a:rPr lang="fr-FR" sz="1800" b="1" dirty="0">
                <a:solidFill>
                  <a:srgbClr val="FF0000"/>
                </a:solidFill>
                <a:latin typeface="Times New Roman" panose="02020603050405020304" pitchFamily="18" charset="0"/>
                <a:cs typeface="Times New Roman" panose="02020603050405020304" pitchFamily="18" charset="0"/>
              </a:rPr>
              <a:t> </a:t>
            </a:r>
            <a:r>
              <a:rPr lang="fr-FR" sz="1800" b="1" dirty="0" err="1">
                <a:solidFill>
                  <a:srgbClr val="FF0000"/>
                </a:solidFill>
                <a:latin typeface="Times New Roman" panose="02020603050405020304" pitchFamily="18" charset="0"/>
                <a:cs typeface="Times New Roman" panose="02020603050405020304" pitchFamily="18" charset="0"/>
              </a:rPr>
              <a:t>methods</a:t>
            </a:r>
            <a:endParaRPr lang="fr-FR" sz="1800" b="1" dirty="0">
              <a:solidFill>
                <a:srgbClr val="FF0000"/>
              </a:solidFill>
              <a:latin typeface="Times New Roman" panose="02020603050405020304" pitchFamily="18" charset="0"/>
              <a:cs typeface="Times New Roman" panose="02020603050405020304" pitchFamily="18" charset="0"/>
            </a:endParaRPr>
          </a:p>
          <a:p>
            <a:endParaRPr lang="fr-FR" sz="2400" dirty="0">
              <a:solidFill>
                <a:srgbClr val="FF0000"/>
              </a:solidFill>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3F742FB4-1B96-7F35-A3F5-15AD30CCE614}"/>
              </a:ext>
            </a:extLst>
          </p:cNvPr>
          <p:cNvSpPr txBox="1"/>
          <p:nvPr/>
        </p:nvSpPr>
        <p:spPr>
          <a:xfrm>
            <a:off x="534920" y="470324"/>
            <a:ext cx="8074159" cy="1704569"/>
          </a:xfrm>
          <a:prstGeom prst="rect">
            <a:avLst/>
          </a:prstGeom>
          <a:noFill/>
        </p:spPr>
        <p:txBody>
          <a:bodyPr wrap="square">
            <a:spAutoFit/>
          </a:bodyPr>
          <a:lstStyle/>
          <a:p>
            <a:pPr algn="just">
              <a:lnSpc>
                <a:spcPct val="150000"/>
              </a:lnSpc>
            </a:pPr>
            <a:r>
              <a:rPr lang="en-US" sz="1800" b="0" i="0" dirty="0">
                <a:effectLst/>
                <a:latin typeface="Times New Roman" panose="02020603050405020304" pitchFamily="18" charset="0"/>
                <a:cs typeface="Times New Roman" panose="02020603050405020304" pitchFamily="18" charset="0"/>
              </a:rPr>
              <a:t>Proteins are vital components of food, both for their nutritional value and their functional properties in food processing. To use proteins effectively, it is important to extract them from complex food matrices. Different </a:t>
            </a:r>
            <a:r>
              <a:rPr lang="en-US" sz="1800" b="1" i="0" dirty="0">
                <a:solidFill>
                  <a:srgbClr val="FF0000"/>
                </a:solidFill>
                <a:effectLst/>
                <a:latin typeface="Times New Roman" panose="02020603050405020304" pitchFamily="18" charset="0"/>
                <a:cs typeface="Times New Roman" panose="02020603050405020304" pitchFamily="18" charset="0"/>
              </a:rPr>
              <a:t>advanced techniques </a:t>
            </a:r>
            <a:r>
              <a:rPr lang="en-US" sz="1800" b="0" i="0" dirty="0">
                <a:effectLst/>
                <a:latin typeface="Times New Roman" panose="02020603050405020304" pitchFamily="18" charset="0"/>
                <a:cs typeface="Times New Roman" panose="02020603050405020304" pitchFamily="18" charset="0"/>
              </a:rPr>
              <a:t>have been developed for protein extraction, each with specific benefits and suitable applications:</a:t>
            </a:r>
            <a:endParaRPr lang="fr-FR" sz="1800" dirty="0">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EAE42DBC-7347-EF56-A395-0F79261709E0}"/>
              </a:ext>
            </a:extLst>
          </p:cNvPr>
          <p:cNvSpPr txBox="1"/>
          <p:nvPr/>
        </p:nvSpPr>
        <p:spPr>
          <a:xfrm>
            <a:off x="534920" y="2387084"/>
            <a:ext cx="3658922" cy="369332"/>
          </a:xfrm>
          <a:prstGeom prst="rect">
            <a:avLst/>
          </a:prstGeom>
          <a:noFill/>
          <a:ln w="19050">
            <a:solidFill>
              <a:schemeClr val="bg1">
                <a:lumMod val="50000"/>
              </a:schemeClr>
            </a:solidFill>
          </a:ln>
        </p:spPr>
        <p:txBody>
          <a:bodyPr wrap="square">
            <a:spAutoFit/>
          </a:bodyPr>
          <a:lstStyle/>
          <a:p>
            <a:pPr lvl="0" algn="just">
              <a:defRPr/>
            </a:pPr>
            <a:r>
              <a:rPr lang="fr-FR" sz="1800" b="1" dirty="0">
                <a:solidFill>
                  <a:srgbClr val="FF0000"/>
                </a:solidFill>
                <a:latin typeface="Times New Roman" panose="02020603050405020304" pitchFamily="18" charset="0"/>
                <a:cs typeface="Times New Roman" panose="02020603050405020304" pitchFamily="18" charset="0"/>
              </a:rPr>
              <a:t>1. Enzyme-</a:t>
            </a:r>
            <a:r>
              <a:rPr lang="fr-FR" sz="1800" b="1" dirty="0" err="1">
                <a:solidFill>
                  <a:srgbClr val="FF0000"/>
                </a:solidFill>
                <a:latin typeface="Times New Roman" panose="02020603050405020304" pitchFamily="18" charset="0"/>
                <a:cs typeface="Times New Roman" panose="02020603050405020304" pitchFamily="18" charset="0"/>
              </a:rPr>
              <a:t>assisted</a:t>
            </a:r>
            <a:r>
              <a:rPr lang="fr-FR" sz="1800" b="1" dirty="0">
                <a:solidFill>
                  <a:srgbClr val="FF0000"/>
                </a:solidFill>
                <a:latin typeface="Times New Roman" panose="02020603050405020304" pitchFamily="18" charset="0"/>
                <a:cs typeface="Times New Roman" panose="02020603050405020304" pitchFamily="18" charset="0"/>
              </a:rPr>
              <a:t> extraction </a:t>
            </a:r>
            <a:endParaRPr kumimoji="0" lang="fr-FR"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7" name="ZoneTexte 6">
            <a:extLst>
              <a:ext uri="{FF2B5EF4-FFF2-40B4-BE49-F238E27FC236}">
                <a16:creationId xmlns:a16="http://schemas.microsoft.com/office/drawing/2014/main" id="{17C7C92C-F900-18C4-844B-63ADA807F64C}"/>
              </a:ext>
            </a:extLst>
          </p:cNvPr>
          <p:cNvSpPr txBox="1"/>
          <p:nvPr/>
        </p:nvSpPr>
        <p:spPr>
          <a:xfrm>
            <a:off x="518808" y="2871390"/>
            <a:ext cx="3658922" cy="369332"/>
          </a:xfrm>
          <a:prstGeom prst="rect">
            <a:avLst/>
          </a:prstGeom>
          <a:noFill/>
          <a:ln w="19050">
            <a:solidFill>
              <a:schemeClr val="bg1">
                <a:lumMod val="50000"/>
              </a:schemeClr>
            </a:solidFill>
          </a:ln>
        </p:spPr>
        <p:txBody>
          <a:bodyPr wrap="square">
            <a:spAutoFit/>
          </a:bodyPr>
          <a:lstStyle/>
          <a:p>
            <a:pPr lvl="0" algn="just">
              <a:defRPr/>
            </a:pPr>
            <a:r>
              <a:rPr lang="fr-FR" sz="1800" b="1" dirty="0">
                <a:solidFill>
                  <a:srgbClr val="FF0000"/>
                </a:solidFill>
                <a:latin typeface="Times New Roman" panose="02020603050405020304" pitchFamily="18" charset="0"/>
                <a:cs typeface="Times New Roman" panose="02020603050405020304" pitchFamily="18" charset="0"/>
              </a:rPr>
              <a:t>2. Cavitation-</a:t>
            </a:r>
            <a:r>
              <a:rPr lang="fr-FR" sz="1800" b="1" dirty="0" err="1">
                <a:solidFill>
                  <a:srgbClr val="FF0000"/>
                </a:solidFill>
                <a:latin typeface="Times New Roman" panose="02020603050405020304" pitchFamily="18" charset="0"/>
                <a:cs typeface="Times New Roman" panose="02020603050405020304" pitchFamily="18" charset="0"/>
              </a:rPr>
              <a:t>assisted</a:t>
            </a:r>
            <a:r>
              <a:rPr lang="fr-FR" sz="1800" b="1" dirty="0">
                <a:solidFill>
                  <a:srgbClr val="FF0000"/>
                </a:solidFill>
                <a:latin typeface="Times New Roman" panose="02020603050405020304" pitchFamily="18" charset="0"/>
                <a:cs typeface="Times New Roman" panose="02020603050405020304" pitchFamily="18" charset="0"/>
              </a:rPr>
              <a:t> extraction</a:t>
            </a:r>
            <a:endParaRPr kumimoji="0" lang="fr-FR"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8" name="ZoneTexte 7">
            <a:extLst>
              <a:ext uri="{FF2B5EF4-FFF2-40B4-BE49-F238E27FC236}">
                <a16:creationId xmlns:a16="http://schemas.microsoft.com/office/drawing/2014/main" id="{9F8E74C1-E05E-9283-0BCC-DBB137AA8226}"/>
              </a:ext>
            </a:extLst>
          </p:cNvPr>
          <p:cNvSpPr txBox="1"/>
          <p:nvPr/>
        </p:nvSpPr>
        <p:spPr>
          <a:xfrm>
            <a:off x="518808" y="3392569"/>
            <a:ext cx="3658922" cy="369332"/>
          </a:xfrm>
          <a:prstGeom prst="rect">
            <a:avLst/>
          </a:prstGeom>
          <a:noFill/>
          <a:ln w="19050">
            <a:solidFill>
              <a:schemeClr val="bg1">
                <a:lumMod val="50000"/>
              </a:schemeClr>
            </a:solidFill>
          </a:ln>
        </p:spPr>
        <p:txBody>
          <a:bodyPr wrap="square">
            <a:spAutoFit/>
          </a:bodyPr>
          <a:lstStyle/>
          <a:p>
            <a:pPr lvl="0" algn="just">
              <a:defRPr/>
            </a:pPr>
            <a:r>
              <a:rPr lang="fr-FR" sz="1800" b="1" dirty="0">
                <a:solidFill>
                  <a:srgbClr val="FF0000"/>
                </a:solidFill>
                <a:latin typeface="Times New Roman" panose="02020603050405020304" pitchFamily="18" charset="0"/>
                <a:cs typeface="Times New Roman" panose="02020603050405020304" pitchFamily="18" charset="0"/>
              </a:rPr>
              <a:t>3. </a:t>
            </a:r>
            <a:r>
              <a:rPr lang="fr-FR" sz="1800" b="1" dirty="0" err="1">
                <a:solidFill>
                  <a:srgbClr val="FF0000"/>
                </a:solidFill>
                <a:latin typeface="Times New Roman" panose="02020603050405020304" pitchFamily="18" charset="0"/>
                <a:cs typeface="Times New Roman" panose="02020603050405020304" pitchFamily="18" charset="0"/>
              </a:rPr>
              <a:t>Microwave-assisted</a:t>
            </a:r>
            <a:r>
              <a:rPr lang="fr-FR" sz="1800" b="1" dirty="0">
                <a:solidFill>
                  <a:srgbClr val="FF0000"/>
                </a:solidFill>
                <a:latin typeface="Times New Roman" panose="02020603050405020304" pitchFamily="18" charset="0"/>
                <a:cs typeface="Times New Roman" panose="02020603050405020304" pitchFamily="18" charset="0"/>
              </a:rPr>
              <a:t> extraction</a:t>
            </a:r>
            <a:endParaRPr kumimoji="0" lang="fr-FR"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9" name="ZoneTexte 8">
            <a:extLst>
              <a:ext uri="{FF2B5EF4-FFF2-40B4-BE49-F238E27FC236}">
                <a16:creationId xmlns:a16="http://schemas.microsoft.com/office/drawing/2014/main" id="{5445C520-12A3-28F4-87DC-31CF69ACC9A1}"/>
              </a:ext>
            </a:extLst>
          </p:cNvPr>
          <p:cNvSpPr txBox="1"/>
          <p:nvPr/>
        </p:nvSpPr>
        <p:spPr>
          <a:xfrm>
            <a:off x="534920" y="3913748"/>
            <a:ext cx="3658922" cy="369332"/>
          </a:xfrm>
          <a:prstGeom prst="rect">
            <a:avLst/>
          </a:prstGeom>
          <a:noFill/>
          <a:ln w="19050">
            <a:solidFill>
              <a:schemeClr val="bg1">
                <a:lumMod val="50000"/>
              </a:schemeClr>
            </a:solidFill>
          </a:ln>
        </p:spPr>
        <p:txBody>
          <a:bodyPr wrap="square">
            <a:spAutoFit/>
          </a:bodyPr>
          <a:lstStyle/>
          <a:p>
            <a:pPr lvl="0" algn="just">
              <a:defRPr/>
            </a:pPr>
            <a:r>
              <a:rPr lang="fr-FR" sz="1800" b="1" dirty="0">
                <a:solidFill>
                  <a:srgbClr val="FF0000"/>
                </a:solidFill>
                <a:latin typeface="Times New Roman" panose="02020603050405020304" pitchFamily="18" charset="0"/>
                <a:cs typeface="Times New Roman" panose="02020603050405020304" pitchFamily="18" charset="0"/>
              </a:rPr>
              <a:t>4. </a:t>
            </a:r>
            <a:r>
              <a:rPr lang="fr-FR" sz="1800" b="1" dirty="0" err="1">
                <a:solidFill>
                  <a:srgbClr val="FF0000"/>
                </a:solidFill>
                <a:latin typeface="Times New Roman" panose="02020603050405020304" pitchFamily="18" charset="0"/>
                <a:cs typeface="Times New Roman" panose="02020603050405020304" pitchFamily="18" charset="0"/>
              </a:rPr>
              <a:t>Supercritical</a:t>
            </a:r>
            <a:r>
              <a:rPr lang="fr-FR" sz="1800" b="1" dirty="0">
                <a:solidFill>
                  <a:srgbClr val="FF0000"/>
                </a:solidFill>
                <a:latin typeface="Times New Roman" panose="02020603050405020304" pitchFamily="18" charset="0"/>
                <a:cs typeface="Times New Roman" panose="02020603050405020304" pitchFamily="18" charset="0"/>
              </a:rPr>
              <a:t> </a:t>
            </a:r>
            <a:r>
              <a:rPr lang="fr-FR" sz="1800" b="1" dirty="0" err="1">
                <a:solidFill>
                  <a:srgbClr val="FF0000"/>
                </a:solidFill>
                <a:latin typeface="Times New Roman" panose="02020603050405020304" pitchFamily="18" charset="0"/>
                <a:cs typeface="Times New Roman" panose="02020603050405020304" pitchFamily="18" charset="0"/>
              </a:rPr>
              <a:t>fluid</a:t>
            </a:r>
            <a:r>
              <a:rPr lang="fr-FR" sz="1800" b="1" dirty="0">
                <a:solidFill>
                  <a:srgbClr val="FF0000"/>
                </a:solidFill>
                <a:latin typeface="Times New Roman" panose="02020603050405020304" pitchFamily="18" charset="0"/>
                <a:cs typeface="Times New Roman" panose="02020603050405020304" pitchFamily="18" charset="0"/>
              </a:rPr>
              <a:t> extraction</a:t>
            </a:r>
            <a:endParaRPr kumimoji="0" lang="fr-FR"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0" name="ZoneTexte 9">
            <a:extLst>
              <a:ext uri="{FF2B5EF4-FFF2-40B4-BE49-F238E27FC236}">
                <a16:creationId xmlns:a16="http://schemas.microsoft.com/office/drawing/2014/main" id="{DAADC2CA-424F-1947-117A-CC1D1469A433}"/>
              </a:ext>
            </a:extLst>
          </p:cNvPr>
          <p:cNvSpPr txBox="1"/>
          <p:nvPr/>
        </p:nvSpPr>
        <p:spPr>
          <a:xfrm>
            <a:off x="518808" y="4489244"/>
            <a:ext cx="3658922" cy="369332"/>
          </a:xfrm>
          <a:prstGeom prst="rect">
            <a:avLst/>
          </a:prstGeom>
          <a:noFill/>
          <a:ln w="19050">
            <a:solidFill>
              <a:schemeClr val="bg1">
                <a:lumMod val="50000"/>
              </a:schemeClr>
            </a:solidFill>
          </a:ln>
        </p:spPr>
        <p:txBody>
          <a:bodyPr wrap="square">
            <a:spAutoFit/>
          </a:bodyPr>
          <a:lstStyle/>
          <a:p>
            <a:pPr lvl="0" algn="just">
              <a:defRPr/>
            </a:pPr>
            <a:r>
              <a:rPr lang="fr-FR" sz="1800" b="1" dirty="0">
                <a:solidFill>
                  <a:srgbClr val="FF0000"/>
                </a:solidFill>
                <a:latin typeface="Times New Roman" panose="02020603050405020304" pitchFamily="18" charset="0"/>
                <a:cs typeface="Times New Roman" panose="02020603050405020304" pitchFamily="18" charset="0"/>
              </a:rPr>
              <a:t>5. </a:t>
            </a:r>
            <a:r>
              <a:rPr lang="fr-FR" sz="1800" b="1" dirty="0" err="1">
                <a:solidFill>
                  <a:srgbClr val="FF0000"/>
                </a:solidFill>
                <a:latin typeface="Times New Roman" panose="02020603050405020304" pitchFamily="18" charset="0"/>
                <a:cs typeface="Times New Roman" panose="02020603050405020304" pitchFamily="18" charset="0"/>
              </a:rPr>
              <a:t>Pulsed</a:t>
            </a:r>
            <a:r>
              <a:rPr lang="fr-FR" sz="1800" b="1" dirty="0">
                <a:solidFill>
                  <a:srgbClr val="FF0000"/>
                </a:solidFill>
                <a:latin typeface="Times New Roman" panose="02020603050405020304" pitchFamily="18" charset="0"/>
                <a:cs typeface="Times New Roman" panose="02020603050405020304" pitchFamily="18" charset="0"/>
              </a:rPr>
              <a:t> </a:t>
            </a:r>
            <a:r>
              <a:rPr lang="fr-FR" sz="1800" b="1" dirty="0" err="1">
                <a:solidFill>
                  <a:srgbClr val="FF0000"/>
                </a:solidFill>
                <a:latin typeface="Times New Roman" panose="02020603050405020304" pitchFamily="18" charset="0"/>
                <a:cs typeface="Times New Roman" panose="02020603050405020304" pitchFamily="18" charset="0"/>
              </a:rPr>
              <a:t>electric</a:t>
            </a:r>
            <a:r>
              <a:rPr lang="fr-FR" sz="1800" b="1" dirty="0">
                <a:solidFill>
                  <a:srgbClr val="FF0000"/>
                </a:solidFill>
                <a:latin typeface="Times New Roman" panose="02020603050405020304" pitchFamily="18" charset="0"/>
                <a:cs typeface="Times New Roman" panose="02020603050405020304" pitchFamily="18" charset="0"/>
              </a:rPr>
              <a:t> </a:t>
            </a:r>
            <a:r>
              <a:rPr lang="fr-FR" sz="1800" b="1" dirty="0" err="1">
                <a:solidFill>
                  <a:srgbClr val="FF0000"/>
                </a:solidFill>
                <a:latin typeface="Times New Roman" panose="02020603050405020304" pitchFamily="18" charset="0"/>
                <a:cs typeface="Times New Roman" panose="02020603050405020304" pitchFamily="18" charset="0"/>
              </a:rPr>
              <a:t>field</a:t>
            </a:r>
            <a:r>
              <a:rPr lang="fr-FR" sz="1800" b="1" dirty="0">
                <a:solidFill>
                  <a:srgbClr val="FF0000"/>
                </a:solidFill>
                <a:latin typeface="Times New Roman" panose="02020603050405020304" pitchFamily="18" charset="0"/>
                <a:cs typeface="Times New Roman" panose="02020603050405020304" pitchFamily="18" charset="0"/>
              </a:rPr>
              <a:t> extraction</a:t>
            </a:r>
            <a:endParaRPr kumimoji="0" lang="fr-FR"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3" name="Accolade fermante 12">
            <a:extLst>
              <a:ext uri="{FF2B5EF4-FFF2-40B4-BE49-F238E27FC236}">
                <a16:creationId xmlns:a16="http://schemas.microsoft.com/office/drawing/2014/main" id="{213A0771-5F28-7D09-6AE7-64B20B6AF87F}"/>
              </a:ext>
            </a:extLst>
          </p:cNvPr>
          <p:cNvSpPr/>
          <p:nvPr/>
        </p:nvSpPr>
        <p:spPr>
          <a:xfrm>
            <a:off x="4401272" y="2326164"/>
            <a:ext cx="844142" cy="267367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 name="ZoneTexte 13">
            <a:extLst>
              <a:ext uri="{FF2B5EF4-FFF2-40B4-BE49-F238E27FC236}">
                <a16:creationId xmlns:a16="http://schemas.microsoft.com/office/drawing/2014/main" id="{6D02D96A-E00C-BA85-866F-5D1613CF7867}"/>
              </a:ext>
            </a:extLst>
          </p:cNvPr>
          <p:cNvSpPr txBox="1"/>
          <p:nvPr/>
        </p:nvSpPr>
        <p:spPr>
          <a:xfrm>
            <a:off x="5452844" y="2602966"/>
            <a:ext cx="3469904" cy="2120068"/>
          </a:xfrm>
          <a:prstGeom prst="rect">
            <a:avLst/>
          </a:prstGeom>
          <a:noFill/>
        </p:spPr>
        <p:txBody>
          <a:bodyPr wrap="square">
            <a:spAutoFit/>
          </a:bodyPr>
          <a:lstStyle/>
          <a:p>
            <a:pPr algn="just">
              <a:lnSpc>
                <a:spcPct val="150000"/>
              </a:lnSpc>
            </a:pPr>
            <a:r>
              <a:rPr lang="en-US" sz="1800" b="0" i="0" dirty="0">
                <a:effectLst/>
                <a:latin typeface="Times New Roman" panose="02020603050405020304" pitchFamily="18" charset="0"/>
                <a:cs typeface="Times New Roman" panose="02020603050405020304" pitchFamily="18" charset="0"/>
              </a:rPr>
              <a:t>Together, these techniques allow food scientists to maximize protein yield while maintaining quality, ushering in new possibilities for food production and innovation.</a:t>
            </a:r>
            <a:endParaRPr lang="fr-F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66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3" grpId="0" animBg="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D2ECE41E-7BD4-F432-174E-92C3AC86EB61}"/>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05410788-26C8-6D70-1DA6-03017A06AF6F}"/>
              </a:ext>
            </a:extLst>
          </p:cNvPr>
          <p:cNvSpPr txBox="1"/>
          <p:nvPr/>
        </p:nvSpPr>
        <p:spPr>
          <a:xfrm>
            <a:off x="428329" y="166593"/>
            <a:ext cx="5930526" cy="523220"/>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Calibri" panose="020F0502020204030204" pitchFamily="34" charset="0"/>
              </a:rPr>
              <a:t>4.</a:t>
            </a:r>
            <a:r>
              <a:rPr lang="fr-FR" sz="2800" b="1" dirty="0">
                <a:solidFill>
                  <a:srgbClr val="FF0000"/>
                </a:solidFill>
                <a:latin typeface="Times New Roman" panose="02020603050405020304" pitchFamily="18" charset="0"/>
                <a:ea typeface="Calibri" panose="020F0502020204030204" pitchFamily="34" charset="0"/>
              </a:rPr>
              <a:t>1</a:t>
            </a:r>
            <a:r>
              <a:rPr lang="fr-FR" sz="2800" b="1" dirty="0">
                <a:solidFill>
                  <a:srgbClr val="FF0000"/>
                </a:solidFill>
                <a:effectLst/>
                <a:latin typeface="Times New Roman" panose="02020603050405020304" pitchFamily="18" charset="0"/>
                <a:ea typeface="Calibri" panose="020F0502020204030204" pitchFamily="34" charset="0"/>
              </a:rPr>
              <a:t> </a:t>
            </a:r>
            <a:r>
              <a:rPr lang="fr-FR" sz="2800" b="1" dirty="0">
                <a:solidFill>
                  <a:srgbClr val="FF0000"/>
                </a:solidFill>
              </a:rPr>
              <a:t> Enzyme-</a:t>
            </a:r>
            <a:r>
              <a:rPr lang="fr-FR" sz="2800" b="1" dirty="0" err="1">
                <a:solidFill>
                  <a:srgbClr val="FF0000"/>
                </a:solidFill>
              </a:rPr>
              <a:t>Assisted</a:t>
            </a:r>
            <a:r>
              <a:rPr lang="fr-FR" sz="2800" b="1" dirty="0">
                <a:solidFill>
                  <a:srgbClr val="FF0000"/>
                </a:solidFill>
              </a:rPr>
              <a:t> Extraction</a:t>
            </a:r>
            <a:endParaRPr lang="fr-FR" sz="2800" dirty="0">
              <a:solidFill>
                <a:srgbClr val="FF0000"/>
              </a:solidFill>
            </a:endParaRPr>
          </a:p>
        </p:txBody>
      </p:sp>
      <p:sp>
        <p:nvSpPr>
          <p:cNvPr id="4" name="ZoneTexte 3">
            <a:extLst>
              <a:ext uri="{FF2B5EF4-FFF2-40B4-BE49-F238E27FC236}">
                <a16:creationId xmlns:a16="http://schemas.microsoft.com/office/drawing/2014/main" id="{343CDE1E-683A-EEE7-0778-4248217E7588}"/>
              </a:ext>
            </a:extLst>
          </p:cNvPr>
          <p:cNvSpPr txBox="1"/>
          <p:nvPr/>
        </p:nvSpPr>
        <p:spPr>
          <a:xfrm>
            <a:off x="329408" y="706591"/>
            <a:ext cx="8636186" cy="3730317"/>
          </a:xfrm>
          <a:prstGeom prst="rect">
            <a:avLst/>
          </a:prstGeom>
          <a:noFill/>
        </p:spPr>
        <p:txBody>
          <a:bodyPr wrap="square">
            <a:spAutoFit/>
          </a:bodyPr>
          <a:lstStyle/>
          <a:p>
            <a:pPr algn="just">
              <a:lnSpc>
                <a:spcPct val="150000"/>
              </a:lnSpc>
              <a:spcBef>
                <a:spcPts val="1200"/>
              </a:spcBef>
              <a:spcAft>
                <a:spcPts val="1200"/>
              </a:spcAft>
            </a:pPr>
            <a:r>
              <a:rPr lang="en-US" sz="2000" i="0" dirty="0">
                <a:solidFill>
                  <a:srgbClr val="0F1115"/>
                </a:solidFill>
                <a:effectLst/>
                <a:latin typeface="Times New Roman" panose="02020603050405020304" pitchFamily="18" charset="0"/>
                <a:cs typeface="Times New Roman" panose="02020603050405020304" pitchFamily="18" charset="0"/>
              </a:rPr>
              <a:t>In recent years, there has been growing interest in the use of enzymes for protein extraction, primarily for food and nutraceutical purposes. Enzymes are globular proteins derived from microorganisms, plants, animals, and humans, functioning as catalysts. Intentionally used in dairy products (cheese, yogurt), baking (bread making), and meat processing, enzymes are being increasingly utilized. In fact, a range of food-grade enzymes is now also commercially available. Enzymes commonly used in the industry at present include </a:t>
            </a:r>
            <a:r>
              <a:rPr lang="en-US" sz="2000" b="1" i="0" dirty="0">
                <a:solidFill>
                  <a:srgbClr val="FF0000"/>
                </a:solidFill>
                <a:effectLst/>
                <a:latin typeface="Times New Roman" panose="02020603050405020304" pitchFamily="18" charset="0"/>
                <a:cs typeface="Times New Roman" panose="02020603050405020304" pitchFamily="18" charset="0"/>
              </a:rPr>
              <a:t>carbohydrase</a:t>
            </a:r>
            <a:r>
              <a:rPr lang="en-US" sz="2000" i="0" dirty="0">
                <a:solidFill>
                  <a:srgbClr val="0F1115"/>
                </a:solidFill>
                <a:effectLst/>
                <a:latin typeface="Times New Roman" panose="02020603050405020304" pitchFamily="18" charset="0"/>
                <a:cs typeface="Times New Roman" panose="02020603050405020304" pitchFamily="18" charset="0"/>
              </a:rPr>
              <a:t>, </a:t>
            </a:r>
            <a:r>
              <a:rPr lang="en-US" sz="2000" b="1" i="0" dirty="0">
                <a:solidFill>
                  <a:srgbClr val="FF0000"/>
                </a:solidFill>
                <a:effectLst/>
                <a:latin typeface="Times New Roman" panose="02020603050405020304" pitchFamily="18" charset="0"/>
                <a:cs typeface="Times New Roman" panose="02020603050405020304" pitchFamily="18" charset="0"/>
              </a:rPr>
              <a:t>lipase</a:t>
            </a:r>
            <a:r>
              <a:rPr lang="en-US" sz="2000" i="0" dirty="0">
                <a:solidFill>
                  <a:srgbClr val="0F1115"/>
                </a:solidFill>
                <a:effectLst/>
                <a:latin typeface="Times New Roman" panose="02020603050405020304" pitchFamily="18" charset="0"/>
                <a:cs typeface="Times New Roman" panose="02020603050405020304" pitchFamily="18" charset="0"/>
              </a:rPr>
              <a:t>, and primarily </a:t>
            </a:r>
            <a:r>
              <a:rPr lang="en-US" sz="2000" b="1" i="0" dirty="0">
                <a:solidFill>
                  <a:srgbClr val="FF0000"/>
                </a:solidFill>
                <a:effectLst/>
                <a:latin typeface="Times New Roman" panose="02020603050405020304" pitchFamily="18" charset="0"/>
                <a:cs typeface="Times New Roman" panose="02020603050405020304" pitchFamily="18" charset="0"/>
              </a:rPr>
              <a:t>proteases</a:t>
            </a:r>
            <a:r>
              <a:rPr lang="en-US" sz="2000" i="0" dirty="0">
                <a:solidFill>
                  <a:srgbClr val="0F1115"/>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7762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B94C17AA-D600-2372-08C2-1167878AEEF7}"/>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6DACD0F2-72F6-C6AB-7074-55F8CE50EA62}"/>
              </a:ext>
            </a:extLst>
          </p:cNvPr>
          <p:cNvSpPr txBox="1"/>
          <p:nvPr/>
        </p:nvSpPr>
        <p:spPr>
          <a:xfrm>
            <a:off x="419940" y="0"/>
            <a:ext cx="5930526" cy="523220"/>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Calibri" panose="020F0502020204030204" pitchFamily="34" charset="0"/>
              </a:rPr>
              <a:t>4.</a:t>
            </a:r>
            <a:r>
              <a:rPr lang="fr-FR" sz="2800" b="1" dirty="0">
                <a:solidFill>
                  <a:srgbClr val="FF0000"/>
                </a:solidFill>
                <a:latin typeface="Times New Roman" panose="02020603050405020304" pitchFamily="18" charset="0"/>
                <a:ea typeface="Calibri" panose="020F0502020204030204" pitchFamily="34" charset="0"/>
              </a:rPr>
              <a:t>1</a:t>
            </a:r>
            <a:r>
              <a:rPr lang="fr-FR" sz="2800" b="1" dirty="0">
                <a:solidFill>
                  <a:srgbClr val="FF0000"/>
                </a:solidFill>
                <a:effectLst/>
                <a:latin typeface="Times New Roman" panose="02020603050405020304" pitchFamily="18" charset="0"/>
                <a:ea typeface="Calibri" panose="020F0502020204030204" pitchFamily="34" charset="0"/>
              </a:rPr>
              <a:t> </a:t>
            </a:r>
            <a:r>
              <a:rPr lang="fr-FR" sz="2800" b="1" dirty="0">
                <a:solidFill>
                  <a:srgbClr val="FF0000"/>
                </a:solidFill>
              </a:rPr>
              <a:t> Enzyme-</a:t>
            </a:r>
            <a:r>
              <a:rPr lang="fr-FR" sz="2800" b="1" dirty="0" err="1">
                <a:solidFill>
                  <a:srgbClr val="FF0000"/>
                </a:solidFill>
              </a:rPr>
              <a:t>Assisted</a:t>
            </a:r>
            <a:r>
              <a:rPr lang="fr-FR" sz="2800" b="1" dirty="0">
                <a:solidFill>
                  <a:srgbClr val="FF0000"/>
                </a:solidFill>
              </a:rPr>
              <a:t> Extraction</a:t>
            </a:r>
            <a:endParaRPr lang="fr-FR" sz="2800" dirty="0">
              <a:solidFill>
                <a:srgbClr val="FF0000"/>
              </a:solidFill>
            </a:endParaRPr>
          </a:p>
        </p:txBody>
      </p:sp>
      <p:sp>
        <p:nvSpPr>
          <p:cNvPr id="4" name="ZoneTexte 3">
            <a:extLst>
              <a:ext uri="{FF2B5EF4-FFF2-40B4-BE49-F238E27FC236}">
                <a16:creationId xmlns:a16="http://schemas.microsoft.com/office/drawing/2014/main" id="{A290A600-942F-8A9F-45BC-36C72DF59D2E}"/>
              </a:ext>
            </a:extLst>
          </p:cNvPr>
          <p:cNvSpPr txBox="1"/>
          <p:nvPr/>
        </p:nvSpPr>
        <p:spPr>
          <a:xfrm>
            <a:off x="253907" y="576657"/>
            <a:ext cx="8636186" cy="960328"/>
          </a:xfrm>
          <a:prstGeom prst="rect">
            <a:avLst/>
          </a:prstGeom>
          <a:noFill/>
        </p:spPr>
        <p:txBody>
          <a:bodyPr wrap="square">
            <a:spAutoFit/>
          </a:bodyPr>
          <a:lstStyle/>
          <a:p>
            <a:pPr algn="just">
              <a:lnSpc>
                <a:spcPct val="150000"/>
              </a:lnSpc>
              <a:spcBef>
                <a:spcPts val="1200"/>
              </a:spcBef>
              <a:spcAft>
                <a:spcPts val="1200"/>
              </a:spcAft>
            </a:pPr>
            <a:r>
              <a:rPr lang="en-US" sz="2000" dirty="0">
                <a:solidFill>
                  <a:srgbClr val="0F1115"/>
                </a:solidFill>
                <a:latin typeface="Times New Roman" panose="02020603050405020304" pitchFamily="18" charset="0"/>
                <a:cs typeface="Times New Roman" panose="02020603050405020304" pitchFamily="18" charset="0"/>
              </a:rPr>
              <a:t>U</a:t>
            </a:r>
            <a:r>
              <a:rPr lang="en-US" sz="2000" i="0" dirty="0">
                <a:solidFill>
                  <a:srgbClr val="0F1115"/>
                </a:solidFill>
                <a:effectLst/>
                <a:latin typeface="Times New Roman" panose="02020603050405020304" pitchFamily="18" charset="0"/>
                <a:cs typeface="Times New Roman" panose="02020603050405020304" pitchFamily="18" charset="0"/>
              </a:rPr>
              <a:t>ses biological catalysts to break down cell walls and release proteins gently, preserving their quality</a:t>
            </a:r>
          </a:p>
        </p:txBody>
      </p:sp>
      <p:sp>
        <p:nvSpPr>
          <p:cNvPr id="5" name="ZoneTexte 4">
            <a:extLst>
              <a:ext uri="{FF2B5EF4-FFF2-40B4-BE49-F238E27FC236}">
                <a16:creationId xmlns:a16="http://schemas.microsoft.com/office/drawing/2014/main" id="{3D2E14CF-CC95-AA41-C431-46BEDFC8DEE3}"/>
              </a:ext>
            </a:extLst>
          </p:cNvPr>
          <p:cNvSpPr txBox="1"/>
          <p:nvPr/>
        </p:nvSpPr>
        <p:spPr>
          <a:xfrm>
            <a:off x="174316" y="1692139"/>
            <a:ext cx="8636186" cy="1289071"/>
          </a:xfrm>
          <a:prstGeom prst="rect">
            <a:avLst/>
          </a:prstGeom>
          <a:noFill/>
        </p:spPr>
        <p:txBody>
          <a:bodyPr wrap="square">
            <a:spAutoFit/>
          </a:bodyPr>
          <a:lstStyle/>
          <a:p>
            <a:pPr>
              <a:lnSpc>
                <a:spcPct val="150000"/>
              </a:lnSpc>
              <a:spcBef>
                <a:spcPts val="2400"/>
              </a:spcBef>
              <a:spcAft>
                <a:spcPts val="1200"/>
              </a:spcAft>
            </a:pPr>
            <a:r>
              <a:rPr lang="en-US" sz="1800" b="1" dirty="0">
                <a:solidFill>
                  <a:srgbClr val="0F1115"/>
                </a:solidFill>
                <a:effectLst/>
                <a:latin typeface="Times New Roman" panose="02020603050405020304" pitchFamily="18" charset="0"/>
                <a:cs typeface="Times New Roman" panose="02020603050405020304" pitchFamily="18" charset="0"/>
              </a:rPr>
              <a:t> </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a:solidFill>
                  <a:srgbClr val="FF0000"/>
                </a:solidFill>
                <a:effectLst/>
                <a:latin typeface="Times New Roman" panose="02020603050405020304" pitchFamily="18" charset="0"/>
                <a:cs typeface="Times New Roman" panose="02020603050405020304" pitchFamily="18" charset="0"/>
              </a:rPr>
              <a:t>Fundamental Principle</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a:solidFill>
                  <a:srgbClr val="0F1115"/>
                </a:solidFill>
                <a:latin typeface="Times New Roman" panose="02020603050405020304" pitchFamily="18" charset="0"/>
                <a:cs typeface="Times New Roman" panose="02020603050405020304" pitchFamily="18" charset="0"/>
              </a:rPr>
              <a:t>t</a:t>
            </a:r>
            <a:r>
              <a:rPr lang="en-US" sz="1800" b="0" i="0" dirty="0">
                <a:solidFill>
                  <a:srgbClr val="0F1115"/>
                </a:solidFill>
                <a:effectLst/>
                <a:latin typeface="Times New Roman" panose="02020603050405020304" pitchFamily="18" charset="0"/>
                <a:cs typeface="Times New Roman" panose="02020603050405020304" pitchFamily="18" charset="0"/>
              </a:rPr>
              <a:t>he basic principle of </a:t>
            </a:r>
            <a:r>
              <a:rPr lang="en-US" sz="1800" b="1" i="0" dirty="0">
                <a:solidFill>
                  <a:srgbClr val="0F1115"/>
                </a:solidFill>
                <a:effectLst/>
                <a:latin typeface="Times New Roman" panose="02020603050405020304" pitchFamily="18" charset="0"/>
                <a:cs typeface="Times New Roman" panose="02020603050405020304" pitchFamily="18" charset="0"/>
              </a:rPr>
              <a:t>Enzyme-Assisted Extraction </a:t>
            </a:r>
            <a:r>
              <a:rPr lang="en-US" sz="1800" b="1" i="0" dirty="0">
                <a:solidFill>
                  <a:srgbClr val="FF0000"/>
                </a:solidFill>
                <a:effectLst/>
                <a:latin typeface="Times New Roman" panose="02020603050405020304" pitchFamily="18" charset="0"/>
                <a:cs typeface="Times New Roman" panose="02020603050405020304" pitchFamily="18" charset="0"/>
              </a:rPr>
              <a:t>(EAE) </a:t>
            </a:r>
            <a:r>
              <a:rPr lang="en-US" sz="1800" b="0" i="0" dirty="0">
                <a:solidFill>
                  <a:srgbClr val="0F1115"/>
                </a:solidFill>
                <a:effectLst/>
                <a:latin typeface="Times New Roman" panose="02020603050405020304" pitchFamily="18" charset="0"/>
                <a:cs typeface="Times New Roman" panose="02020603050405020304" pitchFamily="18" charset="0"/>
              </a:rPr>
              <a:t>is to use </a:t>
            </a:r>
            <a:r>
              <a:rPr lang="en-US" sz="1800" b="1" i="0" dirty="0">
                <a:solidFill>
                  <a:srgbClr val="0F1115"/>
                </a:solidFill>
                <a:effectLst/>
                <a:latin typeface="Times New Roman" panose="02020603050405020304" pitchFamily="18" charset="0"/>
                <a:cs typeface="Times New Roman" panose="02020603050405020304" pitchFamily="18" charset="0"/>
              </a:rPr>
              <a:t>biological catalysts (enzymes)</a:t>
            </a:r>
            <a:r>
              <a:rPr lang="en-US" sz="1800" b="0" i="0" dirty="0">
                <a:solidFill>
                  <a:srgbClr val="0F1115"/>
                </a:solidFill>
                <a:effectLst/>
                <a:latin typeface="Times New Roman" panose="02020603050405020304" pitchFamily="18" charset="0"/>
                <a:cs typeface="Times New Roman" panose="02020603050405020304" pitchFamily="18" charset="0"/>
              </a:rPr>
              <a:t> to specifically target and degrade the structures that trap or retain the compound of interest (such as a protein) inside the cells of a raw material.</a:t>
            </a:r>
          </a:p>
        </p:txBody>
      </p:sp>
      <p:sp>
        <p:nvSpPr>
          <p:cNvPr id="7" name="ZoneTexte 6">
            <a:extLst>
              <a:ext uri="{FF2B5EF4-FFF2-40B4-BE49-F238E27FC236}">
                <a16:creationId xmlns:a16="http://schemas.microsoft.com/office/drawing/2014/main" id="{8BE8EFA4-1EA4-D08D-BC93-2FD19EFE73FC}"/>
              </a:ext>
            </a:extLst>
          </p:cNvPr>
          <p:cNvSpPr txBox="1"/>
          <p:nvPr/>
        </p:nvSpPr>
        <p:spPr>
          <a:xfrm>
            <a:off x="206329" y="3224524"/>
            <a:ext cx="8636186" cy="1289071"/>
          </a:xfrm>
          <a:prstGeom prst="rect">
            <a:avLst/>
          </a:prstGeom>
          <a:noFill/>
        </p:spPr>
        <p:txBody>
          <a:bodyPr wrap="square">
            <a:spAutoFit/>
          </a:bodyPr>
          <a:lstStyle/>
          <a:p>
            <a:pPr>
              <a:lnSpc>
                <a:spcPct val="150000"/>
              </a:lnSpc>
            </a:pPr>
            <a:r>
              <a:rPr lang="en-US" sz="1800" b="0" i="0" dirty="0">
                <a:solidFill>
                  <a:srgbClr val="0F1115"/>
                </a:solidFill>
                <a:effectLst/>
                <a:latin typeface="Times New Roman" panose="02020603050405020304" pitchFamily="18" charset="0"/>
                <a:cs typeface="Times New Roman" panose="02020603050405020304" pitchFamily="18" charset="0"/>
              </a:rPr>
              <a:t>Unlike chemical methods (acids, alkalis, organic solvents) or harsh physical methods (high temperature, pressure), enzymes act in a </a:t>
            </a:r>
            <a:r>
              <a:rPr lang="en-US" sz="1800" b="1" i="0" dirty="0">
                <a:solidFill>
                  <a:srgbClr val="0F1115"/>
                </a:solidFill>
                <a:effectLst/>
                <a:latin typeface="Times New Roman" panose="02020603050405020304" pitchFamily="18" charset="0"/>
                <a:cs typeface="Times New Roman" panose="02020603050405020304" pitchFamily="18" charset="0"/>
              </a:rPr>
              <a:t>gentle, selective, and eco-friendly</a:t>
            </a:r>
            <a:r>
              <a:rPr lang="en-US" sz="1800" b="0" i="0" dirty="0">
                <a:solidFill>
                  <a:srgbClr val="0F1115"/>
                </a:solidFill>
                <a:effectLst/>
                <a:latin typeface="Times New Roman" panose="02020603050405020304" pitchFamily="18" charset="0"/>
                <a:cs typeface="Times New Roman" panose="02020603050405020304" pitchFamily="18" charset="0"/>
              </a:rPr>
              <a:t> manner. They simply </a:t>
            </a:r>
            <a:r>
              <a:rPr lang="en-US" sz="1800" b="1" i="0" dirty="0">
                <a:solidFill>
                  <a:srgbClr val="0F1115"/>
                </a:solidFill>
                <a:effectLst/>
                <a:latin typeface="Times New Roman" panose="02020603050405020304" pitchFamily="18" charset="0"/>
                <a:cs typeface="Times New Roman" panose="02020603050405020304" pitchFamily="18" charset="0"/>
              </a:rPr>
              <a:t>accelerate natural biochemical reactions</a:t>
            </a:r>
            <a:r>
              <a:rPr lang="en-US" sz="1800" b="0" i="0" dirty="0">
                <a:solidFill>
                  <a:srgbClr val="0F1115"/>
                </a:solidFill>
                <a:effectLst/>
                <a:latin typeface="Times New Roman" panose="02020603050405020304" pitchFamily="18" charset="0"/>
                <a:cs typeface="Times New Roman" panose="02020603050405020304" pitchFamily="18" charset="0"/>
              </a:rPr>
              <a:t> of degradation.</a:t>
            </a:r>
            <a:endParaRPr lang="fr-F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762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22087FBB-ABF9-7979-B70C-C11DBDFD0F3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E1176425-72FB-8D10-C18C-645FB07B859B}"/>
              </a:ext>
            </a:extLst>
          </p:cNvPr>
          <p:cNvSpPr txBox="1"/>
          <p:nvPr/>
        </p:nvSpPr>
        <p:spPr>
          <a:xfrm>
            <a:off x="755500" y="0"/>
            <a:ext cx="7172096" cy="954107"/>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Calibri" panose="020F0502020204030204" pitchFamily="34" charset="0"/>
              </a:rPr>
              <a:t>4. </a:t>
            </a:r>
            <a:r>
              <a:rPr lang="fr-FR" sz="2800" b="1" dirty="0">
                <a:solidFill>
                  <a:srgbClr val="FF0000"/>
                </a:solidFill>
              </a:rPr>
              <a:t> </a:t>
            </a:r>
            <a:r>
              <a:rPr lang="en-US" sz="2800" b="1" dirty="0">
                <a:solidFill>
                  <a:srgbClr val="FF0000"/>
                </a:solidFill>
                <a:latin typeface="Times New Roman" panose="02020603050405020304" pitchFamily="18" charset="0"/>
                <a:cs typeface="Times New Roman" panose="02020603050405020304" pitchFamily="18" charset="0"/>
              </a:rPr>
              <a:t>How It Works: The Mechanism in Steps</a:t>
            </a:r>
          </a:p>
          <a:p>
            <a:endParaRPr lang="fr-FR" sz="2800" dirty="0">
              <a:solidFill>
                <a:srgbClr val="FF0000"/>
              </a:solidFill>
            </a:endParaRPr>
          </a:p>
        </p:txBody>
      </p:sp>
      <p:sp>
        <p:nvSpPr>
          <p:cNvPr id="13" name="ZoneTexte 12">
            <a:extLst>
              <a:ext uri="{FF2B5EF4-FFF2-40B4-BE49-F238E27FC236}">
                <a16:creationId xmlns:a16="http://schemas.microsoft.com/office/drawing/2014/main" id="{B4D71AE6-47AE-D89F-C3F3-8C4D0BF6AD8A}"/>
              </a:ext>
            </a:extLst>
          </p:cNvPr>
          <p:cNvSpPr txBox="1"/>
          <p:nvPr/>
        </p:nvSpPr>
        <p:spPr>
          <a:xfrm>
            <a:off x="186130" y="627468"/>
            <a:ext cx="8771739" cy="4247317"/>
          </a:xfrm>
          <a:prstGeom prst="rect">
            <a:avLst/>
          </a:prstGeom>
          <a:noFill/>
        </p:spPr>
        <p:txBody>
          <a:bodyPr wrap="square">
            <a:spAutoFit/>
          </a:bodyPr>
          <a:lstStyle/>
          <a:p>
            <a:r>
              <a:rPr lang="en-US" sz="1800" i="0" dirty="0">
                <a:solidFill>
                  <a:srgbClr val="0F1115"/>
                </a:solidFill>
                <a:effectLst/>
                <a:latin typeface="Times New Roman" panose="02020603050405020304" pitchFamily="18" charset="0"/>
                <a:cs typeface="Times New Roman" panose="02020603050405020304" pitchFamily="18" charset="0"/>
              </a:rPr>
              <a:t>Imagine a plant or animal cell in a food waste product. The protein we want to extract is locked within a structural "network."</a:t>
            </a:r>
          </a:p>
          <a:p>
            <a:endParaRPr lang="en-US" sz="1800" i="0" dirty="0">
              <a:solidFill>
                <a:srgbClr val="0F1115"/>
              </a:solidFill>
              <a:effectLst/>
              <a:latin typeface="Times New Roman" panose="02020603050405020304" pitchFamily="18" charset="0"/>
              <a:cs typeface="Times New Roman" panose="02020603050405020304" pitchFamily="18" charset="0"/>
            </a:endParaRPr>
          </a:p>
          <a:p>
            <a:r>
              <a:rPr lang="en-US" sz="1800" b="1" i="0" dirty="0">
                <a:solidFill>
                  <a:srgbClr val="FF0000"/>
                </a:solidFill>
                <a:effectLst/>
                <a:latin typeface="Times New Roman" panose="02020603050405020304" pitchFamily="18" charset="0"/>
                <a:cs typeface="Times New Roman" panose="02020603050405020304" pitchFamily="18" charset="0"/>
              </a:rPr>
              <a:t>Step 1: Targeting the Barriers</a:t>
            </a:r>
          </a:p>
          <a:p>
            <a:r>
              <a:rPr lang="en-US" sz="1800" i="0" dirty="0">
                <a:solidFill>
                  <a:srgbClr val="0F1115"/>
                </a:solidFill>
                <a:effectLst/>
                <a:latin typeface="Times New Roman" panose="02020603050405020304" pitchFamily="18" charset="0"/>
                <a:cs typeface="Times New Roman" panose="02020603050405020304" pitchFamily="18" charset="0"/>
              </a:rPr>
              <a:t>The cell walls (in plants) or membranes (in animals) are the primary barriers. They are often composed of:</a:t>
            </a:r>
          </a:p>
          <a:p>
            <a:endParaRPr lang="en-US" sz="1800" i="0" dirty="0">
              <a:solidFill>
                <a:srgbClr val="0F1115"/>
              </a:solidFill>
              <a:effectLst/>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800" i="0" dirty="0">
                <a:solidFill>
                  <a:srgbClr val="0F1115"/>
                </a:solidFill>
                <a:effectLst/>
                <a:latin typeface="Times New Roman" panose="02020603050405020304" pitchFamily="18" charset="0"/>
                <a:cs typeface="Times New Roman" panose="02020603050405020304" pitchFamily="18" charset="0"/>
              </a:rPr>
              <a:t>Complex polysaccharides: cellulose, hemicellulose, pectin (in plants).</a:t>
            </a:r>
          </a:p>
          <a:p>
            <a:pPr marL="285750" indent="-285750">
              <a:buFont typeface="Wingdings" panose="05000000000000000000" pitchFamily="2" charset="2"/>
              <a:buChar char="§"/>
            </a:pPr>
            <a:endParaRPr lang="en-US" sz="1800" i="0" dirty="0">
              <a:solidFill>
                <a:srgbClr val="0F1115"/>
              </a:solidFill>
              <a:effectLst/>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800" i="0" dirty="0">
                <a:solidFill>
                  <a:srgbClr val="0F1115"/>
                </a:solidFill>
                <a:effectLst/>
                <a:latin typeface="Times New Roman" panose="02020603050405020304" pitchFamily="18" charset="0"/>
                <a:cs typeface="Times New Roman" panose="02020603050405020304" pitchFamily="18" charset="0"/>
              </a:rPr>
              <a:t>Lipids (in membranes).</a:t>
            </a:r>
          </a:p>
          <a:p>
            <a:pPr marL="285750" indent="-285750">
              <a:buFont typeface="Wingdings" panose="05000000000000000000" pitchFamily="2" charset="2"/>
              <a:buChar char="§"/>
            </a:pPr>
            <a:endParaRPr lang="en-US" sz="1800" i="0" dirty="0">
              <a:solidFill>
                <a:srgbClr val="0F1115"/>
              </a:solidFill>
              <a:effectLst/>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800" dirty="0">
                <a:solidFill>
                  <a:srgbClr val="0F1115"/>
                </a:solidFill>
                <a:latin typeface="Times New Roman" panose="02020603050405020304" pitchFamily="18" charset="0"/>
                <a:cs typeface="Times New Roman" panose="02020603050405020304" pitchFamily="18" charset="0"/>
              </a:rPr>
              <a:t>Structural proteins.</a:t>
            </a:r>
          </a:p>
          <a:p>
            <a:endParaRPr lang="en-US" sz="1800" dirty="0">
              <a:solidFill>
                <a:srgbClr val="0F1115"/>
              </a:solidFill>
              <a:latin typeface="Times New Roman" panose="02020603050405020304" pitchFamily="18" charset="0"/>
              <a:cs typeface="Times New Roman" panose="02020603050405020304" pitchFamily="18" charset="0"/>
            </a:endParaRPr>
          </a:p>
          <a:p>
            <a:r>
              <a:rPr lang="en-US" sz="1800" dirty="0">
                <a:solidFill>
                  <a:srgbClr val="0F1115"/>
                </a:solidFill>
                <a:latin typeface="Times New Roman" panose="02020603050405020304" pitchFamily="18" charset="0"/>
                <a:cs typeface="Times New Roman" panose="02020603050405020304" pitchFamily="18" charset="0"/>
              </a:rPr>
              <a:t>Enzymes are chosen to precisely "</a:t>
            </a:r>
            <a:r>
              <a:rPr lang="en-US" sz="1800" b="1" dirty="0">
                <a:solidFill>
                  <a:srgbClr val="FF0000"/>
                </a:solidFill>
                <a:latin typeface="Times New Roman" panose="02020603050405020304" pitchFamily="18" charset="0"/>
                <a:cs typeface="Times New Roman" panose="02020603050405020304" pitchFamily="18" charset="0"/>
              </a:rPr>
              <a:t>dismantle</a:t>
            </a:r>
            <a:r>
              <a:rPr lang="en-US" sz="1800" dirty="0">
                <a:solidFill>
                  <a:srgbClr val="0F1115"/>
                </a:solidFill>
                <a:latin typeface="Times New Roman" panose="02020603050405020304" pitchFamily="18" charset="0"/>
                <a:cs typeface="Times New Roman" panose="02020603050405020304" pitchFamily="18" charset="0"/>
              </a:rPr>
              <a:t>" these barriers:</a:t>
            </a:r>
          </a:p>
          <a:p>
            <a:endParaRPr lang="en-US" sz="1800" dirty="0">
              <a:solidFill>
                <a:srgbClr val="0F111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001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7A8046B1-95B7-6337-E8EF-B656AF81F7B7}"/>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D483C12F-F972-071F-F285-773BA8E30F4D}"/>
              </a:ext>
            </a:extLst>
          </p:cNvPr>
          <p:cNvSpPr txBox="1"/>
          <p:nvPr/>
        </p:nvSpPr>
        <p:spPr>
          <a:xfrm>
            <a:off x="419940" y="0"/>
            <a:ext cx="5930526" cy="523220"/>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Calibri" panose="020F0502020204030204" pitchFamily="34" charset="0"/>
              </a:rPr>
              <a:t>4.</a:t>
            </a:r>
            <a:r>
              <a:rPr lang="fr-FR" sz="2800" b="1" dirty="0">
                <a:solidFill>
                  <a:srgbClr val="FF0000"/>
                </a:solidFill>
                <a:latin typeface="Times New Roman" panose="02020603050405020304" pitchFamily="18" charset="0"/>
                <a:ea typeface="Calibri" panose="020F0502020204030204" pitchFamily="34" charset="0"/>
              </a:rPr>
              <a:t>1</a:t>
            </a:r>
            <a:r>
              <a:rPr lang="fr-FR" sz="2800" b="1" dirty="0">
                <a:solidFill>
                  <a:srgbClr val="FF0000"/>
                </a:solidFill>
                <a:effectLst/>
                <a:latin typeface="Times New Roman" panose="02020603050405020304" pitchFamily="18" charset="0"/>
                <a:ea typeface="Calibri" panose="020F0502020204030204" pitchFamily="34" charset="0"/>
              </a:rPr>
              <a:t> </a:t>
            </a:r>
            <a:r>
              <a:rPr lang="fr-FR" sz="2800" b="1" dirty="0">
                <a:solidFill>
                  <a:srgbClr val="FF0000"/>
                </a:solidFill>
              </a:rPr>
              <a:t> Enzyme-</a:t>
            </a:r>
            <a:r>
              <a:rPr lang="fr-FR" sz="2800" b="1" dirty="0" err="1">
                <a:solidFill>
                  <a:srgbClr val="FF0000"/>
                </a:solidFill>
              </a:rPr>
              <a:t>Assisted</a:t>
            </a:r>
            <a:r>
              <a:rPr lang="fr-FR" sz="2800" b="1" dirty="0">
                <a:solidFill>
                  <a:srgbClr val="FF0000"/>
                </a:solidFill>
              </a:rPr>
              <a:t> Extraction</a:t>
            </a:r>
            <a:endParaRPr lang="fr-FR" sz="2800" dirty="0">
              <a:solidFill>
                <a:srgbClr val="FF0000"/>
              </a:solidFill>
            </a:endParaRPr>
          </a:p>
        </p:txBody>
      </p:sp>
      <p:sp>
        <p:nvSpPr>
          <p:cNvPr id="4" name="ZoneTexte 3">
            <a:extLst>
              <a:ext uri="{FF2B5EF4-FFF2-40B4-BE49-F238E27FC236}">
                <a16:creationId xmlns:a16="http://schemas.microsoft.com/office/drawing/2014/main" id="{C8BB43FB-7156-BBEA-3DB3-ED49F8D7368D}"/>
              </a:ext>
            </a:extLst>
          </p:cNvPr>
          <p:cNvSpPr txBox="1"/>
          <p:nvPr/>
        </p:nvSpPr>
        <p:spPr>
          <a:xfrm>
            <a:off x="253907" y="525036"/>
            <a:ext cx="8636186" cy="4093428"/>
          </a:xfrm>
          <a:prstGeom prst="rect">
            <a:avLst/>
          </a:prstGeom>
          <a:noFill/>
        </p:spPr>
        <p:txBody>
          <a:bodyPr wrap="square">
            <a:spAutoFit/>
          </a:bodyPr>
          <a:lstStyle/>
          <a:p>
            <a:r>
              <a:rPr lang="en-US" sz="2000" dirty="0">
                <a:solidFill>
                  <a:srgbClr val="0F1115"/>
                </a:solidFill>
                <a:latin typeface="Times New Roman" panose="02020603050405020304" pitchFamily="18" charset="0"/>
                <a:cs typeface="Times New Roman" panose="02020603050405020304" pitchFamily="18" charset="0"/>
              </a:rPr>
              <a:t>For plants: A mixture of enzymes called </a:t>
            </a:r>
            <a:r>
              <a:rPr lang="en-US" sz="2000" b="1" dirty="0">
                <a:solidFill>
                  <a:srgbClr val="FF0000"/>
                </a:solidFill>
                <a:latin typeface="Times New Roman" panose="02020603050405020304" pitchFamily="18" charset="0"/>
                <a:cs typeface="Times New Roman" panose="02020603050405020304" pitchFamily="18" charset="0"/>
              </a:rPr>
              <a:t>"cellulase" </a:t>
            </a:r>
            <a:r>
              <a:rPr lang="en-US" sz="2000" dirty="0">
                <a:solidFill>
                  <a:srgbClr val="0F1115"/>
                </a:solidFill>
                <a:latin typeface="Times New Roman" panose="02020603050405020304" pitchFamily="18" charset="0"/>
                <a:cs typeface="Times New Roman" panose="02020603050405020304" pitchFamily="18" charset="0"/>
              </a:rPr>
              <a:t>and </a:t>
            </a:r>
            <a:r>
              <a:rPr lang="en-US" sz="2000" b="1" dirty="0">
                <a:solidFill>
                  <a:srgbClr val="FF0000"/>
                </a:solidFill>
                <a:latin typeface="Times New Roman" panose="02020603050405020304" pitchFamily="18" charset="0"/>
                <a:cs typeface="Times New Roman" panose="02020603050405020304" pitchFamily="18" charset="0"/>
              </a:rPr>
              <a:t>"pectinase"</a:t>
            </a:r>
            <a:r>
              <a:rPr lang="en-US" sz="2000" dirty="0">
                <a:solidFill>
                  <a:srgbClr val="0F1115"/>
                </a:solidFill>
                <a:latin typeface="Times New Roman" panose="02020603050405020304" pitchFamily="18" charset="0"/>
                <a:cs typeface="Times New Roman" panose="02020603050405020304" pitchFamily="18" charset="0"/>
              </a:rPr>
              <a:t> is used.</a:t>
            </a:r>
          </a:p>
          <a:p>
            <a:endParaRPr lang="en-US" sz="2000" dirty="0">
              <a:solidFill>
                <a:srgbClr val="0F1115"/>
              </a:solidFill>
              <a:latin typeface="Times New Roman" panose="02020603050405020304" pitchFamily="18" charset="0"/>
              <a:cs typeface="Times New Roman" panose="02020603050405020304" pitchFamily="18" charset="0"/>
            </a:endParaRPr>
          </a:p>
          <a:p>
            <a:r>
              <a:rPr lang="en-US" sz="2000" dirty="0">
                <a:solidFill>
                  <a:srgbClr val="0F1115"/>
                </a:solidFill>
                <a:latin typeface="Times New Roman" panose="02020603050405020304" pitchFamily="18" charset="0"/>
                <a:cs typeface="Times New Roman" panose="02020603050405020304" pitchFamily="18" charset="0"/>
              </a:rPr>
              <a:t>- Cellulase degrades cellulose, the "backbone" of the cell wall.</a:t>
            </a:r>
          </a:p>
          <a:p>
            <a:endParaRPr lang="en-US" sz="2000" dirty="0">
              <a:solidFill>
                <a:srgbClr val="0F1115"/>
              </a:solidFill>
              <a:latin typeface="Times New Roman" panose="02020603050405020304" pitchFamily="18" charset="0"/>
              <a:cs typeface="Times New Roman" panose="02020603050405020304" pitchFamily="18" charset="0"/>
            </a:endParaRPr>
          </a:p>
          <a:p>
            <a:r>
              <a:rPr lang="en-US" sz="2000" dirty="0">
                <a:solidFill>
                  <a:srgbClr val="0F1115"/>
                </a:solidFill>
                <a:latin typeface="Times New Roman" panose="02020603050405020304" pitchFamily="18" charset="0"/>
                <a:cs typeface="Times New Roman" panose="02020603050405020304" pitchFamily="18" charset="0"/>
              </a:rPr>
              <a:t>- Pectinase degrades pectin, the "cement" that holds cells together.</a:t>
            </a:r>
          </a:p>
          <a:p>
            <a:endParaRPr lang="en-US" sz="2000" dirty="0">
              <a:solidFill>
                <a:srgbClr val="0F1115"/>
              </a:solidFill>
              <a:latin typeface="Times New Roman" panose="02020603050405020304" pitchFamily="18" charset="0"/>
              <a:cs typeface="Times New Roman" panose="02020603050405020304" pitchFamily="18" charset="0"/>
            </a:endParaRPr>
          </a:p>
          <a:p>
            <a:r>
              <a:rPr lang="en-US" sz="2000" dirty="0">
                <a:solidFill>
                  <a:srgbClr val="0F1115"/>
                </a:solidFill>
                <a:latin typeface="Times New Roman" panose="02020603050405020304" pitchFamily="18" charset="0"/>
                <a:cs typeface="Times New Roman" panose="02020603050405020304" pitchFamily="18" charset="0"/>
              </a:rPr>
              <a:t>For fatty materials: Lipase degrades lipids (fats) that can trap proteins.</a:t>
            </a:r>
          </a:p>
          <a:p>
            <a:endParaRPr lang="en-US" sz="2000" dirty="0">
              <a:solidFill>
                <a:srgbClr val="0F1115"/>
              </a:solidFill>
              <a:latin typeface="Times New Roman" panose="02020603050405020304" pitchFamily="18" charset="0"/>
              <a:cs typeface="Times New Roman" panose="02020603050405020304" pitchFamily="18" charset="0"/>
            </a:endParaRPr>
          </a:p>
          <a:p>
            <a:r>
              <a:rPr lang="en-US" sz="2000" dirty="0">
                <a:solidFill>
                  <a:srgbClr val="0F1115"/>
                </a:solidFill>
                <a:latin typeface="Times New Roman" panose="02020603050405020304" pitchFamily="18" charset="0"/>
                <a:cs typeface="Times New Roman" panose="02020603050405020304" pitchFamily="18" charset="0"/>
              </a:rPr>
              <a:t>- For starch: Amylase degrades starch, which can form a viscous gel and hinder extraction.</a:t>
            </a:r>
          </a:p>
          <a:p>
            <a:endParaRPr lang="en-US" sz="2000" dirty="0">
              <a:solidFill>
                <a:srgbClr val="0F1115"/>
              </a:solidFill>
              <a:latin typeface="Times New Roman" panose="02020603050405020304" pitchFamily="18" charset="0"/>
              <a:cs typeface="Times New Roman" panose="02020603050405020304" pitchFamily="18" charset="0"/>
            </a:endParaRPr>
          </a:p>
          <a:p>
            <a:r>
              <a:rPr lang="en-US" sz="2000" dirty="0">
                <a:solidFill>
                  <a:srgbClr val="0F1115"/>
                </a:solidFill>
                <a:latin typeface="Times New Roman" panose="02020603050405020304" pitchFamily="18" charset="0"/>
                <a:cs typeface="Times New Roman" panose="02020603050405020304" pitchFamily="18" charset="0"/>
              </a:rPr>
              <a:t>By degrading these compounds, enzymes weaken the cellular structure, making it porous</a:t>
            </a:r>
            <a:endParaRPr lang="fr-FR" sz="2000" dirty="0"/>
          </a:p>
        </p:txBody>
      </p:sp>
    </p:spTree>
    <p:extLst>
      <p:ext uri="{BB962C8B-B14F-4D97-AF65-F5344CB8AC3E}">
        <p14:creationId xmlns:p14="http://schemas.microsoft.com/office/powerpoint/2010/main" val="2720497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E472E5A6-CABB-F9F7-A8C8-7A1DCFE35A50}"/>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B275D2E6-3C1F-7D53-383C-86C52B140381}"/>
              </a:ext>
            </a:extLst>
          </p:cNvPr>
          <p:cNvSpPr txBox="1"/>
          <p:nvPr/>
        </p:nvSpPr>
        <p:spPr>
          <a:xfrm>
            <a:off x="419940" y="0"/>
            <a:ext cx="5930526" cy="523220"/>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Calibri" panose="020F0502020204030204" pitchFamily="34" charset="0"/>
              </a:rPr>
              <a:t>4.</a:t>
            </a:r>
            <a:r>
              <a:rPr lang="fr-FR" sz="2800" b="1" dirty="0">
                <a:solidFill>
                  <a:srgbClr val="FF0000"/>
                </a:solidFill>
                <a:latin typeface="Times New Roman" panose="02020603050405020304" pitchFamily="18" charset="0"/>
                <a:ea typeface="Calibri" panose="020F0502020204030204" pitchFamily="34" charset="0"/>
              </a:rPr>
              <a:t>1</a:t>
            </a:r>
            <a:r>
              <a:rPr lang="fr-FR" sz="2800" b="1" dirty="0">
                <a:solidFill>
                  <a:srgbClr val="FF0000"/>
                </a:solidFill>
                <a:effectLst/>
                <a:latin typeface="Times New Roman" panose="02020603050405020304" pitchFamily="18" charset="0"/>
                <a:ea typeface="Calibri" panose="020F0502020204030204" pitchFamily="34" charset="0"/>
              </a:rPr>
              <a:t> </a:t>
            </a:r>
            <a:r>
              <a:rPr lang="fr-FR" sz="2800" b="1" dirty="0">
                <a:solidFill>
                  <a:srgbClr val="FF0000"/>
                </a:solidFill>
              </a:rPr>
              <a:t> Enzyme-</a:t>
            </a:r>
            <a:r>
              <a:rPr lang="fr-FR" sz="2800" b="1" dirty="0" err="1">
                <a:solidFill>
                  <a:srgbClr val="FF0000"/>
                </a:solidFill>
              </a:rPr>
              <a:t>Assisted</a:t>
            </a:r>
            <a:r>
              <a:rPr lang="fr-FR" sz="2800" b="1" dirty="0">
                <a:solidFill>
                  <a:srgbClr val="FF0000"/>
                </a:solidFill>
              </a:rPr>
              <a:t> Extraction</a:t>
            </a:r>
            <a:endParaRPr lang="fr-FR" sz="2800" dirty="0">
              <a:solidFill>
                <a:srgbClr val="FF0000"/>
              </a:solidFill>
            </a:endParaRPr>
          </a:p>
        </p:txBody>
      </p:sp>
      <p:sp>
        <p:nvSpPr>
          <p:cNvPr id="4" name="ZoneTexte 3">
            <a:extLst>
              <a:ext uri="{FF2B5EF4-FFF2-40B4-BE49-F238E27FC236}">
                <a16:creationId xmlns:a16="http://schemas.microsoft.com/office/drawing/2014/main" id="{27B06046-41D1-7208-9BE7-410331B17679}"/>
              </a:ext>
            </a:extLst>
          </p:cNvPr>
          <p:cNvSpPr txBox="1"/>
          <p:nvPr/>
        </p:nvSpPr>
        <p:spPr>
          <a:xfrm>
            <a:off x="253907" y="576657"/>
            <a:ext cx="8636186" cy="5730864"/>
          </a:xfrm>
          <a:prstGeom prst="rect">
            <a:avLst/>
          </a:prstGeom>
          <a:noFill/>
        </p:spPr>
        <p:txBody>
          <a:bodyPr wrap="square">
            <a:spAutoFit/>
          </a:bodyPr>
          <a:lstStyle/>
          <a:p>
            <a:pPr algn="just">
              <a:spcBef>
                <a:spcPts val="1200"/>
              </a:spcBef>
              <a:spcAft>
                <a:spcPts val="1200"/>
              </a:spcAft>
            </a:pPr>
            <a:r>
              <a:rPr lang="en-US" sz="2000" b="1" dirty="0">
                <a:solidFill>
                  <a:srgbClr val="FF0000"/>
                </a:solidFill>
                <a:latin typeface="Times New Roman" panose="02020603050405020304" pitchFamily="18" charset="0"/>
                <a:cs typeface="Times New Roman" panose="02020603050405020304" pitchFamily="18" charset="0"/>
              </a:rPr>
              <a:t>Step 2: Release and Liquefaction</a:t>
            </a:r>
          </a:p>
          <a:p>
            <a:pPr algn="just">
              <a:spcBef>
                <a:spcPts val="1200"/>
              </a:spcBef>
              <a:spcAft>
                <a:spcPts val="1200"/>
              </a:spcAft>
            </a:pPr>
            <a:r>
              <a:rPr lang="en-US" sz="2000" dirty="0">
                <a:solidFill>
                  <a:srgbClr val="0F1115"/>
                </a:solidFill>
                <a:latin typeface="Times New Roman" panose="02020603050405020304" pitchFamily="18" charset="0"/>
                <a:cs typeface="Times New Roman" panose="02020603050405020304" pitchFamily="18" charset="0"/>
              </a:rPr>
              <a:t>Once the walls are weakened, the cell's content (cytoplasm), where the proteins are located, can be more easily released into the aqueous solution (the extraction medium). This process also makes the raw material more liquid, facilitating subsequent steps.</a:t>
            </a:r>
          </a:p>
          <a:p>
            <a:pPr algn="just">
              <a:spcBef>
                <a:spcPts val="1200"/>
              </a:spcBef>
              <a:spcAft>
                <a:spcPts val="1200"/>
              </a:spcAft>
            </a:pPr>
            <a:r>
              <a:rPr lang="en-US" sz="2000" b="1" dirty="0">
                <a:solidFill>
                  <a:srgbClr val="FF0000"/>
                </a:solidFill>
                <a:latin typeface="Times New Roman" panose="02020603050405020304" pitchFamily="18" charset="0"/>
                <a:cs typeface="Times New Roman" panose="02020603050405020304" pitchFamily="18" charset="0"/>
              </a:rPr>
              <a:t>Step 3: Hydrolysis </a:t>
            </a:r>
          </a:p>
          <a:p>
            <a:pPr algn="just">
              <a:spcBef>
                <a:spcPts val="1200"/>
              </a:spcBef>
              <a:spcAft>
                <a:spcPts val="1200"/>
              </a:spcAft>
            </a:pPr>
            <a:r>
              <a:rPr lang="en-US" sz="2000" dirty="0">
                <a:solidFill>
                  <a:srgbClr val="0F1115"/>
                </a:solidFill>
                <a:latin typeface="Times New Roman" panose="02020603050405020304" pitchFamily="18" charset="0"/>
                <a:cs typeface="Times New Roman" panose="02020603050405020304" pitchFamily="18" charset="0"/>
              </a:rPr>
              <a:t>This is the most important step for protein extraction. Proteases (enzymes that cut proteins) are used. Their action can have two objectives:</a:t>
            </a:r>
          </a:p>
          <a:p>
            <a:pPr algn="just">
              <a:spcBef>
                <a:spcPts val="1200"/>
              </a:spcBef>
              <a:spcAft>
                <a:spcPts val="1200"/>
              </a:spcAft>
            </a:pPr>
            <a:r>
              <a:rPr lang="en-US" sz="2000" dirty="0">
                <a:solidFill>
                  <a:srgbClr val="0F1115"/>
                </a:solidFill>
                <a:latin typeface="Times New Roman" panose="02020603050405020304" pitchFamily="18" charset="0"/>
                <a:cs typeface="Times New Roman" panose="02020603050405020304" pitchFamily="18" charset="0"/>
              </a:rPr>
              <a:t>- Releasing insoluble proteins: Some proteins are bound to other structures (walls, membranes). Proteases cut these "bonds," releasing the protein.</a:t>
            </a:r>
          </a:p>
          <a:p>
            <a:pPr algn="just">
              <a:spcBef>
                <a:spcPts val="1200"/>
              </a:spcBef>
              <a:spcAft>
                <a:spcPts val="1200"/>
              </a:spcAft>
            </a:pPr>
            <a:endParaRPr lang="en-US" sz="2000" dirty="0">
              <a:solidFill>
                <a:srgbClr val="0F1115"/>
              </a:solidFill>
              <a:latin typeface="Times New Roman" panose="02020603050405020304" pitchFamily="18" charset="0"/>
              <a:cs typeface="Times New Roman" panose="02020603050405020304" pitchFamily="18" charset="0"/>
            </a:endParaRPr>
          </a:p>
          <a:p>
            <a:pPr algn="just">
              <a:lnSpc>
                <a:spcPct val="150000"/>
              </a:lnSpc>
              <a:spcBef>
                <a:spcPts val="1200"/>
              </a:spcBef>
              <a:spcAft>
                <a:spcPts val="1200"/>
              </a:spcAft>
            </a:pPr>
            <a:endParaRPr lang="en-US" sz="2000" dirty="0">
              <a:solidFill>
                <a:srgbClr val="0F111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4114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D86821F3-8542-190E-E470-F6AE95449E3B}"/>
            </a:ext>
          </a:extLst>
        </p:cNvPr>
        <p:cNvGrpSpPr/>
        <p:nvPr/>
      </p:nvGrpSpPr>
      <p:grpSpPr>
        <a:xfrm>
          <a:off x="0" y="0"/>
          <a:ext cx="0" cy="0"/>
          <a:chOff x="0" y="0"/>
          <a:chExt cx="0" cy="0"/>
        </a:xfrm>
      </p:grpSpPr>
      <p:sp>
        <p:nvSpPr>
          <p:cNvPr id="187" name="Google Shape;187;p28">
            <a:extLst>
              <a:ext uri="{FF2B5EF4-FFF2-40B4-BE49-F238E27FC236}">
                <a16:creationId xmlns:a16="http://schemas.microsoft.com/office/drawing/2014/main" id="{1C6DF88A-05BF-BB07-743D-E32F7CA3CAAE}"/>
              </a:ext>
            </a:extLst>
          </p:cNvPr>
          <p:cNvSpPr txBox="1">
            <a:spLocks noGrp="1"/>
          </p:cNvSpPr>
          <p:nvPr>
            <p:ph type="subTitle" idx="1"/>
          </p:nvPr>
        </p:nvSpPr>
        <p:spPr>
          <a:xfrm>
            <a:off x="359278" y="1438198"/>
            <a:ext cx="8425444" cy="3481390"/>
          </a:xfrm>
          <a:prstGeom prst="rect">
            <a:avLst/>
          </a:prstGeom>
        </p:spPr>
        <p:txBody>
          <a:bodyPr spcFirstLastPara="1" wrap="square" lIns="91425" tIns="91425" rIns="91425" bIns="91425" anchor="ctr" anchorCtr="0">
            <a:noAutofit/>
          </a:bodyPr>
          <a:lstStyle/>
          <a:p>
            <a:pPr>
              <a:lnSpc>
                <a:spcPct val="150000"/>
              </a:lnSpc>
            </a:pPr>
            <a:r>
              <a:rPr lang="en-US" sz="1800" dirty="0">
                <a:latin typeface="Times New Roman" panose="02020603050405020304" pitchFamily="18" charset="0"/>
                <a:cs typeface="Times New Roman" panose="02020603050405020304" pitchFamily="18" charset="0"/>
              </a:rPr>
              <a:t>Proteins are essential for human health, providing the nitrogen and amino acids necessary for growth, tissue repair, and the synthesis of vital molecules. The nutritional quality of a protein is determined by its amino acid profile and its digestibility. While animal proteins (from eggs, milk, and meat) are typically "complete," providing all nine essential amino acids, many plant proteins may be deficient in one or more. This understanding drives agronomic research into improving the nutritional profile of plant-based crops and the development of smart food combinations to ensure balanced diets.</a:t>
            </a:r>
            <a:endParaRPr lang="fr-FR" sz="1800" dirty="0">
              <a:latin typeface="Times New Roman" panose="02020603050405020304" pitchFamily="18" charset="0"/>
              <a:cs typeface="Times New Roman" panose="02020603050405020304" pitchFamily="18" charset="0"/>
            </a:endParaRPr>
          </a:p>
        </p:txBody>
      </p:sp>
      <p:sp>
        <p:nvSpPr>
          <p:cNvPr id="188" name="Google Shape;188;p28">
            <a:extLst>
              <a:ext uri="{FF2B5EF4-FFF2-40B4-BE49-F238E27FC236}">
                <a16:creationId xmlns:a16="http://schemas.microsoft.com/office/drawing/2014/main" id="{150B0DE8-A099-0481-4D27-C056F548BDDE}"/>
              </a:ext>
            </a:extLst>
          </p:cNvPr>
          <p:cNvSpPr/>
          <p:nvPr/>
        </p:nvSpPr>
        <p:spPr>
          <a:xfrm>
            <a:off x="7246654" y="-536255"/>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ZoneTexte 2">
            <a:extLst>
              <a:ext uri="{FF2B5EF4-FFF2-40B4-BE49-F238E27FC236}">
                <a16:creationId xmlns:a16="http://schemas.microsoft.com/office/drawing/2014/main" id="{863DA1B9-BC42-6BF8-3EC7-98778C0EED3D}"/>
              </a:ext>
            </a:extLst>
          </p:cNvPr>
          <p:cNvSpPr txBox="1"/>
          <p:nvPr/>
        </p:nvSpPr>
        <p:spPr>
          <a:xfrm>
            <a:off x="1898147" y="22165"/>
            <a:ext cx="4976132" cy="461665"/>
          </a:xfrm>
          <a:prstGeom prst="rect">
            <a:avLst/>
          </a:prstGeom>
          <a:noFill/>
        </p:spPr>
        <p:txBody>
          <a:bodyPr wrap="square">
            <a:spAutoFit/>
          </a:bodyPr>
          <a:lstStyle/>
          <a:p>
            <a:r>
              <a:rPr lang="fr-FR" sz="2400" b="1" dirty="0">
                <a:effectLst/>
                <a:latin typeface="Times New Roman" panose="02020603050405020304" pitchFamily="18" charset="0"/>
                <a:ea typeface="Calibri" panose="020F0502020204030204" pitchFamily="34" charset="0"/>
              </a:rPr>
              <a:t>The importance of </a:t>
            </a:r>
            <a:r>
              <a:rPr lang="fr-FR" sz="2400" b="1" dirty="0" err="1">
                <a:effectLst/>
                <a:latin typeface="Times New Roman" panose="02020603050405020304" pitchFamily="18" charset="0"/>
                <a:ea typeface="Calibri" panose="020F0502020204030204" pitchFamily="34" charset="0"/>
              </a:rPr>
              <a:t>food</a:t>
            </a:r>
            <a:r>
              <a:rPr lang="fr-FR" sz="2400" b="1" dirty="0">
                <a:effectLst/>
                <a:latin typeface="Times New Roman" panose="02020603050405020304" pitchFamily="18" charset="0"/>
                <a:ea typeface="Calibri" panose="020F0502020204030204" pitchFamily="34" charset="0"/>
              </a:rPr>
              <a:t> </a:t>
            </a:r>
            <a:r>
              <a:rPr lang="fr-FR" sz="2400" b="1" dirty="0" err="1">
                <a:effectLst/>
                <a:latin typeface="Times New Roman" panose="02020603050405020304" pitchFamily="18" charset="0"/>
                <a:ea typeface="Calibri" panose="020F0502020204030204" pitchFamily="34" charset="0"/>
              </a:rPr>
              <a:t>proteins</a:t>
            </a:r>
            <a:endParaRPr lang="fr-FR" sz="2400" dirty="0"/>
          </a:p>
        </p:txBody>
      </p:sp>
      <p:sp>
        <p:nvSpPr>
          <p:cNvPr id="7" name="Google Shape;187;p28">
            <a:extLst>
              <a:ext uri="{FF2B5EF4-FFF2-40B4-BE49-F238E27FC236}">
                <a16:creationId xmlns:a16="http://schemas.microsoft.com/office/drawing/2014/main" id="{DC02AA2E-7206-5AE3-4144-5F2946BB2113}"/>
              </a:ext>
            </a:extLst>
          </p:cNvPr>
          <p:cNvSpPr txBox="1">
            <a:spLocks/>
          </p:cNvSpPr>
          <p:nvPr/>
        </p:nvSpPr>
        <p:spPr>
          <a:xfrm>
            <a:off x="543264" y="784752"/>
            <a:ext cx="3335100" cy="461665"/>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lbert Sans"/>
              <a:buNone/>
              <a:defRPr sz="16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9pPr>
          </a:lstStyle>
          <a:p>
            <a:pPr lvl="0"/>
            <a:r>
              <a:rPr lang="fr-FR" sz="2400" b="1" dirty="0">
                <a:latin typeface="Times New Roman" panose="02020603050405020304" pitchFamily="18" charset="0"/>
                <a:cs typeface="Times New Roman" panose="02020603050405020304" pitchFamily="18" charset="0"/>
              </a:rPr>
              <a:t>The </a:t>
            </a:r>
            <a:r>
              <a:rPr lang="fr-FR" sz="2400" b="1" dirty="0" err="1">
                <a:latin typeface="Times New Roman" panose="02020603050405020304" pitchFamily="18" charset="0"/>
                <a:cs typeface="Times New Roman" panose="02020603050405020304" pitchFamily="18" charset="0"/>
              </a:rPr>
              <a:t>nutritional</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role</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0181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8361111A-6E9A-F0E1-B066-00F65CC0AB2E}"/>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A28F1E0F-9FE1-6358-1F43-DFF0C749C7F1}"/>
              </a:ext>
            </a:extLst>
          </p:cNvPr>
          <p:cNvSpPr txBox="1"/>
          <p:nvPr/>
        </p:nvSpPr>
        <p:spPr>
          <a:xfrm>
            <a:off x="253907" y="371147"/>
            <a:ext cx="8636186" cy="4401205"/>
          </a:xfrm>
          <a:prstGeom prst="rect">
            <a:avLst/>
          </a:prstGeom>
          <a:noFill/>
        </p:spPr>
        <p:txBody>
          <a:bodyPr wrap="square">
            <a:spAutoFit/>
          </a:bodyPr>
          <a:lstStyle/>
          <a:p>
            <a:pPr algn="just">
              <a:spcBef>
                <a:spcPts val="1200"/>
              </a:spcBef>
              <a:spcAft>
                <a:spcPts val="1200"/>
              </a:spcAft>
            </a:pPr>
            <a:r>
              <a:rPr lang="en-US" sz="2000" dirty="0">
                <a:solidFill>
                  <a:srgbClr val="0F1115"/>
                </a:solidFill>
                <a:latin typeface="Times New Roman" panose="02020603050405020304" pitchFamily="18" charset="0"/>
                <a:cs typeface="Times New Roman" panose="02020603050405020304" pitchFamily="18" charset="0"/>
              </a:rPr>
              <a:t>- Hydrolyzing proteins into peptides: Proteases can cut long protein chains into smaller fragments, called peptides or protein hydrolysates.</a:t>
            </a:r>
          </a:p>
          <a:p>
            <a:pPr algn="just">
              <a:spcBef>
                <a:spcPts val="1200"/>
              </a:spcBef>
              <a:spcAft>
                <a:spcPts val="1200"/>
              </a:spcAft>
            </a:pPr>
            <a:r>
              <a:rPr lang="en-US" sz="2000" b="1" dirty="0">
                <a:solidFill>
                  <a:srgbClr val="FF0000"/>
                </a:solidFill>
                <a:latin typeface="Times New Roman" panose="02020603050405020304" pitchFamily="18" charset="0"/>
                <a:cs typeface="Times New Roman" panose="02020603050405020304" pitchFamily="18" charset="0"/>
              </a:rPr>
              <a:t>Advantage:</a:t>
            </a:r>
            <a:r>
              <a:rPr lang="en-US" sz="2000" dirty="0">
                <a:solidFill>
                  <a:srgbClr val="0F1115"/>
                </a:solidFill>
                <a:latin typeface="Times New Roman" panose="02020603050405020304" pitchFamily="18" charset="0"/>
                <a:cs typeface="Times New Roman" panose="02020603050405020304" pitchFamily="18" charset="0"/>
              </a:rPr>
              <a:t> </a:t>
            </a:r>
          </a:p>
          <a:p>
            <a:pPr algn="just">
              <a:spcBef>
                <a:spcPts val="1200"/>
              </a:spcBef>
              <a:spcAft>
                <a:spcPts val="1200"/>
              </a:spcAft>
            </a:pPr>
            <a:r>
              <a:rPr lang="en-US" sz="2000" dirty="0">
                <a:solidFill>
                  <a:srgbClr val="0F1115"/>
                </a:solidFill>
                <a:latin typeface="Times New Roman" panose="02020603050405020304" pitchFamily="18" charset="0"/>
                <a:cs typeface="Times New Roman" panose="02020603050405020304" pitchFamily="18" charset="0"/>
              </a:rPr>
              <a:t>- These peptides are more soluble in water, which significantly increases the extraction yield.</a:t>
            </a:r>
          </a:p>
          <a:p>
            <a:pPr algn="just">
              <a:spcBef>
                <a:spcPts val="1200"/>
              </a:spcBef>
              <a:spcAft>
                <a:spcPts val="1200"/>
              </a:spcAft>
            </a:pPr>
            <a:r>
              <a:rPr lang="en-US" sz="2000" dirty="0">
                <a:solidFill>
                  <a:srgbClr val="0F1115"/>
                </a:solidFill>
                <a:latin typeface="Times New Roman" panose="02020603050405020304" pitchFamily="18" charset="0"/>
                <a:cs typeface="Times New Roman" panose="02020603050405020304" pitchFamily="18" charset="0"/>
              </a:rPr>
              <a:t>- They can have new biological properties (antioxidant, antihypertensive) and are often easier to digest.</a:t>
            </a:r>
          </a:p>
          <a:p>
            <a:pPr algn="just">
              <a:spcBef>
                <a:spcPts val="1200"/>
              </a:spcBef>
              <a:spcAft>
                <a:spcPts val="1200"/>
              </a:spcAft>
            </a:pPr>
            <a:r>
              <a:rPr lang="en-US" sz="2000" dirty="0">
                <a:solidFill>
                  <a:srgbClr val="0F1115"/>
                </a:solidFill>
                <a:latin typeface="Times New Roman" panose="02020603050405020304" pitchFamily="18" charset="0"/>
                <a:cs typeface="Times New Roman" panose="02020603050405020304" pitchFamily="18" charset="0"/>
              </a:rPr>
              <a:t>It is this specific action of proteases that allows for the extraction of sensitive amino acids like glutamine and asparagine, which would be destroyed by the more aggressive acid or alkaline methods.</a:t>
            </a:r>
          </a:p>
        </p:txBody>
      </p:sp>
    </p:spTree>
    <p:extLst>
      <p:ext uri="{BB962C8B-B14F-4D97-AF65-F5344CB8AC3E}">
        <p14:creationId xmlns:p14="http://schemas.microsoft.com/office/powerpoint/2010/main" val="17072825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4F16CA96-8CAC-DB69-94F6-3A3BB13D6B39}"/>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1919784D-80C2-C319-CA4D-12A1A27D6898}"/>
              </a:ext>
            </a:extLst>
          </p:cNvPr>
          <p:cNvSpPr txBox="1"/>
          <p:nvPr/>
        </p:nvSpPr>
        <p:spPr>
          <a:xfrm>
            <a:off x="1822648" y="-91882"/>
            <a:ext cx="5673055" cy="498663"/>
          </a:xfrm>
          <a:prstGeom prst="rect">
            <a:avLst/>
          </a:prstGeom>
          <a:noFill/>
        </p:spPr>
        <p:txBody>
          <a:bodyPr wrap="square">
            <a:spAutoFit/>
          </a:bodyPr>
          <a:lstStyle/>
          <a:p>
            <a:pPr marL="0" marR="0" lvl="0" indent="0" algn="just" defTabSz="914400" rtl="0" eaLnBrk="1" fontAlgn="auto" latinLnBrk="0" hangingPunct="1">
              <a:lnSpc>
                <a:spcPct val="150000"/>
              </a:lnSpc>
              <a:spcBef>
                <a:spcPts val="1200"/>
              </a:spcBef>
              <a:spcAft>
                <a:spcPts val="1200"/>
              </a:spcAft>
              <a:buClr>
                <a:srgbClr val="000000"/>
              </a:buClr>
              <a:buSzTx/>
              <a:buFont typeface="Arial"/>
              <a:buNone/>
              <a:tabLst/>
              <a:defRPr/>
            </a:pPr>
            <a:r>
              <a:rPr kumimoji="0" 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Key Process Factors (Operational Parameters)</a:t>
            </a:r>
          </a:p>
        </p:txBody>
      </p:sp>
      <p:graphicFrame>
        <p:nvGraphicFramePr>
          <p:cNvPr id="8" name="Tableau 7">
            <a:extLst>
              <a:ext uri="{FF2B5EF4-FFF2-40B4-BE49-F238E27FC236}">
                <a16:creationId xmlns:a16="http://schemas.microsoft.com/office/drawing/2014/main" id="{CE29372E-0E88-3DC6-5F66-51C246AA8A38}"/>
              </a:ext>
            </a:extLst>
          </p:cNvPr>
          <p:cNvGraphicFramePr>
            <a:graphicFrameLocks noGrp="1"/>
          </p:cNvGraphicFramePr>
          <p:nvPr>
            <p:extLst>
              <p:ext uri="{D42A27DB-BD31-4B8C-83A1-F6EECF244321}">
                <p14:modId xmlns:p14="http://schemas.microsoft.com/office/powerpoint/2010/main" val="1468232725"/>
              </p:ext>
            </p:extLst>
          </p:nvPr>
        </p:nvGraphicFramePr>
        <p:xfrm>
          <a:off x="199023" y="492422"/>
          <a:ext cx="8920303" cy="4590922"/>
        </p:xfrm>
        <a:graphic>
          <a:graphicData uri="http://schemas.openxmlformats.org/drawingml/2006/table">
            <a:tbl>
              <a:tblPr>
                <a:tableStyleId>{616DA210-FB5B-4158-B5E0-FEB733F419BA}</a:tableStyleId>
              </a:tblPr>
              <a:tblGrid>
                <a:gridCol w="1836471">
                  <a:extLst>
                    <a:ext uri="{9D8B030D-6E8A-4147-A177-3AD203B41FA5}">
                      <a16:colId xmlns:a16="http://schemas.microsoft.com/office/drawing/2014/main" val="674853347"/>
                    </a:ext>
                  </a:extLst>
                </a:gridCol>
                <a:gridCol w="3269733">
                  <a:extLst>
                    <a:ext uri="{9D8B030D-6E8A-4147-A177-3AD203B41FA5}">
                      <a16:colId xmlns:a16="http://schemas.microsoft.com/office/drawing/2014/main" val="1053783036"/>
                    </a:ext>
                  </a:extLst>
                </a:gridCol>
                <a:gridCol w="3814099">
                  <a:extLst>
                    <a:ext uri="{9D8B030D-6E8A-4147-A177-3AD203B41FA5}">
                      <a16:colId xmlns:a16="http://schemas.microsoft.com/office/drawing/2014/main" val="1802171809"/>
                    </a:ext>
                  </a:extLst>
                </a:gridCol>
              </a:tblGrid>
              <a:tr h="220141">
                <a:tc>
                  <a:txBody>
                    <a:bodyPr/>
                    <a:lstStyle/>
                    <a:p>
                      <a:pPr algn="ctr">
                        <a:lnSpc>
                          <a:spcPts val="1875"/>
                        </a:lnSpc>
                        <a:buNone/>
                      </a:pPr>
                      <a:r>
                        <a:rPr lang="fr-FR" sz="1600" b="1" dirty="0" err="1">
                          <a:solidFill>
                            <a:srgbClr val="FF0000"/>
                          </a:solidFill>
                          <a:effectLst/>
                          <a:latin typeface="Times New Roman" panose="02020603050405020304" pitchFamily="18" charset="0"/>
                          <a:cs typeface="Times New Roman" panose="02020603050405020304" pitchFamily="18" charset="0"/>
                        </a:rPr>
                        <a:t>Parameter</a:t>
                      </a:r>
                      <a:endParaRPr lang="fr-FR" sz="1600" b="1" dirty="0">
                        <a:solidFill>
                          <a:srgbClr val="FF0000"/>
                        </a:solidFill>
                        <a:effectLst/>
                        <a:latin typeface="Times New Roman" panose="02020603050405020304" pitchFamily="18" charset="0"/>
                        <a:cs typeface="Times New Roman" panose="02020603050405020304" pitchFamily="18" charset="0"/>
                      </a:endParaRPr>
                    </a:p>
                  </a:txBody>
                  <a:tcPr marL="56719" marR="63021" marT="39388" marB="39388" anchor="ctr"/>
                </a:tc>
                <a:tc>
                  <a:txBody>
                    <a:bodyPr/>
                    <a:lstStyle/>
                    <a:p>
                      <a:pPr algn="ctr">
                        <a:lnSpc>
                          <a:spcPts val="1875"/>
                        </a:lnSpc>
                        <a:buNone/>
                      </a:pPr>
                      <a:r>
                        <a:rPr lang="fr-FR" sz="1600" b="1">
                          <a:solidFill>
                            <a:srgbClr val="FF0000"/>
                          </a:solidFill>
                          <a:effectLst/>
                          <a:latin typeface="Times New Roman" panose="02020603050405020304" pitchFamily="18" charset="0"/>
                          <a:cs typeface="Times New Roman" panose="02020603050405020304" pitchFamily="18" charset="0"/>
                        </a:rPr>
                        <a:t>Importance</a:t>
                      </a:r>
                    </a:p>
                  </a:txBody>
                  <a:tcPr marL="63021" marR="63021" marT="39388" marB="39388" anchor="ctr"/>
                </a:tc>
                <a:tc>
                  <a:txBody>
                    <a:bodyPr/>
                    <a:lstStyle/>
                    <a:p>
                      <a:pPr algn="ctr">
                        <a:lnSpc>
                          <a:spcPts val="1875"/>
                        </a:lnSpc>
                        <a:buNone/>
                      </a:pPr>
                      <a:r>
                        <a:rPr lang="fr-FR" sz="1600" b="1" dirty="0">
                          <a:solidFill>
                            <a:srgbClr val="FF0000"/>
                          </a:solidFill>
                          <a:effectLst/>
                          <a:latin typeface="Times New Roman" panose="02020603050405020304" pitchFamily="18" charset="0"/>
                          <a:cs typeface="Times New Roman" panose="02020603050405020304" pitchFamily="18" charset="0"/>
                        </a:rPr>
                        <a:t>Consequence of Poor Control</a:t>
                      </a:r>
                    </a:p>
                  </a:txBody>
                  <a:tcPr marL="63021" marR="63021" marT="39388" marB="39388" anchor="ctr"/>
                </a:tc>
                <a:extLst>
                  <a:ext uri="{0D108BD9-81ED-4DB2-BD59-A6C34878D82A}">
                    <a16:rowId xmlns:a16="http://schemas.microsoft.com/office/drawing/2014/main" val="1433733829"/>
                  </a:ext>
                </a:extLst>
              </a:tr>
              <a:tr h="519492">
                <a:tc>
                  <a:txBody>
                    <a:bodyPr/>
                    <a:lstStyle/>
                    <a:p>
                      <a:pPr>
                        <a:lnSpc>
                          <a:spcPts val="1875"/>
                        </a:lnSpc>
                        <a:buNone/>
                      </a:pPr>
                      <a:r>
                        <a:rPr lang="fr-FR" sz="1600" b="1">
                          <a:effectLst/>
                          <a:latin typeface="Times New Roman" panose="02020603050405020304" pitchFamily="18" charset="0"/>
                          <a:cs typeface="Times New Roman" panose="02020603050405020304" pitchFamily="18" charset="0"/>
                        </a:rPr>
                        <a:t>Substrate-to-Enzyme Ratio</a:t>
                      </a:r>
                      <a:endParaRPr lang="fr-FR" sz="1600" b="0">
                        <a:effectLst/>
                        <a:latin typeface="Times New Roman" panose="02020603050405020304" pitchFamily="18" charset="0"/>
                        <a:cs typeface="Times New Roman" panose="02020603050405020304" pitchFamily="18" charset="0"/>
                      </a:endParaRPr>
                    </a:p>
                  </a:txBody>
                  <a:tcPr marL="56719" marR="63021" marT="39388" marB="39388" anchor="ctr"/>
                </a:tc>
                <a:tc>
                  <a:txBody>
                    <a:bodyPr/>
                    <a:lstStyle/>
                    <a:p>
                      <a:pPr>
                        <a:lnSpc>
                          <a:spcPts val="1875"/>
                        </a:lnSpc>
                        <a:buNone/>
                      </a:pPr>
                      <a:r>
                        <a:rPr lang="en-US" sz="1600" b="0">
                          <a:effectLst/>
                          <a:latin typeface="Times New Roman" panose="02020603050405020304" pitchFamily="18" charset="0"/>
                          <a:cs typeface="Times New Roman" panose="02020603050405020304" pitchFamily="18" charset="0"/>
                        </a:rPr>
                        <a:t>Determines the amount of enzyme available to act on the raw material.</a:t>
                      </a:r>
                    </a:p>
                  </a:txBody>
                  <a:tcPr marL="63021" marR="63021" marT="39388" marB="39388" anchor="ctr"/>
                </a:tc>
                <a:tc>
                  <a:txBody>
                    <a:bodyPr/>
                    <a:lstStyle/>
                    <a:p>
                      <a:pPr>
                        <a:lnSpc>
                          <a:spcPts val="1875"/>
                        </a:lnSpc>
                        <a:buNone/>
                      </a:pPr>
                      <a:r>
                        <a:rPr lang="en-US" sz="1600" b="0" dirty="0">
                          <a:effectLst/>
                          <a:latin typeface="Times New Roman" panose="02020603050405020304" pitchFamily="18" charset="0"/>
                          <a:cs typeface="Times New Roman" panose="02020603050405020304" pitchFamily="18" charset="0"/>
                        </a:rPr>
                        <a:t>Too little enzyme: slow and incomplete reaction. Too much enzyme: unnecessary cost.</a:t>
                      </a:r>
                    </a:p>
                  </a:txBody>
                  <a:tcPr marL="63021" marR="56719" marT="39388" marB="39388" anchor="ctr"/>
                </a:tc>
                <a:extLst>
                  <a:ext uri="{0D108BD9-81ED-4DB2-BD59-A6C34878D82A}">
                    <a16:rowId xmlns:a16="http://schemas.microsoft.com/office/drawing/2014/main" val="1665708322"/>
                  </a:ext>
                </a:extLst>
              </a:tr>
              <a:tr h="669167">
                <a:tc>
                  <a:txBody>
                    <a:bodyPr/>
                    <a:lstStyle/>
                    <a:p>
                      <a:pPr>
                        <a:lnSpc>
                          <a:spcPts val="1875"/>
                        </a:lnSpc>
                        <a:buNone/>
                      </a:pPr>
                      <a:r>
                        <a:rPr lang="fr-FR" sz="1600" b="1">
                          <a:effectLst/>
                          <a:latin typeface="Times New Roman" panose="02020603050405020304" pitchFamily="18" charset="0"/>
                          <a:cs typeface="Times New Roman" panose="02020603050405020304" pitchFamily="18" charset="0"/>
                        </a:rPr>
                        <a:t>Temperature</a:t>
                      </a:r>
                      <a:endParaRPr lang="fr-FR" sz="1600" b="0">
                        <a:effectLst/>
                        <a:latin typeface="Times New Roman" panose="02020603050405020304" pitchFamily="18" charset="0"/>
                        <a:cs typeface="Times New Roman" panose="02020603050405020304" pitchFamily="18" charset="0"/>
                      </a:endParaRPr>
                    </a:p>
                  </a:txBody>
                  <a:tcPr marL="56719" marR="63021" marT="39388" marB="39388" anchor="ctr"/>
                </a:tc>
                <a:tc>
                  <a:txBody>
                    <a:bodyPr/>
                    <a:lstStyle/>
                    <a:p>
                      <a:pPr>
                        <a:lnSpc>
                          <a:spcPts val="1875"/>
                        </a:lnSpc>
                        <a:buNone/>
                      </a:pPr>
                      <a:r>
                        <a:rPr lang="en-US" sz="1600" b="0" dirty="0">
                          <a:effectLst/>
                          <a:latin typeface="Times New Roman" panose="02020603050405020304" pitchFamily="18" charset="0"/>
                          <a:cs typeface="Times New Roman" panose="02020603050405020304" pitchFamily="18" charset="0"/>
                        </a:rPr>
                        <a:t>Influences enzyme activity. Each enzyme has an </a:t>
                      </a:r>
                      <a:r>
                        <a:rPr lang="en-US" sz="1600" b="1" dirty="0">
                          <a:effectLst/>
                          <a:latin typeface="Times New Roman" panose="02020603050405020304" pitchFamily="18" charset="0"/>
                          <a:cs typeface="Times New Roman" panose="02020603050405020304" pitchFamily="18" charset="0"/>
                        </a:rPr>
                        <a:t>optimal temperature</a:t>
                      </a:r>
                      <a:r>
                        <a:rPr lang="en-US" sz="1600" b="0" dirty="0">
                          <a:effectLst/>
                          <a:latin typeface="Times New Roman" panose="02020603050405020304" pitchFamily="18" charset="0"/>
                          <a:cs typeface="Times New Roman" panose="02020603050405020304" pitchFamily="18" charset="0"/>
                        </a:rPr>
                        <a:t>.</a:t>
                      </a:r>
                    </a:p>
                  </a:txBody>
                  <a:tcPr marL="63021" marR="63021" marT="39388" marB="39388" anchor="ctr"/>
                </a:tc>
                <a:tc>
                  <a:txBody>
                    <a:bodyPr/>
                    <a:lstStyle/>
                    <a:p>
                      <a:pPr>
                        <a:lnSpc>
                          <a:spcPts val="1875"/>
                        </a:lnSpc>
                        <a:buNone/>
                      </a:pPr>
                      <a:r>
                        <a:rPr lang="en-US" sz="1600" b="0">
                          <a:effectLst/>
                          <a:latin typeface="Times New Roman" panose="02020603050405020304" pitchFamily="18" charset="0"/>
                          <a:cs typeface="Times New Roman" panose="02020603050405020304" pitchFamily="18" charset="0"/>
                        </a:rPr>
                        <a:t>Too cold: enzymatic activity is slow. Too hot: the enzyme denatures (it gets "cooked" and becomes inactive).</a:t>
                      </a:r>
                    </a:p>
                  </a:txBody>
                  <a:tcPr marL="63021" marR="56719" marT="39388" marB="39388" anchor="ctr"/>
                </a:tc>
                <a:extLst>
                  <a:ext uri="{0D108BD9-81ED-4DB2-BD59-A6C34878D82A}">
                    <a16:rowId xmlns:a16="http://schemas.microsoft.com/office/drawing/2014/main" val="3548990674"/>
                  </a:ext>
                </a:extLst>
              </a:tr>
              <a:tr h="669167">
                <a:tc>
                  <a:txBody>
                    <a:bodyPr/>
                    <a:lstStyle/>
                    <a:p>
                      <a:pPr>
                        <a:lnSpc>
                          <a:spcPts val="1875"/>
                        </a:lnSpc>
                        <a:buNone/>
                      </a:pPr>
                      <a:r>
                        <a:rPr lang="fr-FR" sz="1600" b="1">
                          <a:effectLst/>
                          <a:latin typeface="Times New Roman" panose="02020603050405020304" pitchFamily="18" charset="0"/>
                          <a:cs typeface="Times New Roman" panose="02020603050405020304" pitchFamily="18" charset="0"/>
                        </a:rPr>
                        <a:t>pH</a:t>
                      </a:r>
                      <a:endParaRPr lang="fr-FR" sz="1600" b="0">
                        <a:effectLst/>
                        <a:latin typeface="Times New Roman" panose="02020603050405020304" pitchFamily="18" charset="0"/>
                        <a:cs typeface="Times New Roman" panose="02020603050405020304" pitchFamily="18" charset="0"/>
                      </a:endParaRPr>
                    </a:p>
                  </a:txBody>
                  <a:tcPr marL="56719" marR="63021" marT="39388" marB="39388" anchor="ctr"/>
                </a:tc>
                <a:tc>
                  <a:txBody>
                    <a:bodyPr/>
                    <a:lstStyle/>
                    <a:p>
                      <a:pPr>
                        <a:lnSpc>
                          <a:spcPts val="1875"/>
                        </a:lnSpc>
                        <a:buNone/>
                      </a:pPr>
                      <a:r>
                        <a:rPr lang="en-US" sz="1600" b="0">
                          <a:effectLst/>
                          <a:latin typeface="Times New Roman" panose="02020603050405020304" pitchFamily="18" charset="0"/>
                          <a:cs typeface="Times New Roman" panose="02020603050405020304" pitchFamily="18" charset="0"/>
                        </a:rPr>
                        <a:t>Influences the 3D shape of the enzyme and thus its ability to bind to its target. Each enzyme has an </a:t>
                      </a:r>
                      <a:r>
                        <a:rPr lang="en-US" sz="1600" b="1">
                          <a:effectLst/>
                          <a:latin typeface="Times New Roman" panose="02020603050405020304" pitchFamily="18" charset="0"/>
                          <a:cs typeface="Times New Roman" panose="02020603050405020304" pitchFamily="18" charset="0"/>
                        </a:rPr>
                        <a:t>optimal pH</a:t>
                      </a:r>
                      <a:r>
                        <a:rPr lang="en-US" sz="1600" b="0">
                          <a:effectLst/>
                          <a:latin typeface="Times New Roman" panose="02020603050405020304" pitchFamily="18" charset="0"/>
                          <a:cs typeface="Times New Roman" panose="02020603050405020304" pitchFamily="18" charset="0"/>
                        </a:rPr>
                        <a:t>.</a:t>
                      </a:r>
                    </a:p>
                  </a:txBody>
                  <a:tcPr marL="63021" marR="63021" marT="39388" marB="39388" anchor="ctr"/>
                </a:tc>
                <a:tc>
                  <a:txBody>
                    <a:bodyPr/>
                    <a:lstStyle/>
                    <a:p>
                      <a:pPr>
                        <a:lnSpc>
                          <a:spcPts val="1875"/>
                        </a:lnSpc>
                        <a:buNone/>
                      </a:pPr>
                      <a:r>
                        <a:rPr lang="en-US" sz="1600" b="0">
                          <a:effectLst/>
                          <a:latin typeface="Times New Roman" panose="02020603050405020304" pitchFamily="18" charset="0"/>
                          <a:cs typeface="Times New Roman" panose="02020603050405020304" pitchFamily="18" charset="0"/>
                        </a:rPr>
                        <a:t>An unsuitable pH makes the enzyme slightly or completely inactive.</a:t>
                      </a:r>
                    </a:p>
                  </a:txBody>
                  <a:tcPr marL="63021" marR="56719" marT="39388" marB="39388" anchor="ctr"/>
                </a:tc>
                <a:extLst>
                  <a:ext uri="{0D108BD9-81ED-4DB2-BD59-A6C34878D82A}">
                    <a16:rowId xmlns:a16="http://schemas.microsoft.com/office/drawing/2014/main" val="3046846179"/>
                  </a:ext>
                </a:extLst>
              </a:tr>
              <a:tr h="818842">
                <a:tc>
                  <a:txBody>
                    <a:bodyPr/>
                    <a:lstStyle/>
                    <a:p>
                      <a:pPr>
                        <a:lnSpc>
                          <a:spcPts val="1875"/>
                        </a:lnSpc>
                        <a:buNone/>
                      </a:pPr>
                      <a:r>
                        <a:rPr lang="fr-FR" sz="1600" b="1">
                          <a:effectLst/>
                          <a:latin typeface="Times New Roman" panose="02020603050405020304" pitchFamily="18" charset="0"/>
                          <a:cs typeface="Times New Roman" panose="02020603050405020304" pitchFamily="18" charset="0"/>
                        </a:rPr>
                        <a:t>Extraction Time</a:t>
                      </a:r>
                      <a:endParaRPr lang="fr-FR" sz="1600" b="0">
                        <a:effectLst/>
                        <a:latin typeface="Times New Roman" panose="02020603050405020304" pitchFamily="18" charset="0"/>
                        <a:cs typeface="Times New Roman" panose="02020603050405020304" pitchFamily="18" charset="0"/>
                      </a:endParaRPr>
                    </a:p>
                  </a:txBody>
                  <a:tcPr marL="56719" marR="63021" marT="39388" marB="39388" anchor="ctr"/>
                </a:tc>
                <a:tc>
                  <a:txBody>
                    <a:bodyPr/>
                    <a:lstStyle/>
                    <a:p>
                      <a:pPr>
                        <a:lnSpc>
                          <a:spcPts val="1875"/>
                        </a:lnSpc>
                        <a:buNone/>
                      </a:pPr>
                      <a:r>
                        <a:rPr lang="en-US" sz="1600" b="0">
                          <a:effectLst/>
                          <a:latin typeface="Times New Roman" panose="02020603050405020304" pitchFamily="18" charset="0"/>
                          <a:cs typeface="Times New Roman" panose="02020603050405020304" pitchFamily="18" charset="0"/>
                        </a:rPr>
                        <a:t>Determines the contact duration between the enzyme and the substrate.</a:t>
                      </a:r>
                    </a:p>
                  </a:txBody>
                  <a:tcPr marL="63021" marR="63021" marT="39388" marB="39388" anchor="ctr"/>
                </a:tc>
                <a:tc>
                  <a:txBody>
                    <a:bodyPr/>
                    <a:lstStyle/>
                    <a:p>
                      <a:pPr>
                        <a:lnSpc>
                          <a:spcPts val="1875"/>
                        </a:lnSpc>
                        <a:buNone/>
                      </a:pPr>
                      <a:r>
                        <a:rPr lang="en-US" sz="1600" b="0">
                          <a:effectLst/>
                          <a:latin typeface="Times New Roman" panose="02020603050405020304" pitchFamily="18" charset="0"/>
                          <a:cs typeface="Times New Roman" panose="02020603050405020304" pitchFamily="18" charset="0"/>
                        </a:rPr>
                        <a:t>Time too short: incomplete extraction. Time too long: risk of contamination, energy cost, excessive degradation of peptides.</a:t>
                      </a:r>
                    </a:p>
                  </a:txBody>
                  <a:tcPr marL="63021" marR="56719" marT="39388" marB="39388" anchor="ctr"/>
                </a:tc>
                <a:extLst>
                  <a:ext uri="{0D108BD9-81ED-4DB2-BD59-A6C34878D82A}">
                    <a16:rowId xmlns:a16="http://schemas.microsoft.com/office/drawing/2014/main" val="3836908114"/>
                  </a:ext>
                </a:extLst>
              </a:tr>
              <a:tr h="519492">
                <a:tc>
                  <a:txBody>
                    <a:bodyPr/>
                    <a:lstStyle/>
                    <a:p>
                      <a:pPr>
                        <a:lnSpc>
                          <a:spcPts val="1875"/>
                        </a:lnSpc>
                        <a:buNone/>
                      </a:pPr>
                      <a:r>
                        <a:rPr lang="fr-FR" sz="1600" b="1">
                          <a:effectLst/>
                          <a:latin typeface="Times New Roman" panose="02020603050405020304" pitchFamily="18" charset="0"/>
                          <a:cs typeface="Times New Roman" panose="02020603050405020304" pitchFamily="18" charset="0"/>
                        </a:rPr>
                        <a:t>Agitation</a:t>
                      </a:r>
                      <a:endParaRPr lang="fr-FR" sz="1600" b="0">
                        <a:effectLst/>
                        <a:latin typeface="Times New Roman" panose="02020603050405020304" pitchFamily="18" charset="0"/>
                        <a:cs typeface="Times New Roman" panose="02020603050405020304" pitchFamily="18" charset="0"/>
                      </a:endParaRPr>
                    </a:p>
                  </a:txBody>
                  <a:tcPr marL="56719" marR="63021" marT="39388" marB="39388" anchor="ctr"/>
                </a:tc>
                <a:tc>
                  <a:txBody>
                    <a:bodyPr/>
                    <a:lstStyle/>
                    <a:p>
                      <a:pPr>
                        <a:lnSpc>
                          <a:spcPts val="1875"/>
                        </a:lnSpc>
                        <a:buNone/>
                      </a:pPr>
                      <a:r>
                        <a:rPr lang="en-US" sz="1600" b="0">
                          <a:effectLst/>
                          <a:latin typeface="Times New Roman" panose="02020603050405020304" pitchFamily="18" charset="0"/>
                          <a:cs typeface="Times New Roman" panose="02020603050405020304" pitchFamily="18" charset="0"/>
                        </a:rPr>
                        <a:t>Ensures homogeneous mixing and optimal contact between the enzyme and the substrate.</a:t>
                      </a:r>
                    </a:p>
                  </a:txBody>
                  <a:tcPr marL="63021" marR="63021" marT="39388" marB="39388" anchor="ctr"/>
                </a:tc>
                <a:tc>
                  <a:txBody>
                    <a:bodyPr/>
                    <a:lstStyle/>
                    <a:p>
                      <a:pPr>
                        <a:lnSpc>
                          <a:spcPts val="1875"/>
                        </a:lnSpc>
                        <a:buNone/>
                      </a:pPr>
                      <a:r>
                        <a:rPr lang="en-US" sz="1600" b="0" dirty="0">
                          <a:effectLst/>
                          <a:latin typeface="Times New Roman" panose="02020603050405020304" pitchFamily="18" charset="0"/>
                          <a:cs typeface="Times New Roman" panose="02020603050405020304" pitchFamily="18" charset="0"/>
                        </a:rPr>
                        <a:t>Poor mixing: untreated areas, inefficient extraction.</a:t>
                      </a:r>
                    </a:p>
                  </a:txBody>
                  <a:tcPr marL="63021" marR="56719" marT="39388" marB="39388" anchor="ctr"/>
                </a:tc>
                <a:extLst>
                  <a:ext uri="{0D108BD9-81ED-4DB2-BD59-A6C34878D82A}">
                    <a16:rowId xmlns:a16="http://schemas.microsoft.com/office/drawing/2014/main" val="3820498073"/>
                  </a:ext>
                </a:extLst>
              </a:tr>
            </a:tbl>
          </a:graphicData>
        </a:graphic>
      </p:graphicFrame>
    </p:spTree>
    <p:extLst>
      <p:ext uri="{BB962C8B-B14F-4D97-AF65-F5344CB8AC3E}">
        <p14:creationId xmlns:p14="http://schemas.microsoft.com/office/powerpoint/2010/main" val="26742764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E3A1F4B0-428E-9388-A881-88464A83A1B9}"/>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22A9FCEB-C26F-4C7A-D855-0760D689EFF7}"/>
              </a:ext>
            </a:extLst>
          </p:cNvPr>
          <p:cNvSpPr txBox="1"/>
          <p:nvPr/>
        </p:nvSpPr>
        <p:spPr>
          <a:xfrm>
            <a:off x="2598503" y="0"/>
            <a:ext cx="5673055" cy="498663"/>
          </a:xfrm>
          <a:prstGeom prst="rect">
            <a:avLst/>
          </a:prstGeom>
          <a:noFill/>
        </p:spPr>
        <p:txBody>
          <a:bodyPr wrap="square">
            <a:spAutoFit/>
          </a:bodyPr>
          <a:lstStyle/>
          <a:p>
            <a:pPr marL="0" marR="0" lvl="0" indent="0" algn="just" defTabSz="914400" rtl="0" eaLnBrk="1" fontAlgn="auto" latinLnBrk="0" hangingPunct="1">
              <a:lnSpc>
                <a:spcPct val="150000"/>
              </a:lnSpc>
              <a:spcBef>
                <a:spcPts val="1200"/>
              </a:spcBef>
              <a:spcAft>
                <a:spcPts val="1200"/>
              </a:spcAft>
              <a:buClr>
                <a:srgbClr val="000000"/>
              </a:buClr>
              <a:buSzTx/>
              <a:buFont typeface="Arial"/>
              <a:buNone/>
              <a:tabLst/>
              <a:defRPr/>
            </a:pPr>
            <a:r>
              <a:rPr kumimoji="0" 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Advantages and Disadvantages</a:t>
            </a:r>
          </a:p>
        </p:txBody>
      </p:sp>
      <p:graphicFrame>
        <p:nvGraphicFramePr>
          <p:cNvPr id="2" name="Tableau 1">
            <a:extLst>
              <a:ext uri="{FF2B5EF4-FFF2-40B4-BE49-F238E27FC236}">
                <a16:creationId xmlns:a16="http://schemas.microsoft.com/office/drawing/2014/main" id="{679E2A2F-B3FA-AD0F-C268-AA1884EA0B77}"/>
              </a:ext>
            </a:extLst>
          </p:cNvPr>
          <p:cNvGraphicFramePr>
            <a:graphicFrameLocks noGrp="1"/>
          </p:cNvGraphicFramePr>
          <p:nvPr>
            <p:extLst>
              <p:ext uri="{D42A27DB-BD31-4B8C-83A1-F6EECF244321}">
                <p14:modId xmlns:p14="http://schemas.microsoft.com/office/powerpoint/2010/main" val="3793672668"/>
              </p:ext>
            </p:extLst>
          </p:nvPr>
        </p:nvGraphicFramePr>
        <p:xfrm>
          <a:off x="255235" y="662259"/>
          <a:ext cx="8209892" cy="3711567"/>
        </p:xfrm>
        <a:graphic>
          <a:graphicData uri="http://schemas.openxmlformats.org/drawingml/2006/table">
            <a:tbl>
              <a:tblPr>
                <a:tableStyleId>{DB6827E2-A8B6-4D41-9E52-EEE77245323C}</a:tableStyleId>
              </a:tblPr>
              <a:tblGrid>
                <a:gridCol w="3908056">
                  <a:extLst>
                    <a:ext uri="{9D8B030D-6E8A-4147-A177-3AD203B41FA5}">
                      <a16:colId xmlns:a16="http://schemas.microsoft.com/office/drawing/2014/main" val="12166825"/>
                    </a:ext>
                  </a:extLst>
                </a:gridCol>
                <a:gridCol w="4301836">
                  <a:extLst>
                    <a:ext uri="{9D8B030D-6E8A-4147-A177-3AD203B41FA5}">
                      <a16:colId xmlns:a16="http://schemas.microsoft.com/office/drawing/2014/main" val="2871070238"/>
                    </a:ext>
                  </a:extLst>
                </a:gridCol>
              </a:tblGrid>
              <a:tr h="298647">
                <a:tc>
                  <a:txBody>
                    <a:bodyPr/>
                    <a:lstStyle/>
                    <a:p>
                      <a:pPr algn="ctr">
                        <a:lnSpc>
                          <a:spcPts val="1875"/>
                        </a:lnSpc>
                        <a:buNone/>
                      </a:pPr>
                      <a:r>
                        <a:rPr lang="fr-FR" sz="1800" b="1" i="1" dirty="0" err="1">
                          <a:solidFill>
                            <a:srgbClr val="FF0000"/>
                          </a:solidFill>
                          <a:effectLst/>
                          <a:latin typeface="Times New Roman" panose="02020603050405020304" pitchFamily="18" charset="0"/>
                          <a:cs typeface="Times New Roman" panose="02020603050405020304" pitchFamily="18" charset="0"/>
                        </a:rPr>
                        <a:t>Advantages</a:t>
                      </a:r>
                      <a:endParaRPr lang="fr-FR" sz="1800" b="1" i="1" dirty="0">
                        <a:solidFill>
                          <a:srgbClr val="FF0000"/>
                        </a:solidFill>
                        <a:effectLst/>
                        <a:latin typeface="Times New Roman" panose="02020603050405020304" pitchFamily="18" charset="0"/>
                        <a:cs typeface="Times New Roman" panose="02020603050405020304" pitchFamily="18" charset="0"/>
                      </a:endParaRPr>
                    </a:p>
                  </a:txBody>
                  <a:tcPr marL="76946" marR="85496" marT="53435" marB="53435" anchor="ctr"/>
                </a:tc>
                <a:tc>
                  <a:txBody>
                    <a:bodyPr/>
                    <a:lstStyle/>
                    <a:p>
                      <a:pPr algn="ctr">
                        <a:lnSpc>
                          <a:spcPts val="1875"/>
                        </a:lnSpc>
                        <a:buNone/>
                      </a:pPr>
                      <a:r>
                        <a:rPr lang="fr-FR" sz="1800" b="1" i="1" dirty="0" err="1">
                          <a:solidFill>
                            <a:srgbClr val="FF0000"/>
                          </a:solidFill>
                          <a:effectLst/>
                          <a:latin typeface="Times New Roman" panose="02020603050405020304" pitchFamily="18" charset="0"/>
                          <a:cs typeface="Times New Roman" panose="02020603050405020304" pitchFamily="18" charset="0"/>
                        </a:rPr>
                        <a:t>Disadvantages</a:t>
                      </a:r>
                      <a:endParaRPr lang="fr-FR" sz="1800" b="1" i="1" dirty="0">
                        <a:solidFill>
                          <a:srgbClr val="FF0000"/>
                        </a:solidFill>
                        <a:effectLst/>
                        <a:latin typeface="Times New Roman" panose="02020603050405020304" pitchFamily="18" charset="0"/>
                        <a:cs typeface="Times New Roman" panose="02020603050405020304" pitchFamily="18" charset="0"/>
                      </a:endParaRPr>
                    </a:p>
                  </a:txBody>
                  <a:tcPr marL="85496" marR="85496" marT="53435" marB="53435" anchor="ctr"/>
                </a:tc>
                <a:extLst>
                  <a:ext uri="{0D108BD9-81ED-4DB2-BD59-A6C34878D82A}">
                    <a16:rowId xmlns:a16="http://schemas.microsoft.com/office/drawing/2014/main" val="4289078436"/>
                  </a:ext>
                </a:extLst>
              </a:tr>
              <a:tr h="501699">
                <a:tc>
                  <a:txBody>
                    <a:bodyPr/>
                    <a:lstStyle/>
                    <a:p>
                      <a:pPr algn="l">
                        <a:lnSpc>
                          <a:spcPts val="1875"/>
                        </a:lnSpc>
                        <a:buNone/>
                      </a:pPr>
                      <a:r>
                        <a:rPr lang="en-US" sz="1400" b="0" dirty="0">
                          <a:effectLst/>
                          <a:latin typeface="Times New Roman" panose="02020603050405020304" pitchFamily="18" charset="0"/>
                          <a:cs typeface="Times New Roman" panose="02020603050405020304" pitchFamily="18" charset="0"/>
                        </a:rPr>
                        <a:t>• </a:t>
                      </a:r>
                      <a:r>
                        <a:rPr lang="en-US" sz="1400" b="1" dirty="0">
                          <a:effectLst/>
                          <a:latin typeface="Times New Roman" panose="02020603050405020304" pitchFamily="18" charset="0"/>
                          <a:cs typeface="Times New Roman" panose="02020603050405020304" pitchFamily="18" charset="0"/>
                        </a:rPr>
                        <a:t>Eco-friendly (Green)</a:t>
                      </a:r>
                      <a:r>
                        <a:rPr lang="en-US" sz="1400" b="0" dirty="0">
                          <a:effectLst/>
                          <a:latin typeface="Times New Roman" panose="02020603050405020304" pitchFamily="18" charset="0"/>
                          <a:cs typeface="Times New Roman" panose="02020603050405020304" pitchFamily="18" charset="0"/>
                        </a:rPr>
                        <a:t>: Reduces the use of solvents and aggressive chemicals.</a:t>
                      </a:r>
                    </a:p>
                  </a:txBody>
                  <a:tcPr marL="76946" marR="85496" marT="53435" marB="53435" anchor="ctr"/>
                </a:tc>
                <a:tc>
                  <a:txBody>
                    <a:bodyPr/>
                    <a:lstStyle/>
                    <a:p>
                      <a:pPr algn="l">
                        <a:lnSpc>
                          <a:spcPts val="1875"/>
                        </a:lnSpc>
                        <a:buNone/>
                      </a:pPr>
                      <a:r>
                        <a:rPr lang="en-US" sz="1400" b="0" dirty="0">
                          <a:effectLst/>
                          <a:latin typeface="Times New Roman" panose="02020603050405020304" pitchFamily="18" charset="0"/>
                          <a:cs typeface="Times New Roman" panose="02020603050405020304" pitchFamily="18" charset="0"/>
                        </a:rPr>
                        <a:t>• </a:t>
                      </a:r>
                      <a:r>
                        <a:rPr lang="en-US" sz="1400" b="1" dirty="0">
                          <a:effectLst/>
                          <a:latin typeface="Times New Roman" panose="02020603050405020304" pitchFamily="18" charset="0"/>
                          <a:cs typeface="Times New Roman" panose="02020603050405020304" pitchFamily="18" charset="0"/>
                        </a:rPr>
                        <a:t>Cost of enzymes</a:t>
                      </a:r>
                      <a:r>
                        <a:rPr lang="en-US" sz="1400" b="0" dirty="0">
                          <a:effectLst/>
                          <a:latin typeface="Times New Roman" panose="02020603050405020304" pitchFamily="18" charset="0"/>
                          <a:cs typeface="Times New Roman" panose="02020603050405020304" pitchFamily="18" charset="0"/>
                        </a:rPr>
                        <a:t>: Food-grade enzymes can be expensive.</a:t>
                      </a:r>
                    </a:p>
                  </a:txBody>
                  <a:tcPr marL="85496" marR="76946" marT="53435" marB="53435" anchor="ctr"/>
                </a:tc>
                <a:extLst>
                  <a:ext uri="{0D108BD9-81ED-4DB2-BD59-A6C34878D82A}">
                    <a16:rowId xmlns:a16="http://schemas.microsoft.com/office/drawing/2014/main" val="1401946622"/>
                  </a:ext>
                </a:extLst>
              </a:tr>
              <a:tr h="704751">
                <a:tc>
                  <a:txBody>
                    <a:bodyPr/>
                    <a:lstStyle/>
                    <a:p>
                      <a:pPr algn="l">
                        <a:lnSpc>
                          <a:spcPts val="1875"/>
                        </a:lnSpc>
                        <a:buNone/>
                      </a:pPr>
                      <a:r>
                        <a:rPr lang="en-US" sz="1400" b="0" dirty="0">
                          <a:effectLst/>
                          <a:latin typeface="Times New Roman" panose="02020603050405020304" pitchFamily="18" charset="0"/>
                          <a:cs typeface="Times New Roman" panose="02020603050405020304" pitchFamily="18" charset="0"/>
                        </a:rPr>
                        <a:t>• </a:t>
                      </a:r>
                      <a:r>
                        <a:rPr lang="en-US" sz="1400" b="1" dirty="0">
                          <a:effectLst/>
                          <a:latin typeface="Times New Roman" panose="02020603050405020304" pitchFamily="18" charset="0"/>
                          <a:cs typeface="Times New Roman" panose="02020603050405020304" pitchFamily="18" charset="0"/>
                        </a:rPr>
                        <a:t>Specificity</a:t>
                      </a:r>
                      <a:r>
                        <a:rPr lang="en-US" sz="1400" b="0" dirty="0">
                          <a:effectLst/>
                          <a:latin typeface="Times New Roman" panose="02020603050405020304" pitchFamily="18" charset="0"/>
                          <a:cs typeface="Times New Roman" panose="02020603050405020304" pitchFamily="18" charset="0"/>
                        </a:rPr>
                        <a:t>: Enzymes target specific compounds, avoiding degradation of the product of interest</a:t>
                      </a:r>
                    </a:p>
                  </a:txBody>
                  <a:tcPr marL="76946" marR="85496" marT="53435" marB="53435" anchor="ctr"/>
                </a:tc>
                <a:tc>
                  <a:txBody>
                    <a:bodyPr/>
                    <a:lstStyle/>
                    <a:p>
                      <a:pPr algn="l">
                        <a:lnSpc>
                          <a:spcPts val="1875"/>
                        </a:lnSpc>
                        <a:buNone/>
                      </a:pPr>
                      <a:r>
                        <a:rPr lang="en-US" sz="1400" b="0" dirty="0">
                          <a:effectLst/>
                          <a:latin typeface="Times New Roman" panose="02020603050405020304" pitchFamily="18" charset="0"/>
                          <a:cs typeface="Times New Roman" panose="02020603050405020304" pitchFamily="18" charset="0"/>
                        </a:rPr>
                        <a:t>• </a:t>
                      </a:r>
                      <a:r>
                        <a:rPr lang="en-US" sz="1400" b="1" dirty="0">
                          <a:effectLst/>
                          <a:latin typeface="Times New Roman" panose="02020603050405020304" pitchFamily="18" charset="0"/>
                          <a:cs typeface="Times New Roman" panose="02020603050405020304" pitchFamily="18" charset="0"/>
                        </a:rPr>
                        <a:t>Processing time</a:t>
                      </a:r>
                      <a:r>
                        <a:rPr lang="en-US" sz="1400" b="0" dirty="0">
                          <a:effectLst/>
                          <a:latin typeface="Times New Roman" panose="02020603050405020304" pitchFamily="18" charset="0"/>
                          <a:cs typeface="Times New Roman" panose="02020603050405020304" pitchFamily="18" charset="0"/>
                        </a:rPr>
                        <a:t>: Can be longer than chemical methods.</a:t>
                      </a:r>
                    </a:p>
                  </a:txBody>
                  <a:tcPr marL="85496" marR="76946" marT="53435" marB="53435" anchor="ctr"/>
                </a:tc>
                <a:extLst>
                  <a:ext uri="{0D108BD9-81ED-4DB2-BD59-A6C34878D82A}">
                    <a16:rowId xmlns:a16="http://schemas.microsoft.com/office/drawing/2014/main" val="3775672428"/>
                  </a:ext>
                </a:extLst>
              </a:tr>
              <a:tr h="501699">
                <a:tc>
                  <a:txBody>
                    <a:bodyPr/>
                    <a:lstStyle/>
                    <a:p>
                      <a:pPr algn="l">
                        <a:lnSpc>
                          <a:spcPts val="1875"/>
                        </a:lnSpc>
                        <a:buNone/>
                      </a:pPr>
                      <a:r>
                        <a:rPr lang="fr-FR" sz="1400" b="0">
                          <a:effectLst/>
                          <a:latin typeface="Times New Roman" panose="02020603050405020304" pitchFamily="18" charset="0"/>
                          <a:cs typeface="Times New Roman" panose="02020603050405020304" pitchFamily="18" charset="0"/>
                        </a:rPr>
                        <a:t>• </a:t>
                      </a:r>
                      <a:r>
                        <a:rPr lang="fr-FR" sz="1400" b="1">
                          <a:effectLst/>
                          <a:latin typeface="Times New Roman" panose="02020603050405020304" pitchFamily="18" charset="0"/>
                          <a:cs typeface="Times New Roman" panose="02020603050405020304" pitchFamily="18" charset="0"/>
                        </a:rPr>
                        <a:t>Mild Conditions</a:t>
                      </a:r>
                      <a:r>
                        <a:rPr lang="fr-FR" sz="1400" b="0">
                          <a:effectLst/>
                          <a:latin typeface="Times New Roman" panose="02020603050405020304" pitchFamily="18" charset="0"/>
                          <a:cs typeface="Times New Roman" panose="02020603050405020304" pitchFamily="18" charset="0"/>
                        </a:rPr>
                        <a:t>: Preserves sensitive compounds (amino acids, vitamins).</a:t>
                      </a:r>
                    </a:p>
                  </a:txBody>
                  <a:tcPr marL="76946" marR="85496" marT="53435" marB="53435" anchor="ctr"/>
                </a:tc>
                <a:tc>
                  <a:txBody>
                    <a:bodyPr/>
                    <a:lstStyle/>
                    <a:p>
                      <a:pPr algn="l">
                        <a:lnSpc>
                          <a:spcPts val="1875"/>
                        </a:lnSpc>
                        <a:buNone/>
                      </a:pPr>
                      <a:r>
                        <a:rPr lang="en-US" sz="1400" b="0" dirty="0">
                          <a:effectLst/>
                          <a:latin typeface="Times New Roman" panose="02020603050405020304" pitchFamily="18" charset="0"/>
                          <a:cs typeface="Times New Roman" panose="02020603050405020304" pitchFamily="18" charset="0"/>
                        </a:rPr>
                        <a:t>• </a:t>
                      </a:r>
                      <a:r>
                        <a:rPr lang="en-US" sz="1400" b="1" dirty="0">
                          <a:effectLst/>
                          <a:latin typeface="Times New Roman" panose="02020603050405020304" pitchFamily="18" charset="0"/>
                          <a:cs typeface="Times New Roman" panose="02020603050405020304" pitchFamily="18" charset="0"/>
                        </a:rPr>
                        <a:t>Complex optimization</a:t>
                      </a:r>
                      <a:r>
                        <a:rPr lang="en-US" sz="1400" b="0" dirty="0">
                          <a:effectLst/>
                          <a:latin typeface="Times New Roman" panose="02020603050405020304" pitchFamily="18" charset="0"/>
                          <a:cs typeface="Times New Roman" panose="02020603050405020304" pitchFamily="18" charset="0"/>
                        </a:rPr>
                        <a:t>: Requires finding the right enzymes and parameters for each matrix.</a:t>
                      </a:r>
                    </a:p>
                  </a:txBody>
                  <a:tcPr marL="85496" marR="76946" marT="53435" marB="53435" anchor="ctr"/>
                </a:tc>
                <a:extLst>
                  <a:ext uri="{0D108BD9-81ED-4DB2-BD59-A6C34878D82A}">
                    <a16:rowId xmlns:a16="http://schemas.microsoft.com/office/drawing/2014/main" val="1695030387"/>
                  </a:ext>
                </a:extLst>
              </a:tr>
              <a:tr h="704751">
                <a:tc>
                  <a:txBody>
                    <a:bodyPr/>
                    <a:lstStyle/>
                    <a:p>
                      <a:pPr algn="l">
                        <a:lnSpc>
                          <a:spcPts val="1875"/>
                        </a:lnSpc>
                        <a:buNone/>
                      </a:pPr>
                      <a:r>
                        <a:rPr lang="en-US" sz="1400" b="0">
                          <a:effectLst/>
                          <a:latin typeface="Times New Roman" panose="02020603050405020304" pitchFamily="18" charset="0"/>
                          <a:cs typeface="Times New Roman" panose="02020603050405020304" pitchFamily="18" charset="0"/>
                        </a:rPr>
                        <a:t>• </a:t>
                      </a:r>
                      <a:r>
                        <a:rPr lang="en-US" sz="1400" b="1">
                          <a:effectLst/>
                          <a:latin typeface="Times New Roman" panose="02020603050405020304" pitchFamily="18" charset="0"/>
                          <a:cs typeface="Times New Roman" panose="02020603050405020304" pitchFamily="18" charset="0"/>
                        </a:rPr>
                        <a:t>High Yields</a:t>
                      </a:r>
                      <a:r>
                        <a:rPr lang="en-US" sz="1400" b="0">
                          <a:effectLst/>
                          <a:latin typeface="Times New Roman" panose="02020603050405020304" pitchFamily="18" charset="0"/>
                          <a:cs typeface="Times New Roman" panose="02020603050405020304" pitchFamily="18" charset="0"/>
                        </a:rPr>
                        <a:t>: Allows for more protein to be extracted from the same amount of raw material.</a:t>
                      </a:r>
                    </a:p>
                  </a:txBody>
                  <a:tcPr marL="76946" marR="85496" marT="53435" marB="53435" anchor="ctr"/>
                </a:tc>
                <a:tc>
                  <a:txBody>
                    <a:bodyPr/>
                    <a:lstStyle/>
                    <a:p>
                      <a:pPr algn="l">
                        <a:lnSpc>
                          <a:spcPts val="1875"/>
                        </a:lnSpc>
                        <a:buNone/>
                      </a:pPr>
                      <a:r>
                        <a:rPr lang="en-US" sz="1400" b="0" dirty="0">
                          <a:effectLst/>
                          <a:latin typeface="Times New Roman" panose="02020603050405020304" pitchFamily="18" charset="0"/>
                          <a:cs typeface="Times New Roman" panose="02020603050405020304" pitchFamily="18" charset="0"/>
                        </a:rPr>
                        <a:t>• </a:t>
                      </a:r>
                      <a:r>
                        <a:rPr lang="en-US" sz="1400" b="1" dirty="0">
                          <a:effectLst/>
                          <a:latin typeface="Times New Roman" panose="02020603050405020304" pitchFamily="18" charset="0"/>
                          <a:cs typeface="Times New Roman" panose="02020603050405020304" pitchFamily="18" charset="0"/>
                        </a:rPr>
                        <a:t>Risk of microbial contamination</a:t>
                      </a:r>
                      <a:r>
                        <a:rPr lang="en-US" sz="1400" b="0" dirty="0">
                          <a:effectLst/>
                          <a:latin typeface="Times New Roman" panose="02020603050405020304" pitchFamily="18" charset="0"/>
                          <a:cs typeface="Times New Roman" panose="02020603050405020304" pitchFamily="18" charset="0"/>
                        </a:rPr>
                        <a:t> if conditions (temperature, pH) are not sterile.</a:t>
                      </a:r>
                    </a:p>
                  </a:txBody>
                  <a:tcPr marL="85496" marR="76946" marT="53435" marB="53435" anchor="ctr"/>
                </a:tc>
                <a:extLst>
                  <a:ext uri="{0D108BD9-81ED-4DB2-BD59-A6C34878D82A}">
                    <a16:rowId xmlns:a16="http://schemas.microsoft.com/office/drawing/2014/main" val="293539942"/>
                  </a:ext>
                </a:extLst>
              </a:tr>
              <a:tr h="704751">
                <a:tc>
                  <a:txBody>
                    <a:bodyPr/>
                    <a:lstStyle/>
                    <a:p>
                      <a:pPr algn="l">
                        <a:lnSpc>
                          <a:spcPts val="1875"/>
                        </a:lnSpc>
                        <a:buNone/>
                      </a:pPr>
                      <a:r>
                        <a:rPr lang="en-US" sz="1400" b="0" dirty="0">
                          <a:effectLst/>
                          <a:latin typeface="Times New Roman" panose="02020603050405020304" pitchFamily="18" charset="0"/>
                          <a:cs typeface="Times New Roman" panose="02020603050405020304" pitchFamily="18" charset="0"/>
                        </a:rPr>
                        <a:t>• </a:t>
                      </a:r>
                      <a:r>
                        <a:rPr lang="en-US" sz="1400" b="1" dirty="0">
                          <a:effectLst/>
                          <a:latin typeface="Times New Roman" panose="02020603050405020304" pitchFamily="18" charset="0"/>
                          <a:cs typeface="Times New Roman" panose="02020603050405020304" pitchFamily="18" charset="0"/>
                        </a:rPr>
                        <a:t>Waste Valorization</a:t>
                      </a:r>
                      <a:r>
                        <a:rPr lang="en-US" sz="1400" b="0" dirty="0">
                          <a:effectLst/>
                          <a:latin typeface="Times New Roman" panose="02020603050405020304" pitchFamily="18" charset="0"/>
                          <a:cs typeface="Times New Roman" panose="02020603050405020304" pitchFamily="18" charset="0"/>
                        </a:rPr>
                        <a:t>: Ideal technology for extracting proteins from agro-industrial by-products.</a:t>
                      </a:r>
                    </a:p>
                  </a:txBody>
                  <a:tcPr marL="76946" marR="85496" marT="53435" marB="53435" anchor="ctr"/>
                </a:tc>
                <a:tc>
                  <a:txBody>
                    <a:bodyPr/>
                    <a:lstStyle/>
                    <a:p>
                      <a:pPr algn="l">
                        <a:lnSpc>
                          <a:spcPts val="1875"/>
                        </a:lnSpc>
                        <a:buNone/>
                      </a:pPr>
                      <a:endParaRPr lang="fr-FR" sz="1400" b="0" dirty="0">
                        <a:effectLst/>
                        <a:latin typeface="Times New Roman" panose="02020603050405020304" pitchFamily="18" charset="0"/>
                        <a:cs typeface="Times New Roman" panose="02020603050405020304" pitchFamily="18" charset="0"/>
                      </a:endParaRPr>
                    </a:p>
                  </a:txBody>
                  <a:tcPr marL="85496" marR="76946" marT="53435" marB="53435" anchor="ctr"/>
                </a:tc>
                <a:extLst>
                  <a:ext uri="{0D108BD9-81ED-4DB2-BD59-A6C34878D82A}">
                    <a16:rowId xmlns:a16="http://schemas.microsoft.com/office/drawing/2014/main" val="1124969561"/>
                  </a:ext>
                </a:extLst>
              </a:tr>
            </a:tbl>
          </a:graphicData>
        </a:graphic>
      </p:graphicFrame>
    </p:spTree>
    <p:extLst>
      <p:ext uri="{BB962C8B-B14F-4D97-AF65-F5344CB8AC3E}">
        <p14:creationId xmlns:p14="http://schemas.microsoft.com/office/powerpoint/2010/main" val="374128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DEB98189-C3BD-DF96-DDB4-5DF30987F3BC}"/>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A02001F5-10F4-8220-5F99-C176A5EEA61F}"/>
              </a:ext>
            </a:extLst>
          </p:cNvPr>
          <p:cNvSpPr txBox="1"/>
          <p:nvPr/>
        </p:nvSpPr>
        <p:spPr>
          <a:xfrm>
            <a:off x="69273" y="89679"/>
            <a:ext cx="2901753" cy="707886"/>
          </a:xfrm>
          <a:prstGeom prst="rect">
            <a:avLst/>
          </a:prstGeom>
          <a:noFill/>
        </p:spPr>
        <p:txBody>
          <a:bodyPr wrap="square">
            <a:spAutoFit/>
          </a:bodyPr>
          <a:lstStyle/>
          <a:p>
            <a:pPr algn="ctr"/>
            <a:r>
              <a:rPr lang="fr-FR" sz="2000" b="1" dirty="0">
                <a:solidFill>
                  <a:srgbClr val="FF0000"/>
                </a:solidFill>
                <a:latin typeface="Times New Roman" panose="02020603050405020304" pitchFamily="18" charset="0"/>
                <a:ea typeface="Calibri" panose="020F0502020204030204" pitchFamily="34" charset="0"/>
              </a:rPr>
              <a:t>4.1 </a:t>
            </a:r>
            <a:r>
              <a:rPr lang="fr-FR" sz="2000" b="1" dirty="0">
                <a:solidFill>
                  <a:srgbClr val="FF0000"/>
                </a:solidFill>
              </a:rPr>
              <a:t> Enzyme-</a:t>
            </a:r>
            <a:r>
              <a:rPr lang="fr-FR" sz="2000" b="1" dirty="0" err="1">
                <a:solidFill>
                  <a:srgbClr val="FF0000"/>
                </a:solidFill>
              </a:rPr>
              <a:t>Assisted</a:t>
            </a:r>
            <a:endParaRPr lang="fr-FR" sz="2000" b="1" dirty="0">
              <a:solidFill>
                <a:srgbClr val="FF0000"/>
              </a:solidFill>
            </a:endParaRPr>
          </a:p>
          <a:p>
            <a:pPr algn="ctr"/>
            <a:r>
              <a:rPr lang="fr-FR" sz="2000" b="1" dirty="0">
                <a:solidFill>
                  <a:srgbClr val="FF0000"/>
                </a:solidFill>
              </a:rPr>
              <a:t> Extraction</a:t>
            </a:r>
            <a:endParaRPr lang="fr-FR" sz="2000" dirty="0">
              <a:solidFill>
                <a:srgbClr val="FF0000"/>
              </a:solidFill>
            </a:endParaRPr>
          </a:p>
        </p:txBody>
      </p:sp>
      <p:sp>
        <p:nvSpPr>
          <p:cNvPr id="4" name="ZoneTexte 3">
            <a:extLst>
              <a:ext uri="{FF2B5EF4-FFF2-40B4-BE49-F238E27FC236}">
                <a16:creationId xmlns:a16="http://schemas.microsoft.com/office/drawing/2014/main" id="{7AE713D7-6FFC-7921-88DE-F7B6A4A5991C}"/>
              </a:ext>
            </a:extLst>
          </p:cNvPr>
          <p:cNvSpPr txBox="1"/>
          <p:nvPr/>
        </p:nvSpPr>
        <p:spPr>
          <a:xfrm>
            <a:off x="299604" y="797565"/>
            <a:ext cx="2208069" cy="3741409"/>
          </a:xfrm>
          <a:prstGeom prst="rect">
            <a:avLst/>
          </a:prstGeom>
          <a:noFill/>
        </p:spPr>
        <p:txBody>
          <a:bodyPr wrap="square">
            <a:spAutoFit/>
          </a:bodyPr>
          <a:lstStyle/>
          <a:p>
            <a:pPr>
              <a:lnSpc>
                <a:spcPct val="150000"/>
              </a:lnSpc>
            </a:pPr>
            <a:r>
              <a:rPr lang="en-US" sz="1600" i="0" dirty="0">
                <a:solidFill>
                  <a:srgbClr val="0F1115"/>
                </a:solidFill>
                <a:effectLst/>
                <a:latin typeface="Times New Roman" panose="02020603050405020304" pitchFamily="18" charset="0"/>
                <a:cs typeface="Times New Roman" panose="02020603050405020304" pitchFamily="18" charset="0"/>
              </a:rPr>
              <a:t>In summary, enzyme-assisted extraction is </a:t>
            </a:r>
            <a:r>
              <a:rPr lang="en-US" sz="1600" b="1" i="0" dirty="0">
                <a:solidFill>
                  <a:srgbClr val="0F1115"/>
                </a:solidFill>
                <a:effectLst/>
                <a:latin typeface="Times New Roman" panose="02020603050405020304" pitchFamily="18" charset="0"/>
                <a:cs typeface="Times New Roman" panose="02020603050405020304" pitchFamily="18" charset="0"/>
              </a:rPr>
              <a:t>a precision biotechnology </a:t>
            </a:r>
            <a:r>
              <a:rPr lang="en-US" sz="1600" i="0" dirty="0">
                <a:solidFill>
                  <a:srgbClr val="0F1115"/>
                </a:solidFill>
                <a:effectLst/>
                <a:latin typeface="Times New Roman" panose="02020603050405020304" pitchFamily="18" charset="0"/>
                <a:cs typeface="Times New Roman" panose="02020603050405020304" pitchFamily="18" charset="0"/>
              </a:rPr>
              <a:t>that mimics and accelerates natural decomposition processes to effectively and sustainably release high-value compounds from complex matrices.</a:t>
            </a:r>
            <a:endParaRPr lang="fr-FR" sz="1600" dirty="0">
              <a:latin typeface="Times New Roman" panose="02020603050405020304" pitchFamily="18" charset="0"/>
              <a:cs typeface="Times New Roman" panose="02020603050405020304" pitchFamily="18" charset="0"/>
            </a:endParaRPr>
          </a:p>
        </p:txBody>
      </p:sp>
      <p:pic>
        <p:nvPicPr>
          <p:cNvPr id="6" name="Image 5">
            <a:extLst>
              <a:ext uri="{FF2B5EF4-FFF2-40B4-BE49-F238E27FC236}">
                <a16:creationId xmlns:a16="http://schemas.microsoft.com/office/drawing/2014/main" id="{BB16BEE5-1ABE-7845-479B-4AAE2ED95673}"/>
              </a:ext>
            </a:extLst>
          </p:cNvPr>
          <p:cNvPicPr>
            <a:picLocks noChangeAspect="1"/>
          </p:cNvPicPr>
          <p:nvPr/>
        </p:nvPicPr>
        <p:blipFill>
          <a:blip r:embed="rId3"/>
          <a:srcRect l="689" t="1143" b="422"/>
          <a:stretch>
            <a:fillRect/>
          </a:stretch>
        </p:blipFill>
        <p:spPr>
          <a:xfrm>
            <a:off x="3151908" y="48231"/>
            <a:ext cx="5922819" cy="5047038"/>
          </a:xfrm>
          <a:prstGeom prst="rect">
            <a:avLst/>
          </a:prstGeom>
        </p:spPr>
      </p:pic>
    </p:spTree>
    <p:extLst>
      <p:ext uri="{BB962C8B-B14F-4D97-AF65-F5344CB8AC3E}">
        <p14:creationId xmlns:p14="http://schemas.microsoft.com/office/powerpoint/2010/main" val="1306325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24A258B7-857F-23B1-E1A9-396739CF37A3}"/>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BFD9FD4B-31BC-E4B7-A004-6AB93E9647FD}"/>
              </a:ext>
            </a:extLst>
          </p:cNvPr>
          <p:cNvSpPr txBox="1"/>
          <p:nvPr/>
        </p:nvSpPr>
        <p:spPr>
          <a:xfrm>
            <a:off x="419940" y="0"/>
            <a:ext cx="5930526" cy="523220"/>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Calibri" panose="020F0502020204030204" pitchFamily="34" charset="0"/>
              </a:rPr>
              <a:t>4.2 </a:t>
            </a:r>
            <a:r>
              <a:rPr lang="fr-FR" sz="2800" b="1" dirty="0">
                <a:solidFill>
                  <a:srgbClr val="FF0000"/>
                </a:solidFill>
              </a:rPr>
              <a:t> Cavitation-</a:t>
            </a:r>
            <a:r>
              <a:rPr lang="fr-FR" sz="2800" b="1" dirty="0" err="1">
                <a:solidFill>
                  <a:srgbClr val="FF0000"/>
                </a:solidFill>
              </a:rPr>
              <a:t>assisted</a:t>
            </a:r>
            <a:r>
              <a:rPr lang="fr-FR" sz="2800" b="1" dirty="0">
                <a:solidFill>
                  <a:srgbClr val="FF0000"/>
                </a:solidFill>
              </a:rPr>
              <a:t> extraction</a:t>
            </a:r>
            <a:endParaRPr lang="fr-FR" sz="2800" dirty="0">
              <a:solidFill>
                <a:srgbClr val="FF0000"/>
              </a:solidFill>
            </a:endParaRPr>
          </a:p>
        </p:txBody>
      </p:sp>
      <p:sp>
        <p:nvSpPr>
          <p:cNvPr id="4" name="ZoneTexte 3">
            <a:extLst>
              <a:ext uri="{FF2B5EF4-FFF2-40B4-BE49-F238E27FC236}">
                <a16:creationId xmlns:a16="http://schemas.microsoft.com/office/drawing/2014/main" id="{19217909-7D90-778D-2DF4-EFDEC58542DA}"/>
              </a:ext>
            </a:extLst>
          </p:cNvPr>
          <p:cNvSpPr txBox="1"/>
          <p:nvPr/>
        </p:nvSpPr>
        <p:spPr>
          <a:xfrm>
            <a:off x="253907" y="576657"/>
            <a:ext cx="8636186" cy="4191981"/>
          </a:xfrm>
          <a:prstGeom prst="rect">
            <a:avLst/>
          </a:prstGeom>
          <a:noFill/>
        </p:spPr>
        <p:txBody>
          <a:bodyPr wrap="square">
            <a:spAutoFit/>
          </a:bodyPr>
          <a:lstStyle/>
          <a:p>
            <a:pPr algn="just">
              <a:lnSpc>
                <a:spcPct val="150000"/>
              </a:lnSpc>
              <a:spcBef>
                <a:spcPts val="1200"/>
              </a:spcBef>
              <a:spcAft>
                <a:spcPts val="1200"/>
              </a:spcAft>
            </a:pPr>
            <a:r>
              <a:rPr lang="en-US" sz="2000" dirty="0">
                <a:solidFill>
                  <a:srgbClr val="0F1115"/>
                </a:solidFill>
                <a:latin typeface="Times New Roman" panose="02020603050405020304" pitchFamily="18" charset="0"/>
                <a:cs typeface="Times New Roman" panose="02020603050405020304" pitchFamily="18" charset="0"/>
              </a:rPr>
              <a:t>Is a technique that uses </a:t>
            </a:r>
            <a:r>
              <a:rPr lang="en-US" sz="2000" b="1" dirty="0">
                <a:solidFill>
                  <a:srgbClr val="FF0000"/>
                </a:solidFill>
                <a:latin typeface="Times New Roman" panose="02020603050405020304" pitchFamily="18" charset="0"/>
                <a:cs typeface="Times New Roman" panose="02020603050405020304" pitchFamily="18" charset="0"/>
              </a:rPr>
              <a:t>cavitation bubbles</a:t>
            </a:r>
            <a:r>
              <a:rPr lang="en-US" sz="2000" dirty="0">
                <a:solidFill>
                  <a:srgbClr val="0F1115"/>
                </a:solidFill>
                <a:latin typeface="Times New Roman" panose="02020603050405020304" pitchFamily="18" charset="0"/>
                <a:cs typeface="Times New Roman" panose="02020603050405020304" pitchFamily="18" charset="0"/>
              </a:rPr>
              <a:t>, formed by high-frequency sound (acoustic cavitation) or fluid flow (hydrodynamic cavitation), to break cell walls and enhance the release of intracellular compounds. The violent collapse of these bubbles creates shock waves, microjets, and extreme localized pressures and temperatures, which effectively disrupt cells and improve mass transfer. This method is used to extract valuable components like natural products, proteins, and essential oils from various matrices, often resulting in higher yields, faster extraction times, and lower energy consumption compared to conventional methods. </a:t>
            </a:r>
            <a:endParaRPr lang="en-US" sz="2000" i="0" dirty="0">
              <a:solidFill>
                <a:srgbClr val="0F1115"/>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5041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FBBE372A-926B-8131-8A88-5455D75C68A6}"/>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36E60666-0BAD-3A4F-B3FA-5248AA0CCCA7}"/>
              </a:ext>
            </a:extLst>
          </p:cNvPr>
          <p:cNvSpPr txBox="1"/>
          <p:nvPr/>
        </p:nvSpPr>
        <p:spPr>
          <a:xfrm>
            <a:off x="2455259" y="247865"/>
            <a:ext cx="4659049" cy="369332"/>
          </a:xfrm>
          <a:prstGeom prst="rect">
            <a:avLst/>
          </a:prstGeom>
          <a:noFill/>
        </p:spPr>
        <p:txBody>
          <a:bodyPr wrap="square">
            <a:spAutoFit/>
          </a:bodyPr>
          <a:lstStyle/>
          <a:p>
            <a:r>
              <a:rPr lang="fr-FR" sz="1800" b="1" dirty="0">
                <a:solidFill>
                  <a:srgbClr val="FF0000"/>
                </a:solidFill>
                <a:effectLst/>
                <a:latin typeface="Times New Roman" panose="02020603050405020304" pitchFamily="18" charset="0"/>
                <a:ea typeface="Calibri" panose="020F0502020204030204" pitchFamily="34" charset="0"/>
              </a:rPr>
              <a:t>4.2 </a:t>
            </a:r>
            <a:r>
              <a:rPr lang="fr-FR" sz="1800" b="1" dirty="0">
                <a:solidFill>
                  <a:srgbClr val="FF0000"/>
                </a:solidFill>
              </a:rPr>
              <a:t> Cavitation-</a:t>
            </a:r>
            <a:r>
              <a:rPr lang="fr-FR" sz="1800" b="1" dirty="0" err="1">
                <a:solidFill>
                  <a:srgbClr val="FF0000"/>
                </a:solidFill>
              </a:rPr>
              <a:t>assisted</a:t>
            </a:r>
            <a:r>
              <a:rPr lang="fr-FR" sz="1800" b="1" dirty="0">
                <a:solidFill>
                  <a:srgbClr val="FF0000"/>
                </a:solidFill>
              </a:rPr>
              <a:t> extraction</a:t>
            </a:r>
            <a:endParaRPr lang="fr-FR" sz="1800" dirty="0">
              <a:solidFill>
                <a:srgbClr val="FF0000"/>
              </a:solidFill>
            </a:endParaRPr>
          </a:p>
        </p:txBody>
      </p:sp>
      <p:pic>
        <p:nvPicPr>
          <p:cNvPr id="7" name="Image 6">
            <a:extLst>
              <a:ext uri="{FF2B5EF4-FFF2-40B4-BE49-F238E27FC236}">
                <a16:creationId xmlns:a16="http://schemas.microsoft.com/office/drawing/2014/main" id="{BD49787A-50CD-27EE-A87C-7C9E060E0AE0}"/>
              </a:ext>
            </a:extLst>
          </p:cNvPr>
          <p:cNvPicPr>
            <a:picLocks noChangeAspect="1"/>
          </p:cNvPicPr>
          <p:nvPr/>
        </p:nvPicPr>
        <p:blipFill>
          <a:blip r:embed="rId3"/>
          <a:stretch>
            <a:fillRect/>
          </a:stretch>
        </p:blipFill>
        <p:spPr>
          <a:xfrm>
            <a:off x="885877" y="858981"/>
            <a:ext cx="7372246" cy="3886200"/>
          </a:xfrm>
          <a:prstGeom prst="rect">
            <a:avLst/>
          </a:prstGeom>
        </p:spPr>
      </p:pic>
    </p:spTree>
    <p:extLst>
      <p:ext uri="{BB962C8B-B14F-4D97-AF65-F5344CB8AC3E}">
        <p14:creationId xmlns:p14="http://schemas.microsoft.com/office/powerpoint/2010/main" val="2426283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A30E8E4E-22AD-36A3-47E6-632F3E43A588}"/>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2D9AC575-25FC-F3E4-D6B7-B5498B753323}"/>
              </a:ext>
            </a:extLst>
          </p:cNvPr>
          <p:cNvSpPr txBox="1"/>
          <p:nvPr/>
        </p:nvSpPr>
        <p:spPr>
          <a:xfrm>
            <a:off x="157865" y="407193"/>
            <a:ext cx="2841644" cy="646331"/>
          </a:xfrm>
          <a:prstGeom prst="rect">
            <a:avLst/>
          </a:prstGeom>
          <a:noFill/>
        </p:spPr>
        <p:txBody>
          <a:bodyPr wrap="square">
            <a:spAutoFit/>
          </a:bodyPr>
          <a:lstStyle/>
          <a:p>
            <a:pPr algn="ctr"/>
            <a:r>
              <a:rPr lang="fr-FR" sz="1800" b="1" dirty="0">
                <a:solidFill>
                  <a:srgbClr val="FF0000"/>
                </a:solidFill>
                <a:effectLst/>
                <a:latin typeface="Times New Roman" panose="02020603050405020304" pitchFamily="18" charset="0"/>
                <a:ea typeface="Calibri" panose="020F0502020204030204" pitchFamily="34" charset="0"/>
              </a:rPr>
              <a:t>4.2 </a:t>
            </a:r>
            <a:r>
              <a:rPr lang="fr-FR" sz="1800" b="1" dirty="0">
                <a:solidFill>
                  <a:srgbClr val="FF0000"/>
                </a:solidFill>
              </a:rPr>
              <a:t> Cavitation-</a:t>
            </a:r>
            <a:r>
              <a:rPr lang="fr-FR" sz="1800" b="1" dirty="0" err="1">
                <a:solidFill>
                  <a:srgbClr val="FF0000"/>
                </a:solidFill>
              </a:rPr>
              <a:t>assisted</a:t>
            </a:r>
            <a:r>
              <a:rPr lang="fr-FR" sz="1800" b="1" dirty="0">
                <a:solidFill>
                  <a:srgbClr val="FF0000"/>
                </a:solidFill>
              </a:rPr>
              <a:t> </a:t>
            </a:r>
          </a:p>
          <a:p>
            <a:pPr algn="ctr"/>
            <a:r>
              <a:rPr lang="fr-FR" sz="1800" b="1" dirty="0">
                <a:solidFill>
                  <a:srgbClr val="FF0000"/>
                </a:solidFill>
              </a:rPr>
              <a:t>extraction</a:t>
            </a:r>
            <a:endParaRPr lang="fr-FR" sz="1800" dirty="0">
              <a:solidFill>
                <a:srgbClr val="FF0000"/>
              </a:solidFill>
            </a:endParaRPr>
          </a:p>
        </p:txBody>
      </p:sp>
      <p:pic>
        <p:nvPicPr>
          <p:cNvPr id="5" name="Image 4">
            <a:extLst>
              <a:ext uri="{FF2B5EF4-FFF2-40B4-BE49-F238E27FC236}">
                <a16:creationId xmlns:a16="http://schemas.microsoft.com/office/drawing/2014/main" id="{BE4C3D36-0B94-5AE1-6F04-FECAB62AAB7C}"/>
              </a:ext>
            </a:extLst>
          </p:cNvPr>
          <p:cNvPicPr>
            <a:picLocks noChangeAspect="1"/>
          </p:cNvPicPr>
          <p:nvPr/>
        </p:nvPicPr>
        <p:blipFill>
          <a:blip r:embed="rId3"/>
          <a:stretch>
            <a:fillRect/>
          </a:stretch>
        </p:blipFill>
        <p:spPr>
          <a:xfrm>
            <a:off x="2999509" y="97399"/>
            <a:ext cx="6007947" cy="5046101"/>
          </a:xfrm>
          <a:prstGeom prst="rect">
            <a:avLst/>
          </a:prstGeom>
        </p:spPr>
      </p:pic>
    </p:spTree>
    <p:extLst>
      <p:ext uri="{BB962C8B-B14F-4D97-AF65-F5344CB8AC3E}">
        <p14:creationId xmlns:p14="http://schemas.microsoft.com/office/powerpoint/2010/main" val="1143062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B2A60C2C-C279-AAE5-0C52-8CBF36FF701B}"/>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1854A61D-B05B-4ADB-5619-CF0121265B5C}"/>
              </a:ext>
            </a:extLst>
          </p:cNvPr>
          <p:cNvSpPr txBox="1"/>
          <p:nvPr/>
        </p:nvSpPr>
        <p:spPr>
          <a:xfrm>
            <a:off x="2420622" y="0"/>
            <a:ext cx="4659049" cy="369332"/>
          </a:xfrm>
          <a:prstGeom prst="rect">
            <a:avLst/>
          </a:prstGeom>
          <a:noFill/>
        </p:spPr>
        <p:txBody>
          <a:bodyPr wrap="square">
            <a:spAutoFit/>
          </a:bodyPr>
          <a:lstStyle/>
          <a:p>
            <a:r>
              <a:rPr lang="fr-FR" sz="1800" b="1" dirty="0">
                <a:solidFill>
                  <a:srgbClr val="FF0000"/>
                </a:solidFill>
                <a:effectLst/>
                <a:latin typeface="Times New Roman" panose="02020603050405020304" pitchFamily="18" charset="0"/>
                <a:ea typeface="Calibri" panose="020F0502020204030204" pitchFamily="34" charset="0"/>
              </a:rPr>
              <a:t>4.2 </a:t>
            </a:r>
            <a:r>
              <a:rPr lang="fr-FR" sz="1800" b="1" dirty="0">
                <a:solidFill>
                  <a:srgbClr val="FF0000"/>
                </a:solidFill>
              </a:rPr>
              <a:t> Cavitation-</a:t>
            </a:r>
            <a:r>
              <a:rPr lang="fr-FR" sz="1800" b="1" dirty="0" err="1">
                <a:solidFill>
                  <a:srgbClr val="FF0000"/>
                </a:solidFill>
              </a:rPr>
              <a:t>assisted</a:t>
            </a:r>
            <a:r>
              <a:rPr lang="fr-FR" sz="1800" b="1" dirty="0">
                <a:solidFill>
                  <a:srgbClr val="FF0000"/>
                </a:solidFill>
              </a:rPr>
              <a:t> extraction</a:t>
            </a:r>
            <a:endParaRPr lang="fr-FR" sz="1800" dirty="0">
              <a:solidFill>
                <a:srgbClr val="FF0000"/>
              </a:solidFill>
            </a:endParaRPr>
          </a:p>
        </p:txBody>
      </p:sp>
      <p:pic>
        <p:nvPicPr>
          <p:cNvPr id="5" name="Image 4">
            <a:extLst>
              <a:ext uri="{FF2B5EF4-FFF2-40B4-BE49-F238E27FC236}">
                <a16:creationId xmlns:a16="http://schemas.microsoft.com/office/drawing/2014/main" id="{AD65FA6D-0E9F-E248-0AA9-4D2B2DA88987}"/>
              </a:ext>
            </a:extLst>
          </p:cNvPr>
          <p:cNvPicPr>
            <a:picLocks noChangeAspect="1"/>
          </p:cNvPicPr>
          <p:nvPr/>
        </p:nvPicPr>
        <p:blipFill>
          <a:blip r:embed="rId3"/>
          <a:stretch>
            <a:fillRect/>
          </a:stretch>
        </p:blipFill>
        <p:spPr>
          <a:xfrm>
            <a:off x="2549421" y="1409640"/>
            <a:ext cx="4045158" cy="2324219"/>
          </a:xfrm>
          <a:prstGeom prst="rect">
            <a:avLst/>
          </a:prstGeom>
        </p:spPr>
      </p:pic>
      <p:pic>
        <p:nvPicPr>
          <p:cNvPr id="8" name="Image 7">
            <a:extLst>
              <a:ext uri="{FF2B5EF4-FFF2-40B4-BE49-F238E27FC236}">
                <a16:creationId xmlns:a16="http://schemas.microsoft.com/office/drawing/2014/main" id="{B30A1B93-2FBD-AC92-39DA-CB79F9B41616}"/>
              </a:ext>
            </a:extLst>
          </p:cNvPr>
          <p:cNvPicPr>
            <a:picLocks noChangeAspect="1"/>
          </p:cNvPicPr>
          <p:nvPr/>
        </p:nvPicPr>
        <p:blipFill>
          <a:blip r:embed="rId3"/>
          <a:stretch>
            <a:fillRect/>
          </a:stretch>
        </p:blipFill>
        <p:spPr>
          <a:xfrm>
            <a:off x="845127" y="666208"/>
            <a:ext cx="7183582" cy="4127457"/>
          </a:xfrm>
          <a:prstGeom prst="rect">
            <a:avLst/>
          </a:prstGeom>
        </p:spPr>
      </p:pic>
    </p:spTree>
    <p:extLst>
      <p:ext uri="{BB962C8B-B14F-4D97-AF65-F5344CB8AC3E}">
        <p14:creationId xmlns:p14="http://schemas.microsoft.com/office/powerpoint/2010/main" val="33940210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F526F533-F961-CC73-987A-69F26EAD4830}"/>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3C1099DE-7D8A-3B8A-E9AB-CFCDFC3F0CA9}"/>
              </a:ext>
            </a:extLst>
          </p:cNvPr>
          <p:cNvSpPr txBox="1"/>
          <p:nvPr/>
        </p:nvSpPr>
        <p:spPr>
          <a:xfrm>
            <a:off x="419939" y="0"/>
            <a:ext cx="6802981" cy="523220"/>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Calibri" panose="020F0502020204030204" pitchFamily="34" charset="0"/>
              </a:rPr>
              <a:t>4.3 </a:t>
            </a:r>
            <a:r>
              <a:rPr lang="fr-FR" sz="2800" b="1" dirty="0">
                <a:solidFill>
                  <a:srgbClr val="FF0000"/>
                </a:solidFill>
              </a:rPr>
              <a:t> </a:t>
            </a:r>
            <a:r>
              <a:rPr lang="fr-FR" sz="2800" b="1" dirty="0" err="1">
                <a:solidFill>
                  <a:srgbClr val="FF0000"/>
                </a:solidFill>
              </a:rPr>
              <a:t>Microwave-assisted</a:t>
            </a:r>
            <a:r>
              <a:rPr lang="fr-FR" sz="2800" b="1" dirty="0">
                <a:solidFill>
                  <a:srgbClr val="FF0000"/>
                </a:solidFill>
              </a:rPr>
              <a:t> extraction </a:t>
            </a:r>
            <a:endParaRPr lang="fr-FR" sz="2800" dirty="0">
              <a:solidFill>
                <a:srgbClr val="FF0000"/>
              </a:solidFill>
            </a:endParaRPr>
          </a:p>
        </p:txBody>
      </p:sp>
      <p:sp>
        <p:nvSpPr>
          <p:cNvPr id="4" name="ZoneTexte 3">
            <a:extLst>
              <a:ext uri="{FF2B5EF4-FFF2-40B4-BE49-F238E27FC236}">
                <a16:creationId xmlns:a16="http://schemas.microsoft.com/office/drawing/2014/main" id="{4F6D9883-1865-F2EB-51E5-41334106BA9B}"/>
              </a:ext>
            </a:extLst>
          </p:cNvPr>
          <p:cNvSpPr txBox="1"/>
          <p:nvPr/>
        </p:nvSpPr>
        <p:spPr>
          <a:xfrm>
            <a:off x="253907" y="576657"/>
            <a:ext cx="8636186" cy="960328"/>
          </a:xfrm>
          <a:prstGeom prst="rect">
            <a:avLst/>
          </a:prstGeom>
          <a:noFill/>
        </p:spPr>
        <p:txBody>
          <a:bodyPr wrap="square">
            <a:spAutoFit/>
          </a:bodyPr>
          <a:lstStyle/>
          <a:p>
            <a:pPr algn="just">
              <a:lnSpc>
                <a:spcPct val="150000"/>
              </a:lnSpc>
              <a:spcBef>
                <a:spcPts val="1200"/>
              </a:spcBef>
              <a:spcAft>
                <a:spcPts val="1200"/>
              </a:spcAft>
            </a:pPr>
            <a:r>
              <a:rPr lang="en-US" sz="2000" dirty="0">
                <a:solidFill>
                  <a:srgbClr val="0F1115"/>
                </a:solidFill>
                <a:latin typeface="Times New Roman" panose="02020603050405020304" pitchFamily="18" charset="0"/>
                <a:cs typeface="Times New Roman" panose="02020603050405020304" pitchFamily="18" charset="0"/>
              </a:rPr>
              <a:t>Uses microwave energy to rapidly heat water inside cells, causing them to burst and release proteins efficiently.</a:t>
            </a:r>
            <a:endParaRPr lang="en-US" sz="2000" i="0" dirty="0">
              <a:solidFill>
                <a:srgbClr val="0F1115"/>
              </a:solidFill>
              <a:effectLst/>
              <a:latin typeface="Times New Roman" panose="02020603050405020304" pitchFamily="18" charset="0"/>
              <a:cs typeface="Times New Roman" panose="02020603050405020304" pitchFamily="18" charset="0"/>
            </a:endParaRPr>
          </a:p>
        </p:txBody>
      </p:sp>
      <p:sp>
        <p:nvSpPr>
          <p:cNvPr id="11" name="ZoneTexte 10">
            <a:extLst>
              <a:ext uri="{FF2B5EF4-FFF2-40B4-BE49-F238E27FC236}">
                <a16:creationId xmlns:a16="http://schemas.microsoft.com/office/drawing/2014/main" id="{D88E11A4-312A-7A94-F1CE-D66F9D793F2D}"/>
              </a:ext>
            </a:extLst>
          </p:cNvPr>
          <p:cNvSpPr txBox="1"/>
          <p:nvPr/>
        </p:nvSpPr>
        <p:spPr>
          <a:xfrm>
            <a:off x="316532" y="1866084"/>
            <a:ext cx="8035636" cy="2951064"/>
          </a:xfrm>
          <a:prstGeom prst="rect">
            <a:avLst/>
          </a:prstGeom>
          <a:noFill/>
        </p:spPr>
        <p:txBody>
          <a:bodyPr wrap="square">
            <a:spAutoFit/>
          </a:bodyPr>
          <a:lstStyle/>
          <a:p>
            <a:pPr algn="just">
              <a:lnSpc>
                <a:spcPct val="150000"/>
              </a:lnSpc>
            </a:pPr>
            <a:r>
              <a:rPr lang="en-US" sz="1800" b="0" i="0" dirty="0">
                <a:solidFill>
                  <a:srgbClr val="0A0A0A"/>
                </a:solidFill>
                <a:effectLst/>
                <a:latin typeface="Times New Roman" panose="02020603050405020304" pitchFamily="18" charset="0"/>
                <a:cs typeface="Times New Roman" panose="02020603050405020304" pitchFamily="18" charset="0"/>
              </a:rPr>
              <a:t>MAE is a technique that uses microwave energy to rapidly heat a solvent and a sample mixture, allowing for the extraction of compounds from a matrix. By using closed vessels, the process can be performed at higher temperatures to increase the speed of mass transfer, leading to faster extraction times, lower solvent volumes, and often improved yields and reproducibility compared to conventional methods. This method is used in various fields, including food testing, environmental analysis, and pharmaceutical production.  </a:t>
            </a:r>
            <a:endParaRPr lang="fr-F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238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E49FC53F-291C-CF9D-5925-880FD33F78E5}"/>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93544EE8-85B2-9A9B-95E3-2D9CA1E445D1}"/>
              </a:ext>
            </a:extLst>
          </p:cNvPr>
          <p:cNvSpPr txBox="1"/>
          <p:nvPr/>
        </p:nvSpPr>
        <p:spPr>
          <a:xfrm>
            <a:off x="419939" y="0"/>
            <a:ext cx="6802981" cy="523220"/>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Calibri" panose="020F0502020204030204" pitchFamily="34" charset="0"/>
              </a:rPr>
              <a:t>4.3 </a:t>
            </a:r>
            <a:r>
              <a:rPr lang="fr-FR" sz="2800" b="1" dirty="0">
                <a:solidFill>
                  <a:srgbClr val="FF0000"/>
                </a:solidFill>
              </a:rPr>
              <a:t> </a:t>
            </a:r>
            <a:r>
              <a:rPr lang="fr-FR" sz="2800" b="1" dirty="0" err="1">
                <a:solidFill>
                  <a:srgbClr val="FF0000"/>
                </a:solidFill>
              </a:rPr>
              <a:t>Microwave-assisted</a:t>
            </a:r>
            <a:r>
              <a:rPr lang="fr-FR" sz="2800" b="1" dirty="0">
                <a:solidFill>
                  <a:srgbClr val="FF0000"/>
                </a:solidFill>
              </a:rPr>
              <a:t> extraction </a:t>
            </a:r>
            <a:endParaRPr lang="fr-FR" sz="2800" dirty="0">
              <a:solidFill>
                <a:srgbClr val="FF0000"/>
              </a:solidFill>
            </a:endParaRPr>
          </a:p>
        </p:txBody>
      </p:sp>
      <p:pic>
        <p:nvPicPr>
          <p:cNvPr id="9" name="Image 8">
            <a:extLst>
              <a:ext uri="{FF2B5EF4-FFF2-40B4-BE49-F238E27FC236}">
                <a16:creationId xmlns:a16="http://schemas.microsoft.com/office/drawing/2014/main" id="{833A238A-ED4B-CBFE-84A3-21F3524EAEF4}"/>
              </a:ext>
            </a:extLst>
          </p:cNvPr>
          <p:cNvPicPr>
            <a:picLocks noChangeAspect="1"/>
          </p:cNvPicPr>
          <p:nvPr/>
        </p:nvPicPr>
        <p:blipFill>
          <a:blip r:embed="rId3"/>
          <a:stretch>
            <a:fillRect/>
          </a:stretch>
        </p:blipFill>
        <p:spPr>
          <a:xfrm>
            <a:off x="651269" y="810491"/>
            <a:ext cx="7841461" cy="4036471"/>
          </a:xfrm>
          <a:prstGeom prst="rect">
            <a:avLst/>
          </a:prstGeom>
        </p:spPr>
      </p:pic>
    </p:spTree>
    <p:extLst>
      <p:ext uri="{BB962C8B-B14F-4D97-AF65-F5344CB8AC3E}">
        <p14:creationId xmlns:p14="http://schemas.microsoft.com/office/powerpoint/2010/main" val="897496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7F0E9EC9-1A7B-3268-B2D7-F298D4B4674C}"/>
            </a:ext>
          </a:extLst>
        </p:cNvPr>
        <p:cNvGrpSpPr/>
        <p:nvPr/>
      </p:nvGrpSpPr>
      <p:grpSpPr>
        <a:xfrm>
          <a:off x="0" y="0"/>
          <a:ext cx="0" cy="0"/>
          <a:chOff x="0" y="0"/>
          <a:chExt cx="0" cy="0"/>
        </a:xfrm>
      </p:grpSpPr>
      <p:sp>
        <p:nvSpPr>
          <p:cNvPr id="187" name="Google Shape;187;p28">
            <a:extLst>
              <a:ext uri="{FF2B5EF4-FFF2-40B4-BE49-F238E27FC236}">
                <a16:creationId xmlns:a16="http://schemas.microsoft.com/office/drawing/2014/main" id="{218E3DBB-B8A1-E600-5923-B3030F25FF18}"/>
              </a:ext>
            </a:extLst>
          </p:cNvPr>
          <p:cNvSpPr txBox="1">
            <a:spLocks noGrp="1"/>
          </p:cNvSpPr>
          <p:nvPr>
            <p:ph type="subTitle" idx="1"/>
          </p:nvPr>
        </p:nvSpPr>
        <p:spPr>
          <a:xfrm>
            <a:off x="585763" y="1464869"/>
            <a:ext cx="7600900" cy="2917391"/>
          </a:xfrm>
          <a:prstGeom prst="rect">
            <a:avLst/>
          </a:prstGeom>
        </p:spPr>
        <p:txBody>
          <a:bodyPr spcFirstLastPara="1" wrap="square" lIns="91425" tIns="91425" rIns="91425" bIns="91425" anchor="ctr" anchorCtr="0">
            <a:noAutofit/>
          </a:bodyPr>
          <a:lstStyle/>
          <a:p>
            <a:pPr algn="just">
              <a:lnSpc>
                <a:spcPct val="150000"/>
              </a:lnSpc>
            </a:pPr>
            <a:r>
              <a:rPr lang="en-US" sz="1800" dirty="0">
                <a:latin typeface="Times New Roman" panose="02020603050405020304" pitchFamily="18" charset="0"/>
                <a:cs typeface="Times New Roman" panose="02020603050405020304" pitchFamily="18" charset="0"/>
              </a:rPr>
              <a:t>This is where proteins reveal their true magic in food science and technology. Through processes like denaturation and aggregation, proteins transform the physical properties of food. Their ability to interact with water, lipids, and other molecules makes them powerful, natural, and often multifunctional ingredients. Key functional properties include:</a:t>
            </a:r>
          </a:p>
          <a:p>
            <a:pPr>
              <a:lnSpc>
                <a:spcPct val="150000"/>
              </a:lnSpc>
            </a:pPr>
            <a:endParaRPr lang="en-US" sz="1800" dirty="0">
              <a:latin typeface="Times New Roman" panose="02020603050405020304" pitchFamily="18" charset="0"/>
              <a:cs typeface="Times New Roman" panose="02020603050405020304" pitchFamily="18" charset="0"/>
            </a:endParaRPr>
          </a:p>
        </p:txBody>
      </p:sp>
      <p:sp>
        <p:nvSpPr>
          <p:cNvPr id="188" name="Google Shape;188;p28">
            <a:extLst>
              <a:ext uri="{FF2B5EF4-FFF2-40B4-BE49-F238E27FC236}">
                <a16:creationId xmlns:a16="http://schemas.microsoft.com/office/drawing/2014/main" id="{BC841893-07C8-387E-2829-4EDCA7BCCC82}"/>
              </a:ext>
            </a:extLst>
          </p:cNvPr>
          <p:cNvSpPr/>
          <p:nvPr/>
        </p:nvSpPr>
        <p:spPr>
          <a:xfrm>
            <a:off x="7246654" y="-536255"/>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ZoneTexte 2">
            <a:extLst>
              <a:ext uri="{FF2B5EF4-FFF2-40B4-BE49-F238E27FC236}">
                <a16:creationId xmlns:a16="http://schemas.microsoft.com/office/drawing/2014/main" id="{0397C31C-6699-0EFC-357D-2FE06464FE5A}"/>
              </a:ext>
            </a:extLst>
          </p:cNvPr>
          <p:cNvSpPr txBox="1"/>
          <p:nvPr/>
        </p:nvSpPr>
        <p:spPr>
          <a:xfrm>
            <a:off x="1898147" y="22165"/>
            <a:ext cx="4976132" cy="461665"/>
          </a:xfrm>
          <a:prstGeom prst="rect">
            <a:avLst/>
          </a:prstGeom>
          <a:noFill/>
        </p:spPr>
        <p:txBody>
          <a:bodyPr wrap="square">
            <a:spAutoFit/>
          </a:bodyPr>
          <a:lstStyle/>
          <a:p>
            <a:r>
              <a:rPr lang="fr-FR" sz="2400" b="1" dirty="0">
                <a:effectLst/>
                <a:latin typeface="Times New Roman" panose="02020603050405020304" pitchFamily="18" charset="0"/>
                <a:ea typeface="Calibri" panose="020F0502020204030204" pitchFamily="34" charset="0"/>
              </a:rPr>
              <a:t>The importance of </a:t>
            </a:r>
            <a:r>
              <a:rPr lang="fr-FR" sz="2400" b="1" dirty="0" err="1">
                <a:effectLst/>
                <a:latin typeface="Times New Roman" panose="02020603050405020304" pitchFamily="18" charset="0"/>
                <a:ea typeface="Calibri" panose="020F0502020204030204" pitchFamily="34" charset="0"/>
              </a:rPr>
              <a:t>food</a:t>
            </a:r>
            <a:r>
              <a:rPr lang="fr-FR" sz="2400" b="1" dirty="0">
                <a:effectLst/>
                <a:latin typeface="Times New Roman" panose="02020603050405020304" pitchFamily="18" charset="0"/>
                <a:ea typeface="Calibri" panose="020F0502020204030204" pitchFamily="34" charset="0"/>
              </a:rPr>
              <a:t> </a:t>
            </a:r>
            <a:r>
              <a:rPr lang="fr-FR" sz="2400" b="1" dirty="0" err="1">
                <a:effectLst/>
                <a:latin typeface="Times New Roman" panose="02020603050405020304" pitchFamily="18" charset="0"/>
                <a:ea typeface="Calibri" panose="020F0502020204030204" pitchFamily="34" charset="0"/>
              </a:rPr>
              <a:t>proteins</a:t>
            </a:r>
            <a:endParaRPr lang="fr-FR" sz="2400" dirty="0"/>
          </a:p>
        </p:txBody>
      </p:sp>
      <p:sp>
        <p:nvSpPr>
          <p:cNvPr id="7" name="Google Shape;187;p28">
            <a:extLst>
              <a:ext uri="{FF2B5EF4-FFF2-40B4-BE49-F238E27FC236}">
                <a16:creationId xmlns:a16="http://schemas.microsoft.com/office/drawing/2014/main" id="{6C602088-0199-43E9-D68A-C4ECDB7088DE}"/>
              </a:ext>
            </a:extLst>
          </p:cNvPr>
          <p:cNvSpPr txBox="1">
            <a:spLocks/>
          </p:cNvSpPr>
          <p:nvPr/>
        </p:nvSpPr>
        <p:spPr>
          <a:xfrm>
            <a:off x="543264" y="761240"/>
            <a:ext cx="3335100" cy="461665"/>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lbert Sans"/>
              <a:buNone/>
              <a:defRPr sz="16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9pPr>
          </a:lstStyle>
          <a:p>
            <a:r>
              <a:rPr lang="fr-FR" sz="2400" b="1" dirty="0">
                <a:latin typeface="Times New Roman" panose="02020603050405020304" pitchFamily="18" charset="0"/>
                <a:cs typeface="Times New Roman" panose="02020603050405020304" pitchFamily="18" charset="0"/>
              </a:rPr>
              <a:t>The </a:t>
            </a:r>
            <a:r>
              <a:rPr lang="fr-FR" sz="2400" b="1" dirty="0" err="1">
                <a:latin typeface="Times New Roman" panose="02020603050405020304" pitchFamily="18" charset="0"/>
                <a:cs typeface="Times New Roman" panose="02020603050405020304" pitchFamily="18" charset="0"/>
              </a:rPr>
              <a:t>functional</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role</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57001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399B4D48-DCF6-6A6D-3B6B-05CB1DC14DF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2E92CF57-8E1C-C0B1-A571-961FAA384885}"/>
              </a:ext>
            </a:extLst>
          </p:cNvPr>
          <p:cNvSpPr txBox="1"/>
          <p:nvPr/>
        </p:nvSpPr>
        <p:spPr>
          <a:xfrm>
            <a:off x="419939" y="0"/>
            <a:ext cx="6802981" cy="523220"/>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Calibri" panose="020F0502020204030204" pitchFamily="34" charset="0"/>
              </a:rPr>
              <a:t>4.3 </a:t>
            </a:r>
            <a:r>
              <a:rPr lang="fr-FR" sz="2800" b="1" dirty="0">
                <a:solidFill>
                  <a:srgbClr val="FF0000"/>
                </a:solidFill>
              </a:rPr>
              <a:t> </a:t>
            </a:r>
            <a:r>
              <a:rPr lang="fr-FR" sz="2800" b="1" dirty="0" err="1">
                <a:solidFill>
                  <a:srgbClr val="FF0000"/>
                </a:solidFill>
              </a:rPr>
              <a:t>Microwave-assisted</a:t>
            </a:r>
            <a:r>
              <a:rPr lang="fr-FR" sz="2800" b="1" dirty="0">
                <a:solidFill>
                  <a:srgbClr val="FF0000"/>
                </a:solidFill>
              </a:rPr>
              <a:t> extraction </a:t>
            </a:r>
            <a:endParaRPr lang="fr-FR" sz="2800" dirty="0">
              <a:solidFill>
                <a:srgbClr val="FF0000"/>
              </a:solidFill>
            </a:endParaRPr>
          </a:p>
        </p:txBody>
      </p:sp>
      <p:pic>
        <p:nvPicPr>
          <p:cNvPr id="5" name="Image 4">
            <a:extLst>
              <a:ext uri="{FF2B5EF4-FFF2-40B4-BE49-F238E27FC236}">
                <a16:creationId xmlns:a16="http://schemas.microsoft.com/office/drawing/2014/main" id="{87D026D0-7333-AB7A-C8B4-9930C9673A1D}"/>
              </a:ext>
            </a:extLst>
          </p:cNvPr>
          <p:cNvPicPr>
            <a:picLocks noChangeAspect="1"/>
          </p:cNvPicPr>
          <p:nvPr/>
        </p:nvPicPr>
        <p:blipFill>
          <a:blip r:embed="rId3"/>
          <a:stretch>
            <a:fillRect/>
          </a:stretch>
        </p:blipFill>
        <p:spPr>
          <a:xfrm>
            <a:off x="581890" y="1046019"/>
            <a:ext cx="7613751" cy="3602182"/>
          </a:xfrm>
          <a:prstGeom prst="rect">
            <a:avLst/>
          </a:prstGeom>
        </p:spPr>
      </p:pic>
    </p:spTree>
    <p:extLst>
      <p:ext uri="{BB962C8B-B14F-4D97-AF65-F5344CB8AC3E}">
        <p14:creationId xmlns:p14="http://schemas.microsoft.com/office/powerpoint/2010/main" val="29144909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4B6F2442-5E28-A3BC-33F5-773E8D1CCC3F}"/>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C0EAE2C0-48DC-7060-7246-61EBFD49A350}"/>
              </a:ext>
            </a:extLst>
          </p:cNvPr>
          <p:cNvSpPr txBox="1"/>
          <p:nvPr/>
        </p:nvSpPr>
        <p:spPr>
          <a:xfrm>
            <a:off x="565412" y="166254"/>
            <a:ext cx="6802981" cy="400110"/>
          </a:xfrm>
          <a:prstGeom prst="rect">
            <a:avLst/>
          </a:prstGeom>
          <a:noFill/>
        </p:spPr>
        <p:txBody>
          <a:bodyPr wrap="square">
            <a:spAutoFit/>
          </a:bodyPr>
          <a:lstStyle/>
          <a:p>
            <a:r>
              <a:rPr lang="fr-FR" sz="2000" b="1" dirty="0">
                <a:solidFill>
                  <a:srgbClr val="FF0000"/>
                </a:solidFill>
                <a:effectLst/>
                <a:latin typeface="Times New Roman" panose="02020603050405020304" pitchFamily="18" charset="0"/>
                <a:ea typeface="Calibri" panose="020F0502020204030204" pitchFamily="34" charset="0"/>
              </a:rPr>
              <a:t>4.</a:t>
            </a:r>
            <a:r>
              <a:rPr lang="fr-FR" sz="2000" b="1" dirty="0">
                <a:solidFill>
                  <a:srgbClr val="FF0000"/>
                </a:solidFill>
                <a:latin typeface="Times New Roman" panose="02020603050405020304" pitchFamily="18" charset="0"/>
                <a:ea typeface="Calibri" panose="020F0502020204030204" pitchFamily="34" charset="0"/>
              </a:rPr>
              <a:t>4</a:t>
            </a:r>
            <a:r>
              <a:rPr lang="fr-FR" sz="2000" b="1" dirty="0">
                <a:solidFill>
                  <a:srgbClr val="FF0000"/>
                </a:solidFill>
                <a:effectLst/>
                <a:latin typeface="Times New Roman" panose="02020603050405020304" pitchFamily="18" charset="0"/>
                <a:ea typeface="Calibri" panose="020F0502020204030204" pitchFamily="34" charset="0"/>
              </a:rPr>
              <a:t> </a:t>
            </a:r>
            <a:r>
              <a:rPr lang="fr-FR" sz="2000" b="1" dirty="0">
                <a:solidFill>
                  <a:srgbClr val="FF0000"/>
                </a:solidFill>
              </a:rPr>
              <a:t> </a:t>
            </a:r>
            <a:r>
              <a:rPr lang="fr-FR" sz="2000" b="1" dirty="0" err="1">
                <a:solidFill>
                  <a:srgbClr val="FF0000"/>
                </a:solidFill>
              </a:rPr>
              <a:t>Supercritical</a:t>
            </a:r>
            <a:r>
              <a:rPr lang="fr-FR" sz="2000" b="1" dirty="0">
                <a:solidFill>
                  <a:srgbClr val="FF0000"/>
                </a:solidFill>
              </a:rPr>
              <a:t> </a:t>
            </a:r>
            <a:r>
              <a:rPr lang="fr-FR" sz="2000" b="1" dirty="0" err="1">
                <a:solidFill>
                  <a:srgbClr val="FF0000"/>
                </a:solidFill>
              </a:rPr>
              <a:t>fluid</a:t>
            </a:r>
            <a:r>
              <a:rPr lang="fr-FR" sz="2000" b="1" dirty="0">
                <a:solidFill>
                  <a:srgbClr val="FF0000"/>
                </a:solidFill>
              </a:rPr>
              <a:t> extraction</a:t>
            </a:r>
            <a:endParaRPr lang="fr-FR" sz="2000" dirty="0">
              <a:solidFill>
                <a:srgbClr val="FF0000"/>
              </a:solidFill>
            </a:endParaRPr>
          </a:p>
        </p:txBody>
      </p:sp>
      <p:sp>
        <p:nvSpPr>
          <p:cNvPr id="10" name="ZoneTexte 9">
            <a:extLst>
              <a:ext uri="{FF2B5EF4-FFF2-40B4-BE49-F238E27FC236}">
                <a16:creationId xmlns:a16="http://schemas.microsoft.com/office/drawing/2014/main" id="{02A56314-BB07-4D2D-A395-D78256725FA3}"/>
              </a:ext>
            </a:extLst>
          </p:cNvPr>
          <p:cNvSpPr txBox="1"/>
          <p:nvPr/>
        </p:nvSpPr>
        <p:spPr>
          <a:xfrm>
            <a:off x="444212" y="744213"/>
            <a:ext cx="8130886" cy="2535566"/>
          </a:xfrm>
          <a:prstGeom prst="rect">
            <a:avLst/>
          </a:prstGeom>
          <a:noFill/>
        </p:spPr>
        <p:txBody>
          <a:bodyPr wrap="square">
            <a:spAutoFit/>
          </a:bodyPr>
          <a:lstStyle/>
          <a:p>
            <a:pPr algn="just">
              <a:lnSpc>
                <a:spcPct val="150000"/>
              </a:lnSpc>
            </a:pPr>
            <a:r>
              <a:rPr lang="en-US" sz="1800" dirty="0">
                <a:latin typeface="Times New Roman" panose="02020603050405020304" pitchFamily="18" charset="0"/>
                <a:cs typeface="Times New Roman" panose="02020603050405020304" pitchFamily="18" charset="0"/>
              </a:rPr>
              <a:t>Supercritical fluid extraction (SFE) is a separation technique that uses a fluid above its critical point to selectively extract compounds from a solid or liquid matrix. Supercritical carbon dioxide (CO2) is the most common solvent, as it acts as both a liquid and a gas to efficiently dissolve and separate compounds. This process is environmentally friendly because it minimizes or eliminates the use of organic solvents and can produce high-purity, residue-free extracts</a:t>
            </a:r>
            <a:endParaRPr lang="fr-F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05143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BE087098-1949-63D5-CC98-C67CDAB8A7AB}"/>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FDCE113D-4130-88A7-A5C7-3E7FCC486900}"/>
              </a:ext>
            </a:extLst>
          </p:cNvPr>
          <p:cNvPicPr>
            <a:picLocks noChangeAspect="1"/>
          </p:cNvPicPr>
          <p:nvPr/>
        </p:nvPicPr>
        <p:blipFill>
          <a:blip r:embed="rId3"/>
          <a:srcRect l="563" t="1020" r="943" b="2403"/>
          <a:stretch>
            <a:fillRect/>
          </a:stretch>
        </p:blipFill>
        <p:spPr>
          <a:xfrm>
            <a:off x="595745" y="94991"/>
            <a:ext cx="7800109" cy="4953517"/>
          </a:xfrm>
          <a:prstGeom prst="rect">
            <a:avLst/>
          </a:prstGeom>
        </p:spPr>
      </p:pic>
    </p:spTree>
    <p:extLst>
      <p:ext uri="{BB962C8B-B14F-4D97-AF65-F5344CB8AC3E}">
        <p14:creationId xmlns:p14="http://schemas.microsoft.com/office/powerpoint/2010/main" val="12921880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72AC889A-9127-AC60-D5A4-1436D9857BD6}"/>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326BEE1E-CB0F-14CF-F2C6-4CE67655AF53}"/>
              </a:ext>
            </a:extLst>
          </p:cNvPr>
          <p:cNvSpPr txBox="1"/>
          <p:nvPr/>
        </p:nvSpPr>
        <p:spPr>
          <a:xfrm>
            <a:off x="419939" y="0"/>
            <a:ext cx="6802981" cy="523220"/>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Calibri" panose="020F0502020204030204" pitchFamily="34" charset="0"/>
              </a:rPr>
              <a:t>4.</a:t>
            </a:r>
            <a:r>
              <a:rPr lang="fr-FR" sz="2800" b="1" dirty="0">
                <a:solidFill>
                  <a:srgbClr val="FF0000"/>
                </a:solidFill>
                <a:latin typeface="Times New Roman" panose="02020603050405020304" pitchFamily="18" charset="0"/>
                <a:ea typeface="Calibri" panose="020F0502020204030204" pitchFamily="34" charset="0"/>
              </a:rPr>
              <a:t>5</a:t>
            </a:r>
            <a:r>
              <a:rPr lang="fr-FR" sz="2800" b="1" dirty="0">
                <a:solidFill>
                  <a:srgbClr val="FF0000"/>
                </a:solidFill>
                <a:effectLst/>
                <a:latin typeface="Times New Roman" panose="02020603050405020304" pitchFamily="18" charset="0"/>
                <a:ea typeface="Calibri" panose="020F0502020204030204" pitchFamily="34" charset="0"/>
              </a:rPr>
              <a:t> </a:t>
            </a:r>
            <a:r>
              <a:rPr lang="fr-FR" sz="2800" b="1" dirty="0">
                <a:solidFill>
                  <a:srgbClr val="FF0000"/>
                </a:solidFill>
              </a:rPr>
              <a:t> </a:t>
            </a:r>
            <a:r>
              <a:rPr lang="fr-FR" sz="2800" b="1" dirty="0" err="1">
                <a:solidFill>
                  <a:srgbClr val="FF0000"/>
                </a:solidFill>
              </a:rPr>
              <a:t>Pulsed</a:t>
            </a:r>
            <a:r>
              <a:rPr lang="fr-FR" sz="2800" b="1" dirty="0">
                <a:solidFill>
                  <a:srgbClr val="FF0000"/>
                </a:solidFill>
              </a:rPr>
              <a:t> </a:t>
            </a:r>
            <a:r>
              <a:rPr lang="fr-FR" sz="2800" b="1" dirty="0" err="1">
                <a:solidFill>
                  <a:srgbClr val="FF0000"/>
                </a:solidFill>
              </a:rPr>
              <a:t>electric</a:t>
            </a:r>
            <a:r>
              <a:rPr lang="fr-FR" sz="2800" b="1" dirty="0">
                <a:solidFill>
                  <a:srgbClr val="FF0000"/>
                </a:solidFill>
              </a:rPr>
              <a:t> </a:t>
            </a:r>
            <a:r>
              <a:rPr lang="fr-FR" sz="2800" b="1" dirty="0" err="1">
                <a:solidFill>
                  <a:srgbClr val="FF0000"/>
                </a:solidFill>
              </a:rPr>
              <a:t>field</a:t>
            </a:r>
            <a:r>
              <a:rPr lang="fr-FR" sz="2800" b="1" dirty="0">
                <a:solidFill>
                  <a:srgbClr val="FF0000"/>
                </a:solidFill>
              </a:rPr>
              <a:t> extraction </a:t>
            </a:r>
            <a:endParaRPr lang="fr-FR" sz="2800" dirty="0">
              <a:solidFill>
                <a:srgbClr val="FF0000"/>
              </a:solidFill>
            </a:endParaRPr>
          </a:p>
        </p:txBody>
      </p:sp>
      <p:sp>
        <p:nvSpPr>
          <p:cNvPr id="4" name="ZoneTexte 3">
            <a:extLst>
              <a:ext uri="{FF2B5EF4-FFF2-40B4-BE49-F238E27FC236}">
                <a16:creationId xmlns:a16="http://schemas.microsoft.com/office/drawing/2014/main" id="{0105C493-CF38-225A-95B1-29CA50927A13}"/>
              </a:ext>
            </a:extLst>
          </p:cNvPr>
          <p:cNvSpPr txBox="1"/>
          <p:nvPr/>
        </p:nvSpPr>
        <p:spPr>
          <a:xfrm>
            <a:off x="253907" y="576657"/>
            <a:ext cx="8636186" cy="960328"/>
          </a:xfrm>
          <a:prstGeom prst="rect">
            <a:avLst/>
          </a:prstGeom>
          <a:noFill/>
        </p:spPr>
        <p:txBody>
          <a:bodyPr wrap="square">
            <a:spAutoFit/>
          </a:bodyPr>
          <a:lstStyle/>
          <a:p>
            <a:pPr algn="just">
              <a:lnSpc>
                <a:spcPct val="150000"/>
              </a:lnSpc>
              <a:spcBef>
                <a:spcPts val="1200"/>
              </a:spcBef>
              <a:spcAft>
                <a:spcPts val="1200"/>
              </a:spcAft>
            </a:pPr>
            <a:r>
              <a:rPr lang="en-US" sz="2000" dirty="0">
                <a:solidFill>
                  <a:srgbClr val="0F1115"/>
                </a:solidFill>
                <a:latin typeface="Times New Roman" panose="02020603050405020304" pitchFamily="18" charset="0"/>
                <a:cs typeface="Times New Roman" panose="02020603050405020304" pitchFamily="18" charset="0"/>
              </a:rPr>
              <a:t>Applies short, high-voltage pulses to food material, creating pores in cell membranes so proteins can escape without damaging their functionality.</a:t>
            </a:r>
            <a:endParaRPr lang="en-US" sz="2000" i="0" dirty="0">
              <a:solidFill>
                <a:srgbClr val="0F1115"/>
              </a:solidFill>
              <a:effectLst/>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C3C8A0B3-7C77-2024-2AB8-0436DB262CC2}"/>
              </a:ext>
            </a:extLst>
          </p:cNvPr>
          <p:cNvSpPr txBox="1"/>
          <p:nvPr/>
        </p:nvSpPr>
        <p:spPr>
          <a:xfrm>
            <a:off x="322958" y="1755246"/>
            <a:ext cx="8567135" cy="2951064"/>
          </a:xfrm>
          <a:prstGeom prst="rect">
            <a:avLst/>
          </a:prstGeom>
          <a:noFill/>
        </p:spPr>
        <p:txBody>
          <a:bodyPr wrap="square">
            <a:spAutoFit/>
          </a:bodyPr>
          <a:lstStyle/>
          <a:p>
            <a:pPr algn="just">
              <a:lnSpc>
                <a:spcPct val="150000"/>
              </a:lnSpc>
            </a:pPr>
            <a:r>
              <a:rPr lang="en-US" sz="1800" b="0" i="0" dirty="0">
                <a:solidFill>
                  <a:srgbClr val="0A0A0A"/>
                </a:solidFill>
                <a:effectLst/>
                <a:latin typeface="Times New Roman" panose="02020603050405020304" pitchFamily="18" charset="0"/>
                <a:cs typeface="Times New Roman" panose="02020603050405020304" pitchFamily="18" charset="0"/>
              </a:rPr>
              <a:t>Pulsed Electric Field (PEF) extraction is </a:t>
            </a:r>
            <a:r>
              <a:rPr lang="en-US" sz="1800" dirty="0">
                <a:latin typeface="Times New Roman" panose="02020603050405020304" pitchFamily="18" charset="0"/>
                <a:cs typeface="Times New Roman" panose="02020603050405020304" pitchFamily="18" charset="0"/>
              </a:rPr>
              <a:t>a non-thermal method that uses </a:t>
            </a:r>
            <a:r>
              <a:rPr lang="en-US" sz="1800" b="1" dirty="0">
                <a:solidFill>
                  <a:srgbClr val="FF0000"/>
                </a:solidFill>
                <a:latin typeface="Times New Roman" panose="02020603050405020304" pitchFamily="18" charset="0"/>
                <a:cs typeface="Times New Roman" panose="02020603050405020304" pitchFamily="18" charset="0"/>
              </a:rPr>
              <a:t>short, high-voltage electrical pulses </a:t>
            </a:r>
            <a:r>
              <a:rPr lang="en-US" sz="1800" dirty="0">
                <a:latin typeface="Times New Roman" panose="02020603050405020304" pitchFamily="18" charset="0"/>
                <a:cs typeface="Times New Roman" panose="02020603050405020304" pitchFamily="18" charset="0"/>
              </a:rPr>
              <a:t>to increase the permeability of cell membranes</a:t>
            </a:r>
            <a:r>
              <a:rPr lang="en-US" sz="1800" b="0" i="0" dirty="0">
                <a:solidFill>
                  <a:srgbClr val="0A0A0A"/>
                </a:solidFill>
                <a:effectLst/>
                <a:latin typeface="Times New Roman" panose="02020603050405020304" pitchFamily="18" charset="0"/>
                <a:cs typeface="Times New Roman" panose="02020603050405020304" pitchFamily="18" charset="0"/>
              </a:rPr>
              <a:t>, allowing for more efficient and faster extraction of compounds. This technique is used to extract bioactive compounds from plants, microbes, and food waste, and can reduce energy and solvent consumption. It also has applications in food preservation by inactivating microorganisms and in food processing by modifying texture and improving other steps like drying and peeling. </a:t>
            </a:r>
            <a:endParaRPr lang="fr-F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93168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6502B9F4-5758-6FCB-BFF0-39EC63095874}"/>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2F63C500-CE4B-59C1-FEFE-61A909961143}"/>
              </a:ext>
            </a:extLst>
          </p:cNvPr>
          <p:cNvSpPr txBox="1"/>
          <p:nvPr/>
        </p:nvSpPr>
        <p:spPr>
          <a:xfrm>
            <a:off x="906167" y="0"/>
            <a:ext cx="6802981" cy="523220"/>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Calibri" panose="020F0502020204030204" pitchFamily="34" charset="0"/>
              </a:rPr>
              <a:t>4.</a:t>
            </a:r>
            <a:r>
              <a:rPr lang="fr-FR" sz="2800" b="1" dirty="0">
                <a:solidFill>
                  <a:srgbClr val="FF0000"/>
                </a:solidFill>
                <a:latin typeface="Times New Roman" panose="02020603050405020304" pitchFamily="18" charset="0"/>
                <a:ea typeface="Calibri" panose="020F0502020204030204" pitchFamily="34" charset="0"/>
              </a:rPr>
              <a:t>5</a:t>
            </a:r>
            <a:r>
              <a:rPr lang="fr-FR" sz="2800" b="1" dirty="0">
                <a:solidFill>
                  <a:srgbClr val="FF0000"/>
                </a:solidFill>
                <a:effectLst/>
                <a:latin typeface="Times New Roman" panose="02020603050405020304" pitchFamily="18" charset="0"/>
                <a:ea typeface="Calibri" panose="020F0502020204030204" pitchFamily="34" charset="0"/>
              </a:rPr>
              <a:t> </a:t>
            </a:r>
            <a:r>
              <a:rPr lang="fr-FR" sz="2800" b="1" dirty="0">
                <a:solidFill>
                  <a:srgbClr val="FF0000"/>
                </a:solidFill>
              </a:rPr>
              <a:t> </a:t>
            </a:r>
            <a:r>
              <a:rPr lang="fr-FR" sz="2800" b="1" dirty="0" err="1">
                <a:solidFill>
                  <a:srgbClr val="FF0000"/>
                </a:solidFill>
              </a:rPr>
              <a:t>Pulsed</a:t>
            </a:r>
            <a:r>
              <a:rPr lang="fr-FR" sz="2800" b="1" dirty="0">
                <a:solidFill>
                  <a:srgbClr val="FF0000"/>
                </a:solidFill>
              </a:rPr>
              <a:t> </a:t>
            </a:r>
            <a:r>
              <a:rPr lang="fr-FR" sz="2800" b="1" dirty="0" err="1">
                <a:solidFill>
                  <a:srgbClr val="FF0000"/>
                </a:solidFill>
              </a:rPr>
              <a:t>electric</a:t>
            </a:r>
            <a:r>
              <a:rPr lang="fr-FR" sz="2800" b="1" dirty="0">
                <a:solidFill>
                  <a:srgbClr val="FF0000"/>
                </a:solidFill>
              </a:rPr>
              <a:t> </a:t>
            </a:r>
            <a:r>
              <a:rPr lang="fr-FR" sz="2800" b="1" dirty="0" err="1">
                <a:solidFill>
                  <a:srgbClr val="FF0000"/>
                </a:solidFill>
              </a:rPr>
              <a:t>field</a:t>
            </a:r>
            <a:r>
              <a:rPr lang="fr-FR" sz="2800" b="1" dirty="0">
                <a:solidFill>
                  <a:srgbClr val="FF0000"/>
                </a:solidFill>
              </a:rPr>
              <a:t> extraction </a:t>
            </a:r>
            <a:endParaRPr lang="fr-FR" sz="2800" dirty="0">
              <a:solidFill>
                <a:srgbClr val="FF0000"/>
              </a:solidFill>
            </a:endParaRPr>
          </a:p>
        </p:txBody>
      </p:sp>
      <p:pic>
        <p:nvPicPr>
          <p:cNvPr id="7" name="Image 6">
            <a:extLst>
              <a:ext uri="{FF2B5EF4-FFF2-40B4-BE49-F238E27FC236}">
                <a16:creationId xmlns:a16="http://schemas.microsoft.com/office/drawing/2014/main" id="{D1BA57E9-2B9E-9D77-6867-1C224DD580D5}"/>
              </a:ext>
            </a:extLst>
          </p:cNvPr>
          <p:cNvPicPr>
            <a:picLocks noChangeAspect="1"/>
          </p:cNvPicPr>
          <p:nvPr/>
        </p:nvPicPr>
        <p:blipFill>
          <a:blip r:embed="rId3"/>
          <a:stretch>
            <a:fillRect/>
          </a:stretch>
        </p:blipFill>
        <p:spPr>
          <a:xfrm>
            <a:off x="906167" y="623456"/>
            <a:ext cx="6539741" cy="4433454"/>
          </a:xfrm>
          <a:prstGeom prst="rect">
            <a:avLst/>
          </a:prstGeom>
        </p:spPr>
      </p:pic>
    </p:spTree>
    <p:extLst>
      <p:ext uri="{BB962C8B-B14F-4D97-AF65-F5344CB8AC3E}">
        <p14:creationId xmlns:p14="http://schemas.microsoft.com/office/powerpoint/2010/main" val="39089708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B610F1DA-9455-E431-1EC8-28DEBE4CFD0F}"/>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9B199E72-75BD-DDC7-32AA-F4A858E3DC0C}"/>
              </a:ext>
            </a:extLst>
          </p:cNvPr>
          <p:cNvSpPr txBox="1"/>
          <p:nvPr/>
        </p:nvSpPr>
        <p:spPr>
          <a:xfrm>
            <a:off x="159327" y="50827"/>
            <a:ext cx="8825345" cy="400110"/>
          </a:xfrm>
          <a:prstGeom prst="rect">
            <a:avLst/>
          </a:prstGeom>
          <a:noFill/>
        </p:spPr>
        <p:txBody>
          <a:bodyPr wrap="square">
            <a:spAutoFit/>
          </a:bodyPr>
          <a:lstStyle/>
          <a:p>
            <a:r>
              <a:rPr lang="fr-FR" sz="2000" b="1" dirty="0">
                <a:solidFill>
                  <a:srgbClr val="FF0000"/>
                </a:solidFill>
                <a:effectLst/>
                <a:latin typeface="Times New Roman" panose="02020603050405020304" pitchFamily="18" charset="0"/>
                <a:ea typeface="Calibri" panose="020F0502020204030204" pitchFamily="34" charset="0"/>
              </a:rPr>
              <a:t>4. </a:t>
            </a:r>
            <a:r>
              <a:rPr lang="fr-FR" sz="2000" b="1" dirty="0">
                <a:solidFill>
                  <a:srgbClr val="FF0000"/>
                </a:solidFill>
              </a:rPr>
              <a:t> </a:t>
            </a:r>
            <a:r>
              <a:rPr lang="fr-FR" sz="2000" b="1" dirty="0" err="1">
                <a:solidFill>
                  <a:srgbClr val="FF0000"/>
                </a:solidFill>
              </a:rPr>
              <a:t>Protein</a:t>
            </a:r>
            <a:r>
              <a:rPr lang="fr-FR" sz="2000" b="1" dirty="0">
                <a:solidFill>
                  <a:srgbClr val="FF0000"/>
                </a:solidFill>
              </a:rPr>
              <a:t> Extraction Techniques: Principles and </a:t>
            </a:r>
            <a:r>
              <a:rPr lang="fr-FR" sz="2000" b="1" dirty="0" err="1">
                <a:solidFill>
                  <a:srgbClr val="FF0000"/>
                </a:solidFill>
              </a:rPr>
              <a:t>Industrial</a:t>
            </a:r>
            <a:r>
              <a:rPr lang="fr-FR" sz="2000" b="1" dirty="0">
                <a:solidFill>
                  <a:srgbClr val="FF0000"/>
                </a:solidFill>
              </a:rPr>
              <a:t> </a:t>
            </a:r>
            <a:r>
              <a:rPr lang="fr-FR" sz="2000" b="1" dirty="0" err="1">
                <a:solidFill>
                  <a:srgbClr val="FF0000"/>
                </a:solidFill>
              </a:rPr>
              <a:t>Examples</a:t>
            </a:r>
            <a:endParaRPr lang="fr-FR" sz="2000" dirty="0">
              <a:solidFill>
                <a:srgbClr val="FF0000"/>
              </a:solidFill>
            </a:endParaRPr>
          </a:p>
        </p:txBody>
      </p:sp>
      <p:graphicFrame>
        <p:nvGraphicFramePr>
          <p:cNvPr id="4" name="Tableau 3">
            <a:extLst>
              <a:ext uri="{FF2B5EF4-FFF2-40B4-BE49-F238E27FC236}">
                <a16:creationId xmlns:a16="http://schemas.microsoft.com/office/drawing/2014/main" id="{DC923C5C-EE5F-5246-A3EF-0435516C0972}"/>
              </a:ext>
            </a:extLst>
          </p:cNvPr>
          <p:cNvGraphicFramePr>
            <a:graphicFrameLocks noGrp="1"/>
          </p:cNvGraphicFramePr>
          <p:nvPr>
            <p:extLst>
              <p:ext uri="{D42A27DB-BD31-4B8C-83A1-F6EECF244321}">
                <p14:modId xmlns:p14="http://schemas.microsoft.com/office/powerpoint/2010/main" val="104798326"/>
              </p:ext>
            </p:extLst>
          </p:nvPr>
        </p:nvGraphicFramePr>
        <p:xfrm>
          <a:off x="256309" y="662565"/>
          <a:ext cx="8215746" cy="4382511"/>
        </p:xfrm>
        <a:graphic>
          <a:graphicData uri="http://schemas.openxmlformats.org/drawingml/2006/table">
            <a:tbl>
              <a:tblPr>
                <a:tableStyleId>{DB6827E2-A8B6-4D41-9E52-EEE77245323C}</a:tableStyleId>
              </a:tblPr>
              <a:tblGrid>
                <a:gridCol w="2639291">
                  <a:extLst>
                    <a:ext uri="{9D8B030D-6E8A-4147-A177-3AD203B41FA5}">
                      <a16:colId xmlns:a16="http://schemas.microsoft.com/office/drawing/2014/main" val="2649534873"/>
                    </a:ext>
                  </a:extLst>
                </a:gridCol>
                <a:gridCol w="2757054">
                  <a:extLst>
                    <a:ext uri="{9D8B030D-6E8A-4147-A177-3AD203B41FA5}">
                      <a16:colId xmlns:a16="http://schemas.microsoft.com/office/drawing/2014/main" val="263075932"/>
                    </a:ext>
                  </a:extLst>
                </a:gridCol>
                <a:gridCol w="2819401">
                  <a:extLst>
                    <a:ext uri="{9D8B030D-6E8A-4147-A177-3AD203B41FA5}">
                      <a16:colId xmlns:a16="http://schemas.microsoft.com/office/drawing/2014/main" val="3484491636"/>
                    </a:ext>
                  </a:extLst>
                </a:gridCol>
              </a:tblGrid>
              <a:tr h="148544">
                <a:tc>
                  <a:txBody>
                    <a:bodyPr/>
                    <a:lstStyle/>
                    <a:p>
                      <a:pPr algn="ctr">
                        <a:lnSpc>
                          <a:spcPts val="1875"/>
                        </a:lnSpc>
                        <a:buNone/>
                      </a:pPr>
                      <a:r>
                        <a:rPr lang="fr-FR" sz="1400" b="1" dirty="0">
                          <a:solidFill>
                            <a:srgbClr val="FF0000"/>
                          </a:solidFill>
                          <a:effectLst/>
                          <a:latin typeface="Times New Roman" panose="02020603050405020304" pitchFamily="18" charset="0"/>
                          <a:cs typeface="Times New Roman" panose="02020603050405020304" pitchFamily="18" charset="0"/>
                        </a:rPr>
                        <a:t>Extraction Technique</a:t>
                      </a:r>
                    </a:p>
                  </a:txBody>
                  <a:tcPr marL="22782" marR="25314" marT="15821" marB="15821" anchor="ctr"/>
                </a:tc>
                <a:tc>
                  <a:txBody>
                    <a:bodyPr/>
                    <a:lstStyle/>
                    <a:p>
                      <a:pPr algn="ctr">
                        <a:lnSpc>
                          <a:spcPts val="1875"/>
                        </a:lnSpc>
                        <a:buNone/>
                      </a:pPr>
                      <a:r>
                        <a:rPr lang="fr-FR" sz="1400" b="1" dirty="0">
                          <a:solidFill>
                            <a:srgbClr val="FF0000"/>
                          </a:solidFill>
                          <a:effectLst/>
                          <a:latin typeface="Times New Roman" panose="02020603050405020304" pitchFamily="18" charset="0"/>
                          <a:cs typeface="Times New Roman" panose="02020603050405020304" pitchFamily="18" charset="0"/>
                        </a:rPr>
                        <a:t>Fundamental </a:t>
                      </a:r>
                      <a:r>
                        <a:rPr lang="fr-FR" sz="1400" b="1" dirty="0" err="1">
                          <a:solidFill>
                            <a:srgbClr val="FF0000"/>
                          </a:solidFill>
                          <a:effectLst/>
                          <a:latin typeface="Times New Roman" panose="02020603050405020304" pitchFamily="18" charset="0"/>
                          <a:cs typeface="Times New Roman" panose="02020603050405020304" pitchFamily="18" charset="0"/>
                        </a:rPr>
                        <a:t>Principle</a:t>
                      </a:r>
                      <a:endParaRPr lang="fr-FR" sz="1400" b="1" dirty="0">
                        <a:solidFill>
                          <a:srgbClr val="FF0000"/>
                        </a:solidFill>
                        <a:effectLst/>
                        <a:latin typeface="Times New Roman" panose="02020603050405020304" pitchFamily="18" charset="0"/>
                        <a:cs typeface="Times New Roman" panose="02020603050405020304" pitchFamily="18" charset="0"/>
                      </a:endParaRPr>
                    </a:p>
                  </a:txBody>
                  <a:tcPr marL="25314" marR="25314" marT="15821" marB="15821" anchor="ctr"/>
                </a:tc>
                <a:tc>
                  <a:txBody>
                    <a:bodyPr/>
                    <a:lstStyle/>
                    <a:p>
                      <a:pPr algn="ctr">
                        <a:lnSpc>
                          <a:spcPts val="1875"/>
                        </a:lnSpc>
                        <a:buNone/>
                      </a:pPr>
                      <a:r>
                        <a:rPr lang="en-US" sz="1400" b="1" dirty="0">
                          <a:solidFill>
                            <a:srgbClr val="FF0000"/>
                          </a:solidFill>
                          <a:effectLst/>
                          <a:latin typeface="Times New Roman" panose="02020603050405020304" pitchFamily="18" charset="0"/>
                          <a:cs typeface="Times New Roman" panose="02020603050405020304" pitchFamily="18" charset="0"/>
                        </a:rPr>
                        <a:t>Examples in the Agri-Food Industry</a:t>
                      </a:r>
                    </a:p>
                  </a:txBody>
                  <a:tcPr marL="25314" marR="25314" marT="15821" marB="15821" anchor="ctr"/>
                </a:tc>
                <a:extLst>
                  <a:ext uri="{0D108BD9-81ED-4DB2-BD59-A6C34878D82A}">
                    <a16:rowId xmlns:a16="http://schemas.microsoft.com/office/drawing/2014/main" val="2717797041"/>
                  </a:ext>
                </a:extLst>
              </a:tr>
              <a:tr h="689623">
                <a:tc>
                  <a:txBody>
                    <a:bodyPr/>
                    <a:lstStyle/>
                    <a:p>
                      <a:pPr algn="ctr">
                        <a:lnSpc>
                          <a:spcPts val="1875"/>
                        </a:lnSpc>
                        <a:buNone/>
                      </a:pPr>
                      <a:r>
                        <a:rPr lang="fr-FR" sz="1400" b="1" dirty="0">
                          <a:effectLst/>
                          <a:latin typeface="Times New Roman" panose="02020603050405020304" pitchFamily="18" charset="0"/>
                          <a:cs typeface="Times New Roman" panose="02020603050405020304" pitchFamily="18" charset="0"/>
                        </a:rPr>
                        <a:t>Enzyme-</a:t>
                      </a:r>
                      <a:r>
                        <a:rPr lang="fr-FR" sz="1400" b="1" dirty="0" err="1">
                          <a:effectLst/>
                          <a:latin typeface="Times New Roman" panose="02020603050405020304" pitchFamily="18" charset="0"/>
                          <a:cs typeface="Times New Roman" panose="02020603050405020304" pitchFamily="18" charset="0"/>
                        </a:rPr>
                        <a:t>Assisted</a:t>
                      </a:r>
                      <a:r>
                        <a:rPr lang="fr-FR" sz="1400" b="1" dirty="0">
                          <a:effectLst/>
                          <a:latin typeface="Times New Roman" panose="02020603050405020304" pitchFamily="18" charset="0"/>
                          <a:cs typeface="Times New Roman" panose="02020603050405020304" pitchFamily="18" charset="0"/>
                        </a:rPr>
                        <a:t> Extraction (EAE)</a:t>
                      </a:r>
                      <a:endParaRPr lang="fr-FR" sz="1400" b="0" dirty="0">
                        <a:effectLst/>
                        <a:latin typeface="Times New Roman" panose="02020603050405020304" pitchFamily="18" charset="0"/>
                        <a:cs typeface="Times New Roman" panose="02020603050405020304" pitchFamily="18" charset="0"/>
                      </a:endParaRPr>
                    </a:p>
                  </a:txBody>
                  <a:tcPr marL="22782" marR="25314" marT="15821" marB="15821" anchor="ctr"/>
                </a:tc>
                <a:tc>
                  <a:txBody>
                    <a:bodyPr/>
                    <a:lstStyle/>
                    <a:p>
                      <a:pPr algn="just">
                        <a:lnSpc>
                          <a:spcPts val="1875"/>
                        </a:lnSpc>
                        <a:buNone/>
                      </a:pPr>
                      <a:r>
                        <a:rPr lang="en-US" sz="1400" b="0" dirty="0">
                          <a:effectLst/>
                          <a:latin typeface="Times New Roman" panose="02020603050405020304" pitchFamily="18" charset="0"/>
                          <a:cs typeface="Times New Roman" panose="02020603050405020304" pitchFamily="18" charset="0"/>
                        </a:rPr>
                        <a:t>Uses enzymes (proteases, </a:t>
                      </a:r>
                      <a:r>
                        <a:rPr lang="en-US" sz="1400" b="0" dirty="0" err="1">
                          <a:effectLst/>
                          <a:latin typeface="Times New Roman" panose="02020603050405020304" pitchFamily="18" charset="0"/>
                          <a:cs typeface="Times New Roman" panose="02020603050405020304" pitchFamily="18" charset="0"/>
                        </a:rPr>
                        <a:t>carbohydrases</a:t>
                      </a:r>
                      <a:r>
                        <a:rPr lang="en-US" sz="1400" b="0" dirty="0">
                          <a:effectLst/>
                          <a:latin typeface="Times New Roman" panose="02020603050405020304" pitchFamily="18" charset="0"/>
                          <a:cs typeface="Times New Roman" panose="02020603050405020304" pitchFamily="18" charset="0"/>
                        </a:rPr>
                        <a:t>) to specifically hydrolyze cell walls and structural components, thereby releasing intracellular proteins.</a:t>
                      </a:r>
                    </a:p>
                  </a:txBody>
                  <a:tcPr marL="25314" marR="25314" marT="15821" marB="15821" anchor="ctr"/>
                </a:tc>
                <a:tc>
                  <a:txBody>
                    <a:bodyPr/>
                    <a:lstStyle/>
                    <a:p>
                      <a:pPr>
                        <a:lnSpc>
                          <a:spcPts val="1875"/>
                        </a:lnSpc>
                        <a:buNone/>
                      </a:pPr>
                      <a:r>
                        <a:rPr lang="en-US" sz="1400" b="0">
                          <a:effectLst/>
                          <a:latin typeface="Times New Roman" panose="02020603050405020304" pitchFamily="18" charset="0"/>
                          <a:cs typeface="Times New Roman" panose="02020603050405020304" pitchFamily="18" charset="0"/>
                        </a:rPr>
                        <a:t>• </a:t>
                      </a:r>
                      <a:r>
                        <a:rPr lang="en-US" sz="1400" b="1">
                          <a:effectLst/>
                          <a:latin typeface="Times New Roman" panose="02020603050405020304" pitchFamily="18" charset="0"/>
                          <a:cs typeface="Times New Roman" panose="02020603050405020304" pitchFamily="18" charset="0"/>
                        </a:rPr>
                        <a:t>Fish proteins:</a:t>
                      </a:r>
                      <a:r>
                        <a:rPr lang="en-US" sz="1400" b="0">
                          <a:effectLst/>
                          <a:latin typeface="Times New Roman" panose="02020603050405020304" pitchFamily="18" charset="0"/>
                          <a:cs typeface="Times New Roman" panose="02020603050405020304" pitchFamily="18" charset="0"/>
                        </a:rPr>
                        <a:t> Recovery of proteins and bioactive peptides from fish waste (bones, skins).</a:t>
                      </a:r>
                      <a:br>
                        <a:rPr lang="en-US" sz="1400" b="0">
                          <a:effectLst/>
                          <a:latin typeface="Times New Roman" panose="02020603050405020304" pitchFamily="18" charset="0"/>
                          <a:cs typeface="Times New Roman" panose="02020603050405020304" pitchFamily="18" charset="0"/>
                        </a:rPr>
                      </a:br>
                      <a:r>
                        <a:rPr lang="en-US" sz="1400" b="0">
                          <a:effectLst/>
                          <a:latin typeface="Times New Roman" panose="02020603050405020304" pitchFamily="18" charset="0"/>
                          <a:cs typeface="Times New Roman" panose="02020603050405020304" pitchFamily="18" charset="0"/>
                        </a:rPr>
                        <a:t>• </a:t>
                      </a:r>
                      <a:r>
                        <a:rPr lang="en-US" sz="1400" b="1">
                          <a:effectLst/>
                          <a:latin typeface="Times New Roman" panose="02020603050405020304" pitchFamily="18" charset="0"/>
                          <a:cs typeface="Times New Roman" panose="02020603050405020304" pitchFamily="18" charset="0"/>
                        </a:rPr>
                        <a:t>Oilseed cakes:</a:t>
                      </a:r>
                      <a:r>
                        <a:rPr lang="en-US" sz="1400" b="0">
                          <a:effectLst/>
                          <a:latin typeface="Times New Roman" panose="02020603050405020304" pitchFamily="18" charset="0"/>
                          <a:cs typeface="Times New Roman" panose="02020603050405020304" pitchFamily="18" charset="0"/>
                        </a:rPr>
                        <a:t> Enhanced extraction of proteins from rapeseed or sunflower meal after oil pressing.</a:t>
                      </a:r>
                      <a:br>
                        <a:rPr lang="en-US" sz="1400" b="0">
                          <a:effectLst/>
                          <a:latin typeface="Times New Roman" panose="02020603050405020304" pitchFamily="18" charset="0"/>
                          <a:cs typeface="Times New Roman" panose="02020603050405020304" pitchFamily="18" charset="0"/>
                        </a:rPr>
                      </a:br>
                      <a:r>
                        <a:rPr lang="en-US" sz="1400" b="0">
                          <a:effectLst/>
                          <a:latin typeface="Times New Roman" panose="02020603050405020304" pitchFamily="18" charset="0"/>
                          <a:cs typeface="Times New Roman" panose="02020603050405020304" pitchFamily="18" charset="0"/>
                        </a:rPr>
                        <a:t>• </a:t>
                      </a:r>
                      <a:r>
                        <a:rPr lang="en-US" sz="1400" b="1">
                          <a:effectLst/>
                          <a:latin typeface="Times New Roman" panose="02020603050405020304" pitchFamily="18" charset="0"/>
                          <a:cs typeface="Times New Roman" panose="02020603050405020304" pitchFamily="18" charset="0"/>
                        </a:rPr>
                        <a:t>Dairy proteins:</a:t>
                      </a:r>
                      <a:r>
                        <a:rPr lang="en-US" sz="1400" b="0">
                          <a:effectLst/>
                          <a:latin typeface="Times New Roman" panose="02020603050405020304" pitchFamily="18" charset="0"/>
                          <a:cs typeface="Times New Roman" panose="02020603050405020304" pitchFamily="18" charset="0"/>
                        </a:rPr>
                        <a:t> Production of casein or whey hydrolysates for infant formula or nutritional supplements.</a:t>
                      </a:r>
                    </a:p>
                  </a:txBody>
                  <a:tcPr marL="25314" marR="22782" marT="15821" marB="15821" anchor="ctr"/>
                </a:tc>
                <a:extLst>
                  <a:ext uri="{0D108BD9-81ED-4DB2-BD59-A6C34878D82A}">
                    <a16:rowId xmlns:a16="http://schemas.microsoft.com/office/drawing/2014/main" val="1685921421"/>
                  </a:ext>
                </a:extLst>
              </a:tr>
              <a:tr h="569383">
                <a:tc>
                  <a:txBody>
                    <a:bodyPr/>
                    <a:lstStyle/>
                    <a:p>
                      <a:pPr algn="ctr">
                        <a:lnSpc>
                          <a:spcPts val="1875"/>
                        </a:lnSpc>
                        <a:buNone/>
                      </a:pPr>
                      <a:r>
                        <a:rPr lang="fr-FR" sz="1400" b="1" dirty="0">
                          <a:effectLst/>
                          <a:latin typeface="Times New Roman" panose="02020603050405020304" pitchFamily="18" charset="0"/>
                          <a:cs typeface="Times New Roman" panose="02020603050405020304" pitchFamily="18" charset="0"/>
                        </a:rPr>
                        <a:t>Cavitation-</a:t>
                      </a:r>
                      <a:r>
                        <a:rPr lang="fr-FR" sz="1400" b="1" dirty="0" err="1">
                          <a:effectLst/>
                          <a:latin typeface="Times New Roman" panose="02020603050405020304" pitchFamily="18" charset="0"/>
                          <a:cs typeface="Times New Roman" panose="02020603050405020304" pitchFamily="18" charset="0"/>
                        </a:rPr>
                        <a:t>Assisted</a:t>
                      </a:r>
                      <a:r>
                        <a:rPr lang="fr-FR" sz="1400" b="1" dirty="0">
                          <a:effectLst/>
                          <a:latin typeface="Times New Roman" panose="02020603050405020304" pitchFamily="18" charset="0"/>
                          <a:cs typeface="Times New Roman" panose="02020603050405020304" pitchFamily="18" charset="0"/>
                        </a:rPr>
                        <a:t> Extraction</a:t>
                      </a:r>
                      <a:br>
                        <a:rPr lang="fr-FR" sz="1400" b="0" dirty="0">
                          <a:effectLst/>
                          <a:latin typeface="Times New Roman" panose="02020603050405020304" pitchFamily="18" charset="0"/>
                          <a:cs typeface="Times New Roman" panose="02020603050405020304" pitchFamily="18" charset="0"/>
                        </a:rPr>
                      </a:br>
                      <a:r>
                        <a:rPr lang="fr-FR" sz="1400" b="0" dirty="0">
                          <a:effectLst/>
                          <a:latin typeface="Times New Roman" panose="02020603050405020304" pitchFamily="18" charset="0"/>
                          <a:cs typeface="Times New Roman" panose="02020603050405020304" pitchFamily="18" charset="0"/>
                        </a:rPr>
                        <a:t>(e.g., </a:t>
                      </a:r>
                      <a:r>
                        <a:rPr lang="fr-FR" sz="1400" b="0" dirty="0" err="1">
                          <a:effectLst/>
                          <a:latin typeface="Times New Roman" panose="02020603050405020304" pitchFamily="18" charset="0"/>
                          <a:cs typeface="Times New Roman" panose="02020603050405020304" pitchFamily="18" charset="0"/>
                        </a:rPr>
                        <a:t>Ultrasonics</a:t>
                      </a:r>
                      <a:r>
                        <a:rPr lang="fr-FR" sz="1400" b="0" dirty="0">
                          <a:effectLst/>
                          <a:latin typeface="Times New Roman" panose="02020603050405020304" pitchFamily="18" charset="0"/>
                          <a:cs typeface="Times New Roman" panose="02020603050405020304" pitchFamily="18" charset="0"/>
                        </a:rPr>
                        <a:t>)</a:t>
                      </a:r>
                    </a:p>
                  </a:txBody>
                  <a:tcPr marL="22782" marR="25314" marT="15821" marB="15821" anchor="ctr"/>
                </a:tc>
                <a:tc>
                  <a:txBody>
                    <a:bodyPr/>
                    <a:lstStyle/>
                    <a:p>
                      <a:pPr algn="just">
                        <a:lnSpc>
                          <a:spcPts val="1875"/>
                        </a:lnSpc>
                        <a:buNone/>
                      </a:pPr>
                      <a:r>
                        <a:rPr lang="en-US" sz="1400" b="0" dirty="0">
                          <a:effectLst/>
                          <a:latin typeface="Times New Roman" panose="02020603050405020304" pitchFamily="18" charset="0"/>
                          <a:cs typeface="Times New Roman" panose="02020603050405020304" pitchFamily="18" charset="0"/>
                        </a:rPr>
                        <a:t>Generation of cavitation bubbles (via ultrasound) that implode, creating localized extreme conditions (pressure, temperature) that disrupt cell walls and enhance mass transfer.</a:t>
                      </a:r>
                    </a:p>
                  </a:txBody>
                  <a:tcPr marL="25314" marR="25314" marT="15821" marB="15821" anchor="ctr"/>
                </a:tc>
                <a:tc>
                  <a:txBody>
                    <a:bodyPr/>
                    <a:lstStyle/>
                    <a:p>
                      <a:pPr>
                        <a:lnSpc>
                          <a:spcPts val="1875"/>
                        </a:lnSpc>
                        <a:buNone/>
                      </a:pPr>
                      <a:r>
                        <a:rPr lang="fr-FR" sz="1400" b="0" dirty="0">
                          <a:effectLst/>
                          <a:latin typeface="Times New Roman" panose="02020603050405020304" pitchFamily="18" charset="0"/>
                          <a:cs typeface="Times New Roman" panose="02020603050405020304" pitchFamily="18" charset="0"/>
                        </a:rPr>
                        <a:t>• </a:t>
                      </a:r>
                      <a:r>
                        <a:rPr lang="fr-FR" sz="1400" b="1" dirty="0" err="1">
                          <a:effectLst/>
                          <a:latin typeface="Times New Roman" panose="02020603050405020304" pitchFamily="18" charset="0"/>
                          <a:cs typeface="Times New Roman" panose="02020603050405020304" pitchFamily="18" charset="0"/>
                        </a:rPr>
                        <a:t>Algae</a:t>
                      </a:r>
                      <a:r>
                        <a:rPr lang="fr-FR" sz="1400" b="1" dirty="0">
                          <a:effectLst/>
                          <a:latin typeface="Times New Roman" panose="02020603050405020304" pitchFamily="18" charset="0"/>
                          <a:cs typeface="Times New Roman" panose="02020603050405020304" pitchFamily="18" charset="0"/>
                        </a:rPr>
                        <a:t>:</a:t>
                      </a:r>
                      <a:r>
                        <a:rPr lang="fr-FR" sz="1400" b="0" dirty="0">
                          <a:effectLst/>
                          <a:latin typeface="Times New Roman" panose="02020603050405020304" pitchFamily="18" charset="0"/>
                          <a:cs typeface="Times New Roman" panose="02020603050405020304" pitchFamily="18" charset="0"/>
                        </a:rPr>
                        <a:t> Extraction of </a:t>
                      </a:r>
                      <a:r>
                        <a:rPr lang="fr-FR" sz="1400" b="0" dirty="0" err="1">
                          <a:effectLst/>
                          <a:latin typeface="Times New Roman" panose="02020603050405020304" pitchFamily="18" charset="0"/>
                          <a:cs typeface="Times New Roman" panose="02020603050405020304" pitchFamily="18" charset="0"/>
                        </a:rPr>
                        <a:t>proteins</a:t>
                      </a:r>
                      <a:r>
                        <a:rPr lang="fr-FR" sz="1400" b="0" dirty="0">
                          <a:effectLst/>
                          <a:latin typeface="Times New Roman" panose="02020603050405020304" pitchFamily="18" charset="0"/>
                          <a:cs typeface="Times New Roman" panose="02020603050405020304" pitchFamily="18" charset="0"/>
                        </a:rPr>
                        <a:t> and pigments (</a:t>
                      </a:r>
                      <a:r>
                        <a:rPr lang="fr-FR" sz="1400" b="0" dirty="0" err="1">
                          <a:effectLst/>
                          <a:latin typeface="Times New Roman" panose="02020603050405020304" pitchFamily="18" charset="0"/>
                          <a:cs typeface="Times New Roman" panose="02020603050405020304" pitchFamily="18" charset="0"/>
                        </a:rPr>
                        <a:t>phycocyanin</a:t>
                      </a:r>
                      <a:r>
                        <a:rPr lang="fr-FR" sz="1400" b="0" dirty="0">
                          <a:effectLst/>
                          <a:latin typeface="Times New Roman" panose="02020603050405020304" pitchFamily="18" charset="0"/>
                          <a:cs typeface="Times New Roman" panose="02020603050405020304" pitchFamily="18" charset="0"/>
                        </a:rPr>
                        <a:t>) </a:t>
                      </a:r>
                      <a:r>
                        <a:rPr lang="fr-FR" sz="1400" b="0" dirty="0" err="1">
                          <a:effectLst/>
                          <a:latin typeface="Times New Roman" panose="02020603050405020304" pitchFamily="18" charset="0"/>
                          <a:cs typeface="Times New Roman" panose="02020603050405020304" pitchFamily="18" charset="0"/>
                        </a:rPr>
                        <a:t>from</a:t>
                      </a:r>
                      <a:r>
                        <a:rPr lang="fr-FR" sz="1400" b="0" dirty="0">
                          <a:effectLst/>
                          <a:latin typeface="Times New Roman" panose="02020603050405020304" pitchFamily="18" charset="0"/>
                          <a:cs typeface="Times New Roman" panose="02020603050405020304" pitchFamily="18" charset="0"/>
                        </a:rPr>
                        <a:t> </a:t>
                      </a:r>
                      <a:r>
                        <a:rPr lang="fr-FR" sz="1400" b="0" dirty="0" err="1">
                          <a:effectLst/>
                          <a:latin typeface="Times New Roman" panose="02020603050405020304" pitchFamily="18" charset="0"/>
                          <a:cs typeface="Times New Roman" panose="02020603050405020304" pitchFamily="18" charset="0"/>
                        </a:rPr>
                        <a:t>microalgae</a:t>
                      </a:r>
                      <a:r>
                        <a:rPr lang="fr-FR" sz="1400" b="0" dirty="0">
                          <a:effectLst/>
                          <a:latin typeface="Times New Roman" panose="02020603050405020304" pitchFamily="18" charset="0"/>
                          <a:cs typeface="Times New Roman" panose="02020603050405020304" pitchFamily="18" charset="0"/>
                        </a:rPr>
                        <a:t>.</a:t>
                      </a:r>
                      <a:br>
                        <a:rPr lang="fr-FR" sz="1400" b="0" dirty="0">
                          <a:effectLst/>
                          <a:latin typeface="Times New Roman" panose="02020603050405020304" pitchFamily="18" charset="0"/>
                          <a:cs typeface="Times New Roman" panose="02020603050405020304" pitchFamily="18" charset="0"/>
                        </a:rPr>
                      </a:br>
                      <a:r>
                        <a:rPr lang="fr-FR" sz="1400" b="0" dirty="0">
                          <a:effectLst/>
                          <a:latin typeface="Times New Roman" panose="02020603050405020304" pitchFamily="18" charset="0"/>
                          <a:cs typeface="Times New Roman" panose="02020603050405020304" pitchFamily="18" charset="0"/>
                        </a:rPr>
                        <a:t>• </a:t>
                      </a:r>
                      <a:r>
                        <a:rPr lang="fr-FR" sz="1400" b="1" dirty="0" err="1">
                          <a:effectLst/>
                          <a:latin typeface="Times New Roman" panose="02020603050405020304" pitchFamily="18" charset="0"/>
                          <a:cs typeface="Times New Roman" panose="02020603050405020304" pitchFamily="18" charset="0"/>
                        </a:rPr>
                        <a:t>Brewery</a:t>
                      </a:r>
                      <a:r>
                        <a:rPr lang="fr-FR" sz="1400" b="1" dirty="0">
                          <a:effectLst/>
                          <a:latin typeface="Times New Roman" panose="02020603050405020304" pitchFamily="18" charset="0"/>
                          <a:cs typeface="Times New Roman" panose="02020603050405020304" pitchFamily="18" charset="0"/>
                        </a:rPr>
                        <a:t> </a:t>
                      </a:r>
                      <a:r>
                        <a:rPr lang="fr-FR" sz="1400" b="1" dirty="0" err="1">
                          <a:effectLst/>
                          <a:latin typeface="Times New Roman" panose="02020603050405020304" pitchFamily="18" charset="0"/>
                          <a:cs typeface="Times New Roman" panose="02020603050405020304" pitchFamily="18" charset="0"/>
                        </a:rPr>
                        <a:t>waste</a:t>
                      </a:r>
                      <a:r>
                        <a:rPr lang="fr-FR" sz="1400" b="1" dirty="0">
                          <a:effectLst/>
                          <a:latin typeface="Times New Roman" panose="02020603050405020304" pitchFamily="18" charset="0"/>
                          <a:cs typeface="Times New Roman" panose="02020603050405020304" pitchFamily="18" charset="0"/>
                        </a:rPr>
                        <a:t>:</a:t>
                      </a:r>
                      <a:r>
                        <a:rPr lang="fr-FR" sz="1400" b="0" dirty="0">
                          <a:effectLst/>
                          <a:latin typeface="Times New Roman" panose="02020603050405020304" pitchFamily="18" charset="0"/>
                          <a:cs typeface="Times New Roman" panose="02020603050405020304" pitchFamily="18" charset="0"/>
                        </a:rPr>
                        <a:t> </a:t>
                      </a:r>
                      <a:r>
                        <a:rPr lang="fr-FR" sz="1400" b="0" dirty="0" err="1">
                          <a:effectLst/>
                          <a:latin typeface="Times New Roman" panose="02020603050405020304" pitchFamily="18" charset="0"/>
                          <a:cs typeface="Times New Roman" panose="02020603050405020304" pitchFamily="18" charset="0"/>
                        </a:rPr>
                        <a:t>Valorization</a:t>
                      </a:r>
                      <a:r>
                        <a:rPr lang="fr-FR" sz="1400" b="0" dirty="0">
                          <a:effectLst/>
                          <a:latin typeface="Times New Roman" panose="02020603050405020304" pitchFamily="18" charset="0"/>
                          <a:cs typeface="Times New Roman" panose="02020603050405020304" pitchFamily="18" charset="0"/>
                        </a:rPr>
                        <a:t> of </a:t>
                      </a:r>
                      <a:r>
                        <a:rPr lang="fr-FR" sz="1400" b="0" dirty="0" err="1">
                          <a:effectLst/>
                          <a:latin typeface="Times New Roman" panose="02020603050405020304" pitchFamily="18" charset="0"/>
                          <a:cs typeface="Times New Roman" panose="02020603050405020304" pitchFamily="18" charset="0"/>
                        </a:rPr>
                        <a:t>brewer's</a:t>
                      </a:r>
                      <a:r>
                        <a:rPr lang="fr-FR" sz="1400" b="0" dirty="0">
                          <a:effectLst/>
                          <a:latin typeface="Times New Roman" panose="02020603050405020304" pitchFamily="18" charset="0"/>
                          <a:cs typeface="Times New Roman" panose="02020603050405020304" pitchFamily="18" charset="0"/>
                        </a:rPr>
                        <a:t> </a:t>
                      </a:r>
                      <a:r>
                        <a:rPr lang="fr-FR" sz="1400" b="0" dirty="0" err="1">
                          <a:effectLst/>
                          <a:latin typeface="Times New Roman" panose="02020603050405020304" pitchFamily="18" charset="0"/>
                          <a:cs typeface="Times New Roman" panose="02020603050405020304" pitchFamily="18" charset="0"/>
                        </a:rPr>
                        <a:t>spent</a:t>
                      </a:r>
                      <a:r>
                        <a:rPr lang="fr-FR" sz="1400" b="0" dirty="0">
                          <a:effectLst/>
                          <a:latin typeface="Times New Roman" panose="02020603050405020304" pitchFamily="18" charset="0"/>
                          <a:cs typeface="Times New Roman" panose="02020603050405020304" pitchFamily="18" charset="0"/>
                        </a:rPr>
                        <a:t> grain to </a:t>
                      </a:r>
                      <a:r>
                        <a:rPr lang="fr-FR" sz="1400" b="0" dirty="0" err="1">
                          <a:effectLst/>
                          <a:latin typeface="Times New Roman" panose="02020603050405020304" pitchFamily="18" charset="0"/>
                          <a:cs typeface="Times New Roman" panose="02020603050405020304" pitchFamily="18" charset="0"/>
                        </a:rPr>
                        <a:t>extract</a:t>
                      </a:r>
                      <a:r>
                        <a:rPr lang="fr-FR" sz="1400" b="0" dirty="0">
                          <a:effectLst/>
                          <a:latin typeface="Times New Roman" panose="02020603050405020304" pitchFamily="18" charset="0"/>
                          <a:cs typeface="Times New Roman" panose="02020603050405020304" pitchFamily="18" charset="0"/>
                        </a:rPr>
                        <a:t> </a:t>
                      </a:r>
                      <a:r>
                        <a:rPr lang="fr-FR" sz="1400" b="0" dirty="0" err="1">
                          <a:effectLst/>
                          <a:latin typeface="Times New Roman" panose="02020603050405020304" pitchFamily="18" charset="0"/>
                          <a:cs typeface="Times New Roman" panose="02020603050405020304" pitchFamily="18" charset="0"/>
                        </a:rPr>
                        <a:t>residual</a:t>
                      </a:r>
                      <a:r>
                        <a:rPr lang="fr-FR" sz="1400" b="0" dirty="0">
                          <a:effectLst/>
                          <a:latin typeface="Times New Roman" panose="02020603050405020304" pitchFamily="18" charset="0"/>
                          <a:cs typeface="Times New Roman" panose="02020603050405020304" pitchFamily="18" charset="0"/>
                        </a:rPr>
                        <a:t> </a:t>
                      </a:r>
                      <a:r>
                        <a:rPr lang="fr-FR" sz="1400" b="0" dirty="0" err="1">
                          <a:effectLst/>
                          <a:latin typeface="Times New Roman" panose="02020603050405020304" pitchFamily="18" charset="0"/>
                          <a:cs typeface="Times New Roman" panose="02020603050405020304" pitchFamily="18" charset="0"/>
                        </a:rPr>
                        <a:t>proteins</a:t>
                      </a:r>
                      <a:r>
                        <a:rPr lang="fr-FR" sz="1400" b="0" dirty="0">
                          <a:effectLst/>
                          <a:latin typeface="Times New Roman" panose="02020603050405020304" pitchFamily="18" charset="0"/>
                          <a:cs typeface="Times New Roman" panose="02020603050405020304" pitchFamily="18" charset="0"/>
                        </a:rPr>
                        <a:t>.</a:t>
                      </a:r>
                      <a:br>
                        <a:rPr lang="fr-FR" sz="1400" b="0" dirty="0">
                          <a:effectLst/>
                          <a:latin typeface="Times New Roman" panose="02020603050405020304" pitchFamily="18" charset="0"/>
                          <a:cs typeface="Times New Roman" panose="02020603050405020304" pitchFamily="18" charset="0"/>
                        </a:rPr>
                      </a:br>
                      <a:r>
                        <a:rPr lang="fr-FR" sz="1400" b="0" dirty="0">
                          <a:effectLst/>
                          <a:latin typeface="Times New Roman" panose="02020603050405020304" pitchFamily="18" charset="0"/>
                          <a:cs typeface="Times New Roman" panose="02020603050405020304" pitchFamily="18" charset="0"/>
                        </a:rPr>
                        <a:t>• </a:t>
                      </a:r>
                      <a:r>
                        <a:rPr lang="fr-FR" sz="1400" b="1" dirty="0">
                          <a:effectLst/>
                          <a:latin typeface="Times New Roman" panose="02020603050405020304" pitchFamily="18" charset="0"/>
                          <a:cs typeface="Times New Roman" panose="02020603050405020304" pitchFamily="18" charset="0"/>
                        </a:rPr>
                        <a:t>Corn gluten:</a:t>
                      </a:r>
                      <a:r>
                        <a:rPr lang="fr-FR" sz="1400" b="0" dirty="0">
                          <a:effectLst/>
                          <a:latin typeface="Times New Roman" panose="02020603050405020304" pitchFamily="18" charset="0"/>
                          <a:cs typeface="Times New Roman" panose="02020603050405020304" pitchFamily="18" charset="0"/>
                        </a:rPr>
                        <a:t> </a:t>
                      </a:r>
                      <a:r>
                        <a:rPr lang="fr-FR" sz="1400" b="0" dirty="0" err="1">
                          <a:effectLst/>
                          <a:latin typeface="Times New Roman" panose="02020603050405020304" pitchFamily="18" charset="0"/>
                          <a:cs typeface="Times New Roman" panose="02020603050405020304" pitchFamily="18" charset="0"/>
                        </a:rPr>
                        <a:t>Improved</a:t>
                      </a:r>
                      <a:r>
                        <a:rPr lang="fr-FR" sz="1400" b="0" dirty="0">
                          <a:effectLst/>
                          <a:latin typeface="Times New Roman" panose="02020603050405020304" pitchFamily="18" charset="0"/>
                          <a:cs typeface="Times New Roman" panose="02020603050405020304" pitchFamily="18" charset="0"/>
                        </a:rPr>
                        <a:t> extraction of gluten </a:t>
                      </a:r>
                      <a:r>
                        <a:rPr lang="fr-FR" sz="1400" b="0" dirty="0" err="1">
                          <a:effectLst/>
                          <a:latin typeface="Times New Roman" panose="02020603050405020304" pitchFamily="18" charset="0"/>
                          <a:cs typeface="Times New Roman" panose="02020603050405020304" pitchFamily="18" charset="0"/>
                        </a:rPr>
                        <a:t>from</a:t>
                      </a:r>
                      <a:r>
                        <a:rPr lang="fr-FR" sz="1400" b="0" dirty="0">
                          <a:effectLst/>
                          <a:latin typeface="Times New Roman" panose="02020603050405020304" pitchFamily="18" charset="0"/>
                          <a:cs typeface="Times New Roman" panose="02020603050405020304" pitchFamily="18" charset="0"/>
                        </a:rPr>
                        <a:t> corn </a:t>
                      </a:r>
                      <a:r>
                        <a:rPr lang="fr-FR" sz="1400" b="0" dirty="0" err="1">
                          <a:effectLst/>
                          <a:latin typeface="Times New Roman" panose="02020603050405020304" pitchFamily="18" charset="0"/>
                          <a:cs typeface="Times New Roman" panose="02020603050405020304" pitchFamily="18" charset="0"/>
                        </a:rPr>
                        <a:t>flour</a:t>
                      </a:r>
                      <a:r>
                        <a:rPr lang="fr-FR" sz="1400" b="0" dirty="0">
                          <a:effectLst/>
                          <a:latin typeface="Times New Roman" panose="02020603050405020304" pitchFamily="18" charset="0"/>
                          <a:cs typeface="Times New Roman" panose="02020603050405020304" pitchFamily="18" charset="0"/>
                        </a:rPr>
                        <a:t>.</a:t>
                      </a:r>
                    </a:p>
                  </a:txBody>
                  <a:tcPr marL="25314" marR="22782" marT="15821" marB="15821" anchor="ctr"/>
                </a:tc>
                <a:extLst>
                  <a:ext uri="{0D108BD9-81ED-4DB2-BD59-A6C34878D82A}">
                    <a16:rowId xmlns:a16="http://schemas.microsoft.com/office/drawing/2014/main" val="3871941912"/>
                  </a:ext>
                </a:extLst>
              </a:tr>
            </a:tbl>
          </a:graphicData>
        </a:graphic>
      </p:graphicFrame>
      <p:sp>
        <p:nvSpPr>
          <p:cNvPr id="5" name="Rectangle 1">
            <a:extLst>
              <a:ext uri="{FF2B5EF4-FFF2-40B4-BE49-F238E27FC236}">
                <a16:creationId xmlns:a16="http://schemas.microsoft.com/office/drawing/2014/main" id="{D138E311-19D0-A13F-1E9A-441CD90FD048}"/>
              </a:ext>
            </a:extLst>
          </p:cNvPr>
          <p:cNvSpPr>
            <a:spLocks noChangeArrowheads="1"/>
          </p:cNvSpPr>
          <p:nvPr/>
        </p:nvSpPr>
        <p:spPr bwMode="auto">
          <a:xfrm>
            <a:off x="3611563" y="-2392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62002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8BD1319B-ED32-BE21-B22D-7CE3351C6BFA}"/>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72BA2878-5311-0F70-600C-8CA2BFAA4A73}"/>
              </a:ext>
            </a:extLst>
          </p:cNvPr>
          <p:cNvSpPr txBox="1"/>
          <p:nvPr/>
        </p:nvSpPr>
        <p:spPr>
          <a:xfrm>
            <a:off x="159327" y="50827"/>
            <a:ext cx="8825345" cy="400110"/>
          </a:xfrm>
          <a:prstGeom prst="rect">
            <a:avLst/>
          </a:prstGeom>
          <a:noFill/>
        </p:spPr>
        <p:txBody>
          <a:bodyPr wrap="square">
            <a:spAutoFit/>
          </a:bodyPr>
          <a:lstStyle/>
          <a:p>
            <a:r>
              <a:rPr lang="fr-FR" sz="2000" b="1" dirty="0">
                <a:solidFill>
                  <a:srgbClr val="FF0000"/>
                </a:solidFill>
                <a:effectLst/>
                <a:latin typeface="Times New Roman" panose="02020603050405020304" pitchFamily="18" charset="0"/>
                <a:ea typeface="Calibri" panose="020F0502020204030204" pitchFamily="34" charset="0"/>
              </a:rPr>
              <a:t>4. </a:t>
            </a:r>
            <a:r>
              <a:rPr lang="fr-FR" sz="2000" b="1" dirty="0">
                <a:solidFill>
                  <a:srgbClr val="FF0000"/>
                </a:solidFill>
              </a:rPr>
              <a:t> </a:t>
            </a:r>
            <a:r>
              <a:rPr lang="fr-FR" sz="2000" b="1" dirty="0" err="1">
                <a:solidFill>
                  <a:srgbClr val="FF0000"/>
                </a:solidFill>
              </a:rPr>
              <a:t>Protein</a:t>
            </a:r>
            <a:r>
              <a:rPr lang="fr-FR" sz="2000" b="1" dirty="0">
                <a:solidFill>
                  <a:srgbClr val="FF0000"/>
                </a:solidFill>
              </a:rPr>
              <a:t> Extraction Techniques: Principles and </a:t>
            </a:r>
            <a:r>
              <a:rPr lang="fr-FR" sz="2000" b="1" dirty="0" err="1">
                <a:solidFill>
                  <a:srgbClr val="FF0000"/>
                </a:solidFill>
              </a:rPr>
              <a:t>Industrial</a:t>
            </a:r>
            <a:r>
              <a:rPr lang="fr-FR" sz="2000" b="1" dirty="0">
                <a:solidFill>
                  <a:srgbClr val="FF0000"/>
                </a:solidFill>
              </a:rPr>
              <a:t> </a:t>
            </a:r>
            <a:r>
              <a:rPr lang="fr-FR" sz="2000" b="1" dirty="0" err="1">
                <a:solidFill>
                  <a:srgbClr val="FF0000"/>
                </a:solidFill>
              </a:rPr>
              <a:t>Examples</a:t>
            </a:r>
            <a:endParaRPr lang="fr-FR" sz="2000" dirty="0">
              <a:solidFill>
                <a:srgbClr val="FF0000"/>
              </a:solidFill>
            </a:endParaRPr>
          </a:p>
        </p:txBody>
      </p:sp>
      <p:sp>
        <p:nvSpPr>
          <p:cNvPr id="5" name="Rectangle 1">
            <a:extLst>
              <a:ext uri="{FF2B5EF4-FFF2-40B4-BE49-F238E27FC236}">
                <a16:creationId xmlns:a16="http://schemas.microsoft.com/office/drawing/2014/main" id="{D83704A9-571C-9E28-3C1C-5EB8AA50303F}"/>
              </a:ext>
            </a:extLst>
          </p:cNvPr>
          <p:cNvSpPr>
            <a:spLocks noChangeArrowheads="1"/>
          </p:cNvSpPr>
          <p:nvPr/>
        </p:nvSpPr>
        <p:spPr bwMode="auto">
          <a:xfrm>
            <a:off x="3611563" y="-2392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au 1">
            <a:extLst>
              <a:ext uri="{FF2B5EF4-FFF2-40B4-BE49-F238E27FC236}">
                <a16:creationId xmlns:a16="http://schemas.microsoft.com/office/drawing/2014/main" id="{5DA7594D-2A62-AD60-1E08-12AC6A74C6C5}"/>
              </a:ext>
            </a:extLst>
          </p:cNvPr>
          <p:cNvGraphicFramePr>
            <a:graphicFrameLocks noGrp="1"/>
          </p:cNvGraphicFramePr>
          <p:nvPr>
            <p:extLst>
              <p:ext uri="{D42A27DB-BD31-4B8C-83A1-F6EECF244321}">
                <p14:modId xmlns:p14="http://schemas.microsoft.com/office/powerpoint/2010/main" val="521658370"/>
              </p:ext>
            </p:extLst>
          </p:nvPr>
        </p:nvGraphicFramePr>
        <p:xfrm>
          <a:off x="380134" y="958561"/>
          <a:ext cx="8459066" cy="4128174"/>
        </p:xfrm>
        <a:graphic>
          <a:graphicData uri="http://schemas.openxmlformats.org/drawingml/2006/table">
            <a:tbl>
              <a:tblPr>
                <a:tableStyleId>{DB6827E2-A8B6-4D41-9E52-EEE77245323C}</a:tableStyleId>
              </a:tblPr>
              <a:tblGrid>
                <a:gridCol w="2717457">
                  <a:extLst>
                    <a:ext uri="{9D8B030D-6E8A-4147-A177-3AD203B41FA5}">
                      <a16:colId xmlns:a16="http://schemas.microsoft.com/office/drawing/2014/main" val="2957413042"/>
                    </a:ext>
                  </a:extLst>
                </a:gridCol>
                <a:gridCol w="2838708">
                  <a:extLst>
                    <a:ext uri="{9D8B030D-6E8A-4147-A177-3AD203B41FA5}">
                      <a16:colId xmlns:a16="http://schemas.microsoft.com/office/drawing/2014/main" val="3756138327"/>
                    </a:ext>
                  </a:extLst>
                </a:gridCol>
                <a:gridCol w="2902901">
                  <a:extLst>
                    <a:ext uri="{9D8B030D-6E8A-4147-A177-3AD203B41FA5}">
                      <a16:colId xmlns:a16="http://schemas.microsoft.com/office/drawing/2014/main" val="3537346930"/>
                    </a:ext>
                  </a:extLst>
                </a:gridCol>
              </a:tblGrid>
              <a:tr h="216621">
                <a:tc>
                  <a:txBody>
                    <a:bodyPr/>
                    <a:lstStyle/>
                    <a:p>
                      <a:pPr algn="ctr">
                        <a:lnSpc>
                          <a:spcPts val="1875"/>
                        </a:lnSpc>
                        <a:buNone/>
                      </a:pPr>
                      <a:r>
                        <a:rPr lang="fr-FR" sz="1400" b="1" dirty="0" err="1">
                          <a:effectLst/>
                          <a:latin typeface="Times New Roman" panose="02020603050405020304" pitchFamily="18" charset="0"/>
                          <a:cs typeface="Times New Roman" panose="02020603050405020304" pitchFamily="18" charset="0"/>
                        </a:rPr>
                        <a:t>Microwave-Assisted</a:t>
                      </a:r>
                      <a:r>
                        <a:rPr lang="fr-FR" sz="1400" b="1" dirty="0">
                          <a:effectLst/>
                          <a:latin typeface="Times New Roman" panose="02020603050405020304" pitchFamily="18" charset="0"/>
                          <a:cs typeface="Times New Roman" panose="02020603050405020304" pitchFamily="18" charset="0"/>
                        </a:rPr>
                        <a:t> Extraction (MAE)</a:t>
                      </a:r>
                      <a:endParaRPr lang="fr-FR" sz="1400" b="0" dirty="0">
                        <a:effectLst/>
                        <a:latin typeface="Times New Roman" panose="02020603050405020304" pitchFamily="18" charset="0"/>
                        <a:cs typeface="Times New Roman" panose="02020603050405020304" pitchFamily="18" charset="0"/>
                      </a:endParaRPr>
                    </a:p>
                  </a:txBody>
                  <a:tcPr marL="22782" marR="25314" marT="15821" marB="15821" anchor="ctr"/>
                </a:tc>
                <a:tc>
                  <a:txBody>
                    <a:bodyPr/>
                    <a:lstStyle/>
                    <a:p>
                      <a:pPr algn="just">
                        <a:lnSpc>
                          <a:spcPts val="1875"/>
                        </a:lnSpc>
                        <a:buNone/>
                      </a:pPr>
                      <a:r>
                        <a:rPr lang="en-US" sz="1400" b="0" dirty="0">
                          <a:effectLst/>
                          <a:latin typeface="Times New Roman" panose="02020603050405020304" pitchFamily="18" charset="0"/>
                          <a:cs typeface="Times New Roman" panose="02020603050405020304" pitchFamily="18" charset="0"/>
                        </a:rPr>
                        <a:t>Dielectric heating by microwaves causes intense molecular agitation and volumetric heating, leading to rapid vaporization of intracellular water which ruptures the cells.</a:t>
                      </a:r>
                    </a:p>
                  </a:txBody>
                  <a:tcPr marL="25314" marR="25314" marT="15821" marB="15821" anchor="ctr"/>
                </a:tc>
                <a:tc>
                  <a:txBody>
                    <a:bodyPr/>
                    <a:lstStyle/>
                    <a:p>
                      <a:pPr>
                        <a:lnSpc>
                          <a:spcPts val="1875"/>
                        </a:lnSpc>
                        <a:buNone/>
                      </a:pPr>
                      <a:r>
                        <a:rPr lang="en-US" sz="1400" b="0" dirty="0">
                          <a:effectLst/>
                          <a:latin typeface="Times New Roman" panose="02020603050405020304" pitchFamily="18" charset="0"/>
                          <a:cs typeface="Times New Roman" panose="02020603050405020304" pitchFamily="18" charset="0"/>
                        </a:rPr>
                        <a:t>• </a:t>
                      </a:r>
                      <a:r>
                        <a:rPr lang="en-US" sz="1400" b="1" dirty="0">
                          <a:effectLst/>
                          <a:latin typeface="Times New Roman" panose="02020603050405020304" pitchFamily="18" charset="0"/>
                          <a:cs typeface="Times New Roman" panose="02020603050405020304" pitchFamily="18" charset="0"/>
                        </a:rPr>
                        <a:t>Soy proteins:</a:t>
                      </a:r>
                      <a:r>
                        <a:rPr lang="en-US" sz="1400" b="0" dirty="0">
                          <a:effectLst/>
                          <a:latin typeface="Times New Roman" panose="02020603050405020304" pitchFamily="18" charset="0"/>
                          <a:cs typeface="Times New Roman" panose="02020603050405020304" pitchFamily="18" charset="0"/>
                        </a:rPr>
                        <a:t> Rapid and efficient extraction of proteins from defatted soybean flour.</a:t>
                      </a:r>
                      <a:br>
                        <a:rPr lang="en-US" sz="1400" b="0" dirty="0">
                          <a:effectLst/>
                          <a:latin typeface="Times New Roman" panose="02020603050405020304" pitchFamily="18" charset="0"/>
                          <a:cs typeface="Times New Roman" panose="02020603050405020304" pitchFamily="18" charset="0"/>
                        </a:rPr>
                      </a:br>
                      <a:r>
                        <a:rPr lang="en-US" sz="1400" b="0" dirty="0">
                          <a:effectLst/>
                          <a:latin typeface="Times New Roman" panose="02020603050405020304" pitchFamily="18" charset="0"/>
                          <a:cs typeface="Times New Roman" panose="02020603050405020304" pitchFamily="18" charset="0"/>
                        </a:rPr>
                        <a:t>• </a:t>
                      </a:r>
                      <a:r>
                        <a:rPr lang="en-US" sz="1400" b="1" dirty="0">
                          <a:effectLst/>
                          <a:latin typeface="Times New Roman" panose="02020603050405020304" pitchFamily="18" charset="0"/>
                          <a:cs typeface="Times New Roman" panose="02020603050405020304" pitchFamily="18" charset="0"/>
                        </a:rPr>
                        <a:t>Rice by-products:</a:t>
                      </a:r>
                      <a:r>
                        <a:rPr lang="en-US" sz="1400" b="0" dirty="0">
                          <a:effectLst/>
                          <a:latin typeface="Times New Roman" panose="02020603050405020304" pitchFamily="18" charset="0"/>
                          <a:cs typeface="Times New Roman" panose="02020603050405020304" pitchFamily="18" charset="0"/>
                        </a:rPr>
                        <a:t> Extraction of proteins from rice bran.</a:t>
                      </a:r>
                      <a:br>
                        <a:rPr lang="en-US" sz="1400" b="0" dirty="0">
                          <a:effectLst/>
                          <a:latin typeface="Times New Roman" panose="02020603050405020304" pitchFamily="18" charset="0"/>
                          <a:cs typeface="Times New Roman" panose="02020603050405020304" pitchFamily="18" charset="0"/>
                        </a:rPr>
                      </a:br>
                      <a:r>
                        <a:rPr lang="en-US" sz="1400" b="0" dirty="0">
                          <a:effectLst/>
                          <a:latin typeface="Times New Roman" panose="02020603050405020304" pitchFamily="18" charset="0"/>
                          <a:cs typeface="Times New Roman" panose="02020603050405020304" pitchFamily="18" charset="0"/>
                        </a:rPr>
                        <a:t>• </a:t>
                      </a:r>
                      <a:r>
                        <a:rPr lang="en-US" sz="1400" b="1" dirty="0">
                          <a:effectLst/>
                          <a:latin typeface="Times New Roman" panose="02020603050405020304" pitchFamily="18" charset="0"/>
                          <a:cs typeface="Times New Roman" panose="02020603050405020304" pitchFamily="18" charset="0"/>
                        </a:rPr>
                        <a:t>Green leaves:</a:t>
                      </a:r>
                      <a:r>
                        <a:rPr lang="en-US" sz="1400" b="0" dirty="0">
                          <a:effectLst/>
                          <a:latin typeface="Times New Roman" panose="02020603050405020304" pitchFamily="18" charset="0"/>
                          <a:cs typeface="Times New Roman" panose="02020603050405020304" pitchFamily="18" charset="0"/>
                        </a:rPr>
                        <a:t> Extraction of Rubisco protein (a promising future ingredient) from alfalfa or nettle leaves.</a:t>
                      </a:r>
                    </a:p>
                  </a:txBody>
                  <a:tcPr marL="25314" marR="22782" marT="15821" marB="15821" anchor="ctr"/>
                </a:tc>
                <a:extLst>
                  <a:ext uri="{0D108BD9-81ED-4DB2-BD59-A6C34878D82A}">
                    <a16:rowId xmlns:a16="http://schemas.microsoft.com/office/drawing/2014/main" val="954535190"/>
                  </a:ext>
                </a:extLst>
              </a:tr>
              <a:tr h="689623">
                <a:tc>
                  <a:txBody>
                    <a:bodyPr/>
                    <a:lstStyle/>
                    <a:p>
                      <a:pPr algn="ctr">
                        <a:lnSpc>
                          <a:spcPts val="1875"/>
                        </a:lnSpc>
                        <a:buNone/>
                      </a:pPr>
                      <a:r>
                        <a:rPr lang="fr-FR" sz="1400" b="1" dirty="0" err="1">
                          <a:effectLst/>
                          <a:latin typeface="Times New Roman" panose="02020603050405020304" pitchFamily="18" charset="0"/>
                          <a:cs typeface="Times New Roman" panose="02020603050405020304" pitchFamily="18" charset="0"/>
                        </a:rPr>
                        <a:t>Supercritical</a:t>
                      </a:r>
                      <a:r>
                        <a:rPr lang="fr-FR" sz="1400" b="1" dirty="0">
                          <a:effectLst/>
                          <a:latin typeface="Times New Roman" panose="02020603050405020304" pitchFamily="18" charset="0"/>
                          <a:cs typeface="Times New Roman" panose="02020603050405020304" pitchFamily="18" charset="0"/>
                        </a:rPr>
                        <a:t> </a:t>
                      </a:r>
                      <a:r>
                        <a:rPr lang="fr-FR" sz="1400" b="1" dirty="0" err="1">
                          <a:effectLst/>
                          <a:latin typeface="Times New Roman" panose="02020603050405020304" pitchFamily="18" charset="0"/>
                          <a:cs typeface="Times New Roman" panose="02020603050405020304" pitchFamily="18" charset="0"/>
                        </a:rPr>
                        <a:t>Fluid</a:t>
                      </a:r>
                      <a:r>
                        <a:rPr lang="fr-FR" sz="1400" b="1" dirty="0">
                          <a:effectLst/>
                          <a:latin typeface="Times New Roman" panose="02020603050405020304" pitchFamily="18" charset="0"/>
                          <a:cs typeface="Times New Roman" panose="02020603050405020304" pitchFamily="18" charset="0"/>
                        </a:rPr>
                        <a:t> Extraction (SFE)</a:t>
                      </a:r>
                      <a:endParaRPr lang="fr-FR" sz="1400" b="0" dirty="0">
                        <a:effectLst/>
                        <a:latin typeface="Times New Roman" panose="02020603050405020304" pitchFamily="18" charset="0"/>
                        <a:cs typeface="Times New Roman" panose="02020603050405020304" pitchFamily="18" charset="0"/>
                      </a:endParaRPr>
                    </a:p>
                  </a:txBody>
                  <a:tcPr marL="22782" marR="25314" marT="15821" marB="15821" anchor="ctr"/>
                </a:tc>
                <a:tc>
                  <a:txBody>
                    <a:bodyPr/>
                    <a:lstStyle/>
                    <a:p>
                      <a:pPr algn="just">
                        <a:lnSpc>
                          <a:spcPts val="1875"/>
                        </a:lnSpc>
                        <a:buNone/>
                      </a:pPr>
                      <a:r>
                        <a:rPr lang="en-US" sz="1400" b="0" dirty="0">
                          <a:effectLst/>
                          <a:latin typeface="Times New Roman" panose="02020603050405020304" pitchFamily="18" charset="0"/>
                          <a:cs typeface="Times New Roman" panose="02020603050405020304" pitchFamily="18" charset="0"/>
                        </a:rPr>
                        <a:t>Uses a fluid (typically CO₂) in a supercritical state, which has a density close to a liquid and viscosity near a gas, allowing it to effectively penetrate the matrix and dissolve target compounds.</a:t>
                      </a:r>
                    </a:p>
                  </a:txBody>
                  <a:tcPr marL="25314" marR="25314" marT="15821" marB="15821" anchor="ctr"/>
                </a:tc>
                <a:tc>
                  <a:txBody>
                    <a:bodyPr/>
                    <a:lstStyle/>
                    <a:p>
                      <a:pPr>
                        <a:lnSpc>
                          <a:spcPts val="1875"/>
                        </a:lnSpc>
                        <a:buNone/>
                      </a:pPr>
                      <a:r>
                        <a:rPr lang="en-US" sz="1400" b="0" dirty="0">
                          <a:effectLst/>
                          <a:latin typeface="Times New Roman" panose="02020603050405020304" pitchFamily="18" charset="0"/>
                          <a:cs typeface="Times New Roman" panose="02020603050405020304" pitchFamily="18" charset="0"/>
                        </a:rPr>
                        <a:t>• </a:t>
                      </a:r>
                      <a:r>
                        <a:rPr lang="en-US" sz="1400" b="1" dirty="0">
                          <a:effectLst/>
                          <a:latin typeface="Times New Roman" panose="02020603050405020304" pitchFamily="18" charset="0"/>
                          <a:cs typeface="Times New Roman" panose="02020603050405020304" pitchFamily="18" charset="0"/>
                        </a:rPr>
                        <a:t>Meal De-oiling:</a:t>
                      </a:r>
                      <a:r>
                        <a:rPr lang="en-US" sz="1400" b="0" dirty="0">
                          <a:effectLst/>
                          <a:latin typeface="Times New Roman" panose="02020603050405020304" pitchFamily="18" charset="0"/>
                          <a:cs typeface="Times New Roman" panose="02020603050405020304" pitchFamily="18" charset="0"/>
                        </a:rPr>
                        <a:t> This technique is primarily used to </a:t>
                      </a:r>
                      <a:r>
                        <a:rPr lang="en-US" sz="1400" b="1" dirty="0">
                          <a:effectLst/>
                          <a:latin typeface="Times New Roman" panose="02020603050405020304" pitchFamily="18" charset="0"/>
                          <a:cs typeface="Times New Roman" panose="02020603050405020304" pitchFamily="18" charset="0"/>
                        </a:rPr>
                        <a:t>de-oil</a:t>
                      </a:r>
                      <a:r>
                        <a:rPr lang="en-US" sz="1400" b="0" dirty="0">
                          <a:effectLst/>
                          <a:latin typeface="Times New Roman" panose="02020603050405020304" pitchFamily="18" charset="0"/>
                          <a:cs typeface="Times New Roman" panose="02020603050405020304" pitchFamily="18" charset="0"/>
                        </a:rPr>
                        <a:t> raw materials (e.g., rapeseed meal) upstream. The proteins, </a:t>
                      </a:r>
                      <a:r>
                        <a:rPr lang="en-US" sz="1400" b="1" dirty="0">
                          <a:effectLst/>
                          <a:latin typeface="Times New Roman" panose="02020603050405020304" pitchFamily="18" charset="0"/>
                          <a:cs typeface="Times New Roman" panose="02020603050405020304" pitchFamily="18" charset="0"/>
                        </a:rPr>
                        <a:t>not extracted</a:t>
                      </a:r>
                      <a:r>
                        <a:rPr lang="en-US" sz="1400" b="0" dirty="0">
                          <a:effectLst/>
                          <a:latin typeface="Times New Roman" panose="02020603050405020304" pitchFamily="18" charset="0"/>
                          <a:cs typeface="Times New Roman" panose="02020603050405020304" pitchFamily="18" charset="0"/>
                        </a:rPr>
                        <a:t> by supercritical CO₂, are </a:t>
                      </a:r>
                      <a:r>
                        <a:rPr lang="en-US" sz="1400" b="1" dirty="0">
                          <a:effectLst/>
                          <a:latin typeface="Times New Roman" panose="02020603050405020304" pitchFamily="18" charset="0"/>
                          <a:cs typeface="Times New Roman" panose="02020603050405020304" pitchFamily="18" charset="0"/>
                        </a:rPr>
                        <a:t>preserved</a:t>
                      </a:r>
                      <a:r>
                        <a:rPr lang="en-US" sz="1400" b="0" dirty="0">
                          <a:effectLst/>
                          <a:latin typeface="Times New Roman" panose="02020603050405020304" pitchFamily="18" charset="0"/>
                          <a:cs typeface="Times New Roman" panose="02020603050405020304" pitchFamily="18" charset="0"/>
                        </a:rPr>
                        <a:t> (not denatured) in the oil-depleted meal, which can then be treated by other methods (EAE, alkaline extraction) for high-quality protein extraction.</a:t>
                      </a:r>
                    </a:p>
                  </a:txBody>
                  <a:tcPr marL="25314" marR="22782" marT="15821" marB="15821" anchor="ctr"/>
                </a:tc>
                <a:extLst>
                  <a:ext uri="{0D108BD9-81ED-4DB2-BD59-A6C34878D82A}">
                    <a16:rowId xmlns:a16="http://schemas.microsoft.com/office/drawing/2014/main" val="3267990093"/>
                  </a:ext>
                </a:extLst>
              </a:tr>
            </a:tbl>
          </a:graphicData>
        </a:graphic>
      </p:graphicFrame>
      <p:graphicFrame>
        <p:nvGraphicFramePr>
          <p:cNvPr id="6" name="Tableau 5">
            <a:extLst>
              <a:ext uri="{FF2B5EF4-FFF2-40B4-BE49-F238E27FC236}">
                <a16:creationId xmlns:a16="http://schemas.microsoft.com/office/drawing/2014/main" id="{CF07EE86-0C5C-C6CD-32FA-EB46D321C19B}"/>
              </a:ext>
            </a:extLst>
          </p:cNvPr>
          <p:cNvGraphicFramePr>
            <a:graphicFrameLocks noGrp="1"/>
          </p:cNvGraphicFramePr>
          <p:nvPr>
            <p:extLst>
              <p:ext uri="{D42A27DB-BD31-4B8C-83A1-F6EECF244321}">
                <p14:modId xmlns:p14="http://schemas.microsoft.com/office/powerpoint/2010/main" val="1061445207"/>
              </p:ext>
            </p:extLst>
          </p:nvPr>
        </p:nvGraphicFramePr>
        <p:xfrm>
          <a:off x="380134" y="704224"/>
          <a:ext cx="8459066" cy="254337"/>
        </p:xfrm>
        <a:graphic>
          <a:graphicData uri="http://schemas.openxmlformats.org/drawingml/2006/table">
            <a:tbl>
              <a:tblPr>
                <a:tableStyleId>{DB6827E2-A8B6-4D41-9E52-EEE77245323C}</a:tableStyleId>
              </a:tblPr>
              <a:tblGrid>
                <a:gridCol w="2717457">
                  <a:extLst>
                    <a:ext uri="{9D8B030D-6E8A-4147-A177-3AD203B41FA5}">
                      <a16:colId xmlns:a16="http://schemas.microsoft.com/office/drawing/2014/main" val="1141835374"/>
                    </a:ext>
                  </a:extLst>
                </a:gridCol>
                <a:gridCol w="2838708">
                  <a:extLst>
                    <a:ext uri="{9D8B030D-6E8A-4147-A177-3AD203B41FA5}">
                      <a16:colId xmlns:a16="http://schemas.microsoft.com/office/drawing/2014/main" val="732665563"/>
                    </a:ext>
                  </a:extLst>
                </a:gridCol>
                <a:gridCol w="2902901">
                  <a:extLst>
                    <a:ext uri="{9D8B030D-6E8A-4147-A177-3AD203B41FA5}">
                      <a16:colId xmlns:a16="http://schemas.microsoft.com/office/drawing/2014/main" val="1455196953"/>
                    </a:ext>
                  </a:extLst>
                </a:gridCol>
              </a:tblGrid>
              <a:tr h="146186">
                <a:tc>
                  <a:txBody>
                    <a:bodyPr/>
                    <a:lstStyle/>
                    <a:p>
                      <a:pPr algn="ctr">
                        <a:lnSpc>
                          <a:spcPts val="1875"/>
                        </a:lnSpc>
                        <a:buNone/>
                      </a:pPr>
                      <a:r>
                        <a:rPr lang="fr-FR" sz="1400" b="1" dirty="0">
                          <a:solidFill>
                            <a:srgbClr val="FF0000"/>
                          </a:solidFill>
                          <a:effectLst/>
                          <a:latin typeface="Times New Roman" panose="02020603050405020304" pitchFamily="18" charset="0"/>
                          <a:cs typeface="Times New Roman" panose="02020603050405020304" pitchFamily="18" charset="0"/>
                        </a:rPr>
                        <a:t>Extraction Technique</a:t>
                      </a:r>
                    </a:p>
                  </a:txBody>
                  <a:tcPr marL="22782" marR="25314" marT="15821" marB="15821" anchor="ctr"/>
                </a:tc>
                <a:tc>
                  <a:txBody>
                    <a:bodyPr/>
                    <a:lstStyle/>
                    <a:p>
                      <a:pPr algn="ctr">
                        <a:lnSpc>
                          <a:spcPts val="1875"/>
                        </a:lnSpc>
                        <a:buNone/>
                      </a:pPr>
                      <a:r>
                        <a:rPr lang="fr-FR" sz="1400" b="1" dirty="0">
                          <a:solidFill>
                            <a:srgbClr val="FF0000"/>
                          </a:solidFill>
                          <a:effectLst/>
                          <a:latin typeface="Times New Roman" panose="02020603050405020304" pitchFamily="18" charset="0"/>
                          <a:cs typeface="Times New Roman" panose="02020603050405020304" pitchFamily="18" charset="0"/>
                        </a:rPr>
                        <a:t>Fundamental </a:t>
                      </a:r>
                      <a:r>
                        <a:rPr lang="fr-FR" sz="1400" b="1" dirty="0" err="1">
                          <a:solidFill>
                            <a:srgbClr val="FF0000"/>
                          </a:solidFill>
                          <a:effectLst/>
                          <a:latin typeface="Times New Roman" panose="02020603050405020304" pitchFamily="18" charset="0"/>
                          <a:cs typeface="Times New Roman" panose="02020603050405020304" pitchFamily="18" charset="0"/>
                        </a:rPr>
                        <a:t>Principle</a:t>
                      </a:r>
                      <a:endParaRPr lang="fr-FR" sz="1400" b="1" dirty="0">
                        <a:solidFill>
                          <a:srgbClr val="FF0000"/>
                        </a:solidFill>
                        <a:effectLst/>
                        <a:latin typeface="Times New Roman" panose="02020603050405020304" pitchFamily="18" charset="0"/>
                        <a:cs typeface="Times New Roman" panose="02020603050405020304" pitchFamily="18" charset="0"/>
                      </a:endParaRPr>
                    </a:p>
                  </a:txBody>
                  <a:tcPr marL="25314" marR="25314" marT="15821" marB="15821" anchor="ctr"/>
                </a:tc>
                <a:tc>
                  <a:txBody>
                    <a:bodyPr/>
                    <a:lstStyle/>
                    <a:p>
                      <a:pPr algn="ctr">
                        <a:lnSpc>
                          <a:spcPts val="1875"/>
                        </a:lnSpc>
                        <a:buNone/>
                      </a:pPr>
                      <a:r>
                        <a:rPr lang="en-US" sz="1400" b="1" dirty="0">
                          <a:solidFill>
                            <a:srgbClr val="FF0000"/>
                          </a:solidFill>
                          <a:effectLst/>
                          <a:latin typeface="Times New Roman" panose="02020603050405020304" pitchFamily="18" charset="0"/>
                          <a:cs typeface="Times New Roman" panose="02020603050405020304" pitchFamily="18" charset="0"/>
                        </a:rPr>
                        <a:t>Examples in the Agri-Food Industry</a:t>
                      </a:r>
                    </a:p>
                  </a:txBody>
                  <a:tcPr marL="25314" marR="25314" marT="15821" marB="15821" anchor="ctr"/>
                </a:tc>
                <a:extLst>
                  <a:ext uri="{0D108BD9-81ED-4DB2-BD59-A6C34878D82A}">
                    <a16:rowId xmlns:a16="http://schemas.microsoft.com/office/drawing/2014/main" val="2738442369"/>
                  </a:ext>
                </a:extLst>
              </a:tr>
            </a:tbl>
          </a:graphicData>
        </a:graphic>
      </p:graphicFrame>
    </p:spTree>
    <p:extLst>
      <p:ext uri="{BB962C8B-B14F-4D97-AF65-F5344CB8AC3E}">
        <p14:creationId xmlns:p14="http://schemas.microsoft.com/office/powerpoint/2010/main" val="10965155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0F728CF6-E265-4EF3-DC75-E821F4C8364F}"/>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C10FFC10-88A4-50C9-8562-80D4BB5F428F}"/>
              </a:ext>
            </a:extLst>
          </p:cNvPr>
          <p:cNvSpPr txBox="1"/>
          <p:nvPr/>
        </p:nvSpPr>
        <p:spPr>
          <a:xfrm>
            <a:off x="415636" y="586491"/>
            <a:ext cx="8825345" cy="400110"/>
          </a:xfrm>
          <a:prstGeom prst="rect">
            <a:avLst/>
          </a:prstGeom>
          <a:noFill/>
        </p:spPr>
        <p:txBody>
          <a:bodyPr wrap="square">
            <a:spAutoFit/>
          </a:bodyPr>
          <a:lstStyle/>
          <a:p>
            <a:r>
              <a:rPr lang="fr-FR" sz="2000" b="1" dirty="0">
                <a:solidFill>
                  <a:srgbClr val="FF0000"/>
                </a:solidFill>
                <a:effectLst/>
                <a:latin typeface="Times New Roman" panose="02020603050405020304" pitchFamily="18" charset="0"/>
                <a:ea typeface="Calibri" panose="020F0502020204030204" pitchFamily="34" charset="0"/>
              </a:rPr>
              <a:t>4. </a:t>
            </a:r>
            <a:r>
              <a:rPr lang="fr-FR" sz="2000" b="1" dirty="0">
                <a:solidFill>
                  <a:srgbClr val="FF0000"/>
                </a:solidFill>
              </a:rPr>
              <a:t> </a:t>
            </a:r>
            <a:r>
              <a:rPr lang="fr-FR" sz="2000" b="1" dirty="0" err="1">
                <a:solidFill>
                  <a:srgbClr val="FF0000"/>
                </a:solidFill>
              </a:rPr>
              <a:t>Protein</a:t>
            </a:r>
            <a:r>
              <a:rPr lang="fr-FR" sz="2000" b="1" dirty="0">
                <a:solidFill>
                  <a:srgbClr val="FF0000"/>
                </a:solidFill>
              </a:rPr>
              <a:t> Extraction Techniques: Principles and </a:t>
            </a:r>
            <a:r>
              <a:rPr lang="fr-FR" sz="2000" b="1" dirty="0" err="1">
                <a:solidFill>
                  <a:srgbClr val="FF0000"/>
                </a:solidFill>
              </a:rPr>
              <a:t>Industrial</a:t>
            </a:r>
            <a:r>
              <a:rPr lang="fr-FR" sz="2000" b="1" dirty="0">
                <a:solidFill>
                  <a:srgbClr val="FF0000"/>
                </a:solidFill>
              </a:rPr>
              <a:t> </a:t>
            </a:r>
            <a:r>
              <a:rPr lang="fr-FR" sz="2000" b="1" dirty="0" err="1">
                <a:solidFill>
                  <a:srgbClr val="FF0000"/>
                </a:solidFill>
              </a:rPr>
              <a:t>Examples</a:t>
            </a:r>
            <a:endParaRPr lang="fr-FR" sz="2000" dirty="0">
              <a:solidFill>
                <a:srgbClr val="FF0000"/>
              </a:solidFill>
            </a:endParaRPr>
          </a:p>
        </p:txBody>
      </p:sp>
      <p:sp>
        <p:nvSpPr>
          <p:cNvPr id="5" name="Rectangle 1">
            <a:extLst>
              <a:ext uri="{FF2B5EF4-FFF2-40B4-BE49-F238E27FC236}">
                <a16:creationId xmlns:a16="http://schemas.microsoft.com/office/drawing/2014/main" id="{DEC59032-683A-A1AA-D7E7-5E8CC47136A9}"/>
              </a:ext>
            </a:extLst>
          </p:cNvPr>
          <p:cNvSpPr>
            <a:spLocks noChangeArrowheads="1"/>
          </p:cNvSpPr>
          <p:nvPr/>
        </p:nvSpPr>
        <p:spPr bwMode="auto">
          <a:xfrm>
            <a:off x="3611563" y="-2392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au 1">
            <a:extLst>
              <a:ext uri="{FF2B5EF4-FFF2-40B4-BE49-F238E27FC236}">
                <a16:creationId xmlns:a16="http://schemas.microsoft.com/office/drawing/2014/main" id="{361A4AE8-CB95-9342-B71E-C4C5A535C0E0}"/>
              </a:ext>
            </a:extLst>
          </p:cNvPr>
          <p:cNvGraphicFramePr>
            <a:graphicFrameLocks noGrp="1"/>
          </p:cNvGraphicFramePr>
          <p:nvPr>
            <p:extLst>
              <p:ext uri="{D42A27DB-BD31-4B8C-83A1-F6EECF244321}">
                <p14:modId xmlns:p14="http://schemas.microsoft.com/office/powerpoint/2010/main" val="800263715"/>
              </p:ext>
            </p:extLst>
          </p:nvPr>
        </p:nvGraphicFramePr>
        <p:xfrm>
          <a:off x="534266" y="1588943"/>
          <a:ext cx="8215746" cy="2184737"/>
        </p:xfrm>
        <a:graphic>
          <a:graphicData uri="http://schemas.openxmlformats.org/drawingml/2006/table">
            <a:tbl>
              <a:tblPr>
                <a:tableStyleId>{DB6827E2-A8B6-4D41-9E52-EEE77245323C}</a:tableStyleId>
              </a:tblPr>
              <a:tblGrid>
                <a:gridCol w="2639291">
                  <a:extLst>
                    <a:ext uri="{9D8B030D-6E8A-4147-A177-3AD203B41FA5}">
                      <a16:colId xmlns:a16="http://schemas.microsoft.com/office/drawing/2014/main" val="2957413042"/>
                    </a:ext>
                  </a:extLst>
                </a:gridCol>
                <a:gridCol w="2757054">
                  <a:extLst>
                    <a:ext uri="{9D8B030D-6E8A-4147-A177-3AD203B41FA5}">
                      <a16:colId xmlns:a16="http://schemas.microsoft.com/office/drawing/2014/main" val="3756138327"/>
                    </a:ext>
                  </a:extLst>
                </a:gridCol>
                <a:gridCol w="2819401">
                  <a:extLst>
                    <a:ext uri="{9D8B030D-6E8A-4147-A177-3AD203B41FA5}">
                      <a16:colId xmlns:a16="http://schemas.microsoft.com/office/drawing/2014/main" val="3537346930"/>
                    </a:ext>
                  </a:extLst>
                </a:gridCol>
              </a:tblGrid>
              <a:tr h="749743">
                <a:tc>
                  <a:txBody>
                    <a:bodyPr/>
                    <a:lstStyle/>
                    <a:p>
                      <a:pPr algn="ctr">
                        <a:lnSpc>
                          <a:spcPts val="1875"/>
                        </a:lnSpc>
                        <a:buNone/>
                      </a:pPr>
                      <a:r>
                        <a:rPr lang="en-US" sz="1400" b="1" dirty="0">
                          <a:effectLst/>
                          <a:latin typeface="Times New Roman" panose="02020603050405020304" pitchFamily="18" charset="0"/>
                          <a:cs typeface="Times New Roman" panose="02020603050405020304" pitchFamily="18" charset="0"/>
                        </a:rPr>
                        <a:t>Pulsed Electric Field (PEF) Extraction</a:t>
                      </a:r>
                      <a:endParaRPr lang="en-US" sz="1400" b="0" dirty="0">
                        <a:effectLst/>
                        <a:latin typeface="Times New Roman" panose="02020603050405020304" pitchFamily="18" charset="0"/>
                        <a:cs typeface="Times New Roman" panose="02020603050405020304" pitchFamily="18" charset="0"/>
                      </a:endParaRPr>
                    </a:p>
                  </a:txBody>
                  <a:tcPr marL="22782" marR="25314" marT="15821" marB="15821" anchor="ctr"/>
                </a:tc>
                <a:tc>
                  <a:txBody>
                    <a:bodyPr/>
                    <a:lstStyle/>
                    <a:p>
                      <a:pPr algn="just">
                        <a:lnSpc>
                          <a:spcPts val="1875"/>
                        </a:lnSpc>
                        <a:buNone/>
                      </a:pPr>
                      <a:r>
                        <a:rPr lang="en-US" sz="1400" b="0" dirty="0">
                          <a:effectLst/>
                          <a:latin typeface="Times New Roman" panose="02020603050405020304" pitchFamily="18" charset="0"/>
                          <a:cs typeface="Times New Roman" panose="02020603050405020304" pitchFamily="18" charset="0"/>
                        </a:rPr>
                        <a:t>Application of short, high-intensity electric pulses that create permanent or temporary pores (electroporation) in cell membranes, allowing the release of intracellular compounds.</a:t>
                      </a:r>
                    </a:p>
                  </a:txBody>
                  <a:tcPr marL="25314" marR="25314" marT="15821" marB="15821" anchor="ctr"/>
                </a:tc>
                <a:tc>
                  <a:txBody>
                    <a:bodyPr/>
                    <a:lstStyle/>
                    <a:p>
                      <a:pPr algn="just">
                        <a:lnSpc>
                          <a:spcPts val="1875"/>
                        </a:lnSpc>
                        <a:buNone/>
                      </a:pPr>
                      <a:r>
                        <a:rPr lang="en-US" sz="1400" b="0" dirty="0">
                          <a:effectLst/>
                          <a:latin typeface="Times New Roman" panose="02020603050405020304" pitchFamily="18" charset="0"/>
                          <a:cs typeface="Times New Roman" panose="02020603050405020304" pitchFamily="18" charset="0"/>
                        </a:rPr>
                        <a:t>• </a:t>
                      </a:r>
                      <a:r>
                        <a:rPr lang="en-US" sz="1400" b="1" dirty="0">
                          <a:effectLst/>
                          <a:latin typeface="Times New Roman" panose="02020603050405020304" pitchFamily="18" charset="0"/>
                          <a:cs typeface="Times New Roman" panose="02020603050405020304" pitchFamily="18" charset="0"/>
                        </a:rPr>
                        <a:t>Potatoes:</a:t>
                      </a:r>
                      <a:r>
                        <a:rPr lang="en-US" sz="1400" b="0" dirty="0">
                          <a:effectLst/>
                          <a:latin typeface="Times New Roman" panose="02020603050405020304" pitchFamily="18" charset="0"/>
                          <a:cs typeface="Times New Roman" panose="02020603050405020304" pitchFamily="18" charset="0"/>
                        </a:rPr>
                        <a:t> Enhanced extraction of proteins and starch from tubers.</a:t>
                      </a:r>
                      <a:br>
                        <a:rPr lang="en-US" sz="1400" b="0" dirty="0">
                          <a:effectLst/>
                          <a:latin typeface="Times New Roman" panose="02020603050405020304" pitchFamily="18" charset="0"/>
                          <a:cs typeface="Times New Roman" panose="02020603050405020304" pitchFamily="18" charset="0"/>
                        </a:rPr>
                      </a:br>
                      <a:r>
                        <a:rPr lang="en-US" sz="1400" b="0" dirty="0">
                          <a:effectLst/>
                          <a:latin typeface="Times New Roman" panose="02020603050405020304" pitchFamily="18" charset="0"/>
                          <a:cs typeface="Times New Roman" panose="02020603050405020304" pitchFamily="18" charset="0"/>
                        </a:rPr>
                        <a:t>• </a:t>
                      </a:r>
                      <a:r>
                        <a:rPr lang="en-US" sz="1400" b="1" dirty="0">
                          <a:effectLst/>
                          <a:latin typeface="Times New Roman" panose="02020603050405020304" pitchFamily="18" charset="0"/>
                          <a:cs typeface="Times New Roman" panose="02020603050405020304" pitchFamily="18" charset="0"/>
                        </a:rPr>
                        <a:t>Vegetables with rigid cells:</a:t>
                      </a:r>
                      <a:r>
                        <a:rPr lang="en-US" sz="1400" b="0" dirty="0">
                          <a:effectLst/>
                          <a:latin typeface="Times New Roman" panose="02020603050405020304" pitchFamily="18" charset="0"/>
                          <a:cs typeface="Times New Roman" panose="02020603050405020304" pitchFamily="18" charset="0"/>
                        </a:rPr>
                        <a:t> Pre-treatment of sugar beets, carrots, or other plants to facilitate subsequent extraction of proteins and other compounds.</a:t>
                      </a:r>
                      <a:br>
                        <a:rPr lang="en-US" sz="1400" b="0" dirty="0">
                          <a:effectLst/>
                          <a:latin typeface="Times New Roman" panose="02020603050405020304" pitchFamily="18" charset="0"/>
                          <a:cs typeface="Times New Roman" panose="02020603050405020304" pitchFamily="18" charset="0"/>
                        </a:rPr>
                      </a:br>
                      <a:r>
                        <a:rPr lang="en-US" sz="1400" b="0" dirty="0">
                          <a:effectLst/>
                          <a:latin typeface="Times New Roman" panose="02020603050405020304" pitchFamily="18" charset="0"/>
                          <a:cs typeface="Times New Roman" panose="02020603050405020304" pitchFamily="18" charset="0"/>
                        </a:rPr>
                        <a:t>• </a:t>
                      </a:r>
                      <a:r>
                        <a:rPr lang="en-US" sz="1400" b="1" dirty="0">
                          <a:effectLst/>
                          <a:latin typeface="Times New Roman" panose="02020603050405020304" pitchFamily="18" charset="0"/>
                          <a:cs typeface="Times New Roman" panose="02020603050405020304" pitchFamily="18" charset="0"/>
                        </a:rPr>
                        <a:t>Yeast:</a:t>
                      </a:r>
                      <a:r>
                        <a:rPr lang="en-US" sz="1400" b="0" dirty="0">
                          <a:effectLst/>
                          <a:latin typeface="Times New Roman" panose="02020603050405020304" pitchFamily="18" charset="0"/>
                          <a:cs typeface="Times New Roman" panose="02020603050405020304" pitchFamily="18" charset="0"/>
                        </a:rPr>
                        <a:t> Extraction of proteins and flavor compounds from yeast cells.</a:t>
                      </a:r>
                    </a:p>
                  </a:txBody>
                  <a:tcPr marL="25314" marR="22782" marT="15821" marB="15821" anchor="ctr"/>
                </a:tc>
                <a:extLst>
                  <a:ext uri="{0D108BD9-81ED-4DB2-BD59-A6C34878D82A}">
                    <a16:rowId xmlns:a16="http://schemas.microsoft.com/office/drawing/2014/main" val="2231025340"/>
                  </a:ext>
                </a:extLst>
              </a:tr>
            </a:tbl>
          </a:graphicData>
        </a:graphic>
      </p:graphicFrame>
      <p:graphicFrame>
        <p:nvGraphicFramePr>
          <p:cNvPr id="4" name="Tableau 3">
            <a:extLst>
              <a:ext uri="{FF2B5EF4-FFF2-40B4-BE49-F238E27FC236}">
                <a16:creationId xmlns:a16="http://schemas.microsoft.com/office/drawing/2014/main" id="{D5A88B27-1D4E-F0B5-133B-6B8C8832A89E}"/>
              </a:ext>
            </a:extLst>
          </p:cNvPr>
          <p:cNvGraphicFramePr>
            <a:graphicFrameLocks noGrp="1"/>
          </p:cNvGraphicFramePr>
          <p:nvPr>
            <p:extLst>
              <p:ext uri="{D42A27DB-BD31-4B8C-83A1-F6EECF244321}">
                <p14:modId xmlns:p14="http://schemas.microsoft.com/office/powerpoint/2010/main" val="1204592239"/>
              </p:ext>
            </p:extLst>
          </p:nvPr>
        </p:nvGraphicFramePr>
        <p:xfrm>
          <a:off x="534266" y="1334606"/>
          <a:ext cx="8215746" cy="254337"/>
        </p:xfrm>
        <a:graphic>
          <a:graphicData uri="http://schemas.openxmlformats.org/drawingml/2006/table">
            <a:tbl>
              <a:tblPr>
                <a:tableStyleId>{DB6827E2-A8B6-4D41-9E52-EEE77245323C}</a:tableStyleId>
              </a:tblPr>
              <a:tblGrid>
                <a:gridCol w="2639291">
                  <a:extLst>
                    <a:ext uri="{9D8B030D-6E8A-4147-A177-3AD203B41FA5}">
                      <a16:colId xmlns:a16="http://schemas.microsoft.com/office/drawing/2014/main" val="1141835374"/>
                    </a:ext>
                  </a:extLst>
                </a:gridCol>
                <a:gridCol w="2757054">
                  <a:extLst>
                    <a:ext uri="{9D8B030D-6E8A-4147-A177-3AD203B41FA5}">
                      <a16:colId xmlns:a16="http://schemas.microsoft.com/office/drawing/2014/main" val="732665563"/>
                    </a:ext>
                  </a:extLst>
                </a:gridCol>
                <a:gridCol w="2819401">
                  <a:extLst>
                    <a:ext uri="{9D8B030D-6E8A-4147-A177-3AD203B41FA5}">
                      <a16:colId xmlns:a16="http://schemas.microsoft.com/office/drawing/2014/main" val="1455196953"/>
                    </a:ext>
                  </a:extLst>
                </a:gridCol>
              </a:tblGrid>
              <a:tr h="148544">
                <a:tc>
                  <a:txBody>
                    <a:bodyPr/>
                    <a:lstStyle/>
                    <a:p>
                      <a:pPr algn="ctr">
                        <a:lnSpc>
                          <a:spcPts val="1875"/>
                        </a:lnSpc>
                        <a:buNone/>
                      </a:pPr>
                      <a:r>
                        <a:rPr lang="fr-FR" sz="1400" b="1" dirty="0">
                          <a:solidFill>
                            <a:srgbClr val="FF0000"/>
                          </a:solidFill>
                          <a:effectLst/>
                          <a:latin typeface="Times New Roman" panose="02020603050405020304" pitchFamily="18" charset="0"/>
                          <a:cs typeface="Times New Roman" panose="02020603050405020304" pitchFamily="18" charset="0"/>
                        </a:rPr>
                        <a:t>Extraction Technique</a:t>
                      </a:r>
                    </a:p>
                  </a:txBody>
                  <a:tcPr marL="22782" marR="25314" marT="15821" marB="15821" anchor="ctr"/>
                </a:tc>
                <a:tc>
                  <a:txBody>
                    <a:bodyPr/>
                    <a:lstStyle/>
                    <a:p>
                      <a:pPr algn="ctr">
                        <a:lnSpc>
                          <a:spcPts val="1875"/>
                        </a:lnSpc>
                        <a:buNone/>
                      </a:pPr>
                      <a:r>
                        <a:rPr lang="fr-FR" sz="1400" b="1" dirty="0">
                          <a:solidFill>
                            <a:srgbClr val="FF0000"/>
                          </a:solidFill>
                          <a:effectLst/>
                          <a:latin typeface="Times New Roman" panose="02020603050405020304" pitchFamily="18" charset="0"/>
                          <a:cs typeface="Times New Roman" panose="02020603050405020304" pitchFamily="18" charset="0"/>
                        </a:rPr>
                        <a:t>Fundamental </a:t>
                      </a:r>
                      <a:r>
                        <a:rPr lang="fr-FR" sz="1400" b="1" dirty="0" err="1">
                          <a:solidFill>
                            <a:srgbClr val="FF0000"/>
                          </a:solidFill>
                          <a:effectLst/>
                          <a:latin typeface="Times New Roman" panose="02020603050405020304" pitchFamily="18" charset="0"/>
                          <a:cs typeface="Times New Roman" panose="02020603050405020304" pitchFamily="18" charset="0"/>
                        </a:rPr>
                        <a:t>Principle</a:t>
                      </a:r>
                      <a:endParaRPr lang="fr-FR" sz="1400" b="1" dirty="0">
                        <a:solidFill>
                          <a:srgbClr val="FF0000"/>
                        </a:solidFill>
                        <a:effectLst/>
                        <a:latin typeface="Times New Roman" panose="02020603050405020304" pitchFamily="18" charset="0"/>
                        <a:cs typeface="Times New Roman" panose="02020603050405020304" pitchFamily="18" charset="0"/>
                      </a:endParaRPr>
                    </a:p>
                  </a:txBody>
                  <a:tcPr marL="25314" marR="25314" marT="15821" marB="15821" anchor="ctr"/>
                </a:tc>
                <a:tc>
                  <a:txBody>
                    <a:bodyPr/>
                    <a:lstStyle/>
                    <a:p>
                      <a:pPr algn="ctr">
                        <a:lnSpc>
                          <a:spcPts val="1875"/>
                        </a:lnSpc>
                        <a:buNone/>
                      </a:pPr>
                      <a:r>
                        <a:rPr lang="en-US" sz="1400" b="1" dirty="0">
                          <a:solidFill>
                            <a:srgbClr val="FF0000"/>
                          </a:solidFill>
                          <a:effectLst/>
                          <a:latin typeface="Times New Roman" panose="02020603050405020304" pitchFamily="18" charset="0"/>
                          <a:cs typeface="Times New Roman" panose="02020603050405020304" pitchFamily="18" charset="0"/>
                        </a:rPr>
                        <a:t>Examples in the Agri-Food Industry</a:t>
                      </a:r>
                    </a:p>
                  </a:txBody>
                  <a:tcPr marL="25314" marR="25314" marT="15821" marB="15821" anchor="ctr"/>
                </a:tc>
                <a:extLst>
                  <a:ext uri="{0D108BD9-81ED-4DB2-BD59-A6C34878D82A}">
                    <a16:rowId xmlns:a16="http://schemas.microsoft.com/office/drawing/2014/main" val="2738442369"/>
                  </a:ext>
                </a:extLst>
              </a:tr>
            </a:tbl>
          </a:graphicData>
        </a:graphic>
      </p:graphicFrame>
    </p:spTree>
    <p:extLst>
      <p:ext uri="{BB962C8B-B14F-4D97-AF65-F5344CB8AC3E}">
        <p14:creationId xmlns:p14="http://schemas.microsoft.com/office/powerpoint/2010/main" val="35131997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19F70108-37CF-CA07-8669-7BD9CEF49089}"/>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B8BA7B5A-033A-D3CA-82B6-FF315BFA77B3}"/>
              </a:ext>
            </a:extLst>
          </p:cNvPr>
          <p:cNvSpPr txBox="1"/>
          <p:nvPr/>
        </p:nvSpPr>
        <p:spPr>
          <a:xfrm>
            <a:off x="151246" y="57472"/>
            <a:ext cx="4420754" cy="5028556"/>
          </a:xfrm>
          <a:prstGeom prst="rect">
            <a:avLst/>
          </a:prstGeom>
          <a:noFill/>
        </p:spPr>
        <p:txBody>
          <a:bodyPr wrap="square">
            <a:spAutoFit/>
          </a:bodyPr>
          <a:lstStyle/>
          <a:p>
            <a:pPr algn="just">
              <a:lnSpc>
                <a:spcPct val="150000"/>
              </a:lnSpc>
            </a:pPr>
            <a:r>
              <a:rPr lang="en-US" sz="1800" b="0" i="0" dirty="0">
                <a:solidFill>
                  <a:srgbClr val="0F1115"/>
                </a:solidFill>
                <a:effectLst/>
                <a:latin typeface="Times New Roman" panose="02020603050405020304" pitchFamily="18" charset="0"/>
                <a:cs typeface="Times New Roman" panose="02020603050405020304" pitchFamily="18" charset="0"/>
              </a:rPr>
              <a:t>Proteins are the "building blocks" of our body. Among them, the proteins from </a:t>
            </a:r>
            <a:r>
              <a:rPr lang="en-US" sz="1800" b="1" i="0" dirty="0">
                <a:solidFill>
                  <a:srgbClr val="0F1115"/>
                </a:solidFill>
                <a:effectLst/>
                <a:latin typeface="Times New Roman" panose="02020603050405020304" pitchFamily="18" charset="0"/>
                <a:cs typeface="Times New Roman" panose="02020603050405020304" pitchFamily="18" charset="0"/>
              </a:rPr>
              <a:t>eggs</a:t>
            </a:r>
            <a:r>
              <a:rPr lang="en-US" sz="1800" b="0" i="0" dirty="0">
                <a:solidFill>
                  <a:srgbClr val="0F1115"/>
                </a:solidFill>
                <a:effectLst/>
                <a:latin typeface="Times New Roman" panose="02020603050405020304" pitchFamily="18" charset="0"/>
                <a:cs typeface="Times New Roman" panose="02020603050405020304" pitchFamily="18" charset="0"/>
              </a:rPr>
              <a:t> and </a:t>
            </a:r>
            <a:r>
              <a:rPr lang="en-US" sz="1800" b="1" i="0" dirty="0">
                <a:solidFill>
                  <a:srgbClr val="0F1115"/>
                </a:solidFill>
                <a:effectLst/>
                <a:latin typeface="Times New Roman" panose="02020603050405020304" pitchFamily="18" charset="0"/>
                <a:cs typeface="Times New Roman" panose="02020603050405020304" pitchFamily="18" charset="0"/>
              </a:rPr>
              <a:t>milk</a:t>
            </a:r>
            <a:r>
              <a:rPr lang="en-US" sz="1800" b="0" i="0" dirty="0">
                <a:solidFill>
                  <a:srgbClr val="0F1115"/>
                </a:solidFill>
                <a:effectLst/>
                <a:latin typeface="Times New Roman" panose="02020603050405020304" pitchFamily="18" charset="0"/>
                <a:cs typeface="Times New Roman" panose="02020603050405020304" pitchFamily="18" charset="0"/>
              </a:rPr>
              <a:t> are considered </a:t>
            </a:r>
            <a:r>
              <a:rPr lang="en-US" sz="1800" b="1" i="0" dirty="0">
                <a:solidFill>
                  <a:srgbClr val="0F1115"/>
                </a:solidFill>
                <a:effectLst/>
                <a:latin typeface="Times New Roman" panose="02020603050405020304" pitchFamily="18" charset="0"/>
                <a:cs typeface="Times New Roman" panose="02020603050405020304" pitchFamily="18" charset="0"/>
              </a:rPr>
              <a:t>absolute nutritional references</a:t>
            </a:r>
            <a:r>
              <a:rPr lang="en-US" sz="1800" b="0" i="0" dirty="0">
                <a:solidFill>
                  <a:srgbClr val="0F1115"/>
                </a:solidFill>
                <a:effectLst/>
                <a:latin typeface="Times New Roman" panose="02020603050405020304" pitchFamily="18" charset="0"/>
                <a:cs typeface="Times New Roman" panose="02020603050405020304" pitchFamily="18" charset="0"/>
              </a:rPr>
              <a:t>. Their amino acids are not only complete but also perfectly balanced to meet human needs. Beyond their nutritional value, their unique </a:t>
            </a:r>
            <a:r>
              <a:rPr lang="en-US" sz="1800" b="0" i="0" dirty="0" err="1">
                <a:solidFill>
                  <a:srgbClr val="0F1115"/>
                </a:solidFill>
                <a:effectLst/>
                <a:latin typeface="Times New Roman" panose="02020603050405020304" pitchFamily="18" charset="0"/>
                <a:cs typeface="Times New Roman" panose="02020603050405020304" pitchFamily="18" charset="0"/>
              </a:rPr>
              <a:t>physico</a:t>
            </a:r>
            <a:r>
              <a:rPr lang="en-US" sz="1800" b="0" i="0" dirty="0">
                <a:solidFill>
                  <a:srgbClr val="0F1115"/>
                </a:solidFill>
                <a:effectLst/>
                <a:latin typeface="Times New Roman" panose="02020603050405020304" pitchFamily="18" charset="0"/>
                <a:cs typeface="Times New Roman" panose="02020603050405020304" pitchFamily="18" charset="0"/>
              </a:rPr>
              <a:t>-chemical properties, known as </a:t>
            </a:r>
            <a:r>
              <a:rPr lang="en-US" sz="1800" b="1" i="0" dirty="0">
                <a:solidFill>
                  <a:srgbClr val="FF0000"/>
                </a:solidFill>
                <a:effectLst/>
                <a:latin typeface="Times New Roman" panose="02020603050405020304" pitchFamily="18" charset="0"/>
                <a:cs typeface="Times New Roman" panose="02020603050405020304" pitchFamily="18" charset="0"/>
              </a:rPr>
              <a:t>techno-functional properties</a:t>
            </a:r>
            <a:r>
              <a:rPr lang="en-US" sz="1800" b="0" i="0" dirty="0">
                <a:solidFill>
                  <a:srgbClr val="FF0000"/>
                </a:solidFill>
                <a:effectLst/>
                <a:latin typeface="Times New Roman" panose="02020603050405020304" pitchFamily="18" charset="0"/>
                <a:cs typeface="Times New Roman" panose="02020603050405020304" pitchFamily="18" charset="0"/>
              </a:rPr>
              <a:t>,</a:t>
            </a:r>
            <a:r>
              <a:rPr lang="en-US" sz="1800" b="0" i="0" dirty="0">
                <a:solidFill>
                  <a:srgbClr val="0F1115"/>
                </a:solidFill>
                <a:effectLst/>
                <a:latin typeface="Times New Roman" panose="02020603050405020304" pitchFamily="18" charset="0"/>
                <a:cs typeface="Times New Roman" panose="02020603050405020304" pitchFamily="18" charset="0"/>
              </a:rPr>
              <a:t> make them indispensable ingredients in cooking and the food industry for structuring, texturing, and stabilizing foods.</a:t>
            </a:r>
            <a:endParaRPr lang="fr-FR" sz="1800" dirty="0">
              <a:latin typeface="Times New Roman" panose="02020603050405020304" pitchFamily="18" charset="0"/>
              <a:cs typeface="Times New Roman" panose="02020603050405020304" pitchFamily="18" charset="0"/>
            </a:endParaRPr>
          </a:p>
        </p:txBody>
      </p:sp>
      <p:pic>
        <p:nvPicPr>
          <p:cNvPr id="6" name="Image 5">
            <a:extLst>
              <a:ext uri="{FF2B5EF4-FFF2-40B4-BE49-F238E27FC236}">
                <a16:creationId xmlns:a16="http://schemas.microsoft.com/office/drawing/2014/main" id="{A3B0AAA4-3BE8-0762-1188-DFB7C221FF19}"/>
              </a:ext>
            </a:extLst>
          </p:cNvPr>
          <p:cNvPicPr>
            <a:picLocks noChangeAspect="1"/>
          </p:cNvPicPr>
          <p:nvPr/>
        </p:nvPicPr>
        <p:blipFill>
          <a:blip r:embed="rId3"/>
          <a:srcRect l="50183"/>
          <a:stretch>
            <a:fillRect/>
          </a:stretch>
        </p:blipFill>
        <p:spPr>
          <a:xfrm>
            <a:off x="4650703" y="57472"/>
            <a:ext cx="2280903" cy="3416476"/>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10B29ABD-EE25-DCF7-DC76-71EDD108EF97}"/>
              </a:ext>
            </a:extLst>
          </p:cNvPr>
          <p:cNvPicPr>
            <a:picLocks noChangeAspect="1"/>
          </p:cNvPicPr>
          <p:nvPr/>
        </p:nvPicPr>
        <p:blipFill>
          <a:blip r:embed="rId3"/>
          <a:srcRect r="51680"/>
          <a:stretch>
            <a:fillRect/>
          </a:stretch>
        </p:blipFill>
        <p:spPr>
          <a:xfrm>
            <a:off x="6931606" y="1669552"/>
            <a:ext cx="2212394" cy="34164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02855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5826EB5F-16B9-E4E6-E297-847814AB26FD}"/>
              </a:ext>
            </a:extLst>
          </p:cNvPr>
          <p:cNvSpPr>
            <a:spLocks noChangeArrowheads="1"/>
          </p:cNvSpPr>
          <p:nvPr/>
        </p:nvSpPr>
        <p:spPr bwMode="auto">
          <a:xfrm>
            <a:off x="3452812" y="-3028395"/>
            <a:ext cx="5066815"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a:ln>
                  <a:noFill/>
                </a:ln>
                <a:solidFill>
                  <a:srgbClr val="0F1115"/>
                </a:solidFill>
                <a:effectLst/>
                <a:latin typeface="quote-cjk-patch"/>
              </a:rPr>
              <a:t>thanks do you know a tool of IA tht can terensform this suppoet on slide ppt automatecly</a:t>
            </a:r>
            <a:endParaRPr kumimoji="0" lang="fr-FR" altLang="fr-FR" sz="1000" b="0" i="0" u="none" strike="noStrike" cap="none" normalizeH="0" baseline="0">
              <a:ln>
                <a:noFill/>
              </a:ln>
              <a:solidFill>
                <a:srgbClr val="800080"/>
              </a:solidFill>
              <a:effectLst/>
              <a:latin typeface="quote-cjk-patch"/>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8" name="Rectangle 4">
            <a:extLst>
              <a:ext uri="{FF2B5EF4-FFF2-40B4-BE49-F238E27FC236}">
                <a16:creationId xmlns:a16="http://schemas.microsoft.com/office/drawing/2014/main" id="{275E771C-3AF4-601C-941C-C4CBD55E2CC0}"/>
              </a:ext>
            </a:extLst>
          </p:cNvPr>
          <p:cNvSpPr>
            <a:spLocks noChangeArrowheads="1"/>
          </p:cNvSpPr>
          <p:nvPr/>
        </p:nvSpPr>
        <p:spPr bwMode="auto">
          <a:xfrm>
            <a:off x="3452812" y="-1975495"/>
            <a:ext cx="129365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600" b="0" i="0" u="none" strike="noStrike" cap="none" normalizeH="0" baseline="0">
                <a:ln>
                  <a:noFill/>
                </a:ln>
                <a:solidFill>
                  <a:schemeClr val="tx1"/>
                </a:solidFill>
                <a:effectLst/>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graphicFrame>
        <p:nvGraphicFramePr>
          <p:cNvPr id="9" name="Tableau 8">
            <a:extLst>
              <a:ext uri="{FF2B5EF4-FFF2-40B4-BE49-F238E27FC236}">
                <a16:creationId xmlns:a16="http://schemas.microsoft.com/office/drawing/2014/main" id="{33117A59-9427-9825-0CFE-C175DFCCD25A}"/>
              </a:ext>
            </a:extLst>
          </p:cNvPr>
          <p:cNvGraphicFramePr>
            <a:graphicFrameLocks noGrp="1"/>
          </p:cNvGraphicFramePr>
          <p:nvPr>
            <p:extLst>
              <p:ext uri="{D42A27DB-BD31-4B8C-83A1-F6EECF244321}">
                <p14:modId xmlns:p14="http://schemas.microsoft.com/office/powerpoint/2010/main" val="2144150702"/>
              </p:ext>
            </p:extLst>
          </p:nvPr>
        </p:nvGraphicFramePr>
        <p:xfrm>
          <a:off x="191591" y="418072"/>
          <a:ext cx="8708582" cy="4581676"/>
        </p:xfrm>
        <a:graphic>
          <a:graphicData uri="http://schemas.openxmlformats.org/drawingml/2006/table">
            <a:tbl>
              <a:tblPr>
                <a:tableStyleId>{13FABE3D-0139-4412-9C73-E4F564A66098}</a:tableStyleId>
              </a:tblPr>
              <a:tblGrid>
                <a:gridCol w="2322969">
                  <a:extLst>
                    <a:ext uri="{9D8B030D-6E8A-4147-A177-3AD203B41FA5}">
                      <a16:colId xmlns:a16="http://schemas.microsoft.com/office/drawing/2014/main" val="1853388910"/>
                    </a:ext>
                  </a:extLst>
                </a:gridCol>
                <a:gridCol w="6145348">
                  <a:extLst>
                    <a:ext uri="{9D8B030D-6E8A-4147-A177-3AD203B41FA5}">
                      <a16:colId xmlns:a16="http://schemas.microsoft.com/office/drawing/2014/main" val="3619992064"/>
                    </a:ext>
                  </a:extLst>
                </a:gridCol>
                <a:gridCol w="85554">
                  <a:extLst>
                    <a:ext uri="{9D8B030D-6E8A-4147-A177-3AD203B41FA5}">
                      <a16:colId xmlns:a16="http://schemas.microsoft.com/office/drawing/2014/main" val="476143608"/>
                    </a:ext>
                  </a:extLst>
                </a:gridCol>
                <a:gridCol w="154711">
                  <a:extLst>
                    <a:ext uri="{9D8B030D-6E8A-4147-A177-3AD203B41FA5}">
                      <a16:colId xmlns:a16="http://schemas.microsoft.com/office/drawing/2014/main" val="2217576103"/>
                    </a:ext>
                  </a:extLst>
                </a:gridCol>
              </a:tblGrid>
              <a:tr h="0">
                <a:tc>
                  <a:txBody>
                    <a:bodyPr/>
                    <a:lstStyle/>
                    <a:p>
                      <a:pPr algn="ctr">
                        <a:lnSpc>
                          <a:spcPts val="1875"/>
                        </a:lnSpc>
                        <a:buNone/>
                      </a:pPr>
                      <a:r>
                        <a:rPr lang="fr-FR" sz="1800" b="1" dirty="0" err="1">
                          <a:effectLst/>
                          <a:latin typeface="Times New Roman" panose="02020603050405020304" pitchFamily="18" charset="0"/>
                          <a:cs typeface="Times New Roman" panose="02020603050405020304" pitchFamily="18" charset="0"/>
                        </a:rPr>
                        <a:t>Property</a:t>
                      </a:r>
                      <a:endParaRPr lang="fr-FR" sz="1800" b="1" dirty="0">
                        <a:effectLst/>
                        <a:latin typeface="Times New Roman" panose="02020603050405020304" pitchFamily="18" charset="0"/>
                        <a:cs typeface="Times New Roman" panose="02020603050405020304" pitchFamily="18" charset="0"/>
                      </a:endParaRPr>
                    </a:p>
                  </a:txBody>
                  <a:tcPr marL="27070" marR="30077" marT="18798" marB="18798" anchor="ctr"/>
                </a:tc>
                <a:tc>
                  <a:txBody>
                    <a:bodyPr/>
                    <a:lstStyle/>
                    <a:p>
                      <a:pPr algn="ctr">
                        <a:lnSpc>
                          <a:spcPts val="1875"/>
                        </a:lnSpc>
                        <a:buNone/>
                      </a:pPr>
                      <a:r>
                        <a:rPr lang="fr-FR" sz="1800" b="1" dirty="0" err="1">
                          <a:effectLst/>
                          <a:latin typeface="Times New Roman" panose="02020603050405020304" pitchFamily="18" charset="0"/>
                          <a:cs typeface="Times New Roman" panose="02020603050405020304" pitchFamily="18" charset="0"/>
                        </a:rPr>
                        <a:t>Definition</a:t>
                      </a:r>
                      <a:endParaRPr lang="fr-FR" sz="1800" b="1" dirty="0">
                        <a:effectLst/>
                        <a:latin typeface="Times New Roman" panose="02020603050405020304" pitchFamily="18" charset="0"/>
                        <a:cs typeface="Times New Roman" panose="02020603050405020304" pitchFamily="18" charset="0"/>
                      </a:endParaRPr>
                    </a:p>
                  </a:txBody>
                  <a:tcPr marL="30077" marR="30077" marT="18798" marB="18798" anchor="ctr"/>
                </a:tc>
                <a:tc>
                  <a:txBody>
                    <a:bodyPr/>
                    <a:lstStyle/>
                    <a:p>
                      <a:pPr algn="l">
                        <a:lnSpc>
                          <a:spcPts val="1875"/>
                        </a:lnSpc>
                        <a:buNone/>
                      </a:pPr>
                      <a:endParaRPr lang="fr-FR" sz="400" b="0" dirty="0">
                        <a:effectLst/>
                        <a:latin typeface="quote-cjk-patch"/>
                      </a:endParaRPr>
                    </a:p>
                  </a:txBody>
                  <a:tcPr marL="30077" marR="30077" marT="18798" marB="18798" anchor="ctr"/>
                </a:tc>
                <a:tc>
                  <a:txBody>
                    <a:bodyPr/>
                    <a:lstStyle/>
                    <a:p>
                      <a:pPr algn="l">
                        <a:lnSpc>
                          <a:spcPts val="1875"/>
                        </a:lnSpc>
                        <a:buNone/>
                      </a:pPr>
                      <a:endParaRPr lang="fr-FR" sz="400" b="0" dirty="0">
                        <a:effectLst/>
                        <a:latin typeface="quote-cjk-patch"/>
                      </a:endParaRPr>
                    </a:p>
                  </a:txBody>
                  <a:tcPr marL="30077" marR="30077" marT="18798" marB="18798" anchor="ctr"/>
                </a:tc>
                <a:extLst>
                  <a:ext uri="{0D108BD9-81ED-4DB2-BD59-A6C34878D82A}">
                    <a16:rowId xmlns:a16="http://schemas.microsoft.com/office/drawing/2014/main" val="1447329643"/>
                  </a:ext>
                </a:extLst>
              </a:tr>
              <a:tr h="782758">
                <a:tc>
                  <a:txBody>
                    <a:bodyPr/>
                    <a:lstStyle/>
                    <a:p>
                      <a:pPr algn="ctr">
                        <a:lnSpc>
                          <a:spcPct val="100000"/>
                        </a:lnSpc>
                        <a:buNone/>
                      </a:pPr>
                      <a:r>
                        <a:rPr lang="fr-FR" sz="1800" b="1" dirty="0" err="1">
                          <a:effectLst/>
                          <a:latin typeface="Times New Roman" panose="02020603050405020304" pitchFamily="18" charset="0"/>
                          <a:cs typeface="Times New Roman" panose="02020603050405020304" pitchFamily="18" charset="0"/>
                        </a:rPr>
                        <a:t>Gelling</a:t>
                      </a:r>
                      <a:r>
                        <a:rPr lang="fr-FR" sz="1800" b="1" dirty="0">
                          <a:effectLst/>
                          <a:latin typeface="Times New Roman" panose="02020603050405020304" pitchFamily="18" charset="0"/>
                          <a:cs typeface="Times New Roman" panose="02020603050405020304" pitchFamily="18" charset="0"/>
                        </a:rPr>
                        <a:t> / Coagulation Power</a:t>
                      </a:r>
                      <a:endParaRPr lang="fr-FR" sz="1800" b="0" dirty="0">
                        <a:effectLst/>
                        <a:latin typeface="Times New Roman" panose="02020603050405020304" pitchFamily="18" charset="0"/>
                        <a:cs typeface="Times New Roman" panose="02020603050405020304" pitchFamily="18" charset="0"/>
                      </a:endParaRPr>
                    </a:p>
                  </a:txBody>
                  <a:tcPr marL="27070" marR="30077" marT="18798" marB="18798" anchor="ctr"/>
                </a:tc>
                <a:tc>
                  <a:txBody>
                    <a:bodyPr/>
                    <a:lstStyle/>
                    <a:p>
                      <a:pPr algn="ctr">
                        <a:lnSpc>
                          <a:spcPct val="100000"/>
                        </a:lnSpc>
                        <a:buNone/>
                      </a:pPr>
                      <a:r>
                        <a:rPr lang="en-US" sz="1800" b="0" dirty="0">
                          <a:effectLst/>
                          <a:latin typeface="Times New Roman" panose="02020603050405020304" pitchFamily="18" charset="0"/>
                          <a:cs typeface="Times New Roman" panose="02020603050405020304" pitchFamily="18" charset="0"/>
                        </a:rPr>
                        <a:t>The ability of proteins to form a continuous, three-dimensional network that traps water and other liquids, transforming a liquid or semi-liquid into a solid or semi-solid gel.</a:t>
                      </a:r>
                    </a:p>
                  </a:txBody>
                  <a:tcPr marL="30077" marR="30077" marT="18798" marB="18798" anchor="ctr"/>
                </a:tc>
                <a:tc>
                  <a:txBody>
                    <a:bodyPr/>
                    <a:lstStyle/>
                    <a:p>
                      <a:pPr>
                        <a:lnSpc>
                          <a:spcPts val="1875"/>
                        </a:lnSpc>
                        <a:buNone/>
                      </a:pPr>
                      <a:endParaRPr lang="en-US" sz="400" b="0" dirty="0">
                        <a:effectLst/>
                        <a:latin typeface="quote-cjk-patch"/>
                      </a:endParaRPr>
                    </a:p>
                  </a:txBody>
                  <a:tcPr marL="30077" marR="30077" marT="18798" marB="18798" anchor="ctr"/>
                </a:tc>
                <a:tc>
                  <a:txBody>
                    <a:bodyPr/>
                    <a:lstStyle/>
                    <a:p>
                      <a:pPr>
                        <a:lnSpc>
                          <a:spcPts val="1875"/>
                        </a:lnSpc>
                        <a:buNone/>
                      </a:pPr>
                      <a:endParaRPr lang="en-US" sz="400" b="0" dirty="0">
                        <a:effectLst/>
                        <a:latin typeface="quote-cjk-patch"/>
                      </a:endParaRPr>
                    </a:p>
                  </a:txBody>
                  <a:tcPr marL="30077" marR="27070" marT="18798" marB="18798" anchor="ctr"/>
                </a:tc>
                <a:extLst>
                  <a:ext uri="{0D108BD9-81ED-4DB2-BD59-A6C34878D82A}">
                    <a16:rowId xmlns:a16="http://schemas.microsoft.com/office/drawing/2014/main" val="475430395"/>
                  </a:ext>
                </a:extLst>
              </a:tr>
              <a:tr h="605100">
                <a:tc>
                  <a:txBody>
                    <a:bodyPr/>
                    <a:lstStyle/>
                    <a:p>
                      <a:pPr algn="ctr">
                        <a:lnSpc>
                          <a:spcPct val="100000"/>
                        </a:lnSpc>
                        <a:buNone/>
                      </a:pPr>
                      <a:r>
                        <a:rPr lang="fr-FR" sz="1800" b="1" dirty="0" err="1">
                          <a:effectLst/>
                          <a:latin typeface="Times New Roman" panose="02020603050405020304" pitchFamily="18" charset="0"/>
                          <a:cs typeface="Times New Roman" panose="02020603050405020304" pitchFamily="18" charset="0"/>
                        </a:rPr>
                        <a:t>Foaming</a:t>
                      </a:r>
                      <a:r>
                        <a:rPr lang="fr-FR" sz="1800" b="1" dirty="0">
                          <a:effectLst/>
                          <a:latin typeface="Times New Roman" panose="02020603050405020304" pitchFamily="18" charset="0"/>
                          <a:cs typeface="Times New Roman" panose="02020603050405020304" pitchFamily="18" charset="0"/>
                        </a:rPr>
                        <a:t> Power</a:t>
                      </a:r>
                      <a:endParaRPr lang="fr-FR" sz="1800" b="0" dirty="0">
                        <a:effectLst/>
                        <a:latin typeface="Times New Roman" panose="02020603050405020304" pitchFamily="18" charset="0"/>
                        <a:cs typeface="Times New Roman" panose="02020603050405020304" pitchFamily="18" charset="0"/>
                      </a:endParaRPr>
                    </a:p>
                  </a:txBody>
                  <a:tcPr marL="27070" marR="30077" marT="18798" marB="18798" anchor="ctr"/>
                </a:tc>
                <a:tc>
                  <a:txBody>
                    <a:bodyPr/>
                    <a:lstStyle/>
                    <a:p>
                      <a:pPr algn="ctr">
                        <a:lnSpc>
                          <a:spcPct val="100000"/>
                        </a:lnSpc>
                        <a:buNone/>
                      </a:pPr>
                      <a:r>
                        <a:rPr lang="en-US" sz="1800" b="0" dirty="0">
                          <a:effectLst/>
                          <a:latin typeface="Times New Roman" panose="02020603050405020304" pitchFamily="18" charset="0"/>
                          <a:cs typeface="Times New Roman" panose="02020603050405020304" pitchFamily="18" charset="0"/>
                        </a:rPr>
                        <a:t>The ability to form and stabilize a gas-in-liquid foam by trapping air bubbles within a liquid film, significantly increasing the volume and lightness of a preparation.</a:t>
                      </a:r>
                    </a:p>
                  </a:txBody>
                  <a:tcPr marL="30077" marR="30077" marT="18798" marB="18798" anchor="ctr"/>
                </a:tc>
                <a:tc>
                  <a:txBody>
                    <a:bodyPr/>
                    <a:lstStyle/>
                    <a:p>
                      <a:pPr>
                        <a:lnSpc>
                          <a:spcPts val="1875"/>
                        </a:lnSpc>
                        <a:buNone/>
                      </a:pPr>
                      <a:endParaRPr lang="en-US" sz="400" b="0">
                        <a:effectLst/>
                        <a:latin typeface="quote-cjk-patch"/>
                      </a:endParaRPr>
                    </a:p>
                  </a:txBody>
                  <a:tcPr marL="30077" marR="30077" marT="18798" marB="18798" anchor="ctr"/>
                </a:tc>
                <a:tc>
                  <a:txBody>
                    <a:bodyPr/>
                    <a:lstStyle/>
                    <a:p>
                      <a:pPr>
                        <a:lnSpc>
                          <a:spcPts val="1875"/>
                        </a:lnSpc>
                        <a:buNone/>
                      </a:pPr>
                      <a:endParaRPr lang="en-US" sz="400" b="0" dirty="0">
                        <a:effectLst/>
                        <a:latin typeface="quote-cjk-patch"/>
                      </a:endParaRPr>
                    </a:p>
                  </a:txBody>
                  <a:tcPr marL="30077" marR="27070" marT="18798" marB="18798" anchor="ctr"/>
                </a:tc>
                <a:extLst>
                  <a:ext uri="{0D108BD9-81ED-4DB2-BD59-A6C34878D82A}">
                    <a16:rowId xmlns:a16="http://schemas.microsoft.com/office/drawing/2014/main" val="3670383671"/>
                  </a:ext>
                </a:extLst>
              </a:tr>
              <a:tr h="819401">
                <a:tc>
                  <a:txBody>
                    <a:bodyPr/>
                    <a:lstStyle/>
                    <a:p>
                      <a:pPr algn="ctr">
                        <a:lnSpc>
                          <a:spcPct val="100000"/>
                        </a:lnSpc>
                        <a:buNone/>
                      </a:pPr>
                      <a:r>
                        <a:rPr lang="fr-FR" sz="1800" b="1" dirty="0" err="1">
                          <a:effectLst/>
                          <a:latin typeface="Times New Roman" panose="02020603050405020304" pitchFamily="18" charset="0"/>
                          <a:cs typeface="Times New Roman" panose="02020603050405020304" pitchFamily="18" charset="0"/>
                        </a:rPr>
                        <a:t>Emulsifying</a:t>
                      </a:r>
                      <a:r>
                        <a:rPr lang="fr-FR" sz="1800" b="1" dirty="0">
                          <a:effectLst/>
                          <a:latin typeface="Times New Roman" panose="02020603050405020304" pitchFamily="18" charset="0"/>
                          <a:cs typeface="Times New Roman" panose="02020603050405020304" pitchFamily="18" charset="0"/>
                        </a:rPr>
                        <a:t> Power</a:t>
                      </a:r>
                      <a:endParaRPr lang="fr-FR" sz="1800" b="0" dirty="0">
                        <a:effectLst/>
                        <a:latin typeface="Times New Roman" panose="02020603050405020304" pitchFamily="18" charset="0"/>
                        <a:cs typeface="Times New Roman" panose="02020603050405020304" pitchFamily="18" charset="0"/>
                      </a:endParaRPr>
                    </a:p>
                  </a:txBody>
                  <a:tcPr marL="27070" marR="30077" marT="18798" marB="18798" anchor="ctr"/>
                </a:tc>
                <a:tc>
                  <a:txBody>
                    <a:bodyPr/>
                    <a:lstStyle/>
                    <a:p>
                      <a:pPr algn="ctr">
                        <a:lnSpc>
                          <a:spcPct val="100000"/>
                        </a:lnSpc>
                        <a:buNone/>
                      </a:pPr>
                      <a:r>
                        <a:rPr lang="en-US" sz="1800" b="0" dirty="0">
                          <a:effectLst/>
                          <a:latin typeface="Times New Roman" panose="02020603050405020304" pitchFamily="18" charset="0"/>
                          <a:cs typeface="Times New Roman" panose="02020603050405020304" pitchFamily="18" charset="0"/>
                        </a:rPr>
                        <a:t>The ability to stabilize a mixture of two immiscible liquids, like oil and water, by preventing the dispersed droplets from coalescing and separating.</a:t>
                      </a:r>
                    </a:p>
                  </a:txBody>
                  <a:tcPr marL="30077" marR="30077" marT="18798" marB="18798" anchor="ctr"/>
                </a:tc>
                <a:tc>
                  <a:txBody>
                    <a:bodyPr/>
                    <a:lstStyle/>
                    <a:p>
                      <a:pPr>
                        <a:lnSpc>
                          <a:spcPts val="1875"/>
                        </a:lnSpc>
                        <a:buNone/>
                      </a:pPr>
                      <a:endParaRPr lang="en-US" sz="400" b="0">
                        <a:effectLst/>
                        <a:latin typeface="quote-cjk-patch"/>
                      </a:endParaRPr>
                    </a:p>
                  </a:txBody>
                  <a:tcPr marL="30077" marR="30077" marT="18798" marB="18798" anchor="ctr"/>
                </a:tc>
                <a:tc>
                  <a:txBody>
                    <a:bodyPr/>
                    <a:lstStyle/>
                    <a:p>
                      <a:pPr>
                        <a:lnSpc>
                          <a:spcPts val="1875"/>
                        </a:lnSpc>
                        <a:buNone/>
                      </a:pPr>
                      <a:endParaRPr lang="en-US" sz="400" b="0" dirty="0">
                        <a:effectLst/>
                        <a:latin typeface="quote-cjk-patch"/>
                      </a:endParaRPr>
                    </a:p>
                  </a:txBody>
                  <a:tcPr marL="30077" marR="27070" marT="18798" marB="18798" anchor="ctr"/>
                </a:tc>
                <a:extLst>
                  <a:ext uri="{0D108BD9-81ED-4DB2-BD59-A6C34878D82A}">
                    <a16:rowId xmlns:a16="http://schemas.microsoft.com/office/drawing/2014/main" val="1821449706"/>
                  </a:ext>
                </a:extLst>
              </a:tr>
              <a:tr h="462233">
                <a:tc>
                  <a:txBody>
                    <a:bodyPr/>
                    <a:lstStyle/>
                    <a:p>
                      <a:pPr algn="ctr">
                        <a:lnSpc>
                          <a:spcPct val="100000"/>
                        </a:lnSpc>
                        <a:buNone/>
                      </a:pPr>
                      <a:r>
                        <a:rPr lang="fr-FR" sz="1800" b="1" dirty="0">
                          <a:effectLst/>
                          <a:latin typeface="Times New Roman" panose="02020603050405020304" pitchFamily="18" charset="0"/>
                          <a:cs typeface="Times New Roman" panose="02020603050405020304" pitchFamily="18" charset="0"/>
                        </a:rPr>
                        <a:t>Binding Power</a:t>
                      </a:r>
                      <a:endParaRPr lang="fr-FR" sz="1800" b="0" dirty="0">
                        <a:effectLst/>
                        <a:latin typeface="Times New Roman" panose="02020603050405020304" pitchFamily="18" charset="0"/>
                        <a:cs typeface="Times New Roman" panose="02020603050405020304" pitchFamily="18" charset="0"/>
                      </a:endParaRPr>
                    </a:p>
                  </a:txBody>
                  <a:tcPr marL="27070" marR="30077" marT="18798" marB="18798" anchor="ctr"/>
                </a:tc>
                <a:tc>
                  <a:txBody>
                    <a:bodyPr/>
                    <a:lstStyle/>
                    <a:p>
                      <a:pPr algn="ctr">
                        <a:lnSpc>
                          <a:spcPct val="100000"/>
                        </a:lnSpc>
                        <a:buNone/>
                      </a:pPr>
                      <a:r>
                        <a:rPr lang="en-US" sz="1800" b="0" dirty="0">
                          <a:effectLst/>
                          <a:latin typeface="Times New Roman" panose="02020603050405020304" pitchFamily="18" charset="0"/>
                          <a:cs typeface="Times New Roman" panose="02020603050405020304" pitchFamily="18" charset="0"/>
                        </a:rPr>
                        <a:t>The ability to act as a "glue" that holds other ingredients together in a cohesive structure, improving texture and reducing crumbling.</a:t>
                      </a:r>
                    </a:p>
                  </a:txBody>
                  <a:tcPr marL="30077" marR="30077" marT="18798" marB="18798" anchor="ctr"/>
                </a:tc>
                <a:tc>
                  <a:txBody>
                    <a:bodyPr/>
                    <a:lstStyle/>
                    <a:p>
                      <a:pPr>
                        <a:lnSpc>
                          <a:spcPts val="1875"/>
                        </a:lnSpc>
                        <a:buNone/>
                      </a:pPr>
                      <a:endParaRPr lang="en-US" sz="400" b="0">
                        <a:effectLst/>
                        <a:latin typeface="quote-cjk-patch"/>
                      </a:endParaRPr>
                    </a:p>
                  </a:txBody>
                  <a:tcPr marL="30077" marR="30077" marT="18798" marB="18798" anchor="ctr"/>
                </a:tc>
                <a:tc>
                  <a:txBody>
                    <a:bodyPr/>
                    <a:lstStyle/>
                    <a:p>
                      <a:pPr>
                        <a:lnSpc>
                          <a:spcPts val="1875"/>
                        </a:lnSpc>
                        <a:buNone/>
                      </a:pPr>
                      <a:endParaRPr lang="en-US" sz="400" b="0" dirty="0">
                        <a:effectLst/>
                        <a:latin typeface="quote-cjk-patch"/>
                      </a:endParaRPr>
                    </a:p>
                  </a:txBody>
                  <a:tcPr marL="30077" marR="27070" marT="18798" marB="18798" anchor="ctr"/>
                </a:tc>
                <a:extLst>
                  <a:ext uri="{0D108BD9-81ED-4DB2-BD59-A6C34878D82A}">
                    <a16:rowId xmlns:a16="http://schemas.microsoft.com/office/drawing/2014/main" val="1156927946"/>
                  </a:ext>
                </a:extLst>
              </a:tr>
              <a:tr h="0">
                <a:tc>
                  <a:txBody>
                    <a:bodyPr/>
                    <a:lstStyle/>
                    <a:p>
                      <a:pPr algn="ctr">
                        <a:lnSpc>
                          <a:spcPct val="100000"/>
                        </a:lnSpc>
                        <a:buNone/>
                      </a:pPr>
                      <a:r>
                        <a:rPr lang="fr-FR" sz="1800" b="1" dirty="0">
                          <a:effectLst/>
                          <a:latin typeface="Times New Roman" panose="02020603050405020304" pitchFamily="18" charset="0"/>
                          <a:cs typeface="Times New Roman" panose="02020603050405020304" pitchFamily="18" charset="0"/>
                        </a:rPr>
                        <a:t>Anti-</a:t>
                      </a:r>
                      <a:r>
                        <a:rPr lang="fr-FR" sz="1800" b="1" dirty="0" err="1">
                          <a:effectLst/>
                          <a:latin typeface="Times New Roman" panose="02020603050405020304" pitchFamily="18" charset="0"/>
                          <a:cs typeface="Times New Roman" panose="02020603050405020304" pitchFamily="18" charset="0"/>
                        </a:rPr>
                        <a:t>Crystallizing</a:t>
                      </a:r>
                      <a:r>
                        <a:rPr lang="fr-FR" sz="1800" b="1" dirty="0">
                          <a:effectLst/>
                          <a:latin typeface="Times New Roman" panose="02020603050405020304" pitchFamily="18" charset="0"/>
                          <a:cs typeface="Times New Roman" panose="02020603050405020304" pitchFamily="18" charset="0"/>
                        </a:rPr>
                        <a:t> Power</a:t>
                      </a:r>
                      <a:endParaRPr lang="fr-FR" sz="1800" b="0" dirty="0">
                        <a:effectLst/>
                        <a:latin typeface="Times New Roman" panose="02020603050405020304" pitchFamily="18" charset="0"/>
                        <a:cs typeface="Times New Roman" panose="02020603050405020304" pitchFamily="18" charset="0"/>
                      </a:endParaRPr>
                    </a:p>
                  </a:txBody>
                  <a:tcPr marL="27070" marR="30077" marT="18798" marB="18798" anchor="ctr"/>
                </a:tc>
                <a:tc>
                  <a:txBody>
                    <a:bodyPr/>
                    <a:lstStyle/>
                    <a:p>
                      <a:pPr algn="ctr">
                        <a:lnSpc>
                          <a:spcPct val="100000"/>
                        </a:lnSpc>
                        <a:buNone/>
                      </a:pPr>
                      <a:r>
                        <a:rPr lang="en-US" sz="1800" b="0" dirty="0">
                          <a:effectLst/>
                          <a:latin typeface="Times New Roman" panose="02020603050405020304" pitchFamily="18" charset="0"/>
                          <a:cs typeface="Times New Roman" panose="02020603050405020304" pitchFamily="18" charset="0"/>
                        </a:rPr>
                        <a:t>The ability to inhibit the formation and growth of large, undesirable crystals (e.g., sugar or ice crystals), ensuring a smooth and pleasant texture.</a:t>
                      </a:r>
                    </a:p>
                  </a:txBody>
                  <a:tcPr marL="30077" marR="30077" marT="18798" marB="18798" anchor="ctr"/>
                </a:tc>
                <a:tc>
                  <a:txBody>
                    <a:bodyPr/>
                    <a:lstStyle/>
                    <a:p>
                      <a:endParaRPr lang="fr-FR" sz="400"/>
                    </a:p>
                  </a:txBody>
                  <a:tcPr marL="27070" marR="27070" marT="13535" marB="13535"/>
                </a:tc>
                <a:tc>
                  <a:txBody>
                    <a:bodyPr/>
                    <a:lstStyle/>
                    <a:p>
                      <a:endParaRPr lang="fr-FR" sz="400" dirty="0"/>
                    </a:p>
                  </a:txBody>
                  <a:tcPr marL="27070" marR="27070" marT="13535" marB="13535"/>
                </a:tc>
                <a:extLst>
                  <a:ext uri="{0D108BD9-81ED-4DB2-BD59-A6C34878D82A}">
                    <a16:rowId xmlns:a16="http://schemas.microsoft.com/office/drawing/2014/main" val="1110970401"/>
                  </a:ext>
                </a:extLst>
              </a:tr>
            </a:tbl>
          </a:graphicData>
        </a:graphic>
      </p:graphicFrame>
    </p:spTree>
    <p:extLst>
      <p:ext uri="{BB962C8B-B14F-4D97-AF65-F5344CB8AC3E}">
        <p14:creationId xmlns:p14="http://schemas.microsoft.com/office/powerpoint/2010/main" val="3089475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1CC0E576-88DF-A4A8-B25A-8950C24E8E79}"/>
            </a:ext>
          </a:extLst>
        </p:cNvPr>
        <p:cNvGrpSpPr/>
        <p:nvPr/>
      </p:nvGrpSpPr>
      <p:grpSpPr>
        <a:xfrm>
          <a:off x="0" y="0"/>
          <a:ext cx="0" cy="0"/>
          <a:chOff x="0" y="0"/>
          <a:chExt cx="0" cy="0"/>
        </a:xfrm>
      </p:grpSpPr>
      <p:sp>
        <p:nvSpPr>
          <p:cNvPr id="187" name="Google Shape;187;p28">
            <a:extLst>
              <a:ext uri="{FF2B5EF4-FFF2-40B4-BE49-F238E27FC236}">
                <a16:creationId xmlns:a16="http://schemas.microsoft.com/office/drawing/2014/main" id="{D5B90701-4CF8-0653-E70E-3338C2B26F7D}"/>
              </a:ext>
            </a:extLst>
          </p:cNvPr>
          <p:cNvSpPr txBox="1">
            <a:spLocks noGrp="1"/>
          </p:cNvSpPr>
          <p:nvPr>
            <p:ph type="subTitle" idx="1"/>
          </p:nvPr>
        </p:nvSpPr>
        <p:spPr>
          <a:xfrm>
            <a:off x="522538" y="641650"/>
            <a:ext cx="8368369" cy="4420206"/>
          </a:xfrm>
          <a:prstGeom prst="rect">
            <a:avLst/>
          </a:prstGeom>
        </p:spPr>
        <p:txBody>
          <a:bodyPr spcFirstLastPara="1" wrap="square" lIns="91425" tIns="91425" rIns="91425" bIns="91425" anchor="ctr" anchorCtr="0">
            <a:noAutofit/>
          </a:bodyPr>
          <a:lstStyle/>
          <a:p>
            <a:pPr>
              <a:lnSpc>
                <a:spcPct val="150000"/>
              </a:lnSpc>
            </a:pPr>
            <a:r>
              <a:rPr lang="en-US" sz="1800" b="1" dirty="0">
                <a:latin typeface="Times New Roman" panose="02020603050405020304" pitchFamily="18" charset="0"/>
                <a:cs typeface="Times New Roman" panose="02020603050405020304" pitchFamily="18" charset="0"/>
              </a:rPr>
              <a:t>•	Solubility: </a:t>
            </a:r>
            <a:r>
              <a:rPr lang="en-US" sz="1800" dirty="0">
                <a:latin typeface="Times New Roman" panose="02020603050405020304" pitchFamily="18" charset="0"/>
                <a:cs typeface="Times New Roman" panose="02020603050405020304" pitchFamily="18" charset="0"/>
              </a:rPr>
              <a:t>The foundation for many applications, influencing other properties like foaming and emulsification.</a:t>
            </a:r>
          </a:p>
          <a:p>
            <a:pPr>
              <a:lnSpc>
                <a:spcPct val="150000"/>
              </a:lnSpc>
            </a:pPr>
            <a:r>
              <a:rPr lang="en-US" sz="1800" dirty="0">
                <a:latin typeface="Times New Roman" panose="02020603050405020304" pitchFamily="18" charset="0"/>
                <a:cs typeface="Times New Roman" panose="02020603050405020304" pitchFamily="18" charset="0"/>
              </a:rPr>
              <a:t>•</a:t>
            </a:r>
            <a:r>
              <a:rPr lang="en-US" sz="1800" b="1" dirty="0">
                <a:latin typeface="Times New Roman" panose="02020603050405020304" pitchFamily="18" charset="0"/>
                <a:cs typeface="Times New Roman" panose="02020603050405020304" pitchFamily="18" charset="0"/>
              </a:rPr>
              <a:t>	Gelation: </a:t>
            </a:r>
            <a:r>
              <a:rPr lang="en-US" sz="1800" dirty="0">
                <a:latin typeface="Times New Roman" panose="02020603050405020304" pitchFamily="18" charset="0"/>
                <a:cs typeface="Times New Roman" panose="02020603050405020304" pitchFamily="18" charset="0"/>
              </a:rPr>
              <a:t>The ability to form a three-dimensional network that traps water, giving structure to products like yogurt, cheese.</a:t>
            </a:r>
          </a:p>
          <a:p>
            <a:pPr>
              <a:lnSpc>
                <a:spcPct val="150000"/>
              </a:lnSpc>
            </a:pPr>
            <a:r>
              <a:rPr lang="en-US" sz="180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Emulsification:</a:t>
            </a:r>
            <a:r>
              <a:rPr lang="en-US" sz="1800" dirty="0">
                <a:latin typeface="Times New Roman" panose="02020603050405020304" pitchFamily="18" charset="0"/>
                <a:cs typeface="Times New Roman" panose="02020603050405020304" pitchFamily="18" charset="0"/>
              </a:rPr>
              <a:t> The capacity to stabilize mixtures of oil and water, crucial for mayonnaises, sauces, and sausages.</a:t>
            </a:r>
          </a:p>
          <a:p>
            <a:pPr>
              <a:lnSpc>
                <a:spcPct val="150000"/>
              </a:lnSpc>
            </a:pPr>
            <a:r>
              <a:rPr lang="en-US" sz="180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Foaming:</a:t>
            </a:r>
            <a:r>
              <a:rPr lang="en-US" sz="1800" dirty="0">
                <a:latin typeface="Times New Roman" panose="02020603050405020304" pitchFamily="18" charset="0"/>
                <a:cs typeface="Times New Roman" panose="02020603050405020304" pitchFamily="18" charset="0"/>
              </a:rPr>
              <a:t> The formation and stabilization of air bubbles, essential for the light texture of mousses, meringues, and whipped cream.</a:t>
            </a:r>
          </a:p>
          <a:p>
            <a:pPr>
              <a:lnSpc>
                <a:spcPct val="150000"/>
              </a:lnSpc>
            </a:pPr>
            <a:r>
              <a:rPr lang="en-US" sz="180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Water-Holding and Fat-Binding: </a:t>
            </a:r>
            <a:r>
              <a:rPr lang="en-US" sz="1800" dirty="0">
                <a:latin typeface="Times New Roman" panose="02020603050405020304" pitchFamily="18" charset="0"/>
                <a:cs typeface="Times New Roman" panose="02020603050405020304" pitchFamily="18" charset="0"/>
              </a:rPr>
              <a:t>Directly impacting the juiciness, yield, and texture of meat products and baked goods.</a:t>
            </a:r>
          </a:p>
          <a:p>
            <a:pPr>
              <a:lnSpc>
                <a:spcPct val="150000"/>
              </a:lnSpc>
            </a:pPr>
            <a:endParaRPr lang="en-US" sz="1800" dirty="0">
              <a:latin typeface="Times New Roman" panose="02020603050405020304" pitchFamily="18" charset="0"/>
              <a:cs typeface="Times New Roman" panose="02020603050405020304" pitchFamily="18" charset="0"/>
            </a:endParaRPr>
          </a:p>
        </p:txBody>
      </p:sp>
      <p:sp>
        <p:nvSpPr>
          <p:cNvPr id="7" name="Google Shape;187;p28">
            <a:extLst>
              <a:ext uri="{FF2B5EF4-FFF2-40B4-BE49-F238E27FC236}">
                <a16:creationId xmlns:a16="http://schemas.microsoft.com/office/drawing/2014/main" id="{63ED01EA-C622-01A2-CFC5-28DF2988A1BC}"/>
              </a:ext>
            </a:extLst>
          </p:cNvPr>
          <p:cNvSpPr txBox="1">
            <a:spLocks/>
          </p:cNvSpPr>
          <p:nvPr/>
        </p:nvSpPr>
        <p:spPr>
          <a:xfrm>
            <a:off x="581891" y="81644"/>
            <a:ext cx="3470094" cy="424542"/>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lbert Sans"/>
              <a:buNone/>
              <a:defRPr sz="16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9pPr>
          </a:lstStyle>
          <a:p>
            <a:r>
              <a:rPr lang="fr-FR" sz="2400" b="1" dirty="0">
                <a:latin typeface="Times New Roman" panose="02020603050405020304" pitchFamily="18" charset="0"/>
                <a:cs typeface="Times New Roman" panose="02020603050405020304" pitchFamily="18" charset="0"/>
              </a:rPr>
              <a:t>The </a:t>
            </a:r>
            <a:r>
              <a:rPr lang="fr-FR" sz="2400" b="1" dirty="0" err="1">
                <a:latin typeface="Times New Roman" panose="02020603050405020304" pitchFamily="18" charset="0"/>
                <a:cs typeface="Times New Roman" panose="02020603050405020304" pitchFamily="18" charset="0"/>
              </a:rPr>
              <a:t>functional</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role</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04574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EE692BD5-5A79-FBEE-478D-F54F5EA894F1}"/>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65AC6418-F14B-D08D-8EC6-4A60B9E8D33E}"/>
              </a:ext>
            </a:extLst>
          </p:cNvPr>
          <p:cNvSpPr txBox="1"/>
          <p:nvPr/>
        </p:nvSpPr>
        <p:spPr>
          <a:xfrm>
            <a:off x="117445" y="236443"/>
            <a:ext cx="8900720" cy="4613058"/>
          </a:xfrm>
          <a:prstGeom prst="rect">
            <a:avLst/>
          </a:prstGeom>
          <a:noFill/>
        </p:spPr>
        <p:txBody>
          <a:bodyPr wrap="square">
            <a:spAutoFit/>
          </a:bodyPr>
          <a:lstStyle/>
          <a:p>
            <a:pPr>
              <a:lnSpc>
                <a:spcPct val="150000"/>
              </a:lnSpc>
            </a:pPr>
            <a:r>
              <a:rPr lang="en-US" sz="1800" b="1" dirty="0">
                <a:solidFill>
                  <a:srgbClr val="FF0000"/>
                </a:solidFill>
                <a:latin typeface="Times New Roman" panose="02020603050405020304" pitchFamily="18" charset="0"/>
                <a:cs typeface="Times New Roman" panose="02020603050405020304" pitchFamily="18" charset="0"/>
              </a:rPr>
              <a:t>1.1. Definition and Overall Composition</a:t>
            </a:r>
          </a:p>
          <a:p>
            <a:pPr>
              <a:lnSpc>
                <a:spcPct val="150000"/>
              </a:lnSpc>
            </a:pPr>
            <a:r>
              <a:rPr lang="en-US" sz="1800" dirty="0">
                <a:latin typeface="Times New Roman" panose="02020603050405020304" pitchFamily="18" charset="0"/>
                <a:cs typeface="Times New Roman" panose="02020603050405020304" pitchFamily="18" charset="0"/>
              </a:rPr>
              <a:t>The egg is both a simple and complex food. Its composition makes it a "low-cost" food with very high nutritional value.</a:t>
            </a:r>
          </a:p>
          <a:p>
            <a:pPr>
              <a:lnSpc>
                <a:spcPct val="150000"/>
              </a:lnSpc>
            </a:pPr>
            <a:r>
              <a:rPr lang="en-US" sz="1800" b="1" dirty="0">
                <a:latin typeface="Times New Roman" panose="02020603050405020304" pitchFamily="18" charset="0"/>
                <a:cs typeface="Times New Roman" panose="02020603050405020304" pitchFamily="18" charset="0"/>
              </a:rPr>
              <a:t>Water Content</a:t>
            </a:r>
            <a:r>
              <a:rPr lang="en-US" sz="1800" dirty="0">
                <a:latin typeface="Times New Roman" panose="02020603050405020304" pitchFamily="18" charset="0"/>
                <a:cs typeface="Times New Roman" panose="02020603050405020304" pitchFamily="18" charset="0"/>
              </a:rPr>
              <a:t>: 74.4%. This is the major component, explaining why eggs are low in calories.</a:t>
            </a:r>
          </a:p>
          <a:p>
            <a:pPr>
              <a:lnSpc>
                <a:spcPct val="150000"/>
              </a:lnSpc>
            </a:pPr>
            <a:r>
              <a:rPr lang="en-US" sz="1800" b="1" dirty="0">
                <a:solidFill>
                  <a:srgbClr val="FF0000"/>
                </a:solidFill>
                <a:latin typeface="Times New Roman" panose="02020603050405020304" pitchFamily="18" charset="0"/>
                <a:cs typeface="Times New Roman" panose="02020603050405020304" pitchFamily="18" charset="0"/>
              </a:rPr>
              <a:t>Macronutrient Distribution</a:t>
            </a:r>
            <a:endParaRPr lang="en-US" sz="1800" dirty="0">
              <a:solidFill>
                <a:srgbClr val="FF0000"/>
              </a:solidFill>
              <a:latin typeface="Times New Roman" panose="02020603050405020304" pitchFamily="18" charset="0"/>
              <a:cs typeface="Times New Roman" panose="02020603050405020304" pitchFamily="18" charset="0"/>
            </a:endParaRPr>
          </a:p>
          <a:p>
            <a:pPr lvl="1">
              <a:lnSpc>
                <a:spcPct val="150000"/>
              </a:lnSpc>
            </a:pPr>
            <a:r>
              <a:rPr lang="en-US" sz="1800" b="1" dirty="0">
                <a:latin typeface="Times New Roman" panose="02020603050405020304" pitchFamily="18" charset="0"/>
                <a:cs typeface="Times New Roman" panose="02020603050405020304" pitchFamily="18" charset="0"/>
              </a:rPr>
              <a:t>- Proteins</a:t>
            </a:r>
            <a:r>
              <a:rPr lang="en-US" sz="1800" dirty="0">
                <a:latin typeface="Times New Roman" panose="02020603050405020304" pitchFamily="18" charset="0"/>
                <a:cs typeface="Times New Roman" panose="02020603050405020304" pitchFamily="18" charset="0"/>
              </a:rPr>
              <a:t>: 12.3%. This is the most important nutritional aspect.</a:t>
            </a:r>
          </a:p>
          <a:p>
            <a:pPr lvl="1">
              <a:lnSpc>
                <a:spcPct val="150000"/>
              </a:lnSpc>
            </a:pPr>
            <a:r>
              <a:rPr lang="en-US" sz="1800" b="1" dirty="0">
                <a:latin typeface="Times New Roman" panose="02020603050405020304" pitchFamily="18" charset="0"/>
                <a:cs typeface="Times New Roman" panose="02020603050405020304" pitchFamily="18" charset="0"/>
              </a:rPr>
              <a:t>- Lipids</a:t>
            </a:r>
            <a:r>
              <a:rPr lang="en-US" sz="1800" dirty="0">
                <a:latin typeface="Times New Roman" panose="02020603050405020304" pitchFamily="18" charset="0"/>
                <a:cs typeface="Times New Roman" panose="02020603050405020304" pitchFamily="18" charset="0"/>
              </a:rPr>
              <a:t>: 11.9%. Found almost exclusively in the yolk, these are high-quality, easily digestible lipids.</a:t>
            </a:r>
          </a:p>
          <a:p>
            <a:pPr>
              <a:lnSpc>
                <a:spcPct val="150000"/>
              </a:lnSpc>
            </a:pPr>
            <a:r>
              <a:rPr lang="en-US" sz="1800" b="1" dirty="0">
                <a:latin typeface="Times New Roman" panose="02020603050405020304" pitchFamily="18" charset="0"/>
                <a:cs typeface="Times New Roman" panose="02020603050405020304" pitchFamily="18" charset="0"/>
              </a:rPr>
              <a:t>- Micronutrients</a:t>
            </a:r>
            <a:r>
              <a:rPr lang="en-US" sz="1800" dirty="0">
                <a:latin typeface="Times New Roman" panose="02020603050405020304" pitchFamily="18" charset="0"/>
                <a:cs typeface="Times New Roman" panose="02020603050405020304" pitchFamily="18" charset="0"/>
              </a:rPr>
              <a:t>: Eggs are an exceptional source of vitamins (A, D, E, B12) and minerals (iron, selenium, zinc). 100g of egg (about 2 eggs) cover 20 to 30% of the daily requirements for many of these micronutrients.</a:t>
            </a:r>
          </a:p>
        </p:txBody>
      </p:sp>
      <p:sp>
        <p:nvSpPr>
          <p:cNvPr id="6" name="ZoneTexte 5">
            <a:extLst>
              <a:ext uri="{FF2B5EF4-FFF2-40B4-BE49-F238E27FC236}">
                <a16:creationId xmlns:a16="http://schemas.microsoft.com/office/drawing/2014/main" id="{AB1A16C3-DA87-4704-FBD1-0093A730F516}"/>
              </a:ext>
            </a:extLst>
          </p:cNvPr>
          <p:cNvSpPr txBox="1"/>
          <p:nvPr/>
        </p:nvSpPr>
        <p:spPr>
          <a:xfrm>
            <a:off x="2827088" y="0"/>
            <a:ext cx="3254929" cy="400110"/>
          </a:xfrm>
          <a:prstGeom prst="rect">
            <a:avLst/>
          </a:prstGeom>
          <a:noFill/>
        </p:spPr>
        <p:txBody>
          <a:bodyPr wrap="square">
            <a:spAutoFit/>
          </a:bodyPr>
          <a:lstStyle/>
          <a:p>
            <a:r>
              <a:rPr lang="en-US" sz="2000" b="1" dirty="0">
                <a:solidFill>
                  <a:srgbClr val="FF0000"/>
                </a:solidFill>
              </a:rPr>
              <a:t> Part I:</a:t>
            </a:r>
            <a:r>
              <a:rPr lang="fr-FR" sz="2000" b="1" dirty="0">
                <a:solidFill>
                  <a:srgbClr val="FF0000"/>
                </a:solidFill>
              </a:rPr>
              <a:t>Egg </a:t>
            </a:r>
            <a:r>
              <a:rPr lang="fr-FR" sz="2000" b="1" dirty="0" err="1">
                <a:solidFill>
                  <a:srgbClr val="FF0000"/>
                </a:solidFill>
              </a:rPr>
              <a:t>proteins</a:t>
            </a:r>
            <a:endParaRPr lang="fr-FR" sz="2000" dirty="0">
              <a:solidFill>
                <a:srgbClr val="FF0000"/>
              </a:solidFill>
            </a:endParaRPr>
          </a:p>
        </p:txBody>
      </p:sp>
    </p:spTree>
    <p:extLst>
      <p:ext uri="{BB962C8B-B14F-4D97-AF65-F5344CB8AC3E}">
        <p14:creationId xmlns:p14="http://schemas.microsoft.com/office/powerpoint/2010/main" val="12934840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DB295AD0-FDEE-2EC5-E5B3-9C5B54A49AE6}"/>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E5D4C0AF-77EB-BB32-C709-9650092833DB}"/>
              </a:ext>
            </a:extLst>
          </p:cNvPr>
          <p:cNvPicPr>
            <a:picLocks noChangeAspect="1"/>
          </p:cNvPicPr>
          <p:nvPr/>
        </p:nvPicPr>
        <p:blipFill>
          <a:blip r:embed="rId3"/>
          <a:stretch>
            <a:fillRect/>
          </a:stretch>
        </p:blipFill>
        <p:spPr>
          <a:xfrm>
            <a:off x="813531" y="147193"/>
            <a:ext cx="7709683" cy="48491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188924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452A68FB-5C72-BDB4-12EF-7F091DA76006}"/>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BE544E16-0AC8-01AD-7806-B615A2D99806}"/>
              </a:ext>
            </a:extLst>
          </p:cNvPr>
          <p:cNvSpPr txBox="1"/>
          <p:nvPr/>
        </p:nvSpPr>
        <p:spPr>
          <a:xfrm>
            <a:off x="109056" y="442433"/>
            <a:ext cx="8862971" cy="1852880"/>
          </a:xfrm>
          <a:prstGeom prst="rect">
            <a:avLst/>
          </a:prstGeom>
          <a:noFill/>
        </p:spPr>
        <p:txBody>
          <a:bodyPr wrap="square">
            <a:spAutoFit/>
          </a:bodyPr>
          <a:lstStyle/>
          <a:p>
            <a:pPr>
              <a:lnSpc>
                <a:spcPct val="150000"/>
              </a:lnSpc>
            </a:pPr>
            <a:r>
              <a:rPr lang="en-US" sz="1600" b="1" dirty="0">
                <a:solidFill>
                  <a:srgbClr val="FF0000"/>
                </a:solidFill>
                <a:latin typeface="Times New Roman" panose="02020603050405020304" pitchFamily="18" charset="0"/>
                <a:cs typeface="Times New Roman" panose="02020603050405020304" pitchFamily="18" charset="0"/>
              </a:rPr>
              <a:t>1.2. Composition and Roles of Proteins: The Winning Duo of White and Yolk</a:t>
            </a:r>
          </a:p>
          <a:p>
            <a:pPr>
              <a:lnSpc>
                <a:spcPct val="150000"/>
              </a:lnSpc>
            </a:pPr>
            <a:r>
              <a:rPr lang="en-US" sz="1600" b="1" dirty="0">
                <a:latin typeface="Times New Roman" panose="02020603050405020304" pitchFamily="18" charset="0"/>
                <a:cs typeface="Times New Roman" panose="02020603050405020304" pitchFamily="18" charset="0"/>
              </a:rPr>
              <a:t>Proteins are not uniformly distributed, and each part of the egg has a specific function.</a:t>
            </a:r>
          </a:p>
          <a:p>
            <a:pPr>
              <a:lnSpc>
                <a:spcPct val="150000"/>
              </a:lnSpc>
            </a:pPr>
            <a:r>
              <a:rPr lang="en-US" sz="1600" b="1" dirty="0">
                <a:solidFill>
                  <a:srgbClr val="FF0000"/>
                </a:solidFill>
                <a:latin typeface="Times New Roman" panose="02020603050405020304" pitchFamily="18" charset="0"/>
                <a:cs typeface="Times New Roman" panose="02020603050405020304" pitchFamily="18" charset="0"/>
              </a:rPr>
              <a:t>A. The Egg White: A Biochemical Fortress</a:t>
            </a:r>
          </a:p>
          <a:p>
            <a:pPr>
              <a:lnSpc>
                <a:spcPct val="150000"/>
              </a:lnSpc>
            </a:pPr>
            <a:r>
              <a:rPr lang="en-US" sz="1600" b="1" dirty="0">
                <a:latin typeface="Times New Roman" panose="02020603050405020304" pitchFamily="18" charset="0"/>
                <a:cs typeface="Times New Roman" panose="02020603050405020304" pitchFamily="18" charset="0"/>
              </a:rPr>
              <a:t>The white is an aqueous solution containing about ten main proteins, each with a specific role.</a:t>
            </a:r>
          </a:p>
          <a:p>
            <a:pPr>
              <a:lnSpc>
                <a:spcPct val="150000"/>
              </a:lnSpc>
            </a:pPr>
            <a:endParaRPr lang="en-US" b="1" dirty="0"/>
          </a:p>
        </p:txBody>
      </p:sp>
      <p:sp>
        <p:nvSpPr>
          <p:cNvPr id="6" name="ZoneTexte 5">
            <a:extLst>
              <a:ext uri="{FF2B5EF4-FFF2-40B4-BE49-F238E27FC236}">
                <a16:creationId xmlns:a16="http://schemas.microsoft.com/office/drawing/2014/main" id="{2B7D9C5F-F3BC-9AF1-62AA-082100B93345}"/>
              </a:ext>
            </a:extLst>
          </p:cNvPr>
          <p:cNvSpPr txBox="1"/>
          <p:nvPr/>
        </p:nvSpPr>
        <p:spPr>
          <a:xfrm>
            <a:off x="2953416" y="-19232"/>
            <a:ext cx="2692375" cy="461665"/>
          </a:xfrm>
          <a:prstGeom prst="rect">
            <a:avLst/>
          </a:prstGeom>
          <a:noFill/>
        </p:spPr>
        <p:txBody>
          <a:bodyPr wrap="square">
            <a:spAutoFit/>
          </a:bodyPr>
          <a:lstStyle/>
          <a:p>
            <a:r>
              <a:rPr lang="fr-FR" sz="2400" b="1" dirty="0">
                <a:solidFill>
                  <a:srgbClr val="FF0000"/>
                </a:solidFill>
                <a:effectLst/>
                <a:latin typeface="Times New Roman" panose="02020603050405020304" pitchFamily="18" charset="0"/>
                <a:ea typeface="Calibri" panose="020F0502020204030204" pitchFamily="34" charset="0"/>
              </a:rPr>
              <a:t> </a:t>
            </a:r>
            <a:r>
              <a:rPr lang="fr-FR" sz="2400" b="1" dirty="0">
                <a:solidFill>
                  <a:srgbClr val="FF0000"/>
                </a:solidFill>
              </a:rPr>
              <a:t> Egg </a:t>
            </a:r>
            <a:r>
              <a:rPr lang="fr-FR" sz="2400" b="1" dirty="0" err="1">
                <a:solidFill>
                  <a:srgbClr val="FF0000"/>
                </a:solidFill>
              </a:rPr>
              <a:t>proteins</a:t>
            </a:r>
            <a:endParaRPr lang="fr-FR" sz="2400" dirty="0">
              <a:solidFill>
                <a:srgbClr val="FF0000"/>
              </a:solidFill>
            </a:endParaRPr>
          </a:p>
        </p:txBody>
      </p:sp>
      <p:graphicFrame>
        <p:nvGraphicFramePr>
          <p:cNvPr id="2" name="Tableau 1">
            <a:extLst>
              <a:ext uri="{FF2B5EF4-FFF2-40B4-BE49-F238E27FC236}">
                <a16:creationId xmlns:a16="http://schemas.microsoft.com/office/drawing/2014/main" id="{032AAA23-1EE0-2291-91BC-805065856F66}"/>
              </a:ext>
            </a:extLst>
          </p:cNvPr>
          <p:cNvGraphicFramePr>
            <a:graphicFrameLocks noGrp="1"/>
          </p:cNvGraphicFramePr>
          <p:nvPr>
            <p:extLst>
              <p:ext uri="{D42A27DB-BD31-4B8C-83A1-F6EECF244321}">
                <p14:modId xmlns:p14="http://schemas.microsoft.com/office/powerpoint/2010/main" val="4015167005"/>
              </p:ext>
            </p:extLst>
          </p:nvPr>
        </p:nvGraphicFramePr>
        <p:xfrm>
          <a:off x="171972" y="2013358"/>
          <a:ext cx="8800055" cy="2905635"/>
        </p:xfrm>
        <a:graphic>
          <a:graphicData uri="http://schemas.openxmlformats.org/drawingml/2006/table">
            <a:tbl>
              <a:tblPr>
                <a:tableStyleId>{13FABE3D-0139-4412-9C73-E4F564A66098}</a:tableStyleId>
              </a:tblPr>
              <a:tblGrid>
                <a:gridCol w="1775564">
                  <a:extLst>
                    <a:ext uri="{9D8B030D-6E8A-4147-A177-3AD203B41FA5}">
                      <a16:colId xmlns:a16="http://schemas.microsoft.com/office/drawing/2014/main" val="723061663"/>
                    </a:ext>
                  </a:extLst>
                </a:gridCol>
                <a:gridCol w="1059918">
                  <a:extLst>
                    <a:ext uri="{9D8B030D-6E8A-4147-A177-3AD203B41FA5}">
                      <a16:colId xmlns:a16="http://schemas.microsoft.com/office/drawing/2014/main" val="804363759"/>
                    </a:ext>
                  </a:extLst>
                </a:gridCol>
                <a:gridCol w="5964573">
                  <a:extLst>
                    <a:ext uri="{9D8B030D-6E8A-4147-A177-3AD203B41FA5}">
                      <a16:colId xmlns:a16="http://schemas.microsoft.com/office/drawing/2014/main" val="3942847575"/>
                    </a:ext>
                  </a:extLst>
                </a:gridCol>
              </a:tblGrid>
              <a:tr h="427838">
                <a:tc>
                  <a:txBody>
                    <a:bodyPr/>
                    <a:lstStyle/>
                    <a:p>
                      <a:pPr algn="ctr">
                        <a:lnSpc>
                          <a:spcPts val="1875"/>
                        </a:lnSpc>
                        <a:buNone/>
                      </a:pPr>
                      <a:r>
                        <a:rPr lang="fr-FR" sz="1600" b="1" dirty="0" err="1">
                          <a:effectLst/>
                          <a:latin typeface="Times New Roman" panose="02020603050405020304" pitchFamily="18" charset="0"/>
                          <a:cs typeface="Times New Roman" panose="02020603050405020304" pitchFamily="18" charset="0"/>
                        </a:rPr>
                        <a:t>Protein</a:t>
                      </a:r>
                      <a:endParaRPr lang="fr-FR" sz="1600" b="1" dirty="0">
                        <a:effectLst/>
                        <a:latin typeface="Times New Roman" panose="02020603050405020304" pitchFamily="18" charset="0"/>
                        <a:cs typeface="Times New Roman" panose="02020603050405020304" pitchFamily="18" charset="0"/>
                      </a:endParaRPr>
                    </a:p>
                  </a:txBody>
                  <a:tcPr marL="19373" marR="21526" marT="13453" marB="13453" anchor="ctr"/>
                </a:tc>
                <a:tc>
                  <a:txBody>
                    <a:bodyPr/>
                    <a:lstStyle/>
                    <a:p>
                      <a:pPr algn="ctr">
                        <a:lnSpc>
                          <a:spcPts val="1875"/>
                        </a:lnSpc>
                        <a:buNone/>
                      </a:pPr>
                      <a:r>
                        <a:rPr lang="fr-FR" sz="1600" b="1">
                          <a:effectLst/>
                          <a:latin typeface="Times New Roman" panose="02020603050405020304" pitchFamily="18" charset="0"/>
                          <a:cs typeface="Times New Roman" panose="02020603050405020304" pitchFamily="18" charset="0"/>
                        </a:rPr>
                        <a:t>Percentage</a:t>
                      </a:r>
                    </a:p>
                  </a:txBody>
                  <a:tcPr marL="21526" marR="21526" marT="13453" marB="13453" anchor="ctr"/>
                </a:tc>
                <a:tc>
                  <a:txBody>
                    <a:bodyPr/>
                    <a:lstStyle/>
                    <a:p>
                      <a:pPr algn="ctr">
                        <a:lnSpc>
                          <a:spcPts val="1875"/>
                        </a:lnSpc>
                        <a:buNone/>
                      </a:pPr>
                      <a:r>
                        <a:rPr lang="fr-FR" sz="1600" b="1" dirty="0" err="1">
                          <a:effectLst/>
                          <a:latin typeface="Times New Roman" panose="02020603050405020304" pitchFamily="18" charset="0"/>
                          <a:cs typeface="Times New Roman" panose="02020603050405020304" pitchFamily="18" charset="0"/>
                        </a:rPr>
                        <a:t>Detailed</a:t>
                      </a:r>
                      <a:r>
                        <a:rPr lang="fr-FR" sz="1600" b="1" dirty="0">
                          <a:effectLst/>
                          <a:latin typeface="Times New Roman" panose="02020603050405020304" pitchFamily="18" charset="0"/>
                          <a:cs typeface="Times New Roman" panose="02020603050405020304" pitchFamily="18" charset="0"/>
                        </a:rPr>
                        <a:t> </a:t>
                      </a:r>
                      <a:r>
                        <a:rPr lang="fr-FR" sz="1600" b="1" dirty="0" err="1">
                          <a:effectLst/>
                          <a:latin typeface="Times New Roman" panose="02020603050405020304" pitchFamily="18" charset="0"/>
                          <a:cs typeface="Times New Roman" panose="02020603050405020304" pitchFamily="18" charset="0"/>
                        </a:rPr>
                        <a:t>Roles</a:t>
                      </a:r>
                      <a:r>
                        <a:rPr lang="fr-FR" sz="1600" b="1" dirty="0">
                          <a:effectLst/>
                          <a:latin typeface="Times New Roman" panose="02020603050405020304" pitchFamily="18" charset="0"/>
                          <a:cs typeface="Times New Roman" panose="02020603050405020304" pitchFamily="18" charset="0"/>
                        </a:rPr>
                        <a:t> and </a:t>
                      </a:r>
                      <a:r>
                        <a:rPr lang="fr-FR" sz="1600" b="1" dirty="0" err="1">
                          <a:effectLst/>
                          <a:latin typeface="Times New Roman" panose="02020603050405020304" pitchFamily="18" charset="0"/>
                          <a:cs typeface="Times New Roman" panose="02020603050405020304" pitchFamily="18" charset="0"/>
                        </a:rPr>
                        <a:t>Properties</a:t>
                      </a:r>
                      <a:endParaRPr lang="fr-FR" sz="1600" b="1" dirty="0">
                        <a:effectLst/>
                        <a:latin typeface="Times New Roman" panose="02020603050405020304" pitchFamily="18" charset="0"/>
                        <a:cs typeface="Times New Roman" panose="02020603050405020304" pitchFamily="18" charset="0"/>
                      </a:endParaRPr>
                    </a:p>
                  </a:txBody>
                  <a:tcPr marL="21526" marR="21526" marT="13453" marB="13453" anchor="ctr"/>
                </a:tc>
                <a:extLst>
                  <a:ext uri="{0D108BD9-81ED-4DB2-BD59-A6C34878D82A}">
                    <a16:rowId xmlns:a16="http://schemas.microsoft.com/office/drawing/2014/main" val="3120535828"/>
                  </a:ext>
                </a:extLst>
              </a:tr>
              <a:tr h="996524">
                <a:tc>
                  <a:txBody>
                    <a:bodyPr/>
                    <a:lstStyle/>
                    <a:p>
                      <a:pPr algn="ctr">
                        <a:lnSpc>
                          <a:spcPts val="1875"/>
                        </a:lnSpc>
                        <a:buNone/>
                      </a:pPr>
                      <a:r>
                        <a:rPr lang="fr-FR" sz="1600" b="1" dirty="0" err="1">
                          <a:effectLst/>
                          <a:latin typeface="Times New Roman" panose="02020603050405020304" pitchFamily="18" charset="0"/>
                          <a:cs typeface="Times New Roman" panose="02020603050405020304" pitchFamily="18" charset="0"/>
                        </a:rPr>
                        <a:t>Ovalbumin</a:t>
                      </a:r>
                      <a:endParaRPr lang="fr-FR" sz="1600" b="0" dirty="0">
                        <a:effectLst/>
                        <a:latin typeface="Times New Roman" panose="02020603050405020304" pitchFamily="18" charset="0"/>
                        <a:cs typeface="Times New Roman" panose="02020603050405020304" pitchFamily="18" charset="0"/>
                      </a:endParaRPr>
                    </a:p>
                  </a:txBody>
                  <a:tcPr marL="19373" marR="21526" marT="13453" marB="13453" anchor="ctr"/>
                </a:tc>
                <a:tc>
                  <a:txBody>
                    <a:bodyPr/>
                    <a:lstStyle/>
                    <a:p>
                      <a:pPr algn="ctr">
                        <a:lnSpc>
                          <a:spcPts val="1875"/>
                        </a:lnSpc>
                        <a:buNone/>
                      </a:pPr>
                      <a:r>
                        <a:rPr lang="fr-FR" sz="1600" b="0">
                          <a:effectLst/>
                          <a:latin typeface="Times New Roman" panose="02020603050405020304" pitchFamily="18" charset="0"/>
                          <a:cs typeface="Times New Roman" panose="02020603050405020304" pitchFamily="18" charset="0"/>
                        </a:rPr>
                        <a:t>54%</a:t>
                      </a:r>
                    </a:p>
                  </a:txBody>
                  <a:tcPr marL="21526" marR="21526" marT="13453" marB="13453" anchor="ctr"/>
                </a:tc>
                <a:tc>
                  <a:txBody>
                    <a:bodyPr/>
                    <a:lstStyle/>
                    <a:p>
                      <a:pPr algn="ctr">
                        <a:lnSpc>
                          <a:spcPts val="1875"/>
                        </a:lnSpc>
                        <a:buNone/>
                      </a:pPr>
                      <a:r>
                        <a:rPr lang="en-US" sz="1600" b="1" dirty="0">
                          <a:effectLst/>
                          <a:latin typeface="Times New Roman" panose="02020603050405020304" pitchFamily="18" charset="0"/>
                          <a:cs typeface="Times New Roman" panose="02020603050405020304" pitchFamily="18" charset="0"/>
                        </a:rPr>
                        <a:t>Main function</a:t>
                      </a:r>
                      <a:r>
                        <a:rPr lang="en-US" sz="1600" b="0" dirty="0">
                          <a:effectLst/>
                          <a:latin typeface="Times New Roman" panose="02020603050405020304" pitchFamily="18" charset="0"/>
                          <a:cs typeface="Times New Roman" panose="02020603050405020304" pitchFamily="18" charset="0"/>
                        </a:rPr>
                        <a:t>: Gelling property. This is the protein that coagulates with heat, allowing the solidification of cooked eggs, custards, and cakes.</a:t>
                      </a:r>
                    </a:p>
                  </a:txBody>
                  <a:tcPr marL="21526" marR="19373" marT="13453" marB="13453" anchor="ctr"/>
                </a:tc>
                <a:extLst>
                  <a:ext uri="{0D108BD9-81ED-4DB2-BD59-A6C34878D82A}">
                    <a16:rowId xmlns:a16="http://schemas.microsoft.com/office/drawing/2014/main" val="196388917"/>
                  </a:ext>
                </a:extLst>
              </a:tr>
              <a:tr h="1481273">
                <a:tc>
                  <a:txBody>
                    <a:bodyPr/>
                    <a:lstStyle/>
                    <a:p>
                      <a:pPr algn="ctr">
                        <a:lnSpc>
                          <a:spcPts val="1875"/>
                        </a:lnSpc>
                        <a:buNone/>
                      </a:pPr>
                      <a:r>
                        <a:rPr lang="fr-FR" sz="1600" b="1" dirty="0" err="1">
                          <a:effectLst/>
                          <a:latin typeface="Times New Roman" panose="02020603050405020304" pitchFamily="18" charset="0"/>
                          <a:cs typeface="Times New Roman" panose="02020603050405020304" pitchFamily="18" charset="0"/>
                        </a:rPr>
                        <a:t>Ovotransferrin</a:t>
                      </a:r>
                      <a:endParaRPr lang="fr-FR" sz="1600" b="0" dirty="0">
                        <a:effectLst/>
                        <a:latin typeface="Times New Roman" panose="02020603050405020304" pitchFamily="18" charset="0"/>
                        <a:cs typeface="Times New Roman" panose="02020603050405020304" pitchFamily="18" charset="0"/>
                      </a:endParaRPr>
                    </a:p>
                  </a:txBody>
                  <a:tcPr marL="19373" marR="21526" marT="13453" marB="13453" anchor="ctr"/>
                </a:tc>
                <a:tc>
                  <a:txBody>
                    <a:bodyPr/>
                    <a:lstStyle/>
                    <a:p>
                      <a:pPr algn="ctr">
                        <a:lnSpc>
                          <a:spcPts val="1875"/>
                        </a:lnSpc>
                        <a:buNone/>
                      </a:pPr>
                      <a:r>
                        <a:rPr lang="fr-FR" sz="1600" b="0">
                          <a:effectLst/>
                          <a:latin typeface="Times New Roman" panose="02020603050405020304" pitchFamily="18" charset="0"/>
                          <a:cs typeface="Times New Roman" panose="02020603050405020304" pitchFamily="18" charset="0"/>
                        </a:rPr>
                        <a:t>12-13%</a:t>
                      </a:r>
                    </a:p>
                  </a:txBody>
                  <a:tcPr marL="21526" marR="21526" marT="13453" marB="13453" anchor="ctr"/>
                </a:tc>
                <a:tc>
                  <a:txBody>
                    <a:bodyPr/>
                    <a:lstStyle/>
                    <a:p>
                      <a:pPr algn="ctr">
                        <a:lnSpc>
                          <a:spcPts val="1875"/>
                        </a:lnSpc>
                        <a:buNone/>
                      </a:pPr>
                      <a:r>
                        <a:rPr lang="en-US" sz="1600" b="1" dirty="0">
                          <a:effectLst/>
                          <a:latin typeface="Times New Roman" panose="02020603050405020304" pitchFamily="18" charset="0"/>
                          <a:cs typeface="Times New Roman" panose="02020603050405020304" pitchFamily="18" charset="0"/>
                        </a:rPr>
                        <a:t>Functions</a:t>
                      </a:r>
                      <a:endParaRPr lang="en-US" sz="1600" b="0" dirty="0">
                        <a:effectLst/>
                        <a:latin typeface="Times New Roman" panose="02020603050405020304" pitchFamily="18" charset="0"/>
                        <a:cs typeface="Times New Roman" panose="02020603050405020304" pitchFamily="18" charset="0"/>
                      </a:endParaRPr>
                    </a:p>
                    <a:p>
                      <a:pPr algn="ctr">
                        <a:lnSpc>
                          <a:spcPts val="1875"/>
                        </a:lnSpc>
                        <a:buNone/>
                      </a:pPr>
                      <a:r>
                        <a:rPr lang="en-US" sz="1600" b="0" dirty="0">
                          <a:effectLst/>
                          <a:latin typeface="Times New Roman" panose="02020603050405020304" pitchFamily="18" charset="0"/>
                          <a:cs typeface="Times New Roman" panose="02020603050405020304" pitchFamily="18" charset="0"/>
                        </a:rPr>
                        <a:t>      1) </a:t>
                      </a:r>
                      <a:r>
                        <a:rPr lang="en-US" sz="1600" b="1" dirty="0">
                          <a:effectLst/>
                          <a:latin typeface="Times New Roman" panose="02020603050405020304" pitchFamily="18" charset="0"/>
                          <a:cs typeface="Times New Roman" panose="02020603050405020304" pitchFamily="18" charset="0"/>
                        </a:rPr>
                        <a:t>Iron binding</a:t>
                      </a:r>
                      <a:r>
                        <a:rPr lang="en-US" sz="1600" b="0" dirty="0">
                          <a:effectLst/>
                          <a:latin typeface="Times New Roman" panose="02020603050405020304" pitchFamily="18" charset="0"/>
                          <a:cs typeface="Times New Roman" panose="02020603050405020304" pitchFamily="18" charset="0"/>
                        </a:rPr>
                        <a:t>: Deprives bacteria of this essential nutrient, limiting their growth (antimicrobial effect).</a:t>
                      </a:r>
                    </a:p>
                    <a:p>
                      <a:pPr algn="ctr">
                        <a:lnSpc>
                          <a:spcPts val="1875"/>
                        </a:lnSpc>
                        <a:buNone/>
                      </a:pPr>
                      <a:r>
                        <a:rPr lang="en-US" sz="1600" b="0" dirty="0">
                          <a:effectLst/>
                          <a:latin typeface="Times New Roman" panose="02020603050405020304" pitchFamily="18" charset="0"/>
                          <a:cs typeface="Times New Roman" panose="02020603050405020304" pitchFamily="18" charset="0"/>
                        </a:rPr>
                        <a:t>2) </a:t>
                      </a:r>
                      <a:r>
                        <a:rPr lang="en-US" sz="1600" b="1" dirty="0">
                          <a:effectLst/>
                          <a:latin typeface="Times New Roman" panose="02020603050405020304" pitchFamily="18" charset="0"/>
                          <a:cs typeface="Times New Roman" panose="02020603050405020304" pitchFamily="18" charset="0"/>
                        </a:rPr>
                        <a:t>Gelation</a:t>
                      </a:r>
                      <a:r>
                        <a:rPr lang="en-US" sz="1600" b="0" dirty="0">
                          <a:effectLst/>
                          <a:latin typeface="Times New Roman" panose="02020603050405020304" pitchFamily="18" charset="0"/>
                          <a:cs typeface="Times New Roman" panose="02020603050405020304" pitchFamily="18" charset="0"/>
                        </a:rPr>
                        <a:t>: Coagulates at a lower temperature than ovalbumin (~60°C).</a:t>
                      </a:r>
                    </a:p>
                  </a:txBody>
                  <a:tcPr marL="21526" marR="19373" marT="13453" marB="13453" anchor="ctr"/>
                </a:tc>
                <a:extLst>
                  <a:ext uri="{0D108BD9-81ED-4DB2-BD59-A6C34878D82A}">
                    <a16:rowId xmlns:a16="http://schemas.microsoft.com/office/drawing/2014/main" val="3960469548"/>
                  </a:ext>
                </a:extLst>
              </a:tr>
            </a:tbl>
          </a:graphicData>
        </a:graphic>
      </p:graphicFrame>
    </p:spTree>
    <p:extLst>
      <p:ext uri="{BB962C8B-B14F-4D97-AF65-F5344CB8AC3E}">
        <p14:creationId xmlns:p14="http://schemas.microsoft.com/office/powerpoint/2010/main" val="39359867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04843198-933A-1A83-5628-740C70336464}"/>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CD825647-F3A3-4733-EC20-6BB148FBA5F6}"/>
              </a:ext>
            </a:extLst>
          </p:cNvPr>
          <p:cNvSpPr txBox="1"/>
          <p:nvPr/>
        </p:nvSpPr>
        <p:spPr>
          <a:xfrm>
            <a:off x="705166" y="-41945"/>
            <a:ext cx="5482763" cy="523220"/>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Calibri" panose="020F0502020204030204" pitchFamily="34" charset="0"/>
              </a:rPr>
              <a:t>5. </a:t>
            </a:r>
            <a:r>
              <a:rPr lang="fr-FR" sz="2800" b="1" dirty="0">
                <a:solidFill>
                  <a:srgbClr val="FF0000"/>
                </a:solidFill>
              </a:rPr>
              <a:t> Egg </a:t>
            </a:r>
            <a:r>
              <a:rPr lang="fr-FR" sz="2800" b="1" dirty="0" err="1">
                <a:solidFill>
                  <a:srgbClr val="FF0000"/>
                </a:solidFill>
              </a:rPr>
              <a:t>proteins</a:t>
            </a:r>
            <a:endParaRPr lang="fr-FR" sz="2800" dirty="0">
              <a:solidFill>
                <a:srgbClr val="FF0000"/>
              </a:solidFill>
            </a:endParaRPr>
          </a:p>
        </p:txBody>
      </p:sp>
      <p:graphicFrame>
        <p:nvGraphicFramePr>
          <p:cNvPr id="8" name="Tableau 7">
            <a:extLst>
              <a:ext uri="{FF2B5EF4-FFF2-40B4-BE49-F238E27FC236}">
                <a16:creationId xmlns:a16="http://schemas.microsoft.com/office/drawing/2014/main" id="{882F5505-FCA1-8E67-EE27-6B05DE74995B}"/>
              </a:ext>
            </a:extLst>
          </p:cNvPr>
          <p:cNvGraphicFramePr>
            <a:graphicFrameLocks noGrp="1"/>
          </p:cNvGraphicFramePr>
          <p:nvPr>
            <p:extLst>
              <p:ext uri="{D42A27DB-BD31-4B8C-83A1-F6EECF244321}">
                <p14:modId xmlns:p14="http://schemas.microsoft.com/office/powerpoint/2010/main" val="2961296244"/>
              </p:ext>
            </p:extLst>
          </p:nvPr>
        </p:nvGraphicFramePr>
        <p:xfrm>
          <a:off x="171971" y="909244"/>
          <a:ext cx="8800055" cy="4092733"/>
        </p:xfrm>
        <a:graphic>
          <a:graphicData uri="http://schemas.openxmlformats.org/drawingml/2006/table">
            <a:tbl>
              <a:tblPr>
                <a:tableStyleId>{13FABE3D-0139-4412-9C73-E4F564A66098}</a:tableStyleId>
              </a:tblPr>
              <a:tblGrid>
                <a:gridCol w="1775564">
                  <a:extLst>
                    <a:ext uri="{9D8B030D-6E8A-4147-A177-3AD203B41FA5}">
                      <a16:colId xmlns:a16="http://schemas.microsoft.com/office/drawing/2014/main" val="701662983"/>
                    </a:ext>
                  </a:extLst>
                </a:gridCol>
                <a:gridCol w="1059918">
                  <a:extLst>
                    <a:ext uri="{9D8B030D-6E8A-4147-A177-3AD203B41FA5}">
                      <a16:colId xmlns:a16="http://schemas.microsoft.com/office/drawing/2014/main" val="1712116515"/>
                    </a:ext>
                  </a:extLst>
                </a:gridCol>
                <a:gridCol w="5964573">
                  <a:extLst>
                    <a:ext uri="{9D8B030D-6E8A-4147-A177-3AD203B41FA5}">
                      <a16:colId xmlns:a16="http://schemas.microsoft.com/office/drawing/2014/main" val="1095846252"/>
                    </a:ext>
                  </a:extLst>
                </a:gridCol>
              </a:tblGrid>
              <a:tr h="1372562">
                <a:tc>
                  <a:txBody>
                    <a:bodyPr/>
                    <a:lstStyle/>
                    <a:p>
                      <a:pPr algn="ctr">
                        <a:lnSpc>
                          <a:spcPts val="1875"/>
                        </a:lnSpc>
                        <a:buNone/>
                      </a:pPr>
                      <a:r>
                        <a:rPr lang="fr-FR" sz="1600" b="1" dirty="0" err="1">
                          <a:effectLst/>
                          <a:latin typeface="Times New Roman" panose="02020603050405020304" pitchFamily="18" charset="0"/>
                          <a:cs typeface="Times New Roman" panose="02020603050405020304" pitchFamily="18" charset="0"/>
                        </a:rPr>
                        <a:t>Ovomucoid</a:t>
                      </a:r>
                      <a:endParaRPr lang="fr-FR" sz="1600" b="0" dirty="0">
                        <a:effectLst/>
                        <a:latin typeface="Times New Roman" panose="02020603050405020304" pitchFamily="18" charset="0"/>
                        <a:cs typeface="Times New Roman" panose="02020603050405020304" pitchFamily="18" charset="0"/>
                      </a:endParaRPr>
                    </a:p>
                  </a:txBody>
                  <a:tcPr marL="19373" marR="21526" marT="13453" marB="13453" anchor="ctr"/>
                </a:tc>
                <a:tc>
                  <a:txBody>
                    <a:bodyPr/>
                    <a:lstStyle/>
                    <a:p>
                      <a:pPr algn="ctr">
                        <a:lnSpc>
                          <a:spcPts val="1875"/>
                        </a:lnSpc>
                        <a:buNone/>
                      </a:pPr>
                      <a:r>
                        <a:rPr lang="fr-FR" sz="1600" b="0" dirty="0">
                          <a:effectLst/>
                          <a:latin typeface="Times New Roman" panose="02020603050405020304" pitchFamily="18" charset="0"/>
                          <a:cs typeface="Times New Roman" panose="02020603050405020304" pitchFamily="18" charset="0"/>
                        </a:rPr>
                        <a:t>11%</a:t>
                      </a:r>
                    </a:p>
                  </a:txBody>
                  <a:tcPr marL="21526" marR="21526" marT="13453" marB="13453" anchor="ctr"/>
                </a:tc>
                <a:tc>
                  <a:txBody>
                    <a:bodyPr/>
                    <a:lstStyle/>
                    <a:p>
                      <a:pPr algn="ctr">
                        <a:lnSpc>
                          <a:spcPts val="1875"/>
                        </a:lnSpc>
                        <a:buNone/>
                      </a:pPr>
                      <a:r>
                        <a:rPr lang="en-US" sz="1600" b="1" dirty="0">
                          <a:effectLst/>
                          <a:latin typeface="Times New Roman" panose="02020603050405020304" pitchFamily="18" charset="0"/>
                          <a:cs typeface="Times New Roman" panose="02020603050405020304" pitchFamily="18" charset="0"/>
                        </a:rPr>
                        <a:t>Crucial role</a:t>
                      </a:r>
                      <a:r>
                        <a:rPr lang="en-US" sz="1600" b="0" dirty="0">
                          <a:effectLst/>
                          <a:latin typeface="Times New Roman" panose="02020603050405020304" pitchFamily="18" charset="0"/>
                          <a:cs typeface="Times New Roman" panose="02020603050405020304" pitchFamily="18" charset="0"/>
                        </a:rPr>
                        <a:t>: It is a </a:t>
                      </a:r>
                      <a:r>
                        <a:rPr lang="en-US" sz="1600" b="1" dirty="0">
                          <a:effectLst/>
                          <a:latin typeface="Times New Roman" panose="02020603050405020304" pitchFamily="18" charset="0"/>
                          <a:cs typeface="Times New Roman" panose="02020603050405020304" pitchFamily="18" charset="0"/>
                        </a:rPr>
                        <a:t>trypsin inhibitor</a:t>
                      </a:r>
                      <a:r>
                        <a:rPr lang="en-US" sz="1600" b="0" dirty="0">
                          <a:effectLst/>
                          <a:latin typeface="Times New Roman" panose="02020603050405020304" pitchFamily="18" charset="0"/>
                          <a:cs typeface="Times New Roman" panose="02020603050405020304" pitchFamily="18" charset="0"/>
                        </a:rPr>
                        <a:t>. Trypsin is a key digestive enzyme. Ovomucoid blocks it, making raw egg white proteins poorly digestible (51%). </a:t>
                      </a:r>
                      <a:r>
                        <a:rPr lang="en-US" sz="1600" b="1" dirty="0">
                          <a:effectLst/>
                          <a:latin typeface="Times New Roman" panose="02020603050405020304" pitchFamily="18" charset="0"/>
                          <a:cs typeface="Times New Roman" panose="02020603050405020304" pitchFamily="18" charset="0"/>
                        </a:rPr>
                        <a:t>Cooking denatures it</a:t>
                      </a:r>
                      <a:r>
                        <a:rPr lang="en-US" sz="1600" b="0" dirty="0">
                          <a:effectLst/>
                          <a:latin typeface="Times New Roman" panose="02020603050405020304" pitchFamily="18" charset="0"/>
                          <a:cs typeface="Times New Roman" panose="02020603050405020304" pitchFamily="18" charset="0"/>
                        </a:rPr>
                        <a:t>, thereby significantly improving digestibility.</a:t>
                      </a:r>
                    </a:p>
                  </a:txBody>
                  <a:tcPr marL="21526" marR="19373" marT="13453" marB="13453" anchor="ctr"/>
                </a:tc>
                <a:extLst>
                  <a:ext uri="{0D108BD9-81ED-4DB2-BD59-A6C34878D82A}">
                    <a16:rowId xmlns:a16="http://schemas.microsoft.com/office/drawing/2014/main" val="2820741032"/>
                  </a:ext>
                </a:extLst>
              </a:tr>
              <a:tr h="1238898">
                <a:tc>
                  <a:txBody>
                    <a:bodyPr/>
                    <a:lstStyle/>
                    <a:p>
                      <a:pPr algn="ctr">
                        <a:lnSpc>
                          <a:spcPts val="1875"/>
                        </a:lnSpc>
                        <a:buNone/>
                      </a:pPr>
                      <a:r>
                        <a:rPr lang="fr-FR" sz="1600" b="1" dirty="0">
                          <a:effectLst/>
                          <a:latin typeface="Times New Roman" panose="02020603050405020304" pitchFamily="18" charset="0"/>
                          <a:cs typeface="Times New Roman" panose="02020603050405020304" pitchFamily="18" charset="0"/>
                        </a:rPr>
                        <a:t>Lysozyme</a:t>
                      </a:r>
                      <a:endParaRPr lang="fr-FR" sz="1600" b="0" dirty="0">
                        <a:effectLst/>
                        <a:latin typeface="Times New Roman" panose="02020603050405020304" pitchFamily="18" charset="0"/>
                        <a:cs typeface="Times New Roman" panose="02020603050405020304" pitchFamily="18" charset="0"/>
                      </a:endParaRPr>
                    </a:p>
                  </a:txBody>
                  <a:tcPr marL="19373" marR="21526" marT="13453" marB="13453" anchor="ctr"/>
                </a:tc>
                <a:tc>
                  <a:txBody>
                    <a:bodyPr/>
                    <a:lstStyle/>
                    <a:p>
                      <a:pPr algn="ctr">
                        <a:lnSpc>
                          <a:spcPts val="1875"/>
                        </a:lnSpc>
                        <a:buNone/>
                      </a:pPr>
                      <a:r>
                        <a:rPr lang="fr-FR" sz="1600" b="0" dirty="0">
                          <a:effectLst/>
                          <a:latin typeface="Times New Roman" panose="02020603050405020304" pitchFamily="18" charset="0"/>
                          <a:cs typeface="Times New Roman" panose="02020603050405020304" pitchFamily="18" charset="0"/>
                        </a:rPr>
                        <a:t>3.5%</a:t>
                      </a:r>
                    </a:p>
                  </a:txBody>
                  <a:tcPr marL="21526" marR="21526" marT="13453" marB="13453" anchor="ctr"/>
                </a:tc>
                <a:tc>
                  <a:txBody>
                    <a:bodyPr/>
                    <a:lstStyle/>
                    <a:p>
                      <a:pPr algn="ctr">
                        <a:lnSpc>
                          <a:spcPts val="1875"/>
                        </a:lnSpc>
                        <a:buNone/>
                      </a:pPr>
                      <a:r>
                        <a:rPr lang="en-US" sz="1600" b="1" dirty="0">
                          <a:effectLst/>
                          <a:latin typeface="Times New Roman" panose="02020603050405020304" pitchFamily="18" charset="0"/>
                          <a:cs typeface="Times New Roman" panose="02020603050405020304" pitchFamily="18" charset="0"/>
                        </a:rPr>
                        <a:t>Antimicrobial action</a:t>
                      </a:r>
                      <a:r>
                        <a:rPr lang="en-US" sz="1600" b="0" dirty="0">
                          <a:effectLst/>
                          <a:latin typeface="Times New Roman" panose="02020603050405020304" pitchFamily="18" charset="0"/>
                          <a:cs typeface="Times New Roman" panose="02020603050405020304" pitchFamily="18" charset="0"/>
                        </a:rPr>
                        <a:t>: Destroys the cell wall of Gram+ bacteria (like some </a:t>
                      </a:r>
                      <a:r>
                        <a:rPr lang="en-US" sz="1600" b="0" i="1" dirty="0">
                          <a:effectLst/>
                          <a:latin typeface="Times New Roman" panose="02020603050405020304" pitchFamily="18" charset="0"/>
                          <a:cs typeface="Times New Roman" panose="02020603050405020304" pitchFamily="18" charset="0"/>
                        </a:rPr>
                        <a:t>Lactobacillus</a:t>
                      </a:r>
                      <a:r>
                        <a:rPr lang="en-US" sz="1600" b="0" dirty="0">
                          <a:effectLst/>
                          <a:latin typeface="Times New Roman" panose="02020603050405020304" pitchFamily="18" charset="0"/>
                          <a:cs typeface="Times New Roman" panose="02020603050405020304" pitchFamily="18" charset="0"/>
                        </a:rPr>
                        <a:t>). It is even extracted industrially as a natural preservative (cheeses, cured meats).</a:t>
                      </a:r>
                    </a:p>
                  </a:txBody>
                  <a:tcPr marL="21526" marR="19373" marT="13453" marB="13453" anchor="ctr"/>
                </a:tc>
                <a:extLst>
                  <a:ext uri="{0D108BD9-81ED-4DB2-BD59-A6C34878D82A}">
                    <a16:rowId xmlns:a16="http://schemas.microsoft.com/office/drawing/2014/main" val="138789699"/>
                  </a:ext>
                </a:extLst>
              </a:tr>
              <a:tr h="1481273">
                <a:tc>
                  <a:txBody>
                    <a:bodyPr/>
                    <a:lstStyle/>
                    <a:p>
                      <a:pPr algn="ctr">
                        <a:lnSpc>
                          <a:spcPts val="1875"/>
                        </a:lnSpc>
                        <a:buNone/>
                      </a:pPr>
                      <a:r>
                        <a:rPr lang="fr-FR" sz="1600" b="1" dirty="0" err="1">
                          <a:effectLst/>
                          <a:latin typeface="Times New Roman" panose="02020603050405020304" pitchFamily="18" charset="0"/>
                          <a:cs typeface="Times New Roman" panose="02020603050405020304" pitchFamily="18" charset="0"/>
                        </a:rPr>
                        <a:t>Avidin</a:t>
                      </a:r>
                      <a:endParaRPr lang="fr-FR" sz="1600" b="0" dirty="0">
                        <a:effectLst/>
                        <a:latin typeface="Times New Roman" panose="02020603050405020304" pitchFamily="18" charset="0"/>
                        <a:cs typeface="Times New Roman" panose="02020603050405020304" pitchFamily="18" charset="0"/>
                      </a:endParaRPr>
                    </a:p>
                  </a:txBody>
                  <a:tcPr marL="19373" marR="21526" marT="13453" marB="13453" anchor="ctr"/>
                </a:tc>
                <a:tc>
                  <a:txBody>
                    <a:bodyPr/>
                    <a:lstStyle/>
                    <a:p>
                      <a:pPr algn="ctr">
                        <a:lnSpc>
                          <a:spcPts val="1875"/>
                        </a:lnSpc>
                        <a:buNone/>
                      </a:pPr>
                      <a:r>
                        <a:rPr lang="fr-FR" sz="1600" b="0">
                          <a:effectLst/>
                          <a:latin typeface="Times New Roman" panose="02020603050405020304" pitchFamily="18" charset="0"/>
                          <a:cs typeface="Times New Roman" panose="02020603050405020304" pitchFamily="18" charset="0"/>
                        </a:rPr>
                        <a:t>0.05%</a:t>
                      </a:r>
                    </a:p>
                  </a:txBody>
                  <a:tcPr marL="21526" marR="21526" marT="13453" marB="13453" anchor="ctr"/>
                </a:tc>
                <a:tc>
                  <a:txBody>
                    <a:bodyPr/>
                    <a:lstStyle/>
                    <a:p>
                      <a:pPr algn="ctr">
                        <a:lnSpc>
                          <a:spcPts val="1875"/>
                        </a:lnSpc>
                        <a:buNone/>
                      </a:pPr>
                      <a:r>
                        <a:rPr lang="en-US" sz="1600" b="1" dirty="0">
                          <a:effectLst/>
                          <a:latin typeface="Times New Roman" panose="02020603050405020304" pitchFamily="18" charset="0"/>
                          <a:cs typeface="Times New Roman" panose="02020603050405020304" pitchFamily="18" charset="0"/>
                        </a:rPr>
                        <a:t>Vitamin interaction</a:t>
                      </a:r>
                      <a:r>
                        <a:rPr lang="en-US" sz="1600" b="0" dirty="0">
                          <a:effectLst/>
                          <a:latin typeface="Times New Roman" panose="02020603050405020304" pitchFamily="18" charset="0"/>
                          <a:cs typeface="Times New Roman" panose="02020603050405020304" pitchFamily="18" charset="0"/>
                        </a:rPr>
                        <a:t>: It binds to </a:t>
                      </a:r>
                      <a:r>
                        <a:rPr lang="en-US" sz="1600" b="1" dirty="0">
                          <a:effectLst/>
                          <a:latin typeface="Times New Roman" panose="02020603050405020304" pitchFamily="18" charset="0"/>
                          <a:cs typeface="Times New Roman" panose="02020603050405020304" pitchFamily="18" charset="0"/>
                        </a:rPr>
                        <a:t>biotin (Vitamin B8)</a:t>
                      </a:r>
                      <a:r>
                        <a:rPr lang="en-US" sz="1600" b="0" dirty="0">
                          <a:effectLst/>
                          <a:latin typeface="Times New Roman" panose="02020603050405020304" pitchFamily="18" charset="0"/>
                          <a:cs typeface="Times New Roman" panose="02020603050405020304" pitchFamily="18" charset="0"/>
                        </a:rPr>
                        <a:t> to form an insoluble complex, making this vitamin unavailable. </a:t>
                      </a:r>
                      <a:r>
                        <a:rPr lang="en-US" sz="1600" b="1" dirty="0">
                          <a:effectLst/>
                          <a:latin typeface="Times New Roman" panose="02020603050405020304" pitchFamily="18" charset="0"/>
                          <a:cs typeface="Times New Roman" panose="02020603050405020304" pitchFamily="18" charset="0"/>
                        </a:rPr>
                        <a:t>Cooking also destroys this property</a:t>
                      </a:r>
                      <a:r>
                        <a:rPr lang="en-US" sz="1600" b="0" dirty="0">
                          <a:effectLst/>
                          <a:latin typeface="Times New Roman" panose="02020603050405020304" pitchFamily="18" charset="0"/>
                          <a:cs typeface="Times New Roman" panose="02020603050405020304" pitchFamily="18" charset="0"/>
                        </a:rPr>
                        <a:t>, eliminating the (very rare) risk of deficiency.</a:t>
                      </a:r>
                    </a:p>
                  </a:txBody>
                  <a:tcPr marL="21526" marR="19373" marT="13453" marB="13453" anchor="ctr"/>
                </a:tc>
                <a:extLst>
                  <a:ext uri="{0D108BD9-81ED-4DB2-BD59-A6C34878D82A}">
                    <a16:rowId xmlns:a16="http://schemas.microsoft.com/office/drawing/2014/main" val="2296860059"/>
                  </a:ext>
                </a:extLst>
              </a:tr>
            </a:tbl>
          </a:graphicData>
        </a:graphic>
      </p:graphicFrame>
      <p:graphicFrame>
        <p:nvGraphicFramePr>
          <p:cNvPr id="9" name="Tableau 8">
            <a:extLst>
              <a:ext uri="{FF2B5EF4-FFF2-40B4-BE49-F238E27FC236}">
                <a16:creationId xmlns:a16="http://schemas.microsoft.com/office/drawing/2014/main" id="{A2C36DB5-AD99-097A-350C-88B26080C5C5}"/>
              </a:ext>
            </a:extLst>
          </p:cNvPr>
          <p:cNvGraphicFramePr>
            <a:graphicFrameLocks noGrp="1"/>
          </p:cNvGraphicFramePr>
          <p:nvPr>
            <p:extLst>
              <p:ext uri="{D42A27DB-BD31-4B8C-83A1-F6EECF244321}">
                <p14:modId xmlns:p14="http://schemas.microsoft.com/office/powerpoint/2010/main" val="1096225848"/>
              </p:ext>
            </p:extLst>
          </p:nvPr>
        </p:nvGraphicFramePr>
        <p:xfrm>
          <a:off x="171971" y="481274"/>
          <a:ext cx="8800055" cy="427969"/>
        </p:xfrm>
        <a:graphic>
          <a:graphicData uri="http://schemas.openxmlformats.org/drawingml/2006/table">
            <a:tbl>
              <a:tblPr>
                <a:tableStyleId>{13FABE3D-0139-4412-9C73-E4F564A66098}</a:tableStyleId>
              </a:tblPr>
              <a:tblGrid>
                <a:gridCol w="1775564">
                  <a:extLst>
                    <a:ext uri="{9D8B030D-6E8A-4147-A177-3AD203B41FA5}">
                      <a16:colId xmlns:a16="http://schemas.microsoft.com/office/drawing/2014/main" val="140999629"/>
                    </a:ext>
                  </a:extLst>
                </a:gridCol>
                <a:gridCol w="1059918">
                  <a:extLst>
                    <a:ext uri="{9D8B030D-6E8A-4147-A177-3AD203B41FA5}">
                      <a16:colId xmlns:a16="http://schemas.microsoft.com/office/drawing/2014/main" val="3169322852"/>
                    </a:ext>
                  </a:extLst>
                </a:gridCol>
                <a:gridCol w="5964573">
                  <a:extLst>
                    <a:ext uri="{9D8B030D-6E8A-4147-A177-3AD203B41FA5}">
                      <a16:colId xmlns:a16="http://schemas.microsoft.com/office/drawing/2014/main" val="3638779562"/>
                    </a:ext>
                  </a:extLst>
                </a:gridCol>
              </a:tblGrid>
              <a:tr h="427969">
                <a:tc>
                  <a:txBody>
                    <a:bodyPr/>
                    <a:lstStyle/>
                    <a:p>
                      <a:pPr algn="ctr">
                        <a:lnSpc>
                          <a:spcPts val="1875"/>
                        </a:lnSpc>
                        <a:buNone/>
                      </a:pPr>
                      <a:r>
                        <a:rPr lang="fr-FR" sz="1600" b="1" dirty="0" err="1">
                          <a:effectLst/>
                          <a:latin typeface="Times New Roman" panose="02020603050405020304" pitchFamily="18" charset="0"/>
                          <a:cs typeface="Times New Roman" panose="02020603050405020304" pitchFamily="18" charset="0"/>
                        </a:rPr>
                        <a:t>Protein</a:t>
                      </a:r>
                      <a:endParaRPr lang="fr-FR" sz="1600" b="1" dirty="0">
                        <a:effectLst/>
                        <a:latin typeface="Times New Roman" panose="02020603050405020304" pitchFamily="18" charset="0"/>
                        <a:cs typeface="Times New Roman" panose="02020603050405020304" pitchFamily="18" charset="0"/>
                      </a:endParaRPr>
                    </a:p>
                  </a:txBody>
                  <a:tcPr marL="19373" marR="21526" marT="13453" marB="13453" anchor="ctr"/>
                </a:tc>
                <a:tc>
                  <a:txBody>
                    <a:bodyPr/>
                    <a:lstStyle/>
                    <a:p>
                      <a:pPr algn="ctr">
                        <a:lnSpc>
                          <a:spcPts val="1875"/>
                        </a:lnSpc>
                        <a:buNone/>
                      </a:pPr>
                      <a:r>
                        <a:rPr lang="fr-FR" sz="1600" b="1" dirty="0">
                          <a:effectLst/>
                          <a:latin typeface="Times New Roman" panose="02020603050405020304" pitchFamily="18" charset="0"/>
                          <a:cs typeface="Times New Roman" panose="02020603050405020304" pitchFamily="18" charset="0"/>
                        </a:rPr>
                        <a:t>Percentage</a:t>
                      </a:r>
                    </a:p>
                  </a:txBody>
                  <a:tcPr marL="21526" marR="21526" marT="13453" marB="13453" anchor="ctr"/>
                </a:tc>
                <a:tc>
                  <a:txBody>
                    <a:bodyPr/>
                    <a:lstStyle/>
                    <a:p>
                      <a:pPr algn="ctr">
                        <a:lnSpc>
                          <a:spcPts val="1875"/>
                        </a:lnSpc>
                        <a:buNone/>
                      </a:pPr>
                      <a:r>
                        <a:rPr lang="fr-FR" sz="1600" b="1" dirty="0" err="1">
                          <a:effectLst/>
                          <a:latin typeface="Times New Roman" panose="02020603050405020304" pitchFamily="18" charset="0"/>
                          <a:cs typeface="Times New Roman" panose="02020603050405020304" pitchFamily="18" charset="0"/>
                        </a:rPr>
                        <a:t>Detailed</a:t>
                      </a:r>
                      <a:r>
                        <a:rPr lang="fr-FR" sz="1600" b="1" dirty="0">
                          <a:effectLst/>
                          <a:latin typeface="Times New Roman" panose="02020603050405020304" pitchFamily="18" charset="0"/>
                          <a:cs typeface="Times New Roman" panose="02020603050405020304" pitchFamily="18" charset="0"/>
                        </a:rPr>
                        <a:t> </a:t>
                      </a:r>
                      <a:r>
                        <a:rPr lang="fr-FR" sz="1600" b="1" dirty="0" err="1">
                          <a:effectLst/>
                          <a:latin typeface="Times New Roman" panose="02020603050405020304" pitchFamily="18" charset="0"/>
                          <a:cs typeface="Times New Roman" panose="02020603050405020304" pitchFamily="18" charset="0"/>
                        </a:rPr>
                        <a:t>Roles</a:t>
                      </a:r>
                      <a:r>
                        <a:rPr lang="fr-FR" sz="1600" b="1" dirty="0">
                          <a:effectLst/>
                          <a:latin typeface="Times New Roman" panose="02020603050405020304" pitchFamily="18" charset="0"/>
                          <a:cs typeface="Times New Roman" panose="02020603050405020304" pitchFamily="18" charset="0"/>
                        </a:rPr>
                        <a:t> and </a:t>
                      </a:r>
                      <a:r>
                        <a:rPr lang="fr-FR" sz="1600" b="1" dirty="0" err="1">
                          <a:effectLst/>
                          <a:latin typeface="Times New Roman" panose="02020603050405020304" pitchFamily="18" charset="0"/>
                          <a:cs typeface="Times New Roman" panose="02020603050405020304" pitchFamily="18" charset="0"/>
                        </a:rPr>
                        <a:t>Properties</a:t>
                      </a:r>
                      <a:endParaRPr lang="fr-FR" sz="1600" b="1" dirty="0">
                        <a:effectLst/>
                        <a:latin typeface="Times New Roman" panose="02020603050405020304" pitchFamily="18" charset="0"/>
                        <a:cs typeface="Times New Roman" panose="02020603050405020304" pitchFamily="18" charset="0"/>
                      </a:endParaRPr>
                    </a:p>
                  </a:txBody>
                  <a:tcPr marL="21526" marR="21526" marT="13453" marB="13453" anchor="ctr"/>
                </a:tc>
                <a:extLst>
                  <a:ext uri="{0D108BD9-81ED-4DB2-BD59-A6C34878D82A}">
                    <a16:rowId xmlns:a16="http://schemas.microsoft.com/office/drawing/2014/main" val="3722665836"/>
                  </a:ext>
                </a:extLst>
              </a:tr>
            </a:tbl>
          </a:graphicData>
        </a:graphic>
      </p:graphicFrame>
    </p:spTree>
    <p:extLst>
      <p:ext uri="{BB962C8B-B14F-4D97-AF65-F5344CB8AC3E}">
        <p14:creationId xmlns:p14="http://schemas.microsoft.com/office/powerpoint/2010/main" val="126113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5E39F279-CB94-B6E8-24C9-9BB0B7E0B227}"/>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B260B0D8-44B0-1471-9AA3-8BCC04527EFA}"/>
              </a:ext>
            </a:extLst>
          </p:cNvPr>
          <p:cNvPicPr>
            <a:picLocks noChangeAspect="1"/>
          </p:cNvPicPr>
          <p:nvPr/>
        </p:nvPicPr>
        <p:blipFill>
          <a:blip r:embed="rId3"/>
          <a:stretch>
            <a:fillRect/>
          </a:stretch>
        </p:blipFill>
        <p:spPr>
          <a:xfrm>
            <a:off x="3640212" y="62846"/>
            <a:ext cx="5588287" cy="5016758"/>
          </a:xfrm>
          <a:prstGeom prst="rect">
            <a:avLst/>
          </a:prstGeom>
        </p:spPr>
      </p:pic>
      <p:sp>
        <p:nvSpPr>
          <p:cNvPr id="9" name="ZoneTexte 8">
            <a:extLst>
              <a:ext uri="{FF2B5EF4-FFF2-40B4-BE49-F238E27FC236}">
                <a16:creationId xmlns:a16="http://schemas.microsoft.com/office/drawing/2014/main" id="{CBB29FE5-937D-2A05-6725-E8167F252FA9}"/>
              </a:ext>
            </a:extLst>
          </p:cNvPr>
          <p:cNvSpPr txBox="1"/>
          <p:nvPr/>
        </p:nvSpPr>
        <p:spPr>
          <a:xfrm>
            <a:off x="0" y="62846"/>
            <a:ext cx="3556932" cy="4524315"/>
          </a:xfrm>
          <a:prstGeom prst="rect">
            <a:avLst/>
          </a:prstGeom>
          <a:noFill/>
        </p:spPr>
        <p:txBody>
          <a:bodyPr wrap="square">
            <a:spAutoFit/>
          </a:bodyPr>
          <a:lstStyle/>
          <a:p>
            <a:pPr algn="ctr"/>
            <a:r>
              <a:rPr lang="fr-FR" sz="1600" b="1" i="0" dirty="0">
                <a:solidFill>
                  <a:srgbClr val="1F1F1F"/>
                </a:solidFill>
                <a:effectLst/>
                <a:latin typeface="Times New Roman" panose="02020603050405020304" pitchFamily="18" charset="0"/>
                <a:cs typeface="Times New Roman" panose="02020603050405020304" pitchFamily="18" charset="0"/>
              </a:rPr>
              <a:t>Figure</a:t>
            </a:r>
            <a:r>
              <a:rPr lang="fr-FR" sz="1600" b="1" dirty="0">
                <a:solidFill>
                  <a:srgbClr val="1F1F1F"/>
                </a:solidFill>
                <a:latin typeface="Times New Roman" panose="02020603050405020304" pitchFamily="18" charset="0"/>
                <a:cs typeface="Times New Roman" panose="02020603050405020304" pitchFamily="18" charset="0"/>
              </a:rPr>
              <a:t>.</a:t>
            </a:r>
            <a:r>
              <a:rPr lang="fr-FR" sz="1600" b="0" i="0" dirty="0">
                <a:solidFill>
                  <a:srgbClr val="1F1F1F"/>
                </a:solidFill>
                <a:effectLst/>
                <a:latin typeface="Times New Roman" panose="02020603050405020304" pitchFamily="18" charset="0"/>
                <a:cs typeface="Times New Roman" panose="02020603050405020304" pitchFamily="18" charset="0"/>
              </a:rPr>
              <a:t> </a:t>
            </a:r>
          </a:p>
          <a:p>
            <a:pPr algn="just"/>
            <a:endParaRPr lang="fr-FR" sz="1600" b="0" i="0" dirty="0">
              <a:solidFill>
                <a:srgbClr val="1F1F1F"/>
              </a:solidFill>
              <a:effectLst/>
              <a:latin typeface="Times New Roman" panose="02020603050405020304" pitchFamily="18" charset="0"/>
              <a:cs typeface="Times New Roman" panose="02020603050405020304" pitchFamily="18" charset="0"/>
            </a:endParaRPr>
          </a:p>
          <a:p>
            <a:pPr algn="just"/>
            <a:r>
              <a:rPr lang="fr-FR" sz="1600" b="1" i="0" dirty="0">
                <a:solidFill>
                  <a:srgbClr val="FF0000"/>
                </a:solidFill>
                <a:effectLst/>
                <a:latin typeface="Times New Roman" panose="02020603050405020304" pitchFamily="18" charset="0"/>
                <a:cs typeface="Times New Roman" panose="02020603050405020304" pitchFamily="18" charset="0"/>
              </a:rPr>
              <a:t>(a) </a:t>
            </a:r>
            <a:r>
              <a:rPr lang="fr-FR" sz="1600" b="0" i="0" dirty="0">
                <a:solidFill>
                  <a:srgbClr val="1F1F1F"/>
                </a:solidFill>
                <a:effectLst/>
                <a:latin typeface="Times New Roman" panose="02020603050405020304" pitchFamily="18" charset="0"/>
                <a:cs typeface="Times New Roman" panose="02020603050405020304" pitchFamily="18" charset="0"/>
              </a:rPr>
              <a:t>Major components of </a:t>
            </a:r>
            <a:r>
              <a:rPr lang="fr-FR" sz="1600" b="0" i="0" dirty="0" err="1">
                <a:solidFill>
                  <a:srgbClr val="1F1F1F"/>
                </a:solidFill>
                <a:effectLst/>
                <a:latin typeface="Times New Roman" panose="02020603050405020304" pitchFamily="18" charset="0"/>
                <a:cs typeface="Times New Roman" panose="02020603050405020304" pitchFamily="18" charset="0"/>
                <a:hlinkClick r:id="rId4" tooltip="Learn more about chicken egg from ScienceDirect's AI-generated Topic Pages"/>
              </a:rPr>
              <a:t>chicken</a:t>
            </a:r>
            <a:r>
              <a:rPr lang="fr-FR" sz="1600" b="0" i="0" dirty="0">
                <a:solidFill>
                  <a:srgbClr val="1F1F1F"/>
                </a:solidFill>
                <a:effectLst/>
                <a:latin typeface="Times New Roman" panose="02020603050405020304" pitchFamily="18" charset="0"/>
                <a:cs typeface="Times New Roman" panose="02020603050405020304" pitchFamily="18" charset="0"/>
                <a:hlinkClick r:id="rId4" tooltip="Learn more about chicken egg from ScienceDirect's AI-generated Topic Pages"/>
              </a:rPr>
              <a:t> </a:t>
            </a:r>
            <a:r>
              <a:rPr lang="fr-FR" sz="1600" b="0" i="0" dirty="0" err="1">
                <a:solidFill>
                  <a:srgbClr val="1F1F1F"/>
                </a:solidFill>
                <a:effectLst/>
                <a:latin typeface="Times New Roman" panose="02020603050405020304" pitchFamily="18" charset="0"/>
                <a:cs typeface="Times New Roman" panose="02020603050405020304" pitchFamily="18" charset="0"/>
                <a:hlinkClick r:id="rId4" tooltip="Learn more about chicken egg from ScienceDirect's AI-generated Topic Pages"/>
              </a:rPr>
              <a:t>egg</a:t>
            </a:r>
            <a:r>
              <a:rPr lang="fr-FR" sz="1600" b="0" i="0" dirty="0">
                <a:solidFill>
                  <a:srgbClr val="1F1F1F"/>
                </a:solidFill>
                <a:effectLst/>
                <a:latin typeface="Times New Roman" panose="02020603050405020304" pitchFamily="18" charset="0"/>
                <a:cs typeface="Times New Roman" panose="02020603050405020304" pitchFamily="18" charset="0"/>
              </a:rPr>
              <a:t> are </a:t>
            </a:r>
            <a:r>
              <a:rPr lang="fr-FR" sz="1600" b="0" i="0" dirty="0" err="1">
                <a:solidFill>
                  <a:srgbClr val="1F1F1F"/>
                </a:solidFill>
                <a:effectLst/>
                <a:latin typeface="Times New Roman" panose="02020603050405020304" pitchFamily="18" charset="0"/>
                <a:cs typeface="Times New Roman" panose="02020603050405020304" pitchFamily="18" charset="0"/>
              </a:rPr>
              <a:t>shell</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err="1">
                <a:solidFill>
                  <a:srgbClr val="1F1F1F"/>
                </a:solidFill>
                <a:effectLst/>
                <a:latin typeface="Times New Roman" panose="02020603050405020304" pitchFamily="18" charset="0"/>
                <a:cs typeface="Times New Roman" panose="02020603050405020304" pitchFamily="18" charset="0"/>
              </a:rPr>
              <a:t>shell</a:t>
            </a:r>
            <a:r>
              <a:rPr lang="fr-FR" sz="1600" b="0" i="0" dirty="0">
                <a:solidFill>
                  <a:srgbClr val="1F1F1F"/>
                </a:solidFill>
                <a:effectLst/>
                <a:latin typeface="Times New Roman" panose="02020603050405020304" pitchFamily="18" charset="0"/>
                <a:cs typeface="Times New Roman" panose="02020603050405020304" pitchFamily="18" charset="0"/>
              </a:rPr>
              <a:t> membrane, </a:t>
            </a:r>
            <a:r>
              <a:rPr lang="fr-FR" sz="1600" b="0" i="0" dirty="0" err="1">
                <a:solidFill>
                  <a:srgbClr val="1F1F1F"/>
                </a:solidFill>
                <a:effectLst/>
                <a:latin typeface="Times New Roman" panose="02020603050405020304" pitchFamily="18" charset="0"/>
                <a:cs typeface="Times New Roman" panose="02020603050405020304" pitchFamily="18" charset="0"/>
              </a:rPr>
              <a:t>yolk</a:t>
            </a:r>
            <a:r>
              <a:rPr lang="fr-FR" sz="1600" b="0" i="0" dirty="0">
                <a:solidFill>
                  <a:srgbClr val="1F1F1F"/>
                </a:solidFill>
                <a:effectLst/>
                <a:latin typeface="Times New Roman" panose="02020603050405020304" pitchFamily="18" charset="0"/>
                <a:cs typeface="Times New Roman" panose="02020603050405020304" pitchFamily="18" charset="0"/>
              </a:rPr>
              <a:t> and white. </a:t>
            </a:r>
            <a:r>
              <a:rPr lang="fr-FR" sz="1600" b="0" i="0" dirty="0">
                <a:solidFill>
                  <a:srgbClr val="1F1F1F"/>
                </a:solidFill>
                <a:effectLst/>
                <a:latin typeface="Times New Roman" panose="02020603050405020304" pitchFamily="18" charset="0"/>
                <a:cs typeface="Times New Roman" panose="02020603050405020304" pitchFamily="18" charset="0"/>
                <a:hlinkClick r:id="rId5" tooltip="Learn more about Egg white from ScienceDirect's AI-generated Topic Pages"/>
              </a:rPr>
              <a:t>Egg white</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err="1">
                <a:solidFill>
                  <a:srgbClr val="1F1F1F"/>
                </a:solidFill>
                <a:effectLst/>
                <a:latin typeface="Times New Roman" panose="02020603050405020304" pitchFamily="18" charset="0"/>
                <a:cs typeface="Times New Roman" panose="02020603050405020304" pitchFamily="18" charset="0"/>
              </a:rPr>
              <a:t>is</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err="1">
                <a:solidFill>
                  <a:srgbClr val="1F1F1F"/>
                </a:solidFill>
                <a:effectLst/>
                <a:latin typeface="Times New Roman" panose="02020603050405020304" pitchFamily="18" charset="0"/>
                <a:cs typeface="Times New Roman" panose="02020603050405020304" pitchFamily="18" charset="0"/>
              </a:rPr>
              <a:t>located</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err="1">
                <a:solidFill>
                  <a:srgbClr val="1F1F1F"/>
                </a:solidFill>
                <a:effectLst/>
                <a:latin typeface="Times New Roman" panose="02020603050405020304" pitchFamily="18" charset="0"/>
                <a:cs typeface="Times New Roman" panose="02020603050405020304" pitchFamily="18" charset="0"/>
              </a:rPr>
              <a:t>between</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err="1">
                <a:solidFill>
                  <a:srgbClr val="1F1F1F"/>
                </a:solidFill>
                <a:effectLst/>
                <a:latin typeface="Times New Roman" panose="02020603050405020304" pitchFamily="18" charset="0"/>
                <a:cs typeface="Times New Roman" panose="02020603050405020304" pitchFamily="18" charset="0"/>
              </a:rPr>
              <a:t>eggshell</a:t>
            </a:r>
            <a:r>
              <a:rPr lang="fr-FR" sz="1600" b="0" i="0" dirty="0">
                <a:solidFill>
                  <a:srgbClr val="1F1F1F"/>
                </a:solidFill>
                <a:effectLst/>
                <a:latin typeface="Times New Roman" panose="02020603050405020304" pitchFamily="18" charset="0"/>
                <a:cs typeface="Times New Roman" panose="02020603050405020304" pitchFamily="18" charset="0"/>
              </a:rPr>
              <a:t> membrane </a:t>
            </a:r>
            <a:r>
              <a:rPr lang="fr-FR" sz="1600" b="0" i="0" dirty="0" err="1">
                <a:solidFill>
                  <a:srgbClr val="1F1F1F"/>
                </a:solidFill>
                <a:effectLst/>
                <a:latin typeface="Times New Roman" panose="02020603050405020304" pitchFamily="18" charset="0"/>
                <a:cs typeface="Times New Roman" panose="02020603050405020304" pitchFamily="18" charset="0"/>
              </a:rPr>
              <a:t>layers</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1" dirty="0">
                <a:solidFill>
                  <a:srgbClr val="1F1F1F"/>
                </a:solidFill>
                <a:effectLst/>
                <a:latin typeface="Times New Roman" panose="02020603050405020304" pitchFamily="18" charset="0"/>
                <a:cs typeface="Times New Roman" panose="02020603050405020304" pitchFamily="18" charset="0"/>
              </a:rPr>
              <a:t>i.e.</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err="1">
                <a:solidFill>
                  <a:srgbClr val="1F1F1F"/>
                </a:solidFill>
                <a:effectLst/>
                <a:latin typeface="Times New Roman" panose="02020603050405020304" pitchFamily="18" charset="0"/>
                <a:cs typeface="Times New Roman" panose="02020603050405020304" pitchFamily="18" charset="0"/>
              </a:rPr>
              <a:t>outer</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err="1">
                <a:solidFill>
                  <a:srgbClr val="1F1F1F"/>
                </a:solidFill>
                <a:effectLst/>
                <a:latin typeface="Times New Roman" panose="02020603050405020304" pitchFamily="18" charset="0"/>
                <a:cs typeface="Times New Roman" panose="02020603050405020304" pitchFamily="18" charset="0"/>
              </a:rPr>
              <a:t>inner</a:t>
            </a:r>
            <a:r>
              <a:rPr lang="fr-FR" sz="1600" b="0" i="0" dirty="0">
                <a:solidFill>
                  <a:srgbClr val="1F1F1F"/>
                </a:solidFill>
                <a:effectLst/>
                <a:latin typeface="Times New Roman" panose="02020603050405020304" pitchFamily="18" charset="0"/>
                <a:cs typeface="Times New Roman" panose="02020603050405020304" pitchFamily="18" charset="0"/>
              </a:rPr>
              <a:t> and </a:t>
            </a:r>
            <a:r>
              <a:rPr lang="fr-FR" sz="1600" b="0" i="0" dirty="0" err="1">
                <a:solidFill>
                  <a:srgbClr val="1F1F1F"/>
                </a:solidFill>
                <a:effectLst/>
                <a:latin typeface="Times New Roman" panose="02020603050405020304" pitchFamily="18" charset="0"/>
                <a:cs typeface="Times New Roman" panose="02020603050405020304" pitchFamily="18" charset="0"/>
              </a:rPr>
              <a:t>limiting</a:t>
            </a:r>
            <a:r>
              <a:rPr lang="fr-FR" sz="1600" b="0" i="0" dirty="0">
                <a:solidFill>
                  <a:srgbClr val="1F1F1F"/>
                </a:solidFill>
                <a:effectLst/>
                <a:latin typeface="Times New Roman" panose="02020603050405020304" pitchFamily="18" charset="0"/>
                <a:cs typeface="Times New Roman" panose="02020603050405020304" pitchFamily="18" charset="0"/>
              </a:rPr>
              <a:t> (LM) membranes) and </a:t>
            </a:r>
            <a:r>
              <a:rPr lang="fr-FR" sz="1600" b="0" i="0" dirty="0" err="1">
                <a:solidFill>
                  <a:srgbClr val="1F1F1F"/>
                </a:solidFill>
                <a:effectLst/>
                <a:latin typeface="Times New Roman" panose="02020603050405020304" pitchFamily="18" charset="0"/>
                <a:cs typeface="Times New Roman" panose="02020603050405020304" pitchFamily="18" charset="0"/>
              </a:rPr>
              <a:t>yolk</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err="1">
                <a:solidFill>
                  <a:srgbClr val="1F1F1F"/>
                </a:solidFill>
                <a:effectLst/>
                <a:latin typeface="Times New Roman" panose="02020603050405020304" pitchFamily="18" charset="0"/>
                <a:cs typeface="Times New Roman" panose="02020603050405020304" pitchFamily="18" charset="0"/>
              </a:rPr>
              <a:t>created</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err="1">
                <a:solidFill>
                  <a:srgbClr val="1F1F1F"/>
                </a:solidFill>
                <a:effectLst/>
                <a:latin typeface="Times New Roman" panose="02020603050405020304" pitchFamily="18" charset="0"/>
                <a:cs typeface="Times New Roman" panose="02020603050405020304" pitchFamily="18" charset="0"/>
              </a:rPr>
              <a:t>with</a:t>
            </a:r>
            <a:r>
              <a:rPr lang="fr-FR" sz="1600" b="0" i="0" dirty="0">
                <a:solidFill>
                  <a:srgbClr val="1F1F1F"/>
                </a:solidFill>
                <a:effectLst/>
                <a:latin typeface="Times New Roman" panose="02020603050405020304" pitchFamily="18" charset="0"/>
                <a:cs typeface="Times New Roman" panose="02020603050405020304" pitchFamily="18" charset="0"/>
              </a:rPr>
              <a:t> Biorender.com).</a:t>
            </a:r>
            <a:endParaRPr lang="fr-FR" sz="1600" dirty="0">
              <a:solidFill>
                <a:srgbClr val="1F1F1F"/>
              </a:solidFill>
              <a:latin typeface="Times New Roman" panose="02020603050405020304" pitchFamily="18" charset="0"/>
              <a:cs typeface="Times New Roman" panose="02020603050405020304" pitchFamily="18" charset="0"/>
            </a:endParaRPr>
          </a:p>
          <a:p>
            <a:pPr algn="just"/>
            <a:endParaRPr lang="fr-FR" sz="1600" b="0" i="0" dirty="0">
              <a:solidFill>
                <a:srgbClr val="1F1F1F"/>
              </a:solidFill>
              <a:effectLst/>
              <a:latin typeface="Times New Roman" panose="02020603050405020304" pitchFamily="18" charset="0"/>
              <a:cs typeface="Times New Roman" panose="02020603050405020304" pitchFamily="18" charset="0"/>
            </a:endParaRPr>
          </a:p>
          <a:p>
            <a:pPr algn="just"/>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1" i="0" dirty="0">
                <a:solidFill>
                  <a:srgbClr val="FF0000"/>
                </a:solidFill>
                <a:effectLst/>
                <a:latin typeface="Times New Roman" panose="02020603050405020304" pitchFamily="18" charset="0"/>
                <a:cs typeface="Times New Roman" panose="02020603050405020304" pitchFamily="18" charset="0"/>
              </a:rPr>
              <a:t>(b) </a:t>
            </a:r>
            <a:r>
              <a:rPr lang="fr-FR" sz="1600" b="0" i="0" dirty="0">
                <a:solidFill>
                  <a:srgbClr val="1F1F1F"/>
                </a:solidFill>
                <a:effectLst/>
                <a:latin typeface="Times New Roman" panose="02020603050405020304" pitchFamily="18" charset="0"/>
                <a:cs typeface="Times New Roman" panose="02020603050405020304" pitchFamily="18" charset="0"/>
              </a:rPr>
              <a:t>3D structure of five main </a:t>
            </a:r>
            <a:r>
              <a:rPr lang="fr-FR" sz="1600" b="0" i="0" dirty="0" err="1">
                <a:solidFill>
                  <a:srgbClr val="1F1F1F"/>
                </a:solidFill>
                <a:effectLst/>
                <a:latin typeface="Times New Roman" panose="02020603050405020304" pitchFamily="18" charset="0"/>
                <a:cs typeface="Times New Roman" panose="02020603050405020304" pitchFamily="18" charset="0"/>
              </a:rPr>
              <a:t>egg</a:t>
            </a:r>
            <a:r>
              <a:rPr lang="fr-FR" sz="1600" b="0" i="0" dirty="0">
                <a:solidFill>
                  <a:srgbClr val="1F1F1F"/>
                </a:solidFill>
                <a:effectLst/>
                <a:latin typeface="Times New Roman" panose="02020603050405020304" pitchFamily="18" charset="0"/>
                <a:cs typeface="Times New Roman" panose="02020603050405020304" pitchFamily="18" charset="0"/>
              </a:rPr>
              <a:t> white </a:t>
            </a:r>
            <a:r>
              <a:rPr lang="fr-FR" sz="1600" b="0" i="0" dirty="0" err="1">
                <a:solidFill>
                  <a:srgbClr val="1F1F1F"/>
                </a:solidFill>
                <a:effectLst/>
                <a:latin typeface="Times New Roman" panose="02020603050405020304" pitchFamily="18" charset="0"/>
                <a:cs typeface="Times New Roman" panose="02020603050405020304" pitchFamily="18" charset="0"/>
              </a:rPr>
              <a:t>proteins</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err="1">
                <a:solidFill>
                  <a:srgbClr val="1F1F1F"/>
                </a:solidFill>
                <a:effectLst/>
                <a:latin typeface="Times New Roman" panose="02020603050405020304" pitchFamily="18" charset="0"/>
                <a:cs typeface="Times New Roman" panose="02020603050405020304" pitchFamily="18" charset="0"/>
                <a:hlinkClick r:id="rId6" tooltip="Learn more about ovalbumin from ScienceDirect's AI-generated Topic Pages"/>
              </a:rPr>
              <a:t>ovalbumin</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err="1">
                <a:solidFill>
                  <a:srgbClr val="1F1F1F"/>
                </a:solidFill>
                <a:effectLst/>
                <a:latin typeface="Times New Roman" panose="02020603050405020304" pitchFamily="18" charset="0"/>
                <a:cs typeface="Times New Roman" panose="02020603050405020304" pitchFamily="18" charset="0"/>
                <a:hlinkClick r:id="rId7" tooltip="Learn more about conalbumin from ScienceDirect's AI-generated Topic Pages"/>
              </a:rPr>
              <a:t>conalbumin</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a:solidFill>
                  <a:srgbClr val="1F1F1F"/>
                </a:solidFill>
                <a:effectLst/>
                <a:latin typeface="Times New Roman" panose="02020603050405020304" pitchFamily="18" charset="0"/>
                <a:cs typeface="Times New Roman" panose="02020603050405020304" pitchFamily="18" charset="0"/>
                <a:hlinkClick r:id="rId8" tooltip="Learn more about lysozyme from ScienceDirect's AI-generated Topic Pages"/>
              </a:rPr>
              <a:t>lysozyme</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err="1">
                <a:solidFill>
                  <a:srgbClr val="1F1F1F"/>
                </a:solidFill>
                <a:effectLst/>
                <a:latin typeface="Times New Roman" panose="02020603050405020304" pitchFamily="18" charset="0"/>
                <a:cs typeface="Times New Roman" panose="02020603050405020304" pitchFamily="18" charset="0"/>
                <a:hlinkClick r:id="rId9" tooltip="Learn more about ovomucoid from ScienceDirect's AI-generated Topic Pages"/>
              </a:rPr>
              <a:t>ovomucoid</a:t>
            </a:r>
            <a:r>
              <a:rPr lang="fr-FR" sz="1600" b="0" i="0" dirty="0">
                <a:solidFill>
                  <a:srgbClr val="1F1F1F"/>
                </a:solidFill>
                <a:effectLst/>
                <a:latin typeface="Times New Roman" panose="02020603050405020304" pitchFamily="18" charset="0"/>
                <a:cs typeface="Times New Roman" panose="02020603050405020304" pitchFamily="18" charset="0"/>
              </a:rPr>
              <a:t> and </a:t>
            </a:r>
            <a:r>
              <a:rPr lang="fr-FR" sz="1600" b="0" i="0" dirty="0" err="1">
                <a:solidFill>
                  <a:srgbClr val="1F1F1F"/>
                </a:solidFill>
                <a:effectLst/>
                <a:latin typeface="Times New Roman" panose="02020603050405020304" pitchFamily="18" charset="0"/>
                <a:cs typeface="Times New Roman" panose="02020603050405020304" pitchFamily="18" charset="0"/>
                <a:hlinkClick r:id="rId10" tooltip="Learn more about ovomucin from ScienceDirect's AI-generated Topic Pages"/>
              </a:rPr>
              <a:t>ovomucin</a:t>
            </a:r>
            <a:r>
              <a:rPr lang="fr-FR" sz="1600" b="0" i="0" dirty="0">
                <a:solidFill>
                  <a:srgbClr val="1F1F1F"/>
                </a:solidFill>
                <a:effectLst/>
                <a:latin typeface="Times New Roman" panose="02020603050405020304" pitchFamily="18" charset="0"/>
                <a:cs typeface="Times New Roman" panose="02020603050405020304" pitchFamily="18" charset="0"/>
              </a:rPr>
              <a:t>. </a:t>
            </a:r>
          </a:p>
          <a:p>
            <a:pPr algn="just"/>
            <a:endParaRPr lang="fr-FR" sz="1600" b="0" i="0" dirty="0">
              <a:solidFill>
                <a:srgbClr val="1F1F1F"/>
              </a:solidFill>
              <a:effectLst/>
              <a:latin typeface="Times New Roman" panose="02020603050405020304" pitchFamily="18" charset="0"/>
              <a:cs typeface="Times New Roman" panose="02020603050405020304" pitchFamily="18" charset="0"/>
            </a:endParaRPr>
          </a:p>
          <a:p>
            <a:pPr algn="just"/>
            <a:r>
              <a:rPr lang="fr-FR" sz="1600" b="1" i="0" dirty="0">
                <a:solidFill>
                  <a:srgbClr val="FF0000"/>
                </a:solidFill>
                <a:effectLst/>
                <a:latin typeface="Times New Roman" panose="02020603050405020304" pitchFamily="18" charset="0"/>
                <a:cs typeface="Times New Roman" panose="02020603050405020304" pitchFamily="18" charset="0"/>
              </a:rPr>
              <a:t>(c) </a:t>
            </a:r>
            <a:r>
              <a:rPr lang="fr-FR" sz="1600" b="0" i="0" dirty="0">
                <a:solidFill>
                  <a:srgbClr val="1F1F1F"/>
                </a:solidFill>
                <a:effectLst/>
                <a:latin typeface="Times New Roman" panose="02020603050405020304" pitchFamily="18" charset="0"/>
                <a:cs typeface="Times New Roman" panose="02020603050405020304" pitchFamily="18" charset="0"/>
              </a:rPr>
              <a:t>Egg white </a:t>
            </a:r>
            <a:r>
              <a:rPr lang="fr-FR" sz="1600" b="0" i="0" dirty="0" err="1">
                <a:solidFill>
                  <a:srgbClr val="1F1F1F"/>
                </a:solidFill>
                <a:effectLst/>
                <a:latin typeface="Times New Roman" panose="02020603050405020304" pitchFamily="18" charset="0"/>
                <a:cs typeface="Times New Roman" panose="02020603050405020304" pitchFamily="18" charset="0"/>
              </a:rPr>
              <a:t>proteins</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err="1">
                <a:solidFill>
                  <a:srgbClr val="1F1F1F"/>
                </a:solidFill>
                <a:effectLst/>
                <a:latin typeface="Times New Roman" panose="02020603050405020304" pitchFamily="18" charset="0"/>
                <a:cs typeface="Times New Roman" panose="02020603050405020304" pitchFamily="18" charset="0"/>
              </a:rPr>
              <a:t>exhibits</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err="1">
                <a:solidFill>
                  <a:srgbClr val="1F1F1F"/>
                </a:solidFill>
                <a:effectLst/>
                <a:latin typeface="Times New Roman" panose="02020603050405020304" pitchFamily="18" charset="0"/>
                <a:cs typeface="Times New Roman" panose="02020603050405020304" pitchFamily="18" charset="0"/>
              </a:rPr>
              <a:t>different</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err="1">
                <a:solidFill>
                  <a:srgbClr val="1F1F1F"/>
                </a:solidFill>
                <a:effectLst/>
                <a:latin typeface="Times New Roman" panose="02020603050405020304" pitchFamily="18" charset="0"/>
                <a:cs typeface="Times New Roman" panose="02020603050405020304" pitchFamily="18" charset="0"/>
              </a:rPr>
              <a:t>biological</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err="1">
                <a:solidFill>
                  <a:srgbClr val="1F1F1F"/>
                </a:solidFill>
                <a:effectLst/>
                <a:latin typeface="Times New Roman" panose="02020603050405020304" pitchFamily="18" charset="0"/>
                <a:cs typeface="Times New Roman" panose="02020603050405020304" pitchFamily="18" charset="0"/>
              </a:rPr>
              <a:t>properties</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err="1">
                <a:solidFill>
                  <a:srgbClr val="1F1F1F"/>
                </a:solidFill>
                <a:effectLst/>
                <a:latin typeface="Times New Roman" panose="02020603050405020304" pitchFamily="18" charset="0"/>
                <a:cs typeface="Times New Roman" panose="02020603050405020304" pitchFamily="18" charset="0"/>
              </a:rPr>
              <a:t>making</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err="1">
                <a:solidFill>
                  <a:srgbClr val="1F1F1F"/>
                </a:solidFill>
                <a:effectLst/>
                <a:latin typeface="Times New Roman" panose="02020603050405020304" pitchFamily="18" charset="0"/>
                <a:cs typeface="Times New Roman" panose="02020603050405020304" pitchFamily="18" charset="0"/>
              </a:rPr>
              <a:t>them</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err="1">
                <a:solidFill>
                  <a:srgbClr val="1F1F1F"/>
                </a:solidFill>
                <a:effectLst/>
                <a:latin typeface="Times New Roman" panose="02020603050405020304" pitchFamily="18" charset="0"/>
                <a:cs typeface="Times New Roman" panose="02020603050405020304" pitchFamily="18" charset="0"/>
              </a:rPr>
              <a:t>ideal</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a:solidFill>
                  <a:srgbClr val="1F1F1F"/>
                </a:solidFill>
                <a:effectLst/>
                <a:latin typeface="Times New Roman" panose="02020603050405020304" pitchFamily="18" charset="0"/>
                <a:cs typeface="Times New Roman" panose="02020603050405020304" pitchFamily="18" charset="0"/>
                <a:hlinkClick r:id="rId11" tooltip="Learn more about bioactive compounds from ScienceDirect's AI-generated Topic Pages"/>
              </a:rPr>
              <a:t>bioactive compounds</a:t>
            </a:r>
            <a:r>
              <a:rPr lang="fr-FR" sz="1600" b="0" i="0" dirty="0">
                <a:solidFill>
                  <a:srgbClr val="1F1F1F"/>
                </a:solidFill>
                <a:effectLst/>
                <a:latin typeface="Times New Roman" panose="02020603050405020304" pitchFamily="18" charset="0"/>
                <a:cs typeface="Times New Roman" panose="02020603050405020304" pitchFamily="18" charset="0"/>
              </a:rPr>
              <a:t> for multiple </a:t>
            </a:r>
            <a:r>
              <a:rPr lang="fr-FR" sz="1600" b="0" i="0" dirty="0" err="1">
                <a:solidFill>
                  <a:srgbClr val="1F1F1F"/>
                </a:solidFill>
                <a:effectLst/>
                <a:latin typeface="Times New Roman" panose="02020603050405020304" pitchFamily="18" charset="0"/>
                <a:cs typeface="Times New Roman" panose="02020603050405020304" pitchFamily="18" charset="0"/>
              </a:rPr>
              <a:t>medical</a:t>
            </a:r>
            <a:r>
              <a:rPr lang="fr-FR" sz="1600" b="0" i="0" dirty="0">
                <a:solidFill>
                  <a:srgbClr val="1F1F1F"/>
                </a:solidFill>
                <a:effectLst/>
                <a:latin typeface="Times New Roman" panose="02020603050405020304" pitchFamily="18" charset="0"/>
                <a:cs typeface="Times New Roman" panose="02020603050405020304" pitchFamily="18" charset="0"/>
              </a:rPr>
              <a:t>, </a:t>
            </a:r>
            <a:r>
              <a:rPr lang="fr-FR" sz="1600" b="0" i="0" dirty="0" err="1">
                <a:solidFill>
                  <a:srgbClr val="1F1F1F"/>
                </a:solidFill>
                <a:effectLst/>
                <a:latin typeface="Times New Roman" panose="02020603050405020304" pitchFamily="18" charset="0"/>
                <a:cs typeface="Times New Roman" panose="02020603050405020304" pitchFamily="18" charset="0"/>
              </a:rPr>
              <a:t>pharmaceutical</a:t>
            </a:r>
            <a:r>
              <a:rPr lang="fr-FR" sz="1600" b="0" i="0" dirty="0">
                <a:solidFill>
                  <a:srgbClr val="1F1F1F"/>
                </a:solidFill>
                <a:effectLst/>
                <a:latin typeface="Times New Roman" panose="02020603050405020304" pitchFamily="18" charset="0"/>
                <a:cs typeface="Times New Roman" panose="02020603050405020304" pitchFamily="18" charset="0"/>
              </a:rPr>
              <a:t> and </a:t>
            </a:r>
            <a:r>
              <a:rPr lang="fr-FR" sz="1600" b="0" i="0" dirty="0" err="1">
                <a:solidFill>
                  <a:srgbClr val="1F1F1F"/>
                </a:solidFill>
                <a:effectLst/>
                <a:latin typeface="Times New Roman" panose="02020603050405020304" pitchFamily="18" charset="0"/>
                <a:cs typeface="Times New Roman" panose="02020603050405020304" pitchFamily="18" charset="0"/>
                <a:hlinkClick r:id="rId12" tooltip="Learn more about bioengineering from ScienceDirect's AI-generated Topic Pages"/>
              </a:rPr>
              <a:t>bioengineering</a:t>
            </a:r>
            <a:r>
              <a:rPr lang="fr-FR" sz="1600" b="0" i="0" dirty="0">
                <a:solidFill>
                  <a:srgbClr val="1F1F1F"/>
                </a:solidFill>
                <a:effectLst/>
                <a:latin typeface="Times New Roman" panose="02020603050405020304" pitchFamily="18" charset="0"/>
                <a:cs typeface="Times New Roman" panose="02020603050405020304" pitchFamily="18" charset="0"/>
              </a:rPr>
              <a:t> areas.</a:t>
            </a:r>
            <a:endParaRPr lang="fr-F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96993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E775B9BE-ACEC-D991-69EB-E74D02302ADB}"/>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3AAC292A-A1DD-24C4-D0B9-85792161201A}"/>
              </a:ext>
            </a:extLst>
          </p:cNvPr>
          <p:cNvPicPr>
            <a:picLocks noChangeAspect="1"/>
          </p:cNvPicPr>
          <p:nvPr/>
        </p:nvPicPr>
        <p:blipFill>
          <a:blip r:embed="rId3"/>
          <a:srcRect l="4513" t="2466" r="5861" b="1488"/>
          <a:stretch>
            <a:fillRect/>
          </a:stretch>
        </p:blipFill>
        <p:spPr>
          <a:xfrm>
            <a:off x="2155971" y="151526"/>
            <a:ext cx="4832058" cy="4840448"/>
          </a:xfrm>
          <a:prstGeom prst="rect">
            <a:avLst/>
          </a:prstGeom>
        </p:spPr>
      </p:pic>
    </p:spTree>
    <p:extLst>
      <p:ext uri="{BB962C8B-B14F-4D97-AF65-F5344CB8AC3E}">
        <p14:creationId xmlns:p14="http://schemas.microsoft.com/office/powerpoint/2010/main" val="3317346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C0E7364B-77DD-8682-4A34-1DAB55E9710A}"/>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04E34123-4D29-3BD7-B65A-A71BF49B0179}"/>
              </a:ext>
            </a:extLst>
          </p:cNvPr>
          <p:cNvSpPr txBox="1"/>
          <p:nvPr/>
        </p:nvSpPr>
        <p:spPr>
          <a:xfrm>
            <a:off x="453005" y="674222"/>
            <a:ext cx="7901939" cy="3366563"/>
          </a:xfrm>
          <a:prstGeom prst="rect">
            <a:avLst/>
          </a:prstGeom>
          <a:noFill/>
        </p:spPr>
        <p:txBody>
          <a:bodyPr wrap="square">
            <a:spAutoFit/>
          </a:bodyPr>
          <a:lstStyle/>
          <a:p>
            <a:pPr>
              <a:lnSpc>
                <a:spcPct val="150000"/>
              </a:lnSpc>
            </a:pPr>
            <a:r>
              <a:rPr lang="en-US" sz="1800" b="1" dirty="0">
                <a:solidFill>
                  <a:srgbClr val="FF0000"/>
                </a:solidFill>
                <a:latin typeface="Times New Roman" panose="02020603050405020304" pitchFamily="18" charset="0"/>
                <a:cs typeface="Times New Roman" panose="02020603050405020304" pitchFamily="18" charset="0"/>
              </a:rPr>
              <a:t>B. The Egg Yolk: A Complex Natural Emulsion</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The yolk is a naturally stabilized oil-in-water structure. It is much more than a simple fat reservoir.</a:t>
            </a:r>
          </a:p>
          <a:p>
            <a:pPr>
              <a:lnSpc>
                <a:spcPct val="150000"/>
              </a:lnSpc>
            </a:pPr>
            <a:r>
              <a:rPr lang="en-US" sz="1800" b="1" dirty="0">
                <a:latin typeface="Times New Roman" panose="02020603050405020304" pitchFamily="18" charset="0"/>
                <a:cs typeface="Times New Roman" panose="02020603050405020304" pitchFamily="18" charset="0"/>
              </a:rPr>
              <a:t>Structure</a:t>
            </a:r>
            <a:r>
              <a:rPr lang="en-US" sz="1800" dirty="0">
                <a:latin typeface="Times New Roman" panose="02020603050405020304" pitchFamily="18" charset="0"/>
                <a:cs typeface="Times New Roman" panose="02020603050405020304" pitchFamily="18" charset="0"/>
              </a:rPr>
              <a:t>: The yolk consists of:</a:t>
            </a:r>
          </a:p>
          <a:p>
            <a:pPr lvl="1">
              <a:lnSpc>
                <a:spcPct val="150000"/>
              </a:lnSpc>
            </a:pPr>
            <a:r>
              <a:rPr lang="en-US" sz="1800" b="1" dirty="0">
                <a:latin typeface="Times New Roman" panose="02020603050405020304" pitchFamily="18" charset="0"/>
                <a:cs typeface="Times New Roman" panose="02020603050405020304" pitchFamily="18" charset="0"/>
              </a:rPr>
              <a:t>Plasma</a:t>
            </a:r>
            <a:r>
              <a:rPr lang="en-US" sz="1800" dirty="0">
                <a:latin typeface="Times New Roman" panose="02020603050405020304" pitchFamily="18" charset="0"/>
                <a:cs typeface="Times New Roman" panose="02020603050405020304" pitchFamily="18" charset="0"/>
              </a:rPr>
              <a:t>: The liquid phase containing </a:t>
            </a:r>
            <a:r>
              <a:rPr lang="en-US" sz="1800" b="1" dirty="0">
                <a:latin typeface="Times New Roman" panose="02020603050405020304" pitchFamily="18" charset="0"/>
                <a:cs typeface="Times New Roman" panose="02020603050405020304" pitchFamily="18" charset="0"/>
              </a:rPr>
              <a:t>LDL (Low-Density Lipoproteins)</a:t>
            </a:r>
            <a:r>
              <a:rPr lang="en-US" sz="1800" dirty="0">
                <a:latin typeface="Times New Roman" panose="02020603050405020304" pitchFamily="18" charset="0"/>
                <a:cs typeface="Times New Roman" panose="02020603050405020304" pitchFamily="18" charset="0"/>
              </a:rPr>
              <a:t>, the main contributors to emulsifying power.</a:t>
            </a:r>
          </a:p>
          <a:p>
            <a:pPr lvl="1">
              <a:lnSpc>
                <a:spcPct val="150000"/>
              </a:lnSpc>
            </a:pPr>
            <a:r>
              <a:rPr lang="en-US" sz="1800" b="1" dirty="0">
                <a:latin typeface="Times New Roman" panose="02020603050405020304" pitchFamily="18" charset="0"/>
                <a:cs typeface="Times New Roman" panose="02020603050405020304" pitchFamily="18" charset="0"/>
              </a:rPr>
              <a:t>Granules</a:t>
            </a:r>
            <a:r>
              <a:rPr lang="en-US" sz="1800" dirty="0">
                <a:latin typeface="Times New Roman" panose="02020603050405020304" pitchFamily="18" charset="0"/>
                <a:cs typeface="Times New Roman" panose="02020603050405020304" pitchFamily="18" charset="0"/>
              </a:rPr>
              <a:t>: Insoluble particles containing </a:t>
            </a:r>
            <a:r>
              <a:rPr lang="en-US" sz="1800" b="1" dirty="0">
                <a:latin typeface="Times New Roman" panose="02020603050405020304" pitchFamily="18" charset="0"/>
                <a:cs typeface="Times New Roman" panose="02020603050405020304" pitchFamily="18" charset="0"/>
              </a:rPr>
              <a:t>HDL (High-Density Lipoproteins)</a:t>
            </a:r>
            <a:r>
              <a:rPr lang="en-US" sz="1800" dirty="0">
                <a:latin typeface="Times New Roman" panose="02020603050405020304" pitchFamily="18" charset="0"/>
                <a:cs typeface="Times New Roman" panose="02020603050405020304" pitchFamily="18" charset="0"/>
              </a:rPr>
              <a:t> and </a:t>
            </a:r>
            <a:r>
              <a:rPr lang="en-US" sz="1800" b="1" dirty="0" err="1">
                <a:highlight>
                  <a:srgbClr val="FFFF00"/>
                </a:highlight>
                <a:latin typeface="Times New Roman" panose="02020603050405020304" pitchFamily="18" charset="0"/>
                <a:cs typeface="Times New Roman" panose="02020603050405020304" pitchFamily="18" charset="0"/>
              </a:rPr>
              <a:t>Phosvitin</a:t>
            </a:r>
            <a:r>
              <a:rPr lang="en-US" sz="1800" dirty="0">
                <a:highlight>
                  <a:srgbClr val="FFFF00"/>
                </a:highlight>
                <a:latin typeface="Times New Roman" panose="02020603050405020304" pitchFamily="18" charset="0"/>
                <a:cs typeface="Times New Roman" panose="02020603050405020304" pitchFamily="18" charset="0"/>
              </a:rPr>
              <a:t>.</a:t>
            </a:r>
          </a:p>
        </p:txBody>
      </p:sp>
      <p:sp>
        <p:nvSpPr>
          <p:cNvPr id="6" name="ZoneTexte 5">
            <a:extLst>
              <a:ext uri="{FF2B5EF4-FFF2-40B4-BE49-F238E27FC236}">
                <a16:creationId xmlns:a16="http://schemas.microsoft.com/office/drawing/2014/main" id="{35080A57-C598-5D3F-3A2C-1D393F561D75}"/>
              </a:ext>
            </a:extLst>
          </p:cNvPr>
          <p:cNvSpPr txBox="1"/>
          <p:nvPr/>
        </p:nvSpPr>
        <p:spPr>
          <a:xfrm>
            <a:off x="705166" y="-41945"/>
            <a:ext cx="5482763" cy="523220"/>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Calibri" panose="020F0502020204030204" pitchFamily="34" charset="0"/>
              </a:rPr>
              <a:t>5. </a:t>
            </a:r>
            <a:r>
              <a:rPr lang="fr-FR" sz="2800" b="1" dirty="0">
                <a:solidFill>
                  <a:srgbClr val="FF0000"/>
                </a:solidFill>
              </a:rPr>
              <a:t> Egg </a:t>
            </a:r>
            <a:r>
              <a:rPr lang="fr-FR" sz="2800" b="1" dirty="0" err="1">
                <a:solidFill>
                  <a:srgbClr val="FF0000"/>
                </a:solidFill>
              </a:rPr>
              <a:t>proteins</a:t>
            </a:r>
            <a:endParaRPr lang="fr-FR" sz="2800" dirty="0">
              <a:solidFill>
                <a:srgbClr val="FF0000"/>
              </a:solidFill>
            </a:endParaRPr>
          </a:p>
        </p:txBody>
      </p:sp>
    </p:spTree>
    <p:extLst>
      <p:ext uri="{BB962C8B-B14F-4D97-AF65-F5344CB8AC3E}">
        <p14:creationId xmlns:p14="http://schemas.microsoft.com/office/powerpoint/2010/main" val="22448009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AA657D98-9483-CDB8-1C75-D1CAF3A05F09}"/>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D120DA98-C60E-419D-7EC0-60C2AC229CD6}"/>
              </a:ext>
            </a:extLst>
          </p:cNvPr>
          <p:cNvSpPr txBox="1"/>
          <p:nvPr/>
        </p:nvSpPr>
        <p:spPr>
          <a:xfrm>
            <a:off x="705166" y="-41945"/>
            <a:ext cx="5482763" cy="400110"/>
          </a:xfrm>
          <a:prstGeom prst="rect">
            <a:avLst/>
          </a:prstGeom>
          <a:noFill/>
        </p:spPr>
        <p:txBody>
          <a:bodyPr wrap="square">
            <a:spAutoFit/>
          </a:bodyPr>
          <a:lstStyle/>
          <a:p>
            <a:r>
              <a:rPr lang="fr-FR" sz="2000" b="1" dirty="0">
                <a:solidFill>
                  <a:srgbClr val="FF0000"/>
                </a:solidFill>
                <a:effectLst/>
                <a:latin typeface="Times New Roman" panose="02020603050405020304" pitchFamily="18" charset="0"/>
                <a:ea typeface="Calibri" panose="020F0502020204030204" pitchFamily="34" charset="0"/>
              </a:rPr>
              <a:t>5. </a:t>
            </a:r>
            <a:r>
              <a:rPr lang="fr-FR" sz="2000" b="1" dirty="0">
                <a:solidFill>
                  <a:srgbClr val="FF0000"/>
                </a:solidFill>
              </a:rPr>
              <a:t> Egg </a:t>
            </a:r>
            <a:r>
              <a:rPr lang="fr-FR" sz="2000" b="1" dirty="0" err="1">
                <a:solidFill>
                  <a:srgbClr val="FF0000"/>
                </a:solidFill>
              </a:rPr>
              <a:t>proteins</a:t>
            </a:r>
            <a:endParaRPr lang="fr-FR" sz="2000" dirty="0">
              <a:solidFill>
                <a:srgbClr val="FF0000"/>
              </a:solidFill>
            </a:endParaRPr>
          </a:p>
        </p:txBody>
      </p:sp>
      <p:graphicFrame>
        <p:nvGraphicFramePr>
          <p:cNvPr id="2" name="Tableau 1">
            <a:extLst>
              <a:ext uri="{FF2B5EF4-FFF2-40B4-BE49-F238E27FC236}">
                <a16:creationId xmlns:a16="http://schemas.microsoft.com/office/drawing/2014/main" id="{D7823F29-5EF3-3C96-36E1-90C3F367CCD2}"/>
              </a:ext>
            </a:extLst>
          </p:cNvPr>
          <p:cNvGraphicFramePr>
            <a:graphicFrameLocks noGrp="1"/>
          </p:cNvGraphicFramePr>
          <p:nvPr>
            <p:extLst>
              <p:ext uri="{D42A27DB-BD31-4B8C-83A1-F6EECF244321}">
                <p14:modId xmlns:p14="http://schemas.microsoft.com/office/powerpoint/2010/main" val="3881236303"/>
              </p:ext>
            </p:extLst>
          </p:nvPr>
        </p:nvGraphicFramePr>
        <p:xfrm>
          <a:off x="239087" y="358165"/>
          <a:ext cx="8665826" cy="4782824"/>
        </p:xfrm>
        <a:graphic>
          <a:graphicData uri="http://schemas.openxmlformats.org/drawingml/2006/table">
            <a:tbl>
              <a:tblPr>
                <a:tableStyleId>{13FABE3D-0139-4412-9C73-E4F564A66098}</a:tableStyleId>
              </a:tblPr>
              <a:tblGrid>
                <a:gridCol w="1728132">
                  <a:extLst>
                    <a:ext uri="{9D8B030D-6E8A-4147-A177-3AD203B41FA5}">
                      <a16:colId xmlns:a16="http://schemas.microsoft.com/office/drawing/2014/main" val="3166779184"/>
                    </a:ext>
                  </a:extLst>
                </a:gridCol>
                <a:gridCol w="1254153">
                  <a:extLst>
                    <a:ext uri="{9D8B030D-6E8A-4147-A177-3AD203B41FA5}">
                      <a16:colId xmlns:a16="http://schemas.microsoft.com/office/drawing/2014/main" val="1587746128"/>
                    </a:ext>
                  </a:extLst>
                </a:gridCol>
                <a:gridCol w="5683541">
                  <a:extLst>
                    <a:ext uri="{9D8B030D-6E8A-4147-A177-3AD203B41FA5}">
                      <a16:colId xmlns:a16="http://schemas.microsoft.com/office/drawing/2014/main" val="1803150871"/>
                    </a:ext>
                  </a:extLst>
                </a:gridCol>
              </a:tblGrid>
              <a:tr h="279128">
                <a:tc>
                  <a:txBody>
                    <a:bodyPr/>
                    <a:lstStyle/>
                    <a:p>
                      <a:pPr algn="ctr">
                        <a:lnSpc>
                          <a:spcPts val="1875"/>
                        </a:lnSpc>
                        <a:buNone/>
                      </a:pPr>
                      <a:r>
                        <a:rPr lang="fr-FR" sz="1600" b="1" dirty="0" err="1">
                          <a:effectLst/>
                          <a:latin typeface="Times New Roman" panose="02020603050405020304" pitchFamily="18" charset="0"/>
                          <a:cs typeface="Times New Roman" panose="02020603050405020304" pitchFamily="18" charset="0"/>
                        </a:rPr>
                        <a:t>Protein</a:t>
                      </a:r>
                      <a:endParaRPr lang="fr-FR" sz="1600" b="1" dirty="0">
                        <a:effectLst/>
                        <a:latin typeface="Times New Roman" panose="02020603050405020304" pitchFamily="18" charset="0"/>
                        <a:cs typeface="Times New Roman" panose="02020603050405020304" pitchFamily="18" charset="0"/>
                      </a:endParaRPr>
                    </a:p>
                  </a:txBody>
                  <a:tcPr marL="29861" marR="33179" marT="20737" marB="20737" anchor="ctr"/>
                </a:tc>
                <a:tc>
                  <a:txBody>
                    <a:bodyPr/>
                    <a:lstStyle/>
                    <a:p>
                      <a:pPr algn="ctr">
                        <a:lnSpc>
                          <a:spcPts val="1875"/>
                        </a:lnSpc>
                        <a:buNone/>
                      </a:pPr>
                      <a:r>
                        <a:rPr lang="fr-FR" sz="1600" b="1">
                          <a:effectLst/>
                          <a:latin typeface="Times New Roman" panose="02020603050405020304" pitchFamily="18" charset="0"/>
                          <a:cs typeface="Times New Roman" panose="02020603050405020304" pitchFamily="18" charset="0"/>
                        </a:rPr>
                        <a:t>Location</a:t>
                      </a:r>
                    </a:p>
                  </a:txBody>
                  <a:tcPr marL="33179" marR="33179" marT="20737" marB="20737" anchor="ctr"/>
                </a:tc>
                <a:tc>
                  <a:txBody>
                    <a:bodyPr/>
                    <a:lstStyle/>
                    <a:p>
                      <a:pPr algn="ctr">
                        <a:lnSpc>
                          <a:spcPts val="1875"/>
                        </a:lnSpc>
                        <a:buNone/>
                      </a:pPr>
                      <a:r>
                        <a:rPr lang="fr-FR" sz="1600" b="1" dirty="0" err="1">
                          <a:effectLst/>
                          <a:latin typeface="Times New Roman" panose="02020603050405020304" pitchFamily="18" charset="0"/>
                          <a:cs typeface="Times New Roman" panose="02020603050405020304" pitchFamily="18" charset="0"/>
                        </a:rPr>
                        <a:t>Detailed</a:t>
                      </a:r>
                      <a:r>
                        <a:rPr lang="fr-FR" sz="1600" b="1" dirty="0">
                          <a:effectLst/>
                          <a:latin typeface="Times New Roman" panose="02020603050405020304" pitchFamily="18" charset="0"/>
                          <a:cs typeface="Times New Roman" panose="02020603050405020304" pitchFamily="18" charset="0"/>
                        </a:rPr>
                        <a:t> </a:t>
                      </a:r>
                      <a:r>
                        <a:rPr lang="fr-FR" sz="1600" b="1" dirty="0" err="1">
                          <a:effectLst/>
                          <a:latin typeface="Times New Roman" panose="02020603050405020304" pitchFamily="18" charset="0"/>
                          <a:cs typeface="Times New Roman" panose="02020603050405020304" pitchFamily="18" charset="0"/>
                        </a:rPr>
                        <a:t>Primary</a:t>
                      </a:r>
                      <a:r>
                        <a:rPr lang="fr-FR" sz="1600" b="1" dirty="0">
                          <a:effectLst/>
                          <a:latin typeface="Times New Roman" panose="02020603050405020304" pitchFamily="18" charset="0"/>
                          <a:cs typeface="Times New Roman" panose="02020603050405020304" pitchFamily="18" charset="0"/>
                        </a:rPr>
                        <a:t> </a:t>
                      </a:r>
                      <a:r>
                        <a:rPr lang="fr-FR" sz="1600" b="1" dirty="0" err="1">
                          <a:effectLst/>
                          <a:latin typeface="Times New Roman" panose="02020603050405020304" pitchFamily="18" charset="0"/>
                          <a:cs typeface="Times New Roman" panose="02020603050405020304" pitchFamily="18" charset="0"/>
                        </a:rPr>
                        <a:t>Role</a:t>
                      </a:r>
                      <a:endParaRPr lang="fr-FR" sz="1600" b="1" dirty="0">
                        <a:effectLst/>
                        <a:latin typeface="Times New Roman" panose="02020603050405020304" pitchFamily="18" charset="0"/>
                        <a:cs typeface="Times New Roman" panose="02020603050405020304" pitchFamily="18" charset="0"/>
                      </a:endParaRPr>
                    </a:p>
                  </a:txBody>
                  <a:tcPr marL="33179" marR="33179" marT="20737" marB="20737" anchor="ctr"/>
                </a:tc>
                <a:extLst>
                  <a:ext uri="{0D108BD9-81ED-4DB2-BD59-A6C34878D82A}">
                    <a16:rowId xmlns:a16="http://schemas.microsoft.com/office/drawing/2014/main" val="2092865286"/>
                  </a:ext>
                </a:extLst>
              </a:tr>
              <a:tr h="1367489">
                <a:tc>
                  <a:txBody>
                    <a:bodyPr/>
                    <a:lstStyle/>
                    <a:p>
                      <a:pPr algn="ctr">
                        <a:lnSpc>
                          <a:spcPts val="1875"/>
                        </a:lnSpc>
                        <a:buNone/>
                      </a:pPr>
                      <a:r>
                        <a:rPr lang="fr-FR" sz="1600" b="1" dirty="0">
                          <a:effectLst/>
                          <a:latin typeface="Times New Roman" panose="02020603050405020304" pitchFamily="18" charset="0"/>
                          <a:cs typeface="Times New Roman" panose="02020603050405020304" pitchFamily="18" charset="0"/>
                        </a:rPr>
                        <a:t>LDL (Low-Density </a:t>
                      </a:r>
                      <a:r>
                        <a:rPr lang="fr-FR" sz="1600" b="1" dirty="0" err="1">
                          <a:effectLst/>
                          <a:latin typeface="Times New Roman" panose="02020603050405020304" pitchFamily="18" charset="0"/>
                          <a:cs typeface="Times New Roman" panose="02020603050405020304" pitchFamily="18" charset="0"/>
                        </a:rPr>
                        <a:t>Lipoproteins</a:t>
                      </a:r>
                      <a:r>
                        <a:rPr lang="fr-FR" sz="1600" b="1" dirty="0">
                          <a:effectLst/>
                          <a:latin typeface="Times New Roman" panose="02020603050405020304" pitchFamily="18" charset="0"/>
                          <a:cs typeface="Times New Roman" panose="02020603050405020304" pitchFamily="18" charset="0"/>
                        </a:rPr>
                        <a:t>)</a:t>
                      </a:r>
                    </a:p>
                  </a:txBody>
                  <a:tcPr marL="29861" marR="33179" marT="20737" marB="20737" anchor="ctr"/>
                </a:tc>
                <a:tc>
                  <a:txBody>
                    <a:bodyPr/>
                    <a:lstStyle/>
                    <a:p>
                      <a:pPr algn="ctr">
                        <a:lnSpc>
                          <a:spcPts val="1875"/>
                        </a:lnSpc>
                        <a:buNone/>
                      </a:pPr>
                      <a:r>
                        <a:rPr lang="fr-FR" sz="1600" b="0" dirty="0">
                          <a:effectLst/>
                          <a:latin typeface="Times New Roman" panose="02020603050405020304" pitchFamily="18" charset="0"/>
                          <a:cs typeface="Times New Roman" panose="02020603050405020304" pitchFamily="18" charset="0"/>
                        </a:rPr>
                        <a:t>Plasma</a:t>
                      </a:r>
                    </a:p>
                  </a:txBody>
                  <a:tcPr marL="33179" marR="33179" marT="20737" marB="20737" anchor="ctr"/>
                </a:tc>
                <a:tc>
                  <a:txBody>
                    <a:bodyPr/>
                    <a:lstStyle/>
                    <a:p>
                      <a:pPr algn="ctr">
                        <a:lnSpc>
                          <a:spcPts val="1875"/>
                        </a:lnSpc>
                        <a:buNone/>
                      </a:pPr>
                      <a:r>
                        <a:rPr lang="en-US" sz="1600" b="1" dirty="0">
                          <a:effectLst/>
                          <a:latin typeface="Times New Roman" panose="02020603050405020304" pitchFamily="18" charset="0"/>
                          <a:cs typeface="Times New Roman" panose="02020603050405020304" pitchFamily="18" charset="0"/>
                        </a:rPr>
                        <a:t>The number one emulsifier</a:t>
                      </a:r>
                      <a:r>
                        <a:rPr lang="en-US" sz="1600" b="0" dirty="0">
                          <a:effectLst/>
                          <a:latin typeface="Times New Roman" panose="02020603050405020304" pitchFamily="18" charset="0"/>
                          <a:cs typeface="Times New Roman" panose="02020603050405020304" pitchFamily="18" charset="0"/>
                        </a:rPr>
                        <a:t>. These lipoproteins are natural surfactants. They position themselves at the interface between oil and water, stabilizing fat droplets in mayonnaise, sauces, and cakes.</a:t>
                      </a:r>
                    </a:p>
                  </a:txBody>
                  <a:tcPr marL="33179" marR="29861" marT="20737" marB="20737" anchor="ctr"/>
                </a:tc>
                <a:extLst>
                  <a:ext uri="{0D108BD9-81ED-4DB2-BD59-A6C34878D82A}">
                    <a16:rowId xmlns:a16="http://schemas.microsoft.com/office/drawing/2014/main" val="615089002"/>
                  </a:ext>
                </a:extLst>
              </a:tr>
              <a:tr h="656885">
                <a:tc>
                  <a:txBody>
                    <a:bodyPr/>
                    <a:lstStyle/>
                    <a:p>
                      <a:pPr algn="ctr">
                        <a:lnSpc>
                          <a:spcPts val="1875"/>
                        </a:lnSpc>
                        <a:buNone/>
                      </a:pPr>
                      <a:r>
                        <a:rPr lang="fr-FR" sz="1600" b="1" dirty="0">
                          <a:effectLst/>
                          <a:latin typeface="Times New Roman" panose="02020603050405020304" pitchFamily="18" charset="0"/>
                          <a:cs typeface="Times New Roman" panose="02020603050405020304" pitchFamily="18" charset="0"/>
                        </a:rPr>
                        <a:t>HDL (High-Density </a:t>
                      </a:r>
                      <a:r>
                        <a:rPr lang="fr-FR" sz="1600" b="1" dirty="0" err="1">
                          <a:effectLst/>
                          <a:latin typeface="Times New Roman" panose="02020603050405020304" pitchFamily="18" charset="0"/>
                          <a:cs typeface="Times New Roman" panose="02020603050405020304" pitchFamily="18" charset="0"/>
                        </a:rPr>
                        <a:t>Lipoproteins</a:t>
                      </a:r>
                      <a:r>
                        <a:rPr lang="fr-FR" sz="1600" b="1" dirty="0">
                          <a:effectLst/>
                          <a:latin typeface="Times New Roman" panose="02020603050405020304" pitchFamily="18" charset="0"/>
                          <a:cs typeface="Times New Roman" panose="02020603050405020304" pitchFamily="18" charset="0"/>
                        </a:rPr>
                        <a:t>) &amp; </a:t>
                      </a:r>
                      <a:r>
                        <a:rPr lang="fr-FR" sz="1600" b="1" dirty="0" err="1">
                          <a:effectLst/>
                          <a:latin typeface="Times New Roman" panose="02020603050405020304" pitchFamily="18" charset="0"/>
                          <a:cs typeface="Times New Roman" panose="02020603050405020304" pitchFamily="18" charset="0"/>
                        </a:rPr>
                        <a:t>Lipovitellin</a:t>
                      </a:r>
                      <a:endParaRPr lang="fr-FR" sz="1600" b="1" dirty="0">
                        <a:effectLst/>
                        <a:latin typeface="Times New Roman" panose="02020603050405020304" pitchFamily="18" charset="0"/>
                        <a:cs typeface="Times New Roman" panose="02020603050405020304" pitchFamily="18" charset="0"/>
                      </a:endParaRPr>
                    </a:p>
                  </a:txBody>
                  <a:tcPr marL="29861" marR="33179" marT="20737" marB="20737" anchor="ctr"/>
                </a:tc>
                <a:tc>
                  <a:txBody>
                    <a:bodyPr/>
                    <a:lstStyle/>
                    <a:p>
                      <a:pPr algn="ctr">
                        <a:lnSpc>
                          <a:spcPts val="1875"/>
                        </a:lnSpc>
                        <a:buNone/>
                      </a:pPr>
                      <a:r>
                        <a:rPr lang="fr-FR" sz="1600" b="0">
                          <a:effectLst/>
                          <a:latin typeface="Times New Roman" panose="02020603050405020304" pitchFamily="18" charset="0"/>
                          <a:cs typeface="Times New Roman" panose="02020603050405020304" pitchFamily="18" charset="0"/>
                        </a:rPr>
                        <a:t>Granules</a:t>
                      </a:r>
                    </a:p>
                  </a:txBody>
                  <a:tcPr marL="33179" marR="33179" marT="20737" marB="20737" anchor="ctr"/>
                </a:tc>
                <a:tc>
                  <a:txBody>
                    <a:bodyPr/>
                    <a:lstStyle/>
                    <a:p>
                      <a:pPr algn="ctr">
                        <a:lnSpc>
                          <a:spcPts val="1875"/>
                        </a:lnSpc>
                        <a:buNone/>
                      </a:pPr>
                      <a:r>
                        <a:rPr lang="en-US" sz="1600" b="0" dirty="0">
                          <a:effectLst/>
                          <a:latin typeface="Times New Roman" panose="02020603050405020304" pitchFamily="18" charset="0"/>
                          <a:cs typeface="Times New Roman" panose="02020603050405020304" pitchFamily="18" charset="0"/>
                        </a:rPr>
                        <a:t>Contribute </a:t>
                      </a:r>
                      <a:r>
                        <a:rPr lang="en-US" sz="1600" b="1" dirty="0">
                          <a:effectLst/>
                          <a:latin typeface="Times New Roman" panose="02020603050405020304" pitchFamily="18" charset="0"/>
                          <a:cs typeface="Times New Roman" panose="02020603050405020304" pitchFamily="18" charset="0"/>
                        </a:rPr>
                        <a:t>to coagulation </a:t>
                      </a:r>
                      <a:r>
                        <a:rPr lang="en-US" sz="1600" b="0" dirty="0">
                          <a:effectLst/>
                          <a:latin typeface="Times New Roman" panose="02020603050405020304" pitchFamily="18" charset="0"/>
                          <a:cs typeface="Times New Roman" panose="02020603050405020304" pitchFamily="18" charset="0"/>
                        </a:rPr>
                        <a:t>during cooking. They help form the solid structure of the cooked yolk.</a:t>
                      </a:r>
                    </a:p>
                  </a:txBody>
                  <a:tcPr marL="33179" marR="29861" marT="20737" marB="20737" anchor="ctr"/>
                </a:tc>
                <a:extLst>
                  <a:ext uri="{0D108BD9-81ED-4DB2-BD59-A6C34878D82A}">
                    <a16:rowId xmlns:a16="http://schemas.microsoft.com/office/drawing/2014/main" val="4068802181"/>
                  </a:ext>
                </a:extLst>
              </a:tr>
              <a:tr h="1265974">
                <a:tc>
                  <a:txBody>
                    <a:bodyPr/>
                    <a:lstStyle/>
                    <a:p>
                      <a:pPr algn="ctr">
                        <a:lnSpc>
                          <a:spcPts val="1875"/>
                        </a:lnSpc>
                        <a:buNone/>
                      </a:pPr>
                      <a:r>
                        <a:rPr lang="fr-FR" sz="1600" b="1" dirty="0" err="1">
                          <a:effectLst/>
                          <a:latin typeface="Times New Roman" panose="02020603050405020304" pitchFamily="18" charset="0"/>
                          <a:cs typeface="Times New Roman" panose="02020603050405020304" pitchFamily="18" charset="0"/>
                        </a:rPr>
                        <a:t>Phosvitin</a:t>
                      </a:r>
                      <a:endParaRPr lang="fr-FR" sz="1600" b="1" dirty="0">
                        <a:effectLst/>
                        <a:latin typeface="Times New Roman" panose="02020603050405020304" pitchFamily="18" charset="0"/>
                        <a:cs typeface="Times New Roman" panose="02020603050405020304" pitchFamily="18" charset="0"/>
                      </a:endParaRPr>
                    </a:p>
                  </a:txBody>
                  <a:tcPr marL="29861" marR="33179" marT="20737" marB="20737" anchor="ctr"/>
                </a:tc>
                <a:tc>
                  <a:txBody>
                    <a:bodyPr/>
                    <a:lstStyle/>
                    <a:p>
                      <a:pPr algn="ctr">
                        <a:lnSpc>
                          <a:spcPts val="1875"/>
                        </a:lnSpc>
                        <a:buNone/>
                      </a:pPr>
                      <a:r>
                        <a:rPr lang="fr-FR" sz="1600" b="0">
                          <a:effectLst/>
                          <a:latin typeface="Times New Roman" panose="02020603050405020304" pitchFamily="18" charset="0"/>
                          <a:cs typeface="Times New Roman" panose="02020603050405020304" pitchFamily="18" charset="0"/>
                        </a:rPr>
                        <a:t>Granules</a:t>
                      </a:r>
                    </a:p>
                  </a:txBody>
                  <a:tcPr marL="33179" marR="33179" marT="20737" marB="20737" anchor="ctr"/>
                </a:tc>
                <a:tc>
                  <a:txBody>
                    <a:bodyPr/>
                    <a:lstStyle/>
                    <a:p>
                      <a:pPr algn="ctr">
                        <a:lnSpc>
                          <a:spcPts val="1875"/>
                        </a:lnSpc>
                        <a:buNone/>
                      </a:pPr>
                      <a:r>
                        <a:rPr lang="en-US" sz="1600" b="1" dirty="0">
                          <a:effectLst/>
                          <a:latin typeface="Times New Roman" panose="02020603050405020304" pitchFamily="18" charset="0"/>
                          <a:cs typeface="Times New Roman" panose="02020603050405020304" pitchFamily="18" charset="0"/>
                        </a:rPr>
                        <a:t>Mineral binding</a:t>
                      </a:r>
                      <a:r>
                        <a:rPr lang="en-US" sz="1600" b="0" dirty="0">
                          <a:effectLst/>
                          <a:latin typeface="Times New Roman" panose="02020603050405020304" pitchFamily="18" charset="0"/>
                          <a:cs typeface="Times New Roman" panose="02020603050405020304" pitchFamily="18" charset="0"/>
                        </a:rPr>
                        <a:t>. This is the most phosphorylated protein in nature. It strongly binds ferrous ions (Fe²⁺), preventing lipid oxidation (rancidity) and contributing to the stability of the emulsion.</a:t>
                      </a:r>
                    </a:p>
                  </a:txBody>
                  <a:tcPr marL="33179" marR="29861" marT="20737" marB="20737" anchor="ctr"/>
                </a:tc>
                <a:extLst>
                  <a:ext uri="{0D108BD9-81ED-4DB2-BD59-A6C34878D82A}">
                    <a16:rowId xmlns:a16="http://schemas.microsoft.com/office/drawing/2014/main" val="4140687326"/>
                  </a:ext>
                </a:extLst>
              </a:tr>
              <a:tr h="859913">
                <a:tc>
                  <a:txBody>
                    <a:bodyPr/>
                    <a:lstStyle/>
                    <a:p>
                      <a:pPr algn="ctr">
                        <a:lnSpc>
                          <a:spcPts val="1875"/>
                        </a:lnSpc>
                        <a:buNone/>
                      </a:pPr>
                      <a:r>
                        <a:rPr lang="fr-FR" sz="1600" b="1" dirty="0" err="1">
                          <a:solidFill>
                            <a:srgbClr val="FF0000"/>
                          </a:solidFill>
                          <a:effectLst/>
                          <a:latin typeface="Times New Roman" panose="02020603050405020304" pitchFamily="18" charset="0"/>
                          <a:cs typeface="Times New Roman" panose="02020603050405020304" pitchFamily="18" charset="0"/>
                        </a:rPr>
                        <a:t>Lecithin</a:t>
                      </a:r>
                      <a:endParaRPr lang="fr-FR" sz="1600" b="1" dirty="0">
                        <a:solidFill>
                          <a:srgbClr val="FF0000"/>
                        </a:solidFill>
                        <a:effectLst/>
                        <a:latin typeface="Times New Roman" panose="02020603050405020304" pitchFamily="18" charset="0"/>
                        <a:cs typeface="Times New Roman" panose="02020603050405020304" pitchFamily="18" charset="0"/>
                      </a:endParaRPr>
                    </a:p>
                  </a:txBody>
                  <a:tcPr marL="29861" marR="33179" marT="20737" marB="20737" anchor="ctr"/>
                </a:tc>
                <a:tc>
                  <a:txBody>
                    <a:bodyPr/>
                    <a:lstStyle/>
                    <a:p>
                      <a:pPr algn="ctr">
                        <a:lnSpc>
                          <a:spcPts val="1875"/>
                        </a:lnSpc>
                        <a:buNone/>
                      </a:pPr>
                      <a:r>
                        <a:rPr lang="fr-FR" sz="1600" b="0" dirty="0">
                          <a:effectLst/>
                          <a:latin typeface="Times New Roman" panose="02020603050405020304" pitchFamily="18" charset="0"/>
                          <a:cs typeface="Times New Roman" panose="02020603050405020304" pitchFamily="18" charset="0"/>
                        </a:rPr>
                        <a:t>(</a:t>
                      </a:r>
                      <a:r>
                        <a:rPr lang="fr-FR" sz="1600" b="0" dirty="0" err="1">
                          <a:effectLst/>
                          <a:latin typeface="Times New Roman" panose="02020603050405020304" pitchFamily="18" charset="0"/>
                          <a:cs typeface="Times New Roman" panose="02020603050405020304" pitchFamily="18" charset="0"/>
                        </a:rPr>
                        <a:t>Lipid</a:t>
                      </a:r>
                      <a:r>
                        <a:rPr lang="fr-FR" sz="1600" b="0" dirty="0">
                          <a:effectLst/>
                          <a:latin typeface="Times New Roman" panose="02020603050405020304" pitchFamily="18" charset="0"/>
                          <a:cs typeface="Times New Roman" panose="02020603050405020304" pitchFamily="18" charset="0"/>
                        </a:rPr>
                        <a:t> component)</a:t>
                      </a:r>
                    </a:p>
                  </a:txBody>
                  <a:tcPr marL="33179" marR="33179" marT="20737" marB="20737" anchor="ctr"/>
                </a:tc>
                <a:tc>
                  <a:txBody>
                    <a:bodyPr/>
                    <a:lstStyle/>
                    <a:p>
                      <a:pPr algn="ctr">
                        <a:lnSpc>
                          <a:spcPts val="1875"/>
                        </a:lnSpc>
                        <a:buNone/>
                      </a:pPr>
                      <a:r>
                        <a:rPr lang="en-US" sz="1600" b="1" dirty="0">
                          <a:effectLst/>
                          <a:latin typeface="Times New Roman" panose="02020603050405020304" pitchFamily="18" charset="0"/>
                          <a:cs typeface="Times New Roman" panose="02020603050405020304" pitchFamily="18" charset="0"/>
                        </a:rPr>
                        <a:t>Major emulsifier</a:t>
                      </a:r>
                      <a:r>
                        <a:rPr lang="en-US" sz="1600" b="0" dirty="0">
                          <a:effectLst/>
                          <a:latin typeface="Times New Roman" panose="02020603050405020304" pitchFamily="18" charset="0"/>
                          <a:cs typeface="Times New Roman" panose="02020603050405020304" pitchFamily="18" charset="0"/>
                        </a:rPr>
                        <a:t>. Although it is a phospholipid and </a:t>
                      </a:r>
                      <a:r>
                        <a:rPr lang="en-US" sz="1600" b="1" dirty="0">
                          <a:solidFill>
                            <a:srgbClr val="FF0000"/>
                          </a:solidFill>
                          <a:effectLst/>
                          <a:latin typeface="Times New Roman" panose="02020603050405020304" pitchFamily="18" charset="0"/>
                          <a:cs typeface="Times New Roman" panose="02020603050405020304" pitchFamily="18" charset="0"/>
                        </a:rPr>
                        <a:t>not a protein</a:t>
                      </a:r>
                      <a:r>
                        <a:rPr lang="en-US" sz="1600" b="0" dirty="0">
                          <a:effectLst/>
                          <a:latin typeface="Times New Roman" panose="02020603050405020304" pitchFamily="18" charset="0"/>
                          <a:cs typeface="Times New Roman" panose="02020603050405020304" pitchFamily="18" charset="0"/>
                        </a:rPr>
                        <a:t>, it works in synergy with LDL to stabilize emulsions.</a:t>
                      </a:r>
                    </a:p>
                  </a:txBody>
                  <a:tcPr marL="33179" marR="29861" marT="20737" marB="20737" anchor="ctr"/>
                </a:tc>
                <a:extLst>
                  <a:ext uri="{0D108BD9-81ED-4DB2-BD59-A6C34878D82A}">
                    <a16:rowId xmlns:a16="http://schemas.microsoft.com/office/drawing/2014/main" val="3063238691"/>
                  </a:ext>
                </a:extLst>
              </a:tr>
            </a:tbl>
          </a:graphicData>
        </a:graphic>
      </p:graphicFrame>
    </p:spTree>
    <p:extLst>
      <p:ext uri="{BB962C8B-B14F-4D97-AF65-F5344CB8AC3E}">
        <p14:creationId xmlns:p14="http://schemas.microsoft.com/office/powerpoint/2010/main" val="15742583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5ACB1DA6-DA30-FDC9-83E7-C2DE723B4BE2}"/>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026281D0-2277-1711-B503-60270F912D5F}"/>
              </a:ext>
            </a:extLst>
          </p:cNvPr>
          <p:cNvSpPr txBox="1"/>
          <p:nvPr/>
        </p:nvSpPr>
        <p:spPr>
          <a:xfrm>
            <a:off x="335559" y="516379"/>
            <a:ext cx="7901939" cy="4156907"/>
          </a:xfrm>
          <a:prstGeom prst="rect">
            <a:avLst/>
          </a:prstGeom>
          <a:noFill/>
        </p:spPr>
        <p:txBody>
          <a:bodyPr wrap="square">
            <a:spAutoFit/>
          </a:bodyPr>
          <a:lstStyle/>
          <a:p>
            <a:pPr algn="just">
              <a:lnSpc>
                <a:spcPct val="150000"/>
              </a:lnSpc>
            </a:pPr>
            <a:r>
              <a:rPr lang="en-US" sz="1800" b="1" dirty="0">
                <a:solidFill>
                  <a:srgbClr val="FF0000"/>
                </a:solidFill>
                <a:latin typeface="Times New Roman" panose="02020603050405020304" pitchFamily="18" charset="0"/>
                <a:cs typeface="Times New Roman" panose="02020603050405020304" pitchFamily="18" charset="0"/>
              </a:rPr>
              <a:t>1.3. Exceptional Nutritional Value: Why the Egg is a Reference</a:t>
            </a:r>
          </a:p>
          <a:p>
            <a:pPr algn="just">
              <a:lnSpc>
                <a:spcPct val="150000"/>
              </a:lnSpc>
            </a:pPr>
            <a:r>
              <a:rPr lang="en-US" sz="1600" b="1" dirty="0">
                <a:latin typeface="Times New Roman" panose="02020603050405020304" pitchFamily="18" charset="0"/>
                <a:cs typeface="Times New Roman" panose="02020603050405020304" pitchFamily="18" charset="0"/>
              </a:rPr>
              <a:t>The Impact of Cooking on Digestibility</a:t>
            </a:r>
            <a:r>
              <a:rPr lang="en-US" sz="1600" dirty="0">
                <a:latin typeface="Times New Roman" panose="02020603050405020304" pitchFamily="18" charset="0"/>
                <a:cs typeface="Times New Roman" panose="02020603050405020304" pitchFamily="18" charset="0"/>
              </a:rPr>
              <a:t>: This is a key point.</a:t>
            </a:r>
          </a:p>
          <a:p>
            <a:pPr lvl="1" algn="just">
              <a:lnSpc>
                <a:spcPct val="150000"/>
              </a:lnSpc>
            </a:pPr>
            <a:r>
              <a:rPr lang="en-US" sz="1600" b="1" dirty="0">
                <a:latin typeface="Times New Roman" panose="02020603050405020304" pitchFamily="18" charset="0"/>
                <a:cs typeface="Times New Roman" panose="02020603050405020304" pitchFamily="18" charset="0"/>
              </a:rPr>
              <a:t>Raw white</a:t>
            </a:r>
            <a:r>
              <a:rPr lang="en-US" sz="1600" dirty="0">
                <a:latin typeface="Times New Roman" panose="02020603050405020304" pitchFamily="18" charset="0"/>
                <a:cs typeface="Times New Roman" panose="02020603050405020304" pitchFamily="18" charset="0"/>
              </a:rPr>
              <a:t>: 51% digestibility due to </a:t>
            </a:r>
            <a:r>
              <a:rPr lang="en-US" sz="1600" b="1" dirty="0">
                <a:latin typeface="Times New Roman" panose="02020603050405020304" pitchFamily="18" charset="0"/>
                <a:cs typeface="Times New Roman" panose="02020603050405020304" pitchFamily="18" charset="0"/>
              </a:rPr>
              <a:t>ovomucoid</a:t>
            </a:r>
            <a:r>
              <a:rPr lang="en-US" sz="1600" dirty="0">
                <a:latin typeface="Times New Roman" panose="02020603050405020304" pitchFamily="18" charset="0"/>
                <a:cs typeface="Times New Roman" panose="02020603050405020304" pitchFamily="18" charset="0"/>
              </a:rPr>
              <a:t> inhibiting trypsin.</a:t>
            </a:r>
          </a:p>
          <a:p>
            <a:pPr lvl="1" algn="just">
              <a:lnSpc>
                <a:spcPct val="150000"/>
              </a:lnSpc>
            </a:pPr>
            <a:r>
              <a:rPr lang="en-US" sz="1600" b="1" dirty="0">
                <a:latin typeface="Times New Roman" panose="02020603050405020304" pitchFamily="18" charset="0"/>
                <a:cs typeface="Times New Roman" panose="02020603050405020304" pitchFamily="18" charset="0"/>
              </a:rPr>
              <a:t>Cooked white</a:t>
            </a:r>
            <a:r>
              <a:rPr lang="en-US" sz="1600" dirty="0">
                <a:latin typeface="Times New Roman" panose="02020603050405020304" pitchFamily="18" charset="0"/>
                <a:cs typeface="Times New Roman" panose="02020603050405020304" pitchFamily="18" charset="0"/>
              </a:rPr>
              <a:t>: Heat denatures ovomucoid. The coagulated proteins are more easily attacked by digestive enzymes, increasing digestibility to </a:t>
            </a:r>
            <a:r>
              <a:rPr lang="en-US" sz="1600" b="1" dirty="0">
                <a:latin typeface="Times New Roman" panose="02020603050405020304" pitchFamily="18" charset="0"/>
                <a:cs typeface="Times New Roman" panose="02020603050405020304" pitchFamily="18" charset="0"/>
              </a:rPr>
              <a:t>91-94%</a:t>
            </a:r>
            <a:r>
              <a:rPr lang="en-US" sz="1600" dirty="0">
                <a:latin typeface="Times New Roman" panose="02020603050405020304" pitchFamily="18" charset="0"/>
                <a:cs typeface="Times New Roman" panose="02020603050405020304" pitchFamily="18" charset="0"/>
              </a:rPr>
              <a:t>.</a:t>
            </a:r>
          </a:p>
          <a:p>
            <a:pPr lvl="1" algn="just">
              <a:lnSpc>
                <a:spcPct val="150000"/>
              </a:lnSpc>
            </a:pPr>
            <a:r>
              <a:rPr lang="en-US" sz="1600" b="1" dirty="0">
                <a:latin typeface="Times New Roman" panose="02020603050405020304" pitchFamily="18" charset="0"/>
                <a:cs typeface="Times New Roman" panose="02020603050405020304" pitchFamily="18" charset="0"/>
              </a:rPr>
              <a:t>Yolk</a:t>
            </a:r>
            <a:r>
              <a:rPr lang="en-US" sz="1600" dirty="0">
                <a:latin typeface="Times New Roman" panose="02020603050405020304" pitchFamily="18" charset="0"/>
                <a:cs typeface="Times New Roman" panose="02020603050405020304" pitchFamily="18" charset="0"/>
              </a:rPr>
              <a:t>: Overcooking can harden the lipoproteins and slightly decrease the digestibility of the lipids. Proper cooking is ideal.</a:t>
            </a:r>
          </a:p>
          <a:p>
            <a:pPr algn="just">
              <a:lnSpc>
                <a:spcPct val="150000"/>
              </a:lnSpc>
            </a:pPr>
            <a:r>
              <a:rPr lang="en-US" sz="1600" b="1" dirty="0">
                <a:latin typeface="Times New Roman" panose="02020603050405020304" pitchFamily="18" charset="0"/>
                <a:cs typeface="Times New Roman" panose="02020603050405020304" pitchFamily="18" charset="0"/>
              </a:rPr>
              <a:t>Amino Acid Score and WHO Reference</a:t>
            </a:r>
            <a:r>
              <a:rPr lang="en-US" sz="1600" dirty="0">
                <a:latin typeface="Times New Roman" panose="02020603050405020304" pitchFamily="18" charset="0"/>
                <a:cs typeface="Times New Roman" panose="02020603050405020304" pitchFamily="18" charset="0"/>
              </a:rPr>
              <a:t>: Egg proteins contain all the essential amino acids in ideal proportions for human protein synthesis. This is why the WHO has chosen it as the </a:t>
            </a:r>
            <a:r>
              <a:rPr lang="en-US" sz="1600" b="1" dirty="0">
                <a:latin typeface="Times New Roman" panose="02020603050405020304" pitchFamily="18" charset="0"/>
                <a:cs typeface="Times New Roman" panose="02020603050405020304" pitchFamily="18" charset="0"/>
              </a:rPr>
              <a:t>reference protein (score of 100)</a:t>
            </a:r>
            <a:r>
              <a:rPr lang="en-US" sz="1600" dirty="0">
                <a:latin typeface="Times New Roman" panose="02020603050405020304" pitchFamily="18" charset="0"/>
                <a:cs typeface="Times New Roman" panose="02020603050405020304" pitchFamily="18" charset="0"/>
              </a:rPr>
              <a:t> for evaluating the quality of other dietary proteins. It is slightly superior to human milk for children.</a:t>
            </a:r>
          </a:p>
        </p:txBody>
      </p:sp>
      <p:sp>
        <p:nvSpPr>
          <p:cNvPr id="6" name="ZoneTexte 5">
            <a:extLst>
              <a:ext uri="{FF2B5EF4-FFF2-40B4-BE49-F238E27FC236}">
                <a16:creationId xmlns:a16="http://schemas.microsoft.com/office/drawing/2014/main" id="{49FBD77F-1797-99E0-3B2A-8ED49C364166}"/>
              </a:ext>
            </a:extLst>
          </p:cNvPr>
          <p:cNvSpPr txBox="1"/>
          <p:nvPr/>
        </p:nvSpPr>
        <p:spPr>
          <a:xfrm>
            <a:off x="705166" y="-41945"/>
            <a:ext cx="5482763" cy="523220"/>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Calibri" panose="020F0502020204030204" pitchFamily="34" charset="0"/>
              </a:rPr>
              <a:t>5. </a:t>
            </a:r>
            <a:r>
              <a:rPr lang="fr-FR" sz="2800" b="1" dirty="0">
                <a:solidFill>
                  <a:srgbClr val="FF0000"/>
                </a:solidFill>
              </a:rPr>
              <a:t> Egg </a:t>
            </a:r>
            <a:r>
              <a:rPr lang="fr-FR" sz="2800" b="1" dirty="0" err="1">
                <a:solidFill>
                  <a:srgbClr val="FF0000"/>
                </a:solidFill>
              </a:rPr>
              <a:t>proteins</a:t>
            </a:r>
            <a:endParaRPr lang="fr-FR" sz="2800" dirty="0">
              <a:solidFill>
                <a:srgbClr val="FF0000"/>
              </a:solidFill>
            </a:endParaRPr>
          </a:p>
        </p:txBody>
      </p:sp>
    </p:spTree>
    <p:extLst>
      <p:ext uri="{BB962C8B-B14F-4D97-AF65-F5344CB8AC3E}">
        <p14:creationId xmlns:p14="http://schemas.microsoft.com/office/powerpoint/2010/main" val="8202734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8A25B3EC-D7E5-F2D6-F9D6-6C37BBFB6D0F}"/>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E026B3CF-51F8-2BD5-AF76-7CBC1916B90D}"/>
              </a:ext>
            </a:extLst>
          </p:cNvPr>
          <p:cNvSpPr txBox="1"/>
          <p:nvPr/>
        </p:nvSpPr>
        <p:spPr>
          <a:xfrm>
            <a:off x="360726" y="632277"/>
            <a:ext cx="7901939" cy="1704569"/>
          </a:xfrm>
          <a:prstGeom prst="rect">
            <a:avLst/>
          </a:prstGeom>
          <a:noFill/>
        </p:spPr>
        <p:txBody>
          <a:bodyPr wrap="square">
            <a:spAutoFit/>
          </a:bodyPr>
          <a:lstStyle/>
          <a:p>
            <a:pPr algn="just">
              <a:lnSpc>
                <a:spcPct val="150000"/>
              </a:lnSpc>
            </a:pPr>
            <a:r>
              <a:rPr lang="en-US" sz="1800" b="1" dirty="0">
                <a:latin typeface="Times New Roman" panose="02020603050405020304" pitchFamily="18" charset="0"/>
                <a:cs typeface="Times New Roman" panose="02020603050405020304" pitchFamily="18" charset="0"/>
              </a:rPr>
              <a:t>Biological Value</a:t>
            </a:r>
            <a:r>
              <a:rPr lang="en-US" sz="1800" dirty="0">
                <a:latin typeface="Times New Roman" panose="02020603050405020304" pitchFamily="18" charset="0"/>
                <a:cs typeface="Times New Roman" panose="02020603050405020304" pitchFamily="18" charset="0"/>
              </a:rPr>
              <a:t>: This concept goes beyond simple composition. It measures the efficiency with which absorbed proteins are used for the synthesis of body proteins. Thanks to its perfect balance and high digestibility once cooked, egg is </a:t>
            </a:r>
            <a:r>
              <a:rPr lang="en-US" sz="1800" b="1" dirty="0">
                <a:latin typeface="Times New Roman" panose="02020603050405020304" pitchFamily="18" charset="0"/>
                <a:cs typeface="Times New Roman" panose="02020603050405020304" pitchFamily="18" charset="0"/>
              </a:rPr>
              <a:t>15% more efficient than milk, 20% more than meat, and 40% more than wheat</a:t>
            </a:r>
            <a:r>
              <a:rPr lang="en-US" sz="1800" dirty="0">
                <a:latin typeface="Times New Roman" panose="02020603050405020304" pitchFamily="18" charset="0"/>
                <a:cs typeface="Times New Roman" panose="02020603050405020304" pitchFamily="18" charset="0"/>
              </a:rPr>
              <a:t>.</a:t>
            </a:r>
          </a:p>
        </p:txBody>
      </p:sp>
      <p:sp>
        <p:nvSpPr>
          <p:cNvPr id="6" name="ZoneTexte 5">
            <a:extLst>
              <a:ext uri="{FF2B5EF4-FFF2-40B4-BE49-F238E27FC236}">
                <a16:creationId xmlns:a16="http://schemas.microsoft.com/office/drawing/2014/main" id="{A5AD5917-B023-1A01-5A9B-DEB23662B284}"/>
              </a:ext>
            </a:extLst>
          </p:cNvPr>
          <p:cNvSpPr txBox="1"/>
          <p:nvPr/>
        </p:nvSpPr>
        <p:spPr>
          <a:xfrm>
            <a:off x="646443" y="109057"/>
            <a:ext cx="5482763" cy="523220"/>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Calibri" panose="020F0502020204030204" pitchFamily="34" charset="0"/>
              </a:rPr>
              <a:t>5. </a:t>
            </a:r>
            <a:r>
              <a:rPr lang="fr-FR" sz="2800" b="1" dirty="0">
                <a:solidFill>
                  <a:srgbClr val="FF0000"/>
                </a:solidFill>
              </a:rPr>
              <a:t> Egg </a:t>
            </a:r>
            <a:r>
              <a:rPr lang="fr-FR" sz="2800" b="1" dirty="0" err="1">
                <a:solidFill>
                  <a:srgbClr val="FF0000"/>
                </a:solidFill>
              </a:rPr>
              <a:t>proteins</a:t>
            </a:r>
            <a:endParaRPr lang="fr-FR" sz="2800" dirty="0">
              <a:solidFill>
                <a:srgbClr val="FF0000"/>
              </a:solidFill>
            </a:endParaRPr>
          </a:p>
        </p:txBody>
      </p:sp>
    </p:spTree>
    <p:extLst>
      <p:ext uri="{BB962C8B-B14F-4D97-AF65-F5344CB8AC3E}">
        <p14:creationId xmlns:p14="http://schemas.microsoft.com/office/powerpoint/2010/main" val="199871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D4936E6E-4066-181D-749D-3A00131F20AD}"/>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BF780BEA-81EC-2E32-2BAC-18E5EB5366CF}"/>
              </a:ext>
            </a:extLst>
          </p:cNvPr>
          <p:cNvSpPr/>
          <p:nvPr/>
        </p:nvSpPr>
        <p:spPr>
          <a:xfrm>
            <a:off x="7246654" y="-536255"/>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ZoneTexte 2">
            <a:extLst>
              <a:ext uri="{FF2B5EF4-FFF2-40B4-BE49-F238E27FC236}">
                <a16:creationId xmlns:a16="http://schemas.microsoft.com/office/drawing/2014/main" id="{9E0FD2B9-E452-E04D-3FAA-3E1CC468FA56}"/>
              </a:ext>
            </a:extLst>
          </p:cNvPr>
          <p:cNvSpPr txBox="1"/>
          <p:nvPr/>
        </p:nvSpPr>
        <p:spPr>
          <a:xfrm>
            <a:off x="1898147" y="90180"/>
            <a:ext cx="4976132" cy="461665"/>
          </a:xfrm>
          <a:prstGeom prst="rect">
            <a:avLst/>
          </a:prstGeom>
          <a:noFill/>
        </p:spPr>
        <p:txBody>
          <a:bodyPr wrap="square">
            <a:spAutoFit/>
          </a:bodyPr>
          <a:lstStyle/>
          <a:p>
            <a:r>
              <a:rPr lang="en-US" sz="2400" b="1" dirty="0">
                <a:effectLst/>
                <a:latin typeface="Times New Roman" panose="02020603050405020304" pitchFamily="18" charset="0"/>
                <a:ea typeface="Calibri" panose="020F0502020204030204" pitchFamily="34" charset="0"/>
              </a:rPr>
              <a:t>1. What is a Protein?</a:t>
            </a:r>
            <a:endParaRPr lang="fr-FR" sz="2400" dirty="0"/>
          </a:p>
        </p:txBody>
      </p:sp>
      <p:sp>
        <p:nvSpPr>
          <p:cNvPr id="7" name="Google Shape;187;p28">
            <a:extLst>
              <a:ext uri="{FF2B5EF4-FFF2-40B4-BE49-F238E27FC236}">
                <a16:creationId xmlns:a16="http://schemas.microsoft.com/office/drawing/2014/main" id="{790ADF4C-423C-A109-8279-D20521F10A5E}"/>
              </a:ext>
            </a:extLst>
          </p:cNvPr>
          <p:cNvSpPr txBox="1">
            <a:spLocks/>
          </p:cNvSpPr>
          <p:nvPr/>
        </p:nvSpPr>
        <p:spPr>
          <a:xfrm>
            <a:off x="107323" y="751556"/>
            <a:ext cx="6880239" cy="774627"/>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lbert Sans"/>
              <a:buNone/>
              <a:defRPr sz="16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9pPr>
          </a:lstStyle>
          <a:p>
            <a:pPr>
              <a:lnSpc>
                <a:spcPct val="150000"/>
              </a:lnSpc>
            </a:pPr>
            <a:r>
              <a:rPr lang="fr-FR" sz="1800" dirty="0">
                <a:latin typeface="Times New Roman" panose="02020603050405020304" pitchFamily="18" charset="0"/>
                <a:cs typeface="Times New Roman" panose="02020603050405020304" pitchFamily="18" charset="0"/>
              </a:rPr>
              <a:t>A </a:t>
            </a:r>
            <a:r>
              <a:rPr lang="fr-FR" sz="1800" b="1" dirty="0" err="1">
                <a:latin typeface="Times New Roman" panose="02020603050405020304" pitchFamily="18" charset="0"/>
                <a:cs typeface="Times New Roman" panose="02020603050405020304" pitchFamily="18" charset="0"/>
              </a:rPr>
              <a:t>protein</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is</a:t>
            </a:r>
            <a:r>
              <a:rPr lang="fr-FR" sz="1800" dirty="0">
                <a:latin typeface="Times New Roman" panose="02020603050405020304" pitchFamily="18" charset="0"/>
                <a:cs typeface="Times New Roman" panose="02020603050405020304" pitchFamily="18" charset="0"/>
              </a:rPr>
              <a:t> a </a:t>
            </a:r>
            <a:r>
              <a:rPr lang="fr-FR" sz="1800" dirty="0" err="1">
                <a:latin typeface="Times New Roman" panose="02020603050405020304" pitchFamily="18" charset="0"/>
                <a:cs typeface="Times New Roman" panose="02020603050405020304" pitchFamily="18" charset="0"/>
              </a:rPr>
              <a:t>biological</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macromolecule</a:t>
            </a:r>
            <a:r>
              <a:rPr lang="fr-FR" sz="1800" dirty="0">
                <a:latin typeface="Times New Roman" panose="02020603050405020304" pitchFamily="18" charset="0"/>
                <a:cs typeface="Times New Roman" panose="02020603050405020304" pitchFamily="18" charset="0"/>
              </a:rPr>
              <a:t>, a </a:t>
            </a:r>
            <a:r>
              <a:rPr lang="fr-FR" sz="1800" dirty="0" err="1">
                <a:latin typeface="Times New Roman" panose="02020603050405020304" pitchFamily="18" charset="0"/>
                <a:cs typeface="Times New Roman" panose="02020603050405020304" pitchFamily="18" charset="0"/>
              </a:rPr>
              <a:t>linear</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polymer</a:t>
            </a:r>
            <a:r>
              <a:rPr lang="fr-FR" sz="1800" dirty="0">
                <a:latin typeface="Times New Roman" panose="02020603050405020304" pitchFamily="18" charset="0"/>
                <a:cs typeface="Times New Roman" panose="02020603050405020304" pitchFamily="18" charset="0"/>
              </a:rPr>
              <a:t> made up of basic </a:t>
            </a:r>
            <a:r>
              <a:rPr lang="fr-FR" sz="1800" dirty="0" err="1">
                <a:latin typeface="Times New Roman" panose="02020603050405020304" pitchFamily="18" charset="0"/>
                <a:cs typeface="Times New Roman" panose="02020603050405020304" pitchFamily="18" charset="0"/>
              </a:rPr>
              <a:t>units</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called</a:t>
            </a:r>
            <a:r>
              <a:rPr lang="fr-FR" sz="1800" dirty="0">
                <a:latin typeface="Times New Roman" panose="02020603050405020304" pitchFamily="18" charset="0"/>
                <a:cs typeface="Times New Roman" panose="02020603050405020304" pitchFamily="18" charset="0"/>
              </a:rPr>
              <a:t> </a:t>
            </a:r>
            <a:r>
              <a:rPr lang="fr-FR" sz="1800" b="1" dirty="0" err="1">
                <a:latin typeface="Times New Roman" panose="02020603050405020304" pitchFamily="18" charset="0"/>
                <a:cs typeface="Times New Roman" panose="02020603050405020304" pitchFamily="18" charset="0"/>
              </a:rPr>
              <a:t>amino</a:t>
            </a:r>
            <a:r>
              <a:rPr lang="fr-FR" sz="1800" b="1" dirty="0">
                <a:latin typeface="Times New Roman" panose="02020603050405020304" pitchFamily="18" charset="0"/>
                <a:cs typeface="Times New Roman" panose="02020603050405020304" pitchFamily="18" charset="0"/>
              </a:rPr>
              <a:t> </a:t>
            </a:r>
            <a:r>
              <a:rPr lang="fr-FR" sz="1800" b="1" dirty="0" err="1">
                <a:latin typeface="Times New Roman" panose="02020603050405020304" pitchFamily="18" charset="0"/>
                <a:cs typeface="Times New Roman" panose="02020603050405020304" pitchFamily="18" charset="0"/>
              </a:rPr>
              <a:t>acids</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linked</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together</a:t>
            </a:r>
            <a:r>
              <a:rPr lang="fr-FR" sz="1800" dirty="0">
                <a:latin typeface="Times New Roman" panose="02020603050405020304" pitchFamily="18" charset="0"/>
                <a:cs typeface="Times New Roman" panose="02020603050405020304" pitchFamily="18" charset="0"/>
              </a:rPr>
              <a:t> by </a:t>
            </a:r>
            <a:r>
              <a:rPr lang="fr-FR" sz="1800" b="1" dirty="0">
                <a:latin typeface="Times New Roman" panose="02020603050405020304" pitchFamily="18" charset="0"/>
                <a:cs typeface="Times New Roman" panose="02020603050405020304" pitchFamily="18" charset="0"/>
              </a:rPr>
              <a:t>peptide bonds</a:t>
            </a:r>
            <a:r>
              <a:rPr lang="fr-FR" sz="1800" dirty="0">
                <a:latin typeface="Times New Roman" panose="02020603050405020304" pitchFamily="18" charset="0"/>
                <a:cs typeface="Times New Roman" panose="02020603050405020304" pitchFamily="18" charset="0"/>
              </a:rPr>
              <a:t>.</a:t>
            </a:r>
          </a:p>
        </p:txBody>
      </p:sp>
      <p:sp>
        <p:nvSpPr>
          <p:cNvPr id="5" name="Google Shape;187;p28">
            <a:extLst>
              <a:ext uri="{FF2B5EF4-FFF2-40B4-BE49-F238E27FC236}">
                <a16:creationId xmlns:a16="http://schemas.microsoft.com/office/drawing/2014/main" id="{30361A2B-53E7-CE38-DB5E-2EAC4690DA35}"/>
              </a:ext>
            </a:extLst>
          </p:cNvPr>
          <p:cNvSpPr txBox="1">
            <a:spLocks/>
          </p:cNvSpPr>
          <p:nvPr/>
        </p:nvSpPr>
        <p:spPr>
          <a:xfrm>
            <a:off x="107323" y="1729124"/>
            <a:ext cx="7651808" cy="3175906"/>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lbert Sans"/>
              <a:buNone/>
              <a:defRPr sz="16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9pPr>
          </a:lstStyle>
          <a:p>
            <a:pPr lvl="0" algn="just">
              <a:lnSpc>
                <a:spcPct val="150000"/>
              </a:lnSpc>
            </a:pPr>
            <a:r>
              <a:rPr lang="fr-FR" sz="1800" dirty="0" err="1">
                <a:latin typeface="Times New Roman" panose="02020603050405020304" pitchFamily="18" charset="0"/>
                <a:cs typeface="Times New Roman" panose="02020603050405020304" pitchFamily="18" charset="0"/>
              </a:rPr>
              <a:t>Proteins</a:t>
            </a:r>
            <a:r>
              <a:rPr lang="fr-FR" sz="1800" dirty="0">
                <a:latin typeface="Times New Roman" panose="02020603050405020304" pitchFamily="18" charset="0"/>
                <a:cs typeface="Times New Roman" panose="02020603050405020304" pitchFamily="18" charset="0"/>
              </a:rPr>
              <a:t> are the "</a:t>
            </a:r>
            <a:r>
              <a:rPr lang="fr-FR" sz="1800" dirty="0" err="1">
                <a:latin typeface="Times New Roman" panose="02020603050405020304" pitchFamily="18" charset="0"/>
                <a:cs typeface="Times New Roman" panose="02020603050405020304" pitchFamily="18" charset="0"/>
              </a:rPr>
              <a:t>workhorses</a:t>
            </a:r>
            <a:r>
              <a:rPr lang="fr-FR" sz="1800" dirty="0">
                <a:latin typeface="Times New Roman" panose="02020603050405020304" pitchFamily="18" charset="0"/>
                <a:cs typeface="Times New Roman" panose="02020603050405020304" pitchFamily="18" charset="0"/>
              </a:rPr>
              <a:t>" of the </a:t>
            </a:r>
            <a:r>
              <a:rPr lang="fr-FR" sz="1800" dirty="0" err="1">
                <a:latin typeface="Times New Roman" panose="02020603050405020304" pitchFamily="18" charset="0"/>
                <a:cs typeface="Times New Roman" panose="02020603050405020304" pitchFamily="18" charset="0"/>
              </a:rPr>
              <a:t>cell</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Their</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functions</a:t>
            </a:r>
            <a:r>
              <a:rPr lang="fr-FR" sz="1800" dirty="0">
                <a:latin typeface="Times New Roman" panose="02020603050405020304" pitchFamily="18" charset="0"/>
                <a:cs typeface="Times New Roman" panose="02020603050405020304" pitchFamily="18" charset="0"/>
              </a:rPr>
              <a:t> are </a:t>
            </a:r>
            <a:r>
              <a:rPr lang="fr-FR" sz="1800" dirty="0" err="1">
                <a:latin typeface="Times New Roman" panose="02020603050405020304" pitchFamily="18" charset="0"/>
                <a:cs typeface="Times New Roman" panose="02020603050405020304" pitchFamily="18" charset="0"/>
              </a:rPr>
              <a:t>extremely</a:t>
            </a:r>
            <a:r>
              <a:rPr lang="fr-FR" sz="1800" dirty="0">
                <a:latin typeface="Times New Roman" panose="02020603050405020304" pitchFamily="18" charset="0"/>
                <a:cs typeface="Times New Roman" panose="02020603050405020304" pitchFamily="18" charset="0"/>
              </a:rPr>
              <a:t> diverse:</a:t>
            </a:r>
          </a:p>
          <a:p>
            <a:pPr lvl="1" algn="just">
              <a:lnSpc>
                <a:spcPct val="150000"/>
              </a:lnSpc>
              <a:buFont typeface="Wingdings" panose="05000000000000000000" pitchFamily="2" charset="2"/>
              <a:buChar char="ü"/>
            </a:pPr>
            <a:r>
              <a:rPr lang="fr-FR" b="1" dirty="0">
                <a:latin typeface="Times New Roman" panose="02020603050405020304" pitchFamily="18" charset="0"/>
                <a:cs typeface="Times New Roman" panose="02020603050405020304" pitchFamily="18" charset="0"/>
              </a:rPr>
              <a:t>Structural:</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Collagen</a:t>
            </a:r>
            <a:r>
              <a:rPr lang="fr-FR" dirty="0">
                <a:latin typeface="Times New Roman" panose="02020603050405020304" pitchFamily="18" charset="0"/>
                <a:cs typeface="Times New Roman" panose="02020603050405020304" pitchFamily="18" charset="0"/>
              </a:rPr>
              <a:t> (skin, </a:t>
            </a:r>
            <a:r>
              <a:rPr lang="fr-FR" dirty="0" err="1">
                <a:latin typeface="Times New Roman" panose="02020603050405020304" pitchFamily="18" charset="0"/>
                <a:cs typeface="Times New Roman" panose="02020603050405020304" pitchFamily="18" charset="0"/>
              </a:rPr>
              <a:t>bones</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Keratin</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hair</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nails</a:t>
            </a:r>
            <a:r>
              <a:rPr lang="fr-FR" dirty="0">
                <a:latin typeface="Times New Roman" panose="02020603050405020304" pitchFamily="18" charset="0"/>
                <a:cs typeface="Times New Roman" panose="02020603050405020304" pitchFamily="18" charset="0"/>
              </a:rPr>
              <a:t>).</a:t>
            </a:r>
          </a:p>
          <a:p>
            <a:pPr lvl="1" algn="just">
              <a:lnSpc>
                <a:spcPct val="150000"/>
              </a:lnSpc>
              <a:buFont typeface="Wingdings" panose="05000000000000000000" pitchFamily="2" charset="2"/>
              <a:buChar char="ü"/>
            </a:pPr>
            <a:r>
              <a:rPr lang="fr-FR" b="1" dirty="0" err="1">
                <a:latin typeface="Times New Roman" panose="02020603050405020304" pitchFamily="18" charset="0"/>
                <a:cs typeface="Times New Roman" panose="02020603050405020304" pitchFamily="18" charset="0"/>
              </a:rPr>
              <a:t>Enzymatic</a:t>
            </a:r>
            <a:r>
              <a:rPr lang="fr-FR" b="1" dirty="0">
                <a:latin typeface="Times New Roman" panose="02020603050405020304" pitchFamily="18" charset="0"/>
                <a:cs typeface="Times New Roman" panose="02020603050405020304" pitchFamily="18" charset="0"/>
              </a:rPr>
              <a:t>:</a:t>
            </a:r>
            <a:r>
              <a:rPr lang="fr-FR" dirty="0">
                <a:latin typeface="Times New Roman" panose="02020603050405020304" pitchFamily="18" charset="0"/>
                <a:cs typeface="Times New Roman" panose="02020603050405020304" pitchFamily="18" charset="0"/>
              </a:rPr>
              <a:t> Amylase (</a:t>
            </a:r>
            <a:r>
              <a:rPr lang="fr-FR" dirty="0" err="1">
                <a:latin typeface="Times New Roman" panose="02020603050405020304" pitchFamily="18" charset="0"/>
                <a:cs typeface="Times New Roman" panose="02020603050405020304" pitchFamily="18" charset="0"/>
              </a:rPr>
              <a:t>starch</a:t>
            </a:r>
            <a:r>
              <a:rPr lang="fr-FR" dirty="0">
                <a:latin typeface="Times New Roman" panose="02020603050405020304" pitchFamily="18" charset="0"/>
                <a:cs typeface="Times New Roman" panose="02020603050405020304" pitchFamily="18" charset="0"/>
              </a:rPr>
              <a:t> digestion), </a:t>
            </a:r>
            <a:r>
              <a:rPr lang="fr-FR" dirty="0" err="1">
                <a:latin typeface="Times New Roman" panose="02020603050405020304" pitchFamily="18" charset="0"/>
                <a:cs typeface="Times New Roman" panose="02020603050405020304" pitchFamily="18" charset="0"/>
              </a:rPr>
              <a:t>Rennet</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milk</a:t>
            </a:r>
            <a:r>
              <a:rPr lang="fr-FR" dirty="0">
                <a:latin typeface="Times New Roman" panose="02020603050405020304" pitchFamily="18" charset="0"/>
                <a:cs typeface="Times New Roman" panose="02020603050405020304" pitchFamily="18" charset="0"/>
              </a:rPr>
              <a:t> coagulation).</a:t>
            </a:r>
          </a:p>
          <a:p>
            <a:pPr lvl="1" algn="just">
              <a:lnSpc>
                <a:spcPct val="150000"/>
              </a:lnSpc>
              <a:buFont typeface="Wingdings" panose="05000000000000000000" pitchFamily="2" charset="2"/>
              <a:buChar char="ü"/>
            </a:pPr>
            <a:r>
              <a:rPr lang="fr-FR" b="1" dirty="0">
                <a:latin typeface="Times New Roman" panose="02020603050405020304" pitchFamily="18" charset="0"/>
                <a:cs typeface="Times New Roman" panose="02020603050405020304" pitchFamily="18" charset="0"/>
              </a:rPr>
              <a:t>Transport:</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Hemoglobin</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oxygen</a:t>
            </a:r>
            <a:r>
              <a:rPr lang="fr-FR" dirty="0">
                <a:latin typeface="Times New Roman" panose="02020603050405020304" pitchFamily="18" charset="0"/>
                <a:cs typeface="Times New Roman" panose="02020603050405020304" pitchFamily="18" charset="0"/>
              </a:rPr>
              <a:t> transport), </a:t>
            </a:r>
            <a:r>
              <a:rPr lang="fr-FR" dirty="0" err="1">
                <a:latin typeface="Times New Roman" panose="02020603050405020304" pitchFamily="18" charset="0"/>
                <a:cs typeface="Times New Roman" panose="02020603050405020304" pitchFamily="18" charset="0"/>
              </a:rPr>
              <a:t>Serum</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Albumin</a:t>
            </a:r>
            <a:r>
              <a:rPr lang="fr-FR" dirty="0">
                <a:latin typeface="Times New Roman" panose="02020603050405020304" pitchFamily="18" charset="0"/>
                <a:cs typeface="Times New Roman" panose="02020603050405020304" pitchFamily="18" charset="0"/>
              </a:rPr>
              <a:t>.</a:t>
            </a:r>
          </a:p>
          <a:p>
            <a:pPr lvl="1" algn="just">
              <a:lnSpc>
                <a:spcPct val="150000"/>
              </a:lnSpc>
              <a:buFont typeface="Wingdings" panose="05000000000000000000" pitchFamily="2" charset="2"/>
              <a:buChar char="ü"/>
            </a:pPr>
            <a:r>
              <a:rPr lang="fr-FR" b="1" dirty="0">
                <a:latin typeface="Times New Roman" panose="02020603050405020304" pitchFamily="18" charset="0"/>
                <a:cs typeface="Times New Roman" panose="02020603050405020304" pitchFamily="18" charset="0"/>
              </a:rPr>
              <a:t>Contractile:</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Actin</a:t>
            </a:r>
            <a:r>
              <a:rPr lang="fr-FR" dirty="0">
                <a:latin typeface="Times New Roman" panose="02020603050405020304" pitchFamily="18" charset="0"/>
                <a:cs typeface="Times New Roman" panose="02020603050405020304" pitchFamily="18" charset="0"/>
              </a:rPr>
              <a:t> and </a:t>
            </a:r>
            <a:r>
              <a:rPr lang="fr-FR" dirty="0" err="1">
                <a:latin typeface="Times New Roman" panose="02020603050405020304" pitchFamily="18" charset="0"/>
                <a:cs typeface="Times New Roman" panose="02020603050405020304" pitchFamily="18" charset="0"/>
              </a:rPr>
              <a:t>Myosin</a:t>
            </a:r>
            <a:r>
              <a:rPr lang="fr-FR" dirty="0">
                <a:latin typeface="Times New Roman" panose="02020603050405020304" pitchFamily="18" charset="0"/>
                <a:cs typeface="Times New Roman" panose="02020603050405020304" pitchFamily="18" charset="0"/>
              </a:rPr>
              <a:t> (muscles).</a:t>
            </a:r>
          </a:p>
          <a:p>
            <a:pPr lvl="1" algn="just">
              <a:lnSpc>
                <a:spcPct val="150000"/>
              </a:lnSpc>
              <a:buFont typeface="Wingdings" panose="05000000000000000000" pitchFamily="2" charset="2"/>
              <a:buChar char="ü"/>
            </a:pPr>
            <a:r>
              <a:rPr lang="fr-FR" b="1" dirty="0" err="1">
                <a:latin typeface="Times New Roman" panose="02020603050405020304" pitchFamily="18" charset="0"/>
                <a:cs typeface="Times New Roman" panose="02020603050405020304" pitchFamily="18" charset="0"/>
              </a:rPr>
              <a:t>Defense</a:t>
            </a:r>
            <a:r>
              <a:rPr lang="fr-FR" b="1" dirty="0">
                <a:latin typeface="Times New Roman" panose="02020603050405020304" pitchFamily="18" charset="0"/>
                <a:cs typeface="Times New Roman" panose="02020603050405020304" pitchFamily="18" charset="0"/>
              </a:rPr>
              <a:t>:</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Antibodies</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immunity</a:t>
            </a:r>
            <a:r>
              <a:rPr lang="fr-FR" dirty="0">
                <a:latin typeface="Times New Roman" panose="02020603050405020304" pitchFamily="18" charset="0"/>
                <a:cs typeface="Times New Roman" panose="02020603050405020304" pitchFamily="18" charset="0"/>
              </a:rPr>
              <a:t>).</a:t>
            </a:r>
          </a:p>
          <a:p>
            <a:pPr lvl="1" algn="just">
              <a:lnSpc>
                <a:spcPct val="150000"/>
              </a:lnSpc>
              <a:buFont typeface="Wingdings" panose="05000000000000000000" pitchFamily="2" charset="2"/>
              <a:buChar char="ü"/>
            </a:pPr>
            <a:r>
              <a:rPr lang="fr-FR" b="1" dirty="0">
                <a:latin typeface="Times New Roman" panose="02020603050405020304" pitchFamily="18" charset="0"/>
                <a:cs typeface="Times New Roman" panose="02020603050405020304" pitchFamily="18" charset="0"/>
              </a:rPr>
              <a:t>Storage:</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Ovalbumin</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egg</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Casein</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milk</a:t>
            </a:r>
            <a:r>
              <a:rPr lang="fr-FR" dirty="0">
                <a:latin typeface="Times New Roman" panose="02020603050405020304" pitchFamily="18" charset="0"/>
                <a:cs typeface="Times New Roman" panose="02020603050405020304" pitchFamily="18" charset="0"/>
              </a:rPr>
              <a:t>).</a:t>
            </a:r>
          </a:p>
        </p:txBody>
      </p:sp>
      <p:pic>
        <p:nvPicPr>
          <p:cNvPr id="9" name="Image 8">
            <a:extLst>
              <a:ext uri="{FF2B5EF4-FFF2-40B4-BE49-F238E27FC236}">
                <a16:creationId xmlns:a16="http://schemas.microsoft.com/office/drawing/2014/main" id="{70F8BDC9-A800-2B95-A880-225A9180BDC0}"/>
              </a:ext>
            </a:extLst>
          </p:cNvPr>
          <p:cNvPicPr>
            <a:picLocks noChangeAspect="1"/>
          </p:cNvPicPr>
          <p:nvPr/>
        </p:nvPicPr>
        <p:blipFill>
          <a:blip r:embed="rId3"/>
          <a:srcRect l="32750" r="4476"/>
          <a:stretch>
            <a:fillRect/>
          </a:stretch>
        </p:blipFill>
        <p:spPr>
          <a:xfrm>
            <a:off x="7351182" y="-122683"/>
            <a:ext cx="1792818" cy="1505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64425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77AD18A0-A33B-7DE0-5E80-88B7F3854DB4}"/>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571E5C60-7E3E-0E2F-7A7F-5282D4117E75}"/>
              </a:ext>
            </a:extLst>
          </p:cNvPr>
          <p:cNvSpPr txBox="1"/>
          <p:nvPr/>
        </p:nvSpPr>
        <p:spPr>
          <a:xfrm>
            <a:off x="0" y="157949"/>
            <a:ext cx="9143999" cy="369332"/>
          </a:xfrm>
          <a:prstGeom prst="rect">
            <a:avLst/>
          </a:prstGeom>
          <a:noFill/>
        </p:spPr>
        <p:txBody>
          <a:bodyPr wrap="square">
            <a:spAutoFit/>
          </a:bodyPr>
          <a:lstStyle/>
          <a:p>
            <a:r>
              <a:rPr lang="en-US" sz="1800" b="1" dirty="0">
                <a:solidFill>
                  <a:srgbClr val="FF0000"/>
                </a:solidFill>
              </a:rPr>
              <a:t>1.4. Techno-Functional Properties: The Egg, an Indispensable Culinary Tool</a:t>
            </a:r>
            <a:endParaRPr lang="fr-FR" sz="1800" dirty="0">
              <a:solidFill>
                <a:srgbClr val="FF0000"/>
              </a:solidFill>
            </a:endParaRPr>
          </a:p>
        </p:txBody>
      </p:sp>
      <p:graphicFrame>
        <p:nvGraphicFramePr>
          <p:cNvPr id="2" name="Tableau 1">
            <a:extLst>
              <a:ext uri="{FF2B5EF4-FFF2-40B4-BE49-F238E27FC236}">
                <a16:creationId xmlns:a16="http://schemas.microsoft.com/office/drawing/2014/main" id="{965D6745-1030-7DA8-782C-762AD6B5F3FF}"/>
              </a:ext>
            </a:extLst>
          </p:cNvPr>
          <p:cNvGraphicFramePr>
            <a:graphicFrameLocks noGrp="1"/>
          </p:cNvGraphicFramePr>
          <p:nvPr>
            <p:extLst>
              <p:ext uri="{D42A27DB-BD31-4B8C-83A1-F6EECF244321}">
                <p14:modId xmlns:p14="http://schemas.microsoft.com/office/powerpoint/2010/main" val="1551182043"/>
              </p:ext>
            </p:extLst>
          </p:nvPr>
        </p:nvGraphicFramePr>
        <p:xfrm>
          <a:off x="182880" y="635728"/>
          <a:ext cx="8499565" cy="4411843"/>
        </p:xfrm>
        <a:graphic>
          <a:graphicData uri="http://schemas.openxmlformats.org/drawingml/2006/table">
            <a:tbl>
              <a:tblPr>
                <a:tableStyleId>{13FABE3D-0139-4412-9C73-E4F564A66098}</a:tableStyleId>
              </a:tblPr>
              <a:tblGrid>
                <a:gridCol w="1744945">
                  <a:extLst>
                    <a:ext uri="{9D8B030D-6E8A-4147-A177-3AD203B41FA5}">
                      <a16:colId xmlns:a16="http://schemas.microsoft.com/office/drawing/2014/main" val="671369946"/>
                    </a:ext>
                  </a:extLst>
                </a:gridCol>
                <a:gridCol w="3050838">
                  <a:extLst>
                    <a:ext uri="{9D8B030D-6E8A-4147-A177-3AD203B41FA5}">
                      <a16:colId xmlns:a16="http://schemas.microsoft.com/office/drawing/2014/main" val="3332832526"/>
                    </a:ext>
                  </a:extLst>
                </a:gridCol>
                <a:gridCol w="3703782">
                  <a:extLst>
                    <a:ext uri="{9D8B030D-6E8A-4147-A177-3AD203B41FA5}">
                      <a16:colId xmlns:a16="http://schemas.microsoft.com/office/drawing/2014/main" val="2276210259"/>
                    </a:ext>
                  </a:extLst>
                </a:gridCol>
              </a:tblGrid>
              <a:tr h="409301">
                <a:tc>
                  <a:txBody>
                    <a:bodyPr/>
                    <a:lstStyle/>
                    <a:p>
                      <a:pPr algn="l">
                        <a:lnSpc>
                          <a:spcPts val="1875"/>
                        </a:lnSpc>
                        <a:buNone/>
                      </a:pPr>
                      <a:r>
                        <a:rPr lang="fr-FR" sz="1600" b="1" dirty="0" err="1">
                          <a:effectLst/>
                          <a:latin typeface="Times New Roman" panose="02020603050405020304" pitchFamily="18" charset="0"/>
                          <a:cs typeface="Times New Roman" panose="02020603050405020304" pitchFamily="18" charset="0"/>
                        </a:rPr>
                        <a:t>Property</a:t>
                      </a:r>
                      <a:endParaRPr lang="fr-FR" sz="1600" b="1" dirty="0">
                        <a:effectLst/>
                        <a:latin typeface="Times New Roman" panose="02020603050405020304" pitchFamily="18" charset="0"/>
                        <a:cs typeface="Times New Roman" panose="02020603050405020304" pitchFamily="18" charset="0"/>
                      </a:endParaRPr>
                    </a:p>
                  </a:txBody>
                  <a:tcPr marL="24052" marR="26725" marT="16703" marB="16703" anchor="ctr"/>
                </a:tc>
                <a:tc>
                  <a:txBody>
                    <a:bodyPr/>
                    <a:lstStyle/>
                    <a:p>
                      <a:pPr algn="l">
                        <a:lnSpc>
                          <a:spcPts val="1875"/>
                        </a:lnSpc>
                        <a:buNone/>
                      </a:pPr>
                      <a:r>
                        <a:rPr lang="fr-FR" sz="1600" b="1" dirty="0">
                          <a:effectLst/>
                          <a:latin typeface="Times New Roman" panose="02020603050405020304" pitchFamily="18" charset="0"/>
                          <a:cs typeface="Times New Roman" panose="02020603050405020304" pitchFamily="18" charset="0"/>
                        </a:rPr>
                        <a:t>Physico-Chemical </a:t>
                      </a:r>
                      <a:r>
                        <a:rPr lang="fr-FR" sz="1600" b="1" dirty="0" err="1">
                          <a:effectLst/>
                          <a:latin typeface="Times New Roman" panose="02020603050405020304" pitchFamily="18" charset="0"/>
                          <a:cs typeface="Times New Roman" panose="02020603050405020304" pitchFamily="18" charset="0"/>
                        </a:rPr>
                        <a:t>Mechanism</a:t>
                      </a:r>
                      <a:endParaRPr lang="fr-FR" sz="1600" b="1" dirty="0">
                        <a:effectLst/>
                        <a:latin typeface="Times New Roman" panose="02020603050405020304" pitchFamily="18" charset="0"/>
                        <a:cs typeface="Times New Roman" panose="02020603050405020304" pitchFamily="18" charset="0"/>
                      </a:endParaRPr>
                    </a:p>
                  </a:txBody>
                  <a:tcPr marL="26725" marR="26725" marT="16703" marB="16703" anchor="ctr"/>
                </a:tc>
                <a:tc>
                  <a:txBody>
                    <a:bodyPr/>
                    <a:lstStyle/>
                    <a:p>
                      <a:pPr algn="l">
                        <a:lnSpc>
                          <a:spcPts val="1875"/>
                        </a:lnSpc>
                        <a:buNone/>
                      </a:pPr>
                      <a:r>
                        <a:rPr lang="fr-FR" sz="1600" b="1" dirty="0" err="1">
                          <a:effectLst/>
                          <a:latin typeface="Times New Roman" panose="02020603050405020304" pitchFamily="18" charset="0"/>
                          <a:cs typeface="Times New Roman" panose="02020603050405020304" pitchFamily="18" charset="0"/>
                        </a:rPr>
                        <a:t>Concrete</a:t>
                      </a:r>
                      <a:r>
                        <a:rPr lang="fr-FR" sz="1600" b="1" dirty="0">
                          <a:effectLst/>
                          <a:latin typeface="Times New Roman" panose="02020603050405020304" pitchFamily="18" charset="0"/>
                          <a:cs typeface="Times New Roman" panose="02020603050405020304" pitchFamily="18" charset="0"/>
                        </a:rPr>
                        <a:t> </a:t>
                      </a:r>
                      <a:r>
                        <a:rPr lang="fr-FR" sz="1600" b="1" dirty="0" err="1">
                          <a:effectLst/>
                          <a:latin typeface="Times New Roman" panose="02020603050405020304" pitchFamily="18" charset="0"/>
                          <a:cs typeface="Times New Roman" panose="02020603050405020304" pitchFamily="18" charset="0"/>
                        </a:rPr>
                        <a:t>Culinary</a:t>
                      </a:r>
                      <a:r>
                        <a:rPr lang="fr-FR" sz="1600" b="1" dirty="0">
                          <a:effectLst/>
                          <a:latin typeface="Times New Roman" panose="02020603050405020304" pitchFamily="18" charset="0"/>
                          <a:cs typeface="Times New Roman" panose="02020603050405020304" pitchFamily="18" charset="0"/>
                        </a:rPr>
                        <a:t> Applications</a:t>
                      </a:r>
                    </a:p>
                  </a:txBody>
                  <a:tcPr marL="26725" marR="26725" marT="16703" marB="16703" anchor="ctr"/>
                </a:tc>
                <a:extLst>
                  <a:ext uri="{0D108BD9-81ED-4DB2-BD59-A6C34878D82A}">
                    <a16:rowId xmlns:a16="http://schemas.microsoft.com/office/drawing/2014/main" val="2493878081"/>
                  </a:ext>
                </a:extLst>
              </a:tr>
              <a:tr h="1664403">
                <a:tc>
                  <a:txBody>
                    <a:bodyPr/>
                    <a:lstStyle/>
                    <a:p>
                      <a:pPr algn="ctr">
                        <a:lnSpc>
                          <a:spcPct val="150000"/>
                        </a:lnSpc>
                        <a:buNone/>
                      </a:pPr>
                      <a:r>
                        <a:rPr lang="fr-FR" sz="1600" b="1" dirty="0" err="1">
                          <a:effectLst/>
                          <a:latin typeface="Times New Roman" panose="02020603050405020304" pitchFamily="18" charset="0"/>
                          <a:cs typeface="Times New Roman" panose="02020603050405020304" pitchFamily="18" charset="0"/>
                        </a:rPr>
                        <a:t>Gelling</a:t>
                      </a:r>
                      <a:r>
                        <a:rPr lang="fr-FR" sz="1600" b="1" dirty="0">
                          <a:effectLst/>
                          <a:latin typeface="Times New Roman" panose="02020603050405020304" pitchFamily="18" charset="0"/>
                          <a:cs typeface="Times New Roman" panose="02020603050405020304" pitchFamily="18" charset="0"/>
                        </a:rPr>
                        <a:t> / Coagulation Power</a:t>
                      </a:r>
                      <a:endParaRPr lang="fr-FR" sz="1600" b="0" dirty="0">
                        <a:effectLst/>
                        <a:latin typeface="Times New Roman" panose="02020603050405020304" pitchFamily="18" charset="0"/>
                        <a:cs typeface="Times New Roman" panose="02020603050405020304" pitchFamily="18" charset="0"/>
                      </a:endParaRPr>
                    </a:p>
                  </a:txBody>
                  <a:tcPr marL="24052" marR="26725" marT="16703" marB="16703" anchor="ctr"/>
                </a:tc>
                <a:tc>
                  <a:txBody>
                    <a:bodyPr/>
                    <a:lstStyle/>
                    <a:p>
                      <a:pPr>
                        <a:lnSpc>
                          <a:spcPct val="150000"/>
                        </a:lnSpc>
                        <a:buNone/>
                      </a:pPr>
                      <a:r>
                        <a:rPr lang="en-US" sz="1600" b="0" dirty="0">
                          <a:effectLst/>
                          <a:latin typeface="Times New Roman" panose="02020603050405020304" pitchFamily="18" charset="0"/>
                          <a:cs typeface="Times New Roman" panose="02020603050405020304" pitchFamily="18" charset="0"/>
                        </a:rPr>
                        <a:t>Under the effect of heat, proteins unfold (</a:t>
                      </a:r>
                      <a:r>
                        <a:rPr lang="en-US" sz="1600" b="1" dirty="0">
                          <a:effectLst/>
                          <a:latin typeface="Times New Roman" panose="02020603050405020304" pitchFamily="18" charset="0"/>
                          <a:cs typeface="Times New Roman" panose="02020603050405020304" pitchFamily="18" charset="0"/>
                        </a:rPr>
                        <a:t>denaturation</a:t>
                      </a:r>
                      <a:r>
                        <a:rPr lang="en-US" sz="1600" b="0" dirty="0">
                          <a:effectLst/>
                          <a:latin typeface="Times New Roman" panose="02020603050405020304" pitchFamily="18" charset="0"/>
                          <a:cs typeface="Times New Roman" panose="02020603050405020304" pitchFamily="18" charset="0"/>
                        </a:rPr>
                        <a:t>) and then associate with each other to form a three-dimensional network that traps water.</a:t>
                      </a:r>
                    </a:p>
                  </a:txBody>
                  <a:tcPr marL="26725" marR="26725" marT="16703" marB="16703" anchor="ctr"/>
                </a:tc>
                <a:tc>
                  <a:txBody>
                    <a:bodyPr/>
                    <a:lstStyle/>
                    <a:p>
                      <a:pPr>
                        <a:lnSpc>
                          <a:spcPct val="150000"/>
                        </a:lnSpc>
                        <a:buNone/>
                      </a:pPr>
                      <a:r>
                        <a:rPr lang="en-US" sz="1600" b="1" dirty="0">
                          <a:effectLst/>
                          <a:latin typeface="Times New Roman" panose="02020603050405020304" pitchFamily="18" charset="0"/>
                          <a:cs typeface="Times New Roman" panose="02020603050405020304" pitchFamily="18" charset="0"/>
                        </a:rPr>
                        <a:t>Baked custard, crème caramel</a:t>
                      </a:r>
                      <a:r>
                        <a:rPr lang="en-US" sz="1600" b="0" dirty="0">
                          <a:effectLst/>
                          <a:latin typeface="Times New Roman" panose="02020603050405020304" pitchFamily="18" charset="0"/>
                          <a:cs typeface="Times New Roman" panose="02020603050405020304" pitchFamily="18" charset="0"/>
                        </a:rPr>
                        <a:t>: The whole egg gel provides a firm, smooth texture. </a:t>
                      </a:r>
                      <a:r>
                        <a:rPr lang="en-US" sz="1600" b="1" dirty="0">
                          <a:effectLst/>
                          <a:latin typeface="Times New Roman" panose="02020603050405020304" pitchFamily="18" charset="0"/>
                          <a:cs typeface="Times New Roman" panose="02020603050405020304" pitchFamily="18" charset="0"/>
                        </a:rPr>
                        <a:t>Cake, quiche</a:t>
                      </a:r>
                      <a:r>
                        <a:rPr lang="en-US" sz="1600" b="0" dirty="0">
                          <a:effectLst/>
                          <a:latin typeface="Times New Roman" panose="02020603050405020304" pitchFamily="18" charset="0"/>
                          <a:cs typeface="Times New Roman" panose="02020603050405020304" pitchFamily="18" charset="0"/>
                        </a:rPr>
                        <a:t>: Coagulation binds all the ingredients. </a:t>
                      </a:r>
                      <a:r>
                        <a:rPr lang="en-US" sz="1600" b="1" dirty="0">
                          <a:effectLst/>
                          <a:latin typeface="Times New Roman" panose="02020603050405020304" pitchFamily="18" charset="0"/>
                          <a:cs typeface="Times New Roman" panose="02020603050405020304" pitchFamily="18" charset="0"/>
                        </a:rPr>
                        <a:t>Charcuterie</a:t>
                      </a:r>
                      <a:r>
                        <a:rPr lang="en-US" sz="1600" b="0" dirty="0">
                          <a:effectLst/>
                          <a:latin typeface="Times New Roman" panose="02020603050405020304" pitchFamily="18" charset="0"/>
                          <a:cs typeface="Times New Roman" panose="02020603050405020304" pitchFamily="18" charset="0"/>
                        </a:rPr>
                        <a:t> (pâté): Binds the stuffing and prevents the loss of water and fat.</a:t>
                      </a:r>
                    </a:p>
                  </a:txBody>
                  <a:tcPr marL="26725" marR="24052" marT="16703" marB="16703" anchor="ctr"/>
                </a:tc>
                <a:extLst>
                  <a:ext uri="{0D108BD9-81ED-4DB2-BD59-A6C34878D82A}">
                    <a16:rowId xmlns:a16="http://schemas.microsoft.com/office/drawing/2014/main" val="3313879095"/>
                  </a:ext>
                </a:extLst>
              </a:tr>
              <a:tr h="1393259">
                <a:tc>
                  <a:txBody>
                    <a:bodyPr/>
                    <a:lstStyle/>
                    <a:p>
                      <a:pPr>
                        <a:lnSpc>
                          <a:spcPct val="150000"/>
                        </a:lnSpc>
                        <a:buNone/>
                      </a:pPr>
                      <a:r>
                        <a:rPr lang="fr-FR" sz="1600" b="1" dirty="0" err="1">
                          <a:effectLst/>
                          <a:latin typeface="Times New Roman" panose="02020603050405020304" pitchFamily="18" charset="0"/>
                          <a:cs typeface="Times New Roman" panose="02020603050405020304" pitchFamily="18" charset="0"/>
                        </a:rPr>
                        <a:t>Foaming</a:t>
                      </a:r>
                      <a:r>
                        <a:rPr lang="fr-FR" sz="1600" b="1" dirty="0">
                          <a:effectLst/>
                          <a:latin typeface="Times New Roman" panose="02020603050405020304" pitchFamily="18" charset="0"/>
                          <a:cs typeface="Times New Roman" panose="02020603050405020304" pitchFamily="18" charset="0"/>
                        </a:rPr>
                        <a:t> Power</a:t>
                      </a:r>
                      <a:endParaRPr lang="fr-FR" sz="1600" b="0" dirty="0">
                        <a:effectLst/>
                        <a:latin typeface="Times New Roman" panose="02020603050405020304" pitchFamily="18" charset="0"/>
                        <a:cs typeface="Times New Roman" panose="02020603050405020304" pitchFamily="18" charset="0"/>
                      </a:endParaRPr>
                    </a:p>
                  </a:txBody>
                  <a:tcPr marL="24052" marR="26725" marT="16703" marB="16703" anchor="ctr"/>
                </a:tc>
                <a:tc>
                  <a:txBody>
                    <a:bodyPr/>
                    <a:lstStyle/>
                    <a:p>
                      <a:pPr>
                        <a:lnSpc>
                          <a:spcPct val="150000"/>
                        </a:lnSpc>
                        <a:buNone/>
                      </a:pPr>
                      <a:r>
                        <a:rPr lang="en-US" sz="1600" b="0" dirty="0">
                          <a:effectLst/>
                          <a:latin typeface="Times New Roman" panose="02020603050405020304" pitchFamily="18" charset="0"/>
                          <a:cs typeface="Times New Roman" panose="02020603050405020304" pitchFamily="18" charset="0"/>
                        </a:rPr>
                        <a:t>When beaten, the proteins in the white (ovalbumin, globulins) unfold and form an elastic film around the air bubbles. </a:t>
                      </a:r>
                      <a:r>
                        <a:rPr lang="en-US" sz="1600" b="1" dirty="0">
                          <a:effectLst/>
                          <a:latin typeface="Times New Roman" panose="02020603050405020304" pitchFamily="18" charset="0"/>
                          <a:cs typeface="Times New Roman" panose="02020603050405020304" pitchFamily="18" charset="0"/>
                        </a:rPr>
                        <a:t>Ovomucin</a:t>
                      </a:r>
                      <a:r>
                        <a:rPr lang="en-US" sz="1600" b="0" dirty="0">
                          <a:effectLst/>
                          <a:latin typeface="Times New Roman" panose="02020603050405020304" pitchFamily="18" charset="0"/>
                          <a:cs typeface="Times New Roman" panose="02020603050405020304" pitchFamily="18" charset="0"/>
                        </a:rPr>
                        <a:t> stabilizes this foam.</a:t>
                      </a:r>
                    </a:p>
                  </a:txBody>
                  <a:tcPr marL="26725" marR="26725" marT="16703" marB="16703" anchor="ctr"/>
                </a:tc>
                <a:tc>
                  <a:txBody>
                    <a:bodyPr/>
                    <a:lstStyle/>
                    <a:p>
                      <a:pPr>
                        <a:lnSpc>
                          <a:spcPct val="150000"/>
                        </a:lnSpc>
                        <a:buNone/>
                      </a:pPr>
                      <a:r>
                        <a:rPr lang="en-US" sz="1600" b="1" dirty="0">
                          <a:effectLst/>
                          <a:latin typeface="Times New Roman" panose="02020603050405020304" pitchFamily="18" charset="0"/>
                          <a:cs typeface="Times New Roman" panose="02020603050405020304" pitchFamily="18" charset="0"/>
                        </a:rPr>
                        <a:t>Meringue</a:t>
                      </a:r>
                      <a:r>
                        <a:rPr lang="en-US" sz="1600" b="0" dirty="0">
                          <a:effectLst/>
                          <a:latin typeface="Times New Roman" panose="02020603050405020304" pitchFamily="18" charset="0"/>
                          <a:cs typeface="Times New Roman" panose="02020603050405020304" pitchFamily="18" charset="0"/>
                        </a:rPr>
                        <a:t>: The foam is stabilized by baking. </a:t>
                      </a:r>
                      <a:r>
                        <a:rPr lang="en-US" sz="1600" b="1" dirty="0">
                          <a:effectLst/>
                          <a:latin typeface="Times New Roman" panose="02020603050405020304" pitchFamily="18" charset="0"/>
                          <a:cs typeface="Times New Roman" panose="02020603050405020304" pitchFamily="18" charset="0"/>
                        </a:rPr>
                        <a:t>Soufflé, chocolate mousse</a:t>
                      </a:r>
                      <a:r>
                        <a:rPr lang="en-US" sz="1600" b="0" dirty="0">
                          <a:effectLst/>
                          <a:latin typeface="Times New Roman" panose="02020603050405020304" pitchFamily="18" charset="0"/>
                          <a:cs typeface="Times New Roman" panose="02020603050405020304" pitchFamily="18" charset="0"/>
                        </a:rPr>
                        <a:t>: The foam provides lightness and volume to the preparation.</a:t>
                      </a:r>
                    </a:p>
                  </a:txBody>
                  <a:tcPr marL="26725" marR="24052" marT="16703" marB="16703" anchor="ctr"/>
                </a:tc>
                <a:extLst>
                  <a:ext uri="{0D108BD9-81ED-4DB2-BD59-A6C34878D82A}">
                    <a16:rowId xmlns:a16="http://schemas.microsoft.com/office/drawing/2014/main" val="1089110382"/>
                  </a:ext>
                </a:extLst>
              </a:tr>
            </a:tbl>
          </a:graphicData>
        </a:graphic>
      </p:graphicFrame>
      <p:sp>
        <p:nvSpPr>
          <p:cNvPr id="4" name="Rectangle 2">
            <a:extLst>
              <a:ext uri="{FF2B5EF4-FFF2-40B4-BE49-F238E27FC236}">
                <a16:creationId xmlns:a16="http://schemas.microsoft.com/office/drawing/2014/main" id="{CD193758-D254-66C4-D8A5-250384B55326}"/>
              </a:ext>
            </a:extLst>
          </p:cNvPr>
          <p:cNvSpPr>
            <a:spLocks noChangeArrowheads="1"/>
          </p:cNvSpPr>
          <p:nvPr/>
        </p:nvSpPr>
        <p:spPr bwMode="auto">
          <a:xfrm>
            <a:off x="117278" y="3296028"/>
            <a:ext cx="439348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600" b="0" i="0" u="none" strike="noStrike" cap="none" normalizeH="0" baseline="0">
                <a:ln>
                  <a:noFill/>
                </a:ln>
                <a:solidFill>
                  <a:schemeClr val="tx1"/>
                </a:solidFill>
                <a:effectLst/>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8" name="Image 7">
            <a:extLst>
              <a:ext uri="{FF2B5EF4-FFF2-40B4-BE49-F238E27FC236}">
                <a16:creationId xmlns:a16="http://schemas.microsoft.com/office/drawing/2014/main" id="{E8466A2F-4459-C5D5-6D72-1FFA5A6CC32B}"/>
              </a:ext>
            </a:extLst>
          </p:cNvPr>
          <p:cNvPicPr>
            <a:picLocks noChangeAspect="1"/>
          </p:cNvPicPr>
          <p:nvPr/>
        </p:nvPicPr>
        <p:blipFill>
          <a:blip r:embed="rId3"/>
          <a:stretch>
            <a:fillRect/>
          </a:stretch>
        </p:blipFill>
        <p:spPr>
          <a:xfrm>
            <a:off x="8707178" y="1016873"/>
            <a:ext cx="2121150" cy="1538063"/>
          </a:xfrm>
          <a:prstGeom prst="rect">
            <a:avLst/>
          </a:prstGeom>
        </p:spPr>
      </p:pic>
      <p:pic>
        <p:nvPicPr>
          <p:cNvPr id="10" name="Image 9">
            <a:extLst>
              <a:ext uri="{FF2B5EF4-FFF2-40B4-BE49-F238E27FC236}">
                <a16:creationId xmlns:a16="http://schemas.microsoft.com/office/drawing/2014/main" id="{FCB172EC-E4F9-2F64-385E-CD05B7AAB09F}"/>
              </a:ext>
            </a:extLst>
          </p:cNvPr>
          <p:cNvPicPr>
            <a:picLocks noChangeAspect="1"/>
          </p:cNvPicPr>
          <p:nvPr/>
        </p:nvPicPr>
        <p:blipFill>
          <a:blip r:embed="rId4"/>
          <a:stretch>
            <a:fillRect/>
          </a:stretch>
        </p:blipFill>
        <p:spPr>
          <a:xfrm>
            <a:off x="10828328" y="917488"/>
            <a:ext cx="2490793" cy="1654262"/>
          </a:xfrm>
          <a:prstGeom prst="rect">
            <a:avLst/>
          </a:prstGeom>
        </p:spPr>
      </p:pic>
      <p:pic>
        <p:nvPicPr>
          <p:cNvPr id="12" name="Image 11">
            <a:extLst>
              <a:ext uri="{FF2B5EF4-FFF2-40B4-BE49-F238E27FC236}">
                <a16:creationId xmlns:a16="http://schemas.microsoft.com/office/drawing/2014/main" id="{C40DF900-C1E7-813D-86AB-152B56CFEDCE}"/>
              </a:ext>
            </a:extLst>
          </p:cNvPr>
          <p:cNvPicPr>
            <a:picLocks noChangeAspect="1"/>
          </p:cNvPicPr>
          <p:nvPr/>
        </p:nvPicPr>
        <p:blipFill>
          <a:blip r:embed="rId5"/>
          <a:stretch>
            <a:fillRect/>
          </a:stretch>
        </p:blipFill>
        <p:spPr>
          <a:xfrm>
            <a:off x="8748047" y="3296028"/>
            <a:ext cx="1416123" cy="1771741"/>
          </a:xfrm>
          <a:prstGeom prst="rect">
            <a:avLst/>
          </a:prstGeom>
        </p:spPr>
      </p:pic>
      <p:pic>
        <p:nvPicPr>
          <p:cNvPr id="14" name="Image 13">
            <a:extLst>
              <a:ext uri="{FF2B5EF4-FFF2-40B4-BE49-F238E27FC236}">
                <a16:creationId xmlns:a16="http://schemas.microsoft.com/office/drawing/2014/main" id="{5312FF3B-D1F2-101D-8B54-3A08A9E13154}"/>
              </a:ext>
            </a:extLst>
          </p:cNvPr>
          <p:cNvPicPr>
            <a:picLocks noChangeAspect="1"/>
          </p:cNvPicPr>
          <p:nvPr/>
        </p:nvPicPr>
        <p:blipFill>
          <a:blip r:embed="rId6"/>
          <a:stretch>
            <a:fillRect/>
          </a:stretch>
        </p:blipFill>
        <p:spPr>
          <a:xfrm>
            <a:off x="10164170" y="3296028"/>
            <a:ext cx="1486617" cy="1778998"/>
          </a:xfrm>
          <a:prstGeom prst="rect">
            <a:avLst/>
          </a:prstGeom>
        </p:spPr>
      </p:pic>
    </p:spTree>
    <p:extLst>
      <p:ext uri="{BB962C8B-B14F-4D97-AF65-F5344CB8AC3E}">
        <p14:creationId xmlns:p14="http://schemas.microsoft.com/office/powerpoint/2010/main" val="13801443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FDF7731F-EBD9-9C23-F3DE-EA7BD49EBF47}"/>
            </a:ext>
          </a:extLst>
        </p:cNvPr>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BC9559F9-C668-6108-3EDD-F03C5B161432}"/>
              </a:ext>
            </a:extLst>
          </p:cNvPr>
          <p:cNvGraphicFramePr>
            <a:graphicFrameLocks noGrp="1"/>
          </p:cNvGraphicFramePr>
          <p:nvPr>
            <p:extLst>
              <p:ext uri="{D42A27DB-BD31-4B8C-83A1-F6EECF244321}">
                <p14:modId xmlns:p14="http://schemas.microsoft.com/office/powerpoint/2010/main" val="2772606260"/>
              </p:ext>
            </p:extLst>
          </p:nvPr>
        </p:nvGraphicFramePr>
        <p:xfrm>
          <a:off x="380941" y="27043"/>
          <a:ext cx="8499565" cy="5089413"/>
        </p:xfrm>
        <a:graphic>
          <a:graphicData uri="http://schemas.openxmlformats.org/drawingml/2006/table">
            <a:tbl>
              <a:tblPr>
                <a:tableStyleId>{13FABE3D-0139-4412-9C73-E4F564A66098}</a:tableStyleId>
              </a:tblPr>
              <a:tblGrid>
                <a:gridCol w="1744945">
                  <a:extLst>
                    <a:ext uri="{9D8B030D-6E8A-4147-A177-3AD203B41FA5}">
                      <a16:colId xmlns:a16="http://schemas.microsoft.com/office/drawing/2014/main" val="2357548145"/>
                    </a:ext>
                  </a:extLst>
                </a:gridCol>
                <a:gridCol w="3050838">
                  <a:extLst>
                    <a:ext uri="{9D8B030D-6E8A-4147-A177-3AD203B41FA5}">
                      <a16:colId xmlns:a16="http://schemas.microsoft.com/office/drawing/2014/main" val="1344748471"/>
                    </a:ext>
                  </a:extLst>
                </a:gridCol>
                <a:gridCol w="3703782">
                  <a:extLst>
                    <a:ext uri="{9D8B030D-6E8A-4147-A177-3AD203B41FA5}">
                      <a16:colId xmlns:a16="http://schemas.microsoft.com/office/drawing/2014/main" val="3969267257"/>
                    </a:ext>
                  </a:extLst>
                </a:gridCol>
              </a:tblGrid>
              <a:tr h="1995905">
                <a:tc>
                  <a:txBody>
                    <a:bodyPr/>
                    <a:lstStyle/>
                    <a:p>
                      <a:pPr algn="ctr">
                        <a:lnSpc>
                          <a:spcPct val="150000"/>
                        </a:lnSpc>
                        <a:buNone/>
                      </a:pPr>
                      <a:r>
                        <a:rPr lang="fr-FR" sz="1600" b="1" dirty="0" err="1">
                          <a:effectLst/>
                          <a:latin typeface="Times New Roman" panose="02020603050405020304" pitchFamily="18" charset="0"/>
                          <a:cs typeface="Times New Roman" panose="02020603050405020304" pitchFamily="18" charset="0"/>
                        </a:rPr>
                        <a:t>Emulsifying</a:t>
                      </a:r>
                      <a:r>
                        <a:rPr lang="fr-FR" sz="1600" b="1" dirty="0">
                          <a:effectLst/>
                          <a:latin typeface="Times New Roman" panose="02020603050405020304" pitchFamily="18" charset="0"/>
                          <a:cs typeface="Times New Roman" panose="02020603050405020304" pitchFamily="18" charset="0"/>
                        </a:rPr>
                        <a:t> Power</a:t>
                      </a:r>
                      <a:endParaRPr lang="fr-FR" sz="1600" b="0" dirty="0">
                        <a:effectLst/>
                        <a:latin typeface="Times New Roman" panose="02020603050405020304" pitchFamily="18" charset="0"/>
                        <a:cs typeface="Times New Roman" panose="02020603050405020304" pitchFamily="18" charset="0"/>
                      </a:endParaRPr>
                    </a:p>
                  </a:txBody>
                  <a:tcPr marL="24052" marR="26725" marT="16703" marB="16703" anchor="ctr"/>
                </a:tc>
                <a:tc>
                  <a:txBody>
                    <a:bodyPr/>
                    <a:lstStyle/>
                    <a:p>
                      <a:pPr algn="ctr">
                        <a:lnSpc>
                          <a:spcPct val="150000"/>
                        </a:lnSpc>
                        <a:buNone/>
                      </a:pPr>
                      <a:r>
                        <a:rPr lang="en-US" sz="1600" b="0" dirty="0">
                          <a:effectLst/>
                          <a:latin typeface="Times New Roman" panose="02020603050405020304" pitchFamily="18" charset="0"/>
                          <a:cs typeface="Times New Roman" panose="02020603050405020304" pitchFamily="18" charset="0"/>
                        </a:rPr>
                        <a:t>The surfactant molecules in the yolk (</a:t>
                      </a:r>
                      <a:r>
                        <a:rPr lang="en-US" sz="1600" b="1" dirty="0">
                          <a:effectLst/>
                          <a:latin typeface="Times New Roman" panose="02020603050405020304" pitchFamily="18" charset="0"/>
                          <a:cs typeface="Times New Roman" panose="02020603050405020304" pitchFamily="18" charset="0"/>
                        </a:rPr>
                        <a:t>LDL, lecithin</a:t>
                      </a:r>
                      <a:r>
                        <a:rPr lang="en-US" sz="1600" b="0" dirty="0">
                          <a:effectLst/>
                          <a:latin typeface="Times New Roman" panose="02020603050405020304" pitchFamily="18" charset="0"/>
                          <a:cs typeface="Times New Roman" panose="02020603050405020304" pitchFamily="18" charset="0"/>
                        </a:rPr>
                        <a:t>) position themselves at the oil-water interface. Their hydrophilic part is in the water and their lipophilic part is in the oil, preventing the droplets from coalescing.</a:t>
                      </a:r>
                    </a:p>
                  </a:txBody>
                  <a:tcPr marL="26725" marR="26725" marT="16703" marB="16703" anchor="ctr"/>
                </a:tc>
                <a:tc>
                  <a:txBody>
                    <a:bodyPr/>
                    <a:lstStyle/>
                    <a:p>
                      <a:pPr algn="ctr">
                        <a:lnSpc>
                          <a:spcPct val="150000"/>
                        </a:lnSpc>
                        <a:buNone/>
                      </a:pPr>
                      <a:r>
                        <a:rPr lang="en-US" sz="1600" b="1" dirty="0">
                          <a:effectLst/>
                          <a:latin typeface="Times New Roman" panose="02020603050405020304" pitchFamily="18" charset="0"/>
                          <a:cs typeface="Times New Roman" panose="02020603050405020304" pitchFamily="18" charset="0"/>
                        </a:rPr>
                        <a:t>Mayonnaise</a:t>
                      </a:r>
                      <a:r>
                        <a:rPr lang="en-US" sz="1600" b="0" dirty="0">
                          <a:effectLst/>
                          <a:latin typeface="Times New Roman" panose="02020603050405020304" pitchFamily="18" charset="0"/>
                          <a:cs typeface="Times New Roman" panose="02020603050405020304" pitchFamily="18" charset="0"/>
                        </a:rPr>
                        <a:t>: Stabilization of the oil-in-vinegar/water emulsion. </a:t>
                      </a:r>
                    </a:p>
                    <a:p>
                      <a:pPr algn="ctr">
                        <a:lnSpc>
                          <a:spcPct val="150000"/>
                        </a:lnSpc>
                        <a:buNone/>
                      </a:pPr>
                      <a:r>
                        <a:rPr lang="en-US" sz="1600" b="1" dirty="0">
                          <a:effectLst/>
                          <a:latin typeface="Times New Roman" panose="02020603050405020304" pitchFamily="18" charset="0"/>
                          <a:cs typeface="Times New Roman" panose="02020603050405020304" pitchFamily="18" charset="0"/>
                        </a:rPr>
                        <a:t>  Cake</a:t>
                      </a:r>
                      <a:r>
                        <a:rPr lang="en-US" sz="1600" b="0" dirty="0">
                          <a:effectLst/>
                          <a:latin typeface="Times New Roman" panose="02020603050405020304" pitchFamily="18" charset="0"/>
                          <a:cs typeface="Times New Roman" panose="02020603050405020304" pitchFamily="18" charset="0"/>
                        </a:rPr>
                        <a:t>: Emulsification of the fat in the batter for an airy texture.</a:t>
                      </a:r>
                    </a:p>
                  </a:txBody>
                  <a:tcPr marL="26725" marR="24052" marT="16703" marB="16703" anchor="ctr"/>
                </a:tc>
                <a:extLst>
                  <a:ext uri="{0D108BD9-81ED-4DB2-BD59-A6C34878D82A}">
                    <a16:rowId xmlns:a16="http://schemas.microsoft.com/office/drawing/2014/main" val="2556180181"/>
                  </a:ext>
                </a:extLst>
              </a:tr>
              <a:tr h="474177">
                <a:tc>
                  <a:txBody>
                    <a:bodyPr/>
                    <a:lstStyle/>
                    <a:p>
                      <a:pPr algn="ctr">
                        <a:lnSpc>
                          <a:spcPct val="150000"/>
                        </a:lnSpc>
                        <a:buNone/>
                      </a:pPr>
                      <a:r>
                        <a:rPr lang="fr-FR" sz="1600" b="1" dirty="0">
                          <a:effectLst/>
                          <a:latin typeface="Times New Roman" panose="02020603050405020304" pitchFamily="18" charset="0"/>
                          <a:cs typeface="Times New Roman" panose="02020603050405020304" pitchFamily="18" charset="0"/>
                        </a:rPr>
                        <a:t>Binding Power</a:t>
                      </a:r>
                      <a:endParaRPr lang="fr-FR" sz="1600" b="0" dirty="0">
                        <a:effectLst/>
                        <a:latin typeface="Times New Roman" panose="02020603050405020304" pitchFamily="18" charset="0"/>
                        <a:cs typeface="Times New Roman" panose="02020603050405020304" pitchFamily="18" charset="0"/>
                      </a:endParaRPr>
                    </a:p>
                  </a:txBody>
                  <a:tcPr marL="24052" marR="26725" marT="16703" marB="16703" anchor="ctr"/>
                </a:tc>
                <a:tc>
                  <a:txBody>
                    <a:bodyPr/>
                    <a:lstStyle/>
                    <a:p>
                      <a:pPr algn="ctr">
                        <a:lnSpc>
                          <a:spcPct val="150000"/>
                        </a:lnSpc>
                        <a:buNone/>
                      </a:pPr>
                      <a:r>
                        <a:rPr lang="en-US" sz="1600" b="0" dirty="0">
                          <a:effectLst/>
                          <a:latin typeface="Times New Roman" panose="02020603050405020304" pitchFamily="18" charset="0"/>
                          <a:cs typeface="Times New Roman" panose="02020603050405020304" pitchFamily="18" charset="0"/>
                        </a:rPr>
                        <a:t>Combination of emulsifying power (for fats), coagulating power (for water), and the ability to retain moisture.</a:t>
                      </a:r>
                    </a:p>
                  </a:txBody>
                  <a:tcPr marL="26725" marR="26725" marT="16703" marB="16703" anchor="ctr"/>
                </a:tc>
                <a:tc>
                  <a:txBody>
                    <a:bodyPr/>
                    <a:lstStyle/>
                    <a:p>
                      <a:pPr algn="ctr">
                        <a:lnSpc>
                          <a:spcPct val="150000"/>
                        </a:lnSpc>
                        <a:buNone/>
                      </a:pPr>
                      <a:r>
                        <a:rPr lang="en-US" sz="1600" b="1" dirty="0">
                          <a:effectLst/>
                          <a:latin typeface="Times New Roman" panose="02020603050405020304" pitchFamily="18" charset="0"/>
                          <a:cs typeface="Times New Roman" panose="02020603050405020304" pitchFamily="18" charset="0"/>
                        </a:rPr>
                        <a:t>Meatballs, vegetable patties</a:t>
                      </a:r>
                      <a:r>
                        <a:rPr lang="en-US" sz="1600" b="0" dirty="0">
                          <a:effectLst/>
                          <a:latin typeface="Times New Roman" panose="02020603050405020304" pitchFamily="18" charset="0"/>
                          <a:cs typeface="Times New Roman" panose="02020603050405020304" pitchFamily="18" charset="0"/>
                        </a:rPr>
                        <a:t>: The egg binds the breadcrumbs, minced meat, or vegetables so they don't crumble.</a:t>
                      </a:r>
                    </a:p>
                  </a:txBody>
                  <a:tcPr marL="26725" marR="24052" marT="16703" marB="16703" anchor="ctr"/>
                </a:tc>
                <a:extLst>
                  <a:ext uri="{0D108BD9-81ED-4DB2-BD59-A6C34878D82A}">
                    <a16:rowId xmlns:a16="http://schemas.microsoft.com/office/drawing/2014/main" val="2387353975"/>
                  </a:ext>
                </a:extLst>
              </a:tr>
              <a:tr h="347236">
                <a:tc>
                  <a:txBody>
                    <a:bodyPr/>
                    <a:lstStyle/>
                    <a:p>
                      <a:pPr algn="ctr">
                        <a:lnSpc>
                          <a:spcPct val="150000"/>
                        </a:lnSpc>
                        <a:buNone/>
                      </a:pPr>
                      <a:r>
                        <a:rPr lang="fr-FR" sz="1600" b="1" dirty="0">
                          <a:effectLst/>
                          <a:latin typeface="Times New Roman" panose="02020603050405020304" pitchFamily="18" charset="0"/>
                          <a:cs typeface="Times New Roman" panose="02020603050405020304" pitchFamily="18" charset="0"/>
                        </a:rPr>
                        <a:t>Anti-</a:t>
                      </a:r>
                      <a:r>
                        <a:rPr lang="fr-FR" sz="1600" b="1" dirty="0" err="1">
                          <a:effectLst/>
                          <a:latin typeface="Times New Roman" panose="02020603050405020304" pitchFamily="18" charset="0"/>
                          <a:cs typeface="Times New Roman" panose="02020603050405020304" pitchFamily="18" charset="0"/>
                        </a:rPr>
                        <a:t>Crystallizing</a:t>
                      </a:r>
                      <a:r>
                        <a:rPr lang="fr-FR" sz="1600" b="1" dirty="0">
                          <a:effectLst/>
                          <a:latin typeface="Times New Roman" panose="02020603050405020304" pitchFamily="18" charset="0"/>
                          <a:cs typeface="Times New Roman" panose="02020603050405020304" pitchFamily="18" charset="0"/>
                        </a:rPr>
                        <a:t> Power</a:t>
                      </a:r>
                      <a:endParaRPr lang="fr-FR" sz="1600" b="0" dirty="0">
                        <a:effectLst/>
                        <a:latin typeface="Times New Roman" panose="02020603050405020304" pitchFamily="18" charset="0"/>
                        <a:cs typeface="Times New Roman" panose="02020603050405020304" pitchFamily="18" charset="0"/>
                      </a:endParaRPr>
                    </a:p>
                  </a:txBody>
                  <a:tcPr marL="24052" marR="26725" marT="16703" marB="16703" anchor="ctr"/>
                </a:tc>
                <a:tc>
                  <a:txBody>
                    <a:bodyPr/>
                    <a:lstStyle/>
                    <a:p>
                      <a:pPr algn="ctr">
                        <a:lnSpc>
                          <a:spcPct val="150000"/>
                        </a:lnSpc>
                        <a:buNone/>
                      </a:pPr>
                      <a:r>
                        <a:rPr lang="en-US" sz="1600" b="0" dirty="0">
                          <a:effectLst/>
                          <a:latin typeface="Times New Roman" panose="02020603050405020304" pitchFamily="18" charset="0"/>
                          <a:cs typeface="Times New Roman" panose="02020603050405020304" pitchFamily="18" charset="0"/>
                        </a:rPr>
                        <a:t>The proteins in the white physically interfere with the growth of sucrose crystals.</a:t>
                      </a:r>
                    </a:p>
                  </a:txBody>
                  <a:tcPr marL="26725" marR="26725" marT="16703" marB="16703" anchor="ctr"/>
                </a:tc>
                <a:tc>
                  <a:txBody>
                    <a:bodyPr/>
                    <a:lstStyle/>
                    <a:p>
                      <a:pPr algn="ctr">
                        <a:lnSpc>
                          <a:spcPct val="150000"/>
                        </a:lnSpc>
                        <a:buNone/>
                      </a:pPr>
                      <a:r>
                        <a:rPr lang="en-US" sz="1600" b="1" dirty="0">
                          <a:effectLst/>
                          <a:latin typeface="Times New Roman" panose="02020603050405020304" pitchFamily="18" charset="0"/>
                          <a:cs typeface="Times New Roman" panose="02020603050405020304" pitchFamily="18" charset="0"/>
                        </a:rPr>
                        <a:t>Nougat, fondant, soft caramel</a:t>
                      </a:r>
                      <a:r>
                        <a:rPr lang="en-US" sz="1600" b="0" dirty="0">
                          <a:effectLst/>
                          <a:latin typeface="Times New Roman" panose="02020603050405020304" pitchFamily="18" charset="0"/>
                          <a:cs typeface="Times New Roman" panose="02020603050405020304" pitchFamily="18" charset="0"/>
                        </a:rPr>
                        <a:t>: Allows for a sweet but smooth, non-gritty texture.</a:t>
                      </a:r>
                    </a:p>
                  </a:txBody>
                  <a:tcPr marL="26725" marR="24052" marT="16703" marB="16703" anchor="ctr"/>
                </a:tc>
                <a:extLst>
                  <a:ext uri="{0D108BD9-81ED-4DB2-BD59-A6C34878D82A}">
                    <a16:rowId xmlns:a16="http://schemas.microsoft.com/office/drawing/2014/main" val="2172367567"/>
                  </a:ext>
                </a:extLst>
              </a:tr>
            </a:tbl>
          </a:graphicData>
        </a:graphic>
      </p:graphicFrame>
      <p:pic>
        <p:nvPicPr>
          <p:cNvPr id="4" name="Image 3">
            <a:extLst>
              <a:ext uri="{FF2B5EF4-FFF2-40B4-BE49-F238E27FC236}">
                <a16:creationId xmlns:a16="http://schemas.microsoft.com/office/drawing/2014/main" id="{242B34C2-07C5-2809-FCE8-FDE682B3BF32}"/>
              </a:ext>
            </a:extLst>
          </p:cNvPr>
          <p:cNvPicPr>
            <a:picLocks noChangeAspect="1"/>
          </p:cNvPicPr>
          <p:nvPr/>
        </p:nvPicPr>
        <p:blipFill>
          <a:blip r:embed="rId3"/>
          <a:stretch>
            <a:fillRect/>
          </a:stretch>
        </p:blipFill>
        <p:spPr>
          <a:xfrm>
            <a:off x="9043333" y="533224"/>
            <a:ext cx="1905098" cy="1527254"/>
          </a:xfrm>
          <a:prstGeom prst="rect">
            <a:avLst/>
          </a:prstGeom>
        </p:spPr>
      </p:pic>
      <p:pic>
        <p:nvPicPr>
          <p:cNvPr id="8" name="Image 7">
            <a:extLst>
              <a:ext uri="{FF2B5EF4-FFF2-40B4-BE49-F238E27FC236}">
                <a16:creationId xmlns:a16="http://schemas.microsoft.com/office/drawing/2014/main" id="{692193AD-A9F0-AA52-75B0-2A34AB1D4F20}"/>
              </a:ext>
            </a:extLst>
          </p:cNvPr>
          <p:cNvPicPr>
            <a:picLocks noChangeAspect="1"/>
          </p:cNvPicPr>
          <p:nvPr/>
        </p:nvPicPr>
        <p:blipFill>
          <a:blip r:embed="rId4"/>
          <a:stretch>
            <a:fillRect/>
          </a:stretch>
        </p:blipFill>
        <p:spPr>
          <a:xfrm>
            <a:off x="10763956" y="2317259"/>
            <a:ext cx="1627819" cy="1841909"/>
          </a:xfrm>
          <a:prstGeom prst="rect">
            <a:avLst/>
          </a:prstGeom>
        </p:spPr>
      </p:pic>
      <p:pic>
        <p:nvPicPr>
          <p:cNvPr id="10" name="Image 9">
            <a:extLst>
              <a:ext uri="{FF2B5EF4-FFF2-40B4-BE49-F238E27FC236}">
                <a16:creationId xmlns:a16="http://schemas.microsoft.com/office/drawing/2014/main" id="{7853A940-5C17-A171-8083-0FF88F1B6C5B}"/>
              </a:ext>
            </a:extLst>
          </p:cNvPr>
          <p:cNvPicPr>
            <a:picLocks noChangeAspect="1"/>
          </p:cNvPicPr>
          <p:nvPr/>
        </p:nvPicPr>
        <p:blipFill>
          <a:blip r:embed="rId5"/>
          <a:stretch>
            <a:fillRect/>
          </a:stretch>
        </p:blipFill>
        <p:spPr>
          <a:xfrm>
            <a:off x="8880506" y="2382473"/>
            <a:ext cx="1883450" cy="1711483"/>
          </a:xfrm>
          <a:prstGeom prst="rect">
            <a:avLst/>
          </a:prstGeom>
        </p:spPr>
      </p:pic>
      <p:pic>
        <p:nvPicPr>
          <p:cNvPr id="12" name="Image 11">
            <a:extLst>
              <a:ext uri="{FF2B5EF4-FFF2-40B4-BE49-F238E27FC236}">
                <a16:creationId xmlns:a16="http://schemas.microsoft.com/office/drawing/2014/main" id="{A6EB13A7-321E-E68B-C801-BA3E6FBB04BB}"/>
              </a:ext>
            </a:extLst>
          </p:cNvPr>
          <p:cNvPicPr>
            <a:picLocks noChangeAspect="1"/>
          </p:cNvPicPr>
          <p:nvPr/>
        </p:nvPicPr>
        <p:blipFill>
          <a:blip r:embed="rId6"/>
          <a:stretch>
            <a:fillRect/>
          </a:stretch>
        </p:blipFill>
        <p:spPr>
          <a:xfrm>
            <a:off x="8887885" y="4093956"/>
            <a:ext cx="1876071" cy="1570046"/>
          </a:xfrm>
          <a:prstGeom prst="rect">
            <a:avLst/>
          </a:prstGeom>
        </p:spPr>
      </p:pic>
      <p:pic>
        <p:nvPicPr>
          <p:cNvPr id="14" name="Image 13">
            <a:extLst>
              <a:ext uri="{FF2B5EF4-FFF2-40B4-BE49-F238E27FC236}">
                <a16:creationId xmlns:a16="http://schemas.microsoft.com/office/drawing/2014/main" id="{D5166C5F-64F8-1E7D-6D7B-1FC706853B48}"/>
              </a:ext>
            </a:extLst>
          </p:cNvPr>
          <p:cNvPicPr>
            <a:picLocks noChangeAspect="1"/>
          </p:cNvPicPr>
          <p:nvPr/>
        </p:nvPicPr>
        <p:blipFill>
          <a:blip r:embed="rId7"/>
          <a:stretch>
            <a:fillRect/>
          </a:stretch>
        </p:blipFill>
        <p:spPr>
          <a:xfrm>
            <a:off x="10771335" y="4159168"/>
            <a:ext cx="1755156" cy="1371453"/>
          </a:xfrm>
          <a:prstGeom prst="rect">
            <a:avLst/>
          </a:prstGeom>
        </p:spPr>
      </p:pic>
    </p:spTree>
    <p:extLst>
      <p:ext uri="{BB962C8B-B14F-4D97-AF65-F5344CB8AC3E}">
        <p14:creationId xmlns:p14="http://schemas.microsoft.com/office/powerpoint/2010/main" val="13453403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B9092E99-6F04-831F-7870-D6C6AC9196EC}"/>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F98E63B9-E897-D750-FC83-1C9CD69A3619}"/>
              </a:ext>
            </a:extLst>
          </p:cNvPr>
          <p:cNvSpPr txBox="1"/>
          <p:nvPr/>
        </p:nvSpPr>
        <p:spPr>
          <a:xfrm>
            <a:off x="360726" y="590332"/>
            <a:ext cx="7901939" cy="4480073"/>
          </a:xfrm>
          <a:prstGeom prst="rect">
            <a:avLst/>
          </a:prstGeom>
          <a:noFill/>
        </p:spPr>
        <p:txBody>
          <a:bodyPr wrap="square">
            <a:spAutoFit/>
          </a:bodyPr>
          <a:lstStyle/>
          <a:p>
            <a:pPr algn="just">
              <a:lnSpc>
                <a:spcPct val="150000"/>
              </a:lnSpc>
            </a:pPr>
            <a:r>
              <a:rPr lang="fr-FR" sz="1600" b="1" dirty="0">
                <a:solidFill>
                  <a:srgbClr val="FF0000"/>
                </a:solidFill>
                <a:latin typeface="Times New Roman" panose="02020603050405020304" pitchFamily="18" charset="0"/>
                <a:cs typeface="Times New Roman" panose="02020603050405020304" pitchFamily="18" charset="0"/>
              </a:rPr>
              <a:t>2.1. Milk Composition: A </a:t>
            </a:r>
            <a:r>
              <a:rPr lang="fr-FR" sz="1600" b="1" dirty="0" err="1">
                <a:solidFill>
                  <a:srgbClr val="FF0000"/>
                </a:solidFill>
                <a:latin typeface="Times New Roman" panose="02020603050405020304" pitchFamily="18" charset="0"/>
                <a:cs typeface="Times New Roman" panose="02020603050405020304" pitchFamily="18" charset="0"/>
              </a:rPr>
              <a:t>Complex</a:t>
            </a:r>
            <a:r>
              <a:rPr lang="fr-FR" sz="1600" b="1" dirty="0">
                <a:solidFill>
                  <a:srgbClr val="FF0000"/>
                </a:solidFill>
                <a:latin typeface="Times New Roman" panose="02020603050405020304" pitchFamily="18" charset="0"/>
                <a:cs typeface="Times New Roman" panose="02020603050405020304" pitchFamily="18" charset="0"/>
              </a:rPr>
              <a:t> </a:t>
            </a:r>
            <a:r>
              <a:rPr lang="fr-FR" sz="1600" b="1" dirty="0" err="1">
                <a:solidFill>
                  <a:srgbClr val="FF0000"/>
                </a:solidFill>
                <a:latin typeface="Times New Roman" panose="02020603050405020304" pitchFamily="18" charset="0"/>
                <a:cs typeface="Times New Roman" panose="02020603050405020304" pitchFamily="18" charset="0"/>
              </a:rPr>
              <a:t>Colloidal</a:t>
            </a:r>
            <a:r>
              <a:rPr lang="fr-FR" sz="1600" b="1" dirty="0">
                <a:solidFill>
                  <a:srgbClr val="FF0000"/>
                </a:solidFill>
                <a:latin typeface="Times New Roman" panose="02020603050405020304" pitchFamily="18" charset="0"/>
                <a:cs typeface="Times New Roman" panose="02020603050405020304" pitchFamily="18" charset="0"/>
              </a:rPr>
              <a:t> System</a:t>
            </a:r>
            <a:r>
              <a:rPr lang="en-US" sz="1600" b="1" dirty="0">
                <a:solidFill>
                  <a:srgbClr val="FF0000"/>
                </a:solidFill>
                <a:latin typeface="Times New Roman" panose="02020603050405020304" pitchFamily="18" charset="0"/>
                <a:cs typeface="Times New Roman" panose="02020603050405020304" pitchFamily="18" charset="0"/>
              </a:rPr>
              <a:t> </a:t>
            </a:r>
          </a:p>
          <a:p>
            <a:pPr algn="just">
              <a:lnSpc>
                <a:spcPct val="150000"/>
              </a:lnSpc>
            </a:pPr>
            <a:r>
              <a:rPr lang="en-US" sz="1600" dirty="0">
                <a:latin typeface="Times New Roman" panose="02020603050405020304" pitchFamily="18" charset="0"/>
                <a:cs typeface="Times New Roman" panose="02020603050405020304" pitchFamily="18" charset="0"/>
              </a:rPr>
              <a:t>Milk is not a simple solution; it is a complex biological fluid where proteins coexist in a delicate balance.</a:t>
            </a:r>
          </a:p>
          <a:p>
            <a:pPr algn="just">
              <a:lnSpc>
                <a:spcPct val="150000"/>
              </a:lnSpc>
            </a:pPr>
            <a:r>
              <a:rPr lang="en-US" sz="1600" b="1" dirty="0">
                <a:latin typeface="Times New Roman" panose="02020603050405020304" pitchFamily="18" charset="0"/>
                <a:cs typeface="Times New Roman" panose="02020603050405020304" pitchFamily="18" charset="0"/>
              </a:rPr>
              <a:t>The Two Main Families</a:t>
            </a:r>
            <a:r>
              <a:rPr lang="en-US" sz="1600" dirty="0">
                <a:latin typeface="Times New Roman" panose="02020603050405020304" pitchFamily="18" charset="0"/>
                <a:cs typeface="Times New Roman" panose="02020603050405020304" pitchFamily="18" charset="0"/>
              </a:rPr>
              <a:t>:</a:t>
            </a:r>
          </a:p>
          <a:p>
            <a:pPr marL="285750" lvl="1" indent="-285750" algn="just">
              <a:lnSpc>
                <a:spcPct val="150000"/>
              </a:lnSpc>
              <a:buFont typeface="Wingdings" panose="05000000000000000000" pitchFamily="2" charset="2"/>
              <a:buChar char="v"/>
            </a:pPr>
            <a:r>
              <a:rPr lang="en-US" sz="1600" b="1" dirty="0">
                <a:solidFill>
                  <a:srgbClr val="FF0000"/>
                </a:solidFill>
                <a:latin typeface="Times New Roman" panose="02020603050405020304" pitchFamily="18" charset="0"/>
                <a:cs typeface="Times New Roman" panose="02020603050405020304" pitchFamily="18" charset="0"/>
              </a:rPr>
              <a:t>Caseins (≈ 80%)</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These are </a:t>
            </a:r>
            <a:r>
              <a:rPr lang="en-US" sz="1600" b="1" dirty="0">
                <a:latin typeface="Times New Roman" panose="02020603050405020304" pitchFamily="18" charset="0"/>
                <a:cs typeface="Times New Roman" panose="02020603050405020304" pitchFamily="18" charset="0"/>
              </a:rPr>
              <a:t>phosphoproteins</a:t>
            </a:r>
            <a:r>
              <a:rPr lang="en-US" sz="1600" dirty="0">
                <a:latin typeface="Times New Roman" panose="02020603050405020304" pitchFamily="18" charset="0"/>
                <a:cs typeface="Times New Roman" panose="02020603050405020304" pitchFamily="18" charset="0"/>
              </a:rPr>
              <a:t>. They assemble into large spherical structures called </a:t>
            </a:r>
            <a:r>
              <a:rPr lang="en-US" sz="1600" b="1" dirty="0">
                <a:latin typeface="Times New Roman" panose="02020603050405020304" pitchFamily="18" charset="0"/>
                <a:cs typeface="Times New Roman" panose="02020603050405020304" pitchFamily="18" charset="0"/>
              </a:rPr>
              <a:t>micelles</a:t>
            </a:r>
            <a:r>
              <a:rPr lang="en-US" sz="1600" dirty="0">
                <a:latin typeface="Times New Roman" panose="02020603050405020304" pitchFamily="18" charset="0"/>
                <a:cs typeface="Times New Roman" panose="02020603050405020304" pitchFamily="18" charset="0"/>
              </a:rPr>
              <a:t>, held together by calcium phosphate. The 4 main ones are: αS1, αS2, β, and κ-casein. The κ-casein, on the surface, ensures the stability of the micelles.</a:t>
            </a:r>
          </a:p>
          <a:p>
            <a:pPr marL="285750" lvl="1" indent="-285750" algn="just">
              <a:lnSpc>
                <a:spcPct val="150000"/>
              </a:lnSpc>
              <a:buFont typeface="Wingdings" panose="05000000000000000000" pitchFamily="2" charset="2"/>
              <a:buChar char="v"/>
            </a:pPr>
            <a:r>
              <a:rPr lang="en-US" sz="1600" b="1" dirty="0">
                <a:solidFill>
                  <a:srgbClr val="FF0000"/>
                </a:solidFill>
                <a:latin typeface="Times New Roman" panose="02020603050405020304" pitchFamily="18" charset="0"/>
                <a:cs typeface="Times New Roman" panose="02020603050405020304" pitchFamily="18" charset="0"/>
              </a:rPr>
              <a:t>Whey Proteins (≈ 20%)</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Also called "serum proteins," they are soluble in the aqueous phase of milk. The main ones are:</a:t>
            </a:r>
          </a:p>
          <a:p>
            <a:pPr lvl="2" algn="just">
              <a:lnSpc>
                <a:spcPct val="150000"/>
              </a:lnSpc>
            </a:pPr>
            <a:r>
              <a:rPr lang="en-US" sz="1600" b="1" dirty="0">
                <a:latin typeface="Times New Roman" panose="02020603050405020304" pitchFamily="18" charset="0"/>
                <a:cs typeface="Times New Roman" panose="02020603050405020304" pitchFamily="18" charset="0"/>
              </a:rPr>
              <a:t>-  β-lactoglobulin</a:t>
            </a:r>
            <a:r>
              <a:rPr lang="en-US" sz="1600" dirty="0">
                <a:latin typeface="Times New Roman" panose="02020603050405020304" pitchFamily="18" charset="0"/>
                <a:cs typeface="Times New Roman" panose="02020603050405020304" pitchFamily="18" charset="0"/>
              </a:rPr>
              <a:t>: Absent from human milk, it is the major protein in cow's whey. It has    a transport role and has excellent gelling properties.</a:t>
            </a:r>
          </a:p>
          <a:p>
            <a:pPr lvl="2" algn="just">
              <a:lnSpc>
                <a:spcPct val="150000"/>
              </a:lnSpc>
            </a:pPr>
            <a:r>
              <a:rPr lang="en-US" sz="1600" b="1"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D831D57F-6F2C-92D6-1FF6-DD527C7A09BA}"/>
              </a:ext>
            </a:extLst>
          </p:cNvPr>
          <p:cNvSpPr txBox="1"/>
          <p:nvPr/>
        </p:nvSpPr>
        <p:spPr>
          <a:xfrm>
            <a:off x="645951" y="128667"/>
            <a:ext cx="7331487" cy="461665"/>
          </a:xfrm>
          <a:prstGeom prst="rect">
            <a:avLst/>
          </a:prstGeom>
          <a:noFill/>
        </p:spPr>
        <p:txBody>
          <a:bodyPr wrap="square">
            <a:spAutoFit/>
          </a:bodyPr>
          <a:lstStyle/>
          <a:p>
            <a:r>
              <a:rPr lang="fr-FR" sz="2400" b="1" dirty="0">
                <a:solidFill>
                  <a:srgbClr val="FF0000"/>
                </a:solidFill>
                <a:effectLst/>
                <a:latin typeface="Times New Roman" panose="02020603050405020304" pitchFamily="18" charset="0"/>
                <a:ea typeface="Calibri" panose="020F0502020204030204" pitchFamily="34" charset="0"/>
              </a:rPr>
              <a:t> </a:t>
            </a:r>
            <a:r>
              <a:rPr lang="fr-FR" sz="2400" b="1" dirty="0">
                <a:solidFill>
                  <a:srgbClr val="FF0000"/>
                </a:solidFill>
              </a:rPr>
              <a:t> </a:t>
            </a:r>
            <a:r>
              <a:rPr lang="en-US" sz="2400" b="1" dirty="0">
                <a:solidFill>
                  <a:srgbClr val="FF0000"/>
                </a:solidFill>
              </a:rPr>
              <a:t>Part 2: Milk Proteins</a:t>
            </a:r>
            <a:endParaRPr lang="fr-FR" sz="2400" dirty="0">
              <a:solidFill>
                <a:srgbClr val="FF0000"/>
              </a:solidFill>
            </a:endParaRPr>
          </a:p>
        </p:txBody>
      </p:sp>
    </p:spTree>
    <p:extLst>
      <p:ext uri="{BB962C8B-B14F-4D97-AF65-F5344CB8AC3E}">
        <p14:creationId xmlns:p14="http://schemas.microsoft.com/office/powerpoint/2010/main" val="41474143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D1539865-EEB5-59BD-3F99-76DD6AA5A83A}"/>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5BD459F3-93F9-86AF-0B6B-41DCEB220A7C}"/>
              </a:ext>
            </a:extLst>
          </p:cNvPr>
          <p:cNvSpPr txBox="1"/>
          <p:nvPr/>
        </p:nvSpPr>
        <p:spPr>
          <a:xfrm>
            <a:off x="358628" y="182323"/>
            <a:ext cx="7988418" cy="1156086"/>
          </a:xfrm>
          <a:prstGeom prst="rect">
            <a:avLst/>
          </a:prstGeom>
          <a:noFill/>
        </p:spPr>
        <p:txBody>
          <a:bodyPr wrap="square">
            <a:spAutoFit/>
          </a:bodyPr>
          <a:lstStyle/>
          <a:p>
            <a:pPr lvl="2" algn="just">
              <a:lnSpc>
                <a:spcPct val="150000"/>
              </a:lnSpc>
            </a:pPr>
            <a:r>
              <a:rPr lang="en-US" sz="1400" b="1"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α-lactalbumin</a:t>
            </a:r>
            <a:r>
              <a:rPr lang="en-US" sz="1600" dirty="0">
                <a:latin typeface="Times New Roman" panose="02020603050405020304" pitchFamily="18" charset="0"/>
                <a:cs typeface="Times New Roman" panose="02020603050405020304" pitchFamily="18" charset="0"/>
              </a:rPr>
              <a:t>: Rich in tryptophan, it is important in the synthesis of lactose.</a:t>
            </a:r>
          </a:p>
          <a:p>
            <a:pPr lvl="2" algn="just">
              <a:lnSpc>
                <a:spcPct val="150000"/>
              </a:lnSpc>
            </a:pPr>
            <a:r>
              <a:rPr lang="en-US" sz="1600" b="1" dirty="0">
                <a:latin typeface="Times New Roman" panose="02020603050405020304" pitchFamily="18" charset="0"/>
                <a:cs typeface="Times New Roman" panose="02020603050405020304" pitchFamily="18" charset="0"/>
              </a:rPr>
              <a:t>- Lactoferrin</a:t>
            </a:r>
            <a:r>
              <a:rPr lang="en-US" sz="1600" dirty="0">
                <a:latin typeface="Times New Roman" panose="02020603050405020304" pitchFamily="18" charset="0"/>
                <a:cs typeface="Times New Roman" panose="02020603050405020304" pitchFamily="18" charset="0"/>
              </a:rPr>
              <a:t>: A protein with a powerful antimicrobial effect by "capturing" iron.</a:t>
            </a:r>
          </a:p>
          <a:p>
            <a:pPr lvl="2" algn="just">
              <a:lnSpc>
                <a:spcPct val="150000"/>
              </a:lnSpc>
            </a:pPr>
            <a:r>
              <a:rPr lang="en-US" sz="1600" b="1" dirty="0">
                <a:latin typeface="Times New Roman" panose="02020603050405020304" pitchFamily="18" charset="0"/>
                <a:cs typeface="Times New Roman" panose="02020603050405020304" pitchFamily="18" charset="0"/>
              </a:rPr>
              <a:t>- Immunoglobulins</a:t>
            </a:r>
            <a:r>
              <a:rPr lang="en-US" sz="1600" dirty="0">
                <a:latin typeface="Times New Roman" panose="02020603050405020304" pitchFamily="18" charset="0"/>
                <a:cs typeface="Times New Roman" panose="02020603050405020304" pitchFamily="18" charset="0"/>
              </a:rPr>
              <a:t>: Antibodies that provide passive immunity.</a:t>
            </a:r>
          </a:p>
        </p:txBody>
      </p:sp>
      <p:sp>
        <p:nvSpPr>
          <p:cNvPr id="7" name="ZoneTexte 6">
            <a:extLst>
              <a:ext uri="{FF2B5EF4-FFF2-40B4-BE49-F238E27FC236}">
                <a16:creationId xmlns:a16="http://schemas.microsoft.com/office/drawing/2014/main" id="{2BB9F9C1-5BB2-0B71-DFC2-A1C40247E848}"/>
              </a:ext>
            </a:extLst>
          </p:cNvPr>
          <p:cNvSpPr txBox="1"/>
          <p:nvPr/>
        </p:nvSpPr>
        <p:spPr>
          <a:xfrm>
            <a:off x="254815" y="1426182"/>
            <a:ext cx="8634370" cy="3454151"/>
          </a:xfrm>
          <a:prstGeom prst="rect">
            <a:avLst/>
          </a:prstGeom>
          <a:noFill/>
        </p:spPr>
        <p:txBody>
          <a:bodyPr wrap="square">
            <a:spAutoFit/>
          </a:bodyPr>
          <a:lstStyle/>
          <a:p>
            <a:pPr algn="l">
              <a:lnSpc>
                <a:spcPct val="150000"/>
              </a:lnSpc>
              <a:spcBef>
                <a:spcPts val="450"/>
              </a:spcBef>
              <a:spcAft>
                <a:spcPts val="600"/>
              </a:spcAft>
            </a:pPr>
            <a:r>
              <a:rPr lang="en-US" sz="1600" b="1" i="0" dirty="0">
                <a:solidFill>
                  <a:srgbClr val="FF0000"/>
                </a:solidFill>
                <a:effectLst/>
                <a:latin typeface="Times New Roman" panose="02020603050405020304" pitchFamily="18" charset="0"/>
                <a:cs typeface="Times New Roman" panose="02020603050405020304" pitchFamily="18" charset="0"/>
              </a:rPr>
              <a:t>Bioactive Molecules</a:t>
            </a:r>
            <a:r>
              <a:rPr lang="en-US" sz="1600" b="0" i="0" dirty="0">
                <a:solidFill>
                  <a:srgbClr val="FF0000"/>
                </a:solidFill>
                <a:effectLst/>
                <a:latin typeface="Times New Roman" panose="02020603050405020304" pitchFamily="18" charset="0"/>
                <a:cs typeface="Times New Roman" panose="02020603050405020304" pitchFamily="18" charset="0"/>
              </a:rPr>
              <a:t>: </a:t>
            </a:r>
            <a:r>
              <a:rPr lang="en-US" sz="1600" b="0" i="0" dirty="0">
                <a:solidFill>
                  <a:srgbClr val="0F1115"/>
                </a:solidFill>
                <a:effectLst/>
                <a:latin typeface="Times New Roman" panose="02020603050405020304" pitchFamily="18" charset="0"/>
                <a:cs typeface="Times New Roman" panose="02020603050405020304" pitchFamily="18" charset="0"/>
              </a:rPr>
              <a:t>Milk is much more than just a food. It is a source of compounds with physiological activity:</a:t>
            </a:r>
          </a:p>
          <a:p>
            <a:pPr marL="285750" indent="-285750" algn="l">
              <a:lnSpc>
                <a:spcPct val="150000"/>
              </a:lnSpc>
              <a:spcBef>
                <a:spcPts val="450"/>
              </a:spcBef>
              <a:spcAft>
                <a:spcPts val="600"/>
              </a:spcAft>
              <a:buFontTx/>
              <a:buChar char="-"/>
            </a:pPr>
            <a:r>
              <a:rPr lang="en-US" sz="1600" b="1" i="0" dirty="0">
                <a:solidFill>
                  <a:srgbClr val="0F1115"/>
                </a:solidFill>
                <a:effectLst/>
                <a:latin typeface="Times New Roman" panose="02020603050405020304" pitchFamily="18" charset="0"/>
                <a:cs typeface="Times New Roman" panose="02020603050405020304" pitchFamily="18" charset="0"/>
              </a:rPr>
              <a:t>Hormones and Growth factors</a:t>
            </a:r>
            <a:r>
              <a:rPr lang="en-US" sz="1600" b="0" i="0" dirty="0">
                <a:solidFill>
                  <a:srgbClr val="0F1115"/>
                </a:solidFill>
                <a:effectLst/>
                <a:latin typeface="Times New Roman" panose="02020603050405020304" pitchFamily="18" charset="0"/>
                <a:cs typeface="Times New Roman" panose="02020603050405020304" pitchFamily="18" charset="0"/>
              </a:rPr>
              <a:t> (IGF1, TGFβ): Highly concentrated in </a:t>
            </a:r>
            <a:r>
              <a:rPr lang="en-US" sz="1600" b="1" i="0" dirty="0">
                <a:solidFill>
                  <a:srgbClr val="0F1115"/>
                </a:solidFill>
                <a:effectLst/>
                <a:latin typeface="Times New Roman" panose="02020603050405020304" pitchFamily="18" charset="0"/>
                <a:cs typeface="Times New Roman" panose="02020603050405020304" pitchFamily="18" charset="0"/>
              </a:rPr>
              <a:t>colostrum</a:t>
            </a:r>
            <a:r>
              <a:rPr lang="en-US" sz="1600" b="0" i="0" dirty="0">
                <a:solidFill>
                  <a:srgbClr val="0F1115"/>
                </a:solidFill>
                <a:effectLst/>
                <a:latin typeface="Times New Roman" panose="02020603050405020304" pitchFamily="18" charset="0"/>
                <a:cs typeface="Times New Roman" panose="02020603050405020304" pitchFamily="18" charset="0"/>
              </a:rPr>
              <a:t> (first milk).</a:t>
            </a:r>
          </a:p>
          <a:p>
            <a:pPr marL="285750" indent="-285750" algn="l">
              <a:lnSpc>
                <a:spcPct val="150000"/>
              </a:lnSpc>
              <a:spcBef>
                <a:spcPts val="450"/>
              </a:spcBef>
              <a:spcAft>
                <a:spcPts val="600"/>
              </a:spcAft>
              <a:buFontTx/>
              <a:buChar char="-"/>
            </a:pPr>
            <a:r>
              <a:rPr lang="en-US" sz="1600" b="1" i="0" dirty="0">
                <a:solidFill>
                  <a:srgbClr val="0F1115"/>
                </a:solidFill>
                <a:effectLst/>
                <a:latin typeface="Times New Roman" panose="02020603050405020304" pitchFamily="18" charset="0"/>
                <a:cs typeface="Times New Roman" panose="02020603050405020304" pitchFamily="18" charset="0"/>
              </a:rPr>
              <a:t>Bioactive peptides</a:t>
            </a:r>
            <a:r>
              <a:rPr lang="en-US" sz="1600" b="0" i="0" dirty="0">
                <a:solidFill>
                  <a:srgbClr val="0F1115"/>
                </a:solidFill>
                <a:effectLst/>
                <a:latin typeface="Times New Roman" panose="02020603050405020304" pitchFamily="18" charset="0"/>
                <a:cs typeface="Times New Roman" panose="02020603050405020304" pitchFamily="18" charset="0"/>
              </a:rPr>
              <a:t>: Released during digestion or processing, they can have </a:t>
            </a:r>
            <a:r>
              <a:rPr lang="en-US" sz="1600" b="1" i="0" dirty="0">
                <a:solidFill>
                  <a:srgbClr val="0F1115"/>
                </a:solidFill>
                <a:effectLst/>
                <a:latin typeface="Times New Roman" panose="02020603050405020304" pitchFamily="18" charset="0"/>
                <a:cs typeface="Times New Roman" panose="02020603050405020304" pitchFamily="18" charset="0"/>
              </a:rPr>
              <a:t>antihypertensive</a:t>
            </a:r>
            <a:r>
              <a:rPr lang="en-US" sz="1600" b="0" i="0" dirty="0">
                <a:solidFill>
                  <a:srgbClr val="0F1115"/>
                </a:solidFill>
                <a:effectLst/>
                <a:latin typeface="Times New Roman" panose="02020603050405020304" pitchFamily="18" charset="0"/>
                <a:cs typeface="Times New Roman" panose="02020603050405020304" pitchFamily="18" charset="0"/>
              </a:rPr>
              <a:t> (ACE inhibitors), </a:t>
            </a:r>
            <a:r>
              <a:rPr lang="en-US" sz="1600" b="1" i="0" dirty="0">
                <a:solidFill>
                  <a:srgbClr val="0F1115"/>
                </a:solidFill>
                <a:effectLst/>
                <a:latin typeface="Times New Roman" panose="02020603050405020304" pitchFamily="18" charset="0"/>
                <a:cs typeface="Times New Roman" panose="02020603050405020304" pitchFamily="18" charset="0"/>
              </a:rPr>
              <a:t>immunomodulatory</a:t>
            </a:r>
            <a:r>
              <a:rPr lang="en-US" sz="1600" b="0" i="0" dirty="0">
                <a:solidFill>
                  <a:srgbClr val="0F1115"/>
                </a:solidFill>
                <a:effectLst/>
                <a:latin typeface="Times New Roman" panose="02020603050405020304" pitchFamily="18" charset="0"/>
                <a:cs typeface="Times New Roman" panose="02020603050405020304" pitchFamily="18" charset="0"/>
              </a:rPr>
              <a:t>, or </a:t>
            </a:r>
            <a:r>
              <a:rPr lang="en-US" sz="1600" b="1" i="0" dirty="0">
                <a:solidFill>
                  <a:srgbClr val="0F1115"/>
                </a:solidFill>
                <a:effectLst/>
                <a:latin typeface="Times New Roman" panose="02020603050405020304" pitchFamily="18" charset="0"/>
                <a:cs typeface="Times New Roman" panose="02020603050405020304" pitchFamily="18" charset="0"/>
              </a:rPr>
              <a:t>antimicrobial</a:t>
            </a:r>
            <a:r>
              <a:rPr lang="en-US" sz="1600" b="0" i="0" dirty="0">
                <a:solidFill>
                  <a:srgbClr val="0F1115"/>
                </a:solidFill>
                <a:effectLst/>
                <a:latin typeface="Times New Roman" panose="02020603050405020304" pitchFamily="18" charset="0"/>
                <a:cs typeface="Times New Roman" panose="02020603050405020304" pitchFamily="18" charset="0"/>
              </a:rPr>
              <a:t> effects.</a:t>
            </a:r>
          </a:p>
          <a:p>
            <a:pPr algn="l">
              <a:lnSpc>
                <a:spcPct val="150000"/>
              </a:lnSpc>
              <a:spcBef>
                <a:spcPts val="1200"/>
              </a:spcBef>
              <a:spcAft>
                <a:spcPts val="1200"/>
              </a:spcAft>
              <a:buNone/>
            </a:pPr>
            <a:r>
              <a:rPr lang="en-US" sz="1600" b="1" dirty="0">
                <a:solidFill>
                  <a:srgbClr val="FF0000"/>
                </a:solidFill>
                <a:effectLst/>
                <a:latin typeface="Times New Roman" panose="02020603050405020304" pitchFamily="18" charset="0"/>
                <a:cs typeface="Times New Roman" panose="02020603050405020304" pitchFamily="18" charset="0"/>
              </a:rPr>
              <a:t>2.2. Dairy Ingredients and Their Uses: Mastering Transformation</a:t>
            </a:r>
          </a:p>
          <a:p>
            <a:pPr algn="l">
              <a:lnSpc>
                <a:spcPct val="150000"/>
              </a:lnSpc>
              <a:spcBef>
                <a:spcPts val="1200"/>
              </a:spcBef>
              <a:spcAft>
                <a:spcPts val="1200"/>
              </a:spcAft>
              <a:buNone/>
            </a:pPr>
            <a:r>
              <a:rPr lang="en-US" sz="1600" b="0" i="0" dirty="0">
                <a:solidFill>
                  <a:srgbClr val="0F1115"/>
                </a:solidFill>
                <a:effectLst/>
                <a:latin typeface="Times New Roman" panose="02020603050405020304" pitchFamily="18" charset="0"/>
                <a:cs typeface="Times New Roman" panose="02020603050405020304" pitchFamily="18" charset="0"/>
              </a:rPr>
              <a:t>The dairy industry transforms milk into a range of ingredients with specific functionalities</a:t>
            </a:r>
            <a:r>
              <a:rPr lang="en-US" b="0" i="0" dirty="0">
                <a:solidFill>
                  <a:srgbClr val="0F1115"/>
                </a:solidFill>
                <a:effectLst/>
                <a:latin typeface="quote-cjk-patch"/>
              </a:rPr>
              <a:t>.</a:t>
            </a:r>
          </a:p>
        </p:txBody>
      </p:sp>
    </p:spTree>
    <p:extLst>
      <p:ext uri="{BB962C8B-B14F-4D97-AF65-F5344CB8AC3E}">
        <p14:creationId xmlns:p14="http://schemas.microsoft.com/office/powerpoint/2010/main" val="31856699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2CCC6247-9139-0BA0-C0D0-41E495F4981E}"/>
            </a:ext>
          </a:extLst>
        </p:cNvPr>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AD4AA7B6-20C8-5BC3-2BC8-89AB7ADC63BE}"/>
              </a:ext>
            </a:extLst>
          </p:cNvPr>
          <p:cNvGraphicFramePr>
            <a:graphicFrameLocks noGrp="1"/>
          </p:cNvGraphicFramePr>
          <p:nvPr>
            <p:extLst>
              <p:ext uri="{D42A27DB-BD31-4B8C-83A1-F6EECF244321}">
                <p14:modId xmlns:p14="http://schemas.microsoft.com/office/powerpoint/2010/main" val="2542643224"/>
              </p:ext>
            </p:extLst>
          </p:nvPr>
        </p:nvGraphicFramePr>
        <p:xfrm>
          <a:off x="268449" y="171550"/>
          <a:ext cx="8556770" cy="4552661"/>
        </p:xfrm>
        <a:graphic>
          <a:graphicData uri="http://schemas.openxmlformats.org/drawingml/2006/table">
            <a:tbl>
              <a:tblPr>
                <a:tableStyleId>{13FABE3D-0139-4412-9C73-E4F564A66098}</a:tableStyleId>
              </a:tblPr>
              <a:tblGrid>
                <a:gridCol w="1327316">
                  <a:extLst>
                    <a:ext uri="{9D8B030D-6E8A-4147-A177-3AD203B41FA5}">
                      <a16:colId xmlns:a16="http://schemas.microsoft.com/office/drawing/2014/main" val="3615390501"/>
                    </a:ext>
                  </a:extLst>
                </a:gridCol>
                <a:gridCol w="1707816">
                  <a:extLst>
                    <a:ext uri="{9D8B030D-6E8A-4147-A177-3AD203B41FA5}">
                      <a16:colId xmlns:a16="http://schemas.microsoft.com/office/drawing/2014/main" val="396131030"/>
                    </a:ext>
                  </a:extLst>
                </a:gridCol>
                <a:gridCol w="5521638">
                  <a:extLst>
                    <a:ext uri="{9D8B030D-6E8A-4147-A177-3AD203B41FA5}">
                      <a16:colId xmlns:a16="http://schemas.microsoft.com/office/drawing/2014/main" val="176697412"/>
                    </a:ext>
                  </a:extLst>
                </a:gridCol>
              </a:tblGrid>
              <a:tr h="449156">
                <a:tc>
                  <a:txBody>
                    <a:bodyPr/>
                    <a:lstStyle/>
                    <a:p>
                      <a:pPr algn="ctr">
                        <a:lnSpc>
                          <a:spcPts val="1875"/>
                        </a:lnSpc>
                        <a:buNone/>
                      </a:pPr>
                      <a:r>
                        <a:rPr lang="fr-FR" sz="1600" b="1" dirty="0" err="1">
                          <a:effectLst/>
                          <a:latin typeface="Times New Roman" panose="02020603050405020304" pitchFamily="18" charset="0"/>
                          <a:cs typeface="Times New Roman" panose="02020603050405020304" pitchFamily="18" charset="0"/>
                        </a:rPr>
                        <a:t>Ingredient</a:t>
                      </a:r>
                      <a:endParaRPr lang="fr-FR" sz="1600" b="1" dirty="0">
                        <a:effectLst/>
                        <a:latin typeface="Times New Roman" panose="02020603050405020304" pitchFamily="18" charset="0"/>
                        <a:cs typeface="Times New Roman" panose="02020603050405020304" pitchFamily="18" charset="0"/>
                      </a:endParaRPr>
                    </a:p>
                  </a:txBody>
                  <a:tcPr marL="19071" marR="21190" marT="13244" marB="13244" anchor="ctr"/>
                </a:tc>
                <a:tc>
                  <a:txBody>
                    <a:bodyPr/>
                    <a:lstStyle/>
                    <a:p>
                      <a:pPr algn="ctr">
                        <a:lnSpc>
                          <a:spcPts val="1875"/>
                        </a:lnSpc>
                        <a:buNone/>
                      </a:pPr>
                      <a:r>
                        <a:rPr lang="fr-FR" sz="1600" b="1" dirty="0">
                          <a:effectLst/>
                          <a:latin typeface="Times New Roman" panose="02020603050405020304" pitchFamily="18" charset="0"/>
                          <a:cs typeface="Times New Roman" panose="02020603050405020304" pitchFamily="18" charset="0"/>
                        </a:rPr>
                        <a:t>Manufacturons Process</a:t>
                      </a:r>
                    </a:p>
                  </a:txBody>
                  <a:tcPr marL="21190" marR="21190" marT="13244" marB="13244" anchor="ctr"/>
                </a:tc>
                <a:tc>
                  <a:txBody>
                    <a:bodyPr/>
                    <a:lstStyle/>
                    <a:p>
                      <a:pPr algn="ctr">
                        <a:lnSpc>
                          <a:spcPts val="1875"/>
                        </a:lnSpc>
                        <a:buNone/>
                      </a:pPr>
                      <a:r>
                        <a:rPr lang="fr-FR" sz="1600" b="1" dirty="0" err="1">
                          <a:effectLst/>
                          <a:latin typeface="Times New Roman" panose="02020603050405020304" pitchFamily="18" charset="0"/>
                          <a:cs typeface="Times New Roman" panose="02020603050405020304" pitchFamily="18" charset="0"/>
                        </a:rPr>
                        <a:t>Detailed</a:t>
                      </a:r>
                      <a:r>
                        <a:rPr lang="fr-FR" sz="1600" b="1" dirty="0">
                          <a:effectLst/>
                          <a:latin typeface="Times New Roman" panose="02020603050405020304" pitchFamily="18" charset="0"/>
                          <a:cs typeface="Times New Roman" panose="02020603050405020304" pitchFamily="18" charset="0"/>
                        </a:rPr>
                        <a:t> </a:t>
                      </a:r>
                      <a:r>
                        <a:rPr lang="fr-FR" sz="1600" b="1" dirty="0" err="1">
                          <a:effectLst/>
                          <a:latin typeface="Times New Roman" panose="02020603050405020304" pitchFamily="18" charset="0"/>
                          <a:cs typeface="Times New Roman" panose="02020603050405020304" pitchFamily="18" charset="0"/>
                        </a:rPr>
                        <a:t>Characteristics</a:t>
                      </a:r>
                      <a:r>
                        <a:rPr lang="fr-FR" sz="1600" b="1" dirty="0">
                          <a:effectLst/>
                          <a:latin typeface="Times New Roman" panose="02020603050405020304" pitchFamily="18" charset="0"/>
                          <a:cs typeface="Times New Roman" panose="02020603050405020304" pitchFamily="18" charset="0"/>
                        </a:rPr>
                        <a:t> and Applications</a:t>
                      </a:r>
                    </a:p>
                  </a:txBody>
                  <a:tcPr marL="21190" marR="21190" marT="13244" marB="13244" anchor="ctr"/>
                </a:tc>
                <a:extLst>
                  <a:ext uri="{0D108BD9-81ED-4DB2-BD59-A6C34878D82A}">
                    <a16:rowId xmlns:a16="http://schemas.microsoft.com/office/drawing/2014/main" val="1496769104"/>
                  </a:ext>
                </a:extLst>
              </a:tr>
              <a:tr h="1613400">
                <a:tc>
                  <a:txBody>
                    <a:bodyPr/>
                    <a:lstStyle/>
                    <a:p>
                      <a:pPr algn="ctr">
                        <a:lnSpc>
                          <a:spcPts val="1875"/>
                        </a:lnSpc>
                        <a:buNone/>
                      </a:pPr>
                      <a:r>
                        <a:rPr lang="fr-FR" sz="1600" b="1" dirty="0" err="1">
                          <a:effectLst/>
                          <a:latin typeface="Times New Roman" panose="02020603050405020304" pitchFamily="18" charset="0"/>
                          <a:cs typeface="Times New Roman" panose="02020603050405020304" pitchFamily="18" charset="0"/>
                        </a:rPr>
                        <a:t>Skimmed</a:t>
                      </a:r>
                      <a:r>
                        <a:rPr lang="fr-FR" sz="1600" b="1" dirty="0">
                          <a:effectLst/>
                          <a:latin typeface="Times New Roman" panose="02020603050405020304" pitchFamily="18" charset="0"/>
                          <a:cs typeface="Times New Roman" panose="02020603050405020304" pitchFamily="18" charset="0"/>
                        </a:rPr>
                        <a:t> Milk Powder</a:t>
                      </a:r>
                      <a:endParaRPr lang="fr-FR" sz="1600" b="0" dirty="0">
                        <a:effectLst/>
                        <a:latin typeface="Times New Roman" panose="02020603050405020304" pitchFamily="18" charset="0"/>
                        <a:cs typeface="Times New Roman" panose="02020603050405020304" pitchFamily="18" charset="0"/>
                      </a:endParaRPr>
                    </a:p>
                  </a:txBody>
                  <a:tcPr marL="19071" marR="21190" marT="13244" marB="13244" anchor="ctr"/>
                </a:tc>
                <a:tc>
                  <a:txBody>
                    <a:bodyPr/>
                    <a:lstStyle/>
                    <a:p>
                      <a:pPr algn="ctr">
                        <a:lnSpc>
                          <a:spcPts val="1875"/>
                        </a:lnSpc>
                        <a:buNone/>
                      </a:pPr>
                      <a:r>
                        <a:rPr lang="en-US" sz="1600" b="0" dirty="0">
                          <a:effectLst/>
                          <a:latin typeface="Times New Roman" panose="02020603050405020304" pitchFamily="18" charset="0"/>
                          <a:cs typeface="Times New Roman" panose="02020603050405020304" pitchFamily="18" charset="0"/>
                        </a:rPr>
                        <a:t>Skimmed milk → Concentration → Spray drying.</a:t>
                      </a:r>
                    </a:p>
                  </a:txBody>
                  <a:tcPr marL="21190" marR="21190" marT="13244" marB="13244" anchor="ctr"/>
                </a:tc>
                <a:tc>
                  <a:txBody>
                    <a:bodyPr/>
                    <a:lstStyle/>
                    <a:p>
                      <a:pPr algn="just">
                        <a:lnSpc>
                          <a:spcPts val="1875"/>
                        </a:lnSpc>
                        <a:buNone/>
                      </a:pPr>
                      <a:r>
                        <a:rPr lang="en-US" sz="1600" b="0" dirty="0">
                          <a:effectLst/>
                          <a:latin typeface="Times New Roman" panose="02020603050405020304" pitchFamily="18" charset="0"/>
                          <a:cs typeface="Times New Roman" panose="02020603050405020304" pitchFamily="18" charset="0"/>
                        </a:rPr>
                        <a:t>The heat treatment before drying is crucial:</a:t>
                      </a:r>
                      <a:br>
                        <a:rPr lang="en-US" sz="1600" b="0" dirty="0">
                          <a:effectLst/>
                          <a:latin typeface="Times New Roman" panose="02020603050405020304" pitchFamily="18" charset="0"/>
                          <a:cs typeface="Times New Roman" panose="02020603050405020304" pitchFamily="18" charset="0"/>
                        </a:rPr>
                      </a:br>
                      <a:r>
                        <a:rPr lang="en-US" sz="1600" b="0" dirty="0">
                          <a:effectLst/>
                          <a:latin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cs typeface="Times New Roman" panose="02020603050405020304" pitchFamily="18" charset="0"/>
                        </a:rPr>
                        <a:t>Low-heat</a:t>
                      </a:r>
                      <a:r>
                        <a:rPr lang="en-US" sz="1600" b="0" dirty="0">
                          <a:effectLst/>
                          <a:latin typeface="Times New Roman" panose="02020603050405020304" pitchFamily="18" charset="0"/>
                          <a:cs typeface="Times New Roman" panose="02020603050405020304" pitchFamily="18" charset="0"/>
                        </a:rPr>
                        <a:t>: Native proteins. Used to </a:t>
                      </a:r>
                      <a:r>
                        <a:rPr lang="en-US" sz="1600" b="1" dirty="0">
                          <a:effectLst/>
                          <a:latin typeface="Times New Roman" panose="02020603050405020304" pitchFamily="18" charset="0"/>
                          <a:cs typeface="Times New Roman" panose="02020603050405020304" pitchFamily="18" charset="0"/>
                        </a:rPr>
                        <a:t>reconstitute milk</a:t>
                      </a:r>
                      <a:r>
                        <a:rPr lang="en-US" sz="1600" b="0" dirty="0">
                          <a:effectLst/>
                          <a:latin typeface="Times New Roman" panose="02020603050405020304" pitchFamily="18" charset="0"/>
                          <a:cs typeface="Times New Roman" panose="02020603050405020304" pitchFamily="18" charset="0"/>
                        </a:rPr>
                        <a:t>, make </a:t>
                      </a:r>
                      <a:r>
                        <a:rPr lang="en-US" sz="1600" b="1" dirty="0">
                          <a:effectLst/>
                          <a:latin typeface="Times New Roman" panose="02020603050405020304" pitchFamily="18" charset="0"/>
                          <a:cs typeface="Times New Roman" panose="02020603050405020304" pitchFamily="18" charset="0"/>
                        </a:rPr>
                        <a:t>yogurts</a:t>
                      </a:r>
                      <a:r>
                        <a:rPr lang="en-US" sz="1600" b="0" dirty="0">
                          <a:effectLst/>
                          <a:latin typeface="Times New Roman" panose="02020603050405020304" pitchFamily="18" charset="0"/>
                          <a:cs typeface="Times New Roman" panose="02020603050405020304" pitchFamily="18" charset="0"/>
                        </a:rPr>
                        <a:t> (good gelation), and </a:t>
                      </a:r>
                      <a:r>
                        <a:rPr lang="en-US" sz="1600" b="1" dirty="0">
                          <a:effectLst/>
                          <a:latin typeface="Times New Roman" panose="02020603050405020304" pitchFamily="18" charset="0"/>
                          <a:cs typeface="Times New Roman" panose="02020603050405020304" pitchFamily="18" charset="0"/>
                        </a:rPr>
                        <a:t>ice cream</a:t>
                      </a:r>
                      <a:r>
                        <a:rPr lang="en-US" sz="1600" b="0" dirty="0">
                          <a:effectLst/>
                          <a:latin typeface="Times New Roman" panose="02020603050405020304" pitchFamily="18" charset="0"/>
                          <a:cs typeface="Times New Roman" panose="02020603050405020304" pitchFamily="18" charset="0"/>
                        </a:rPr>
                        <a:t> (solubility).</a:t>
                      </a:r>
                      <a:br>
                        <a:rPr lang="en-US" sz="1600" b="0" dirty="0">
                          <a:effectLst/>
                          <a:latin typeface="Times New Roman" panose="02020603050405020304" pitchFamily="18" charset="0"/>
                          <a:cs typeface="Times New Roman" panose="02020603050405020304" pitchFamily="18" charset="0"/>
                        </a:rPr>
                      </a:br>
                      <a:r>
                        <a:rPr lang="en-US" sz="1600" b="0" dirty="0">
                          <a:effectLst/>
                          <a:latin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cs typeface="Times New Roman" panose="02020603050405020304" pitchFamily="18" charset="0"/>
                        </a:rPr>
                        <a:t>High-heat</a:t>
                      </a:r>
                      <a:r>
                        <a:rPr lang="en-US" sz="1600" b="0" dirty="0">
                          <a:effectLst/>
                          <a:latin typeface="Times New Roman" panose="02020603050405020304" pitchFamily="18" charset="0"/>
                          <a:cs typeface="Times New Roman" panose="02020603050405020304" pitchFamily="18" charset="0"/>
                        </a:rPr>
                        <a:t>: Denatured proteins. Better water retention. Ideal in </a:t>
                      </a:r>
                      <a:r>
                        <a:rPr lang="en-US" sz="1600" b="1" dirty="0">
                          <a:effectLst/>
                          <a:latin typeface="Times New Roman" panose="02020603050405020304" pitchFamily="18" charset="0"/>
                          <a:cs typeface="Times New Roman" panose="02020603050405020304" pitchFamily="18" charset="0"/>
                        </a:rPr>
                        <a:t>baking</a:t>
                      </a:r>
                      <a:r>
                        <a:rPr lang="en-US" sz="1600" b="0" dirty="0">
                          <a:effectLst/>
                          <a:latin typeface="Times New Roman" panose="02020603050405020304" pitchFamily="18" charset="0"/>
                          <a:cs typeface="Times New Roman" panose="02020603050405020304" pitchFamily="18" charset="0"/>
                        </a:rPr>
                        <a:t> to strengthen the dough structure and improve crust color.</a:t>
                      </a:r>
                    </a:p>
                  </a:txBody>
                  <a:tcPr marL="21190" marR="19071" marT="13244" marB="13244" anchor="ctr"/>
                </a:tc>
                <a:extLst>
                  <a:ext uri="{0D108BD9-81ED-4DB2-BD59-A6C34878D82A}">
                    <a16:rowId xmlns:a16="http://schemas.microsoft.com/office/drawing/2014/main" val="3212075074"/>
                  </a:ext>
                </a:extLst>
              </a:tr>
              <a:tr h="2430173">
                <a:tc>
                  <a:txBody>
                    <a:bodyPr/>
                    <a:lstStyle/>
                    <a:p>
                      <a:pPr algn="ctr">
                        <a:lnSpc>
                          <a:spcPts val="1875"/>
                        </a:lnSpc>
                        <a:buNone/>
                      </a:pPr>
                      <a:r>
                        <a:rPr lang="fr-FR" sz="1600" b="1" dirty="0" err="1">
                          <a:effectLst/>
                          <a:latin typeface="Times New Roman" panose="02020603050405020304" pitchFamily="18" charset="0"/>
                          <a:cs typeface="Times New Roman" panose="02020603050405020304" pitchFamily="18" charset="0"/>
                        </a:rPr>
                        <a:t>Caseins</a:t>
                      </a:r>
                      <a:r>
                        <a:rPr lang="fr-FR" sz="1600" b="1" dirty="0">
                          <a:effectLst/>
                          <a:latin typeface="Times New Roman" panose="02020603050405020304" pitchFamily="18" charset="0"/>
                          <a:cs typeface="Times New Roman" panose="02020603050405020304" pitchFamily="18" charset="0"/>
                        </a:rPr>
                        <a:t> &amp; </a:t>
                      </a:r>
                      <a:r>
                        <a:rPr lang="fr-FR" sz="1600" b="1" dirty="0" err="1">
                          <a:effectLst/>
                          <a:latin typeface="Times New Roman" panose="02020603050405020304" pitchFamily="18" charset="0"/>
                          <a:cs typeface="Times New Roman" panose="02020603050405020304" pitchFamily="18" charset="0"/>
                        </a:rPr>
                        <a:t>Caseinates</a:t>
                      </a:r>
                      <a:endParaRPr lang="fr-FR" sz="1600" b="0" dirty="0">
                        <a:effectLst/>
                        <a:latin typeface="Times New Roman" panose="02020603050405020304" pitchFamily="18" charset="0"/>
                        <a:cs typeface="Times New Roman" panose="02020603050405020304" pitchFamily="18" charset="0"/>
                      </a:endParaRPr>
                    </a:p>
                  </a:txBody>
                  <a:tcPr marL="19071" marR="21190" marT="13244" marB="13244" anchor="ctr"/>
                </a:tc>
                <a:tc>
                  <a:txBody>
                    <a:bodyPr/>
                    <a:lstStyle/>
                    <a:p>
                      <a:pPr algn="ctr">
                        <a:lnSpc>
                          <a:spcPts val="1875"/>
                        </a:lnSpc>
                        <a:buNone/>
                      </a:pPr>
                      <a:r>
                        <a:rPr lang="en-US" sz="1600" b="0" dirty="0">
                          <a:effectLst/>
                          <a:latin typeface="Times New Roman" panose="02020603050405020304" pitchFamily="18" charset="0"/>
                          <a:cs typeface="Times New Roman" panose="02020603050405020304" pitchFamily="18" charset="0"/>
                        </a:rPr>
                        <a:t>Precipitation of caseins from skimmed milk, then drying.</a:t>
                      </a:r>
                    </a:p>
                  </a:txBody>
                  <a:tcPr marL="21190" marR="21190" marT="13244" marB="13244" anchor="ctr"/>
                </a:tc>
                <a:tc>
                  <a:txBody>
                    <a:bodyPr/>
                    <a:lstStyle/>
                    <a:p>
                      <a:pPr algn="just">
                        <a:lnSpc>
                          <a:spcPts val="1875"/>
                        </a:lnSpc>
                        <a:buNone/>
                      </a:pPr>
                      <a:r>
                        <a:rPr lang="fr-FR" sz="1600" b="0" dirty="0">
                          <a:effectLst/>
                          <a:latin typeface="Times New Roman" panose="02020603050405020304" pitchFamily="18" charset="0"/>
                          <a:cs typeface="Times New Roman" panose="02020603050405020304" pitchFamily="18" charset="0"/>
                        </a:rPr>
                        <a:t>- </a:t>
                      </a:r>
                      <a:r>
                        <a:rPr lang="fr-FR" sz="1600" b="1" dirty="0">
                          <a:effectLst/>
                          <a:latin typeface="Times New Roman" panose="02020603050405020304" pitchFamily="18" charset="0"/>
                          <a:cs typeface="Times New Roman" panose="02020603050405020304" pitchFamily="18" charset="0"/>
                        </a:rPr>
                        <a:t>Acid </a:t>
                      </a:r>
                      <a:r>
                        <a:rPr lang="fr-FR" sz="1600" b="1" dirty="0" err="1">
                          <a:effectLst/>
                          <a:latin typeface="Times New Roman" panose="02020603050405020304" pitchFamily="18" charset="0"/>
                          <a:cs typeface="Times New Roman" panose="02020603050405020304" pitchFamily="18" charset="0"/>
                        </a:rPr>
                        <a:t>casein</a:t>
                      </a:r>
                      <a:r>
                        <a:rPr lang="fr-FR" sz="1600" b="0" dirty="0">
                          <a:effectLst/>
                          <a:latin typeface="Times New Roman" panose="02020603050405020304" pitchFamily="18" charset="0"/>
                          <a:cs typeface="Times New Roman" panose="02020603050405020304" pitchFamily="18" charset="0"/>
                        </a:rPr>
                        <a:t>: </a:t>
                      </a:r>
                      <a:r>
                        <a:rPr lang="fr-FR" sz="1600" b="0" dirty="0" err="1">
                          <a:effectLst/>
                          <a:latin typeface="Times New Roman" panose="02020603050405020304" pitchFamily="18" charset="0"/>
                          <a:cs typeface="Times New Roman" panose="02020603050405020304" pitchFamily="18" charset="0"/>
                        </a:rPr>
                        <a:t>Precipitated</a:t>
                      </a:r>
                      <a:r>
                        <a:rPr lang="fr-FR" sz="1600" b="0" dirty="0">
                          <a:effectLst/>
                          <a:latin typeface="Times New Roman" panose="02020603050405020304" pitchFamily="18" charset="0"/>
                          <a:cs typeface="Times New Roman" panose="02020603050405020304" pitchFamily="18" charset="0"/>
                        </a:rPr>
                        <a:t> at pH 4.6. Low </a:t>
                      </a:r>
                      <a:r>
                        <a:rPr lang="fr-FR" sz="1600" b="0" dirty="0" err="1">
                          <a:effectLst/>
                          <a:latin typeface="Times New Roman" panose="02020603050405020304" pitchFamily="18" charset="0"/>
                          <a:cs typeface="Times New Roman" panose="02020603050405020304" pitchFamily="18" charset="0"/>
                        </a:rPr>
                        <a:t>solubility</a:t>
                      </a:r>
                      <a:r>
                        <a:rPr lang="fr-FR" sz="1600" b="0" dirty="0">
                          <a:effectLst/>
                          <a:latin typeface="Times New Roman" panose="02020603050405020304" pitchFamily="18" charset="0"/>
                          <a:cs typeface="Times New Roman" panose="02020603050405020304" pitchFamily="18" charset="0"/>
                        </a:rPr>
                        <a:t>.</a:t>
                      </a:r>
                      <a:br>
                        <a:rPr lang="fr-FR" sz="1600" b="0" dirty="0">
                          <a:effectLst/>
                          <a:latin typeface="Times New Roman" panose="02020603050405020304" pitchFamily="18" charset="0"/>
                          <a:cs typeface="Times New Roman" panose="02020603050405020304" pitchFamily="18" charset="0"/>
                        </a:rPr>
                      </a:br>
                      <a:r>
                        <a:rPr lang="fr-FR" sz="1600" b="0" dirty="0">
                          <a:effectLst/>
                          <a:latin typeface="Times New Roman" panose="02020603050405020304" pitchFamily="18" charset="0"/>
                          <a:cs typeface="Times New Roman" panose="02020603050405020304" pitchFamily="18" charset="0"/>
                        </a:rPr>
                        <a:t>- </a:t>
                      </a:r>
                      <a:r>
                        <a:rPr lang="fr-FR" sz="1600" b="1" dirty="0">
                          <a:effectLst/>
                          <a:latin typeface="Times New Roman" panose="02020603050405020304" pitchFamily="18" charset="0"/>
                          <a:cs typeface="Times New Roman" panose="02020603050405020304" pitchFamily="18" charset="0"/>
                        </a:rPr>
                        <a:t>Sodium </a:t>
                      </a:r>
                      <a:r>
                        <a:rPr lang="fr-FR" sz="1600" b="1" dirty="0" err="1">
                          <a:effectLst/>
                          <a:latin typeface="Times New Roman" panose="02020603050405020304" pitchFamily="18" charset="0"/>
                          <a:cs typeface="Times New Roman" panose="02020603050405020304" pitchFamily="18" charset="0"/>
                        </a:rPr>
                        <a:t>caseinate</a:t>
                      </a:r>
                      <a:r>
                        <a:rPr lang="fr-FR" sz="1600" b="0" dirty="0">
                          <a:effectLst/>
                          <a:latin typeface="Times New Roman" panose="02020603050405020304" pitchFamily="18" charset="0"/>
                          <a:cs typeface="Times New Roman" panose="02020603050405020304" pitchFamily="18" charset="0"/>
                        </a:rPr>
                        <a:t>: </a:t>
                      </a:r>
                      <a:r>
                        <a:rPr lang="fr-FR" sz="1600" b="0" dirty="0" err="1">
                          <a:effectLst/>
                          <a:latin typeface="Times New Roman" panose="02020603050405020304" pitchFamily="18" charset="0"/>
                          <a:cs typeface="Times New Roman" panose="02020603050405020304" pitchFamily="18" charset="0"/>
                        </a:rPr>
                        <a:t>Obtained</a:t>
                      </a:r>
                      <a:r>
                        <a:rPr lang="fr-FR" sz="1600" b="0" dirty="0">
                          <a:effectLst/>
                          <a:latin typeface="Times New Roman" panose="02020603050405020304" pitchFamily="18" charset="0"/>
                          <a:cs typeface="Times New Roman" panose="02020603050405020304" pitchFamily="18" charset="0"/>
                        </a:rPr>
                        <a:t> by </a:t>
                      </a:r>
                      <a:r>
                        <a:rPr lang="fr-FR" sz="1600" b="0" dirty="0" err="1">
                          <a:effectLst/>
                          <a:latin typeface="Times New Roman" panose="02020603050405020304" pitchFamily="18" charset="0"/>
                          <a:cs typeface="Times New Roman" panose="02020603050405020304" pitchFamily="18" charset="0"/>
                        </a:rPr>
                        <a:t>redissolving</a:t>
                      </a:r>
                      <a:r>
                        <a:rPr lang="fr-FR" sz="1600" b="0" dirty="0">
                          <a:effectLst/>
                          <a:latin typeface="Times New Roman" panose="02020603050405020304" pitchFamily="18" charset="0"/>
                          <a:cs typeface="Times New Roman" panose="02020603050405020304" pitchFamily="18" charset="0"/>
                        </a:rPr>
                        <a:t> </a:t>
                      </a:r>
                      <a:r>
                        <a:rPr lang="fr-FR" sz="1600" b="0" dirty="0" err="1">
                          <a:effectLst/>
                          <a:latin typeface="Times New Roman" panose="02020603050405020304" pitchFamily="18" charset="0"/>
                          <a:cs typeface="Times New Roman" panose="02020603050405020304" pitchFamily="18" charset="0"/>
                        </a:rPr>
                        <a:t>acid</a:t>
                      </a:r>
                      <a:r>
                        <a:rPr lang="fr-FR" sz="1600" b="0" dirty="0">
                          <a:effectLst/>
                          <a:latin typeface="Times New Roman" panose="02020603050405020304" pitchFamily="18" charset="0"/>
                          <a:cs typeface="Times New Roman" panose="02020603050405020304" pitchFamily="18" charset="0"/>
                        </a:rPr>
                        <a:t> </a:t>
                      </a:r>
                      <a:r>
                        <a:rPr lang="fr-FR" sz="1600" b="0" dirty="0" err="1">
                          <a:effectLst/>
                          <a:latin typeface="Times New Roman" panose="02020603050405020304" pitchFamily="18" charset="0"/>
                          <a:cs typeface="Times New Roman" panose="02020603050405020304" pitchFamily="18" charset="0"/>
                        </a:rPr>
                        <a:t>casein</a:t>
                      </a:r>
                      <a:r>
                        <a:rPr lang="fr-FR" sz="1600" b="0" dirty="0">
                          <a:effectLst/>
                          <a:latin typeface="Times New Roman" panose="02020603050405020304" pitchFamily="18" charset="0"/>
                          <a:cs typeface="Times New Roman" panose="02020603050405020304" pitchFamily="18" charset="0"/>
                        </a:rPr>
                        <a:t> </a:t>
                      </a:r>
                      <a:r>
                        <a:rPr lang="fr-FR" sz="1600" b="0" dirty="0" err="1">
                          <a:effectLst/>
                          <a:latin typeface="Times New Roman" panose="02020603050405020304" pitchFamily="18" charset="0"/>
                          <a:cs typeface="Times New Roman" panose="02020603050405020304" pitchFamily="18" charset="0"/>
                        </a:rPr>
                        <a:t>with</a:t>
                      </a:r>
                      <a:r>
                        <a:rPr lang="fr-FR" sz="1600" b="0" dirty="0">
                          <a:effectLst/>
                          <a:latin typeface="Times New Roman" panose="02020603050405020304" pitchFamily="18" charset="0"/>
                          <a:cs typeface="Times New Roman" panose="02020603050405020304" pitchFamily="18" charset="0"/>
                        </a:rPr>
                        <a:t> soda. </a:t>
                      </a:r>
                      <a:r>
                        <a:rPr lang="fr-FR" sz="1600" b="1" dirty="0">
                          <a:effectLst/>
                          <a:latin typeface="Times New Roman" panose="02020603050405020304" pitchFamily="18" charset="0"/>
                          <a:cs typeface="Times New Roman" panose="02020603050405020304" pitchFamily="18" charset="0"/>
                        </a:rPr>
                        <a:t>Very soluble, excellent </a:t>
                      </a:r>
                      <a:r>
                        <a:rPr lang="fr-FR" sz="1600" b="1" dirty="0" err="1">
                          <a:effectLst/>
                          <a:latin typeface="Times New Roman" panose="02020603050405020304" pitchFamily="18" charset="0"/>
                          <a:cs typeface="Times New Roman" panose="02020603050405020304" pitchFamily="18" charset="0"/>
                        </a:rPr>
                        <a:t>emulsifier</a:t>
                      </a:r>
                      <a:r>
                        <a:rPr lang="fr-FR" sz="1600" b="1" dirty="0">
                          <a:effectLst/>
                          <a:latin typeface="Times New Roman" panose="02020603050405020304" pitchFamily="18" charset="0"/>
                          <a:cs typeface="Times New Roman" panose="02020603050405020304" pitchFamily="18" charset="0"/>
                        </a:rPr>
                        <a:t> and </a:t>
                      </a:r>
                      <a:r>
                        <a:rPr lang="fr-FR" sz="1600" b="1" dirty="0" err="1">
                          <a:effectLst/>
                          <a:latin typeface="Times New Roman" panose="02020603050405020304" pitchFamily="18" charset="0"/>
                          <a:cs typeface="Times New Roman" panose="02020603050405020304" pitchFamily="18" charset="0"/>
                        </a:rPr>
                        <a:t>foamer</a:t>
                      </a:r>
                      <a:r>
                        <a:rPr lang="fr-FR" sz="1600" b="1" dirty="0">
                          <a:effectLst/>
                          <a:latin typeface="Times New Roman" panose="02020603050405020304" pitchFamily="18" charset="0"/>
                          <a:cs typeface="Times New Roman" panose="02020603050405020304" pitchFamily="18" charset="0"/>
                        </a:rPr>
                        <a:t>.</a:t>
                      </a:r>
                      <a:r>
                        <a:rPr lang="fr-FR" sz="1600" b="0" dirty="0">
                          <a:effectLst/>
                          <a:latin typeface="Times New Roman" panose="02020603050405020304" pitchFamily="18" charset="0"/>
                          <a:cs typeface="Times New Roman" panose="02020603050405020304" pitchFamily="18" charset="0"/>
                        </a:rPr>
                        <a:t> </a:t>
                      </a:r>
                      <a:r>
                        <a:rPr lang="fr-FR" sz="1600" b="0" dirty="0" err="1">
                          <a:effectLst/>
                          <a:latin typeface="Times New Roman" panose="02020603050405020304" pitchFamily="18" charset="0"/>
                          <a:cs typeface="Times New Roman" panose="02020603050405020304" pitchFamily="18" charset="0"/>
                        </a:rPr>
                        <a:t>Used</a:t>
                      </a:r>
                      <a:r>
                        <a:rPr lang="fr-FR" sz="1600" b="0" dirty="0">
                          <a:effectLst/>
                          <a:latin typeface="Times New Roman" panose="02020603050405020304" pitchFamily="18" charset="0"/>
                          <a:cs typeface="Times New Roman" panose="02020603050405020304" pitchFamily="18" charset="0"/>
                        </a:rPr>
                        <a:t> in </a:t>
                      </a:r>
                      <a:r>
                        <a:rPr lang="fr-FR" sz="1600" b="1" dirty="0">
                          <a:effectLst/>
                          <a:latin typeface="Times New Roman" panose="02020603050405020304" pitchFamily="18" charset="0"/>
                          <a:cs typeface="Times New Roman" panose="02020603050405020304" pitchFamily="18" charset="0"/>
                        </a:rPr>
                        <a:t>instant coffee </a:t>
                      </a:r>
                      <a:r>
                        <a:rPr lang="fr-FR" sz="1600" b="1" dirty="0" err="1">
                          <a:effectLst/>
                          <a:latin typeface="Times New Roman" panose="02020603050405020304" pitchFamily="18" charset="0"/>
                          <a:cs typeface="Times New Roman" panose="02020603050405020304" pitchFamily="18" charset="0"/>
                        </a:rPr>
                        <a:t>whiteners</a:t>
                      </a:r>
                      <a:r>
                        <a:rPr lang="fr-FR" sz="1600" b="0" dirty="0">
                          <a:effectLst/>
                          <a:latin typeface="Times New Roman" panose="02020603050405020304" pitchFamily="18" charset="0"/>
                          <a:cs typeface="Times New Roman" panose="02020603050405020304" pitchFamily="18" charset="0"/>
                        </a:rPr>
                        <a:t>, </a:t>
                      </a:r>
                      <a:r>
                        <a:rPr lang="fr-FR" sz="1600" b="1" dirty="0" err="1">
                          <a:effectLst/>
                          <a:latin typeface="Times New Roman" panose="02020603050405020304" pitchFamily="18" charset="0"/>
                          <a:cs typeface="Times New Roman" panose="02020603050405020304" pitchFamily="18" charset="0"/>
                        </a:rPr>
                        <a:t>sausages</a:t>
                      </a:r>
                      <a:r>
                        <a:rPr lang="fr-FR" sz="1600" b="0" dirty="0">
                          <a:effectLst/>
                          <a:latin typeface="Times New Roman" panose="02020603050405020304" pitchFamily="18" charset="0"/>
                          <a:cs typeface="Times New Roman" panose="02020603050405020304" pitchFamily="18" charset="0"/>
                        </a:rPr>
                        <a:t> (binder), </a:t>
                      </a:r>
                      <a:r>
                        <a:rPr lang="fr-FR" sz="1600" b="1" dirty="0" err="1">
                          <a:effectLst/>
                          <a:latin typeface="Times New Roman" panose="02020603050405020304" pitchFamily="18" charset="0"/>
                          <a:cs typeface="Times New Roman" panose="02020603050405020304" pitchFamily="18" charset="0"/>
                        </a:rPr>
                        <a:t>meat</a:t>
                      </a:r>
                      <a:r>
                        <a:rPr lang="fr-FR" sz="1600" b="1" dirty="0">
                          <a:effectLst/>
                          <a:latin typeface="Times New Roman" panose="02020603050405020304" pitchFamily="18" charset="0"/>
                          <a:cs typeface="Times New Roman" panose="02020603050405020304" pitchFamily="18" charset="0"/>
                        </a:rPr>
                        <a:t> analogues</a:t>
                      </a:r>
                      <a:r>
                        <a:rPr lang="fr-FR" sz="1600" b="0" dirty="0">
                          <a:effectLst/>
                          <a:latin typeface="Times New Roman" panose="02020603050405020304" pitchFamily="18" charset="0"/>
                          <a:cs typeface="Times New Roman" panose="02020603050405020304" pitchFamily="18" charset="0"/>
                        </a:rPr>
                        <a:t>.</a:t>
                      </a:r>
                      <a:br>
                        <a:rPr lang="fr-FR" sz="1600" b="0" dirty="0">
                          <a:effectLst/>
                          <a:latin typeface="Times New Roman" panose="02020603050405020304" pitchFamily="18" charset="0"/>
                          <a:cs typeface="Times New Roman" panose="02020603050405020304" pitchFamily="18" charset="0"/>
                        </a:rPr>
                      </a:br>
                      <a:r>
                        <a:rPr lang="fr-FR" sz="1600" b="0" dirty="0">
                          <a:effectLst/>
                          <a:latin typeface="Times New Roman" panose="02020603050405020304" pitchFamily="18" charset="0"/>
                          <a:cs typeface="Times New Roman" panose="02020603050405020304" pitchFamily="18" charset="0"/>
                        </a:rPr>
                        <a:t>- </a:t>
                      </a:r>
                      <a:r>
                        <a:rPr lang="fr-FR" sz="1600" b="1" dirty="0">
                          <a:effectLst/>
                          <a:latin typeface="Times New Roman" panose="02020603050405020304" pitchFamily="18" charset="0"/>
                          <a:cs typeface="Times New Roman" panose="02020603050405020304" pitchFamily="18" charset="0"/>
                        </a:rPr>
                        <a:t>Calcium </a:t>
                      </a:r>
                      <a:r>
                        <a:rPr lang="fr-FR" sz="1600" b="1" dirty="0" err="1">
                          <a:effectLst/>
                          <a:latin typeface="Times New Roman" panose="02020603050405020304" pitchFamily="18" charset="0"/>
                          <a:cs typeface="Times New Roman" panose="02020603050405020304" pitchFamily="18" charset="0"/>
                        </a:rPr>
                        <a:t>caseinate</a:t>
                      </a:r>
                      <a:r>
                        <a:rPr lang="fr-FR" sz="1600" b="0" dirty="0">
                          <a:effectLst/>
                          <a:latin typeface="Times New Roman" panose="02020603050405020304" pitchFamily="18" charset="0"/>
                          <a:cs typeface="Times New Roman" panose="02020603050405020304" pitchFamily="18" charset="0"/>
                        </a:rPr>
                        <a:t>: </a:t>
                      </a:r>
                      <a:r>
                        <a:rPr lang="fr-FR" sz="1600" b="0" dirty="0" err="1">
                          <a:effectLst/>
                          <a:latin typeface="Times New Roman" panose="02020603050405020304" pitchFamily="18" charset="0"/>
                          <a:cs typeface="Times New Roman" panose="02020603050405020304" pitchFamily="18" charset="0"/>
                        </a:rPr>
                        <a:t>Less</a:t>
                      </a:r>
                      <a:r>
                        <a:rPr lang="fr-FR" sz="1600" b="0" dirty="0">
                          <a:effectLst/>
                          <a:latin typeface="Times New Roman" panose="02020603050405020304" pitchFamily="18" charset="0"/>
                          <a:cs typeface="Times New Roman" panose="02020603050405020304" pitchFamily="18" charset="0"/>
                        </a:rPr>
                        <a:t> soluble, </a:t>
                      </a:r>
                      <a:r>
                        <a:rPr lang="fr-FR" sz="1600" b="0" dirty="0" err="1">
                          <a:effectLst/>
                          <a:latin typeface="Times New Roman" panose="02020603050405020304" pitchFamily="18" charset="0"/>
                          <a:cs typeface="Times New Roman" panose="02020603050405020304" pitchFamily="18" charset="0"/>
                        </a:rPr>
                        <a:t>forms</a:t>
                      </a:r>
                      <a:r>
                        <a:rPr lang="fr-FR" sz="1600" b="0" dirty="0">
                          <a:effectLst/>
                          <a:latin typeface="Times New Roman" panose="02020603050405020304" pitchFamily="18" charset="0"/>
                          <a:cs typeface="Times New Roman" panose="02020603050405020304" pitchFamily="18" charset="0"/>
                        </a:rPr>
                        <a:t> a suspension. </a:t>
                      </a:r>
                      <a:r>
                        <a:rPr lang="fr-FR" sz="1600" b="0" dirty="0" err="1">
                          <a:effectLst/>
                          <a:latin typeface="Times New Roman" panose="02020603050405020304" pitchFamily="18" charset="0"/>
                          <a:cs typeface="Times New Roman" panose="02020603050405020304" pitchFamily="18" charset="0"/>
                        </a:rPr>
                        <a:t>Provides</a:t>
                      </a:r>
                      <a:r>
                        <a:rPr lang="fr-FR" sz="1600" b="0" dirty="0">
                          <a:effectLst/>
                          <a:latin typeface="Times New Roman" panose="02020603050405020304" pitchFamily="18" charset="0"/>
                          <a:cs typeface="Times New Roman" panose="02020603050405020304" pitchFamily="18" charset="0"/>
                        </a:rPr>
                        <a:t> texture and body to </a:t>
                      </a:r>
                      <a:r>
                        <a:rPr lang="fr-FR" sz="1600" b="1" dirty="0" err="1">
                          <a:effectLst/>
                          <a:latin typeface="Times New Roman" panose="02020603050405020304" pitchFamily="18" charset="0"/>
                          <a:cs typeface="Times New Roman" panose="02020603050405020304" pitchFamily="18" charset="0"/>
                        </a:rPr>
                        <a:t>protein</a:t>
                      </a:r>
                      <a:r>
                        <a:rPr lang="fr-FR" sz="1600" b="1" dirty="0">
                          <a:effectLst/>
                          <a:latin typeface="Times New Roman" panose="02020603050405020304" pitchFamily="18" charset="0"/>
                          <a:cs typeface="Times New Roman" panose="02020603050405020304" pitchFamily="18" charset="0"/>
                        </a:rPr>
                        <a:t> drinks</a:t>
                      </a:r>
                      <a:r>
                        <a:rPr lang="fr-FR" sz="1600" b="0" dirty="0">
                          <a:effectLst/>
                          <a:latin typeface="Times New Roman" panose="02020603050405020304" pitchFamily="18" charset="0"/>
                          <a:cs typeface="Times New Roman" panose="02020603050405020304" pitchFamily="18" charset="0"/>
                        </a:rPr>
                        <a:t> and </a:t>
                      </a:r>
                      <a:r>
                        <a:rPr lang="fr-FR" sz="1600" b="1" dirty="0" err="1">
                          <a:effectLst/>
                          <a:latin typeface="Times New Roman" panose="02020603050405020304" pitchFamily="18" charset="0"/>
                          <a:cs typeface="Times New Roman" panose="02020603050405020304" pitchFamily="18" charset="0"/>
                        </a:rPr>
                        <a:t>processed</a:t>
                      </a:r>
                      <a:r>
                        <a:rPr lang="fr-FR" sz="1600" b="1" dirty="0">
                          <a:effectLst/>
                          <a:latin typeface="Times New Roman" panose="02020603050405020304" pitchFamily="18" charset="0"/>
                          <a:cs typeface="Times New Roman" panose="02020603050405020304" pitchFamily="18" charset="0"/>
                        </a:rPr>
                        <a:t> </a:t>
                      </a:r>
                      <a:r>
                        <a:rPr lang="fr-FR" sz="1600" b="1" dirty="0" err="1">
                          <a:effectLst/>
                          <a:latin typeface="Times New Roman" panose="02020603050405020304" pitchFamily="18" charset="0"/>
                          <a:cs typeface="Times New Roman" panose="02020603050405020304" pitchFamily="18" charset="0"/>
                        </a:rPr>
                        <a:t>cheese</a:t>
                      </a:r>
                      <a:r>
                        <a:rPr lang="fr-FR" sz="1600" b="0" dirty="0">
                          <a:effectLst/>
                          <a:latin typeface="Times New Roman" panose="02020603050405020304" pitchFamily="18" charset="0"/>
                          <a:cs typeface="Times New Roman" panose="02020603050405020304" pitchFamily="18" charset="0"/>
                        </a:rPr>
                        <a:t>.</a:t>
                      </a:r>
                    </a:p>
                  </a:txBody>
                  <a:tcPr marL="21190" marR="19071" marT="13244" marB="13244" anchor="ctr"/>
                </a:tc>
                <a:extLst>
                  <a:ext uri="{0D108BD9-81ED-4DB2-BD59-A6C34878D82A}">
                    <a16:rowId xmlns:a16="http://schemas.microsoft.com/office/drawing/2014/main" val="1730155873"/>
                  </a:ext>
                </a:extLst>
              </a:tr>
            </a:tbl>
          </a:graphicData>
        </a:graphic>
      </p:graphicFrame>
      <p:pic>
        <p:nvPicPr>
          <p:cNvPr id="12" name="Image 11">
            <a:extLst>
              <a:ext uri="{FF2B5EF4-FFF2-40B4-BE49-F238E27FC236}">
                <a16:creationId xmlns:a16="http://schemas.microsoft.com/office/drawing/2014/main" id="{47722FFC-6625-189B-9211-C26071C99C38}"/>
              </a:ext>
            </a:extLst>
          </p:cNvPr>
          <p:cNvPicPr>
            <a:picLocks noChangeAspect="1"/>
          </p:cNvPicPr>
          <p:nvPr/>
        </p:nvPicPr>
        <p:blipFill>
          <a:blip r:embed="rId3"/>
          <a:stretch>
            <a:fillRect/>
          </a:stretch>
        </p:blipFill>
        <p:spPr>
          <a:xfrm>
            <a:off x="8875551" y="2571750"/>
            <a:ext cx="2590933" cy="1663786"/>
          </a:xfrm>
          <a:prstGeom prst="rect">
            <a:avLst/>
          </a:prstGeom>
        </p:spPr>
      </p:pic>
      <p:pic>
        <p:nvPicPr>
          <p:cNvPr id="16" name="Image 15">
            <a:extLst>
              <a:ext uri="{FF2B5EF4-FFF2-40B4-BE49-F238E27FC236}">
                <a16:creationId xmlns:a16="http://schemas.microsoft.com/office/drawing/2014/main" id="{307FD2C5-E404-0FF2-254E-F9F47A583B15}"/>
              </a:ext>
            </a:extLst>
          </p:cNvPr>
          <p:cNvPicPr>
            <a:picLocks noChangeAspect="1"/>
          </p:cNvPicPr>
          <p:nvPr/>
        </p:nvPicPr>
        <p:blipFill>
          <a:blip r:embed="rId4"/>
          <a:stretch>
            <a:fillRect/>
          </a:stretch>
        </p:blipFill>
        <p:spPr>
          <a:xfrm>
            <a:off x="8875551" y="630266"/>
            <a:ext cx="2425856" cy="1817614"/>
          </a:xfrm>
          <a:prstGeom prst="rect">
            <a:avLst/>
          </a:prstGeom>
        </p:spPr>
      </p:pic>
    </p:spTree>
    <p:extLst>
      <p:ext uri="{BB962C8B-B14F-4D97-AF65-F5344CB8AC3E}">
        <p14:creationId xmlns:p14="http://schemas.microsoft.com/office/powerpoint/2010/main" val="1800200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3B32BF0E-AB1F-5C7B-4F14-661DD4F6C574}"/>
            </a:ext>
          </a:extLst>
        </p:cNvPr>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8E9BF779-53B6-4562-9804-40D69DF20C36}"/>
              </a:ext>
            </a:extLst>
          </p:cNvPr>
          <p:cNvGraphicFramePr>
            <a:graphicFrameLocks noGrp="1"/>
          </p:cNvGraphicFramePr>
          <p:nvPr>
            <p:extLst>
              <p:ext uri="{D42A27DB-BD31-4B8C-83A1-F6EECF244321}">
                <p14:modId xmlns:p14="http://schemas.microsoft.com/office/powerpoint/2010/main" val="2933430817"/>
              </p:ext>
            </p:extLst>
          </p:nvPr>
        </p:nvGraphicFramePr>
        <p:xfrm>
          <a:off x="360727" y="742001"/>
          <a:ext cx="8334461" cy="2939261"/>
        </p:xfrm>
        <a:graphic>
          <a:graphicData uri="http://schemas.openxmlformats.org/drawingml/2006/table">
            <a:tbl>
              <a:tblPr>
                <a:tableStyleId>{13FABE3D-0139-4412-9C73-E4F564A66098}</a:tableStyleId>
              </a:tblPr>
              <a:tblGrid>
                <a:gridCol w="1292832">
                  <a:extLst>
                    <a:ext uri="{9D8B030D-6E8A-4147-A177-3AD203B41FA5}">
                      <a16:colId xmlns:a16="http://schemas.microsoft.com/office/drawing/2014/main" val="3615390501"/>
                    </a:ext>
                  </a:extLst>
                </a:gridCol>
                <a:gridCol w="1663446">
                  <a:extLst>
                    <a:ext uri="{9D8B030D-6E8A-4147-A177-3AD203B41FA5}">
                      <a16:colId xmlns:a16="http://schemas.microsoft.com/office/drawing/2014/main" val="396131030"/>
                    </a:ext>
                  </a:extLst>
                </a:gridCol>
                <a:gridCol w="5378183">
                  <a:extLst>
                    <a:ext uri="{9D8B030D-6E8A-4147-A177-3AD203B41FA5}">
                      <a16:colId xmlns:a16="http://schemas.microsoft.com/office/drawing/2014/main" val="176697412"/>
                    </a:ext>
                  </a:extLst>
                </a:gridCol>
              </a:tblGrid>
              <a:tr h="449156">
                <a:tc>
                  <a:txBody>
                    <a:bodyPr/>
                    <a:lstStyle/>
                    <a:p>
                      <a:pPr algn="ctr">
                        <a:lnSpc>
                          <a:spcPts val="1875"/>
                        </a:lnSpc>
                        <a:buNone/>
                      </a:pPr>
                      <a:r>
                        <a:rPr lang="fr-FR" sz="1600" b="1" dirty="0" err="1">
                          <a:effectLst/>
                          <a:latin typeface="Times New Roman" panose="02020603050405020304" pitchFamily="18" charset="0"/>
                          <a:cs typeface="Times New Roman" panose="02020603050405020304" pitchFamily="18" charset="0"/>
                        </a:rPr>
                        <a:t>Ingredient</a:t>
                      </a:r>
                      <a:endParaRPr lang="fr-FR" sz="1600" b="1" dirty="0">
                        <a:effectLst/>
                        <a:latin typeface="Times New Roman" panose="02020603050405020304" pitchFamily="18" charset="0"/>
                        <a:cs typeface="Times New Roman" panose="02020603050405020304" pitchFamily="18" charset="0"/>
                      </a:endParaRPr>
                    </a:p>
                  </a:txBody>
                  <a:tcPr marL="19071" marR="21190" marT="13244" marB="13244" anchor="ctr"/>
                </a:tc>
                <a:tc>
                  <a:txBody>
                    <a:bodyPr/>
                    <a:lstStyle/>
                    <a:p>
                      <a:pPr algn="ctr">
                        <a:lnSpc>
                          <a:spcPts val="1875"/>
                        </a:lnSpc>
                        <a:buNone/>
                      </a:pPr>
                      <a:r>
                        <a:rPr lang="fr-FR" sz="1600" b="1" dirty="0" err="1">
                          <a:effectLst/>
                          <a:latin typeface="Times New Roman" panose="02020603050405020304" pitchFamily="18" charset="0"/>
                          <a:cs typeface="Times New Roman" panose="02020603050405020304" pitchFamily="18" charset="0"/>
                        </a:rPr>
                        <a:t>Manufacturing</a:t>
                      </a:r>
                      <a:r>
                        <a:rPr lang="fr-FR" sz="1600" b="1" dirty="0">
                          <a:effectLst/>
                          <a:latin typeface="Times New Roman" panose="02020603050405020304" pitchFamily="18" charset="0"/>
                          <a:cs typeface="Times New Roman" panose="02020603050405020304" pitchFamily="18" charset="0"/>
                        </a:rPr>
                        <a:t> Process</a:t>
                      </a:r>
                    </a:p>
                  </a:txBody>
                  <a:tcPr marL="21190" marR="21190" marT="13244" marB="13244" anchor="ctr"/>
                </a:tc>
                <a:tc>
                  <a:txBody>
                    <a:bodyPr/>
                    <a:lstStyle/>
                    <a:p>
                      <a:pPr algn="ctr">
                        <a:lnSpc>
                          <a:spcPts val="1875"/>
                        </a:lnSpc>
                        <a:buNone/>
                      </a:pPr>
                      <a:r>
                        <a:rPr lang="fr-FR" sz="1600" b="1" dirty="0" err="1">
                          <a:effectLst/>
                          <a:latin typeface="Times New Roman" panose="02020603050405020304" pitchFamily="18" charset="0"/>
                          <a:cs typeface="Times New Roman" panose="02020603050405020304" pitchFamily="18" charset="0"/>
                        </a:rPr>
                        <a:t>Detailed</a:t>
                      </a:r>
                      <a:r>
                        <a:rPr lang="fr-FR" sz="1600" b="1" dirty="0">
                          <a:effectLst/>
                          <a:latin typeface="Times New Roman" panose="02020603050405020304" pitchFamily="18" charset="0"/>
                          <a:cs typeface="Times New Roman" panose="02020603050405020304" pitchFamily="18" charset="0"/>
                        </a:rPr>
                        <a:t> </a:t>
                      </a:r>
                      <a:r>
                        <a:rPr lang="fr-FR" sz="1600" b="1" dirty="0" err="1">
                          <a:effectLst/>
                          <a:latin typeface="Times New Roman" panose="02020603050405020304" pitchFamily="18" charset="0"/>
                          <a:cs typeface="Times New Roman" panose="02020603050405020304" pitchFamily="18" charset="0"/>
                        </a:rPr>
                        <a:t>Characteristics</a:t>
                      </a:r>
                      <a:r>
                        <a:rPr lang="fr-FR" sz="1600" b="1" dirty="0">
                          <a:effectLst/>
                          <a:latin typeface="Times New Roman" panose="02020603050405020304" pitchFamily="18" charset="0"/>
                          <a:cs typeface="Times New Roman" panose="02020603050405020304" pitchFamily="18" charset="0"/>
                        </a:rPr>
                        <a:t> and Applications</a:t>
                      </a:r>
                    </a:p>
                  </a:txBody>
                  <a:tcPr marL="21190" marR="21190" marT="13244" marB="13244" anchor="ctr"/>
                </a:tc>
                <a:extLst>
                  <a:ext uri="{0D108BD9-81ED-4DB2-BD59-A6C34878D82A}">
                    <a16:rowId xmlns:a16="http://schemas.microsoft.com/office/drawing/2014/main" val="1496769104"/>
                  </a:ext>
                </a:extLst>
              </a:tr>
              <a:tr h="2430173">
                <a:tc>
                  <a:txBody>
                    <a:bodyPr/>
                    <a:lstStyle/>
                    <a:p>
                      <a:pPr algn="ctr">
                        <a:lnSpc>
                          <a:spcPts val="1875"/>
                        </a:lnSpc>
                        <a:buNone/>
                      </a:pPr>
                      <a:r>
                        <a:rPr lang="fr-FR" sz="1600" b="1" dirty="0">
                          <a:effectLst/>
                          <a:latin typeface="Times New Roman" panose="02020603050405020304" pitchFamily="18" charset="0"/>
                          <a:cs typeface="Times New Roman" panose="02020603050405020304" pitchFamily="18" charset="0"/>
                        </a:rPr>
                        <a:t>Whey </a:t>
                      </a:r>
                      <a:r>
                        <a:rPr lang="fr-FR" sz="1600" b="1" dirty="0" err="1">
                          <a:effectLst/>
                          <a:latin typeface="Times New Roman" panose="02020603050405020304" pitchFamily="18" charset="0"/>
                          <a:cs typeface="Times New Roman" panose="02020603050405020304" pitchFamily="18" charset="0"/>
                        </a:rPr>
                        <a:t>Protein</a:t>
                      </a:r>
                      <a:r>
                        <a:rPr lang="fr-FR" sz="1600" b="1" dirty="0">
                          <a:effectLst/>
                          <a:latin typeface="Times New Roman" panose="02020603050405020304" pitchFamily="18" charset="0"/>
                          <a:cs typeface="Times New Roman" panose="02020603050405020304" pitchFamily="18" charset="0"/>
                        </a:rPr>
                        <a:t> </a:t>
                      </a:r>
                      <a:r>
                        <a:rPr lang="fr-FR" sz="1600" b="1" dirty="0" err="1">
                          <a:effectLst/>
                          <a:latin typeface="Times New Roman" panose="02020603050405020304" pitchFamily="18" charset="0"/>
                          <a:cs typeface="Times New Roman" panose="02020603050405020304" pitchFamily="18" charset="0"/>
                        </a:rPr>
                        <a:t>Concentrates</a:t>
                      </a:r>
                      <a:r>
                        <a:rPr lang="fr-FR" sz="1600" b="1" dirty="0">
                          <a:effectLst/>
                          <a:latin typeface="Times New Roman" panose="02020603050405020304" pitchFamily="18" charset="0"/>
                          <a:cs typeface="Times New Roman" panose="02020603050405020304" pitchFamily="18" charset="0"/>
                        </a:rPr>
                        <a:t>/</a:t>
                      </a:r>
                      <a:r>
                        <a:rPr lang="fr-FR" sz="1600" b="1" dirty="0" err="1">
                          <a:effectLst/>
                          <a:latin typeface="Times New Roman" panose="02020603050405020304" pitchFamily="18" charset="0"/>
                          <a:cs typeface="Times New Roman" panose="02020603050405020304" pitchFamily="18" charset="0"/>
                        </a:rPr>
                        <a:t>Isolates</a:t>
                      </a:r>
                      <a:r>
                        <a:rPr lang="fr-FR" sz="1600" b="1" dirty="0">
                          <a:effectLst/>
                          <a:latin typeface="Times New Roman" panose="02020603050405020304" pitchFamily="18" charset="0"/>
                          <a:cs typeface="Times New Roman" panose="02020603050405020304" pitchFamily="18" charset="0"/>
                        </a:rPr>
                        <a:t> (WPC/WPI)</a:t>
                      </a:r>
                      <a:endParaRPr lang="fr-FR" sz="1600" b="0" dirty="0">
                        <a:effectLst/>
                        <a:latin typeface="Times New Roman" panose="02020603050405020304" pitchFamily="18" charset="0"/>
                        <a:cs typeface="Times New Roman" panose="02020603050405020304" pitchFamily="18" charset="0"/>
                      </a:endParaRPr>
                    </a:p>
                  </a:txBody>
                  <a:tcPr marR="101600" marT="63500" marB="63500" anchor="ctr"/>
                </a:tc>
                <a:tc>
                  <a:txBody>
                    <a:bodyPr/>
                    <a:lstStyle/>
                    <a:p>
                      <a:pPr algn="ctr">
                        <a:lnSpc>
                          <a:spcPts val="1875"/>
                        </a:lnSpc>
                        <a:buNone/>
                      </a:pPr>
                      <a:r>
                        <a:rPr lang="en-US" sz="1600" b="0" dirty="0">
                          <a:effectLst/>
                          <a:latin typeface="Times New Roman" panose="02020603050405020304" pitchFamily="18" charset="0"/>
                          <a:cs typeface="Times New Roman" panose="02020603050405020304" pitchFamily="18" charset="0"/>
                        </a:rPr>
                        <a:t>Membrane filtration (ultrafiltration) of whey to concentrate proteins.</a:t>
                      </a:r>
                    </a:p>
                  </a:txBody>
                  <a:tcPr marL="101600" marR="101600" marT="63500" marB="63500" anchor="ctr"/>
                </a:tc>
                <a:tc>
                  <a:txBody>
                    <a:bodyPr/>
                    <a:lstStyle/>
                    <a:p>
                      <a:pPr>
                        <a:lnSpc>
                          <a:spcPct val="150000"/>
                        </a:lnSpc>
                        <a:buNone/>
                      </a:pPr>
                      <a:r>
                        <a:rPr lang="en-US" sz="1600" b="0" dirty="0">
                          <a:effectLst/>
                          <a:latin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cs typeface="Times New Roman" panose="02020603050405020304" pitchFamily="18" charset="0"/>
                        </a:rPr>
                        <a:t>WPC (35-80% protein)</a:t>
                      </a:r>
                      <a:r>
                        <a:rPr lang="en-US" sz="1600" b="0" dirty="0">
                          <a:effectLst/>
                          <a:latin typeface="Times New Roman" panose="02020603050405020304" pitchFamily="18" charset="0"/>
                          <a:cs typeface="Times New Roman" panose="02020603050405020304" pitchFamily="18" charset="0"/>
                        </a:rPr>
                        <a:t>: Good balance between functionality and cost. Used in </a:t>
                      </a:r>
                      <a:r>
                        <a:rPr lang="en-US" sz="1600" b="1" dirty="0">
                          <a:effectLst/>
                          <a:latin typeface="Times New Roman" panose="02020603050405020304" pitchFamily="18" charset="0"/>
                          <a:cs typeface="Times New Roman" panose="02020603050405020304" pitchFamily="18" charset="0"/>
                        </a:rPr>
                        <a:t>fermented dairy products</a:t>
                      </a:r>
                      <a:r>
                        <a:rPr lang="en-US" sz="1600" b="0" dirty="0">
                          <a:effectLst/>
                          <a:latin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cs typeface="Times New Roman" panose="02020603050405020304" pitchFamily="18" charset="0"/>
                        </a:rPr>
                        <a:t>ice cream</a:t>
                      </a:r>
                      <a:r>
                        <a:rPr lang="en-US" sz="1600" b="0" dirty="0">
                          <a:effectLst/>
                          <a:latin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cs typeface="Times New Roman" panose="02020603050405020304" pitchFamily="18" charset="0"/>
                        </a:rPr>
                        <a:t>pastries</a:t>
                      </a:r>
                      <a:r>
                        <a:rPr lang="en-US" sz="1600" b="0" dirty="0">
                          <a:effectLst/>
                          <a:latin typeface="Times New Roman" panose="02020603050405020304" pitchFamily="18" charset="0"/>
                          <a:cs typeface="Times New Roman" panose="02020603050405020304" pitchFamily="18" charset="0"/>
                        </a:rPr>
                        <a:t>.</a:t>
                      </a:r>
                      <a:br>
                        <a:rPr lang="en-US" sz="1600" b="0" dirty="0">
                          <a:effectLst/>
                          <a:latin typeface="Times New Roman" panose="02020603050405020304" pitchFamily="18" charset="0"/>
                          <a:cs typeface="Times New Roman" panose="02020603050405020304" pitchFamily="18" charset="0"/>
                        </a:rPr>
                      </a:br>
                      <a:r>
                        <a:rPr lang="en-US" sz="1600" b="0" dirty="0">
                          <a:effectLst/>
                          <a:latin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cs typeface="Times New Roman" panose="02020603050405020304" pitchFamily="18" charset="0"/>
                        </a:rPr>
                        <a:t>WPI (&gt;90% protein)</a:t>
                      </a:r>
                      <a:r>
                        <a:rPr lang="en-US" sz="1600" b="0" dirty="0">
                          <a:effectLst/>
                          <a:latin typeface="Times New Roman" panose="02020603050405020304" pitchFamily="18" charset="0"/>
                          <a:cs typeface="Times New Roman" panose="02020603050405020304" pitchFamily="18" charset="0"/>
                        </a:rPr>
                        <a:t>: Almost pure protein. </a:t>
                      </a:r>
                      <a:r>
                        <a:rPr lang="en-US" sz="1600" b="1" dirty="0">
                          <a:effectLst/>
                          <a:latin typeface="Times New Roman" panose="02020603050405020304" pitchFamily="18" charset="0"/>
                          <a:cs typeface="Times New Roman" panose="02020603050405020304" pitchFamily="18" charset="0"/>
                        </a:rPr>
                        <a:t>Highly soluble</a:t>
                      </a:r>
                      <a:r>
                        <a:rPr lang="en-US" sz="1600" b="0" dirty="0">
                          <a:effectLst/>
                          <a:latin typeface="Times New Roman" panose="02020603050405020304" pitchFamily="18" charset="0"/>
                          <a:cs typeface="Times New Roman" panose="02020603050405020304" pitchFamily="18" charset="0"/>
                        </a:rPr>
                        <a:t>, even at acidic </a:t>
                      </a:r>
                      <a:r>
                        <a:rPr lang="en-US" sz="1600" b="0" dirty="0" err="1">
                          <a:effectLst/>
                          <a:latin typeface="Times New Roman" panose="02020603050405020304" pitchFamily="18" charset="0"/>
                          <a:cs typeface="Times New Roman" panose="02020603050405020304" pitchFamily="18" charset="0"/>
                        </a:rPr>
                        <a:t>pH.</a:t>
                      </a:r>
                      <a:r>
                        <a:rPr lang="en-US" sz="1600" b="0" dirty="0">
                          <a:effectLst/>
                          <a:latin typeface="Times New Roman" panose="02020603050405020304" pitchFamily="18" charset="0"/>
                          <a:cs typeface="Times New Roman" panose="02020603050405020304" pitchFamily="18" charset="0"/>
                        </a:rPr>
                        <a:t> It is the star ingredient of </a:t>
                      </a:r>
                      <a:r>
                        <a:rPr lang="en-US" sz="1600" b="1" dirty="0">
                          <a:effectLst/>
                          <a:latin typeface="Times New Roman" panose="02020603050405020304" pitchFamily="18" charset="0"/>
                          <a:cs typeface="Times New Roman" panose="02020603050405020304" pitchFamily="18" charset="0"/>
                        </a:rPr>
                        <a:t>sports drinks and supplements</a:t>
                      </a:r>
                      <a:r>
                        <a:rPr lang="en-US" sz="1600" b="0" dirty="0">
                          <a:effectLst/>
                          <a:latin typeface="Times New Roman" panose="02020603050405020304" pitchFamily="18" charset="0"/>
                          <a:cs typeface="Times New Roman" panose="02020603050405020304" pitchFamily="18" charset="0"/>
                        </a:rPr>
                        <a:t>.</a:t>
                      </a:r>
                    </a:p>
                  </a:txBody>
                  <a:tcPr marL="101600" marT="63500" marB="63500" anchor="ctr"/>
                </a:tc>
                <a:extLst>
                  <a:ext uri="{0D108BD9-81ED-4DB2-BD59-A6C34878D82A}">
                    <a16:rowId xmlns:a16="http://schemas.microsoft.com/office/drawing/2014/main" val="3365472771"/>
                  </a:ext>
                </a:extLst>
              </a:tr>
            </a:tbl>
          </a:graphicData>
        </a:graphic>
      </p:graphicFrame>
    </p:spTree>
    <p:extLst>
      <p:ext uri="{BB962C8B-B14F-4D97-AF65-F5344CB8AC3E}">
        <p14:creationId xmlns:p14="http://schemas.microsoft.com/office/powerpoint/2010/main" val="39307724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1DBDF5A3-20EF-5D30-6BAC-6A2BFE915562}"/>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3C36C5FE-8EEF-4B27-ABB2-4EA554C49C14}"/>
              </a:ext>
            </a:extLst>
          </p:cNvPr>
          <p:cNvSpPr txBox="1"/>
          <p:nvPr/>
        </p:nvSpPr>
        <p:spPr>
          <a:xfrm>
            <a:off x="755500" y="224008"/>
            <a:ext cx="5482763" cy="523220"/>
          </a:xfrm>
          <a:prstGeom prst="rect">
            <a:avLst/>
          </a:prstGeom>
          <a:noFill/>
        </p:spPr>
        <p:txBody>
          <a:bodyPr wrap="square">
            <a:spAutoFit/>
          </a:bodyPr>
          <a:lstStyle/>
          <a:p>
            <a:r>
              <a:rPr lang="fr-FR" sz="2800" b="1" dirty="0">
                <a:solidFill>
                  <a:srgbClr val="FF0000"/>
                </a:solidFill>
                <a:effectLst/>
                <a:latin typeface="Times New Roman" panose="02020603050405020304" pitchFamily="18" charset="0"/>
                <a:ea typeface="Calibri" panose="020F0502020204030204" pitchFamily="34" charset="0"/>
              </a:rPr>
              <a:t>2.3. Key </a:t>
            </a:r>
            <a:r>
              <a:rPr lang="fr-FR" sz="2800" b="1" dirty="0" err="1">
                <a:solidFill>
                  <a:srgbClr val="FF0000"/>
                </a:solidFill>
                <a:effectLst/>
                <a:latin typeface="Times New Roman" panose="02020603050405020304" pitchFamily="18" charset="0"/>
                <a:ea typeface="Calibri" panose="020F0502020204030204" pitchFamily="34" charset="0"/>
              </a:rPr>
              <a:t>Functional</a:t>
            </a:r>
            <a:r>
              <a:rPr lang="fr-FR" sz="2800" b="1" dirty="0">
                <a:solidFill>
                  <a:srgbClr val="FF0000"/>
                </a:solidFill>
                <a:effectLst/>
                <a:latin typeface="Times New Roman" panose="02020603050405020304" pitchFamily="18" charset="0"/>
                <a:ea typeface="Calibri" panose="020F0502020204030204" pitchFamily="34" charset="0"/>
              </a:rPr>
              <a:t> </a:t>
            </a:r>
            <a:r>
              <a:rPr lang="fr-FR" sz="2800" b="1" dirty="0" err="1">
                <a:solidFill>
                  <a:srgbClr val="FF0000"/>
                </a:solidFill>
                <a:effectLst/>
                <a:latin typeface="Times New Roman" panose="02020603050405020304" pitchFamily="18" charset="0"/>
                <a:ea typeface="Calibri" panose="020F0502020204030204" pitchFamily="34" charset="0"/>
              </a:rPr>
              <a:t>Properties</a:t>
            </a:r>
            <a:endParaRPr lang="fr-FR" sz="2800" b="1" dirty="0">
              <a:solidFill>
                <a:srgbClr val="FF0000"/>
              </a:solidFill>
              <a:effectLst/>
              <a:latin typeface="Times New Roman" panose="02020603050405020304" pitchFamily="18" charset="0"/>
              <a:ea typeface="Calibri" panose="020F0502020204030204" pitchFamily="34" charset="0"/>
            </a:endParaRPr>
          </a:p>
        </p:txBody>
      </p:sp>
      <p:sp>
        <p:nvSpPr>
          <p:cNvPr id="5" name="ZoneTexte 4">
            <a:extLst>
              <a:ext uri="{FF2B5EF4-FFF2-40B4-BE49-F238E27FC236}">
                <a16:creationId xmlns:a16="http://schemas.microsoft.com/office/drawing/2014/main" id="{E81D475D-8F25-8529-2AE5-84D48FEDE500}"/>
              </a:ext>
            </a:extLst>
          </p:cNvPr>
          <p:cNvSpPr txBox="1"/>
          <p:nvPr/>
        </p:nvSpPr>
        <p:spPr>
          <a:xfrm>
            <a:off x="277326" y="747228"/>
            <a:ext cx="8346555" cy="4310411"/>
          </a:xfrm>
          <a:prstGeom prst="rect">
            <a:avLst/>
          </a:prstGeom>
          <a:noFill/>
        </p:spPr>
        <p:txBody>
          <a:bodyPr wrap="square">
            <a:spAutoFit/>
          </a:bodyPr>
          <a:lstStyle/>
          <a:p>
            <a:pPr algn="l">
              <a:spcBef>
                <a:spcPts val="600"/>
              </a:spcBef>
              <a:spcAft>
                <a:spcPts val="600"/>
              </a:spcAft>
            </a:pPr>
            <a:r>
              <a:rPr lang="fr-FR" sz="1800" b="1" i="0" dirty="0">
                <a:solidFill>
                  <a:srgbClr val="0F1115"/>
                </a:solidFill>
                <a:effectLst/>
                <a:latin typeface="Times New Roman" panose="02020603050405020304" pitchFamily="18" charset="0"/>
                <a:cs typeface="Times New Roman" panose="02020603050405020304" pitchFamily="18" charset="0"/>
              </a:rPr>
              <a:t>- Gelation</a:t>
            </a:r>
            <a:r>
              <a:rPr lang="fr-FR" sz="1800" b="0" i="0" dirty="0">
                <a:solidFill>
                  <a:srgbClr val="0F1115"/>
                </a:solidFill>
                <a:effectLst/>
                <a:latin typeface="Times New Roman" panose="02020603050405020304" pitchFamily="18" charset="0"/>
                <a:cs typeface="Times New Roman" panose="02020603050405020304" pitchFamily="18" charset="0"/>
              </a:rPr>
              <a:t>:</a:t>
            </a:r>
          </a:p>
          <a:p>
            <a:pPr algn="just">
              <a:lnSpc>
                <a:spcPct val="150000"/>
              </a:lnSpc>
              <a:spcBef>
                <a:spcPts val="600"/>
              </a:spcBef>
              <a:spcAft>
                <a:spcPts val="600"/>
              </a:spcAft>
            </a:pPr>
            <a:r>
              <a:rPr lang="fr-FR" sz="1800" b="1" i="0" dirty="0">
                <a:solidFill>
                  <a:srgbClr val="0F1115"/>
                </a:solidFill>
                <a:effectLst/>
                <a:latin typeface="Times New Roman" panose="02020603050405020304" pitchFamily="18" charset="0"/>
                <a:cs typeface="Times New Roman" panose="02020603050405020304" pitchFamily="18" charset="0"/>
              </a:rPr>
              <a:t>Acid gel</a:t>
            </a:r>
            <a:r>
              <a:rPr lang="fr-FR" sz="1800" b="0" i="0" dirty="0">
                <a:solidFill>
                  <a:srgbClr val="0F1115"/>
                </a:solidFill>
                <a:effectLst/>
                <a:latin typeface="Times New Roman" panose="02020603050405020304" pitchFamily="18" charset="0"/>
                <a:cs typeface="Times New Roman" panose="02020603050405020304" pitchFamily="18" charset="0"/>
              </a:rPr>
              <a:t> (for </a:t>
            </a:r>
            <a:r>
              <a:rPr lang="fr-FR" sz="1800" b="0" i="0" dirty="0" err="1">
                <a:solidFill>
                  <a:srgbClr val="0F1115"/>
                </a:solidFill>
                <a:effectLst/>
                <a:latin typeface="Times New Roman" panose="02020603050405020304" pitchFamily="18" charset="0"/>
                <a:cs typeface="Times New Roman" panose="02020603050405020304" pitchFamily="18" charset="0"/>
              </a:rPr>
              <a:t>yogurt</a:t>
            </a:r>
            <a:r>
              <a:rPr lang="fr-FR" sz="1800" b="0" i="0" dirty="0">
                <a:solidFill>
                  <a:srgbClr val="0F1115"/>
                </a:solidFill>
                <a:effectLst/>
                <a:latin typeface="Times New Roman" panose="02020603050405020304" pitchFamily="18" charset="0"/>
                <a:cs typeface="Times New Roman" panose="02020603050405020304" pitchFamily="18" charset="0"/>
              </a:rPr>
              <a:t>): Acidification by </a:t>
            </a:r>
            <a:r>
              <a:rPr lang="fr-FR" sz="1800" b="1" i="0" dirty="0" err="1">
                <a:solidFill>
                  <a:srgbClr val="0F1115"/>
                </a:solidFill>
                <a:effectLst/>
                <a:latin typeface="Times New Roman" panose="02020603050405020304" pitchFamily="18" charset="0"/>
                <a:cs typeface="Times New Roman" panose="02020603050405020304" pitchFamily="18" charset="0"/>
              </a:rPr>
              <a:t>lactic</a:t>
            </a:r>
            <a:r>
              <a:rPr lang="fr-FR" sz="1800" b="1" i="0" dirty="0">
                <a:solidFill>
                  <a:srgbClr val="0F1115"/>
                </a:solidFill>
                <a:effectLst/>
                <a:latin typeface="Times New Roman" panose="02020603050405020304" pitchFamily="18" charset="0"/>
                <a:cs typeface="Times New Roman" panose="02020603050405020304" pitchFamily="18" charset="0"/>
              </a:rPr>
              <a:t> </a:t>
            </a:r>
            <a:r>
              <a:rPr lang="fr-FR" sz="1800" b="1" i="0" dirty="0" err="1">
                <a:solidFill>
                  <a:srgbClr val="0F1115"/>
                </a:solidFill>
                <a:effectLst/>
                <a:latin typeface="Times New Roman" panose="02020603050405020304" pitchFamily="18" charset="0"/>
                <a:cs typeface="Times New Roman" panose="02020603050405020304" pitchFamily="18" charset="0"/>
              </a:rPr>
              <a:t>acid</a:t>
            </a:r>
            <a:r>
              <a:rPr lang="fr-FR" sz="1800" b="1" i="0" dirty="0">
                <a:solidFill>
                  <a:srgbClr val="0F1115"/>
                </a:solidFill>
                <a:effectLst/>
                <a:latin typeface="Times New Roman" panose="02020603050405020304" pitchFamily="18" charset="0"/>
                <a:cs typeface="Times New Roman" panose="02020603050405020304" pitchFamily="18" charset="0"/>
              </a:rPr>
              <a:t> </a:t>
            </a:r>
            <a:r>
              <a:rPr lang="fr-FR" sz="1800" b="1" i="0" dirty="0" err="1">
                <a:solidFill>
                  <a:srgbClr val="0F1115"/>
                </a:solidFill>
                <a:effectLst/>
                <a:latin typeface="Times New Roman" panose="02020603050405020304" pitchFamily="18" charset="0"/>
                <a:cs typeface="Times New Roman" panose="02020603050405020304" pitchFamily="18" charset="0"/>
              </a:rPr>
              <a:t>bacteria</a:t>
            </a:r>
            <a:r>
              <a:rPr lang="fr-FR" sz="1800" b="0" i="0" dirty="0">
                <a:solidFill>
                  <a:srgbClr val="0F1115"/>
                </a:solidFill>
                <a:effectLst/>
                <a:latin typeface="Times New Roman" panose="02020603050405020304" pitchFamily="18" charset="0"/>
                <a:cs typeface="Times New Roman" panose="02020603050405020304" pitchFamily="18" charset="0"/>
              </a:rPr>
              <a:t> </a:t>
            </a:r>
            <a:r>
              <a:rPr lang="fr-FR" sz="1800" b="0" i="0" dirty="0" err="1">
                <a:solidFill>
                  <a:srgbClr val="0F1115"/>
                </a:solidFill>
                <a:effectLst/>
                <a:latin typeface="Times New Roman" panose="02020603050405020304" pitchFamily="18" charset="0"/>
                <a:cs typeface="Times New Roman" panose="02020603050405020304" pitchFamily="18" charset="0"/>
              </a:rPr>
              <a:t>neutralizes</a:t>
            </a:r>
            <a:r>
              <a:rPr lang="fr-FR" sz="1800" b="0" i="0" dirty="0">
                <a:solidFill>
                  <a:srgbClr val="0F1115"/>
                </a:solidFill>
                <a:effectLst/>
                <a:latin typeface="Times New Roman" panose="02020603050405020304" pitchFamily="18" charset="0"/>
                <a:cs typeface="Times New Roman" panose="02020603050405020304" pitchFamily="18" charset="0"/>
              </a:rPr>
              <a:t> the </a:t>
            </a:r>
            <a:r>
              <a:rPr lang="fr-FR" sz="1800" b="0" i="0" dirty="0" err="1">
                <a:solidFill>
                  <a:srgbClr val="0F1115"/>
                </a:solidFill>
                <a:effectLst/>
                <a:latin typeface="Times New Roman" panose="02020603050405020304" pitchFamily="18" charset="0"/>
                <a:cs typeface="Times New Roman" panose="02020603050405020304" pitchFamily="18" charset="0"/>
              </a:rPr>
              <a:t>negative</a:t>
            </a:r>
            <a:r>
              <a:rPr lang="fr-FR" sz="1800" b="0" i="0" dirty="0">
                <a:solidFill>
                  <a:srgbClr val="0F1115"/>
                </a:solidFill>
                <a:effectLst/>
                <a:latin typeface="Times New Roman" panose="02020603050405020304" pitchFamily="18" charset="0"/>
                <a:cs typeface="Times New Roman" panose="02020603050405020304" pitchFamily="18" charset="0"/>
              </a:rPr>
              <a:t> charges on the </a:t>
            </a:r>
            <a:r>
              <a:rPr lang="fr-FR" sz="1800" b="0" i="0" dirty="0" err="1">
                <a:solidFill>
                  <a:srgbClr val="0F1115"/>
                </a:solidFill>
                <a:effectLst/>
                <a:latin typeface="Times New Roman" panose="02020603050405020304" pitchFamily="18" charset="0"/>
                <a:cs typeface="Times New Roman" panose="02020603050405020304" pitchFamily="18" charset="0"/>
              </a:rPr>
              <a:t>casein</a:t>
            </a:r>
            <a:r>
              <a:rPr lang="fr-FR" sz="1800" b="0" i="0" dirty="0">
                <a:solidFill>
                  <a:srgbClr val="0F1115"/>
                </a:solidFill>
                <a:effectLst/>
                <a:latin typeface="Times New Roman" panose="02020603050405020304" pitchFamily="18" charset="0"/>
                <a:cs typeface="Times New Roman" panose="02020603050405020304" pitchFamily="18" charset="0"/>
              </a:rPr>
              <a:t> micelles, </a:t>
            </a:r>
            <a:r>
              <a:rPr lang="fr-FR" sz="1800" b="0" i="0" dirty="0" err="1">
                <a:solidFill>
                  <a:srgbClr val="0F1115"/>
                </a:solidFill>
                <a:effectLst/>
                <a:latin typeface="Times New Roman" panose="02020603050405020304" pitchFamily="18" charset="0"/>
                <a:cs typeface="Times New Roman" panose="02020603050405020304" pitchFamily="18" charset="0"/>
              </a:rPr>
              <a:t>which</a:t>
            </a:r>
            <a:r>
              <a:rPr lang="fr-FR" sz="1800" b="0" i="0" dirty="0">
                <a:solidFill>
                  <a:srgbClr val="0F1115"/>
                </a:solidFill>
                <a:effectLst/>
                <a:latin typeface="Times New Roman" panose="02020603050405020304" pitchFamily="18" charset="0"/>
                <a:cs typeface="Times New Roman" panose="02020603050405020304" pitchFamily="18" charset="0"/>
              </a:rPr>
              <a:t> </a:t>
            </a:r>
            <a:r>
              <a:rPr lang="fr-FR" sz="1800" b="0" i="0" dirty="0" err="1">
                <a:solidFill>
                  <a:srgbClr val="0F1115"/>
                </a:solidFill>
                <a:effectLst/>
                <a:latin typeface="Times New Roman" panose="02020603050405020304" pitchFamily="18" charset="0"/>
                <a:cs typeface="Times New Roman" panose="02020603050405020304" pitchFamily="18" charset="0"/>
              </a:rPr>
              <a:t>then</a:t>
            </a:r>
            <a:r>
              <a:rPr lang="fr-FR" sz="1800" b="0" i="0" dirty="0">
                <a:solidFill>
                  <a:srgbClr val="0F1115"/>
                </a:solidFill>
                <a:effectLst/>
                <a:latin typeface="Times New Roman" panose="02020603050405020304" pitchFamily="18" charset="0"/>
                <a:cs typeface="Times New Roman" panose="02020603050405020304" pitchFamily="18" charset="0"/>
              </a:rPr>
              <a:t> assemble </a:t>
            </a:r>
            <a:r>
              <a:rPr lang="fr-FR" sz="1800" b="0" i="0" dirty="0" err="1">
                <a:solidFill>
                  <a:srgbClr val="0F1115"/>
                </a:solidFill>
                <a:effectLst/>
                <a:latin typeface="Times New Roman" panose="02020603050405020304" pitchFamily="18" charset="0"/>
                <a:cs typeface="Times New Roman" panose="02020603050405020304" pitchFamily="18" charset="0"/>
              </a:rPr>
              <a:t>into</a:t>
            </a:r>
            <a:r>
              <a:rPr lang="fr-FR" sz="1800" b="0" i="0" dirty="0">
                <a:solidFill>
                  <a:srgbClr val="0F1115"/>
                </a:solidFill>
                <a:effectLst/>
                <a:latin typeface="Times New Roman" panose="02020603050405020304" pitchFamily="18" charset="0"/>
                <a:cs typeface="Times New Roman" panose="02020603050405020304" pitchFamily="18" charset="0"/>
              </a:rPr>
              <a:t> a gel.</a:t>
            </a:r>
          </a:p>
          <a:p>
            <a:pPr algn="just">
              <a:lnSpc>
                <a:spcPct val="150000"/>
              </a:lnSpc>
              <a:spcBef>
                <a:spcPts val="600"/>
              </a:spcBef>
              <a:spcAft>
                <a:spcPts val="600"/>
              </a:spcAft>
            </a:pPr>
            <a:r>
              <a:rPr lang="fr-FR" sz="1800" b="1" i="0" dirty="0" err="1">
                <a:solidFill>
                  <a:srgbClr val="0F1115"/>
                </a:solidFill>
                <a:effectLst/>
                <a:latin typeface="Times New Roman" panose="02020603050405020304" pitchFamily="18" charset="0"/>
                <a:cs typeface="Times New Roman" panose="02020603050405020304" pitchFamily="18" charset="0"/>
              </a:rPr>
              <a:t>Rennet</a:t>
            </a:r>
            <a:r>
              <a:rPr lang="fr-FR" sz="1800" b="1" i="0" dirty="0">
                <a:solidFill>
                  <a:srgbClr val="0F1115"/>
                </a:solidFill>
                <a:effectLst/>
                <a:latin typeface="Times New Roman" panose="02020603050405020304" pitchFamily="18" charset="0"/>
                <a:cs typeface="Times New Roman" panose="02020603050405020304" pitchFamily="18" charset="0"/>
              </a:rPr>
              <a:t> gel</a:t>
            </a:r>
            <a:r>
              <a:rPr lang="fr-FR" sz="1800" b="0" i="0" dirty="0">
                <a:solidFill>
                  <a:srgbClr val="0F1115"/>
                </a:solidFill>
                <a:effectLst/>
                <a:latin typeface="Times New Roman" panose="02020603050405020304" pitchFamily="18" charset="0"/>
                <a:cs typeface="Times New Roman" panose="02020603050405020304" pitchFamily="18" charset="0"/>
              </a:rPr>
              <a:t> (for </a:t>
            </a:r>
            <a:r>
              <a:rPr lang="fr-FR" sz="1800" b="0" i="0" dirty="0" err="1">
                <a:solidFill>
                  <a:srgbClr val="0F1115"/>
                </a:solidFill>
                <a:effectLst/>
                <a:latin typeface="Times New Roman" panose="02020603050405020304" pitchFamily="18" charset="0"/>
                <a:cs typeface="Times New Roman" panose="02020603050405020304" pitchFamily="18" charset="0"/>
              </a:rPr>
              <a:t>cheese</a:t>
            </a:r>
            <a:r>
              <a:rPr lang="fr-FR" sz="1800" b="0" i="0" dirty="0">
                <a:solidFill>
                  <a:srgbClr val="0F1115"/>
                </a:solidFill>
                <a:effectLst/>
                <a:latin typeface="Times New Roman" panose="02020603050405020304" pitchFamily="18" charset="0"/>
                <a:cs typeface="Times New Roman" panose="02020603050405020304" pitchFamily="18" charset="0"/>
              </a:rPr>
              <a:t>): The </a:t>
            </a:r>
            <a:r>
              <a:rPr lang="fr-FR" sz="1800" b="0" i="0" dirty="0" err="1">
                <a:solidFill>
                  <a:srgbClr val="0F1115"/>
                </a:solidFill>
                <a:effectLst/>
                <a:latin typeface="Times New Roman" panose="02020603050405020304" pitchFamily="18" charset="0"/>
                <a:cs typeface="Times New Roman" panose="02020603050405020304" pitchFamily="18" charset="0"/>
              </a:rPr>
              <a:t>rennet</a:t>
            </a:r>
            <a:r>
              <a:rPr lang="fr-FR" sz="1800" b="0" i="0" dirty="0">
                <a:solidFill>
                  <a:srgbClr val="0F1115"/>
                </a:solidFill>
                <a:effectLst/>
                <a:latin typeface="Times New Roman" panose="02020603050405020304" pitchFamily="18" charset="0"/>
                <a:cs typeface="Times New Roman" panose="02020603050405020304" pitchFamily="18" charset="0"/>
              </a:rPr>
              <a:t> enzyme </a:t>
            </a:r>
            <a:r>
              <a:rPr lang="fr-FR" sz="1800" b="0" i="0" dirty="0" err="1">
                <a:solidFill>
                  <a:srgbClr val="0F1115"/>
                </a:solidFill>
                <a:effectLst/>
                <a:latin typeface="Times New Roman" panose="02020603050405020304" pitchFamily="18" charset="0"/>
                <a:cs typeface="Times New Roman" panose="02020603050405020304" pitchFamily="18" charset="0"/>
              </a:rPr>
              <a:t>cuts</a:t>
            </a:r>
            <a:r>
              <a:rPr lang="fr-FR" sz="1800" b="0" i="0" dirty="0">
                <a:solidFill>
                  <a:srgbClr val="0F1115"/>
                </a:solidFill>
                <a:effectLst/>
                <a:latin typeface="Times New Roman" panose="02020603050405020304" pitchFamily="18" charset="0"/>
                <a:cs typeface="Times New Roman" panose="02020603050405020304" pitchFamily="18" charset="0"/>
              </a:rPr>
              <a:t> the </a:t>
            </a:r>
            <a:r>
              <a:rPr lang="el-GR" sz="1800" b="0" i="0" dirty="0">
                <a:solidFill>
                  <a:srgbClr val="0F1115"/>
                </a:solidFill>
                <a:effectLst/>
                <a:latin typeface="Times New Roman" panose="02020603050405020304" pitchFamily="18" charset="0"/>
                <a:cs typeface="Times New Roman" panose="02020603050405020304" pitchFamily="18" charset="0"/>
              </a:rPr>
              <a:t>κ-</a:t>
            </a:r>
            <a:r>
              <a:rPr lang="fr-FR" sz="1800" b="0" i="0" dirty="0" err="1">
                <a:solidFill>
                  <a:srgbClr val="0F1115"/>
                </a:solidFill>
                <a:effectLst/>
                <a:latin typeface="Times New Roman" panose="02020603050405020304" pitchFamily="18" charset="0"/>
                <a:cs typeface="Times New Roman" panose="02020603050405020304" pitchFamily="18" charset="0"/>
              </a:rPr>
              <a:t>casein</a:t>
            </a:r>
            <a:r>
              <a:rPr lang="fr-FR" sz="1800" b="0" i="0" dirty="0">
                <a:solidFill>
                  <a:srgbClr val="0F1115"/>
                </a:solidFill>
                <a:effectLst/>
                <a:latin typeface="Times New Roman" panose="02020603050405020304" pitchFamily="18" charset="0"/>
                <a:cs typeface="Times New Roman" panose="02020603050405020304" pitchFamily="18" charset="0"/>
              </a:rPr>
              <a:t>, </a:t>
            </a:r>
            <a:r>
              <a:rPr lang="fr-FR" sz="1800" b="0" i="0" dirty="0" err="1">
                <a:solidFill>
                  <a:srgbClr val="0F1115"/>
                </a:solidFill>
                <a:effectLst/>
                <a:latin typeface="Times New Roman" panose="02020603050405020304" pitchFamily="18" charset="0"/>
                <a:cs typeface="Times New Roman" panose="02020603050405020304" pitchFamily="18" charset="0"/>
              </a:rPr>
              <a:t>destroying</a:t>
            </a:r>
            <a:r>
              <a:rPr lang="fr-FR" sz="1800" b="0" i="0" dirty="0">
                <a:solidFill>
                  <a:srgbClr val="0F1115"/>
                </a:solidFill>
                <a:effectLst/>
                <a:latin typeface="Times New Roman" panose="02020603050405020304" pitchFamily="18" charset="0"/>
                <a:cs typeface="Times New Roman" panose="02020603050405020304" pitchFamily="18" charset="0"/>
              </a:rPr>
              <a:t> the </a:t>
            </a:r>
            <a:r>
              <a:rPr lang="fr-FR" sz="1800" b="0" i="0" dirty="0" err="1">
                <a:solidFill>
                  <a:srgbClr val="0F1115"/>
                </a:solidFill>
                <a:effectLst/>
                <a:latin typeface="Times New Roman" panose="02020603050405020304" pitchFamily="18" charset="0"/>
                <a:cs typeface="Times New Roman" panose="02020603050405020304" pitchFamily="18" charset="0"/>
              </a:rPr>
              <a:t>stability</a:t>
            </a:r>
            <a:r>
              <a:rPr lang="fr-FR" sz="1800" b="0" i="0" dirty="0">
                <a:solidFill>
                  <a:srgbClr val="0F1115"/>
                </a:solidFill>
                <a:effectLst/>
                <a:latin typeface="Times New Roman" panose="02020603050405020304" pitchFamily="18" charset="0"/>
                <a:cs typeface="Times New Roman" panose="02020603050405020304" pitchFamily="18" charset="0"/>
              </a:rPr>
              <a:t> of the micelles, </a:t>
            </a:r>
            <a:r>
              <a:rPr lang="fr-FR" sz="1800" b="0" i="0" dirty="0" err="1">
                <a:solidFill>
                  <a:srgbClr val="0F1115"/>
                </a:solidFill>
                <a:effectLst/>
                <a:latin typeface="Times New Roman" panose="02020603050405020304" pitchFamily="18" charset="0"/>
                <a:cs typeface="Times New Roman" panose="02020603050405020304" pitchFamily="18" charset="0"/>
              </a:rPr>
              <a:t>which</a:t>
            </a:r>
            <a:r>
              <a:rPr lang="fr-FR" sz="1800" b="0" i="0" dirty="0">
                <a:solidFill>
                  <a:srgbClr val="0F1115"/>
                </a:solidFill>
                <a:effectLst/>
                <a:latin typeface="Times New Roman" panose="02020603050405020304" pitchFamily="18" charset="0"/>
                <a:cs typeface="Times New Roman" panose="02020603050405020304" pitchFamily="18" charset="0"/>
              </a:rPr>
              <a:t> </a:t>
            </a:r>
            <a:r>
              <a:rPr lang="fr-FR" sz="1800" b="0" i="0" dirty="0" err="1">
                <a:solidFill>
                  <a:srgbClr val="0F1115"/>
                </a:solidFill>
                <a:effectLst/>
                <a:latin typeface="Times New Roman" panose="02020603050405020304" pitchFamily="18" charset="0"/>
                <a:cs typeface="Times New Roman" panose="02020603050405020304" pitchFamily="18" charset="0"/>
              </a:rPr>
              <a:t>coagulate</a:t>
            </a:r>
            <a:r>
              <a:rPr lang="fr-FR" sz="1800" b="0" i="0" dirty="0">
                <a:solidFill>
                  <a:srgbClr val="0F1115"/>
                </a:solidFill>
                <a:effectLst/>
                <a:latin typeface="Times New Roman" panose="02020603050405020304" pitchFamily="18" charset="0"/>
                <a:cs typeface="Times New Roman" panose="02020603050405020304" pitchFamily="18" charset="0"/>
              </a:rPr>
              <a:t>.</a:t>
            </a:r>
          </a:p>
          <a:p>
            <a:pPr algn="just">
              <a:lnSpc>
                <a:spcPct val="150000"/>
              </a:lnSpc>
              <a:spcBef>
                <a:spcPts val="450"/>
              </a:spcBef>
              <a:spcAft>
                <a:spcPts val="1200"/>
              </a:spcAft>
            </a:pPr>
            <a:r>
              <a:rPr lang="fr-FR" sz="1800" b="1" dirty="0">
                <a:solidFill>
                  <a:srgbClr val="0F1115"/>
                </a:solidFill>
                <a:latin typeface="Times New Roman" panose="02020603050405020304" pitchFamily="18" charset="0"/>
                <a:cs typeface="Times New Roman" panose="02020603050405020304" pitchFamily="18" charset="0"/>
              </a:rPr>
              <a:t>- </a:t>
            </a:r>
            <a:r>
              <a:rPr lang="fr-FR" sz="1800" b="1" i="0" dirty="0">
                <a:solidFill>
                  <a:srgbClr val="0F1115"/>
                </a:solidFill>
                <a:effectLst/>
                <a:latin typeface="Times New Roman" panose="02020603050405020304" pitchFamily="18" charset="0"/>
                <a:cs typeface="Times New Roman" panose="02020603050405020304" pitchFamily="18" charset="0"/>
              </a:rPr>
              <a:t>Emulsification</a:t>
            </a:r>
            <a:r>
              <a:rPr lang="fr-FR" sz="1800" b="0" i="0" dirty="0">
                <a:solidFill>
                  <a:srgbClr val="0F1115"/>
                </a:solidFill>
                <a:effectLst/>
                <a:latin typeface="Times New Roman" panose="02020603050405020304" pitchFamily="18" charset="0"/>
                <a:cs typeface="Times New Roman" panose="02020603050405020304" pitchFamily="18" charset="0"/>
              </a:rPr>
              <a:t>: </a:t>
            </a:r>
            <a:r>
              <a:rPr lang="fr-FR" sz="1800" b="1" i="0" dirty="0" err="1">
                <a:solidFill>
                  <a:srgbClr val="0F1115"/>
                </a:solidFill>
                <a:effectLst/>
                <a:latin typeface="Times New Roman" panose="02020603050405020304" pitchFamily="18" charset="0"/>
                <a:cs typeface="Times New Roman" panose="02020603050405020304" pitchFamily="18" charset="0"/>
              </a:rPr>
              <a:t>Caseinates</a:t>
            </a:r>
            <a:r>
              <a:rPr lang="fr-FR" sz="1800" b="0" i="0" dirty="0">
                <a:solidFill>
                  <a:srgbClr val="0F1115"/>
                </a:solidFill>
                <a:effectLst/>
                <a:latin typeface="Times New Roman" panose="02020603050405020304" pitchFamily="18" charset="0"/>
                <a:cs typeface="Times New Roman" panose="02020603050405020304" pitchFamily="18" charset="0"/>
              </a:rPr>
              <a:t>, due to </a:t>
            </a:r>
            <a:r>
              <a:rPr lang="fr-FR" sz="1800" b="0" i="0" dirty="0" err="1">
                <a:solidFill>
                  <a:srgbClr val="0F1115"/>
                </a:solidFill>
                <a:effectLst/>
                <a:latin typeface="Times New Roman" panose="02020603050405020304" pitchFamily="18" charset="0"/>
                <a:cs typeface="Times New Roman" panose="02020603050405020304" pitchFamily="18" charset="0"/>
              </a:rPr>
              <a:t>their</a:t>
            </a:r>
            <a:r>
              <a:rPr lang="fr-FR" sz="1800" b="0" i="0" dirty="0">
                <a:solidFill>
                  <a:srgbClr val="0F1115"/>
                </a:solidFill>
                <a:effectLst/>
                <a:latin typeface="Times New Roman" panose="02020603050405020304" pitchFamily="18" charset="0"/>
                <a:cs typeface="Times New Roman" panose="02020603050405020304" pitchFamily="18" charset="0"/>
              </a:rPr>
              <a:t> </a:t>
            </a:r>
            <a:r>
              <a:rPr lang="fr-FR" sz="1800" b="0" i="0" dirty="0" err="1">
                <a:solidFill>
                  <a:srgbClr val="0F1115"/>
                </a:solidFill>
                <a:effectLst/>
                <a:latin typeface="Times New Roman" panose="02020603050405020304" pitchFamily="18" charset="0"/>
                <a:cs typeface="Times New Roman" panose="02020603050405020304" pitchFamily="18" charset="0"/>
              </a:rPr>
              <a:t>amphiphilic</a:t>
            </a:r>
            <a:r>
              <a:rPr lang="fr-FR" sz="1800" b="0" i="0" dirty="0">
                <a:solidFill>
                  <a:srgbClr val="0F1115"/>
                </a:solidFill>
                <a:effectLst/>
                <a:latin typeface="Times New Roman" panose="02020603050405020304" pitchFamily="18" charset="0"/>
                <a:cs typeface="Times New Roman" panose="02020603050405020304" pitchFamily="18" charset="0"/>
              </a:rPr>
              <a:t> structure (</a:t>
            </a:r>
            <a:r>
              <a:rPr lang="fr-FR" sz="1800" b="0" i="0" dirty="0" err="1">
                <a:solidFill>
                  <a:srgbClr val="0F1115"/>
                </a:solidFill>
                <a:effectLst/>
                <a:latin typeface="Times New Roman" panose="02020603050405020304" pitchFamily="18" charset="0"/>
                <a:cs typeface="Times New Roman" panose="02020603050405020304" pitchFamily="18" charset="0"/>
              </a:rPr>
              <a:t>hydrophobic</a:t>
            </a:r>
            <a:r>
              <a:rPr lang="fr-FR" sz="1800" b="0" i="0" dirty="0">
                <a:solidFill>
                  <a:srgbClr val="0F1115"/>
                </a:solidFill>
                <a:effectLst/>
                <a:latin typeface="Times New Roman" panose="02020603050405020304" pitchFamily="18" charset="0"/>
                <a:cs typeface="Times New Roman" panose="02020603050405020304" pitchFamily="18" charset="0"/>
              </a:rPr>
              <a:t> and </a:t>
            </a:r>
            <a:r>
              <a:rPr lang="fr-FR" sz="1800" b="0" i="0" dirty="0" err="1">
                <a:solidFill>
                  <a:srgbClr val="0F1115"/>
                </a:solidFill>
                <a:effectLst/>
                <a:latin typeface="Times New Roman" panose="02020603050405020304" pitchFamily="18" charset="0"/>
                <a:cs typeface="Times New Roman" panose="02020603050405020304" pitchFamily="18" charset="0"/>
              </a:rPr>
              <a:t>hydrophilic</a:t>
            </a:r>
            <a:r>
              <a:rPr lang="fr-FR" sz="1800" b="0" i="0" dirty="0">
                <a:solidFill>
                  <a:srgbClr val="0F1115"/>
                </a:solidFill>
                <a:effectLst/>
                <a:latin typeface="Times New Roman" panose="02020603050405020304" pitchFamily="18" charset="0"/>
                <a:cs typeface="Times New Roman" panose="02020603050405020304" pitchFamily="18" charset="0"/>
              </a:rPr>
              <a:t> parts), are excellent </a:t>
            </a:r>
            <a:r>
              <a:rPr lang="fr-FR" sz="1800" b="0" i="0" dirty="0" err="1">
                <a:solidFill>
                  <a:srgbClr val="0F1115"/>
                </a:solidFill>
                <a:effectLst/>
                <a:latin typeface="Times New Roman" panose="02020603050405020304" pitchFamily="18" charset="0"/>
                <a:cs typeface="Times New Roman" panose="02020603050405020304" pitchFamily="18" charset="0"/>
              </a:rPr>
              <a:t>emulsion</a:t>
            </a:r>
            <a:r>
              <a:rPr lang="fr-FR" sz="1800" b="0" i="0" dirty="0">
                <a:solidFill>
                  <a:srgbClr val="0F1115"/>
                </a:solidFill>
                <a:effectLst/>
                <a:latin typeface="Times New Roman" panose="02020603050405020304" pitchFamily="18" charset="0"/>
                <a:cs typeface="Times New Roman" panose="02020603050405020304" pitchFamily="18" charset="0"/>
              </a:rPr>
              <a:t> </a:t>
            </a:r>
            <a:r>
              <a:rPr lang="fr-FR" sz="1800" b="0" i="0" dirty="0" err="1">
                <a:solidFill>
                  <a:srgbClr val="0F1115"/>
                </a:solidFill>
                <a:effectLst/>
                <a:latin typeface="Times New Roman" panose="02020603050405020304" pitchFamily="18" charset="0"/>
                <a:cs typeface="Times New Roman" panose="02020603050405020304" pitchFamily="18" charset="0"/>
              </a:rPr>
              <a:t>stabilizers</a:t>
            </a:r>
            <a:r>
              <a:rPr lang="fr-FR" sz="1800" b="0" i="0" dirty="0">
                <a:solidFill>
                  <a:srgbClr val="0F1115"/>
                </a:solidFill>
                <a:effectLst/>
                <a:latin typeface="Times New Roman" panose="02020603050405020304" pitchFamily="18" charset="0"/>
                <a:cs typeface="Times New Roman" panose="02020603050405020304" pitchFamily="18" charset="0"/>
              </a:rPr>
              <a:t> (</a:t>
            </a:r>
            <a:r>
              <a:rPr lang="fr-FR" sz="1800" b="0" i="0" dirty="0" err="1">
                <a:solidFill>
                  <a:srgbClr val="0F1115"/>
                </a:solidFill>
                <a:effectLst/>
                <a:latin typeface="Times New Roman" panose="02020603050405020304" pitchFamily="18" charset="0"/>
                <a:cs typeface="Times New Roman" panose="02020603050405020304" pitchFamily="18" charset="0"/>
              </a:rPr>
              <a:t>sausages</a:t>
            </a:r>
            <a:r>
              <a:rPr lang="fr-FR" sz="1800" b="0" i="0" dirty="0">
                <a:solidFill>
                  <a:srgbClr val="0F1115"/>
                </a:solidFill>
                <a:effectLst/>
                <a:latin typeface="Times New Roman" panose="02020603050405020304" pitchFamily="18" charset="0"/>
                <a:cs typeface="Times New Roman" panose="02020603050405020304" pitchFamily="18" charset="0"/>
              </a:rPr>
              <a:t>, </a:t>
            </a:r>
            <a:r>
              <a:rPr lang="fr-FR" sz="1800" b="0" i="0" dirty="0" err="1">
                <a:solidFill>
                  <a:srgbClr val="0F1115"/>
                </a:solidFill>
                <a:effectLst/>
                <a:latin typeface="Times New Roman" panose="02020603050405020304" pitchFamily="18" charset="0"/>
                <a:cs typeface="Times New Roman" panose="02020603050405020304" pitchFamily="18" charset="0"/>
              </a:rPr>
              <a:t>creamy</a:t>
            </a:r>
            <a:r>
              <a:rPr lang="fr-FR" sz="1800" b="0" i="0" dirty="0">
                <a:solidFill>
                  <a:srgbClr val="0F1115"/>
                </a:solidFill>
                <a:effectLst/>
                <a:latin typeface="Times New Roman" panose="02020603050405020304" pitchFamily="18" charset="0"/>
                <a:cs typeface="Times New Roman" panose="02020603050405020304" pitchFamily="18" charset="0"/>
              </a:rPr>
              <a:t> desserts).</a:t>
            </a:r>
          </a:p>
          <a:p>
            <a:pPr algn="just">
              <a:lnSpc>
                <a:spcPct val="150000"/>
              </a:lnSpc>
              <a:spcBef>
                <a:spcPts val="450"/>
              </a:spcBef>
              <a:spcAft>
                <a:spcPts val="1200"/>
              </a:spcAft>
            </a:pPr>
            <a:r>
              <a:rPr lang="fr-FR" sz="1800" b="1" dirty="0">
                <a:solidFill>
                  <a:srgbClr val="0F1115"/>
                </a:solidFill>
                <a:latin typeface="Times New Roman" panose="02020603050405020304" pitchFamily="18" charset="0"/>
                <a:cs typeface="Times New Roman" panose="02020603050405020304" pitchFamily="18" charset="0"/>
              </a:rPr>
              <a:t>- </a:t>
            </a:r>
            <a:r>
              <a:rPr lang="fr-FR" sz="1800" b="1" dirty="0" err="1">
                <a:solidFill>
                  <a:srgbClr val="0F1115"/>
                </a:solidFill>
                <a:latin typeface="Times New Roman" panose="02020603050405020304" pitchFamily="18" charset="0"/>
                <a:cs typeface="Times New Roman" panose="02020603050405020304" pitchFamily="18" charset="0"/>
              </a:rPr>
              <a:t>F</a:t>
            </a:r>
            <a:r>
              <a:rPr lang="fr-FR" sz="1800" b="1" i="0" dirty="0" err="1">
                <a:solidFill>
                  <a:srgbClr val="0F1115"/>
                </a:solidFill>
                <a:effectLst/>
                <a:latin typeface="Times New Roman" panose="02020603050405020304" pitchFamily="18" charset="0"/>
                <a:cs typeface="Times New Roman" panose="02020603050405020304" pitchFamily="18" charset="0"/>
              </a:rPr>
              <a:t>oaming</a:t>
            </a:r>
            <a:r>
              <a:rPr lang="fr-FR" sz="1800" b="0" i="0" dirty="0">
                <a:solidFill>
                  <a:srgbClr val="0F1115"/>
                </a:solidFill>
                <a:effectLst/>
                <a:latin typeface="Times New Roman" panose="02020603050405020304" pitchFamily="18" charset="0"/>
                <a:cs typeface="Times New Roman" panose="02020603050405020304" pitchFamily="18" charset="0"/>
              </a:rPr>
              <a:t>: </a:t>
            </a:r>
            <a:r>
              <a:rPr lang="fr-FR" sz="1800" b="1" i="0" dirty="0">
                <a:solidFill>
                  <a:srgbClr val="0F1115"/>
                </a:solidFill>
                <a:effectLst/>
                <a:latin typeface="Times New Roman" panose="02020603050405020304" pitchFamily="18" charset="0"/>
                <a:cs typeface="Times New Roman" panose="02020603050405020304" pitchFamily="18" charset="0"/>
              </a:rPr>
              <a:t>Whey </a:t>
            </a:r>
            <a:r>
              <a:rPr lang="fr-FR" sz="1800" b="1" i="0" dirty="0" err="1">
                <a:solidFill>
                  <a:srgbClr val="0F1115"/>
                </a:solidFill>
                <a:effectLst/>
                <a:latin typeface="Times New Roman" panose="02020603050405020304" pitchFamily="18" charset="0"/>
                <a:cs typeface="Times New Roman" panose="02020603050405020304" pitchFamily="18" charset="0"/>
              </a:rPr>
              <a:t>proteins</a:t>
            </a:r>
            <a:r>
              <a:rPr lang="fr-FR" sz="1800" b="0" i="0" dirty="0">
                <a:solidFill>
                  <a:srgbClr val="0F1115"/>
                </a:solidFill>
                <a:effectLst/>
                <a:latin typeface="Times New Roman" panose="02020603050405020304" pitchFamily="18" charset="0"/>
                <a:cs typeface="Times New Roman" panose="02020603050405020304" pitchFamily="18" charset="0"/>
              </a:rPr>
              <a:t> (</a:t>
            </a:r>
            <a:r>
              <a:rPr lang="fr-FR" sz="1800" b="0" i="0" dirty="0" err="1">
                <a:solidFill>
                  <a:srgbClr val="0F1115"/>
                </a:solidFill>
                <a:effectLst/>
                <a:latin typeface="Times New Roman" panose="02020603050405020304" pitchFamily="18" charset="0"/>
                <a:cs typeface="Times New Roman" panose="02020603050405020304" pitchFamily="18" charset="0"/>
              </a:rPr>
              <a:t>especially</a:t>
            </a:r>
            <a:r>
              <a:rPr lang="fr-FR" sz="1800" b="0" i="0" dirty="0">
                <a:solidFill>
                  <a:srgbClr val="0F1115"/>
                </a:solidFill>
                <a:effectLst/>
                <a:latin typeface="Times New Roman" panose="02020603050405020304" pitchFamily="18" charset="0"/>
                <a:cs typeface="Times New Roman" panose="02020603050405020304" pitchFamily="18" charset="0"/>
              </a:rPr>
              <a:t> </a:t>
            </a:r>
            <a:r>
              <a:rPr lang="el-GR" sz="1800" b="0" i="0" dirty="0">
                <a:solidFill>
                  <a:srgbClr val="0F1115"/>
                </a:solidFill>
                <a:effectLst/>
                <a:latin typeface="Times New Roman" panose="02020603050405020304" pitchFamily="18" charset="0"/>
                <a:cs typeface="Times New Roman" panose="02020603050405020304" pitchFamily="18" charset="0"/>
              </a:rPr>
              <a:t>β-</a:t>
            </a:r>
            <a:r>
              <a:rPr lang="fr-FR" sz="1800" b="0" i="0" dirty="0" err="1">
                <a:solidFill>
                  <a:srgbClr val="0F1115"/>
                </a:solidFill>
                <a:effectLst/>
                <a:latin typeface="Times New Roman" panose="02020603050405020304" pitchFamily="18" charset="0"/>
                <a:cs typeface="Times New Roman" panose="02020603050405020304" pitchFamily="18" charset="0"/>
              </a:rPr>
              <a:t>lactoglobulin</a:t>
            </a:r>
            <a:r>
              <a:rPr lang="fr-FR" sz="1800" b="0" i="0" dirty="0">
                <a:solidFill>
                  <a:srgbClr val="0F1115"/>
                </a:solidFill>
                <a:effectLst/>
                <a:latin typeface="Times New Roman" panose="02020603050405020304" pitchFamily="18" charset="0"/>
                <a:cs typeface="Times New Roman" panose="02020603050405020304" pitchFamily="18" charset="0"/>
              </a:rPr>
              <a:t>) </a:t>
            </a:r>
            <a:r>
              <a:rPr lang="fr-FR" sz="1800" b="0" i="0" dirty="0" err="1">
                <a:solidFill>
                  <a:srgbClr val="0F1115"/>
                </a:solidFill>
                <a:effectLst/>
                <a:latin typeface="Times New Roman" panose="02020603050405020304" pitchFamily="18" charset="0"/>
                <a:cs typeface="Times New Roman" panose="02020603050405020304" pitchFamily="18" charset="0"/>
              </a:rPr>
              <a:t>form</a:t>
            </a:r>
            <a:r>
              <a:rPr lang="fr-FR" sz="1800" b="0" i="0" dirty="0">
                <a:solidFill>
                  <a:srgbClr val="0F1115"/>
                </a:solidFill>
                <a:effectLst/>
                <a:latin typeface="Times New Roman" panose="02020603050405020304" pitchFamily="18" charset="0"/>
                <a:cs typeface="Times New Roman" panose="02020603050405020304" pitchFamily="18" charset="0"/>
              </a:rPr>
              <a:t> stable, </a:t>
            </a:r>
            <a:r>
              <a:rPr lang="fr-FR" sz="1800" b="0" i="0" dirty="0" err="1">
                <a:solidFill>
                  <a:srgbClr val="0F1115"/>
                </a:solidFill>
                <a:effectLst/>
                <a:latin typeface="Times New Roman" panose="02020603050405020304" pitchFamily="18" charset="0"/>
                <a:cs typeface="Times New Roman" panose="02020603050405020304" pitchFamily="18" charset="0"/>
              </a:rPr>
              <a:t>aerated</a:t>
            </a:r>
            <a:r>
              <a:rPr lang="fr-FR" sz="1800" b="0" i="0" dirty="0">
                <a:solidFill>
                  <a:srgbClr val="0F1115"/>
                </a:solidFill>
                <a:effectLst/>
                <a:latin typeface="Times New Roman" panose="02020603050405020304" pitchFamily="18" charset="0"/>
                <a:cs typeface="Times New Roman" panose="02020603050405020304" pitchFamily="18" charset="0"/>
              </a:rPr>
              <a:t> </a:t>
            </a:r>
            <a:r>
              <a:rPr lang="fr-FR" sz="1800" b="0" i="0" dirty="0" err="1">
                <a:solidFill>
                  <a:srgbClr val="0F1115"/>
                </a:solidFill>
                <a:effectLst/>
                <a:latin typeface="Times New Roman" panose="02020603050405020304" pitchFamily="18" charset="0"/>
                <a:cs typeface="Times New Roman" panose="02020603050405020304" pitchFamily="18" charset="0"/>
              </a:rPr>
              <a:t>foams</a:t>
            </a:r>
            <a:r>
              <a:rPr lang="fr-FR" sz="1800" b="0" i="0" dirty="0">
                <a:solidFill>
                  <a:srgbClr val="0F1115"/>
                </a:solidFill>
                <a:effectLst/>
                <a:latin typeface="Times New Roman" panose="02020603050405020304" pitchFamily="18" charset="0"/>
                <a:cs typeface="Times New Roman" panose="02020603050405020304" pitchFamily="18" charset="0"/>
              </a:rPr>
              <a:t>, </a:t>
            </a:r>
            <a:r>
              <a:rPr lang="fr-FR" sz="1800" b="0" i="0" dirty="0" err="1">
                <a:solidFill>
                  <a:srgbClr val="0F1115"/>
                </a:solidFill>
                <a:effectLst/>
                <a:latin typeface="Times New Roman" panose="02020603050405020304" pitchFamily="18" charset="0"/>
                <a:cs typeface="Times New Roman" panose="02020603050405020304" pitchFamily="18" charset="0"/>
              </a:rPr>
              <a:t>used</a:t>
            </a:r>
            <a:r>
              <a:rPr lang="fr-FR" sz="1800" b="0" i="0" dirty="0">
                <a:solidFill>
                  <a:srgbClr val="0F1115"/>
                </a:solidFill>
                <a:effectLst/>
                <a:latin typeface="Times New Roman" panose="02020603050405020304" pitchFamily="18" charset="0"/>
                <a:cs typeface="Times New Roman" panose="02020603050405020304" pitchFamily="18" charset="0"/>
              </a:rPr>
              <a:t> in </a:t>
            </a:r>
            <a:r>
              <a:rPr lang="fr-FR" sz="1800" b="0" i="0" dirty="0" err="1">
                <a:solidFill>
                  <a:srgbClr val="0F1115"/>
                </a:solidFill>
                <a:effectLst/>
                <a:latin typeface="Times New Roman" panose="02020603050405020304" pitchFamily="18" charset="0"/>
                <a:cs typeface="Times New Roman" panose="02020603050405020304" pitchFamily="18" charset="0"/>
              </a:rPr>
              <a:t>chocolate</a:t>
            </a:r>
            <a:r>
              <a:rPr lang="fr-FR" sz="1800" b="0" i="0" dirty="0">
                <a:solidFill>
                  <a:srgbClr val="0F1115"/>
                </a:solidFill>
                <a:effectLst/>
                <a:latin typeface="Times New Roman" panose="02020603050405020304" pitchFamily="18" charset="0"/>
                <a:cs typeface="Times New Roman" panose="02020603050405020304" pitchFamily="18" charset="0"/>
              </a:rPr>
              <a:t> mousses, cappuccinos.</a:t>
            </a:r>
          </a:p>
        </p:txBody>
      </p:sp>
    </p:spTree>
    <p:extLst>
      <p:ext uri="{BB962C8B-B14F-4D97-AF65-F5344CB8AC3E}">
        <p14:creationId xmlns:p14="http://schemas.microsoft.com/office/powerpoint/2010/main" val="1317031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1DBDCDFE-FFB7-5C41-F5AB-2C6C31F210A4}"/>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6C3F580E-9662-87C6-201A-37B1DD9FC9EC}"/>
              </a:ext>
            </a:extLst>
          </p:cNvPr>
          <p:cNvSpPr txBox="1"/>
          <p:nvPr/>
        </p:nvSpPr>
        <p:spPr>
          <a:xfrm>
            <a:off x="349716" y="469838"/>
            <a:ext cx="8444568" cy="3920560"/>
          </a:xfrm>
          <a:prstGeom prst="rect">
            <a:avLst/>
          </a:prstGeom>
          <a:noFill/>
        </p:spPr>
        <p:txBody>
          <a:bodyPr wrap="square">
            <a:spAutoFit/>
          </a:bodyPr>
          <a:lstStyle/>
          <a:p>
            <a:r>
              <a:rPr lang="en-US" sz="2000" b="1" dirty="0">
                <a:solidFill>
                  <a:srgbClr val="FF0000"/>
                </a:solidFill>
                <a:latin typeface="Times New Roman" panose="02020603050405020304" pitchFamily="18" charset="0"/>
                <a:cs typeface="Times New Roman" panose="02020603050405020304" pitchFamily="18" charset="0"/>
              </a:rPr>
              <a:t>2.4. Effects of Technological Processes: Mastering Heat</a:t>
            </a:r>
          </a:p>
          <a:p>
            <a:endParaRPr lang="en-US" sz="1800" b="1"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sz="1800" b="1" dirty="0">
                <a:latin typeface="Times New Roman" panose="02020603050405020304" pitchFamily="18" charset="0"/>
                <a:cs typeface="Times New Roman" panose="02020603050405020304" pitchFamily="18" charset="0"/>
              </a:rPr>
              <a:t>- Maillard Reaction</a:t>
            </a:r>
            <a:r>
              <a:rPr lang="en-US" sz="1800" dirty="0">
                <a:latin typeface="Times New Roman" panose="02020603050405020304" pitchFamily="18" charset="0"/>
                <a:cs typeface="Times New Roman" panose="02020603050405020304" pitchFamily="18" charset="0"/>
              </a:rPr>
              <a:t>: At high temperatures, the amine group of proteins (especially </a:t>
            </a:r>
            <a:r>
              <a:rPr lang="en-US" sz="1800" b="1" dirty="0">
                <a:latin typeface="Times New Roman" panose="02020603050405020304" pitchFamily="18" charset="0"/>
                <a:cs typeface="Times New Roman" panose="02020603050405020304" pitchFamily="18" charset="0"/>
              </a:rPr>
              <a:t>β-lactoglobulin</a:t>
            </a:r>
            <a:r>
              <a:rPr lang="en-US" sz="1800" dirty="0">
                <a:latin typeface="Times New Roman" panose="02020603050405020304" pitchFamily="18" charset="0"/>
                <a:cs typeface="Times New Roman" panose="02020603050405020304" pitchFamily="18" charset="0"/>
              </a:rPr>
              <a:t>) reacts with lactose (a sugar). This leads to </a:t>
            </a:r>
            <a:r>
              <a:rPr lang="en-US" sz="1800" b="1" dirty="0">
                <a:latin typeface="Times New Roman" panose="02020603050405020304" pitchFamily="18" charset="0"/>
                <a:cs typeface="Times New Roman" panose="02020603050405020304" pitchFamily="18" charset="0"/>
              </a:rPr>
              <a:t>browning</a:t>
            </a:r>
            <a:r>
              <a:rPr lang="en-US" sz="1800" dirty="0">
                <a:latin typeface="Times New Roman" panose="02020603050405020304" pitchFamily="18" charset="0"/>
                <a:cs typeface="Times New Roman" panose="02020603050405020304" pitchFamily="18" charset="0"/>
              </a:rPr>
              <a:t> and the development of flavors, but can also </a:t>
            </a:r>
            <a:r>
              <a:rPr lang="en-US" sz="1800" b="1" dirty="0">
                <a:latin typeface="Times New Roman" panose="02020603050405020304" pitchFamily="18" charset="0"/>
                <a:cs typeface="Times New Roman" panose="02020603050405020304" pitchFamily="18" charset="0"/>
              </a:rPr>
              <a:t>reduce the availability of certain amino acids</a:t>
            </a:r>
            <a:r>
              <a:rPr lang="en-US" sz="1800" dirty="0">
                <a:latin typeface="Times New Roman" panose="02020603050405020304" pitchFamily="18" charset="0"/>
                <a:cs typeface="Times New Roman" panose="02020603050405020304" pitchFamily="18" charset="0"/>
              </a:rPr>
              <a:t> (like lysine) and </a:t>
            </a:r>
            <a:r>
              <a:rPr lang="en-US" sz="1800" b="1" dirty="0">
                <a:latin typeface="Times New Roman" panose="02020603050405020304" pitchFamily="18" charset="0"/>
                <a:cs typeface="Times New Roman" panose="02020603050405020304" pitchFamily="18" charset="0"/>
              </a:rPr>
              <a:t>modify digestibility</a:t>
            </a:r>
            <a:r>
              <a:rPr lang="en-US" sz="1800" dirty="0">
                <a:latin typeface="Times New Roman" panose="02020603050405020304" pitchFamily="18" charset="0"/>
                <a:cs typeface="Times New Roman" panose="02020603050405020304" pitchFamily="18" charset="0"/>
              </a:rPr>
              <a:t>.</a:t>
            </a:r>
          </a:p>
          <a:p>
            <a:pPr algn="just">
              <a:lnSpc>
                <a:spcPct val="150000"/>
              </a:lnSpc>
            </a:pPr>
            <a:r>
              <a:rPr lang="en-US" sz="1800" b="1" dirty="0">
                <a:latin typeface="Times New Roman" panose="02020603050405020304" pitchFamily="18" charset="0"/>
                <a:cs typeface="Times New Roman" panose="02020603050405020304" pitchFamily="18" charset="0"/>
              </a:rPr>
              <a:t>- UHT (Ultra-High Temperature) Treatment</a:t>
            </a:r>
            <a:r>
              <a:rPr lang="en-US" sz="1800" dirty="0">
                <a:latin typeface="Times New Roman" panose="02020603050405020304" pitchFamily="18" charset="0"/>
                <a:cs typeface="Times New Roman" panose="02020603050405020304" pitchFamily="18" charset="0"/>
              </a:rPr>
              <a:t>: This treatment (140°C for a few seconds) allows for long shelf life without refrigeration. However, it induces protein-protein and protein-lactose interactions that </a:t>
            </a:r>
            <a:r>
              <a:rPr lang="en-US" sz="1800" b="1" dirty="0">
                <a:latin typeface="Times New Roman" panose="02020603050405020304" pitchFamily="18" charset="0"/>
                <a:cs typeface="Times New Roman" panose="02020603050405020304" pitchFamily="18" charset="0"/>
              </a:rPr>
              <a:t>destroy the milk's ability to coagulate with rennet</a:t>
            </a:r>
            <a:r>
              <a:rPr lang="en-US" sz="1800" dirty="0">
                <a:latin typeface="Times New Roman" panose="02020603050405020304" pitchFamily="18" charset="0"/>
                <a:cs typeface="Times New Roman" panose="02020603050405020304" pitchFamily="18" charset="0"/>
              </a:rPr>
              <a:t> (making it unsuitable for cheesemaking).</a:t>
            </a:r>
          </a:p>
        </p:txBody>
      </p:sp>
    </p:spTree>
    <p:extLst>
      <p:ext uri="{BB962C8B-B14F-4D97-AF65-F5344CB8AC3E}">
        <p14:creationId xmlns:p14="http://schemas.microsoft.com/office/powerpoint/2010/main" val="6470956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4CA4C164-3973-4571-3CAF-FBE741A29D30}"/>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918283C8-E0A0-F811-B65E-F07DE62A2B69}"/>
              </a:ext>
            </a:extLst>
          </p:cNvPr>
          <p:cNvSpPr/>
          <p:nvPr/>
        </p:nvSpPr>
        <p:spPr>
          <a:xfrm>
            <a:off x="7724256" y="-657214"/>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 1">
            <a:extLst>
              <a:ext uri="{FF2B5EF4-FFF2-40B4-BE49-F238E27FC236}">
                <a16:creationId xmlns:a16="http://schemas.microsoft.com/office/drawing/2014/main" id="{44CBED42-70F0-ECC1-3F4A-43E1D9AB54DB}"/>
              </a:ext>
            </a:extLst>
          </p:cNvPr>
          <p:cNvPicPr>
            <a:picLocks noChangeAspect="1"/>
          </p:cNvPicPr>
          <p:nvPr/>
        </p:nvPicPr>
        <p:blipFill>
          <a:blip r:embed="rId3"/>
          <a:srcRect l="32750" r="4476"/>
          <a:stretch>
            <a:fillRect/>
          </a:stretch>
        </p:blipFill>
        <p:spPr>
          <a:xfrm>
            <a:off x="8009228" y="-321809"/>
            <a:ext cx="1792818" cy="1505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ZoneTexte 3">
            <a:extLst>
              <a:ext uri="{FF2B5EF4-FFF2-40B4-BE49-F238E27FC236}">
                <a16:creationId xmlns:a16="http://schemas.microsoft.com/office/drawing/2014/main" id="{B90A8E49-3149-3571-E75B-403EC4A7EA50}"/>
              </a:ext>
            </a:extLst>
          </p:cNvPr>
          <p:cNvSpPr txBox="1"/>
          <p:nvPr/>
        </p:nvSpPr>
        <p:spPr>
          <a:xfrm>
            <a:off x="845305" y="158204"/>
            <a:ext cx="5482763" cy="523220"/>
          </a:xfrm>
          <a:prstGeom prst="rect">
            <a:avLst/>
          </a:prstGeom>
          <a:noFill/>
        </p:spPr>
        <p:txBody>
          <a:bodyPr wrap="square">
            <a:spAutoFit/>
          </a:bodyPr>
          <a:lstStyle/>
          <a:p>
            <a:r>
              <a:rPr lang="fr-FR" sz="2800" b="1" dirty="0" err="1">
                <a:solidFill>
                  <a:srgbClr val="FF0000"/>
                </a:solidFill>
                <a:effectLst/>
                <a:latin typeface="Times New Roman" panose="02020603050405020304" pitchFamily="18" charset="0"/>
                <a:ea typeface="Calibri" panose="020F0502020204030204" pitchFamily="34" charset="0"/>
              </a:rPr>
              <a:t>Principle</a:t>
            </a:r>
            <a:r>
              <a:rPr lang="fr-FR" sz="2800" b="1" dirty="0">
                <a:solidFill>
                  <a:srgbClr val="FF0000"/>
                </a:solidFill>
                <a:effectLst/>
                <a:latin typeface="Times New Roman" panose="02020603050405020304" pitchFamily="18" charset="0"/>
                <a:ea typeface="Calibri" panose="020F0502020204030204" pitchFamily="34" charset="0"/>
              </a:rPr>
              <a:t> of </a:t>
            </a:r>
            <a:r>
              <a:rPr lang="fr-FR" sz="2800" b="1" dirty="0" err="1">
                <a:solidFill>
                  <a:srgbClr val="FF0000"/>
                </a:solidFill>
                <a:effectLst/>
                <a:latin typeface="Times New Roman" panose="02020603050405020304" pitchFamily="18" charset="0"/>
                <a:ea typeface="Calibri" panose="020F0502020204030204" pitchFamily="34" charset="0"/>
              </a:rPr>
              <a:t>Chromatography</a:t>
            </a:r>
            <a:endParaRPr lang="fr-FR" sz="2800" dirty="0">
              <a:solidFill>
                <a:srgbClr val="FF0000"/>
              </a:solidFill>
            </a:endParaRPr>
          </a:p>
        </p:txBody>
      </p:sp>
      <p:sp>
        <p:nvSpPr>
          <p:cNvPr id="13" name="ZoneTexte 12">
            <a:extLst>
              <a:ext uri="{FF2B5EF4-FFF2-40B4-BE49-F238E27FC236}">
                <a16:creationId xmlns:a16="http://schemas.microsoft.com/office/drawing/2014/main" id="{B6546C0B-EFF2-1571-7686-400FD60A13D8}"/>
              </a:ext>
            </a:extLst>
          </p:cNvPr>
          <p:cNvSpPr txBox="1"/>
          <p:nvPr/>
        </p:nvSpPr>
        <p:spPr>
          <a:xfrm>
            <a:off x="438210" y="706591"/>
            <a:ext cx="7860485" cy="4191981"/>
          </a:xfrm>
          <a:prstGeom prst="rect">
            <a:avLst/>
          </a:prstGeom>
          <a:noFill/>
        </p:spPr>
        <p:txBody>
          <a:bodyPr wrap="square">
            <a:spAutoFit/>
          </a:bodyPr>
          <a:lstStyle/>
          <a:p>
            <a:pPr algn="just">
              <a:lnSpc>
                <a:spcPct val="150000"/>
              </a:lnSpc>
            </a:pPr>
            <a:r>
              <a:rPr lang="en-US" sz="2000" b="0" i="0" dirty="0">
                <a:solidFill>
                  <a:srgbClr val="000000"/>
                </a:solidFill>
                <a:effectLst/>
                <a:latin typeface="Times New Roman" panose="02020603050405020304" pitchFamily="18" charset="0"/>
                <a:cs typeface="Times New Roman" panose="02020603050405020304" pitchFamily="18" charset="0"/>
              </a:rPr>
              <a:t>The main principle of chromatography is</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0" i="0" dirty="0">
                <a:solidFill>
                  <a:srgbClr val="000000"/>
                </a:solidFill>
                <a:effectLst/>
                <a:latin typeface="Times New Roman" panose="02020603050405020304" pitchFamily="18" charset="0"/>
                <a:cs typeface="Times New Roman" panose="02020603050405020304" pitchFamily="18" charset="0"/>
              </a:rPr>
              <a:t>that different substances interact differently with the stationary and mobile phases and this difference in interaction separates the compounds.</a:t>
            </a:r>
          </a:p>
          <a:p>
            <a:pPr algn="just">
              <a:lnSpc>
                <a:spcPct val="150000"/>
              </a:lnSpc>
            </a:pPr>
            <a:r>
              <a:rPr lang="en-US" sz="2000" b="0" i="0" dirty="0">
                <a:solidFill>
                  <a:srgbClr val="000000"/>
                </a:solidFill>
                <a:effectLst/>
                <a:latin typeface="Times New Roman" panose="02020603050405020304" pitchFamily="18" charset="0"/>
                <a:cs typeface="Times New Roman" panose="02020603050405020304" pitchFamily="18" charset="0"/>
              </a:rPr>
              <a:t> As the mobile phase moves with the sample through the fixed stationary phase, each compound moves at a different speed based on its properties like size, charge, or affinity to the stationary phase resulting in separation. The separated components are represented as peaks on a chromatogram and identified by its retention time which is the time a compound takes to move through the system. </a:t>
            </a: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60909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86FB64E8-0774-3845-DD6B-BAC0BAB3004E}"/>
            </a:ext>
          </a:extLst>
        </p:cNvPr>
        <p:cNvGrpSpPr/>
        <p:nvPr/>
      </p:nvGrpSpPr>
      <p:grpSpPr>
        <a:xfrm>
          <a:off x="0" y="0"/>
          <a:ext cx="0" cy="0"/>
          <a:chOff x="0" y="0"/>
          <a:chExt cx="0" cy="0"/>
        </a:xfrm>
      </p:grpSpPr>
      <p:sp>
        <p:nvSpPr>
          <p:cNvPr id="7" name="Flèche : bas 6">
            <a:extLst>
              <a:ext uri="{FF2B5EF4-FFF2-40B4-BE49-F238E27FC236}">
                <a16:creationId xmlns:a16="http://schemas.microsoft.com/office/drawing/2014/main" id="{CB4A6331-C404-AB86-0CAB-522D7387446F}"/>
              </a:ext>
            </a:extLst>
          </p:cNvPr>
          <p:cNvSpPr/>
          <p:nvPr/>
        </p:nvSpPr>
        <p:spPr>
          <a:xfrm rot="2862572" flipH="1">
            <a:off x="1513542" y="325582"/>
            <a:ext cx="168001" cy="550177"/>
          </a:xfrm>
          <a:prstGeom prst="downArrow">
            <a:avLst/>
          </a:prstGeom>
          <a:solidFill>
            <a:schemeClr val="bg1">
              <a:lumMod val="90000"/>
            </a:schemeClr>
          </a:solidFill>
          <a:ln>
            <a:solidFill>
              <a:schemeClr val="bg1">
                <a:lumMod val="50000"/>
              </a:schemeClr>
            </a:solidFill>
          </a:ln>
          <a:effectLst>
            <a:glow rad="139700">
              <a:schemeClr val="bg1">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p:txBody>
      </p:sp>
      <p:sp>
        <p:nvSpPr>
          <p:cNvPr id="8" name="ZoneTexte 7">
            <a:extLst>
              <a:ext uri="{FF2B5EF4-FFF2-40B4-BE49-F238E27FC236}">
                <a16:creationId xmlns:a16="http://schemas.microsoft.com/office/drawing/2014/main" id="{B08708C3-9A38-2628-CC52-241CDC04A7B6}"/>
              </a:ext>
            </a:extLst>
          </p:cNvPr>
          <p:cNvSpPr txBox="1"/>
          <p:nvPr/>
        </p:nvSpPr>
        <p:spPr>
          <a:xfrm>
            <a:off x="4687357" y="1218025"/>
            <a:ext cx="2072544" cy="369332"/>
          </a:xfrm>
          <a:prstGeom prst="rect">
            <a:avLst/>
          </a:prstGeom>
          <a:noFill/>
          <a:ln w="19050">
            <a:solidFill>
              <a:schemeClr val="bg1">
                <a:lumMod val="50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 mobile phase</a:t>
            </a:r>
            <a:endParaRPr kumimoji="0" lang="fr-FR"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 name="ZoneTexte 8">
            <a:extLst>
              <a:ext uri="{FF2B5EF4-FFF2-40B4-BE49-F238E27FC236}">
                <a16:creationId xmlns:a16="http://schemas.microsoft.com/office/drawing/2014/main" id="{8A7BAFE0-9D5F-4B40-E92C-67EC357DE03A}"/>
              </a:ext>
            </a:extLst>
          </p:cNvPr>
          <p:cNvSpPr txBox="1"/>
          <p:nvPr/>
        </p:nvSpPr>
        <p:spPr>
          <a:xfrm>
            <a:off x="329352" y="894859"/>
            <a:ext cx="1367406" cy="646331"/>
          </a:xfrm>
          <a:prstGeom prst="rect">
            <a:avLst/>
          </a:prstGeom>
          <a:noFill/>
          <a:ln w="19050">
            <a:solidFill>
              <a:schemeClr val="bg1">
                <a:lumMod val="50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The sample or analyte</a:t>
            </a:r>
            <a:endParaRPr kumimoji="0" lang="fr-FR"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 name="Flèche : bas 9">
            <a:extLst>
              <a:ext uri="{FF2B5EF4-FFF2-40B4-BE49-F238E27FC236}">
                <a16:creationId xmlns:a16="http://schemas.microsoft.com/office/drawing/2014/main" id="{6207BE76-C32F-14AB-4E77-4A5F95B9D287}"/>
              </a:ext>
            </a:extLst>
          </p:cNvPr>
          <p:cNvSpPr/>
          <p:nvPr/>
        </p:nvSpPr>
        <p:spPr>
          <a:xfrm rot="19091356">
            <a:off x="6871920" y="277427"/>
            <a:ext cx="171816" cy="735701"/>
          </a:xfrm>
          <a:prstGeom prst="downArrow">
            <a:avLst>
              <a:gd name="adj1" fmla="val 65228"/>
              <a:gd name="adj2" fmla="val 50000"/>
            </a:avLst>
          </a:prstGeom>
          <a:solidFill>
            <a:schemeClr val="bg1">
              <a:lumMod val="90000"/>
            </a:schemeClr>
          </a:solidFill>
          <a:ln>
            <a:solidFill>
              <a:schemeClr val="bg1">
                <a:lumMod val="50000"/>
              </a:schemeClr>
            </a:solidFill>
          </a:ln>
          <a:effectLst>
            <a:glow rad="139700">
              <a:schemeClr val="bg1">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6230C295-591A-5D2A-27D1-F14F66DCB0E3}"/>
              </a:ext>
            </a:extLst>
          </p:cNvPr>
          <p:cNvSpPr txBox="1"/>
          <p:nvPr/>
        </p:nvSpPr>
        <p:spPr>
          <a:xfrm>
            <a:off x="120729" y="1704805"/>
            <a:ext cx="1968129" cy="3285323"/>
          </a:xfrm>
          <a:prstGeom prst="rect">
            <a:avLst/>
          </a:prstGeom>
          <a:noFill/>
        </p:spPr>
        <p:txBody>
          <a:bodyPr wrap="square">
            <a:spAutoFit/>
          </a:bodyPr>
          <a:lstStyle/>
          <a:p>
            <a:pPr algn="just">
              <a:lnSpc>
                <a:spcPct val="150000"/>
              </a:lnSpc>
              <a:spcAft>
                <a:spcPts val="800"/>
              </a:spcAft>
              <a:buNone/>
            </a:pPr>
            <a:r>
              <a:rPr lang="en-US" dirty="0">
                <a:latin typeface="Times New Roman" panose="02020603050405020304" pitchFamily="18" charset="0"/>
                <a:cs typeface="Times New Roman" panose="02020603050405020304" pitchFamily="18" charset="0"/>
              </a:rPr>
              <a:t>The sample or analyte is the mixture that</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needs to be</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separated. Different components of the sample behave differently and are separated based on how they interact with the mobile and stationary phases.</a:t>
            </a:r>
            <a:endParaRPr lang="fr-FR"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030611C5-D438-D93C-D512-B100CF420C42}"/>
              </a:ext>
            </a:extLst>
          </p:cNvPr>
          <p:cNvSpPr txBox="1"/>
          <p:nvPr/>
        </p:nvSpPr>
        <p:spPr>
          <a:xfrm>
            <a:off x="4561832" y="1771401"/>
            <a:ext cx="2370447" cy="3043397"/>
          </a:xfrm>
          <a:prstGeom prst="rect">
            <a:avLst/>
          </a:prstGeom>
          <a:noFill/>
        </p:spPr>
        <p:txBody>
          <a:bodyPr wrap="square">
            <a:spAutoFit/>
          </a:bodyPr>
          <a:lstStyle/>
          <a:p>
            <a:pPr algn="just">
              <a:lnSpc>
                <a:spcPct val="150000"/>
              </a:lnSpc>
              <a:spcAft>
                <a:spcPts val="800"/>
              </a:spcAft>
              <a:buNone/>
            </a:pPr>
            <a:r>
              <a:rPr lang="en-US" dirty="0">
                <a:latin typeface="Times New Roman" panose="02020603050405020304" pitchFamily="18" charset="0"/>
                <a:cs typeface="Times New Roman" panose="02020603050405020304" pitchFamily="18" charset="0"/>
              </a:rPr>
              <a:t>This is the moving fluid or solvent that carries the mixture and flows through the stationary phase. The mobile phase can be a liquid or a gas. Some of the commonly used mobile phases are </a:t>
            </a:r>
            <a:r>
              <a:rPr lang="en-US" b="1" dirty="0">
                <a:latin typeface="Times New Roman" panose="02020603050405020304" pitchFamily="18" charset="0"/>
                <a:cs typeface="Times New Roman" panose="02020603050405020304" pitchFamily="18" charset="0"/>
              </a:rPr>
              <a:t>water, acetic acid</a:t>
            </a:r>
            <a:r>
              <a:rPr lang="en-US" dirty="0">
                <a:latin typeface="Times New Roman" panose="02020603050405020304" pitchFamily="18" charset="0"/>
                <a:cs typeface="Times New Roman" panose="02020603050405020304" pitchFamily="18" charset="0"/>
              </a:rPr>
              <a:t>, or gases like </a:t>
            </a:r>
            <a:r>
              <a:rPr lang="en-US" b="1" dirty="0">
                <a:latin typeface="Times New Roman" panose="02020603050405020304" pitchFamily="18" charset="0"/>
                <a:cs typeface="Times New Roman" panose="02020603050405020304" pitchFamily="18" charset="0"/>
              </a:rPr>
              <a:t>hydrogen and nitrogen.</a:t>
            </a:r>
            <a:r>
              <a:rPr lang="en-US" b="1" kern="100" dirty="0">
                <a:latin typeface="Times New Roman" panose="02020603050405020304" pitchFamily="18" charset="0"/>
                <a:ea typeface="Calibri" panose="020F0502020204030204" pitchFamily="34" charset="0"/>
                <a:cs typeface="Times New Roman" panose="02020603050405020304" pitchFamily="18" charset="0"/>
              </a:rPr>
              <a:t>.</a:t>
            </a:r>
            <a:endParaRPr lang="fr-FR" b="1"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ZoneTexte 12">
            <a:extLst>
              <a:ext uri="{FF2B5EF4-FFF2-40B4-BE49-F238E27FC236}">
                <a16:creationId xmlns:a16="http://schemas.microsoft.com/office/drawing/2014/main" id="{B951038D-D9FC-53F8-D488-2F82B96FDF04}"/>
              </a:ext>
            </a:extLst>
          </p:cNvPr>
          <p:cNvSpPr txBox="1"/>
          <p:nvPr/>
        </p:nvSpPr>
        <p:spPr>
          <a:xfrm>
            <a:off x="1857560" y="-46683"/>
            <a:ext cx="5281472" cy="400110"/>
          </a:xfrm>
          <a:prstGeom prst="rect">
            <a:avLst/>
          </a:prstGeom>
          <a:noFill/>
        </p:spPr>
        <p:txBody>
          <a:bodyPr wrap="square">
            <a:spAutoFit/>
          </a:bodyPr>
          <a:lstStyle/>
          <a:p>
            <a:r>
              <a:rPr lang="en-US" sz="2000" b="1" dirty="0">
                <a:solidFill>
                  <a:srgbClr val="FF0000"/>
                </a:solidFill>
                <a:effectLst/>
                <a:latin typeface="Times New Roman" panose="02020603050405020304" pitchFamily="18" charset="0"/>
                <a:ea typeface="Calibri" panose="020F0502020204030204" pitchFamily="34" charset="0"/>
              </a:rPr>
              <a:t>Components and Parts of Chromatography</a:t>
            </a:r>
            <a:endParaRPr lang="fr-FR" sz="2000" dirty="0">
              <a:solidFill>
                <a:srgbClr val="FF0000"/>
              </a:solidFill>
            </a:endParaRPr>
          </a:p>
        </p:txBody>
      </p:sp>
      <p:sp>
        <p:nvSpPr>
          <p:cNvPr id="14" name="Flèche : bas 13">
            <a:extLst>
              <a:ext uri="{FF2B5EF4-FFF2-40B4-BE49-F238E27FC236}">
                <a16:creationId xmlns:a16="http://schemas.microsoft.com/office/drawing/2014/main" id="{A0E25EA1-C85C-E426-6411-F96D101DB3B6}"/>
              </a:ext>
            </a:extLst>
          </p:cNvPr>
          <p:cNvSpPr/>
          <p:nvPr/>
        </p:nvSpPr>
        <p:spPr>
          <a:xfrm>
            <a:off x="3199419" y="482241"/>
            <a:ext cx="168002" cy="494487"/>
          </a:xfrm>
          <a:prstGeom prst="downArrow">
            <a:avLst/>
          </a:prstGeom>
          <a:solidFill>
            <a:schemeClr val="bg1">
              <a:lumMod val="90000"/>
            </a:schemeClr>
          </a:solidFill>
          <a:ln>
            <a:solidFill>
              <a:schemeClr val="bg1">
                <a:lumMod val="50000"/>
              </a:schemeClr>
            </a:solidFill>
          </a:ln>
          <a:effectLst>
            <a:glow rad="139700">
              <a:schemeClr val="bg1">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p:txBody>
      </p:sp>
      <p:sp>
        <p:nvSpPr>
          <p:cNvPr id="16" name="ZoneTexte 15">
            <a:extLst>
              <a:ext uri="{FF2B5EF4-FFF2-40B4-BE49-F238E27FC236}">
                <a16:creationId xmlns:a16="http://schemas.microsoft.com/office/drawing/2014/main" id="{9224D604-A339-A05F-A08F-5737C13214F4}"/>
              </a:ext>
            </a:extLst>
          </p:cNvPr>
          <p:cNvSpPr txBox="1"/>
          <p:nvPr/>
        </p:nvSpPr>
        <p:spPr>
          <a:xfrm>
            <a:off x="2340097" y="1221409"/>
            <a:ext cx="2174882" cy="369332"/>
          </a:xfrm>
          <a:prstGeom prst="rect">
            <a:avLst/>
          </a:prstGeom>
          <a:noFill/>
          <a:ln w="19050">
            <a:solidFill>
              <a:schemeClr val="bg1">
                <a:lumMod val="50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 stationary phase</a:t>
            </a:r>
            <a:endParaRPr kumimoji="0" lang="fr-FR"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7" name="ZoneTexte 16">
            <a:extLst>
              <a:ext uri="{FF2B5EF4-FFF2-40B4-BE49-F238E27FC236}">
                <a16:creationId xmlns:a16="http://schemas.microsoft.com/office/drawing/2014/main" id="{0F607C7A-1C62-7053-077B-B5DB9E2EDC3E}"/>
              </a:ext>
            </a:extLst>
          </p:cNvPr>
          <p:cNvSpPr txBox="1"/>
          <p:nvPr/>
        </p:nvSpPr>
        <p:spPr>
          <a:xfrm>
            <a:off x="6932279" y="1000264"/>
            <a:ext cx="2174882" cy="646331"/>
          </a:xfrm>
          <a:prstGeom prst="rect">
            <a:avLst/>
          </a:prstGeom>
          <a:noFill/>
          <a:ln w="19050">
            <a:solidFill>
              <a:schemeClr val="bg1">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Chromatography Column</a:t>
            </a:r>
            <a:endParaRPr kumimoji="0" lang="fr-FR"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ZoneTexte 18">
            <a:extLst>
              <a:ext uri="{FF2B5EF4-FFF2-40B4-BE49-F238E27FC236}">
                <a16:creationId xmlns:a16="http://schemas.microsoft.com/office/drawing/2014/main" id="{C724ABF2-83C6-BA60-121E-4A4C2C45D868}"/>
              </a:ext>
            </a:extLst>
          </p:cNvPr>
          <p:cNvSpPr txBox="1"/>
          <p:nvPr/>
        </p:nvSpPr>
        <p:spPr>
          <a:xfrm>
            <a:off x="2201553" y="1704805"/>
            <a:ext cx="2370447" cy="3285323"/>
          </a:xfrm>
          <a:prstGeom prst="rect">
            <a:avLst/>
          </a:prstGeom>
          <a:noFill/>
        </p:spPr>
        <p:txBody>
          <a:bodyPr wrap="square">
            <a:spAutoFit/>
          </a:bodyPr>
          <a:lstStyle/>
          <a:p>
            <a:pPr algn="just">
              <a:lnSpc>
                <a:spcPct val="150000"/>
              </a:lnSpc>
            </a:pPr>
            <a:r>
              <a:rPr lang="en-US" b="0" i="0" dirty="0">
                <a:solidFill>
                  <a:srgbClr val="000000"/>
                </a:solidFill>
                <a:effectLst/>
                <a:latin typeface="Times New Roman" panose="02020603050405020304" pitchFamily="18" charset="0"/>
                <a:cs typeface="Times New Roman" panose="02020603050405020304" pitchFamily="18" charset="0"/>
              </a:rPr>
              <a:t>This is the fixed material that can be solid or liquid coated on a surface. As the analyte passes through it, the stationary phase holds or slows down certain molecules based on their properties. Some of the commonly used stationary phases are </a:t>
            </a:r>
            <a:r>
              <a:rPr lang="en-US" b="1" i="0" dirty="0">
                <a:solidFill>
                  <a:srgbClr val="000000"/>
                </a:solidFill>
                <a:effectLst/>
                <a:latin typeface="Times New Roman" panose="02020603050405020304" pitchFamily="18" charset="0"/>
                <a:cs typeface="Times New Roman" panose="02020603050405020304" pitchFamily="18" charset="0"/>
              </a:rPr>
              <a:t>filter paper</a:t>
            </a:r>
            <a:r>
              <a:rPr lang="en-US" b="0" i="0" dirty="0">
                <a:solidFill>
                  <a:srgbClr val="000000"/>
                </a:solidFill>
                <a:effectLst/>
                <a:latin typeface="Times New Roman" panose="02020603050405020304" pitchFamily="18" charset="0"/>
                <a:cs typeface="Times New Roman" panose="02020603050405020304" pitchFamily="18" charset="0"/>
              </a:rPr>
              <a:t>, </a:t>
            </a:r>
            <a:r>
              <a:rPr lang="en-US" b="1" i="0" dirty="0">
                <a:solidFill>
                  <a:srgbClr val="000000"/>
                </a:solidFill>
                <a:effectLst/>
                <a:latin typeface="Times New Roman" panose="02020603050405020304" pitchFamily="18" charset="0"/>
                <a:cs typeface="Times New Roman" panose="02020603050405020304" pitchFamily="18" charset="0"/>
              </a:rPr>
              <a:t>silica, and beads.</a:t>
            </a:r>
            <a:endParaRPr lang="fr-FR" b="1" dirty="0">
              <a:latin typeface="Times New Roman" panose="02020603050405020304" pitchFamily="18" charset="0"/>
              <a:cs typeface="Times New Roman" panose="02020603050405020304" pitchFamily="18" charset="0"/>
            </a:endParaRPr>
          </a:p>
        </p:txBody>
      </p:sp>
      <p:sp>
        <p:nvSpPr>
          <p:cNvPr id="21" name="ZoneTexte 20">
            <a:extLst>
              <a:ext uri="{FF2B5EF4-FFF2-40B4-BE49-F238E27FC236}">
                <a16:creationId xmlns:a16="http://schemas.microsoft.com/office/drawing/2014/main" id="{F9E9A2E2-AD0B-F0D4-5E71-CBC62B478941}"/>
              </a:ext>
            </a:extLst>
          </p:cNvPr>
          <p:cNvSpPr txBox="1"/>
          <p:nvPr/>
        </p:nvSpPr>
        <p:spPr>
          <a:xfrm>
            <a:off x="7156634" y="1810096"/>
            <a:ext cx="1726171" cy="2966005"/>
          </a:xfrm>
          <a:prstGeom prst="rect">
            <a:avLst/>
          </a:prstGeom>
          <a:noFill/>
        </p:spPr>
        <p:txBody>
          <a:bodyPr wrap="square">
            <a:spAutoFit/>
          </a:bodyPr>
          <a:lstStyle/>
          <a:p>
            <a:pPr algn="just">
              <a:lnSpc>
                <a:spcPct val="150000"/>
              </a:lnSpc>
            </a:pPr>
            <a:r>
              <a:rPr lang="en-US" b="0" i="0" dirty="0">
                <a:solidFill>
                  <a:srgbClr val="000000"/>
                </a:solidFill>
                <a:effectLst/>
                <a:latin typeface="Times New Roman" panose="02020603050405020304" pitchFamily="18" charset="0"/>
                <a:cs typeface="Times New Roman" panose="02020603050405020304" pitchFamily="18" charset="0"/>
              </a:rPr>
              <a:t>It is the container that holds the stationary phase where separation occurs. It is used in column-based methods like gas chromatography and HPLC. </a:t>
            </a:r>
            <a:endParaRPr lang="fr-FR" dirty="0">
              <a:latin typeface="Times New Roman" panose="02020603050405020304" pitchFamily="18" charset="0"/>
              <a:cs typeface="Times New Roman" panose="02020603050405020304" pitchFamily="18" charset="0"/>
            </a:endParaRPr>
          </a:p>
        </p:txBody>
      </p:sp>
      <p:sp>
        <p:nvSpPr>
          <p:cNvPr id="22" name="Flèche : bas 21">
            <a:extLst>
              <a:ext uri="{FF2B5EF4-FFF2-40B4-BE49-F238E27FC236}">
                <a16:creationId xmlns:a16="http://schemas.microsoft.com/office/drawing/2014/main" id="{5DDDE496-8026-28D5-7D05-FC25961CA376}"/>
              </a:ext>
            </a:extLst>
          </p:cNvPr>
          <p:cNvSpPr/>
          <p:nvPr/>
        </p:nvSpPr>
        <p:spPr>
          <a:xfrm>
            <a:off x="5271908" y="505777"/>
            <a:ext cx="168002" cy="494487"/>
          </a:xfrm>
          <a:prstGeom prst="downArrow">
            <a:avLst/>
          </a:prstGeom>
          <a:solidFill>
            <a:schemeClr val="bg1">
              <a:lumMod val="90000"/>
            </a:schemeClr>
          </a:solidFill>
          <a:ln>
            <a:solidFill>
              <a:schemeClr val="bg1">
                <a:lumMod val="50000"/>
              </a:schemeClr>
            </a:solidFill>
          </a:ln>
          <a:effectLst>
            <a:glow rad="139700">
              <a:schemeClr val="bg1">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p:txBody>
      </p:sp>
    </p:spTree>
    <p:extLst>
      <p:ext uri="{BB962C8B-B14F-4D97-AF65-F5344CB8AC3E}">
        <p14:creationId xmlns:p14="http://schemas.microsoft.com/office/powerpoint/2010/main" val="4511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2" grpId="0"/>
      <p:bldP spid="14" grpId="0" animBg="1"/>
      <p:bldP spid="16" grpId="0" animBg="1"/>
      <p:bldP spid="17" grpId="0" animBg="1"/>
      <p:bldP spid="19" grpId="0"/>
      <p:bldP spid="21"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64624721-6FCB-5799-3BB4-98381921892D}"/>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44E3D635-E96D-CD55-211D-DB39BEEB43DA}"/>
              </a:ext>
            </a:extLst>
          </p:cNvPr>
          <p:cNvSpPr/>
          <p:nvPr/>
        </p:nvSpPr>
        <p:spPr>
          <a:xfrm>
            <a:off x="6947279" y="-412316"/>
            <a:ext cx="2507592" cy="2136393"/>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ZoneTexte 2">
            <a:extLst>
              <a:ext uri="{FF2B5EF4-FFF2-40B4-BE49-F238E27FC236}">
                <a16:creationId xmlns:a16="http://schemas.microsoft.com/office/drawing/2014/main" id="{60574DD4-3204-4E3D-7AD3-FA2C6ECE5BEB}"/>
              </a:ext>
            </a:extLst>
          </p:cNvPr>
          <p:cNvSpPr txBox="1"/>
          <p:nvPr/>
        </p:nvSpPr>
        <p:spPr>
          <a:xfrm>
            <a:off x="942925" y="90180"/>
            <a:ext cx="6111017" cy="461665"/>
          </a:xfrm>
          <a:prstGeom prst="rect">
            <a:avLst/>
          </a:prstGeom>
          <a:noFill/>
        </p:spPr>
        <p:txBody>
          <a:bodyPr wrap="square">
            <a:spAutoFit/>
          </a:bodyPr>
          <a:lstStyle/>
          <a:p>
            <a:r>
              <a:rPr lang="en-US" sz="2400" b="1" dirty="0">
                <a:effectLst/>
                <a:latin typeface="Times New Roman" panose="02020603050405020304" pitchFamily="18" charset="0"/>
                <a:ea typeface="Calibri" panose="020F0502020204030204" pitchFamily="34" charset="0"/>
              </a:rPr>
              <a:t>2. Amino Acids: The Building Blocks</a:t>
            </a:r>
            <a:endParaRPr lang="fr-FR" sz="2400" dirty="0"/>
          </a:p>
        </p:txBody>
      </p:sp>
      <p:sp>
        <p:nvSpPr>
          <p:cNvPr id="7" name="Google Shape;187;p28">
            <a:extLst>
              <a:ext uri="{FF2B5EF4-FFF2-40B4-BE49-F238E27FC236}">
                <a16:creationId xmlns:a16="http://schemas.microsoft.com/office/drawing/2014/main" id="{852840AA-0DB3-D5A3-7C88-BD05BE265DE1}"/>
              </a:ext>
            </a:extLst>
          </p:cNvPr>
          <p:cNvSpPr txBox="1">
            <a:spLocks/>
          </p:cNvSpPr>
          <p:nvPr/>
        </p:nvSpPr>
        <p:spPr>
          <a:xfrm>
            <a:off x="355484" y="1060984"/>
            <a:ext cx="4877824" cy="3992336"/>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lbert Sans"/>
              <a:buNone/>
              <a:defRPr sz="16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9pPr>
          </a:lstStyle>
          <a:p>
            <a:pPr>
              <a:lnSpc>
                <a:spcPct val="150000"/>
              </a:lnSpc>
            </a:pPr>
            <a:r>
              <a:rPr lang="en-US" sz="1800" dirty="0">
                <a:latin typeface="Times New Roman" panose="02020603050405020304" pitchFamily="18" charset="0"/>
                <a:cs typeface="Times New Roman" panose="02020603050405020304" pitchFamily="18" charset="0"/>
              </a:rPr>
              <a:t>There are 20 standard amino acids that make up all proteins. Each amino acid has a common structure:</a:t>
            </a:r>
          </a:p>
          <a:p>
            <a:pPr>
              <a:lnSpc>
                <a:spcPct val="150000"/>
              </a:lnSpc>
            </a:pPr>
            <a:r>
              <a:rPr lang="en-US" sz="1800" dirty="0">
                <a:latin typeface="Times New Roman" panose="02020603050405020304" pitchFamily="18" charset="0"/>
                <a:cs typeface="Times New Roman" panose="02020603050405020304" pitchFamily="18" charset="0"/>
              </a:rPr>
              <a:t>•	An amine group (-NH₂)</a:t>
            </a:r>
          </a:p>
          <a:p>
            <a:pPr>
              <a:lnSpc>
                <a:spcPct val="150000"/>
              </a:lnSpc>
            </a:pPr>
            <a:r>
              <a:rPr lang="en-US" sz="1800" dirty="0">
                <a:latin typeface="Times New Roman" panose="02020603050405020304" pitchFamily="18" charset="0"/>
                <a:cs typeface="Times New Roman" panose="02020603050405020304" pitchFamily="18" charset="0"/>
              </a:rPr>
              <a:t>•	A carboxyl group (-COOH)</a:t>
            </a:r>
          </a:p>
          <a:p>
            <a:pPr>
              <a:lnSpc>
                <a:spcPct val="150000"/>
              </a:lnSpc>
            </a:pPr>
            <a:r>
              <a:rPr lang="en-US" sz="1800" dirty="0">
                <a:latin typeface="Times New Roman" panose="02020603050405020304" pitchFamily="18" charset="0"/>
                <a:cs typeface="Times New Roman" panose="02020603050405020304" pitchFamily="18" charset="0"/>
              </a:rPr>
              <a:t>•	A hydrogen atom (-H)</a:t>
            </a:r>
          </a:p>
          <a:p>
            <a:pPr>
              <a:lnSpc>
                <a:spcPct val="150000"/>
              </a:lnSpc>
            </a:pPr>
            <a:r>
              <a:rPr lang="en-US" sz="1800" dirty="0">
                <a:latin typeface="Times New Roman" panose="02020603050405020304" pitchFamily="18" charset="0"/>
                <a:cs typeface="Times New Roman" panose="02020603050405020304" pitchFamily="18" charset="0"/>
              </a:rPr>
              <a:t>•	A side chain (-R) unique to each amino acid.</a:t>
            </a:r>
          </a:p>
          <a:p>
            <a:pPr>
              <a:lnSpc>
                <a:spcPct val="150000"/>
              </a:lnSpc>
            </a:pPr>
            <a:r>
              <a:rPr lang="en-US" sz="1800" dirty="0">
                <a:latin typeface="Times New Roman" panose="02020603050405020304" pitchFamily="18" charset="0"/>
                <a:cs typeface="Times New Roman" panose="02020603050405020304" pitchFamily="18" charset="0"/>
              </a:rPr>
              <a:t>The nature of the side chain (R) determines the properties of the amino acid.</a:t>
            </a:r>
          </a:p>
        </p:txBody>
      </p:sp>
      <p:sp>
        <p:nvSpPr>
          <p:cNvPr id="5" name="Google Shape;187;p28">
            <a:extLst>
              <a:ext uri="{FF2B5EF4-FFF2-40B4-BE49-F238E27FC236}">
                <a16:creationId xmlns:a16="http://schemas.microsoft.com/office/drawing/2014/main" id="{2AF36CCD-E69E-3214-824D-D5C97AB94F2B}"/>
              </a:ext>
            </a:extLst>
          </p:cNvPr>
          <p:cNvSpPr txBox="1">
            <a:spLocks/>
          </p:cNvSpPr>
          <p:nvPr/>
        </p:nvSpPr>
        <p:spPr>
          <a:xfrm>
            <a:off x="5412957" y="1786048"/>
            <a:ext cx="3667392" cy="3073777"/>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lbert Sans"/>
              <a:buNone/>
              <a:defRPr sz="16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9pPr>
          </a:lstStyle>
          <a:p>
            <a:pPr lvl="0" algn="just">
              <a:lnSpc>
                <a:spcPct val="150000"/>
              </a:lnSpc>
            </a:pPr>
            <a:endParaRPr lang="fr-FR" dirty="0">
              <a:latin typeface="Times New Roman" panose="02020603050405020304" pitchFamily="18" charset="0"/>
              <a:cs typeface="Times New Roman" panose="02020603050405020304" pitchFamily="18" charset="0"/>
            </a:endParaRPr>
          </a:p>
        </p:txBody>
      </p:sp>
      <p:pic>
        <p:nvPicPr>
          <p:cNvPr id="12" name="Image 11">
            <a:extLst>
              <a:ext uri="{FF2B5EF4-FFF2-40B4-BE49-F238E27FC236}">
                <a16:creationId xmlns:a16="http://schemas.microsoft.com/office/drawing/2014/main" id="{75650D10-24F2-46ED-8A52-693A8AAF8F4B}"/>
              </a:ext>
            </a:extLst>
          </p:cNvPr>
          <p:cNvPicPr>
            <a:picLocks noChangeAspect="1"/>
          </p:cNvPicPr>
          <p:nvPr/>
        </p:nvPicPr>
        <p:blipFill>
          <a:blip r:embed="rId3"/>
          <a:stretch>
            <a:fillRect/>
          </a:stretch>
        </p:blipFill>
        <p:spPr>
          <a:xfrm>
            <a:off x="5617795" y="1909990"/>
            <a:ext cx="3257717" cy="2825895"/>
          </a:xfrm>
          <a:prstGeom prst="rect">
            <a:avLst/>
          </a:prstGeom>
        </p:spPr>
      </p:pic>
      <p:pic>
        <p:nvPicPr>
          <p:cNvPr id="17" name="Image 16">
            <a:extLst>
              <a:ext uri="{FF2B5EF4-FFF2-40B4-BE49-F238E27FC236}">
                <a16:creationId xmlns:a16="http://schemas.microsoft.com/office/drawing/2014/main" id="{81FC1B3E-AB49-7978-851F-6DC8DD24F5A9}"/>
              </a:ext>
            </a:extLst>
          </p:cNvPr>
          <p:cNvPicPr>
            <a:picLocks noChangeAspect="1"/>
          </p:cNvPicPr>
          <p:nvPr/>
        </p:nvPicPr>
        <p:blipFill>
          <a:blip r:embed="rId4"/>
          <a:srcRect l="32750" r="4476"/>
          <a:stretch>
            <a:fillRect/>
          </a:stretch>
        </p:blipFill>
        <p:spPr>
          <a:xfrm>
            <a:off x="7147580" y="0"/>
            <a:ext cx="1792818" cy="1505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885127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2E00DCFE-67F0-D612-8795-D39AAEF8AEBC}"/>
            </a:ext>
          </a:extLst>
        </p:cNvPr>
        <p:cNvGrpSpPr/>
        <p:nvPr/>
      </p:nvGrpSpPr>
      <p:grpSpPr>
        <a:xfrm>
          <a:off x="0" y="0"/>
          <a:ext cx="0" cy="0"/>
          <a:chOff x="0" y="0"/>
          <a:chExt cx="0" cy="0"/>
        </a:xfrm>
      </p:grpSpPr>
      <p:sp>
        <p:nvSpPr>
          <p:cNvPr id="7" name="Flèche : bas 6">
            <a:extLst>
              <a:ext uri="{FF2B5EF4-FFF2-40B4-BE49-F238E27FC236}">
                <a16:creationId xmlns:a16="http://schemas.microsoft.com/office/drawing/2014/main" id="{6F4A60A6-E296-3F04-0E8A-3379E698CE83}"/>
              </a:ext>
            </a:extLst>
          </p:cNvPr>
          <p:cNvSpPr/>
          <p:nvPr/>
        </p:nvSpPr>
        <p:spPr>
          <a:xfrm flipH="1">
            <a:off x="3896017" y="522173"/>
            <a:ext cx="168001" cy="550177"/>
          </a:xfrm>
          <a:prstGeom prst="downArrow">
            <a:avLst/>
          </a:prstGeom>
          <a:solidFill>
            <a:schemeClr val="bg1">
              <a:lumMod val="90000"/>
            </a:schemeClr>
          </a:solidFill>
          <a:ln>
            <a:solidFill>
              <a:schemeClr val="bg1">
                <a:lumMod val="50000"/>
              </a:schemeClr>
            </a:solidFill>
          </a:ln>
          <a:effectLst>
            <a:glow rad="139700">
              <a:schemeClr val="bg1">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p:txBody>
      </p:sp>
      <p:sp>
        <p:nvSpPr>
          <p:cNvPr id="9" name="ZoneTexte 8">
            <a:extLst>
              <a:ext uri="{FF2B5EF4-FFF2-40B4-BE49-F238E27FC236}">
                <a16:creationId xmlns:a16="http://schemas.microsoft.com/office/drawing/2014/main" id="{C93AAF04-54F4-54C5-3D31-41B841F527F7}"/>
              </a:ext>
            </a:extLst>
          </p:cNvPr>
          <p:cNvSpPr txBox="1"/>
          <p:nvPr/>
        </p:nvSpPr>
        <p:spPr>
          <a:xfrm>
            <a:off x="3296314" y="1277922"/>
            <a:ext cx="1367406" cy="369332"/>
          </a:xfrm>
          <a:prstGeom prst="rect">
            <a:avLst/>
          </a:prstGeom>
          <a:noFill/>
          <a:ln w="19050">
            <a:solidFill>
              <a:schemeClr val="bg1">
                <a:lumMod val="50000"/>
              </a:schemeClr>
            </a:solidFill>
          </a:ln>
        </p:spPr>
        <p:txBody>
          <a:bodyPr wrap="square">
            <a:spAutoFit/>
          </a:bodyPr>
          <a:lstStyle/>
          <a:p>
            <a:pPr lvl="0" algn="ctr">
              <a:defRPr/>
            </a:pPr>
            <a:r>
              <a:rPr lang="en-US" sz="1800" b="1" dirty="0">
                <a:solidFill>
                  <a:srgbClr val="FF0000"/>
                </a:solidFill>
                <a:latin typeface="Times New Roman" panose="02020603050405020304" pitchFamily="18" charset="0"/>
                <a:cs typeface="Times New Roman" panose="02020603050405020304" pitchFamily="18" charset="0"/>
              </a:rPr>
              <a:t>Detector</a:t>
            </a:r>
            <a:endParaRPr kumimoji="0" lang="fr-FR"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ZoneTexte 10">
            <a:extLst>
              <a:ext uri="{FF2B5EF4-FFF2-40B4-BE49-F238E27FC236}">
                <a16:creationId xmlns:a16="http://schemas.microsoft.com/office/drawing/2014/main" id="{EA07E32E-3898-D6AC-A4BE-8424EC011668}"/>
              </a:ext>
            </a:extLst>
          </p:cNvPr>
          <p:cNvSpPr txBox="1"/>
          <p:nvPr/>
        </p:nvSpPr>
        <p:spPr>
          <a:xfrm>
            <a:off x="2142631" y="1852826"/>
            <a:ext cx="4358837" cy="2264081"/>
          </a:xfrm>
          <a:prstGeom prst="rect">
            <a:avLst/>
          </a:prstGeom>
          <a:noFill/>
        </p:spPr>
        <p:txBody>
          <a:bodyPr wrap="square">
            <a:spAutoFit/>
          </a:bodyPr>
          <a:lstStyle/>
          <a:p>
            <a:pPr algn="just">
              <a:lnSpc>
                <a:spcPct val="150000"/>
              </a:lnSpc>
              <a:spcAft>
                <a:spcPts val="800"/>
              </a:spcAft>
              <a:buNone/>
            </a:pPr>
            <a:r>
              <a:rPr lang="en-US" sz="1600" dirty="0">
                <a:latin typeface="Times New Roman" panose="02020603050405020304" pitchFamily="18" charset="0"/>
                <a:cs typeface="Times New Roman" panose="02020603050405020304" pitchFamily="18" charset="0"/>
              </a:rPr>
              <a:t>A detector is used at the end of the system to identify and measure the individual components as they separate. It shows results as peaks on a graph called a chromatogram. Different types of detectors are used like UV light, mass spectrometry, or flame ionization.</a:t>
            </a:r>
            <a:endParaRPr lang="fr-FR" sz="1600"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ZoneTexte 12">
            <a:extLst>
              <a:ext uri="{FF2B5EF4-FFF2-40B4-BE49-F238E27FC236}">
                <a16:creationId xmlns:a16="http://schemas.microsoft.com/office/drawing/2014/main" id="{44E2E0C4-3919-2A86-0996-6C3EA2033279}"/>
              </a:ext>
            </a:extLst>
          </p:cNvPr>
          <p:cNvSpPr txBox="1"/>
          <p:nvPr/>
        </p:nvSpPr>
        <p:spPr>
          <a:xfrm>
            <a:off x="1857560" y="-46683"/>
            <a:ext cx="5281472" cy="400110"/>
          </a:xfrm>
          <a:prstGeom prst="rect">
            <a:avLst/>
          </a:prstGeom>
          <a:noFill/>
        </p:spPr>
        <p:txBody>
          <a:bodyPr wrap="square">
            <a:spAutoFit/>
          </a:bodyPr>
          <a:lstStyle/>
          <a:p>
            <a:r>
              <a:rPr lang="en-US" sz="2000" b="1" dirty="0">
                <a:solidFill>
                  <a:srgbClr val="FF0000"/>
                </a:solidFill>
                <a:effectLst/>
                <a:latin typeface="Times New Roman" panose="02020603050405020304" pitchFamily="18" charset="0"/>
                <a:ea typeface="Calibri" panose="020F0502020204030204" pitchFamily="34" charset="0"/>
              </a:rPr>
              <a:t>Components and Parts of Chromatography</a:t>
            </a:r>
            <a:endParaRPr lang="fr-FR" sz="2000" dirty="0">
              <a:solidFill>
                <a:srgbClr val="FF0000"/>
              </a:solidFill>
            </a:endParaRPr>
          </a:p>
        </p:txBody>
      </p:sp>
    </p:spTree>
    <p:extLst>
      <p:ext uri="{BB962C8B-B14F-4D97-AF65-F5344CB8AC3E}">
        <p14:creationId xmlns:p14="http://schemas.microsoft.com/office/powerpoint/2010/main" val="18010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D9AB41E-7D54-780A-2FEA-47CB1169C7D2}"/>
              </a:ext>
            </a:extLst>
          </p:cNvPr>
          <p:cNvPicPr>
            <a:picLocks noChangeAspect="1"/>
          </p:cNvPicPr>
          <p:nvPr/>
        </p:nvPicPr>
        <p:blipFill>
          <a:blip r:embed="rId2"/>
          <a:stretch>
            <a:fillRect/>
          </a:stretch>
        </p:blipFill>
        <p:spPr>
          <a:xfrm>
            <a:off x="137772" y="155720"/>
            <a:ext cx="8868456" cy="4832059"/>
          </a:xfrm>
          <a:prstGeom prst="rect">
            <a:avLst/>
          </a:prstGeom>
        </p:spPr>
      </p:pic>
    </p:spTree>
    <p:extLst>
      <p:ext uri="{BB962C8B-B14F-4D97-AF65-F5344CB8AC3E}">
        <p14:creationId xmlns:p14="http://schemas.microsoft.com/office/powerpoint/2010/main" val="17978612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308AD-7EA2-81E8-8F01-4B760AF3AD4B}"/>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CAB5816-BA3B-3146-C601-958215C089F0}"/>
              </a:ext>
            </a:extLst>
          </p:cNvPr>
          <p:cNvPicPr>
            <a:picLocks noChangeAspect="1"/>
          </p:cNvPicPr>
          <p:nvPr/>
        </p:nvPicPr>
        <p:blipFill>
          <a:blip r:embed="rId2"/>
          <a:stretch>
            <a:fillRect/>
          </a:stretch>
        </p:blipFill>
        <p:spPr>
          <a:xfrm>
            <a:off x="1238477" y="139575"/>
            <a:ext cx="7036162" cy="4864350"/>
          </a:xfrm>
          <a:prstGeom prst="rect">
            <a:avLst/>
          </a:prstGeom>
        </p:spPr>
      </p:pic>
    </p:spTree>
    <p:extLst>
      <p:ext uri="{BB962C8B-B14F-4D97-AF65-F5344CB8AC3E}">
        <p14:creationId xmlns:p14="http://schemas.microsoft.com/office/powerpoint/2010/main" val="29265335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55A6F516-7C67-1028-4942-356B69C70DD0}"/>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71B4C56C-4B6C-C54D-8594-20AB1D98379B}"/>
              </a:ext>
            </a:extLst>
          </p:cNvPr>
          <p:cNvSpPr/>
          <p:nvPr/>
        </p:nvSpPr>
        <p:spPr>
          <a:xfrm>
            <a:off x="7724256" y="-657214"/>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 1">
            <a:extLst>
              <a:ext uri="{FF2B5EF4-FFF2-40B4-BE49-F238E27FC236}">
                <a16:creationId xmlns:a16="http://schemas.microsoft.com/office/drawing/2014/main" id="{98C20348-A811-9A3B-C8BB-C5C97C1F9BFD}"/>
              </a:ext>
            </a:extLst>
          </p:cNvPr>
          <p:cNvPicPr>
            <a:picLocks noChangeAspect="1"/>
          </p:cNvPicPr>
          <p:nvPr/>
        </p:nvPicPr>
        <p:blipFill>
          <a:blip r:embed="rId3"/>
          <a:srcRect l="32750" r="4476"/>
          <a:stretch>
            <a:fillRect/>
          </a:stretch>
        </p:blipFill>
        <p:spPr>
          <a:xfrm>
            <a:off x="8009228" y="-321809"/>
            <a:ext cx="1792818" cy="1505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ZoneTexte 5">
            <a:extLst>
              <a:ext uri="{FF2B5EF4-FFF2-40B4-BE49-F238E27FC236}">
                <a16:creationId xmlns:a16="http://schemas.microsoft.com/office/drawing/2014/main" id="{A941987A-ECDA-AD91-B4F2-1519AA5093AA}"/>
              </a:ext>
            </a:extLst>
          </p:cNvPr>
          <p:cNvSpPr txBox="1"/>
          <p:nvPr/>
        </p:nvSpPr>
        <p:spPr>
          <a:xfrm>
            <a:off x="287567" y="604615"/>
            <a:ext cx="7579175" cy="1294393"/>
          </a:xfrm>
          <a:prstGeom prst="rect">
            <a:avLst/>
          </a:prstGeom>
          <a:noFill/>
        </p:spPr>
        <p:txBody>
          <a:bodyPr wrap="square">
            <a:spAutoFit/>
          </a:bodyPr>
          <a:lstStyle/>
          <a:p>
            <a:pPr algn="just">
              <a:lnSpc>
                <a:spcPct val="150000"/>
              </a:lnSpc>
              <a:spcAft>
                <a:spcPts val="800"/>
              </a:spcAft>
              <a:buNone/>
            </a:pPr>
            <a:r>
              <a:rPr lang="fr-FR" sz="1800" kern="100" dirty="0" err="1">
                <a:latin typeface="Times New Roman" panose="02020603050405020304" pitchFamily="18" charset="0"/>
                <a:ea typeface="Calibri" panose="020F0502020204030204" pitchFamily="34" charset="0"/>
                <a:cs typeface="Arial" panose="020B0604020202020204" pitchFamily="34" charset="0"/>
              </a:rPr>
              <a:t>Chromatography</a:t>
            </a:r>
            <a:r>
              <a:rPr lang="fr-FR" sz="1800" kern="100" dirty="0">
                <a:latin typeface="Times New Roman" panose="02020603050405020304" pitchFamily="18" charset="0"/>
                <a:ea typeface="Calibri" panose="020F0502020204030204" pitchFamily="34" charset="0"/>
                <a:cs typeface="Arial" panose="020B0604020202020204" pitchFamily="34" charset="0"/>
              </a:rPr>
              <a:t> </a:t>
            </a:r>
            <a:r>
              <a:rPr lang="fr-FR" sz="1800" kern="100" dirty="0" err="1">
                <a:latin typeface="Times New Roman" panose="02020603050405020304" pitchFamily="18" charset="0"/>
                <a:ea typeface="Calibri" panose="020F0502020204030204" pitchFamily="34" charset="0"/>
                <a:cs typeface="Arial" panose="020B0604020202020204" pitchFamily="34" charset="0"/>
              </a:rPr>
              <a:t>is</a:t>
            </a:r>
            <a:r>
              <a:rPr lang="fr-FR" sz="1800" kern="100" dirty="0">
                <a:latin typeface="Times New Roman" panose="02020603050405020304" pitchFamily="18" charset="0"/>
                <a:ea typeface="Calibri" panose="020F0502020204030204" pitchFamily="34" charset="0"/>
                <a:cs typeface="Arial" panose="020B0604020202020204" pitchFamily="34" charset="0"/>
              </a:rPr>
              <a:t> a </a:t>
            </a:r>
            <a:r>
              <a:rPr lang="fr-FR" sz="1800" kern="100" dirty="0" err="1">
                <a:latin typeface="Times New Roman" panose="02020603050405020304" pitchFamily="18" charset="0"/>
                <a:ea typeface="Calibri" panose="020F0502020204030204" pitchFamily="34" charset="0"/>
                <a:cs typeface="Arial" panose="020B0604020202020204" pitchFamily="34" charset="0"/>
              </a:rPr>
              <a:t>family</a:t>
            </a:r>
            <a:r>
              <a:rPr lang="fr-FR" sz="1800" kern="100" dirty="0">
                <a:latin typeface="Times New Roman" panose="02020603050405020304" pitchFamily="18" charset="0"/>
                <a:ea typeface="Calibri" panose="020F0502020204030204" pitchFamily="34" charset="0"/>
                <a:cs typeface="Arial" panose="020B0604020202020204" pitchFamily="34" charset="0"/>
              </a:rPr>
              <a:t> of essential </a:t>
            </a:r>
            <a:r>
              <a:rPr lang="fr-FR" sz="1800" kern="100" dirty="0" err="1">
                <a:latin typeface="Times New Roman" panose="02020603050405020304" pitchFamily="18" charset="0"/>
                <a:ea typeface="Calibri" panose="020F0502020204030204" pitchFamily="34" charset="0"/>
                <a:cs typeface="Arial" panose="020B0604020202020204" pitchFamily="34" charset="0"/>
              </a:rPr>
              <a:t>separation</a:t>
            </a:r>
            <a:r>
              <a:rPr lang="fr-FR" sz="1800" kern="100" dirty="0">
                <a:latin typeface="Times New Roman" panose="02020603050405020304" pitchFamily="18" charset="0"/>
                <a:ea typeface="Calibri" panose="020F0502020204030204" pitchFamily="34" charset="0"/>
                <a:cs typeface="Arial" panose="020B0604020202020204" pitchFamily="34" charset="0"/>
              </a:rPr>
              <a:t> techniques in </a:t>
            </a:r>
            <a:r>
              <a:rPr lang="fr-FR" sz="1800" kern="100" dirty="0" err="1">
                <a:latin typeface="Times New Roman" panose="02020603050405020304" pitchFamily="18" charset="0"/>
                <a:ea typeface="Calibri" panose="020F0502020204030204" pitchFamily="34" charset="0"/>
                <a:cs typeface="Arial" panose="020B0604020202020204" pitchFamily="34" charset="0"/>
              </a:rPr>
              <a:t>food</a:t>
            </a:r>
            <a:r>
              <a:rPr lang="fr-FR" sz="1800" kern="100" dirty="0">
                <a:latin typeface="Times New Roman" panose="02020603050405020304" pitchFamily="18" charset="0"/>
                <a:ea typeface="Calibri" panose="020F0502020204030204" pitchFamily="34" charset="0"/>
                <a:cs typeface="Arial" panose="020B0604020202020204" pitchFamily="34" charset="0"/>
              </a:rPr>
              <a:t> </a:t>
            </a:r>
            <a:r>
              <a:rPr lang="fr-FR" sz="1800" kern="100" dirty="0" err="1">
                <a:latin typeface="Times New Roman" panose="02020603050405020304" pitchFamily="18" charset="0"/>
                <a:ea typeface="Calibri" panose="020F0502020204030204" pitchFamily="34" charset="0"/>
                <a:cs typeface="Arial" panose="020B0604020202020204" pitchFamily="34" charset="0"/>
              </a:rPr>
              <a:t>biochemistry</a:t>
            </a:r>
            <a:r>
              <a:rPr lang="fr-FR" sz="1800" kern="100" dirty="0">
                <a:latin typeface="Times New Roman" panose="02020603050405020304" pitchFamily="18" charset="0"/>
                <a:ea typeface="Calibri" panose="020F0502020204030204" pitchFamily="34" charset="0"/>
                <a:cs typeface="Arial" panose="020B0604020202020204" pitchFamily="34" charset="0"/>
              </a:rPr>
              <a:t>. </a:t>
            </a:r>
            <a:r>
              <a:rPr lang="fr-FR" sz="1800" kern="100" dirty="0" err="1">
                <a:latin typeface="Times New Roman" panose="02020603050405020304" pitchFamily="18" charset="0"/>
                <a:ea typeface="Calibri" panose="020F0502020204030204" pitchFamily="34" charset="0"/>
                <a:cs typeface="Arial" panose="020B0604020202020204" pitchFamily="34" charset="0"/>
              </a:rPr>
              <a:t>Its</a:t>
            </a:r>
            <a:r>
              <a:rPr lang="fr-FR" sz="1800" kern="100" dirty="0">
                <a:latin typeface="Times New Roman" panose="02020603050405020304" pitchFamily="18" charset="0"/>
                <a:ea typeface="Calibri" panose="020F0502020204030204" pitchFamily="34" charset="0"/>
                <a:cs typeface="Arial" panose="020B0604020202020204" pitchFamily="34" charset="0"/>
              </a:rPr>
              <a:t> </a:t>
            </a:r>
            <a:r>
              <a:rPr lang="fr-FR" sz="1800" kern="100" dirty="0" err="1">
                <a:latin typeface="Times New Roman" panose="02020603050405020304" pitchFamily="18" charset="0"/>
                <a:ea typeface="Calibri" panose="020F0502020204030204" pitchFamily="34" charset="0"/>
                <a:cs typeface="Arial" panose="020B0604020202020204" pitchFamily="34" charset="0"/>
              </a:rPr>
              <a:t>fundamental</a:t>
            </a:r>
            <a:r>
              <a:rPr lang="fr-FR" sz="1800" kern="100" dirty="0">
                <a:latin typeface="Times New Roman" panose="02020603050405020304" pitchFamily="18" charset="0"/>
                <a:ea typeface="Calibri" panose="020F0502020204030204" pitchFamily="34" charset="0"/>
                <a:cs typeface="Arial" panose="020B0604020202020204" pitchFamily="34" charset="0"/>
              </a:rPr>
              <a:t> </a:t>
            </a:r>
            <a:r>
              <a:rPr lang="fr-FR" sz="1800" kern="100" dirty="0" err="1">
                <a:latin typeface="Times New Roman" panose="02020603050405020304" pitchFamily="18" charset="0"/>
                <a:ea typeface="Calibri" panose="020F0502020204030204" pitchFamily="34" charset="0"/>
                <a:cs typeface="Arial" panose="020B0604020202020204" pitchFamily="34" charset="0"/>
              </a:rPr>
              <a:t>principle</a:t>
            </a:r>
            <a:r>
              <a:rPr lang="fr-FR" sz="1800" kern="100" dirty="0">
                <a:latin typeface="Times New Roman" panose="02020603050405020304" pitchFamily="18" charset="0"/>
                <a:ea typeface="Calibri" panose="020F0502020204030204" pitchFamily="34" charset="0"/>
                <a:cs typeface="Arial" panose="020B0604020202020204" pitchFamily="34" charset="0"/>
              </a:rPr>
              <a:t> relies on the </a:t>
            </a:r>
            <a:r>
              <a:rPr lang="fr-FR" sz="1800" b="1" kern="100" dirty="0" err="1">
                <a:latin typeface="Times New Roman" panose="02020603050405020304" pitchFamily="18" charset="0"/>
                <a:ea typeface="Calibri" panose="020F0502020204030204" pitchFamily="34" charset="0"/>
                <a:cs typeface="Arial" panose="020B0604020202020204" pitchFamily="34" charset="0"/>
              </a:rPr>
              <a:t>differential</a:t>
            </a:r>
            <a:r>
              <a:rPr lang="fr-FR" sz="1800" b="1" kern="100" dirty="0">
                <a:latin typeface="Times New Roman" panose="02020603050405020304" pitchFamily="18" charset="0"/>
                <a:ea typeface="Calibri" panose="020F0502020204030204" pitchFamily="34" charset="0"/>
                <a:cs typeface="Arial" panose="020B0604020202020204" pitchFamily="34" charset="0"/>
              </a:rPr>
              <a:t> distribution of mixture components</a:t>
            </a:r>
            <a:r>
              <a:rPr lang="fr-FR" sz="1800" kern="100" dirty="0">
                <a:latin typeface="Times New Roman" panose="02020603050405020304" pitchFamily="18" charset="0"/>
                <a:ea typeface="Calibri" panose="020F0502020204030204" pitchFamily="34" charset="0"/>
                <a:cs typeface="Arial" panose="020B0604020202020204" pitchFamily="34" charset="0"/>
              </a:rPr>
              <a:t> (</a:t>
            </a:r>
            <a:r>
              <a:rPr lang="fr-FR" sz="1800" kern="100" dirty="0" err="1">
                <a:latin typeface="Times New Roman" panose="02020603050405020304" pitchFamily="18" charset="0"/>
                <a:ea typeface="Calibri" panose="020F0502020204030204" pitchFamily="34" charset="0"/>
                <a:cs typeface="Arial" panose="020B0604020202020204" pitchFamily="34" charset="0"/>
              </a:rPr>
              <a:t>here</a:t>
            </a:r>
            <a:r>
              <a:rPr lang="fr-FR" sz="1800" kern="100" dirty="0">
                <a:latin typeface="Times New Roman" panose="02020603050405020304" pitchFamily="18" charset="0"/>
                <a:ea typeface="Calibri" panose="020F0502020204030204" pitchFamily="34" charset="0"/>
                <a:cs typeface="Arial" panose="020B0604020202020204" pitchFamily="34" charset="0"/>
              </a:rPr>
              <a:t>, </a:t>
            </a:r>
            <a:r>
              <a:rPr lang="fr-FR" sz="1800" kern="100" dirty="0" err="1">
                <a:latin typeface="Times New Roman" panose="02020603050405020304" pitchFamily="18" charset="0"/>
                <a:ea typeface="Calibri" panose="020F0502020204030204" pitchFamily="34" charset="0"/>
                <a:cs typeface="Arial" panose="020B0604020202020204" pitchFamily="34" charset="0"/>
              </a:rPr>
              <a:t>proteins</a:t>
            </a:r>
            <a:r>
              <a:rPr lang="fr-FR" sz="1800" kern="100" dirty="0">
                <a:latin typeface="Times New Roman" panose="02020603050405020304" pitchFamily="18" charset="0"/>
                <a:ea typeface="Calibri" panose="020F0502020204030204" pitchFamily="34" charset="0"/>
                <a:cs typeface="Arial" panose="020B0604020202020204" pitchFamily="34" charset="0"/>
              </a:rPr>
              <a:t>) </a:t>
            </a:r>
            <a:r>
              <a:rPr lang="fr-FR" sz="1800" kern="100" dirty="0" err="1">
                <a:latin typeface="Times New Roman" panose="02020603050405020304" pitchFamily="18" charset="0"/>
                <a:ea typeface="Calibri" panose="020F0502020204030204" pitchFamily="34" charset="0"/>
                <a:cs typeface="Arial" panose="020B0604020202020204" pitchFamily="34" charset="0"/>
              </a:rPr>
              <a:t>between</a:t>
            </a:r>
            <a:r>
              <a:rPr lang="fr-FR" sz="1800" kern="100" dirty="0">
                <a:latin typeface="Times New Roman" panose="02020603050405020304" pitchFamily="18" charset="0"/>
                <a:ea typeface="Calibri" panose="020F0502020204030204" pitchFamily="34" charset="0"/>
                <a:cs typeface="Arial" panose="020B0604020202020204" pitchFamily="34" charset="0"/>
              </a:rPr>
              <a:t> </a:t>
            </a:r>
            <a:r>
              <a:rPr lang="fr-FR" sz="1800" kern="100" dirty="0" err="1">
                <a:latin typeface="Times New Roman" panose="02020603050405020304" pitchFamily="18" charset="0"/>
                <a:ea typeface="Calibri" panose="020F0502020204030204" pitchFamily="34" charset="0"/>
                <a:cs typeface="Arial" panose="020B0604020202020204" pitchFamily="34" charset="0"/>
              </a:rPr>
              <a:t>two</a:t>
            </a:r>
            <a:r>
              <a:rPr lang="fr-FR" sz="1800" kern="100" dirty="0">
                <a:latin typeface="Times New Roman" panose="02020603050405020304" pitchFamily="18" charset="0"/>
                <a:ea typeface="Calibri" panose="020F0502020204030204" pitchFamily="34" charset="0"/>
                <a:cs typeface="Arial" panose="020B0604020202020204" pitchFamily="34" charset="0"/>
              </a:rPr>
              <a:t> phases:</a:t>
            </a:r>
            <a:endParaRPr lang="fr-FR" sz="1600" kern="100" dirty="0">
              <a:latin typeface="Calibri" panose="020F0502020204030204" pitchFamily="34" charset="0"/>
              <a:ea typeface="Calibri" panose="020F0502020204030204" pitchFamily="34" charset="0"/>
              <a:cs typeface="Arial" panose="020B0604020202020204" pitchFamily="34" charset="0"/>
            </a:endParaRPr>
          </a:p>
        </p:txBody>
      </p:sp>
      <p:sp>
        <p:nvSpPr>
          <p:cNvPr id="7" name="Flèche : bas 6">
            <a:extLst>
              <a:ext uri="{FF2B5EF4-FFF2-40B4-BE49-F238E27FC236}">
                <a16:creationId xmlns:a16="http://schemas.microsoft.com/office/drawing/2014/main" id="{351FD515-C6EE-7E27-F04F-0E589EF6A76D}"/>
              </a:ext>
            </a:extLst>
          </p:cNvPr>
          <p:cNvSpPr/>
          <p:nvPr/>
        </p:nvSpPr>
        <p:spPr>
          <a:xfrm rot="3549285">
            <a:off x="2161440" y="1832994"/>
            <a:ext cx="309097" cy="815564"/>
          </a:xfrm>
          <a:prstGeom prst="downArrow">
            <a:avLst/>
          </a:prstGeom>
          <a:solidFill>
            <a:schemeClr val="bg1">
              <a:lumMod val="90000"/>
            </a:schemeClr>
          </a:solidFill>
          <a:ln>
            <a:solidFill>
              <a:schemeClr val="bg1">
                <a:lumMod val="50000"/>
              </a:schemeClr>
            </a:solidFill>
          </a:ln>
          <a:effectLst>
            <a:glow rad="139700">
              <a:schemeClr val="bg1">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p:txBody>
      </p:sp>
      <p:sp>
        <p:nvSpPr>
          <p:cNvPr id="8" name="ZoneTexte 7">
            <a:extLst>
              <a:ext uri="{FF2B5EF4-FFF2-40B4-BE49-F238E27FC236}">
                <a16:creationId xmlns:a16="http://schemas.microsoft.com/office/drawing/2014/main" id="{BCD185FA-803D-8A18-4486-742A99D0661C}"/>
              </a:ext>
            </a:extLst>
          </p:cNvPr>
          <p:cNvSpPr txBox="1"/>
          <p:nvPr/>
        </p:nvSpPr>
        <p:spPr>
          <a:xfrm>
            <a:off x="5936683" y="2637602"/>
            <a:ext cx="2072544" cy="369332"/>
          </a:xfrm>
          <a:prstGeom prst="rect">
            <a:avLst/>
          </a:prstGeom>
          <a:noFill/>
          <a:ln w="19050">
            <a:solidFill>
              <a:schemeClr val="bg1">
                <a:lumMod val="50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 mobile phase</a:t>
            </a:r>
            <a:endParaRPr kumimoji="0" lang="fr-FR"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 name="ZoneTexte 8">
            <a:extLst>
              <a:ext uri="{FF2B5EF4-FFF2-40B4-BE49-F238E27FC236}">
                <a16:creationId xmlns:a16="http://schemas.microsoft.com/office/drawing/2014/main" id="{8C6C75FC-91DD-54F8-5C14-D64AD288675C}"/>
              </a:ext>
            </a:extLst>
          </p:cNvPr>
          <p:cNvSpPr txBox="1"/>
          <p:nvPr/>
        </p:nvSpPr>
        <p:spPr>
          <a:xfrm>
            <a:off x="570451" y="2566361"/>
            <a:ext cx="2174882" cy="369332"/>
          </a:xfrm>
          <a:prstGeom prst="rect">
            <a:avLst/>
          </a:prstGeom>
          <a:noFill/>
          <a:ln w="19050">
            <a:solidFill>
              <a:schemeClr val="bg1">
                <a:lumMod val="50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 stationary phase</a:t>
            </a:r>
            <a:endParaRPr kumimoji="0" lang="fr-FR"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 name="Flèche : bas 9">
            <a:extLst>
              <a:ext uri="{FF2B5EF4-FFF2-40B4-BE49-F238E27FC236}">
                <a16:creationId xmlns:a16="http://schemas.microsoft.com/office/drawing/2014/main" id="{1F95AC2D-B9A2-3263-A0EB-0FBBA424E5A3}"/>
              </a:ext>
            </a:extLst>
          </p:cNvPr>
          <p:cNvSpPr/>
          <p:nvPr/>
        </p:nvSpPr>
        <p:spPr>
          <a:xfrm rot="18065670">
            <a:off x="6176622" y="1891720"/>
            <a:ext cx="302893" cy="796284"/>
          </a:xfrm>
          <a:prstGeom prst="downArrow">
            <a:avLst/>
          </a:prstGeom>
          <a:solidFill>
            <a:schemeClr val="bg1">
              <a:lumMod val="90000"/>
            </a:schemeClr>
          </a:solidFill>
          <a:ln>
            <a:solidFill>
              <a:schemeClr val="bg1">
                <a:lumMod val="50000"/>
              </a:schemeClr>
            </a:solidFill>
          </a:ln>
          <a:effectLst>
            <a:glow rad="139700">
              <a:schemeClr val="bg1">
                <a:lumMod val="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8F509BB9-7F41-ECB3-8E18-5562AA4CF8EE}"/>
              </a:ext>
            </a:extLst>
          </p:cNvPr>
          <p:cNvSpPr txBox="1"/>
          <p:nvPr/>
        </p:nvSpPr>
        <p:spPr>
          <a:xfrm>
            <a:off x="478172" y="3160837"/>
            <a:ext cx="2472237" cy="873572"/>
          </a:xfrm>
          <a:prstGeom prst="rect">
            <a:avLst/>
          </a:prstGeom>
          <a:noFill/>
        </p:spPr>
        <p:txBody>
          <a:bodyPr wrap="square">
            <a:spAutoFit/>
          </a:bodyPr>
          <a:lstStyle/>
          <a:p>
            <a:pPr algn="just">
              <a:lnSpc>
                <a:spcPct val="150000"/>
              </a:lnSpc>
              <a:spcAft>
                <a:spcPts val="800"/>
              </a:spcAft>
              <a:buNone/>
            </a:pPr>
            <a:r>
              <a:rPr lang="fr-FR" sz="1800" kern="100" dirty="0" err="1">
                <a:latin typeface="Times New Roman" panose="02020603050405020304" pitchFamily="18" charset="0"/>
                <a:ea typeface="Calibri" panose="020F0502020204030204" pitchFamily="34" charset="0"/>
                <a:cs typeface="Times New Roman" panose="02020603050405020304" pitchFamily="18" charset="0"/>
              </a:rPr>
              <a:t>Fixed</a:t>
            </a:r>
            <a:r>
              <a:rPr lang="fr-FR" sz="1800" kern="100" dirty="0">
                <a:latin typeface="Times New Roman" panose="02020603050405020304" pitchFamily="18" charset="0"/>
                <a:ea typeface="Calibri" panose="020F0502020204030204" pitchFamily="34" charset="0"/>
                <a:cs typeface="Times New Roman" panose="02020603050405020304" pitchFamily="18" charset="0"/>
              </a:rPr>
              <a:t>, </a:t>
            </a:r>
            <a:r>
              <a:rPr lang="fr-FR" sz="1800" kern="100" dirty="0" err="1">
                <a:latin typeface="Times New Roman" panose="02020603050405020304" pitchFamily="18" charset="0"/>
                <a:ea typeface="Calibri" panose="020F0502020204030204" pitchFamily="34" charset="0"/>
                <a:cs typeface="Times New Roman" panose="02020603050405020304" pitchFamily="18" charset="0"/>
              </a:rPr>
              <a:t>with</a:t>
            </a:r>
            <a:r>
              <a:rPr lang="fr-FR" sz="1800" kern="100" dirty="0">
                <a:latin typeface="Times New Roman" panose="02020603050405020304" pitchFamily="18" charset="0"/>
                <a:ea typeface="Calibri" panose="020F0502020204030204" pitchFamily="34" charset="0"/>
                <a:cs typeface="Times New Roman" panose="02020603050405020304" pitchFamily="18" charset="0"/>
              </a:rPr>
              <a:t> </a:t>
            </a:r>
            <a:r>
              <a:rPr lang="fr-FR" sz="1800" kern="100" dirty="0" err="1">
                <a:latin typeface="Times New Roman" panose="02020603050405020304" pitchFamily="18" charset="0"/>
                <a:ea typeface="Calibri" panose="020F0502020204030204" pitchFamily="34" charset="0"/>
                <a:cs typeface="Times New Roman" panose="02020603050405020304" pitchFamily="18" charset="0"/>
              </a:rPr>
              <a:t>specific</a:t>
            </a:r>
            <a:r>
              <a:rPr lang="fr-FR" sz="1800" kern="100" dirty="0">
                <a:latin typeface="Times New Roman" panose="02020603050405020304" pitchFamily="18" charset="0"/>
                <a:ea typeface="Calibri" panose="020F0502020204030204" pitchFamily="34" charset="0"/>
                <a:cs typeface="Times New Roman" panose="02020603050405020304" pitchFamily="18" charset="0"/>
              </a:rPr>
              <a:t> </a:t>
            </a:r>
            <a:r>
              <a:rPr lang="fr-FR" sz="1800" kern="100" dirty="0" err="1">
                <a:latin typeface="Times New Roman" panose="02020603050405020304" pitchFamily="18" charset="0"/>
                <a:ea typeface="Calibri" panose="020F0502020204030204" pitchFamily="34" charset="0"/>
                <a:cs typeface="Times New Roman" panose="02020603050405020304" pitchFamily="18" charset="0"/>
              </a:rPr>
              <a:t>properties</a:t>
            </a:r>
            <a:r>
              <a:rPr lang="fr-FR" sz="1800" kern="1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2" name="ZoneTexte 11">
            <a:extLst>
              <a:ext uri="{FF2B5EF4-FFF2-40B4-BE49-F238E27FC236}">
                <a16:creationId xmlns:a16="http://schemas.microsoft.com/office/drawing/2014/main" id="{DF0F9D92-CF35-A8AE-CCAF-EF2F49BA22E7}"/>
              </a:ext>
            </a:extLst>
          </p:cNvPr>
          <p:cNvSpPr txBox="1"/>
          <p:nvPr/>
        </p:nvSpPr>
        <p:spPr>
          <a:xfrm>
            <a:off x="5908918" y="3160837"/>
            <a:ext cx="2472237" cy="1704569"/>
          </a:xfrm>
          <a:prstGeom prst="rect">
            <a:avLst/>
          </a:prstGeom>
          <a:noFill/>
        </p:spPr>
        <p:txBody>
          <a:bodyPr wrap="square">
            <a:spAutoFit/>
          </a:bodyPr>
          <a:lstStyle/>
          <a:p>
            <a:pPr algn="just">
              <a:lnSpc>
                <a:spcPct val="150000"/>
              </a:lnSpc>
              <a:spcAft>
                <a:spcPts val="800"/>
              </a:spcAft>
              <a:buNone/>
            </a:pPr>
            <a:r>
              <a:rPr lang="en-US" sz="1800" b="1" kern="100" dirty="0">
                <a:latin typeface="Times New Roman" panose="02020603050405020304" pitchFamily="18" charset="0"/>
                <a:ea typeface="Calibri" panose="020F0502020204030204" pitchFamily="34" charset="0"/>
                <a:cs typeface="Times New Roman" panose="02020603050405020304" pitchFamily="18" charset="0"/>
              </a:rPr>
              <a:t>Liquid</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or </a:t>
            </a:r>
            <a:r>
              <a:rPr lang="en-US" sz="1800" b="1" kern="100" dirty="0">
                <a:latin typeface="Times New Roman" panose="02020603050405020304" pitchFamily="18" charset="0"/>
                <a:ea typeface="Calibri" panose="020F0502020204030204" pitchFamily="34" charset="0"/>
                <a:cs typeface="Times New Roman" panose="02020603050405020304" pitchFamily="18" charset="0"/>
              </a:rPr>
              <a:t>gaseous</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which carries the mixture through the stationary phase.</a:t>
            </a:r>
            <a:endParaRPr lang="fr-FR" sz="1800"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ZoneTexte 12">
            <a:extLst>
              <a:ext uri="{FF2B5EF4-FFF2-40B4-BE49-F238E27FC236}">
                <a16:creationId xmlns:a16="http://schemas.microsoft.com/office/drawing/2014/main" id="{06CA2274-3863-86D8-D815-3A6995FF5DC0}"/>
              </a:ext>
            </a:extLst>
          </p:cNvPr>
          <p:cNvSpPr txBox="1"/>
          <p:nvPr/>
        </p:nvSpPr>
        <p:spPr>
          <a:xfrm>
            <a:off x="845305" y="16484"/>
            <a:ext cx="7065513" cy="523220"/>
          </a:xfrm>
          <a:prstGeom prst="rect">
            <a:avLst/>
          </a:prstGeom>
          <a:noFill/>
        </p:spPr>
        <p:txBody>
          <a:bodyPr wrap="square">
            <a:spAutoFit/>
          </a:bodyPr>
          <a:lstStyle/>
          <a:p>
            <a:r>
              <a:rPr lang="en-US" sz="2800" b="1" dirty="0">
                <a:solidFill>
                  <a:srgbClr val="FF0000"/>
                </a:solidFill>
                <a:effectLst/>
                <a:latin typeface="Times New Roman" panose="02020603050405020304" pitchFamily="18" charset="0"/>
                <a:ea typeface="Calibri" panose="020F0502020204030204" pitchFamily="34" charset="0"/>
              </a:rPr>
              <a:t>Components and Parts of Chromatography</a:t>
            </a:r>
            <a:endParaRPr lang="fr-FR" sz="2800" dirty="0">
              <a:solidFill>
                <a:srgbClr val="FF0000"/>
              </a:solidFill>
            </a:endParaRPr>
          </a:p>
        </p:txBody>
      </p:sp>
    </p:spTree>
    <p:extLst>
      <p:ext uri="{BB962C8B-B14F-4D97-AF65-F5344CB8AC3E}">
        <p14:creationId xmlns:p14="http://schemas.microsoft.com/office/powerpoint/2010/main" val="325254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52811D17-4E22-D44A-688D-BC4B6BFD80CA}"/>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E7F54F7A-AF11-B7C2-5FDC-D112037E5FD7}"/>
              </a:ext>
            </a:extLst>
          </p:cNvPr>
          <p:cNvSpPr/>
          <p:nvPr/>
        </p:nvSpPr>
        <p:spPr>
          <a:xfrm>
            <a:off x="7724256" y="-657214"/>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 1">
            <a:extLst>
              <a:ext uri="{FF2B5EF4-FFF2-40B4-BE49-F238E27FC236}">
                <a16:creationId xmlns:a16="http://schemas.microsoft.com/office/drawing/2014/main" id="{A2B765AB-6796-52E8-C855-F9366A8B4C04}"/>
              </a:ext>
            </a:extLst>
          </p:cNvPr>
          <p:cNvPicPr>
            <a:picLocks noChangeAspect="1"/>
          </p:cNvPicPr>
          <p:nvPr/>
        </p:nvPicPr>
        <p:blipFill>
          <a:blip r:embed="rId3"/>
          <a:srcRect l="32750" r="4476"/>
          <a:stretch>
            <a:fillRect/>
          </a:stretch>
        </p:blipFill>
        <p:spPr>
          <a:xfrm>
            <a:off x="8009228" y="-321809"/>
            <a:ext cx="1792818" cy="1505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ZoneTexte 5">
            <a:extLst>
              <a:ext uri="{FF2B5EF4-FFF2-40B4-BE49-F238E27FC236}">
                <a16:creationId xmlns:a16="http://schemas.microsoft.com/office/drawing/2014/main" id="{D5317A6E-12E9-8410-0C2D-72C190AE2E52}"/>
              </a:ext>
            </a:extLst>
          </p:cNvPr>
          <p:cNvSpPr txBox="1"/>
          <p:nvPr/>
        </p:nvSpPr>
        <p:spPr>
          <a:xfrm>
            <a:off x="153134" y="76811"/>
            <a:ext cx="7579175" cy="1709892"/>
          </a:xfrm>
          <a:prstGeom prst="rect">
            <a:avLst/>
          </a:prstGeom>
          <a:noFill/>
        </p:spPr>
        <p:txBody>
          <a:bodyPr wrap="square">
            <a:spAutoFit/>
          </a:bodyPr>
          <a:lstStyle/>
          <a:p>
            <a:pPr algn="just">
              <a:lnSpc>
                <a:spcPct val="150000"/>
              </a:lnSpc>
              <a:spcAft>
                <a:spcPts val="800"/>
              </a:spcAft>
              <a:buNone/>
            </a:pPr>
            <a:r>
              <a:rPr lang="en-US" sz="1800" kern="100" dirty="0">
                <a:latin typeface="Times New Roman" panose="02020603050405020304" pitchFamily="18" charset="0"/>
                <a:ea typeface="Calibri" panose="020F0502020204030204" pitchFamily="34" charset="0"/>
                <a:cs typeface="Arial" panose="020B0604020202020204" pitchFamily="34" charset="0"/>
              </a:rPr>
              <a:t>Proteins, depending on their physicochemical characteristics (size, charge, hydrophobicity, affinity), interact differently with the stationary phase. This difference in their retention time (the time they take to traverse the system) allows them to be separated from each other.</a:t>
            </a:r>
            <a:endParaRPr lang="fr-FR" sz="1600" kern="100" dirty="0">
              <a:latin typeface="Calibri" panose="020F0502020204030204" pitchFamily="34" charset="0"/>
              <a:ea typeface="Calibri" panose="020F050202020403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A72733E6-B9A2-95BD-458A-DC08521E7CF7}"/>
              </a:ext>
            </a:extLst>
          </p:cNvPr>
          <p:cNvSpPr txBox="1"/>
          <p:nvPr/>
        </p:nvSpPr>
        <p:spPr>
          <a:xfrm>
            <a:off x="153134" y="1917605"/>
            <a:ext cx="8168745" cy="498663"/>
          </a:xfrm>
          <a:prstGeom prst="rect">
            <a:avLst/>
          </a:prstGeom>
          <a:noFill/>
        </p:spPr>
        <p:txBody>
          <a:bodyPr wrap="square">
            <a:spAutoFit/>
          </a:bodyPr>
          <a:lstStyle/>
          <a:p>
            <a:pPr marL="342900" indent="-342900" algn="just">
              <a:lnSpc>
                <a:spcPct val="150000"/>
              </a:lnSpc>
              <a:spcAft>
                <a:spcPts val="800"/>
              </a:spcAft>
              <a:buFont typeface="Wingdings" panose="05000000000000000000" pitchFamily="2" charset="2"/>
              <a:buChar char="v"/>
            </a:pPr>
            <a:r>
              <a:rPr lang="fr-FR" sz="2000" b="1" kern="100" dirty="0">
                <a:effectLst/>
                <a:latin typeface="Times New Roman" panose="02020603050405020304" pitchFamily="18" charset="0"/>
                <a:ea typeface="Calibri" panose="020F0502020204030204" pitchFamily="34" charset="0"/>
                <a:cs typeface="Times New Roman" panose="02020603050405020304" pitchFamily="18" charset="0"/>
              </a:rPr>
              <a:t>Most </a:t>
            </a:r>
            <a:r>
              <a:rPr lang="fr-FR" sz="2000" b="1" kern="100" dirty="0" err="1">
                <a:latin typeface="Times New Roman" panose="02020603050405020304" pitchFamily="18" charset="0"/>
                <a:ea typeface="Calibri" panose="020F0502020204030204" pitchFamily="34" charset="0"/>
                <a:cs typeface="Times New Roman" panose="02020603050405020304" pitchFamily="18" charset="0"/>
              </a:rPr>
              <a:t>c</a:t>
            </a:r>
            <a:r>
              <a:rPr lang="fr-FR" sz="2000" b="1" kern="100" dirty="0" err="1">
                <a:effectLst/>
                <a:latin typeface="Times New Roman" panose="02020603050405020304" pitchFamily="18" charset="0"/>
                <a:ea typeface="Calibri" panose="020F0502020204030204" pitchFamily="34" charset="0"/>
                <a:cs typeface="Times New Roman" panose="02020603050405020304" pitchFamily="18" charset="0"/>
              </a:rPr>
              <a:t>ommonly</a:t>
            </a:r>
            <a:r>
              <a:rPr lang="fr-FR"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b="1" kern="100" dirty="0" err="1">
                <a:latin typeface="Times New Roman" panose="02020603050405020304" pitchFamily="18" charset="0"/>
                <a:ea typeface="Calibri" panose="020F0502020204030204" pitchFamily="34" charset="0"/>
                <a:cs typeface="Times New Roman" panose="02020603050405020304" pitchFamily="18" charset="0"/>
              </a:rPr>
              <a:t>u</a:t>
            </a:r>
            <a:r>
              <a:rPr lang="fr-FR" sz="2000" b="1" kern="100" dirty="0" err="1">
                <a:effectLst/>
                <a:latin typeface="Times New Roman" panose="02020603050405020304" pitchFamily="18" charset="0"/>
                <a:ea typeface="Calibri" panose="020F0502020204030204" pitchFamily="34" charset="0"/>
                <a:cs typeface="Times New Roman" panose="02020603050405020304" pitchFamily="18" charset="0"/>
              </a:rPr>
              <a:t>sed</a:t>
            </a:r>
            <a:r>
              <a:rPr lang="fr-FR"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b="1" kern="100" dirty="0" err="1">
                <a:latin typeface="Times New Roman" panose="02020603050405020304" pitchFamily="18" charset="0"/>
                <a:ea typeface="Calibri" panose="020F0502020204030204" pitchFamily="34" charset="0"/>
                <a:cs typeface="Times New Roman" panose="02020603050405020304" pitchFamily="18" charset="0"/>
              </a:rPr>
              <a:t>c</a:t>
            </a:r>
            <a:r>
              <a:rPr lang="fr-FR" sz="2000" b="1" kern="100" dirty="0" err="1">
                <a:effectLst/>
                <a:latin typeface="Times New Roman" panose="02020603050405020304" pitchFamily="18" charset="0"/>
                <a:ea typeface="Calibri" panose="020F0502020204030204" pitchFamily="34" charset="0"/>
                <a:cs typeface="Times New Roman" panose="02020603050405020304" pitchFamily="18" charset="0"/>
              </a:rPr>
              <a:t>hromatography</a:t>
            </a:r>
            <a:r>
              <a:rPr lang="fr-FR"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b="1" kern="100" dirty="0">
                <a:latin typeface="Times New Roman" panose="02020603050405020304" pitchFamily="18" charset="0"/>
                <a:ea typeface="Calibri" panose="020F0502020204030204" pitchFamily="34" charset="0"/>
                <a:cs typeface="Times New Roman" panose="02020603050405020304" pitchFamily="18" charset="0"/>
              </a:rPr>
              <a:t>t</a:t>
            </a:r>
            <a:r>
              <a:rPr lang="fr-FR" sz="2000" b="1" kern="100" dirty="0">
                <a:effectLst/>
                <a:latin typeface="Times New Roman" panose="02020603050405020304" pitchFamily="18" charset="0"/>
                <a:ea typeface="Calibri" panose="020F0502020204030204" pitchFamily="34" charset="0"/>
                <a:cs typeface="Times New Roman" panose="02020603050405020304" pitchFamily="18" charset="0"/>
              </a:rPr>
              <a:t>echniques for </a:t>
            </a:r>
            <a:r>
              <a:rPr lang="fr-FR" sz="2000" b="1" kern="100" dirty="0" err="1">
                <a:effectLst/>
                <a:latin typeface="Times New Roman" panose="02020603050405020304" pitchFamily="18" charset="0"/>
                <a:ea typeface="Calibri" panose="020F0502020204030204" pitchFamily="34" charset="0"/>
                <a:cs typeface="Times New Roman" panose="02020603050405020304" pitchFamily="18" charset="0"/>
              </a:rPr>
              <a:t>food</a:t>
            </a:r>
            <a:r>
              <a:rPr lang="fr-FR"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b="1" kern="100" dirty="0" err="1">
                <a:latin typeface="Times New Roman" panose="02020603050405020304" pitchFamily="18" charset="0"/>
                <a:ea typeface="Calibri" panose="020F0502020204030204" pitchFamily="34" charset="0"/>
                <a:cs typeface="Times New Roman" panose="02020603050405020304" pitchFamily="18" charset="0"/>
              </a:rPr>
              <a:t>p</a:t>
            </a:r>
            <a:r>
              <a:rPr lang="fr-FR" sz="2000" b="1" kern="100" dirty="0" err="1">
                <a:effectLst/>
                <a:latin typeface="Times New Roman" panose="02020603050405020304" pitchFamily="18" charset="0"/>
                <a:ea typeface="Calibri" panose="020F0502020204030204" pitchFamily="34" charset="0"/>
                <a:cs typeface="Times New Roman" panose="02020603050405020304" pitchFamily="18" charset="0"/>
              </a:rPr>
              <a:t>roteins</a:t>
            </a:r>
            <a:endParaRPr lang="fr-FR"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ZoneTexte 13">
            <a:extLst>
              <a:ext uri="{FF2B5EF4-FFF2-40B4-BE49-F238E27FC236}">
                <a16:creationId xmlns:a16="http://schemas.microsoft.com/office/drawing/2014/main" id="{5DD5D7CD-E95A-8D36-CEA2-49CB090BC14D}"/>
              </a:ext>
            </a:extLst>
          </p:cNvPr>
          <p:cNvSpPr txBox="1"/>
          <p:nvPr/>
        </p:nvSpPr>
        <p:spPr>
          <a:xfrm>
            <a:off x="331643" y="2631059"/>
            <a:ext cx="8263156" cy="878895"/>
          </a:xfrm>
          <a:prstGeom prst="rect">
            <a:avLst/>
          </a:prstGeom>
          <a:noFill/>
        </p:spPr>
        <p:txBody>
          <a:bodyPr wrap="square">
            <a:spAutoFit/>
          </a:bodyPr>
          <a:lstStyle/>
          <a:p>
            <a:pPr algn="just">
              <a:lnSpc>
                <a:spcPct val="150000"/>
              </a:lnSpc>
              <a:spcAft>
                <a:spcPts val="800"/>
              </a:spcAft>
              <a:buNone/>
            </a:pP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Here</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are the four main techniques,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classified</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by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their</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separation</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principle</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commonly</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used</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in the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food</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industry</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and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research</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a:t>
            </a:r>
            <a:endParaRPr lang="fr-FR" sz="18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23167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8D76C6AD-17EB-044A-BA0A-2782403D57D8}"/>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EB9D7338-F5AC-9C04-5B93-2AA8AC2327A9}"/>
              </a:ext>
            </a:extLst>
          </p:cNvPr>
          <p:cNvSpPr txBox="1"/>
          <p:nvPr/>
        </p:nvSpPr>
        <p:spPr>
          <a:xfrm>
            <a:off x="151002" y="1540216"/>
            <a:ext cx="3179427" cy="3366563"/>
          </a:xfrm>
          <a:prstGeom prst="rect">
            <a:avLst/>
          </a:prstGeom>
          <a:noFill/>
        </p:spPr>
        <p:txBody>
          <a:bodyPr wrap="square">
            <a:spAutoFit/>
          </a:bodyPr>
          <a:lstStyle/>
          <a:p>
            <a:pPr algn="just">
              <a:lnSpc>
                <a:spcPct val="150000"/>
              </a:lnSpc>
              <a:spcAft>
                <a:spcPts val="800"/>
              </a:spcAft>
              <a:buNone/>
            </a:pPr>
            <a:r>
              <a:rPr lang="en-US" sz="1800" kern="100" dirty="0">
                <a:latin typeface="Times New Roman" panose="02020603050405020304" pitchFamily="18" charset="0"/>
                <a:ea typeface="Calibri" panose="020F0502020204030204" pitchFamily="34" charset="0"/>
                <a:cs typeface="Times New Roman" panose="02020603050405020304" pitchFamily="18" charset="0"/>
              </a:rPr>
              <a:t>The stationary phase consists of </a:t>
            </a:r>
            <a:r>
              <a:rPr lang="en-US" sz="1800" b="1" kern="100" dirty="0">
                <a:latin typeface="Times New Roman" panose="02020603050405020304" pitchFamily="18" charset="0"/>
                <a:ea typeface="Calibri" panose="020F0502020204030204" pitchFamily="34" charset="0"/>
                <a:cs typeface="Times New Roman" panose="02020603050405020304" pitchFamily="18" charset="0"/>
              </a:rPr>
              <a:t>microbeads </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of </a:t>
            </a:r>
            <a:r>
              <a:rPr lang="en-US" sz="1800" b="1" kern="100" dirty="0">
                <a:latin typeface="Times New Roman" panose="02020603050405020304" pitchFamily="18" charset="0"/>
                <a:ea typeface="Calibri" panose="020F0502020204030204" pitchFamily="34" charset="0"/>
                <a:cs typeface="Times New Roman" panose="02020603050405020304" pitchFamily="18" charset="0"/>
              </a:rPr>
              <a:t>porous gel</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Large proteins, unable to enter the pores, are excluded and are eluted first. Small proteins penetrate the pores, travel a longer path, and are thus slowed down, exiting the column later.</a:t>
            </a:r>
            <a:endParaRPr lang="fr-FR" sz="1800"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ZoneTexte 12">
            <a:extLst>
              <a:ext uri="{FF2B5EF4-FFF2-40B4-BE49-F238E27FC236}">
                <a16:creationId xmlns:a16="http://schemas.microsoft.com/office/drawing/2014/main" id="{432E49E5-A028-E994-56EA-BBB0DF734606}"/>
              </a:ext>
            </a:extLst>
          </p:cNvPr>
          <p:cNvSpPr txBox="1"/>
          <p:nvPr/>
        </p:nvSpPr>
        <p:spPr>
          <a:xfrm>
            <a:off x="1" y="16484"/>
            <a:ext cx="9144000" cy="523220"/>
          </a:xfrm>
          <a:prstGeom prst="rect">
            <a:avLst/>
          </a:prstGeom>
          <a:noFill/>
        </p:spPr>
        <p:txBody>
          <a:bodyPr wrap="square">
            <a:spAutoFit/>
          </a:bodyPr>
          <a:lstStyle/>
          <a:p>
            <a:r>
              <a:rPr lang="en-US" sz="2800" b="1" dirty="0">
                <a:solidFill>
                  <a:srgbClr val="FF0000"/>
                </a:solidFill>
                <a:effectLst/>
                <a:latin typeface="Times New Roman" panose="02020603050405020304" pitchFamily="18" charset="0"/>
                <a:ea typeface="Calibri" panose="020F0502020204030204" pitchFamily="34" charset="0"/>
              </a:rPr>
              <a:t>1. Size Exclusion Chromatography (SEC) or Gel Filtration</a:t>
            </a:r>
            <a:endParaRPr lang="fr-FR" sz="2800" dirty="0">
              <a:solidFill>
                <a:srgbClr val="FF0000"/>
              </a:solidFill>
            </a:endParaRPr>
          </a:p>
        </p:txBody>
      </p:sp>
      <p:sp>
        <p:nvSpPr>
          <p:cNvPr id="16" name="ZoneTexte 15">
            <a:extLst>
              <a:ext uri="{FF2B5EF4-FFF2-40B4-BE49-F238E27FC236}">
                <a16:creationId xmlns:a16="http://schemas.microsoft.com/office/drawing/2014/main" id="{BADD5B7B-78A0-DF85-0CBD-42D9DC21A0CC}"/>
              </a:ext>
            </a:extLst>
          </p:cNvPr>
          <p:cNvSpPr txBox="1"/>
          <p:nvPr/>
        </p:nvSpPr>
        <p:spPr>
          <a:xfrm>
            <a:off x="67112" y="1093038"/>
            <a:ext cx="1761689"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How it Works?</a:t>
            </a:r>
            <a:endParaRPr kumimoji="0" lang="fr-FR"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0" name="ZoneTexte 19">
            <a:extLst>
              <a:ext uri="{FF2B5EF4-FFF2-40B4-BE49-F238E27FC236}">
                <a16:creationId xmlns:a16="http://schemas.microsoft.com/office/drawing/2014/main" id="{DB9FF065-0F97-3428-ED57-5CDAEB06E258}"/>
              </a:ext>
            </a:extLst>
          </p:cNvPr>
          <p:cNvSpPr txBox="1"/>
          <p:nvPr/>
        </p:nvSpPr>
        <p:spPr>
          <a:xfrm>
            <a:off x="67112" y="645860"/>
            <a:ext cx="4978866"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Separation Principle: </a:t>
            </a:r>
            <a:r>
              <a:rPr kumimoji="0" lang="en-US" sz="1800" b="0" i="0" u="none" strike="noStrike" kern="0" cap="none" spc="0" normalizeH="0" baseline="0" noProof="0" dirty="0">
                <a:ln>
                  <a:noFill/>
                </a:ln>
                <a:solidFill>
                  <a:srgbClr val="302543"/>
                </a:solidFill>
                <a:effectLst/>
                <a:uLnTx/>
                <a:uFillTx/>
                <a:latin typeface="Times New Roman" panose="02020603050405020304" pitchFamily="18" charset="0"/>
                <a:cs typeface="Times New Roman" panose="02020603050405020304" pitchFamily="18" charset="0"/>
                <a:sym typeface="Arial"/>
              </a:rPr>
              <a:t>Molecular Size and Shape</a:t>
            </a:r>
            <a:endParaRPr kumimoji="0" lang="fr-FR" sz="1800" b="0" i="0" u="none" strike="noStrike" kern="0" cap="none" spc="0" normalizeH="0" baseline="0" noProof="0" dirty="0">
              <a:ln>
                <a:noFill/>
              </a:ln>
              <a:solidFill>
                <a:srgbClr val="302543"/>
              </a:solidFill>
              <a:effectLst/>
              <a:uLnTx/>
              <a:uFillTx/>
              <a:latin typeface="Times New Roman" panose="02020603050405020304" pitchFamily="18" charset="0"/>
              <a:cs typeface="Times New Roman" panose="02020603050405020304" pitchFamily="18" charset="0"/>
              <a:sym typeface="Arial"/>
            </a:endParaRPr>
          </a:p>
        </p:txBody>
      </p:sp>
      <p:pic>
        <p:nvPicPr>
          <p:cNvPr id="22" name="Image 21">
            <a:extLst>
              <a:ext uri="{FF2B5EF4-FFF2-40B4-BE49-F238E27FC236}">
                <a16:creationId xmlns:a16="http://schemas.microsoft.com/office/drawing/2014/main" id="{86AD028D-E02B-991B-9818-1E9CFE23B70E}"/>
              </a:ext>
            </a:extLst>
          </p:cNvPr>
          <p:cNvPicPr>
            <a:picLocks noChangeAspect="1"/>
          </p:cNvPicPr>
          <p:nvPr/>
        </p:nvPicPr>
        <p:blipFill>
          <a:blip r:embed="rId3"/>
          <a:stretch>
            <a:fillRect/>
          </a:stretch>
        </p:blipFill>
        <p:spPr>
          <a:xfrm>
            <a:off x="3330429" y="1121348"/>
            <a:ext cx="5710064" cy="3865549"/>
          </a:xfrm>
          <a:prstGeom prst="rect">
            <a:avLst/>
          </a:prstGeom>
        </p:spPr>
      </p:pic>
    </p:spTree>
    <p:extLst>
      <p:ext uri="{BB962C8B-B14F-4D97-AF65-F5344CB8AC3E}">
        <p14:creationId xmlns:p14="http://schemas.microsoft.com/office/powerpoint/2010/main" val="315177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AD4DBFBB-0C90-359F-F2AA-0F550E0FD3E9}"/>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EFCF8451-AAE4-F45C-1B9F-E0F9C92F8C7B}"/>
              </a:ext>
            </a:extLst>
          </p:cNvPr>
          <p:cNvSpPr txBox="1"/>
          <p:nvPr/>
        </p:nvSpPr>
        <p:spPr>
          <a:xfrm>
            <a:off x="268447" y="1305325"/>
            <a:ext cx="8212824" cy="2223942"/>
          </a:xfrm>
          <a:prstGeom prst="rect">
            <a:avLst/>
          </a:prstGeom>
          <a:noFill/>
        </p:spPr>
        <p:txBody>
          <a:bodyPr wrap="square">
            <a:spAutoFit/>
          </a:bodyPr>
          <a:lstStyle/>
          <a:p>
            <a:pPr marL="285750" lvl="1" indent="-285750">
              <a:lnSpc>
                <a:spcPct val="200000"/>
              </a:lnSpc>
              <a:buFont typeface="Wingdings" panose="05000000000000000000" pitchFamily="2" charset="2"/>
              <a:buChar char="ü"/>
            </a:pPr>
            <a:r>
              <a:rPr lang="fr-FR" sz="1800" dirty="0">
                <a:latin typeface="Times New Roman" panose="02020603050405020304" pitchFamily="18" charset="0"/>
                <a:cs typeface="Times New Roman" panose="02020603050405020304" pitchFamily="18" charset="0"/>
              </a:rPr>
              <a:t>Determining the </a:t>
            </a:r>
            <a:r>
              <a:rPr lang="fr-FR" sz="1800" dirty="0" err="1">
                <a:latin typeface="Times New Roman" panose="02020603050405020304" pitchFamily="18" charset="0"/>
                <a:cs typeface="Times New Roman" panose="02020603050405020304" pitchFamily="18" charset="0"/>
              </a:rPr>
              <a:t>molecular</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weight</a:t>
            </a:r>
            <a:r>
              <a:rPr lang="fr-FR" sz="1800" dirty="0">
                <a:latin typeface="Times New Roman" panose="02020603050405020304" pitchFamily="18" charset="0"/>
                <a:cs typeface="Times New Roman" panose="02020603050405020304" pitchFamily="18" charset="0"/>
              </a:rPr>
              <a:t> profile of </a:t>
            </a:r>
            <a:r>
              <a:rPr lang="fr-FR" sz="1800" dirty="0" err="1">
                <a:latin typeface="Times New Roman" panose="02020603050405020304" pitchFamily="18" charset="0"/>
                <a:cs typeface="Times New Roman" panose="02020603050405020304" pitchFamily="18" charset="0"/>
              </a:rPr>
              <a:t>proteins</a:t>
            </a:r>
            <a:r>
              <a:rPr lang="fr-FR" sz="1800" dirty="0">
                <a:latin typeface="Times New Roman" panose="02020603050405020304" pitchFamily="18" charset="0"/>
                <a:cs typeface="Times New Roman" panose="02020603050405020304" pitchFamily="18" charset="0"/>
              </a:rPr>
              <a:t> (e.g., in </a:t>
            </a:r>
            <a:r>
              <a:rPr lang="fr-FR" sz="1800" dirty="0" err="1">
                <a:latin typeface="Times New Roman" panose="02020603050405020304" pitchFamily="18" charset="0"/>
                <a:cs typeface="Times New Roman" panose="02020603050405020304" pitchFamily="18" charset="0"/>
              </a:rPr>
              <a:t>protein</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hydrolysates</a:t>
            </a:r>
            <a:r>
              <a:rPr lang="fr-FR" sz="1800" dirty="0">
                <a:latin typeface="Times New Roman" panose="02020603050405020304" pitchFamily="18" charset="0"/>
                <a:cs typeface="Times New Roman" panose="02020603050405020304" pitchFamily="18" charset="0"/>
              </a:rPr>
              <a:t>).</a:t>
            </a:r>
          </a:p>
          <a:p>
            <a:pPr marL="285750" lvl="1" indent="-285750">
              <a:lnSpc>
                <a:spcPct val="200000"/>
              </a:lnSpc>
              <a:buFont typeface="Wingdings" panose="05000000000000000000" pitchFamily="2" charset="2"/>
              <a:buChar char="ü"/>
            </a:pPr>
            <a:r>
              <a:rPr lang="fr-FR" sz="1800" dirty="0" err="1">
                <a:latin typeface="Times New Roman" panose="02020603050405020304" pitchFamily="18" charset="0"/>
                <a:cs typeface="Times New Roman" panose="02020603050405020304" pitchFamily="18" charset="0"/>
              </a:rPr>
              <a:t>Studying</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protein</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aggregation</a:t>
            </a:r>
            <a:r>
              <a:rPr lang="fr-FR" sz="1800" dirty="0">
                <a:latin typeface="Times New Roman" panose="02020603050405020304" pitchFamily="18" charset="0"/>
                <a:cs typeface="Times New Roman" panose="02020603050405020304" pitchFamily="18" charset="0"/>
              </a:rPr>
              <a:t> or </a:t>
            </a:r>
            <a:r>
              <a:rPr lang="fr-FR" sz="1800" dirty="0" err="1">
                <a:latin typeface="Times New Roman" panose="02020603050405020304" pitchFamily="18" charset="0"/>
                <a:cs typeface="Times New Roman" panose="02020603050405020304" pitchFamily="18" charset="0"/>
              </a:rPr>
              <a:t>denaturation</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detecting</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dimers</a:t>
            </a:r>
            <a:r>
              <a:rPr lang="fr-FR" sz="1800" dirty="0">
                <a:latin typeface="Times New Roman" panose="02020603050405020304" pitchFamily="18" charset="0"/>
                <a:cs typeface="Times New Roman" panose="02020603050405020304" pitchFamily="18" charset="0"/>
              </a:rPr>
              <a:t> or </a:t>
            </a:r>
            <a:r>
              <a:rPr lang="fr-FR" sz="1800" dirty="0" err="1">
                <a:latin typeface="Times New Roman" panose="02020603050405020304" pitchFamily="18" charset="0"/>
                <a:cs typeface="Times New Roman" panose="02020603050405020304" pitchFamily="18" charset="0"/>
              </a:rPr>
              <a:t>larger</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aggregates</a:t>
            </a:r>
            <a:r>
              <a:rPr lang="fr-FR" sz="1800" dirty="0">
                <a:latin typeface="Times New Roman" panose="02020603050405020304" pitchFamily="18" charset="0"/>
                <a:cs typeface="Times New Roman" panose="02020603050405020304" pitchFamily="18" charset="0"/>
              </a:rPr>
              <a:t>).</a:t>
            </a:r>
          </a:p>
          <a:p>
            <a:pPr marL="285750" lvl="1" indent="-285750">
              <a:lnSpc>
                <a:spcPct val="200000"/>
              </a:lnSpc>
              <a:buFont typeface="Wingdings" panose="05000000000000000000" pitchFamily="2" charset="2"/>
              <a:buChar char="ü"/>
            </a:pPr>
            <a:r>
              <a:rPr lang="fr-FR" sz="1800" dirty="0">
                <a:latin typeface="Times New Roman" panose="02020603050405020304" pitchFamily="18" charset="0"/>
                <a:cs typeface="Times New Roman" panose="02020603050405020304" pitchFamily="18" charset="0"/>
              </a:rPr>
              <a:t>Purification by </a:t>
            </a:r>
            <a:r>
              <a:rPr lang="fr-FR" sz="1800" dirty="0" err="1">
                <a:latin typeface="Times New Roman" panose="02020603050405020304" pitchFamily="18" charset="0"/>
                <a:cs typeface="Times New Roman" panose="02020603050405020304" pitchFamily="18" charset="0"/>
              </a:rPr>
              <a:t>separating</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target</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proteins</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from</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other</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smaller</a:t>
            </a:r>
            <a:r>
              <a:rPr lang="fr-FR" sz="1800" dirty="0">
                <a:latin typeface="Times New Roman" panose="02020603050405020304" pitchFamily="18" charset="0"/>
                <a:cs typeface="Times New Roman" panose="02020603050405020304" pitchFamily="18" charset="0"/>
              </a:rPr>
              <a:t> or </a:t>
            </a:r>
            <a:r>
              <a:rPr lang="fr-FR" sz="1800" dirty="0" err="1">
                <a:latin typeface="Times New Roman" panose="02020603050405020304" pitchFamily="18" charset="0"/>
                <a:cs typeface="Times New Roman" panose="02020603050405020304" pitchFamily="18" charset="0"/>
              </a:rPr>
              <a:t>larger</a:t>
            </a:r>
            <a:r>
              <a:rPr lang="fr-FR" sz="1800" dirty="0">
                <a:latin typeface="Times New Roman" panose="02020603050405020304" pitchFamily="18" charset="0"/>
                <a:cs typeface="Times New Roman" panose="02020603050405020304" pitchFamily="18" charset="0"/>
              </a:rPr>
              <a:t> components.</a:t>
            </a:r>
          </a:p>
        </p:txBody>
      </p:sp>
      <p:sp>
        <p:nvSpPr>
          <p:cNvPr id="13" name="ZoneTexte 12">
            <a:extLst>
              <a:ext uri="{FF2B5EF4-FFF2-40B4-BE49-F238E27FC236}">
                <a16:creationId xmlns:a16="http://schemas.microsoft.com/office/drawing/2014/main" id="{3D3E6A4B-0081-80EF-C344-7214C5A956C6}"/>
              </a:ext>
            </a:extLst>
          </p:cNvPr>
          <p:cNvSpPr txBox="1"/>
          <p:nvPr/>
        </p:nvSpPr>
        <p:spPr>
          <a:xfrm>
            <a:off x="1" y="16484"/>
            <a:ext cx="9144000" cy="523220"/>
          </a:xfrm>
          <a:prstGeom prst="rect">
            <a:avLst/>
          </a:prstGeom>
          <a:noFill/>
        </p:spPr>
        <p:txBody>
          <a:bodyPr wrap="square">
            <a:spAutoFit/>
          </a:bodyPr>
          <a:lstStyle/>
          <a:p>
            <a:r>
              <a:rPr lang="en-US" sz="2800" b="1" dirty="0">
                <a:solidFill>
                  <a:srgbClr val="FF0000"/>
                </a:solidFill>
                <a:effectLst/>
                <a:latin typeface="Times New Roman" panose="02020603050405020304" pitchFamily="18" charset="0"/>
                <a:ea typeface="Calibri" panose="020F0502020204030204" pitchFamily="34" charset="0"/>
              </a:rPr>
              <a:t>1. Size Exclusion Chromatography (SEC) or Gel Filtration</a:t>
            </a:r>
            <a:endParaRPr lang="fr-FR" sz="2800" dirty="0">
              <a:solidFill>
                <a:srgbClr val="FF0000"/>
              </a:solidFill>
            </a:endParaRPr>
          </a:p>
        </p:txBody>
      </p:sp>
      <p:sp>
        <p:nvSpPr>
          <p:cNvPr id="20" name="ZoneTexte 19">
            <a:extLst>
              <a:ext uri="{FF2B5EF4-FFF2-40B4-BE49-F238E27FC236}">
                <a16:creationId xmlns:a16="http://schemas.microsoft.com/office/drawing/2014/main" id="{2BEF6309-5C58-4378-DDB3-D6C332EA2C4C}"/>
              </a:ext>
            </a:extLst>
          </p:cNvPr>
          <p:cNvSpPr txBox="1"/>
          <p:nvPr/>
        </p:nvSpPr>
        <p:spPr>
          <a:xfrm>
            <a:off x="2483141" y="838807"/>
            <a:ext cx="4978866"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FF0000"/>
                </a:solidFill>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Applications in </a:t>
            </a:r>
            <a:r>
              <a:rPr lang="en-US" sz="1800" b="1" dirty="0">
                <a:solidFill>
                  <a:srgbClr val="FF0000"/>
                </a:solidFill>
                <a:latin typeface="Times New Roman" panose="02020603050405020304" pitchFamily="18" charset="0"/>
                <a:cs typeface="Times New Roman" panose="02020603050405020304" pitchFamily="18" charset="0"/>
              </a:rPr>
              <a:t>f</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ood</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proteins</a:t>
            </a:r>
            <a:endParaRPr kumimoji="0" lang="fr-FR" sz="1800" b="0" i="0" u="none" strike="noStrike" kern="0" cap="none" spc="0" normalizeH="0" baseline="0" noProof="0" dirty="0">
              <a:ln>
                <a:noFill/>
              </a:ln>
              <a:solidFill>
                <a:srgbClr val="302543"/>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5313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B3CD4159-AA23-FFE4-8E0B-1AC1CA0CC1B9}"/>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D7BE6149-7938-354A-F7D5-ABF5C2D063C5}"/>
              </a:ext>
            </a:extLst>
          </p:cNvPr>
          <p:cNvSpPr txBox="1"/>
          <p:nvPr/>
        </p:nvSpPr>
        <p:spPr>
          <a:xfrm>
            <a:off x="62917" y="1263274"/>
            <a:ext cx="3179427" cy="3608232"/>
          </a:xfrm>
          <a:prstGeom prst="rect">
            <a:avLst/>
          </a:prstGeom>
          <a:noFill/>
        </p:spPr>
        <p:txBody>
          <a:bodyPr wrap="square">
            <a:spAutoFit/>
          </a:bodyPr>
          <a:lstStyle/>
          <a:p>
            <a:pPr lvl="0" algn="just">
              <a:lnSpc>
                <a:spcPct val="150000"/>
              </a:lnSpc>
            </a:pPr>
            <a:r>
              <a:rPr lang="fr-FR" dirty="0">
                <a:latin typeface="Times New Roman" panose="02020603050405020304" pitchFamily="18" charset="0"/>
                <a:cs typeface="Times New Roman" panose="02020603050405020304" pitchFamily="18" charset="0"/>
              </a:rPr>
              <a:t>The </a:t>
            </a:r>
            <a:r>
              <a:rPr lang="fr-FR" dirty="0" err="1">
                <a:latin typeface="Times New Roman" panose="02020603050405020304" pitchFamily="18" charset="0"/>
                <a:cs typeface="Times New Roman" panose="02020603050405020304" pitchFamily="18" charset="0"/>
              </a:rPr>
              <a:t>stationary</a:t>
            </a:r>
            <a:r>
              <a:rPr lang="fr-FR" dirty="0">
                <a:latin typeface="Times New Roman" panose="02020603050405020304" pitchFamily="18" charset="0"/>
                <a:cs typeface="Times New Roman" panose="02020603050405020304" pitchFamily="18" charset="0"/>
              </a:rPr>
              <a:t> phase has </a:t>
            </a:r>
            <a:r>
              <a:rPr lang="fr-FR" dirty="0" err="1">
                <a:latin typeface="Times New Roman" panose="02020603050405020304" pitchFamily="18" charset="0"/>
                <a:cs typeface="Times New Roman" panose="02020603050405020304" pitchFamily="18" charset="0"/>
              </a:rPr>
              <a:t>charged</a:t>
            </a:r>
            <a:r>
              <a:rPr lang="fr-FR" dirty="0">
                <a:latin typeface="Times New Roman" panose="02020603050405020304" pitchFamily="18" charset="0"/>
                <a:cs typeface="Times New Roman" panose="02020603050405020304" pitchFamily="18" charset="0"/>
              </a:rPr>
              <a:t> groups (</a:t>
            </a:r>
            <a:r>
              <a:rPr lang="fr-FR" dirty="0" err="1">
                <a:latin typeface="Times New Roman" panose="02020603050405020304" pitchFamily="18" charset="0"/>
                <a:cs typeface="Times New Roman" panose="02020603050405020304" pitchFamily="18" charset="0"/>
              </a:rPr>
              <a:t>cationic</a:t>
            </a:r>
            <a:r>
              <a:rPr lang="fr-FR" dirty="0">
                <a:latin typeface="Times New Roman" panose="02020603050405020304" pitchFamily="18" charset="0"/>
                <a:cs typeface="Times New Roman" panose="02020603050405020304" pitchFamily="18" charset="0"/>
              </a:rPr>
              <a:t> or </a:t>
            </a:r>
            <a:r>
              <a:rPr lang="fr-FR" dirty="0" err="1">
                <a:latin typeface="Times New Roman" panose="02020603050405020304" pitchFamily="18" charset="0"/>
                <a:cs typeface="Times New Roman" panose="02020603050405020304" pitchFamily="18" charset="0"/>
              </a:rPr>
              <a:t>anionic</a:t>
            </a:r>
            <a:r>
              <a:rPr lang="fr-FR" dirty="0">
                <a:latin typeface="Times New Roman" panose="02020603050405020304" pitchFamily="18" charset="0"/>
                <a:cs typeface="Times New Roman" panose="02020603050405020304" pitchFamily="18" charset="0"/>
              </a:rPr>
              <a:t>).</a:t>
            </a:r>
          </a:p>
          <a:p>
            <a:pPr lvl="1" algn="just">
              <a:lnSpc>
                <a:spcPct val="150000"/>
              </a:lnSpc>
            </a:pPr>
            <a:r>
              <a:rPr lang="fr-FR" b="1" dirty="0">
                <a:latin typeface="Times New Roman" panose="02020603050405020304" pitchFamily="18" charset="0"/>
                <a:cs typeface="Times New Roman" panose="02020603050405020304" pitchFamily="18" charset="0"/>
              </a:rPr>
              <a:t>Cation </a:t>
            </a:r>
            <a:r>
              <a:rPr lang="fr-FR" b="1" dirty="0" err="1">
                <a:latin typeface="Times New Roman" panose="02020603050405020304" pitchFamily="18" charset="0"/>
                <a:cs typeface="Times New Roman" panose="02020603050405020304" pitchFamily="18" charset="0"/>
              </a:rPr>
              <a:t>Exchangers</a:t>
            </a:r>
            <a:r>
              <a:rPr lang="fr-FR" b="1" dirty="0">
                <a:latin typeface="Times New Roman" panose="02020603050405020304" pitchFamily="18" charset="0"/>
                <a:cs typeface="Times New Roman" panose="02020603050405020304" pitchFamily="18" charset="0"/>
              </a:rPr>
              <a:t>:</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Negatively</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charged</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they</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retain</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positively</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charged</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proteins</a:t>
            </a:r>
            <a:r>
              <a:rPr lang="fr-FR" dirty="0">
                <a:latin typeface="Times New Roman" panose="02020603050405020304" pitchFamily="18" charset="0"/>
                <a:cs typeface="Times New Roman" panose="02020603050405020304" pitchFamily="18" charset="0"/>
              </a:rPr>
              <a:t> (at a </a:t>
            </a:r>
            <a:r>
              <a:rPr lang="fr-FR" dirty="0" err="1">
                <a:latin typeface="Times New Roman" panose="02020603050405020304" pitchFamily="18" charset="0"/>
                <a:cs typeface="Times New Roman" panose="02020603050405020304" pitchFamily="18" charset="0"/>
              </a:rPr>
              <a:t>given</a:t>
            </a:r>
            <a:r>
              <a:rPr lang="fr-FR" dirty="0">
                <a:latin typeface="Times New Roman" panose="02020603050405020304" pitchFamily="18" charset="0"/>
                <a:cs typeface="Times New Roman" panose="02020603050405020304" pitchFamily="18" charset="0"/>
              </a:rPr>
              <a:t> pH).</a:t>
            </a:r>
          </a:p>
          <a:p>
            <a:pPr lvl="1" algn="just">
              <a:lnSpc>
                <a:spcPct val="150000"/>
              </a:lnSpc>
            </a:pPr>
            <a:r>
              <a:rPr lang="fr-FR" b="1" dirty="0">
                <a:latin typeface="Times New Roman" panose="02020603050405020304" pitchFamily="18" charset="0"/>
                <a:cs typeface="Times New Roman" panose="02020603050405020304" pitchFamily="18" charset="0"/>
              </a:rPr>
              <a:t>Anion </a:t>
            </a:r>
            <a:r>
              <a:rPr lang="fr-FR" b="1" dirty="0" err="1">
                <a:latin typeface="Times New Roman" panose="02020603050405020304" pitchFamily="18" charset="0"/>
                <a:cs typeface="Times New Roman" panose="02020603050405020304" pitchFamily="18" charset="0"/>
              </a:rPr>
              <a:t>Exchangers</a:t>
            </a:r>
            <a:r>
              <a:rPr lang="fr-FR" b="1" dirty="0">
                <a:latin typeface="Times New Roman" panose="02020603050405020304" pitchFamily="18" charset="0"/>
                <a:cs typeface="Times New Roman" panose="02020603050405020304" pitchFamily="18" charset="0"/>
              </a:rPr>
              <a:t>:</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Positively</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charged</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they</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retain</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negatively</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charged</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proteins</a:t>
            </a:r>
            <a:r>
              <a:rPr lang="fr-FR" dirty="0">
                <a:latin typeface="Times New Roman" panose="02020603050405020304" pitchFamily="18" charset="0"/>
                <a:cs typeface="Times New Roman" panose="02020603050405020304" pitchFamily="18" charset="0"/>
              </a:rPr>
              <a:t>.</a:t>
            </a:r>
            <a:br>
              <a:rPr lang="fr-FR" dirty="0">
                <a:latin typeface="Times New Roman" panose="02020603050405020304" pitchFamily="18" charset="0"/>
                <a:cs typeface="Times New Roman" panose="02020603050405020304" pitchFamily="18" charset="0"/>
              </a:rPr>
            </a:br>
            <a:r>
              <a:rPr lang="fr-FR" dirty="0">
                <a:latin typeface="Times New Roman" panose="02020603050405020304" pitchFamily="18" charset="0"/>
                <a:cs typeface="Times New Roman" panose="02020603050405020304" pitchFamily="18" charset="0"/>
              </a:rPr>
              <a:t>Elution </a:t>
            </a:r>
            <a:r>
              <a:rPr lang="fr-FR" dirty="0" err="1">
                <a:latin typeface="Times New Roman" panose="02020603050405020304" pitchFamily="18" charset="0"/>
                <a:cs typeface="Times New Roman" panose="02020603050405020304" pitchFamily="18" charset="0"/>
              </a:rPr>
              <a:t>is</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achieved</a:t>
            </a:r>
            <a:r>
              <a:rPr lang="fr-FR" dirty="0">
                <a:latin typeface="Times New Roman" panose="02020603050405020304" pitchFamily="18" charset="0"/>
                <a:cs typeface="Times New Roman" panose="02020603050405020304" pitchFamily="18" charset="0"/>
              </a:rPr>
              <a:t> by </a:t>
            </a:r>
            <a:r>
              <a:rPr lang="fr-FR" dirty="0" err="1">
                <a:latin typeface="Times New Roman" panose="02020603050405020304" pitchFamily="18" charset="0"/>
                <a:cs typeface="Times New Roman" panose="02020603050405020304" pitchFamily="18" charset="0"/>
              </a:rPr>
              <a:t>increasing</a:t>
            </a:r>
            <a:r>
              <a:rPr lang="fr-FR" dirty="0">
                <a:latin typeface="Times New Roman" panose="02020603050405020304" pitchFamily="18" charset="0"/>
                <a:cs typeface="Times New Roman" panose="02020603050405020304" pitchFamily="18" charset="0"/>
              </a:rPr>
              <a:t> the </a:t>
            </a:r>
            <a:r>
              <a:rPr lang="fr-FR" dirty="0" err="1">
                <a:latin typeface="Times New Roman" panose="02020603050405020304" pitchFamily="18" charset="0"/>
                <a:cs typeface="Times New Roman" panose="02020603050405020304" pitchFamily="18" charset="0"/>
              </a:rPr>
              <a:t>ionic</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strength</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salt</a:t>
            </a:r>
            <a:r>
              <a:rPr lang="fr-FR" dirty="0">
                <a:latin typeface="Times New Roman" panose="02020603050405020304" pitchFamily="18" charset="0"/>
                <a:cs typeface="Times New Roman" panose="02020603050405020304" pitchFamily="18" charset="0"/>
              </a:rPr>
              <a:t> gradient) of the mobile phase, </a:t>
            </a:r>
            <a:r>
              <a:rPr lang="fr-FR" dirty="0" err="1">
                <a:latin typeface="Times New Roman" panose="02020603050405020304" pitchFamily="18" charset="0"/>
                <a:cs typeface="Times New Roman" panose="02020603050405020304" pitchFamily="18" charset="0"/>
              </a:rPr>
              <a:t>which</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competes</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with</a:t>
            </a:r>
            <a:r>
              <a:rPr lang="fr-FR" dirty="0">
                <a:latin typeface="Times New Roman" panose="02020603050405020304" pitchFamily="18" charset="0"/>
                <a:cs typeface="Times New Roman" panose="02020603050405020304" pitchFamily="18" charset="0"/>
              </a:rPr>
              <a:t> the </a:t>
            </a:r>
            <a:r>
              <a:rPr lang="fr-FR" dirty="0" err="1">
                <a:latin typeface="Times New Roman" panose="02020603050405020304" pitchFamily="18" charset="0"/>
                <a:cs typeface="Times New Roman" panose="02020603050405020304" pitchFamily="18" charset="0"/>
              </a:rPr>
              <a:t>proteins</a:t>
            </a:r>
            <a:r>
              <a:rPr lang="fr-FR" dirty="0">
                <a:latin typeface="Times New Roman" panose="02020603050405020304" pitchFamily="18" charset="0"/>
                <a:cs typeface="Times New Roman" panose="02020603050405020304" pitchFamily="18" charset="0"/>
              </a:rPr>
              <a:t> for binding to the </a:t>
            </a:r>
            <a:r>
              <a:rPr lang="fr-FR" dirty="0" err="1">
                <a:latin typeface="Times New Roman" panose="02020603050405020304" pitchFamily="18" charset="0"/>
                <a:cs typeface="Times New Roman" panose="02020603050405020304" pitchFamily="18" charset="0"/>
              </a:rPr>
              <a:t>resin</a:t>
            </a:r>
            <a:r>
              <a:rPr lang="fr-FR" dirty="0"/>
              <a:t>.</a:t>
            </a:r>
            <a:endParaRPr lang="fr-FR" sz="1200" dirty="0"/>
          </a:p>
        </p:txBody>
      </p:sp>
      <p:sp>
        <p:nvSpPr>
          <p:cNvPr id="13" name="ZoneTexte 12">
            <a:extLst>
              <a:ext uri="{FF2B5EF4-FFF2-40B4-BE49-F238E27FC236}">
                <a16:creationId xmlns:a16="http://schemas.microsoft.com/office/drawing/2014/main" id="{113BB157-84CA-18D8-935B-06AC7DA90CBD}"/>
              </a:ext>
            </a:extLst>
          </p:cNvPr>
          <p:cNvSpPr txBox="1"/>
          <p:nvPr/>
        </p:nvSpPr>
        <p:spPr>
          <a:xfrm>
            <a:off x="1652631" y="-108083"/>
            <a:ext cx="6291743" cy="523220"/>
          </a:xfrm>
          <a:prstGeom prst="rect">
            <a:avLst/>
          </a:prstGeom>
          <a:noFill/>
        </p:spPr>
        <p:txBody>
          <a:bodyPr wrap="square">
            <a:spAutoFit/>
          </a:bodyPr>
          <a:lstStyle/>
          <a:p>
            <a:r>
              <a:rPr lang="en-US" sz="2800" b="1" dirty="0">
                <a:solidFill>
                  <a:srgbClr val="FF0000"/>
                </a:solidFill>
                <a:effectLst/>
                <a:latin typeface="Times New Roman" panose="02020603050405020304" pitchFamily="18" charset="0"/>
                <a:ea typeface="Calibri" panose="020F0502020204030204" pitchFamily="34" charset="0"/>
              </a:rPr>
              <a:t> Ion Exchange Chromatography (IEC)</a:t>
            </a:r>
            <a:endParaRPr lang="fr-FR" sz="2800" dirty="0">
              <a:solidFill>
                <a:srgbClr val="FF0000"/>
              </a:solidFill>
            </a:endParaRPr>
          </a:p>
        </p:txBody>
      </p:sp>
      <p:sp>
        <p:nvSpPr>
          <p:cNvPr id="16" name="ZoneTexte 15">
            <a:extLst>
              <a:ext uri="{FF2B5EF4-FFF2-40B4-BE49-F238E27FC236}">
                <a16:creationId xmlns:a16="http://schemas.microsoft.com/office/drawing/2014/main" id="{B5C63828-644F-9C78-F1C3-C7F8DC2BA089}"/>
              </a:ext>
            </a:extLst>
          </p:cNvPr>
          <p:cNvSpPr txBox="1"/>
          <p:nvPr/>
        </p:nvSpPr>
        <p:spPr>
          <a:xfrm>
            <a:off x="75501" y="893942"/>
            <a:ext cx="1761689"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How it Works?</a:t>
            </a:r>
            <a:endParaRPr kumimoji="0" lang="fr-FR"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0" name="ZoneTexte 19">
            <a:extLst>
              <a:ext uri="{FF2B5EF4-FFF2-40B4-BE49-F238E27FC236}">
                <a16:creationId xmlns:a16="http://schemas.microsoft.com/office/drawing/2014/main" id="{49C0358D-964F-2DEF-374D-555E4BB7E09B}"/>
              </a:ext>
            </a:extLst>
          </p:cNvPr>
          <p:cNvSpPr txBox="1"/>
          <p:nvPr/>
        </p:nvSpPr>
        <p:spPr>
          <a:xfrm>
            <a:off x="75501" y="446428"/>
            <a:ext cx="7038363"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Separation </a:t>
            </a:r>
            <a:r>
              <a:rPr kumimoji="0" lang="en-US" sz="1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principle</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The net </a:t>
            </a:r>
            <a:r>
              <a:rPr lang="en-US" sz="1800" b="1" dirty="0">
                <a:solidFill>
                  <a:schemeClr val="tx1"/>
                </a:solidFill>
                <a:latin typeface="Times New Roman" panose="02020603050405020304" pitchFamily="18" charset="0"/>
                <a:cs typeface="Times New Roman" panose="02020603050405020304" pitchFamily="18" charset="0"/>
              </a:rPr>
              <a:t>e</a:t>
            </a:r>
            <a:r>
              <a:rPr kumimoji="0" lang="en-US" sz="18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lectric</a:t>
            </a:r>
            <a:r>
              <a:rPr kumimoji="0" lang="en-US" sz="18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charge of the protein.</a:t>
            </a:r>
            <a:endParaRPr kumimoji="0" lang="fr-FR" sz="1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3" name="Image 2">
            <a:extLst>
              <a:ext uri="{FF2B5EF4-FFF2-40B4-BE49-F238E27FC236}">
                <a16:creationId xmlns:a16="http://schemas.microsoft.com/office/drawing/2014/main" id="{D8A18968-967E-7870-DC5B-400AE0A3BE5E}"/>
              </a:ext>
            </a:extLst>
          </p:cNvPr>
          <p:cNvPicPr>
            <a:picLocks noChangeAspect="1"/>
          </p:cNvPicPr>
          <p:nvPr/>
        </p:nvPicPr>
        <p:blipFill>
          <a:blip r:embed="rId3"/>
          <a:stretch>
            <a:fillRect/>
          </a:stretch>
        </p:blipFill>
        <p:spPr>
          <a:xfrm>
            <a:off x="3242345" y="847052"/>
            <a:ext cx="5901656" cy="4235519"/>
          </a:xfrm>
          <a:prstGeom prst="rect">
            <a:avLst/>
          </a:prstGeom>
        </p:spPr>
      </p:pic>
    </p:spTree>
    <p:extLst>
      <p:ext uri="{BB962C8B-B14F-4D97-AF65-F5344CB8AC3E}">
        <p14:creationId xmlns:p14="http://schemas.microsoft.com/office/powerpoint/2010/main" val="414608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C9C30F-6F12-CBA3-F2CF-9ED5531F39F6}"/>
              </a:ext>
            </a:extLst>
          </p:cNvPr>
          <p:cNvPicPr>
            <a:picLocks noChangeAspect="1"/>
          </p:cNvPicPr>
          <p:nvPr/>
        </p:nvPicPr>
        <p:blipFill>
          <a:blip r:embed="rId2"/>
          <a:stretch>
            <a:fillRect/>
          </a:stretch>
        </p:blipFill>
        <p:spPr>
          <a:xfrm>
            <a:off x="1224105" y="0"/>
            <a:ext cx="6695789" cy="5143500"/>
          </a:xfrm>
          <a:prstGeom prst="rect">
            <a:avLst/>
          </a:prstGeom>
        </p:spPr>
      </p:pic>
    </p:spTree>
    <p:extLst>
      <p:ext uri="{BB962C8B-B14F-4D97-AF65-F5344CB8AC3E}">
        <p14:creationId xmlns:p14="http://schemas.microsoft.com/office/powerpoint/2010/main" val="37112679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78B3FC68-FF64-15FC-4AEF-9EF6A820FC4A}"/>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EAC696E7-351F-74B0-F959-D0AC0013D76E}"/>
              </a:ext>
            </a:extLst>
          </p:cNvPr>
          <p:cNvSpPr txBox="1"/>
          <p:nvPr/>
        </p:nvSpPr>
        <p:spPr>
          <a:xfrm>
            <a:off x="268447" y="1305325"/>
            <a:ext cx="8665828" cy="2777940"/>
          </a:xfrm>
          <a:prstGeom prst="rect">
            <a:avLst/>
          </a:prstGeom>
          <a:noFill/>
        </p:spPr>
        <p:txBody>
          <a:bodyPr wrap="square">
            <a:spAutoFit/>
          </a:bodyPr>
          <a:lstStyle/>
          <a:p>
            <a:pPr marL="285750" lvl="1" indent="-285750">
              <a:lnSpc>
                <a:spcPct val="200000"/>
              </a:lnSpc>
              <a:buFont typeface="Wingdings" panose="05000000000000000000" pitchFamily="2" charset="2"/>
              <a:buChar char="ü"/>
            </a:pPr>
            <a:r>
              <a:rPr lang="fr-FR" sz="1800" dirty="0" err="1">
                <a:latin typeface="Times New Roman" panose="02020603050405020304" pitchFamily="18" charset="0"/>
                <a:cs typeface="Times New Roman" panose="02020603050405020304" pitchFamily="18" charset="0"/>
              </a:rPr>
              <a:t>Fractionation</a:t>
            </a:r>
            <a:r>
              <a:rPr lang="fr-FR" sz="1800" dirty="0">
                <a:latin typeface="Times New Roman" panose="02020603050405020304" pitchFamily="18" charset="0"/>
                <a:cs typeface="Times New Roman" panose="02020603050405020304" pitchFamily="18" charset="0"/>
              </a:rPr>
              <a:t> of </a:t>
            </a:r>
            <a:r>
              <a:rPr lang="fr-FR" sz="1800" dirty="0" err="1">
                <a:latin typeface="Times New Roman" panose="02020603050405020304" pitchFamily="18" charset="0"/>
                <a:cs typeface="Times New Roman" panose="02020603050405020304" pitchFamily="18" charset="0"/>
              </a:rPr>
              <a:t>whey</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proteins</a:t>
            </a:r>
            <a:r>
              <a:rPr lang="fr-FR" sz="1800" dirty="0">
                <a:latin typeface="Times New Roman" panose="02020603050405020304" pitchFamily="18" charset="0"/>
                <a:cs typeface="Times New Roman" panose="02020603050405020304" pitchFamily="18" charset="0"/>
              </a:rPr>
              <a:t> (</a:t>
            </a:r>
            <a:r>
              <a:rPr lang="el-GR" sz="1800" dirty="0">
                <a:latin typeface="Times New Roman" panose="02020603050405020304" pitchFamily="18" charset="0"/>
                <a:cs typeface="Times New Roman" panose="02020603050405020304" pitchFamily="18" charset="0"/>
              </a:rPr>
              <a:t>α-</a:t>
            </a:r>
            <a:r>
              <a:rPr lang="fr-FR" sz="1800" dirty="0" err="1">
                <a:latin typeface="Times New Roman" panose="02020603050405020304" pitchFamily="18" charset="0"/>
                <a:cs typeface="Times New Roman" panose="02020603050405020304" pitchFamily="18" charset="0"/>
              </a:rPr>
              <a:t>lactalbumin</a:t>
            </a:r>
            <a:r>
              <a:rPr lang="fr-FR" sz="1800" dirty="0">
                <a:latin typeface="Times New Roman" panose="02020603050405020304" pitchFamily="18" charset="0"/>
                <a:cs typeface="Times New Roman" panose="02020603050405020304" pitchFamily="18" charset="0"/>
              </a:rPr>
              <a:t>, </a:t>
            </a:r>
            <a:r>
              <a:rPr lang="el-GR" sz="1800" dirty="0">
                <a:latin typeface="Times New Roman" panose="02020603050405020304" pitchFamily="18" charset="0"/>
                <a:cs typeface="Times New Roman" panose="02020603050405020304" pitchFamily="18" charset="0"/>
              </a:rPr>
              <a:t>β-</a:t>
            </a:r>
            <a:r>
              <a:rPr lang="fr-FR" sz="1800" dirty="0" err="1">
                <a:latin typeface="Times New Roman" panose="02020603050405020304" pitchFamily="18" charset="0"/>
                <a:cs typeface="Times New Roman" panose="02020603050405020304" pitchFamily="18" charset="0"/>
              </a:rPr>
              <a:t>lactoglobulin</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which</a:t>
            </a:r>
            <a:r>
              <a:rPr lang="fr-FR" sz="1800" dirty="0">
                <a:latin typeface="Times New Roman" panose="02020603050405020304" pitchFamily="18" charset="0"/>
                <a:cs typeface="Times New Roman" panose="02020603050405020304" pitchFamily="18" charset="0"/>
              </a:rPr>
              <a:t> have </a:t>
            </a:r>
            <a:r>
              <a:rPr lang="fr-FR" sz="1800" dirty="0" err="1">
                <a:latin typeface="Times New Roman" panose="02020603050405020304" pitchFamily="18" charset="0"/>
                <a:cs typeface="Times New Roman" panose="02020603050405020304" pitchFamily="18" charset="0"/>
              </a:rPr>
              <a:t>different</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isoelectric</a:t>
            </a:r>
            <a:r>
              <a:rPr lang="fr-FR" sz="1800" dirty="0">
                <a:latin typeface="Times New Roman" panose="02020603050405020304" pitchFamily="18" charset="0"/>
                <a:cs typeface="Times New Roman" panose="02020603050405020304" pitchFamily="18" charset="0"/>
              </a:rPr>
              <a:t> points (</a:t>
            </a:r>
            <a:r>
              <a:rPr lang="fr-FR" sz="1800" dirty="0" err="1">
                <a:latin typeface="Times New Roman" panose="02020603050405020304" pitchFamily="18" charset="0"/>
                <a:cs typeface="Times New Roman" panose="02020603050405020304" pitchFamily="18" charset="0"/>
              </a:rPr>
              <a:t>pI</a:t>
            </a:r>
            <a:r>
              <a:rPr lang="fr-FR" sz="1800" dirty="0">
                <a:latin typeface="Times New Roman" panose="02020603050405020304" pitchFamily="18" charset="0"/>
                <a:cs typeface="Times New Roman" panose="02020603050405020304" pitchFamily="18" charset="0"/>
              </a:rPr>
              <a:t>).</a:t>
            </a:r>
          </a:p>
          <a:p>
            <a:pPr marL="285750" lvl="1" indent="-285750">
              <a:lnSpc>
                <a:spcPct val="200000"/>
              </a:lnSpc>
              <a:buFont typeface="Wingdings" panose="05000000000000000000" pitchFamily="2" charset="2"/>
              <a:buChar char="ü"/>
            </a:pPr>
            <a:r>
              <a:rPr lang="fr-FR" sz="1800" dirty="0">
                <a:latin typeface="Times New Roman" panose="02020603050405020304" pitchFamily="18" charset="0"/>
                <a:cs typeface="Times New Roman" panose="02020603050405020304" pitchFamily="18" charset="0"/>
              </a:rPr>
              <a:t>Purification of </a:t>
            </a:r>
            <a:r>
              <a:rPr lang="fr-FR" sz="1800" dirty="0" err="1">
                <a:latin typeface="Times New Roman" panose="02020603050405020304" pitchFamily="18" charset="0"/>
                <a:cs typeface="Times New Roman" panose="02020603050405020304" pitchFamily="18" charset="0"/>
              </a:rPr>
              <a:t>specific</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proteins</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from</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complex</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extracts</a:t>
            </a:r>
            <a:r>
              <a:rPr lang="fr-FR" sz="1800" dirty="0">
                <a:latin typeface="Times New Roman" panose="02020603050405020304" pitchFamily="18" charset="0"/>
                <a:cs typeface="Times New Roman" panose="02020603050405020304" pitchFamily="18" charset="0"/>
              </a:rPr>
              <a:t> (e.g., lysozyme </a:t>
            </a:r>
            <a:r>
              <a:rPr lang="fr-FR" sz="1800" dirty="0" err="1">
                <a:latin typeface="Times New Roman" panose="02020603050405020304" pitchFamily="18" charset="0"/>
                <a:cs typeface="Times New Roman" panose="02020603050405020304" pitchFamily="18" charset="0"/>
              </a:rPr>
              <a:t>from</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egg</a:t>
            </a:r>
            <a:r>
              <a:rPr lang="fr-FR" sz="1800" dirty="0">
                <a:latin typeface="Times New Roman" panose="02020603050405020304" pitchFamily="18" charset="0"/>
                <a:cs typeface="Times New Roman" panose="02020603050405020304" pitchFamily="18" charset="0"/>
              </a:rPr>
              <a:t> white).</a:t>
            </a:r>
          </a:p>
          <a:p>
            <a:pPr marL="285750" lvl="1" indent="-285750">
              <a:lnSpc>
                <a:spcPct val="200000"/>
              </a:lnSpc>
              <a:buFont typeface="Wingdings" panose="05000000000000000000" pitchFamily="2" charset="2"/>
              <a:buChar char="ü"/>
            </a:pPr>
            <a:r>
              <a:rPr lang="fr-FR" sz="1800" dirty="0">
                <a:latin typeface="Times New Roman" panose="02020603050405020304" pitchFamily="18" charset="0"/>
                <a:cs typeface="Times New Roman" panose="02020603050405020304" pitchFamily="18" charset="0"/>
              </a:rPr>
              <a:t>"De-</a:t>
            </a:r>
            <a:r>
              <a:rPr lang="fr-FR" sz="1800" dirty="0" err="1">
                <a:latin typeface="Times New Roman" panose="02020603050405020304" pitchFamily="18" charset="0"/>
                <a:cs typeface="Times New Roman" panose="02020603050405020304" pitchFamily="18" charset="0"/>
              </a:rPr>
              <a:t>bittering</a:t>
            </a:r>
            <a:r>
              <a:rPr lang="fr-FR" sz="1800" dirty="0">
                <a:latin typeface="Times New Roman" panose="02020603050405020304" pitchFamily="18" charset="0"/>
                <a:cs typeface="Times New Roman" panose="02020603050405020304" pitchFamily="18" charset="0"/>
              </a:rPr>
              <a:t>" of </a:t>
            </a:r>
            <a:r>
              <a:rPr lang="fr-FR" sz="1800" dirty="0" err="1">
                <a:latin typeface="Times New Roman" panose="02020603050405020304" pitchFamily="18" charset="0"/>
                <a:cs typeface="Times New Roman" panose="02020603050405020304" pitchFamily="18" charset="0"/>
              </a:rPr>
              <a:t>food</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products</a:t>
            </a:r>
            <a:r>
              <a:rPr lang="fr-FR" sz="1800" dirty="0">
                <a:latin typeface="Times New Roman" panose="02020603050405020304" pitchFamily="18" charset="0"/>
                <a:cs typeface="Times New Roman" panose="02020603050405020304" pitchFamily="18" charset="0"/>
              </a:rPr>
              <a:t> by </a:t>
            </a:r>
            <a:r>
              <a:rPr lang="fr-FR" sz="1800" dirty="0" err="1">
                <a:latin typeface="Times New Roman" panose="02020603050405020304" pitchFamily="18" charset="0"/>
                <a:cs typeface="Times New Roman" panose="02020603050405020304" pitchFamily="18" charset="0"/>
              </a:rPr>
              <a:t>removing</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undesirable</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proteins</a:t>
            </a:r>
            <a:r>
              <a:rPr lang="fr-FR" sz="1800" dirty="0">
                <a:latin typeface="Times New Roman" panose="02020603050405020304" pitchFamily="18" charset="0"/>
                <a:cs typeface="Times New Roman" panose="02020603050405020304" pitchFamily="18" charset="0"/>
              </a:rPr>
              <a:t> or peptides.</a:t>
            </a:r>
          </a:p>
          <a:p>
            <a:pPr lvl="1">
              <a:lnSpc>
                <a:spcPct val="200000"/>
              </a:lnSpc>
            </a:pPr>
            <a:endParaRPr lang="fr-FR" sz="1800" dirty="0">
              <a:latin typeface="Times New Roman" panose="02020603050405020304" pitchFamily="18" charset="0"/>
              <a:cs typeface="Times New Roman" panose="02020603050405020304" pitchFamily="18" charset="0"/>
            </a:endParaRPr>
          </a:p>
        </p:txBody>
      </p:sp>
      <p:sp>
        <p:nvSpPr>
          <p:cNvPr id="13" name="ZoneTexte 12">
            <a:extLst>
              <a:ext uri="{FF2B5EF4-FFF2-40B4-BE49-F238E27FC236}">
                <a16:creationId xmlns:a16="http://schemas.microsoft.com/office/drawing/2014/main" id="{4488C724-BA95-3B78-4CF4-33F83B4A53A6}"/>
              </a:ext>
            </a:extLst>
          </p:cNvPr>
          <p:cNvSpPr txBox="1"/>
          <p:nvPr/>
        </p:nvSpPr>
        <p:spPr>
          <a:xfrm>
            <a:off x="1459685" y="41945"/>
            <a:ext cx="9144000" cy="523220"/>
          </a:xfrm>
          <a:prstGeom prst="rect">
            <a:avLst/>
          </a:prstGeom>
          <a:noFill/>
        </p:spPr>
        <p:txBody>
          <a:bodyPr wrap="square">
            <a:spAutoFit/>
          </a:bodyPr>
          <a:lstStyle/>
          <a:p>
            <a:r>
              <a:rPr lang="en-US" sz="2800" b="1" dirty="0">
                <a:solidFill>
                  <a:srgbClr val="FF0000"/>
                </a:solidFill>
                <a:latin typeface="Times New Roman" panose="02020603050405020304" pitchFamily="18" charset="0"/>
                <a:ea typeface="Calibri" panose="020F0502020204030204" pitchFamily="34" charset="0"/>
              </a:rPr>
              <a:t>Ion Exchange Chromatography (IEC)</a:t>
            </a:r>
            <a:endParaRPr lang="fr-FR" sz="2800" dirty="0">
              <a:solidFill>
                <a:srgbClr val="FF0000"/>
              </a:solidFill>
            </a:endParaRPr>
          </a:p>
        </p:txBody>
      </p:sp>
      <p:sp>
        <p:nvSpPr>
          <p:cNvPr id="20" name="ZoneTexte 19">
            <a:extLst>
              <a:ext uri="{FF2B5EF4-FFF2-40B4-BE49-F238E27FC236}">
                <a16:creationId xmlns:a16="http://schemas.microsoft.com/office/drawing/2014/main" id="{3C684FFB-33F4-9D81-8D57-5EFBA2492A7B}"/>
              </a:ext>
            </a:extLst>
          </p:cNvPr>
          <p:cNvSpPr txBox="1"/>
          <p:nvPr/>
        </p:nvSpPr>
        <p:spPr>
          <a:xfrm>
            <a:off x="2483141" y="838807"/>
            <a:ext cx="4978866"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FF0000"/>
                </a:solidFill>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Applications in </a:t>
            </a:r>
            <a:r>
              <a:rPr lang="en-US" sz="1800" b="1" dirty="0">
                <a:solidFill>
                  <a:srgbClr val="FF0000"/>
                </a:solidFill>
                <a:latin typeface="Times New Roman" panose="02020603050405020304" pitchFamily="18" charset="0"/>
                <a:cs typeface="Times New Roman" panose="02020603050405020304" pitchFamily="18" charset="0"/>
              </a:rPr>
              <a:t>f</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ood</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proteins</a:t>
            </a:r>
            <a:endParaRPr kumimoji="0" lang="fr-FR" sz="1800" b="0" i="0" u="none" strike="noStrike" kern="0" cap="none" spc="0" normalizeH="0" baseline="0" noProof="0" dirty="0">
              <a:ln>
                <a:noFill/>
              </a:ln>
              <a:solidFill>
                <a:srgbClr val="302543"/>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38257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4521E8DE-0623-BB01-3028-DF774DDF5F5B}"/>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9E5AF54B-00A0-793E-F69F-FD99995E216A}"/>
              </a:ext>
            </a:extLst>
          </p:cNvPr>
          <p:cNvSpPr/>
          <p:nvPr/>
        </p:nvSpPr>
        <p:spPr>
          <a:xfrm>
            <a:off x="7246654" y="-536255"/>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ZoneTexte 2">
            <a:extLst>
              <a:ext uri="{FF2B5EF4-FFF2-40B4-BE49-F238E27FC236}">
                <a16:creationId xmlns:a16="http://schemas.microsoft.com/office/drawing/2014/main" id="{5500ADCC-A65C-C620-482C-86E1D8D1A50C}"/>
              </a:ext>
            </a:extLst>
          </p:cNvPr>
          <p:cNvSpPr txBox="1"/>
          <p:nvPr/>
        </p:nvSpPr>
        <p:spPr>
          <a:xfrm>
            <a:off x="1336877" y="90180"/>
            <a:ext cx="6111017" cy="461665"/>
          </a:xfrm>
          <a:prstGeom prst="rect">
            <a:avLst/>
          </a:prstGeom>
          <a:noFill/>
        </p:spPr>
        <p:txBody>
          <a:bodyPr wrap="square">
            <a:spAutoFit/>
          </a:bodyPr>
          <a:lstStyle/>
          <a:p>
            <a:r>
              <a:rPr lang="en-US" sz="2400" b="1" dirty="0">
                <a:effectLst/>
                <a:latin typeface="Times New Roman" panose="02020603050405020304" pitchFamily="18" charset="0"/>
                <a:ea typeface="Calibri" panose="020F0502020204030204" pitchFamily="34" charset="0"/>
              </a:rPr>
              <a:t>2. Amino Acids: The Building Blocks</a:t>
            </a:r>
            <a:endParaRPr lang="fr-FR" sz="2400" dirty="0"/>
          </a:p>
        </p:txBody>
      </p:sp>
      <p:pic>
        <p:nvPicPr>
          <p:cNvPr id="4" name="Image 3">
            <a:extLst>
              <a:ext uri="{FF2B5EF4-FFF2-40B4-BE49-F238E27FC236}">
                <a16:creationId xmlns:a16="http://schemas.microsoft.com/office/drawing/2014/main" id="{E16C4649-354E-3A3C-609E-E8DDF40F43D2}"/>
              </a:ext>
            </a:extLst>
          </p:cNvPr>
          <p:cNvPicPr>
            <a:picLocks noChangeAspect="1"/>
          </p:cNvPicPr>
          <p:nvPr/>
        </p:nvPicPr>
        <p:blipFill>
          <a:blip r:embed="rId3"/>
          <a:stretch>
            <a:fillRect/>
          </a:stretch>
        </p:blipFill>
        <p:spPr>
          <a:xfrm>
            <a:off x="522515" y="633986"/>
            <a:ext cx="7739743" cy="4289079"/>
          </a:xfrm>
          <a:prstGeom prst="rect">
            <a:avLst/>
          </a:prstGeom>
        </p:spPr>
      </p:pic>
    </p:spTree>
    <p:extLst>
      <p:ext uri="{BB962C8B-B14F-4D97-AF65-F5344CB8AC3E}">
        <p14:creationId xmlns:p14="http://schemas.microsoft.com/office/powerpoint/2010/main" val="36050558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D4E2FD22-491B-C09D-80E7-3064CE4D7DE2}"/>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6CB6E06A-1285-8BBE-A45F-931B5B749EDD}"/>
              </a:ext>
            </a:extLst>
          </p:cNvPr>
          <p:cNvSpPr txBox="1"/>
          <p:nvPr/>
        </p:nvSpPr>
        <p:spPr>
          <a:xfrm>
            <a:off x="81793" y="2593248"/>
            <a:ext cx="8816828" cy="2264081"/>
          </a:xfrm>
          <a:prstGeom prst="rect">
            <a:avLst/>
          </a:prstGeom>
          <a:noFill/>
        </p:spPr>
        <p:txBody>
          <a:bodyPr wrap="square">
            <a:spAutoFit/>
          </a:bodyPr>
          <a:lstStyle/>
          <a:p>
            <a:pPr algn="just">
              <a:lnSpc>
                <a:spcPct val="150000"/>
              </a:lnSpc>
            </a:pPr>
            <a:r>
              <a:rPr lang="en-US" sz="1600" dirty="0">
                <a:latin typeface="Times New Roman" panose="02020603050405020304" pitchFamily="18" charset="0"/>
                <a:cs typeface="Times New Roman" panose="02020603050405020304" pitchFamily="18" charset="0"/>
              </a:rPr>
              <a:t>- HIC separates molecules according to their hydrophobic regions, using a stationary phase (e.g., agarose or silica beads) coated with hydrophobic ligands such as phenyl, octyl, or butyl groups.​</a:t>
            </a:r>
          </a:p>
          <a:p>
            <a:pPr algn="just">
              <a:lnSpc>
                <a:spcPct val="150000"/>
              </a:lnSpc>
            </a:pPr>
            <a:r>
              <a:rPr lang="en-US" sz="1600" dirty="0">
                <a:latin typeface="Times New Roman" panose="02020603050405020304" pitchFamily="18" charset="0"/>
                <a:cs typeface="Times New Roman" panose="02020603050405020304" pitchFamily="18" charset="0"/>
              </a:rPr>
              <a:t>- Samples are loaded onto the HIC column in a buffer with a high salt concentration, which enhances hydrophobic interactions, causing hydrophobic molecules to bind to the stationary phase.​</a:t>
            </a:r>
          </a:p>
          <a:p>
            <a:pPr algn="just">
              <a:lnSpc>
                <a:spcPct val="150000"/>
              </a:lnSpc>
            </a:pPr>
            <a:r>
              <a:rPr lang="en-US" sz="1600" dirty="0">
                <a:latin typeface="Times New Roman" panose="02020603050405020304" pitchFamily="18" charset="0"/>
                <a:cs typeface="Times New Roman" panose="02020603050405020304" pitchFamily="18" charset="0"/>
              </a:rPr>
              <a:t>- As the salt concentration is gradually decreased, hydrophobic interactions weaken, and proteins elute from the column according to their degree of hydrophobicity</a:t>
            </a:r>
          </a:p>
        </p:txBody>
      </p:sp>
      <p:sp>
        <p:nvSpPr>
          <p:cNvPr id="13" name="ZoneTexte 12">
            <a:extLst>
              <a:ext uri="{FF2B5EF4-FFF2-40B4-BE49-F238E27FC236}">
                <a16:creationId xmlns:a16="http://schemas.microsoft.com/office/drawing/2014/main" id="{6C144BBA-58C6-3B6C-9789-8E406CD58123}"/>
              </a:ext>
            </a:extLst>
          </p:cNvPr>
          <p:cNvSpPr txBox="1"/>
          <p:nvPr/>
        </p:nvSpPr>
        <p:spPr>
          <a:xfrm>
            <a:off x="713064" y="-87221"/>
            <a:ext cx="9034943" cy="523220"/>
          </a:xfrm>
          <a:prstGeom prst="rect">
            <a:avLst/>
          </a:prstGeom>
          <a:noFill/>
        </p:spPr>
        <p:txBody>
          <a:bodyPr wrap="square">
            <a:spAutoFit/>
          </a:bodyPr>
          <a:lstStyle/>
          <a:p>
            <a:r>
              <a:rPr lang="en-US" sz="2800" b="1" dirty="0">
                <a:solidFill>
                  <a:srgbClr val="FF0000"/>
                </a:solidFill>
                <a:effectLst/>
                <a:latin typeface="Times New Roman" panose="02020603050405020304" pitchFamily="18" charset="0"/>
                <a:ea typeface="Calibri" panose="020F0502020204030204" pitchFamily="34" charset="0"/>
              </a:rPr>
              <a:t> Hydrophobic Interaction Chromatography (HIC)</a:t>
            </a:r>
            <a:endParaRPr lang="fr-FR" sz="2800" dirty="0">
              <a:solidFill>
                <a:srgbClr val="FF0000"/>
              </a:solidFill>
            </a:endParaRPr>
          </a:p>
        </p:txBody>
      </p:sp>
      <p:sp>
        <p:nvSpPr>
          <p:cNvPr id="16" name="ZoneTexte 15">
            <a:extLst>
              <a:ext uri="{FF2B5EF4-FFF2-40B4-BE49-F238E27FC236}">
                <a16:creationId xmlns:a16="http://schemas.microsoft.com/office/drawing/2014/main" id="{11166D52-C0F0-948D-F94F-CF19CA721FDD}"/>
              </a:ext>
            </a:extLst>
          </p:cNvPr>
          <p:cNvSpPr txBox="1"/>
          <p:nvPr/>
        </p:nvSpPr>
        <p:spPr>
          <a:xfrm>
            <a:off x="81793" y="2180921"/>
            <a:ext cx="1761689"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How it Works?</a:t>
            </a:r>
            <a:endParaRPr kumimoji="0" lang="fr-FR"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0" name="ZoneTexte 19">
            <a:extLst>
              <a:ext uri="{FF2B5EF4-FFF2-40B4-BE49-F238E27FC236}">
                <a16:creationId xmlns:a16="http://schemas.microsoft.com/office/drawing/2014/main" id="{DCC586FF-DD08-307F-3632-487B3219AB66}"/>
              </a:ext>
            </a:extLst>
          </p:cNvPr>
          <p:cNvSpPr txBox="1"/>
          <p:nvPr/>
        </p:nvSpPr>
        <p:spPr>
          <a:xfrm>
            <a:off x="81793" y="1725070"/>
            <a:ext cx="7038363"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Separation </a:t>
            </a:r>
            <a:r>
              <a:rPr kumimoji="0" lang="fr-FR"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Principle</a:t>
            </a:r>
            <a:r>
              <a:rPr kumimoji="0" lang="fr-FR"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fr-FR" sz="18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Protein</a:t>
            </a:r>
            <a:r>
              <a:rPr kumimoji="0" lang="fr-FR" sz="18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surface </a:t>
            </a:r>
            <a:r>
              <a:rPr kumimoji="0" lang="fr-FR" sz="18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Hydrophobicity</a:t>
            </a:r>
            <a:r>
              <a:rPr kumimoji="0" lang="fr-FR" sz="18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t>
            </a:r>
            <a:endParaRPr kumimoji="0" lang="fr-FR" sz="1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3" name="ZoneTexte 2">
            <a:extLst>
              <a:ext uri="{FF2B5EF4-FFF2-40B4-BE49-F238E27FC236}">
                <a16:creationId xmlns:a16="http://schemas.microsoft.com/office/drawing/2014/main" id="{2CE4BB21-E7E6-2ACA-4F96-79227605B2BA}"/>
              </a:ext>
            </a:extLst>
          </p:cNvPr>
          <p:cNvSpPr txBox="1"/>
          <p:nvPr/>
        </p:nvSpPr>
        <p:spPr>
          <a:xfrm>
            <a:off x="81793" y="435999"/>
            <a:ext cx="8980414" cy="1289071"/>
          </a:xfrm>
          <a:prstGeom prst="rect">
            <a:avLst/>
          </a:prstGeom>
          <a:noFill/>
        </p:spPr>
        <p:txBody>
          <a:bodyPr wrap="square">
            <a:spAutoFit/>
          </a:bodyPr>
          <a:lstStyle/>
          <a:p>
            <a:pPr>
              <a:lnSpc>
                <a:spcPct val="150000"/>
              </a:lnSpc>
            </a:pPr>
            <a:r>
              <a:rPr lang="fr-FR" sz="1800" b="0" i="0" dirty="0" err="1">
                <a:effectLst/>
                <a:latin typeface="Times New Roman" panose="02020603050405020304" pitchFamily="18" charset="0"/>
                <a:cs typeface="Times New Roman" panose="02020603050405020304" pitchFamily="18" charset="0"/>
              </a:rPr>
              <a:t>Hydrophobic</a:t>
            </a:r>
            <a:r>
              <a:rPr lang="fr-FR" sz="1800" b="0" i="0" dirty="0">
                <a:effectLst/>
                <a:latin typeface="Times New Roman" panose="02020603050405020304" pitchFamily="18" charset="0"/>
                <a:cs typeface="Times New Roman" panose="02020603050405020304" pitchFamily="18" charset="0"/>
              </a:rPr>
              <a:t> Interaction </a:t>
            </a:r>
            <a:r>
              <a:rPr lang="fr-FR" sz="1800" b="0" i="0" dirty="0" err="1">
                <a:effectLst/>
                <a:latin typeface="Times New Roman" panose="02020603050405020304" pitchFamily="18" charset="0"/>
                <a:cs typeface="Times New Roman" panose="02020603050405020304" pitchFamily="18" charset="0"/>
              </a:rPr>
              <a:t>Chromatography</a:t>
            </a:r>
            <a:r>
              <a:rPr lang="fr-FR" sz="1800" b="0" i="0" dirty="0">
                <a:effectLst/>
                <a:latin typeface="Times New Roman" panose="02020603050405020304" pitchFamily="18" charset="0"/>
                <a:cs typeface="Times New Roman" panose="02020603050405020304" pitchFamily="18" charset="0"/>
              </a:rPr>
              <a:t> (HIC) </a:t>
            </a:r>
            <a:r>
              <a:rPr lang="fr-FR" sz="1800" b="0" i="0" dirty="0" err="1">
                <a:effectLst/>
                <a:latin typeface="Times New Roman" panose="02020603050405020304" pitchFamily="18" charset="0"/>
                <a:cs typeface="Times New Roman" panose="02020603050405020304" pitchFamily="18" charset="0"/>
              </a:rPr>
              <a:t>is</a:t>
            </a:r>
            <a:r>
              <a:rPr lang="fr-FR" sz="1800" b="0" i="0" dirty="0">
                <a:effectLst/>
                <a:latin typeface="Times New Roman" panose="02020603050405020304" pitchFamily="18" charset="0"/>
                <a:cs typeface="Times New Roman" panose="02020603050405020304" pitchFamily="18" charset="0"/>
              </a:rPr>
              <a:t> a </a:t>
            </a:r>
            <a:r>
              <a:rPr lang="fr-FR" sz="1800" b="0" i="0" dirty="0" err="1">
                <a:effectLst/>
                <a:latin typeface="Times New Roman" panose="02020603050405020304" pitchFamily="18" charset="0"/>
                <a:cs typeface="Times New Roman" panose="02020603050405020304" pitchFamily="18" charset="0"/>
              </a:rPr>
              <a:t>powerful</a:t>
            </a:r>
            <a:r>
              <a:rPr lang="fr-FR" sz="1800" b="0" i="0" dirty="0">
                <a:effectLst/>
                <a:latin typeface="Times New Roman" panose="02020603050405020304" pitchFamily="18" charset="0"/>
                <a:cs typeface="Times New Roman" panose="02020603050405020304" pitchFamily="18" charset="0"/>
              </a:rPr>
              <a:t>, non-</a:t>
            </a:r>
            <a:r>
              <a:rPr lang="fr-FR" sz="1800" b="0" i="0" dirty="0" err="1">
                <a:effectLst/>
                <a:latin typeface="Times New Roman" panose="02020603050405020304" pitchFamily="18" charset="0"/>
                <a:cs typeface="Times New Roman" panose="02020603050405020304" pitchFamily="18" charset="0"/>
              </a:rPr>
              <a:t>denaturing</a:t>
            </a:r>
            <a:r>
              <a:rPr lang="fr-FR" sz="1800" b="0" i="0" dirty="0">
                <a:effectLst/>
                <a:latin typeface="Times New Roman" panose="02020603050405020304" pitchFamily="18" charset="0"/>
                <a:cs typeface="Times New Roman" panose="02020603050405020304" pitchFamily="18" charset="0"/>
              </a:rPr>
              <a:t> technique </a:t>
            </a:r>
            <a:r>
              <a:rPr lang="fr-FR" sz="1800" b="0" i="0" dirty="0" err="1">
                <a:effectLst/>
                <a:latin typeface="Times New Roman" panose="02020603050405020304" pitchFamily="18" charset="0"/>
                <a:cs typeface="Times New Roman" panose="02020603050405020304" pitchFamily="18" charset="0"/>
              </a:rPr>
              <a:t>used</a:t>
            </a:r>
            <a:r>
              <a:rPr lang="fr-FR" sz="1800" b="0" i="0" dirty="0">
                <a:effectLst/>
                <a:latin typeface="Times New Roman" panose="02020603050405020304" pitchFamily="18" charset="0"/>
                <a:cs typeface="Times New Roman" panose="02020603050405020304" pitchFamily="18" charset="0"/>
              </a:rPr>
              <a:t> to </a:t>
            </a:r>
            <a:r>
              <a:rPr lang="fr-FR" sz="1800" b="0" i="0" dirty="0" err="1">
                <a:effectLst/>
                <a:latin typeface="Times New Roman" panose="02020603050405020304" pitchFamily="18" charset="0"/>
                <a:cs typeface="Times New Roman" panose="02020603050405020304" pitchFamily="18" charset="0"/>
              </a:rPr>
              <a:t>separate</a:t>
            </a:r>
            <a:r>
              <a:rPr lang="fr-FR" sz="1800" b="0" i="0" dirty="0">
                <a:effectLst/>
                <a:latin typeface="Times New Roman" panose="02020603050405020304" pitchFamily="18" charset="0"/>
                <a:cs typeface="Times New Roman" panose="02020603050405020304" pitchFamily="18" charset="0"/>
              </a:rPr>
              <a:t> and </a:t>
            </a:r>
            <a:r>
              <a:rPr lang="fr-FR" sz="1800" b="0" i="0" dirty="0" err="1">
                <a:effectLst/>
                <a:latin typeface="Times New Roman" panose="02020603050405020304" pitchFamily="18" charset="0"/>
                <a:cs typeface="Times New Roman" panose="02020603050405020304" pitchFamily="18" charset="0"/>
              </a:rPr>
              <a:t>purify</a:t>
            </a:r>
            <a:r>
              <a:rPr lang="fr-FR" sz="1800" b="0" i="0" dirty="0">
                <a:effectLst/>
                <a:latin typeface="Times New Roman" panose="02020603050405020304" pitchFamily="18" charset="0"/>
                <a:cs typeface="Times New Roman" panose="02020603050405020304" pitchFamily="18" charset="0"/>
              </a:rPr>
              <a:t> </a:t>
            </a:r>
            <a:r>
              <a:rPr lang="fr-FR" sz="1800" b="0" i="0" dirty="0" err="1">
                <a:effectLst/>
                <a:latin typeface="Times New Roman" panose="02020603050405020304" pitchFamily="18" charset="0"/>
                <a:cs typeface="Times New Roman" panose="02020603050405020304" pitchFamily="18" charset="0"/>
              </a:rPr>
              <a:t>proteins</a:t>
            </a:r>
            <a:r>
              <a:rPr lang="fr-FR" sz="1800" b="0" i="0" dirty="0">
                <a:effectLst/>
                <a:latin typeface="Times New Roman" panose="02020603050405020304" pitchFamily="18" charset="0"/>
                <a:cs typeface="Times New Roman" panose="02020603050405020304" pitchFamily="18" charset="0"/>
              </a:rPr>
              <a:t> and </a:t>
            </a:r>
            <a:r>
              <a:rPr lang="fr-FR" sz="1800" b="0" i="0" dirty="0" err="1">
                <a:effectLst/>
                <a:latin typeface="Times New Roman" panose="02020603050405020304" pitchFamily="18" charset="0"/>
                <a:cs typeface="Times New Roman" panose="02020603050405020304" pitchFamily="18" charset="0"/>
              </a:rPr>
              <a:t>other</a:t>
            </a:r>
            <a:r>
              <a:rPr lang="fr-FR" sz="1800" b="0" i="0" dirty="0">
                <a:effectLst/>
                <a:latin typeface="Times New Roman" panose="02020603050405020304" pitchFamily="18" charset="0"/>
                <a:cs typeface="Times New Roman" panose="02020603050405020304" pitchFamily="18" charset="0"/>
              </a:rPr>
              <a:t> </a:t>
            </a:r>
            <a:r>
              <a:rPr lang="fr-FR" sz="1800" b="0" i="0" dirty="0" err="1">
                <a:effectLst/>
                <a:latin typeface="Times New Roman" panose="02020603050405020304" pitchFamily="18" charset="0"/>
                <a:cs typeface="Times New Roman" panose="02020603050405020304" pitchFamily="18" charset="0"/>
              </a:rPr>
              <a:t>biomolecules</a:t>
            </a:r>
            <a:r>
              <a:rPr lang="fr-FR" sz="1800" b="0" i="0" dirty="0">
                <a:effectLst/>
                <a:latin typeface="Times New Roman" panose="02020603050405020304" pitchFamily="18" charset="0"/>
                <a:cs typeface="Times New Roman" panose="02020603050405020304" pitchFamily="18" charset="0"/>
              </a:rPr>
              <a:t> </a:t>
            </a:r>
            <a:r>
              <a:rPr lang="fr-FR" sz="1800" b="0" i="0" dirty="0" err="1">
                <a:effectLst/>
                <a:latin typeface="Times New Roman" panose="02020603050405020304" pitchFamily="18" charset="0"/>
                <a:cs typeface="Times New Roman" panose="02020603050405020304" pitchFamily="18" charset="0"/>
              </a:rPr>
              <a:t>based</a:t>
            </a:r>
            <a:r>
              <a:rPr lang="fr-FR" sz="1800" b="0" i="0" dirty="0">
                <a:effectLst/>
                <a:latin typeface="Times New Roman" panose="02020603050405020304" pitchFamily="18" charset="0"/>
                <a:cs typeface="Times New Roman" panose="02020603050405020304" pitchFamily="18" charset="0"/>
              </a:rPr>
              <a:t> on </a:t>
            </a:r>
            <a:r>
              <a:rPr lang="fr-FR" sz="1800" b="0" i="0" dirty="0" err="1">
                <a:effectLst/>
                <a:latin typeface="Times New Roman" panose="02020603050405020304" pitchFamily="18" charset="0"/>
                <a:cs typeface="Times New Roman" panose="02020603050405020304" pitchFamily="18" charset="0"/>
              </a:rPr>
              <a:t>differences</a:t>
            </a:r>
            <a:r>
              <a:rPr lang="fr-FR" sz="1800" b="0" i="0" dirty="0">
                <a:effectLst/>
                <a:latin typeface="Times New Roman" panose="02020603050405020304" pitchFamily="18" charset="0"/>
                <a:cs typeface="Times New Roman" panose="02020603050405020304" pitchFamily="18" charset="0"/>
              </a:rPr>
              <a:t> in </a:t>
            </a:r>
            <a:r>
              <a:rPr lang="fr-FR" sz="1800" b="0" i="0" dirty="0" err="1">
                <a:effectLst/>
                <a:latin typeface="Times New Roman" panose="02020603050405020304" pitchFamily="18" charset="0"/>
                <a:cs typeface="Times New Roman" panose="02020603050405020304" pitchFamily="18" charset="0"/>
              </a:rPr>
              <a:t>their</a:t>
            </a:r>
            <a:r>
              <a:rPr lang="fr-FR" sz="1800" b="0" i="0" dirty="0">
                <a:effectLst/>
                <a:latin typeface="Times New Roman" panose="02020603050405020304" pitchFamily="18" charset="0"/>
                <a:cs typeface="Times New Roman" panose="02020603050405020304" pitchFamily="18" charset="0"/>
              </a:rPr>
              <a:t> surface </a:t>
            </a:r>
            <a:r>
              <a:rPr lang="fr-FR" sz="1800" b="0" i="0" dirty="0" err="1">
                <a:effectLst/>
                <a:latin typeface="Times New Roman" panose="02020603050405020304" pitchFamily="18" charset="0"/>
                <a:cs typeface="Times New Roman" panose="02020603050405020304" pitchFamily="18" charset="0"/>
              </a:rPr>
              <a:t>hydrophobicity</a:t>
            </a:r>
            <a:endParaRPr lang="fr-F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713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65FB999F-F35B-C100-6400-E00EFD74C059}"/>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F4E2D3D6-2855-341F-86BD-A306E5E60C92}"/>
              </a:ext>
            </a:extLst>
          </p:cNvPr>
          <p:cNvPicPr>
            <a:picLocks noChangeAspect="1"/>
          </p:cNvPicPr>
          <p:nvPr/>
        </p:nvPicPr>
        <p:blipFill>
          <a:blip r:embed="rId3"/>
          <a:stretch>
            <a:fillRect/>
          </a:stretch>
        </p:blipFill>
        <p:spPr>
          <a:xfrm>
            <a:off x="146807" y="189544"/>
            <a:ext cx="8850385" cy="4940183"/>
          </a:xfrm>
          <a:prstGeom prst="rect">
            <a:avLst/>
          </a:prstGeom>
        </p:spPr>
      </p:pic>
      <p:sp>
        <p:nvSpPr>
          <p:cNvPr id="6" name="ZoneTexte 5">
            <a:extLst>
              <a:ext uri="{FF2B5EF4-FFF2-40B4-BE49-F238E27FC236}">
                <a16:creationId xmlns:a16="http://schemas.microsoft.com/office/drawing/2014/main" id="{7DF6C531-DAE0-D6FC-3F7A-05FF743EE465}"/>
              </a:ext>
            </a:extLst>
          </p:cNvPr>
          <p:cNvSpPr txBox="1"/>
          <p:nvPr/>
        </p:nvSpPr>
        <p:spPr>
          <a:xfrm>
            <a:off x="956347" y="-145618"/>
            <a:ext cx="7029972" cy="461665"/>
          </a:xfrm>
          <a:prstGeom prst="rect">
            <a:avLst/>
          </a:prstGeom>
          <a:noFill/>
        </p:spPr>
        <p:txBody>
          <a:bodyPr wrap="square">
            <a:spAutoFit/>
          </a:bodyPr>
          <a:lstStyle/>
          <a:p>
            <a:r>
              <a:rPr lang="en-US" sz="2400" b="1" dirty="0">
                <a:solidFill>
                  <a:srgbClr val="FF0000"/>
                </a:solidFill>
                <a:latin typeface="Times New Roman" panose="02020603050405020304" pitchFamily="18" charset="0"/>
                <a:ea typeface="Calibri" panose="020F0502020204030204" pitchFamily="34" charset="0"/>
              </a:rPr>
              <a:t>Hydrophobic Interaction Chromatography (HIC)</a:t>
            </a:r>
            <a:endParaRPr lang="fr-FR" sz="2400" dirty="0">
              <a:solidFill>
                <a:srgbClr val="FF0000"/>
              </a:solidFill>
            </a:endParaRPr>
          </a:p>
        </p:txBody>
      </p:sp>
    </p:spTree>
    <p:extLst>
      <p:ext uri="{BB962C8B-B14F-4D97-AF65-F5344CB8AC3E}">
        <p14:creationId xmlns:p14="http://schemas.microsoft.com/office/powerpoint/2010/main" val="16981506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A0BF829A-EAFE-DB19-B582-F59C422A20D7}"/>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1DCA48EB-4E17-0C3E-D254-9142BD0D9E73}"/>
              </a:ext>
            </a:extLst>
          </p:cNvPr>
          <p:cNvSpPr txBox="1"/>
          <p:nvPr/>
        </p:nvSpPr>
        <p:spPr>
          <a:xfrm>
            <a:off x="268447" y="1305325"/>
            <a:ext cx="8665828" cy="2223942"/>
          </a:xfrm>
          <a:prstGeom prst="rect">
            <a:avLst/>
          </a:prstGeom>
          <a:noFill/>
        </p:spPr>
        <p:txBody>
          <a:bodyPr wrap="square">
            <a:spAutoFit/>
          </a:bodyPr>
          <a:lstStyle/>
          <a:p>
            <a:pPr marL="285750" lvl="1" indent="-285750" algn="just">
              <a:lnSpc>
                <a:spcPct val="200000"/>
              </a:lnSpc>
              <a:buFont typeface="Wingdings" panose="05000000000000000000" pitchFamily="2" charset="2"/>
              <a:buChar char="ü"/>
            </a:pPr>
            <a:r>
              <a:rPr lang="en-US" sz="1800" dirty="0">
                <a:latin typeface="Times New Roman" panose="02020603050405020304" pitchFamily="18" charset="0"/>
                <a:cs typeface="Times New Roman" panose="02020603050405020304" pitchFamily="18" charset="0"/>
              </a:rPr>
              <a:t>Affinity chromatography is a powerful and highly selective technique used to separate and purify biomolecules such as proteins, nucleic acids, and antibodies from complex mixtures, based on specific binding interactions between a target molecule and an immobilized ligand on a stationary support</a:t>
            </a:r>
            <a:endParaRPr lang="fr-FR" sz="1800" dirty="0">
              <a:latin typeface="Times New Roman" panose="02020603050405020304" pitchFamily="18" charset="0"/>
              <a:cs typeface="Times New Roman" panose="02020603050405020304" pitchFamily="18" charset="0"/>
            </a:endParaRPr>
          </a:p>
        </p:txBody>
      </p:sp>
      <p:sp>
        <p:nvSpPr>
          <p:cNvPr id="13" name="ZoneTexte 12">
            <a:extLst>
              <a:ext uri="{FF2B5EF4-FFF2-40B4-BE49-F238E27FC236}">
                <a16:creationId xmlns:a16="http://schemas.microsoft.com/office/drawing/2014/main" id="{6E883772-65A7-88FB-11F4-C056F2F51FD8}"/>
              </a:ext>
            </a:extLst>
          </p:cNvPr>
          <p:cNvSpPr txBox="1"/>
          <p:nvPr/>
        </p:nvSpPr>
        <p:spPr>
          <a:xfrm>
            <a:off x="2223085" y="80885"/>
            <a:ext cx="6216241" cy="523220"/>
          </a:xfrm>
          <a:prstGeom prst="rect">
            <a:avLst/>
          </a:prstGeom>
          <a:noFill/>
        </p:spPr>
        <p:txBody>
          <a:bodyPr wrap="square">
            <a:spAutoFit/>
          </a:bodyPr>
          <a:lstStyle/>
          <a:p>
            <a:r>
              <a:rPr lang="en-US" sz="2800" b="1" dirty="0">
                <a:solidFill>
                  <a:srgbClr val="FF0000"/>
                </a:solidFill>
                <a:latin typeface="Times New Roman" panose="02020603050405020304" pitchFamily="18" charset="0"/>
                <a:ea typeface="Calibri" panose="020F0502020204030204" pitchFamily="34" charset="0"/>
              </a:rPr>
              <a:t> Affinity Chromatography</a:t>
            </a:r>
            <a:endParaRPr lang="fr-FR" sz="2800" dirty="0">
              <a:solidFill>
                <a:srgbClr val="FF0000"/>
              </a:solidFill>
            </a:endParaRPr>
          </a:p>
        </p:txBody>
      </p:sp>
    </p:spTree>
    <p:extLst>
      <p:ext uri="{BB962C8B-B14F-4D97-AF65-F5344CB8AC3E}">
        <p14:creationId xmlns:p14="http://schemas.microsoft.com/office/powerpoint/2010/main" val="385913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BD37901C-E18E-FBB1-07F7-682121136217}"/>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946663EC-D34C-C44A-A1AE-8635EDCE7FCF}"/>
              </a:ext>
            </a:extLst>
          </p:cNvPr>
          <p:cNvSpPr txBox="1"/>
          <p:nvPr/>
        </p:nvSpPr>
        <p:spPr>
          <a:xfrm>
            <a:off x="272642" y="1304436"/>
            <a:ext cx="8661633" cy="3366563"/>
          </a:xfrm>
          <a:prstGeom prst="rect">
            <a:avLst/>
          </a:prstGeom>
          <a:noFill/>
        </p:spPr>
        <p:txBody>
          <a:bodyPr wrap="square">
            <a:spAutoFit/>
          </a:bodyPr>
          <a:lstStyle/>
          <a:p>
            <a:pPr lvl="0" algn="just">
              <a:lnSpc>
                <a:spcPct val="150000"/>
              </a:lnSpc>
            </a:pPr>
            <a:r>
              <a:rPr lang="en-US" sz="1800" dirty="0">
                <a:latin typeface="Times New Roman" panose="02020603050405020304" pitchFamily="18" charset="0"/>
                <a:cs typeface="Times New Roman" panose="02020603050405020304" pitchFamily="18" charset="0"/>
              </a:rPr>
              <a:t>The stationary phase is coupled to a "ligand" that binds specifically and reversibly to the target protein. Examples:</a:t>
            </a:r>
          </a:p>
          <a:p>
            <a:pPr marL="285750" lvl="0" indent="-285750" algn="just">
              <a:lnSpc>
                <a:spcPct val="150000"/>
              </a:lnSpc>
              <a:buFont typeface="Wingdings" panose="05000000000000000000" pitchFamily="2" charset="2"/>
              <a:buChar char="ü"/>
            </a:pPr>
            <a:r>
              <a:rPr lang="en-US" sz="1800" b="1" dirty="0">
                <a:latin typeface="Times New Roman" panose="02020603050405020304" pitchFamily="18" charset="0"/>
                <a:cs typeface="Times New Roman" panose="02020603050405020304" pitchFamily="18" charset="0"/>
              </a:rPr>
              <a:t>Immobilized Metal Affinity Chromatography (IMAC): </a:t>
            </a:r>
            <a:r>
              <a:rPr lang="en-US" sz="1800" dirty="0">
                <a:latin typeface="Times New Roman" panose="02020603050405020304" pitchFamily="18" charset="0"/>
                <a:cs typeface="Times New Roman" panose="02020603050405020304" pitchFamily="18" charset="0"/>
              </a:rPr>
              <a:t>For purifying recombinant proteins tagged with a </a:t>
            </a:r>
            <a:r>
              <a:rPr lang="en-US" sz="1800" dirty="0" err="1">
                <a:latin typeface="Times New Roman" panose="02020603050405020304" pitchFamily="18" charset="0"/>
                <a:cs typeface="Times New Roman" panose="02020603050405020304" pitchFamily="18" charset="0"/>
              </a:rPr>
              <a:t>polyhistidine</a:t>
            </a:r>
            <a:r>
              <a:rPr lang="en-US" sz="1800" dirty="0">
                <a:latin typeface="Times New Roman" panose="02020603050405020304" pitchFamily="18" charset="0"/>
                <a:cs typeface="Times New Roman" panose="02020603050405020304" pitchFamily="18" charset="0"/>
              </a:rPr>
              <a:t>-tag.</a:t>
            </a:r>
          </a:p>
          <a:p>
            <a:pPr marL="285750" lvl="0" indent="-285750" algn="just">
              <a:lnSpc>
                <a:spcPct val="150000"/>
              </a:lnSpc>
              <a:buFont typeface="Wingdings" panose="05000000000000000000" pitchFamily="2" charset="2"/>
              <a:buChar char="ü"/>
            </a:pPr>
            <a:r>
              <a:rPr lang="en-US" sz="1800" b="1" dirty="0">
                <a:latin typeface="Times New Roman" panose="02020603050405020304" pitchFamily="18" charset="0"/>
                <a:cs typeface="Times New Roman" panose="02020603050405020304" pitchFamily="18" charset="0"/>
              </a:rPr>
              <a:t>Protein A/G Chromatography: </a:t>
            </a:r>
            <a:r>
              <a:rPr lang="en-US" sz="1800" dirty="0">
                <a:latin typeface="Times New Roman" panose="02020603050405020304" pitchFamily="18" charset="0"/>
                <a:cs typeface="Times New Roman" panose="02020603050405020304" pitchFamily="18" charset="0"/>
              </a:rPr>
              <a:t>For purifying antibodies.</a:t>
            </a:r>
          </a:p>
          <a:p>
            <a:pPr marL="285750" lvl="0" indent="-285750" algn="just">
              <a:lnSpc>
                <a:spcPct val="150000"/>
              </a:lnSpc>
              <a:buFont typeface="Wingdings" panose="05000000000000000000" pitchFamily="2" charset="2"/>
              <a:buChar char="ü"/>
            </a:pPr>
            <a:r>
              <a:rPr lang="en-US" sz="1800" b="1" dirty="0">
                <a:latin typeface="Times New Roman" panose="02020603050405020304" pitchFamily="18" charset="0"/>
                <a:cs typeface="Times New Roman" panose="02020603050405020304" pitchFamily="18" charset="0"/>
              </a:rPr>
              <a:t>Lectin Affinity Chromatography: </a:t>
            </a:r>
            <a:r>
              <a:rPr lang="en-US" sz="1800" dirty="0">
                <a:latin typeface="Times New Roman" panose="02020603050405020304" pitchFamily="18" charset="0"/>
                <a:cs typeface="Times New Roman" panose="02020603050405020304" pitchFamily="18" charset="0"/>
              </a:rPr>
              <a:t>For isolating glycoproteins.</a:t>
            </a:r>
          </a:p>
          <a:p>
            <a:pPr lvl="0" algn="just">
              <a:lnSpc>
                <a:spcPct val="150000"/>
              </a:lnSpc>
            </a:pPr>
            <a:r>
              <a:rPr lang="en-US" sz="1800" dirty="0">
                <a:latin typeface="Times New Roman" panose="02020603050405020304" pitchFamily="18" charset="0"/>
                <a:cs typeface="Times New Roman" panose="02020603050405020304" pitchFamily="18" charset="0"/>
              </a:rPr>
              <a:t>Elution is performed using an agent that breaks the specific interaction (e.g., a competitor or a pH change).</a:t>
            </a:r>
          </a:p>
        </p:txBody>
      </p:sp>
      <p:sp>
        <p:nvSpPr>
          <p:cNvPr id="13" name="ZoneTexte 12">
            <a:extLst>
              <a:ext uri="{FF2B5EF4-FFF2-40B4-BE49-F238E27FC236}">
                <a16:creationId xmlns:a16="http://schemas.microsoft.com/office/drawing/2014/main" id="{B79AEE32-4475-BC77-46F0-715BA6F1F32D}"/>
              </a:ext>
            </a:extLst>
          </p:cNvPr>
          <p:cNvSpPr txBox="1"/>
          <p:nvPr/>
        </p:nvSpPr>
        <p:spPr>
          <a:xfrm>
            <a:off x="1652631" y="-108083"/>
            <a:ext cx="6291743" cy="523220"/>
          </a:xfrm>
          <a:prstGeom prst="rect">
            <a:avLst/>
          </a:prstGeom>
          <a:noFill/>
        </p:spPr>
        <p:txBody>
          <a:bodyPr wrap="square">
            <a:spAutoFit/>
          </a:bodyPr>
          <a:lstStyle/>
          <a:p>
            <a:r>
              <a:rPr lang="en-US" sz="2800" b="1" dirty="0">
                <a:solidFill>
                  <a:srgbClr val="FF0000"/>
                </a:solidFill>
                <a:effectLst/>
                <a:latin typeface="Times New Roman" panose="02020603050405020304" pitchFamily="18" charset="0"/>
                <a:ea typeface="Calibri" panose="020F0502020204030204" pitchFamily="34" charset="0"/>
              </a:rPr>
              <a:t> Affinity Chromatography</a:t>
            </a:r>
            <a:endParaRPr lang="fr-FR" sz="2800" dirty="0">
              <a:solidFill>
                <a:srgbClr val="FF0000"/>
              </a:solidFill>
            </a:endParaRPr>
          </a:p>
        </p:txBody>
      </p:sp>
      <p:sp>
        <p:nvSpPr>
          <p:cNvPr id="16" name="ZoneTexte 15">
            <a:extLst>
              <a:ext uri="{FF2B5EF4-FFF2-40B4-BE49-F238E27FC236}">
                <a16:creationId xmlns:a16="http://schemas.microsoft.com/office/drawing/2014/main" id="{1BCDE0D6-78CC-2C9C-973C-12EB5EA56EC6}"/>
              </a:ext>
            </a:extLst>
          </p:cNvPr>
          <p:cNvSpPr txBox="1"/>
          <p:nvPr/>
        </p:nvSpPr>
        <p:spPr>
          <a:xfrm>
            <a:off x="142613" y="935104"/>
            <a:ext cx="1761689"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How it Works?</a:t>
            </a:r>
            <a:endParaRPr kumimoji="0" lang="fr-FR"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0" name="ZoneTexte 19">
            <a:extLst>
              <a:ext uri="{FF2B5EF4-FFF2-40B4-BE49-F238E27FC236}">
                <a16:creationId xmlns:a16="http://schemas.microsoft.com/office/drawing/2014/main" id="{D3C5A34E-E507-9689-7E4F-1CF1F5E00CF9}"/>
              </a:ext>
            </a:extLst>
          </p:cNvPr>
          <p:cNvSpPr txBox="1"/>
          <p:nvPr/>
        </p:nvSpPr>
        <p:spPr>
          <a:xfrm>
            <a:off x="142613" y="456299"/>
            <a:ext cx="8858774"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Separation Principle: </a:t>
            </a:r>
            <a:r>
              <a:rPr kumimoji="0" lang="en-US" sz="18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Specific Biological Interaction (like a key and lock).</a:t>
            </a:r>
            <a:endParaRPr kumimoji="0" lang="fr-FR" sz="1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33583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3B4BCFEB-1E31-61EA-1BA2-91DFF397A96D}"/>
            </a:ext>
          </a:extLst>
        </p:cNvPr>
        <p:cNvGrpSpPr/>
        <p:nvPr/>
      </p:nvGrpSpPr>
      <p:grpSpPr>
        <a:xfrm>
          <a:off x="0" y="0"/>
          <a:ext cx="0" cy="0"/>
          <a:chOff x="0" y="0"/>
          <a:chExt cx="0" cy="0"/>
        </a:xfrm>
      </p:grpSpPr>
      <p:sp>
        <p:nvSpPr>
          <p:cNvPr id="13" name="ZoneTexte 12">
            <a:extLst>
              <a:ext uri="{FF2B5EF4-FFF2-40B4-BE49-F238E27FC236}">
                <a16:creationId xmlns:a16="http://schemas.microsoft.com/office/drawing/2014/main" id="{59BA075A-2C65-C0BD-D54F-61805DFDF456}"/>
              </a:ext>
            </a:extLst>
          </p:cNvPr>
          <p:cNvSpPr txBox="1"/>
          <p:nvPr/>
        </p:nvSpPr>
        <p:spPr>
          <a:xfrm>
            <a:off x="2248251" y="5384"/>
            <a:ext cx="4236439" cy="523220"/>
          </a:xfrm>
          <a:prstGeom prst="rect">
            <a:avLst/>
          </a:prstGeom>
          <a:noFill/>
        </p:spPr>
        <p:txBody>
          <a:bodyPr wrap="square">
            <a:spAutoFit/>
          </a:bodyPr>
          <a:lstStyle/>
          <a:p>
            <a:r>
              <a:rPr lang="en-US" sz="2800" b="1" dirty="0">
                <a:solidFill>
                  <a:srgbClr val="FF0000"/>
                </a:solidFill>
                <a:effectLst/>
                <a:latin typeface="Times New Roman" panose="02020603050405020304" pitchFamily="18" charset="0"/>
                <a:ea typeface="Calibri" panose="020F0502020204030204" pitchFamily="34" charset="0"/>
              </a:rPr>
              <a:t>Affinity Chromatography</a:t>
            </a:r>
            <a:endParaRPr lang="fr-FR" sz="2800" dirty="0">
              <a:solidFill>
                <a:srgbClr val="FF0000"/>
              </a:solidFill>
            </a:endParaRPr>
          </a:p>
        </p:txBody>
      </p:sp>
      <p:pic>
        <p:nvPicPr>
          <p:cNvPr id="3" name="Image 2">
            <a:extLst>
              <a:ext uri="{FF2B5EF4-FFF2-40B4-BE49-F238E27FC236}">
                <a16:creationId xmlns:a16="http://schemas.microsoft.com/office/drawing/2014/main" id="{A2B9106B-716B-9E58-5631-3B18C9F6B5FE}"/>
              </a:ext>
            </a:extLst>
          </p:cNvPr>
          <p:cNvPicPr>
            <a:picLocks noChangeAspect="1"/>
          </p:cNvPicPr>
          <p:nvPr/>
        </p:nvPicPr>
        <p:blipFill>
          <a:blip r:embed="rId3"/>
          <a:stretch>
            <a:fillRect/>
          </a:stretch>
        </p:blipFill>
        <p:spPr>
          <a:xfrm>
            <a:off x="1018266" y="466452"/>
            <a:ext cx="6917808" cy="4583720"/>
          </a:xfrm>
          <a:prstGeom prst="rect">
            <a:avLst/>
          </a:prstGeom>
        </p:spPr>
      </p:pic>
    </p:spTree>
    <p:extLst>
      <p:ext uri="{BB962C8B-B14F-4D97-AF65-F5344CB8AC3E}">
        <p14:creationId xmlns:p14="http://schemas.microsoft.com/office/powerpoint/2010/main" val="158636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6CFC36AF-93A9-1792-4882-731E7C2749C2}"/>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BB10ACF7-E532-17C2-F2B3-0DA9773487E0}"/>
              </a:ext>
            </a:extLst>
          </p:cNvPr>
          <p:cNvSpPr txBox="1"/>
          <p:nvPr/>
        </p:nvSpPr>
        <p:spPr>
          <a:xfrm>
            <a:off x="268447" y="1305325"/>
            <a:ext cx="5134063" cy="3331938"/>
          </a:xfrm>
          <a:prstGeom prst="rect">
            <a:avLst/>
          </a:prstGeom>
          <a:noFill/>
        </p:spPr>
        <p:txBody>
          <a:bodyPr wrap="square">
            <a:spAutoFit/>
          </a:bodyPr>
          <a:lstStyle/>
          <a:p>
            <a:pPr marL="285750" lvl="1" indent="-285750">
              <a:lnSpc>
                <a:spcPct val="200000"/>
              </a:lnSpc>
              <a:buFont typeface="Wingdings" panose="05000000000000000000" pitchFamily="2" charset="2"/>
              <a:buChar char="ü"/>
            </a:pPr>
            <a:r>
              <a:rPr lang="en-US" sz="1800" dirty="0">
                <a:latin typeface="Times New Roman" panose="02020603050405020304" pitchFamily="18" charset="0"/>
                <a:cs typeface="Times New Roman" panose="02020603050405020304" pitchFamily="18" charset="0"/>
              </a:rPr>
              <a:t>High-yield purification of a specific protein of nutritional or functional interest.</a:t>
            </a:r>
          </a:p>
          <a:p>
            <a:pPr marL="285750" lvl="1" indent="-285750">
              <a:lnSpc>
                <a:spcPct val="200000"/>
              </a:lnSpc>
              <a:buFont typeface="Wingdings" panose="05000000000000000000" pitchFamily="2" charset="2"/>
              <a:buChar char="ü"/>
            </a:pPr>
            <a:r>
              <a:rPr lang="en-US" sz="1800" dirty="0">
                <a:latin typeface="Times New Roman" panose="02020603050405020304" pitchFamily="18" charset="0"/>
                <a:cs typeface="Times New Roman" panose="02020603050405020304" pitchFamily="18" charset="0"/>
              </a:rPr>
              <a:t>Dosage and purification of enzymes used in food processes (e.g., chymosin in cheesemaking).</a:t>
            </a:r>
          </a:p>
          <a:p>
            <a:pPr marL="285750" lvl="1" indent="-285750">
              <a:lnSpc>
                <a:spcPct val="200000"/>
              </a:lnSpc>
              <a:buFont typeface="Wingdings" panose="05000000000000000000" pitchFamily="2" charset="2"/>
              <a:buChar char="ü"/>
            </a:pPr>
            <a:r>
              <a:rPr lang="en-US" sz="1800" dirty="0">
                <a:latin typeface="Times New Roman" panose="02020603050405020304" pitchFamily="18" charset="0"/>
                <a:cs typeface="Times New Roman" panose="02020603050405020304" pitchFamily="18" charset="0"/>
              </a:rPr>
              <a:t>Study of protein-ligand interactions.</a:t>
            </a:r>
          </a:p>
          <a:p>
            <a:pPr lvl="1">
              <a:lnSpc>
                <a:spcPct val="200000"/>
              </a:lnSpc>
            </a:pPr>
            <a:endParaRPr lang="fr-FR" sz="1800" dirty="0">
              <a:latin typeface="Times New Roman" panose="02020603050405020304" pitchFamily="18" charset="0"/>
              <a:cs typeface="Times New Roman" panose="02020603050405020304" pitchFamily="18" charset="0"/>
            </a:endParaRPr>
          </a:p>
        </p:txBody>
      </p:sp>
      <p:sp>
        <p:nvSpPr>
          <p:cNvPr id="13" name="ZoneTexte 12">
            <a:extLst>
              <a:ext uri="{FF2B5EF4-FFF2-40B4-BE49-F238E27FC236}">
                <a16:creationId xmlns:a16="http://schemas.microsoft.com/office/drawing/2014/main" id="{EB0855C4-963C-FF31-F79C-5F52C3D423DC}"/>
              </a:ext>
            </a:extLst>
          </p:cNvPr>
          <p:cNvSpPr txBox="1"/>
          <p:nvPr/>
        </p:nvSpPr>
        <p:spPr>
          <a:xfrm>
            <a:off x="134226" y="16778"/>
            <a:ext cx="4236439" cy="523220"/>
          </a:xfrm>
          <a:prstGeom prst="rect">
            <a:avLst/>
          </a:prstGeom>
          <a:noFill/>
        </p:spPr>
        <p:txBody>
          <a:bodyPr wrap="square">
            <a:spAutoFit/>
          </a:bodyPr>
          <a:lstStyle/>
          <a:p>
            <a:r>
              <a:rPr lang="en-US" sz="2800" b="1" dirty="0">
                <a:solidFill>
                  <a:srgbClr val="FF0000"/>
                </a:solidFill>
                <a:effectLst/>
                <a:latin typeface="Times New Roman" panose="02020603050405020304" pitchFamily="18" charset="0"/>
                <a:ea typeface="Calibri" panose="020F0502020204030204" pitchFamily="34" charset="0"/>
              </a:rPr>
              <a:t>Affinity Chromatography</a:t>
            </a:r>
            <a:endParaRPr lang="fr-FR" sz="2800" dirty="0">
              <a:solidFill>
                <a:srgbClr val="FF0000"/>
              </a:solidFill>
            </a:endParaRPr>
          </a:p>
        </p:txBody>
      </p:sp>
      <p:sp>
        <p:nvSpPr>
          <p:cNvPr id="20" name="ZoneTexte 19">
            <a:extLst>
              <a:ext uri="{FF2B5EF4-FFF2-40B4-BE49-F238E27FC236}">
                <a16:creationId xmlns:a16="http://schemas.microsoft.com/office/drawing/2014/main" id="{1C282BE9-D693-7E40-EC6F-A2EA8AE050AF}"/>
              </a:ext>
            </a:extLst>
          </p:cNvPr>
          <p:cNvSpPr txBox="1"/>
          <p:nvPr/>
        </p:nvSpPr>
        <p:spPr>
          <a:xfrm>
            <a:off x="268447" y="737995"/>
            <a:ext cx="4978866"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FF0000"/>
                </a:solidFill>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Applications in </a:t>
            </a:r>
            <a:r>
              <a:rPr lang="en-US" sz="1800" b="1" dirty="0">
                <a:solidFill>
                  <a:srgbClr val="FF0000"/>
                </a:solidFill>
                <a:latin typeface="Times New Roman" panose="02020603050405020304" pitchFamily="18" charset="0"/>
                <a:cs typeface="Times New Roman" panose="02020603050405020304" pitchFamily="18" charset="0"/>
              </a:rPr>
              <a:t>f</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ood</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proteins</a:t>
            </a:r>
            <a:endParaRPr kumimoji="0" lang="fr-FR" sz="1800" b="0" i="0" u="none" strike="noStrike" kern="0" cap="none" spc="0" normalizeH="0" baseline="0" noProof="0" dirty="0">
              <a:ln>
                <a:noFill/>
              </a:ln>
              <a:solidFill>
                <a:srgbClr val="302543"/>
              </a:solidFill>
              <a:effectLst/>
              <a:uLnTx/>
              <a:uFillTx/>
              <a:latin typeface="Times New Roman" panose="02020603050405020304" pitchFamily="18" charset="0"/>
              <a:cs typeface="Times New Roman" panose="02020603050405020304" pitchFamily="18" charset="0"/>
              <a:sym typeface="Arial"/>
            </a:endParaRPr>
          </a:p>
        </p:txBody>
      </p:sp>
      <p:pic>
        <p:nvPicPr>
          <p:cNvPr id="3" name="Image 2">
            <a:extLst>
              <a:ext uri="{FF2B5EF4-FFF2-40B4-BE49-F238E27FC236}">
                <a16:creationId xmlns:a16="http://schemas.microsoft.com/office/drawing/2014/main" id="{944BE1E1-E10D-8186-5BF3-AECA4A177831}"/>
              </a:ext>
            </a:extLst>
          </p:cNvPr>
          <p:cNvPicPr>
            <a:picLocks noChangeAspect="1"/>
          </p:cNvPicPr>
          <p:nvPr/>
        </p:nvPicPr>
        <p:blipFill>
          <a:blip r:embed="rId3"/>
          <a:stretch>
            <a:fillRect/>
          </a:stretch>
        </p:blipFill>
        <p:spPr>
          <a:xfrm>
            <a:off x="5385732" y="194856"/>
            <a:ext cx="3489821" cy="4753788"/>
          </a:xfrm>
          <a:prstGeom prst="rect">
            <a:avLst/>
          </a:prstGeom>
        </p:spPr>
      </p:pic>
    </p:spTree>
    <p:extLst>
      <p:ext uri="{BB962C8B-B14F-4D97-AF65-F5344CB8AC3E}">
        <p14:creationId xmlns:p14="http://schemas.microsoft.com/office/powerpoint/2010/main" val="238542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EAFDC853-703D-553B-D7C5-85F992EAB49C}"/>
            </a:ext>
          </a:extLst>
        </p:cNvPr>
        <p:cNvGrpSpPr/>
        <p:nvPr/>
      </p:nvGrpSpPr>
      <p:grpSpPr>
        <a:xfrm>
          <a:off x="0" y="0"/>
          <a:ext cx="0" cy="0"/>
          <a:chOff x="0" y="0"/>
          <a:chExt cx="0" cy="0"/>
        </a:xfrm>
      </p:grpSpPr>
      <p:sp>
        <p:nvSpPr>
          <p:cNvPr id="188" name="Google Shape;188;p28">
            <a:extLst>
              <a:ext uri="{FF2B5EF4-FFF2-40B4-BE49-F238E27FC236}">
                <a16:creationId xmlns:a16="http://schemas.microsoft.com/office/drawing/2014/main" id="{D450BFFD-C7C1-0DD6-33FC-CE9342E00A24}"/>
              </a:ext>
            </a:extLst>
          </p:cNvPr>
          <p:cNvSpPr/>
          <p:nvPr/>
        </p:nvSpPr>
        <p:spPr>
          <a:xfrm>
            <a:off x="7166150" y="-488348"/>
            <a:ext cx="2176200" cy="2176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 1">
            <a:extLst>
              <a:ext uri="{FF2B5EF4-FFF2-40B4-BE49-F238E27FC236}">
                <a16:creationId xmlns:a16="http://schemas.microsoft.com/office/drawing/2014/main" id="{BBA8B905-327D-6627-CAFD-51AF7A609781}"/>
              </a:ext>
            </a:extLst>
          </p:cNvPr>
          <p:cNvPicPr>
            <a:picLocks noChangeAspect="1"/>
          </p:cNvPicPr>
          <p:nvPr/>
        </p:nvPicPr>
        <p:blipFill>
          <a:blip r:embed="rId3"/>
          <a:srcRect l="32750" r="4476"/>
          <a:stretch>
            <a:fillRect/>
          </a:stretch>
        </p:blipFill>
        <p:spPr>
          <a:xfrm>
            <a:off x="7242041" y="-97745"/>
            <a:ext cx="1792818" cy="1505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ZoneTexte 4">
            <a:extLst>
              <a:ext uri="{FF2B5EF4-FFF2-40B4-BE49-F238E27FC236}">
                <a16:creationId xmlns:a16="http://schemas.microsoft.com/office/drawing/2014/main" id="{49937D02-07BE-377E-0B65-4A1A6CEA58E3}"/>
              </a:ext>
            </a:extLst>
          </p:cNvPr>
          <p:cNvSpPr txBox="1"/>
          <p:nvPr/>
        </p:nvSpPr>
        <p:spPr>
          <a:xfrm>
            <a:off x="285226" y="3002033"/>
            <a:ext cx="8749633" cy="1615827"/>
          </a:xfrm>
          <a:prstGeom prst="rect">
            <a:avLst/>
          </a:prstGeom>
          <a:noFill/>
        </p:spPr>
        <p:txBody>
          <a:bodyPr wrap="square">
            <a:spAutoFit/>
          </a:bodyPr>
          <a:lstStyle/>
          <a:p>
            <a:pPr algn="just">
              <a:lnSpc>
                <a:spcPct val="150000"/>
              </a:lnSpc>
            </a:pPr>
            <a:r>
              <a:rPr lang="fr-FR" sz="1800" dirty="0">
                <a:latin typeface="Times New Roman" panose="02020603050405020304" pitchFamily="18" charset="0"/>
                <a:cs typeface="Times New Roman" panose="02020603050405020304" pitchFamily="18" charset="0"/>
              </a:rPr>
              <a:t>It </a:t>
            </a:r>
            <a:r>
              <a:rPr lang="fr-FR" sz="1800" dirty="0" err="1">
                <a:latin typeface="Times New Roman" panose="02020603050405020304" pitchFamily="18" charset="0"/>
                <a:cs typeface="Times New Roman" panose="02020603050405020304" pitchFamily="18" charset="0"/>
              </a:rPr>
              <a:t>is</a:t>
            </a:r>
            <a:r>
              <a:rPr lang="fr-FR" sz="1800" dirty="0">
                <a:latin typeface="Times New Roman" panose="02020603050405020304" pitchFamily="18" charset="0"/>
                <a:cs typeface="Times New Roman" panose="02020603050405020304" pitchFamily="18" charset="0"/>
              </a:rPr>
              <a:t> crucial to </a:t>
            </a:r>
            <a:r>
              <a:rPr lang="fr-FR" sz="1800" dirty="0" err="1">
                <a:latin typeface="Times New Roman" panose="02020603050405020304" pitchFamily="18" charset="0"/>
                <a:cs typeface="Times New Roman" panose="02020603050405020304" pitchFamily="18" charset="0"/>
              </a:rPr>
              <a:t>understand</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that</a:t>
            </a:r>
            <a:r>
              <a:rPr lang="fr-FR" sz="1800" dirty="0">
                <a:latin typeface="Times New Roman" panose="02020603050405020304" pitchFamily="18" charset="0"/>
                <a:cs typeface="Times New Roman" panose="02020603050405020304" pitchFamily="18" charset="0"/>
              </a:rPr>
              <a:t> the techniques </a:t>
            </a:r>
            <a:r>
              <a:rPr lang="fr-FR" sz="1800" dirty="0" err="1">
                <a:latin typeface="Times New Roman" panose="02020603050405020304" pitchFamily="18" charset="0"/>
                <a:cs typeface="Times New Roman" panose="02020603050405020304" pitchFamily="18" charset="0"/>
              </a:rPr>
              <a:t>above</a:t>
            </a:r>
            <a:r>
              <a:rPr lang="fr-FR" sz="1800" dirty="0">
                <a:latin typeface="Times New Roman" panose="02020603050405020304" pitchFamily="18" charset="0"/>
                <a:cs typeface="Times New Roman" panose="02020603050405020304" pitchFamily="18" charset="0"/>
              </a:rPr>
              <a:t> (SEC, IEC, HIC, </a:t>
            </a:r>
            <a:r>
              <a:rPr lang="fr-FR" sz="1800" dirty="0" err="1">
                <a:latin typeface="Times New Roman" panose="02020603050405020304" pitchFamily="18" charset="0"/>
                <a:cs typeface="Times New Roman" panose="02020603050405020304" pitchFamily="18" charset="0"/>
              </a:rPr>
              <a:t>Affinity</a:t>
            </a:r>
            <a:r>
              <a:rPr lang="fr-FR" sz="1800" dirty="0">
                <a:latin typeface="Times New Roman" panose="02020603050405020304" pitchFamily="18" charset="0"/>
                <a:cs typeface="Times New Roman" panose="02020603050405020304" pitchFamily="18" charset="0"/>
              </a:rPr>
              <a:t>) are </a:t>
            </a:r>
            <a:r>
              <a:rPr lang="fr-FR" sz="1800" b="1" dirty="0" err="1">
                <a:latin typeface="Times New Roman" panose="02020603050405020304" pitchFamily="18" charset="0"/>
                <a:cs typeface="Times New Roman" panose="02020603050405020304" pitchFamily="18" charset="0"/>
              </a:rPr>
              <a:t>separation</a:t>
            </a:r>
            <a:r>
              <a:rPr lang="fr-FR" sz="1800" b="1" dirty="0">
                <a:latin typeface="Times New Roman" panose="02020603050405020304" pitchFamily="18" charset="0"/>
                <a:cs typeface="Times New Roman" panose="02020603050405020304" pitchFamily="18" charset="0"/>
              </a:rPr>
              <a:t> modes</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They</a:t>
            </a:r>
            <a:r>
              <a:rPr lang="fr-FR" sz="1800" dirty="0">
                <a:latin typeface="Times New Roman" panose="02020603050405020304" pitchFamily="18" charset="0"/>
                <a:cs typeface="Times New Roman" panose="02020603050405020304" pitchFamily="18" charset="0"/>
              </a:rPr>
              <a:t> are </a:t>
            </a:r>
            <a:r>
              <a:rPr lang="fr-FR" sz="1800" dirty="0" err="1">
                <a:latin typeface="Times New Roman" panose="02020603050405020304" pitchFamily="18" charset="0"/>
                <a:cs typeface="Times New Roman" panose="02020603050405020304" pitchFamily="18" charset="0"/>
              </a:rPr>
              <a:t>very</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often</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implemented</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using</a:t>
            </a:r>
            <a:r>
              <a:rPr lang="fr-FR" sz="1800" dirty="0">
                <a:latin typeface="Times New Roman" panose="02020603050405020304" pitchFamily="18" charset="0"/>
                <a:cs typeface="Times New Roman" panose="02020603050405020304" pitchFamily="18" charset="0"/>
              </a:rPr>
              <a:t> an </a:t>
            </a:r>
            <a:r>
              <a:rPr lang="fr-FR" sz="1800" b="1" dirty="0">
                <a:latin typeface="Times New Roman" panose="02020603050405020304" pitchFamily="18" charset="0"/>
                <a:cs typeface="Times New Roman" panose="02020603050405020304" pitchFamily="18" charset="0"/>
              </a:rPr>
              <a:t>HPLC</a:t>
            </a:r>
            <a:r>
              <a:rPr lang="fr-FR" sz="1800" dirty="0">
                <a:latin typeface="Times New Roman" panose="02020603050405020304" pitchFamily="18" charset="0"/>
                <a:cs typeface="Times New Roman" panose="02020603050405020304" pitchFamily="18" charset="0"/>
              </a:rPr>
              <a:t> (or FPLC for fragile </a:t>
            </a:r>
            <a:r>
              <a:rPr lang="fr-FR" sz="1800" dirty="0" err="1">
                <a:latin typeface="Times New Roman" panose="02020603050405020304" pitchFamily="18" charset="0"/>
                <a:cs typeface="Times New Roman" panose="02020603050405020304" pitchFamily="18" charset="0"/>
              </a:rPr>
              <a:t>proteins</a:t>
            </a:r>
            <a:r>
              <a:rPr lang="fr-FR" sz="1800" dirty="0">
                <a:latin typeface="Times New Roman" panose="02020603050405020304" pitchFamily="18" charset="0"/>
                <a:cs typeface="Times New Roman" panose="02020603050405020304" pitchFamily="18" charset="0"/>
              </a:rPr>
              <a:t>) system.</a:t>
            </a:r>
          </a:p>
          <a:p>
            <a:pPr algn="just"/>
            <a:endParaRPr lang="fr-FR" sz="1800" dirty="0">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FDB6E395-2DAD-670A-F04E-1C50F975A5D9}"/>
              </a:ext>
            </a:extLst>
          </p:cNvPr>
          <p:cNvSpPr txBox="1"/>
          <p:nvPr/>
        </p:nvSpPr>
        <p:spPr>
          <a:xfrm>
            <a:off x="109141" y="0"/>
            <a:ext cx="7879213" cy="1384995"/>
          </a:xfrm>
          <a:prstGeom prst="rect">
            <a:avLst/>
          </a:prstGeom>
          <a:noFill/>
        </p:spPr>
        <p:txBody>
          <a:bodyPr wrap="square">
            <a:spAutoFit/>
          </a:bodyPr>
          <a:lstStyle/>
          <a:p>
            <a:pPr algn="ctr"/>
            <a:r>
              <a:rPr lang="en-US" sz="2800" b="1" dirty="0">
                <a:solidFill>
                  <a:srgbClr val="FF0000"/>
                </a:solidFill>
                <a:effectLst/>
                <a:latin typeface="Times New Roman" panose="02020603050405020304" pitchFamily="18" charset="0"/>
                <a:ea typeface="Calibri" panose="020F0502020204030204" pitchFamily="34" charset="0"/>
              </a:rPr>
              <a:t>High Performance/Pressure Liquid Chromatography (HPLC)</a:t>
            </a:r>
          </a:p>
          <a:p>
            <a:pPr algn="ctr"/>
            <a:endParaRPr lang="en-US" sz="2800" b="1" dirty="0">
              <a:solidFill>
                <a:srgbClr val="FF0000"/>
              </a:solidFill>
              <a:effectLst/>
              <a:latin typeface="Times New Roman" panose="02020603050405020304" pitchFamily="18" charset="0"/>
              <a:ea typeface="Calibri" panose="020F0502020204030204" pitchFamily="34" charset="0"/>
            </a:endParaRPr>
          </a:p>
        </p:txBody>
      </p:sp>
      <p:sp>
        <p:nvSpPr>
          <p:cNvPr id="10" name="ZoneTexte 9">
            <a:extLst>
              <a:ext uri="{FF2B5EF4-FFF2-40B4-BE49-F238E27FC236}">
                <a16:creationId xmlns:a16="http://schemas.microsoft.com/office/drawing/2014/main" id="{BBF10841-3666-51C9-15D4-252C8A99F1FC}"/>
              </a:ext>
            </a:extLst>
          </p:cNvPr>
          <p:cNvSpPr txBox="1"/>
          <p:nvPr/>
        </p:nvSpPr>
        <p:spPr>
          <a:xfrm>
            <a:off x="2225230" y="984885"/>
            <a:ext cx="497886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302543"/>
                </a:solidFill>
                <a:effectLst/>
                <a:uLnTx/>
                <a:uFillTx/>
                <a:latin typeface="Times New Roman" panose="02020603050405020304" pitchFamily="18" charset="0"/>
                <a:ea typeface="Calibri" panose="020F0502020204030204" pitchFamily="34" charset="0"/>
                <a:cs typeface="Arial"/>
                <a:sym typeface="Arial"/>
              </a:rPr>
              <a:t>The Reference Analytical Tool</a:t>
            </a:r>
          </a:p>
        </p:txBody>
      </p:sp>
      <p:sp>
        <p:nvSpPr>
          <p:cNvPr id="11" name="ZoneTexte 10">
            <a:extLst>
              <a:ext uri="{FF2B5EF4-FFF2-40B4-BE49-F238E27FC236}">
                <a16:creationId xmlns:a16="http://schemas.microsoft.com/office/drawing/2014/main" id="{175FCA2F-D94B-324E-9D84-477BB704AC99}"/>
              </a:ext>
            </a:extLst>
          </p:cNvPr>
          <p:cNvSpPr txBox="1"/>
          <p:nvPr/>
        </p:nvSpPr>
        <p:spPr>
          <a:xfrm>
            <a:off x="361856" y="1571627"/>
            <a:ext cx="7776594" cy="1289071"/>
          </a:xfrm>
          <a:prstGeom prst="rect">
            <a:avLst/>
          </a:prstGeom>
          <a:noFill/>
        </p:spPr>
        <p:txBody>
          <a:bodyPr wrap="square">
            <a:spAutoFit/>
          </a:bodyPr>
          <a:lstStyle/>
          <a:p>
            <a:pPr>
              <a:lnSpc>
                <a:spcPct val="150000"/>
              </a:lnSpc>
            </a:pPr>
            <a:r>
              <a:rPr lang="en-US" sz="1800" dirty="0">
                <a:latin typeface="Times New Roman" panose="02020603050405020304" pitchFamily="18" charset="0"/>
                <a:cs typeface="Times New Roman" panose="02020603050405020304" pitchFamily="18" charset="0"/>
              </a:rPr>
              <a:t>High Performance Liquid Chromatography (HPLC) is an advanced analytical technique used to separate, identify, and quantify the individual components in a chemical mixture</a:t>
            </a:r>
            <a:endParaRPr lang="fr-F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18836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6A9FCADC-A8E5-2F0C-C3BA-20E2C6801CD6}"/>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DDD5F813-CF16-E43C-3308-ADDD8FB93786}"/>
              </a:ext>
            </a:extLst>
          </p:cNvPr>
          <p:cNvSpPr txBox="1"/>
          <p:nvPr/>
        </p:nvSpPr>
        <p:spPr>
          <a:xfrm>
            <a:off x="197183" y="3331016"/>
            <a:ext cx="8749633" cy="1812484"/>
          </a:xfrm>
          <a:prstGeom prst="rect">
            <a:avLst/>
          </a:prstGeom>
          <a:noFill/>
        </p:spPr>
        <p:txBody>
          <a:bodyPr wrap="square">
            <a:spAutoFit/>
          </a:bodyPr>
          <a:lstStyle/>
          <a:p>
            <a:pPr algn="just">
              <a:lnSpc>
                <a:spcPct val="150000"/>
              </a:lnSpc>
              <a:spcAft>
                <a:spcPts val="800"/>
              </a:spcAft>
              <a:buNone/>
            </a:pPr>
            <a:r>
              <a:rPr lang="fr-FR" sz="1800" b="1" kern="100" dirty="0" err="1">
                <a:latin typeface="Times New Roman" panose="02020603050405020304" pitchFamily="18" charset="0"/>
                <a:ea typeface="Calibri" panose="020F0502020204030204" pitchFamily="34" charset="0"/>
                <a:cs typeface="Arial" panose="020B0604020202020204" pitchFamily="34" charset="0"/>
              </a:rPr>
              <a:t>Concrete</a:t>
            </a:r>
            <a:r>
              <a:rPr lang="fr-FR" sz="1800" b="1" kern="100" dirty="0">
                <a:latin typeface="Times New Roman" panose="02020603050405020304" pitchFamily="18" charset="0"/>
                <a:ea typeface="Calibri" panose="020F0502020204030204" pitchFamily="34" charset="0"/>
                <a:cs typeface="Arial" panose="020B0604020202020204" pitchFamily="34" charset="0"/>
              </a:rPr>
              <a:t> HPLC </a:t>
            </a:r>
            <a:r>
              <a:rPr lang="fr-FR" sz="1800" b="1" kern="100" dirty="0" err="1">
                <a:latin typeface="Times New Roman" panose="02020603050405020304" pitchFamily="18" charset="0"/>
                <a:ea typeface="Calibri" panose="020F0502020204030204" pitchFamily="34" charset="0"/>
                <a:cs typeface="Arial" panose="020B0604020202020204" pitchFamily="34" charset="0"/>
              </a:rPr>
              <a:t>example</a:t>
            </a:r>
            <a:r>
              <a:rPr lang="fr-FR" sz="1800" b="1" kern="100" dirty="0">
                <a:latin typeface="Times New Roman" panose="02020603050405020304" pitchFamily="18" charset="0"/>
                <a:ea typeface="Calibri" panose="020F0502020204030204" pitchFamily="34" charset="0"/>
                <a:cs typeface="Arial" panose="020B0604020202020204" pitchFamily="34" charset="0"/>
              </a:rPr>
              <a:t> for </a:t>
            </a:r>
            <a:r>
              <a:rPr lang="fr-FR" sz="1800" b="1" kern="100" dirty="0" err="1">
                <a:latin typeface="Times New Roman" panose="02020603050405020304" pitchFamily="18" charset="0"/>
                <a:ea typeface="Calibri" panose="020F0502020204030204" pitchFamily="34" charset="0"/>
                <a:cs typeface="Arial" panose="020B0604020202020204" pitchFamily="34" charset="0"/>
              </a:rPr>
              <a:t>food</a:t>
            </a:r>
            <a:r>
              <a:rPr lang="fr-FR" sz="1800" b="1" kern="100" dirty="0">
                <a:latin typeface="Times New Roman" panose="02020603050405020304" pitchFamily="18" charset="0"/>
                <a:ea typeface="Calibri" panose="020F0502020204030204" pitchFamily="34" charset="0"/>
                <a:cs typeface="Arial" panose="020B0604020202020204" pitchFamily="34" charset="0"/>
              </a:rPr>
              <a:t> </a:t>
            </a:r>
            <a:r>
              <a:rPr lang="fr-FR" sz="1800" b="1" kern="100" dirty="0" err="1">
                <a:latin typeface="Times New Roman" panose="02020603050405020304" pitchFamily="18" charset="0"/>
                <a:ea typeface="Calibri" panose="020F0502020204030204" pitchFamily="34" charset="0"/>
                <a:cs typeface="Arial" panose="020B0604020202020204" pitchFamily="34" charset="0"/>
              </a:rPr>
              <a:t>proteins</a:t>
            </a:r>
            <a:r>
              <a:rPr lang="fr-FR" sz="1800" b="1" kern="100" dirty="0">
                <a:latin typeface="Times New Roman" panose="02020603050405020304" pitchFamily="18" charset="0"/>
                <a:ea typeface="Calibri" panose="020F0502020204030204" pitchFamily="34" charset="0"/>
                <a:cs typeface="Arial" panose="020B0604020202020204" pitchFamily="34" charset="0"/>
              </a:rPr>
              <a:t>: </a:t>
            </a:r>
          </a:p>
          <a:p>
            <a:pPr algn="just">
              <a:lnSpc>
                <a:spcPct val="150000"/>
              </a:lnSpc>
              <a:spcAft>
                <a:spcPts val="800"/>
              </a:spcAft>
              <a:buNone/>
            </a:pPr>
            <a:r>
              <a:rPr lang="fr-FR" sz="1800" kern="100" dirty="0">
                <a:latin typeface="Times New Roman" panose="02020603050405020304" pitchFamily="18" charset="0"/>
                <a:ea typeface="Calibri" panose="020F0502020204030204" pitchFamily="34" charset="0"/>
                <a:cs typeface="Arial" panose="020B0604020202020204" pitchFamily="34" charset="0"/>
              </a:rPr>
              <a:t>An HPLC </a:t>
            </a:r>
            <a:r>
              <a:rPr lang="fr-FR" sz="1800" kern="100" dirty="0" err="1">
                <a:latin typeface="Times New Roman" panose="02020603050405020304" pitchFamily="18" charset="0"/>
                <a:ea typeface="Calibri" panose="020F0502020204030204" pitchFamily="34" charset="0"/>
                <a:cs typeface="Arial" panose="020B0604020202020204" pitchFamily="34" charset="0"/>
              </a:rPr>
              <a:t>analysis</a:t>
            </a:r>
            <a:r>
              <a:rPr lang="fr-FR" sz="1800" kern="100" dirty="0">
                <a:latin typeface="Times New Roman" panose="02020603050405020304" pitchFamily="18" charset="0"/>
                <a:ea typeface="Calibri" panose="020F0502020204030204" pitchFamily="34" charset="0"/>
                <a:cs typeface="Arial" panose="020B0604020202020204" pitchFamily="34" charset="0"/>
              </a:rPr>
              <a:t> in </a:t>
            </a:r>
            <a:r>
              <a:rPr lang="fr-FR" sz="1800" b="1" kern="100" dirty="0">
                <a:latin typeface="Times New Roman" panose="02020603050405020304" pitchFamily="18" charset="0"/>
                <a:ea typeface="Calibri" panose="020F0502020204030204" pitchFamily="34" charset="0"/>
                <a:cs typeface="Arial" panose="020B0604020202020204" pitchFamily="34" charset="0"/>
              </a:rPr>
              <a:t>anion exchange </a:t>
            </a:r>
            <a:r>
              <a:rPr lang="fr-FR" sz="1800" b="1" kern="100" dirty="0" err="1">
                <a:latin typeface="Times New Roman" panose="02020603050405020304" pitchFamily="18" charset="0"/>
                <a:ea typeface="Calibri" panose="020F0502020204030204" pitchFamily="34" charset="0"/>
                <a:cs typeface="Arial" panose="020B0604020202020204" pitchFamily="34" charset="0"/>
              </a:rPr>
              <a:t>chromatography</a:t>
            </a:r>
            <a:r>
              <a:rPr lang="fr-FR" sz="1800" kern="100" dirty="0">
                <a:latin typeface="Times New Roman" panose="02020603050405020304" pitchFamily="18" charset="0"/>
                <a:ea typeface="Calibri" panose="020F0502020204030204" pitchFamily="34" charset="0"/>
                <a:cs typeface="Arial" panose="020B0604020202020204" pitchFamily="34" charset="0"/>
              </a:rPr>
              <a:t> mode </a:t>
            </a:r>
            <a:r>
              <a:rPr lang="fr-FR" sz="1800" kern="100" dirty="0" err="1">
                <a:latin typeface="Times New Roman" panose="02020603050405020304" pitchFamily="18" charset="0"/>
                <a:ea typeface="Calibri" panose="020F0502020204030204" pitchFamily="34" charset="0"/>
                <a:cs typeface="Arial" panose="020B0604020202020204" pitchFamily="34" charset="0"/>
              </a:rPr>
              <a:t>is</a:t>
            </a:r>
            <a:r>
              <a:rPr lang="fr-FR" sz="1800" kern="100" dirty="0">
                <a:latin typeface="Times New Roman" panose="02020603050405020304" pitchFamily="18" charset="0"/>
                <a:ea typeface="Calibri" panose="020F0502020204030204" pitchFamily="34" charset="0"/>
                <a:cs typeface="Arial" panose="020B0604020202020204" pitchFamily="34" charset="0"/>
              </a:rPr>
              <a:t> a standard </a:t>
            </a:r>
            <a:r>
              <a:rPr lang="fr-FR" sz="1800" kern="100" dirty="0" err="1">
                <a:latin typeface="Times New Roman" panose="02020603050405020304" pitchFamily="18" charset="0"/>
                <a:ea typeface="Calibri" panose="020F0502020204030204" pitchFamily="34" charset="0"/>
                <a:cs typeface="Arial" panose="020B0604020202020204" pitchFamily="34" charset="0"/>
              </a:rPr>
              <a:t>method</a:t>
            </a:r>
            <a:r>
              <a:rPr lang="fr-FR" sz="1800" kern="100" dirty="0">
                <a:latin typeface="Times New Roman" panose="02020603050405020304" pitchFamily="18" charset="0"/>
                <a:ea typeface="Calibri" panose="020F0502020204030204" pitchFamily="34" charset="0"/>
                <a:cs typeface="Arial" panose="020B0604020202020204" pitchFamily="34" charset="0"/>
              </a:rPr>
              <a:t> for </a:t>
            </a:r>
            <a:r>
              <a:rPr lang="fr-FR" sz="1800" kern="100" dirty="0" err="1">
                <a:latin typeface="Times New Roman" panose="02020603050405020304" pitchFamily="18" charset="0"/>
                <a:ea typeface="Calibri" panose="020F0502020204030204" pitchFamily="34" charset="0"/>
                <a:cs typeface="Arial" panose="020B0604020202020204" pitchFamily="34" charset="0"/>
              </a:rPr>
              <a:t>separating</a:t>
            </a:r>
            <a:r>
              <a:rPr lang="fr-FR" sz="1800" kern="100" dirty="0">
                <a:latin typeface="Times New Roman" panose="02020603050405020304" pitchFamily="18" charset="0"/>
                <a:ea typeface="Calibri" panose="020F0502020204030204" pitchFamily="34" charset="0"/>
                <a:cs typeface="Arial" panose="020B0604020202020204" pitchFamily="34" charset="0"/>
              </a:rPr>
              <a:t> and </a:t>
            </a:r>
            <a:r>
              <a:rPr lang="fr-FR" sz="1800" kern="100" dirty="0" err="1">
                <a:latin typeface="Times New Roman" panose="02020603050405020304" pitchFamily="18" charset="0"/>
                <a:ea typeface="Calibri" panose="020F0502020204030204" pitchFamily="34" charset="0"/>
                <a:cs typeface="Arial" panose="020B0604020202020204" pitchFamily="34" charset="0"/>
              </a:rPr>
              <a:t>quantifying</a:t>
            </a:r>
            <a:r>
              <a:rPr lang="fr-FR" sz="1800" kern="100" dirty="0">
                <a:latin typeface="Times New Roman" panose="02020603050405020304" pitchFamily="18" charset="0"/>
                <a:ea typeface="Calibri" panose="020F0502020204030204" pitchFamily="34" charset="0"/>
                <a:cs typeface="Arial" panose="020B0604020202020204" pitchFamily="34" charset="0"/>
              </a:rPr>
              <a:t> </a:t>
            </a:r>
            <a:r>
              <a:rPr lang="fr-FR" sz="1800" kern="100" dirty="0" err="1">
                <a:latin typeface="Times New Roman" panose="02020603050405020304" pitchFamily="18" charset="0"/>
                <a:ea typeface="Calibri" panose="020F0502020204030204" pitchFamily="34" charset="0"/>
                <a:cs typeface="Arial" panose="020B0604020202020204" pitchFamily="34" charset="0"/>
              </a:rPr>
              <a:t>different</a:t>
            </a:r>
            <a:r>
              <a:rPr lang="fr-FR" sz="1800" kern="100" dirty="0">
                <a:latin typeface="Times New Roman" panose="02020603050405020304" pitchFamily="18" charset="0"/>
                <a:ea typeface="Calibri" panose="020F0502020204030204" pitchFamily="34" charset="0"/>
                <a:cs typeface="Arial" panose="020B0604020202020204" pitchFamily="34" charset="0"/>
              </a:rPr>
              <a:t> </a:t>
            </a:r>
            <a:r>
              <a:rPr lang="fr-FR" sz="1800" kern="100" dirty="0" err="1">
                <a:latin typeface="Times New Roman" panose="02020603050405020304" pitchFamily="18" charset="0"/>
                <a:ea typeface="Calibri" panose="020F0502020204030204" pitchFamily="34" charset="0"/>
                <a:cs typeface="Arial" panose="020B0604020202020204" pitchFamily="34" charset="0"/>
              </a:rPr>
              <a:t>whey</a:t>
            </a:r>
            <a:r>
              <a:rPr lang="fr-FR" sz="1800" kern="100" dirty="0">
                <a:latin typeface="Times New Roman" panose="02020603050405020304" pitchFamily="18" charset="0"/>
                <a:ea typeface="Calibri" panose="020F0502020204030204" pitchFamily="34" charset="0"/>
                <a:cs typeface="Arial" panose="020B0604020202020204" pitchFamily="34" charset="0"/>
              </a:rPr>
              <a:t> </a:t>
            </a:r>
            <a:r>
              <a:rPr lang="fr-FR" sz="1800" kern="100" dirty="0" err="1">
                <a:latin typeface="Times New Roman" panose="02020603050405020304" pitchFamily="18" charset="0"/>
                <a:ea typeface="Calibri" panose="020F0502020204030204" pitchFamily="34" charset="0"/>
                <a:cs typeface="Arial" panose="020B0604020202020204" pitchFamily="34" charset="0"/>
              </a:rPr>
              <a:t>proteins</a:t>
            </a:r>
            <a:r>
              <a:rPr lang="fr-FR" sz="1800" kern="100" dirty="0">
                <a:latin typeface="Times New Roman" panose="02020603050405020304" pitchFamily="18" charset="0"/>
                <a:ea typeface="Calibri" panose="020F0502020204030204" pitchFamily="34" charset="0"/>
                <a:cs typeface="Arial" panose="020B0604020202020204" pitchFamily="34" charset="0"/>
              </a:rPr>
              <a:t> in </a:t>
            </a:r>
            <a:r>
              <a:rPr lang="fr-FR" sz="1800" kern="100" dirty="0" err="1">
                <a:latin typeface="Times New Roman" panose="02020603050405020304" pitchFamily="18" charset="0"/>
                <a:ea typeface="Calibri" panose="020F0502020204030204" pitchFamily="34" charset="0"/>
                <a:cs typeface="Arial" panose="020B0604020202020204" pitchFamily="34" charset="0"/>
              </a:rPr>
              <a:t>less</a:t>
            </a:r>
            <a:r>
              <a:rPr lang="fr-FR" sz="1800" kern="100" dirty="0">
                <a:latin typeface="Times New Roman" panose="02020603050405020304" pitchFamily="18" charset="0"/>
                <a:ea typeface="Calibri" panose="020F0502020204030204" pitchFamily="34" charset="0"/>
                <a:cs typeface="Arial" panose="020B0604020202020204" pitchFamily="34" charset="0"/>
              </a:rPr>
              <a:t> </a:t>
            </a:r>
            <a:r>
              <a:rPr lang="fr-FR" sz="1800" kern="100" dirty="0" err="1">
                <a:latin typeface="Times New Roman" panose="02020603050405020304" pitchFamily="18" charset="0"/>
                <a:ea typeface="Calibri" panose="020F0502020204030204" pitchFamily="34" charset="0"/>
                <a:cs typeface="Arial" panose="020B0604020202020204" pitchFamily="34" charset="0"/>
              </a:rPr>
              <a:t>than</a:t>
            </a:r>
            <a:r>
              <a:rPr lang="fr-FR" sz="1800" kern="100" dirty="0">
                <a:latin typeface="Times New Roman" panose="02020603050405020304" pitchFamily="18" charset="0"/>
                <a:ea typeface="Calibri" panose="020F0502020204030204" pitchFamily="34" charset="0"/>
                <a:cs typeface="Arial" panose="020B0604020202020204" pitchFamily="34" charset="0"/>
              </a:rPr>
              <a:t> 30 minutes </a:t>
            </a:r>
            <a:r>
              <a:rPr lang="fr-FR" sz="1800" kern="100" dirty="0" err="1">
                <a:latin typeface="Times New Roman" panose="02020603050405020304" pitchFamily="18" charset="0"/>
                <a:ea typeface="Calibri" panose="020F0502020204030204" pitchFamily="34" charset="0"/>
                <a:cs typeface="Arial" panose="020B0604020202020204" pitchFamily="34" charset="0"/>
              </a:rPr>
              <a:t>with</a:t>
            </a:r>
            <a:r>
              <a:rPr lang="fr-FR" sz="1800" kern="100" dirty="0">
                <a:latin typeface="Times New Roman" panose="02020603050405020304" pitchFamily="18" charset="0"/>
                <a:ea typeface="Calibri" panose="020F0502020204030204" pitchFamily="34" charset="0"/>
                <a:cs typeface="Arial" panose="020B0604020202020204" pitchFamily="34" charset="0"/>
              </a:rPr>
              <a:t> excellent </a:t>
            </a:r>
            <a:r>
              <a:rPr lang="fr-FR" sz="1800" kern="100" dirty="0" err="1">
                <a:latin typeface="Times New Roman" panose="02020603050405020304" pitchFamily="18" charset="0"/>
                <a:ea typeface="Calibri" panose="020F0502020204030204" pitchFamily="34" charset="0"/>
                <a:cs typeface="Arial" panose="020B0604020202020204" pitchFamily="34" charset="0"/>
              </a:rPr>
              <a:t>precision</a:t>
            </a:r>
            <a:r>
              <a:rPr lang="fr-FR" sz="1800" kern="100" dirty="0">
                <a:latin typeface="Times New Roman" panose="02020603050405020304" pitchFamily="18" charset="0"/>
                <a:ea typeface="Calibri" panose="020F0502020204030204" pitchFamily="34" charset="0"/>
                <a:cs typeface="Arial" panose="020B0604020202020204" pitchFamily="34" charset="0"/>
              </a:rPr>
              <a:t>.</a:t>
            </a:r>
            <a:endParaRPr lang="fr-FR" sz="1600" kern="100" dirty="0">
              <a:latin typeface="Calibri" panose="020F0502020204030204" pitchFamily="34" charset="0"/>
              <a:ea typeface="Calibri" panose="020F050202020403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7D252D27-826F-97F2-6078-503378326C93}"/>
              </a:ext>
            </a:extLst>
          </p:cNvPr>
          <p:cNvSpPr txBox="1"/>
          <p:nvPr/>
        </p:nvSpPr>
        <p:spPr>
          <a:xfrm>
            <a:off x="83930" y="0"/>
            <a:ext cx="8976137" cy="830997"/>
          </a:xfrm>
          <a:prstGeom prst="rect">
            <a:avLst/>
          </a:prstGeom>
          <a:noFill/>
        </p:spPr>
        <p:txBody>
          <a:bodyPr wrap="square">
            <a:spAutoFit/>
          </a:bodyPr>
          <a:lstStyle/>
          <a:p>
            <a:pPr algn="ctr"/>
            <a:r>
              <a:rPr lang="en-US" sz="2400" b="1" dirty="0">
                <a:solidFill>
                  <a:srgbClr val="FF0000"/>
                </a:solidFill>
                <a:effectLst/>
                <a:latin typeface="Times New Roman" panose="02020603050405020304" pitchFamily="18" charset="0"/>
                <a:ea typeface="Calibri" panose="020F0502020204030204" pitchFamily="34" charset="0"/>
              </a:rPr>
              <a:t>High Performance/Pressure Liquid Chromatography (HPLC)</a:t>
            </a:r>
          </a:p>
          <a:p>
            <a:pPr algn="ctr"/>
            <a:endParaRPr lang="en-US" sz="2400" b="1" dirty="0">
              <a:solidFill>
                <a:srgbClr val="FF0000"/>
              </a:solidFill>
              <a:effectLst/>
              <a:latin typeface="Times New Roman" panose="02020603050405020304" pitchFamily="18" charset="0"/>
              <a:ea typeface="Calibri" panose="020F0502020204030204" pitchFamily="34" charset="0"/>
            </a:endParaRPr>
          </a:p>
        </p:txBody>
      </p:sp>
      <p:sp>
        <p:nvSpPr>
          <p:cNvPr id="12" name="ZoneTexte 11">
            <a:extLst>
              <a:ext uri="{FF2B5EF4-FFF2-40B4-BE49-F238E27FC236}">
                <a16:creationId xmlns:a16="http://schemas.microsoft.com/office/drawing/2014/main" id="{D0040460-337F-97FD-E04E-5BB347A0CA9B}"/>
              </a:ext>
            </a:extLst>
          </p:cNvPr>
          <p:cNvSpPr txBox="1"/>
          <p:nvPr/>
        </p:nvSpPr>
        <p:spPr>
          <a:xfrm>
            <a:off x="197183" y="333481"/>
            <a:ext cx="8439325" cy="2987164"/>
          </a:xfrm>
          <a:prstGeom prst="rect">
            <a:avLst/>
          </a:prstGeom>
          <a:noFill/>
        </p:spPr>
        <p:txBody>
          <a:bodyPr wrap="square">
            <a:spAutoFit/>
          </a:bodyPr>
          <a:lstStyle/>
          <a:p>
            <a:pPr algn="ctr">
              <a:lnSpc>
                <a:spcPct val="150000"/>
              </a:lnSpc>
              <a:spcAft>
                <a:spcPts val="800"/>
              </a:spcAft>
              <a:buNone/>
            </a:pPr>
            <a:r>
              <a:rPr lang="fr-FR" sz="2400" b="1" kern="1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HPLC </a:t>
            </a:r>
            <a:r>
              <a:rPr lang="fr-FR" sz="2400" b="1" kern="1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provides</a:t>
            </a:r>
            <a:endParaRPr lang="fr-FR" sz="24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spcAft>
                <a:spcPts val="800"/>
              </a:spcAft>
              <a:buSzPts val="1000"/>
              <a:buFont typeface="Symbol" panose="05050102010706020507" pitchFamily="18" charset="2"/>
              <a:buChar char=""/>
              <a:tabLst>
                <a:tab pos="457200" algn="l"/>
              </a:tabLst>
            </a:pPr>
            <a:r>
              <a:rPr lang="fr-FR" sz="1800" b="1" kern="100" dirty="0">
                <a:effectLst/>
                <a:latin typeface="Times New Roman" panose="02020603050405020304" pitchFamily="18" charset="0"/>
                <a:ea typeface="Calibri" panose="020F0502020204030204" pitchFamily="34" charset="0"/>
                <a:cs typeface="Arial" panose="020B0604020202020204" pitchFamily="34" charset="0"/>
              </a:rPr>
              <a:t>High Pressure:</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Allows</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the use of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stationary</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phases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with</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very</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small</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particles</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significantly</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increasing</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the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resolution</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and speed of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analysis</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a:t>
            </a:r>
            <a:endParaRPr lang="fr-FR" sz="18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spcAft>
                <a:spcPts val="800"/>
              </a:spcAft>
              <a:buSzPts val="1000"/>
              <a:buFont typeface="Symbol" panose="05050102010706020507" pitchFamily="18" charset="2"/>
              <a:buChar char=""/>
              <a:tabLst>
                <a:tab pos="457200" algn="l"/>
              </a:tabLst>
            </a:pPr>
            <a:r>
              <a:rPr lang="fr-FR" sz="1800" b="1" kern="100" dirty="0">
                <a:effectLst/>
                <a:latin typeface="Times New Roman" panose="02020603050405020304" pitchFamily="18" charset="0"/>
                <a:ea typeface="Calibri" panose="020F0502020204030204" pitchFamily="34" charset="0"/>
                <a:cs typeface="Arial" panose="020B0604020202020204" pitchFamily="34" charset="0"/>
              </a:rPr>
              <a:t>Automation and </a:t>
            </a:r>
            <a:r>
              <a:rPr lang="fr-FR" sz="1800" b="1" kern="100" dirty="0" err="1">
                <a:effectLst/>
                <a:latin typeface="Times New Roman" panose="02020603050405020304" pitchFamily="18" charset="0"/>
                <a:ea typeface="Calibri" panose="020F0502020204030204" pitchFamily="34" charset="0"/>
                <a:cs typeface="Arial" panose="020B0604020202020204" pitchFamily="34" charset="0"/>
              </a:rPr>
              <a:t>Reproducibility</a:t>
            </a:r>
            <a:r>
              <a:rPr lang="fr-FR" sz="1800" b="1" kern="100" dirty="0">
                <a:effectLst/>
                <a:latin typeface="Times New Roman" panose="02020603050405020304" pitchFamily="18" charset="0"/>
                <a:ea typeface="Calibri" panose="020F0502020204030204" pitchFamily="34" charset="0"/>
                <a:cs typeface="Arial" panose="020B0604020202020204" pitchFamily="34" charset="0"/>
              </a:rPr>
              <a:t>.</a:t>
            </a:r>
            <a:endParaRPr lang="fr-FR" sz="18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spcAft>
                <a:spcPts val="800"/>
              </a:spcAft>
              <a:buSzPts val="1000"/>
              <a:buFont typeface="Symbol" panose="05050102010706020507" pitchFamily="18" charset="2"/>
              <a:buChar char=""/>
              <a:tabLst>
                <a:tab pos="457200" algn="l"/>
              </a:tabLst>
            </a:pPr>
            <a:r>
              <a:rPr lang="fr-FR" sz="1800" b="1" kern="100" dirty="0">
                <a:effectLst/>
                <a:latin typeface="Times New Roman" panose="02020603050405020304" pitchFamily="18" charset="0"/>
                <a:ea typeface="Calibri" panose="020F0502020204030204" pitchFamily="34" charset="0"/>
                <a:cs typeface="Arial" panose="020B0604020202020204" pitchFamily="34" charset="0"/>
              </a:rPr>
              <a:t>Sensitive </a:t>
            </a:r>
            <a:r>
              <a:rPr lang="fr-FR" sz="1800" b="1" kern="100" dirty="0" err="1">
                <a:effectLst/>
                <a:latin typeface="Times New Roman" panose="02020603050405020304" pitchFamily="18" charset="0"/>
                <a:ea typeface="Calibri" panose="020F0502020204030204" pitchFamily="34" charset="0"/>
                <a:cs typeface="Arial" panose="020B0604020202020204" pitchFamily="34" charset="0"/>
              </a:rPr>
              <a:t>Detection</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(UV, fluorescence)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allowing</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precise</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quantification of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separated</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 </a:t>
            </a:r>
            <a:r>
              <a:rPr lang="fr-FR" sz="1800" kern="100" dirty="0" err="1">
                <a:effectLst/>
                <a:latin typeface="Times New Roman" panose="02020603050405020304" pitchFamily="18" charset="0"/>
                <a:ea typeface="Calibri" panose="020F0502020204030204" pitchFamily="34" charset="0"/>
                <a:cs typeface="Arial" panose="020B0604020202020204" pitchFamily="34" charset="0"/>
              </a:rPr>
              <a:t>proteins</a:t>
            </a:r>
            <a:r>
              <a:rPr lang="fr-FR" sz="1800" kern="100" dirty="0">
                <a:effectLst/>
                <a:latin typeface="Times New Roman" panose="02020603050405020304" pitchFamily="18" charset="0"/>
                <a:ea typeface="Calibri" panose="020F0502020204030204" pitchFamily="34" charset="0"/>
                <a:cs typeface="Arial" panose="020B0604020202020204" pitchFamily="34" charset="0"/>
              </a:rPr>
              <a:t>.</a:t>
            </a:r>
            <a:endParaRPr lang="fr-FR" sz="18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909901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7F944C8D-4C3C-99B8-206F-1A5AB36BC7A2}"/>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04EFB03B-D749-8AD8-4B83-823217C48BED}"/>
              </a:ext>
            </a:extLst>
          </p:cNvPr>
          <p:cNvSpPr txBox="1"/>
          <p:nvPr/>
        </p:nvSpPr>
        <p:spPr>
          <a:xfrm>
            <a:off x="83930" y="0"/>
            <a:ext cx="8976137" cy="830997"/>
          </a:xfrm>
          <a:prstGeom prst="rect">
            <a:avLst/>
          </a:prstGeom>
          <a:noFill/>
        </p:spPr>
        <p:txBody>
          <a:bodyPr wrap="square">
            <a:spAutoFit/>
          </a:bodyPr>
          <a:lstStyle/>
          <a:p>
            <a:pPr algn="ctr"/>
            <a:r>
              <a:rPr lang="en-US" sz="2400" b="1" dirty="0">
                <a:solidFill>
                  <a:srgbClr val="FF0000"/>
                </a:solidFill>
                <a:effectLst/>
                <a:latin typeface="Times New Roman" panose="02020603050405020304" pitchFamily="18" charset="0"/>
                <a:ea typeface="Calibri" panose="020F0502020204030204" pitchFamily="34" charset="0"/>
              </a:rPr>
              <a:t>High Performance/Pressure Liquid Chromatography (HPLC)</a:t>
            </a:r>
          </a:p>
          <a:p>
            <a:pPr algn="ctr"/>
            <a:endParaRPr lang="en-US" sz="2400" b="1" dirty="0">
              <a:solidFill>
                <a:srgbClr val="FF0000"/>
              </a:solidFill>
              <a:effectLst/>
              <a:latin typeface="Times New Roman" panose="02020603050405020304" pitchFamily="18" charset="0"/>
              <a:ea typeface="Calibri" panose="020F0502020204030204" pitchFamily="34" charset="0"/>
            </a:endParaRPr>
          </a:p>
        </p:txBody>
      </p:sp>
      <p:pic>
        <p:nvPicPr>
          <p:cNvPr id="7" name="Image 6">
            <a:extLst>
              <a:ext uri="{FF2B5EF4-FFF2-40B4-BE49-F238E27FC236}">
                <a16:creationId xmlns:a16="http://schemas.microsoft.com/office/drawing/2014/main" id="{DD83A913-880C-18A3-2A4E-47B8680CC115}"/>
              </a:ext>
            </a:extLst>
          </p:cNvPr>
          <p:cNvPicPr>
            <a:picLocks noChangeAspect="1"/>
          </p:cNvPicPr>
          <p:nvPr/>
        </p:nvPicPr>
        <p:blipFill>
          <a:blip r:embed="rId3"/>
          <a:stretch>
            <a:fillRect/>
          </a:stretch>
        </p:blipFill>
        <p:spPr>
          <a:xfrm>
            <a:off x="640389" y="570938"/>
            <a:ext cx="7863221" cy="4379269"/>
          </a:xfrm>
          <a:prstGeom prst="rect">
            <a:avLst/>
          </a:prstGeom>
        </p:spPr>
      </p:pic>
    </p:spTree>
    <p:extLst>
      <p:ext uri="{BB962C8B-B14F-4D97-AF65-F5344CB8AC3E}">
        <p14:creationId xmlns:p14="http://schemas.microsoft.com/office/powerpoint/2010/main" val="20238369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82E1E2F7-B571-6CF2-2AD9-07C7648FE547}"/>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013E768D-7A14-565C-BD7A-C50394FDEC4F}"/>
              </a:ext>
            </a:extLst>
          </p:cNvPr>
          <p:cNvSpPr txBox="1"/>
          <p:nvPr/>
        </p:nvSpPr>
        <p:spPr>
          <a:xfrm>
            <a:off x="83930" y="0"/>
            <a:ext cx="8976137" cy="830997"/>
          </a:xfrm>
          <a:prstGeom prst="rect">
            <a:avLst/>
          </a:prstGeom>
          <a:noFill/>
        </p:spPr>
        <p:txBody>
          <a:bodyPr wrap="square">
            <a:spAutoFit/>
          </a:bodyPr>
          <a:lstStyle/>
          <a:p>
            <a:pPr algn="ctr"/>
            <a:r>
              <a:rPr lang="en-US" sz="2400" b="1" dirty="0">
                <a:solidFill>
                  <a:srgbClr val="FF0000"/>
                </a:solidFill>
                <a:effectLst/>
                <a:latin typeface="Times New Roman" panose="02020603050405020304" pitchFamily="18" charset="0"/>
                <a:ea typeface="Calibri" panose="020F0502020204030204" pitchFamily="34" charset="0"/>
              </a:rPr>
              <a:t>High Performance/Pressure Liquid Chromatography (HPLC)</a:t>
            </a:r>
          </a:p>
          <a:p>
            <a:pPr algn="ctr"/>
            <a:endParaRPr lang="en-US" sz="2400" b="1" dirty="0">
              <a:solidFill>
                <a:srgbClr val="FF0000"/>
              </a:solidFill>
              <a:effectLst/>
              <a:latin typeface="Times New Roman" panose="02020603050405020304" pitchFamily="18" charset="0"/>
              <a:ea typeface="Calibri" panose="020F0502020204030204" pitchFamily="34" charset="0"/>
            </a:endParaRPr>
          </a:p>
        </p:txBody>
      </p:sp>
      <p:pic>
        <p:nvPicPr>
          <p:cNvPr id="2" name="Image 1">
            <a:extLst>
              <a:ext uri="{FF2B5EF4-FFF2-40B4-BE49-F238E27FC236}">
                <a16:creationId xmlns:a16="http://schemas.microsoft.com/office/drawing/2014/main" id="{6725FFF6-8F24-4931-2B39-BAF535D66FBA}"/>
              </a:ext>
            </a:extLst>
          </p:cNvPr>
          <p:cNvPicPr>
            <a:picLocks noChangeAspect="1"/>
          </p:cNvPicPr>
          <p:nvPr/>
        </p:nvPicPr>
        <p:blipFill>
          <a:blip r:embed="rId3"/>
          <a:stretch>
            <a:fillRect/>
          </a:stretch>
        </p:blipFill>
        <p:spPr>
          <a:xfrm>
            <a:off x="270569" y="415498"/>
            <a:ext cx="8602857" cy="4650521"/>
          </a:xfrm>
          <a:prstGeom prst="rect">
            <a:avLst/>
          </a:prstGeom>
        </p:spPr>
      </p:pic>
    </p:spTree>
    <p:extLst>
      <p:ext uri="{BB962C8B-B14F-4D97-AF65-F5344CB8AC3E}">
        <p14:creationId xmlns:p14="http://schemas.microsoft.com/office/powerpoint/2010/main" val="1410379536"/>
      </p:ext>
    </p:extLst>
  </p:cSld>
  <p:clrMapOvr>
    <a:masterClrMapping/>
  </p:clrMapOvr>
</p:sld>
</file>

<file path=ppt/theme/theme1.xml><?xml version="1.0" encoding="utf-8"?>
<a:theme xmlns:a="http://schemas.openxmlformats.org/drawingml/2006/main" name="Clinical Nutrition Case Report by Slidesgo">
  <a:themeElements>
    <a:clrScheme name="Simple Light">
      <a:dk1>
        <a:srgbClr val="302543"/>
      </a:dk1>
      <a:lt1>
        <a:srgbClr val="F1F6E9"/>
      </a:lt1>
      <a:dk2>
        <a:srgbClr val="E4EED7"/>
      </a:dk2>
      <a:lt2>
        <a:srgbClr val="FFFFFF"/>
      </a:lt2>
      <a:accent1>
        <a:srgbClr val="FFFFFF"/>
      </a:accent1>
      <a:accent2>
        <a:srgbClr val="FFFFFF"/>
      </a:accent2>
      <a:accent3>
        <a:srgbClr val="FFFFFF"/>
      </a:accent3>
      <a:accent4>
        <a:srgbClr val="FFFFFF"/>
      </a:accent4>
      <a:accent5>
        <a:srgbClr val="FFFFFF"/>
      </a:accent5>
      <a:accent6>
        <a:srgbClr val="FFFFFF"/>
      </a:accent6>
      <a:hlink>
        <a:srgbClr val="3025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3288</TotalTime>
  <Words>10054</Words>
  <Application>Microsoft Office PowerPoint</Application>
  <PresentationFormat>Affichage à l'écran (16:9)</PresentationFormat>
  <Paragraphs>1132</Paragraphs>
  <Slides>100</Slides>
  <Notes>96</Notes>
  <HiddenSlides>0</HiddenSlides>
  <MMClips>1</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100</vt:i4>
      </vt:variant>
    </vt:vector>
  </HeadingPairs>
  <TitlesOfParts>
    <vt:vector size="112" baseType="lpstr">
      <vt:lpstr>quote-cjk-patch</vt:lpstr>
      <vt:lpstr>-apple-system</vt:lpstr>
      <vt:lpstr>Times New Roman</vt:lpstr>
      <vt:lpstr>Google Sans</vt:lpstr>
      <vt:lpstr>Wingdings</vt:lpstr>
      <vt:lpstr>Calibri</vt:lpstr>
      <vt:lpstr>Arial</vt:lpstr>
      <vt:lpstr>Symbol</vt:lpstr>
      <vt:lpstr>Andalus</vt:lpstr>
      <vt:lpstr>Albert Sans</vt:lpstr>
      <vt:lpstr>Livvic</vt:lpstr>
      <vt:lpstr>Clinical Nutrition Case Report by Slidesgo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NeonTech.DZ</dc:creator>
  <cp:lastModifiedBy>NeonTech.DZ</cp:lastModifiedBy>
  <cp:revision>159</cp:revision>
  <dcterms:modified xsi:type="dcterms:W3CDTF">2025-11-10T14:32:12Z</dcterms:modified>
</cp:coreProperties>
</file>