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</p:sld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26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D1B88-E66F-48AC-B547-78914C0896B8}" type="datetimeFigureOut">
              <a:rPr lang="fr-FR" smtClean="0"/>
              <a:t>01/03/2026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9D739-7C0F-453E-8222-883309EE74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557132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D1B88-E66F-48AC-B547-78914C0896B8}" type="datetimeFigureOut">
              <a:rPr lang="fr-FR" smtClean="0"/>
              <a:t>01/03/2026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9D739-7C0F-453E-8222-883309EE74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129855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D1B88-E66F-48AC-B547-78914C0896B8}" type="datetimeFigureOut">
              <a:rPr lang="fr-FR" smtClean="0"/>
              <a:t>01/03/2026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9D739-7C0F-453E-8222-883309EE74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729959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325527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390631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455792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545643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499271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890215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131891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37082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D1B88-E66F-48AC-B547-78914C0896B8}" type="datetimeFigureOut">
              <a:rPr lang="fr-FR" smtClean="0"/>
              <a:t>01/03/2026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9D739-7C0F-453E-8222-883309EE74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0082720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644478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976598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281420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091915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117606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995783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468038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738556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170906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07641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D1B88-E66F-48AC-B547-78914C0896B8}" type="datetimeFigureOut">
              <a:rPr lang="fr-FR" smtClean="0"/>
              <a:t>01/03/2026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9D739-7C0F-453E-8222-883309EE74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6989645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55863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988002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196224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20540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D1B88-E66F-48AC-B547-78914C0896B8}" type="datetimeFigureOut">
              <a:rPr lang="fr-FR" smtClean="0"/>
              <a:t>01/03/2026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9D739-7C0F-453E-8222-883309EE74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696243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D1B88-E66F-48AC-B547-78914C0896B8}" type="datetimeFigureOut">
              <a:rPr lang="fr-FR" smtClean="0"/>
              <a:t>01/03/2026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9D739-7C0F-453E-8222-883309EE74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858184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D1B88-E66F-48AC-B547-78914C0896B8}" type="datetimeFigureOut">
              <a:rPr lang="fr-FR" smtClean="0"/>
              <a:t>01/03/2026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9D739-7C0F-453E-8222-883309EE74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00706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D1B88-E66F-48AC-B547-78914C0896B8}" type="datetimeFigureOut">
              <a:rPr lang="fr-FR" smtClean="0"/>
              <a:t>01/03/2026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9D739-7C0F-453E-8222-883309EE74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622373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D1B88-E66F-48AC-B547-78914C0896B8}" type="datetimeFigureOut">
              <a:rPr lang="fr-FR" smtClean="0"/>
              <a:t>01/03/2026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9D739-7C0F-453E-8222-883309EE74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723559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D1B88-E66F-48AC-B547-78914C0896B8}" type="datetimeFigureOut">
              <a:rPr lang="fr-FR" smtClean="0"/>
              <a:t>01/03/2026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9D739-7C0F-453E-8222-883309EE74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627163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BD1B88-E66F-48AC-B547-78914C0896B8}" type="datetimeFigureOut">
              <a:rPr lang="fr-FR" smtClean="0"/>
              <a:t>01/03/2026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C9D739-7C0F-453E-8222-883309EE74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408223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5BCAD085-E8A6-8845-BD4E-CB4CCA059FC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457200"/>
              <a:t>3/1/2026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C1FF6DA9-008F-8B48-92A6-B652298478B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457200"/>
              <a:t>‹N°›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83287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5BCAD085-E8A6-8845-BD4E-CB4CCA059FC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457200"/>
              <a:t>3/1/2026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C1FF6DA9-008F-8B48-92A6-B652298478B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457200"/>
              <a:t>‹N°›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52232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Python for expert </a:t>
            </a:r>
            <a:r>
              <a:rPr lang="fr-FR" dirty="0" err="1" smtClean="0"/>
              <a:t>systems</a:t>
            </a:r>
            <a:r>
              <a:rPr lang="fr-FR" dirty="0" smtClean="0"/>
              <a:t/>
            </a:r>
            <a:br>
              <a:rPr lang="fr-FR" dirty="0" smtClean="0"/>
            </a:b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4142673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3400" b="1">
                <a:latin typeface="Calibri"/>
              </a:rPr>
              <a:t>Python Libraries (Optional)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sz="2200" b="0">
                <a:latin typeface="Calibri"/>
              </a:rPr>
              <a:t>Rule engines can save implementation time:</a:t>
            </a:r>
          </a:p>
          <a:p>
            <a:pPr lvl="1"/>
            <a:r>
              <a:rPr sz="2200" b="0">
                <a:latin typeface="Calibri"/>
              </a:rPr>
              <a:t>• experta (PyKnow-style rules)</a:t>
            </a:r>
          </a:p>
          <a:p>
            <a:pPr lvl="1"/>
            <a:r>
              <a:rPr sz="2200" b="0">
                <a:latin typeface="Calibri"/>
              </a:rPr>
              <a:t>• durable_rules (event-driven rules)</a:t>
            </a:r>
          </a:p>
          <a:p>
            <a:pPr lvl="1"/>
            <a:r>
              <a:rPr sz="2200" b="0">
                <a:latin typeface="Calibri"/>
              </a:rPr>
              <a:t>• business-rules (simple JSON-like rules)</a:t>
            </a:r>
          </a:p>
          <a:p>
            <a:r>
              <a:rPr sz="2200" b="0">
                <a:latin typeface="Calibri"/>
              </a:rPr>
              <a:t>Even with libraries, the concepts remain the same: rules + inference.</a:t>
            </a:r>
          </a:p>
        </p:txBody>
      </p:sp>
    </p:spTree>
    <p:extLst>
      <p:ext uri="{BB962C8B-B14F-4D97-AF65-F5344CB8AC3E}">
        <p14:creationId xmlns:p14="http://schemas.microsoft.com/office/powerpoint/2010/main" val="21370276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3400" b="1">
                <a:latin typeface="Calibri"/>
              </a:rPr>
              <a:t>Toy Case Study: Diagnosis (Simplified)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sz="2200" b="0">
                <a:latin typeface="Calibri"/>
              </a:rPr>
              <a:t>Facts: symptoms (fever, cough, fatigue...).</a:t>
            </a:r>
          </a:p>
          <a:p>
            <a:r>
              <a:rPr sz="2200" b="0">
                <a:latin typeface="Calibri"/>
              </a:rPr>
              <a:t>Rules: IF symptoms match THEN propose a hypothesis.</a:t>
            </a:r>
          </a:p>
          <a:p>
            <a:r>
              <a:rPr sz="2200" b="0">
                <a:latin typeface="Calibri"/>
              </a:rPr>
              <a:t>Forward chaining: generate all plausible hypotheses.</a:t>
            </a:r>
          </a:p>
          <a:p>
            <a:r>
              <a:rPr sz="2200" b="0">
                <a:latin typeface="Calibri"/>
              </a:rPr>
              <a:t>Backward chaining: test one hypothesis as a goal (e.g., flu?).</a:t>
            </a:r>
          </a:p>
          <a:p>
            <a:r>
              <a:rPr sz="2200" b="0">
                <a:latin typeface="Calibri"/>
              </a:rPr>
              <a:t>Always validate with real medical guidelines in practice.</a:t>
            </a:r>
          </a:p>
        </p:txBody>
      </p:sp>
    </p:spTree>
    <p:extLst>
      <p:ext uri="{BB962C8B-B14F-4D97-AF65-F5344CB8AC3E}">
        <p14:creationId xmlns:p14="http://schemas.microsoft.com/office/powerpoint/2010/main" val="31939205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3400" b="1">
                <a:latin typeface="Calibri"/>
              </a:rPr>
              <a:t>Conclusion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sz="2200" b="0">
                <a:latin typeface="Calibri"/>
              </a:rPr>
              <a:t>Expert systems use explicit knowledge (rules) and inference engines.</a:t>
            </a:r>
          </a:p>
          <a:p>
            <a:r>
              <a:rPr sz="2200" b="0">
                <a:latin typeface="Calibri"/>
              </a:rPr>
              <a:t>Evaluation + execution cycles implement the reasoning process.</a:t>
            </a:r>
          </a:p>
          <a:p>
            <a:r>
              <a:rPr sz="2200" b="0">
                <a:latin typeface="Calibri"/>
              </a:rPr>
              <a:t>Forward and backward chaining are two fundamental strategies.</a:t>
            </a:r>
          </a:p>
          <a:p>
            <a:r>
              <a:rPr sz="2200" b="0">
                <a:latin typeface="Calibri"/>
              </a:rPr>
              <a:t>Python is a practical language to prototype and integrate rule-based reasoning.</a:t>
            </a:r>
          </a:p>
        </p:txBody>
      </p:sp>
    </p:spTree>
    <p:extLst>
      <p:ext uri="{BB962C8B-B14F-4D97-AF65-F5344CB8AC3E}">
        <p14:creationId xmlns:p14="http://schemas.microsoft.com/office/powerpoint/2010/main" val="33270299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3400" b="1">
                <a:latin typeface="Calibri"/>
              </a:rPr>
              <a:t>Why Python for Expert Systems?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sz="2200" b="0">
                <a:latin typeface="Calibri"/>
              </a:rPr>
              <a:t>Readable syntax → fast prototyping and teaching.</a:t>
            </a:r>
          </a:p>
          <a:p>
            <a:r>
              <a:rPr sz="2200" b="0">
                <a:latin typeface="Calibri"/>
              </a:rPr>
              <a:t>Rich data structures for representing facts and rules.</a:t>
            </a:r>
          </a:p>
          <a:p>
            <a:r>
              <a:rPr sz="2200" b="0">
                <a:latin typeface="Calibri"/>
              </a:rPr>
              <a:t>Easy integration with databases, APIs, ML models, and UI.</a:t>
            </a:r>
          </a:p>
          <a:p>
            <a:r>
              <a:rPr sz="2200" b="0">
                <a:latin typeface="Calibri"/>
              </a:rPr>
              <a:t>Can implement the same inference strategies (forward/backward chaining).</a:t>
            </a:r>
          </a:p>
        </p:txBody>
      </p:sp>
    </p:spTree>
    <p:extLst>
      <p:ext uri="{BB962C8B-B14F-4D97-AF65-F5344CB8AC3E}">
        <p14:creationId xmlns:p14="http://schemas.microsoft.com/office/powerpoint/2010/main" val="23252512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3400" b="1">
                <a:latin typeface="Calibri"/>
              </a:rPr>
              <a:t>Representing Facts in Python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sz="2200" b="0">
                <a:latin typeface="Calibri"/>
              </a:rPr>
              <a:t>Facts can be represented in several ways:</a:t>
            </a:r>
          </a:p>
          <a:p>
            <a:pPr lvl="1"/>
            <a:r>
              <a:rPr sz="2200" b="0">
                <a:latin typeface="Calibri"/>
              </a:rPr>
              <a:t>• Set of symbols (e.g., {'fever', 'cough'}).</a:t>
            </a:r>
          </a:p>
          <a:p>
            <a:pPr lvl="1"/>
            <a:r>
              <a:rPr sz="2200" b="0">
                <a:latin typeface="Calibri"/>
              </a:rPr>
              <a:t>• Dictionary of attributes (e.g., {'temp': 39, 'age': 25}).</a:t>
            </a:r>
          </a:p>
          <a:p>
            <a:pPr lvl="1"/>
            <a:r>
              <a:rPr sz="2200" b="0">
                <a:latin typeface="Calibri"/>
              </a:rPr>
              <a:t>• Objects / dataclasses for structured cases.</a:t>
            </a:r>
          </a:p>
          <a:p>
            <a:r>
              <a:rPr sz="2200" b="0">
                <a:latin typeface="Calibri"/>
              </a:rPr>
              <a:t>Choose the representation that matches your domain.</a:t>
            </a:r>
          </a:p>
        </p:txBody>
      </p:sp>
    </p:spTree>
    <p:extLst>
      <p:ext uri="{BB962C8B-B14F-4D97-AF65-F5344CB8AC3E}">
        <p14:creationId xmlns:p14="http://schemas.microsoft.com/office/powerpoint/2010/main" val="19358610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3400" b="1">
                <a:latin typeface="Calibri"/>
              </a:rPr>
              <a:t>Representing Rules in Python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sz="2200" b="0">
                <a:latin typeface="Calibri"/>
              </a:rPr>
              <a:t>Option 1: Rules as data (conditions + actions).</a:t>
            </a:r>
          </a:p>
          <a:p>
            <a:r>
              <a:rPr sz="2200" b="0">
                <a:latin typeface="Calibri"/>
              </a:rPr>
              <a:t>Option 2: Rules as functions (if ... then ...).</a:t>
            </a:r>
          </a:p>
          <a:p>
            <a:r>
              <a:rPr sz="2200" b="0">
                <a:latin typeface="Calibri"/>
              </a:rPr>
              <a:t>Good practice: keep knowledge (rules) separate from the inference engine.</a:t>
            </a:r>
          </a:p>
        </p:txBody>
      </p:sp>
    </p:spTree>
    <p:extLst>
      <p:ext uri="{BB962C8B-B14F-4D97-AF65-F5344CB8AC3E}">
        <p14:creationId xmlns:p14="http://schemas.microsoft.com/office/powerpoint/2010/main" val="1250204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3400" b="1">
                <a:latin typeface="Calibri"/>
              </a:rPr>
              <a:t>Forward Chaining in Python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sz="2200" b="0">
                <a:latin typeface="Calibri"/>
              </a:rPr>
              <a:t>Maintain:</a:t>
            </a:r>
          </a:p>
          <a:p>
            <a:pPr lvl="1"/>
            <a:r>
              <a:rPr sz="2200" b="0">
                <a:latin typeface="Calibri"/>
              </a:rPr>
              <a:t>• working memory (facts)</a:t>
            </a:r>
          </a:p>
          <a:p>
            <a:pPr lvl="1"/>
            <a:r>
              <a:rPr sz="2200" b="0">
                <a:latin typeface="Calibri"/>
              </a:rPr>
              <a:t>• rule base (rules)</a:t>
            </a:r>
          </a:p>
          <a:p>
            <a:pPr lvl="1"/>
            <a:r>
              <a:rPr sz="2200" b="0">
                <a:latin typeface="Calibri"/>
              </a:rPr>
              <a:t>• agenda (conflict set)</a:t>
            </a:r>
          </a:p>
          <a:p>
            <a:r>
              <a:rPr sz="2200" b="0">
                <a:latin typeface="Calibri"/>
              </a:rPr>
              <a:t>Core loop: match → select → fire → update.</a:t>
            </a:r>
          </a:p>
        </p:txBody>
      </p:sp>
    </p:spTree>
    <p:extLst>
      <p:ext uri="{BB962C8B-B14F-4D97-AF65-F5344CB8AC3E}">
        <p14:creationId xmlns:p14="http://schemas.microsoft.com/office/powerpoint/2010/main" val="5499168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3400" b="1">
                <a:latin typeface="Calibri"/>
              </a:rPr>
              <a:t>Python Example: Minimal Forward-Chaining Engine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1463040"/>
            <a:ext cx="10972800" cy="43891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defTabSz="457200"/>
            <a:r>
              <a:rPr sz="1600">
                <a:solidFill>
                  <a:prstClr val="black"/>
                </a:solidFill>
                <a:latin typeface="Consolas"/>
              </a:rPr>
              <a:t>from dataclasses import dataclass</a:t>
            </a:r>
            <a:r>
              <a:rPr>
                <a:solidFill>
                  <a:prstClr val="black"/>
                </a:solidFill>
              </a:rPr>
              <a:t/>
            </a:r>
            <a:br>
              <a:rPr>
                <a:solidFill>
                  <a:prstClr val="black"/>
                </a:solidFill>
              </a:rPr>
            </a:br>
            <a:r>
              <a:rPr sz="1600">
                <a:solidFill>
                  <a:prstClr val="black"/>
                </a:solidFill>
                <a:latin typeface="Consolas"/>
              </a:rPr>
              <a:t>from typing import Callable, List, Set</a:t>
            </a:r>
            <a:r>
              <a:rPr>
                <a:solidFill>
                  <a:prstClr val="black"/>
                </a:solidFill>
              </a:rPr>
              <a:t/>
            </a:r>
            <a:br>
              <a:rPr>
                <a:solidFill>
                  <a:prstClr val="black"/>
                </a:solidFill>
              </a:rPr>
            </a:br>
            <a:r>
              <a:rPr>
                <a:solidFill>
                  <a:prstClr val="black"/>
                </a:solidFill>
              </a:rPr>
              <a:t/>
            </a:r>
            <a:br>
              <a:rPr>
                <a:solidFill>
                  <a:prstClr val="black"/>
                </a:solidFill>
              </a:rPr>
            </a:br>
            <a:r>
              <a:rPr sz="1600">
                <a:solidFill>
                  <a:prstClr val="black"/>
                </a:solidFill>
                <a:latin typeface="Consolas"/>
              </a:rPr>
              <a:t>@dataclass</a:t>
            </a:r>
            <a:r>
              <a:rPr>
                <a:solidFill>
                  <a:prstClr val="black"/>
                </a:solidFill>
              </a:rPr>
              <a:t/>
            </a:r>
            <a:br>
              <a:rPr>
                <a:solidFill>
                  <a:prstClr val="black"/>
                </a:solidFill>
              </a:rPr>
            </a:br>
            <a:r>
              <a:rPr sz="1600">
                <a:solidFill>
                  <a:prstClr val="black"/>
                </a:solidFill>
                <a:latin typeface="Consolas"/>
              </a:rPr>
              <a:t>class Rule:</a:t>
            </a:r>
            <a:r>
              <a:rPr>
                <a:solidFill>
                  <a:prstClr val="black"/>
                </a:solidFill>
              </a:rPr>
              <a:t/>
            </a:r>
            <a:br>
              <a:rPr>
                <a:solidFill>
                  <a:prstClr val="black"/>
                </a:solidFill>
              </a:rPr>
            </a:br>
            <a:r>
              <a:rPr sz="1600">
                <a:solidFill>
                  <a:prstClr val="black"/>
                </a:solidFill>
                <a:latin typeface="Consolas"/>
              </a:rPr>
              <a:t>    name: str</a:t>
            </a:r>
            <a:r>
              <a:rPr>
                <a:solidFill>
                  <a:prstClr val="black"/>
                </a:solidFill>
              </a:rPr>
              <a:t/>
            </a:r>
            <a:br>
              <a:rPr>
                <a:solidFill>
                  <a:prstClr val="black"/>
                </a:solidFill>
              </a:rPr>
            </a:br>
            <a:r>
              <a:rPr sz="1600">
                <a:solidFill>
                  <a:prstClr val="black"/>
                </a:solidFill>
                <a:latin typeface="Consolas"/>
              </a:rPr>
              <a:t>    condition: Callable[[Set[str]], bool]</a:t>
            </a:r>
            <a:r>
              <a:rPr>
                <a:solidFill>
                  <a:prstClr val="black"/>
                </a:solidFill>
              </a:rPr>
              <a:t/>
            </a:r>
            <a:br>
              <a:rPr>
                <a:solidFill>
                  <a:prstClr val="black"/>
                </a:solidFill>
              </a:rPr>
            </a:br>
            <a:r>
              <a:rPr sz="1600">
                <a:solidFill>
                  <a:prstClr val="black"/>
                </a:solidFill>
                <a:latin typeface="Consolas"/>
              </a:rPr>
              <a:t>    action: Callable[[Set[str]], None]</a:t>
            </a:r>
            <a:r>
              <a:rPr>
                <a:solidFill>
                  <a:prstClr val="black"/>
                </a:solidFill>
              </a:rPr>
              <a:t/>
            </a:r>
            <a:br>
              <a:rPr>
                <a:solidFill>
                  <a:prstClr val="black"/>
                </a:solidFill>
              </a:rPr>
            </a:br>
            <a:r>
              <a:rPr>
                <a:solidFill>
                  <a:prstClr val="black"/>
                </a:solidFill>
              </a:rPr>
              <a:t/>
            </a:r>
            <a:br>
              <a:rPr>
                <a:solidFill>
                  <a:prstClr val="black"/>
                </a:solidFill>
              </a:rPr>
            </a:br>
            <a:r>
              <a:rPr sz="1600">
                <a:solidFill>
                  <a:prstClr val="black"/>
                </a:solidFill>
                <a:latin typeface="Consolas"/>
              </a:rPr>
              <a:t>def forward_chain(facts: Set[str], rules: List[Rule]) -&gt; Set[str]:</a:t>
            </a:r>
            <a:r>
              <a:rPr>
                <a:solidFill>
                  <a:prstClr val="black"/>
                </a:solidFill>
              </a:rPr>
              <a:t/>
            </a:r>
            <a:br>
              <a:rPr>
                <a:solidFill>
                  <a:prstClr val="black"/>
                </a:solidFill>
              </a:rPr>
            </a:br>
            <a:r>
              <a:rPr sz="1600">
                <a:solidFill>
                  <a:prstClr val="black"/>
                </a:solidFill>
                <a:latin typeface="Consolas"/>
              </a:rPr>
              <a:t>    fired = set()</a:t>
            </a:r>
            <a:r>
              <a:rPr>
                <a:solidFill>
                  <a:prstClr val="black"/>
                </a:solidFill>
              </a:rPr>
              <a:t/>
            </a:r>
            <a:br>
              <a:rPr>
                <a:solidFill>
                  <a:prstClr val="black"/>
                </a:solidFill>
              </a:rPr>
            </a:br>
            <a:r>
              <a:rPr sz="1600">
                <a:solidFill>
                  <a:prstClr val="black"/>
                </a:solidFill>
                <a:latin typeface="Consolas"/>
              </a:rPr>
              <a:t>    changed = True</a:t>
            </a:r>
            <a:r>
              <a:rPr>
                <a:solidFill>
                  <a:prstClr val="black"/>
                </a:solidFill>
              </a:rPr>
              <a:t/>
            </a:r>
            <a:br>
              <a:rPr>
                <a:solidFill>
                  <a:prstClr val="black"/>
                </a:solidFill>
              </a:rPr>
            </a:br>
            <a:r>
              <a:rPr sz="1600">
                <a:solidFill>
                  <a:prstClr val="black"/>
                </a:solidFill>
                <a:latin typeface="Consolas"/>
              </a:rPr>
              <a:t>    while changed:</a:t>
            </a:r>
            <a:r>
              <a:rPr>
                <a:solidFill>
                  <a:prstClr val="black"/>
                </a:solidFill>
              </a:rPr>
              <a:t/>
            </a:r>
            <a:br>
              <a:rPr>
                <a:solidFill>
                  <a:prstClr val="black"/>
                </a:solidFill>
              </a:rPr>
            </a:br>
            <a:r>
              <a:rPr sz="1600">
                <a:solidFill>
                  <a:prstClr val="black"/>
                </a:solidFill>
                <a:latin typeface="Consolas"/>
              </a:rPr>
              <a:t>        changed = False</a:t>
            </a:r>
            <a:r>
              <a:rPr>
                <a:solidFill>
                  <a:prstClr val="black"/>
                </a:solidFill>
              </a:rPr>
              <a:t/>
            </a:r>
            <a:br>
              <a:rPr>
                <a:solidFill>
                  <a:prstClr val="black"/>
                </a:solidFill>
              </a:rPr>
            </a:br>
            <a:r>
              <a:rPr sz="1600">
                <a:solidFill>
                  <a:prstClr val="black"/>
                </a:solidFill>
                <a:latin typeface="Consolas"/>
              </a:rPr>
              <a:t>        for r in rules:</a:t>
            </a:r>
            <a:r>
              <a:rPr>
                <a:solidFill>
                  <a:prstClr val="black"/>
                </a:solidFill>
              </a:rPr>
              <a:t/>
            </a:r>
            <a:br>
              <a:rPr>
                <a:solidFill>
                  <a:prstClr val="black"/>
                </a:solidFill>
              </a:rPr>
            </a:br>
            <a:r>
              <a:rPr sz="1600">
                <a:solidFill>
                  <a:prstClr val="black"/>
                </a:solidFill>
                <a:latin typeface="Consolas"/>
              </a:rPr>
              <a:t>            if r.name in fired:</a:t>
            </a:r>
            <a:r>
              <a:rPr>
                <a:solidFill>
                  <a:prstClr val="black"/>
                </a:solidFill>
              </a:rPr>
              <a:t/>
            </a:r>
            <a:br>
              <a:rPr>
                <a:solidFill>
                  <a:prstClr val="black"/>
                </a:solidFill>
              </a:rPr>
            </a:br>
            <a:r>
              <a:rPr sz="1600">
                <a:solidFill>
                  <a:prstClr val="black"/>
                </a:solidFill>
                <a:latin typeface="Consolas"/>
              </a:rPr>
              <a:t>                continue</a:t>
            </a:r>
            <a:r>
              <a:rPr>
                <a:solidFill>
                  <a:prstClr val="black"/>
                </a:solidFill>
              </a:rPr>
              <a:t/>
            </a:r>
            <a:br>
              <a:rPr>
                <a:solidFill>
                  <a:prstClr val="black"/>
                </a:solidFill>
              </a:rPr>
            </a:br>
            <a:r>
              <a:rPr sz="1600">
                <a:solidFill>
                  <a:prstClr val="black"/>
                </a:solidFill>
                <a:latin typeface="Consolas"/>
              </a:rPr>
              <a:t>            if r.condition(facts):</a:t>
            </a:r>
            <a:r>
              <a:rPr>
                <a:solidFill>
                  <a:prstClr val="black"/>
                </a:solidFill>
              </a:rPr>
              <a:t/>
            </a:r>
            <a:br>
              <a:rPr>
                <a:solidFill>
                  <a:prstClr val="black"/>
                </a:solidFill>
              </a:rPr>
            </a:br>
            <a:r>
              <a:rPr sz="1600">
                <a:solidFill>
                  <a:prstClr val="black"/>
                </a:solidFill>
                <a:latin typeface="Consolas"/>
              </a:rPr>
              <a:t>                r.action(facts)</a:t>
            </a:r>
            <a:r>
              <a:rPr>
                <a:solidFill>
                  <a:prstClr val="black"/>
                </a:solidFill>
              </a:rPr>
              <a:t/>
            </a:r>
            <a:br>
              <a:rPr>
                <a:solidFill>
                  <a:prstClr val="black"/>
                </a:solidFill>
              </a:rPr>
            </a:br>
            <a:r>
              <a:rPr sz="1600">
                <a:solidFill>
                  <a:prstClr val="black"/>
                </a:solidFill>
                <a:latin typeface="Consolas"/>
              </a:rPr>
              <a:t>                fired.add(r.name)</a:t>
            </a:r>
            <a:r>
              <a:rPr>
                <a:solidFill>
                  <a:prstClr val="black"/>
                </a:solidFill>
              </a:rPr>
              <a:t/>
            </a:r>
            <a:br>
              <a:rPr>
                <a:solidFill>
                  <a:prstClr val="black"/>
                </a:solidFill>
              </a:rPr>
            </a:br>
            <a:r>
              <a:rPr sz="1600">
                <a:solidFill>
                  <a:prstClr val="black"/>
                </a:solidFill>
                <a:latin typeface="Consolas"/>
              </a:rPr>
              <a:t>                changed = True</a:t>
            </a:r>
            <a:r>
              <a:rPr>
                <a:solidFill>
                  <a:prstClr val="black"/>
                </a:solidFill>
              </a:rPr>
              <a:t/>
            </a:r>
            <a:br>
              <a:rPr>
                <a:solidFill>
                  <a:prstClr val="black"/>
                </a:solidFill>
              </a:rPr>
            </a:br>
            <a:r>
              <a:rPr sz="1600">
                <a:solidFill>
                  <a:prstClr val="black"/>
                </a:solidFill>
                <a:latin typeface="Consolas"/>
              </a:rPr>
              <a:t>    return facts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5943600"/>
            <a:ext cx="109728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defTabSz="457200"/>
            <a:r>
              <a:rPr sz="1600">
                <a:solidFill>
                  <a:prstClr val="black"/>
                </a:solidFill>
              </a:rPr>
              <a:t>Note: This is a simplified teaching example (no priorities, no variables).</a:t>
            </a:r>
          </a:p>
        </p:txBody>
      </p:sp>
    </p:spTree>
    <p:extLst>
      <p:ext uri="{BB962C8B-B14F-4D97-AF65-F5344CB8AC3E}">
        <p14:creationId xmlns:p14="http://schemas.microsoft.com/office/powerpoint/2010/main" val="32481201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3400" b="1">
                <a:latin typeface="Calibri"/>
              </a:rPr>
              <a:t>Python Example: Defining Rules and Running the Engine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1463040"/>
            <a:ext cx="10972800" cy="43891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defTabSz="457200"/>
            <a:r>
              <a:rPr sz="1600">
                <a:solidFill>
                  <a:prstClr val="black"/>
                </a:solidFill>
                <a:latin typeface="Consolas"/>
              </a:rPr>
              <a:t>facts = {'fever', 'cough'}</a:t>
            </a:r>
            <a:r>
              <a:rPr>
                <a:solidFill>
                  <a:prstClr val="black"/>
                </a:solidFill>
              </a:rPr>
              <a:t/>
            </a:r>
            <a:br>
              <a:rPr>
                <a:solidFill>
                  <a:prstClr val="black"/>
                </a:solidFill>
              </a:rPr>
            </a:br>
            <a:r>
              <a:rPr>
                <a:solidFill>
                  <a:prstClr val="black"/>
                </a:solidFill>
              </a:rPr>
              <a:t/>
            </a:r>
            <a:br>
              <a:rPr>
                <a:solidFill>
                  <a:prstClr val="black"/>
                </a:solidFill>
              </a:rPr>
            </a:br>
            <a:r>
              <a:rPr sz="1600">
                <a:solidFill>
                  <a:prstClr val="black"/>
                </a:solidFill>
                <a:latin typeface="Consolas"/>
              </a:rPr>
              <a:t>rules = [</a:t>
            </a:r>
            <a:r>
              <a:rPr>
                <a:solidFill>
                  <a:prstClr val="black"/>
                </a:solidFill>
              </a:rPr>
              <a:t/>
            </a:r>
            <a:br>
              <a:rPr>
                <a:solidFill>
                  <a:prstClr val="black"/>
                </a:solidFill>
              </a:rPr>
            </a:br>
            <a:r>
              <a:rPr sz="1600">
                <a:solidFill>
                  <a:prstClr val="black"/>
                </a:solidFill>
                <a:latin typeface="Consolas"/>
              </a:rPr>
              <a:t>    Rule('flu',</a:t>
            </a:r>
            <a:r>
              <a:rPr>
                <a:solidFill>
                  <a:prstClr val="black"/>
                </a:solidFill>
              </a:rPr>
              <a:t/>
            </a:r>
            <a:br>
              <a:rPr>
                <a:solidFill>
                  <a:prstClr val="black"/>
                </a:solidFill>
              </a:rPr>
            </a:br>
            <a:r>
              <a:rPr sz="1600">
                <a:solidFill>
                  <a:prstClr val="black"/>
                </a:solidFill>
                <a:latin typeface="Consolas"/>
              </a:rPr>
              <a:t>         lambda f: {'fever', 'cough'} &lt;= f,</a:t>
            </a:r>
            <a:r>
              <a:rPr>
                <a:solidFill>
                  <a:prstClr val="black"/>
                </a:solidFill>
              </a:rPr>
              <a:t/>
            </a:r>
            <a:br>
              <a:rPr>
                <a:solidFill>
                  <a:prstClr val="black"/>
                </a:solidFill>
              </a:rPr>
            </a:br>
            <a:r>
              <a:rPr sz="1600">
                <a:solidFill>
                  <a:prstClr val="black"/>
                </a:solidFill>
                <a:latin typeface="Consolas"/>
              </a:rPr>
              <a:t>         lambda f: f.add('suspect_flu'))</a:t>
            </a:r>
            <a:r>
              <a:rPr>
                <a:solidFill>
                  <a:prstClr val="black"/>
                </a:solidFill>
              </a:rPr>
              <a:t/>
            </a:r>
            <a:br>
              <a:rPr>
                <a:solidFill>
                  <a:prstClr val="black"/>
                </a:solidFill>
              </a:rPr>
            </a:br>
            <a:r>
              <a:rPr sz="1600">
                <a:solidFill>
                  <a:prstClr val="black"/>
                </a:solidFill>
                <a:latin typeface="Consolas"/>
              </a:rPr>
              <a:t>]</a:t>
            </a:r>
            <a:r>
              <a:rPr>
                <a:solidFill>
                  <a:prstClr val="black"/>
                </a:solidFill>
              </a:rPr>
              <a:t/>
            </a:r>
            <a:br>
              <a:rPr>
                <a:solidFill>
                  <a:prstClr val="black"/>
                </a:solidFill>
              </a:rPr>
            </a:br>
            <a:r>
              <a:rPr>
                <a:solidFill>
                  <a:prstClr val="black"/>
                </a:solidFill>
              </a:rPr>
              <a:t/>
            </a:r>
            <a:br>
              <a:rPr>
                <a:solidFill>
                  <a:prstClr val="black"/>
                </a:solidFill>
              </a:rPr>
            </a:br>
            <a:r>
              <a:rPr sz="1600">
                <a:solidFill>
                  <a:prstClr val="black"/>
                </a:solidFill>
                <a:latin typeface="Consolas"/>
              </a:rPr>
              <a:t>new_facts = forward_chain(facts, rules)</a:t>
            </a:r>
            <a:r>
              <a:rPr>
                <a:solidFill>
                  <a:prstClr val="black"/>
                </a:solidFill>
              </a:rPr>
              <a:t/>
            </a:r>
            <a:br>
              <a:rPr>
                <a:solidFill>
                  <a:prstClr val="black"/>
                </a:solidFill>
              </a:rPr>
            </a:br>
            <a:r>
              <a:rPr sz="1600">
                <a:solidFill>
                  <a:prstClr val="black"/>
                </a:solidFill>
                <a:latin typeface="Consolas"/>
              </a:rPr>
              <a:t>print(new_facts)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5943600"/>
            <a:ext cx="109728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defTabSz="457200"/>
            <a:r>
              <a:rPr sz="1600">
                <a:solidFill>
                  <a:prstClr val="black"/>
                </a:solidFill>
              </a:rPr>
              <a:t>Note: Output includes 'suspect_flu' after the rule fires.</a:t>
            </a:r>
          </a:p>
        </p:txBody>
      </p:sp>
    </p:spTree>
    <p:extLst>
      <p:ext uri="{BB962C8B-B14F-4D97-AF65-F5344CB8AC3E}">
        <p14:creationId xmlns:p14="http://schemas.microsoft.com/office/powerpoint/2010/main" val="13945082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3400" b="1">
                <a:latin typeface="Calibri"/>
              </a:rPr>
              <a:t>Backward Chaining in Python (Idea)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sz="2200" b="0">
                <a:latin typeface="Calibri"/>
              </a:rPr>
              <a:t>Implement as a recursive proof procedure:</a:t>
            </a:r>
          </a:p>
          <a:p>
            <a:pPr lvl="1"/>
            <a:r>
              <a:rPr sz="2200" b="0">
                <a:latin typeface="Calibri"/>
              </a:rPr>
              <a:t>Try to prove(goal):</a:t>
            </a:r>
          </a:p>
          <a:p>
            <a:pPr lvl="2"/>
            <a:r>
              <a:rPr sz="2200" b="0">
                <a:latin typeface="Calibri"/>
              </a:rPr>
              <a:t>• If goal is in facts → success.</a:t>
            </a:r>
          </a:p>
          <a:p>
            <a:pPr lvl="2"/>
            <a:r>
              <a:rPr sz="2200" b="0">
                <a:latin typeface="Calibri"/>
              </a:rPr>
              <a:t>• Else, for each rule concluding goal:</a:t>
            </a:r>
          </a:p>
          <a:p>
            <a:pPr lvl="3"/>
            <a:r>
              <a:rPr sz="2200" b="0">
                <a:latin typeface="Calibri"/>
              </a:rPr>
              <a:t>    – try to prove all its conditions (AND).</a:t>
            </a:r>
          </a:p>
          <a:p>
            <a:pPr lvl="3"/>
            <a:r>
              <a:rPr sz="2200" b="0">
                <a:latin typeface="Calibri"/>
              </a:rPr>
              <a:t>    – if success, add goal as proven.</a:t>
            </a:r>
          </a:p>
          <a:p>
            <a:r>
              <a:rPr sz="2200" b="0">
                <a:latin typeface="Calibri"/>
              </a:rPr>
              <a:t>Use DFS + backtracking to explore alternatives (OR).</a:t>
            </a:r>
          </a:p>
        </p:txBody>
      </p:sp>
    </p:spTree>
    <p:extLst>
      <p:ext uri="{BB962C8B-B14F-4D97-AF65-F5344CB8AC3E}">
        <p14:creationId xmlns:p14="http://schemas.microsoft.com/office/powerpoint/2010/main" val="11215903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3400" b="1">
                <a:latin typeface="Calibri"/>
              </a:rPr>
              <a:t>Explanation Facility in Python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sz="2200" b="0">
                <a:latin typeface="Calibri"/>
              </a:rPr>
              <a:t>Store traces of fired rules and added facts.</a:t>
            </a:r>
          </a:p>
          <a:p>
            <a:r>
              <a:rPr sz="2200" b="0">
                <a:latin typeface="Calibri"/>
              </a:rPr>
              <a:t>Provide answers to:</a:t>
            </a:r>
          </a:p>
          <a:p>
            <a:pPr lvl="1"/>
            <a:r>
              <a:rPr sz="2200" b="0">
                <a:latin typeface="Calibri"/>
              </a:rPr>
              <a:t>• WHY is this question asked? (goal justification)</a:t>
            </a:r>
          </a:p>
          <a:p>
            <a:pPr lvl="1"/>
            <a:r>
              <a:rPr sz="2200" b="0">
                <a:latin typeface="Calibri"/>
              </a:rPr>
              <a:t>• HOW was this conclusion obtained? (rule trace)</a:t>
            </a:r>
          </a:p>
          <a:p>
            <a:r>
              <a:rPr sz="2200" b="0">
                <a:latin typeface="Calibri"/>
              </a:rPr>
              <a:t>Explainability is a key advantage of expert systems.</a:t>
            </a:r>
          </a:p>
        </p:txBody>
      </p:sp>
    </p:spTree>
    <p:extLst>
      <p:ext uri="{BB962C8B-B14F-4D97-AF65-F5344CB8AC3E}">
        <p14:creationId xmlns:p14="http://schemas.microsoft.com/office/powerpoint/2010/main" val="1249775174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495</Words>
  <Application>Microsoft Office PowerPoint</Application>
  <PresentationFormat>Affichage à l'écran (4:3)</PresentationFormat>
  <Paragraphs>59</Paragraphs>
  <Slides>12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3</vt:i4>
      </vt:variant>
      <vt:variant>
        <vt:lpstr>Titres des diapositives</vt:lpstr>
      </vt:variant>
      <vt:variant>
        <vt:i4>12</vt:i4>
      </vt:variant>
    </vt:vector>
  </HeadingPairs>
  <TitlesOfParts>
    <vt:vector size="15" baseType="lpstr">
      <vt:lpstr>Thème Office</vt:lpstr>
      <vt:lpstr>Office Theme</vt:lpstr>
      <vt:lpstr>1_Office Theme</vt:lpstr>
      <vt:lpstr>Python for expert systems </vt:lpstr>
      <vt:lpstr>Why Python for Expert Systems?</vt:lpstr>
      <vt:lpstr>Representing Facts in Python</vt:lpstr>
      <vt:lpstr>Representing Rules in Python</vt:lpstr>
      <vt:lpstr>Forward Chaining in Python</vt:lpstr>
      <vt:lpstr>Python Example: Minimal Forward-Chaining Engine</vt:lpstr>
      <vt:lpstr>Python Example: Defining Rules and Running the Engine</vt:lpstr>
      <vt:lpstr>Backward Chaining in Python (Idea)</vt:lpstr>
      <vt:lpstr>Explanation Facility in Python</vt:lpstr>
      <vt:lpstr>Python Libraries (Optional)</vt:lpstr>
      <vt:lpstr>Toy Case Study: Diagnosis (Simplified)</vt:lpstr>
      <vt:lpstr>Conclusion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Python for expert systems </dc:title>
  <dc:creator>Pc</dc:creator>
  <cp:lastModifiedBy>Pc</cp:lastModifiedBy>
  <cp:revision>1</cp:revision>
  <dcterms:created xsi:type="dcterms:W3CDTF">2026-03-01T22:25:28Z</dcterms:created>
  <dcterms:modified xsi:type="dcterms:W3CDTF">2026-03-01T22:32:08Z</dcterms:modified>
</cp:coreProperties>
</file>