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17" r:id="rId5"/>
    <p:sldId id="307" r:id="rId6"/>
    <p:sldId id="308" r:id="rId7"/>
    <p:sldId id="318" r:id="rId8"/>
    <p:sldId id="309" r:id="rId9"/>
    <p:sldId id="328" r:id="rId10"/>
    <p:sldId id="329" r:id="rId11"/>
    <p:sldId id="321" r:id="rId12"/>
    <p:sldId id="322" r:id="rId13"/>
    <p:sldId id="310" r:id="rId14"/>
    <p:sldId id="319" r:id="rId15"/>
    <p:sldId id="320" r:id="rId16"/>
    <p:sldId id="323" r:id="rId17"/>
    <p:sldId id="324" r:id="rId18"/>
    <p:sldId id="325" r:id="rId19"/>
    <p:sldId id="326" r:id="rId20"/>
    <p:sldId id="327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0" autoAdjust="0"/>
    <p:restoredTop sz="85457" autoAdjust="0"/>
  </p:normalViewPr>
  <p:slideViewPr>
    <p:cSldViewPr snapToGrid="0">
      <p:cViewPr>
        <p:scale>
          <a:sx n="90" d="100"/>
          <a:sy n="90" d="100"/>
        </p:scale>
        <p:origin x="-52" y="280"/>
      </p:cViewPr>
      <p:guideLst>
        <p:guide orient="horz" pos="528"/>
        <p:guide orient="horz" pos="1272"/>
        <p:guide orient="horz" pos="2312"/>
        <p:guide orient="horz" pos="1944"/>
        <p:guide orient="horz" pos="2328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1792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pPr/>
              <a:t>1/13/2026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7503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026281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026281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87366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87366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87366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87366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87366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87366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10555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4737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8736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8736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87366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308133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30813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4D792B1F-855B-FC83-1023-94C0976E98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F359D7C-AC03-77FE-CA1D-B96B46B08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C9AA487F-3729-4692-1A21-35558A2D8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4B8E19A-569B-855B-EBF8-C02F2998A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="" xmlns:a16="http://schemas.microsoft.com/office/drawing/2014/main" id="{4A781A8E-199F-1F48-C80E-B6501B563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11C6679A-1B60-DCCD-7295-255649B92C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="" xmlns:a16="http://schemas.microsoft.com/office/drawing/2014/main" id="{1C466053-4CA7-4CBB-C1D2-19FE899BED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1100480F-88D3-CF82-FAF8-9527C86BCA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=""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=""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05A86D8-26B0-1ADB-0CE2-B445D2A286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3A68E8B-64DF-46D3-2FA2-4BBBBF8BFB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=""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CADEA8BB-3550-ABDA-99A6-455084D5D4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F0A8F0DB-3D3D-DC0F-84AC-4386B58AD6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=""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=""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686C03E6-655F-A394-4461-7BC878C418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BF7A62BA-11D3-585A-8CBD-5E0FB4DE52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8E1AE81E-772F-B009-AF15-C0FC060518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=""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DCC72F6-C144-5508-40C5-E1B3FC085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FF76D2EA-2C6E-B0B2-DC0D-F9EF636E58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90315871-F40F-D512-8E3F-B40F36BD42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0C11C1A-EFCF-278A-D083-93F07D4DEA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="" xmlns:a16="http://schemas.microsoft.com/office/drawing/2014/main" id="{941984E2-3225-05D3-3A3D-9D5F5840E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70813B7-403A-9A3E-5E5C-44C1680DE4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A7BB3C1-4B05-D5B3-C61C-1CD390CEE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CE6955A7-F39A-1FBB-FF32-C6F0E32892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ED90D1-D640-D115-6711-35DE812FC0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F8D9EAE4-01F5-6C99-C91E-BF0FD0CD1C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="" xmlns:a16="http://schemas.microsoft.com/office/drawing/2014/main" id="{D24A04BE-9BA3-80DD-EE68-A8B8BA0853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E4F6A04-3331-D4C7-3EAE-0F69B48A7C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0587ACFB-02E0-79F1-D5B0-E8B18598D6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8639877-C4A6-4E44-C600-FE3C6CD5F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0439AA5-A7EE-A20E-BB67-D356776D0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39E752F7-61F0-6779-9E8E-3541BFF7D2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6FD0E545-8D0D-B848-836A-23CEBCD6B0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7114E853-6F7C-9899-77FD-0E77D0A86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="" xmlns:a16="http://schemas.microsoft.com/office/drawing/2014/main" id="{69002426-033B-400A-C519-AF4C659C4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90FA743D-BDB5-4069-7325-E91CA7BC3E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="" xmlns:a16="http://schemas.microsoft.com/office/drawing/2014/main" id="{2FE03F25-D589-68A8-30C7-175547B6A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7CB19B63-2AAF-E86D-D7F1-B659DB36B5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83712F38-4391-A499-56E2-8F095A50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=""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=""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A3F1B258-8FBC-06A8-3A1F-466CEEDBBE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8BAD4AF0-64CE-5C0E-5440-00F8FC6B31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DCD020E-88CF-303D-F947-8EE980AC80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=""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B31668E-263B-8FB1-9DBB-25F22BB44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0972DA96-A413-EF87-50D3-D8EF54FD9F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=""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Feuille_Microsoft_Office_Excel_97-2003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Document_Microsoft_Office_Word_97_-_20031.doc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Feuille_Microsoft_Office_Excel_97-20034.xls"/><Relationship Id="rId4" Type="http://schemas.openxmlformats.org/officeDocument/2006/relationships/oleObject" Target="../embeddings/Document_Microsoft_Office_Word_97_-_20033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/>
          <a:p>
            <a:r>
              <a:rPr lang="en-GB" sz="5400" dirty="0" err="1">
                <a:solidFill>
                  <a:srgbClr val="0070C0"/>
                </a:solidFill>
              </a:rPr>
              <a:t>Chapitre</a:t>
            </a:r>
            <a:r>
              <a:rPr lang="en-GB" sz="5400" dirty="0">
                <a:solidFill>
                  <a:srgbClr val="0070C0"/>
                </a:solidFill>
              </a:rPr>
              <a:t> II : </a:t>
            </a:r>
            <a:r>
              <a:rPr lang="en-GB" sz="5400" dirty="0" err="1">
                <a:solidFill>
                  <a:srgbClr val="0070C0"/>
                </a:solidFill>
              </a:rPr>
              <a:t>Programmation</a:t>
            </a:r>
            <a:r>
              <a:rPr lang="en-GB" sz="5400" dirty="0">
                <a:solidFill>
                  <a:srgbClr val="0070C0"/>
                </a:solidFill>
              </a:rPr>
              <a:t> et </a:t>
            </a:r>
            <a:r>
              <a:rPr lang="en-GB" sz="5400" dirty="0" err="1">
                <a:solidFill>
                  <a:srgbClr val="0070C0"/>
                </a:solidFill>
              </a:rPr>
              <a:t>automatisation</a:t>
            </a:r>
            <a:r>
              <a:rPr lang="en-GB" sz="5400" dirty="0">
                <a:solidFill>
                  <a:srgbClr val="0070C0"/>
                </a:solidFill>
              </a:rPr>
              <a:t> 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openpyxl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: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Fichier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Excel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exi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stant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99150" y="1707287"/>
            <a:ext cx="6096000" cy="203132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#À copier pour executer </a:t>
            </a:r>
            <a:r>
              <a:rPr lang="en-US" dirty="0" err="1" smtClean="0">
                <a:solidFill>
                  <a:srgbClr val="0070C0"/>
                </a:solidFill>
              </a:rPr>
              <a:t>sur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Spyder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from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openpyxl</a:t>
            </a:r>
            <a:r>
              <a:rPr lang="fr-FR" dirty="0" smtClean="0">
                <a:solidFill>
                  <a:srgbClr val="0070C0"/>
                </a:solidFill>
              </a:rPr>
              <a:t> import </a:t>
            </a:r>
            <a:r>
              <a:rPr lang="fr-FR" dirty="0" err="1" smtClean="0">
                <a:solidFill>
                  <a:srgbClr val="0070C0"/>
                </a:solidFill>
              </a:rPr>
              <a:t>load_workbook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err="1" smtClean="0">
                <a:solidFill>
                  <a:srgbClr val="0070C0"/>
                </a:solidFill>
              </a:rPr>
              <a:t>wb</a:t>
            </a:r>
            <a:r>
              <a:rPr lang="fr-FR" dirty="0" smtClean="0">
                <a:solidFill>
                  <a:srgbClr val="0070C0"/>
                </a:solidFill>
              </a:rPr>
              <a:t> = </a:t>
            </a:r>
            <a:r>
              <a:rPr lang="fr-FR" dirty="0" err="1" smtClean="0">
                <a:solidFill>
                  <a:srgbClr val="0070C0"/>
                </a:solidFill>
              </a:rPr>
              <a:t>load_workbook</a:t>
            </a:r>
            <a:r>
              <a:rPr lang="fr-FR" dirty="0" smtClean="0">
                <a:solidFill>
                  <a:srgbClr val="0070C0"/>
                </a:solidFill>
              </a:rPr>
              <a:t>("notes_etudiants.xlsx")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ws</a:t>
            </a:r>
            <a:r>
              <a:rPr lang="fr-FR" dirty="0" smtClean="0">
                <a:solidFill>
                  <a:srgbClr val="0070C0"/>
                </a:solidFill>
              </a:rPr>
              <a:t> = </a:t>
            </a:r>
            <a:r>
              <a:rPr lang="fr-FR" dirty="0" err="1" smtClean="0">
                <a:solidFill>
                  <a:srgbClr val="0070C0"/>
                </a:solidFill>
              </a:rPr>
              <a:t>wb.active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err="1" smtClean="0">
                <a:solidFill>
                  <a:srgbClr val="0070C0"/>
                </a:solidFill>
              </a:rPr>
              <a:t>ws</a:t>
            </a:r>
            <a:r>
              <a:rPr lang="fr-FR" dirty="0" smtClean="0">
                <a:solidFill>
                  <a:srgbClr val="0070C0"/>
                </a:solidFill>
              </a:rPr>
              <a:t>["B3"] = 19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ws.append</a:t>
            </a:r>
            <a:r>
              <a:rPr lang="fr-FR" dirty="0" smtClean="0">
                <a:solidFill>
                  <a:srgbClr val="0070C0"/>
                </a:solidFill>
              </a:rPr>
              <a:t>(["Khaled", 17, "Robotique"])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wb.save</a:t>
            </a:r>
            <a:r>
              <a:rPr lang="fr-FR" dirty="0" smtClean="0">
                <a:solidFill>
                  <a:srgbClr val="0070C0"/>
                </a:solidFill>
              </a:rPr>
              <a:t>("notes_etudiants_modifié.xlsx")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0350" y="2148260"/>
            <a:ext cx="5480050" cy="225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3" y="4406900"/>
            <a:ext cx="9477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3010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-88900"/>
            <a:ext cx="7226300" cy="914400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csv : Lecture et écriture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0" y="1872387"/>
            <a:ext cx="6096000" cy="203132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#À copier pour executer </a:t>
            </a:r>
            <a:r>
              <a:rPr lang="en-US" dirty="0" err="1" smtClean="0">
                <a:solidFill>
                  <a:srgbClr val="0070C0"/>
                </a:solidFill>
              </a:rPr>
              <a:t>sur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Spyder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import </a:t>
            </a:r>
            <a:r>
              <a:rPr lang="en-US" dirty="0" err="1" smtClean="0">
                <a:solidFill>
                  <a:srgbClr val="0070C0"/>
                </a:solidFill>
              </a:rPr>
              <a:t>csv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with open("notes.csv", newline='') as f: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reader = </a:t>
            </a:r>
            <a:r>
              <a:rPr lang="en-US" dirty="0" err="1" smtClean="0">
                <a:solidFill>
                  <a:srgbClr val="0070C0"/>
                </a:solidFill>
              </a:rPr>
              <a:t>csv.reader</a:t>
            </a:r>
            <a:r>
              <a:rPr lang="en-US" dirty="0" smtClean="0">
                <a:solidFill>
                  <a:srgbClr val="0070C0"/>
                </a:solidFill>
              </a:rPr>
              <a:t>(f)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for row in reader: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print(row)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="" xmlns:a16="http://schemas.microsoft.com/office/drawing/2014/main" id="{949404F1-8E94-7D3D-71E2-A1A4B7CBCB4A}"/>
              </a:ext>
            </a:extLst>
          </p:cNvPr>
          <p:cNvSpPr txBox="1">
            <a:spLocks/>
          </p:cNvSpPr>
          <p:nvPr/>
        </p:nvSpPr>
        <p:spPr>
          <a:xfrm>
            <a:off x="0" y="806450"/>
            <a:ext cx="6972300" cy="5016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csv : Lecture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13" name="Title 10">
            <a:extLst>
              <a:ext uri="{FF2B5EF4-FFF2-40B4-BE49-F238E27FC236}">
                <a16:creationId xmlns="" xmlns:a16="http://schemas.microsoft.com/office/drawing/2014/main" id="{949404F1-8E94-7D3D-71E2-A1A4B7CBCB4A}"/>
              </a:ext>
            </a:extLst>
          </p:cNvPr>
          <p:cNvSpPr txBox="1">
            <a:spLocks/>
          </p:cNvSpPr>
          <p:nvPr/>
        </p:nvSpPr>
        <p:spPr>
          <a:xfrm>
            <a:off x="107950" y="3295650"/>
            <a:ext cx="7226300" cy="5016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csv : écriture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4298087"/>
            <a:ext cx="6096000" cy="1754326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#À copier pour executer </a:t>
            </a:r>
            <a:r>
              <a:rPr lang="en-US" dirty="0" err="1" smtClean="0">
                <a:solidFill>
                  <a:srgbClr val="0070C0"/>
                </a:solidFill>
              </a:rPr>
              <a:t>sur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Spyder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with open("export.csv", "w", newline='') as f: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writer = </a:t>
            </a:r>
            <a:r>
              <a:rPr lang="en-US" dirty="0" err="1" smtClean="0">
                <a:solidFill>
                  <a:srgbClr val="0070C0"/>
                </a:solidFill>
              </a:rPr>
              <a:t>csv.writer</a:t>
            </a:r>
            <a:r>
              <a:rPr lang="en-US" dirty="0" smtClean="0">
                <a:solidFill>
                  <a:srgbClr val="0070C0"/>
                </a:solidFill>
              </a:rPr>
              <a:t>(f)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n-US" dirty="0" err="1" smtClean="0">
                <a:solidFill>
                  <a:srgbClr val="0070C0"/>
                </a:solidFill>
              </a:rPr>
              <a:t>writer.writerow</a:t>
            </a:r>
            <a:r>
              <a:rPr lang="en-US" dirty="0" smtClean="0">
                <a:solidFill>
                  <a:srgbClr val="0070C0"/>
                </a:solidFill>
              </a:rPr>
              <a:t>(["Nom", "Note"])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n-US" dirty="0" err="1" smtClean="0">
                <a:solidFill>
                  <a:srgbClr val="0070C0"/>
                </a:solidFill>
              </a:rPr>
              <a:t>writer.writerow</a:t>
            </a:r>
            <a:r>
              <a:rPr lang="en-US" dirty="0" smtClean="0">
                <a:solidFill>
                  <a:srgbClr val="0070C0"/>
                </a:solidFill>
              </a:rPr>
              <a:t>(["Ali", 15])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38210"/>
            <a:ext cx="5566131" cy="33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1150"/>
            <a:ext cx="5662611" cy="39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00" y="1992313"/>
            <a:ext cx="5626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475" y="2455863"/>
            <a:ext cx="5597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613150"/>
            <a:ext cx="608806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61063" y="7158038"/>
            <a:ext cx="2124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3010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-76200"/>
            <a:ext cx="7534656" cy="86995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Automatisation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d’envoi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de messages</a:t>
            </a:r>
            <a:endParaRPr lang="en-US" u="sng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9875" y="792163"/>
            <a:ext cx="67246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745038"/>
            <a:ext cx="1079500" cy="182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675" y="7399339"/>
            <a:ext cx="2333625" cy="47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908800" y="463550"/>
            <a:ext cx="5524500" cy="75405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Script à exécuter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Importer le module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smtplib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pour envoyer des emails via SMTP (protocole standard)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import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smtplib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Importer la classe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EmailMessage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pour construire un message email complet</a:t>
            </a:r>
          </a:p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email.message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import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EmailMessage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Créer un objet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EmailMessage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EmailMessage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Définir l'objet du mail</a:t>
            </a:r>
          </a:p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['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'] = 'Rapport Automatique'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Adresse de l'expéditeur</a:t>
            </a:r>
          </a:p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['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'] = 'votre_email@gmail.com'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Adresse du destinataire</a:t>
            </a:r>
          </a:p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['To'] = 'destinataire@example.com'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Corps du message (texte simple)</a:t>
            </a:r>
          </a:p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set_content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('Veuillez trouver ci-joint le rapport.')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Ouvrir le fichier Excel en mode binaire et l’ajouter comme pièce jointe</a:t>
            </a:r>
          </a:p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open('rapport.xlsx', '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') as f: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msg.add_attachment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f.read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(),                      # contenu du fichier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maintype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='application',        # type MIME principal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subtype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='octet-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stream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',        # sous-type générique (binaire)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filename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='rapport.xlsx'        # nom du fichier tel qu’il apparaîtra dans l’email)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Connexion au serveur SMTP de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en mode sécurisé SSL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'smtp.gmail.com' est le serveur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Gmail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465 est le port utilisé pour la connexion SSL</a:t>
            </a:r>
          </a:p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smtplib.SMTP_SSL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('smtp.gmail.com', 465) as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# Authentification avec ton adresse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et ton mot de passe (ou mot de passe d'application)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smtp.login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('votre_email@gmail.com', '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mot_de_passe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')</a:t>
            </a:r>
          </a:p>
          <a:p>
            <a:r>
              <a:rPr lang="fr-FR" sz="1400" dirty="0" smtClean="0"/>
              <a:t>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Envoi du message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smtp.send_message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91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-76200"/>
            <a:ext cx="7534656" cy="86995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Automatisation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d’envoi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de messages suite</a:t>
            </a:r>
            <a:endParaRPr lang="en-US" u="sng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834825"/>
            <a:ext cx="6743700" cy="3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1150" y="1125538"/>
            <a:ext cx="1079500" cy="182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" y="4408489"/>
            <a:ext cx="2333625" cy="47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124700" y="990600"/>
            <a:ext cx="5524500" cy="236988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Script à exécuter suite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Connexion au serveur SMTP de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en mode sécurisé SSL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'smtp.gmail.com' est le serveur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Gmail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465 est le port utilisé pour la connexion SSL</a:t>
            </a:r>
          </a:p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smtplib.SMTP_SSL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('smtp.gmail.com', 465) as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# Authentification avec ton adresse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et ton mot de passe (ou mot de passe d'application)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smtp.login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('votre_email@gmail.com', '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mot_de_passe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')</a:t>
            </a:r>
          </a:p>
          <a:p>
            <a:r>
              <a:rPr lang="fr-FR" sz="1400" dirty="0" smtClean="0"/>
              <a:t>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Envoi du message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smtp.send_message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91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-76200"/>
            <a:ext cx="7534656" cy="86995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Automatisation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d’envoi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de messages suite</a:t>
            </a:r>
            <a:endParaRPr lang="en-US" u="sng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834825"/>
            <a:ext cx="6743700" cy="3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1150" y="1125538"/>
            <a:ext cx="1079500" cy="182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" y="4408489"/>
            <a:ext cx="2333625" cy="47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124700" y="990600"/>
            <a:ext cx="5524500" cy="236988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Script à exécuter suite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Connexion au serveur SMTP de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en mode sécurisé SSL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'smtp.gmail.com' est le serveur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Gmail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465 est le port utilisé pour la connexion SSL</a:t>
            </a:r>
          </a:p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smtplib.SMTP_SSL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('smtp.gmail.com', 465) as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# Authentification avec ton adresse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et ton mot de passe (ou mot de passe d'application)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smtp.login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('votre_email@gmail.com', '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mot_de_passe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')</a:t>
            </a:r>
          </a:p>
          <a:p>
            <a:r>
              <a:rPr lang="fr-FR" sz="1400" dirty="0" smtClean="0"/>
              <a:t>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Envoi du message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smtp.send_message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91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-76200"/>
            <a:ext cx="7534656" cy="86995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Automatisation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d’envoi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de messages suite</a:t>
            </a:r>
            <a:endParaRPr lang="en-US" u="sng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834825"/>
            <a:ext cx="6743700" cy="3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1150" y="1125538"/>
            <a:ext cx="1079500" cy="182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" y="4408489"/>
            <a:ext cx="2333625" cy="47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124700" y="990600"/>
            <a:ext cx="5524500" cy="236988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Script à exécuter suite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Connexion au serveur SMTP de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en mode sécurisé SSL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'smtp.gmail.com' est le serveur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Gmail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465 est le port utilisé pour la connexion SSL</a:t>
            </a:r>
          </a:p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smtplib.SMTP_SSL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('smtp.gmail.com', 465) as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# Authentification avec ton adresse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et ton mot de passe (ou mot de passe d'application)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smtp.login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('votre_email@gmail.com', '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mot_de_passe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')</a:t>
            </a:r>
          </a:p>
          <a:p>
            <a:r>
              <a:rPr lang="fr-FR" sz="1400" dirty="0" smtClean="0"/>
              <a:t>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# Envoi du message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smtp.send_message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913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-76200"/>
            <a:ext cx="7534656" cy="86995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exemple complet d'automatisation simulant la 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documentation et la caractérisation d'un montage redresseur monophasé non commandé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intégrant les bibliothèques étudiées.</a:t>
            </a:r>
            <a:b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7800" y="660401"/>
            <a:ext cx="7886700" cy="563231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b="1" u="sng" dirty="0" smtClean="0"/>
              <a:t>Cas Pratique : Caractérisation d'un Redresseur Monophasé</a:t>
            </a:r>
          </a:p>
          <a:p>
            <a:r>
              <a:rPr lang="fr-FR" b="1" u="sng" dirty="0" smtClean="0"/>
              <a:t>Objectif du Script</a:t>
            </a:r>
          </a:p>
          <a:p>
            <a:r>
              <a:rPr lang="fr-FR" dirty="0" smtClean="0"/>
              <a:t>Lire un ensemble de fichiers CSV (simulant des mesures d'oscilloscope pour différentes valeurs de charge), calculer les paramètres caractéristiques du redresseur (valeurs moyennes, efficaces, THD), comparer les résultats à une tolérance, générer un rapport Excel clair, et l'envoyer par e-mail au responsable du laboratoire.</a:t>
            </a:r>
          </a:p>
          <a:p>
            <a:endParaRPr lang="fr-FR" dirty="0" smtClean="0"/>
          </a:p>
          <a:p>
            <a:r>
              <a:rPr lang="fr-FR" b="1" u="sng" dirty="0" smtClean="0"/>
              <a:t>Bibliothèques Utilisées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os / </a:t>
            </a:r>
            <a:r>
              <a:rPr lang="fr-FR" b="1" dirty="0" err="1" smtClean="0">
                <a:solidFill>
                  <a:srgbClr val="FF0000"/>
                </a:solidFill>
              </a:rPr>
              <a:t>shutil</a:t>
            </a:r>
            <a:r>
              <a:rPr lang="fr-FR" dirty="0" smtClean="0"/>
              <a:t> : </a:t>
            </a:r>
            <a:r>
              <a:rPr lang="fr-FR" dirty="0" smtClean="0">
                <a:solidFill>
                  <a:srgbClr val="7030A0"/>
                </a:solidFill>
              </a:rPr>
              <a:t>Gestion des dossiers de mesures brutes.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pandas / </a:t>
            </a:r>
            <a:r>
              <a:rPr lang="fr-FR" b="1" dirty="0" err="1" smtClean="0">
                <a:solidFill>
                  <a:srgbClr val="FF0000"/>
                </a:solidFill>
              </a:rPr>
              <a:t>numpy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7030A0"/>
                </a:solidFill>
              </a:rPr>
              <a:t>Consolidation des mesures et calcul des valeurs efficaces/moyennes.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openpyxl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7030A0"/>
                </a:solidFill>
              </a:rPr>
              <a:t>: Formatage d'un tableau de résultats avec titres</a:t>
            </a:r>
            <a:r>
              <a:rPr lang="fr-FR" dirty="0" smtClean="0"/>
              <a:t>.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smtplib</a:t>
            </a:r>
            <a:r>
              <a:rPr lang="fr-FR" b="1" dirty="0" smtClean="0">
                <a:solidFill>
                  <a:srgbClr val="FF0000"/>
                </a:solidFill>
              </a:rPr>
              <a:t> / </a:t>
            </a:r>
            <a:r>
              <a:rPr lang="fr-FR" b="1" dirty="0" err="1" smtClean="0">
                <a:solidFill>
                  <a:srgbClr val="FF0000"/>
                </a:solidFill>
              </a:rPr>
              <a:t>email.message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7030A0"/>
                </a:solidFill>
              </a:rPr>
              <a:t>Envoi automatisé du rapport de caractérisation.</a:t>
            </a:r>
          </a:p>
          <a:p>
            <a:r>
              <a:rPr lang="fr-FR" b="1" u="sng" dirty="0" smtClean="0"/>
              <a:t>Fichiers Nécessaires (Simulation)</a:t>
            </a:r>
          </a:p>
          <a:p>
            <a:r>
              <a:rPr lang="fr-FR" dirty="0" smtClean="0"/>
              <a:t>Dossier </a:t>
            </a:r>
            <a:r>
              <a:rPr lang="fr-FR" dirty="0" smtClean="0">
                <a:solidFill>
                  <a:srgbClr val="FF0000"/>
                </a:solidFill>
              </a:rPr>
              <a:t>MESURES_TP</a:t>
            </a:r>
            <a:r>
              <a:rPr lang="fr-FR" dirty="0" smtClean="0"/>
              <a:t> contenant des fichiers CSV (ex: </a:t>
            </a:r>
            <a:r>
              <a:rPr lang="fr-FR" dirty="0" smtClean="0">
                <a:solidFill>
                  <a:srgbClr val="FFFF00"/>
                </a:solidFill>
              </a:rPr>
              <a:t>charge_10ohms.csv, charge_20ohms.csv</a:t>
            </a:r>
            <a:r>
              <a:rPr lang="fr-FR" dirty="0" smtClean="0"/>
              <a:t>).</a:t>
            </a:r>
          </a:p>
          <a:p>
            <a:r>
              <a:rPr lang="fr-FR" dirty="0" smtClean="0"/>
              <a:t>Chaque fichier CSV contient les colonnes : </a:t>
            </a:r>
            <a:r>
              <a:rPr lang="fr-FR" dirty="0" smtClean="0">
                <a:solidFill>
                  <a:srgbClr val="FF0000"/>
                </a:solidFill>
              </a:rPr>
              <a:t>Temps (s), </a:t>
            </a:r>
            <a:r>
              <a:rPr lang="fr-FR" dirty="0" err="1" smtClean="0">
                <a:solidFill>
                  <a:srgbClr val="FF0000"/>
                </a:solidFill>
              </a:rPr>
              <a:t>Tension_entree</a:t>
            </a:r>
            <a:r>
              <a:rPr lang="fr-FR" dirty="0" smtClean="0">
                <a:solidFill>
                  <a:srgbClr val="FF0000"/>
                </a:solidFill>
              </a:rPr>
              <a:t> (V), </a:t>
            </a:r>
            <a:r>
              <a:rPr lang="fr-FR" dirty="0" err="1" smtClean="0">
                <a:solidFill>
                  <a:srgbClr val="FF0000"/>
                </a:solidFill>
              </a:rPr>
              <a:t>Tension_sortie</a:t>
            </a:r>
            <a:r>
              <a:rPr lang="fr-FR" dirty="0" smtClean="0">
                <a:solidFill>
                  <a:srgbClr val="FF0000"/>
                </a:solidFill>
              </a:rPr>
              <a:t> (V).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66913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-76200"/>
            <a:ext cx="7534656" cy="86995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exemple complet d'automatisation simulant la 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documentation et la caractérisation d'un montage redresseur monophasé non commandé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intégrant les bibliothèques étudiées.</a:t>
            </a:r>
            <a:b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7800" y="660401"/>
            <a:ext cx="7886700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6691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C6DCC38C-603B-CCD0-2914-0BBCD4F4F7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882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67" y="914400"/>
            <a:ext cx="5641848" cy="5029200"/>
          </a:xfrm>
        </p:spPr>
        <p:txBody>
          <a:bodyPr/>
          <a:lstStyle/>
          <a:p>
            <a:pPr algn="ctr"/>
            <a:r>
              <a:rPr lang="en-US" sz="4000" dirty="0" err="1"/>
              <a:t>Objectifs</a:t>
            </a:r>
            <a:r>
              <a:rPr lang="en-US" dirty="0"/>
              <a:t> </a:t>
            </a:r>
            <a:r>
              <a:rPr lang="en-US" sz="4000" dirty="0" err="1"/>
              <a:t>pédagogiques</a:t>
            </a:r>
            <a:endParaRPr lang="en-US" sz="4000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="" xmlns:a16="http://schemas.microsoft.com/office/drawing/2014/main" id="{0D6FB95E-6987-A57C-3663-3FD6F6FAC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36885145"/>
              </p:ext>
            </p:extLst>
          </p:nvPr>
        </p:nvGraphicFramePr>
        <p:xfrm>
          <a:off x="5539780" y="-668685"/>
          <a:ext cx="6382353" cy="7716168"/>
        </p:xfrm>
        <a:graphic>
          <a:graphicData uri="http://schemas.openxmlformats.org/drawingml/2006/table">
            <a:tbl>
              <a:tblPr firstRow="1" bandRow="1"/>
              <a:tblGrid>
                <a:gridCol w="6382353">
                  <a:extLst>
                    <a:ext uri="{9D8B030D-6E8A-4147-A177-3AD203B41FA5}">
                      <a16:colId xmlns="" xmlns:a16="http://schemas.microsoft.com/office/drawing/2014/main" val="1563570424"/>
                    </a:ext>
                  </a:extLst>
                </a:gridCol>
              </a:tblGrid>
              <a:tr h="171774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err="1">
                          <a:latin typeface="+mn-lt"/>
                          <a:cs typeface="Gill Sans Light" panose="020B0302020104020203" pitchFamily="34" charset="-79"/>
                        </a:rPr>
                        <a:t>Comprendre</a:t>
                      </a:r>
                      <a:r>
                        <a:rPr lang="en-US" sz="4000" b="0" dirty="0">
                          <a:latin typeface="+mn-lt"/>
                          <a:cs typeface="Gill Sans Light" panose="020B0302020104020203" pitchFamily="34" charset="-79"/>
                        </a:rPr>
                        <a:t> les </a:t>
                      </a:r>
                      <a:r>
                        <a:rPr lang="en-US" sz="4000" b="0" dirty="0" err="1">
                          <a:latin typeface="+mn-lt"/>
                          <a:cs typeface="Gill Sans Light" panose="020B0302020104020203" pitchFamily="34" charset="-79"/>
                        </a:rPr>
                        <a:t>principes</a:t>
                      </a:r>
                      <a:r>
                        <a:rPr lang="en-US" sz="4000" b="0" dirty="0">
                          <a:latin typeface="+mn-lt"/>
                          <a:cs typeface="Gill Sans Light" panose="020B0302020104020203" pitchFamily="34" charset="-79"/>
                        </a:rPr>
                        <a:t> de </a:t>
                      </a:r>
                      <a:r>
                        <a:rPr lang="en-US" sz="4000" b="0" dirty="0" err="1">
                          <a:latin typeface="+mn-lt"/>
                          <a:cs typeface="Gill Sans Light" panose="020B0302020104020203" pitchFamily="34" charset="-79"/>
                        </a:rPr>
                        <a:t>l’automatisation</a:t>
                      </a:r>
                      <a:r>
                        <a:rPr lang="en-US" sz="4000" b="0" dirty="0">
                          <a:latin typeface="+mn-lt"/>
                          <a:cs typeface="Gill Sans Light" panose="020B0302020104020203" pitchFamily="34" charset="-79"/>
                        </a:rPr>
                        <a:t>  </a:t>
                      </a:r>
                      <a:endParaRPr lang="en-US" sz="3600" b="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89471877"/>
                  </a:ext>
                </a:extLst>
              </a:tr>
              <a:tr h="1717746">
                <a:tc>
                  <a:txBody>
                    <a:bodyPr/>
                    <a:lstStyle/>
                    <a:p>
                      <a:pPr algn="r"/>
                      <a:r>
                        <a:rPr lang="en-US" sz="3600" b="0" dirty="0" err="1">
                          <a:latin typeface="+mn-lt"/>
                          <a:cs typeface="Gill Sans Light" panose="020B0302020104020203" pitchFamily="34" charset="-79"/>
                        </a:rPr>
                        <a:t>Manipuler</a:t>
                      </a:r>
                      <a:r>
                        <a:rPr lang="en-US" sz="3600" b="0" dirty="0">
                          <a:latin typeface="+mn-lt"/>
                          <a:cs typeface="Gill Sans Light" panose="020B0302020104020203" pitchFamily="34" charset="-79"/>
                        </a:rPr>
                        <a:t> des </a:t>
                      </a:r>
                      <a:r>
                        <a:rPr lang="en-US" sz="3600" b="0" dirty="0" err="1">
                          <a:latin typeface="+mn-lt"/>
                          <a:cs typeface="Gill Sans Light" panose="020B0302020104020203" pitchFamily="34" charset="-79"/>
                        </a:rPr>
                        <a:t>fichiers</a:t>
                      </a:r>
                      <a:r>
                        <a:rPr lang="en-US" sz="3600" b="0" dirty="0">
                          <a:latin typeface="+mn-lt"/>
                          <a:cs typeface="Gill Sans Light" panose="020B0302020104020203" pitchFamily="34" charset="-79"/>
                        </a:rPr>
                        <a:t> et des </a:t>
                      </a:r>
                      <a:r>
                        <a:rPr lang="en-US" sz="3600" b="0" dirty="0" err="1">
                          <a:latin typeface="+mn-lt"/>
                          <a:cs typeface="Gill Sans Light" panose="020B0302020104020203" pitchFamily="34" charset="-79"/>
                        </a:rPr>
                        <a:t>données</a:t>
                      </a:r>
                      <a:r>
                        <a:rPr lang="en-US" sz="3600" b="0" dirty="0">
                          <a:latin typeface="+mn-lt"/>
                          <a:cs typeface="Gill Sans Light" panose="020B0302020104020203" pitchFamily="34" charset="-79"/>
                        </a:rPr>
                        <a:t> avec Python    </a:t>
                      </a:r>
                      <a:endParaRPr lang="en-US" sz="3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36238222"/>
                  </a:ext>
                </a:extLst>
              </a:tr>
              <a:tr h="1717746">
                <a:tc>
                  <a:txBody>
                    <a:bodyPr/>
                    <a:lstStyle/>
                    <a:p>
                      <a:pPr algn="r"/>
                      <a:r>
                        <a:rPr lang="en-US" sz="3600" b="0" dirty="0" err="1">
                          <a:latin typeface="+mn-lt"/>
                          <a:cs typeface="Gill Sans Light" panose="020B0302020104020203" pitchFamily="34" charset="-79"/>
                        </a:rPr>
                        <a:t>Utiliser</a:t>
                      </a:r>
                      <a:r>
                        <a:rPr lang="en-US" sz="3600" b="0" dirty="0">
                          <a:latin typeface="+mn-lt"/>
                          <a:cs typeface="Gill Sans Light" panose="020B0302020104020203" pitchFamily="34" charset="-79"/>
                        </a:rPr>
                        <a:t> les </a:t>
                      </a:r>
                      <a:r>
                        <a:rPr lang="en-US" sz="3600" b="0" dirty="0" err="1">
                          <a:latin typeface="+mn-lt"/>
                          <a:cs typeface="Gill Sans Light" panose="020B0302020104020203" pitchFamily="34" charset="-79"/>
                        </a:rPr>
                        <a:t>bibliothèques</a:t>
                      </a:r>
                      <a:r>
                        <a:rPr lang="en-US" sz="3600" b="0" dirty="0">
                          <a:latin typeface="+mn-lt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sz="3600" b="0" dirty="0" err="1">
                          <a:latin typeface="+mn-lt"/>
                          <a:cs typeface="Gill Sans Light" panose="020B0302020104020203" pitchFamily="34" charset="-79"/>
                        </a:rPr>
                        <a:t>adaptées</a:t>
                      </a:r>
                      <a:endParaRPr lang="en-US" sz="3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24452646"/>
                  </a:ext>
                </a:extLst>
              </a:tr>
              <a:tr h="171774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>
                          <a:latin typeface="+mn-lt"/>
                          <a:cs typeface="Gill Sans Light" panose="020B0302020104020203" pitchFamily="34" charset="-79"/>
                        </a:rPr>
                        <a:t>Créer</a:t>
                      </a:r>
                      <a:r>
                        <a:rPr lang="en-US" sz="3600" b="0" dirty="0">
                          <a:latin typeface="+mn-lt"/>
                          <a:cs typeface="Gill Sans Light" panose="020B0302020104020203" pitchFamily="34" charset="-79"/>
                        </a:rPr>
                        <a:t> des scripts </a:t>
                      </a:r>
                      <a:r>
                        <a:rPr lang="en-US" sz="3600" b="0" dirty="0" err="1">
                          <a:latin typeface="+mn-lt"/>
                          <a:cs typeface="Gill Sans Light" panose="020B0302020104020203" pitchFamily="34" charset="-79"/>
                        </a:rPr>
                        <a:t>robustes</a:t>
                      </a:r>
                      <a:r>
                        <a:rPr lang="en-US" sz="3600" b="0" dirty="0">
                          <a:latin typeface="+mn-lt"/>
                          <a:cs typeface="Gill Sans Light" panose="020B0302020104020203" pitchFamily="34" charset="-79"/>
                        </a:rPr>
                        <a:t> et </a:t>
                      </a:r>
                      <a:r>
                        <a:rPr lang="en-US" sz="3600" b="0" dirty="0" err="1">
                          <a:latin typeface="+mn-lt"/>
                          <a:cs typeface="Gill Sans Light" panose="020B0302020104020203" pitchFamily="34" charset="-79"/>
                        </a:rPr>
                        <a:t>réutilisables</a:t>
                      </a:r>
                      <a:endParaRPr lang="en-US" sz="3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90977400"/>
                  </a:ext>
                </a:extLst>
              </a:tr>
              <a:tr h="84518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647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1" descr="Person in black skirt and white shirt holding some dandelions">
            <a:extLst>
              <a:ext uri="{FF2B5EF4-FFF2-40B4-BE49-F238E27FC236}">
                <a16:creationId xmlns="" xmlns:a16="http://schemas.microsoft.com/office/drawing/2014/main" id="{FFD2BD9F-962D-9BA5-14BE-C9CD52FEF9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8" b="18"/>
          <a:stretch/>
        </p:blipFill>
        <p:spPr>
          <a:xfrm>
            <a:off x="-77782" y="416983"/>
            <a:ext cx="4790059" cy="6587067"/>
          </a:xfrm>
        </p:spPr>
      </p:pic>
      <p:sp>
        <p:nvSpPr>
          <p:cNvPr id="4" name="Titre 3">
            <a:extLst>
              <a:ext uri="{FF2B5EF4-FFF2-40B4-BE49-F238E27FC236}">
                <a16:creationId xmlns="" xmlns:a16="http://schemas.microsoft.com/office/drawing/2014/main" id="{CA7E72CF-A935-651D-BDFA-D9B25D0E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992" y="234950"/>
            <a:ext cx="7537008" cy="9032687"/>
          </a:xfrm>
          <a:solidFill>
            <a:srgbClr val="00B0F0"/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Déléguer 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à un programme des tâches répétitives ou 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complexes. 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Python 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est idéal grâce à sa syntaxe simple et ses bibliothèques 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Exemples :  - Nettoyage de fichiers  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Envoi d’e-mails  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Times New Roman" pitchFamily="18" charset="0"/>
                <a:cs typeface="Times New Roman" pitchFamily="18" charset="0"/>
              </a:rPr>
              <a:t>Scraping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web  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Traitement de données Excel/CSV  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Interaction avec des API</a:t>
            </a:r>
            <a:r>
              <a:rPr lang="fr-FR" sz="4000" dirty="0"/>
              <a:t>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2C06F84-3F53-91CD-A2E7-EF2B7527F500}"/>
              </a:ext>
            </a:extLst>
          </p:cNvPr>
          <p:cNvSpPr txBox="1"/>
          <p:nvPr/>
        </p:nvSpPr>
        <p:spPr>
          <a:xfrm>
            <a:off x="0" y="1726419"/>
            <a:ext cx="4603750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Principes d’automatisation</a:t>
            </a:r>
            <a:endParaRPr lang="fr-FR" sz="4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32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834967-FCCA-F580-D303-78EE2149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72" y="82551"/>
            <a:ext cx="6209128" cy="1301750"/>
          </a:xfrm>
        </p:spPr>
        <p:txBody>
          <a:bodyPr/>
          <a:lstStyle/>
          <a:p>
            <a:r>
              <a:rPr lang="en-GB" dirty="0" err="1"/>
              <a:t>Bibliothèques</a:t>
            </a:r>
            <a:r>
              <a:rPr lang="en-GB" dirty="0"/>
              <a:t> </a:t>
            </a:r>
            <a:r>
              <a:rPr lang="en-GB" dirty="0" err="1"/>
              <a:t>clés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4" y="1289050"/>
            <a:ext cx="8149084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203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742950"/>
            <a:ext cx="7534656" cy="1485900"/>
          </a:xfrm>
        </p:spPr>
        <p:txBody>
          <a:bodyPr/>
          <a:lstStyle/>
          <a:p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NumPy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: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Calculs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automatisés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Exemples</a:t>
            </a:r>
            <a:endParaRPr lang="en-US" u="sng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" y="2291556"/>
            <a:ext cx="296545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79850" y="2400300"/>
            <a:ext cx="4114800" cy="1477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#À copier pour executer </a:t>
            </a:r>
            <a:r>
              <a:rPr lang="en-US" dirty="0" err="1" smtClean="0">
                <a:solidFill>
                  <a:srgbClr val="0070C0"/>
                </a:solidFill>
              </a:rPr>
              <a:t>sur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Spyder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import </a:t>
            </a:r>
            <a:r>
              <a:rPr lang="en-US" dirty="0" err="1" smtClean="0">
                <a:solidFill>
                  <a:srgbClr val="0070C0"/>
                </a:solidFill>
              </a:rPr>
              <a:t>numpy</a:t>
            </a:r>
            <a:r>
              <a:rPr lang="en-US" dirty="0" smtClean="0">
                <a:solidFill>
                  <a:srgbClr val="0070C0"/>
                </a:solidFill>
              </a:rPr>
              <a:t> as </a:t>
            </a:r>
            <a:r>
              <a:rPr lang="en-US" dirty="0" err="1" smtClean="0">
                <a:solidFill>
                  <a:srgbClr val="0070C0"/>
                </a:solidFill>
              </a:rPr>
              <a:t>np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 = </a:t>
            </a:r>
            <a:r>
              <a:rPr lang="en-US" dirty="0" err="1" smtClean="0">
                <a:solidFill>
                  <a:srgbClr val="0070C0"/>
                </a:solidFill>
              </a:rPr>
              <a:t>np.array</a:t>
            </a:r>
            <a:r>
              <a:rPr lang="en-US" dirty="0" smtClean="0">
                <a:solidFill>
                  <a:srgbClr val="0070C0"/>
                </a:solidFill>
              </a:rPr>
              <a:t>([1, 2, 3])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 = </a:t>
            </a:r>
            <a:r>
              <a:rPr lang="en-US" dirty="0" err="1" smtClean="0">
                <a:solidFill>
                  <a:srgbClr val="0070C0"/>
                </a:solidFill>
              </a:rPr>
              <a:t>np.array</a:t>
            </a:r>
            <a:r>
              <a:rPr lang="en-US" dirty="0" smtClean="0">
                <a:solidFill>
                  <a:srgbClr val="0070C0"/>
                </a:solidFill>
              </a:rPr>
              <a:t>([4, 5, 6])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print(a + b)  # </a:t>
            </a:r>
            <a:r>
              <a:rPr lang="en-US" dirty="0" err="1" smtClean="0">
                <a:solidFill>
                  <a:srgbClr val="0070C0"/>
                </a:solidFill>
              </a:rPr>
              <a:t>resultat</a:t>
            </a:r>
            <a:r>
              <a:rPr lang="en-US" dirty="0" smtClean="0">
                <a:solidFill>
                  <a:srgbClr val="0070C0"/>
                </a:solidFill>
              </a:rPr>
              <a:t> : [5 7 9]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0800" y="4236135"/>
            <a:ext cx="485775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#À copier pour executer </a:t>
            </a:r>
            <a:r>
              <a:rPr lang="en-US" dirty="0" err="1" smtClean="0">
                <a:solidFill>
                  <a:srgbClr val="0070C0"/>
                </a:solidFill>
              </a:rPr>
              <a:t>sur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Spyder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matrice = </a:t>
            </a:r>
            <a:r>
              <a:rPr lang="fr-FR" dirty="0" err="1" smtClean="0">
                <a:solidFill>
                  <a:srgbClr val="0070C0"/>
                </a:solidFill>
              </a:rPr>
              <a:t>np.random.rand</a:t>
            </a:r>
            <a:r>
              <a:rPr lang="fr-FR" dirty="0" smtClean="0">
                <a:solidFill>
                  <a:srgbClr val="0070C0"/>
                </a:solidFill>
              </a:rPr>
              <a:t>(1000, 1000)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resultat</a:t>
            </a:r>
            <a:r>
              <a:rPr lang="fr-FR" dirty="0" smtClean="0">
                <a:solidFill>
                  <a:srgbClr val="0070C0"/>
                </a:solidFill>
              </a:rPr>
              <a:t> = </a:t>
            </a:r>
            <a:r>
              <a:rPr lang="fr-FR" dirty="0" err="1" smtClean="0">
                <a:solidFill>
                  <a:srgbClr val="0070C0"/>
                </a:solidFill>
              </a:rPr>
              <a:t>np.mean</a:t>
            </a:r>
            <a:r>
              <a:rPr lang="fr-FR" dirty="0" smtClean="0">
                <a:solidFill>
                  <a:srgbClr val="0070C0"/>
                </a:solidFill>
              </a:rPr>
              <a:t>(matrice, axis=0)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91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365760"/>
            <a:ext cx="8947736" cy="1863090"/>
          </a:xfrm>
        </p:spPr>
        <p:txBody>
          <a:bodyPr/>
          <a:lstStyle/>
          <a:p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Matplot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et </a:t>
            </a: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Numpy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: visualisation et representation des </a:t>
            </a: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courbes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Exemples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: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tracer la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courbe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de la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fonction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y(t)=exp(-4t)sin(2t)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07698" y="2328202"/>
            <a:ext cx="7202659" cy="39703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import </a:t>
            </a:r>
            <a:r>
              <a:rPr lang="fr-FR" dirty="0" err="1" smtClean="0"/>
              <a:t>numpy</a:t>
            </a:r>
            <a:r>
              <a:rPr lang="fr-FR" dirty="0" smtClean="0"/>
              <a:t> as </a:t>
            </a:r>
            <a:r>
              <a:rPr lang="fr-FR" dirty="0" err="1" smtClean="0"/>
              <a:t>np</a:t>
            </a:r>
            <a:endParaRPr lang="fr-FR" dirty="0" smtClean="0"/>
          </a:p>
          <a:p>
            <a:r>
              <a:rPr lang="fr-FR" dirty="0" smtClean="0"/>
              <a:t>import </a:t>
            </a:r>
            <a:r>
              <a:rPr lang="fr-FR" dirty="0" err="1" smtClean="0"/>
              <a:t>matplotlib.pyplot</a:t>
            </a:r>
            <a:r>
              <a:rPr lang="fr-FR" dirty="0" smtClean="0"/>
              <a:t> as </a:t>
            </a:r>
            <a:r>
              <a:rPr lang="fr-FR" dirty="0" err="1" smtClean="0"/>
              <a:t>plt</a:t>
            </a:r>
            <a:endParaRPr lang="fr-FR" dirty="0" smtClean="0"/>
          </a:p>
          <a:p>
            <a:r>
              <a:rPr lang="fr-FR" dirty="0" smtClean="0"/>
              <a:t>t </a:t>
            </a:r>
            <a:r>
              <a:rPr lang="fr-FR" dirty="0" smtClean="0"/>
              <a:t>= </a:t>
            </a:r>
            <a:r>
              <a:rPr lang="fr-FR" dirty="0" err="1" smtClean="0"/>
              <a:t>np.linspace</a:t>
            </a:r>
            <a:r>
              <a:rPr lang="fr-FR" dirty="0" smtClean="0"/>
              <a:t>(0, 5, 1000</a:t>
            </a:r>
            <a:r>
              <a:rPr lang="fr-FR" dirty="0" smtClean="0"/>
              <a:t>) </a:t>
            </a:r>
            <a:r>
              <a:rPr lang="fr-FR" dirty="0" smtClean="0"/>
              <a:t># Définition du vecteur temps</a:t>
            </a:r>
          </a:p>
          <a:p>
            <a:r>
              <a:rPr lang="fr-FR" dirty="0" smtClean="0"/>
              <a:t>y </a:t>
            </a:r>
            <a:r>
              <a:rPr lang="fr-FR" dirty="0" smtClean="0"/>
              <a:t>= np.exp</a:t>
            </a:r>
            <a:r>
              <a:rPr lang="fr-FR" dirty="0" smtClean="0"/>
              <a:t>(-2*t</a:t>
            </a:r>
            <a:r>
              <a:rPr lang="fr-FR" dirty="0" smtClean="0"/>
              <a:t>) * np.sin(2*t</a:t>
            </a:r>
            <a:r>
              <a:rPr lang="fr-FR" dirty="0" smtClean="0"/>
              <a:t>)</a:t>
            </a:r>
            <a:r>
              <a:rPr lang="fr-FR" dirty="0" smtClean="0"/>
              <a:t> # Définition de la fonction</a:t>
            </a:r>
          </a:p>
          <a:p>
            <a:r>
              <a:rPr lang="fr-FR" dirty="0" err="1" smtClean="0"/>
              <a:t>plt.plot</a:t>
            </a:r>
            <a:r>
              <a:rPr lang="fr-FR" dirty="0" smtClean="0"/>
              <a:t>(t</a:t>
            </a:r>
            <a:r>
              <a:rPr lang="fr-FR" dirty="0" smtClean="0"/>
              <a:t>, </a:t>
            </a:r>
            <a:r>
              <a:rPr lang="fr-FR" dirty="0" smtClean="0"/>
              <a:t>y) </a:t>
            </a:r>
            <a:r>
              <a:rPr lang="fr-FR" dirty="0" smtClean="0"/>
              <a:t># Tracé de la courbe</a:t>
            </a:r>
          </a:p>
          <a:p>
            <a:r>
              <a:rPr lang="fr-FR" dirty="0" err="1" smtClean="0"/>
              <a:t>plt.xlabel</a:t>
            </a:r>
            <a:r>
              <a:rPr lang="fr-FR" dirty="0" smtClean="0"/>
              <a:t>("Temps t (s</a:t>
            </a:r>
            <a:r>
              <a:rPr lang="fr-FR" dirty="0" smtClean="0"/>
              <a:t>)")</a:t>
            </a:r>
            <a:r>
              <a:rPr lang="fr-FR" dirty="0" smtClean="0"/>
              <a:t> # Nom des axes</a:t>
            </a:r>
          </a:p>
          <a:p>
            <a:r>
              <a:rPr lang="fr-FR" dirty="0" err="1" smtClean="0"/>
              <a:t>plt.ylabel</a:t>
            </a:r>
            <a:r>
              <a:rPr lang="fr-FR" dirty="0" smtClean="0"/>
              <a:t>("Amplitude y(t</a:t>
            </a:r>
            <a:r>
              <a:rPr lang="fr-FR" dirty="0" smtClean="0"/>
              <a:t>)") </a:t>
            </a:r>
            <a:r>
              <a:rPr lang="fr-FR" dirty="0" smtClean="0"/>
              <a:t># Nom des axes</a:t>
            </a:r>
          </a:p>
          <a:p>
            <a:r>
              <a:rPr lang="fr-FR" dirty="0" err="1" smtClean="0"/>
              <a:t>plt.title</a:t>
            </a:r>
            <a:r>
              <a:rPr lang="fr-FR" dirty="0" smtClean="0"/>
              <a:t>("Représentation de la fonction y(t) = e</a:t>
            </a:r>
            <a:r>
              <a:rPr lang="fr-FR" dirty="0" smtClean="0"/>
              <a:t>^{-2t</a:t>
            </a:r>
            <a:r>
              <a:rPr lang="fr-FR" dirty="0" smtClean="0"/>
              <a:t>} sin(2t</a:t>
            </a:r>
            <a:r>
              <a:rPr lang="fr-FR" dirty="0" smtClean="0"/>
              <a:t>)")</a:t>
            </a:r>
            <a:r>
              <a:rPr lang="fr-FR" dirty="0" smtClean="0"/>
              <a:t> # Titre</a:t>
            </a:r>
          </a:p>
          <a:p>
            <a:r>
              <a:rPr lang="fr-FR" dirty="0" err="1" smtClean="0"/>
              <a:t>plt.grid</a:t>
            </a:r>
            <a:r>
              <a:rPr lang="fr-FR" dirty="0" smtClean="0"/>
              <a:t>(</a:t>
            </a:r>
            <a:r>
              <a:rPr lang="fr-FR" dirty="0" err="1" smtClean="0"/>
              <a:t>True</a:t>
            </a:r>
            <a:r>
              <a:rPr lang="fr-FR" dirty="0" smtClean="0"/>
              <a:t>)</a:t>
            </a:r>
            <a:r>
              <a:rPr lang="fr-FR" dirty="0" smtClean="0"/>
              <a:t> # Grille </a:t>
            </a:r>
          </a:p>
          <a:p>
            <a:r>
              <a:rPr lang="fr-FR" dirty="0" err="1" smtClean="0"/>
              <a:t>plt.legend</a:t>
            </a:r>
            <a:r>
              <a:rPr lang="fr-FR" dirty="0" smtClean="0"/>
              <a:t>()</a:t>
            </a:r>
            <a:r>
              <a:rPr lang="fr-FR" dirty="0" smtClean="0"/>
              <a:t> </a:t>
            </a:r>
            <a:r>
              <a:rPr lang="fr-FR" dirty="0" smtClean="0"/>
              <a:t># </a:t>
            </a:r>
            <a:r>
              <a:rPr lang="fr-FR" dirty="0" smtClean="0"/>
              <a:t>légende</a:t>
            </a:r>
          </a:p>
          <a:p>
            <a:r>
              <a:rPr lang="fr-FR" dirty="0" err="1" smtClean="0"/>
              <a:t>plt.show</a:t>
            </a:r>
            <a:r>
              <a:rPr lang="fr-FR" dirty="0" smtClean="0"/>
              <a:t>()</a:t>
            </a:r>
            <a:r>
              <a:rPr lang="fr-FR" dirty="0" smtClean="0"/>
              <a:t> # Affichage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6691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365760"/>
            <a:ext cx="8947736" cy="1863090"/>
          </a:xfrm>
        </p:spPr>
        <p:txBody>
          <a:bodyPr/>
          <a:lstStyle/>
          <a:p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Parcourir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une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liste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où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un </a:t>
            </a: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vecteur</a:t>
            </a: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avec un pas </a:t>
            </a: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determiné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354" y="2623625"/>
            <a:ext cx="10480431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 = 0</a:t>
            </a:r>
          </a:p>
          <a:p>
            <a:r>
              <a:rPr lang="fr-FR" dirty="0" smtClean="0"/>
              <a:t>for i in range(2, 12, 4):  # </a:t>
            </a:r>
            <a:r>
              <a:rPr lang="fr-FR" dirty="0" smtClean="0"/>
              <a:t>Parcourir </a:t>
            </a:r>
            <a:r>
              <a:rPr lang="fr-FR" dirty="0" smtClean="0"/>
              <a:t>la liste avec un pas de 4: les </a:t>
            </a:r>
            <a:r>
              <a:rPr lang="fr-FR" dirty="0" smtClean="0"/>
              <a:t>éléments </a:t>
            </a:r>
            <a:r>
              <a:rPr lang="fr-FR" dirty="0" smtClean="0"/>
              <a:t>pris sont: 2,6 et 10</a:t>
            </a:r>
          </a:p>
          <a:p>
            <a:r>
              <a:rPr lang="fr-FR" dirty="0" smtClean="0"/>
              <a:t>    s += 2 * i</a:t>
            </a:r>
          </a:p>
          <a:p>
            <a:r>
              <a:rPr lang="fr-FR" dirty="0" err="1" smtClean="0"/>
              <a:t>print</a:t>
            </a:r>
            <a:r>
              <a:rPr lang="fr-FR" dirty="0" smtClean="0"/>
              <a:t>(s)  # </a:t>
            </a:r>
            <a:r>
              <a:rPr lang="fr-FR" dirty="0" smtClean="0"/>
              <a:t>Résultat s=</a:t>
            </a:r>
            <a:r>
              <a:rPr lang="fr-FR" dirty="0" smtClean="0"/>
              <a:t> 36 </a:t>
            </a:r>
            <a:r>
              <a:rPr lang="fr-FR" dirty="0" smtClean="0"/>
              <a:t>en effet s=0+2(2+6+10</a:t>
            </a:r>
            <a:r>
              <a:rPr lang="fr-FR" dirty="0" smtClean="0"/>
              <a:t>) </a:t>
            </a:r>
            <a:r>
              <a:rPr lang="fr-FR" dirty="0" smtClean="0"/>
              <a:t>=36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6691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=""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60152" cy="1384300"/>
          </a:xfrm>
        </p:spPr>
        <p:txBody>
          <a:bodyPr anchor="b"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Pandas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: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Manipulation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données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Exemples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C7846849-DC0A-EE3B-2E5E-D669EC127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2164" y="2460625"/>
            <a:ext cx="8109772" cy="6919547"/>
          </a:xfrm>
        </p:spPr>
        <p:txBody>
          <a:bodyPr/>
          <a:lstStyle/>
          <a:p>
            <a:r>
              <a:rPr lang="en-GB" dirty="0"/>
              <a:t>
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00" y="1365250"/>
            <a:ext cx="480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3" y="3035300"/>
            <a:ext cx="10010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9550" y="3696385"/>
            <a:ext cx="9290050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#À copier pour executer </a:t>
            </a:r>
            <a:r>
              <a:rPr lang="en-US" dirty="0" err="1" smtClean="0">
                <a:solidFill>
                  <a:srgbClr val="0070C0"/>
                </a:solidFill>
              </a:rPr>
              <a:t>sur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Spyder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import pandas as </a:t>
            </a:r>
            <a:r>
              <a:rPr lang="fr-FR" dirty="0" err="1" smtClean="0">
                <a:solidFill>
                  <a:srgbClr val="0070C0"/>
                </a:solidFill>
              </a:rPr>
              <a:t>pd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err="1" smtClean="0">
                <a:solidFill>
                  <a:srgbClr val="0070C0"/>
                </a:solidFill>
              </a:rPr>
              <a:t>df</a:t>
            </a:r>
            <a:r>
              <a:rPr lang="fr-FR" dirty="0" smtClean="0">
                <a:solidFill>
                  <a:srgbClr val="0070C0"/>
                </a:solidFill>
              </a:rPr>
              <a:t> = </a:t>
            </a:r>
            <a:r>
              <a:rPr lang="fr-FR" dirty="0" err="1" smtClean="0">
                <a:solidFill>
                  <a:srgbClr val="0070C0"/>
                </a:solidFill>
              </a:rPr>
              <a:t>pd.read_csv</a:t>
            </a:r>
            <a:r>
              <a:rPr lang="fr-FR" dirty="0" smtClean="0">
                <a:solidFill>
                  <a:srgbClr val="0070C0"/>
                </a:solidFill>
              </a:rPr>
              <a:t>("notes_etudiants.csv")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print</a:t>
            </a:r>
            <a:r>
              <a:rPr lang="fr-FR" dirty="0" smtClean="0">
                <a:solidFill>
                  <a:srgbClr val="0070C0"/>
                </a:solidFill>
              </a:rPr>
              <a:t>(</a:t>
            </a:r>
            <a:r>
              <a:rPr lang="fr-FR" dirty="0" err="1" smtClean="0">
                <a:solidFill>
                  <a:srgbClr val="0070C0"/>
                </a:solidFill>
              </a:rPr>
              <a:t>df.head</a:t>
            </a:r>
            <a:r>
              <a:rPr lang="fr-FR" dirty="0" smtClean="0">
                <a:solidFill>
                  <a:srgbClr val="0070C0"/>
                </a:solidFill>
              </a:rPr>
              <a:t>())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df</a:t>
            </a:r>
            <a:r>
              <a:rPr lang="fr-FR" dirty="0" smtClean="0">
                <a:solidFill>
                  <a:srgbClr val="0070C0"/>
                </a:solidFill>
              </a:rPr>
              <a:t>["mention"] = </a:t>
            </a:r>
            <a:r>
              <a:rPr lang="fr-FR" dirty="0" err="1" smtClean="0">
                <a:solidFill>
                  <a:srgbClr val="0070C0"/>
                </a:solidFill>
              </a:rPr>
              <a:t>df</a:t>
            </a:r>
            <a:r>
              <a:rPr lang="fr-FR" dirty="0" smtClean="0">
                <a:solidFill>
                  <a:srgbClr val="0070C0"/>
                </a:solidFill>
              </a:rPr>
              <a:t>["note"].</a:t>
            </a:r>
            <a:r>
              <a:rPr lang="fr-FR" dirty="0" err="1" smtClean="0">
                <a:solidFill>
                  <a:srgbClr val="0070C0"/>
                </a:solidFill>
              </a:rPr>
              <a:t>apply</a:t>
            </a:r>
            <a:r>
              <a:rPr lang="fr-FR" dirty="0" smtClean="0">
                <a:solidFill>
                  <a:srgbClr val="0070C0"/>
                </a:solidFill>
              </a:rPr>
              <a:t>(lambda x: "Très bien" if x &gt;= 16 </a:t>
            </a:r>
            <a:r>
              <a:rPr lang="fr-FR" dirty="0" err="1" smtClean="0">
                <a:solidFill>
                  <a:srgbClr val="0070C0"/>
                </a:solidFill>
              </a:rPr>
              <a:t>else</a:t>
            </a:r>
            <a:r>
              <a:rPr lang="fr-FR" dirty="0" smtClean="0">
                <a:solidFill>
                  <a:srgbClr val="0070C0"/>
                </a:solidFill>
              </a:rPr>
              <a:t> "Bien" if x &gt;= 14 </a:t>
            </a:r>
            <a:r>
              <a:rPr lang="fr-FR" dirty="0" err="1" smtClean="0">
                <a:solidFill>
                  <a:srgbClr val="0070C0"/>
                </a:solidFill>
              </a:rPr>
              <a:t>else</a:t>
            </a:r>
            <a:r>
              <a:rPr lang="fr-FR" dirty="0" smtClean="0">
                <a:solidFill>
                  <a:srgbClr val="0070C0"/>
                </a:solidFill>
              </a:rPr>
              <a:t> "Passable")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df.to_excel("rapport_notes.xlsx", index=False)</a:t>
            </a:r>
          </a:p>
          <a:p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850" y="7474635"/>
            <a:ext cx="6604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fr-FR" u="sng" dirty="0" smtClean="0">
                <a:solidFill>
                  <a:srgbClr val="0070C0"/>
                </a:solidFill>
              </a:rPr>
              <a:t>Remarque</a:t>
            </a:r>
            <a:r>
              <a:rPr lang="fr-FR" dirty="0" smtClean="0">
                <a:solidFill>
                  <a:srgbClr val="0070C0"/>
                </a:solidFill>
              </a:rPr>
              <a:t> : Utiliser le fichier ci après où créer le fichier notes_etudiants.csv manuellement en utilisant le bloc notes  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3459163" y="3325813"/>
          <a:ext cx="5272087" cy="203200"/>
        </p:xfrm>
        <a:graphic>
          <a:graphicData uri="http://schemas.openxmlformats.org/presentationml/2006/ole">
            <p:oleObj spid="_x0000_s28674" name="Document" r:id="rId6" imgW="5271691" imgH="202508" progId="Word.Document.8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9399588" y="7488238"/>
          <a:ext cx="4795837" cy="1836737"/>
        </p:xfrm>
        <a:graphic>
          <a:graphicData uri="http://schemas.openxmlformats.org/presentationml/2006/ole">
            <p:oleObj spid="_x0000_s28675" name="Worksheet" r:id="rId7" imgW="4795880" imgH="1836580" progId="Excel.Sheet.8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444500" y="8244185"/>
            <a:ext cx="8604250" cy="61863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u="sng" dirty="0" smtClean="0">
                <a:solidFill>
                  <a:schemeClr val="tx1">
                    <a:lumMod val="50000"/>
                  </a:schemeClr>
                </a:solidFill>
              </a:rPr>
              <a:t>Application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  # Importer la bibliothèque pandas</a:t>
            </a:r>
          </a:p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………………………………..</a:t>
            </a:r>
          </a:p>
          <a:p>
            <a:endParaRPr lang="fr-FR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# Lire le fichier CSV contenant les données de courant et tension</a:t>
            </a:r>
          </a:p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# Exemple de fichier data.csv : 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Courant,Tension</a:t>
            </a:r>
            <a:endParaRPr lang="fr-FR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                        2,220</a:t>
            </a:r>
          </a:p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                        3,110</a:t>
            </a:r>
          </a:p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                        1.5,380</a:t>
            </a:r>
          </a:p>
          <a:p>
            <a:endParaRPr lang="fr-FR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…………………………………..</a:t>
            </a:r>
          </a:p>
          <a:p>
            <a:endParaRPr lang="fr-FR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# Afficher les premières lignes pour vérifier le contenu</a:t>
            </a:r>
          </a:p>
          <a:p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print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df.head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())</a:t>
            </a:r>
          </a:p>
          <a:p>
            <a:endParaRPr lang="fr-FR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# Créer une nouvelle colonne 'Puissance' en multipliant Courant * Tension</a:t>
            </a:r>
          </a:p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………………………………………………….</a:t>
            </a:r>
          </a:p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# Exporter le résultat vers un fichier Excel nommé rapport_puissance.xlsx</a:t>
            </a:r>
          </a:p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…………………………………………………..</a:t>
            </a:r>
          </a:p>
          <a:p>
            <a:endParaRPr lang="fr-FR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# Message de confirmation</a:t>
            </a:r>
          </a:p>
          <a:p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print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("✅ Fichier 'rapport_puissance.xlsx' créé avec succès !")</a:t>
            </a:r>
          </a:p>
          <a:p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71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=""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60152" cy="831850"/>
          </a:xfrm>
        </p:spPr>
        <p:txBody>
          <a:bodyPr anchor="b"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Pandas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: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Manipulation de </a:t>
            </a:r>
            <a:r>
              <a:rPr lang="en-GB" sz="28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données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GB" sz="2800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2800" u="sng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Exemples</a:t>
            </a:r>
            <a:r>
              <a:rPr lang="en-GB" sz="2800" u="sng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Suites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C7846849-DC0A-EE3B-2E5E-D669EC127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597025"/>
            <a:ext cx="6927850" cy="5006975"/>
          </a:xfrm>
        </p:spPr>
        <p:txBody>
          <a:bodyPr/>
          <a:lstStyle/>
          <a:p>
            <a:r>
              <a:rPr lang="en-GB" dirty="0"/>
              <a:t>
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2100" y="921435"/>
            <a:ext cx="66040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fr-FR" u="sng" dirty="0" smtClean="0">
                <a:solidFill>
                  <a:srgbClr val="0070C0"/>
                </a:solidFill>
              </a:rPr>
              <a:t>Remarque</a:t>
            </a:r>
            <a:r>
              <a:rPr lang="fr-FR" dirty="0" smtClean="0">
                <a:solidFill>
                  <a:srgbClr val="0070C0"/>
                </a:solidFill>
              </a:rPr>
              <a:t> : Utiliser le fichier ci après où créer le fichier notes_etudiants.csv manuellement en utilisant le bloc notes  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3459163" y="3325813"/>
          <a:ext cx="5272087" cy="203200"/>
        </p:xfrm>
        <a:graphic>
          <a:graphicData uri="http://schemas.openxmlformats.org/presentationml/2006/ole">
            <p:oleObj spid="_x0000_s29698" name="Document" r:id="rId4" imgW="5271691" imgH="202508" progId="Word.Document.8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7107238" y="1385888"/>
          <a:ext cx="4795837" cy="1836737"/>
        </p:xfrm>
        <a:graphic>
          <a:graphicData uri="http://schemas.openxmlformats.org/presentationml/2006/ole">
            <p:oleObj spid="_x0000_s29699" name="Worksheet" r:id="rId5" imgW="4795880" imgH="1836580" progId="Excel.Sheet.8">
              <p:embed/>
            </p:oleObj>
          </a:graphicData>
        </a:graphic>
      </p:graphicFrame>
      <p:sp>
        <p:nvSpPr>
          <p:cNvPr id="23" name="Rectangle 22"/>
          <p:cNvSpPr/>
          <p:nvPr/>
        </p:nvSpPr>
        <p:spPr>
          <a:xfrm>
            <a:off x="0" y="1562101"/>
            <a:ext cx="6819900" cy="329320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fr-FR" sz="1000" u="sng" dirty="0" smtClean="0">
                <a:solidFill>
                  <a:schemeClr val="tx1">
                    <a:lumMod val="50000"/>
                  </a:schemeClr>
                </a:solidFill>
              </a:rPr>
              <a:t>Application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  # Importer la bibliothèque pandas</a:t>
            </a:r>
          </a:p>
          <a:p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………………………………..</a:t>
            </a:r>
          </a:p>
          <a:p>
            <a:endParaRPr lang="fr-FR" sz="1000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# Lire le fichier CSV contenant les données de courant et tension</a:t>
            </a:r>
          </a:p>
          <a:p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# Exemple de fichier data.csv :  </a:t>
            </a:r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Courant,Tension</a:t>
            </a:r>
            <a:endParaRPr lang="fr-FR" sz="10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                        2,220</a:t>
            </a:r>
          </a:p>
          <a:p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                        3,110</a:t>
            </a:r>
          </a:p>
          <a:p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                        1.5,380</a:t>
            </a:r>
          </a:p>
          <a:p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…………………………………..</a:t>
            </a:r>
          </a:p>
          <a:p>
            <a:endParaRPr lang="fr-FR" sz="10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# Afficher les premières lignes pour vérifier le contenu</a:t>
            </a:r>
          </a:p>
          <a:p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print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df.head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())</a:t>
            </a:r>
          </a:p>
          <a:p>
            <a:endParaRPr lang="fr-FR" sz="10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# Créer une nouvelle colonne 'Puissance' en multipliant Courant * Tension</a:t>
            </a:r>
          </a:p>
          <a:p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………………………………………………….</a:t>
            </a:r>
          </a:p>
          <a:p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# Exporter le résultat vers un fichier Excel nommé rapport_puissance.xlsx</a:t>
            </a:r>
          </a:p>
          <a:p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…………………………………………………..</a:t>
            </a:r>
          </a:p>
          <a:p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# Message de confirmation</a:t>
            </a:r>
          </a:p>
          <a:p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print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("✅ Fichier 'rapport_puissance.xlsx' créé avec succès !")</a:t>
            </a:r>
          </a:p>
          <a:p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7174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17232</TotalTime>
  <Words>1311</Words>
  <Application>Microsoft Office PowerPoint</Application>
  <PresentationFormat>Personnalisé</PresentationFormat>
  <Paragraphs>218</Paragraphs>
  <Slides>18</Slides>
  <Notes>18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Custom</vt:lpstr>
      <vt:lpstr>Document</vt:lpstr>
      <vt:lpstr>Worksheet</vt:lpstr>
      <vt:lpstr>Chapitre II : Programmation et automatisation </vt:lpstr>
      <vt:lpstr>Objectifs pédagogiques</vt:lpstr>
      <vt:lpstr>Déléguer à un programme des tâches répétitives ou complexes.     Python est idéal grâce à sa syntaxe simple et ses bibliothèques   Exemples :  - Nettoyage de fichiers   Envoi d’e-mails    Scraping web   Traitement de données Excel/CSV   Interaction avec des APIs</vt:lpstr>
      <vt:lpstr>Bibliothèques clés</vt:lpstr>
      <vt:lpstr>NumPy : Calculs automatisés  Exemples</vt:lpstr>
      <vt:lpstr>Matplot et Numpy: visualisation et representation des courbes  Exemples : tracer la courbe de la fonction y(t)=exp(-4t)sin(2t)</vt:lpstr>
      <vt:lpstr>Parcourir une liste où un vecteur avec un pas determiné</vt:lpstr>
      <vt:lpstr>Pandas : Manipulation de données  Exemples</vt:lpstr>
      <vt:lpstr>Pandas : Manipulation de données  Exemples Suites</vt:lpstr>
      <vt:lpstr>openpyxl : Fichier Excel existant</vt:lpstr>
      <vt:lpstr>csv : Lecture et écriture</vt:lpstr>
      <vt:lpstr>  Automatisation d’envoi de messages</vt:lpstr>
      <vt:lpstr>  Automatisation d’envoi de messages suite</vt:lpstr>
      <vt:lpstr>  Automatisation d’envoi de messages suite</vt:lpstr>
      <vt:lpstr>  Automatisation d’envoi de messages suite</vt:lpstr>
      <vt:lpstr>  exemple complet d'automatisation simulant la documentation et la caractérisation d'un montage redresseur monophasé non commandé, intégrant les bibliothèques étudiées. </vt:lpstr>
      <vt:lpstr>  exemple complet d'automatisation simulant la documentation et la caractérisation d'un montage redresseur monophasé non commandé, intégrant les bibliothèques étudiées. 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II : Programmation et automatisation </dc:title>
  <dc:creator>Rafik BOUHENNACHE</dc:creator>
  <cp:lastModifiedBy>Rafik</cp:lastModifiedBy>
  <cp:revision>76</cp:revision>
  <dcterms:created xsi:type="dcterms:W3CDTF">2025-11-04T07:51:47Z</dcterms:created>
  <dcterms:modified xsi:type="dcterms:W3CDTF">2026-01-13T08:30:30Z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