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3" r:id="rId3"/>
    <p:sldMasterId id="2147483695" r:id="rId4"/>
  </p:sldMasterIdLst>
  <p:sldIdLst>
    <p:sldId id="256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3" r:id="rId16"/>
    <p:sldId id="275" r:id="rId17"/>
    <p:sldId id="274" r:id="rId18"/>
    <p:sldId id="276" r:id="rId19"/>
    <p:sldId id="277" r:id="rId20"/>
    <p:sldId id="280" r:id="rId21"/>
    <p:sldId id="278" r:id="rId22"/>
    <p:sldId id="279" r:id="rId23"/>
    <p:sldId id="281" r:id="rId24"/>
    <p:sldId id="282" r:id="rId25"/>
    <p:sldId id="284" r:id="rId26"/>
    <p:sldId id="283" r:id="rId27"/>
    <p:sldId id="285" r:id="rId28"/>
    <p:sldId id="302" r:id="rId29"/>
    <p:sldId id="303" r:id="rId30"/>
    <p:sldId id="286" r:id="rId31"/>
    <p:sldId id="288" r:id="rId32"/>
    <p:sldId id="291" r:id="rId33"/>
    <p:sldId id="290" r:id="rId34"/>
    <p:sldId id="305" r:id="rId35"/>
    <p:sldId id="306" r:id="rId36"/>
    <p:sldId id="304" r:id="rId37"/>
    <p:sldId id="289" r:id="rId38"/>
    <p:sldId id="287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1" r:id="rId47"/>
    <p:sldId id="300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64" d="100"/>
          <a:sy n="64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41328" y="210503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endParaRPr lang="fr-FR" altLang="fr-FR" sz="2400"/>
          </a:p>
        </p:txBody>
      </p:sp>
    </p:spTree>
    <p:extLst>
      <p:ext uri="{BB962C8B-B14F-4D97-AF65-F5344CB8AC3E}">
        <p14:creationId xmlns="" xmlns:p14="http://schemas.microsoft.com/office/powerpoint/2010/main" val="3682403087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85800" y="2514600"/>
            <a:ext cx="7772400" cy="3505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64484C1-CC05-4DDE-B554-37981BA6FBF4}" type="slidenum">
              <a:rPr lang="fr-CA" altLang="fr-FR"/>
              <a:pPr/>
              <a:t>‹N°›</a:t>
            </a:fld>
            <a:endParaRPr lang="fr-CA" altLang="fr-F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Bibliothèque de l'Université Laval</a:t>
            </a:r>
          </a:p>
        </p:txBody>
      </p:sp>
    </p:spTree>
    <p:extLst>
      <p:ext uri="{BB962C8B-B14F-4D97-AF65-F5344CB8AC3E}">
        <p14:creationId xmlns="" xmlns:p14="http://schemas.microsoft.com/office/powerpoint/2010/main" val="116623089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Times"/>
                <a:ea typeface="+mn-ea"/>
                <a:cs typeface="+mn-cs"/>
              </a:defRPr>
            </a:lvl1pPr>
          </a:lstStyle>
          <a:p>
            <a:pPr>
              <a:defRPr/>
            </a:pPr>
            <a:fld id="{72741704-556E-412E-A672-6175D4EF03B2}" type="datetime4">
              <a:rPr lang="en-US"/>
              <a:pPr>
                <a:defRPr/>
              </a:pPr>
              <a:t>June 20, 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BCBFA-B954-478A-BDDB-BFF7118DCC9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="" xmlns:p14="http://schemas.microsoft.com/office/powerpoint/2010/main" val="94153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41328" y="2105030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endParaRPr lang="fr-FR" altLang="fr-FR" sz="240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4800600" cy="1143000"/>
          </a:xfrm>
        </p:spPr>
        <p:txBody>
          <a:bodyPr/>
          <a:lstStyle>
            <a:lvl1pPr marL="0" indent="0">
              <a:buFontTx/>
              <a:buNone/>
              <a:defRPr sz="2600" kern="1200" baseline="0">
                <a:solidFill>
                  <a:srgbClr val="233A5E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8" name="Titre 4"/>
          <p:cNvSpPr>
            <a:spLocks noGrp="1"/>
          </p:cNvSpPr>
          <p:nvPr>
            <p:ph type="title"/>
          </p:nvPr>
        </p:nvSpPr>
        <p:spPr>
          <a:xfrm>
            <a:off x="685800" y="914400"/>
            <a:ext cx="4876800" cy="10668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88945650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08413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7613" y="2101850"/>
            <a:ext cx="3810000" cy="420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547688"/>
            <a:ext cx="1941513" cy="57562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547688"/>
            <a:ext cx="5676900" cy="57562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00850" y="1600200"/>
            <a:ext cx="2112963" cy="45259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78BB75-F5F2-455A-8867-74B5611FBC55}" type="datetimeFigureOut">
              <a:rPr lang="fr-FR" smtClean="0"/>
              <a:pPr/>
              <a:t>20/06/2022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BFA7DE5-0D90-4687-8B4D-EDC74E1B6A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8154E4EE-F823-4BF4-8843-81D3B2CD04E7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685800" y="0"/>
            <a:ext cx="7772400" cy="609600"/>
          </a:xfrm>
          <a:prstGeom prst="rect">
            <a:avLst/>
          </a:prstGeom>
          <a:solidFill>
            <a:srgbClr val="01A5E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endParaRPr lang="fr-FR" altLang="fr-FR" sz="2400"/>
          </a:p>
        </p:txBody>
      </p:sp>
      <p:sp>
        <p:nvSpPr>
          <p:cNvPr id="1029" name="Line 11"/>
          <p:cNvSpPr>
            <a:spLocks noChangeShapeType="1"/>
          </p:cNvSpPr>
          <p:nvPr/>
        </p:nvSpPr>
        <p:spPr bwMode="auto">
          <a:xfrm>
            <a:off x="685800" y="6248400"/>
            <a:ext cx="7772400" cy="0"/>
          </a:xfrm>
          <a:prstGeom prst="line">
            <a:avLst/>
          </a:prstGeom>
          <a:noFill/>
          <a:ln w="9525">
            <a:solidFill>
              <a:srgbClr val="01A5E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2" y="6400800"/>
            <a:ext cx="5337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Bibliothèque de l'Université Laval</a:t>
            </a:r>
          </a:p>
        </p:txBody>
      </p:sp>
      <p:pic>
        <p:nvPicPr>
          <p:cNvPr id="1031" name="Picture 27" descr="ondes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7" y="76200"/>
            <a:ext cx="422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35"/>
          <p:cNvSpPr>
            <a:spLocks noChangeShapeType="1"/>
          </p:cNvSpPr>
          <p:nvPr/>
        </p:nvSpPr>
        <p:spPr bwMode="auto">
          <a:xfrm>
            <a:off x="0" y="419100"/>
            <a:ext cx="84582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4105" name="Espace réservé du texte 10"/>
          <p:cNvSpPr>
            <a:spLocks noGrp="1"/>
          </p:cNvSpPr>
          <p:nvPr>
            <p:ph type="body" idx="1"/>
          </p:nvPr>
        </p:nvSpPr>
        <p:spPr bwMode="auto">
          <a:xfrm>
            <a:off x="685800" y="2438404"/>
            <a:ext cx="77724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62339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3000">
          <a:solidFill>
            <a:srgbClr val="233A5E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33A5E"/>
          </a:solidFill>
          <a:latin typeface="Arial Narrow" pitchFamily="34" charset="0"/>
          <a:ea typeface="ヒラギノ角ゴ Pro W3" pitchFamily="1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33A5E"/>
          </a:solidFill>
          <a:latin typeface="Arial Narrow" pitchFamily="34" charset="0"/>
          <a:ea typeface="ヒラギノ角ゴ Pro W3" pitchFamily="1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33A5E"/>
          </a:solidFill>
          <a:latin typeface="Arial Narrow" pitchFamily="34" charset="0"/>
          <a:ea typeface="ヒラギノ角ゴ Pro W3" pitchFamily="1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33A5E"/>
          </a:solidFill>
          <a:latin typeface="Arial Narrow" pitchFamily="34" charset="0"/>
          <a:ea typeface="ヒラギノ角ゴ Pro W3" pitchFamily="1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33A5E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33A5E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33A5E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33A5E"/>
          </a:solidFill>
          <a:latin typeface="Arial" charset="0"/>
          <a:ea typeface="ヒラギノ角ゴ Pro W3" pitchFamily="1" charset="-128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01A5E4"/>
        </a:buClr>
        <a:buFont typeface="Arial" panose="020B0604020202020204" pitchFamily="34" charset="0"/>
        <a:buChar char="•"/>
        <a:defRPr sz="2200">
          <a:solidFill>
            <a:srgbClr val="233A5E"/>
          </a:solidFill>
          <a:latin typeface="Arial Narrow" pitchFamily="34" charset="0"/>
          <a:ea typeface="+mn-ea"/>
          <a:cs typeface="+mn-cs"/>
        </a:defRPr>
      </a:lvl1pPr>
      <a:lvl2pPr marL="742950" indent="-179388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1A5E4"/>
        </a:buClr>
        <a:buFont typeface="Arial" panose="020B0604020202020204" pitchFamily="34" charset="0"/>
        <a:buChar char="•"/>
        <a:defRPr sz="1700">
          <a:solidFill>
            <a:srgbClr val="233A5E"/>
          </a:solidFill>
          <a:latin typeface="Arial Narrow" pitchFamily="34" charset="0"/>
          <a:ea typeface="+mn-ea"/>
        </a:defRPr>
      </a:lvl2pPr>
      <a:lvl3pPr marL="1143000" indent="-179388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1A5E4"/>
        </a:buClr>
        <a:buFont typeface="Arial" panose="020B0604020202020204" pitchFamily="34" charset="0"/>
        <a:buChar char="•"/>
        <a:defRPr sz="1400">
          <a:solidFill>
            <a:srgbClr val="233A5E"/>
          </a:solidFill>
          <a:latin typeface="Arial Narrow" pitchFamily="34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400">
          <a:solidFill>
            <a:srgbClr val="233A5E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200">
          <a:solidFill>
            <a:srgbClr val="233A5E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200">
          <a:solidFill>
            <a:srgbClr val="233A5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200">
          <a:solidFill>
            <a:srgbClr val="233A5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200">
          <a:solidFill>
            <a:srgbClr val="233A5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 sz="1200">
          <a:solidFill>
            <a:srgbClr val="233A5E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52400" y="0"/>
            <a:ext cx="1447800" cy="6858000"/>
          </a:xfrm>
          <a:prstGeom prst="roundRect">
            <a:avLst>
              <a:gd name="adj" fmla="val 106"/>
            </a:avLst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76400" y="0"/>
            <a:ext cx="7467600" cy="1219200"/>
          </a:xfrm>
          <a:prstGeom prst="roundRect">
            <a:avLst>
              <a:gd name="adj" fmla="val 130"/>
            </a:avLst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oundRect">
            <a:avLst>
              <a:gd name="adj" fmla="val 208"/>
            </a:avLst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oundRect">
            <a:avLst>
              <a:gd name="adj" fmla="val 347"/>
            </a:avLst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66800" y="6408738"/>
            <a:ext cx="1905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429000" y="6408738"/>
            <a:ext cx="2895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oundRect">
            <a:avLst>
              <a:gd name="adj" fmla="val 519"/>
            </a:avLst>
          </a:prstGeom>
          <a:solidFill>
            <a:srgbClr val="FAC164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47688"/>
            <a:ext cx="77708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0813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 dir="d"/>
  </p:transition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2A3D7A"/>
        </a:buClr>
        <a:buSzPct val="100000"/>
        <a:buFont typeface="Times New Roman" charset="0"/>
        <a:defRPr sz="4400">
          <a:solidFill>
            <a:srgbClr val="2A3D7A"/>
          </a:solidFill>
          <a:latin typeface="+mj-lt"/>
          <a:ea typeface="+mj-ea"/>
          <a:cs typeface="+mj-cs"/>
        </a:defRPr>
      </a:lvl1pPr>
      <a:lvl2pPr marL="4318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2pPr>
      <a:lvl3pPr marL="6477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3pPr>
      <a:lvl4pPr marL="8636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4pPr>
      <a:lvl5pPr marL="10795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5pPr>
      <a:lvl6pPr marL="15367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6pPr>
      <a:lvl7pPr marL="19939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7pPr>
      <a:lvl8pPr marL="24511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8pPr>
      <a:lvl9pPr marL="29083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9pPr>
    </p:titleStyle>
    <p:bodyStyle>
      <a:lvl1pPr marL="457200" indent="-457200" algn="l" defTabSz="449263" rtl="0" eaLnBrk="1" fontAlgn="base" hangingPunct="1">
        <a:spcBef>
          <a:spcPts val="8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"/>
        <a:defRPr sz="3200">
          <a:solidFill>
            <a:srgbClr val="5B5249"/>
          </a:solidFill>
          <a:latin typeface="+mn-lt"/>
          <a:ea typeface="+mn-ea"/>
          <a:cs typeface="+mn-cs"/>
        </a:defRPr>
      </a:lvl1pPr>
      <a:lvl2pPr marL="1025525" indent="-455613" algn="l" defTabSz="449263" rtl="0" eaLnBrk="1" fontAlgn="base" hangingPunct="1">
        <a:spcBef>
          <a:spcPts val="700"/>
        </a:spcBef>
        <a:spcAft>
          <a:spcPct val="0"/>
        </a:spcAft>
        <a:buClr>
          <a:srgbClr val="FAC164"/>
        </a:buClr>
        <a:buSzPct val="75000"/>
        <a:buFont typeface="Wingdings" pitchFamily="2" charset="2"/>
        <a:buChar char=""/>
        <a:defRPr sz="2800">
          <a:solidFill>
            <a:srgbClr val="5B5249"/>
          </a:solidFill>
          <a:latin typeface="+mn-lt"/>
        </a:defRPr>
      </a:lvl2pPr>
      <a:lvl3pPr marL="1368425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"/>
        <a:defRPr sz="2400">
          <a:solidFill>
            <a:srgbClr val="5B5249"/>
          </a:solidFill>
          <a:latin typeface="+mn-lt"/>
        </a:defRPr>
      </a:lvl3pPr>
      <a:lvl4pPr marL="1711325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60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28600" y="3200400"/>
            <a:ext cx="8763000" cy="1341438"/>
          </a:xfrm>
          <a:prstGeom prst="roundRect">
            <a:avLst>
              <a:gd name="adj" fmla="val 116"/>
            </a:avLst>
          </a:prstGeom>
          <a:gradFill rotWithShape="0">
            <a:gsLst>
              <a:gs pos="0">
                <a:srgbClr val="FFFFFF"/>
              </a:gs>
              <a:gs pos="100000">
                <a:srgbClr val="CEC8B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rcRect l="-894" t="-1259" b="-36900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95338" y="2895600"/>
            <a:ext cx="304800" cy="990600"/>
          </a:xfrm>
          <a:prstGeom prst="roundRect">
            <a:avLst>
              <a:gd name="adj" fmla="val 519"/>
            </a:avLst>
          </a:prstGeom>
          <a:solidFill>
            <a:srgbClr val="FAC164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6319838"/>
            <a:ext cx="1905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124200" y="6319838"/>
            <a:ext cx="2895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690688"/>
            <a:ext cx="77708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wipe dir="d"/>
  </p:transition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2A3D7A"/>
        </a:buClr>
        <a:buSzPct val="100000"/>
        <a:buFont typeface="Times New Roman" charset="0"/>
        <a:defRPr sz="4400">
          <a:solidFill>
            <a:srgbClr val="2A3D7A"/>
          </a:solidFill>
          <a:latin typeface="+mj-lt"/>
          <a:ea typeface="+mj-ea"/>
          <a:cs typeface="+mj-cs"/>
        </a:defRPr>
      </a:lvl1pPr>
      <a:lvl2pPr marL="4318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2pPr>
      <a:lvl3pPr marL="6477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3pPr>
      <a:lvl4pPr marL="8636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4pPr>
      <a:lvl5pPr marL="10795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5pPr>
      <a:lvl6pPr marL="15367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6pPr>
      <a:lvl7pPr marL="19939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7pPr>
      <a:lvl8pPr marL="24511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8pPr>
      <a:lvl9pPr marL="29083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</a:defRPr>
      </a:lvl9pPr>
    </p:titleStyle>
    <p:bodyStyle>
      <a:lvl1pPr marL="457200" indent="-457200" algn="l" defTabSz="449263" rtl="0" eaLnBrk="1" fontAlgn="base" hangingPunct="1">
        <a:spcBef>
          <a:spcPts val="8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"/>
        <a:defRPr sz="3200">
          <a:solidFill>
            <a:srgbClr val="5B5249"/>
          </a:solidFill>
          <a:latin typeface="+mn-lt"/>
          <a:ea typeface="+mn-ea"/>
          <a:cs typeface="+mn-cs"/>
        </a:defRPr>
      </a:lvl1pPr>
      <a:lvl2pPr marL="1025525" indent="-455613" algn="l" defTabSz="449263" rtl="0" eaLnBrk="1" fontAlgn="base" hangingPunct="1">
        <a:spcBef>
          <a:spcPts val="700"/>
        </a:spcBef>
        <a:spcAft>
          <a:spcPct val="0"/>
        </a:spcAft>
        <a:buClr>
          <a:srgbClr val="FAC164"/>
        </a:buClr>
        <a:buSzPct val="75000"/>
        <a:buFont typeface="Wingdings" pitchFamily="2" charset="2"/>
        <a:buChar char=""/>
        <a:defRPr sz="2800">
          <a:solidFill>
            <a:srgbClr val="5B5249"/>
          </a:solidFill>
          <a:latin typeface="+mn-lt"/>
        </a:defRPr>
      </a:lvl2pPr>
      <a:lvl3pPr marL="1368425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"/>
        <a:defRPr sz="2400">
          <a:solidFill>
            <a:srgbClr val="5B5249"/>
          </a:solidFill>
          <a:latin typeface="+mn-lt"/>
        </a:defRPr>
      </a:lvl3pPr>
      <a:lvl4pPr marL="1711325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60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5B5249"/>
        </a:buClr>
        <a:buSzPct val="55000"/>
        <a:buFont typeface="Wingdings" pitchFamily="2" charset="2"/>
        <a:buChar char=""/>
        <a:defRPr sz="2000">
          <a:solidFill>
            <a:srgbClr val="5B524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378619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FR" b="1" i="1" dirty="0" smtClean="0"/>
              <a:t>Révision  du module THL </a:t>
            </a:r>
            <a:br>
              <a:rPr lang="fr-FR" b="1" i="1" dirty="0" smtClean="0"/>
            </a:br>
            <a:endParaRPr lang="fr-FR" sz="5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2491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286248" y="221455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type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01024" y="23574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type 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86380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type 2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Automates d’Etats Finis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714488"/>
            <a:ext cx="7770813" cy="4202113"/>
          </a:xfrm>
        </p:spPr>
        <p:txBody>
          <a:bodyPr/>
          <a:lstStyle/>
          <a:p>
            <a:r>
              <a:rPr lang="fr-FR" sz="2800" dirty="0" smtClean="0"/>
              <a:t>𝒜 &lt; 𝑋,𝑆,𝑆0,𝔽,𝕀 &gt;</a:t>
            </a:r>
          </a:p>
          <a:p>
            <a:r>
              <a:rPr lang="fr-FR" sz="2800" dirty="0" smtClean="0"/>
              <a:t> 𝕀: 𝑺×𝑿 → 𝑺       : (Si, xi, </a:t>
            </a:r>
            <a:r>
              <a:rPr lang="fr-FR" sz="2800" dirty="0" err="1" smtClean="0"/>
              <a:t>Sj</a:t>
            </a:r>
            <a:r>
              <a:rPr lang="fr-FR" sz="2800" dirty="0" smtClean="0"/>
              <a:t>)</a:t>
            </a:r>
          </a:p>
          <a:p>
            <a:r>
              <a:rPr lang="fr-FR" sz="2800" dirty="0" smtClean="0"/>
              <a:t>Graphiquement: </a:t>
            </a: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339893"/>
            <a:ext cx="5243563" cy="337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7770813" cy="1431925"/>
          </a:xfrm>
        </p:spPr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6930010" cy="191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268" y="3546592"/>
            <a:ext cx="5532376" cy="323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85918" y="3244334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Représentation matricielle                         graphique</a:t>
            </a:r>
            <a:endParaRPr lang="fr-FR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740884" cy="555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655779"/>
            <a:ext cx="7770813" cy="4202113"/>
          </a:xfrm>
        </p:spPr>
        <p:txBody>
          <a:bodyPr/>
          <a:lstStyle/>
          <a:p>
            <a:r>
              <a:rPr lang="fr-FR" dirty="0" smtClean="0"/>
              <a:t>Langage reconnu par un automate fini</a:t>
            </a:r>
          </a:p>
          <a:p>
            <a:endParaRPr lang="fr-FR" dirty="0" smtClean="0"/>
          </a:p>
          <a:p>
            <a:r>
              <a:rPr lang="fr-FR" dirty="0" smtClean="0"/>
              <a:t> État Si accessible </a:t>
            </a:r>
          </a:p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 err="1" smtClean="0"/>
              <a:t>co</a:t>
            </a:r>
            <a:r>
              <a:rPr lang="fr-FR" dirty="0" smtClean="0"/>
              <a:t>-accessible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472608" cy="66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91691"/>
            <a:ext cx="2952328" cy="6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4354041" cy="6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572140"/>
            <a:ext cx="8501122" cy="8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Automate complet : 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5778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1828" y="4429132"/>
            <a:ext cx="4339302" cy="12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AEF déterministe (AEFD)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56567"/>
            <a:ext cx="6480720" cy="209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03787"/>
            <a:ext cx="4676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357298"/>
            <a:ext cx="2286016" cy="196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500438"/>
            <a:ext cx="6429420" cy="30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Rendre un automate </a:t>
            </a:r>
            <a:r>
              <a:rPr lang="fr-FR" dirty="0" err="1" smtClean="0"/>
              <a:t>deterministe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071538" y="2571744"/>
          <a:ext cx="250506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648"/>
                <a:gridCol w="681830"/>
                <a:gridCol w="75758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b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ym typeface="Wingdings" pitchFamily="2" charset="2"/>
                        </a:rPr>
                        <a:t> </a:t>
                      </a:r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  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#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-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134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   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71678"/>
            <a:ext cx="4472014" cy="393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Rendre un automate </a:t>
            </a:r>
            <a:r>
              <a:rPr lang="fr-FR" dirty="0" err="1" smtClean="0"/>
              <a:t>deterministe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14620"/>
            <a:ext cx="6592684" cy="318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Grammaires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G (V</a:t>
            </a:r>
            <a:r>
              <a:rPr lang="fr-FR" baseline="-25000" dirty="0" smtClean="0"/>
              <a:t>N</a:t>
            </a:r>
            <a:r>
              <a:rPr lang="fr-FR" dirty="0" smtClean="0"/>
              <a:t>,V</a:t>
            </a:r>
            <a:r>
              <a:rPr lang="fr-FR" baseline="-25000" dirty="0" smtClean="0"/>
              <a:t>T,</a:t>
            </a:r>
            <a:r>
              <a:rPr lang="fr-FR" dirty="0" smtClean="0"/>
              <a:t>S,R)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1981253" cy="50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10" y="4071942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Exemple</a:t>
            </a:r>
            <a:r>
              <a:rPr lang="fr-FR" sz="2800" dirty="0" smtClean="0"/>
              <a:t> : G = ({S}, {0,1}, S, { S→0S1 , S→01 }). </a:t>
            </a:r>
            <a:endParaRPr lang="fr-FR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automates généralisés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1785926"/>
            <a:ext cx="7770813" cy="4202113"/>
          </a:xfrm>
        </p:spPr>
        <p:txBody>
          <a:bodyPr/>
          <a:lstStyle/>
          <a:p>
            <a:r>
              <a:rPr lang="fr-FR" sz="2800" dirty="0" smtClean="0"/>
              <a:t>Les étiquettes sont de 3 types: </a:t>
            </a:r>
          </a:p>
          <a:p>
            <a:pPr>
              <a:buNone/>
            </a:pPr>
            <a:r>
              <a:rPr lang="fr-FR" sz="2800" dirty="0" smtClean="0"/>
              <a:t> –Lettres de X.</a:t>
            </a:r>
          </a:p>
          <a:p>
            <a:pPr>
              <a:buNone/>
            </a:pPr>
            <a:r>
              <a:rPr lang="fr-FR" sz="2800" dirty="0" smtClean="0"/>
              <a:t> – Des mots de long&gt;1. </a:t>
            </a:r>
          </a:p>
          <a:p>
            <a:pPr>
              <a:buNone/>
            </a:pPr>
            <a:r>
              <a:rPr lang="fr-FR" sz="2800" dirty="0" smtClean="0"/>
              <a:t>–le mot vide ɛ (transition spontanée).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220189" cy="255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/>
          <p:nvPr/>
        </p:nvCxnSpPr>
        <p:spPr bwMode="auto">
          <a:xfrm rot="10800000" flipV="1">
            <a:off x="4857752" y="4071942"/>
            <a:ext cx="1428760" cy="28575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rot="10800000" flipV="1">
            <a:off x="3929058" y="4000504"/>
            <a:ext cx="2357454" cy="214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flipV="1">
            <a:off x="2857488" y="5786454"/>
            <a:ext cx="857256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2857488" y="5643578"/>
            <a:ext cx="2357454" cy="7143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ZoneTexte 8"/>
          <p:cNvSpPr txBox="1"/>
          <p:nvPr/>
        </p:nvSpPr>
        <p:spPr>
          <a:xfrm>
            <a:off x="6500826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0034" y="60722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Transition spontanées</a:t>
            </a:r>
          </a:p>
          <a:p>
            <a:r>
              <a:rPr lang="fr-FR" dirty="0" smtClean="0"/>
              <a:t>                  </a:t>
            </a:r>
            <a:r>
              <a:rPr lang="fr-FR" dirty="0" smtClean="0">
                <a:sym typeface="Symbol"/>
              </a:rPr>
              <a:t>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-71462"/>
            <a:ext cx="7770813" cy="1146173"/>
          </a:xfrm>
        </p:spPr>
        <p:txBody>
          <a:bodyPr/>
          <a:lstStyle/>
          <a:p>
            <a:r>
              <a:rPr lang="fr-FR" sz="3600" dirty="0" smtClean="0"/>
              <a:t>Transformation  Généralisé   à    simple</a:t>
            </a:r>
            <a:endParaRPr lang="fr-FR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3839"/>
            <a:ext cx="9144000" cy="608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42852"/>
            <a:ext cx="7770813" cy="1431925"/>
          </a:xfrm>
        </p:spPr>
        <p:txBody>
          <a:bodyPr/>
          <a:lstStyle/>
          <a:p>
            <a:r>
              <a:rPr lang="fr-FR" sz="3600" dirty="0" smtClean="0"/>
              <a:t>Transformation  Généralisé   à    simple</a:t>
            </a:r>
            <a:endParaRPr lang="fr-FR" sz="3600" dirty="0"/>
          </a:p>
        </p:txBody>
      </p:sp>
      <p:pic>
        <p:nvPicPr>
          <p:cNvPr id="5" name="Espace réservé du contenu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0151"/>
            <a:ext cx="9144000" cy="692815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70813" cy="1431925"/>
          </a:xfrm>
        </p:spPr>
        <p:txBody>
          <a:bodyPr/>
          <a:lstStyle/>
          <a:p>
            <a:r>
              <a:rPr lang="fr-FR" sz="3200" dirty="0" smtClean="0"/>
              <a:t>Transformation  Généralisé   à    simple</a:t>
            </a:r>
            <a:endParaRPr lang="fr-FR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6124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49688"/>
            <a:ext cx="405226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215074" y="47148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Minimisation d’automate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méthode de réduction d’un AEF est la suivante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1. Nettoyer l’automate en éliminant les états inaccessibles ;</a:t>
            </a:r>
          </a:p>
          <a:p>
            <a:pPr>
              <a:buNone/>
            </a:pPr>
            <a:r>
              <a:rPr lang="fr-FR" dirty="0" smtClean="0"/>
              <a:t>2. Regrouper les états congruents (appartenant à la même classe d’équivalence).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	Minimisation d’automate : exemple </a:t>
            </a:r>
            <a:endParaRPr lang="fr-FR" sz="36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28662" y="185739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Soit à minimiser l’automate suivant (les états finaux sont les états 1 et 2 tandis que l’état 1 est initial) :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82832"/>
            <a:ext cx="2357454" cy="32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	Minimisation d’automate : exemple </a:t>
            </a:r>
            <a:endParaRPr lang="fr-FR" sz="36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85786" y="1494158"/>
            <a:ext cx="3009528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Etape 1: </a:t>
            </a:r>
          </a:p>
          <a:p>
            <a:pPr>
              <a:buNone/>
            </a:pPr>
            <a:r>
              <a:rPr lang="fr-FR" dirty="0" smtClean="0"/>
              <a:t>A= {1,2}</a:t>
            </a:r>
          </a:p>
          <a:p>
            <a:pPr>
              <a:buNone/>
            </a:pPr>
            <a:r>
              <a:rPr lang="fr-FR" dirty="0" smtClean="0"/>
              <a:t>B = {3,4,5,6}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Etape 2:</a:t>
            </a:r>
          </a:p>
          <a:p>
            <a:pPr>
              <a:buNone/>
            </a:pPr>
            <a:r>
              <a:rPr lang="fr-FR" dirty="0" smtClean="0"/>
              <a:t>A= {1,2}</a:t>
            </a:r>
          </a:p>
          <a:p>
            <a:pPr>
              <a:buNone/>
            </a:pPr>
            <a:r>
              <a:rPr lang="fr-FR" dirty="0" smtClean="0"/>
              <a:t>B = {4,5,6}</a:t>
            </a:r>
          </a:p>
          <a:p>
            <a:pPr>
              <a:buNone/>
            </a:pPr>
            <a:r>
              <a:rPr lang="fr-FR" dirty="0" smtClean="0"/>
              <a:t>C = {3}</a:t>
            </a:r>
          </a:p>
          <a:p>
            <a:pPr>
              <a:buNone/>
            </a:pPr>
            <a:endParaRPr lang="fr-FR" dirty="0" smtClean="0"/>
          </a:p>
          <a:p>
            <a:pPr lvl="0">
              <a:buNone/>
              <a:defRPr/>
            </a:pPr>
            <a:r>
              <a:rPr lang="fr-FR" dirty="0" smtClean="0"/>
              <a:t>Etape 3:</a:t>
            </a:r>
          </a:p>
          <a:p>
            <a:pPr lvl="0">
              <a:buNone/>
              <a:defRPr/>
            </a:pPr>
            <a:r>
              <a:rPr lang="fr-FR" dirty="0" smtClean="0"/>
              <a:t>A = {1,2}</a:t>
            </a:r>
          </a:p>
          <a:p>
            <a:pPr lvl="0">
              <a:buNone/>
              <a:defRPr/>
            </a:pPr>
            <a:r>
              <a:rPr lang="fr-FR" dirty="0" smtClean="0"/>
              <a:t>B = {4,5}</a:t>
            </a:r>
          </a:p>
          <a:p>
            <a:pPr lvl="0">
              <a:buNone/>
              <a:defRPr/>
            </a:pPr>
            <a:r>
              <a:rPr lang="fr-FR" dirty="0" smtClean="0"/>
              <a:t>C = {3,6} 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00174"/>
            <a:ext cx="2357454" cy="320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4058" y="1531142"/>
            <a:ext cx="3009528" cy="51125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Etape 4: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= {1,2}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= {4,5}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= {3,6}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fr-FR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643174" y="335756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fr-FR" sz="2400" dirty="0" smtClean="0">
                <a:solidFill>
                  <a:srgbClr val="FF0000"/>
                </a:solidFill>
              </a:rPr>
              <a:t>On s’</a:t>
            </a:r>
            <a:r>
              <a:rPr lang="fr-FR" sz="2400" dirty="0" err="1" smtClean="0">
                <a:solidFill>
                  <a:srgbClr val="FF0000"/>
                </a:solidFill>
              </a:rPr>
              <a:t>arrete</a:t>
            </a:r>
            <a:r>
              <a:rPr lang="fr-FR" sz="2400" dirty="0" smtClean="0">
                <a:solidFill>
                  <a:srgbClr val="FF0000"/>
                </a:solidFill>
              </a:rPr>
              <a:t>  là.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71942"/>
            <a:ext cx="2571768" cy="219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expressions </a:t>
            </a:r>
            <a:r>
              <a:rPr lang="fr-FR" dirty="0" err="1" smtClean="0"/>
              <a:t>regulieres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101850"/>
            <a:ext cx="8362952" cy="4202113"/>
          </a:xfrm>
        </p:spPr>
        <p:txBody>
          <a:bodyPr/>
          <a:lstStyle/>
          <a:p>
            <a:r>
              <a:rPr lang="fr-FR" dirty="0" smtClean="0"/>
              <a:t>De l’AEF   </a:t>
            </a:r>
            <a:r>
              <a:rPr lang="fr-FR" dirty="0" smtClean="0">
                <a:sym typeface="Symbol"/>
              </a:rPr>
              <a:t>   </a:t>
            </a:r>
            <a:r>
              <a:rPr lang="fr-FR" dirty="0" smtClean="0"/>
              <a:t>l’ER </a:t>
            </a:r>
          </a:p>
          <a:p>
            <a:pPr indent="-7938">
              <a:buFont typeface="Wingdings" pitchFamily="2" charset="2"/>
              <a:buChar char="Ø"/>
            </a:pPr>
            <a:r>
              <a:rPr lang="fr-FR" dirty="0" smtClean="0"/>
              <a:t>Méthode de réduction</a:t>
            </a:r>
          </a:p>
          <a:p>
            <a:pPr indent="-7938">
              <a:buFont typeface="Wingdings" pitchFamily="2" charset="2"/>
              <a:buChar char="Ø"/>
            </a:pPr>
            <a:r>
              <a:rPr lang="fr-FR" dirty="0" smtClean="0"/>
              <a:t>Méthode des équation d’Arden</a:t>
            </a:r>
          </a:p>
          <a:p>
            <a:pPr indent="-7938">
              <a:buNone/>
            </a:pPr>
            <a:endParaRPr lang="fr-FR" dirty="0" smtClean="0"/>
          </a:p>
          <a:p>
            <a:r>
              <a:rPr lang="fr-FR" dirty="0" smtClean="0"/>
              <a:t>De l’ER </a:t>
            </a:r>
            <a:r>
              <a:rPr lang="fr-FR" dirty="0" smtClean="0">
                <a:sym typeface="Symbol"/>
              </a:rPr>
              <a:t> </a:t>
            </a:r>
            <a:r>
              <a:rPr lang="fr-FR" dirty="0" smtClean="0"/>
              <a:t>l’AEF</a:t>
            </a:r>
          </a:p>
          <a:p>
            <a:pPr indent="-7938">
              <a:buFont typeface="Wingdings" pitchFamily="2" charset="2"/>
              <a:buChar char="Ø"/>
            </a:pPr>
            <a:r>
              <a:rPr lang="fr-FR" dirty="0" smtClean="0"/>
              <a:t> les automates de Thompson ( avec </a:t>
            </a:r>
            <a:r>
              <a:rPr lang="fr-FR" dirty="0" smtClean="0">
                <a:sym typeface="Symbol"/>
              </a:rPr>
              <a:t> transition)</a:t>
            </a:r>
          </a:p>
          <a:p>
            <a:pPr indent="-7938">
              <a:buFont typeface="Wingdings" pitchFamily="2" charset="2"/>
              <a:buChar char="Ø"/>
            </a:pPr>
            <a:r>
              <a:rPr lang="fr-FR" dirty="0" smtClean="0">
                <a:sym typeface="Symbol"/>
              </a:rPr>
              <a:t>Automate des résiduels ( dérivés de </a:t>
            </a:r>
            <a:r>
              <a:rPr lang="fr-FR" dirty="0" err="1" smtClean="0">
                <a:sym typeface="Symbol"/>
              </a:rPr>
              <a:t>Nérode</a:t>
            </a:r>
            <a:r>
              <a:rPr lang="fr-FR" dirty="0" smtClean="0">
                <a:sym typeface="Symbol"/>
              </a:rPr>
              <a:t>)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14290"/>
            <a:ext cx="7770813" cy="1431925"/>
          </a:xfrm>
        </p:spPr>
        <p:txBody>
          <a:bodyPr/>
          <a:lstStyle/>
          <a:p>
            <a:r>
              <a:rPr lang="fr-FR" dirty="0" smtClean="0"/>
              <a:t>De l’ER </a:t>
            </a:r>
            <a:r>
              <a:rPr lang="fr-FR" dirty="0" smtClean="0">
                <a:sym typeface="Symbol"/>
              </a:rPr>
              <a:t> </a:t>
            </a:r>
            <a:r>
              <a:rPr lang="fr-FR" dirty="0" smtClean="0"/>
              <a:t>l’AEF : Réduction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57224" y="135729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2 cas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0"/>
            <a:ext cx="2988368" cy="154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643182"/>
            <a:ext cx="962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 bwMode="auto">
          <a:xfrm>
            <a:off x="1928794" y="1643050"/>
            <a:ext cx="1143008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cteur droit avec flèche 23"/>
          <p:cNvCxnSpPr/>
          <p:nvPr/>
        </p:nvCxnSpPr>
        <p:spPr bwMode="auto">
          <a:xfrm rot="16200000" flipH="1">
            <a:off x="1821637" y="1750207"/>
            <a:ext cx="1357322" cy="1143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6215074" y="1643051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(R+SU*T)*SU*</a:t>
            </a:r>
          </a:p>
          <a:p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286248" y="300037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R*</a:t>
            </a:r>
            <a:endParaRPr lang="fr-FR" sz="2400" dirty="0"/>
          </a:p>
        </p:txBody>
      </p:sp>
      <p:sp>
        <p:nvSpPr>
          <p:cNvPr id="29" name="Flèche droite 28"/>
          <p:cNvSpPr/>
          <p:nvPr/>
        </p:nvSpPr>
        <p:spPr bwMode="auto">
          <a:xfrm>
            <a:off x="5786446" y="2000240"/>
            <a:ext cx="500066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Flèche droite 29"/>
          <p:cNvSpPr/>
          <p:nvPr/>
        </p:nvSpPr>
        <p:spPr bwMode="auto">
          <a:xfrm>
            <a:off x="3786182" y="3214686"/>
            <a:ext cx="500066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2000232" cy="23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Flèche droite 31"/>
          <p:cNvSpPr/>
          <p:nvPr/>
        </p:nvSpPr>
        <p:spPr bwMode="auto">
          <a:xfrm>
            <a:off x="2714612" y="4643446"/>
            <a:ext cx="785818" cy="28575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071942"/>
            <a:ext cx="36290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431925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De l’AEF </a:t>
            </a:r>
            <a:r>
              <a:rPr lang="fr-FR" dirty="0" smtClean="0">
                <a:sym typeface="Symbol"/>
              </a:rPr>
              <a:t>  </a:t>
            </a:r>
            <a:r>
              <a:rPr lang="fr-FR" dirty="0" smtClean="0"/>
              <a:t>l’ER </a:t>
            </a:r>
            <a:r>
              <a:rPr lang="fr-FR" dirty="0" smtClean="0"/>
              <a:t>: </a:t>
            </a:r>
            <a:r>
              <a:rPr lang="fr-FR" dirty="0" smtClean="0"/>
              <a:t>Equations d’</a:t>
            </a:r>
            <a:r>
              <a:rPr lang="fr-FR" dirty="0" err="1" smtClean="0"/>
              <a:t>arden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443665" cy="144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4357686" cy="118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643042" y="3181649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X= </a:t>
            </a:r>
            <a:r>
              <a:rPr lang="fr-FR" sz="2400" dirty="0" err="1" smtClean="0"/>
              <a:t>aX</a:t>
            </a:r>
            <a:r>
              <a:rPr lang="fr-FR" sz="2400" dirty="0" smtClean="0">
                <a:sym typeface="Symbol"/>
              </a:rPr>
              <a:t>b    X= a</a:t>
            </a:r>
            <a:r>
              <a:rPr lang="fr-FR" sz="2400" baseline="30000" dirty="0" smtClean="0">
                <a:sym typeface="Symbol"/>
              </a:rPr>
              <a:t>*</a:t>
            </a:r>
            <a:r>
              <a:rPr lang="fr-FR" sz="2400" dirty="0" smtClean="0">
                <a:sym typeface="Symbol"/>
              </a:rPr>
              <a:t>b</a:t>
            </a:r>
            <a:endParaRPr lang="fr-F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82222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Grammaires: </a:t>
            </a:r>
            <a:r>
              <a:rPr lang="fr-FR" b="1" u="sng" dirty="0" smtClean="0">
                <a:solidFill>
                  <a:srgbClr val="FF0000"/>
                </a:solidFill>
              </a:rPr>
              <a:t>Dérivation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0" y="2538411"/>
            <a:ext cx="8061042" cy="24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77200" cy="1431925"/>
          </a:xfrm>
        </p:spPr>
        <p:txBody>
          <a:bodyPr/>
          <a:lstStyle/>
          <a:p>
            <a:r>
              <a:rPr lang="fr-FR" sz="3600" dirty="0" smtClean="0"/>
              <a:t>De </a:t>
            </a:r>
            <a:r>
              <a:rPr lang="fr-FR" sz="3600" dirty="0" smtClean="0"/>
              <a:t>l’ER   </a:t>
            </a:r>
            <a:r>
              <a:rPr lang="fr-FR" sz="3600" dirty="0" smtClean="0">
                <a:sym typeface="Symbol"/>
              </a:rPr>
              <a:t>   </a:t>
            </a:r>
            <a:r>
              <a:rPr lang="fr-FR" sz="3600" dirty="0" smtClean="0"/>
              <a:t>l’AEF:  </a:t>
            </a:r>
            <a:r>
              <a:rPr lang="fr-FR" sz="3600" dirty="0" err="1" smtClean="0"/>
              <a:t>Residuels</a:t>
            </a:r>
            <a:r>
              <a:rPr lang="fr-FR" sz="3600" dirty="0" smtClean="0"/>
              <a:t> ( dérivés)</a:t>
            </a:r>
            <a:endParaRPr lang="fr-FR" sz="3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62" y="2143116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54" y="3243055"/>
            <a:ext cx="7905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54" y="4827231"/>
            <a:ext cx="37623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71414"/>
            <a:ext cx="7770813" cy="1431925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563888" y="28529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28802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colade ouvrante 8"/>
          <p:cNvSpPr/>
          <p:nvPr/>
        </p:nvSpPr>
        <p:spPr>
          <a:xfrm rot="16200000">
            <a:off x="899237" y="2433386"/>
            <a:ext cx="576064" cy="71954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5400000">
            <a:off x="2231740" y="2328666"/>
            <a:ext cx="504056" cy="8640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71600" y="308475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sym typeface="Symbol"/>
              </a:rPr>
              <a:t>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95736" y="308475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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 rot="16200000">
            <a:off x="1583668" y="2616698"/>
            <a:ext cx="576064" cy="208823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91680" y="38768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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72008"/>
            <a:ext cx="5829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683568" y="525317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On s’</a:t>
            </a:r>
            <a:r>
              <a:rPr lang="fr-FR" sz="2400" b="1" dirty="0" err="1" smtClean="0">
                <a:solidFill>
                  <a:srgbClr val="FF0000"/>
                </a:solidFill>
              </a:rPr>
              <a:t>arrete</a:t>
            </a:r>
            <a:r>
              <a:rPr lang="fr-FR" sz="2400" b="1" dirty="0" smtClean="0">
                <a:solidFill>
                  <a:srgbClr val="FF0000"/>
                </a:solidFill>
              </a:rPr>
              <a:t> là car il y a plus de </a:t>
            </a:r>
            <a:r>
              <a:rPr lang="fr-FR" sz="2400" b="1" dirty="0" err="1" smtClean="0">
                <a:solidFill>
                  <a:srgbClr val="FF0000"/>
                </a:solidFill>
              </a:rPr>
              <a:t>derivés</a:t>
            </a:r>
            <a:r>
              <a:rPr lang="fr-FR" sz="2400" b="1" dirty="0" smtClean="0">
                <a:solidFill>
                  <a:srgbClr val="FF0000"/>
                </a:solidFill>
              </a:rPr>
              <a:t> à faire donc le </a:t>
            </a:r>
            <a:r>
              <a:rPr lang="fr-FR" sz="2400" b="1" dirty="0" err="1" smtClean="0">
                <a:solidFill>
                  <a:srgbClr val="FF0000"/>
                </a:solidFill>
              </a:rPr>
              <a:t>resultat</a:t>
            </a:r>
            <a:r>
              <a:rPr lang="fr-FR" sz="2400" b="1" dirty="0" smtClean="0">
                <a:solidFill>
                  <a:srgbClr val="FF0000"/>
                </a:solidFill>
              </a:rPr>
              <a:t> est un nouveau langage . L1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228184" y="464401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= L1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 animBg="1"/>
      <p:bldP spid="15" grpId="0"/>
      <p:bldP spid="23" grpId="0"/>
      <p:bldP spid="24" grpId="0"/>
      <p:bldP spid="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71414"/>
            <a:ext cx="7770813" cy="1431925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613048"/>
          </a:xfrm>
        </p:spPr>
        <p:txBody>
          <a:bodyPr/>
          <a:lstStyle/>
          <a:p>
            <a:r>
              <a:rPr lang="fr-FR" dirty="0" smtClean="0"/>
              <a:t>Soit le langage L =(a+b)∗ab(</a:t>
            </a:r>
            <a:r>
              <a:rPr lang="fr-FR" dirty="0" err="1" smtClean="0"/>
              <a:t>bb</a:t>
            </a:r>
            <a:r>
              <a:rPr lang="fr-FR" dirty="0" smtClean="0"/>
              <a:t>+a)∗. Calculer L ||a.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334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09739"/>
            <a:ext cx="7581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3563888" y="285293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17268"/>
            <a:ext cx="838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colade ouvrante 8"/>
          <p:cNvSpPr/>
          <p:nvPr/>
        </p:nvSpPr>
        <p:spPr>
          <a:xfrm rot="16200000">
            <a:off x="899237" y="4721852"/>
            <a:ext cx="576064" cy="71954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5400000">
            <a:off x="2231740" y="4617132"/>
            <a:ext cx="504056" cy="86409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71600" y="53732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sym typeface="Symbol"/>
              </a:rPr>
              <a:t>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95736" y="5373216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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14" name="Accolade ouvrante 13"/>
          <p:cNvSpPr/>
          <p:nvPr/>
        </p:nvSpPr>
        <p:spPr>
          <a:xfrm rot="16200000">
            <a:off x="1583668" y="4905164"/>
            <a:ext cx="576064" cy="208823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91680" y="61653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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8592" y="5703046"/>
            <a:ext cx="5829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1506624" y="638421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On s’</a:t>
            </a:r>
            <a:r>
              <a:rPr lang="fr-FR" sz="2400" b="1" dirty="0" err="1" smtClean="0">
                <a:solidFill>
                  <a:srgbClr val="FF0000"/>
                </a:solidFill>
              </a:rPr>
              <a:t>arrete</a:t>
            </a:r>
            <a:r>
              <a:rPr lang="fr-FR" sz="2400" b="1" dirty="0" smtClean="0">
                <a:solidFill>
                  <a:srgbClr val="FF0000"/>
                </a:solidFill>
              </a:rPr>
              <a:t> là car il y a plus de </a:t>
            </a:r>
            <a:r>
              <a:rPr lang="fr-FR" sz="2400" b="1" dirty="0" err="1" smtClean="0">
                <a:solidFill>
                  <a:srgbClr val="FF0000"/>
                </a:solidFill>
              </a:rPr>
              <a:t>derivés</a:t>
            </a:r>
            <a:r>
              <a:rPr lang="fr-FR" sz="2400" b="1" dirty="0" smtClean="0">
                <a:solidFill>
                  <a:srgbClr val="FF0000"/>
                </a:solidFill>
              </a:rPr>
              <a:t> à faire donc le </a:t>
            </a:r>
            <a:r>
              <a:rPr lang="fr-FR" sz="2400" b="1" dirty="0" err="1" smtClean="0">
                <a:solidFill>
                  <a:srgbClr val="FF0000"/>
                </a:solidFill>
              </a:rPr>
              <a:t>resultat</a:t>
            </a:r>
            <a:r>
              <a:rPr lang="fr-FR" sz="2400" b="1" dirty="0" smtClean="0">
                <a:solidFill>
                  <a:srgbClr val="FF0000"/>
                </a:solidFill>
              </a:rPr>
              <a:t> est un nouveau langage . L1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51240" y="577505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= L1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20" name="Espace réservé du numéro de diapositive 11"/>
          <p:cNvSpPr txBox="1">
            <a:spLocks/>
          </p:cNvSpPr>
          <p:nvPr/>
        </p:nvSpPr>
        <p:spPr>
          <a:xfrm>
            <a:off x="969360" y="6684146"/>
            <a:ext cx="457200" cy="457200"/>
          </a:xfrm>
          <a:prstGeom prst="ellipse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 animBg="1"/>
      <p:bldP spid="15" grpId="0"/>
      <p:bldP spid="18" grpId="0"/>
      <p:bldP spid="19" grpId="0"/>
      <p:bldP spid="1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077200" cy="1431925"/>
          </a:xfrm>
        </p:spPr>
        <p:txBody>
          <a:bodyPr/>
          <a:lstStyle/>
          <a:p>
            <a:r>
              <a:rPr lang="fr-FR" sz="3600" dirty="0" smtClean="0"/>
              <a:t>De </a:t>
            </a:r>
            <a:r>
              <a:rPr lang="fr-FR" sz="3600" dirty="0" smtClean="0"/>
              <a:t>l’ER   </a:t>
            </a:r>
            <a:r>
              <a:rPr lang="fr-FR" sz="3600" dirty="0" smtClean="0">
                <a:sym typeface="Symbol"/>
              </a:rPr>
              <a:t>   </a:t>
            </a:r>
            <a:r>
              <a:rPr lang="fr-FR" sz="3600" dirty="0" smtClean="0"/>
              <a:t>l’AEF:  </a:t>
            </a:r>
            <a:r>
              <a:rPr lang="fr-FR" sz="3600" dirty="0" err="1" smtClean="0"/>
              <a:t>Residuels</a:t>
            </a:r>
            <a:r>
              <a:rPr lang="fr-FR" sz="3600" dirty="0" smtClean="0"/>
              <a:t> ( dérivés)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208240"/>
            <a:ext cx="4357836" cy="124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4968552" cy="356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9632" y="1988840"/>
            <a:ext cx="1440160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699792" y="5733256"/>
            <a:ext cx="792088" cy="57606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31640" y="2492896"/>
            <a:ext cx="4176464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71800" y="5301208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331640" y="2996952"/>
            <a:ext cx="403244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19872" y="5661248"/>
            <a:ext cx="914400" cy="5543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31640" y="3573016"/>
            <a:ext cx="4320480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932040" y="5733256"/>
            <a:ext cx="792088" cy="3600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259632" y="4005064"/>
            <a:ext cx="1800200" cy="5040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355976" y="5085184"/>
            <a:ext cx="576064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259632" y="4581128"/>
            <a:ext cx="2952328" cy="504056"/>
          </a:xfrm>
          <a:prstGeom prst="rect">
            <a:avLst/>
          </a:prstGeom>
          <a:noFill/>
          <a:ln>
            <a:solidFill>
              <a:srgbClr val="594A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364088" y="5157192"/>
            <a:ext cx="864096" cy="79208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0813" cy="1431925"/>
          </a:xfrm>
        </p:spPr>
        <p:txBody>
          <a:bodyPr/>
          <a:lstStyle/>
          <a:p>
            <a:r>
              <a:rPr lang="fr-FR" dirty="0" smtClean="0"/>
              <a:t>De l’ER </a:t>
            </a:r>
            <a:r>
              <a:rPr lang="fr-FR" dirty="0" smtClean="0">
                <a:sym typeface="Symbol"/>
              </a:rPr>
              <a:t> </a:t>
            </a:r>
            <a:r>
              <a:rPr lang="fr-FR" dirty="0" smtClean="0"/>
              <a:t>l’AEF: </a:t>
            </a:r>
            <a:r>
              <a:rPr lang="fr-FR" dirty="0" err="1" smtClean="0"/>
              <a:t>thompson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6406924" cy="395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857520" cy="8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43050"/>
            <a:ext cx="3133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357298"/>
            <a:ext cx="25647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4940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Langages algébriques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Une grammaire G=(V</a:t>
            </a:r>
            <a:r>
              <a:rPr lang="fr-FR" baseline="-25000" dirty="0" smtClean="0"/>
              <a:t>T</a:t>
            </a:r>
            <a:r>
              <a:rPr lang="fr-FR" dirty="0" smtClean="0"/>
              <a:t>, V</a:t>
            </a:r>
            <a:r>
              <a:rPr lang="fr-FR" baseline="-25000" dirty="0" smtClean="0"/>
              <a:t>N</a:t>
            </a:r>
            <a:r>
              <a:rPr lang="fr-FR" dirty="0" smtClean="0"/>
              <a:t>, S, R) est dite de à contexte libre (Algébrique ou de type 2) si et seulement si toutes ses règles de production sont sous la forme : </a:t>
            </a:r>
          </a:p>
          <a:p>
            <a:pPr>
              <a:buNone/>
            </a:pPr>
            <a:r>
              <a:rPr lang="fr-FR" dirty="0" smtClean="0"/>
              <a:t>   A → B         avec </a:t>
            </a:r>
          </a:p>
          <a:p>
            <a:pPr>
              <a:buNone/>
            </a:pPr>
            <a:r>
              <a:rPr lang="fr-FR" dirty="0" smtClean="0"/>
              <a:t>                      A ∈ V</a:t>
            </a:r>
            <a:r>
              <a:rPr lang="fr-FR" baseline="-25000" dirty="0" smtClean="0"/>
              <a:t>N</a:t>
            </a:r>
            <a:r>
              <a:rPr lang="fr-FR" dirty="0" smtClean="0"/>
              <a:t>          et </a:t>
            </a:r>
          </a:p>
          <a:p>
            <a:pPr>
              <a:buNone/>
            </a:pPr>
            <a:r>
              <a:rPr lang="fr-FR" dirty="0" smtClean="0"/>
              <a:t>                      B ∈(V</a:t>
            </a:r>
            <a:r>
              <a:rPr lang="fr-FR" baseline="-25000" dirty="0" smtClean="0"/>
              <a:t>T</a:t>
            </a:r>
            <a:r>
              <a:rPr lang="fr-FR" dirty="0" smtClean="0"/>
              <a:t> ∪V</a:t>
            </a:r>
            <a:r>
              <a:rPr lang="fr-FR" baseline="-25000" dirty="0" smtClean="0"/>
              <a:t>N</a:t>
            </a:r>
            <a:r>
              <a:rPr lang="fr-FR" dirty="0" smtClean="0"/>
              <a:t>)∗. </a:t>
            </a:r>
          </a:p>
          <a:p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Langages algébriques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181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Ambiguité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grammaire G est dite </a:t>
            </a:r>
            <a:r>
              <a:rPr lang="fr-FR" dirty="0" err="1" smtClean="0"/>
              <a:t>ambigue</a:t>
            </a:r>
            <a:r>
              <a:rPr lang="fr-FR" dirty="0" smtClean="0"/>
              <a:t> </a:t>
            </a:r>
            <a:r>
              <a:rPr lang="fr-FR" dirty="0" err="1" smtClean="0"/>
              <a:t>ssi</a:t>
            </a:r>
            <a:r>
              <a:rPr lang="fr-FR" dirty="0" smtClean="0"/>
              <a:t>:</a:t>
            </a:r>
          </a:p>
          <a:p>
            <a:r>
              <a:rPr lang="fr-FR" dirty="0" smtClean="0">
                <a:sym typeface="Symbol"/>
              </a:rPr>
              <a:t> </a:t>
            </a:r>
            <a:r>
              <a:rPr lang="fr-FR" dirty="0" smtClean="0"/>
              <a:t>mot w </a:t>
            </a:r>
            <a:r>
              <a:rPr lang="fr-FR" dirty="0" smtClean="0">
                <a:sym typeface="Symbol"/>
              </a:rPr>
              <a:t></a:t>
            </a:r>
            <a:r>
              <a:rPr lang="fr-FR" dirty="0" smtClean="0"/>
              <a:t>L(G) tel que: </a:t>
            </a:r>
          </a:p>
          <a:p>
            <a:pPr>
              <a:buNone/>
            </a:pPr>
            <a:r>
              <a:rPr lang="fr-FR" dirty="0" smtClean="0"/>
              <a:t>  w a deux dérivations gauches </a:t>
            </a:r>
            <a:r>
              <a:rPr lang="fr-FR" b="1" u="sng" dirty="0" smtClean="0"/>
              <a:t>ou  </a:t>
            </a:r>
          </a:p>
          <a:p>
            <a:pPr>
              <a:buNone/>
            </a:pPr>
            <a:r>
              <a:rPr lang="fr-FR" dirty="0" smtClean="0"/>
              <a:t>         deux dérivations droite    </a:t>
            </a:r>
            <a:r>
              <a:rPr lang="fr-FR" b="1" u="sng" dirty="0" smtClean="0"/>
              <a:t>ou </a:t>
            </a:r>
          </a:p>
          <a:p>
            <a:pPr>
              <a:buNone/>
            </a:pPr>
            <a:r>
              <a:rPr lang="fr-FR" dirty="0" smtClean="0"/>
              <a:t>          deux  </a:t>
            </a:r>
            <a:r>
              <a:rPr lang="fr-FR" dirty="0" err="1" smtClean="0"/>
              <a:t>erbre</a:t>
            </a:r>
            <a:r>
              <a:rPr lang="fr-FR" dirty="0" smtClean="0"/>
              <a:t> de </a:t>
            </a:r>
            <a:r>
              <a:rPr lang="fr-FR" dirty="0" err="1" smtClean="0"/>
              <a:t>derivation</a:t>
            </a:r>
            <a:r>
              <a:rPr lang="fr-FR" dirty="0" smtClean="0"/>
              <a:t> </a:t>
            </a:r>
            <a:r>
              <a:rPr lang="fr-FR" dirty="0" err="1" smtClean="0"/>
              <a:t>differents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Ambiguité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1785926"/>
            <a:ext cx="7770813" cy="4202113"/>
          </a:xfrm>
        </p:spPr>
        <p:txBody>
          <a:bodyPr/>
          <a:lstStyle/>
          <a:p>
            <a:r>
              <a:rPr lang="fr-FR" dirty="0" smtClean="0"/>
              <a:t>Exemple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857364"/>
            <a:ext cx="3367105" cy="118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8662" y="2857496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w = {10, 0, 00}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14686"/>
            <a:ext cx="27717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70" y="3095648"/>
            <a:ext cx="23050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Grammaire réduite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910" y="2101850"/>
            <a:ext cx="8194703" cy="4202113"/>
          </a:xfrm>
        </p:spPr>
        <p:txBody>
          <a:bodyPr/>
          <a:lstStyle/>
          <a:p>
            <a:r>
              <a:rPr lang="fr-FR" sz="2400" dirty="0" smtClean="0"/>
              <a:t>Une grammaire est dite </a:t>
            </a:r>
            <a:r>
              <a:rPr lang="fr-FR" sz="2400" b="1" dirty="0" smtClean="0">
                <a:solidFill>
                  <a:srgbClr val="FF0000"/>
                </a:solidFill>
              </a:rPr>
              <a:t>réduite</a:t>
            </a:r>
            <a:r>
              <a:rPr lang="fr-FR" sz="2400" dirty="0" smtClean="0"/>
              <a:t> si et seulement si tous les non terminaux de ses règles de production sont </a:t>
            </a:r>
            <a:r>
              <a:rPr lang="fr-FR" sz="2400" dirty="0" smtClean="0">
                <a:solidFill>
                  <a:srgbClr val="FF0000"/>
                </a:solidFill>
              </a:rPr>
              <a:t>atteignables</a:t>
            </a:r>
            <a:r>
              <a:rPr lang="fr-FR" sz="2400" dirty="0" smtClean="0"/>
              <a:t> (</a:t>
            </a:r>
            <a:r>
              <a:rPr lang="fr-FR" sz="2400" dirty="0" smtClean="0">
                <a:solidFill>
                  <a:srgbClr val="FF0000"/>
                </a:solidFill>
              </a:rPr>
              <a:t>accessibles</a:t>
            </a:r>
            <a:r>
              <a:rPr lang="fr-FR" sz="2400" dirty="0" smtClean="0"/>
              <a:t>) et </a:t>
            </a:r>
            <a:r>
              <a:rPr lang="fr-FR" sz="2400" dirty="0" smtClean="0">
                <a:solidFill>
                  <a:srgbClr val="FF0000"/>
                </a:solidFill>
              </a:rPr>
              <a:t>productifs</a:t>
            </a: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400" dirty="0" smtClean="0"/>
              <a:t>A∈V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est dit </a:t>
            </a:r>
            <a:r>
              <a:rPr lang="fr-FR" sz="2400" b="1" dirty="0" smtClean="0">
                <a:solidFill>
                  <a:srgbClr val="FF0000"/>
                </a:solidFill>
              </a:rPr>
              <a:t>productif</a:t>
            </a:r>
            <a:r>
              <a:rPr lang="fr-FR" sz="2400" dirty="0" smtClean="0"/>
              <a:t> si et seulement si </a:t>
            </a:r>
          </a:p>
          <a:p>
            <a:pPr>
              <a:buNone/>
            </a:pPr>
            <a:r>
              <a:rPr lang="fr-FR" sz="2400" dirty="0" smtClean="0"/>
              <a:t>              ∃ω ∈ V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* tel-que</a:t>
            </a:r>
            <a:endParaRPr lang="fr-FR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A∈ V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est dit </a:t>
            </a:r>
            <a:r>
              <a:rPr lang="fr-FR" sz="2400" b="1" dirty="0" smtClean="0">
                <a:solidFill>
                  <a:srgbClr val="FF0000"/>
                </a:solidFill>
              </a:rPr>
              <a:t>accessible</a:t>
            </a:r>
            <a:r>
              <a:rPr lang="fr-FR" sz="2400" dirty="0" smtClean="0"/>
              <a:t> si et seulement si</a:t>
            </a:r>
          </a:p>
          <a:p>
            <a:pPr>
              <a:buNone/>
            </a:pPr>
            <a:r>
              <a:rPr lang="fr-FR" sz="2400" dirty="0" smtClean="0"/>
              <a:t>       ∃α ∈(V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∪V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)</a:t>
            </a:r>
            <a:r>
              <a:rPr lang="fr-FR" sz="2400" baseline="30000" dirty="0" smtClean="0"/>
              <a:t>∗</a:t>
            </a:r>
            <a:r>
              <a:rPr lang="fr-FR" sz="2400" dirty="0" smtClean="0"/>
              <a:t> tel-que               et A apparaît dans α;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286256"/>
            <a:ext cx="847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29306"/>
            <a:ext cx="8477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/>
              <a:t>Grammaires: </a:t>
            </a:r>
            <a:r>
              <a:rPr lang="fr-FR" b="1" u="sng" dirty="0" smtClean="0">
                <a:solidFill>
                  <a:srgbClr val="FF0000"/>
                </a:solidFill>
              </a:rPr>
              <a:t>Dérivation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077544"/>
          </a:xfrm>
        </p:spPr>
        <p:txBody>
          <a:bodyPr>
            <a:noAutofit/>
          </a:bodyPr>
          <a:lstStyle/>
          <a:p>
            <a:r>
              <a:rPr lang="fr-FR" sz="2400" dirty="0" smtClean="0"/>
              <a:t>Soit la grammaire </a:t>
            </a:r>
          </a:p>
          <a:p>
            <a:pPr>
              <a:buNone/>
            </a:pPr>
            <a:r>
              <a:rPr lang="fr-FR" sz="2400" dirty="0" smtClean="0"/>
              <a:t>G = ({</a:t>
            </a:r>
            <a:r>
              <a:rPr lang="fr-FR" sz="2400" dirty="0" err="1" smtClean="0"/>
              <a:t>a,b</a:t>
            </a:r>
            <a:r>
              <a:rPr lang="fr-FR" sz="2400" dirty="0" smtClean="0"/>
              <a:t>},{S,T},S,{S → </a:t>
            </a:r>
            <a:r>
              <a:rPr lang="fr-FR" sz="2400" dirty="0" err="1" smtClean="0"/>
              <a:t>aS</a:t>
            </a:r>
            <a:r>
              <a:rPr lang="fr-FR" sz="2400" dirty="0" smtClean="0"/>
              <a:t>|</a:t>
            </a:r>
            <a:r>
              <a:rPr lang="fr-FR" sz="2400" dirty="0" err="1" smtClean="0"/>
              <a:t>aT,T</a:t>
            </a:r>
            <a:r>
              <a:rPr lang="fr-FR" sz="2400" dirty="0" smtClean="0"/>
              <a:t> → </a:t>
            </a:r>
            <a:r>
              <a:rPr lang="fr-FR" sz="2400" dirty="0" err="1" smtClean="0"/>
              <a:t>bT</a:t>
            </a:r>
            <a:r>
              <a:rPr lang="fr-FR" sz="2400" dirty="0" smtClean="0"/>
              <a:t>|b}). </a:t>
            </a:r>
          </a:p>
          <a:p>
            <a:pPr>
              <a:buNone/>
            </a:pPr>
            <a:r>
              <a:rPr lang="fr-FR" sz="2400" dirty="0" smtClean="0"/>
              <a:t>Elle génère les mots </a:t>
            </a:r>
            <a:r>
              <a:rPr lang="fr-FR" sz="2400" dirty="0" err="1" smtClean="0"/>
              <a:t>abb</a:t>
            </a:r>
            <a:r>
              <a:rPr lang="fr-FR" sz="2400" dirty="0" smtClean="0"/>
              <a:t> et </a:t>
            </a:r>
            <a:r>
              <a:rPr lang="fr-FR" sz="2400" dirty="0" err="1" smtClean="0"/>
              <a:t>aab</a:t>
            </a:r>
            <a:r>
              <a:rPr lang="fr-FR" sz="2400" dirty="0" smtClean="0"/>
              <a:t> parce que </a:t>
            </a:r>
          </a:p>
          <a:p>
            <a:pPr>
              <a:buNone/>
            </a:pPr>
            <a:r>
              <a:rPr lang="fr-FR" sz="2400" dirty="0" smtClean="0"/>
              <a:t>S → </a:t>
            </a:r>
            <a:r>
              <a:rPr lang="fr-FR" sz="2400" dirty="0" err="1" smtClean="0"/>
              <a:t>aT</a:t>
            </a:r>
            <a:r>
              <a:rPr lang="fr-FR" sz="2400" dirty="0" smtClean="0"/>
              <a:t> → </a:t>
            </a:r>
            <a:r>
              <a:rPr lang="fr-FR" sz="2400" dirty="0" err="1" smtClean="0"/>
              <a:t>abT</a:t>
            </a:r>
            <a:r>
              <a:rPr lang="fr-FR" sz="2400" dirty="0" smtClean="0"/>
              <a:t> → </a:t>
            </a:r>
            <a:r>
              <a:rPr lang="fr-FR" sz="2400" dirty="0" err="1" smtClean="0"/>
              <a:t>abb</a:t>
            </a:r>
            <a:r>
              <a:rPr lang="fr-FR" sz="2400" dirty="0" smtClean="0"/>
              <a:t> et S → </a:t>
            </a:r>
            <a:r>
              <a:rPr lang="fr-FR" sz="2400" dirty="0" err="1" smtClean="0"/>
              <a:t>aS</a:t>
            </a:r>
            <a:r>
              <a:rPr lang="fr-FR" sz="2400" dirty="0" smtClean="0"/>
              <a:t> → </a:t>
            </a:r>
            <a:r>
              <a:rPr lang="fr-FR" sz="2400" dirty="0" err="1" smtClean="0"/>
              <a:t>aaT</a:t>
            </a:r>
            <a:r>
              <a:rPr lang="fr-FR" sz="2400" dirty="0" smtClean="0"/>
              <a:t> → </a:t>
            </a:r>
            <a:r>
              <a:rPr lang="fr-FR" sz="2400" dirty="0" err="1" smtClean="0"/>
              <a:t>aab</a:t>
            </a:r>
            <a:r>
              <a:rPr lang="fr-FR" sz="2400" dirty="0" smtClean="0"/>
              <a:t>. </a:t>
            </a:r>
          </a:p>
          <a:p>
            <a:pPr>
              <a:buNone/>
            </a:pPr>
            <a:r>
              <a:rPr lang="fr-FR" sz="2400" dirty="0" smtClean="0"/>
              <a:t>Ce qui donne donc l’arbre syntaxique suivant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On peut facilement voir alors que le langage généré par cette grammaire est : tous les mots sur {</a:t>
            </a:r>
            <a:r>
              <a:rPr lang="fr-FR" sz="2400" dirty="0" err="1" smtClean="0"/>
              <a:t>a,b</a:t>
            </a:r>
            <a:r>
              <a:rPr lang="fr-FR" sz="2400" dirty="0" smtClean="0"/>
              <a:t>} de la forme </a:t>
            </a:r>
            <a:r>
              <a:rPr lang="fr-FR" sz="2400" dirty="0" err="1" smtClean="0"/>
              <a:t>a</a:t>
            </a:r>
            <a:r>
              <a:rPr lang="fr-FR" sz="2400" baseline="30000" dirty="0" err="1" smtClean="0"/>
              <a:t>m</a:t>
            </a:r>
            <a:r>
              <a:rPr lang="fr-FR" sz="2400" dirty="0" err="1" smtClean="0"/>
              <a:t>b</a:t>
            </a:r>
            <a:r>
              <a:rPr lang="fr-FR" sz="2400" baseline="30000" dirty="0" err="1" smtClean="0"/>
              <a:t>n</a:t>
            </a:r>
            <a:r>
              <a:rPr lang="fr-FR" sz="2400" dirty="0" smtClean="0"/>
              <a:t> avec </a:t>
            </a:r>
            <a:r>
              <a:rPr lang="fr-FR" sz="2400" dirty="0" err="1" smtClean="0"/>
              <a:t>m,n</a:t>
            </a:r>
            <a:r>
              <a:rPr lang="fr-FR" sz="2400" dirty="0" smtClean="0"/>
              <a:t> &gt; 0.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359" y="2786058"/>
            <a:ext cx="1337979" cy="214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Grammaire propre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101850"/>
            <a:ext cx="8266141" cy="4202113"/>
          </a:xfrm>
        </p:spPr>
        <p:txBody>
          <a:bodyPr/>
          <a:lstStyle/>
          <a:p>
            <a:pPr>
              <a:buNone/>
            </a:pPr>
            <a:r>
              <a:rPr lang="fr-FR" sz="2400" dirty="0" smtClean="0"/>
              <a:t>Une grammaire est dite propre si et seulement si : </a:t>
            </a:r>
          </a:p>
          <a:p>
            <a:pPr>
              <a:buNone/>
            </a:pPr>
            <a:r>
              <a:rPr lang="fr-FR" sz="2400" dirty="0" smtClean="0"/>
              <a:t>• Elle est </a:t>
            </a:r>
            <a:r>
              <a:rPr lang="fr-FR" sz="2400" b="1" dirty="0" smtClean="0"/>
              <a:t>réduite</a:t>
            </a:r>
            <a:r>
              <a:rPr lang="fr-FR" sz="2400" dirty="0" smtClean="0"/>
              <a:t>; </a:t>
            </a:r>
          </a:p>
          <a:p>
            <a:pPr>
              <a:buNone/>
            </a:pPr>
            <a:r>
              <a:rPr lang="fr-FR" sz="2400" dirty="0" smtClean="0"/>
              <a:t>• Elle ne contient pas de </a:t>
            </a:r>
            <a:r>
              <a:rPr lang="fr-FR" sz="2400" b="1" dirty="0" smtClean="0"/>
              <a:t>productions unitaires</a:t>
            </a:r>
            <a:r>
              <a:rPr lang="fr-FR" sz="2400" dirty="0" smtClean="0"/>
              <a:t>; </a:t>
            </a:r>
          </a:p>
          <a:p>
            <a:pPr>
              <a:buNone/>
            </a:pPr>
            <a:r>
              <a:rPr lang="fr-FR" sz="2400" dirty="0" smtClean="0"/>
              <a:t>• Il n ya </a:t>
            </a:r>
            <a:r>
              <a:rPr lang="fr-FR" sz="2400" b="1" dirty="0" smtClean="0"/>
              <a:t>que l’axiome qui peut générer ε</a:t>
            </a:r>
            <a:r>
              <a:rPr lang="fr-FR" sz="2400" dirty="0" smtClean="0"/>
              <a:t>, avec la condition qu’il n’apparaisse dans aucun membre droit des règles.</a:t>
            </a:r>
            <a:endParaRPr lang="fr-F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71414"/>
            <a:ext cx="7770813" cy="1431925"/>
          </a:xfrm>
        </p:spPr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/>
          </a:bodyPr>
          <a:lstStyle/>
          <a:p>
            <a:r>
              <a:rPr lang="fr-FR" dirty="0" smtClean="0"/>
              <a:t>Soit G la grammaire définie par les règles de production suivantes :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1.Transformer G en une grammaire réduite. </a:t>
            </a:r>
          </a:p>
          <a:p>
            <a:pPr>
              <a:buNone/>
            </a:pPr>
            <a:r>
              <a:rPr lang="fr-FR" dirty="0" smtClean="0"/>
              <a:t>2. Transformer G en une grammaire propre.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63764"/>
            <a:ext cx="2035882" cy="2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2492896"/>
            <a:ext cx="1823833" cy="11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770813" cy="1431925"/>
          </a:xfrm>
        </p:spPr>
        <p:txBody>
          <a:bodyPr/>
          <a:lstStyle/>
          <a:p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027656"/>
            <a:ext cx="8050088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 non terminal C n’est </a:t>
            </a:r>
            <a:r>
              <a:rPr lang="fr-FR" sz="2000" b="1" dirty="0" smtClean="0"/>
              <a:t>pas atteignable </a:t>
            </a:r>
            <a:r>
              <a:rPr lang="fr-FR" sz="2000" dirty="0" smtClean="0"/>
              <a:t>( non accessible), A et B ne sont </a:t>
            </a:r>
            <a:r>
              <a:rPr lang="fr-FR" sz="2000" b="1" dirty="0" smtClean="0"/>
              <a:t>pas</a:t>
            </a:r>
            <a:r>
              <a:rPr lang="fr-FR" sz="2000" dirty="0" smtClean="0"/>
              <a:t> </a:t>
            </a:r>
            <a:r>
              <a:rPr lang="fr-FR" sz="2000" b="1" dirty="0" smtClean="0"/>
              <a:t>productifs</a:t>
            </a:r>
            <a:r>
              <a:rPr lang="fr-FR" sz="2000" dirty="0" smtClean="0"/>
              <a:t>, donc on enlève les règles contenant A, B ou C et on aura la grammaire suivante : 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16226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5" y="1903524"/>
            <a:ext cx="1285884" cy="81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00694" y="17737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Acc</a:t>
            </a:r>
            <a:r>
              <a:rPr lang="fr-FR" dirty="0" smtClean="0">
                <a:solidFill>
                  <a:srgbClr val="FF0000"/>
                </a:solidFill>
              </a:rPr>
              <a:t>: S,A,B, E, 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72132" y="234528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Productif:  S, D, E, C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droite 8"/>
          <p:cNvSpPr/>
          <p:nvPr/>
        </p:nvSpPr>
        <p:spPr bwMode="auto">
          <a:xfrm>
            <a:off x="7358082" y="1857364"/>
            <a:ext cx="428628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Flèche droite 9"/>
          <p:cNvSpPr/>
          <p:nvPr/>
        </p:nvSpPr>
        <p:spPr bwMode="auto">
          <a:xfrm>
            <a:off x="7715272" y="2428868"/>
            <a:ext cx="428628" cy="214314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29586" y="18573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15338" y="2345288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A, B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14612" y="485776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          </a:t>
            </a:r>
            <a:r>
              <a:rPr lang="fr-FR" sz="2400" dirty="0" err="1" smtClean="0"/>
              <a:t>S→EaE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      E→D </a:t>
            </a:r>
          </a:p>
          <a:p>
            <a:pPr>
              <a:buNone/>
            </a:pPr>
            <a:r>
              <a:rPr lang="fr-FR" sz="2400" dirty="0" smtClean="0"/>
              <a:t>          D→</a:t>
            </a:r>
            <a:r>
              <a:rPr lang="fr-FR" sz="2400" dirty="0" err="1" smtClean="0"/>
              <a:t>dD</a:t>
            </a:r>
            <a:r>
              <a:rPr lang="fr-FR" sz="2400" dirty="0" smtClean="0"/>
              <a:t>|ε </a:t>
            </a:r>
            <a:endParaRPr lang="fr-F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7770813" cy="1431925"/>
          </a:xfrm>
        </p:spPr>
        <p:txBody>
          <a:bodyPr/>
          <a:lstStyle/>
          <a:p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027656"/>
            <a:ext cx="8050088" cy="5544616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La grammaire possède une production </a:t>
            </a:r>
            <a:r>
              <a:rPr lang="fr-FR" sz="2000" b="1" dirty="0" smtClean="0"/>
              <a:t>unitaire</a:t>
            </a:r>
            <a:r>
              <a:rPr lang="fr-FR" sz="2000" dirty="0" smtClean="0"/>
              <a:t> E→D, on l’enlève et on remplace tous les E par des D et on aura la grammaire suivante : </a:t>
            </a:r>
          </a:p>
          <a:p>
            <a:pPr>
              <a:buNone/>
            </a:pPr>
            <a:r>
              <a:rPr lang="fr-FR" sz="2000" dirty="0" smtClean="0"/>
              <a:t>                      </a:t>
            </a:r>
            <a:r>
              <a:rPr lang="fr-FR" sz="2000" dirty="0" err="1" smtClean="0"/>
              <a:t>S→DaD</a:t>
            </a:r>
            <a:r>
              <a:rPr lang="fr-FR" sz="2000" dirty="0" smtClean="0"/>
              <a:t> </a:t>
            </a:r>
          </a:p>
          <a:p>
            <a:pPr>
              <a:buNone/>
            </a:pPr>
            <a:r>
              <a:rPr lang="fr-FR" sz="2000" dirty="0" smtClean="0"/>
              <a:t>                      D→</a:t>
            </a:r>
            <a:r>
              <a:rPr lang="fr-FR" sz="2000" dirty="0" err="1" smtClean="0"/>
              <a:t>dD</a:t>
            </a:r>
            <a:r>
              <a:rPr lang="fr-FR" sz="2000" dirty="0" smtClean="0"/>
              <a:t>|ε </a:t>
            </a:r>
          </a:p>
          <a:p>
            <a:pPr>
              <a:buNone/>
            </a:pPr>
            <a:r>
              <a:rPr lang="fr-FR" sz="2000" dirty="0" smtClean="0"/>
              <a:t>La grammaire n’est toujours pas propre à cause de la règle </a:t>
            </a:r>
            <a:r>
              <a:rPr lang="fr-FR" sz="2000" dirty="0" err="1" smtClean="0"/>
              <a:t>D→ε</a:t>
            </a:r>
            <a:r>
              <a:rPr lang="fr-FR" sz="2000" dirty="0" smtClean="0"/>
              <a:t>, donc on l’élimine et pour chaque D qui apparaît à droite d’une règle on crée une autre règle, on obtient la grammaire propre suivante : </a:t>
            </a:r>
          </a:p>
          <a:p>
            <a:pPr>
              <a:buNone/>
            </a:pPr>
            <a:r>
              <a:rPr lang="fr-FR" sz="2000" dirty="0" smtClean="0"/>
              <a:t>         S→</a:t>
            </a:r>
            <a:r>
              <a:rPr lang="fr-FR" sz="2000" dirty="0" err="1" smtClean="0"/>
              <a:t>DaD</a:t>
            </a:r>
            <a:r>
              <a:rPr lang="fr-FR" sz="2000" dirty="0" smtClean="0"/>
              <a:t>|</a:t>
            </a:r>
            <a:r>
              <a:rPr lang="fr-FR" sz="2000" dirty="0" err="1" smtClean="0"/>
              <a:t>aD</a:t>
            </a:r>
            <a:r>
              <a:rPr lang="fr-FR" sz="2000" dirty="0" smtClean="0"/>
              <a:t> |Da |a </a:t>
            </a:r>
          </a:p>
          <a:p>
            <a:pPr>
              <a:buNone/>
            </a:pPr>
            <a:r>
              <a:rPr lang="fr-FR" sz="2000" dirty="0" smtClean="0"/>
              <a:t>         D→</a:t>
            </a:r>
            <a:r>
              <a:rPr lang="fr-FR" sz="2000" dirty="0" err="1" smtClean="0"/>
              <a:t>dD</a:t>
            </a:r>
            <a:r>
              <a:rPr lang="fr-FR" sz="2000" dirty="0" smtClean="0"/>
              <a:t>|d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1928794" y="128586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smtClean="0"/>
              <a:t>          </a:t>
            </a:r>
            <a:r>
              <a:rPr lang="fr-FR" sz="2400" dirty="0" err="1" smtClean="0"/>
              <a:t>S→EaE</a:t>
            </a:r>
            <a:r>
              <a:rPr lang="fr-FR" sz="2400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      E→D </a:t>
            </a:r>
          </a:p>
          <a:p>
            <a:pPr>
              <a:buNone/>
            </a:pPr>
            <a:r>
              <a:rPr lang="fr-FR" sz="2400" dirty="0" smtClean="0"/>
              <a:t>          D→</a:t>
            </a:r>
            <a:r>
              <a:rPr lang="fr-FR" sz="2400" dirty="0" err="1" smtClean="0"/>
              <a:t>dD</a:t>
            </a:r>
            <a:r>
              <a:rPr lang="fr-FR" sz="2400" dirty="0" smtClean="0"/>
              <a:t>|ε </a:t>
            </a:r>
            <a:endParaRPr lang="fr-FR" sz="2400" dirty="0"/>
          </a:p>
        </p:txBody>
      </p:sp>
      <p:sp>
        <p:nvSpPr>
          <p:cNvPr id="6" name="Ellipse 5"/>
          <p:cNvSpPr/>
          <p:nvPr/>
        </p:nvSpPr>
        <p:spPr bwMode="auto">
          <a:xfrm>
            <a:off x="3071802" y="1643050"/>
            <a:ext cx="571504" cy="50006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43240" y="2071678"/>
            <a:ext cx="1071570" cy="4286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sym typeface="Symbol"/>
              </a:rPr>
              <a:t></a:t>
            </a:r>
            <a:r>
              <a:rPr lang="fr-FR" dirty="0" smtClean="0"/>
              <a:t>-libre ?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43182"/>
            <a:ext cx="7900348" cy="20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Langage engendré par une grammaire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l’ensemble des mots terminaux dérivant de S.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70" y="3295655"/>
            <a:ext cx="5581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Arbre de dérivation d’un mot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Les </a:t>
            </a:r>
            <a:r>
              <a:rPr lang="fr-FR" sz="2800" dirty="0" err="1" smtClean="0"/>
              <a:t>noeuds</a:t>
            </a:r>
            <a:r>
              <a:rPr lang="fr-FR" sz="2800" dirty="0" smtClean="0"/>
              <a:t> sont étiquetés par des éléments de V</a:t>
            </a:r>
            <a:r>
              <a:rPr lang="fr-FR" sz="2800" baseline="-25000" dirty="0" smtClean="0"/>
              <a:t>N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Les feuilles sont étiquetées par des éléments de V</a:t>
            </a:r>
            <a:r>
              <a:rPr lang="fr-FR" sz="2800" baseline="-25000" dirty="0" smtClean="0"/>
              <a:t>T</a:t>
            </a:r>
          </a:p>
          <a:p>
            <a:endParaRPr lang="fr-FR" sz="2800" baseline="-25000" dirty="0" smtClean="0"/>
          </a:p>
          <a:p>
            <a:endParaRPr lang="fr-FR" sz="2800" baseline="-25000" dirty="0" smtClean="0"/>
          </a:p>
          <a:p>
            <a:endParaRPr lang="fr-FR" sz="2800" baseline="-25000" dirty="0" smtClean="0"/>
          </a:p>
          <a:p>
            <a:endParaRPr lang="fr-FR" sz="2800" baseline="-25000" dirty="0" smtClean="0"/>
          </a:p>
          <a:p>
            <a:endParaRPr lang="fr-FR" sz="2800" baseline="-25000" dirty="0" smtClean="0"/>
          </a:p>
          <a:p>
            <a:endParaRPr lang="fr-FR" sz="2800" baseline="-25000" dirty="0" smtClean="0"/>
          </a:p>
          <a:p>
            <a:r>
              <a:rPr lang="fr-FR" sz="2800" dirty="0" smtClean="0"/>
              <a:t>le mot dérivé s’obtient en concaténant les étiquettes des feuilles de gauche à droite..</a:t>
            </a:r>
          </a:p>
          <a:p>
            <a:endParaRPr lang="fr-F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14686"/>
            <a:ext cx="3600400" cy="19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941531"/>
            <a:ext cx="7770813" cy="4202113"/>
          </a:xfrm>
        </p:spPr>
        <p:txBody>
          <a:bodyPr/>
          <a:lstStyle/>
          <a:p>
            <a:r>
              <a:rPr lang="fr-FR" dirty="0" smtClean="0"/>
              <a:t> S </a:t>
            </a:r>
            <a:r>
              <a:rPr lang="fr-FR" dirty="0" smtClean="0">
                <a:sym typeface="Symbol"/>
              </a:rPr>
              <a:t>, </a:t>
            </a:r>
            <a:r>
              <a:rPr lang="fr-FR" dirty="0" smtClean="0"/>
              <a:t>S </a:t>
            </a:r>
            <a:r>
              <a:rPr lang="fr-FR" dirty="0" smtClean="0">
                <a:sym typeface="Symbol"/>
              </a:rPr>
              <a:t> SS , </a:t>
            </a:r>
            <a:r>
              <a:rPr lang="fr-FR" dirty="0" smtClean="0"/>
              <a:t>S </a:t>
            </a:r>
            <a:r>
              <a:rPr lang="fr-FR" dirty="0" smtClean="0">
                <a:sym typeface="Symbol"/>
              </a:rPr>
              <a:t>  (S)</a:t>
            </a:r>
          </a:p>
          <a:p>
            <a:r>
              <a:rPr lang="fr-FR" dirty="0" smtClean="0">
                <a:sym typeface="Symbol"/>
              </a:rPr>
              <a:t>W= </a:t>
            </a:r>
            <a:r>
              <a:rPr lang="fr-FR" dirty="0" smtClean="0"/>
              <a:t>(())()</a:t>
            </a:r>
          </a:p>
          <a:p>
            <a:r>
              <a:rPr lang="fr-FR" b="1" dirty="0" err="1" smtClean="0"/>
              <a:t>Derivation</a:t>
            </a:r>
            <a:r>
              <a:rPr lang="fr-FR" b="1" dirty="0" smtClean="0"/>
              <a:t>:                  Arbre du mot w: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3232950" cy="19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3835812"/>
            <a:ext cx="3214709" cy="30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grammaires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5926"/>
            <a:ext cx="7770813" cy="4202113"/>
          </a:xfrm>
        </p:spPr>
        <p:txBody>
          <a:bodyPr/>
          <a:lstStyle/>
          <a:p>
            <a:r>
              <a:rPr lang="fr-FR" dirty="0" smtClean="0"/>
              <a:t>Type 3</a:t>
            </a:r>
          </a:p>
          <a:p>
            <a:endParaRPr lang="fr-FR" dirty="0" smtClean="0"/>
          </a:p>
          <a:p>
            <a:r>
              <a:rPr lang="fr-FR" dirty="0" smtClean="0"/>
              <a:t>Type 2</a:t>
            </a:r>
          </a:p>
          <a:p>
            <a:endParaRPr lang="fr-FR" dirty="0" smtClean="0"/>
          </a:p>
          <a:p>
            <a:r>
              <a:rPr lang="fr-FR" dirty="0" smtClean="0"/>
              <a:t>Type 1</a:t>
            </a:r>
          </a:p>
          <a:p>
            <a:endParaRPr lang="fr-FR" dirty="0" smtClean="0"/>
          </a:p>
          <a:p>
            <a:r>
              <a:rPr lang="fr-FR" dirty="0" smtClean="0"/>
              <a:t>Type 0: </a:t>
            </a:r>
            <a:r>
              <a:rPr lang="fr-FR" sz="2800" dirty="0" smtClean="0"/>
              <a:t>Une grammaire sans restriction sur les règles 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6334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71810"/>
            <a:ext cx="3324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286256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214414" y="2416726"/>
            <a:ext cx="30718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Ex:  S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err="1" smtClean="0">
                <a:sym typeface="Wingdings" pitchFamily="2" charset="2"/>
              </a:rPr>
              <a:t>aA</a:t>
            </a:r>
            <a:r>
              <a:rPr lang="fr-FR" sz="2400" dirty="0" smtClean="0">
                <a:sym typeface="Wingdings" pitchFamily="2" charset="2"/>
              </a:rPr>
              <a:t> |a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214414" y="3571876"/>
            <a:ext cx="30718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Ex:  S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err="1" smtClean="0">
                <a:sym typeface="Wingdings" pitchFamily="2" charset="2"/>
              </a:rPr>
              <a:t>aAS</a:t>
            </a:r>
            <a:r>
              <a:rPr lang="fr-FR" sz="2400" dirty="0" smtClean="0">
                <a:sym typeface="Wingdings" pitchFamily="2" charset="2"/>
              </a:rPr>
              <a:t> |</a:t>
            </a:r>
            <a:r>
              <a:rPr lang="fr-FR" sz="2400" dirty="0" err="1" smtClean="0">
                <a:sym typeface="Wingdings" pitchFamily="2" charset="2"/>
              </a:rPr>
              <a:t>aA</a:t>
            </a:r>
            <a:r>
              <a:rPr lang="fr-FR" sz="2400" dirty="0" smtClean="0">
                <a:sym typeface="Wingdings" pitchFamily="2" charset="2"/>
              </a:rPr>
              <a:t> | a 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786322"/>
            <a:ext cx="34290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Ex:  </a:t>
            </a:r>
            <a:r>
              <a:rPr lang="fr-FR" sz="2400" dirty="0" err="1" smtClean="0"/>
              <a:t>aBT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itchFamily="2" charset="2"/>
              </a:rPr>
              <a:t> </a:t>
            </a:r>
            <a:r>
              <a:rPr lang="fr-FR" sz="2400" dirty="0" err="1" smtClean="0">
                <a:sym typeface="Wingdings" pitchFamily="2" charset="2"/>
              </a:rPr>
              <a:t>aAS</a:t>
            </a:r>
            <a:r>
              <a:rPr lang="fr-FR" sz="2400" dirty="0" smtClean="0">
                <a:sym typeface="Wingdings" pitchFamily="2" charset="2"/>
              </a:rPr>
              <a:t> |</a:t>
            </a:r>
            <a:r>
              <a:rPr lang="fr-FR" sz="2400" dirty="0" err="1" smtClean="0">
                <a:sym typeface="Wingdings" pitchFamily="2" charset="2"/>
              </a:rPr>
              <a:t>abTa</a:t>
            </a:r>
            <a:r>
              <a:rPr lang="fr-FR" sz="2400" dirty="0" smtClean="0">
                <a:sym typeface="Wingdings" pitchFamily="2" charset="2"/>
              </a:rPr>
              <a:t>  </a:t>
            </a:r>
            <a:endParaRPr lang="fr-FR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22656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85926"/>
            <a:ext cx="32238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357694"/>
            <a:ext cx="3129507" cy="201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715140" y="585789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TYPE 2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dèle de base 2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2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Nouvelle pré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865</TotalTime>
  <Words>1119</Words>
  <Application>Microsoft Office PowerPoint</Application>
  <PresentationFormat>Affichage à l'écran (4:3)</PresentationFormat>
  <Paragraphs>220</Paragraphs>
  <Slides>44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Thème1</vt:lpstr>
      <vt:lpstr>modèle de base 2</vt:lpstr>
      <vt:lpstr>Thème2</vt:lpstr>
      <vt:lpstr>Modèle par défaut</vt:lpstr>
      <vt:lpstr>Révision  du module THL  </vt:lpstr>
      <vt:lpstr>Grammaires</vt:lpstr>
      <vt:lpstr>Grammaires: Dérivation</vt:lpstr>
      <vt:lpstr>Grammaires: Dérivation</vt:lpstr>
      <vt:lpstr>Langage engendré par une grammaire</vt:lpstr>
      <vt:lpstr>Arbre de dérivation d’un mot</vt:lpstr>
      <vt:lpstr>Exemple </vt:lpstr>
      <vt:lpstr>Types de grammaires</vt:lpstr>
      <vt:lpstr>Exercice </vt:lpstr>
      <vt:lpstr>Exercice </vt:lpstr>
      <vt:lpstr>Les Automates d’Etats Finis</vt:lpstr>
      <vt:lpstr>Exemple </vt:lpstr>
      <vt:lpstr>Diapositive 13</vt:lpstr>
      <vt:lpstr>Definition </vt:lpstr>
      <vt:lpstr>Definition </vt:lpstr>
      <vt:lpstr>AEF déterministe (AEFD) </vt:lpstr>
      <vt:lpstr>Exemple</vt:lpstr>
      <vt:lpstr>Rendre un automate deterministe</vt:lpstr>
      <vt:lpstr>Rendre un automate deterministe</vt:lpstr>
      <vt:lpstr>Les automates généralisés </vt:lpstr>
      <vt:lpstr>Transformation  Généralisé   à    simple</vt:lpstr>
      <vt:lpstr>Transformation  Généralisé   à    simple</vt:lpstr>
      <vt:lpstr>Transformation  Généralisé   à    simple</vt:lpstr>
      <vt:lpstr>  Minimisation d’automate</vt:lpstr>
      <vt:lpstr> Minimisation d’automate : exemple </vt:lpstr>
      <vt:lpstr> Minimisation d’automate : exemple </vt:lpstr>
      <vt:lpstr>Les expressions regulieres</vt:lpstr>
      <vt:lpstr>De l’ER  l’AEF : Réduction</vt:lpstr>
      <vt:lpstr> De l’AEF   l’ER : Equations d’arden</vt:lpstr>
      <vt:lpstr>De l’ER      l’AEF:  Residuels ( dérivés)</vt:lpstr>
      <vt:lpstr>Exemple</vt:lpstr>
      <vt:lpstr>Exemple</vt:lpstr>
      <vt:lpstr>De l’ER      l’AEF:  Residuels ( dérivés)</vt:lpstr>
      <vt:lpstr>De l’ER  l’AEF: thompson</vt:lpstr>
      <vt:lpstr>Langages algébriques</vt:lpstr>
      <vt:lpstr>Langages algébriques</vt:lpstr>
      <vt:lpstr>Ambiguité</vt:lpstr>
      <vt:lpstr>Ambiguité</vt:lpstr>
      <vt:lpstr>Grammaire réduite</vt:lpstr>
      <vt:lpstr>Grammaire propre</vt:lpstr>
      <vt:lpstr>Exemple </vt:lpstr>
      <vt:lpstr>Solution</vt:lpstr>
      <vt:lpstr>Solution</vt:lpstr>
      <vt:lpstr>Exercices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 du module THL</dc:title>
  <dc:creator>TOSHIBA</dc:creator>
  <cp:lastModifiedBy>pc</cp:lastModifiedBy>
  <cp:revision>49</cp:revision>
  <dcterms:created xsi:type="dcterms:W3CDTF">2020-09-07T09:15:42Z</dcterms:created>
  <dcterms:modified xsi:type="dcterms:W3CDTF">2022-06-20T20:14:01Z</dcterms:modified>
</cp:coreProperties>
</file>