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7"/>
  </p:notesMasterIdLst>
  <p:sldIdLst>
    <p:sldId id="257" r:id="rId2"/>
    <p:sldId id="258" r:id="rId3"/>
    <p:sldId id="259" r:id="rId4"/>
    <p:sldId id="267" r:id="rId5"/>
    <p:sldId id="268" r:id="rId6"/>
    <p:sldId id="269" r:id="rId7"/>
    <p:sldId id="270" r:id="rId8"/>
    <p:sldId id="271" r:id="rId9"/>
    <p:sldId id="272" r:id="rId10"/>
    <p:sldId id="302" r:id="rId11"/>
    <p:sldId id="273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300" r:id="rId29"/>
    <p:sldId id="293" r:id="rId30"/>
    <p:sldId id="294" r:id="rId31"/>
    <p:sldId id="295" r:id="rId32"/>
    <p:sldId id="303" r:id="rId33"/>
    <p:sldId id="304" r:id="rId34"/>
    <p:sldId id="305" r:id="rId35"/>
    <p:sldId id="299" r:id="rId3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9EAB4C-159B-4585-8739-264145822484}" type="doc">
      <dgm:prSet loTypeId="urn:microsoft.com/office/officeart/2005/8/layout/vList5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E3F60CE0-DD28-461C-881B-745C64B2B6CD}">
      <dgm:prSet phldrT="[Text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b="1" dirty="0" smtClean="0">
              <a:solidFill>
                <a:schemeClr val="accent1">
                  <a:lumMod val="75000"/>
                </a:schemeClr>
              </a:solidFill>
              <a:latin typeface="Traditional Arabic" pitchFamily="18" charset="-78"/>
              <a:cs typeface="Traditional Arabic" pitchFamily="18" charset="-78"/>
            </a:rPr>
            <a:t>D: </a:t>
          </a:r>
          <a:r>
            <a:rPr lang="ar-DZ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الدكتورة</a:t>
          </a:r>
          <a:endParaRPr lang="fr-FR" b="1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90CA1249-EAC7-450A-BA53-06EE773941B0}" type="parTrans" cxnId="{16BACFCC-4951-4B4C-83FC-A240349C5A98}">
      <dgm:prSet/>
      <dgm:spPr/>
      <dgm:t>
        <a:bodyPr/>
        <a:lstStyle/>
        <a:p>
          <a:endParaRPr lang="fr-FR"/>
        </a:p>
      </dgm:t>
    </dgm:pt>
    <dgm:pt modelId="{C22DE2C3-8A85-4113-AE53-33C71E6F3CF6}" type="sibTrans" cxnId="{16BACFCC-4951-4B4C-83FC-A240349C5A98}">
      <dgm:prSet/>
      <dgm:spPr/>
      <dgm:t>
        <a:bodyPr/>
        <a:lstStyle/>
        <a:p>
          <a:endParaRPr lang="fr-FR"/>
        </a:p>
      </dgm:t>
    </dgm:pt>
    <dgm:pt modelId="{9579C6A6-7FC2-4E26-9C47-A49535AC0442}">
      <dgm:prSet phldrT="[Text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fr-FR" b="1" dirty="0" smtClean="0">
              <a:solidFill>
                <a:schemeClr val="accent1">
                  <a:lumMod val="75000"/>
                </a:schemeClr>
              </a:solidFill>
              <a:latin typeface="Traditional Arabic" pitchFamily="18" charset="-78"/>
              <a:cs typeface="Traditional Arabic" pitchFamily="18" charset="-78"/>
            </a:rPr>
            <a:t>M</a:t>
          </a:r>
          <a:r>
            <a:rPr lang="fr-FR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: </a:t>
          </a:r>
          <a:r>
            <a:rPr lang="ar-DZ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الماستر</a:t>
          </a:r>
          <a:endParaRPr lang="fr-FR" b="1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BDA52C0C-D952-4A42-87B3-462D49F7D773}" type="parTrans" cxnId="{265918C1-47F0-4FB1-A8B9-6421FA5FA3CC}">
      <dgm:prSet/>
      <dgm:spPr/>
      <dgm:t>
        <a:bodyPr/>
        <a:lstStyle/>
        <a:p>
          <a:endParaRPr lang="fr-FR"/>
        </a:p>
      </dgm:t>
    </dgm:pt>
    <dgm:pt modelId="{6D3A16BE-F843-4E00-9644-9E0088EEEF89}" type="sibTrans" cxnId="{265918C1-47F0-4FB1-A8B9-6421FA5FA3CC}">
      <dgm:prSet/>
      <dgm:spPr/>
      <dgm:t>
        <a:bodyPr/>
        <a:lstStyle/>
        <a:p>
          <a:endParaRPr lang="fr-FR"/>
        </a:p>
      </dgm:t>
    </dgm:pt>
    <dgm:pt modelId="{5BF20A64-5639-4A86-9130-AC597DD61F70}">
      <dgm:prSet phldrT="[Text]"/>
      <dgm:spPr/>
      <dgm:t>
        <a:bodyPr/>
        <a:lstStyle/>
        <a:p>
          <a:r>
            <a:rPr lang="fr-FR" b="1" dirty="0" smtClean="0">
              <a:latin typeface="Traditional Arabic" pitchFamily="18" charset="-78"/>
              <a:cs typeface="Traditional Arabic" pitchFamily="18" charset="-78"/>
            </a:rPr>
            <a:t>M2</a:t>
          </a:r>
          <a:endParaRPr lang="fr-FR" b="1" dirty="0">
            <a:latin typeface="Traditional Arabic" pitchFamily="18" charset="-78"/>
            <a:cs typeface="Traditional Arabic" pitchFamily="18" charset="-78"/>
          </a:endParaRPr>
        </a:p>
      </dgm:t>
    </dgm:pt>
    <dgm:pt modelId="{5F838D6A-633D-4245-973F-2DDE2ECE8CBB}" type="parTrans" cxnId="{C3A7EE23-9A1A-4DD6-BD30-5B0A57933CA8}">
      <dgm:prSet/>
      <dgm:spPr/>
      <dgm:t>
        <a:bodyPr/>
        <a:lstStyle/>
        <a:p>
          <a:endParaRPr lang="fr-FR"/>
        </a:p>
      </dgm:t>
    </dgm:pt>
    <dgm:pt modelId="{37572624-E7E7-46AB-85EC-BF17A7E0B95F}" type="sibTrans" cxnId="{C3A7EE23-9A1A-4DD6-BD30-5B0A57933CA8}">
      <dgm:prSet/>
      <dgm:spPr/>
      <dgm:t>
        <a:bodyPr/>
        <a:lstStyle/>
        <a:p>
          <a:endParaRPr lang="fr-FR"/>
        </a:p>
      </dgm:t>
    </dgm:pt>
    <dgm:pt modelId="{355F73F6-C9C0-4528-BD5E-A552F62B8F95}">
      <dgm:prSet phldrT="[Text]"/>
      <dgm:spPr/>
      <dgm:t>
        <a:bodyPr/>
        <a:lstStyle/>
        <a:p>
          <a:r>
            <a:rPr lang="fr-FR" b="1" dirty="0" smtClean="0">
              <a:latin typeface="Traditional Arabic" pitchFamily="18" charset="-78"/>
              <a:cs typeface="Traditional Arabic" pitchFamily="18" charset="-78"/>
            </a:rPr>
            <a:t>M1</a:t>
          </a:r>
          <a:endParaRPr lang="fr-FR" b="1" dirty="0">
            <a:latin typeface="Traditional Arabic" pitchFamily="18" charset="-78"/>
            <a:cs typeface="Traditional Arabic" pitchFamily="18" charset="-78"/>
          </a:endParaRPr>
        </a:p>
      </dgm:t>
    </dgm:pt>
    <dgm:pt modelId="{2C7888B1-7D58-417D-83BA-7FD42A5F9038}" type="parTrans" cxnId="{30E44CEC-96A1-4AC6-A64E-98E57D0BB6CE}">
      <dgm:prSet/>
      <dgm:spPr/>
      <dgm:t>
        <a:bodyPr/>
        <a:lstStyle/>
        <a:p>
          <a:endParaRPr lang="fr-FR"/>
        </a:p>
      </dgm:t>
    </dgm:pt>
    <dgm:pt modelId="{7FE989FD-5142-4AE0-B470-3E448483AEF2}" type="sibTrans" cxnId="{30E44CEC-96A1-4AC6-A64E-98E57D0BB6CE}">
      <dgm:prSet/>
      <dgm:spPr/>
      <dgm:t>
        <a:bodyPr/>
        <a:lstStyle/>
        <a:p>
          <a:endParaRPr lang="fr-FR"/>
        </a:p>
      </dgm:t>
    </dgm:pt>
    <dgm:pt modelId="{C5304FD5-E138-4C5B-9262-095EC44E8E45}">
      <dgm:prSet phldrT="[Text]"/>
      <dgm:spPr/>
      <dgm:t>
        <a:bodyPr/>
        <a:lstStyle/>
        <a:p>
          <a:r>
            <a:rPr lang="fr-FR" b="1" dirty="0" smtClean="0">
              <a:solidFill>
                <a:schemeClr val="accent2">
                  <a:lumMod val="40000"/>
                  <a:lumOff val="60000"/>
                </a:schemeClr>
              </a:solidFill>
              <a:latin typeface="Traditional Arabic" pitchFamily="18" charset="-78"/>
              <a:cs typeface="Traditional Arabic" pitchFamily="18" charset="-78"/>
            </a:rPr>
            <a:t>L</a:t>
          </a:r>
          <a:r>
            <a:rPr lang="fr-FR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: </a:t>
          </a:r>
          <a:r>
            <a:rPr lang="ar-DZ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الليسانس</a:t>
          </a:r>
          <a:endParaRPr lang="fr-FR" b="1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D950F564-2056-4421-B418-911983D25D88}" type="parTrans" cxnId="{7D5D985E-1FAF-4E22-9BE8-C055B729DBE1}">
      <dgm:prSet/>
      <dgm:spPr/>
      <dgm:t>
        <a:bodyPr/>
        <a:lstStyle/>
        <a:p>
          <a:endParaRPr lang="fr-FR"/>
        </a:p>
      </dgm:t>
    </dgm:pt>
    <dgm:pt modelId="{94FA3B75-AD46-4683-8D70-C140A2E34685}" type="sibTrans" cxnId="{7D5D985E-1FAF-4E22-9BE8-C055B729DBE1}">
      <dgm:prSet/>
      <dgm:spPr/>
      <dgm:t>
        <a:bodyPr/>
        <a:lstStyle/>
        <a:p>
          <a:endParaRPr lang="fr-FR"/>
        </a:p>
      </dgm:t>
    </dgm:pt>
    <dgm:pt modelId="{3FF59E3F-1C73-4733-98DF-90B8354F5CE9}">
      <dgm:prSet phldrT="[Text]" custT="1"/>
      <dgm:spPr/>
      <dgm:t>
        <a:bodyPr/>
        <a:lstStyle/>
        <a:p>
          <a:r>
            <a:rPr lang="fr-FR" sz="2000" b="1" dirty="0" smtClean="0">
              <a:latin typeface="Traditional Arabic" pitchFamily="18" charset="-78"/>
              <a:cs typeface="Traditional Arabic" pitchFamily="18" charset="-78"/>
            </a:rPr>
            <a:t>L3</a:t>
          </a:r>
          <a:endParaRPr lang="fr-FR" sz="2000" b="1" dirty="0">
            <a:latin typeface="Traditional Arabic" pitchFamily="18" charset="-78"/>
            <a:cs typeface="Traditional Arabic" pitchFamily="18" charset="-78"/>
          </a:endParaRPr>
        </a:p>
      </dgm:t>
    </dgm:pt>
    <dgm:pt modelId="{2EEB79B4-AC1E-44C9-8ABF-9BA1E630B999}" type="parTrans" cxnId="{003781F5-12E8-47E0-AF2A-B3970DBCE261}">
      <dgm:prSet/>
      <dgm:spPr/>
      <dgm:t>
        <a:bodyPr/>
        <a:lstStyle/>
        <a:p>
          <a:endParaRPr lang="fr-FR"/>
        </a:p>
      </dgm:t>
    </dgm:pt>
    <dgm:pt modelId="{6084023D-2C31-418C-8E14-D029A52ECE9F}" type="sibTrans" cxnId="{003781F5-12E8-47E0-AF2A-B3970DBCE261}">
      <dgm:prSet/>
      <dgm:spPr/>
      <dgm:t>
        <a:bodyPr/>
        <a:lstStyle/>
        <a:p>
          <a:endParaRPr lang="fr-FR"/>
        </a:p>
      </dgm:t>
    </dgm:pt>
    <dgm:pt modelId="{ADE8CFBF-1F57-462F-97F8-C745242AA853}">
      <dgm:prSet phldrT="[Text]" custT="1"/>
      <dgm:spPr/>
      <dgm:t>
        <a:bodyPr/>
        <a:lstStyle/>
        <a:p>
          <a:r>
            <a:rPr lang="fr-FR" sz="2000" b="1" dirty="0" smtClean="0">
              <a:latin typeface="Traditional Arabic" pitchFamily="18" charset="-78"/>
              <a:cs typeface="Traditional Arabic" pitchFamily="18" charset="-78"/>
            </a:rPr>
            <a:t>L2</a:t>
          </a:r>
          <a:endParaRPr lang="fr-FR" sz="2000" b="1" dirty="0">
            <a:latin typeface="Traditional Arabic" pitchFamily="18" charset="-78"/>
            <a:cs typeface="Traditional Arabic" pitchFamily="18" charset="-78"/>
          </a:endParaRPr>
        </a:p>
      </dgm:t>
    </dgm:pt>
    <dgm:pt modelId="{5E4A8FA7-C3C4-4234-A51C-D3EBB13F3D34}" type="parTrans" cxnId="{F6E6B801-EE82-41CB-A7C2-E59E2D2AE5AA}">
      <dgm:prSet/>
      <dgm:spPr/>
      <dgm:t>
        <a:bodyPr/>
        <a:lstStyle/>
        <a:p>
          <a:endParaRPr lang="fr-FR"/>
        </a:p>
      </dgm:t>
    </dgm:pt>
    <dgm:pt modelId="{3C7665DF-3C19-4746-9BC1-E90FA6A56A82}" type="sibTrans" cxnId="{F6E6B801-EE82-41CB-A7C2-E59E2D2AE5AA}">
      <dgm:prSet/>
      <dgm:spPr/>
      <dgm:t>
        <a:bodyPr/>
        <a:lstStyle/>
        <a:p>
          <a:endParaRPr lang="fr-FR"/>
        </a:p>
      </dgm:t>
    </dgm:pt>
    <dgm:pt modelId="{382A9B3F-BC9E-4B1C-8424-3647A99B73FF}">
      <dgm:prSet phldrT="[Text]" custT="1"/>
      <dgm:spPr/>
      <dgm:t>
        <a:bodyPr/>
        <a:lstStyle/>
        <a:p>
          <a:r>
            <a:rPr lang="fr-FR" sz="2000" b="1" dirty="0" smtClean="0">
              <a:latin typeface="Traditional Arabic" pitchFamily="18" charset="-78"/>
              <a:cs typeface="Traditional Arabic" pitchFamily="18" charset="-78"/>
            </a:rPr>
            <a:t>L1</a:t>
          </a:r>
          <a:endParaRPr lang="fr-FR" sz="2000" b="1" dirty="0">
            <a:latin typeface="Traditional Arabic" pitchFamily="18" charset="-78"/>
            <a:cs typeface="Traditional Arabic" pitchFamily="18" charset="-78"/>
          </a:endParaRPr>
        </a:p>
      </dgm:t>
    </dgm:pt>
    <dgm:pt modelId="{F59A90B2-4073-4D46-BE70-B564A5018876}" type="parTrans" cxnId="{44B08CB7-A12F-413B-B575-0649625DCB9E}">
      <dgm:prSet/>
      <dgm:spPr/>
      <dgm:t>
        <a:bodyPr/>
        <a:lstStyle/>
        <a:p>
          <a:endParaRPr lang="fr-FR"/>
        </a:p>
      </dgm:t>
    </dgm:pt>
    <dgm:pt modelId="{24555319-F473-4999-A45F-C4BBAFD0BB1A}" type="sibTrans" cxnId="{44B08CB7-A12F-413B-B575-0649625DCB9E}">
      <dgm:prSet/>
      <dgm:spPr/>
      <dgm:t>
        <a:bodyPr/>
        <a:lstStyle/>
        <a:p>
          <a:endParaRPr lang="fr-FR"/>
        </a:p>
      </dgm:t>
    </dgm:pt>
    <dgm:pt modelId="{19765D57-6CFE-4BC6-AB86-ECD36D1643F8}">
      <dgm:prSet phldrT="[Text]" custT="1"/>
      <dgm:spPr/>
      <dgm:t>
        <a:bodyPr/>
        <a:lstStyle/>
        <a:p>
          <a:r>
            <a:rPr lang="ar-DZ" sz="2400" b="1" dirty="0" smtClean="0">
              <a:latin typeface="Traditional Arabic" pitchFamily="18" charset="-78"/>
              <a:cs typeface="Traditional Arabic" pitchFamily="18" charset="-78"/>
            </a:rPr>
            <a:t>اطروحة تنظم في مخبر أو مركز بحث</a:t>
          </a:r>
          <a:endParaRPr lang="fr-FR" sz="2400" b="1" dirty="0">
            <a:latin typeface="Traditional Arabic" pitchFamily="18" charset="-78"/>
            <a:cs typeface="Traditional Arabic" pitchFamily="18" charset="-78"/>
          </a:endParaRPr>
        </a:p>
      </dgm:t>
    </dgm:pt>
    <dgm:pt modelId="{5BA5723C-5BDA-4FD7-A0C9-35456F8ABC05}" type="sibTrans" cxnId="{269261BD-344B-4761-9295-0237F4EB39EF}">
      <dgm:prSet/>
      <dgm:spPr/>
      <dgm:t>
        <a:bodyPr/>
        <a:lstStyle/>
        <a:p>
          <a:endParaRPr lang="fr-FR"/>
        </a:p>
      </dgm:t>
    </dgm:pt>
    <dgm:pt modelId="{2D3DD369-65B4-4BF1-A20D-AAD8DFEF9618}" type="parTrans" cxnId="{269261BD-344B-4761-9295-0237F4EB39EF}">
      <dgm:prSet/>
      <dgm:spPr/>
      <dgm:t>
        <a:bodyPr/>
        <a:lstStyle/>
        <a:p>
          <a:endParaRPr lang="fr-FR"/>
        </a:p>
      </dgm:t>
    </dgm:pt>
    <dgm:pt modelId="{0D4E8809-04FC-4213-9BA7-FE8BF7AF4D0C}" type="pres">
      <dgm:prSet presAssocID="{0E9EAB4C-159B-4585-8739-26414582248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8D45859-2A5D-43A6-857C-012390773805}" type="pres">
      <dgm:prSet presAssocID="{E3F60CE0-DD28-461C-881B-745C64B2B6CD}" presName="linNode" presStyleCnt="0"/>
      <dgm:spPr/>
    </dgm:pt>
    <dgm:pt modelId="{CD5AE971-24FA-4DFC-903A-7C3EC78DC14F}" type="pres">
      <dgm:prSet presAssocID="{E3F60CE0-DD28-461C-881B-745C64B2B6CD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2A855C9-5E27-4C92-8821-5A7DE4401FD6}" type="pres">
      <dgm:prSet presAssocID="{E3F60CE0-DD28-461C-881B-745C64B2B6CD}" presName="descendantText" presStyleLbl="alignAccFollowNode1" presStyleIdx="0" presStyleCnt="3" custScaleX="13463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18FDADF-2F7F-4754-A876-B5A211984837}" type="pres">
      <dgm:prSet presAssocID="{C22DE2C3-8A85-4113-AE53-33C71E6F3CF6}" presName="sp" presStyleCnt="0"/>
      <dgm:spPr/>
    </dgm:pt>
    <dgm:pt modelId="{8849FF2F-0206-4C51-99A4-E29034D983F6}" type="pres">
      <dgm:prSet presAssocID="{9579C6A6-7FC2-4E26-9C47-A49535AC0442}" presName="linNode" presStyleCnt="0"/>
      <dgm:spPr/>
    </dgm:pt>
    <dgm:pt modelId="{A5C9529C-41BE-4A78-AC8B-AAE4753085F2}" type="pres">
      <dgm:prSet presAssocID="{9579C6A6-7FC2-4E26-9C47-A49535AC0442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63512E6-3716-46B1-9CD0-61BE318D803D}" type="pres">
      <dgm:prSet presAssocID="{9579C6A6-7FC2-4E26-9C47-A49535AC0442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8EBE51A-C530-440A-9C70-D7084F381DFB}" type="pres">
      <dgm:prSet presAssocID="{6D3A16BE-F843-4E00-9644-9E0088EEEF89}" presName="sp" presStyleCnt="0"/>
      <dgm:spPr/>
    </dgm:pt>
    <dgm:pt modelId="{AA3AB861-A1C9-4AC3-B5AD-4D9470742F5A}" type="pres">
      <dgm:prSet presAssocID="{C5304FD5-E138-4C5B-9262-095EC44E8E45}" presName="linNode" presStyleCnt="0"/>
      <dgm:spPr/>
    </dgm:pt>
    <dgm:pt modelId="{515AA484-B4EE-48DE-A310-251759B8D8C3}" type="pres">
      <dgm:prSet presAssocID="{C5304FD5-E138-4C5B-9262-095EC44E8E45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8A793A6-6FC2-46A0-82D1-439CDA258424}" type="pres">
      <dgm:prSet presAssocID="{C5304FD5-E138-4C5B-9262-095EC44E8E45}" presName="descendantText" presStyleLbl="alignAccFollowNode1" presStyleIdx="2" presStyleCnt="3" custScaleY="17195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1ACC536-0521-4678-9B28-1AFE34267A45}" type="presOf" srcId="{ADE8CFBF-1F57-462F-97F8-C745242AA853}" destId="{88A793A6-6FC2-46A0-82D1-439CDA258424}" srcOrd="0" destOrd="1" presId="urn:microsoft.com/office/officeart/2005/8/layout/vList5"/>
    <dgm:cxn modelId="{87D00FF2-555B-48BC-8A44-E4B19CE88D68}" type="presOf" srcId="{C5304FD5-E138-4C5B-9262-095EC44E8E45}" destId="{515AA484-B4EE-48DE-A310-251759B8D8C3}" srcOrd="0" destOrd="0" presId="urn:microsoft.com/office/officeart/2005/8/layout/vList5"/>
    <dgm:cxn modelId="{42FCF82B-383F-4D73-A3AE-126F7B094BF0}" type="presOf" srcId="{5BF20A64-5639-4A86-9130-AC597DD61F70}" destId="{063512E6-3716-46B1-9CD0-61BE318D803D}" srcOrd="0" destOrd="0" presId="urn:microsoft.com/office/officeart/2005/8/layout/vList5"/>
    <dgm:cxn modelId="{C925B77F-4F78-4B04-A2EA-C8B361867BA8}" type="presOf" srcId="{382A9B3F-BC9E-4B1C-8424-3647A99B73FF}" destId="{88A793A6-6FC2-46A0-82D1-439CDA258424}" srcOrd="0" destOrd="2" presId="urn:microsoft.com/office/officeart/2005/8/layout/vList5"/>
    <dgm:cxn modelId="{1FFAC7E9-DDD9-4137-A432-FE61421B4573}" type="presOf" srcId="{9579C6A6-7FC2-4E26-9C47-A49535AC0442}" destId="{A5C9529C-41BE-4A78-AC8B-AAE4753085F2}" srcOrd="0" destOrd="0" presId="urn:microsoft.com/office/officeart/2005/8/layout/vList5"/>
    <dgm:cxn modelId="{C3A7EE23-9A1A-4DD6-BD30-5B0A57933CA8}" srcId="{9579C6A6-7FC2-4E26-9C47-A49535AC0442}" destId="{5BF20A64-5639-4A86-9130-AC597DD61F70}" srcOrd="0" destOrd="0" parTransId="{5F838D6A-633D-4245-973F-2DDE2ECE8CBB}" sibTransId="{37572624-E7E7-46AB-85EC-BF17A7E0B95F}"/>
    <dgm:cxn modelId="{44B08CB7-A12F-413B-B575-0649625DCB9E}" srcId="{C5304FD5-E138-4C5B-9262-095EC44E8E45}" destId="{382A9B3F-BC9E-4B1C-8424-3647A99B73FF}" srcOrd="2" destOrd="0" parTransId="{F59A90B2-4073-4D46-BE70-B564A5018876}" sibTransId="{24555319-F473-4999-A45F-C4BBAFD0BB1A}"/>
    <dgm:cxn modelId="{16BACFCC-4951-4B4C-83FC-A240349C5A98}" srcId="{0E9EAB4C-159B-4585-8739-264145822484}" destId="{E3F60CE0-DD28-461C-881B-745C64B2B6CD}" srcOrd="0" destOrd="0" parTransId="{90CA1249-EAC7-450A-BA53-06EE773941B0}" sibTransId="{C22DE2C3-8A85-4113-AE53-33C71E6F3CF6}"/>
    <dgm:cxn modelId="{9EB0AD38-90C3-4D8A-B8F4-5BC7F36DF0FC}" type="presOf" srcId="{0E9EAB4C-159B-4585-8739-264145822484}" destId="{0D4E8809-04FC-4213-9BA7-FE8BF7AF4D0C}" srcOrd="0" destOrd="0" presId="urn:microsoft.com/office/officeart/2005/8/layout/vList5"/>
    <dgm:cxn modelId="{C4C42EC0-5598-4A58-B0C3-431ECFEAB9E4}" type="presOf" srcId="{3FF59E3F-1C73-4733-98DF-90B8354F5CE9}" destId="{88A793A6-6FC2-46A0-82D1-439CDA258424}" srcOrd="0" destOrd="0" presId="urn:microsoft.com/office/officeart/2005/8/layout/vList5"/>
    <dgm:cxn modelId="{269261BD-344B-4761-9295-0237F4EB39EF}" srcId="{E3F60CE0-DD28-461C-881B-745C64B2B6CD}" destId="{19765D57-6CFE-4BC6-AB86-ECD36D1643F8}" srcOrd="0" destOrd="0" parTransId="{2D3DD369-65B4-4BF1-A20D-AAD8DFEF9618}" sibTransId="{5BA5723C-5BDA-4FD7-A0C9-35456F8ABC05}"/>
    <dgm:cxn modelId="{F6E6B801-EE82-41CB-A7C2-E59E2D2AE5AA}" srcId="{C5304FD5-E138-4C5B-9262-095EC44E8E45}" destId="{ADE8CFBF-1F57-462F-97F8-C745242AA853}" srcOrd="1" destOrd="0" parTransId="{5E4A8FA7-C3C4-4234-A51C-D3EBB13F3D34}" sibTransId="{3C7665DF-3C19-4746-9BC1-E90FA6A56A82}"/>
    <dgm:cxn modelId="{2C6CB44C-7F94-404F-A7EF-1266C2C2F2AE}" type="presOf" srcId="{E3F60CE0-DD28-461C-881B-745C64B2B6CD}" destId="{CD5AE971-24FA-4DFC-903A-7C3EC78DC14F}" srcOrd="0" destOrd="0" presId="urn:microsoft.com/office/officeart/2005/8/layout/vList5"/>
    <dgm:cxn modelId="{66292F37-7177-4CD0-9D25-B5106EB1E39A}" type="presOf" srcId="{355F73F6-C9C0-4528-BD5E-A552F62B8F95}" destId="{063512E6-3716-46B1-9CD0-61BE318D803D}" srcOrd="0" destOrd="1" presId="urn:microsoft.com/office/officeart/2005/8/layout/vList5"/>
    <dgm:cxn modelId="{7D5D985E-1FAF-4E22-9BE8-C055B729DBE1}" srcId="{0E9EAB4C-159B-4585-8739-264145822484}" destId="{C5304FD5-E138-4C5B-9262-095EC44E8E45}" srcOrd="2" destOrd="0" parTransId="{D950F564-2056-4421-B418-911983D25D88}" sibTransId="{94FA3B75-AD46-4683-8D70-C140A2E34685}"/>
    <dgm:cxn modelId="{003781F5-12E8-47E0-AF2A-B3970DBCE261}" srcId="{C5304FD5-E138-4C5B-9262-095EC44E8E45}" destId="{3FF59E3F-1C73-4733-98DF-90B8354F5CE9}" srcOrd="0" destOrd="0" parTransId="{2EEB79B4-AC1E-44C9-8ABF-9BA1E630B999}" sibTransId="{6084023D-2C31-418C-8E14-D029A52ECE9F}"/>
    <dgm:cxn modelId="{4CE3B4C8-0DD6-480F-B5DB-FD489DC12F6A}" type="presOf" srcId="{19765D57-6CFE-4BC6-AB86-ECD36D1643F8}" destId="{72A855C9-5E27-4C92-8821-5A7DE4401FD6}" srcOrd="0" destOrd="0" presId="urn:microsoft.com/office/officeart/2005/8/layout/vList5"/>
    <dgm:cxn modelId="{30E44CEC-96A1-4AC6-A64E-98E57D0BB6CE}" srcId="{9579C6A6-7FC2-4E26-9C47-A49535AC0442}" destId="{355F73F6-C9C0-4528-BD5E-A552F62B8F95}" srcOrd="1" destOrd="0" parTransId="{2C7888B1-7D58-417D-83BA-7FD42A5F9038}" sibTransId="{7FE989FD-5142-4AE0-B470-3E448483AEF2}"/>
    <dgm:cxn modelId="{265918C1-47F0-4FB1-A8B9-6421FA5FA3CC}" srcId="{0E9EAB4C-159B-4585-8739-264145822484}" destId="{9579C6A6-7FC2-4E26-9C47-A49535AC0442}" srcOrd="1" destOrd="0" parTransId="{BDA52C0C-D952-4A42-87B3-462D49F7D773}" sibTransId="{6D3A16BE-F843-4E00-9644-9E0088EEEF89}"/>
    <dgm:cxn modelId="{08FE59CA-E1E1-4207-8338-A3E882FC4594}" type="presParOf" srcId="{0D4E8809-04FC-4213-9BA7-FE8BF7AF4D0C}" destId="{98D45859-2A5D-43A6-857C-012390773805}" srcOrd="0" destOrd="0" presId="urn:microsoft.com/office/officeart/2005/8/layout/vList5"/>
    <dgm:cxn modelId="{F953DA9B-0619-4A8B-A4DA-425AE105FB21}" type="presParOf" srcId="{98D45859-2A5D-43A6-857C-012390773805}" destId="{CD5AE971-24FA-4DFC-903A-7C3EC78DC14F}" srcOrd="0" destOrd="0" presId="urn:microsoft.com/office/officeart/2005/8/layout/vList5"/>
    <dgm:cxn modelId="{A96EA84C-7158-4C1B-8B3B-52331B789E5E}" type="presParOf" srcId="{98D45859-2A5D-43A6-857C-012390773805}" destId="{72A855C9-5E27-4C92-8821-5A7DE4401FD6}" srcOrd="1" destOrd="0" presId="urn:microsoft.com/office/officeart/2005/8/layout/vList5"/>
    <dgm:cxn modelId="{3350A9AE-1DD8-4835-AAE5-AF3CCFAC8845}" type="presParOf" srcId="{0D4E8809-04FC-4213-9BA7-FE8BF7AF4D0C}" destId="{B18FDADF-2F7F-4754-A876-B5A211984837}" srcOrd="1" destOrd="0" presId="urn:microsoft.com/office/officeart/2005/8/layout/vList5"/>
    <dgm:cxn modelId="{1CD0B3B9-A4FF-4BA8-8D08-7639F21BE42E}" type="presParOf" srcId="{0D4E8809-04FC-4213-9BA7-FE8BF7AF4D0C}" destId="{8849FF2F-0206-4C51-99A4-E29034D983F6}" srcOrd="2" destOrd="0" presId="urn:microsoft.com/office/officeart/2005/8/layout/vList5"/>
    <dgm:cxn modelId="{FB45A9FF-28D0-4989-A202-8DF2A4770FAF}" type="presParOf" srcId="{8849FF2F-0206-4C51-99A4-E29034D983F6}" destId="{A5C9529C-41BE-4A78-AC8B-AAE4753085F2}" srcOrd="0" destOrd="0" presId="urn:microsoft.com/office/officeart/2005/8/layout/vList5"/>
    <dgm:cxn modelId="{15BF5C67-BBE9-49E6-A1D8-A58BC20732E9}" type="presParOf" srcId="{8849FF2F-0206-4C51-99A4-E29034D983F6}" destId="{063512E6-3716-46B1-9CD0-61BE318D803D}" srcOrd="1" destOrd="0" presId="urn:microsoft.com/office/officeart/2005/8/layout/vList5"/>
    <dgm:cxn modelId="{B9E9152E-D46C-48D1-8086-0E2E6A937E0C}" type="presParOf" srcId="{0D4E8809-04FC-4213-9BA7-FE8BF7AF4D0C}" destId="{58EBE51A-C530-440A-9C70-D7084F381DFB}" srcOrd="3" destOrd="0" presId="urn:microsoft.com/office/officeart/2005/8/layout/vList5"/>
    <dgm:cxn modelId="{488A8AB5-0DCB-477D-8AF5-CE3514BBB416}" type="presParOf" srcId="{0D4E8809-04FC-4213-9BA7-FE8BF7AF4D0C}" destId="{AA3AB861-A1C9-4AC3-B5AD-4D9470742F5A}" srcOrd="4" destOrd="0" presId="urn:microsoft.com/office/officeart/2005/8/layout/vList5"/>
    <dgm:cxn modelId="{BA09901B-72A8-4807-98C2-8AB4C664440C}" type="presParOf" srcId="{AA3AB861-A1C9-4AC3-B5AD-4D9470742F5A}" destId="{515AA484-B4EE-48DE-A310-251759B8D8C3}" srcOrd="0" destOrd="0" presId="urn:microsoft.com/office/officeart/2005/8/layout/vList5"/>
    <dgm:cxn modelId="{03BF5936-94FC-4D6D-9641-AE107F6DA4A5}" type="presParOf" srcId="{AA3AB861-A1C9-4AC3-B5AD-4D9470742F5A}" destId="{88A793A6-6FC2-46A0-82D1-439CDA25842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296A9B-09F0-45E3-BC50-0CAF42E88B32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ABEBAC1-6243-4417-92B3-7D5E18DC7FA7}">
      <dgm:prSet phldrT="[Text]" custT="1"/>
      <dgm:spPr>
        <a:solidFill>
          <a:schemeClr val="accent5">
            <a:lumMod val="60000"/>
            <a:lumOff val="40000"/>
            <a:alpha val="41000"/>
          </a:schemeClr>
        </a:solidFill>
      </dgm:spPr>
      <dgm:t>
        <a:bodyPr/>
        <a:lstStyle/>
        <a:p>
          <a:r>
            <a:rPr lang="ar-DZ" sz="40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الماستر</a:t>
          </a:r>
          <a:endParaRPr lang="fr-FR" sz="4000" b="1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F0C42F9E-505C-4AA6-8099-061B149A2728}" type="parTrans" cxnId="{FC7055B6-5C4C-4EB1-B46F-3C247684AC18}">
      <dgm:prSet/>
      <dgm:spPr/>
      <dgm:t>
        <a:bodyPr/>
        <a:lstStyle/>
        <a:p>
          <a:endParaRPr lang="fr-FR"/>
        </a:p>
      </dgm:t>
    </dgm:pt>
    <dgm:pt modelId="{A42D7FD6-BBEF-44DE-A016-D471BB91867C}" type="sibTrans" cxnId="{FC7055B6-5C4C-4EB1-B46F-3C247684AC18}">
      <dgm:prSet/>
      <dgm:spPr/>
      <dgm:t>
        <a:bodyPr/>
        <a:lstStyle/>
        <a:p>
          <a:endParaRPr lang="fr-FR"/>
        </a:p>
      </dgm:t>
    </dgm:pt>
    <dgm:pt modelId="{AC366CAF-5E51-4CCA-B240-C8DD90EA2B0B}">
      <dgm:prSet phldrT="[Text]"/>
      <dgm:spPr>
        <a:solidFill>
          <a:schemeClr val="accent5">
            <a:lumMod val="60000"/>
            <a:lumOff val="40000"/>
            <a:alpha val="41000"/>
          </a:schemeClr>
        </a:solidFill>
      </dgm:spPr>
      <dgm:t>
        <a:bodyPr/>
        <a:lstStyle/>
        <a:p>
          <a:r>
            <a:rPr lang="fr-FR" sz="27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M2: </a:t>
          </a:r>
          <a:r>
            <a:rPr lang="ar-DZ" sz="27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 300 رصيد </a:t>
          </a:r>
          <a:endParaRPr lang="fr-FR" sz="2700" b="1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B5DD32EA-62D7-402F-97B7-466B239B9B3D}" type="parTrans" cxnId="{B3D6E436-E120-4739-8E54-13EA2A9DC7C2}">
      <dgm:prSet/>
      <dgm:spPr/>
      <dgm:t>
        <a:bodyPr/>
        <a:lstStyle/>
        <a:p>
          <a:endParaRPr lang="fr-FR"/>
        </a:p>
      </dgm:t>
    </dgm:pt>
    <dgm:pt modelId="{B9876CBD-0B6F-4EFF-B36E-07851FF00458}" type="sibTrans" cxnId="{B3D6E436-E120-4739-8E54-13EA2A9DC7C2}">
      <dgm:prSet/>
      <dgm:spPr/>
      <dgm:t>
        <a:bodyPr/>
        <a:lstStyle/>
        <a:p>
          <a:endParaRPr lang="fr-FR"/>
        </a:p>
      </dgm:t>
    </dgm:pt>
    <dgm:pt modelId="{5896D4C9-8A00-488D-9C65-1DC37BBCA469}">
      <dgm:prSet phldrT="[Text]"/>
      <dgm:spPr>
        <a:solidFill>
          <a:schemeClr val="accent5">
            <a:lumMod val="60000"/>
            <a:lumOff val="40000"/>
            <a:alpha val="41000"/>
          </a:schemeClr>
        </a:solidFill>
      </dgm:spPr>
      <dgm:t>
        <a:bodyPr/>
        <a:lstStyle/>
        <a:p>
          <a:r>
            <a:rPr lang="fr-FR" sz="27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M1:</a:t>
          </a:r>
          <a:r>
            <a:rPr lang="ar-DZ" sz="27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 240 رصيد </a:t>
          </a:r>
          <a:endParaRPr lang="fr-FR" sz="2700" b="1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FF5C44C8-B3E8-4EEF-8C7D-F77E95967DA9}" type="parTrans" cxnId="{41781FFD-EA1C-4A99-8FD2-0B3C4C7E2AF4}">
      <dgm:prSet/>
      <dgm:spPr/>
      <dgm:t>
        <a:bodyPr/>
        <a:lstStyle/>
        <a:p>
          <a:endParaRPr lang="fr-FR"/>
        </a:p>
      </dgm:t>
    </dgm:pt>
    <dgm:pt modelId="{8BE209A3-DFF4-428B-88BA-8D94BFDAB2FC}" type="sibTrans" cxnId="{41781FFD-EA1C-4A99-8FD2-0B3C4C7E2AF4}">
      <dgm:prSet/>
      <dgm:spPr/>
      <dgm:t>
        <a:bodyPr/>
        <a:lstStyle/>
        <a:p>
          <a:endParaRPr lang="fr-FR"/>
        </a:p>
      </dgm:t>
    </dgm:pt>
    <dgm:pt modelId="{7C9FCD68-029E-483C-95D0-D66588046747}">
      <dgm:prSet phldrT="[Text]" custT="1"/>
      <dgm:spPr>
        <a:solidFill>
          <a:schemeClr val="accent1">
            <a:hueOff val="0"/>
            <a:satOff val="0"/>
            <a:lumOff val="0"/>
            <a:alpha val="54000"/>
          </a:schemeClr>
        </a:solidFill>
      </dgm:spPr>
      <dgm:t>
        <a:bodyPr/>
        <a:lstStyle/>
        <a:p>
          <a:r>
            <a:rPr lang="ar-DZ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الليسانس</a:t>
          </a:r>
          <a:endParaRPr lang="fr-FR" sz="3600" b="1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3EBCD8BD-A4D2-42D2-95B2-D49F6B603DAB}" type="parTrans" cxnId="{DD2F8431-EE5C-46BF-803F-D0EC61D7604B}">
      <dgm:prSet/>
      <dgm:spPr/>
      <dgm:t>
        <a:bodyPr/>
        <a:lstStyle/>
        <a:p>
          <a:endParaRPr lang="fr-FR"/>
        </a:p>
      </dgm:t>
    </dgm:pt>
    <dgm:pt modelId="{425CBCB2-6EC4-401D-AF76-440451AE14E4}" type="sibTrans" cxnId="{DD2F8431-EE5C-46BF-803F-D0EC61D7604B}">
      <dgm:prSet/>
      <dgm:spPr/>
      <dgm:t>
        <a:bodyPr/>
        <a:lstStyle/>
        <a:p>
          <a:endParaRPr lang="fr-FR"/>
        </a:p>
      </dgm:t>
    </dgm:pt>
    <dgm:pt modelId="{0D5783B3-D1A1-422D-82DB-B83E7EE7003D}">
      <dgm:prSet phldrT="[Text]" custT="1"/>
      <dgm:spPr>
        <a:solidFill>
          <a:schemeClr val="accent1">
            <a:hueOff val="0"/>
            <a:satOff val="0"/>
            <a:lumOff val="0"/>
            <a:alpha val="54000"/>
          </a:schemeClr>
        </a:solidFill>
      </dgm:spPr>
      <dgm:t>
        <a:bodyPr/>
        <a:lstStyle/>
        <a:p>
          <a:r>
            <a:rPr lang="fr-FR" sz="28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L3: </a:t>
          </a:r>
          <a:r>
            <a:rPr lang="ar-DZ" sz="28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180 رصيد </a:t>
          </a:r>
          <a:endParaRPr lang="fr-FR" sz="2800" b="1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2F274747-07C9-4017-8AAC-43AED3E1FE0E}" type="parTrans" cxnId="{7C96331E-DF5D-46A9-9952-52EC2884EA90}">
      <dgm:prSet/>
      <dgm:spPr/>
      <dgm:t>
        <a:bodyPr/>
        <a:lstStyle/>
        <a:p>
          <a:endParaRPr lang="fr-FR"/>
        </a:p>
      </dgm:t>
    </dgm:pt>
    <dgm:pt modelId="{2A359069-8762-48CC-88BE-EDDA0A499BDF}" type="sibTrans" cxnId="{7C96331E-DF5D-46A9-9952-52EC2884EA90}">
      <dgm:prSet/>
      <dgm:spPr/>
      <dgm:t>
        <a:bodyPr/>
        <a:lstStyle/>
        <a:p>
          <a:endParaRPr lang="fr-FR"/>
        </a:p>
      </dgm:t>
    </dgm:pt>
    <dgm:pt modelId="{37BD06C4-3818-45A8-9330-41B60AFF065A}">
      <dgm:prSet phldrT="[Text]" custT="1"/>
      <dgm:spPr>
        <a:solidFill>
          <a:schemeClr val="accent1">
            <a:hueOff val="0"/>
            <a:satOff val="0"/>
            <a:lumOff val="0"/>
            <a:alpha val="54000"/>
          </a:schemeClr>
        </a:solidFill>
      </dgm:spPr>
      <dgm:t>
        <a:bodyPr/>
        <a:lstStyle/>
        <a:p>
          <a:r>
            <a:rPr lang="fr-FR" sz="28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L2: </a:t>
          </a:r>
          <a:r>
            <a:rPr lang="ar-DZ" sz="28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120 رصيد </a:t>
          </a:r>
          <a:endParaRPr lang="fr-FR" sz="2800" b="1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F09B14C2-443E-4057-A89D-6EB916DE129A}" type="parTrans" cxnId="{42A06AFD-2C4C-4B92-BFB8-DA29645CE635}">
      <dgm:prSet/>
      <dgm:spPr/>
      <dgm:t>
        <a:bodyPr/>
        <a:lstStyle/>
        <a:p>
          <a:endParaRPr lang="fr-FR"/>
        </a:p>
      </dgm:t>
    </dgm:pt>
    <dgm:pt modelId="{697FCA9F-B18E-413C-A811-507D8E93CD82}" type="sibTrans" cxnId="{42A06AFD-2C4C-4B92-BFB8-DA29645CE635}">
      <dgm:prSet/>
      <dgm:spPr/>
      <dgm:t>
        <a:bodyPr/>
        <a:lstStyle/>
        <a:p>
          <a:endParaRPr lang="fr-FR"/>
        </a:p>
      </dgm:t>
    </dgm:pt>
    <dgm:pt modelId="{F7DFF2AF-AB86-4DFE-8C2A-A8DEA53E8ABA}">
      <dgm:prSet phldrT="[Text]" custT="1"/>
      <dgm:spPr>
        <a:solidFill>
          <a:schemeClr val="accent1">
            <a:hueOff val="0"/>
            <a:satOff val="0"/>
            <a:lumOff val="0"/>
            <a:alpha val="54000"/>
          </a:schemeClr>
        </a:solidFill>
      </dgm:spPr>
      <dgm:t>
        <a:bodyPr/>
        <a:lstStyle/>
        <a:p>
          <a:r>
            <a:rPr lang="fr-FR" sz="28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L1:</a:t>
          </a:r>
          <a:r>
            <a:rPr lang="ar-DZ" sz="28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 60 رصيد </a:t>
          </a:r>
          <a:endParaRPr lang="fr-FR" sz="2800" b="1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DE2F45F8-6124-4040-8CFA-481F17572AC3}" type="parTrans" cxnId="{F488406B-1B23-451D-A407-ECBE75A89626}">
      <dgm:prSet/>
      <dgm:spPr/>
      <dgm:t>
        <a:bodyPr/>
        <a:lstStyle/>
        <a:p>
          <a:endParaRPr lang="fr-FR"/>
        </a:p>
      </dgm:t>
    </dgm:pt>
    <dgm:pt modelId="{97C27047-14B5-4A5E-B623-09163EE2D298}" type="sibTrans" cxnId="{F488406B-1B23-451D-A407-ECBE75A89626}">
      <dgm:prSet/>
      <dgm:spPr/>
      <dgm:t>
        <a:bodyPr/>
        <a:lstStyle/>
        <a:p>
          <a:endParaRPr lang="fr-FR"/>
        </a:p>
      </dgm:t>
    </dgm:pt>
    <dgm:pt modelId="{E4D6A214-736C-4EC1-817B-432441015AF5}" type="pres">
      <dgm:prSet presAssocID="{BA296A9B-09F0-45E3-BC50-0CAF42E88B3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591E0DB6-6684-4851-BA06-DA9E6EA8AADE}" type="pres">
      <dgm:prSet presAssocID="{8ABEBAC1-6243-4417-92B3-7D5E18DC7FA7}" presName="comp" presStyleCnt="0"/>
      <dgm:spPr/>
    </dgm:pt>
    <dgm:pt modelId="{E29683B9-96C8-4E45-A0AC-5D1EDC90CFDA}" type="pres">
      <dgm:prSet presAssocID="{8ABEBAC1-6243-4417-92B3-7D5E18DC7FA7}" presName="box" presStyleLbl="node1" presStyleIdx="0" presStyleCnt="2" custLinFactNeighborX="-3544"/>
      <dgm:spPr/>
      <dgm:t>
        <a:bodyPr/>
        <a:lstStyle/>
        <a:p>
          <a:endParaRPr lang="fr-FR"/>
        </a:p>
      </dgm:t>
    </dgm:pt>
    <dgm:pt modelId="{D9401283-011B-4483-9C1F-57B12E0FDC80}" type="pres">
      <dgm:prSet presAssocID="{8ABEBAC1-6243-4417-92B3-7D5E18DC7FA7}" presName="img" presStyleLbl="fgImgPlace1" presStyleIdx="0" presStyleCnt="2" custFlipHor="1" custScaleX="23196" custScaleY="96993"/>
      <dgm:spPr>
        <a:solidFill>
          <a:schemeClr val="accent5">
            <a:lumMod val="60000"/>
            <a:lumOff val="40000"/>
            <a:alpha val="71000"/>
          </a:schemeClr>
        </a:solidFill>
      </dgm:spPr>
    </dgm:pt>
    <dgm:pt modelId="{8385CE9F-B370-42A7-90B1-8EBF3894BE59}" type="pres">
      <dgm:prSet presAssocID="{8ABEBAC1-6243-4417-92B3-7D5E18DC7FA7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699B6F4-4A6D-425C-8554-11BB8AF5ABFE}" type="pres">
      <dgm:prSet presAssocID="{A42D7FD6-BBEF-44DE-A016-D471BB91867C}" presName="spacer" presStyleCnt="0"/>
      <dgm:spPr/>
    </dgm:pt>
    <dgm:pt modelId="{8068F9D4-092E-4A61-97EF-6E030A3E9B66}" type="pres">
      <dgm:prSet presAssocID="{7C9FCD68-029E-483C-95D0-D66588046747}" presName="comp" presStyleCnt="0"/>
      <dgm:spPr/>
    </dgm:pt>
    <dgm:pt modelId="{680E38E4-E88C-448B-B888-5C60CB1808CB}" type="pres">
      <dgm:prSet presAssocID="{7C9FCD68-029E-483C-95D0-D66588046747}" presName="box" presStyleLbl="node1" presStyleIdx="1" presStyleCnt="2" custLinFactNeighborX="-1181" custLinFactNeighborY="860"/>
      <dgm:spPr/>
      <dgm:t>
        <a:bodyPr/>
        <a:lstStyle/>
        <a:p>
          <a:endParaRPr lang="fr-FR"/>
        </a:p>
      </dgm:t>
    </dgm:pt>
    <dgm:pt modelId="{34B619C1-1CD9-4ABC-A4F3-6B579163C675}" type="pres">
      <dgm:prSet presAssocID="{7C9FCD68-029E-483C-95D0-D66588046747}" presName="img" presStyleLbl="fgImgPlace1" presStyleIdx="1" presStyleCnt="2" custScaleX="23196" custScaleY="105928"/>
      <dgm:spPr>
        <a:solidFill>
          <a:schemeClr val="accent4">
            <a:lumMod val="40000"/>
            <a:lumOff val="60000"/>
            <a:alpha val="43000"/>
          </a:schemeClr>
        </a:solidFill>
      </dgm:spPr>
    </dgm:pt>
    <dgm:pt modelId="{7ADDCE1D-BFA2-4B37-A5D9-F2D4F8D02F45}" type="pres">
      <dgm:prSet presAssocID="{7C9FCD68-029E-483C-95D0-D66588046747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9FE01DC-3147-4E10-A833-248CF304DB01}" type="presOf" srcId="{7C9FCD68-029E-483C-95D0-D66588046747}" destId="{7ADDCE1D-BFA2-4B37-A5D9-F2D4F8D02F45}" srcOrd="1" destOrd="0" presId="urn:microsoft.com/office/officeart/2005/8/layout/vList4#1"/>
    <dgm:cxn modelId="{EC95C994-8C7A-46FA-93DA-79379AF8C728}" type="presOf" srcId="{5896D4C9-8A00-488D-9C65-1DC37BBCA469}" destId="{8385CE9F-B370-42A7-90B1-8EBF3894BE59}" srcOrd="1" destOrd="2" presId="urn:microsoft.com/office/officeart/2005/8/layout/vList4#1"/>
    <dgm:cxn modelId="{1733785F-0FF7-4BD3-8A44-CFDDC1170C5B}" type="presOf" srcId="{37BD06C4-3818-45A8-9330-41B60AFF065A}" destId="{7ADDCE1D-BFA2-4B37-A5D9-F2D4F8D02F45}" srcOrd="1" destOrd="2" presId="urn:microsoft.com/office/officeart/2005/8/layout/vList4#1"/>
    <dgm:cxn modelId="{4AC822D1-EDE5-4F14-A0E1-A52BA230A801}" type="presOf" srcId="{8ABEBAC1-6243-4417-92B3-7D5E18DC7FA7}" destId="{8385CE9F-B370-42A7-90B1-8EBF3894BE59}" srcOrd="1" destOrd="0" presId="urn:microsoft.com/office/officeart/2005/8/layout/vList4#1"/>
    <dgm:cxn modelId="{D0636131-FB95-4BD4-A229-30654DDE5F5E}" type="presOf" srcId="{0D5783B3-D1A1-422D-82DB-B83E7EE7003D}" destId="{680E38E4-E88C-448B-B888-5C60CB1808CB}" srcOrd="0" destOrd="1" presId="urn:microsoft.com/office/officeart/2005/8/layout/vList4#1"/>
    <dgm:cxn modelId="{04C51A4E-8D0E-41E0-99CD-55DDBC3CD4BC}" type="presOf" srcId="{F7DFF2AF-AB86-4DFE-8C2A-A8DEA53E8ABA}" destId="{7ADDCE1D-BFA2-4B37-A5D9-F2D4F8D02F45}" srcOrd="1" destOrd="3" presId="urn:microsoft.com/office/officeart/2005/8/layout/vList4#1"/>
    <dgm:cxn modelId="{7C96331E-DF5D-46A9-9952-52EC2884EA90}" srcId="{7C9FCD68-029E-483C-95D0-D66588046747}" destId="{0D5783B3-D1A1-422D-82DB-B83E7EE7003D}" srcOrd="0" destOrd="0" parTransId="{2F274747-07C9-4017-8AAC-43AED3E1FE0E}" sibTransId="{2A359069-8762-48CC-88BE-EDDA0A499BDF}"/>
    <dgm:cxn modelId="{B3D6E436-E120-4739-8E54-13EA2A9DC7C2}" srcId="{8ABEBAC1-6243-4417-92B3-7D5E18DC7FA7}" destId="{AC366CAF-5E51-4CCA-B240-C8DD90EA2B0B}" srcOrd="0" destOrd="0" parTransId="{B5DD32EA-62D7-402F-97B7-466B239B9B3D}" sibTransId="{B9876CBD-0B6F-4EFF-B36E-07851FF00458}"/>
    <dgm:cxn modelId="{DD2F8431-EE5C-46BF-803F-D0EC61D7604B}" srcId="{BA296A9B-09F0-45E3-BC50-0CAF42E88B32}" destId="{7C9FCD68-029E-483C-95D0-D66588046747}" srcOrd="1" destOrd="0" parTransId="{3EBCD8BD-A4D2-42D2-95B2-D49F6B603DAB}" sibTransId="{425CBCB2-6EC4-401D-AF76-440451AE14E4}"/>
    <dgm:cxn modelId="{14A64A5C-F2B6-4FAC-BAF1-2E392AE0A75D}" type="presOf" srcId="{8ABEBAC1-6243-4417-92B3-7D5E18DC7FA7}" destId="{E29683B9-96C8-4E45-A0AC-5D1EDC90CFDA}" srcOrd="0" destOrd="0" presId="urn:microsoft.com/office/officeart/2005/8/layout/vList4#1"/>
    <dgm:cxn modelId="{EF78B4DC-7C63-4C5A-8443-E9E1C34EFE1C}" type="presOf" srcId="{37BD06C4-3818-45A8-9330-41B60AFF065A}" destId="{680E38E4-E88C-448B-B888-5C60CB1808CB}" srcOrd="0" destOrd="2" presId="urn:microsoft.com/office/officeart/2005/8/layout/vList4#1"/>
    <dgm:cxn modelId="{B2331421-F84A-4F16-8284-714E22732C6D}" type="presOf" srcId="{7C9FCD68-029E-483C-95D0-D66588046747}" destId="{680E38E4-E88C-448B-B888-5C60CB1808CB}" srcOrd="0" destOrd="0" presId="urn:microsoft.com/office/officeart/2005/8/layout/vList4#1"/>
    <dgm:cxn modelId="{7FAB405E-1DDA-4127-A734-9FCA8F4055F2}" type="presOf" srcId="{BA296A9B-09F0-45E3-BC50-0CAF42E88B32}" destId="{E4D6A214-736C-4EC1-817B-432441015AF5}" srcOrd="0" destOrd="0" presId="urn:microsoft.com/office/officeart/2005/8/layout/vList4#1"/>
    <dgm:cxn modelId="{39A186E6-A64B-4FC1-A454-972ED46386CA}" type="presOf" srcId="{AC366CAF-5E51-4CCA-B240-C8DD90EA2B0B}" destId="{8385CE9F-B370-42A7-90B1-8EBF3894BE59}" srcOrd="1" destOrd="1" presId="urn:microsoft.com/office/officeart/2005/8/layout/vList4#1"/>
    <dgm:cxn modelId="{41781FFD-EA1C-4A99-8FD2-0B3C4C7E2AF4}" srcId="{8ABEBAC1-6243-4417-92B3-7D5E18DC7FA7}" destId="{5896D4C9-8A00-488D-9C65-1DC37BBCA469}" srcOrd="1" destOrd="0" parTransId="{FF5C44C8-B3E8-4EEF-8C7D-F77E95967DA9}" sibTransId="{8BE209A3-DFF4-428B-88BA-8D94BFDAB2FC}"/>
    <dgm:cxn modelId="{E6B05A88-1F9B-4A23-9ABC-F7F4899393E1}" type="presOf" srcId="{AC366CAF-5E51-4CCA-B240-C8DD90EA2B0B}" destId="{E29683B9-96C8-4E45-A0AC-5D1EDC90CFDA}" srcOrd="0" destOrd="1" presId="urn:microsoft.com/office/officeart/2005/8/layout/vList4#1"/>
    <dgm:cxn modelId="{42A06AFD-2C4C-4B92-BFB8-DA29645CE635}" srcId="{7C9FCD68-029E-483C-95D0-D66588046747}" destId="{37BD06C4-3818-45A8-9330-41B60AFF065A}" srcOrd="1" destOrd="0" parTransId="{F09B14C2-443E-4057-A89D-6EB916DE129A}" sibTransId="{697FCA9F-B18E-413C-A811-507D8E93CD82}"/>
    <dgm:cxn modelId="{B8BFE621-B5BD-4825-BD96-311FBD4CFA32}" type="presOf" srcId="{5896D4C9-8A00-488D-9C65-1DC37BBCA469}" destId="{E29683B9-96C8-4E45-A0AC-5D1EDC90CFDA}" srcOrd="0" destOrd="2" presId="urn:microsoft.com/office/officeart/2005/8/layout/vList4#1"/>
    <dgm:cxn modelId="{0A59168B-9884-4738-9473-661C74D08172}" type="presOf" srcId="{F7DFF2AF-AB86-4DFE-8C2A-A8DEA53E8ABA}" destId="{680E38E4-E88C-448B-B888-5C60CB1808CB}" srcOrd="0" destOrd="3" presId="urn:microsoft.com/office/officeart/2005/8/layout/vList4#1"/>
    <dgm:cxn modelId="{F488406B-1B23-451D-A407-ECBE75A89626}" srcId="{7C9FCD68-029E-483C-95D0-D66588046747}" destId="{F7DFF2AF-AB86-4DFE-8C2A-A8DEA53E8ABA}" srcOrd="2" destOrd="0" parTransId="{DE2F45F8-6124-4040-8CFA-481F17572AC3}" sibTransId="{97C27047-14B5-4A5E-B623-09163EE2D298}"/>
    <dgm:cxn modelId="{FC7055B6-5C4C-4EB1-B46F-3C247684AC18}" srcId="{BA296A9B-09F0-45E3-BC50-0CAF42E88B32}" destId="{8ABEBAC1-6243-4417-92B3-7D5E18DC7FA7}" srcOrd="0" destOrd="0" parTransId="{F0C42F9E-505C-4AA6-8099-061B149A2728}" sibTransId="{A42D7FD6-BBEF-44DE-A016-D471BB91867C}"/>
    <dgm:cxn modelId="{9A001D7F-AC57-4F34-A163-AD183BBAD03D}" type="presOf" srcId="{0D5783B3-D1A1-422D-82DB-B83E7EE7003D}" destId="{7ADDCE1D-BFA2-4B37-A5D9-F2D4F8D02F45}" srcOrd="1" destOrd="1" presId="urn:microsoft.com/office/officeart/2005/8/layout/vList4#1"/>
    <dgm:cxn modelId="{DC88B39C-64FF-4438-9F59-2580FE89173F}" type="presParOf" srcId="{E4D6A214-736C-4EC1-817B-432441015AF5}" destId="{591E0DB6-6684-4851-BA06-DA9E6EA8AADE}" srcOrd="0" destOrd="0" presId="urn:microsoft.com/office/officeart/2005/8/layout/vList4#1"/>
    <dgm:cxn modelId="{289C5C65-6DB3-4FEF-8E0C-61312FA06592}" type="presParOf" srcId="{591E0DB6-6684-4851-BA06-DA9E6EA8AADE}" destId="{E29683B9-96C8-4E45-A0AC-5D1EDC90CFDA}" srcOrd="0" destOrd="0" presId="urn:microsoft.com/office/officeart/2005/8/layout/vList4#1"/>
    <dgm:cxn modelId="{479F068B-E93E-4C67-93A1-EE9E014FEEC7}" type="presParOf" srcId="{591E0DB6-6684-4851-BA06-DA9E6EA8AADE}" destId="{D9401283-011B-4483-9C1F-57B12E0FDC80}" srcOrd="1" destOrd="0" presId="urn:microsoft.com/office/officeart/2005/8/layout/vList4#1"/>
    <dgm:cxn modelId="{79E79F25-4537-4836-96CF-83E00C1611A0}" type="presParOf" srcId="{591E0DB6-6684-4851-BA06-DA9E6EA8AADE}" destId="{8385CE9F-B370-42A7-90B1-8EBF3894BE59}" srcOrd="2" destOrd="0" presId="urn:microsoft.com/office/officeart/2005/8/layout/vList4#1"/>
    <dgm:cxn modelId="{F857FCBF-4EF3-467B-BB82-056449DFD9A3}" type="presParOf" srcId="{E4D6A214-736C-4EC1-817B-432441015AF5}" destId="{0699B6F4-4A6D-425C-8554-11BB8AF5ABFE}" srcOrd="1" destOrd="0" presId="urn:microsoft.com/office/officeart/2005/8/layout/vList4#1"/>
    <dgm:cxn modelId="{23DCED6E-E23B-49E6-889F-993061049156}" type="presParOf" srcId="{E4D6A214-736C-4EC1-817B-432441015AF5}" destId="{8068F9D4-092E-4A61-97EF-6E030A3E9B66}" srcOrd="2" destOrd="0" presId="urn:microsoft.com/office/officeart/2005/8/layout/vList4#1"/>
    <dgm:cxn modelId="{A0EC5402-BFB2-4E76-ABE8-833F448FF483}" type="presParOf" srcId="{8068F9D4-092E-4A61-97EF-6E030A3E9B66}" destId="{680E38E4-E88C-448B-B888-5C60CB1808CB}" srcOrd="0" destOrd="0" presId="urn:microsoft.com/office/officeart/2005/8/layout/vList4#1"/>
    <dgm:cxn modelId="{6422E1BB-CB7C-4F94-BD59-47E7A191B243}" type="presParOf" srcId="{8068F9D4-092E-4A61-97EF-6E030A3E9B66}" destId="{34B619C1-1CD9-4ABC-A4F3-6B579163C675}" srcOrd="1" destOrd="0" presId="urn:microsoft.com/office/officeart/2005/8/layout/vList4#1"/>
    <dgm:cxn modelId="{85CE5DE7-3210-4877-B157-D208262ABE88}" type="presParOf" srcId="{8068F9D4-092E-4A61-97EF-6E030A3E9B66}" destId="{7ADDCE1D-BFA2-4B37-A5D9-F2D4F8D02F45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A855C9-5E27-4C92-8821-5A7DE4401FD6}">
      <dsp:nvSpPr>
        <dsp:cNvPr id="0" name=""/>
        <dsp:cNvSpPr/>
      </dsp:nvSpPr>
      <dsp:spPr>
        <a:xfrm rot="5400000">
          <a:off x="2926859" y="-1322794"/>
          <a:ext cx="768523" cy="3607650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DZ" sz="2400" b="1" kern="1200" dirty="0" smtClean="0">
              <a:latin typeface="Traditional Arabic" pitchFamily="18" charset="-78"/>
              <a:cs typeface="Traditional Arabic" pitchFamily="18" charset="-78"/>
            </a:rPr>
            <a:t>اطروحة تنظم في مخبر أو مركز بحث</a:t>
          </a:r>
          <a:endParaRPr lang="fr-FR" sz="2400" b="1" kern="1200" dirty="0">
            <a:latin typeface="Traditional Arabic" pitchFamily="18" charset="-78"/>
            <a:cs typeface="Traditional Arabic" pitchFamily="18" charset="-78"/>
          </a:endParaRPr>
        </a:p>
      </dsp:txBody>
      <dsp:txXfrm rot="-5400000">
        <a:off x="1507296" y="134285"/>
        <a:ext cx="3570134" cy="693491"/>
      </dsp:txXfrm>
    </dsp:sp>
    <dsp:sp modelId="{CD5AE971-24FA-4DFC-903A-7C3EC78DC14F}">
      <dsp:nvSpPr>
        <dsp:cNvPr id="0" name=""/>
        <dsp:cNvSpPr/>
      </dsp:nvSpPr>
      <dsp:spPr>
        <a:xfrm>
          <a:off x="0" y="703"/>
          <a:ext cx="1507296" cy="960654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200" b="1" kern="1200" dirty="0" smtClean="0">
              <a:solidFill>
                <a:schemeClr val="accent1">
                  <a:lumMod val="75000"/>
                </a:schemeClr>
              </a:solidFill>
              <a:latin typeface="Traditional Arabic" pitchFamily="18" charset="-78"/>
              <a:cs typeface="Traditional Arabic" pitchFamily="18" charset="-78"/>
            </a:rPr>
            <a:t>D: </a:t>
          </a:r>
          <a:r>
            <a:rPr lang="ar-DZ" sz="3200" b="1" kern="1200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الدكتورة</a:t>
          </a:r>
          <a:endParaRPr lang="fr-FR" sz="3200" b="1" kern="1200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sp:txBody>
      <dsp:txXfrm>
        <a:off x="46895" y="47598"/>
        <a:ext cx="1413506" cy="866864"/>
      </dsp:txXfrm>
    </dsp:sp>
    <dsp:sp modelId="{063512E6-3716-46B1-9CD0-61BE318D803D}">
      <dsp:nvSpPr>
        <dsp:cNvPr id="0" name=""/>
        <dsp:cNvSpPr/>
      </dsp:nvSpPr>
      <dsp:spPr>
        <a:xfrm rot="5400000">
          <a:off x="3094790" y="-147482"/>
          <a:ext cx="768523" cy="3274402"/>
        </a:xfrm>
        <a:prstGeom prst="round2SameRect">
          <a:avLst/>
        </a:prstGeom>
        <a:solidFill>
          <a:schemeClr val="accent4">
            <a:tint val="40000"/>
            <a:alpha val="90000"/>
            <a:hueOff val="-1505928"/>
            <a:satOff val="19181"/>
            <a:lumOff val="2248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1505928"/>
              <a:satOff val="19181"/>
              <a:lumOff val="224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b="1" kern="1200" dirty="0" smtClean="0">
              <a:latin typeface="Traditional Arabic" pitchFamily="18" charset="-78"/>
              <a:cs typeface="Traditional Arabic" pitchFamily="18" charset="-78"/>
            </a:rPr>
            <a:t>M2</a:t>
          </a:r>
          <a:endParaRPr lang="fr-FR" sz="2200" b="1" kern="1200" dirty="0">
            <a:latin typeface="Traditional Arabic" pitchFamily="18" charset="-78"/>
            <a:cs typeface="Traditional Arabic" pitchFamily="18" charset="-78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b="1" kern="1200" dirty="0" smtClean="0">
              <a:latin typeface="Traditional Arabic" pitchFamily="18" charset="-78"/>
              <a:cs typeface="Traditional Arabic" pitchFamily="18" charset="-78"/>
            </a:rPr>
            <a:t>M1</a:t>
          </a:r>
          <a:endParaRPr lang="fr-FR" sz="2200" b="1" kern="1200" dirty="0">
            <a:latin typeface="Traditional Arabic" pitchFamily="18" charset="-78"/>
            <a:cs typeface="Traditional Arabic" pitchFamily="18" charset="-78"/>
          </a:endParaRPr>
        </a:p>
      </dsp:txBody>
      <dsp:txXfrm rot="-5400000">
        <a:off x="1841851" y="1142973"/>
        <a:ext cx="3236886" cy="693491"/>
      </dsp:txXfrm>
    </dsp:sp>
    <dsp:sp modelId="{A5C9529C-41BE-4A78-AC8B-AAE4753085F2}">
      <dsp:nvSpPr>
        <dsp:cNvPr id="0" name=""/>
        <dsp:cNvSpPr/>
      </dsp:nvSpPr>
      <dsp:spPr>
        <a:xfrm>
          <a:off x="0" y="1009390"/>
          <a:ext cx="1841851" cy="960654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200" b="1" kern="1200" dirty="0" smtClean="0">
              <a:solidFill>
                <a:schemeClr val="accent1">
                  <a:lumMod val="75000"/>
                </a:schemeClr>
              </a:solidFill>
              <a:latin typeface="Traditional Arabic" pitchFamily="18" charset="-78"/>
              <a:cs typeface="Traditional Arabic" pitchFamily="18" charset="-78"/>
            </a:rPr>
            <a:t>M</a:t>
          </a:r>
          <a:r>
            <a:rPr lang="fr-FR" sz="3200" b="1" kern="1200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: </a:t>
          </a:r>
          <a:r>
            <a:rPr lang="ar-DZ" sz="3200" b="1" kern="1200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الماستر</a:t>
          </a:r>
          <a:endParaRPr lang="fr-FR" sz="3200" b="1" kern="1200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sp:txBody>
      <dsp:txXfrm>
        <a:off x="46895" y="1056285"/>
        <a:ext cx="1748061" cy="866864"/>
      </dsp:txXfrm>
    </dsp:sp>
    <dsp:sp modelId="{88A793A6-6FC2-46A0-82D1-439CDA258424}">
      <dsp:nvSpPr>
        <dsp:cNvPr id="0" name=""/>
        <dsp:cNvSpPr/>
      </dsp:nvSpPr>
      <dsp:spPr>
        <a:xfrm rot="5400000">
          <a:off x="2814909" y="1043222"/>
          <a:ext cx="1321492" cy="3271204"/>
        </a:xfrm>
        <a:prstGeom prst="round2SameRect">
          <a:avLst/>
        </a:prstGeom>
        <a:solidFill>
          <a:schemeClr val="accent4">
            <a:tint val="40000"/>
            <a:alpha val="90000"/>
            <a:hueOff val="-3011856"/>
            <a:satOff val="38362"/>
            <a:lumOff val="4496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3011856"/>
              <a:satOff val="38362"/>
              <a:lumOff val="44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b="1" kern="1200" dirty="0" smtClean="0">
              <a:latin typeface="Traditional Arabic" pitchFamily="18" charset="-78"/>
              <a:cs typeface="Traditional Arabic" pitchFamily="18" charset="-78"/>
            </a:rPr>
            <a:t>L3</a:t>
          </a:r>
          <a:endParaRPr lang="fr-FR" sz="2000" b="1" kern="1200" dirty="0">
            <a:latin typeface="Traditional Arabic" pitchFamily="18" charset="-78"/>
            <a:cs typeface="Traditional Arabic" pitchFamily="18" charset="-78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b="1" kern="1200" dirty="0" smtClean="0">
              <a:latin typeface="Traditional Arabic" pitchFamily="18" charset="-78"/>
              <a:cs typeface="Traditional Arabic" pitchFamily="18" charset="-78"/>
            </a:rPr>
            <a:t>L2</a:t>
          </a:r>
          <a:endParaRPr lang="fr-FR" sz="2000" b="1" kern="1200" dirty="0">
            <a:latin typeface="Traditional Arabic" pitchFamily="18" charset="-78"/>
            <a:cs typeface="Traditional Arabic" pitchFamily="18" charset="-78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b="1" kern="1200" dirty="0" smtClean="0">
              <a:latin typeface="Traditional Arabic" pitchFamily="18" charset="-78"/>
              <a:cs typeface="Traditional Arabic" pitchFamily="18" charset="-78"/>
            </a:rPr>
            <a:t>L1</a:t>
          </a:r>
          <a:endParaRPr lang="fr-FR" sz="2000" b="1" kern="1200" dirty="0">
            <a:latin typeface="Traditional Arabic" pitchFamily="18" charset="-78"/>
            <a:cs typeface="Traditional Arabic" pitchFamily="18" charset="-78"/>
          </a:endParaRPr>
        </a:p>
      </dsp:txBody>
      <dsp:txXfrm rot="-5400000">
        <a:off x="1840053" y="2082588"/>
        <a:ext cx="3206694" cy="1192472"/>
      </dsp:txXfrm>
    </dsp:sp>
    <dsp:sp modelId="{515AA484-B4EE-48DE-A310-251759B8D8C3}">
      <dsp:nvSpPr>
        <dsp:cNvPr id="0" name=""/>
        <dsp:cNvSpPr/>
      </dsp:nvSpPr>
      <dsp:spPr>
        <a:xfrm>
          <a:off x="0" y="2198497"/>
          <a:ext cx="1840052" cy="960654"/>
        </a:xfrm>
        <a:prstGeom prst="roundRect">
          <a:avLst/>
        </a:prstGeom>
        <a:solidFill>
          <a:schemeClr val="accent4">
            <a:hueOff val="-4500646"/>
            <a:satOff val="0"/>
            <a:lumOff val="1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200" b="1" kern="1200" dirty="0" smtClean="0">
              <a:solidFill>
                <a:schemeClr val="accent2">
                  <a:lumMod val="40000"/>
                  <a:lumOff val="60000"/>
                </a:schemeClr>
              </a:solidFill>
              <a:latin typeface="Traditional Arabic" pitchFamily="18" charset="-78"/>
              <a:cs typeface="Traditional Arabic" pitchFamily="18" charset="-78"/>
            </a:rPr>
            <a:t>L</a:t>
          </a:r>
          <a:r>
            <a:rPr lang="fr-FR" sz="3200" b="1" kern="1200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: </a:t>
          </a:r>
          <a:r>
            <a:rPr lang="ar-DZ" sz="3200" b="1" kern="1200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الليسانس</a:t>
          </a:r>
          <a:endParaRPr lang="fr-FR" sz="3200" b="1" kern="1200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sp:txBody>
      <dsp:txXfrm>
        <a:off x="46895" y="2245392"/>
        <a:ext cx="1746262" cy="8668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9683B9-96C8-4E45-A0AC-5D1EDC90CFDA}">
      <dsp:nvSpPr>
        <dsp:cNvPr id="0" name=""/>
        <dsp:cNvSpPr/>
      </dsp:nvSpPr>
      <dsp:spPr>
        <a:xfrm>
          <a:off x="0" y="0"/>
          <a:ext cx="6096000" cy="2571086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  <a:alpha val="41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4000" b="1" kern="1200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الماستر</a:t>
          </a:r>
          <a:endParaRPr lang="fr-FR" sz="4000" b="1" kern="1200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700" b="1" kern="1200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M2: </a:t>
          </a:r>
          <a:r>
            <a:rPr lang="ar-DZ" sz="2700" b="1" kern="1200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 300 رصيد </a:t>
          </a:r>
          <a:endParaRPr lang="fr-FR" sz="2700" b="1" kern="1200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700" b="1" kern="1200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M1:</a:t>
          </a:r>
          <a:r>
            <a:rPr lang="ar-DZ" sz="2700" b="1" kern="1200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 240 رصيد </a:t>
          </a:r>
          <a:endParaRPr lang="fr-FR" sz="2700" b="1" kern="1200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sp:txBody>
      <dsp:txXfrm>
        <a:off x="1476308" y="0"/>
        <a:ext cx="4619691" cy="2571086"/>
      </dsp:txXfrm>
    </dsp:sp>
    <dsp:sp modelId="{D9401283-011B-4483-9C1F-57B12E0FDC80}">
      <dsp:nvSpPr>
        <dsp:cNvPr id="0" name=""/>
        <dsp:cNvSpPr/>
      </dsp:nvSpPr>
      <dsp:spPr>
        <a:xfrm flipH="1">
          <a:off x="725305" y="288033"/>
          <a:ext cx="282805" cy="1995019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  <a:alpha val="71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0E38E4-E88C-448B-B888-5C60CB1808CB}">
      <dsp:nvSpPr>
        <dsp:cNvPr id="0" name=""/>
        <dsp:cNvSpPr/>
      </dsp:nvSpPr>
      <dsp:spPr>
        <a:xfrm>
          <a:off x="0" y="2829513"/>
          <a:ext cx="6096000" cy="25710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 val="54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600" b="1" kern="1200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الليسانس</a:t>
          </a:r>
          <a:endParaRPr lang="fr-FR" sz="3600" b="1" kern="1200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800" b="1" kern="1200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L3: </a:t>
          </a:r>
          <a:r>
            <a:rPr lang="ar-DZ" sz="2800" b="1" kern="1200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180 رصيد </a:t>
          </a:r>
          <a:endParaRPr lang="fr-FR" sz="2800" b="1" kern="1200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800" b="1" kern="1200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L2: </a:t>
          </a:r>
          <a:r>
            <a:rPr lang="ar-DZ" sz="2800" b="1" kern="1200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120 رصيد </a:t>
          </a:r>
          <a:endParaRPr lang="fr-FR" sz="2800" b="1" kern="1200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800" b="1" kern="1200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L1:</a:t>
          </a:r>
          <a:r>
            <a:rPr lang="ar-DZ" sz="2800" b="1" kern="1200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 60 رصيد </a:t>
          </a:r>
          <a:endParaRPr lang="fr-FR" sz="2800" b="1" kern="1200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sp:txBody>
      <dsp:txXfrm>
        <a:off x="1476308" y="2829513"/>
        <a:ext cx="4619691" cy="2571086"/>
      </dsp:txXfrm>
    </dsp:sp>
    <dsp:sp modelId="{34B619C1-1CD9-4ABC-A4F3-6B579163C675}">
      <dsp:nvSpPr>
        <dsp:cNvPr id="0" name=""/>
        <dsp:cNvSpPr/>
      </dsp:nvSpPr>
      <dsp:spPr>
        <a:xfrm>
          <a:off x="725305" y="3024338"/>
          <a:ext cx="282805" cy="2178800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  <a:alpha val="43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FC3B80-4B8B-428F-BABB-137176FCD001}" type="datetimeFigureOut">
              <a:rPr lang="fr-FR" smtClean="0"/>
              <a:pPr/>
              <a:t>17/10/2023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B5C3E-D9CD-4DE5-92BD-AE535AA6B6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327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BE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9C0A05-5E17-4C1C-864C-D5FB1BFA9F31}" type="slidenum">
              <a:rPr lang="fr-BE" smtClean="0"/>
              <a:pPr/>
              <a:t>1</a:t>
            </a:fld>
            <a:endParaRPr lang="fr-BE" smtClean="0"/>
          </a:p>
        </p:txBody>
      </p:sp>
    </p:spTree>
    <p:extLst>
      <p:ext uri="{BB962C8B-B14F-4D97-AF65-F5344CB8AC3E}">
        <p14:creationId xmlns:p14="http://schemas.microsoft.com/office/powerpoint/2010/main" val="1056054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B5C3E-D9CD-4DE5-92BD-AE535AA6B6EB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8785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5AE6D-4BBC-47FD-853E-0F8C8EE8CE8F}" type="slidenum">
              <a:rPr lang="fr-FR" smtClean="0"/>
              <a:pPr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1557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5AE6D-4BBC-47FD-853E-0F8C8EE8CE8F}" type="slidenum">
              <a:rPr lang="fr-FR" smtClean="0"/>
              <a:pPr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9609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94966D57-DD4B-4983-9750-2B70D4FEC879}" type="datetimeFigureOut">
              <a:rPr lang="fr-FR" smtClean="0"/>
              <a:pPr/>
              <a:t>17/10/2023</a:t>
            </a:fld>
            <a:endParaRPr lang="fr-F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F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976B8359-A5BE-4B92-A0C3-0CAE3D1860F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66D57-DD4B-4983-9750-2B70D4FEC879}" type="datetimeFigureOut">
              <a:rPr lang="fr-FR" smtClean="0"/>
              <a:pPr/>
              <a:t>17/10/2023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B8359-A5BE-4B92-A0C3-0CAE3D1860F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66D57-DD4B-4983-9750-2B70D4FEC879}" type="datetimeFigureOut">
              <a:rPr lang="fr-FR" smtClean="0"/>
              <a:pPr/>
              <a:t>17/10/2023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B8359-A5BE-4B92-A0C3-0CAE3D1860F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94966D57-DD4B-4983-9750-2B70D4FEC879}" type="datetimeFigureOut">
              <a:rPr lang="fr-FR" smtClean="0"/>
              <a:pPr/>
              <a:t>17/10/2023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B8359-A5BE-4B92-A0C3-0CAE3D1860F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94966D57-DD4B-4983-9750-2B70D4FEC879}" type="datetimeFigureOut">
              <a:rPr lang="fr-FR" smtClean="0"/>
              <a:pPr/>
              <a:t>17/10/2023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976B8359-A5BE-4B92-A0C3-0CAE3D1860F2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94966D57-DD4B-4983-9750-2B70D4FEC879}" type="datetimeFigureOut">
              <a:rPr lang="fr-FR" smtClean="0"/>
              <a:pPr/>
              <a:t>17/10/2023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76B8359-A5BE-4B92-A0C3-0CAE3D1860F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94966D57-DD4B-4983-9750-2B70D4FEC879}" type="datetimeFigureOut">
              <a:rPr lang="fr-FR" smtClean="0"/>
              <a:pPr/>
              <a:t>17/10/2023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976B8359-A5BE-4B92-A0C3-0CAE3D1860F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66D57-DD4B-4983-9750-2B70D4FEC879}" type="datetimeFigureOut">
              <a:rPr lang="fr-FR" smtClean="0"/>
              <a:pPr/>
              <a:t>17/10/2023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B8359-A5BE-4B92-A0C3-0CAE3D1860F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94966D57-DD4B-4983-9750-2B70D4FEC879}" type="datetimeFigureOut">
              <a:rPr lang="fr-FR" smtClean="0"/>
              <a:pPr/>
              <a:t>17/10/2023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76B8359-A5BE-4B92-A0C3-0CAE3D1860F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94966D57-DD4B-4983-9750-2B70D4FEC879}" type="datetimeFigureOut">
              <a:rPr lang="fr-FR" smtClean="0"/>
              <a:pPr/>
              <a:t>17/10/2023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976B8359-A5BE-4B92-A0C3-0CAE3D1860F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94966D57-DD4B-4983-9750-2B70D4FEC879}" type="datetimeFigureOut">
              <a:rPr lang="fr-FR" smtClean="0"/>
              <a:pPr/>
              <a:t>17/10/2023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976B8359-A5BE-4B92-A0C3-0CAE3D1860F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94966D57-DD4B-4983-9750-2B70D4FEC879}" type="datetimeFigureOut">
              <a:rPr lang="fr-FR" smtClean="0"/>
              <a:pPr/>
              <a:t>17/10/2023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976B8359-A5BE-4B92-A0C3-0CAE3D1860F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LOIS_LMD/conseil_de_discipline_371_ar.pdf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6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3356992"/>
            <a:ext cx="9144000" cy="792088"/>
          </a:xfrm>
          <a:solidFill>
            <a:schemeClr val="accent1"/>
          </a:solidFill>
        </p:spPr>
        <p:txBody>
          <a:bodyPr rtlCol="0">
            <a:noAutofit/>
          </a:bodyPr>
          <a:lstStyle/>
          <a:p>
            <a:pPr algn="ctr" rtl="1" eaLnBrk="1" fontAlgn="auto" hangingPunct="1">
              <a:spcAft>
                <a:spcPts val="0"/>
              </a:spcAft>
              <a:defRPr/>
            </a:pPr>
            <a:r>
              <a:rPr lang="ar-DZ" sz="6600" dirty="0" smtClean="0">
                <a:solidFill>
                  <a:srgbClr val="00206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br>
              <a:rPr lang="ar-DZ" sz="6600" dirty="0" smtClean="0">
                <a:solidFill>
                  <a:srgbClr val="002060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ar-DZ" sz="5400" dirty="0" smtClean="0">
                <a:solidFill>
                  <a:srgbClr val="002060"/>
                </a:solidFill>
                <a:latin typeface="Arabic Typesetting" pitchFamily="66" charset="-78"/>
                <a:cs typeface="Arabic Typesetting" pitchFamily="66" charset="-78"/>
              </a:rPr>
              <a:t>المركز الجامعي عبد الحفيظ بوالصوف ميلة.</a:t>
            </a:r>
            <a:endParaRPr lang="fr-FR" sz="5400" dirty="0" smtClean="0">
              <a:solidFill>
                <a:srgbClr val="00206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2052" name="Picture 4" descr="LOGO FIN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1196752"/>
            <a:ext cx="2016125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0" y="4221088"/>
            <a:ext cx="9144000" cy="1556792"/>
          </a:xfrm>
          <a:prstGeom prst="rect">
            <a:avLst/>
          </a:prstGeom>
          <a:noFill/>
          <a:ln w="57150" cmpd="thickThin">
            <a:solidFill>
              <a:schemeClr val="tx2"/>
            </a:solidFill>
            <a:miter lim="800000"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wrap="none" anchor="ctr"/>
          <a:lstStyle/>
          <a:p>
            <a:pPr algn="ctr" rtl="1">
              <a:defRPr/>
            </a:pPr>
            <a:r>
              <a:rPr lang="ar-TN" sz="4800" b="1" i="1" dirty="0">
                <a:solidFill>
                  <a:srgbClr val="FF0000"/>
                </a:solidFill>
                <a:cs typeface="Traditional Arabic" pitchFamily="2" charset="-78"/>
              </a:rPr>
              <a:t>  </a:t>
            </a:r>
            <a:r>
              <a:rPr lang="ar-TN" sz="5400" b="1" dirty="0">
                <a:solidFill>
                  <a:srgbClr val="FFFF00"/>
                </a:solidFill>
                <a:cs typeface="Traditional Arabic" pitchFamily="2" charset="-78"/>
              </a:rPr>
              <a:t>ما يجب أن يعرفه الطالب عن </a:t>
            </a:r>
            <a:r>
              <a:rPr lang="ar-DZ" sz="5400" b="1" dirty="0" smtClean="0">
                <a:solidFill>
                  <a:srgbClr val="FFFF00"/>
                </a:solidFill>
                <a:cs typeface="Traditional Arabic" pitchFamily="2" charset="-78"/>
              </a:rPr>
              <a:t>نظام </a:t>
            </a:r>
            <a:r>
              <a:rPr lang="fr-FR" sz="5400" b="1" dirty="0" smtClean="0">
                <a:solidFill>
                  <a:srgbClr val="FFFF00"/>
                </a:solidFill>
                <a:cs typeface="Traditional Arabic" pitchFamily="2" charset="-78"/>
              </a:rPr>
              <a:t> LMD</a:t>
            </a:r>
            <a:r>
              <a:rPr lang="ar-TN" sz="5400" b="1" dirty="0" smtClean="0">
                <a:solidFill>
                  <a:srgbClr val="FFFF00"/>
                </a:solidFill>
                <a:cs typeface="Traditional Arabic" pitchFamily="2" charset="-78"/>
              </a:rPr>
              <a:t> </a:t>
            </a:r>
            <a:endParaRPr lang="fr-FR" sz="5400" b="1" dirty="0" smtClean="0">
              <a:solidFill>
                <a:srgbClr val="FFFF00"/>
              </a:solidFill>
              <a:cs typeface="Traditional Arabic" pitchFamily="2" charset="-78"/>
            </a:endParaRPr>
          </a:p>
          <a:p>
            <a:pPr algn="ctr" rtl="1">
              <a:defRPr/>
            </a:pPr>
            <a:r>
              <a:rPr lang="ar-DZ" sz="5400" b="1" dirty="0" smtClean="0">
                <a:solidFill>
                  <a:srgbClr val="FFFF00"/>
                </a:solidFill>
                <a:cs typeface="Traditional Arabic" pitchFamily="2" charset="-78"/>
              </a:rPr>
              <a:t>ليسانس – ماستر - دكتوراة</a:t>
            </a:r>
            <a:endParaRPr lang="ar-TN" sz="5400" b="1" dirty="0">
              <a:solidFill>
                <a:srgbClr val="FFFF00"/>
              </a:solidFill>
              <a:cs typeface="Traditional Arabic" pitchFamily="2" charset="-78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92697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 rtl="1">
              <a:buClr>
                <a:srgbClr val="FFFF00"/>
              </a:buClr>
              <a:buFont typeface="Arial" pitchFamily="34" charset="0"/>
              <a:buChar char="•"/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احترام كل التوجيهات المقدمة من طرف الاساتذة المكلفون بالحراسة</a:t>
            </a:r>
            <a:r>
              <a:rPr lang="ar-DZ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.</a:t>
            </a:r>
          </a:p>
          <a:p>
            <a:pPr lvl="1" algn="r" rtl="1">
              <a:buClr>
                <a:srgbClr val="FFFF00"/>
              </a:buClr>
              <a:buFont typeface="Arial" pitchFamily="34" charset="0"/>
              <a:buChar char="•"/>
            </a:pPr>
            <a:r>
              <a:rPr lang="ar-DZ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يمنع منعا باتا استعمال الهاتف النقال.</a:t>
            </a:r>
            <a:endParaRPr lang="fr-BE" sz="3600" b="1" dirty="0" smtClean="0">
              <a:solidFill>
                <a:srgbClr val="FFFF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1" algn="r" rtl="1">
              <a:buClr>
                <a:srgbClr val="FFFF00"/>
              </a:buClr>
              <a:buFont typeface="Arial" pitchFamily="34" charset="0"/>
              <a:buChar char="•"/>
            </a:pPr>
            <a:r>
              <a:rPr lang="ar-DZ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تفادي الغش أو حتى محاولات الغش</a:t>
            </a:r>
            <a:endParaRPr lang="ar-DZ" dirty="0" smtClean="0"/>
          </a:p>
          <a:p>
            <a:pPr lvl="1" algn="r" rtl="1">
              <a:buClr>
                <a:srgbClr val="FFFF00"/>
              </a:buClr>
              <a:buFont typeface="Arial" pitchFamily="34" charset="0"/>
              <a:buChar char="•"/>
            </a:pPr>
            <a:r>
              <a:rPr lang="ar-DZ" sz="28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  <a:hlinkClick r:id="rId2" action="ppaction://hlinkfile"/>
              </a:rPr>
              <a:t>  </a:t>
            </a: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يؤدي عدم الانضباط و القيام بمخالفات داخل  الحرم الجامعي إلى فرض عقوبات </a:t>
            </a: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على المخالفين لهذه الاجراءات</a:t>
            </a:r>
            <a:endParaRPr lang="fr-FR" sz="3600" b="1" dirty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0" y="0"/>
            <a:ext cx="9144000" cy="6429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50800" dir="5400000" sx="1000" sy="1000" algn="ctr" rotWithShape="0">
              <a:schemeClr val="tx1"/>
            </a:outerShdw>
          </a:effectLst>
        </p:spPr>
        <p:txBody>
          <a:bodyPr/>
          <a:lstStyle/>
          <a:p>
            <a:pPr algn="ctr" rtl="1">
              <a:defRPr/>
            </a:pPr>
            <a:r>
              <a:rPr lang="ar-DZ" sz="4000" b="1" kern="0" dirty="0" smtClean="0">
                <a:solidFill>
                  <a:schemeClr val="bg1"/>
                </a:solidFill>
                <a:cs typeface="Traditional Arabic" pitchFamily="2" charset="-78"/>
              </a:rPr>
              <a:t>قواعد الإنضباط في فترة الامتحانات</a:t>
            </a:r>
            <a:endParaRPr lang="fr-FR" sz="4000" b="1" kern="0" dirty="0">
              <a:solidFill>
                <a:schemeClr val="bg1"/>
              </a:solidFill>
              <a:latin typeface="+mj-lt"/>
              <a:ea typeface="+mj-ea"/>
              <a:cs typeface="Traditional Arabic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marL="448056" lvl="0" indent="-384048" algn="ctr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الغيابات في الامتحانات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692696"/>
            <a:ext cx="9144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r" rtl="1"/>
            <a:endParaRPr lang="ar-DZ" dirty="0" smtClean="0"/>
          </a:p>
          <a:p>
            <a:pPr lvl="1" algn="just" rtl="1">
              <a:buClr>
                <a:srgbClr val="FFFF00"/>
              </a:buClr>
              <a:buFont typeface="Arial" pitchFamily="34" charset="0"/>
              <a:buChar char="•"/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يعتبر الغياب مبرر فقط  في حالة تقديمه خلال ثلاثة أيام الموالية لتاريخ الغياب. في هذه الحالة للطالب الحق في امتحان تعويضي.</a:t>
            </a:r>
          </a:p>
          <a:p>
            <a:pPr lvl="1" algn="just" rtl="1">
              <a:buClr>
                <a:srgbClr val="FFFF00"/>
              </a:buClr>
              <a:buFont typeface="Arial" pitchFamily="34" charset="0"/>
              <a:buChar char="•"/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الغيابات المبررة:</a:t>
            </a:r>
            <a:endParaRPr lang="fr-BE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2" algn="just" rtl="1">
              <a:buClr>
                <a:srgbClr val="FFFF00"/>
              </a:buClr>
              <a:buFont typeface="Wingdings" pitchFamily="2" charset="2"/>
              <a:buChar char="§"/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وفاة الأصول و الفروع  و الأقرباء</a:t>
            </a:r>
          </a:p>
          <a:p>
            <a:pPr lvl="2" algn="just" rtl="1">
              <a:buClr>
                <a:srgbClr val="FFFF00"/>
              </a:buClr>
              <a:buFont typeface="Wingdings" pitchFamily="2" charset="2"/>
              <a:buChar char="§"/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عطلة الأمومة</a:t>
            </a:r>
          </a:p>
          <a:p>
            <a:pPr lvl="2" algn="just" rtl="1">
              <a:buClr>
                <a:srgbClr val="FFFF00"/>
              </a:buClr>
              <a:buFont typeface="Wingdings" pitchFamily="2" charset="2"/>
              <a:buChar char="§"/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الإقامة بالمستشفى.....</a:t>
            </a:r>
          </a:p>
          <a:p>
            <a:pPr lvl="1" algn="just" rtl="1">
              <a:buClr>
                <a:srgbClr val="FFFF00"/>
              </a:buClr>
              <a:buFont typeface="Arial" pitchFamily="34" charset="0"/>
              <a:buChar char="•"/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يؤدي الغياب غير المبرر إلى منح علامة 00/20 في ذلك الإمتحان. في هذه الحالة لا يستفيد الطالب من الامتحان التعويضي.</a:t>
            </a:r>
          </a:p>
          <a:p>
            <a:pPr lvl="2" algn="just" rtl="1">
              <a:buClr>
                <a:srgbClr val="FFFF00"/>
              </a:buClr>
            </a:pPr>
            <a:endParaRPr lang="ar-DZ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"/>
          <p:cNvSpPr>
            <a:spLocks noChangeArrowheads="1"/>
          </p:cNvSpPr>
          <p:nvPr/>
        </p:nvSpPr>
        <p:spPr bwMode="auto">
          <a:xfrm>
            <a:off x="0" y="2204864"/>
            <a:ext cx="9144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/>
            <a:r>
              <a:rPr lang="ar-DZ" sz="3600" b="1" dirty="0" smtClean="0">
                <a:solidFill>
                  <a:srgbClr val="FFFF00"/>
                </a:solidFill>
                <a:cs typeface="Traditional Arabic" pitchFamily="2" charset="-78"/>
              </a:rPr>
              <a:t>4- الواحدات التعليمية:</a:t>
            </a:r>
            <a:r>
              <a:rPr lang="ar-SA" sz="3600" dirty="0" smtClean="0"/>
              <a:t> </a:t>
            </a: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تنظم الدراسة في نظام  </a:t>
            </a:r>
            <a:r>
              <a:rPr lang="fr-FR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LMD</a:t>
            </a: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 على شكل وحدات تعليمية </a:t>
            </a:r>
            <a:r>
              <a:rPr lang="fr-FR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(Unité d’Enseignement: UE)</a:t>
            </a:r>
            <a:r>
              <a:rPr lang="ar-DZ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سداسية وتتمثل هذه الوحدات في ما يلي</a:t>
            </a:r>
            <a:r>
              <a:rPr lang="fr-FR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:</a:t>
            </a:r>
            <a:endParaRPr lang="fr-FR" sz="3600" b="1" dirty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"/>
          <p:cNvSpPr>
            <a:spLocks noChangeArrowheads="1"/>
          </p:cNvSpPr>
          <p:nvPr/>
        </p:nvSpPr>
        <p:spPr bwMode="auto">
          <a:xfrm>
            <a:off x="0" y="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/>
            <a:r>
              <a:rPr lang="ar-DZ" sz="3600" b="1" dirty="0" smtClean="0">
                <a:solidFill>
                  <a:srgbClr val="FFFF00"/>
                </a:solidFill>
                <a:cs typeface="Traditional Arabic" pitchFamily="2" charset="-78"/>
              </a:rPr>
              <a:t>وحدة التعليم </a:t>
            </a:r>
            <a:r>
              <a:rPr lang="ar-SA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الأساسية</a:t>
            </a: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(</a:t>
            </a:r>
            <a:r>
              <a:rPr lang="fr-FR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U.E.Fondamentale</a:t>
            </a: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): تحتوي على </a:t>
            </a: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مادة</a:t>
            </a: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أو عدة م</a:t>
            </a: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واد</a:t>
            </a: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أساسية بالنسبة لل</a:t>
            </a: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سداسي</a:t>
            </a:r>
            <a:r>
              <a:rPr lang="fr-FR" sz="3600" b="1" dirty="0" smtClean="0">
                <a:solidFill>
                  <a:schemeClr val="bg1"/>
                </a:solidFill>
              </a:rPr>
              <a:t>.</a:t>
            </a:r>
            <a:endParaRPr lang="fr-FR" sz="3600" b="1" dirty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Rectangle 21"/>
          <p:cNvSpPr>
            <a:spLocks noChangeArrowheads="1"/>
          </p:cNvSpPr>
          <p:nvPr/>
        </p:nvSpPr>
        <p:spPr bwMode="auto">
          <a:xfrm>
            <a:off x="0" y="1484784"/>
            <a:ext cx="9144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/>
            <a:r>
              <a:rPr lang="ar-DZ" sz="3600" b="1" dirty="0" smtClean="0">
                <a:solidFill>
                  <a:srgbClr val="FFFF00"/>
                </a:solidFill>
                <a:cs typeface="Traditional Arabic" pitchFamily="2" charset="-78"/>
              </a:rPr>
              <a:t>وحدة التعليم </a:t>
            </a:r>
            <a:r>
              <a:rPr lang="ar-SA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ال</a:t>
            </a:r>
            <a:r>
              <a:rPr lang="ar-DZ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منهجية</a:t>
            </a: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( </a:t>
            </a:r>
            <a:r>
              <a:rPr lang="fr-FR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U.E.Méthodologie</a:t>
            </a: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):  تمكن الطالب</a:t>
            </a:r>
            <a:r>
              <a:rPr lang="fr-FR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من</a:t>
            </a:r>
            <a:r>
              <a:rPr lang="fr-FR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 </a:t>
            </a: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معرفة منهجية البحث و أليات البحث العلمي و تقنيات العمل الجماعي.</a:t>
            </a:r>
            <a:endParaRPr lang="fr-FR" sz="3600" b="1" dirty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5" name="Rectangle 21"/>
          <p:cNvSpPr>
            <a:spLocks noChangeArrowheads="1"/>
          </p:cNvSpPr>
          <p:nvPr/>
        </p:nvSpPr>
        <p:spPr bwMode="auto">
          <a:xfrm>
            <a:off x="0" y="3356992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/>
            <a:r>
              <a:rPr lang="ar-DZ" sz="3600" b="1" dirty="0" smtClean="0">
                <a:solidFill>
                  <a:srgbClr val="FFFF00"/>
                </a:solidFill>
                <a:cs typeface="Traditional Arabic" pitchFamily="2" charset="-78"/>
              </a:rPr>
              <a:t>وحدة التعليم </a:t>
            </a:r>
            <a:r>
              <a:rPr lang="ar-SA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ال</a:t>
            </a:r>
            <a:r>
              <a:rPr lang="ar-DZ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إستكشافية</a:t>
            </a: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(</a:t>
            </a:r>
            <a:r>
              <a:rPr lang="fr-FR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U.E.Découverte</a:t>
            </a: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): </a:t>
            </a: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تساعد الطالب في اكتشاف مواد تعليمية في تخصصات أخرى و توسيع ثقاقته الجامعية</a:t>
            </a:r>
            <a:endParaRPr lang="fr-FR" sz="3600" b="1" dirty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21"/>
          <p:cNvSpPr>
            <a:spLocks noChangeArrowheads="1"/>
          </p:cNvSpPr>
          <p:nvPr/>
        </p:nvSpPr>
        <p:spPr bwMode="auto">
          <a:xfrm>
            <a:off x="0" y="522920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/>
            <a:r>
              <a:rPr lang="ar-DZ" sz="3600" b="1" dirty="0" smtClean="0">
                <a:solidFill>
                  <a:srgbClr val="FFFF00"/>
                </a:solidFill>
                <a:cs typeface="Traditional Arabic" pitchFamily="2" charset="-78"/>
              </a:rPr>
              <a:t>وحدة التعليم </a:t>
            </a:r>
            <a:r>
              <a:rPr lang="ar-SA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الأ</a:t>
            </a:r>
            <a:r>
              <a:rPr lang="ar-DZ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فقية</a:t>
            </a: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(</a:t>
            </a:r>
            <a:r>
              <a:rPr lang="fr-FR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U.E.Transversale</a:t>
            </a: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): </a:t>
            </a: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تضم مواد اللغات الحية و الاعلام الألي و تكنولوجيا الاتصال.</a:t>
            </a:r>
            <a:endParaRPr lang="fr-FR" sz="3600" b="1" dirty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868363"/>
            <a:ext cx="5832648" cy="558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2411760" y="1988840"/>
            <a:ext cx="2232248" cy="1080120"/>
          </a:xfrm>
          <a:prstGeom prst="rect">
            <a:avLst/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4644008" y="1988840"/>
            <a:ext cx="3024336" cy="360040"/>
          </a:xfrm>
          <a:prstGeom prst="rect">
            <a:avLst/>
          </a:prstGeom>
          <a:solidFill>
            <a:schemeClr val="accent1"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4644008" y="2348880"/>
            <a:ext cx="3024336" cy="360040"/>
          </a:xfrm>
          <a:prstGeom prst="rect">
            <a:avLst/>
          </a:prstGeom>
          <a:solidFill>
            <a:schemeClr val="accent1"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4644008" y="2708920"/>
            <a:ext cx="3024336" cy="360040"/>
          </a:xfrm>
          <a:prstGeom prst="rect">
            <a:avLst/>
          </a:prstGeom>
          <a:solidFill>
            <a:schemeClr val="accent1"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2339752" y="3140968"/>
            <a:ext cx="2304256" cy="1584176"/>
          </a:xfrm>
          <a:prstGeom prst="rect">
            <a:avLst/>
          </a:prstGeom>
          <a:solidFill>
            <a:schemeClr val="accent4">
              <a:lumMod val="75000"/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2339752" y="4725144"/>
            <a:ext cx="2376264" cy="864096"/>
          </a:xfrm>
          <a:prstGeom prst="rect">
            <a:avLst/>
          </a:prstGeom>
          <a:solidFill>
            <a:schemeClr val="accent5">
              <a:lumMod val="75000"/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2339752" y="5589240"/>
            <a:ext cx="2304256" cy="864096"/>
          </a:xfrm>
          <a:prstGeom prst="rect">
            <a:avLst/>
          </a:prstGeom>
          <a:solidFill>
            <a:schemeClr val="accent6">
              <a:lumMod val="5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4644008" y="3140968"/>
            <a:ext cx="3024336" cy="360040"/>
          </a:xfrm>
          <a:prstGeom prst="rect">
            <a:avLst/>
          </a:prstGeom>
          <a:solidFill>
            <a:schemeClr val="accent3">
              <a:lumMod val="75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4644008" y="3501008"/>
            <a:ext cx="3024336" cy="360040"/>
          </a:xfrm>
          <a:prstGeom prst="rect">
            <a:avLst/>
          </a:prstGeom>
          <a:solidFill>
            <a:schemeClr val="accent3">
              <a:lumMod val="75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4644008" y="3861048"/>
            <a:ext cx="3024336" cy="360040"/>
          </a:xfrm>
          <a:prstGeom prst="rect">
            <a:avLst/>
          </a:prstGeom>
          <a:solidFill>
            <a:schemeClr val="accent3">
              <a:lumMod val="75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4644008" y="4221088"/>
            <a:ext cx="3024336" cy="504056"/>
          </a:xfrm>
          <a:prstGeom prst="rect">
            <a:avLst/>
          </a:prstGeom>
          <a:solidFill>
            <a:schemeClr val="accent3">
              <a:lumMod val="75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4716016" y="4725144"/>
            <a:ext cx="3024336" cy="864096"/>
          </a:xfrm>
          <a:prstGeom prst="rect">
            <a:avLst/>
          </a:prstGeom>
          <a:solidFill>
            <a:schemeClr val="accent5">
              <a:lumMod val="75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4644008" y="5589240"/>
            <a:ext cx="3024336" cy="864096"/>
          </a:xfrm>
          <a:prstGeom prst="rect">
            <a:avLst/>
          </a:prstGeom>
          <a:solidFill>
            <a:schemeClr val="accent6">
              <a:lumMod val="5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marL="448056" lvl="0" indent="-384048" algn="ctr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بطاقة السداسي الأول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"/>
          <p:cNvSpPr>
            <a:spLocks noChangeArrowheads="1"/>
          </p:cNvSpPr>
          <p:nvPr/>
        </p:nvSpPr>
        <p:spPr bwMode="auto">
          <a:xfrm>
            <a:off x="0" y="671691"/>
            <a:ext cx="9144000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/>
            <a:r>
              <a:rPr lang="ar-DZ" sz="3600" b="1" dirty="0" smtClean="0">
                <a:solidFill>
                  <a:srgbClr val="FFFF00"/>
                </a:solidFill>
                <a:cs typeface="Traditional Arabic" pitchFamily="2" charset="-78"/>
              </a:rPr>
              <a:t>-الرصيد</a:t>
            </a:r>
            <a:r>
              <a:rPr lang="fr-BE" sz="3600" b="1" dirty="0" smtClean="0">
                <a:solidFill>
                  <a:srgbClr val="FFFF00"/>
                </a:solidFill>
                <a:cs typeface="Traditional Arabic" pitchFamily="2" charset="-78"/>
              </a:rPr>
              <a:t> </a:t>
            </a:r>
            <a:r>
              <a:rPr lang="ar-DZ" sz="3600" b="1" dirty="0" smtClean="0">
                <a:solidFill>
                  <a:srgbClr val="FFFF00"/>
                </a:solidFill>
                <a:cs typeface="Traditional Arabic" pitchFamily="2" charset="-78"/>
              </a:rPr>
              <a:t> (القرض </a:t>
            </a:r>
            <a:r>
              <a:rPr lang="fr-FR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Crédit</a:t>
            </a:r>
            <a:r>
              <a:rPr lang="ar-DZ" sz="3600" b="1" dirty="0" smtClean="0">
                <a:solidFill>
                  <a:srgbClr val="FFFF00"/>
                </a:solidFill>
                <a:cs typeface="Traditional Arabic" pitchFamily="2" charset="-78"/>
              </a:rPr>
              <a:t>):   </a:t>
            </a: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يحسب الرصيد انطلاقا من الحجم الساعي للمادة و أهميتها بالنسبة للتكوين وحدة أساسية أو منهجية أو غيرها:</a:t>
            </a:r>
          </a:p>
          <a:p>
            <a:pPr algn="just" rtl="1"/>
            <a:r>
              <a:rPr lang="ar-DZ" sz="3600" b="1" dirty="0" smtClean="0">
                <a:solidFill>
                  <a:schemeClr val="bg1"/>
                </a:solidFill>
                <a:cs typeface="Traditional Arabic" pitchFamily="2" charset="-78"/>
              </a:rPr>
              <a:t>	وحدة تعليمية</a:t>
            </a:r>
            <a:r>
              <a:rPr lang="ar-DZ" sz="3600" b="1" dirty="0" smtClean="0">
                <a:solidFill>
                  <a:srgbClr val="FFFF00"/>
                </a:solidFill>
                <a:cs typeface="Traditional Arabic" pitchFamily="2" charset="-78"/>
              </a:rPr>
              <a:t> أساسية </a:t>
            </a:r>
            <a:r>
              <a:rPr lang="ar-DZ" sz="3600" b="1" dirty="0" smtClean="0">
                <a:solidFill>
                  <a:schemeClr val="bg1"/>
                </a:solidFill>
                <a:cs typeface="Traditional Arabic" pitchFamily="2" charset="-78"/>
              </a:rPr>
              <a:t>أو وحدة تعليمية </a:t>
            </a:r>
            <a:r>
              <a:rPr lang="ar-DZ" sz="3600" b="1" dirty="0" smtClean="0">
                <a:solidFill>
                  <a:srgbClr val="FFFF00"/>
                </a:solidFill>
                <a:cs typeface="Traditional Arabic" pitchFamily="2" charset="-78"/>
              </a:rPr>
              <a:t>منهجية</a:t>
            </a:r>
            <a:r>
              <a:rPr lang="ar-DZ" sz="3600" b="1" dirty="0" smtClean="0">
                <a:solidFill>
                  <a:schemeClr val="bg1"/>
                </a:solidFill>
                <a:cs typeface="Traditional Arabic" pitchFamily="2" charset="-78"/>
              </a:rPr>
              <a:t>:</a:t>
            </a:r>
          </a:p>
          <a:p>
            <a:pPr algn="just" rtl="1"/>
            <a:r>
              <a:rPr lang="fr-FR" sz="3600" b="1" dirty="0" smtClean="0">
                <a:solidFill>
                  <a:schemeClr val="bg1"/>
                </a:solidFill>
                <a:cs typeface="Traditional Arabic" pitchFamily="2" charset="-78"/>
              </a:rPr>
              <a:t>      </a:t>
            </a:r>
            <a:r>
              <a:rPr lang="ar-DZ" sz="3600" b="1" dirty="0" smtClean="0">
                <a:solidFill>
                  <a:srgbClr val="FFFF00"/>
                </a:solidFill>
                <a:cs typeface="Traditional Arabic" pitchFamily="2" charset="-78"/>
              </a:rPr>
              <a:t>02 رصيد</a:t>
            </a:r>
            <a:r>
              <a:rPr lang="fr-FR" sz="3600" b="1" dirty="0" smtClean="0">
                <a:solidFill>
                  <a:srgbClr val="FFFF00"/>
                </a:solidFill>
                <a:cs typeface="Traditional Arabic" pitchFamily="2" charset="-78"/>
              </a:rPr>
              <a:t>       </a:t>
            </a:r>
            <a:r>
              <a:rPr lang="ar-DZ" sz="3600" b="1" dirty="0" smtClean="0">
                <a:solidFill>
                  <a:srgbClr val="FFFF00"/>
                </a:solidFill>
                <a:cs typeface="Traditional Arabic" pitchFamily="2" charset="-78"/>
              </a:rPr>
              <a:t>       01 حصة في الأسبوع</a:t>
            </a:r>
            <a:r>
              <a:rPr lang="fr-FR" sz="3600" b="1" dirty="0" smtClean="0">
                <a:solidFill>
                  <a:srgbClr val="FFFF00"/>
                </a:solidFill>
                <a:cs typeface="Traditional Arabic" pitchFamily="2" charset="-78"/>
              </a:rPr>
              <a:t> </a:t>
            </a:r>
            <a:r>
              <a:rPr lang="fr-FR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(1h30) </a:t>
            </a:r>
            <a:endParaRPr lang="ar-DZ" sz="3600" b="1" dirty="0" smtClean="0">
              <a:solidFill>
                <a:srgbClr val="FFFF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/>
            <a:r>
              <a:rPr lang="ar-DZ" sz="3600" b="1" dirty="0" smtClean="0">
                <a:solidFill>
                  <a:schemeClr val="bg1"/>
                </a:solidFill>
                <a:cs typeface="Traditional Arabic" pitchFamily="2" charset="-78"/>
              </a:rPr>
              <a:t>	</a:t>
            </a:r>
          </a:p>
          <a:p>
            <a:pPr algn="just" rtl="1"/>
            <a:r>
              <a:rPr lang="ar-DZ" sz="3600" b="1" dirty="0" smtClean="0">
                <a:solidFill>
                  <a:schemeClr val="bg1"/>
                </a:solidFill>
                <a:cs typeface="Traditional Arabic" pitchFamily="2" charset="-78"/>
              </a:rPr>
              <a:t>وحدة تعليمية </a:t>
            </a:r>
            <a:r>
              <a:rPr lang="ar-DZ" sz="3600" b="1" dirty="0" smtClean="0">
                <a:solidFill>
                  <a:srgbClr val="FFFF00"/>
                </a:solidFill>
                <a:cs typeface="Traditional Arabic" pitchFamily="2" charset="-78"/>
              </a:rPr>
              <a:t>إستكشافية</a:t>
            </a:r>
            <a:r>
              <a:rPr lang="ar-DZ" sz="3600" b="1" dirty="0" smtClean="0">
                <a:solidFill>
                  <a:schemeClr val="bg1"/>
                </a:solidFill>
                <a:cs typeface="Traditional Arabic" pitchFamily="2" charset="-78"/>
              </a:rPr>
              <a:t> أو وحدة تعليمية </a:t>
            </a:r>
            <a:r>
              <a:rPr lang="ar-DZ" sz="3600" b="1" dirty="0" smtClean="0">
                <a:solidFill>
                  <a:srgbClr val="FFFF00"/>
                </a:solidFill>
                <a:cs typeface="Traditional Arabic" pitchFamily="2" charset="-78"/>
              </a:rPr>
              <a:t>أفقية:</a:t>
            </a:r>
            <a:endParaRPr lang="fr-FR" sz="3600" b="1" dirty="0" smtClean="0">
              <a:solidFill>
                <a:srgbClr val="FFFF00"/>
              </a:solidFill>
              <a:cs typeface="Traditional Arabic" pitchFamily="2" charset="-78"/>
            </a:endParaRPr>
          </a:p>
          <a:p>
            <a:pPr algn="just" rtl="1"/>
            <a:r>
              <a:rPr lang="ar-DZ" sz="3600" b="1" dirty="0" smtClean="0">
                <a:solidFill>
                  <a:schemeClr val="bg1"/>
                </a:solidFill>
                <a:cs typeface="Traditional Arabic" pitchFamily="2" charset="-78"/>
              </a:rPr>
              <a:t> 	</a:t>
            </a:r>
            <a:r>
              <a:rPr lang="ar-DZ" sz="3600" b="1" dirty="0" smtClean="0">
                <a:solidFill>
                  <a:srgbClr val="FFFF00"/>
                </a:solidFill>
                <a:cs typeface="Traditional Arabic" pitchFamily="2" charset="-78"/>
              </a:rPr>
              <a:t>01 رصيد              01 حصة في الأسبوع</a:t>
            </a:r>
            <a:r>
              <a:rPr lang="fr-FR" sz="3600" b="1" dirty="0" smtClean="0">
                <a:solidFill>
                  <a:srgbClr val="FFFF00"/>
                </a:solidFill>
                <a:cs typeface="Traditional Arabic" pitchFamily="2" charset="-78"/>
              </a:rPr>
              <a:t> </a:t>
            </a:r>
            <a:r>
              <a:rPr lang="fr-FR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(1h30) </a:t>
            </a:r>
            <a:endParaRPr lang="ar-DZ" sz="3600" b="1" dirty="0" smtClean="0">
              <a:solidFill>
                <a:srgbClr val="FFFF00"/>
              </a:solidFill>
              <a:cs typeface="Traditional Arabic" pitchFamily="2" charset="-78"/>
            </a:endParaRPr>
          </a:p>
          <a:p>
            <a:pPr algn="just" rtl="1"/>
            <a:r>
              <a:rPr lang="ar-DZ" sz="3600" b="1" dirty="0" smtClean="0">
                <a:solidFill>
                  <a:srgbClr val="FFFF00"/>
                </a:solidFill>
                <a:cs typeface="Traditional Arabic" pitchFamily="2" charset="-78"/>
              </a:rPr>
              <a:t>المعامل: </a:t>
            </a:r>
            <a:r>
              <a:rPr lang="fr-FR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Coefficient</a:t>
            </a:r>
            <a:endParaRPr lang="ar-DZ" sz="3600" b="1" dirty="0" smtClean="0">
              <a:solidFill>
                <a:srgbClr val="FFFF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/>
            <a:r>
              <a:rPr lang="ar-DZ" sz="3600" b="1" dirty="0" smtClean="0">
                <a:solidFill>
                  <a:schemeClr val="bg1"/>
                </a:solidFill>
                <a:cs typeface="Traditional Arabic" pitchFamily="2" charset="-78"/>
              </a:rPr>
              <a:t>لكل الواحدات التعليمية :</a:t>
            </a:r>
          </a:p>
          <a:p>
            <a:pPr algn="just" rtl="1"/>
            <a:r>
              <a:rPr lang="ar-DZ" sz="3600" b="1" dirty="0" smtClean="0">
                <a:solidFill>
                  <a:schemeClr val="bg1"/>
                </a:solidFill>
                <a:cs typeface="Traditional Arabic" pitchFamily="2" charset="-78"/>
              </a:rPr>
              <a:t>	</a:t>
            </a:r>
            <a:r>
              <a:rPr lang="ar-DZ" sz="3600" b="1" dirty="0" smtClean="0">
                <a:solidFill>
                  <a:srgbClr val="FFFF00"/>
                </a:solidFill>
                <a:cs typeface="Traditional Arabic" pitchFamily="2" charset="-78"/>
              </a:rPr>
              <a:t>معامل(01)            01 حصة في الأسبوع</a:t>
            </a:r>
            <a:r>
              <a:rPr lang="fr-FR" sz="3600" b="1" dirty="0" smtClean="0">
                <a:solidFill>
                  <a:srgbClr val="FFFF00"/>
                </a:solidFill>
                <a:cs typeface="Traditional Arabic" pitchFamily="2" charset="-78"/>
              </a:rPr>
              <a:t> </a:t>
            </a:r>
            <a:r>
              <a:rPr lang="fr-FR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(1h30) </a:t>
            </a:r>
            <a:endParaRPr lang="ar-DZ" sz="3600" b="1" dirty="0" smtClean="0">
              <a:solidFill>
                <a:srgbClr val="FFFF00"/>
              </a:solidFill>
              <a:cs typeface="Traditional Arabic" pitchFamily="2" charset="-78"/>
            </a:endParaRPr>
          </a:p>
          <a:p>
            <a:pPr algn="just" rtl="1"/>
            <a:endParaRPr lang="fr-FR" sz="3600" b="1" dirty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5286380" y="3071810"/>
            <a:ext cx="115212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ight Arrow 7"/>
          <p:cNvSpPr/>
          <p:nvPr/>
        </p:nvSpPr>
        <p:spPr>
          <a:xfrm>
            <a:off x="5214942" y="4714884"/>
            <a:ext cx="115212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ight Arrow 8"/>
          <p:cNvSpPr/>
          <p:nvPr/>
        </p:nvSpPr>
        <p:spPr>
          <a:xfrm>
            <a:off x="5143504" y="6357958"/>
            <a:ext cx="115212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rtl="1"/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الرصيد</a:t>
            </a:r>
            <a:r>
              <a:rPr lang="fr-BE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و المعامل :</a:t>
            </a: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fr-FR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(Le crédit et coefficient)</a:t>
            </a:r>
            <a:endParaRPr lang="fr-FR" sz="3600" b="1" dirty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6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800" decel="100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800" decel="100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800" decel="100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32656"/>
            <a:ext cx="8208912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6516216" y="1556792"/>
            <a:ext cx="1440160" cy="1152128"/>
          </a:xfrm>
          <a:prstGeom prst="rect">
            <a:avLst/>
          </a:prstGeom>
          <a:solidFill>
            <a:schemeClr val="accent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5148064" y="1556792"/>
            <a:ext cx="864096" cy="1152128"/>
          </a:xfrm>
          <a:prstGeom prst="rect">
            <a:avLst/>
          </a:prstGeom>
          <a:solidFill>
            <a:schemeClr val="accent4">
              <a:lumMod val="75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6012160" y="1556792"/>
            <a:ext cx="504056" cy="1152128"/>
          </a:xfrm>
          <a:prstGeom prst="rect">
            <a:avLst/>
          </a:prstGeom>
          <a:solidFill>
            <a:schemeClr val="accent5">
              <a:lumMod val="5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7956376" y="2708920"/>
            <a:ext cx="648072" cy="792088"/>
          </a:xfrm>
          <a:prstGeom prst="rect">
            <a:avLst/>
          </a:prstGeom>
          <a:solidFill>
            <a:srgbClr val="022419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5940152" y="2780928"/>
            <a:ext cx="576064" cy="792088"/>
          </a:xfrm>
          <a:prstGeom prst="rect">
            <a:avLst/>
          </a:prstGeom>
          <a:solidFill>
            <a:srgbClr val="0AA672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5148064" y="2708920"/>
            <a:ext cx="792088" cy="792088"/>
          </a:xfrm>
          <a:prstGeom prst="rect">
            <a:avLst/>
          </a:prstGeom>
          <a:solidFill>
            <a:srgbClr val="022419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6516216" y="3573016"/>
            <a:ext cx="2088232" cy="360040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5148064" y="3501008"/>
            <a:ext cx="792088" cy="432048"/>
          </a:xfrm>
          <a:prstGeom prst="rect">
            <a:avLst/>
          </a:prstGeom>
          <a:solidFill>
            <a:schemeClr val="accent1">
              <a:lumMod val="60000"/>
              <a:lumOff val="40000"/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6012160" y="3573016"/>
            <a:ext cx="432048" cy="360040"/>
          </a:xfrm>
          <a:prstGeom prst="rect">
            <a:avLst/>
          </a:prstGeom>
          <a:solidFill>
            <a:schemeClr val="accent1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6516216" y="3933056"/>
            <a:ext cx="720080" cy="432048"/>
          </a:xfrm>
          <a:prstGeom prst="rect">
            <a:avLst/>
          </a:prstGeom>
          <a:solidFill>
            <a:srgbClr val="FFC0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6012160" y="4005064"/>
            <a:ext cx="432048" cy="360040"/>
          </a:xfrm>
          <a:prstGeom prst="rect">
            <a:avLst/>
          </a:prstGeom>
          <a:solidFill>
            <a:srgbClr val="FFFF09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5148064" y="3933056"/>
            <a:ext cx="792088" cy="432048"/>
          </a:xfrm>
          <a:prstGeom prst="rect">
            <a:avLst/>
          </a:prstGeom>
          <a:solidFill>
            <a:srgbClr val="B88C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5148064" y="4437112"/>
            <a:ext cx="2160240" cy="792088"/>
          </a:xfrm>
          <a:prstGeom prst="rect">
            <a:avLst/>
          </a:prstGeom>
          <a:solidFill>
            <a:schemeClr val="accent1">
              <a:lumMod val="40000"/>
              <a:lumOff val="60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5148064" y="5301208"/>
            <a:ext cx="2088232" cy="792088"/>
          </a:xfrm>
          <a:prstGeom prst="rect">
            <a:avLst/>
          </a:prstGeom>
          <a:solidFill>
            <a:schemeClr val="accent3">
              <a:lumMod val="75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99</a:t>
            </a:r>
            <a:br>
              <a:rPr lang="ar-DZ" dirty="0" smtClean="0"/>
            </a:br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ar-DZ" dirty="0" smtClean="0"/>
          </a:p>
          <a:p>
            <a:pPr algn="ctr"/>
            <a:endParaRPr lang="fr-FR" dirty="0"/>
          </a:p>
        </p:txBody>
      </p:sp>
      <p:sp>
        <p:nvSpPr>
          <p:cNvPr id="23" name="Rectangle 22"/>
          <p:cNvSpPr/>
          <p:nvPr/>
        </p:nvSpPr>
        <p:spPr>
          <a:xfrm>
            <a:off x="5148064" y="6021288"/>
            <a:ext cx="936104" cy="432048"/>
          </a:xfrm>
          <a:prstGeom prst="rect">
            <a:avLst/>
          </a:prstGeom>
          <a:solidFill>
            <a:srgbClr val="FF00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/>
        </p:nvGraphicFramePr>
        <p:xfrm>
          <a:off x="1500336" y="764704"/>
          <a:ext cx="609600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1"/>
          <p:cNvSpPr>
            <a:spLocks noChangeArrowheads="1"/>
          </p:cNvSpPr>
          <p:nvPr/>
        </p:nvSpPr>
        <p:spPr bwMode="auto">
          <a:xfrm>
            <a:off x="0" y="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/>
            <a:r>
              <a:rPr lang="ar-SA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وزن وحدات التعليم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:  </a:t>
            </a: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هو نظام للتكوين العالي يرمي إلى بناء الدراسة على ثلاث رتب</a:t>
            </a:r>
            <a:r>
              <a:rPr lang="fr-FR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:</a:t>
            </a:r>
            <a:endParaRPr lang="fr-FR" sz="3600" b="1" dirty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pic>
        <p:nvPicPr>
          <p:cNvPr id="4" name="Picture 3" descr="http://www.cu-tipaza.dz/20-10-2016/images/divers/unites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340768"/>
            <a:ext cx="7488832" cy="4615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 txBox="1">
            <a:spLocks/>
          </p:cNvSpPr>
          <p:nvPr/>
        </p:nvSpPr>
        <p:spPr>
          <a:xfrm>
            <a:off x="214313" y="214313"/>
            <a:ext cx="8715375" cy="642937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ar-TN" sz="4400" b="1" kern="0" dirty="0" smtClean="0">
                <a:solidFill>
                  <a:srgbClr val="FFFF00"/>
                </a:solidFill>
                <a:latin typeface="+mj-lt"/>
                <a:ea typeface="+mj-ea"/>
                <a:cs typeface="Traditional Arabic" pitchFamily="2" charset="-78"/>
              </a:rPr>
              <a:t>نظام </a:t>
            </a:r>
            <a:r>
              <a:rPr lang="ar-TN" sz="4400" b="1" kern="0" dirty="0">
                <a:solidFill>
                  <a:srgbClr val="FFFF00"/>
                </a:solidFill>
                <a:latin typeface="+mj-lt"/>
                <a:ea typeface="+mj-ea"/>
                <a:cs typeface="Traditional Arabic" pitchFamily="2" charset="-78"/>
              </a:rPr>
              <a:t>التقييم</a:t>
            </a:r>
            <a:endParaRPr lang="fr-FR" sz="4400" b="1" kern="0" dirty="0">
              <a:solidFill>
                <a:srgbClr val="FFFF00"/>
              </a:solidFill>
              <a:latin typeface="+mj-lt"/>
              <a:ea typeface="+mj-ea"/>
              <a:cs typeface="Traditional Arabic" pitchFamily="2" charset="-78"/>
            </a:endParaRPr>
          </a:p>
        </p:txBody>
      </p:sp>
      <p:sp>
        <p:nvSpPr>
          <p:cNvPr id="5" name="Sous-titre 2"/>
          <p:cNvSpPr txBox="1">
            <a:spLocks/>
          </p:cNvSpPr>
          <p:nvPr/>
        </p:nvSpPr>
        <p:spPr bwMode="auto">
          <a:xfrm>
            <a:off x="6715125" y="2000250"/>
            <a:ext cx="2143125" cy="6429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357188" indent="-357188" algn="ctr" rtl="1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  <a:defRPr/>
            </a:pPr>
            <a:r>
              <a:rPr lang="ar-TN" sz="3200" b="1" kern="0" dirty="0">
                <a:solidFill>
                  <a:schemeClr val="accent3">
                    <a:lumMod val="25000"/>
                  </a:schemeClr>
                </a:solidFill>
                <a:latin typeface="+mn-lt"/>
                <a:cs typeface="Traditional Arabic" pitchFamily="2" charset="-78"/>
              </a:rPr>
              <a:t>نظام مزدوج</a:t>
            </a:r>
            <a:endParaRPr lang="fr-FR" sz="3200" b="1" kern="0" dirty="0">
              <a:solidFill>
                <a:schemeClr val="accent3">
                  <a:lumMod val="25000"/>
                </a:schemeClr>
              </a:solidFill>
              <a:latin typeface="+mn-lt"/>
              <a:cs typeface="Traditional Arabic" pitchFamily="2" charset="-78"/>
            </a:endParaRPr>
          </a:p>
        </p:txBody>
      </p:sp>
      <p:sp>
        <p:nvSpPr>
          <p:cNvPr id="6" name="Sous-titre 2"/>
          <p:cNvSpPr txBox="1">
            <a:spLocks/>
          </p:cNvSpPr>
          <p:nvPr/>
        </p:nvSpPr>
        <p:spPr bwMode="auto">
          <a:xfrm>
            <a:off x="6786578" y="5072074"/>
            <a:ext cx="2143125" cy="64293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357188" indent="-357188" algn="ctr" rtl="1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  <a:defRPr/>
            </a:pPr>
            <a:r>
              <a:rPr lang="ar-TN" sz="3200" b="1" kern="0" dirty="0">
                <a:solidFill>
                  <a:schemeClr val="accent3">
                    <a:lumMod val="25000"/>
                  </a:schemeClr>
                </a:solidFill>
                <a:latin typeface="+mn-lt"/>
                <a:cs typeface="Traditional Arabic" pitchFamily="2" charset="-78"/>
              </a:rPr>
              <a:t>نظام موحد</a:t>
            </a:r>
            <a:endParaRPr lang="fr-FR" sz="3200" b="1" kern="0" dirty="0">
              <a:solidFill>
                <a:schemeClr val="accent3">
                  <a:lumMod val="25000"/>
                </a:schemeClr>
              </a:solidFill>
              <a:latin typeface="+mn-lt"/>
              <a:cs typeface="Traditional Arabic" pitchFamily="2" charset="-78"/>
            </a:endParaRPr>
          </a:p>
        </p:txBody>
      </p:sp>
      <p:sp>
        <p:nvSpPr>
          <p:cNvPr id="13" name="Sous-titre 2"/>
          <p:cNvSpPr txBox="1">
            <a:spLocks/>
          </p:cNvSpPr>
          <p:nvPr/>
        </p:nvSpPr>
        <p:spPr bwMode="auto">
          <a:xfrm>
            <a:off x="3929063" y="1285875"/>
            <a:ext cx="2143125" cy="8572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2075" tIns="46038" rIns="92075" bIns="46038" anchor="ctr"/>
          <a:lstStyle/>
          <a:p>
            <a:pPr marL="357188" indent="-357188" algn="ctr" rtl="1">
              <a:spcBef>
                <a:spcPts val="0"/>
              </a:spcBef>
              <a:buClr>
                <a:schemeClr val="accent2"/>
              </a:buClr>
              <a:buSzPct val="80000"/>
              <a:defRPr/>
            </a:pPr>
            <a:r>
              <a:rPr lang="ar-DZ" b="1" dirty="0" smtClean="0">
                <a:solidFill>
                  <a:srgbClr val="FF0000"/>
                </a:solidFill>
                <a:cs typeface="Traditional Arabic" pitchFamily="2" charset="-78"/>
              </a:rPr>
              <a:t>40</a:t>
            </a:r>
            <a:r>
              <a:rPr lang="fr-FR" b="1" dirty="0" smtClean="0">
                <a:solidFill>
                  <a:srgbClr val="FF0000"/>
                </a:solidFill>
                <a:cs typeface="Traditional Arabic" pitchFamily="2" charset="-78"/>
              </a:rPr>
              <a:t>%</a:t>
            </a:r>
            <a:r>
              <a:rPr lang="ar-TN" b="1" dirty="0" smtClean="0">
                <a:solidFill>
                  <a:srgbClr val="FF0000"/>
                </a:solidFill>
                <a:cs typeface="Traditional Arabic" pitchFamily="2" charset="-78"/>
              </a:rPr>
              <a:t> </a:t>
            </a:r>
            <a:endParaRPr lang="fr-FR" b="1" dirty="0">
              <a:solidFill>
                <a:srgbClr val="FF0000"/>
              </a:solidFill>
              <a:cs typeface="Traditional Arabic" pitchFamily="2" charset="-78"/>
            </a:endParaRPr>
          </a:p>
          <a:p>
            <a:pPr marL="357188" indent="-357188" algn="ctr" rtl="1">
              <a:spcBef>
                <a:spcPts val="0"/>
              </a:spcBef>
              <a:buClr>
                <a:schemeClr val="accent2"/>
              </a:buClr>
              <a:buSzPct val="80000"/>
              <a:buFont typeface="Wingdings" pitchFamily="2" charset="2"/>
              <a:buNone/>
              <a:defRPr/>
            </a:pPr>
            <a:r>
              <a:rPr lang="ar-TN" sz="2800" b="1" kern="0" dirty="0">
                <a:solidFill>
                  <a:schemeClr val="accent3">
                    <a:lumMod val="25000"/>
                  </a:schemeClr>
                </a:solidFill>
                <a:cs typeface="Traditional Arabic" pitchFamily="2" charset="-78"/>
              </a:rPr>
              <a:t>مراقبة مستمرة</a:t>
            </a:r>
            <a:endParaRPr lang="fr-FR" sz="2800" b="1" kern="0" dirty="0">
              <a:solidFill>
                <a:schemeClr val="accent3">
                  <a:lumMod val="25000"/>
                </a:schemeClr>
              </a:solidFill>
              <a:cs typeface="Traditional Arabic" pitchFamily="2" charset="-78"/>
            </a:endParaRPr>
          </a:p>
        </p:txBody>
      </p:sp>
      <p:sp>
        <p:nvSpPr>
          <p:cNvPr id="14" name="Sous-titre 2"/>
          <p:cNvSpPr txBox="1">
            <a:spLocks/>
          </p:cNvSpPr>
          <p:nvPr/>
        </p:nvSpPr>
        <p:spPr bwMode="auto">
          <a:xfrm>
            <a:off x="3929058" y="3071810"/>
            <a:ext cx="2143125" cy="8572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2075" tIns="46038" rIns="92075" bIns="46038" anchor="ctr"/>
          <a:lstStyle/>
          <a:p>
            <a:pPr indent="-357188" algn="ctr" rtl="1">
              <a:spcBef>
                <a:spcPts val="0"/>
              </a:spcBef>
              <a:buClr>
                <a:schemeClr val="accent2"/>
              </a:buClr>
              <a:buSzPct val="80000"/>
              <a:defRPr/>
            </a:pPr>
            <a:r>
              <a:rPr lang="ar-DZ" b="1" dirty="0" smtClean="0">
                <a:solidFill>
                  <a:srgbClr val="FF0000"/>
                </a:solidFill>
                <a:cs typeface="Andalus" pitchFamily="2" charset="-78"/>
              </a:rPr>
              <a:t>6</a:t>
            </a:r>
            <a:r>
              <a:rPr lang="ar-TN" b="1" dirty="0" smtClean="0">
                <a:solidFill>
                  <a:srgbClr val="FF0000"/>
                </a:solidFill>
                <a:cs typeface="Andalus" pitchFamily="2" charset="-78"/>
              </a:rPr>
              <a:t>0</a:t>
            </a:r>
            <a:r>
              <a:rPr lang="fr-FR" b="1" dirty="0">
                <a:solidFill>
                  <a:srgbClr val="FF0000"/>
                </a:solidFill>
                <a:cs typeface="Andalus" pitchFamily="2" charset="-78"/>
              </a:rPr>
              <a:t>%</a:t>
            </a:r>
            <a:r>
              <a:rPr lang="ar-TN" b="1" dirty="0">
                <a:solidFill>
                  <a:srgbClr val="FF0000"/>
                </a:solidFill>
                <a:cs typeface="Andalus" pitchFamily="2" charset="-78"/>
              </a:rPr>
              <a:t> </a:t>
            </a:r>
            <a:endParaRPr lang="fr-FR" b="1" dirty="0">
              <a:solidFill>
                <a:srgbClr val="FF0000"/>
              </a:solidFill>
              <a:cs typeface="Andalus" pitchFamily="2" charset="-78"/>
            </a:endParaRPr>
          </a:p>
          <a:p>
            <a:pPr indent="-357188" algn="ctr" rtl="1">
              <a:spcBef>
                <a:spcPts val="0"/>
              </a:spcBef>
              <a:buClr>
                <a:schemeClr val="accent2"/>
              </a:buClr>
              <a:buSzPct val="80000"/>
              <a:buFont typeface="Wingdings" pitchFamily="2" charset="2"/>
              <a:buNone/>
              <a:defRPr/>
            </a:pPr>
            <a:r>
              <a:rPr lang="ar-TN" sz="2800" b="1" kern="0" dirty="0">
                <a:solidFill>
                  <a:schemeClr val="accent3">
                    <a:lumMod val="25000"/>
                  </a:schemeClr>
                </a:solidFill>
                <a:cs typeface="Traditional Arabic" pitchFamily="2" charset="-78"/>
              </a:rPr>
              <a:t>امتحانات نهائية</a:t>
            </a:r>
            <a:endParaRPr lang="fr-FR" sz="2800" b="1" kern="0" dirty="0">
              <a:solidFill>
                <a:schemeClr val="accent3">
                  <a:lumMod val="25000"/>
                </a:schemeClr>
              </a:solidFill>
              <a:cs typeface="Traditional Arabic" pitchFamily="2" charset="-78"/>
            </a:endParaRPr>
          </a:p>
        </p:txBody>
      </p:sp>
      <p:sp>
        <p:nvSpPr>
          <p:cNvPr id="17" name="Rectangle à coins arrondis 16"/>
          <p:cNvSpPr/>
          <p:nvPr/>
        </p:nvSpPr>
        <p:spPr bwMode="auto">
          <a:xfrm>
            <a:off x="214282" y="4429132"/>
            <a:ext cx="5786478" cy="2143140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tIns="0" bIns="0"/>
          <a:lstStyle/>
          <a:p>
            <a:pPr algn="just" rtl="1">
              <a:buFont typeface="Wingdings" pitchFamily="2" charset="2"/>
              <a:buChar char="§"/>
              <a:defRPr/>
            </a:pPr>
            <a:r>
              <a:rPr lang="ar-DZ" sz="2000" b="1" dirty="0" smtClean="0">
                <a:solidFill>
                  <a:schemeClr val="accent3">
                    <a:lumMod val="25000"/>
                  </a:schemeClr>
                </a:solidFill>
                <a:cs typeface="Traditional Arabic" pitchFamily="2" charset="-78"/>
              </a:rPr>
              <a:t> </a:t>
            </a:r>
            <a:r>
              <a:rPr lang="ar-TN" sz="2800" b="1" dirty="0" smtClean="0">
                <a:solidFill>
                  <a:schemeClr val="accent3">
                    <a:lumMod val="25000"/>
                  </a:schemeClr>
                </a:solidFill>
                <a:cs typeface="Traditional Arabic" pitchFamily="2" charset="-78"/>
              </a:rPr>
              <a:t>وهو </a:t>
            </a:r>
            <a:r>
              <a:rPr lang="ar-TN" sz="2800" b="1" dirty="0">
                <a:solidFill>
                  <a:schemeClr val="accent3">
                    <a:lumMod val="25000"/>
                  </a:schemeClr>
                </a:solidFill>
                <a:cs typeface="Traditional Arabic" pitchFamily="2" charset="-78"/>
              </a:rPr>
              <a:t>قائم على المراقبة المستمرة </a:t>
            </a:r>
            <a:r>
              <a:rPr lang="ar-TN" sz="2800" b="1" dirty="0" smtClean="0">
                <a:solidFill>
                  <a:schemeClr val="accent3">
                    <a:lumMod val="25000"/>
                  </a:schemeClr>
                </a:solidFill>
                <a:cs typeface="Traditional Arabic" pitchFamily="2" charset="-78"/>
              </a:rPr>
              <a:t>فقط</a:t>
            </a:r>
            <a:r>
              <a:rPr lang="ar-DZ" sz="2800" b="1" dirty="0" smtClean="0">
                <a:solidFill>
                  <a:schemeClr val="accent3">
                    <a:lumMod val="25000"/>
                  </a:schemeClr>
                </a:solidFill>
                <a:cs typeface="Traditional Arabic" pitchFamily="2" charset="-78"/>
              </a:rPr>
              <a:t> </a:t>
            </a:r>
            <a:endParaRPr lang="fr-FR" sz="2800" b="1" dirty="0" smtClean="0">
              <a:solidFill>
                <a:schemeClr val="accent3">
                  <a:lumMod val="25000"/>
                </a:schemeClr>
              </a:solidFill>
              <a:cs typeface="Traditional Arabic" pitchFamily="2" charset="-78"/>
            </a:endParaRPr>
          </a:p>
          <a:p>
            <a:pPr algn="just" rtl="1">
              <a:defRPr/>
            </a:pPr>
            <a:r>
              <a:rPr lang="fr-FR" sz="2800" b="1" dirty="0" smtClean="0">
                <a:solidFill>
                  <a:schemeClr val="accent3">
                    <a:lumMod val="25000"/>
                  </a:schemeClr>
                </a:solidFill>
                <a:cs typeface="Traditional Arabic" pitchFamily="2" charset="-78"/>
              </a:rPr>
              <a:t>(rapports </a:t>
            </a:r>
            <a:r>
              <a:rPr lang="fr-FR" sz="2800" b="1" dirty="0" err="1" smtClean="0">
                <a:solidFill>
                  <a:schemeClr val="accent3">
                    <a:lumMod val="25000"/>
                  </a:schemeClr>
                </a:solidFill>
                <a:cs typeface="Traditional Arabic" pitchFamily="2" charset="-78"/>
              </a:rPr>
              <a:t>TPs</a:t>
            </a:r>
            <a:r>
              <a:rPr lang="fr-FR" sz="2800" b="1" dirty="0" smtClean="0">
                <a:solidFill>
                  <a:schemeClr val="accent3">
                    <a:lumMod val="25000"/>
                  </a:schemeClr>
                </a:solidFill>
                <a:cs typeface="Traditional Arabic" pitchFamily="2" charset="-78"/>
              </a:rPr>
              <a:t>, exposé..)</a:t>
            </a:r>
            <a:r>
              <a:rPr lang="ar-DZ" sz="2800" b="1" dirty="0" smtClean="0">
                <a:solidFill>
                  <a:schemeClr val="accent3">
                    <a:lumMod val="25000"/>
                  </a:schemeClr>
                </a:solidFill>
                <a:cs typeface="Traditional Arabic" pitchFamily="2" charset="-78"/>
              </a:rPr>
              <a:t> </a:t>
            </a:r>
          </a:p>
          <a:p>
            <a:pPr algn="just" rtl="1">
              <a:defRPr/>
            </a:pPr>
            <a:r>
              <a:rPr lang="ar-DZ" sz="2800" b="1" dirty="0" smtClean="0">
                <a:solidFill>
                  <a:schemeClr val="accent3">
                    <a:lumMod val="25000"/>
                  </a:schemeClr>
                </a:solidFill>
                <a:cs typeface="Traditional Arabic" pitchFamily="2" charset="-78"/>
              </a:rPr>
              <a:t>  </a:t>
            </a:r>
            <a:r>
              <a:rPr lang="ar-TN" sz="2800" b="1" dirty="0" smtClean="0">
                <a:solidFill>
                  <a:schemeClr val="accent3">
                    <a:lumMod val="25000"/>
                  </a:schemeClr>
                </a:solidFill>
                <a:cs typeface="Traditional Arabic" pitchFamily="2" charset="-78"/>
              </a:rPr>
              <a:t>ويخص </a:t>
            </a:r>
            <a:r>
              <a:rPr lang="ar-TN" sz="2800" b="1" dirty="0">
                <a:solidFill>
                  <a:schemeClr val="accent3">
                    <a:lumMod val="25000"/>
                  </a:schemeClr>
                </a:solidFill>
                <a:cs typeface="Traditional Arabic" pitchFamily="2" charset="-78"/>
              </a:rPr>
              <a:t>وحدتين أو </a:t>
            </a:r>
            <a:r>
              <a:rPr lang="ar-TN" sz="2800" b="1" dirty="0" smtClean="0">
                <a:solidFill>
                  <a:schemeClr val="accent3">
                    <a:lumMod val="25000"/>
                  </a:schemeClr>
                </a:solidFill>
                <a:cs typeface="Traditional Arabic" pitchFamily="2" charset="-78"/>
              </a:rPr>
              <a:t>ثلاث</a:t>
            </a:r>
            <a:endParaRPr lang="ar-TN" sz="2800" b="1" dirty="0">
              <a:solidFill>
                <a:schemeClr val="accent3">
                  <a:lumMod val="25000"/>
                </a:schemeClr>
              </a:solidFill>
              <a:cs typeface="Traditional Arabic" pitchFamily="2" charset="-78"/>
            </a:endParaRPr>
          </a:p>
          <a:p>
            <a:pPr algn="just" rtl="1">
              <a:buFont typeface="Wingdings" pitchFamily="2" charset="2"/>
              <a:buChar char="§"/>
              <a:defRPr/>
            </a:pPr>
            <a:r>
              <a:rPr lang="ar-DZ" sz="2800" b="1" dirty="0" smtClean="0">
                <a:solidFill>
                  <a:schemeClr val="accent3">
                    <a:lumMod val="25000"/>
                  </a:schemeClr>
                </a:solidFill>
                <a:cs typeface="Traditional Arabic" pitchFamily="2" charset="-78"/>
              </a:rPr>
              <a:t>امتحان نهائي يخص بعض الواحدات</a:t>
            </a:r>
            <a:endParaRPr lang="ar-TN" sz="2800" b="1" dirty="0">
              <a:solidFill>
                <a:schemeClr val="accent3">
                  <a:lumMod val="25000"/>
                </a:schemeClr>
              </a:solidFill>
              <a:cs typeface="Traditional Arabic" pitchFamily="2" charset="-78"/>
            </a:endParaRPr>
          </a:p>
        </p:txBody>
      </p:sp>
      <p:sp>
        <p:nvSpPr>
          <p:cNvPr id="18" name="Flèche droite 17"/>
          <p:cNvSpPr>
            <a:spLocks noChangeArrowheads="1"/>
          </p:cNvSpPr>
          <p:nvPr/>
        </p:nvSpPr>
        <p:spPr bwMode="auto">
          <a:xfrm rot="10800000">
            <a:off x="6072198" y="5286388"/>
            <a:ext cx="571502" cy="35718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fr-FR"/>
          </a:p>
        </p:txBody>
      </p:sp>
      <p:sp>
        <p:nvSpPr>
          <p:cNvPr id="20" name="Rectangle à coins arrondis 19"/>
          <p:cNvSpPr/>
          <p:nvPr/>
        </p:nvSpPr>
        <p:spPr bwMode="auto">
          <a:xfrm>
            <a:off x="0" y="0"/>
            <a:ext cx="2714612" cy="1928826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 contourW="12700" prstMaterial="metal">
            <a:contourClr>
              <a:schemeClr val="bg1"/>
            </a:contourClr>
          </a:sp3d>
        </p:spPr>
        <p:txBody>
          <a:bodyPr/>
          <a:lstStyle/>
          <a:p>
            <a:pPr algn="ctr" rtl="1">
              <a:defRPr/>
            </a:pPr>
            <a:r>
              <a:rPr lang="ar-DZ" sz="2400" b="1" dirty="0" smtClean="0">
                <a:solidFill>
                  <a:schemeClr val="accent3">
                    <a:lumMod val="10000"/>
                  </a:schemeClr>
                </a:solidFill>
                <a:cs typeface="Traditional Arabic" pitchFamily="2" charset="-78"/>
              </a:rPr>
              <a:t>30</a:t>
            </a:r>
            <a:r>
              <a:rPr lang="fr-FR" sz="2400" b="1" dirty="0" smtClean="0">
                <a:solidFill>
                  <a:schemeClr val="accent3">
                    <a:lumMod val="10000"/>
                  </a:schemeClr>
                </a:solidFill>
                <a:cs typeface="Traditional Arabic" pitchFamily="2" charset="-78"/>
              </a:rPr>
              <a:t>%</a:t>
            </a:r>
            <a:r>
              <a:rPr lang="ar-TN" sz="2400" b="1" dirty="0" smtClean="0">
                <a:solidFill>
                  <a:schemeClr val="accent3">
                    <a:lumMod val="10000"/>
                  </a:schemeClr>
                </a:solidFill>
                <a:cs typeface="Traditional Arabic" pitchFamily="2" charset="-78"/>
              </a:rPr>
              <a:t> الحضور</a:t>
            </a:r>
            <a:r>
              <a:rPr lang="ar-DZ" sz="2400" b="1" dirty="0" smtClean="0">
                <a:solidFill>
                  <a:schemeClr val="accent3">
                    <a:lumMod val="10000"/>
                  </a:schemeClr>
                </a:solidFill>
                <a:cs typeface="Traditional Arabic" pitchFamily="2" charset="-78"/>
              </a:rPr>
              <a:t> و المواضبة، </a:t>
            </a:r>
            <a:r>
              <a:rPr lang="ar-TN" sz="2400" b="1" dirty="0" smtClean="0">
                <a:solidFill>
                  <a:schemeClr val="accent3">
                    <a:lumMod val="10000"/>
                  </a:schemeClr>
                </a:solidFill>
                <a:cs typeface="Traditional Arabic" pitchFamily="2" charset="-78"/>
              </a:rPr>
              <a:t>صيغ أخرى</a:t>
            </a:r>
            <a:endParaRPr lang="fr-BE" sz="2400" b="1" dirty="0" smtClean="0">
              <a:solidFill>
                <a:schemeClr val="accent3">
                  <a:lumMod val="10000"/>
                </a:schemeClr>
              </a:solidFill>
              <a:cs typeface="Traditional Arabic" pitchFamily="2" charset="-78"/>
            </a:endParaRPr>
          </a:p>
          <a:p>
            <a:pPr algn="ctr" rtl="1">
              <a:defRPr/>
            </a:pPr>
            <a:r>
              <a:rPr lang="ar-DZ" sz="2400" b="1" dirty="0" smtClean="0">
                <a:solidFill>
                  <a:srgbClr val="FF0000"/>
                </a:solidFill>
                <a:cs typeface="Traditional Arabic" pitchFamily="2" charset="-78"/>
              </a:rPr>
              <a:t>(6 نقاط)</a:t>
            </a:r>
            <a:endParaRPr lang="ar-TN" sz="2400" b="1" dirty="0">
              <a:solidFill>
                <a:srgbClr val="FF0000"/>
              </a:solidFill>
              <a:cs typeface="Traditional Arabic" pitchFamily="2" charset="-78"/>
            </a:endParaRPr>
          </a:p>
        </p:txBody>
      </p:sp>
      <p:sp>
        <p:nvSpPr>
          <p:cNvPr id="21" name="Rectangle à coins arrondis 20"/>
          <p:cNvSpPr/>
          <p:nvPr/>
        </p:nvSpPr>
        <p:spPr bwMode="auto">
          <a:xfrm>
            <a:off x="0" y="2071678"/>
            <a:ext cx="2843808" cy="1788230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 contourW="12700" prstMaterial="metal">
            <a:contourClr>
              <a:schemeClr val="bg1"/>
            </a:contourClr>
          </a:sp3d>
        </p:spPr>
        <p:txBody>
          <a:bodyPr wrap="none"/>
          <a:lstStyle/>
          <a:p>
            <a:pPr algn="ctr" rtl="1">
              <a:defRPr/>
            </a:pPr>
            <a:r>
              <a:rPr lang="ar-DZ" sz="2400" b="1" dirty="0" smtClean="0">
                <a:solidFill>
                  <a:schemeClr val="accent3">
                    <a:lumMod val="10000"/>
                  </a:schemeClr>
                </a:solidFill>
                <a:cs typeface="Traditional Arabic" pitchFamily="2" charset="-78"/>
              </a:rPr>
              <a:t>7</a:t>
            </a:r>
            <a:r>
              <a:rPr lang="ar-TN" sz="2400" b="1" dirty="0" smtClean="0">
                <a:solidFill>
                  <a:schemeClr val="accent3">
                    <a:lumMod val="10000"/>
                  </a:schemeClr>
                </a:solidFill>
                <a:cs typeface="Traditional Arabic" pitchFamily="2" charset="-78"/>
              </a:rPr>
              <a:t>0</a:t>
            </a:r>
            <a:r>
              <a:rPr lang="fr-FR" sz="2400" b="1" dirty="0">
                <a:solidFill>
                  <a:schemeClr val="accent3">
                    <a:lumMod val="10000"/>
                  </a:schemeClr>
                </a:solidFill>
                <a:cs typeface="Traditional Arabic" pitchFamily="2" charset="-78"/>
              </a:rPr>
              <a:t>%</a:t>
            </a:r>
            <a:r>
              <a:rPr lang="ar-TN" sz="2400" b="1" dirty="0">
                <a:solidFill>
                  <a:schemeClr val="accent3">
                    <a:lumMod val="10000"/>
                  </a:schemeClr>
                </a:solidFill>
                <a:cs typeface="Traditional Arabic" pitchFamily="2" charset="-78"/>
              </a:rPr>
              <a:t> </a:t>
            </a:r>
            <a:r>
              <a:rPr lang="ar-DZ" sz="2400" b="1" dirty="0" smtClean="0">
                <a:solidFill>
                  <a:schemeClr val="accent3">
                    <a:lumMod val="10000"/>
                  </a:schemeClr>
                </a:solidFill>
                <a:cs typeface="Traditional Arabic" pitchFamily="2" charset="-78"/>
              </a:rPr>
              <a:t>فروض فجائية </a:t>
            </a:r>
          </a:p>
          <a:p>
            <a:pPr algn="ctr" rtl="1">
              <a:defRPr/>
            </a:pPr>
            <a:r>
              <a:rPr lang="ar-DZ" sz="2400" b="1" dirty="0" smtClean="0">
                <a:solidFill>
                  <a:schemeClr val="accent3">
                    <a:lumMod val="10000"/>
                  </a:schemeClr>
                </a:solidFill>
                <a:cs typeface="Traditional Arabic" pitchFamily="2" charset="-78"/>
              </a:rPr>
              <a:t>( على الأقل 2 خلال السداسي</a:t>
            </a:r>
          </a:p>
          <a:p>
            <a:pPr algn="ctr" rtl="1">
              <a:defRPr/>
            </a:pPr>
            <a:r>
              <a:rPr lang="ar-DZ" sz="2400" b="1" dirty="0" smtClean="0">
                <a:solidFill>
                  <a:srgbClr val="FF0000"/>
                </a:solidFill>
                <a:cs typeface="Traditional Arabic" pitchFamily="2" charset="-78"/>
              </a:rPr>
              <a:t>(14 نقطة)</a:t>
            </a:r>
            <a:endParaRPr lang="fr-FR" sz="2400" b="1" dirty="0">
              <a:solidFill>
                <a:srgbClr val="FF0000"/>
              </a:solidFill>
              <a:cs typeface="Traditional Arabic" pitchFamily="2" charset="-78"/>
            </a:endParaRPr>
          </a:p>
        </p:txBody>
      </p:sp>
      <p:grpSp>
        <p:nvGrpSpPr>
          <p:cNvPr id="2" name="Groupe 36"/>
          <p:cNvGrpSpPr>
            <a:grpSpLocks/>
          </p:cNvGrpSpPr>
          <p:nvPr/>
        </p:nvGrpSpPr>
        <p:grpSpPr bwMode="auto">
          <a:xfrm>
            <a:off x="6143625" y="1714500"/>
            <a:ext cx="358775" cy="1785938"/>
            <a:chOff x="6143636" y="1714489"/>
            <a:chExt cx="357984" cy="1429553"/>
          </a:xfrm>
        </p:grpSpPr>
        <p:cxnSp>
          <p:nvCxnSpPr>
            <p:cNvPr id="25" name="Connecteur droit 24"/>
            <p:cNvCxnSpPr/>
            <p:nvPr/>
          </p:nvCxnSpPr>
          <p:spPr bwMode="auto">
            <a:xfrm rot="5400000">
              <a:off x="5786052" y="2428473"/>
              <a:ext cx="1429553" cy="1584"/>
            </a:xfrm>
            <a:prstGeom prst="line">
              <a:avLst/>
            </a:prstGeom>
            <a:ln w="2540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avec flèche 33"/>
            <p:cNvCxnSpPr/>
            <p:nvPr/>
          </p:nvCxnSpPr>
          <p:spPr bwMode="auto">
            <a:xfrm rot="10800000">
              <a:off x="6143636" y="3142454"/>
              <a:ext cx="356400" cy="1588"/>
            </a:xfrm>
            <a:prstGeom prst="straightConnector1">
              <a:avLst/>
            </a:prstGeom>
            <a:ln w="25400">
              <a:headEnd type="none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avec flèche 35"/>
            <p:cNvCxnSpPr/>
            <p:nvPr/>
          </p:nvCxnSpPr>
          <p:spPr bwMode="auto">
            <a:xfrm rot="10800000">
              <a:off x="6143636" y="1714489"/>
              <a:ext cx="356400" cy="1589"/>
            </a:xfrm>
            <a:prstGeom prst="straightConnector1">
              <a:avLst/>
            </a:prstGeom>
            <a:ln w="25400">
              <a:headEnd type="none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Flèche gauche 38"/>
          <p:cNvSpPr/>
          <p:nvPr/>
        </p:nvSpPr>
        <p:spPr bwMode="auto">
          <a:xfrm rot="1254053">
            <a:off x="2835250" y="875629"/>
            <a:ext cx="988624" cy="458168"/>
          </a:xfrm>
          <a:prstGeom prst="leftArrow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08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fr-FR"/>
          </a:p>
        </p:txBody>
      </p:sp>
      <p:sp>
        <p:nvSpPr>
          <p:cNvPr id="40" name="Flèche gauche 39"/>
          <p:cNvSpPr/>
          <p:nvPr/>
        </p:nvSpPr>
        <p:spPr bwMode="auto">
          <a:xfrm rot="20266022">
            <a:off x="2903675" y="2297467"/>
            <a:ext cx="898525" cy="420688"/>
          </a:xfrm>
          <a:prstGeom prst="leftArrow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08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fr-FR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3" grpId="0" animBg="1"/>
      <p:bldP spid="14" grpId="0" animBg="1"/>
      <p:bldP spid="17" grpId="0" animBg="1"/>
      <p:bldP spid="18" grpId="0" animBg="1"/>
      <p:bldP spid="39" grpId="0" animBg="1"/>
      <p:bldP spid="4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/>
          <p:nvPr/>
        </p:nvGrpSpPr>
        <p:grpSpPr>
          <a:xfrm>
            <a:off x="899592" y="2132856"/>
            <a:ext cx="7038818" cy="4276092"/>
            <a:chOff x="611560" y="1196752"/>
            <a:chExt cx="8386728" cy="5202579"/>
          </a:xfrm>
        </p:grpSpPr>
        <p:graphicFrame>
          <p:nvGraphicFramePr>
            <p:cNvPr id="3" name="Diagram 2"/>
            <p:cNvGraphicFramePr/>
            <p:nvPr/>
          </p:nvGraphicFramePr>
          <p:xfrm>
            <a:off x="1524000" y="1397000"/>
            <a:ext cx="6096000" cy="4064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4" name="Rectangle 3"/>
            <p:cNvSpPr/>
            <p:nvPr/>
          </p:nvSpPr>
          <p:spPr>
            <a:xfrm>
              <a:off x="611560" y="1196752"/>
              <a:ext cx="864096" cy="496855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" name="Flowchart: Punched Tape 4"/>
            <p:cNvSpPr/>
            <p:nvPr/>
          </p:nvSpPr>
          <p:spPr>
            <a:xfrm>
              <a:off x="611560" y="4005064"/>
              <a:ext cx="914400" cy="804672"/>
            </a:xfrm>
            <a:prstGeom prst="flowChartPunchedTap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</a:rPr>
                <a:t>+ 3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Flowchart: Punched Tape 5"/>
            <p:cNvSpPr/>
            <p:nvPr/>
          </p:nvSpPr>
          <p:spPr>
            <a:xfrm>
              <a:off x="611560" y="5517232"/>
              <a:ext cx="914400" cy="804672"/>
            </a:xfrm>
            <a:prstGeom prst="flowChartPunchedTap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</a:rPr>
                <a:t>Bac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Flowchart: Punched Tape 6"/>
            <p:cNvSpPr/>
            <p:nvPr/>
          </p:nvSpPr>
          <p:spPr>
            <a:xfrm>
              <a:off x="611560" y="2636912"/>
              <a:ext cx="914400" cy="804672"/>
            </a:xfrm>
            <a:prstGeom prst="flowChartPunchedTap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</a:rPr>
                <a:t>+ 5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Flowchart: Punched Tape 7"/>
            <p:cNvSpPr/>
            <p:nvPr/>
          </p:nvSpPr>
          <p:spPr>
            <a:xfrm>
              <a:off x="611560" y="1196752"/>
              <a:ext cx="914400" cy="804672"/>
            </a:xfrm>
            <a:prstGeom prst="flowChartPunchedTap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</a:rPr>
                <a:t>+ 8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7646937" y="2510898"/>
              <a:ext cx="1351351" cy="3888433"/>
            </a:xfrm>
            <a:prstGeom prst="roundRect">
              <a:avLst/>
            </a:prstGeom>
            <a:solidFill>
              <a:schemeClr val="tx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 smtClean="0">
                  <a:solidFill>
                    <a:schemeClr val="bg1"/>
                  </a:solidFill>
                  <a:latin typeface="Traditional Arabic" pitchFamily="18" charset="-78"/>
                  <a:cs typeface="Traditional Arabic" pitchFamily="18" charset="-78"/>
                </a:rPr>
                <a:t>300</a:t>
              </a:r>
            </a:p>
            <a:p>
              <a:pPr algn="ctr"/>
              <a:r>
                <a:rPr lang="fr-FR" sz="2000" b="1" dirty="0" smtClean="0">
                  <a:solidFill>
                    <a:schemeClr val="bg1"/>
                  </a:solidFill>
                  <a:latin typeface="Traditional Arabic" pitchFamily="18" charset="-78"/>
                  <a:cs typeface="Traditional Arabic" pitchFamily="18" charset="-78"/>
                </a:rPr>
                <a:t>240</a:t>
              </a:r>
              <a:endParaRPr lang="ar-DZ" sz="20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endParaRPr>
            </a:p>
            <a:p>
              <a:pPr algn="ctr"/>
              <a:endParaRPr lang="fr-FR" sz="20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endParaRPr>
            </a:p>
            <a:p>
              <a:pPr algn="ctr"/>
              <a:r>
                <a:rPr lang="fr-FR" sz="2000" b="1" dirty="0" smtClean="0">
                  <a:solidFill>
                    <a:schemeClr val="bg1"/>
                  </a:solidFill>
                  <a:latin typeface="Traditional Arabic" pitchFamily="18" charset="-78"/>
                  <a:cs typeface="Traditional Arabic" pitchFamily="18" charset="-78"/>
                </a:rPr>
                <a:t>180</a:t>
              </a:r>
            </a:p>
            <a:p>
              <a:pPr algn="ctr"/>
              <a:r>
                <a:rPr lang="fr-FR" sz="2000" b="1" dirty="0" smtClean="0">
                  <a:solidFill>
                    <a:schemeClr val="bg1"/>
                  </a:solidFill>
                  <a:latin typeface="Traditional Arabic" pitchFamily="18" charset="-78"/>
                  <a:cs typeface="Traditional Arabic" pitchFamily="18" charset="-78"/>
                </a:rPr>
                <a:t>120</a:t>
              </a:r>
            </a:p>
            <a:p>
              <a:pPr algn="ctr"/>
              <a:r>
                <a:rPr lang="fr-FR" sz="2000" b="1" dirty="0" smtClean="0">
                  <a:solidFill>
                    <a:schemeClr val="bg1"/>
                  </a:solidFill>
                  <a:latin typeface="Traditional Arabic" pitchFamily="18" charset="-78"/>
                  <a:cs typeface="Traditional Arabic" pitchFamily="18" charset="-78"/>
                </a:rPr>
                <a:t>60</a:t>
              </a:r>
            </a:p>
            <a:p>
              <a:pPr algn="ctr"/>
              <a:endParaRPr lang="fr-FR" sz="20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endParaRPr>
            </a:p>
            <a:p>
              <a:pPr algn="ctr"/>
              <a:r>
                <a:rPr lang="ar-DZ" sz="2800" b="1" dirty="0" smtClean="0">
                  <a:solidFill>
                    <a:schemeClr val="bg1"/>
                  </a:solidFill>
                  <a:latin typeface="Traditional Arabic" pitchFamily="18" charset="-78"/>
                  <a:cs typeface="Traditional Arabic" pitchFamily="18" charset="-78"/>
                </a:rPr>
                <a:t>الأرصدة</a:t>
              </a:r>
              <a:endParaRPr lang="fr-FR" sz="2800" b="1" dirty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endParaRPr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0" y="0"/>
            <a:ext cx="9143999" cy="836712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1000"/>
            </a:schemeClr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defRPr/>
            </a:pPr>
            <a:r>
              <a:rPr lang="ar-DZ" sz="54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تعريف نظـــــــام</a:t>
            </a:r>
            <a:r>
              <a:rPr lang="fr-FR" sz="54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                     </a:t>
            </a:r>
            <a:endParaRPr lang="fr-BE" sz="5400" b="1" dirty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11" name="Rectangle 21"/>
          <p:cNvSpPr>
            <a:spLocks noChangeArrowheads="1"/>
          </p:cNvSpPr>
          <p:nvPr/>
        </p:nvSpPr>
        <p:spPr bwMode="auto">
          <a:xfrm>
            <a:off x="0" y="908721"/>
            <a:ext cx="9144000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/>
            <a:r>
              <a:rPr lang="ar-DZ" sz="3000" b="1" dirty="0" smtClean="0">
                <a:cs typeface="Traditional Arabic" pitchFamily="2" charset="-78"/>
              </a:rPr>
              <a:t>هو نظام للتكوين العالي بدأ العمل به تدريجيا في بلدنا منذ سبتمبر 2004</a:t>
            </a:r>
          </a:p>
          <a:p>
            <a:pPr marL="0" lvl="1" algn="just" rtl="1"/>
            <a:r>
              <a:rPr lang="ar-SA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يعتمد على ثلاث مراحل تكوينية تتوج كل مرحلة منها بشهادة جامعية:</a:t>
            </a:r>
            <a:endParaRPr lang="fr-FR" sz="3000" b="1" dirty="0">
              <a:cs typeface="Traditional Arabic" pitchFamily="2" charset="-78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11560" y="0"/>
            <a:ext cx="3888432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FadeRight">
              <a:avLst/>
            </a:prstTxWarp>
            <a:spAutoFit/>
          </a:bodyPr>
          <a:lstStyle/>
          <a:p>
            <a:pPr algn="ctr"/>
            <a:r>
              <a:rPr lang="en-US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LMD</a:t>
            </a:r>
            <a:endParaRPr lang="en-US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550" y="404664"/>
            <a:ext cx="8978900" cy="6120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995936" y="1556792"/>
            <a:ext cx="936104" cy="1152128"/>
          </a:xfrm>
          <a:prstGeom prst="rect">
            <a:avLst/>
          </a:prstGeom>
          <a:solidFill>
            <a:schemeClr val="accent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7524328" y="1556792"/>
            <a:ext cx="1368152" cy="1152128"/>
          </a:xfrm>
          <a:prstGeom prst="rect">
            <a:avLst/>
          </a:prstGeom>
          <a:solidFill>
            <a:schemeClr val="accent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4932040" y="2780928"/>
            <a:ext cx="504056" cy="720080"/>
          </a:xfrm>
          <a:prstGeom prst="rect">
            <a:avLst/>
          </a:prstGeom>
          <a:solidFill>
            <a:schemeClr val="accent3">
              <a:lumMod val="50000"/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7596336" y="2780928"/>
            <a:ext cx="648072" cy="720080"/>
          </a:xfrm>
          <a:prstGeom prst="rect">
            <a:avLst/>
          </a:prstGeom>
          <a:solidFill>
            <a:schemeClr val="accent3">
              <a:lumMod val="50000"/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3995936" y="3501008"/>
            <a:ext cx="1440160" cy="432048"/>
          </a:xfrm>
          <a:prstGeom prst="rect">
            <a:avLst/>
          </a:prstGeom>
          <a:solidFill>
            <a:schemeClr val="accent5">
              <a:lumMod val="50000"/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7452320" y="3573016"/>
            <a:ext cx="1440160" cy="432048"/>
          </a:xfrm>
          <a:prstGeom prst="rect">
            <a:avLst/>
          </a:prstGeom>
          <a:solidFill>
            <a:schemeClr val="accent5">
              <a:lumMod val="50000"/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3995936" y="3933056"/>
            <a:ext cx="504056" cy="432048"/>
          </a:xfrm>
          <a:prstGeom prst="rect">
            <a:avLst/>
          </a:prstGeom>
          <a:solidFill>
            <a:srgbClr val="B88C00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8244408" y="3933056"/>
            <a:ext cx="648072" cy="432048"/>
          </a:xfrm>
          <a:prstGeom prst="rect">
            <a:avLst/>
          </a:prstGeom>
          <a:solidFill>
            <a:srgbClr val="B88C00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3995936" y="4437112"/>
            <a:ext cx="504056" cy="864096"/>
          </a:xfrm>
          <a:prstGeom prst="rect">
            <a:avLst/>
          </a:prstGeom>
          <a:solidFill>
            <a:srgbClr val="00B05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8244408" y="4437112"/>
            <a:ext cx="720080" cy="864096"/>
          </a:xfrm>
          <a:prstGeom prst="rect">
            <a:avLst/>
          </a:prstGeom>
          <a:solidFill>
            <a:srgbClr val="00B05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3995936" y="5373216"/>
            <a:ext cx="504056" cy="720080"/>
          </a:xfrm>
          <a:prstGeom prst="rect">
            <a:avLst/>
          </a:prstGeom>
          <a:solidFill>
            <a:srgbClr val="003217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8244408" y="5445224"/>
            <a:ext cx="720080" cy="720080"/>
          </a:xfrm>
          <a:prstGeom prst="rect">
            <a:avLst/>
          </a:prstGeom>
          <a:solidFill>
            <a:srgbClr val="003217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1"/>
          <p:cNvSpPr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ar-DZ" sz="3600" b="1" dirty="0" smtClean="0">
                <a:solidFill>
                  <a:srgbClr val="FFFF00"/>
                </a:solidFill>
                <a:cs typeface="Traditional Arabic" pitchFamily="2" charset="-78"/>
              </a:rPr>
              <a:t>8-كيفيات الانتقال : حسب القرار الوزاري 712 </a:t>
            </a:r>
          </a:p>
        </p:txBody>
      </p:sp>
      <p:sp>
        <p:nvSpPr>
          <p:cNvPr id="4" name="Rectangle 21"/>
          <p:cNvSpPr>
            <a:spLocks noChangeArrowheads="1"/>
          </p:cNvSpPr>
          <p:nvPr/>
        </p:nvSpPr>
        <p:spPr bwMode="auto">
          <a:xfrm>
            <a:off x="0" y="620688"/>
            <a:ext cx="91440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>
              <a:buFont typeface="Arial" pitchFamily="34" charset="0"/>
              <a:buChar char="•"/>
            </a:pPr>
            <a:endParaRPr lang="fr-FR" sz="3600" b="1" dirty="0" smtClean="0">
              <a:solidFill>
                <a:srgbClr val="FFFF00"/>
              </a:solidFill>
              <a:cs typeface="Traditional Arabic" pitchFamily="2" charset="-78"/>
            </a:endParaRPr>
          </a:p>
          <a:p>
            <a:pPr algn="just" rtl="1">
              <a:buFont typeface="Arial" pitchFamily="34" charset="0"/>
              <a:buChar char="•"/>
            </a:pPr>
            <a:r>
              <a:rPr lang="ar-DZ" sz="3600" b="1" dirty="0" smtClean="0">
                <a:solidFill>
                  <a:srgbClr val="FFFF00"/>
                </a:solidFill>
                <a:cs typeface="Traditional Arabic" pitchFamily="2" charset="-78"/>
              </a:rPr>
              <a:t>النجاح في المادة: </a:t>
            </a:r>
            <a:endParaRPr lang="fr-FR" sz="3600" b="1" dirty="0" smtClean="0">
              <a:solidFill>
                <a:srgbClr val="FFFF00"/>
              </a:solidFill>
              <a:cs typeface="Traditional Arabic" pitchFamily="2" charset="-78"/>
            </a:endParaRPr>
          </a:p>
          <a:p>
            <a:pPr algn="just" rtl="1">
              <a:buFont typeface="Arial" pitchFamily="34" charset="0"/>
              <a:buChar char="•"/>
            </a:pPr>
            <a:endParaRPr lang="ar-DZ" sz="3600" b="1" dirty="0" smtClean="0">
              <a:solidFill>
                <a:srgbClr val="FFFF00"/>
              </a:solidFill>
              <a:cs typeface="Traditional Arabic" pitchFamily="2" charset="-78"/>
            </a:endParaRPr>
          </a:p>
          <a:p>
            <a:pPr algn="just" rtl="1"/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يكتسب الطالب المادة بحصوله على علامة 10/20 فما فوق. ينجم عن اكتساب المادة اكتساب الأرصدة المسندة لها.</a:t>
            </a:r>
            <a:endParaRPr lang="fr-FR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0" lvl="2" algn="just" rtl="1"/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	يحسب معدل المادة على الشكل التالي:</a:t>
            </a:r>
            <a:r>
              <a:rPr lang="fr-FR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endParaRPr lang="ar-DZ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0" lvl="2" algn="just" rtl="1"/>
            <a:endParaRPr lang="fr-FR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/>
            <a:endParaRPr lang="fr-FR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/>
            <a:endParaRPr lang="fr-FR" sz="3600" b="1" dirty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500298" y="4143380"/>
          <a:ext cx="4598987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Équation" r:id="rId3" imgW="1803240" imgH="393480" progId="Equation.3">
                  <p:embed/>
                </p:oleObj>
              </mc:Choice>
              <mc:Fallback>
                <p:oleObj name="Équation" r:id="rId3" imgW="180324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0298" y="4143380"/>
                        <a:ext cx="4598987" cy="100012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2157413" y="5853113"/>
          <a:ext cx="5570537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Équation" r:id="rId5" imgW="2184120" imgH="228600" progId="Equation.3">
                  <p:embed/>
                </p:oleObj>
              </mc:Choice>
              <mc:Fallback>
                <p:oleObj name="Équation" r:id="rId5" imgW="218412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7413" y="5853113"/>
                        <a:ext cx="5570537" cy="58102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</p:spPr>
        <p:txBody>
          <a:bodyPr wrap="square">
            <a:spAutoFit/>
          </a:bodyPr>
          <a:lstStyle/>
          <a:p>
            <a:pPr algn="ctr" rtl="1">
              <a:buFont typeface="Arial" pitchFamily="34" charset="0"/>
              <a:buChar char="•"/>
            </a:pPr>
            <a:r>
              <a:rPr lang="ar-DZ" sz="3600" b="1" dirty="0" smtClean="0">
                <a:solidFill>
                  <a:srgbClr val="FFFF00"/>
                </a:solidFill>
                <a:cs typeface="Traditional Arabic" pitchFamily="2" charset="-78"/>
              </a:rPr>
              <a:t>النجاح في الوحدة التعليمية: </a:t>
            </a:r>
          </a:p>
        </p:txBody>
      </p:sp>
      <p:sp>
        <p:nvSpPr>
          <p:cNvPr id="3" name="Rectangle 21"/>
          <p:cNvSpPr>
            <a:spLocks noChangeArrowheads="1"/>
          </p:cNvSpPr>
          <p:nvPr/>
        </p:nvSpPr>
        <p:spPr bwMode="auto">
          <a:xfrm>
            <a:off x="0" y="1124744"/>
            <a:ext cx="9144000" cy="630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/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يحسب المعدل العام للوحدة على أساس معدلات المواد المكونة للوحدة موزونة بمعاملاتها:</a:t>
            </a:r>
          </a:p>
          <a:p>
            <a:pPr algn="just" rtl="1"/>
            <a:endParaRPr lang="ar-DZ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/>
            <a:endParaRPr lang="fr-FR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/>
            <a:endParaRPr lang="ar-DZ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Font typeface="Arial" pitchFamily="34" charset="0"/>
              <a:buChar char="•"/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تكتسب الوحدة التعليمية ورصيدها (مجموع أرصدة موادها) </a:t>
            </a:r>
            <a:r>
              <a:rPr lang="ar-DZ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إذا أكتسبت جميع موادها</a:t>
            </a:r>
            <a:r>
              <a:rPr lang="fr-FR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    </a:t>
            </a:r>
            <a:r>
              <a:rPr lang="ar-DZ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أو</a:t>
            </a:r>
            <a:r>
              <a:rPr lang="fr-FR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   </a:t>
            </a:r>
            <a:r>
              <a:rPr lang="ar-DZ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إذا كان  معدلها </a:t>
            </a:r>
            <a:r>
              <a:rPr lang="fr-FR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  <a:sym typeface="Symbol" pitchFamily="18" charset="2"/>
              </a:rPr>
              <a:t></a:t>
            </a:r>
            <a:r>
              <a:rPr lang="ar-DZ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  <a:sym typeface="Symbol" pitchFamily="18" charset="2"/>
              </a:rPr>
              <a:t> 10</a:t>
            </a:r>
            <a:r>
              <a:rPr lang="fr-FR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  <a:sym typeface="Symbol" pitchFamily="18" charset="2"/>
              </a:rPr>
              <a:t>/</a:t>
            </a:r>
            <a:r>
              <a:rPr lang="ar-DZ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  <a:sym typeface="Symbol" pitchFamily="18" charset="2"/>
              </a:rPr>
              <a:t>20</a:t>
            </a:r>
            <a:endParaRPr lang="fr-FR" sz="3600" b="1" dirty="0" smtClean="0">
              <a:solidFill>
                <a:srgbClr val="FFFF00"/>
              </a:solidFill>
              <a:latin typeface="Traditional Arabic" pitchFamily="18" charset="-78"/>
              <a:cs typeface="Traditional Arabic" pitchFamily="18" charset="-78"/>
              <a:sym typeface="Symbol" pitchFamily="18" charset="2"/>
            </a:endParaRPr>
          </a:p>
          <a:p>
            <a:pPr algn="just" rtl="1">
              <a:buFont typeface="Arial" pitchFamily="34" charset="0"/>
              <a:buChar char="•"/>
            </a:pPr>
            <a:endParaRPr lang="ar-DZ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  <a:sym typeface="Symbol" pitchFamily="18" charset="2"/>
            </a:endParaRPr>
          </a:p>
          <a:p>
            <a:pPr algn="just" rtl="1">
              <a:buFont typeface="Arial" pitchFamily="34" charset="0"/>
              <a:buChar char="•"/>
            </a:pP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  <a:sym typeface="Symbol" pitchFamily="18" charset="2"/>
              </a:rPr>
              <a:t>   </a:t>
            </a:r>
            <a:r>
              <a:rPr lang="ar-DZ" sz="44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  <a:sym typeface="Symbol" pitchFamily="18" charset="2"/>
              </a:rPr>
              <a:t>وإلا</a:t>
            </a:r>
            <a:r>
              <a:rPr lang="ar-DZ" sz="44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  <a:sym typeface="Symbol" pitchFamily="18" charset="2"/>
              </a:rPr>
              <a:t> تكتسب فقط أرصدة المواد المكتسبة</a:t>
            </a:r>
            <a:endParaRPr lang="fr-FR" sz="4400" b="1" dirty="0" smtClean="0">
              <a:solidFill>
                <a:srgbClr val="FFFF00"/>
              </a:solidFill>
              <a:latin typeface="Traditional Arabic" pitchFamily="18" charset="-78"/>
              <a:cs typeface="Traditional Arabic" pitchFamily="18" charset="-78"/>
              <a:sym typeface="Symbol" pitchFamily="18" charset="2"/>
            </a:endParaRPr>
          </a:p>
          <a:p>
            <a:pPr algn="just" rtl="1"/>
            <a:endParaRPr lang="fr-FR" sz="3600" b="1" dirty="0" smtClean="0">
              <a:solidFill>
                <a:srgbClr val="FFFF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/>
            <a:endParaRPr lang="fr-FR" sz="3600" b="1" dirty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graphicFrame>
        <p:nvGraphicFramePr>
          <p:cNvPr id="44034" name="Object 2"/>
          <p:cNvGraphicFramePr>
            <a:graphicFrameLocks noChangeAspect="1"/>
          </p:cNvGraphicFramePr>
          <p:nvPr/>
        </p:nvGraphicFramePr>
        <p:xfrm>
          <a:off x="1475656" y="2492896"/>
          <a:ext cx="5572125" cy="113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Equation" r:id="rId3" imgW="2184400" imgH="444500" progId="Equation.3">
                  <p:embed/>
                </p:oleObj>
              </mc:Choice>
              <mc:Fallback>
                <p:oleObj name="Equation" r:id="rId3" imgW="2184400" imgH="4445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2492896"/>
                        <a:ext cx="5572125" cy="113347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"/>
          <p:cNvSpPr>
            <a:spLocks noChangeArrowheads="1"/>
          </p:cNvSpPr>
          <p:nvPr/>
        </p:nvSpPr>
        <p:spPr bwMode="auto">
          <a:xfrm>
            <a:off x="152400" y="260648"/>
            <a:ext cx="8991600" cy="7848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>
              <a:buFont typeface="Arial" pitchFamily="34" charset="0"/>
              <a:buChar char="•"/>
            </a:pPr>
            <a:r>
              <a:rPr lang="ar-DZ" sz="3600" b="1" dirty="0" smtClean="0">
                <a:solidFill>
                  <a:srgbClr val="FFFF00"/>
                </a:solidFill>
                <a:cs typeface="Traditional Arabic" pitchFamily="2" charset="-78"/>
              </a:rPr>
              <a:t>أمثلة عن النجاح في الوحدة التعليمية: </a:t>
            </a:r>
          </a:p>
          <a:p>
            <a:pPr algn="just" rtl="1"/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يكتسب الطالب الوحدة التعليمية بطريقتين :</a:t>
            </a:r>
          </a:p>
          <a:p>
            <a:pPr marL="742950" indent="-742950" algn="just" rtl="1">
              <a:buClr>
                <a:srgbClr val="FFFF00"/>
              </a:buClr>
              <a:buFont typeface="+mj-lt"/>
              <a:buAutoNum type="arabicPeriod"/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إما بحصول  علامة 10/20 فما فوق في كل المواد المكونة للوحدة.</a:t>
            </a:r>
          </a:p>
          <a:p>
            <a:pPr marL="742950" indent="-742950" algn="just" rtl="1">
              <a:buClr>
                <a:srgbClr val="FFFF00"/>
              </a:buClr>
              <a:buFont typeface="+mj-lt"/>
              <a:buAutoNum type="arabicPeriod"/>
            </a:pPr>
            <a:endParaRPr lang="ar-DZ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742950" indent="-742950" algn="just" rtl="1">
              <a:buClr>
                <a:srgbClr val="FFFF00"/>
              </a:buClr>
            </a:pPr>
            <a:endParaRPr lang="fr-FR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742950" indent="-742950" algn="just" rtl="1">
              <a:buClr>
                <a:srgbClr val="FFFF00"/>
              </a:buClr>
            </a:pPr>
            <a:r>
              <a:rPr lang="ar-DZ" sz="3600" b="1" dirty="0" smtClean="0">
                <a:solidFill>
                  <a:srgbClr val="FFFF09"/>
                </a:solidFill>
                <a:latin typeface="Traditional Arabic" pitchFamily="18" charset="-78"/>
                <a:cs typeface="Traditional Arabic" pitchFamily="18" charset="-78"/>
              </a:rPr>
              <a:t>2.</a:t>
            </a: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أو الحصول على معدل 10/20 فما فوق في الوحدة </a:t>
            </a:r>
            <a:r>
              <a:rPr lang="ar-DZ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عن طريق التعويض</a:t>
            </a: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بين المواد المشكلة للوحدة:</a:t>
            </a:r>
            <a:endParaRPr lang="fr-FR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742950" indent="-742950" algn="just" rtl="1">
              <a:buClr>
                <a:srgbClr val="FFFF00"/>
              </a:buClr>
              <a:buFont typeface="+mj-lt"/>
              <a:buAutoNum type="arabicPeriod"/>
            </a:pPr>
            <a:endParaRPr lang="fr-FR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742950" indent="-742950" algn="just" rtl="1">
              <a:buClr>
                <a:srgbClr val="FFFF00"/>
              </a:buClr>
              <a:buFont typeface="+mj-lt"/>
              <a:buAutoNum type="arabicPeriod"/>
            </a:pPr>
            <a:endParaRPr lang="fr-FR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742950" indent="-742950" algn="just" rtl="1">
              <a:buClr>
                <a:srgbClr val="FFFF00"/>
              </a:buClr>
              <a:buFont typeface="+mj-lt"/>
              <a:buAutoNum type="arabicPeriod"/>
            </a:pPr>
            <a:endParaRPr lang="fr-FR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742950" indent="-742950" algn="just" rtl="1">
              <a:buClr>
                <a:srgbClr val="FFFF00"/>
              </a:buClr>
              <a:buFont typeface="+mj-lt"/>
              <a:buAutoNum type="arabicPeriod"/>
            </a:pPr>
            <a:endParaRPr lang="fr-FR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742950" indent="-742950" algn="just" rtl="1">
              <a:buClr>
                <a:srgbClr val="FFFF00"/>
              </a:buClr>
              <a:buFont typeface="+mj-lt"/>
              <a:buAutoNum type="arabicPeriod"/>
            </a:pPr>
            <a:endParaRPr lang="fr-FR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742950" indent="-742950" algn="just" rtl="1">
              <a:buClr>
                <a:srgbClr val="FFFF00"/>
              </a:buClr>
            </a:pPr>
            <a:endParaRPr lang="fr-FR" sz="3600" b="1" dirty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9768"/>
            <a:ext cx="914400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915816" y="4797152"/>
            <a:ext cx="5040560" cy="720080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2915816" y="6165304"/>
            <a:ext cx="5040560" cy="692696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2915816" y="5517232"/>
            <a:ext cx="5040560" cy="648072"/>
          </a:xfrm>
          <a:prstGeom prst="rect">
            <a:avLst/>
          </a:prstGeom>
          <a:solidFill>
            <a:schemeClr val="accent5">
              <a:lumMod val="75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7956376" y="4841776"/>
            <a:ext cx="648072" cy="2016224"/>
          </a:xfrm>
          <a:prstGeom prst="rect">
            <a:avLst/>
          </a:prstGeom>
          <a:solidFill>
            <a:srgbClr val="00B05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8532440" y="4841776"/>
            <a:ext cx="611560" cy="2016224"/>
          </a:xfrm>
          <a:prstGeom prst="rect">
            <a:avLst/>
          </a:prstGeom>
          <a:solidFill>
            <a:schemeClr val="accent3">
              <a:lumMod val="75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16832"/>
            <a:ext cx="914400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6660232" y="1916832"/>
            <a:ext cx="504056" cy="1440160"/>
          </a:xfrm>
          <a:prstGeom prst="rect">
            <a:avLst/>
          </a:prstGeom>
          <a:solidFill>
            <a:schemeClr val="accent1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7236296" y="1916832"/>
            <a:ext cx="648072" cy="1440160"/>
          </a:xfrm>
          <a:prstGeom prst="rect">
            <a:avLst/>
          </a:prstGeom>
          <a:solidFill>
            <a:schemeClr val="accent3">
              <a:lumMod val="75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7884368" y="1988840"/>
            <a:ext cx="504056" cy="1440160"/>
          </a:xfrm>
          <a:prstGeom prst="rect">
            <a:avLst/>
          </a:prstGeom>
          <a:solidFill>
            <a:srgbClr val="0AA672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8460432" y="1916832"/>
            <a:ext cx="683568" cy="1440160"/>
          </a:xfrm>
          <a:prstGeom prst="rect">
            <a:avLst/>
          </a:prstGeom>
          <a:solidFill>
            <a:srgbClr val="FFFF09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1" grpId="0" animBg="1"/>
      <p:bldP spid="13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buFont typeface="Arial" pitchFamily="34" charset="0"/>
              <a:buChar char="•"/>
            </a:pPr>
            <a:r>
              <a:rPr lang="ar-DZ" sz="3600" b="1" dirty="0" smtClean="0">
                <a:solidFill>
                  <a:srgbClr val="FFFF00"/>
                </a:solidFill>
                <a:cs typeface="Traditional Arabic" pitchFamily="2" charset="-78"/>
              </a:rPr>
              <a:t>ملاحظة: </a:t>
            </a:r>
            <a:r>
              <a:rPr lang="ar-DZ" sz="3600" b="1" dirty="0" smtClean="0">
                <a:solidFill>
                  <a:schemeClr val="bg1"/>
                </a:solidFill>
                <a:cs typeface="Traditional Arabic" pitchFamily="2" charset="-78"/>
              </a:rPr>
              <a:t>إذا لم يتحصل الطالب على معدل في مادة من وحدة تعلمية لا يحسب له رصيدالمادة </a:t>
            </a:r>
          </a:p>
        </p:txBody>
      </p:sp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4929198"/>
            <a:ext cx="9143999" cy="166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43248"/>
            <a:ext cx="9144000" cy="151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214422"/>
            <a:ext cx="9144000" cy="795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0" y="200024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3600" b="1" dirty="0" smtClean="0">
                <a:solidFill>
                  <a:schemeClr val="bg1"/>
                </a:solidFill>
                <a:cs typeface="Traditional Arabic" pitchFamily="2" charset="-78"/>
              </a:rPr>
              <a:t>اذا لم يحصل على المعدل في الوحدة </a:t>
            </a:r>
            <a:r>
              <a:rPr lang="ar-DZ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  <a:sym typeface="Symbol" pitchFamily="18" charset="2"/>
              </a:rPr>
              <a:t>تكتسب فقط أرصدة المواد المكتسبة </a:t>
            </a:r>
            <a:r>
              <a:rPr lang="ar-DZ" sz="3600" b="1" dirty="0" smtClean="0">
                <a:solidFill>
                  <a:schemeClr val="bg1"/>
                </a:solidFill>
                <a:cs typeface="Traditional Arabic" pitchFamily="2" charset="-78"/>
              </a:rPr>
              <a:t>:</a:t>
            </a:r>
            <a:endParaRPr lang="fr-FR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1"/>
          <p:cNvSpPr>
            <a:spLocks noChangeArrowheads="1"/>
          </p:cNvSpPr>
          <p:nvPr/>
        </p:nvSpPr>
        <p:spPr bwMode="auto">
          <a:xfrm>
            <a:off x="0" y="1000109"/>
            <a:ext cx="9144000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/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يكتسب الطالب السداسي بطريقتين :</a:t>
            </a:r>
          </a:p>
          <a:p>
            <a:pPr algn="just" rtl="1"/>
            <a:endParaRPr lang="ar-DZ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742950" indent="-742950" algn="just" rtl="1">
              <a:buClr>
                <a:srgbClr val="FFFF00"/>
              </a:buClr>
              <a:buFont typeface="+mj-lt"/>
              <a:buAutoNum type="arabicPeriod"/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باكتساب كل الواحدات في السداسي كل  وحدة على حدى: بحصول على  علامة 10/20 فما فوق في كل وحدة.</a:t>
            </a:r>
          </a:p>
          <a:p>
            <a:pPr marL="742950" indent="-742950" algn="just" rtl="1">
              <a:buClr>
                <a:srgbClr val="FFFF00"/>
              </a:buClr>
              <a:buFont typeface="+mj-lt"/>
              <a:buAutoNum type="arabicPeriod"/>
            </a:pPr>
            <a:endParaRPr lang="ar-DZ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742950" indent="-742950" algn="just" rtl="1">
              <a:buClr>
                <a:srgbClr val="FFFF00"/>
              </a:buClr>
              <a:buFont typeface="+mj-lt"/>
              <a:buAutoNum type="arabicPeriod"/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أو بالحصول على معدل 10/20 فما فوق في السداسي </a:t>
            </a:r>
            <a:r>
              <a:rPr lang="ar-DZ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عن طريق التعويض</a:t>
            </a: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بين الواحدات المشكلة للسداسي. </a:t>
            </a:r>
          </a:p>
          <a:p>
            <a:pPr marL="742950" indent="-742950" algn="just" rtl="1">
              <a:buClr>
                <a:srgbClr val="FFFF00"/>
              </a:buClr>
              <a:buFont typeface="+mj-lt"/>
              <a:buAutoNum type="arabicPeriod"/>
            </a:pPr>
            <a:endParaRPr lang="ar-DZ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742950" indent="-742950" algn="ctr" rtl="1">
              <a:buClr>
                <a:srgbClr val="FFFF00"/>
              </a:buClr>
            </a:pPr>
            <a:r>
              <a:rPr lang="ar-DZ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  <a:sym typeface="Symbol" pitchFamily="18" charset="2"/>
              </a:rPr>
              <a:t>وإلا تكتسب</a:t>
            </a:r>
            <a:r>
              <a:rPr lang="ar-SA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  <a:sym typeface="Symbol" pitchFamily="18" charset="2"/>
              </a:rPr>
              <a:t> فقط</a:t>
            </a:r>
            <a:r>
              <a:rPr lang="ar-DZ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  <a:sym typeface="Symbol" pitchFamily="18" charset="2"/>
              </a:rPr>
              <a:t> مجموع الأرصدة المكتسبة في الوحدات</a:t>
            </a:r>
            <a:endParaRPr lang="fr-FR" sz="3600" b="1" dirty="0" smtClean="0">
              <a:solidFill>
                <a:srgbClr val="FFFF00"/>
              </a:solidFill>
              <a:latin typeface="Traditional Arabic" pitchFamily="18" charset="-78"/>
              <a:cs typeface="Traditional Arabic" pitchFamily="18" charset="-78"/>
              <a:sym typeface="Symbol" pitchFamily="18" charset="2"/>
            </a:endParaRPr>
          </a:p>
          <a:p>
            <a:pPr marL="742950" indent="-742950" algn="just" rtl="1">
              <a:buClr>
                <a:srgbClr val="FFFF00"/>
              </a:buClr>
              <a:buFont typeface="+mj-lt"/>
              <a:buAutoNum type="arabicPeriod"/>
            </a:pPr>
            <a:endParaRPr lang="ar-DZ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742950" indent="-742950" algn="just" rtl="1">
              <a:buClr>
                <a:srgbClr val="FFFF00"/>
              </a:buClr>
            </a:pPr>
            <a:endParaRPr lang="ar-DZ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 rtl="1">
              <a:buClr>
                <a:srgbClr val="FFFF00"/>
              </a:buClr>
            </a:pPr>
            <a:r>
              <a:rPr lang="ar-DZ" sz="3600" b="1" dirty="0" smtClean="0">
                <a:solidFill>
                  <a:srgbClr val="FFFF00"/>
                </a:solidFill>
                <a:cs typeface="Traditional Arabic" pitchFamily="2" charset="-78"/>
              </a:rPr>
              <a:t>النجاح في السداسي:</a:t>
            </a:r>
            <a:r>
              <a:rPr lang="ar-DZ" b="1" dirty="0" smtClean="0">
                <a:solidFill>
                  <a:srgbClr val="FFFF00"/>
                </a:solidFill>
                <a:cs typeface="Traditional Arabic" pitchFamily="2" charset="-78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332656"/>
            <a:ext cx="87129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buClr>
                <a:srgbClr val="FFFF00"/>
              </a:buClr>
              <a:buFont typeface="Arial" pitchFamily="34" charset="0"/>
              <a:buChar char="•"/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يحسب المعدل العام للسداسي على أساس معدلات الواحدات موزونة بالمعاملات الخاصة بها. </a:t>
            </a:r>
            <a:endParaRPr lang="fr-FR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Clr>
                <a:srgbClr val="FFFF00"/>
              </a:buClr>
              <a:buFont typeface="Arial" pitchFamily="34" charset="0"/>
              <a:buChar char="•"/>
            </a:pPr>
            <a:endParaRPr lang="fr-FR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Clr>
                <a:srgbClr val="FFFF00"/>
              </a:buClr>
              <a:buFont typeface="Arial" pitchFamily="34" charset="0"/>
              <a:buChar char="•"/>
            </a:pPr>
            <a:endParaRPr lang="ar-DZ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Clr>
                <a:srgbClr val="FFFF00"/>
              </a:buClr>
            </a:pPr>
            <a:endParaRPr lang="ar-DZ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Clr>
                <a:srgbClr val="FFFF00"/>
              </a:buClr>
              <a:buFont typeface="Arial" pitchFamily="34" charset="0"/>
              <a:buChar char="•"/>
            </a:pPr>
            <a:r>
              <a:rPr lang="ar-DZ" sz="3600" b="1" dirty="0" smtClean="0">
                <a:solidFill>
                  <a:schemeClr val="accent4">
                    <a:lumMod val="50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ينجم عن اكتساب السداسي  اكتساب 30 رصيد.</a:t>
            </a:r>
            <a:endParaRPr lang="fr-FR" sz="3600" b="1" dirty="0" smtClean="0">
              <a:solidFill>
                <a:schemeClr val="accent4">
                  <a:lumMod val="50000"/>
                </a:schemeClr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Clr>
                <a:srgbClr val="FFFF00"/>
              </a:buClr>
              <a:buFont typeface="Arial" pitchFamily="34" charset="0"/>
              <a:buChar char="•"/>
            </a:pPr>
            <a:endParaRPr lang="fr-FR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Clr>
                <a:srgbClr val="FFFF00"/>
              </a:buClr>
              <a:buFont typeface="Arial" pitchFamily="34" charset="0"/>
              <a:buChar char="•"/>
            </a:pPr>
            <a:endParaRPr lang="ar-DZ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Clr>
                <a:srgbClr val="FFFF00"/>
              </a:buClr>
              <a:buFont typeface="Arial" pitchFamily="34" charset="0"/>
              <a:buChar char="•"/>
            </a:pPr>
            <a:r>
              <a:rPr lang="ar-DZ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يعتبر الانتقال من السداسي الأول إلى السداسي الثاني حقا لكل طالب مسجل بصفة منتظمة</a:t>
            </a:r>
            <a:endParaRPr lang="ar-DZ" sz="3600" b="1" dirty="0" smtClean="0">
              <a:solidFill>
                <a:srgbClr val="FFFF00"/>
              </a:solidFill>
              <a:latin typeface="Traditional Arabic" pitchFamily="18" charset="-78"/>
              <a:cs typeface="Traditional Arabic" pitchFamily="2" charset="-78"/>
            </a:endParaRP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1714480" y="1643050"/>
          <a:ext cx="5021263" cy="113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Equation" r:id="rId3" imgW="1968480" imgH="444240" progId="Equation.3">
                  <p:embed/>
                </p:oleObj>
              </mc:Choice>
              <mc:Fallback>
                <p:oleObj name="Equation" r:id="rId3" imgW="1968480" imgH="4442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480" y="1643050"/>
                        <a:ext cx="5021263" cy="113347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9525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Equation" r:id="rId5" imgW="114120" imgH="215640" progId="Equation.3">
                  <p:embed/>
                </p:oleObj>
              </mc:Choice>
              <mc:Fallback>
                <p:oleObj name="Equation" r:id="rId5" imgW="114120" imgH="215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8" name="Object 6"/>
          <p:cNvGraphicFramePr>
            <a:graphicFrameLocks noChangeAspect="1"/>
          </p:cNvGraphicFramePr>
          <p:nvPr/>
        </p:nvGraphicFramePr>
        <p:xfrm>
          <a:off x="2076450" y="3919538"/>
          <a:ext cx="4826000" cy="582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Equation" r:id="rId7" imgW="1892160" imgH="228600" progId="Equation.3">
                  <p:embed/>
                </p:oleObj>
              </mc:Choice>
              <mc:Fallback>
                <p:oleObj name="Equation" r:id="rId7" imgW="189216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6450" y="3919538"/>
                        <a:ext cx="4826000" cy="58261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9525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"/>
          <p:cNvSpPr>
            <a:spLocks noChangeArrowheads="1"/>
          </p:cNvSpPr>
          <p:nvPr/>
        </p:nvSpPr>
        <p:spPr bwMode="auto">
          <a:xfrm>
            <a:off x="0" y="0"/>
            <a:ext cx="91440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>
              <a:buClr>
                <a:srgbClr val="FFFF00"/>
              </a:buClr>
              <a:buFont typeface="Arial" pitchFamily="34" charset="0"/>
              <a:buChar char="•"/>
            </a:pPr>
            <a:r>
              <a:rPr lang="ar-DZ" sz="3600" b="1" dirty="0" smtClean="0">
                <a:solidFill>
                  <a:srgbClr val="FFFF00"/>
                </a:solidFill>
                <a:cs typeface="Traditional Arabic" pitchFamily="2" charset="-78"/>
              </a:rPr>
              <a:t>النجاح في السنة الأولى: </a:t>
            </a:r>
          </a:p>
          <a:p>
            <a:pPr algn="just" rtl="1"/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يعتبر الانتقال من السنة الأولى إلى السنة الثانية حقا للطالب الذي تحصل على السداسين الأولين</a:t>
            </a:r>
            <a:r>
              <a:rPr lang="fr-FR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(S1 , S2) </a:t>
            </a: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لمسار التكوين بطريقتين:</a:t>
            </a:r>
          </a:p>
          <a:p>
            <a:pPr algn="just" rtl="1"/>
            <a:endParaRPr lang="ar-DZ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742950" indent="-742950" algn="just" rtl="1">
              <a:buClr>
                <a:srgbClr val="FFFF09"/>
              </a:buClr>
              <a:buFont typeface="Arial" pitchFamily="34" charset="0"/>
              <a:buChar char="•"/>
            </a:pP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النجاح </a:t>
            </a: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باكتساب السداسيين 1 و 2 :</a:t>
            </a:r>
          </a:p>
          <a:p>
            <a:pPr algn="ctr" rtl="1"/>
            <a:r>
              <a:rPr lang="ar-DZ" sz="3600" b="1" dirty="0" smtClean="0">
                <a:solidFill>
                  <a:srgbClr val="FFFF09"/>
                </a:solidFill>
                <a:latin typeface="Traditional Arabic" pitchFamily="18" charset="-78"/>
                <a:cs typeface="Traditional Arabic" pitchFamily="18" charset="-78"/>
              </a:rPr>
              <a:t> 30 رصيد + 30 رصيد = 60 رصيد</a:t>
            </a:r>
          </a:p>
          <a:p>
            <a:pPr marL="742950" indent="-742950" algn="just" rtl="1">
              <a:buClr>
                <a:srgbClr val="FFFF09"/>
              </a:buClr>
              <a:buFont typeface="Arial" pitchFamily="34" charset="0"/>
              <a:buChar char="•"/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النجاح</a:t>
            </a: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إذا كان:</a:t>
            </a:r>
          </a:p>
          <a:p>
            <a:pPr marL="742950" indent="-742950" algn="ctr" rtl="1">
              <a:buClr>
                <a:srgbClr val="FFFF09"/>
              </a:buClr>
            </a:pPr>
            <a:r>
              <a:rPr lang="ar-DZ" sz="3600" b="1" dirty="0" smtClean="0">
                <a:solidFill>
                  <a:srgbClr val="FFFF09"/>
                </a:solidFill>
                <a:latin typeface="Traditional Arabic" pitchFamily="18" charset="-78"/>
                <a:cs typeface="Traditional Arabic" pitchFamily="18" charset="-78"/>
              </a:rPr>
              <a:t>المعدل السنوي </a:t>
            </a:r>
            <a:r>
              <a:rPr lang="fr-FR" sz="3600" b="1" dirty="0" smtClean="0">
                <a:solidFill>
                  <a:srgbClr val="FFFF09"/>
                </a:solidFill>
                <a:latin typeface="Traditional Arabic" pitchFamily="18" charset="-78"/>
                <a:cs typeface="Traditional Arabic" pitchFamily="18" charset="-78"/>
                <a:sym typeface="Symbol" pitchFamily="18" charset="2"/>
              </a:rPr>
              <a:t></a:t>
            </a:r>
            <a:r>
              <a:rPr lang="ar-DZ" sz="3600" b="1" dirty="0" smtClean="0">
                <a:solidFill>
                  <a:srgbClr val="FFFF09"/>
                </a:solidFill>
                <a:latin typeface="Traditional Arabic" pitchFamily="18" charset="-78"/>
                <a:cs typeface="Traditional Arabic" pitchFamily="18" charset="-78"/>
                <a:sym typeface="Symbol" pitchFamily="18" charset="2"/>
              </a:rPr>
              <a:t> 10</a:t>
            </a:r>
            <a:r>
              <a:rPr lang="fr-FR" sz="3600" b="1" dirty="0" smtClean="0">
                <a:solidFill>
                  <a:srgbClr val="FFFF09"/>
                </a:solidFill>
                <a:latin typeface="Traditional Arabic" pitchFamily="18" charset="-78"/>
                <a:cs typeface="Traditional Arabic" pitchFamily="18" charset="-78"/>
                <a:sym typeface="Symbol" pitchFamily="18" charset="2"/>
              </a:rPr>
              <a:t>/</a:t>
            </a:r>
            <a:r>
              <a:rPr lang="ar-DZ" sz="3600" b="1" dirty="0" smtClean="0">
                <a:solidFill>
                  <a:srgbClr val="FFFF09"/>
                </a:solidFill>
                <a:latin typeface="Traditional Arabic" pitchFamily="18" charset="-78"/>
                <a:cs typeface="Traditional Arabic" pitchFamily="18" charset="-78"/>
                <a:sym typeface="Symbol" pitchFamily="18" charset="2"/>
              </a:rPr>
              <a:t>20</a:t>
            </a:r>
            <a:r>
              <a:rPr lang="fr-FR" sz="3600" b="1" dirty="0" smtClean="0">
                <a:solidFill>
                  <a:srgbClr val="FFFF09"/>
                </a:solidFill>
                <a:latin typeface="Traditional Arabic" pitchFamily="18" charset="-78"/>
                <a:cs typeface="Traditional Arabic" pitchFamily="18" charset="-78"/>
                <a:sym typeface="Symbol" pitchFamily="18" charset="2"/>
              </a:rPr>
              <a:t>  </a:t>
            </a:r>
            <a:r>
              <a:rPr lang="ar-DZ" sz="3600" b="1" dirty="0" smtClean="0">
                <a:solidFill>
                  <a:srgbClr val="FFFF09"/>
                </a:solidFill>
                <a:latin typeface="Traditional Arabic" pitchFamily="18" charset="-78"/>
                <a:cs typeface="Traditional Arabic" pitchFamily="18" charset="-78"/>
              </a:rPr>
              <a:t>60 رصيد</a:t>
            </a:r>
          </a:p>
          <a:p>
            <a:pPr marL="742950" indent="-742950" algn="ctr" rtl="1">
              <a:buClr>
                <a:srgbClr val="FFFF09"/>
              </a:buClr>
            </a:pPr>
            <a:endParaRPr lang="ar-DZ" sz="3600" b="1" dirty="0" smtClean="0">
              <a:solidFill>
                <a:srgbClr val="FFFF09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742950" indent="-742950" algn="just" rtl="1">
              <a:buClr>
                <a:srgbClr val="FFFF09"/>
              </a:buClr>
              <a:buFont typeface="Arial" pitchFamily="34" charset="0"/>
              <a:buChar char="•"/>
            </a:pPr>
            <a:r>
              <a:rPr lang="ar-SA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السماح للطالب بالانتقال </a:t>
            </a: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باكتساب</a:t>
            </a:r>
            <a:r>
              <a:rPr lang="ar-DZ" sz="3600" b="1" dirty="0" smtClean="0">
                <a:solidFill>
                  <a:srgbClr val="FFFF09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fr-FR" sz="3600" b="1" dirty="0" smtClean="0">
                <a:solidFill>
                  <a:srgbClr val="FFFF09"/>
                </a:solidFill>
                <a:latin typeface="Traditional Arabic" pitchFamily="18" charset="-78"/>
                <a:cs typeface="Traditional Arabic" pitchFamily="18" charset="-78"/>
              </a:rPr>
              <a:t>30</a:t>
            </a:r>
            <a:r>
              <a:rPr lang="ar-DZ" sz="3600" b="1" dirty="0" smtClean="0">
                <a:solidFill>
                  <a:srgbClr val="FFFF09"/>
                </a:solidFill>
                <a:latin typeface="Traditional Arabic" pitchFamily="18" charset="-78"/>
                <a:cs typeface="Traditional Arabic" pitchFamily="18" charset="-78"/>
              </a:rPr>
              <a:t> رصيد، </a:t>
            </a:r>
            <a:endParaRPr lang="ar-DZ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742950" indent="-742950" algn="just" rtl="1">
              <a:buClr>
                <a:srgbClr val="FFFF00"/>
              </a:buClr>
              <a:buFont typeface="+mj-lt"/>
              <a:buAutoNum type="arabicPeriod"/>
            </a:pPr>
            <a:endParaRPr lang="ar-DZ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692696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 algn="just" rtl="1"/>
            <a:r>
              <a:rPr lang="ar-DZ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يمكن للطالب ان ينتقل الى السنة الثانية بديون اذا تحصل على 30 رصيدا الاقل </a:t>
            </a:r>
            <a:r>
              <a:rPr lang="ar-DZ" sz="32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في السداسين.</a:t>
            </a:r>
            <a:endParaRPr lang="ar-DZ" sz="32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 rtl="1">
              <a:buClr>
                <a:srgbClr val="FFFF00"/>
              </a:buClr>
            </a:pPr>
            <a:r>
              <a:rPr lang="ar-DZ" sz="3600" b="1" dirty="0" smtClean="0">
                <a:solidFill>
                  <a:srgbClr val="FFFF00"/>
                </a:solidFill>
                <a:cs typeface="Traditional Arabic" pitchFamily="2" charset="-78"/>
              </a:rPr>
              <a:t>النجاح بدين من السنة الأولى إلى السنة الثانية:</a:t>
            </a:r>
            <a:r>
              <a:rPr lang="ar-DZ" b="1" dirty="0" smtClean="0">
                <a:solidFill>
                  <a:srgbClr val="FFFF00"/>
                </a:solidFill>
                <a:cs typeface="Traditional Arabic" pitchFamily="2" charset="-78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"/>
          <p:cNvSpPr>
            <a:spLocks noChangeArrowheads="1"/>
          </p:cNvSpPr>
          <p:nvPr/>
        </p:nvSpPr>
        <p:spPr bwMode="auto">
          <a:xfrm>
            <a:off x="0" y="0"/>
            <a:ext cx="91440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>
              <a:buClr>
                <a:srgbClr val="FFFF00"/>
              </a:buClr>
              <a:buFont typeface="Arial" pitchFamily="34" charset="0"/>
              <a:buChar char="•"/>
            </a:pPr>
            <a:r>
              <a:rPr lang="ar-DZ" sz="3600" b="1" dirty="0" smtClean="0">
                <a:solidFill>
                  <a:srgbClr val="FFFF00"/>
                </a:solidFill>
                <a:cs typeface="Traditional Arabic" pitchFamily="2" charset="-78"/>
              </a:rPr>
              <a:t>النجاح من السنة الثانية إلى السنة الثالثة :</a:t>
            </a:r>
          </a:p>
          <a:p>
            <a:pPr algn="just" rtl="1">
              <a:buClr>
                <a:srgbClr val="FFFF00"/>
              </a:buClr>
              <a:buFont typeface="Arial" pitchFamily="34" charset="0"/>
              <a:buChar char="•"/>
            </a:pPr>
            <a:endParaRPr lang="ar-DZ" sz="3600" b="1" dirty="0" smtClean="0">
              <a:solidFill>
                <a:srgbClr val="FFFF00"/>
              </a:solidFill>
              <a:cs typeface="Traditional Arabic" pitchFamily="2" charset="-78"/>
            </a:endParaRPr>
          </a:p>
          <a:p>
            <a:pPr algn="just" rtl="1"/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يعتبر الانتقال من السنة الثانية إلى السنة الثالثة </a:t>
            </a:r>
            <a:r>
              <a:rPr lang="ar-DZ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حقا</a:t>
            </a: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للطالب الذي تحصل على السداسين الأربعة</a:t>
            </a:r>
            <a:r>
              <a:rPr lang="fr-FR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(S1, S2, S3, S4) </a:t>
            </a: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لمسار التكوين :</a:t>
            </a:r>
            <a:endParaRPr lang="fr-FR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/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fr-FR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  </a:t>
            </a: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الحصول على 120 رصيد: (30+30+30+30)</a:t>
            </a:r>
          </a:p>
          <a:p>
            <a:pPr algn="just" rtl="1"/>
            <a:endParaRPr lang="fr-FR" sz="3600" b="1" dirty="0" smtClean="0">
              <a:solidFill>
                <a:srgbClr val="FFFF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/>
            <a:r>
              <a:rPr lang="ar-DZ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يمكن السماح للطالب بالانتقال من السنة الثانية إلى السنة الثالثة إذا تحصل على 90 </a:t>
            </a:r>
            <a:r>
              <a:rPr lang="ar-DZ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رصيد</a:t>
            </a: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.</a:t>
            </a:r>
            <a:endParaRPr lang="ar-DZ" sz="3600" b="1" dirty="0" smtClean="0">
              <a:solidFill>
                <a:schemeClr val="accent2">
                  <a:lumMod val="50000"/>
                </a:schemeClr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-108520" y="4869160"/>
            <a:ext cx="91440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7" dist="17961" dir="2700000">
              <a:schemeClr val="bg2"/>
            </a:prstShdw>
          </a:effectLst>
        </p:spPr>
        <p:txBody>
          <a:bodyPr wrap="square">
            <a:spAutoFit/>
          </a:bodyPr>
          <a:lstStyle/>
          <a:p>
            <a:pPr algn="r" rtl="1"/>
            <a:r>
              <a:rPr lang="ar-DZ" sz="3200" b="1" dirty="0" smtClean="0">
                <a:solidFill>
                  <a:srgbClr val="0066FF"/>
                </a:solidFill>
              </a:rPr>
              <a:t> </a:t>
            </a:r>
            <a:r>
              <a:rPr lang="ar-DZ" sz="3600" b="1" dirty="0" smtClean="0">
                <a:solidFill>
                  <a:schemeClr val="bg1"/>
                </a:solidFill>
                <a:cs typeface="Traditional Arabic" pitchFamily="2" charset="-78"/>
              </a:rPr>
              <a:t>النجاح في السنة الثالثة = </a:t>
            </a:r>
            <a:r>
              <a:rPr lang="ar-DZ" sz="3600" b="1" dirty="0" smtClean="0">
                <a:solidFill>
                  <a:schemeClr val="bg1"/>
                </a:solidFill>
              </a:rPr>
              <a:t> </a:t>
            </a: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شهادة الليسانس = 180 رصيد</a:t>
            </a:r>
            <a:endParaRPr lang="fr-FR" sz="3600" b="1" dirty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1763688" y="0"/>
            <a:ext cx="5077197" cy="6429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50800" dir="5400000" sx="1000" sy="1000" algn="ctr" rotWithShape="0">
              <a:schemeClr val="tx1"/>
            </a:outerShdw>
          </a:effectLst>
        </p:spPr>
        <p:txBody>
          <a:bodyPr/>
          <a:lstStyle/>
          <a:p>
            <a:pPr algn="ctr" rtl="1">
              <a:defRPr/>
            </a:pPr>
            <a:r>
              <a:rPr lang="ar-DZ" sz="4000" b="1" kern="0" dirty="0" smtClean="0">
                <a:solidFill>
                  <a:schemeClr val="bg1"/>
                </a:solidFill>
                <a:latin typeface="+mj-lt"/>
                <a:ea typeface="+mj-ea"/>
                <a:cs typeface="Traditional Arabic" pitchFamily="2" charset="-78"/>
              </a:rPr>
              <a:t>مبادئ</a:t>
            </a:r>
            <a:r>
              <a:rPr lang="ar-TN" sz="4000" b="1" kern="0" dirty="0" smtClean="0">
                <a:solidFill>
                  <a:schemeClr val="bg1"/>
                </a:solidFill>
                <a:latin typeface="+mj-lt"/>
                <a:ea typeface="+mj-ea"/>
                <a:cs typeface="Traditional Arabic" pitchFamily="2" charset="-78"/>
              </a:rPr>
              <a:t> نظام</a:t>
            </a:r>
            <a:r>
              <a:rPr lang="ar-DZ" sz="4000" b="1" kern="0" dirty="0" smtClean="0">
                <a:solidFill>
                  <a:schemeClr val="bg1"/>
                </a:solidFill>
                <a:latin typeface="+mj-lt"/>
                <a:ea typeface="+mj-ea"/>
                <a:cs typeface="Traditional Arabic" pitchFamily="2" charset="-78"/>
              </a:rPr>
              <a:t>: </a:t>
            </a:r>
            <a:r>
              <a:rPr lang="fr-FR" sz="4000" b="1" kern="0" dirty="0" smtClean="0">
                <a:solidFill>
                  <a:schemeClr val="bg1"/>
                </a:solidFill>
                <a:latin typeface="+mj-lt"/>
                <a:ea typeface="+mj-ea"/>
                <a:cs typeface="Traditional Arabic" pitchFamily="2" charset="-78"/>
              </a:rPr>
              <a:t>LMD</a:t>
            </a:r>
            <a:endParaRPr lang="fr-FR" sz="4000" b="1" kern="0" dirty="0">
              <a:solidFill>
                <a:schemeClr val="bg1"/>
              </a:solidFill>
              <a:latin typeface="+mj-lt"/>
              <a:ea typeface="+mj-ea"/>
              <a:cs typeface="Traditional Arabic" pitchFamily="2" charset="-78"/>
            </a:endParaRPr>
          </a:p>
        </p:txBody>
      </p:sp>
      <p:sp>
        <p:nvSpPr>
          <p:cNvPr id="3" name="Rectangle 21"/>
          <p:cNvSpPr>
            <a:spLocks noChangeArrowheads="1"/>
          </p:cNvSpPr>
          <p:nvPr/>
        </p:nvSpPr>
        <p:spPr bwMode="auto">
          <a:xfrm>
            <a:off x="0" y="90872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/>
            <a:r>
              <a:rPr lang="ar-DZ" sz="3600" b="1" dirty="0" smtClean="0">
                <a:cs typeface="Traditional Arabic" pitchFamily="2" charset="-78"/>
              </a:rPr>
              <a:t>يقوم نظام </a:t>
            </a:r>
            <a:r>
              <a:rPr lang="fr-FR" sz="3600" b="1" dirty="0" smtClean="0">
                <a:cs typeface="Traditional Arabic" pitchFamily="2" charset="-78"/>
              </a:rPr>
              <a:t>LMD </a:t>
            </a:r>
            <a:r>
              <a:rPr lang="ar-DZ" sz="3600" b="1" dirty="0">
                <a:cs typeface="Traditional Arabic" pitchFamily="2" charset="-78"/>
              </a:rPr>
              <a:t> </a:t>
            </a:r>
            <a:r>
              <a:rPr lang="ar-DZ" sz="3600" b="1" dirty="0" smtClean="0">
                <a:cs typeface="Traditional Arabic" pitchFamily="2" charset="-78"/>
              </a:rPr>
              <a:t> على ثلات مبادئ :</a:t>
            </a:r>
            <a:endParaRPr lang="fr-FR" sz="3600" b="1" dirty="0">
              <a:cs typeface="Traditional Arabic" pitchFamily="2" charset="-78"/>
            </a:endParaRPr>
          </a:p>
        </p:txBody>
      </p:sp>
      <p:sp>
        <p:nvSpPr>
          <p:cNvPr id="4" name="Rectangle 21"/>
          <p:cNvSpPr>
            <a:spLocks noChangeArrowheads="1"/>
          </p:cNvSpPr>
          <p:nvPr/>
        </p:nvSpPr>
        <p:spPr bwMode="auto">
          <a:xfrm>
            <a:off x="0" y="1700808"/>
            <a:ext cx="9144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/>
            <a:r>
              <a:rPr lang="ar-DZ" sz="3600" b="1" dirty="0" smtClean="0">
                <a:solidFill>
                  <a:srgbClr val="FFFF00"/>
                </a:solidFill>
                <a:cs typeface="Traditional Arabic" pitchFamily="2" charset="-78"/>
              </a:rPr>
              <a:t>1- الرسملة: (الإحتفاظ): </a:t>
            </a:r>
            <a:r>
              <a:rPr lang="ar-DZ" sz="3600" b="1" dirty="0" smtClean="0">
                <a:cs typeface="Traditional Arabic" pitchFamily="2" charset="-78"/>
              </a:rPr>
              <a:t>يمكن للطالب الإحتفاظ بالمواد المتحصل عليها في الوحدات التعليمية في حالة تغير المسار التكويني و الجامعات :تحويل الرصيد ( </a:t>
            </a:r>
            <a:r>
              <a:rPr lang="ar-DZ" sz="3600" b="1" dirty="0" smtClean="0">
                <a:solidFill>
                  <a:srgbClr val="FFC000"/>
                </a:solidFill>
                <a:cs typeface="Traditional Arabic" pitchFamily="2" charset="-78"/>
              </a:rPr>
              <a:t>القرض : </a:t>
            </a:r>
            <a:r>
              <a:rPr lang="fr-FR" sz="3600" b="1" dirty="0" smtClean="0">
                <a:solidFill>
                  <a:srgbClr val="FFC000"/>
                </a:solidFill>
                <a:cs typeface="Traditional Arabic" pitchFamily="2" charset="-78"/>
              </a:rPr>
              <a:t>crédit</a:t>
            </a:r>
            <a:r>
              <a:rPr lang="ar-DZ" sz="3600" b="1" dirty="0" smtClean="0">
                <a:cs typeface="Traditional Arabic" pitchFamily="2" charset="-78"/>
              </a:rPr>
              <a:t>)عند مغادرة المؤسسة الأصلية</a:t>
            </a:r>
            <a:endParaRPr lang="fr-FR" sz="3600" b="1" dirty="0">
              <a:solidFill>
                <a:srgbClr val="FFFF00"/>
              </a:solidFill>
              <a:cs typeface="Traditional Arabic" pitchFamily="2" charset="-78"/>
            </a:endParaRPr>
          </a:p>
        </p:txBody>
      </p:sp>
      <p:sp>
        <p:nvSpPr>
          <p:cNvPr id="5" name="Rectangle 21"/>
          <p:cNvSpPr>
            <a:spLocks noChangeArrowheads="1"/>
          </p:cNvSpPr>
          <p:nvPr/>
        </p:nvSpPr>
        <p:spPr bwMode="auto">
          <a:xfrm>
            <a:off x="0" y="378904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/>
            <a:r>
              <a:rPr lang="ar-DZ" sz="3600" b="1" dirty="0" smtClean="0">
                <a:solidFill>
                  <a:srgbClr val="FFFF00"/>
                </a:solidFill>
                <a:cs typeface="Traditional Arabic" pitchFamily="2" charset="-78"/>
              </a:rPr>
              <a:t>2- الحركية: </a:t>
            </a:r>
            <a:r>
              <a:rPr lang="ar-DZ" sz="3600" b="1" dirty="0" smtClean="0">
                <a:cs typeface="Traditional Arabic" pitchFamily="2" charset="-78"/>
              </a:rPr>
              <a:t>تمكن الطالب من تحويل ملفه البيداغوجي وتسجيله في أي مؤسسة في الجزائر أو خارجها</a:t>
            </a:r>
            <a:endParaRPr lang="fr-FR" sz="3600" b="1" dirty="0">
              <a:solidFill>
                <a:srgbClr val="FFFF00"/>
              </a:solidFill>
              <a:cs typeface="Traditional Arabic" pitchFamily="2" charset="-78"/>
            </a:endParaRPr>
          </a:p>
        </p:txBody>
      </p:sp>
      <p:sp>
        <p:nvSpPr>
          <p:cNvPr id="6" name="Rectangle 21"/>
          <p:cNvSpPr>
            <a:spLocks noChangeArrowheads="1"/>
          </p:cNvSpPr>
          <p:nvPr/>
        </p:nvSpPr>
        <p:spPr bwMode="auto">
          <a:xfrm>
            <a:off x="0" y="5157192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/>
            <a:r>
              <a:rPr lang="ar-DZ" sz="3600" b="1" dirty="0">
                <a:solidFill>
                  <a:srgbClr val="FFFF00"/>
                </a:solidFill>
                <a:cs typeface="Traditional Arabic" pitchFamily="2" charset="-78"/>
              </a:rPr>
              <a:t>3</a:t>
            </a:r>
            <a:r>
              <a:rPr lang="ar-DZ" sz="3600" b="1" dirty="0" smtClean="0">
                <a:solidFill>
                  <a:srgbClr val="FFFF00"/>
                </a:solidFill>
                <a:cs typeface="Traditional Arabic" pitchFamily="2" charset="-78"/>
              </a:rPr>
              <a:t>- الوضوحية: </a:t>
            </a:r>
            <a:r>
              <a:rPr lang="ar-DZ" sz="3600" b="1" dirty="0" smtClean="0">
                <a:cs typeface="Traditional Arabic" pitchFamily="2" charset="-78"/>
              </a:rPr>
              <a:t>تمكين سوق العمل من مقارنة شهادات </a:t>
            </a:r>
            <a:r>
              <a:rPr lang="fr-FR" sz="3600" b="1" dirty="0" smtClean="0">
                <a:cs typeface="Traditional Arabic" pitchFamily="2" charset="-78"/>
              </a:rPr>
              <a:t>LMD</a:t>
            </a:r>
            <a:r>
              <a:rPr lang="ar-DZ" sz="3600" b="1" dirty="0">
                <a:cs typeface="Traditional Arabic" pitchFamily="2" charset="-78"/>
              </a:rPr>
              <a:t> </a:t>
            </a:r>
            <a:r>
              <a:rPr lang="ar-DZ" sz="3600" b="1" dirty="0" smtClean="0">
                <a:cs typeface="Traditional Arabic" pitchFamily="2" charset="-78"/>
              </a:rPr>
              <a:t>بسهولة في اطار التشغيل.</a:t>
            </a:r>
            <a:endParaRPr lang="fr-FR" sz="3600" b="1" dirty="0">
              <a:solidFill>
                <a:srgbClr val="FFFF00"/>
              </a:solidFill>
              <a:cs typeface="Traditional Arabic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"/>
          <p:cNvSpPr>
            <a:spLocks noChangeArrowheads="1"/>
          </p:cNvSpPr>
          <p:nvPr/>
        </p:nvSpPr>
        <p:spPr bwMode="auto">
          <a:xfrm>
            <a:off x="0" y="332656"/>
            <a:ext cx="91440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>
              <a:buClr>
                <a:srgbClr val="FFFF00"/>
              </a:buClr>
              <a:buFont typeface="Arial" pitchFamily="34" charset="0"/>
              <a:buChar char="•"/>
            </a:pPr>
            <a:r>
              <a:rPr lang="ar-DZ" sz="3600" b="1" dirty="0" smtClean="0">
                <a:solidFill>
                  <a:srgbClr val="FFFF00"/>
                </a:solidFill>
                <a:cs typeface="Traditional Arabic" pitchFamily="2" charset="-78"/>
              </a:rPr>
              <a:t>الاختبارات</a:t>
            </a:r>
          </a:p>
          <a:p>
            <a:pPr algn="just" rtl="1">
              <a:buClr>
                <a:srgbClr val="FFFF00"/>
              </a:buClr>
              <a:buFont typeface="Arial" pitchFamily="34" charset="0"/>
              <a:buChar char="•"/>
            </a:pPr>
            <a:endParaRPr lang="ar-DZ" sz="3600" b="1" dirty="0" smtClean="0">
              <a:solidFill>
                <a:srgbClr val="FFFF00"/>
              </a:solidFill>
              <a:cs typeface="Traditional Arabic" pitchFamily="2" charset="-78"/>
            </a:endParaRPr>
          </a:p>
          <a:p>
            <a:pPr algn="just" rtl="1">
              <a:buClr>
                <a:srgbClr val="FFFF00"/>
              </a:buClr>
              <a:buFont typeface="Wingdings" pitchFamily="2" charset="2"/>
              <a:buChar char="q"/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تنظم اختبارات كل سداسي في دورتين و تعتبر الدورة الثانية دورة استدراكية</a:t>
            </a:r>
            <a:endParaRPr lang="ar-DZ" sz="3000" b="1" dirty="0" smtClean="0">
              <a:solidFill>
                <a:srgbClr val="FFFF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Clr>
                <a:srgbClr val="FFFF00"/>
              </a:buClr>
              <a:buFont typeface="Wingdings" pitchFamily="2" charset="2"/>
              <a:buChar char="q"/>
            </a:pPr>
            <a:endParaRPr lang="ar-DZ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Clr>
                <a:srgbClr val="FFFF00"/>
              </a:buClr>
              <a:buFont typeface="Wingdings" pitchFamily="2" charset="2"/>
              <a:buChar char="q"/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في حالة الاخفاق في الدورة العادية يشارك الطالب في الدورة </a:t>
            </a:r>
            <a:r>
              <a:rPr lang="ar-DZ" sz="3600" b="1" dirty="0" smtClean="0">
                <a:solidFill>
                  <a:srgbClr val="FFFF09"/>
                </a:solidFill>
                <a:latin typeface="Traditional Arabic" pitchFamily="18" charset="-78"/>
                <a:cs typeface="Traditional Arabic" pitchFamily="18" charset="-78"/>
              </a:rPr>
              <a:t>الاستدراكية في الاختبارات المتعلقة بالواحدات غير المكتسبة في المواد غير المكتسبة.</a:t>
            </a:r>
          </a:p>
          <a:p>
            <a:pPr algn="just" rtl="1"/>
            <a:endParaRPr lang="ar-DZ" sz="3600" b="1" dirty="0" smtClean="0">
              <a:solidFill>
                <a:schemeClr val="accent2">
                  <a:lumMod val="50000"/>
                </a:schemeClr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"/>
          <p:cNvSpPr>
            <a:spLocks noChangeArrowheads="1"/>
          </p:cNvSpPr>
          <p:nvPr/>
        </p:nvSpPr>
        <p:spPr bwMode="auto">
          <a:xfrm>
            <a:off x="0" y="1"/>
            <a:ext cx="91440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>
              <a:buClr>
                <a:srgbClr val="FFFF00"/>
              </a:buClr>
              <a:buFont typeface="Arial" pitchFamily="34" charset="0"/>
              <a:buChar char="•"/>
            </a:pPr>
            <a:r>
              <a:rPr lang="ar-DZ" sz="3600" b="1" dirty="0" smtClean="0">
                <a:solidFill>
                  <a:srgbClr val="FFFF00"/>
                </a:solidFill>
                <a:cs typeface="Traditional Arabic" pitchFamily="2" charset="-78"/>
              </a:rPr>
              <a:t>ملاحظات:</a:t>
            </a:r>
          </a:p>
          <a:p>
            <a:pPr algn="just" rtl="1">
              <a:buClr>
                <a:srgbClr val="FFFF00"/>
              </a:buClr>
              <a:buFont typeface="Arial" pitchFamily="34" charset="0"/>
              <a:buChar char="•"/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يعتبر الطالب مقصى من مادة إذا كان عدد غياباته في الأعمال الموجهة أو التطبيقية 03 غيابات بدون تبرير أو 05 غيابات فما فوق حتى و لو كانت مبررة أو غياب غير مبرر في امتحان.</a:t>
            </a:r>
          </a:p>
          <a:p>
            <a:pPr algn="just" rtl="1">
              <a:buClr>
                <a:srgbClr val="FFFF00"/>
              </a:buClr>
              <a:buFont typeface="Arial" pitchFamily="34" charset="0"/>
              <a:buChar char="•"/>
            </a:pPr>
            <a:endParaRPr lang="ar-DZ" sz="3600" b="1" dirty="0" smtClean="0">
              <a:solidFill>
                <a:srgbClr val="FFFF00"/>
              </a:solidFill>
              <a:cs typeface="Traditional Arabic" pitchFamily="2" charset="-78"/>
            </a:endParaRPr>
          </a:p>
          <a:p>
            <a:pPr algn="just" rtl="1">
              <a:buClr>
                <a:srgbClr val="FFFF00"/>
              </a:buClr>
              <a:buFont typeface="Wingdings" pitchFamily="2" charset="2"/>
              <a:buChar char="q"/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الطالب المقصى من مادة                 علامة 00 (صفر)</a:t>
            </a:r>
          </a:p>
          <a:p>
            <a:pPr algn="just" rtl="1">
              <a:buClr>
                <a:srgbClr val="FFFF00"/>
              </a:buClr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و عليه :</a:t>
            </a:r>
          </a:p>
          <a:p>
            <a:pPr lvl="1" algn="just" rtl="1">
              <a:buClr>
                <a:srgbClr val="FFFF00"/>
              </a:buClr>
              <a:buFont typeface="Arial" pitchFamily="34" charset="0"/>
              <a:buChar char="•"/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يقصى من الوحدة التعليمية</a:t>
            </a:r>
          </a:p>
          <a:p>
            <a:pPr lvl="1" algn="just" rtl="1">
              <a:buClr>
                <a:srgbClr val="FFFF00"/>
              </a:buClr>
              <a:buFont typeface="Arial" pitchFamily="34" charset="0"/>
              <a:buChar char="•"/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لا يستفيد من التعويض</a:t>
            </a:r>
          </a:p>
          <a:p>
            <a:pPr lvl="1" algn="just" rtl="1">
              <a:buClr>
                <a:srgbClr val="FFFF00"/>
              </a:buClr>
              <a:buFont typeface="Arial" pitchFamily="34" charset="0"/>
              <a:buChar char="•"/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يفقد حق التعويض داخل الوحدة و في السداسي و بين السداسين</a:t>
            </a:r>
          </a:p>
          <a:p>
            <a:pPr algn="just" rtl="1"/>
            <a:endParaRPr lang="ar-DZ" sz="3600" b="1" dirty="0" smtClean="0">
              <a:solidFill>
                <a:schemeClr val="accent2">
                  <a:lumMod val="50000"/>
                </a:schemeClr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Left Arrow 2"/>
          <p:cNvSpPr/>
          <p:nvPr/>
        </p:nvSpPr>
        <p:spPr>
          <a:xfrm>
            <a:off x="4788024" y="3573016"/>
            <a:ext cx="978408" cy="2686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1"/>
          <p:cNvSpPr>
            <a:spLocks noChangeArrowheads="1"/>
          </p:cNvSpPr>
          <p:nvPr/>
        </p:nvSpPr>
        <p:spPr bwMode="auto">
          <a:xfrm>
            <a:off x="0" y="1"/>
            <a:ext cx="9144000" cy="646331"/>
          </a:xfrm>
          <a:prstGeom prst="rect">
            <a:avLst/>
          </a:prstGeom>
          <a:solidFill>
            <a:schemeClr val="accent1">
              <a:alpha val="5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>
              <a:buClr>
                <a:srgbClr val="FFFF00"/>
              </a:buClr>
              <a:buFont typeface="Arial" pitchFamily="34" charset="0"/>
              <a:buChar char="•"/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الماستر</a:t>
            </a:r>
          </a:p>
        </p:txBody>
      </p:sp>
      <p:sp>
        <p:nvSpPr>
          <p:cNvPr id="7" name="Rectangle 21"/>
          <p:cNvSpPr>
            <a:spLocks noChangeArrowheads="1"/>
          </p:cNvSpPr>
          <p:nvPr/>
        </p:nvSpPr>
        <p:spPr bwMode="auto">
          <a:xfrm>
            <a:off x="0" y="1052736"/>
            <a:ext cx="9144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>
              <a:buClr>
                <a:srgbClr val="FFFF00"/>
              </a:buClr>
            </a:pPr>
            <a:r>
              <a:rPr lang="ar-DZ" sz="34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الماستر ذو طابع وطني. مفتوح للحائزين على الليسانس أو شهادة معادلة لها. </a:t>
            </a:r>
          </a:p>
          <a:p>
            <a:pPr algn="just" rtl="1">
              <a:buClr>
                <a:srgbClr val="FFFF00"/>
              </a:buClr>
            </a:pPr>
            <a:r>
              <a:rPr lang="ar-DZ" sz="34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يخضع لقدرات الاستقبال و التأطير المتوفرة.</a:t>
            </a:r>
          </a:p>
        </p:txBody>
      </p:sp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04864"/>
            <a:ext cx="9144000" cy="2880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73216"/>
            <a:ext cx="9144000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1895" y="0"/>
            <a:ext cx="3432105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5781551" cy="6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692696"/>
            <a:ext cx="8964488" cy="58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500042"/>
            <a:ext cx="3816424" cy="760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1"/>
          <p:cNvSpPr>
            <a:spLocks noChangeArrowheads="1"/>
          </p:cNvSpPr>
          <p:nvPr/>
        </p:nvSpPr>
        <p:spPr bwMode="auto">
          <a:xfrm>
            <a:off x="0" y="1857364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>
              <a:buClr>
                <a:srgbClr val="FFFF00"/>
              </a:buClr>
              <a:buFont typeface="Arial" pitchFamily="34" charset="0"/>
              <a:buChar char="•"/>
            </a:pPr>
            <a:r>
              <a:rPr lang="ar-DZ" sz="3600" b="1" dirty="0" smtClean="0">
                <a:solidFill>
                  <a:srgbClr val="FFFF00"/>
                </a:solidFill>
                <a:cs typeface="Traditional Arabic" pitchFamily="2" charset="-78"/>
              </a:rPr>
              <a:t>يتم ترتيب الفائزين في الماستر لتحديد قوائم الذين لهم الحق الدخول لمسابقة الدكتوراه.</a:t>
            </a:r>
            <a:endParaRPr lang="ar-DZ" sz="3600" b="1" dirty="0" smtClean="0">
              <a:solidFill>
                <a:schemeClr val="accent2">
                  <a:lumMod val="50000"/>
                </a:schemeClr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3714752"/>
            <a:ext cx="6001773" cy="1072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214563" y="2357438"/>
            <a:ext cx="4714875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1" lang="ar-TN" sz="9600" b="1" dirty="0">
                <a:solidFill>
                  <a:srgbClr val="FFFF00"/>
                </a:solidFill>
                <a:latin typeface="Arial" charset="0"/>
                <a:cs typeface="Andalus" pitchFamily="2" charset="-78"/>
              </a:rPr>
              <a:t>شكرا</a:t>
            </a:r>
            <a:r>
              <a:rPr kumimoji="1" lang="ar-TN" sz="9600" b="1" dirty="0">
                <a:solidFill>
                  <a:srgbClr val="F2130E"/>
                </a:solidFill>
                <a:latin typeface="Arial" charset="0"/>
                <a:cs typeface="Andalus" pitchFamily="2" charset="-78"/>
              </a:rPr>
              <a:t> </a:t>
            </a:r>
            <a:endParaRPr kumimoji="1" lang="fr-FR" sz="9600" b="1" dirty="0">
              <a:solidFill>
                <a:srgbClr val="F2130E"/>
              </a:solidFill>
              <a:latin typeface="Arial" charset="0"/>
              <a:cs typeface="Andalus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0" y="0"/>
            <a:ext cx="9144000" cy="6429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50800" dir="5400000" sx="1000" sy="1000" algn="ctr" rotWithShape="0">
              <a:schemeClr val="tx1"/>
            </a:outerShdw>
          </a:effectLst>
        </p:spPr>
        <p:txBody>
          <a:bodyPr/>
          <a:lstStyle/>
          <a:p>
            <a:pPr algn="ctr" rtl="1">
              <a:defRPr/>
            </a:pPr>
            <a:r>
              <a:rPr lang="ar-DZ" sz="4000" b="1" kern="0" dirty="0" smtClean="0">
                <a:solidFill>
                  <a:schemeClr val="bg1"/>
                </a:solidFill>
                <a:cs typeface="Traditional Arabic" pitchFamily="2" charset="-78"/>
              </a:rPr>
              <a:t>قواعد تسير و تنظيم الدراسة الجامعية</a:t>
            </a:r>
            <a:endParaRPr lang="fr-FR" sz="4000" b="1" kern="0" dirty="0">
              <a:solidFill>
                <a:schemeClr val="bg1"/>
              </a:solidFill>
              <a:latin typeface="+mj-lt"/>
              <a:ea typeface="+mj-ea"/>
              <a:cs typeface="Traditional Arabic" pitchFamily="2" charset="-78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0" y="1988840"/>
            <a:ext cx="9144000" cy="2736304"/>
          </a:xfrm>
          <a:prstGeom prst="rect">
            <a:avLst/>
          </a:prstGeom>
        </p:spPr>
        <p:txBody>
          <a:bodyPr/>
          <a:lstStyle/>
          <a:p>
            <a:pPr marL="448056" indent="-384048" algn="r" rtl="1">
              <a:spcBef>
                <a:spcPct val="20000"/>
              </a:spcBef>
              <a:buClr>
                <a:schemeClr val="accent1"/>
              </a:buClr>
              <a:buSzPct val="80000"/>
            </a:pPr>
            <a:r>
              <a:rPr kumimoji="0" lang="ar-DZ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يمكن للطالب تعليق</a:t>
            </a:r>
            <a:r>
              <a:rPr kumimoji="0" lang="ar-DZ" sz="3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 تسجيله لأسباب استنائية (أمرض مزمنة، أمرض طويلة المدة، أمومة، التزمات عائلية...)</a:t>
            </a:r>
            <a:endParaRPr kumimoji="0" lang="ar-DZ" sz="36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raditional Arabic" pitchFamily="18" charset="-78"/>
              <a:cs typeface="Traditional Arabic" pitchFamily="18" charset="-78"/>
            </a:endParaRPr>
          </a:p>
          <a:p>
            <a:pPr marL="448056" indent="-384048" algn="just" rtl="1">
              <a:spcBef>
                <a:spcPct val="20000"/>
              </a:spcBef>
              <a:buClr>
                <a:schemeClr val="accent1"/>
              </a:buClr>
              <a:buSzPct val="80000"/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يودع الطالب المبرر للعطلة الأكاديمية لدى المصالح البيداغوجية قبل الامتحانات الأولى.</a:t>
            </a:r>
          </a:p>
        </p:txBody>
      </p:sp>
      <p:sp>
        <p:nvSpPr>
          <p:cNvPr id="5" name="Rectangle 4"/>
          <p:cNvSpPr/>
          <p:nvPr/>
        </p:nvSpPr>
        <p:spPr>
          <a:xfrm>
            <a:off x="2627784" y="1052736"/>
            <a:ext cx="36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8056" lvl="0" indent="-384048" algn="ctr" rtl="1">
              <a:spcBef>
                <a:spcPct val="20000"/>
              </a:spcBef>
              <a:buClr>
                <a:srgbClr val="FF388C"/>
              </a:buClr>
              <a:buSzPct val="80000"/>
              <a:defRPr/>
            </a:pPr>
            <a:r>
              <a:rPr lang="ar-DZ" sz="3600" b="1" dirty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العطلة الاكادمية: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5085184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8056" lvl="0" indent="-384048" algn="ctr" rtl="1">
              <a:spcBef>
                <a:spcPct val="20000"/>
              </a:spcBef>
              <a:buClr>
                <a:srgbClr val="FF388C"/>
              </a:buClr>
              <a:buSzPct val="80000"/>
              <a:defRPr/>
            </a:pPr>
            <a:r>
              <a:rPr lang="ar-DZ" sz="3600" b="1" dirty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للطالب الحق في عطلة أكاديمية واحدة خلال المسار</a:t>
            </a:r>
            <a:endParaRPr lang="ar-DZ" sz="3600" b="1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0" y="1700808"/>
            <a:ext cx="9144000" cy="2736304"/>
          </a:xfrm>
          <a:prstGeom prst="rect">
            <a:avLst/>
          </a:prstGeom>
        </p:spPr>
        <p:txBody>
          <a:bodyPr/>
          <a:lstStyle/>
          <a:p>
            <a:pPr marL="448056" indent="-384048" algn="r" rtl="1">
              <a:spcBef>
                <a:spcPct val="20000"/>
              </a:spcBef>
              <a:buClr>
                <a:schemeClr val="accent1"/>
              </a:buClr>
              <a:buSzPct val="80000"/>
            </a:pPr>
            <a:r>
              <a:rPr kumimoji="0" lang="ar-DZ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يعتبر الطالب المسجل بانتظام</a:t>
            </a:r>
            <a:r>
              <a:rPr kumimoji="0" lang="ar-DZ" sz="3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 منقطعا عن دراسته إذا لم يحضر لأي شكل من أشكال التعليم المنظمة (دروس،</a:t>
            </a:r>
            <a:r>
              <a:rPr kumimoji="0" lang="fr-FR" sz="3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   </a:t>
            </a:r>
            <a:r>
              <a:rPr kumimoji="0" lang="ar-DZ" sz="3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أعمال موجهة...) خلال سداسي من السنة الجامعية. و يقصى من الدراسة بعنوان السنة الجامعية.</a:t>
            </a:r>
            <a:r>
              <a:rPr kumimoji="0" lang="fr-FR" sz="3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 </a:t>
            </a:r>
            <a:endParaRPr kumimoji="0" lang="ar-DZ" sz="36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27584" y="620688"/>
            <a:ext cx="7272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8056" indent="-384048" algn="ctr" rtl="1">
              <a:spcBef>
                <a:spcPct val="20000"/>
              </a:spcBef>
              <a:buClr>
                <a:schemeClr val="accent1"/>
              </a:buClr>
              <a:buSzPct val="80000"/>
            </a:pPr>
            <a:r>
              <a:rPr lang="ar-DZ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الانقطاع و اعادة الادماج من الانقطاع</a:t>
            </a:r>
            <a:r>
              <a:rPr lang="ar-DZ" sz="3600" b="1" dirty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:</a:t>
            </a:r>
            <a:endParaRPr lang="fr-BE" sz="3600" b="1" dirty="0">
              <a:solidFill>
                <a:srgbClr val="FFFF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4437112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8056" lvl="0" indent="-384048" algn="ctr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ar-DZ" sz="3600" b="1" dirty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لا يرخص للطالب باعادة الإدماج  إلا مرة واحدة خلال مساره الدراسي و ذلك بعد دراسة ملفه و حسب توفر الأماكن البيداغوجية.</a:t>
            </a:r>
            <a:endParaRPr lang="ar-DZ" sz="3600" b="1" dirty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marL="448056" marR="0" lvl="0" indent="-384048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ar-DZ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مزاولة</a:t>
            </a:r>
            <a:r>
              <a:rPr kumimoji="0" lang="ar-DZ" sz="36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 الدراسة</a:t>
            </a:r>
            <a:r>
              <a:rPr kumimoji="0" lang="ar-DZ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: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ar-DZ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تنظم الدراسة في حصص</a:t>
            </a:r>
            <a:r>
              <a:rPr kumimoji="0" lang="ar-DZ" sz="3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 على شكل:</a:t>
            </a:r>
          </a:p>
          <a:p>
            <a:pPr marL="448056" marR="0" lvl="0" indent="-38404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ar-DZ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دروس</a:t>
            </a:r>
            <a:r>
              <a:rPr kumimoji="0" lang="fr-BE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 ( Cours ) </a:t>
            </a:r>
            <a:r>
              <a:rPr kumimoji="0" lang="ar-DZ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:</a:t>
            </a:r>
            <a:r>
              <a:rPr kumimoji="0" lang="ar-DZ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تهدف إلى تقديم الجانب</a:t>
            </a:r>
            <a:r>
              <a:rPr kumimoji="0" lang="ar-DZ" sz="3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 النظري للمادة.حضور الطالب للدرس ضروري.</a:t>
            </a:r>
          </a:p>
          <a:p>
            <a:pPr marL="448056" lvl="0" indent="-384048" algn="just" rtl="1">
              <a:spcBef>
                <a:spcPct val="20000"/>
              </a:spcBef>
              <a:buClr>
                <a:schemeClr val="accent1"/>
              </a:buClr>
              <a:buSzPct val="80000"/>
            </a:pPr>
            <a:r>
              <a:rPr lang="ar-DZ" sz="3600" b="1" noProof="0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أعمال موجهة</a:t>
            </a:r>
            <a:r>
              <a:rPr lang="fr-BE" sz="3600" b="1" noProof="0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 (TD) </a:t>
            </a:r>
            <a:r>
              <a:rPr lang="ar-DZ" sz="3600" b="1" noProof="0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: استيعاب و تعميق المعارف المقدمة خلال الدروس بواسطة تمارين تطبيقية أو أي شكل أخر.</a:t>
            </a:r>
            <a:r>
              <a:rPr kumimoji="0" lang="ar-DZ" sz="36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حضور الطالب اجباري.</a:t>
            </a:r>
          </a:p>
          <a:p>
            <a:pPr marL="448056" indent="-384048" algn="just" rtl="1">
              <a:spcBef>
                <a:spcPct val="20000"/>
              </a:spcBef>
              <a:buClr>
                <a:schemeClr val="accent1"/>
              </a:buClr>
              <a:buSzPct val="80000"/>
            </a:pPr>
            <a:r>
              <a:rPr lang="ar-DZ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أعمال تطبيقية</a:t>
            </a:r>
            <a:r>
              <a:rPr lang="fr-BE" sz="3600" b="1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 (TP) </a:t>
            </a:r>
            <a:r>
              <a:rPr lang="ar-DZ" sz="3600" b="1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: </a:t>
            </a: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تطبيق جزء أو كل المعارف المقدمة خلال الدروس .</a:t>
            </a:r>
            <a:r>
              <a:rPr lang="ar-DZ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 حضور الطالب اجباري.</a:t>
            </a:r>
          </a:p>
          <a:p>
            <a:pPr marL="448056" lvl="0" indent="-384048" algn="just" rtl="1">
              <a:spcBef>
                <a:spcPct val="20000"/>
              </a:spcBef>
              <a:buClr>
                <a:schemeClr val="accent1"/>
              </a:buClr>
              <a:buSzPct val="80000"/>
            </a:pPr>
            <a:endParaRPr kumimoji="0" lang="ar-DZ" sz="3600" b="1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0" y="908720"/>
            <a:ext cx="9144000" cy="5949280"/>
          </a:xfrm>
          <a:prstGeom prst="rect">
            <a:avLst/>
          </a:prstGeom>
        </p:spPr>
        <p:txBody>
          <a:bodyPr/>
          <a:lstStyle/>
          <a:p>
            <a:pPr marL="448056" lvl="0" indent="-384048" algn="r" rtl="1">
              <a:spcBef>
                <a:spcPct val="20000"/>
              </a:spcBef>
              <a:buClr>
                <a:srgbClr val="FFFF00"/>
              </a:buClr>
              <a:buSzPct val="80000"/>
            </a:pPr>
            <a:r>
              <a:rPr lang="ar-DZ" sz="3600" dirty="0" smtClean="0"/>
              <a:t>يعد </a:t>
            </a:r>
            <a:r>
              <a:rPr lang="ar-DZ" sz="3600" dirty="0"/>
              <a:t>حضور الطلبة للأعمال الموجهة وورشات الأعمال والأعمال التطبيقية إجباريا على مدار</a:t>
            </a:r>
            <a:br>
              <a:rPr lang="ar-DZ" sz="3600" dirty="0"/>
            </a:br>
            <a:r>
              <a:rPr lang="ar-DZ" sz="3600" dirty="0"/>
              <a:t>السداسي. </a:t>
            </a:r>
            <a:r>
              <a:rPr lang="ar-DZ" sz="3600" dirty="0" smtClean="0"/>
              <a:t>لان الأستاذ </a:t>
            </a:r>
            <a:r>
              <a:rPr lang="ar-DZ" sz="3600" dirty="0"/>
              <a:t>المكلف بالأعمال الموجهة و/أو الأعمال التطبيقية </a:t>
            </a:r>
            <a:r>
              <a:rPr lang="ar-DZ" sz="3600" dirty="0" smtClean="0"/>
              <a:t>يقوم بمراقبة الحضور</a:t>
            </a:r>
            <a:r>
              <a:rPr lang="fr-FR" sz="3600" dirty="0" smtClean="0"/>
              <a:t> </a:t>
            </a:r>
            <a:r>
              <a:rPr lang="ar-DZ" sz="3600" dirty="0" smtClean="0"/>
              <a:t>في </a:t>
            </a:r>
            <a:r>
              <a:rPr lang="ar-DZ" sz="3600" dirty="0"/>
              <a:t>كل حصة، قصد حساب الغيابات التي تؤخذ بعين الاعتبار أثناء عملية التقييم.</a:t>
            </a:r>
            <a:r>
              <a:rPr lang="ar-DZ" sz="3600" dirty="0"/>
              <a:t> </a:t>
            </a:r>
            <a:br>
              <a:rPr lang="ar-DZ" sz="3600" dirty="0"/>
            </a:br>
            <a:endParaRPr lang="fr-FR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448056" lvl="0" indent="-384048" algn="just" rtl="1">
              <a:spcBef>
                <a:spcPct val="20000"/>
              </a:spcBef>
              <a:buClr>
                <a:srgbClr val="FFFF00"/>
              </a:buClr>
              <a:buSzPct val="80000"/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يجب </a:t>
            </a:r>
            <a:r>
              <a:rPr lang="ar-DZ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تبليغ مبرر الغياب خلال 03 أيام الموالية لغياب الحصة</a:t>
            </a: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. و إذا تعدى الأجل يعتبر غير مقبول.</a:t>
            </a:r>
          </a:p>
          <a:p>
            <a:pPr marL="448056" lvl="0" indent="-384048" algn="just" rtl="1">
              <a:spcBef>
                <a:spcPct val="20000"/>
              </a:spcBef>
              <a:buClr>
                <a:srgbClr val="FFFF00"/>
              </a:buClr>
              <a:buSzPct val="80000"/>
              <a:buFont typeface="Arial" pitchFamily="34" charset="0"/>
              <a:buChar char="•"/>
            </a:pPr>
            <a:endParaRPr lang="ar-DZ" sz="3600" b="1" dirty="0" smtClean="0">
              <a:solidFill>
                <a:srgbClr val="FFFF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448056" lvl="0" indent="-384048" algn="just" rtl="1">
              <a:spcBef>
                <a:spcPct val="20000"/>
              </a:spcBef>
              <a:buClr>
                <a:srgbClr val="FFFF00"/>
              </a:buClr>
              <a:buSzPct val="80000"/>
              <a:buFont typeface="Arial" pitchFamily="34" charset="0"/>
              <a:buChar char="•"/>
            </a:pPr>
            <a:endParaRPr lang="ar-DZ" sz="3600" b="1" dirty="0" smtClean="0">
              <a:solidFill>
                <a:srgbClr val="FFFF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448056" lvl="0" indent="-384048" algn="just" rtl="1">
              <a:spcBef>
                <a:spcPct val="20000"/>
              </a:spcBef>
              <a:buClr>
                <a:srgbClr val="FFFF00"/>
              </a:buClr>
              <a:buSzPct val="80000"/>
              <a:buFont typeface="Arial" pitchFamily="34" charset="0"/>
              <a:buChar char="•"/>
            </a:pPr>
            <a:endParaRPr lang="ar-DZ" sz="3600" b="1" dirty="0" smtClean="0">
              <a:solidFill>
                <a:srgbClr val="FFFF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448056" lvl="0" indent="-384048" algn="just" rtl="1">
              <a:spcBef>
                <a:spcPct val="20000"/>
              </a:spcBef>
              <a:buClr>
                <a:srgbClr val="FFFF00"/>
              </a:buClr>
              <a:buSzPct val="80000"/>
              <a:buFont typeface="Arial" pitchFamily="34" charset="0"/>
              <a:buChar char="•"/>
            </a:pPr>
            <a:endParaRPr lang="ar-DZ" sz="3600" b="1" dirty="0" smtClean="0">
              <a:solidFill>
                <a:srgbClr val="FFFF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448056" lvl="0" indent="-384048" algn="just" rtl="1">
              <a:spcBef>
                <a:spcPct val="20000"/>
              </a:spcBef>
              <a:buClr>
                <a:srgbClr val="FFFF00"/>
              </a:buClr>
              <a:buSzPct val="80000"/>
              <a:buFont typeface="Arial" pitchFamily="34" charset="0"/>
              <a:buChar char="•"/>
            </a:pPr>
            <a:endParaRPr kumimoji="0" lang="ar-DZ" sz="3600" b="1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-27384"/>
            <a:ext cx="914400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marL="448056" lvl="0" indent="-384048" algn="ctr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المواضبة و الغيابات: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"/>
          <p:cNvSpPr>
            <a:spLocks noChangeArrowheads="1"/>
          </p:cNvSpPr>
          <p:nvPr/>
        </p:nvSpPr>
        <p:spPr bwMode="auto">
          <a:xfrm>
            <a:off x="0" y="1196752"/>
            <a:ext cx="91440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>
              <a:buClr>
                <a:srgbClr val="FFFF00"/>
              </a:buClr>
              <a:buFont typeface="Arial" pitchFamily="34" charset="0"/>
              <a:buChar char="•"/>
            </a:pPr>
            <a:r>
              <a:rPr lang="ar-DZ" sz="3600" b="1" dirty="0" smtClean="0">
                <a:solidFill>
                  <a:srgbClr val="FFFF00"/>
                </a:solidFill>
                <a:cs typeface="Traditional Arabic" pitchFamily="2" charset="-78"/>
              </a:rPr>
              <a:t>الاختبارات</a:t>
            </a:r>
          </a:p>
          <a:p>
            <a:pPr algn="just" rtl="1">
              <a:buClr>
                <a:srgbClr val="FFFF00"/>
              </a:buClr>
              <a:buFont typeface="Arial" pitchFamily="34" charset="0"/>
              <a:buChar char="•"/>
            </a:pPr>
            <a:endParaRPr lang="ar-DZ" sz="3600" b="1" dirty="0" smtClean="0">
              <a:solidFill>
                <a:srgbClr val="FFFF00"/>
              </a:solidFill>
              <a:cs typeface="Traditional Arabic" pitchFamily="2" charset="-78"/>
            </a:endParaRPr>
          </a:p>
          <a:p>
            <a:pPr algn="just" rtl="1">
              <a:buClr>
                <a:srgbClr val="FFFF00"/>
              </a:buClr>
              <a:buFont typeface="Wingdings" pitchFamily="2" charset="2"/>
              <a:buChar char="q"/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تنظم اختبارات كل سداسي في دورتين و تعتبر الدورة الثانية دورة استدراكية</a:t>
            </a:r>
            <a:endParaRPr lang="ar-DZ" sz="3000" b="1" dirty="0" smtClean="0">
              <a:solidFill>
                <a:srgbClr val="FFFF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Clr>
                <a:srgbClr val="FFFF00"/>
              </a:buClr>
              <a:buFont typeface="Wingdings" pitchFamily="2" charset="2"/>
              <a:buChar char="q"/>
            </a:pPr>
            <a:endParaRPr lang="ar-DZ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Clr>
                <a:srgbClr val="FFFF00"/>
              </a:buClr>
              <a:buFont typeface="Wingdings" pitchFamily="2" charset="2"/>
              <a:buChar char="q"/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في حالة الاخفاق في الدورة العادية يشارك الطالب في الدورة الاستدراكية في الاختبارات المتعلقة بالواحدات غير المكتسبة في المواد غير المكتسبة.</a:t>
            </a:r>
          </a:p>
          <a:p>
            <a:pPr algn="just" rtl="1"/>
            <a:endParaRPr lang="ar-DZ" sz="3600" b="1" dirty="0" smtClean="0">
              <a:solidFill>
                <a:schemeClr val="accent2">
                  <a:lumMod val="50000"/>
                </a:schemeClr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marL="448056" lvl="0" indent="-384048" algn="ctr" rtl="1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سير الامتحانات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052736"/>
            <a:ext cx="9144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r" rtl="1"/>
            <a:endParaRPr lang="ar-DZ" dirty="0" smtClean="0"/>
          </a:p>
          <a:p>
            <a:pPr lvl="1" algn="just" rtl="1">
              <a:buClr>
                <a:srgbClr val="FFFF00"/>
              </a:buClr>
              <a:buFont typeface="Arial" pitchFamily="34" charset="0"/>
              <a:buChar char="•"/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لا يسمح للطالب إجراء الامتحان إذا وصل قاعة الإمتحان نصف ساعة بعد توزيع مواضيع الامتحان.</a:t>
            </a:r>
          </a:p>
          <a:p>
            <a:pPr lvl="1" algn="r" rtl="1">
              <a:buClr>
                <a:srgbClr val="FFFF00"/>
              </a:buClr>
              <a:buFont typeface="Arial" pitchFamily="34" charset="0"/>
              <a:buChar char="•"/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لا يسمح للطالب مغادرة قاعة الامتحان الا بعد مرور نصف ساعة من توزيع مواضيع الامتحان</a:t>
            </a:r>
          </a:p>
          <a:p>
            <a:pPr lvl="1" algn="r" rtl="1">
              <a:buClr>
                <a:srgbClr val="FFFF00"/>
              </a:buClr>
              <a:buFont typeface="Arial" pitchFamily="34" charset="0"/>
              <a:buChar char="•"/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تجرى مراقبة صارمة لهوية الطلبة أثناء الامتحان :التأكد بواسطة بطاقة الطالب</a:t>
            </a:r>
            <a:endParaRPr lang="fr-BE" sz="36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1" algn="r" rtl="1">
              <a:buClr>
                <a:srgbClr val="FFFF00"/>
              </a:buClr>
              <a:buFont typeface="Arial" pitchFamily="34" charset="0"/>
              <a:buChar char="•"/>
            </a:pPr>
            <a:r>
              <a:rPr lang="ar-DZ" sz="36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إرجاع ورقة الامتحان حتى و لو كانت بيضاء.</a:t>
            </a:r>
            <a:endParaRPr lang="fr-FR" sz="3600" b="1" dirty="0">
              <a:solidFill>
                <a:srgbClr val="FFFF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Titre 1"/>
          <p:cNvSpPr txBox="1">
            <a:spLocks/>
          </p:cNvSpPr>
          <p:nvPr/>
        </p:nvSpPr>
        <p:spPr>
          <a:xfrm>
            <a:off x="0" y="0"/>
            <a:ext cx="9144000" cy="6429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50800" dir="5400000" sx="1000" sy="1000" algn="ctr" rotWithShape="0">
              <a:schemeClr val="tx1"/>
            </a:outerShdw>
          </a:effectLst>
        </p:spPr>
        <p:txBody>
          <a:bodyPr/>
          <a:lstStyle/>
          <a:p>
            <a:pPr algn="ctr" rtl="1">
              <a:defRPr/>
            </a:pPr>
            <a:r>
              <a:rPr lang="ar-DZ" sz="4000" b="1" kern="0" dirty="0" smtClean="0">
                <a:solidFill>
                  <a:schemeClr val="bg1"/>
                </a:solidFill>
                <a:cs typeface="Traditional Arabic" pitchFamily="2" charset="-78"/>
              </a:rPr>
              <a:t>قواعد الإنضباط في فترة الامتحانات</a:t>
            </a:r>
            <a:endParaRPr lang="fr-FR" sz="4000" b="1" kern="0" dirty="0">
              <a:solidFill>
                <a:schemeClr val="bg1"/>
              </a:solidFill>
              <a:latin typeface="+mj-lt"/>
              <a:ea typeface="+mj-ea"/>
              <a:cs typeface="Traditional Arabic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1798</TotalTime>
  <Words>1314</Words>
  <Application>Microsoft Office PowerPoint</Application>
  <PresentationFormat>Affichage à l'écran (4:3)</PresentationFormat>
  <Paragraphs>415</Paragraphs>
  <Slides>35</Slides>
  <Notes>4</Notes>
  <HiddenSlides>1</HiddenSlides>
  <MMClips>0</MMClips>
  <ScaleCrop>false</ScaleCrop>
  <HeadingPairs>
    <vt:vector size="8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35</vt:i4>
      </vt:variant>
    </vt:vector>
  </HeadingPairs>
  <TitlesOfParts>
    <vt:vector size="49" baseType="lpstr">
      <vt:lpstr>Andalus</vt:lpstr>
      <vt:lpstr>Arabic Typesetting</vt:lpstr>
      <vt:lpstr>Arial</vt:lpstr>
      <vt:lpstr>Calibri</vt:lpstr>
      <vt:lpstr>Century Gothic</vt:lpstr>
      <vt:lpstr>Symbol</vt:lpstr>
      <vt:lpstr>Tahoma</vt:lpstr>
      <vt:lpstr>Traditional Arabic</vt:lpstr>
      <vt:lpstr>Verdana</vt:lpstr>
      <vt:lpstr>Wingdings</vt:lpstr>
      <vt:lpstr>Wingdings 2</vt:lpstr>
      <vt:lpstr>Verve</vt:lpstr>
      <vt:lpstr>Équation</vt:lpstr>
      <vt:lpstr>Equation</vt:lpstr>
      <vt:lpstr>  المركز الجامعي عبد الحفيظ بوالصوف ميلة.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المركز الجامعي عبد الحفيظ بوالصوف ميلة.</dc:title>
  <dc:creator>demo</dc:creator>
  <cp:lastModifiedBy>pc car</cp:lastModifiedBy>
  <cp:revision>63</cp:revision>
  <dcterms:created xsi:type="dcterms:W3CDTF">2016-11-05T20:24:55Z</dcterms:created>
  <dcterms:modified xsi:type="dcterms:W3CDTF">2023-10-17T12:00:49Z</dcterms:modified>
</cp:coreProperties>
</file>