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60" r:id="rId6"/>
    <p:sldId id="259" r:id="rId7"/>
    <p:sldId id="261" r:id="rId8"/>
    <p:sldId id="262" r:id="rId9"/>
    <p:sldId id="263"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C4A8E9FE-5EC4-464C-B25C-F2D2267D55A7}">
          <p14:sldIdLst>
            <p14:sldId id="256"/>
            <p14:sldId id="257"/>
            <p14:sldId id="258"/>
            <p14:sldId id="260"/>
            <p14:sldId id="259"/>
            <p14:sldId id="261"/>
            <p14:sldId id="262"/>
            <p14:sldId id="263"/>
            <p14:sldId id="264"/>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320" autoAdjust="0"/>
  </p:normalViewPr>
  <p:slideViewPr>
    <p:cSldViewPr showGuides="1">
      <p:cViewPr varScale="1">
        <p:scale>
          <a:sx n="53" d="100"/>
          <a:sy n="53" d="100"/>
        </p:scale>
        <p:origin x="1498" y="48"/>
      </p:cViewPr>
      <p:guideLst>
        <p:guide orient="horz" pos="2160"/>
        <p:guide pos="2880"/>
      </p:guideLst>
    </p:cSldViewPr>
  </p:slideViewPr>
  <p:outlineViewPr>
    <p:cViewPr>
      <p:scale>
        <a:sx n="33" d="100"/>
        <a:sy n="33" d="100"/>
      </p:scale>
      <p:origin x="0" y="367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3"/>
          <p:cNvPicPr>
            <a:picLocks noChangeAspect="1"/>
          </p:cNvPicPr>
          <p:nvPr/>
        </p:nvPicPr>
        <p:blipFill>
          <a:blip r:embed="rId2"/>
          <a:stretch>
            <a:fillRect/>
          </a:stretch>
        </p:blipFill>
        <p:spPr>
          <a:xfrm>
            <a:off x="0" y="0"/>
            <a:ext cx="9144000" cy="6858000"/>
          </a:xfrm>
          <a:prstGeom prst="rect">
            <a:avLst/>
          </a:prstGeom>
          <a:noFill/>
          <a:ln w="9525">
            <a:noFill/>
          </a:ln>
        </p:spPr>
      </p:pic>
      <p:sp>
        <p:nvSpPr>
          <p:cNvPr id="2051" name="Rectangle 3"/>
          <p:cNvSpPr>
            <a:spLocks noGrp="1" noChangeArrowheads="1"/>
          </p:cNvSpPr>
          <p:nvPr>
            <p:ph type="ctrTitle"/>
          </p:nvPr>
        </p:nvSpPr>
        <p:spPr>
          <a:xfrm>
            <a:off x="468313" y="3717925"/>
            <a:ext cx="8207375" cy="1082675"/>
          </a:xfrm>
        </p:spPr>
        <p:txBody>
          <a:bodyPr/>
          <a:lstStyle>
            <a:lvl1pPr algn="r">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469900" y="4940300"/>
            <a:ext cx="8212138" cy="981075"/>
          </a:xfrm>
        </p:spPr>
        <p:txBody>
          <a:bodyPr/>
          <a:lstStyle>
            <a:lvl1pPr marL="0" indent="0" algn="r">
              <a:buFontTx/>
              <a:buNone/>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457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1D8BD707-D9CF-40AE-B4C6-C98DA3205C09}" type="datetimeFigureOut">
              <a:rPr lang="en-US" smtClean="0"/>
            </a:fld>
            <a:endParaRPr lang="en-US"/>
          </a:p>
        </p:txBody>
      </p:sp>
      <p:sp>
        <p:nvSpPr>
          <p:cNvPr id="10" name="Rectangle 6"/>
          <p:cNvSpPr>
            <a:spLocks noGrp="1" noChangeArrowheads="1"/>
          </p:cNvSpPr>
          <p:nvPr>
            <p:ph type="ftr" sz="quarter" idx="3"/>
          </p:nvPr>
        </p:nvSpPr>
        <p:spPr bwMode="auto">
          <a:xfrm>
            <a:off x="3124200" y="6245225"/>
            <a:ext cx="2895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6553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6F15528-21DE-4FAA-801E-634DDDAF4B2B}"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74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90500"/>
            <a:ext cx="60198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74750"/>
            <a:ext cx="40386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174750"/>
            <a:ext cx="40386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1D8BD707-D9CF-40AE-B4C6-C98DA3205C09}"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1D8BD707-D9CF-40AE-B4C6-C98DA3205C09}"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1D8BD707-D9CF-40AE-B4C6-C98DA3205C09}"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1D8BD707-D9CF-40AE-B4C6-C98DA3205C09}"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1D8BD707-D9CF-40AE-B4C6-C98DA3205C09}"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1D8BD707-D9CF-40AE-B4C6-C98DA3205C09}"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6F15528-21DE-4FAA-801E-634DDDAF4B2B}"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10"/>
          <p:cNvPicPr>
            <a:picLocks noChangeAspect="1"/>
          </p:cNvPicPr>
          <p:nvPr/>
        </p:nvPicPr>
        <p:blipFill>
          <a:blip r:embed="rId12"/>
          <a:stretch>
            <a:fillRect/>
          </a:stretch>
        </p:blipFill>
        <p:spPr>
          <a:xfrm>
            <a:off x="0" y="0"/>
            <a:ext cx="9144000" cy="6858000"/>
          </a:xfrm>
          <a:prstGeom prst="rect">
            <a:avLst/>
          </a:prstGeom>
          <a:noFill/>
          <a:ln w="9525">
            <a:noFill/>
          </a:ln>
        </p:spPr>
      </p:pic>
      <p:sp>
        <p:nvSpPr>
          <p:cNvPr id="1027" name="Rectangle 3"/>
          <p:cNvSpPr>
            <a:spLocks noGrp="1"/>
          </p:cNvSpPr>
          <p:nvPr>
            <p:ph type="title"/>
          </p:nvPr>
        </p:nvSpPr>
        <p:spPr>
          <a:xfrm>
            <a:off x="457200" y="190500"/>
            <a:ext cx="8229600" cy="582613"/>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8" name="Rectangle 4"/>
          <p:cNvSpPr>
            <a:spLocks noGrp="1"/>
          </p:cNvSpPr>
          <p:nvPr>
            <p:ph type="body" idx="1"/>
          </p:nvPr>
        </p:nvSpPr>
        <p:spPr>
          <a:xfrm>
            <a:off x="457200" y="1174750"/>
            <a:ext cx="82296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1D8BD707-D9CF-40AE-B4C6-C98DA3205C09}" type="datetimeFigureOut">
              <a:rPr lang="en-US" smtClean="0"/>
            </a:fld>
            <a:endParaRPr lang="en-US"/>
          </a:p>
        </p:txBody>
      </p:sp>
      <p:sp>
        <p:nvSpPr>
          <p:cNvPr id="1030" name="Rectangle 6"/>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6F15528-21DE-4FAA-801E-634DDDAF4B2B}"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04800"/>
            <a:ext cx="7696200" cy="2895600"/>
          </a:xfrm>
        </p:spPr>
        <p:txBody>
          <a:bodyPr>
            <a:normAutofit fontScale="90000"/>
          </a:bodyPr>
          <a:lstStyle/>
          <a:p>
            <a:pPr algn="l"/>
            <a:br>
              <a:rPr lang="fr-FR" dirty="0"/>
            </a:br>
            <a:r>
              <a:rPr lang="fr-FR" dirty="0"/>
              <a:t>Second </a:t>
            </a:r>
            <a:r>
              <a:rPr lang="fr-FR" dirty="0" err="1"/>
              <a:t>Linguistics</a:t>
            </a:r>
            <a:r>
              <a:rPr lang="fr-FR" dirty="0"/>
              <a:t> Lecture</a:t>
            </a:r>
            <a:br>
              <a:rPr lang="fr-FR" dirty="0"/>
            </a:br>
            <a:r>
              <a:rPr lang="fr-FR" dirty="0" err="1">
                <a:solidFill>
                  <a:srgbClr val="FF0000"/>
                </a:solidFill>
              </a:rPr>
              <a:t>Schools</a:t>
            </a:r>
            <a:r>
              <a:rPr lang="fr-FR" dirty="0">
                <a:solidFill>
                  <a:srgbClr val="FF0000"/>
                </a:solidFill>
              </a:rPr>
              <a:t> of </a:t>
            </a:r>
            <a:r>
              <a:rPr lang="fr-FR" dirty="0" err="1">
                <a:solidFill>
                  <a:srgbClr val="FF0000"/>
                </a:solidFill>
              </a:rPr>
              <a:t>Linguistics</a:t>
            </a:r>
            <a:r>
              <a:rPr lang="fr-FR" dirty="0">
                <a:solidFill>
                  <a:srgbClr val="FF0000"/>
                </a:solidFill>
              </a:rPr>
              <a:t> </a:t>
            </a:r>
            <a:r>
              <a:rPr lang="fr-FR" dirty="0" err="1">
                <a:solidFill>
                  <a:srgbClr val="FF0000"/>
                </a:solidFill>
              </a:rPr>
              <a:t>Thought</a:t>
            </a:r>
            <a:endParaRPr lang="en-US" dirty="0">
              <a:solidFill>
                <a:srgbClr val="FF0000"/>
              </a:solidFill>
            </a:endParaRPr>
          </a:p>
        </p:txBody>
      </p:sp>
      <p:sp>
        <p:nvSpPr>
          <p:cNvPr id="3" name="Subtitle 2"/>
          <p:cNvSpPr>
            <a:spLocks noGrp="1"/>
          </p:cNvSpPr>
          <p:nvPr>
            <p:ph type="subTitle" idx="1"/>
          </p:nvPr>
        </p:nvSpPr>
        <p:spPr/>
        <p:txBody>
          <a:bodyPr/>
          <a:lstStyle/>
          <a:p>
            <a:r>
              <a:rPr lang="fr-FR" b="1" dirty="0"/>
              <a:t>The Prague </a:t>
            </a:r>
            <a:r>
              <a:rPr lang="fr-FR" b="1" dirty="0" err="1"/>
              <a:t>Linguistics</a:t>
            </a:r>
            <a:r>
              <a:rPr lang="fr-FR" b="1" dirty="0"/>
              <a:t> </a:t>
            </a:r>
            <a:r>
              <a:rPr lang="fr-FR" b="1" dirty="0" err="1"/>
              <a:t>Circle</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534400" cy="990600"/>
          </a:xfrm>
        </p:spPr>
        <p:txBody>
          <a:bodyPr/>
          <a:lstStyle/>
          <a:p>
            <a:r>
              <a:rPr lang="en-US" b="1" dirty="0"/>
              <a:t>Nikolai </a:t>
            </a:r>
            <a:r>
              <a:rPr lang="en-US" b="1" dirty="0" err="1"/>
              <a:t>Trubetzkoy</a:t>
            </a:r>
            <a:r>
              <a:rPr lang="en-US" b="1" dirty="0"/>
              <a:t> (1939)</a:t>
            </a:r>
            <a:endParaRPr lang="en-US" b="1" dirty="0"/>
          </a:p>
        </p:txBody>
      </p:sp>
      <p:sp>
        <p:nvSpPr>
          <p:cNvPr id="3" name="Content Placeholder 2"/>
          <p:cNvSpPr>
            <a:spLocks noGrp="1"/>
          </p:cNvSpPr>
          <p:nvPr>
            <p:ph idx="1"/>
          </p:nvPr>
        </p:nvSpPr>
        <p:spPr>
          <a:xfrm>
            <a:off x="0" y="1600200"/>
            <a:ext cx="9144000" cy="5257800"/>
          </a:xfrm>
        </p:spPr>
        <p:txBody>
          <a:bodyPr>
            <a:normAutofit/>
          </a:bodyPr>
          <a:lstStyle/>
          <a:p>
            <a:r>
              <a:rPr lang="en-US" dirty="0"/>
              <a:t>Nikolai </a:t>
            </a:r>
            <a:r>
              <a:rPr lang="en-US" dirty="0" err="1"/>
              <a:t>Trubetzkoy</a:t>
            </a:r>
            <a:r>
              <a:rPr lang="en-US" dirty="0"/>
              <a:t> was a core member of the Prague school of linguistics which  was highly influential in developing some areas of linguistic theory (</a:t>
            </a:r>
            <a:r>
              <a:rPr lang="en-US" dirty="0" err="1"/>
              <a:t>includingphonology</a:t>
            </a:r>
            <a:r>
              <a:rPr lang="en-US" dirty="0"/>
              <a:t>), particularly in the 1930s. His most influential work was published posthumously in 1939, shortly after his death. One aspect of </a:t>
            </a:r>
            <a:r>
              <a:rPr lang="en-US" dirty="0" err="1"/>
              <a:t>Trubetzkoy's</a:t>
            </a:r>
            <a:r>
              <a:rPr lang="en-US" dirty="0"/>
              <a:t> work examines the idea of different types of "oppositions" in phonology. These oppositions are based on phonetic (or phonological) features. We won't look at all of the types of oppositions that he described, but only a few that are of particular relevance to this topic. That is, we will examine types of opposition that </a:t>
            </a:r>
            <a:r>
              <a:rPr lang="en-US" dirty="0" err="1"/>
              <a:t>arerelevant</a:t>
            </a:r>
            <a:r>
              <a:rPr lang="en-US" dirty="0"/>
              <a:t> to the definition of phonological features.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1143000"/>
          </a:xfrm>
        </p:spPr>
        <p:txBody>
          <a:bodyPr/>
          <a:lstStyle/>
          <a:p>
            <a:r>
              <a:rPr lang="en-US" b="1" dirty="0"/>
              <a:t>a) Bilateral oppositions</a:t>
            </a:r>
            <a:endParaRPr lang="en-US" b="1" dirty="0"/>
          </a:p>
        </p:txBody>
      </p:sp>
      <p:sp>
        <p:nvSpPr>
          <p:cNvPr id="3" name="Content Placeholder 2"/>
          <p:cNvSpPr>
            <a:spLocks noGrp="1"/>
          </p:cNvSpPr>
          <p:nvPr>
            <p:ph idx="1"/>
          </p:nvPr>
        </p:nvSpPr>
        <p:spPr/>
        <p:txBody>
          <a:bodyPr/>
          <a:lstStyle/>
          <a:p>
            <a:r>
              <a:rPr lang="en-US" dirty="0"/>
              <a:t>A bilateral opposition refers to a pair sounds that share a set of features which no other sound shares fully. For example, voiceless labial </a:t>
            </a:r>
            <a:r>
              <a:rPr lang="en-US" dirty="0" err="1"/>
              <a:t>obstruents</a:t>
            </a:r>
            <a:r>
              <a:rPr lang="en-US" dirty="0"/>
              <a:t> = /</a:t>
            </a:r>
            <a:r>
              <a:rPr lang="en-US" dirty="0" err="1"/>
              <a:t>p,f</a:t>
            </a:r>
            <a:r>
              <a:rPr lang="en-US" dirty="0"/>
              <a:t>/. Note that </a:t>
            </a:r>
            <a:r>
              <a:rPr lang="en-US" dirty="0" err="1"/>
              <a:t>obstruents</a:t>
            </a:r>
            <a:r>
              <a:rPr lang="en-US" dirty="0"/>
              <a:t> are defined as having a degree of stricture greater than that of approximants (that is, stops and fricatives).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914400"/>
          </a:xfrm>
        </p:spPr>
        <p:txBody>
          <a:bodyPr>
            <a:normAutofit/>
          </a:bodyPr>
          <a:lstStyle/>
          <a:p>
            <a:r>
              <a:rPr lang="en-US" b="1" dirty="0"/>
              <a:t>b) Multilateral oppositions</a:t>
            </a:r>
            <a:endParaRPr lang="en-US" b="1" dirty="0"/>
          </a:p>
        </p:txBody>
      </p:sp>
      <p:sp>
        <p:nvSpPr>
          <p:cNvPr id="3" name="Content Placeholder 2"/>
          <p:cNvSpPr>
            <a:spLocks noGrp="1"/>
          </p:cNvSpPr>
          <p:nvPr>
            <p:ph idx="1"/>
          </p:nvPr>
        </p:nvSpPr>
        <p:spPr/>
        <p:txBody>
          <a:bodyPr>
            <a:normAutofit/>
          </a:bodyPr>
          <a:lstStyle/>
          <a:p>
            <a:r>
              <a:rPr lang="en-US" sz="4000" dirty="0"/>
              <a:t>A group of more than 2 sounds which share common features. For example, labial </a:t>
            </a:r>
            <a:r>
              <a:rPr lang="en-US" sz="4000" dirty="0" err="1"/>
              <a:t>obstruents</a:t>
            </a:r>
            <a:r>
              <a:rPr lang="en-US" sz="4000" dirty="0"/>
              <a:t>, /</a:t>
            </a:r>
            <a:r>
              <a:rPr lang="en-US" sz="4000" dirty="0" err="1"/>
              <a:t>p,b,f,v</a:t>
            </a:r>
            <a:r>
              <a:rPr lang="en-US" sz="4000" dirty="0"/>
              <a:t>/, are both labial and </a:t>
            </a:r>
            <a:r>
              <a:rPr lang="en-US" sz="4000" dirty="0" err="1"/>
              <a:t>obstruents</a:t>
            </a:r>
            <a:r>
              <a:rPr lang="en-US" sz="4000" dirty="0"/>
              <a:t>, so they share two features.</a:t>
            </a:r>
            <a:endParaRPr lang="en-US" sz="4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143000"/>
          </a:xfrm>
        </p:spPr>
        <p:txBody>
          <a:bodyPr/>
          <a:lstStyle/>
          <a:p>
            <a:r>
              <a:rPr lang="en-US" b="1" dirty="0"/>
              <a:t>c) Privative (Binary) Oppositions</a:t>
            </a:r>
            <a:endParaRPr lang="en-US" b="1" dirty="0"/>
          </a:p>
        </p:txBody>
      </p:sp>
      <p:sp>
        <p:nvSpPr>
          <p:cNvPr id="3" name="Content Placeholder 2"/>
          <p:cNvSpPr>
            <a:spLocks noGrp="1"/>
          </p:cNvSpPr>
          <p:nvPr>
            <p:ph idx="1"/>
          </p:nvPr>
        </p:nvSpPr>
        <p:spPr/>
        <p:txBody>
          <a:bodyPr>
            <a:normAutofit/>
          </a:bodyPr>
          <a:lstStyle/>
          <a:p>
            <a:r>
              <a:rPr lang="en-US" dirty="0"/>
              <a:t>One member of a pair of sounds possesses a mark, or feature, which the other lacks. Such features are also known as </a:t>
            </a:r>
            <a:r>
              <a:rPr lang="en-US" b="1" dirty="0"/>
              <a:t>binary </a:t>
            </a:r>
            <a:r>
              <a:rPr lang="en-US" dirty="0"/>
              <a:t>features which a sound either possesses or lacks. Voicing is such a feature. A sound is voiced or NOT voiced. The sound which possesses that feature is said to be </a:t>
            </a:r>
            <a:r>
              <a:rPr lang="en-US" b="1" dirty="0"/>
              <a:t>marked </a:t>
            </a:r>
            <a:r>
              <a:rPr lang="en-US" dirty="0"/>
              <a:t>(</a:t>
            </a:r>
            <a:r>
              <a:rPr lang="en-US" dirty="0" err="1"/>
              <a:t>eg</a:t>
            </a:r>
            <a:r>
              <a:rPr lang="en-US" dirty="0"/>
              <a:t> </a:t>
            </a:r>
            <a:r>
              <a:rPr lang="en-US" b="1" dirty="0"/>
              <a:t>[+voice]</a:t>
            </a:r>
            <a:r>
              <a:rPr lang="en-US" dirty="0"/>
              <a:t>) whilst the sound lacking the feature is </a:t>
            </a:r>
            <a:r>
              <a:rPr lang="en-US" b="1" dirty="0"/>
              <a:t>unmarked </a:t>
            </a:r>
            <a:r>
              <a:rPr lang="en-US" dirty="0"/>
              <a:t>(</a:t>
            </a:r>
            <a:r>
              <a:rPr lang="en-US" dirty="0" err="1"/>
              <a:t>eg</a:t>
            </a:r>
            <a:r>
              <a:rPr lang="en-US" dirty="0"/>
              <a:t>. </a:t>
            </a:r>
            <a:r>
              <a:rPr lang="en-US" b="1" dirty="0"/>
              <a:t>[-voice]</a:t>
            </a:r>
            <a:r>
              <a:rPr lang="en-US" dirty="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b="1" dirty="0"/>
              <a:t>d) Gradual Oppositions</a:t>
            </a:r>
            <a:endParaRPr lang="en-US" b="1" dirty="0"/>
          </a:p>
        </p:txBody>
      </p:sp>
      <p:sp>
        <p:nvSpPr>
          <p:cNvPr id="3" name="Content Placeholder 2"/>
          <p:cNvSpPr>
            <a:spLocks noGrp="1"/>
          </p:cNvSpPr>
          <p:nvPr>
            <p:ph idx="1"/>
          </p:nvPr>
        </p:nvSpPr>
        <p:spPr/>
        <p:txBody>
          <a:bodyPr>
            <a:normAutofit fontScale="92500"/>
          </a:bodyPr>
          <a:lstStyle/>
          <a:p>
            <a:r>
              <a:rPr lang="en-US" sz="3600" dirty="0"/>
              <a:t>The members of a class of sounds possess different degrees or gradations of a feature or property. For example, the three short front unrounded vowels in English /ɪ, e, æ/ which are distinguished only by their height. In this system height would be a single feature with two or more degrees of height.</a:t>
            </a:r>
            <a:endParaRPr lang="en-US"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da-DK"/>
            </a:br>
            <a:r>
              <a:rPr lang="da-DK"/>
              <a:t>3. Roman Jakobson et al. (1941-1956)</a:t>
            </a:r>
            <a:br>
              <a:rPr lang="da-DK"/>
            </a:br>
            <a:endParaRPr lang="en-US" dirty="0"/>
          </a:p>
        </p:txBody>
      </p:sp>
      <p:sp>
        <p:nvSpPr>
          <p:cNvPr id="3" name="Content Placeholder 2"/>
          <p:cNvSpPr>
            <a:spLocks noGrp="1"/>
          </p:cNvSpPr>
          <p:nvPr>
            <p:ph idx="1"/>
          </p:nvPr>
        </p:nvSpPr>
        <p:spPr/>
        <p:txBody>
          <a:bodyPr/>
          <a:lstStyle/>
          <a:p>
            <a:r>
              <a:rPr lang="en-US"/>
              <a:t>Roman Jakobson was also a member of the Prague school of linguistics anworked closely with Trubetzkoy. Distinctive feature theory, based on his own work and the work of Trubetzkoy, was first formalised by Roman Jakobson in 1941 and remains one of the most significant contributions to phonology. Briefly, Jakobson's original formulation of distinctive feature theory was based on the following ideas: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b="1" dirty="0"/>
              <a:t>Distinctive </a:t>
            </a:r>
            <a:r>
              <a:rPr lang="fr-FR" b="1" dirty="0" err="1"/>
              <a:t>Features</a:t>
            </a:r>
            <a:endParaRPr lang="en-US" b="1" dirty="0"/>
          </a:p>
        </p:txBody>
      </p:sp>
      <p:sp>
        <p:nvSpPr>
          <p:cNvPr id="3" name="Content Placeholder 2"/>
          <p:cNvSpPr>
            <a:spLocks noGrp="1"/>
          </p:cNvSpPr>
          <p:nvPr>
            <p:ph idx="1"/>
          </p:nvPr>
        </p:nvSpPr>
        <p:spPr/>
        <p:txBody>
          <a:bodyPr>
            <a:normAutofit lnSpcReduction="10000"/>
          </a:bodyPr>
          <a:lstStyle/>
          <a:p>
            <a:r>
              <a:rPr lang="en-US" dirty="0"/>
              <a:t>1. All features are privative (</a:t>
            </a:r>
            <a:r>
              <a:rPr lang="en-US" dirty="0" err="1"/>
              <a:t>ie</a:t>
            </a:r>
            <a:r>
              <a:rPr lang="en-US" dirty="0"/>
              <a:t>. binary). This means that a phoneme either</a:t>
            </a:r>
            <a:endParaRPr lang="en-US" dirty="0"/>
          </a:p>
          <a:p>
            <a:r>
              <a:rPr lang="en-US" dirty="0"/>
              <a:t>has the feature </a:t>
            </a:r>
            <a:r>
              <a:rPr lang="en-US" dirty="0" err="1"/>
              <a:t>eg</a:t>
            </a:r>
            <a:r>
              <a:rPr lang="en-US" dirty="0"/>
              <a:t>. [+VOICE] or it doesn't have the feature </a:t>
            </a:r>
            <a:r>
              <a:rPr lang="en-US" dirty="0" err="1"/>
              <a:t>eg</a:t>
            </a:r>
            <a:r>
              <a:rPr lang="en-US" dirty="0"/>
              <a:t>. [-VOICE]</a:t>
            </a:r>
            <a:endParaRPr lang="en-US" dirty="0"/>
          </a:p>
          <a:p>
            <a:r>
              <a:rPr lang="en-US" dirty="0"/>
              <a:t>2. There is a difference between PHONETIC and PHONOLOGICAL FEATURES</a:t>
            </a:r>
            <a:endParaRPr lang="en-US" dirty="0"/>
          </a:p>
          <a:p>
            <a:r>
              <a:rPr lang="en-US" dirty="0"/>
              <a:t>o Distinctive Features are Phonological Features.</a:t>
            </a:r>
            <a:endParaRPr lang="en-US" dirty="0"/>
          </a:p>
          <a:p>
            <a:r>
              <a:rPr lang="en-US" dirty="0"/>
              <a:t>o Phonetics Features are surface </a:t>
            </a:r>
            <a:r>
              <a:rPr lang="en-US" dirty="0" err="1"/>
              <a:t>realisations</a:t>
            </a:r>
            <a:r>
              <a:rPr lang="en-US" dirty="0"/>
              <a:t> of underlying</a:t>
            </a:r>
            <a:endParaRPr lang="en-US" dirty="0"/>
          </a:p>
          <a:p>
            <a:r>
              <a:rPr lang="en-US" dirty="0"/>
              <a:t>Phonological Features.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Distinctive Features</a:t>
            </a:r>
            <a:endParaRPr lang="en-US" dirty="0"/>
          </a:p>
        </p:txBody>
      </p:sp>
      <p:sp>
        <p:nvSpPr>
          <p:cNvPr id="3" name="Content Placeholder 2"/>
          <p:cNvSpPr>
            <a:spLocks noGrp="1"/>
          </p:cNvSpPr>
          <p:nvPr>
            <p:ph idx="1"/>
          </p:nvPr>
        </p:nvSpPr>
        <p:spPr/>
        <p:txBody>
          <a:bodyPr/>
          <a:lstStyle/>
          <a:p>
            <a:r>
              <a:rPr lang="en-US"/>
              <a:t>3. A small set of features is able to differentiate between the phonemes of any single language</a:t>
            </a:r>
            <a:endParaRPr lang="en-US"/>
          </a:p>
          <a:p>
            <a:r>
              <a:rPr lang="en-US"/>
              <a:t>4. Distinctive features may be defined in terms of articulatory or acoustic features, but Jakobson's features are primarily based on acoustic descriptions</a:t>
            </a:r>
            <a:endParaRPr lang="en-US" dirty="0"/>
          </a:p>
        </p:txBody>
      </p:sp>
    </p:spTree>
  </p:cSld>
  <p:clrMapOvr>
    <a:masterClrMapping/>
  </p:clrMapOvr>
</p:sld>
</file>

<file path=ppt/theme/theme1.xml><?xml version="1.0" encoding="utf-8"?>
<a:theme xmlns:a="http://schemas.openxmlformats.org/drawingml/2006/main" name="Green Color">
  <a:themeElements>
    <a:clrScheme name="Green Color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fontScheme name="Green Color">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Green Colo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reen Colo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reen Colo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reen Colo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reen Colo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reen Colo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reen Colo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reen Colo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reen Colo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reen Colo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reen Colo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reen Colo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reen Color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0</TotalTime>
  <Words>3104</Words>
  <Application>WPS Presentation</Application>
  <PresentationFormat>On-screen Show (4:3)</PresentationFormat>
  <Paragraphs>42</Paragraphs>
  <Slides>9</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9</vt:i4>
      </vt:variant>
    </vt:vector>
  </HeadingPairs>
  <TitlesOfParts>
    <vt:vector size="19" baseType="lpstr">
      <vt:lpstr>Arial</vt:lpstr>
      <vt:lpstr>SimSun</vt:lpstr>
      <vt:lpstr>Wingdings</vt:lpstr>
      <vt:lpstr>Wingdings 2</vt:lpstr>
      <vt:lpstr>Wingdings</vt:lpstr>
      <vt:lpstr>Constantia</vt:lpstr>
      <vt:lpstr>Calibri</vt:lpstr>
      <vt:lpstr>Microsoft YaHei</vt:lpstr>
      <vt:lpstr>Arial Unicode MS</vt:lpstr>
      <vt:lpstr>Green Color</vt:lpstr>
      <vt:lpstr> Second Linguistics Lecture Schools of Linguistics Thought</vt:lpstr>
      <vt:lpstr>Nikolai Trubetzkoy (1939)</vt:lpstr>
      <vt:lpstr>a) Bilateral oppositions</vt:lpstr>
      <vt:lpstr>b) Multilateral oppositions</vt:lpstr>
      <vt:lpstr>c) Privative (Binary) Oppositions</vt:lpstr>
      <vt:lpstr>d) Gradual Oppositions</vt:lpstr>
      <vt:lpstr> 3. Roman Jakobson et al. (1941-1956) </vt:lpstr>
      <vt:lpstr>Distinctive Features</vt:lpstr>
      <vt:lpstr>Distinctive Features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Schools of Linguistics Thought</dc:title>
  <dc:creator>dell</dc:creator>
  <cp:lastModifiedBy>Djalal</cp:lastModifiedBy>
  <cp:revision>14</cp:revision>
  <dcterms:created xsi:type="dcterms:W3CDTF">2006-08-16T00:00:00Z</dcterms:created>
  <dcterms:modified xsi:type="dcterms:W3CDTF">2024-10-25T18:24:21Z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FC9043854BA541E1A5D8471E0018C1B7_12</vt:lpwstr>
  </property>
  <property fmtid="{D5CDD505-2E9C-101B-9397-08002B2CF9AE}" pid="3" name="KSOProductBuildVer">
    <vt:lpwstr>1033-12.2.0.18607</vt:lpwstr>
  </property>
</Properties>
</file>