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_rels/slideMaster2.xml.rels" ContentType="application/vnd.openxmlformats-package.relationships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theme/theme1.xml" ContentType="application/vnd.openxmlformats-officedocument.theme+xml"/>
  <Override PartName="/ppt/theme/theme2.xml" ContentType="application/vnd.openxmlformats-officedocument.theme+xml"/>
  <Override PartName="/ppt/_rels/presentation.xml.rels" ContentType="application/vnd.openxmlformats-package.relationships+xml"/>
  <Override PartName="/ppt/slideLayouts/slideLayout13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_rels/slideLayout22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24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20.xml.rels" ContentType="application/vnd.openxmlformats-package.relationships+xml"/>
  <Override PartName="/ppt/slideLayouts/slideLayout6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9.xml" ContentType="application/vnd.openxmlformats-officedocument.presentationml.slide+xml"/>
  <Override PartName="/ppt/slides/slide11.xml" ContentType="application/vnd.openxmlformats-officedocument.presentationml.slide+xml"/>
  <Override PartName="/ppt/slides/slide8.xml" ContentType="application/vnd.openxmlformats-officedocument.presentationml.slide+xml"/>
  <Override PartName="/ppt/slides/slide19.xml" ContentType="application/vnd.openxmlformats-officedocument.presentationml.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.xml" ContentType="application/vnd.openxmlformats-officedocument.presentationml.slide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3.xml.rels" ContentType="application/vnd.openxmlformats-package.relationships+xml"/>
  <Override PartName="/ppt/slides/_rels/slide5.xml.rels" ContentType="application/vnd.openxmlformats-package.relationships+xml"/>
  <Override PartName="/ppt/slides/_rels/slide2.xml.rels" ContentType="application/vnd.openxmlformats-package.relationships+xml"/>
  <Override PartName="/ppt/slides/_rels/slide4.xml.rels" ContentType="application/vnd.openxmlformats-package.relationships+xml"/>
  <Override PartName="/ppt/slides/_rels/slide13.xml.rels" ContentType="application/vnd.openxmlformats-package.relationships+xml"/>
  <Override PartName="/ppt/slides/_rels/slide16.xml.rels" ContentType="application/vnd.openxmlformats-package.relationships+xml"/>
  <Override PartName="/ppt/slides/_rels/slide12.xml.rels" ContentType="application/vnd.openxmlformats-package.relationships+xml"/>
  <Override PartName="/ppt/slides/_rels/slide15.xml.rels" ContentType="application/vnd.openxmlformats-package.relationships+xml"/>
  <Override PartName="/ppt/slides/_rels/slide9.xml.rels" ContentType="application/vnd.openxmlformats-package.relationships+xml"/>
  <Override PartName="/ppt/slides/_rels/slide10.xml.rels" ContentType="application/vnd.openxmlformats-package.relationships+xml"/>
  <Override PartName="/ppt/slides/_rels/slide11.xml.rels" ContentType="application/vnd.openxmlformats-package.relationships+xml"/>
  <Override PartName="/ppt/slides/_rels/slide14.xml.rels" ContentType="application/vnd.openxmlformats-package.relationships+xml"/>
  <Override PartName="/ppt/slides/_rels/slide8.xml.rels" ContentType="application/vnd.openxmlformats-package.relationships+xml"/>
  <Override PartName="/ppt/slides/_rels/slide19.xml.rels" ContentType="application/vnd.openxmlformats-package.relationships+xml"/>
  <Override PartName="/ppt/slides/_rels/slide18.xml.rels" ContentType="application/vnd.openxmlformats-package.relationships+xml"/>
  <Override PartName="/ppt/slides/_rels/slide17.xml.rels" ContentType="application/vnd.openxmlformats-package.relationships+xml"/>
  <Override PartName="/ppt/slides/_rels/slide1.xml.rels" ContentType="application/vnd.openxmlformats-package.relationships+xml"/>
  <Override PartName="/ppt/slides/slide16.xml" ContentType="application/vnd.openxmlformats-officedocument.presentationml.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1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0.xml" ContentType="application/vnd.openxmlformats-officedocument.presentationml.slide+xml"/>
  <Override PartName="/ppt/slides/slide7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61" r:id="rId3"/>
  </p:sld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2" r:id="rId20"/>
    <p:sldId id="273" r:id="rId21"/>
    <p:sldId id="274" r:id="rId22"/>
  </p:sldIdLst>
  <p:sldSz cx="12192000" cy="6858000"/>
  <p:notesSz cx="7772400" cy="10058400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Relationship Id="rId11" Type="http://schemas.openxmlformats.org/officeDocument/2006/relationships/slide" Target="slides/slide8.xml"/><Relationship Id="rId12" Type="http://schemas.openxmlformats.org/officeDocument/2006/relationships/slide" Target="slides/slide9.xml"/><Relationship Id="rId13" Type="http://schemas.openxmlformats.org/officeDocument/2006/relationships/slide" Target="slides/slide10.xml"/><Relationship Id="rId14" Type="http://schemas.openxmlformats.org/officeDocument/2006/relationships/slide" Target="slides/slide11.xml"/><Relationship Id="rId15" Type="http://schemas.openxmlformats.org/officeDocument/2006/relationships/slide" Target="slides/slide12.xml"/><Relationship Id="rId16" Type="http://schemas.openxmlformats.org/officeDocument/2006/relationships/slide" Target="slides/slide13.xml"/><Relationship Id="rId17" Type="http://schemas.openxmlformats.org/officeDocument/2006/relationships/slide" Target="slides/slide14.xml"/><Relationship Id="rId18" Type="http://schemas.openxmlformats.org/officeDocument/2006/relationships/slide" Target="slides/slide15.xml"/><Relationship Id="rId19" Type="http://schemas.openxmlformats.org/officeDocument/2006/relationships/slide" Target="slides/slide16.xml"/><Relationship Id="rId20" Type="http://schemas.openxmlformats.org/officeDocument/2006/relationships/slide" Target="slides/slide17.xml"/><Relationship Id="rId21" Type="http://schemas.openxmlformats.org/officeDocument/2006/relationships/slide" Target="slides/slide18.xml"/><Relationship Id="rId22" Type="http://schemas.openxmlformats.org/officeDocument/2006/relationships/slide" Target="slides/slide19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35330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 type="body"/>
          </p:nvPr>
        </p:nvSpPr>
        <p:spPr>
          <a:xfrm>
            <a:off x="4319640" y="1604520"/>
            <a:ext cx="35330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 type="body"/>
          </p:nvPr>
        </p:nvSpPr>
        <p:spPr>
          <a:xfrm>
            <a:off x="8029800" y="1604520"/>
            <a:ext cx="35330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 type="body"/>
          </p:nvPr>
        </p:nvSpPr>
        <p:spPr>
          <a:xfrm>
            <a:off x="609480" y="3682080"/>
            <a:ext cx="35330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 type="body"/>
          </p:nvPr>
        </p:nvSpPr>
        <p:spPr>
          <a:xfrm>
            <a:off x="4319640" y="3682080"/>
            <a:ext cx="35330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 type="body"/>
          </p:nvPr>
        </p:nvSpPr>
        <p:spPr>
          <a:xfrm>
            <a:off x="8029800" y="3682080"/>
            <a:ext cx="35330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41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43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45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46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subTitle"/>
          </p:nvPr>
        </p:nvSpPr>
        <p:spPr>
          <a:xfrm>
            <a:off x="609480" y="273600"/>
            <a:ext cx="10972440" cy="53078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50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51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52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54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55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56" name="PlaceHolder 4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58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59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60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62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63" name="PlaceHolder 3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65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66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67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68" name="PlaceHolder 5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70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35330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71" name="PlaceHolder 3"/>
          <p:cNvSpPr>
            <a:spLocks noGrp="1"/>
          </p:cNvSpPr>
          <p:nvPr>
            <p:ph type="body"/>
          </p:nvPr>
        </p:nvSpPr>
        <p:spPr>
          <a:xfrm>
            <a:off x="4319640" y="1604520"/>
            <a:ext cx="35330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72" name="PlaceHolder 4"/>
          <p:cNvSpPr>
            <a:spLocks noGrp="1"/>
          </p:cNvSpPr>
          <p:nvPr>
            <p:ph type="body"/>
          </p:nvPr>
        </p:nvSpPr>
        <p:spPr>
          <a:xfrm>
            <a:off x="8029800" y="1604520"/>
            <a:ext cx="35330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73" name="PlaceHolder 5"/>
          <p:cNvSpPr>
            <a:spLocks noGrp="1"/>
          </p:cNvSpPr>
          <p:nvPr>
            <p:ph type="body"/>
          </p:nvPr>
        </p:nvSpPr>
        <p:spPr>
          <a:xfrm>
            <a:off x="609480" y="3682080"/>
            <a:ext cx="35330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74" name="PlaceHolder 6"/>
          <p:cNvSpPr>
            <a:spLocks noGrp="1"/>
          </p:cNvSpPr>
          <p:nvPr>
            <p:ph type="body"/>
          </p:nvPr>
        </p:nvSpPr>
        <p:spPr>
          <a:xfrm>
            <a:off x="4319640" y="3682080"/>
            <a:ext cx="35330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75" name="PlaceHolder 7"/>
          <p:cNvSpPr>
            <a:spLocks noGrp="1"/>
          </p:cNvSpPr>
          <p:nvPr>
            <p:ph type="body"/>
          </p:nvPr>
        </p:nvSpPr>
        <p:spPr>
          <a:xfrm>
            <a:off x="8029800" y="3682080"/>
            <a:ext cx="35330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609480" y="273600"/>
            <a:ext cx="10972440" cy="53078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r>
              <a:rPr b="0" lang="en-US" sz="4400" spc="-1" strike="noStrike">
                <a:latin typeface="Arial"/>
              </a:rPr>
              <a:t>C</a:t>
            </a:r>
            <a:r>
              <a:rPr b="0" lang="en-US" sz="4400" spc="-1" strike="noStrike">
                <a:latin typeface="Arial"/>
              </a:rPr>
              <a:t>li</a:t>
            </a:r>
            <a:r>
              <a:rPr b="0" lang="en-US" sz="4400" spc="-1" strike="noStrike">
                <a:latin typeface="Arial"/>
              </a:rPr>
              <a:t>c</a:t>
            </a:r>
            <a:r>
              <a:rPr b="0" lang="en-US" sz="4400" spc="-1" strike="noStrike">
                <a:latin typeface="Arial"/>
              </a:rPr>
              <a:t>k </a:t>
            </a:r>
            <a:r>
              <a:rPr b="0" lang="en-US" sz="4400" spc="-1" strike="noStrike">
                <a:latin typeface="Arial"/>
              </a:rPr>
              <a:t>t</a:t>
            </a:r>
            <a:r>
              <a:rPr b="0" lang="en-US" sz="4400" spc="-1" strike="noStrike">
                <a:latin typeface="Arial"/>
              </a:rPr>
              <a:t>o</a:t>
            </a:r>
            <a:r>
              <a:rPr b="0" lang="en-US" sz="4400" spc="-1" strike="noStrike">
                <a:latin typeface="Arial"/>
              </a:rPr>
              <a:t> </a:t>
            </a:r>
            <a:r>
              <a:rPr b="0" lang="en-US" sz="4400" spc="-1" strike="noStrike">
                <a:latin typeface="Arial"/>
              </a:rPr>
              <a:t>e</a:t>
            </a:r>
            <a:r>
              <a:rPr b="0" lang="en-US" sz="4400" spc="-1" strike="noStrike">
                <a:latin typeface="Arial"/>
              </a:rPr>
              <a:t>d</a:t>
            </a:r>
            <a:r>
              <a:rPr b="0" lang="en-US" sz="4400" spc="-1" strike="noStrike">
                <a:latin typeface="Arial"/>
              </a:rPr>
              <a:t>it </a:t>
            </a:r>
            <a:r>
              <a:rPr b="0" lang="en-US" sz="4400" spc="-1" strike="noStrike">
                <a:latin typeface="Arial"/>
              </a:rPr>
              <a:t>t</a:t>
            </a:r>
            <a:r>
              <a:rPr b="0" lang="en-US" sz="4400" spc="-1" strike="noStrike">
                <a:latin typeface="Arial"/>
              </a:rPr>
              <a:t>h</a:t>
            </a:r>
            <a:r>
              <a:rPr b="0" lang="en-US" sz="4400" spc="-1" strike="noStrike">
                <a:latin typeface="Arial"/>
              </a:rPr>
              <a:t>e</a:t>
            </a:r>
            <a:r>
              <a:rPr b="0" lang="en-US" sz="4400" spc="-1" strike="noStrike">
                <a:latin typeface="Arial"/>
              </a:rPr>
              <a:t> </a:t>
            </a:r>
            <a:r>
              <a:rPr b="0" lang="en-US" sz="4400" spc="-1" strike="noStrike">
                <a:latin typeface="Arial"/>
              </a:rPr>
              <a:t>ti</a:t>
            </a:r>
            <a:r>
              <a:rPr b="0" lang="en-US" sz="4400" spc="-1" strike="noStrike">
                <a:latin typeface="Arial"/>
              </a:rPr>
              <a:t>tl</a:t>
            </a:r>
            <a:r>
              <a:rPr b="0" lang="en-US" sz="4400" spc="-1" strike="noStrike">
                <a:latin typeface="Arial"/>
              </a:rPr>
              <a:t>e</a:t>
            </a:r>
            <a:r>
              <a:rPr b="0" lang="en-US" sz="4400" spc="-1" strike="noStrike">
                <a:latin typeface="Arial"/>
              </a:rPr>
              <a:t> </a:t>
            </a:r>
            <a:r>
              <a:rPr b="0" lang="en-US" sz="4400" spc="-1" strike="noStrike">
                <a:latin typeface="Arial"/>
              </a:rPr>
              <a:t>t</a:t>
            </a:r>
            <a:r>
              <a:rPr b="0" lang="en-US" sz="4400" spc="-1" strike="noStrike">
                <a:latin typeface="Arial"/>
              </a:rPr>
              <a:t>e</a:t>
            </a:r>
            <a:r>
              <a:rPr b="0" lang="en-US" sz="4400" spc="-1" strike="noStrike">
                <a:latin typeface="Arial"/>
              </a:rPr>
              <a:t>x</a:t>
            </a:r>
            <a:r>
              <a:rPr b="0" lang="en-US" sz="4400" spc="-1" strike="noStrike">
                <a:latin typeface="Arial"/>
              </a:rPr>
              <a:t>t </a:t>
            </a:r>
            <a:r>
              <a:rPr b="0" lang="en-US" sz="4400" spc="-1" strike="noStrike">
                <a:latin typeface="Arial"/>
              </a:rPr>
              <a:t>f</a:t>
            </a:r>
            <a:r>
              <a:rPr b="0" lang="en-US" sz="4400" spc="-1" strike="noStrike">
                <a:latin typeface="Arial"/>
              </a:rPr>
              <a:t>o</a:t>
            </a:r>
            <a:r>
              <a:rPr b="0" lang="en-US" sz="4400" spc="-1" strike="noStrike">
                <a:latin typeface="Arial"/>
              </a:rPr>
              <a:t>r</a:t>
            </a:r>
            <a:r>
              <a:rPr b="0" lang="en-US" sz="4400" spc="-1" strike="noStrike">
                <a:latin typeface="Arial"/>
              </a:rPr>
              <a:t>m</a:t>
            </a:r>
            <a:r>
              <a:rPr b="0" lang="en-US" sz="4400" spc="-1" strike="noStrike">
                <a:latin typeface="Arial"/>
              </a:rPr>
              <a:t>a</a:t>
            </a:r>
            <a:r>
              <a:rPr b="0" lang="en-US" sz="4400" spc="-1" strike="noStrike">
                <a:latin typeface="Arial"/>
              </a:rPr>
              <a:t>t</a:t>
            </a:r>
            <a:endParaRPr b="0" lang="en-US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pc="-1" strike="noStrike">
                <a:latin typeface="Arial"/>
              </a:rPr>
              <a:t>Click to edit the outline text format</a:t>
            </a:r>
            <a:endParaRPr b="0" lang="en-US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800" spc="-1" strike="noStrike">
                <a:latin typeface="Arial"/>
              </a:rPr>
              <a:t>Second Outline Level</a:t>
            </a:r>
            <a:endParaRPr b="0" lang="en-US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400" spc="-1" strike="noStrike">
                <a:latin typeface="Arial"/>
              </a:rPr>
              <a:t>Third Outline Level</a:t>
            </a:r>
            <a:endParaRPr b="0" lang="en-US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000" spc="-1" strike="noStrike">
                <a:latin typeface="Arial"/>
              </a:rPr>
              <a:t>Fourth Outline Level</a:t>
            </a:r>
            <a:endParaRPr b="0" lang="en-US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latin typeface="Arial"/>
              </a:rPr>
              <a:t>Fifth Outline Level</a:t>
            </a:r>
            <a:endParaRPr b="0" lang="en-US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latin typeface="Arial"/>
              </a:rPr>
              <a:t>Sixth Outline Level</a:t>
            </a:r>
            <a:endParaRPr b="0" lang="en-US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latin typeface="Arial"/>
              </a:rPr>
              <a:t>Seventh Outline Level</a:t>
            </a:r>
            <a:endParaRPr b="0" lang="en-US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r>
              <a:rPr b="0" lang="en-US" sz="4400" spc="-1" strike="noStrike">
                <a:latin typeface="Arial"/>
              </a:rPr>
              <a:t>C</a:t>
            </a:r>
            <a:r>
              <a:rPr b="0" lang="en-US" sz="4400" spc="-1" strike="noStrike">
                <a:latin typeface="Arial"/>
              </a:rPr>
              <a:t>li</a:t>
            </a:r>
            <a:r>
              <a:rPr b="0" lang="en-US" sz="4400" spc="-1" strike="noStrike">
                <a:latin typeface="Arial"/>
              </a:rPr>
              <a:t>c</a:t>
            </a:r>
            <a:r>
              <a:rPr b="0" lang="en-US" sz="4400" spc="-1" strike="noStrike">
                <a:latin typeface="Arial"/>
              </a:rPr>
              <a:t>k </a:t>
            </a:r>
            <a:r>
              <a:rPr b="0" lang="en-US" sz="4400" spc="-1" strike="noStrike">
                <a:latin typeface="Arial"/>
              </a:rPr>
              <a:t>t</a:t>
            </a:r>
            <a:r>
              <a:rPr b="0" lang="en-US" sz="4400" spc="-1" strike="noStrike">
                <a:latin typeface="Arial"/>
              </a:rPr>
              <a:t>o</a:t>
            </a:r>
            <a:r>
              <a:rPr b="0" lang="en-US" sz="4400" spc="-1" strike="noStrike">
                <a:latin typeface="Arial"/>
              </a:rPr>
              <a:t> </a:t>
            </a:r>
            <a:r>
              <a:rPr b="0" lang="en-US" sz="4400" spc="-1" strike="noStrike">
                <a:latin typeface="Arial"/>
              </a:rPr>
              <a:t>e</a:t>
            </a:r>
            <a:r>
              <a:rPr b="0" lang="en-US" sz="4400" spc="-1" strike="noStrike">
                <a:latin typeface="Arial"/>
              </a:rPr>
              <a:t>d</a:t>
            </a:r>
            <a:r>
              <a:rPr b="0" lang="en-US" sz="4400" spc="-1" strike="noStrike">
                <a:latin typeface="Arial"/>
              </a:rPr>
              <a:t>it </a:t>
            </a:r>
            <a:r>
              <a:rPr b="0" lang="en-US" sz="4400" spc="-1" strike="noStrike">
                <a:latin typeface="Arial"/>
              </a:rPr>
              <a:t>t</a:t>
            </a:r>
            <a:r>
              <a:rPr b="0" lang="en-US" sz="4400" spc="-1" strike="noStrike">
                <a:latin typeface="Arial"/>
              </a:rPr>
              <a:t>h</a:t>
            </a:r>
            <a:r>
              <a:rPr b="0" lang="en-US" sz="4400" spc="-1" strike="noStrike">
                <a:latin typeface="Arial"/>
              </a:rPr>
              <a:t>e</a:t>
            </a:r>
            <a:r>
              <a:rPr b="0" lang="en-US" sz="4400" spc="-1" strike="noStrike">
                <a:latin typeface="Arial"/>
              </a:rPr>
              <a:t> </a:t>
            </a:r>
            <a:r>
              <a:rPr b="0" lang="en-US" sz="4400" spc="-1" strike="noStrike">
                <a:latin typeface="Arial"/>
              </a:rPr>
              <a:t>ti</a:t>
            </a:r>
            <a:r>
              <a:rPr b="0" lang="en-US" sz="4400" spc="-1" strike="noStrike">
                <a:latin typeface="Arial"/>
              </a:rPr>
              <a:t>tl</a:t>
            </a:r>
            <a:r>
              <a:rPr b="0" lang="en-US" sz="4400" spc="-1" strike="noStrike">
                <a:latin typeface="Arial"/>
              </a:rPr>
              <a:t>e</a:t>
            </a:r>
            <a:r>
              <a:rPr b="0" lang="en-US" sz="4400" spc="-1" strike="noStrike">
                <a:latin typeface="Arial"/>
              </a:rPr>
              <a:t> </a:t>
            </a:r>
            <a:r>
              <a:rPr b="0" lang="en-US" sz="4400" spc="-1" strike="noStrike">
                <a:latin typeface="Arial"/>
              </a:rPr>
              <a:t>t</a:t>
            </a:r>
            <a:r>
              <a:rPr b="0" lang="en-US" sz="4400" spc="-1" strike="noStrike">
                <a:latin typeface="Arial"/>
              </a:rPr>
              <a:t>e</a:t>
            </a:r>
            <a:r>
              <a:rPr b="0" lang="en-US" sz="4400" spc="-1" strike="noStrike">
                <a:latin typeface="Arial"/>
              </a:rPr>
              <a:t>x</a:t>
            </a:r>
            <a:r>
              <a:rPr b="0" lang="en-US" sz="4400" spc="-1" strike="noStrike">
                <a:latin typeface="Arial"/>
              </a:rPr>
              <a:t>t </a:t>
            </a:r>
            <a:r>
              <a:rPr b="0" lang="en-US" sz="4400" spc="-1" strike="noStrike">
                <a:latin typeface="Arial"/>
              </a:rPr>
              <a:t>f</a:t>
            </a:r>
            <a:r>
              <a:rPr b="0" lang="en-US" sz="4400" spc="-1" strike="noStrike">
                <a:latin typeface="Arial"/>
              </a:rPr>
              <a:t>o</a:t>
            </a:r>
            <a:r>
              <a:rPr b="0" lang="en-US" sz="4400" spc="-1" strike="noStrike">
                <a:latin typeface="Arial"/>
              </a:rPr>
              <a:t>r</a:t>
            </a:r>
            <a:r>
              <a:rPr b="0" lang="en-US" sz="4400" spc="-1" strike="noStrike">
                <a:latin typeface="Arial"/>
              </a:rPr>
              <a:t>m</a:t>
            </a:r>
            <a:r>
              <a:rPr b="0" lang="en-US" sz="4400" spc="-1" strike="noStrike">
                <a:latin typeface="Arial"/>
              </a:rPr>
              <a:t>a</a:t>
            </a:r>
            <a:r>
              <a:rPr b="0" lang="en-US" sz="4400" spc="-1" strike="noStrike">
                <a:latin typeface="Arial"/>
              </a:rPr>
              <a:t>t</a:t>
            </a:r>
            <a:endParaRPr b="0" lang="en-US" sz="4400" spc="-1" strike="noStrike">
              <a:latin typeface="Arial"/>
            </a:endParaRPr>
          </a:p>
        </p:txBody>
      </p:sp>
      <p:sp>
        <p:nvSpPr>
          <p:cNvPr id="39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pc="-1" strike="noStrike">
                <a:latin typeface="Arial"/>
              </a:rPr>
              <a:t>Click to edit the outline text format</a:t>
            </a:r>
            <a:endParaRPr b="0" lang="en-US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800" spc="-1" strike="noStrike">
                <a:latin typeface="Arial"/>
              </a:rPr>
              <a:t>Second Outline Level</a:t>
            </a:r>
            <a:endParaRPr b="0" lang="en-US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400" spc="-1" strike="noStrike">
                <a:latin typeface="Arial"/>
              </a:rPr>
              <a:t>Third Outline Level</a:t>
            </a:r>
            <a:endParaRPr b="0" lang="en-US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000" spc="-1" strike="noStrike">
                <a:latin typeface="Arial"/>
              </a:rPr>
              <a:t>Fourth Outline Level</a:t>
            </a:r>
            <a:endParaRPr b="0" lang="en-US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latin typeface="Arial"/>
              </a:rPr>
              <a:t>Fifth Outline Level</a:t>
            </a:r>
            <a:endParaRPr b="0" lang="en-US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latin typeface="Arial"/>
              </a:rPr>
              <a:t>Sixth Outline Level</a:t>
            </a:r>
            <a:endParaRPr b="0" lang="en-US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latin typeface="Arial"/>
              </a:rPr>
              <a:t>Seventh Outline Level</a:t>
            </a:r>
            <a:endParaRPr b="0" lang="en-US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1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CustomShape 1"/>
          <p:cNvSpPr/>
          <p:nvPr/>
        </p:nvSpPr>
        <p:spPr>
          <a:xfrm>
            <a:off x="1523880" y="1122480"/>
            <a:ext cx="9137880" cy="23814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b" anchorCtr="1">
            <a:noAutofit/>
          </a:bodyPr>
          <a:p>
            <a:pPr algn="ctr">
              <a:lnSpc>
                <a:spcPct val="90000"/>
              </a:lnSpc>
              <a:tabLst>
                <a:tab algn="l" pos="0"/>
              </a:tabLst>
            </a:pPr>
            <a:r>
              <a:rPr b="1" lang="fr-FR" sz="6000" spc="-1" strike="noStrike">
                <a:solidFill>
                  <a:srgbClr val="222a35"/>
                </a:solidFill>
                <a:latin typeface="Calibri Light"/>
                <a:ea typeface="DejaVu Sans"/>
              </a:rPr>
              <a:t>MDP:Markov Decision Process</a:t>
            </a:r>
            <a:endParaRPr b="0" lang="en-US" sz="6000" spc="-1" strike="noStrike">
              <a:latin typeface="Arial"/>
            </a:endParaRPr>
          </a:p>
        </p:txBody>
      </p:sp>
      <p:sp>
        <p:nvSpPr>
          <p:cNvPr id="77" name="CustomShape 2"/>
          <p:cNvSpPr/>
          <p:nvPr/>
        </p:nvSpPr>
        <p:spPr>
          <a:xfrm>
            <a:off x="2628720" y="3674880"/>
            <a:ext cx="6623280" cy="19958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Ctr="1">
            <a:normAutofit/>
          </a:bodyPr>
          <a:p>
            <a:pPr algn="ctr">
              <a:lnSpc>
                <a:spcPct val="100000"/>
              </a:lnSpc>
              <a:spcBef>
                <a:spcPts val="601"/>
              </a:spcBef>
              <a:tabLst>
                <a:tab algn="l" pos="0"/>
              </a:tabLst>
            </a:pPr>
            <a:r>
              <a:rPr b="0" i="1" lang="en-US" sz="2400" spc="-1" strike="noStrike">
                <a:solidFill>
                  <a:srgbClr val="000000"/>
                </a:solidFill>
                <a:latin typeface="Calibri"/>
                <a:ea typeface="DejaVu Sans"/>
              </a:rPr>
              <a:t>GUETTICHE Mourad</a:t>
            </a:r>
            <a:endParaRPr b="0" lang="en-US" sz="2400" spc="-1" strike="noStrike"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601"/>
              </a:spcBef>
              <a:tabLst>
                <a:tab algn="l" pos="0"/>
              </a:tabLst>
            </a:pPr>
            <a:endParaRPr b="0" lang="en-US" sz="2400" spc="-1" strike="noStrike"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499"/>
              </a:spcBef>
              <a:tabLst>
                <a:tab algn="l" pos="0"/>
              </a:tabLst>
            </a:pPr>
            <a:endParaRPr b="0" lang="en-US" sz="2400" spc="-1" strike="noStrike"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499"/>
              </a:spcBef>
              <a:tabLst>
                <a:tab algn="l" pos="0"/>
              </a:tabLst>
            </a:pPr>
            <a:endParaRPr b="0" lang="en-US" sz="2400" spc="-1" strike="noStrike"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799"/>
              </a:spcBef>
              <a:tabLst>
                <a:tab algn="l" pos="0"/>
              </a:tabLst>
            </a:pPr>
            <a:endParaRPr b="0" lang="en-US" sz="2400" spc="-1" strike="noStrike">
              <a:latin typeface="Arial"/>
            </a:endParaRPr>
          </a:p>
        </p:txBody>
      </p:sp>
      <p:sp>
        <p:nvSpPr>
          <p:cNvPr id="78" name="CustomShape 3"/>
          <p:cNvSpPr/>
          <p:nvPr/>
        </p:nvSpPr>
        <p:spPr>
          <a:xfrm>
            <a:off x="8610480" y="6356520"/>
            <a:ext cx="2737080" cy="3589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r">
              <a:lnSpc>
                <a:spcPct val="100000"/>
              </a:lnSpc>
              <a:tabLst>
                <a:tab algn="l" pos="0"/>
              </a:tabLst>
            </a:pPr>
            <a:fld id="{957C89B9-10BD-429B-94A9-E88FC2692940}" type="slidenum">
              <a:rPr b="0" lang="fr-FR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1</a:t>
            </a:fld>
            <a:endParaRPr b="0" lang="en-US" sz="18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CustomShape 1"/>
          <p:cNvSpPr/>
          <p:nvPr/>
        </p:nvSpPr>
        <p:spPr>
          <a:xfrm>
            <a:off x="640440" y="2007360"/>
            <a:ext cx="10509480" cy="43452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rmAutofit/>
          </a:bodyPr>
          <a:p>
            <a:pPr algn="just">
              <a:lnSpc>
                <a:spcPct val="90000"/>
              </a:lnSpc>
              <a:spcBef>
                <a:spcPts val="1001"/>
              </a:spcBef>
            </a:pPr>
            <a:r>
              <a:rPr b="1" lang="fr-FR" sz="30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ST={P,Q, R, S}, A={a,b,c}, γ=0.8.</a:t>
            </a:r>
            <a:endParaRPr b="0" lang="en-US" sz="3000" spc="-1" strike="noStrike">
              <a:latin typeface="Arial"/>
            </a:endParaRPr>
          </a:p>
          <a:p>
            <a:pPr algn="just">
              <a:lnSpc>
                <a:spcPct val="90000"/>
              </a:lnSpc>
              <a:spcBef>
                <a:spcPts val="1001"/>
              </a:spcBef>
            </a:pPr>
            <a:endParaRPr b="0" lang="en-US" sz="3000" spc="-1" strike="noStrike">
              <a:latin typeface="Arial"/>
            </a:endParaRPr>
          </a:p>
          <a:p>
            <a:pPr algn="just">
              <a:lnSpc>
                <a:spcPct val="90000"/>
              </a:lnSpc>
              <a:spcBef>
                <a:spcPts val="1001"/>
              </a:spcBef>
            </a:pPr>
            <a:endParaRPr b="0" lang="en-US" sz="3000" spc="-1" strike="noStrike">
              <a:latin typeface="Arial"/>
            </a:endParaRPr>
          </a:p>
          <a:p>
            <a:pPr algn="just">
              <a:lnSpc>
                <a:spcPct val="90000"/>
              </a:lnSpc>
              <a:spcBef>
                <a:spcPts val="1001"/>
              </a:spcBef>
            </a:pPr>
            <a:endParaRPr b="0" lang="en-US" sz="3000" spc="-1" strike="noStrike">
              <a:latin typeface="Arial"/>
            </a:endParaRPr>
          </a:p>
          <a:p>
            <a:pPr algn="just">
              <a:lnSpc>
                <a:spcPct val="90000"/>
              </a:lnSpc>
              <a:spcBef>
                <a:spcPts val="1001"/>
              </a:spcBef>
            </a:pPr>
            <a:endParaRPr b="0" lang="en-US" sz="3000" spc="-1" strike="noStrike">
              <a:latin typeface="Arial"/>
            </a:endParaRPr>
          </a:p>
          <a:p>
            <a:pPr algn="just">
              <a:lnSpc>
                <a:spcPct val="90000"/>
              </a:lnSpc>
              <a:spcBef>
                <a:spcPts val="1001"/>
              </a:spcBef>
            </a:pPr>
            <a:endParaRPr b="0" lang="en-US" sz="3000" spc="-1" strike="noStrike">
              <a:latin typeface="Arial"/>
            </a:endParaRPr>
          </a:p>
          <a:p>
            <a:pPr algn="just">
              <a:lnSpc>
                <a:spcPct val="90000"/>
              </a:lnSpc>
              <a:spcBef>
                <a:spcPts val="1001"/>
              </a:spcBef>
            </a:pPr>
            <a:endParaRPr b="0" lang="en-US" sz="3000" spc="-1" strike="noStrike">
              <a:latin typeface="Arial"/>
            </a:endParaRPr>
          </a:p>
          <a:p>
            <a:pPr algn="just">
              <a:lnSpc>
                <a:spcPct val="90000"/>
              </a:lnSpc>
              <a:spcBef>
                <a:spcPts val="1001"/>
              </a:spcBef>
            </a:pPr>
            <a:endParaRPr b="0" lang="en-US" sz="30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endParaRPr b="0" lang="en-US" sz="3000" spc="-1" strike="noStrike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  <a:tabLst>
                <a:tab algn="l" pos="0"/>
              </a:tabLst>
            </a:pPr>
            <a:endParaRPr b="0" lang="en-US" sz="3000" spc="-1" strike="noStrike">
              <a:latin typeface="Arial"/>
            </a:endParaRPr>
          </a:p>
        </p:txBody>
      </p:sp>
      <p:sp>
        <p:nvSpPr>
          <p:cNvPr id="151" name="CustomShape 2"/>
          <p:cNvSpPr/>
          <p:nvPr/>
        </p:nvSpPr>
        <p:spPr>
          <a:xfrm>
            <a:off x="838080" y="365040"/>
            <a:ext cx="10509480" cy="13194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 anchorCtr="1">
            <a:noAutofit/>
          </a:bodyPr>
          <a:p>
            <a:pPr algn="just">
              <a:lnSpc>
                <a:spcPct val="90000"/>
              </a:lnSpc>
              <a:spcBef>
                <a:spcPts val="1001"/>
              </a:spcBef>
              <a:tabLst>
                <a:tab algn="l" pos="0"/>
              </a:tabLst>
            </a:pPr>
            <a:r>
              <a:rPr b="1" lang="fr-FR" sz="30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6. Bellman’s equations</a:t>
            </a:r>
            <a:endParaRPr b="0" lang="en-US" sz="3000" spc="-1" strike="noStrike">
              <a:latin typeface="Arial"/>
            </a:endParaRPr>
          </a:p>
        </p:txBody>
      </p:sp>
      <p:sp>
        <p:nvSpPr>
          <p:cNvPr id="152" name="CustomShape 3"/>
          <p:cNvSpPr/>
          <p:nvPr/>
        </p:nvSpPr>
        <p:spPr>
          <a:xfrm>
            <a:off x="8610480" y="6356520"/>
            <a:ext cx="2737080" cy="3589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r">
              <a:lnSpc>
                <a:spcPct val="100000"/>
              </a:lnSpc>
              <a:tabLst>
                <a:tab algn="l" pos="0"/>
              </a:tabLst>
            </a:pPr>
            <a:fld id="{12EE5E96-342F-45D5-BC44-C366C90D25FD}" type="slidenum">
              <a:rPr b="0" lang="fr-FR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10</a:t>
            </a:fld>
            <a:endParaRPr b="0" lang="en-US" sz="1800" spc="-1" strike="noStrike">
              <a:latin typeface="Arial"/>
            </a:endParaRPr>
          </a:p>
        </p:txBody>
      </p:sp>
      <p:sp>
        <p:nvSpPr>
          <p:cNvPr id="153" name="CustomShape 4"/>
          <p:cNvSpPr/>
          <p:nvPr/>
        </p:nvSpPr>
        <p:spPr>
          <a:xfrm>
            <a:off x="5844240" y="5927040"/>
            <a:ext cx="10509480" cy="43452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rmAutofit/>
          </a:bodyPr>
          <a:p>
            <a:pPr algn="just">
              <a:lnSpc>
                <a:spcPct val="90000"/>
              </a:lnSpc>
              <a:spcBef>
                <a:spcPts val="1001"/>
              </a:spcBef>
            </a:pPr>
            <a:endParaRPr b="0" lang="en-US" sz="1800" spc="-1" strike="noStrike">
              <a:latin typeface="Arial"/>
            </a:endParaRPr>
          </a:p>
          <a:p>
            <a:pPr algn="just">
              <a:lnSpc>
                <a:spcPct val="90000"/>
              </a:lnSpc>
              <a:spcBef>
                <a:spcPts val="1001"/>
              </a:spcBef>
            </a:pP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endParaRPr b="0" lang="en-US" sz="1800" spc="-1" strike="noStrike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  <a:tabLst>
                <a:tab algn="l" pos="0"/>
              </a:tabLst>
            </a:pPr>
            <a:endParaRPr b="0" lang="en-US" sz="1800" spc="-1" strike="noStrike">
              <a:latin typeface="Arial"/>
            </a:endParaRPr>
          </a:p>
        </p:txBody>
      </p:sp>
      <p:sp>
        <p:nvSpPr>
          <p:cNvPr id="154" name="CustomShape 5"/>
          <p:cNvSpPr/>
          <p:nvPr/>
        </p:nvSpPr>
        <p:spPr>
          <a:xfrm>
            <a:off x="8595360" y="2834640"/>
            <a:ext cx="176760" cy="13662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endParaRPr b="0" lang="en-US" sz="1800" spc="-1" strike="noStrike">
              <a:latin typeface="Arial"/>
            </a:endParaRPr>
          </a:p>
        </p:txBody>
      </p:sp>
      <p:sp>
        <p:nvSpPr>
          <p:cNvPr id="155" name="CustomShape 6"/>
          <p:cNvSpPr/>
          <p:nvPr/>
        </p:nvSpPr>
        <p:spPr>
          <a:xfrm>
            <a:off x="8686800" y="2651760"/>
            <a:ext cx="176760" cy="8542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endParaRPr b="0" lang="en-US" sz="1800" spc="-1" strike="noStrike">
              <a:latin typeface="Arial"/>
            </a:endParaRPr>
          </a:p>
        </p:txBody>
      </p:sp>
      <p:graphicFrame>
        <p:nvGraphicFramePr>
          <p:cNvPr id="156" name="Table 7"/>
          <p:cNvGraphicFramePr/>
          <p:nvPr/>
        </p:nvGraphicFramePr>
        <p:xfrm>
          <a:off x="1654200" y="2968920"/>
          <a:ext cx="2377080" cy="1738440"/>
        </p:xfrm>
        <a:graphic>
          <a:graphicData uri="http://schemas.openxmlformats.org/drawingml/2006/table">
            <a:tbl>
              <a:tblPr/>
              <a:tblGrid>
                <a:gridCol w="489240"/>
                <a:gridCol w="489240"/>
                <a:gridCol w="489240"/>
                <a:gridCol w="489240"/>
                <a:gridCol w="420480"/>
              </a:tblGrid>
              <a:tr h="347760">
                <a:tc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b3b3b3"/>
                    </a:solidFill>
                  </a:tcPr>
                </a:tc>
                <a:tc>
                  <a:txBody>
                    <a:bodyPr lIns="90000" rIns="90000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800" spc="-1" strike="noStrike">
                          <a:latin typeface="Arial"/>
                        </a:rPr>
                        <a:t>P</a:t>
                      </a:r>
                      <a:endParaRPr b="0" lang="en-US" sz="18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b3b3b3"/>
                    </a:solidFill>
                  </a:tcPr>
                </a:tc>
                <a:tc>
                  <a:txBody>
                    <a:bodyPr lIns="90000" rIns="90000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800" spc="-1" strike="noStrike">
                          <a:latin typeface="Arial"/>
                        </a:rPr>
                        <a:t>Q</a:t>
                      </a:r>
                      <a:endParaRPr b="0" lang="en-US" sz="18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b3b3b3"/>
                    </a:solidFill>
                  </a:tcPr>
                </a:tc>
                <a:tc>
                  <a:txBody>
                    <a:bodyPr lIns="90000" rIns="90000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800" spc="-1" strike="noStrike">
                          <a:latin typeface="Arial"/>
                        </a:rPr>
                        <a:t>R</a:t>
                      </a:r>
                      <a:endParaRPr b="0" lang="en-US" sz="18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b3b3b3"/>
                    </a:solidFill>
                  </a:tcPr>
                </a:tc>
                <a:tc>
                  <a:txBody>
                    <a:bodyPr lIns="90000" rIns="90000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800" spc="-1" strike="noStrike">
                          <a:latin typeface="Arial"/>
                        </a:rPr>
                        <a:t>S</a:t>
                      </a:r>
                      <a:endParaRPr b="0" lang="en-US" sz="18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b3b3b3"/>
                    </a:solidFill>
                  </a:tcPr>
                </a:tc>
              </a:tr>
              <a:tr h="347760">
                <a:tc>
                  <a:txBody>
                    <a:bodyPr lIns="90000" rIns="90000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800" spc="-1" strike="noStrike">
                          <a:latin typeface="Arial"/>
                        </a:rPr>
                        <a:t>P</a:t>
                      </a:r>
                      <a:endParaRPr b="0" lang="en-US" sz="18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 lIns="90000" rIns="90000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200" spc="-1" strike="noStrike">
                          <a:latin typeface="Arial"/>
                        </a:rPr>
                        <a:t>0.9</a:t>
                      </a:r>
                      <a:endParaRPr b="0" lang="en-US" sz="12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 lIns="90000" rIns="90000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200" spc="-1" strike="noStrike">
                          <a:latin typeface="Arial"/>
                        </a:rPr>
                        <a:t>0.1</a:t>
                      </a:r>
                      <a:endParaRPr b="0" lang="en-US" sz="12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 lIns="90000" rIns="90000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200" spc="-1" strike="noStrike">
                          <a:latin typeface="Arial"/>
                        </a:rPr>
                        <a:t>0.0</a:t>
                      </a:r>
                      <a:endParaRPr b="0" lang="en-US" sz="12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 lIns="90000" rIns="90000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200" spc="-1" strike="noStrike">
                          <a:latin typeface="Arial"/>
                        </a:rPr>
                        <a:t>0.0</a:t>
                      </a:r>
                      <a:endParaRPr b="0" lang="en-US" sz="12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cccccc"/>
                    </a:solidFill>
                  </a:tcPr>
                </a:tc>
              </a:tr>
              <a:tr h="347760">
                <a:tc>
                  <a:txBody>
                    <a:bodyPr lIns="90000" rIns="90000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800" spc="-1" strike="noStrike">
                          <a:latin typeface="Arial"/>
                        </a:rPr>
                        <a:t>Q</a:t>
                      </a:r>
                      <a:endParaRPr b="0" lang="en-US" sz="18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 lIns="90000" rIns="90000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200" spc="-1" strike="noStrike">
                          <a:latin typeface="Arial"/>
                        </a:rPr>
                        <a:t>0.0</a:t>
                      </a:r>
                      <a:endParaRPr b="0" lang="en-US" sz="12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 lIns="90000" rIns="90000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200" spc="-1" strike="noStrike">
                          <a:latin typeface="Arial"/>
                        </a:rPr>
                        <a:t>0.9</a:t>
                      </a:r>
                      <a:endParaRPr b="0" lang="en-US" sz="12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 lIns="90000" rIns="90000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200" spc="-1" strike="noStrike">
                          <a:latin typeface="Arial"/>
                        </a:rPr>
                        <a:t>0.1</a:t>
                      </a:r>
                      <a:endParaRPr b="0" lang="en-US" sz="12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 lIns="90000" rIns="90000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200" spc="-1" strike="noStrike">
                          <a:latin typeface="Arial"/>
                        </a:rPr>
                        <a:t>0.0</a:t>
                      </a:r>
                      <a:endParaRPr b="0" lang="en-US" sz="12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e6e6e6"/>
                    </a:solidFill>
                  </a:tcPr>
                </a:tc>
              </a:tr>
              <a:tr h="347760">
                <a:tc>
                  <a:txBody>
                    <a:bodyPr lIns="90000" rIns="90000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800" spc="-1" strike="noStrike">
                          <a:latin typeface="Arial"/>
                        </a:rPr>
                        <a:t>R</a:t>
                      </a:r>
                      <a:endParaRPr b="0" lang="en-US" sz="18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 lIns="90000" rIns="90000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200" spc="-1" strike="noStrike">
                          <a:latin typeface="Arial"/>
                        </a:rPr>
                        <a:t>0.0</a:t>
                      </a:r>
                      <a:endParaRPr b="0" lang="en-US" sz="12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 lIns="90000" rIns="90000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200" spc="-1" strike="noStrike">
                          <a:latin typeface="Arial"/>
                        </a:rPr>
                        <a:t>0.0</a:t>
                      </a:r>
                      <a:endParaRPr b="0" lang="en-US" sz="12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 lIns="90000" rIns="90000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200" spc="-1" strike="noStrike">
                          <a:latin typeface="Arial"/>
                        </a:rPr>
                        <a:t>0.9</a:t>
                      </a:r>
                      <a:endParaRPr b="0" lang="en-US" sz="12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 lIns="90000" rIns="90000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200" spc="-1" strike="noStrike">
                          <a:latin typeface="Arial"/>
                        </a:rPr>
                        <a:t>0.1</a:t>
                      </a:r>
                      <a:endParaRPr b="0" lang="en-US" sz="12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cccccc"/>
                    </a:solidFill>
                  </a:tcPr>
                </a:tc>
              </a:tr>
              <a:tr h="347760">
                <a:tc>
                  <a:txBody>
                    <a:bodyPr lIns="90000" rIns="90000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800" spc="-1" strike="noStrike">
                          <a:latin typeface="Arial"/>
                        </a:rPr>
                        <a:t>S</a:t>
                      </a:r>
                      <a:endParaRPr b="0" lang="en-US" sz="18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 lIns="90000" rIns="90000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200" spc="-1" strike="noStrike">
                          <a:latin typeface="Arial"/>
                        </a:rPr>
                        <a:t>0.1</a:t>
                      </a:r>
                      <a:endParaRPr b="0" lang="en-US" sz="12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 lIns="90000" rIns="90000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200" spc="-1" strike="noStrike">
                          <a:latin typeface="Arial"/>
                        </a:rPr>
                        <a:t>0.0</a:t>
                      </a:r>
                      <a:endParaRPr b="0" lang="en-US" sz="12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 lIns="90000" rIns="90000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200" spc="-1" strike="noStrike">
                          <a:latin typeface="Arial"/>
                        </a:rPr>
                        <a:t>0.0</a:t>
                      </a:r>
                      <a:endParaRPr b="0" lang="en-US" sz="12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 lIns="90000" rIns="90000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200" spc="-1" strike="noStrike">
                          <a:latin typeface="Arial"/>
                        </a:rPr>
                        <a:t>0.9</a:t>
                      </a:r>
                      <a:endParaRPr b="0" lang="en-US" sz="12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e6e6e6"/>
                    </a:solidFill>
                  </a:tcPr>
                </a:tc>
              </a:tr>
            </a:tbl>
          </a:graphicData>
        </a:graphic>
      </p:graphicFrame>
      <p:sp>
        <p:nvSpPr>
          <p:cNvPr id="157" name="CustomShape 8"/>
          <p:cNvSpPr/>
          <p:nvPr/>
        </p:nvSpPr>
        <p:spPr>
          <a:xfrm>
            <a:off x="7215840" y="2560320"/>
            <a:ext cx="2198880" cy="313560"/>
          </a:xfrm>
          <a:prstGeom prst="rect">
            <a:avLst/>
          </a:prstGeom>
          <a:solidFill>
            <a:srgbClr val="ffffff"/>
          </a:solidFill>
          <a:ln>
            <a:solidFill>
              <a:srgbClr val="3465a4"/>
            </a:solidFill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  <a:ea typeface="DejaVu Sans"/>
              </a:rPr>
              <a:t>P(S,c,S’)</a:t>
            </a:r>
            <a:endParaRPr b="0" lang="en-US" sz="1800" spc="-1" strike="noStrike">
              <a:latin typeface="Arial"/>
            </a:endParaRPr>
          </a:p>
        </p:txBody>
      </p:sp>
      <p:graphicFrame>
        <p:nvGraphicFramePr>
          <p:cNvPr id="158" name="Table 9"/>
          <p:cNvGraphicFramePr/>
          <p:nvPr/>
        </p:nvGraphicFramePr>
        <p:xfrm>
          <a:off x="4406400" y="2970720"/>
          <a:ext cx="2377080" cy="1738440"/>
        </p:xfrm>
        <a:graphic>
          <a:graphicData uri="http://schemas.openxmlformats.org/drawingml/2006/table">
            <a:tbl>
              <a:tblPr/>
              <a:tblGrid>
                <a:gridCol w="489240"/>
                <a:gridCol w="489240"/>
                <a:gridCol w="489240"/>
                <a:gridCol w="489240"/>
                <a:gridCol w="420480"/>
              </a:tblGrid>
              <a:tr h="347760">
                <a:tc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b3b3b3"/>
                    </a:solidFill>
                  </a:tcPr>
                </a:tc>
                <a:tc>
                  <a:txBody>
                    <a:bodyPr lIns="90000" rIns="90000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800" spc="-1" strike="noStrike">
                          <a:latin typeface="Arial"/>
                        </a:rPr>
                        <a:t>P</a:t>
                      </a:r>
                      <a:endParaRPr b="0" lang="en-US" sz="18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b3b3b3"/>
                    </a:solidFill>
                  </a:tcPr>
                </a:tc>
                <a:tc>
                  <a:txBody>
                    <a:bodyPr lIns="90000" rIns="90000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800" spc="-1" strike="noStrike">
                          <a:latin typeface="Arial"/>
                        </a:rPr>
                        <a:t>Q</a:t>
                      </a:r>
                      <a:endParaRPr b="0" lang="en-US" sz="18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b3b3b3"/>
                    </a:solidFill>
                  </a:tcPr>
                </a:tc>
                <a:tc>
                  <a:txBody>
                    <a:bodyPr lIns="90000" rIns="90000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800" spc="-1" strike="noStrike">
                          <a:latin typeface="Arial"/>
                        </a:rPr>
                        <a:t>R</a:t>
                      </a:r>
                      <a:endParaRPr b="0" lang="en-US" sz="18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b3b3b3"/>
                    </a:solidFill>
                  </a:tcPr>
                </a:tc>
                <a:tc>
                  <a:txBody>
                    <a:bodyPr lIns="90000" rIns="90000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800" spc="-1" strike="noStrike">
                          <a:latin typeface="Arial"/>
                        </a:rPr>
                        <a:t>S</a:t>
                      </a:r>
                      <a:endParaRPr b="0" lang="en-US" sz="18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b3b3b3"/>
                    </a:solidFill>
                  </a:tcPr>
                </a:tc>
              </a:tr>
              <a:tr h="347760">
                <a:tc>
                  <a:txBody>
                    <a:bodyPr lIns="90000" rIns="90000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800" spc="-1" strike="noStrike">
                          <a:latin typeface="Arial"/>
                        </a:rPr>
                        <a:t>P</a:t>
                      </a:r>
                      <a:endParaRPr b="0" lang="en-US" sz="18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 lIns="90000" rIns="90000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200" spc="-1" strike="noStrike">
                          <a:latin typeface="Arial"/>
                        </a:rPr>
                        <a:t>0.0</a:t>
                      </a:r>
                      <a:endParaRPr b="0" lang="en-US" sz="12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 lIns="90000" rIns="90000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200" spc="-1" strike="noStrike">
                          <a:latin typeface="Arial"/>
                        </a:rPr>
                        <a:t>0.6</a:t>
                      </a:r>
                      <a:endParaRPr b="0" lang="en-US" sz="12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 lIns="90000" rIns="90000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200" spc="-1" strike="noStrike">
                          <a:latin typeface="Arial"/>
                        </a:rPr>
                        <a:t>0.0</a:t>
                      </a:r>
                      <a:endParaRPr b="0" lang="en-US" sz="12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 lIns="90000" rIns="90000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200" spc="-1" strike="noStrike">
                          <a:latin typeface="Arial"/>
                        </a:rPr>
                        <a:t>0.4</a:t>
                      </a:r>
                      <a:endParaRPr b="0" lang="en-US" sz="12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cccccc"/>
                    </a:solidFill>
                  </a:tcPr>
                </a:tc>
              </a:tr>
              <a:tr h="347760">
                <a:tc>
                  <a:txBody>
                    <a:bodyPr lIns="90000" rIns="90000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800" spc="-1" strike="noStrike">
                          <a:latin typeface="Arial"/>
                        </a:rPr>
                        <a:t>Q</a:t>
                      </a:r>
                      <a:endParaRPr b="0" lang="en-US" sz="18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 lIns="90000" rIns="90000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200" spc="-1" strike="noStrike">
                          <a:latin typeface="Arial"/>
                        </a:rPr>
                        <a:t>0.4</a:t>
                      </a:r>
                      <a:endParaRPr b="0" lang="en-US" sz="12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 lIns="90000" rIns="90000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200" spc="-1" strike="noStrike">
                          <a:latin typeface="Arial"/>
                        </a:rPr>
                        <a:t>0.0</a:t>
                      </a:r>
                      <a:endParaRPr b="0" lang="en-US" sz="12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 lIns="90000" rIns="90000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200" spc="-1" strike="noStrike">
                          <a:latin typeface="Arial"/>
                        </a:rPr>
                        <a:t>0.6</a:t>
                      </a:r>
                      <a:endParaRPr b="0" lang="en-US" sz="12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 lIns="90000" rIns="90000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200" spc="-1" strike="noStrike">
                          <a:latin typeface="Arial"/>
                        </a:rPr>
                        <a:t>0.0</a:t>
                      </a:r>
                      <a:endParaRPr b="0" lang="en-US" sz="12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e6e6e6"/>
                    </a:solidFill>
                  </a:tcPr>
                </a:tc>
              </a:tr>
              <a:tr h="347760">
                <a:tc>
                  <a:txBody>
                    <a:bodyPr lIns="90000" rIns="90000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800" spc="-1" strike="noStrike">
                          <a:latin typeface="Arial"/>
                        </a:rPr>
                        <a:t>R</a:t>
                      </a:r>
                      <a:endParaRPr b="0" lang="en-US" sz="18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 lIns="90000" rIns="90000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200" spc="-1" strike="noStrike">
                          <a:latin typeface="Arial"/>
                        </a:rPr>
                        <a:t>0.0</a:t>
                      </a:r>
                      <a:endParaRPr b="0" lang="en-US" sz="12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 lIns="90000" rIns="90000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200" spc="-1" strike="noStrike">
                          <a:latin typeface="Arial"/>
                        </a:rPr>
                        <a:t>0.4</a:t>
                      </a:r>
                      <a:endParaRPr b="0" lang="en-US" sz="12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 lIns="90000" rIns="90000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200" spc="-1" strike="noStrike">
                          <a:latin typeface="Arial"/>
                        </a:rPr>
                        <a:t>0.0</a:t>
                      </a:r>
                      <a:endParaRPr b="0" lang="en-US" sz="12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 lIns="90000" rIns="90000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200" spc="-1" strike="noStrike">
                          <a:latin typeface="Arial"/>
                        </a:rPr>
                        <a:t>0.6</a:t>
                      </a:r>
                      <a:endParaRPr b="0" lang="en-US" sz="12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cccccc"/>
                    </a:solidFill>
                  </a:tcPr>
                </a:tc>
              </a:tr>
              <a:tr h="347760">
                <a:tc>
                  <a:txBody>
                    <a:bodyPr lIns="90000" rIns="90000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800" spc="-1" strike="noStrike">
                          <a:latin typeface="Arial"/>
                        </a:rPr>
                        <a:t>S</a:t>
                      </a:r>
                      <a:endParaRPr b="0" lang="en-US" sz="18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 lIns="90000" rIns="90000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200" spc="-1" strike="noStrike">
                          <a:latin typeface="Arial"/>
                        </a:rPr>
                        <a:t>0.6</a:t>
                      </a:r>
                      <a:endParaRPr b="0" lang="en-US" sz="12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 lIns="90000" rIns="90000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200" spc="-1" strike="noStrike">
                          <a:latin typeface="Arial"/>
                        </a:rPr>
                        <a:t>0.0</a:t>
                      </a:r>
                      <a:endParaRPr b="0" lang="en-US" sz="12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 lIns="90000" rIns="90000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200" spc="-1" strike="noStrike">
                          <a:latin typeface="Arial"/>
                        </a:rPr>
                        <a:t>0.4</a:t>
                      </a:r>
                      <a:endParaRPr b="0" lang="en-US" sz="12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 lIns="90000" rIns="90000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200" spc="-1" strike="noStrike">
                          <a:latin typeface="Arial"/>
                        </a:rPr>
                        <a:t>0.0</a:t>
                      </a:r>
                      <a:endParaRPr b="0" lang="en-US" sz="12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e6e6e6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59" name="Table 10"/>
          <p:cNvGraphicFramePr/>
          <p:nvPr/>
        </p:nvGraphicFramePr>
        <p:xfrm>
          <a:off x="7124400" y="2957400"/>
          <a:ext cx="2377080" cy="1738440"/>
        </p:xfrm>
        <a:graphic>
          <a:graphicData uri="http://schemas.openxmlformats.org/drawingml/2006/table">
            <a:tbl>
              <a:tblPr/>
              <a:tblGrid>
                <a:gridCol w="489240"/>
                <a:gridCol w="489240"/>
                <a:gridCol w="489240"/>
                <a:gridCol w="489240"/>
                <a:gridCol w="420480"/>
              </a:tblGrid>
              <a:tr h="347760">
                <a:tc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b3b3b3"/>
                    </a:solidFill>
                  </a:tcPr>
                </a:tc>
                <a:tc>
                  <a:txBody>
                    <a:bodyPr lIns="90000" rIns="90000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800" spc="-1" strike="noStrike">
                          <a:latin typeface="Arial"/>
                        </a:rPr>
                        <a:t>P</a:t>
                      </a:r>
                      <a:endParaRPr b="0" lang="en-US" sz="18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b3b3b3"/>
                    </a:solidFill>
                  </a:tcPr>
                </a:tc>
                <a:tc>
                  <a:txBody>
                    <a:bodyPr lIns="90000" rIns="90000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800" spc="-1" strike="noStrike">
                          <a:latin typeface="Arial"/>
                        </a:rPr>
                        <a:t>Q</a:t>
                      </a:r>
                      <a:endParaRPr b="0" lang="en-US" sz="18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b3b3b3"/>
                    </a:solidFill>
                  </a:tcPr>
                </a:tc>
                <a:tc>
                  <a:txBody>
                    <a:bodyPr lIns="90000" rIns="90000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800" spc="-1" strike="noStrike">
                          <a:latin typeface="Arial"/>
                        </a:rPr>
                        <a:t>R</a:t>
                      </a:r>
                      <a:endParaRPr b="0" lang="en-US" sz="18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b3b3b3"/>
                    </a:solidFill>
                  </a:tcPr>
                </a:tc>
                <a:tc>
                  <a:txBody>
                    <a:bodyPr lIns="90000" rIns="90000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800" spc="-1" strike="noStrike">
                          <a:latin typeface="Arial"/>
                        </a:rPr>
                        <a:t>S</a:t>
                      </a:r>
                      <a:endParaRPr b="0" lang="en-US" sz="18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b3b3b3"/>
                    </a:solidFill>
                  </a:tcPr>
                </a:tc>
              </a:tr>
              <a:tr h="347760">
                <a:tc>
                  <a:txBody>
                    <a:bodyPr lIns="90000" rIns="90000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800" spc="-1" strike="noStrike">
                          <a:latin typeface="Arial"/>
                        </a:rPr>
                        <a:t>P</a:t>
                      </a:r>
                      <a:endParaRPr b="0" lang="en-US" sz="18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 lIns="90000" rIns="90000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200" spc="-1" strike="noStrike">
                          <a:latin typeface="Arial"/>
                        </a:rPr>
                        <a:t>0.0</a:t>
                      </a:r>
                      <a:endParaRPr b="0" lang="en-US" sz="12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 lIns="90000" rIns="90000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200" spc="-1" strike="noStrike">
                          <a:latin typeface="Arial"/>
                        </a:rPr>
                        <a:t>1.0</a:t>
                      </a:r>
                      <a:endParaRPr b="0" lang="en-US" sz="12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 lIns="90000" rIns="90000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200" spc="-1" strike="noStrike">
                          <a:latin typeface="Arial"/>
                        </a:rPr>
                        <a:t>0.0</a:t>
                      </a:r>
                      <a:endParaRPr b="0" lang="en-US" sz="12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 lIns="90000" rIns="90000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200" spc="-1" strike="noStrike">
                          <a:latin typeface="Arial"/>
                        </a:rPr>
                        <a:t>0.0</a:t>
                      </a:r>
                      <a:endParaRPr b="0" lang="en-US" sz="12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cccccc"/>
                    </a:solidFill>
                  </a:tcPr>
                </a:tc>
              </a:tr>
              <a:tr h="347760">
                <a:tc>
                  <a:txBody>
                    <a:bodyPr lIns="90000" rIns="90000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800" spc="-1" strike="noStrike">
                          <a:latin typeface="Arial"/>
                        </a:rPr>
                        <a:t>Q</a:t>
                      </a:r>
                      <a:endParaRPr b="0" lang="en-US" sz="18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 lIns="90000" rIns="90000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200" spc="-1" strike="noStrike">
                          <a:latin typeface="Arial"/>
                        </a:rPr>
                        <a:t>1.0</a:t>
                      </a:r>
                      <a:endParaRPr b="0" lang="en-US" sz="12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 lIns="90000" rIns="90000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200" spc="-1" strike="noStrike">
                          <a:latin typeface="Arial"/>
                        </a:rPr>
                        <a:t>0</a:t>
                      </a:r>
                      <a:endParaRPr b="0" lang="en-US" sz="12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 lIns="90000" rIns="90000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200" spc="-1" strike="noStrike">
                          <a:latin typeface="Arial"/>
                        </a:rPr>
                        <a:t>0</a:t>
                      </a:r>
                      <a:endParaRPr b="0" lang="en-US" sz="12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 lIns="90000" rIns="90000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200" spc="-1" strike="noStrike">
                          <a:latin typeface="Arial"/>
                        </a:rPr>
                        <a:t>0.0</a:t>
                      </a:r>
                      <a:endParaRPr b="0" lang="en-US" sz="12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e6e6e6"/>
                    </a:solidFill>
                  </a:tcPr>
                </a:tc>
              </a:tr>
              <a:tr h="347760">
                <a:tc>
                  <a:txBody>
                    <a:bodyPr lIns="90000" rIns="90000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800" spc="-1" strike="noStrike">
                          <a:latin typeface="Arial"/>
                        </a:rPr>
                        <a:t>R</a:t>
                      </a:r>
                      <a:endParaRPr b="0" lang="en-US" sz="18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 lIns="90000" rIns="90000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200" spc="-1" strike="noStrike">
                          <a:latin typeface="Arial"/>
                        </a:rPr>
                        <a:t>0.0</a:t>
                      </a:r>
                      <a:endParaRPr b="0" lang="en-US" sz="12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 lIns="90000" rIns="90000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200" spc="-1" strike="noStrike">
                          <a:latin typeface="Arial"/>
                        </a:rPr>
                        <a:t>0.0</a:t>
                      </a:r>
                      <a:endParaRPr b="0" lang="en-US" sz="12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 lIns="90000" rIns="90000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200" spc="-1" strike="noStrike">
                          <a:latin typeface="Arial"/>
                        </a:rPr>
                        <a:t>0.9</a:t>
                      </a:r>
                      <a:endParaRPr b="0" lang="en-US" sz="12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 lIns="90000" rIns="90000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200" spc="-1" strike="noStrike">
                          <a:latin typeface="Arial"/>
                        </a:rPr>
                        <a:t>1</a:t>
                      </a:r>
                      <a:endParaRPr b="0" lang="en-US" sz="12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cccccc"/>
                    </a:solidFill>
                  </a:tcPr>
                </a:tc>
              </a:tr>
              <a:tr h="347760">
                <a:tc>
                  <a:txBody>
                    <a:bodyPr lIns="90000" rIns="90000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800" spc="-1" strike="noStrike">
                          <a:latin typeface="Arial"/>
                        </a:rPr>
                        <a:t>S</a:t>
                      </a:r>
                      <a:endParaRPr b="0" lang="en-US" sz="18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 lIns="90000" rIns="90000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200" spc="-1" strike="noStrike">
                          <a:latin typeface="Arial"/>
                        </a:rPr>
                        <a:t>0.5</a:t>
                      </a:r>
                      <a:endParaRPr b="0" lang="en-US" sz="12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 lIns="90000" rIns="90000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200" spc="-1" strike="noStrike">
                          <a:latin typeface="Arial"/>
                        </a:rPr>
                        <a:t>0.5</a:t>
                      </a:r>
                      <a:endParaRPr b="0" lang="en-US" sz="12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 lIns="90000" rIns="90000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200" spc="-1" strike="noStrike">
                          <a:latin typeface="Arial"/>
                        </a:rPr>
                        <a:t>0.0</a:t>
                      </a:r>
                      <a:endParaRPr b="0" lang="en-US" sz="12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 lIns="90000" rIns="90000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200" spc="-1" strike="noStrike">
                          <a:latin typeface="Arial"/>
                        </a:rPr>
                        <a:t>0</a:t>
                      </a:r>
                      <a:endParaRPr b="0" lang="en-US" sz="12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e6e6e6"/>
                    </a:solidFill>
                  </a:tcPr>
                </a:tc>
              </a:tr>
            </a:tbl>
          </a:graphicData>
        </a:graphic>
      </p:graphicFrame>
      <p:sp>
        <p:nvSpPr>
          <p:cNvPr id="160" name="CustomShape 11"/>
          <p:cNvSpPr/>
          <p:nvPr/>
        </p:nvSpPr>
        <p:spPr>
          <a:xfrm>
            <a:off x="1779840" y="2560320"/>
            <a:ext cx="2198880" cy="313560"/>
          </a:xfrm>
          <a:prstGeom prst="rect">
            <a:avLst/>
          </a:prstGeom>
          <a:solidFill>
            <a:srgbClr val="ffffff"/>
          </a:solidFill>
          <a:ln>
            <a:solidFill>
              <a:srgbClr val="3465a4"/>
            </a:solidFill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  <a:ea typeface="DejaVu Sans"/>
              </a:rPr>
              <a:t>P(S,a,S’)</a:t>
            </a:r>
            <a:endParaRPr b="0" lang="en-US" sz="1800" spc="-1" strike="noStrike">
              <a:latin typeface="Arial"/>
            </a:endParaRPr>
          </a:p>
        </p:txBody>
      </p:sp>
      <p:sp>
        <p:nvSpPr>
          <p:cNvPr id="161" name="CustomShape 12"/>
          <p:cNvSpPr/>
          <p:nvPr/>
        </p:nvSpPr>
        <p:spPr>
          <a:xfrm>
            <a:off x="4407840" y="2560320"/>
            <a:ext cx="2198880" cy="313560"/>
          </a:xfrm>
          <a:prstGeom prst="rect">
            <a:avLst/>
          </a:prstGeom>
          <a:solidFill>
            <a:srgbClr val="ffffff"/>
          </a:solidFill>
          <a:ln>
            <a:solidFill>
              <a:srgbClr val="3465a4"/>
            </a:solidFill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  <a:ea typeface="DejaVu Sans"/>
              </a:rPr>
              <a:t>P(S,b,S’)</a:t>
            </a:r>
            <a:endParaRPr b="0" lang="en-US" sz="18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CustomShape 1"/>
          <p:cNvSpPr/>
          <p:nvPr/>
        </p:nvSpPr>
        <p:spPr>
          <a:xfrm>
            <a:off x="640440" y="2007360"/>
            <a:ext cx="10509480" cy="43452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rmAutofit/>
          </a:bodyPr>
          <a:p>
            <a:pPr algn="just">
              <a:lnSpc>
                <a:spcPct val="90000"/>
              </a:lnSpc>
              <a:spcBef>
                <a:spcPts val="1001"/>
              </a:spcBef>
            </a:pPr>
            <a:endParaRPr b="0" lang="en-US" sz="1800" spc="-1" strike="noStrike">
              <a:latin typeface="Arial"/>
            </a:endParaRPr>
          </a:p>
          <a:p>
            <a:pPr algn="just">
              <a:lnSpc>
                <a:spcPct val="90000"/>
              </a:lnSpc>
              <a:spcBef>
                <a:spcPts val="1001"/>
              </a:spcBef>
            </a:pPr>
            <a:endParaRPr b="0" lang="en-US" sz="1800" spc="-1" strike="noStrike">
              <a:latin typeface="Arial"/>
            </a:endParaRPr>
          </a:p>
          <a:p>
            <a:pPr algn="just">
              <a:lnSpc>
                <a:spcPct val="90000"/>
              </a:lnSpc>
              <a:spcBef>
                <a:spcPts val="1001"/>
              </a:spcBef>
            </a:pPr>
            <a:endParaRPr b="0" lang="en-US" sz="1800" spc="-1" strike="noStrike">
              <a:latin typeface="Arial"/>
            </a:endParaRPr>
          </a:p>
          <a:p>
            <a:pPr algn="just">
              <a:lnSpc>
                <a:spcPct val="90000"/>
              </a:lnSpc>
              <a:spcBef>
                <a:spcPts val="1001"/>
              </a:spcBef>
            </a:pPr>
            <a:endParaRPr b="0" lang="en-US" sz="1800" spc="-1" strike="noStrike">
              <a:latin typeface="Arial"/>
            </a:endParaRPr>
          </a:p>
          <a:p>
            <a:pPr algn="just">
              <a:lnSpc>
                <a:spcPct val="90000"/>
              </a:lnSpc>
              <a:spcBef>
                <a:spcPts val="1001"/>
              </a:spcBef>
            </a:pPr>
            <a:endParaRPr b="0" lang="en-US" sz="1800" spc="-1" strike="noStrike">
              <a:latin typeface="Arial"/>
            </a:endParaRPr>
          </a:p>
          <a:p>
            <a:pPr algn="just">
              <a:lnSpc>
                <a:spcPct val="90000"/>
              </a:lnSpc>
              <a:spcBef>
                <a:spcPts val="1001"/>
              </a:spcBef>
            </a:pPr>
            <a:endParaRPr b="0" lang="en-US" sz="1800" spc="-1" strike="noStrike">
              <a:latin typeface="Arial"/>
            </a:endParaRPr>
          </a:p>
          <a:p>
            <a:pPr algn="just">
              <a:lnSpc>
                <a:spcPct val="90000"/>
              </a:lnSpc>
              <a:spcBef>
                <a:spcPts val="1001"/>
              </a:spcBef>
            </a:pPr>
            <a:endParaRPr b="0" lang="en-US" sz="1800" spc="-1" strike="noStrike">
              <a:latin typeface="Arial"/>
            </a:endParaRPr>
          </a:p>
          <a:p>
            <a:pPr algn="just">
              <a:lnSpc>
                <a:spcPct val="90000"/>
              </a:lnSpc>
              <a:spcBef>
                <a:spcPts val="1001"/>
              </a:spcBef>
            </a:pP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endParaRPr b="0" lang="en-US" sz="1800" spc="-1" strike="noStrike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  <a:tabLst>
                <a:tab algn="l" pos="0"/>
              </a:tabLst>
            </a:pPr>
            <a:endParaRPr b="0" lang="en-US" sz="1800" spc="-1" strike="noStrike">
              <a:latin typeface="Arial"/>
            </a:endParaRPr>
          </a:p>
        </p:txBody>
      </p:sp>
      <p:sp>
        <p:nvSpPr>
          <p:cNvPr id="163" name="CustomShape 2"/>
          <p:cNvSpPr/>
          <p:nvPr/>
        </p:nvSpPr>
        <p:spPr>
          <a:xfrm>
            <a:off x="838080" y="365040"/>
            <a:ext cx="10509480" cy="13194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 anchorCtr="1">
            <a:noAutofit/>
          </a:bodyPr>
          <a:p>
            <a:pPr algn="ctr">
              <a:lnSpc>
                <a:spcPct val="90000"/>
              </a:lnSpc>
              <a:tabLst>
                <a:tab algn="l" pos="0"/>
              </a:tabLst>
            </a:pPr>
            <a:r>
              <a:rPr b="1" lang="en-US" sz="4400" spc="-1" strike="noStrike">
                <a:solidFill>
                  <a:srgbClr val="000000"/>
                </a:solidFill>
                <a:latin typeface="Arial"/>
                <a:ea typeface="DejaVu Sans"/>
              </a:rPr>
              <a:t>6. Bellman’s Equations</a:t>
            </a:r>
            <a:endParaRPr b="0" lang="en-US" sz="4400" spc="-1" strike="noStrike">
              <a:latin typeface="Arial"/>
            </a:endParaRPr>
          </a:p>
        </p:txBody>
      </p:sp>
      <p:sp>
        <p:nvSpPr>
          <p:cNvPr id="164" name="CustomShape 3"/>
          <p:cNvSpPr/>
          <p:nvPr/>
        </p:nvSpPr>
        <p:spPr>
          <a:xfrm>
            <a:off x="8610480" y="6356520"/>
            <a:ext cx="2737080" cy="3589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r">
              <a:lnSpc>
                <a:spcPct val="100000"/>
              </a:lnSpc>
              <a:tabLst>
                <a:tab algn="l" pos="0"/>
              </a:tabLst>
            </a:pPr>
            <a:fld id="{BB67B67B-E4AB-4518-9344-0191B47481DE}" type="slidenum">
              <a:rPr b="0" lang="fr-FR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11</a:t>
            </a:fld>
            <a:endParaRPr b="0" lang="en-US" sz="1800" spc="-1" strike="noStrike">
              <a:latin typeface="Arial"/>
            </a:endParaRPr>
          </a:p>
        </p:txBody>
      </p:sp>
      <p:sp>
        <p:nvSpPr>
          <p:cNvPr id="165" name="CustomShape 4"/>
          <p:cNvSpPr/>
          <p:nvPr/>
        </p:nvSpPr>
        <p:spPr>
          <a:xfrm>
            <a:off x="5844240" y="5927040"/>
            <a:ext cx="10509480" cy="43452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rmAutofit/>
          </a:bodyPr>
          <a:p>
            <a:pPr algn="just">
              <a:lnSpc>
                <a:spcPct val="90000"/>
              </a:lnSpc>
              <a:spcBef>
                <a:spcPts val="1001"/>
              </a:spcBef>
            </a:pPr>
            <a:endParaRPr b="0" lang="en-US" sz="1800" spc="-1" strike="noStrike">
              <a:latin typeface="Arial"/>
            </a:endParaRPr>
          </a:p>
          <a:p>
            <a:pPr algn="just">
              <a:lnSpc>
                <a:spcPct val="90000"/>
              </a:lnSpc>
              <a:spcBef>
                <a:spcPts val="1001"/>
              </a:spcBef>
            </a:pP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endParaRPr b="0" lang="en-US" sz="1800" spc="-1" strike="noStrike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  <a:tabLst>
                <a:tab algn="l" pos="0"/>
              </a:tabLst>
            </a:pPr>
            <a:endParaRPr b="0" lang="en-US" sz="1800" spc="-1" strike="noStrike">
              <a:latin typeface="Arial"/>
            </a:endParaRPr>
          </a:p>
        </p:txBody>
      </p:sp>
      <p:sp>
        <p:nvSpPr>
          <p:cNvPr id="166" name="CustomShape 5"/>
          <p:cNvSpPr/>
          <p:nvPr/>
        </p:nvSpPr>
        <p:spPr>
          <a:xfrm>
            <a:off x="8595360" y="2834640"/>
            <a:ext cx="176760" cy="13662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endParaRPr b="0" lang="en-US" sz="1800" spc="-1" strike="noStrike">
              <a:latin typeface="Arial"/>
            </a:endParaRPr>
          </a:p>
        </p:txBody>
      </p:sp>
      <p:sp>
        <p:nvSpPr>
          <p:cNvPr id="167" name="CustomShape 6"/>
          <p:cNvSpPr/>
          <p:nvPr/>
        </p:nvSpPr>
        <p:spPr>
          <a:xfrm>
            <a:off x="8686800" y="2651760"/>
            <a:ext cx="176760" cy="8542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endParaRPr b="0" lang="en-US" sz="1800" spc="-1" strike="noStrike">
              <a:latin typeface="Arial"/>
            </a:endParaRPr>
          </a:p>
        </p:txBody>
      </p:sp>
      <p:graphicFrame>
        <p:nvGraphicFramePr>
          <p:cNvPr id="168" name="Table 7"/>
          <p:cNvGraphicFramePr/>
          <p:nvPr/>
        </p:nvGraphicFramePr>
        <p:xfrm>
          <a:off x="1724400" y="2330280"/>
          <a:ext cx="1956600" cy="1794960"/>
        </p:xfrm>
        <a:graphic>
          <a:graphicData uri="http://schemas.openxmlformats.org/drawingml/2006/table">
            <a:tbl>
              <a:tblPr/>
              <a:tblGrid>
                <a:gridCol w="489240"/>
                <a:gridCol w="489240"/>
                <a:gridCol w="489240"/>
                <a:gridCol w="489240"/>
              </a:tblGrid>
              <a:tr h="404280">
                <a:tc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b3b3b3"/>
                    </a:solidFill>
                  </a:tcPr>
                </a:tc>
                <a:tc>
                  <a:txBody>
                    <a:bodyPr lIns="90000" rIns="90000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800" spc="-1" strike="noStrike">
                          <a:latin typeface="Arial"/>
                        </a:rPr>
                        <a:t>a</a:t>
                      </a:r>
                      <a:endParaRPr b="0" lang="en-US" sz="18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b3b3b3"/>
                    </a:solidFill>
                  </a:tcPr>
                </a:tc>
                <a:tc>
                  <a:txBody>
                    <a:bodyPr lIns="90000" rIns="90000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2000" spc="-1" strike="noStrike">
                          <a:latin typeface="Arial"/>
                        </a:rPr>
                        <a:t>b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b3b3b3"/>
                    </a:solidFill>
                  </a:tcPr>
                </a:tc>
                <a:tc>
                  <a:txBody>
                    <a:bodyPr lIns="90000" rIns="90000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2200" spc="-1" strike="noStrike">
                          <a:latin typeface="Arial"/>
                        </a:rPr>
                        <a:t>c</a:t>
                      </a:r>
                      <a:endParaRPr b="0" lang="en-US" sz="22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b3b3b3"/>
                    </a:solidFill>
                  </a:tcPr>
                </a:tc>
              </a:tr>
              <a:tr h="347760">
                <a:tc>
                  <a:txBody>
                    <a:bodyPr lIns="90000" rIns="90000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800" spc="-1" strike="noStrike">
                          <a:latin typeface="Arial"/>
                        </a:rPr>
                        <a:t>P</a:t>
                      </a:r>
                      <a:endParaRPr b="0" lang="en-US" sz="18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 lIns="90000" rIns="90000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200" spc="-1" strike="noStrike">
                          <a:latin typeface="Arial"/>
                        </a:rPr>
                        <a:t>0</a:t>
                      </a:r>
                      <a:endParaRPr b="0" lang="en-US" sz="12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 lIns="90000" rIns="90000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200" spc="-1" strike="noStrike">
                          <a:latin typeface="Arial"/>
                        </a:rPr>
                        <a:t>0</a:t>
                      </a:r>
                      <a:endParaRPr b="0" lang="en-US" sz="12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 lIns="90000" rIns="90000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200" spc="-1" strike="noStrike">
                          <a:latin typeface="Arial"/>
                        </a:rPr>
                        <a:t>3</a:t>
                      </a:r>
                      <a:endParaRPr b="0" lang="en-US" sz="12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cccccc"/>
                    </a:solidFill>
                  </a:tcPr>
                </a:tc>
              </a:tr>
              <a:tr h="347760">
                <a:tc>
                  <a:txBody>
                    <a:bodyPr lIns="90000" rIns="90000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800" spc="-1" strike="noStrike">
                          <a:latin typeface="Arial"/>
                        </a:rPr>
                        <a:t>Q</a:t>
                      </a:r>
                      <a:endParaRPr b="0" lang="en-US" sz="18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 lIns="90000" rIns="90000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200" spc="-1" strike="noStrike">
                          <a:latin typeface="Arial"/>
                        </a:rPr>
                        <a:t>0</a:t>
                      </a:r>
                      <a:endParaRPr b="0" lang="en-US" sz="12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 lIns="90000" rIns="90000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200" spc="-1" strike="noStrike">
                          <a:latin typeface="Arial"/>
                        </a:rPr>
                        <a:t>5</a:t>
                      </a:r>
                      <a:endParaRPr b="0" lang="en-US" sz="12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 lIns="90000" rIns="90000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200" spc="-1" strike="noStrike">
                          <a:latin typeface="Arial"/>
                        </a:rPr>
                        <a:t>5</a:t>
                      </a:r>
                      <a:endParaRPr b="0" lang="en-US" sz="12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e6e6e6"/>
                    </a:solidFill>
                  </a:tcPr>
                </a:tc>
              </a:tr>
              <a:tr h="347760">
                <a:tc>
                  <a:txBody>
                    <a:bodyPr lIns="90000" rIns="90000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800" spc="-1" strike="noStrike">
                          <a:latin typeface="Arial"/>
                        </a:rPr>
                        <a:t>R</a:t>
                      </a:r>
                      <a:endParaRPr b="0" lang="en-US" sz="18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 lIns="90000" rIns="90000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200" spc="-1" strike="noStrike">
                          <a:latin typeface="Arial"/>
                        </a:rPr>
                        <a:t>0</a:t>
                      </a:r>
                      <a:endParaRPr b="0" lang="en-US" sz="12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 lIns="90000" rIns="90000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200" spc="-1" strike="noStrike">
                          <a:latin typeface="Arial"/>
                        </a:rPr>
                        <a:t>0</a:t>
                      </a:r>
                      <a:endParaRPr b="0" lang="en-US" sz="12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 lIns="90000" rIns="90000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200" spc="-1" strike="noStrike">
                          <a:latin typeface="Arial"/>
                        </a:rPr>
                        <a:t>0</a:t>
                      </a:r>
                      <a:endParaRPr b="0" lang="en-US" sz="12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cccccc"/>
                    </a:solidFill>
                  </a:tcPr>
                </a:tc>
              </a:tr>
              <a:tr h="347760">
                <a:tc>
                  <a:txBody>
                    <a:bodyPr lIns="90000" rIns="90000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800" spc="-1" strike="noStrike">
                          <a:latin typeface="Arial"/>
                        </a:rPr>
                        <a:t>S</a:t>
                      </a:r>
                      <a:endParaRPr b="0" lang="en-US" sz="18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 lIns="90000" rIns="90000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200" spc="-1" strike="noStrike">
                          <a:latin typeface="Arial"/>
                        </a:rPr>
                        <a:t>10</a:t>
                      </a:r>
                      <a:endParaRPr b="0" lang="en-US" sz="12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 lIns="90000" rIns="90000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200" spc="-1" strike="noStrike">
                          <a:latin typeface="Arial"/>
                        </a:rPr>
                        <a:t>10</a:t>
                      </a:r>
                      <a:endParaRPr b="0" lang="en-US" sz="12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 lIns="90000" rIns="90000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200" spc="-1" strike="noStrike">
                          <a:latin typeface="Arial"/>
                        </a:rPr>
                        <a:t>10</a:t>
                      </a:r>
                      <a:endParaRPr b="0" lang="en-US" sz="12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e6e6e6"/>
                    </a:solidFill>
                  </a:tcPr>
                </a:tc>
              </a:tr>
            </a:tbl>
          </a:graphicData>
        </a:graphic>
      </p:graphicFrame>
      <p:sp>
        <p:nvSpPr>
          <p:cNvPr id="169" name="CustomShape 8"/>
          <p:cNvSpPr/>
          <p:nvPr/>
        </p:nvSpPr>
        <p:spPr>
          <a:xfrm>
            <a:off x="1920240" y="1785960"/>
            <a:ext cx="2198880" cy="313560"/>
          </a:xfrm>
          <a:prstGeom prst="rect">
            <a:avLst/>
          </a:prstGeom>
          <a:solidFill>
            <a:srgbClr val="ffffff"/>
          </a:solidFill>
          <a:ln>
            <a:solidFill>
              <a:srgbClr val="3465a4"/>
            </a:solidFill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  <a:ea typeface="DejaVu Sans"/>
              </a:rPr>
              <a:t>r(S,a)</a:t>
            </a:r>
            <a:endParaRPr b="0" lang="en-US" sz="1800" spc="-1" strike="noStrike">
              <a:latin typeface="Arial"/>
            </a:endParaRPr>
          </a:p>
        </p:txBody>
      </p:sp>
      <p:sp>
        <p:nvSpPr>
          <p:cNvPr id="170" name="CustomShape 9"/>
          <p:cNvSpPr/>
          <p:nvPr/>
        </p:nvSpPr>
        <p:spPr>
          <a:xfrm>
            <a:off x="4381200" y="1785960"/>
            <a:ext cx="2564640" cy="2325240"/>
          </a:xfrm>
          <a:prstGeom prst="rect">
            <a:avLst/>
          </a:prstGeom>
          <a:solidFill>
            <a:srgbClr val="ffffff"/>
          </a:solidFill>
          <a:ln>
            <a:solidFill>
              <a:srgbClr val="3465a4"/>
            </a:solidFill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  <a:ea typeface="DejaVu Sans"/>
              </a:rPr>
              <a:t>Policy</a:t>
            </a:r>
            <a:endParaRPr b="0" lang="en-US" sz="1800" spc="-1" strike="noStrike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  <a:ea typeface="Arial"/>
              </a:rPr>
              <a:t>π</a:t>
            </a:r>
            <a:r>
              <a:rPr b="0" lang="en-US" sz="1800" spc="-1" strike="noStrike">
                <a:solidFill>
                  <a:srgbClr val="000000"/>
                </a:solidFill>
                <a:latin typeface="Arial"/>
                <a:ea typeface="DejaVu Sans"/>
              </a:rPr>
              <a:t>(P)=a</a:t>
            </a:r>
            <a:endParaRPr b="0" lang="en-US" sz="1800" spc="-1" strike="noStrike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  <a:ea typeface="Arial"/>
              </a:rPr>
              <a:t>π</a:t>
            </a:r>
            <a:r>
              <a:rPr b="0" lang="en-US" sz="1800" spc="-1" strike="noStrike">
                <a:solidFill>
                  <a:srgbClr val="000000"/>
                </a:solidFill>
                <a:latin typeface="Arial"/>
                <a:ea typeface="Noto Sans CJK SC"/>
              </a:rPr>
              <a:t>(Q)=a</a:t>
            </a:r>
            <a:endParaRPr b="0" lang="en-US" sz="1800" spc="-1" strike="noStrike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  <a:ea typeface="Arial"/>
              </a:rPr>
              <a:t>π</a:t>
            </a:r>
            <a:r>
              <a:rPr b="0" lang="en-US" sz="1800" spc="-1" strike="noStrike">
                <a:solidFill>
                  <a:srgbClr val="000000"/>
                </a:solidFill>
                <a:latin typeface="Arial"/>
                <a:ea typeface="DejaVu Sans"/>
              </a:rPr>
              <a:t>(R)=b</a:t>
            </a:r>
            <a:endParaRPr b="0" lang="en-US" sz="1800" spc="-1" strike="noStrike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  <a:ea typeface="Arial"/>
              </a:rPr>
              <a:t>π</a:t>
            </a:r>
            <a:r>
              <a:rPr b="0" lang="en-US" sz="1800" spc="-1" strike="noStrike">
                <a:solidFill>
                  <a:srgbClr val="000000"/>
                </a:solidFill>
                <a:latin typeface="Arial"/>
                <a:ea typeface="DejaVu Sans"/>
              </a:rPr>
              <a:t>(S)=c</a:t>
            </a:r>
            <a:endParaRPr b="0" lang="en-US" sz="1800" spc="-1" strike="noStrike">
              <a:latin typeface="Arial"/>
            </a:endParaRPr>
          </a:p>
          <a:p>
            <a:pPr algn="ctr">
              <a:lnSpc>
                <a:spcPct val="100000"/>
              </a:lnSpc>
            </a:pPr>
            <a:endParaRPr b="0" lang="en-US" sz="18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CustomShape 1"/>
          <p:cNvSpPr/>
          <p:nvPr/>
        </p:nvSpPr>
        <p:spPr>
          <a:xfrm>
            <a:off x="838080" y="365040"/>
            <a:ext cx="10509480" cy="13194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 anchorCtr="1">
            <a:noAutofit/>
          </a:bodyPr>
          <a:p>
            <a:pPr algn="ctr">
              <a:lnSpc>
                <a:spcPct val="90000"/>
              </a:lnSpc>
              <a:tabLst>
                <a:tab algn="l" pos="0"/>
              </a:tabLst>
            </a:pPr>
            <a:r>
              <a:rPr b="1" lang="en-US" sz="4400" spc="-1" strike="noStrike">
                <a:solidFill>
                  <a:srgbClr val="000000"/>
                </a:solidFill>
                <a:latin typeface="Arial"/>
                <a:ea typeface="DejaVu Sans"/>
              </a:rPr>
              <a:t>6. Bellman’s Equations</a:t>
            </a:r>
            <a:endParaRPr b="0" lang="en-US" sz="4400" spc="-1" strike="noStrike">
              <a:latin typeface="Arial"/>
            </a:endParaRPr>
          </a:p>
        </p:txBody>
      </p:sp>
      <p:sp>
        <p:nvSpPr>
          <p:cNvPr id="172" name="CustomShape 2"/>
          <p:cNvSpPr/>
          <p:nvPr/>
        </p:nvSpPr>
        <p:spPr>
          <a:xfrm>
            <a:off x="1009800" y="1596240"/>
            <a:ext cx="10509480" cy="43452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rmAutofit/>
          </a:bodyPr>
          <a:p>
            <a:pPr>
              <a:lnSpc>
                <a:spcPct val="70000"/>
              </a:lnSpc>
              <a:spcBef>
                <a:spcPts val="1001"/>
              </a:spcBef>
              <a:tabLst>
                <a:tab algn="l" pos="0"/>
              </a:tabLst>
            </a:pPr>
            <a:endParaRPr b="0" lang="en-US" sz="1800" spc="-1" strike="noStrike">
              <a:latin typeface="Arial"/>
            </a:endParaRPr>
          </a:p>
          <a:p>
            <a:pPr marL="228600" indent="-222480" algn="just">
              <a:lnSpc>
                <a:spcPct val="90000"/>
              </a:lnSpc>
              <a:spcBef>
                <a:spcPts val="1001"/>
              </a:spcBef>
              <a:tabLst>
                <a:tab algn="l" pos="0"/>
              </a:tabLst>
            </a:pPr>
            <a:endParaRPr b="0" lang="en-US" sz="1800" spc="-1" strike="noStrike">
              <a:latin typeface="Arial"/>
            </a:endParaRPr>
          </a:p>
        </p:txBody>
      </p:sp>
      <p:sp>
        <p:nvSpPr>
          <p:cNvPr id="173" name="CustomShape 3"/>
          <p:cNvSpPr/>
          <p:nvPr/>
        </p:nvSpPr>
        <p:spPr>
          <a:xfrm>
            <a:off x="8610480" y="6356520"/>
            <a:ext cx="2737080" cy="3589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r">
              <a:lnSpc>
                <a:spcPct val="100000"/>
              </a:lnSpc>
              <a:tabLst>
                <a:tab algn="l" pos="0"/>
              </a:tabLst>
            </a:pPr>
            <a:fld id="{EA8D219F-94F0-4B4D-AE16-D32C67D47018}" type="slidenum">
              <a:rPr b="0" lang="fr-FR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12</a:t>
            </a:fld>
            <a:endParaRPr b="0" lang="en-US" sz="1800" spc="-1" strike="noStrike">
              <a:latin typeface="Arial"/>
            </a:endParaRPr>
          </a:p>
        </p:txBody>
      </p:sp>
      <p:sp>
        <p:nvSpPr>
          <p:cNvPr id="174" name="CustomShape 4"/>
          <p:cNvSpPr/>
          <p:nvPr/>
        </p:nvSpPr>
        <p:spPr>
          <a:xfrm>
            <a:off x="2362320" y="5257800"/>
            <a:ext cx="7691400" cy="909720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0" lang="en-US" sz="2000" spc="-1" strike="noStrike">
                <a:solidFill>
                  <a:srgbClr val="000000"/>
                </a:solidFill>
                <a:latin typeface="Arial"/>
                <a:ea typeface="DejaVu Sans"/>
              </a:rPr>
              <a:t> </a:t>
            </a:r>
            <a:endParaRPr b="0" lang="en-US" sz="2000" spc="-1" strike="noStrike">
              <a:latin typeface="Arial"/>
            </a:endParaRPr>
          </a:p>
        </p:txBody>
      </p:sp>
      <p:sp>
        <p:nvSpPr>
          <p:cNvPr id="175" name="CustomShape 5"/>
          <p:cNvSpPr/>
          <p:nvPr/>
        </p:nvSpPr>
        <p:spPr>
          <a:xfrm>
            <a:off x="8222760" y="1787040"/>
            <a:ext cx="2564640" cy="2325240"/>
          </a:xfrm>
          <a:prstGeom prst="rect">
            <a:avLst/>
          </a:prstGeom>
          <a:solidFill>
            <a:srgbClr val="ffffff"/>
          </a:solidFill>
          <a:ln>
            <a:solidFill>
              <a:srgbClr val="fafcfd"/>
            </a:solidFill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ctr">
            <a:noAutofit/>
          </a:bodyPr>
          <a:p>
            <a:pPr>
              <a:lnSpc>
                <a:spcPct val="100000"/>
              </a:lnSpc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  <a:ea typeface="DejaVu Sans"/>
              </a:rPr>
              <a:t>Policy</a:t>
            </a: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  <a:ea typeface="DejaVu Sans"/>
              </a:rPr>
              <a:t>p=0.8(0.9p+0.1q)</a:t>
            </a: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  <a:ea typeface="Noto Sans CJK SC"/>
              </a:rPr>
              <a:t>q=0.8(0.9q+0.1r)</a:t>
            </a: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  <a:ea typeface="DejaVu Sans"/>
              </a:rPr>
              <a:t>r=0.8(0.4q+0.6s)</a:t>
            </a: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  <a:ea typeface="DejaVu Sans"/>
              </a:rPr>
              <a:t>s=10+0.8(0.5q+0.5r)</a:t>
            </a:r>
            <a:endParaRPr b="0" lang="en-US" sz="1800" spc="-1" strike="noStrike">
              <a:latin typeface="Arial"/>
            </a:endParaRPr>
          </a:p>
          <a:p>
            <a:pPr algn="ctr">
              <a:lnSpc>
                <a:spcPct val="100000"/>
              </a:lnSpc>
            </a:pPr>
            <a:endParaRPr b="0" lang="en-US" sz="1800" spc="-1" strike="noStrike">
              <a:latin typeface="Arial"/>
            </a:endParaRPr>
          </a:p>
        </p:txBody>
      </p:sp>
      <p:sp>
        <p:nvSpPr>
          <p:cNvPr id="176" name="CustomShape 6"/>
          <p:cNvSpPr/>
          <p:nvPr/>
        </p:nvSpPr>
        <p:spPr>
          <a:xfrm>
            <a:off x="3962880" y="2590920"/>
            <a:ext cx="986040" cy="604800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/>
        </p:style>
      </p:sp>
      <p:sp>
        <p:nvSpPr>
          <p:cNvPr id="177" name="CustomShape 7"/>
          <p:cNvSpPr/>
          <p:nvPr/>
        </p:nvSpPr>
        <p:spPr>
          <a:xfrm>
            <a:off x="6401160" y="2590920"/>
            <a:ext cx="986040" cy="604800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/>
        </p:style>
      </p:sp>
      <p:sp>
        <p:nvSpPr>
          <p:cNvPr id="178" name="CustomShape 8"/>
          <p:cNvSpPr/>
          <p:nvPr/>
        </p:nvSpPr>
        <p:spPr>
          <a:xfrm>
            <a:off x="5181840" y="4114800"/>
            <a:ext cx="986040" cy="604800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/>
        </p:style>
      </p:sp>
      <p:sp>
        <p:nvSpPr>
          <p:cNvPr id="179" name="CustomShape 9"/>
          <p:cNvSpPr/>
          <p:nvPr/>
        </p:nvSpPr>
        <p:spPr>
          <a:xfrm>
            <a:off x="6248880" y="3352680"/>
            <a:ext cx="986040" cy="604800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/>
        </p:style>
      </p:sp>
      <p:sp>
        <p:nvSpPr>
          <p:cNvPr id="180" name="CustomShape 10"/>
          <p:cNvSpPr/>
          <p:nvPr/>
        </p:nvSpPr>
        <p:spPr>
          <a:xfrm>
            <a:off x="5486760" y="2262600"/>
            <a:ext cx="986040" cy="604800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  <a:ea typeface="DejaVu Sans"/>
              </a:rPr>
              <a:t>0.1</a:t>
            </a:r>
            <a:endParaRPr b="0" lang="en-US" sz="1800" spc="-1" strike="noStrike">
              <a:latin typeface="Arial"/>
            </a:endParaRPr>
          </a:p>
        </p:txBody>
      </p:sp>
      <p:sp>
        <p:nvSpPr>
          <p:cNvPr id="181" name="CustomShape 11"/>
          <p:cNvSpPr/>
          <p:nvPr/>
        </p:nvSpPr>
        <p:spPr>
          <a:xfrm>
            <a:off x="3429360" y="4343400"/>
            <a:ext cx="604800" cy="604800"/>
          </a:xfrm>
          <a:prstGeom prst="ellipse">
            <a:avLst/>
          </a:prstGeom>
          <a:solidFill>
            <a:srgbClr val="729fcf"/>
          </a:solidFill>
          <a:ln>
            <a:solidFill>
              <a:srgbClr val="729fcf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  <a:ea typeface="DejaVu Sans"/>
              </a:rPr>
              <a:t>S</a:t>
            </a:r>
            <a:endParaRPr b="0" lang="en-US" sz="1800" spc="-1" strike="noStrike">
              <a:latin typeface="Arial"/>
            </a:endParaRPr>
          </a:p>
        </p:txBody>
      </p:sp>
      <p:sp>
        <p:nvSpPr>
          <p:cNvPr id="182" name="CustomShape 12"/>
          <p:cNvSpPr/>
          <p:nvPr/>
        </p:nvSpPr>
        <p:spPr>
          <a:xfrm>
            <a:off x="7467840" y="4267080"/>
            <a:ext cx="604800" cy="604800"/>
          </a:xfrm>
          <a:prstGeom prst="ellipse">
            <a:avLst/>
          </a:prstGeom>
          <a:solidFill>
            <a:srgbClr val="00a933"/>
          </a:solidFill>
          <a:ln>
            <a:solidFill>
              <a:srgbClr val="00a933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  <a:ea typeface="DejaVu Sans"/>
              </a:rPr>
              <a:t>R</a:t>
            </a:r>
            <a:endParaRPr b="0" lang="en-US" sz="1800" spc="-1" strike="noStrike">
              <a:latin typeface="Arial"/>
            </a:endParaRPr>
          </a:p>
        </p:txBody>
      </p:sp>
      <p:sp>
        <p:nvSpPr>
          <p:cNvPr id="183" name="Line 13"/>
          <p:cNvSpPr/>
          <p:nvPr/>
        </p:nvSpPr>
        <p:spPr>
          <a:xfrm flipH="1">
            <a:off x="5790600" y="2362680"/>
            <a:ext cx="1440" cy="838440"/>
          </a:xfrm>
          <a:prstGeom prst="line">
            <a:avLst/>
          </a:prstGeom>
          <a:ln>
            <a:tailEnd len="med" type="triangle" w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/>
        </p:style>
      </p:sp>
      <p:sp>
        <p:nvSpPr>
          <p:cNvPr id="184" name="CustomShape 14"/>
          <p:cNvSpPr/>
          <p:nvPr/>
        </p:nvSpPr>
        <p:spPr>
          <a:xfrm>
            <a:off x="6098760" y="2838600"/>
            <a:ext cx="986040" cy="604800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  <a:ea typeface="DejaVu Sans"/>
              </a:rPr>
              <a:t>0.9</a:t>
            </a:r>
            <a:endParaRPr b="0" lang="en-US" sz="1800" spc="-1" strike="noStrike">
              <a:latin typeface="Arial"/>
            </a:endParaRPr>
          </a:p>
        </p:txBody>
      </p:sp>
      <p:sp>
        <p:nvSpPr>
          <p:cNvPr id="185" name="CustomShape 15"/>
          <p:cNvSpPr/>
          <p:nvPr/>
        </p:nvSpPr>
        <p:spPr>
          <a:xfrm>
            <a:off x="6350760" y="3414600"/>
            <a:ext cx="986040" cy="604800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  <a:ea typeface="DejaVu Sans"/>
              </a:rPr>
              <a:t>0.1</a:t>
            </a:r>
            <a:endParaRPr b="0" lang="en-US" sz="1800" spc="-1" strike="noStrike">
              <a:latin typeface="Arial"/>
            </a:endParaRPr>
          </a:p>
        </p:txBody>
      </p:sp>
      <p:sp>
        <p:nvSpPr>
          <p:cNvPr id="186" name="CustomShape 16"/>
          <p:cNvSpPr/>
          <p:nvPr/>
        </p:nvSpPr>
        <p:spPr>
          <a:xfrm>
            <a:off x="5303880" y="4570920"/>
            <a:ext cx="986040" cy="604800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  <a:ea typeface="DejaVu Sans"/>
              </a:rPr>
              <a:t>0.6</a:t>
            </a:r>
            <a:endParaRPr b="0" lang="en-US" sz="1800" spc="-1" strike="noStrike">
              <a:latin typeface="Arial"/>
            </a:endParaRPr>
          </a:p>
        </p:txBody>
      </p:sp>
      <p:sp>
        <p:nvSpPr>
          <p:cNvPr id="187" name="Line 17"/>
          <p:cNvSpPr/>
          <p:nvPr/>
        </p:nvSpPr>
        <p:spPr>
          <a:xfrm flipH="1">
            <a:off x="4038840" y="4647960"/>
            <a:ext cx="3429000" cy="76320"/>
          </a:xfrm>
          <a:prstGeom prst="line">
            <a:avLst/>
          </a:prstGeom>
          <a:ln>
            <a:solidFill>
              <a:srgbClr val="00a933"/>
            </a:solidFill>
            <a:tailEnd len="med" type="triangle" w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/>
        </p:style>
      </p:sp>
      <p:sp>
        <p:nvSpPr>
          <p:cNvPr id="188" name="CustomShape 18"/>
          <p:cNvSpPr/>
          <p:nvPr/>
        </p:nvSpPr>
        <p:spPr>
          <a:xfrm>
            <a:off x="4007880" y="2662920"/>
            <a:ext cx="986040" cy="604800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  <a:ea typeface="DejaVu Sans"/>
              </a:rPr>
              <a:t>0.5</a:t>
            </a:r>
            <a:endParaRPr b="0" lang="en-US" sz="1800" spc="-1" strike="noStrike">
              <a:latin typeface="Arial"/>
            </a:endParaRPr>
          </a:p>
        </p:txBody>
      </p:sp>
      <p:sp>
        <p:nvSpPr>
          <p:cNvPr id="189" name="Line 19"/>
          <p:cNvSpPr/>
          <p:nvPr/>
        </p:nvSpPr>
        <p:spPr>
          <a:xfrm flipH="1">
            <a:off x="3733920" y="2057400"/>
            <a:ext cx="1752840" cy="2286000"/>
          </a:xfrm>
          <a:prstGeom prst="line">
            <a:avLst/>
          </a:prstGeom>
          <a:ln>
            <a:solidFill>
              <a:srgbClr val="729fcf"/>
            </a:solidFill>
            <a:headEnd len="med" type="triangle" w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/>
        </p:style>
      </p:sp>
      <p:sp>
        <p:nvSpPr>
          <p:cNvPr id="190" name="CustomShape 20"/>
          <p:cNvSpPr/>
          <p:nvPr/>
        </p:nvSpPr>
        <p:spPr>
          <a:xfrm>
            <a:off x="4511880" y="3742920"/>
            <a:ext cx="986040" cy="604800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  <a:ea typeface="DejaVu Sans"/>
              </a:rPr>
              <a:t>0.5</a:t>
            </a:r>
            <a:endParaRPr b="0" lang="en-US" sz="1800" spc="-1" strike="noStrike">
              <a:latin typeface="Arial"/>
            </a:endParaRPr>
          </a:p>
        </p:txBody>
      </p:sp>
      <p:sp>
        <p:nvSpPr>
          <p:cNvPr id="191" name="Line 21"/>
          <p:cNvSpPr/>
          <p:nvPr/>
        </p:nvSpPr>
        <p:spPr>
          <a:xfrm flipV="1">
            <a:off x="3949560" y="3504960"/>
            <a:ext cx="1537200" cy="927360"/>
          </a:xfrm>
          <a:prstGeom prst="line">
            <a:avLst/>
          </a:prstGeom>
          <a:ln>
            <a:solidFill>
              <a:srgbClr val="729fcf"/>
            </a:solidFill>
            <a:tailEnd len="med" type="triangle" w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/>
        </p:style>
      </p:sp>
      <p:sp>
        <p:nvSpPr>
          <p:cNvPr id="192" name="CustomShape 22"/>
          <p:cNvSpPr/>
          <p:nvPr/>
        </p:nvSpPr>
        <p:spPr>
          <a:xfrm>
            <a:off x="6098760" y="1326600"/>
            <a:ext cx="986040" cy="604800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  <a:ea typeface="DejaVu Sans"/>
              </a:rPr>
              <a:t>0.9</a:t>
            </a:r>
            <a:endParaRPr b="0" lang="en-US" sz="1800" spc="-1" strike="noStrike">
              <a:latin typeface="Arial"/>
            </a:endParaRPr>
          </a:p>
        </p:txBody>
      </p:sp>
      <p:sp>
        <p:nvSpPr>
          <p:cNvPr id="193" name="CustomShape 23"/>
          <p:cNvSpPr/>
          <p:nvPr/>
        </p:nvSpPr>
        <p:spPr>
          <a:xfrm>
            <a:off x="5645880" y="3924360"/>
            <a:ext cx="986040" cy="604800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  <a:ea typeface="DejaVu Sans"/>
              </a:rPr>
              <a:t>0.4</a:t>
            </a:r>
            <a:endParaRPr b="0" lang="en-US" sz="1800" spc="-1" strike="noStrike">
              <a:latin typeface="Arial"/>
            </a:endParaRPr>
          </a:p>
        </p:txBody>
      </p:sp>
      <p:sp>
        <p:nvSpPr>
          <p:cNvPr id="194" name="CustomShape 24"/>
          <p:cNvSpPr/>
          <p:nvPr/>
        </p:nvSpPr>
        <p:spPr>
          <a:xfrm flipH="1" flipV="1">
            <a:off x="5787000" y="3805560"/>
            <a:ext cx="1674360" cy="759600"/>
          </a:xfrm>
          <a:prstGeom prst="curvedConnector3">
            <a:avLst>
              <a:gd name="adj1" fmla="val 50000"/>
            </a:avLst>
          </a:prstGeom>
          <a:noFill/>
          <a:ln>
            <a:solidFill>
              <a:srgbClr val="00a933"/>
            </a:solidFill>
            <a:tailEnd len="med" type="triangle" w="med"/>
          </a:ln>
        </p:spPr>
        <p:style>
          <a:lnRef idx="0"/>
          <a:fillRef idx="0"/>
          <a:effectRef idx="0"/>
          <a:fontRef idx="minor"/>
        </p:style>
      </p:sp>
      <p:grpSp>
        <p:nvGrpSpPr>
          <p:cNvPr id="195" name="Group 25"/>
          <p:cNvGrpSpPr/>
          <p:nvPr/>
        </p:nvGrpSpPr>
        <p:grpSpPr>
          <a:xfrm>
            <a:off x="5486760" y="3106800"/>
            <a:ext cx="2070000" cy="1249200"/>
            <a:chOff x="5486760" y="3106800"/>
            <a:chExt cx="2070000" cy="1249200"/>
          </a:xfrm>
        </p:grpSpPr>
        <p:sp>
          <p:nvSpPr>
            <p:cNvPr id="196" name="CustomShape 26"/>
            <p:cNvSpPr/>
            <p:nvPr/>
          </p:nvSpPr>
          <p:spPr>
            <a:xfrm>
              <a:off x="5486760" y="3200400"/>
              <a:ext cx="604800" cy="604800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>
                <a:lnSpc>
                  <a:spcPct val="100000"/>
                </a:lnSpc>
              </a:pPr>
              <a:r>
                <a:rPr b="0" lang="en-US" sz="1800" spc="-1" strike="noStrike">
                  <a:solidFill>
                    <a:srgbClr val="000000"/>
                  </a:solidFill>
                  <a:latin typeface="Arial"/>
                  <a:ea typeface="DejaVu Sans"/>
                </a:rPr>
                <a:t>Q</a:t>
              </a:r>
              <a:endParaRPr b="0" lang="en-US" sz="1800" spc="-1" strike="noStrike">
                <a:latin typeface="Arial"/>
              </a:endParaRPr>
            </a:p>
          </p:txBody>
        </p:sp>
        <p:sp>
          <p:nvSpPr>
            <p:cNvPr id="197" name="CustomShape 27"/>
            <p:cNvSpPr/>
            <p:nvPr/>
          </p:nvSpPr>
          <p:spPr>
            <a:xfrm flipH="1" flipV="1">
              <a:off x="5788440" y="3106440"/>
              <a:ext cx="10080" cy="696600"/>
            </a:xfrm>
            <a:prstGeom prst="curvedConnector3">
              <a:avLst>
                <a:gd name="adj1" fmla="val -5468571"/>
              </a:avLst>
            </a:prstGeom>
            <a:noFill/>
            <a:ln>
              <a:solidFill>
                <a:srgbClr val="ff4000"/>
              </a:solidFill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98" name="Line 28"/>
            <p:cNvSpPr/>
            <p:nvPr/>
          </p:nvSpPr>
          <p:spPr>
            <a:xfrm>
              <a:off x="6095880" y="3504600"/>
              <a:ext cx="1460880" cy="851400"/>
            </a:xfrm>
            <a:prstGeom prst="line">
              <a:avLst/>
            </a:prstGeom>
            <a:ln>
              <a:solidFill>
                <a:srgbClr val="ff4000"/>
              </a:solidFill>
              <a:tailEnd len="med" type="triangle" w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/>
          </p:style>
        </p:sp>
      </p:grpSp>
      <p:grpSp>
        <p:nvGrpSpPr>
          <p:cNvPr id="199" name="Group 29"/>
          <p:cNvGrpSpPr/>
          <p:nvPr/>
        </p:nvGrpSpPr>
        <p:grpSpPr>
          <a:xfrm>
            <a:off x="5486760" y="1752120"/>
            <a:ext cx="604800" cy="608040"/>
            <a:chOff x="5486760" y="1752120"/>
            <a:chExt cx="604800" cy="608040"/>
          </a:xfrm>
        </p:grpSpPr>
        <p:sp>
          <p:nvSpPr>
            <p:cNvPr id="200" name="CustomShape 30"/>
            <p:cNvSpPr/>
            <p:nvPr/>
          </p:nvSpPr>
          <p:spPr>
            <a:xfrm>
              <a:off x="5486760" y="1752480"/>
              <a:ext cx="604800" cy="604800"/>
            </a:xfrm>
            <a:prstGeom prst="ellipse">
              <a:avLst/>
            </a:pr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>
                <a:lnSpc>
                  <a:spcPct val="100000"/>
                </a:lnSpc>
              </a:pPr>
              <a:r>
                <a:rPr b="0" lang="en-US" sz="1800" spc="-1" strike="noStrike">
                  <a:solidFill>
                    <a:srgbClr val="000000"/>
                  </a:solidFill>
                  <a:latin typeface="Arial"/>
                  <a:ea typeface="DejaVu Sans"/>
                </a:rPr>
                <a:t>P</a:t>
              </a:r>
              <a:endParaRPr b="0" lang="en-US" sz="1800" spc="-1" strike="noStrike">
                <a:latin typeface="Arial"/>
              </a:endParaRPr>
            </a:p>
          </p:txBody>
        </p:sp>
        <p:sp>
          <p:nvSpPr>
            <p:cNvPr id="201" name="CustomShape 31"/>
            <p:cNvSpPr/>
            <p:nvPr/>
          </p:nvSpPr>
          <p:spPr>
            <a:xfrm>
              <a:off x="5790240" y="1752120"/>
              <a:ext cx="360" cy="608040"/>
            </a:xfrm>
            <a:prstGeom prst="curvedConnector3">
              <a:avLst>
                <a:gd name="adj1" fmla="val 109750000"/>
              </a:avLst>
            </a:prstGeom>
            <a:noFill/>
            <a:ln>
              <a:solidFill>
                <a:srgbClr val="3465a4"/>
              </a:solidFill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</p:sp>
      </p:grp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CustomShape 1"/>
          <p:cNvSpPr/>
          <p:nvPr/>
        </p:nvSpPr>
        <p:spPr>
          <a:xfrm>
            <a:off x="3962520" y="2590920"/>
            <a:ext cx="986040" cy="604800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/>
        </p:style>
      </p:sp>
      <p:sp>
        <p:nvSpPr>
          <p:cNvPr id="203" name="CustomShape 2"/>
          <p:cNvSpPr/>
          <p:nvPr/>
        </p:nvSpPr>
        <p:spPr>
          <a:xfrm>
            <a:off x="6400800" y="2590920"/>
            <a:ext cx="986040" cy="604800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/>
        </p:style>
      </p:sp>
      <p:sp>
        <p:nvSpPr>
          <p:cNvPr id="204" name="CustomShape 3"/>
          <p:cNvSpPr/>
          <p:nvPr/>
        </p:nvSpPr>
        <p:spPr>
          <a:xfrm>
            <a:off x="5181480" y="4114800"/>
            <a:ext cx="986040" cy="604800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/>
        </p:style>
      </p:sp>
      <p:sp>
        <p:nvSpPr>
          <p:cNvPr id="205" name="CustomShape 4"/>
          <p:cNvSpPr/>
          <p:nvPr/>
        </p:nvSpPr>
        <p:spPr>
          <a:xfrm>
            <a:off x="6248520" y="3352680"/>
            <a:ext cx="986040" cy="604800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/>
        </p:style>
      </p:sp>
      <p:sp>
        <p:nvSpPr>
          <p:cNvPr id="206" name="CustomShape 5"/>
          <p:cNvSpPr/>
          <p:nvPr/>
        </p:nvSpPr>
        <p:spPr>
          <a:xfrm>
            <a:off x="5486400" y="2262600"/>
            <a:ext cx="986040" cy="604800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  <a:ea typeface="DejaVu Sans"/>
              </a:rPr>
              <a:t>0.1</a:t>
            </a:r>
            <a:endParaRPr b="0" lang="en-US" sz="1800" spc="-1" strike="noStrike">
              <a:latin typeface="Arial"/>
            </a:endParaRPr>
          </a:p>
        </p:txBody>
      </p:sp>
      <p:sp>
        <p:nvSpPr>
          <p:cNvPr id="207" name="CustomShape 6"/>
          <p:cNvSpPr/>
          <p:nvPr/>
        </p:nvSpPr>
        <p:spPr>
          <a:xfrm>
            <a:off x="838080" y="365040"/>
            <a:ext cx="10509480" cy="13194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 anchorCtr="1">
            <a:noAutofit/>
          </a:bodyPr>
          <a:p>
            <a:pPr algn="ctr">
              <a:lnSpc>
                <a:spcPct val="90000"/>
              </a:lnSpc>
              <a:tabLst>
                <a:tab algn="l" pos="0"/>
              </a:tabLst>
            </a:pPr>
            <a:r>
              <a:rPr b="1" lang="en-US" sz="4400" spc="-1" strike="noStrike">
                <a:solidFill>
                  <a:srgbClr val="000000"/>
                </a:solidFill>
                <a:latin typeface="Arial"/>
                <a:ea typeface="DejaVu Sans"/>
              </a:rPr>
              <a:t>6. Bellman’s Equations</a:t>
            </a:r>
            <a:endParaRPr b="0" lang="en-US" sz="4400" spc="-1" strike="noStrike">
              <a:latin typeface="Arial"/>
            </a:endParaRPr>
          </a:p>
        </p:txBody>
      </p:sp>
      <p:sp>
        <p:nvSpPr>
          <p:cNvPr id="208" name="CustomShape 7"/>
          <p:cNvSpPr/>
          <p:nvPr/>
        </p:nvSpPr>
        <p:spPr>
          <a:xfrm>
            <a:off x="838080" y="1825560"/>
            <a:ext cx="10509480" cy="43452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rmAutofit/>
          </a:bodyPr>
          <a:p>
            <a:pPr>
              <a:lnSpc>
                <a:spcPct val="70000"/>
              </a:lnSpc>
              <a:spcBef>
                <a:spcPts val="1001"/>
              </a:spcBef>
              <a:tabLst>
                <a:tab algn="l" pos="0"/>
              </a:tabLst>
            </a:pPr>
            <a:endParaRPr b="0" lang="en-US" sz="1800" spc="-1" strike="noStrike">
              <a:latin typeface="Arial"/>
            </a:endParaRPr>
          </a:p>
          <a:p>
            <a:pPr marL="228600" indent="-222480" algn="just">
              <a:lnSpc>
                <a:spcPct val="90000"/>
              </a:lnSpc>
              <a:spcBef>
                <a:spcPts val="1001"/>
              </a:spcBef>
              <a:tabLst>
                <a:tab algn="l" pos="0"/>
              </a:tabLst>
            </a:pPr>
            <a:endParaRPr b="0" lang="en-US" sz="1800" spc="-1" strike="noStrike">
              <a:latin typeface="Arial"/>
            </a:endParaRPr>
          </a:p>
        </p:txBody>
      </p:sp>
      <p:sp>
        <p:nvSpPr>
          <p:cNvPr id="209" name="CustomShape 8"/>
          <p:cNvSpPr/>
          <p:nvPr/>
        </p:nvSpPr>
        <p:spPr>
          <a:xfrm>
            <a:off x="8610480" y="6356520"/>
            <a:ext cx="2737080" cy="3589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r">
              <a:lnSpc>
                <a:spcPct val="100000"/>
              </a:lnSpc>
              <a:tabLst>
                <a:tab algn="l" pos="0"/>
              </a:tabLst>
            </a:pPr>
            <a:fld id="{93F51986-7A99-4803-A399-401B4F6B584E}" type="slidenum">
              <a:rPr b="0" lang="fr-FR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13</a:t>
            </a:fld>
            <a:endParaRPr b="0" lang="en-US" sz="1800" spc="-1" strike="noStrike">
              <a:latin typeface="Arial"/>
            </a:endParaRPr>
          </a:p>
        </p:txBody>
      </p:sp>
      <p:sp>
        <p:nvSpPr>
          <p:cNvPr id="210" name="CustomShape 9"/>
          <p:cNvSpPr/>
          <p:nvPr/>
        </p:nvSpPr>
        <p:spPr>
          <a:xfrm>
            <a:off x="3429000" y="4343400"/>
            <a:ext cx="604800" cy="604800"/>
          </a:xfrm>
          <a:prstGeom prst="ellipse">
            <a:avLst/>
          </a:prstGeom>
          <a:solidFill>
            <a:srgbClr val="729fcf"/>
          </a:solidFill>
          <a:ln>
            <a:solidFill>
              <a:srgbClr val="729fcf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  <a:ea typeface="DejaVu Sans"/>
              </a:rPr>
              <a:t>S</a:t>
            </a:r>
            <a:endParaRPr b="0" lang="en-US" sz="1800" spc="-1" strike="noStrike">
              <a:latin typeface="Arial"/>
            </a:endParaRPr>
          </a:p>
        </p:txBody>
      </p:sp>
      <p:sp>
        <p:nvSpPr>
          <p:cNvPr id="211" name="CustomShape 10"/>
          <p:cNvSpPr/>
          <p:nvPr/>
        </p:nvSpPr>
        <p:spPr>
          <a:xfrm>
            <a:off x="7467480" y="4267080"/>
            <a:ext cx="604800" cy="604800"/>
          </a:xfrm>
          <a:prstGeom prst="ellipse">
            <a:avLst/>
          </a:prstGeom>
          <a:solidFill>
            <a:srgbClr val="00a933"/>
          </a:solidFill>
          <a:ln>
            <a:solidFill>
              <a:srgbClr val="00a933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  <a:ea typeface="DejaVu Sans"/>
              </a:rPr>
              <a:t>R</a:t>
            </a:r>
            <a:endParaRPr b="0" lang="en-US" sz="1800" spc="-1" strike="noStrike">
              <a:latin typeface="Arial"/>
            </a:endParaRPr>
          </a:p>
        </p:txBody>
      </p:sp>
      <p:sp>
        <p:nvSpPr>
          <p:cNvPr id="212" name="Line 11"/>
          <p:cNvSpPr/>
          <p:nvPr/>
        </p:nvSpPr>
        <p:spPr>
          <a:xfrm flipH="1">
            <a:off x="5790240" y="2362680"/>
            <a:ext cx="1440" cy="838440"/>
          </a:xfrm>
          <a:prstGeom prst="line">
            <a:avLst/>
          </a:prstGeom>
          <a:ln>
            <a:tailEnd len="med" type="triangle" w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/>
        </p:style>
      </p:sp>
      <p:sp>
        <p:nvSpPr>
          <p:cNvPr id="213" name="CustomShape 12"/>
          <p:cNvSpPr/>
          <p:nvPr/>
        </p:nvSpPr>
        <p:spPr>
          <a:xfrm>
            <a:off x="6098400" y="2838600"/>
            <a:ext cx="986040" cy="604800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  <a:ea typeface="DejaVu Sans"/>
              </a:rPr>
              <a:t>0.9</a:t>
            </a:r>
            <a:endParaRPr b="0" lang="en-US" sz="1800" spc="-1" strike="noStrike">
              <a:latin typeface="Arial"/>
            </a:endParaRPr>
          </a:p>
        </p:txBody>
      </p:sp>
      <p:sp>
        <p:nvSpPr>
          <p:cNvPr id="214" name="CustomShape 13"/>
          <p:cNvSpPr/>
          <p:nvPr/>
        </p:nvSpPr>
        <p:spPr>
          <a:xfrm>
            <a:off x="6350400" y="3414600"/>
            <a:ext cx="986040" cy="604800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  <a:ea typeface="DejaVu Sans"/>
              </a:rPr>
              <a:t>0.1</a:t>
            </a:r>
            <a:endParaRPr b="0" lang="en-US" sz="1800" spc="-1" strike="noStrike">
              <a:latin typeface="Arial"/>
            </a:endParaRPr>
          </a:p>
        </p:txBody>
      </p:sp>
      <p:sp>
        <p:nvSpPr>
          <p:cNvPr id="215" name="CustomShape 14"/>
          <p:cNvSpPr/>
          <p:nvPr/>
        </p:nvSpPr>
        <p:spPr>
          <a:xfrm>
            <a:off x="5303520" y="4570920"/>
            <a:ext cx="986040" cy="604800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  <a:ea typeface="DejaVu Sans"/>
              </a:rPr>
              <a:t>0.6</a:t>
            </a:r>
            <a:endParaRPr b="0" lang="en-US" sz="1800" spc="-1" strike="noStrike">
              <a:latin typeface="Arial"/>
            </a:endParaRPr>
          </a:p>
        </p:txBody>
      </p:sp>
      <p:sp>
        <p:nvSpPr>
          <p:cNvPr id="216" name="Line 15"/>
          <p:cNvSpPr/>
          <p:nvPr/>
        </p:nvSpPr>
        <p:spPr>
          <a:xfrm flipH="1">
            <a:off x="4038480" y="4647960"/>
            <a:ext cx="3429000" cy="76320"/>
          </a:xfrm>
          <a:prstGeom prst="line">
            <a:avLst/>
          </a:prstGeom>
          <a:ln>
            <a:solidFill>
              <a:srgbClr val="00a933"/>
            </a:solidFill>
            <a:tailEnd len="med" type="triangle" w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/>
        </p:style>
      </p:sp>
      <p:sp>
        <p:nvSpPr>
          <p:cNvPr id="217" name="CustomShape 16"/>
          <p:cNvSpPr/>
          <p:nvPr/>
        </p:nvSpPr>
        <p:spPr>
          <a:xfrm>
            <a:off x="4007520" y="2662920"/>
            <a:ext cx="986040" cy="604800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  <a:ea typeface="DejaVu Sans"/>
              </a:rPr>
              <a:t>0.5</a:t>
            </a:r>
            <a:endParaRPr b="0" lang="en-US" sz="1800" spc="-1" strike="noStrike">
              <a:latin typeface="Arial"/>
            </a:endParaRPr>
          </a:p>
        </p:txBody>
      </p:sp>
      <p:sp>
        <p:nvSpPr>
          <p:cNvPr id="218" name="Line 17"/>
          <p:cNvSpPr/>
          <p:nvPr/>
        </p:nvSpPr>
        <p:spPr>
          <a:xfrm flipH="1">
            <a:off x="3733560" y="2057400"/>
            <a:ext cx="1752840" cy="2286000"/>
          </a:xfrm>
          <a:prstGeom prst="line">
            <a:avLst/>
          </a:prstGeom>
          <a:ln>
            <a:solidFill>
              <a:srgbClr val="729fcf"/>
            </a:solidFill>
            <a:headEnd len="med" type="triangle" w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/>
        </p:style>
      </p:sp>
      <p:sp>
        <p:nvSpPr>
          <p:cNvPr id="219" name="CustomShape 18"/>
          <p:cNvSpPr/>
          <p:nvPr/>
        </p:nvSpPr>
        <p:spPr>
          <a:xfrm>
            <a:off x="4511520" y="3742920"/>
            <a:ext cx="986040" cy="604800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  <a:ea typeface="DejaVu Sans"/>
              </a:rPr>
              <a:t>0.5</a:t>
            </a:r>
            <a:endParaRPr b="0" lang="en-US" sz="1800" spc="-1" strike="noStrike">
              <a:latin typeface="Arial"/>
            </a:endParaRPr>
          </a:p>
        </p:txBody>
      </p:sp>
      <p:sp>
        <p:nvSpPr>
          <p:cNvPr id="220" name="Line 19"/>
          <p:cNvSpPr/>
          <p:nvPr/>
        </p:nvSpPr>
        <p:spPr>
          <a:xfrm flipV="1">
            <a:off x="3949200" y="3504960"/>
            <a:ext cx="1537200" cy="927360"/>
          </a:xfrm>
          <a:prstGeom prst="line">
            <a:avLst/>
          </a:prstGeom>
          <a:ln>
            <a:solidFill>
              <a:srgbClr val="729fcf"/>
            </a:solidFill>
            <a:tailEnd len="med" type="triangle" w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/>
        </p:style>
      </p:sp>
      <p:sp>
        <p:nvSpPr>
          <p:cNvPr id="221" name="CustomShape 20"/>
          <p:cNvSpPr/>
          <p:nvPr/>
        </p:nvSpPr>
        <p:spPr>
          <a:xfrm>
            <a:off x="2362320" y="5257800"/>
            <a:ext cx="7691400" cy="909720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0" lang="en-US" sz="2000" spc="-1" strike="noStrike">
                <a:solidFill>
                  <a:srgbClr val="000000"/>
                </a:solidFill>
                <a:latin typeface="Arial"/>
                <a:ea typeface="DejaVu Sans"/>
              </a:rPr>
              <a:t> </a:t>
            </a:r>
            <a:endParaRPr b="0" lang="en-US" sz="2000" spc="-1" strike="noStrike">
              <a:latin typeface="Arial"/>
            </a:endParaRPr>
          </a:p>
        </p:txBody>
      </p:sp>
      <p:sp>
        <p:nvSpPr>
          <p:cNvPr id="222" name="CustomShape 21"/>
          <p:cNvSpPr/>
          <p:nvPr/>
        </p:nvSpPr>
        <p:spPr>
          <a:xfrm>
            <a:off x="6098400" y="1326600"/>
            <a:ext cx="986040" cy="604800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  <a:ea typeface="DejaVu Sans"/>
              </a:rPr>
              <a:t>0.9</a:t>
            </a:r>
            <a:endParaRPr b="0" lang="en-US" sz="1800" spc="-1" strike="noStrike">
              <a:latin typeface="Arial"/>
            </a:endParaRPr>
          </a:p>
        </p:txBody>
      </p:sp>
      <p:sp>
        <p:nvSpPr>
          <p:cNvPr id="223" name="CustomShape 22"/>
          <p:cNvSpPr/>
          <p:nvPr/>
        </p:nvSpPr>
        <p:spPr>
          <a:xfrm>
            <a:off x="5645520" y="3924360"/>
            <a:ext cx="986040" cy="604800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  <a:ea typeface="DejaVu Sans"/>
              </a:rPr>
              <a:t>0.4</a:t>
            </a:r>
            <a:endParaRPr b="0" lang="en-US" sz="1800" spc="-1" strike="noStrike">
              <a:latin typeface="Arial"/>
            </a:endParaRPr>
          </a:p>
        </p:txBody>
      </p:sp>
      <p:sp>
        <p:nvSpPr>
          <p:cNvPr id="224" name="CustomShape 23"/>
          <p:cNvSpPr/>
          <p:nvPr/>
        </p:nvSpPr>
        <p:spPr>
          <a:xfrm flipH="1" flipV="1">
            <a:off x="5786640" y="3805560"/>
            <a:ext cx="1674360" cy="759600"/>
          </a:xfrm>
          <a:prstGeom prst="curvedConnector3">
            <a:avLst>
              <a:gd name="adj1" fmla="val 50000"/>
            </a:avLst>
          </a:prstGeom>
          <a:noFill/>
          <a:ln>
            <a:solidFill>
              <a:srgbClr val="00a933"/>
            </a:solidFill>
            <a:tailEnd len="med" type="triangle" w="med"/>
          </a:ln>
        </p:spPr>
        <p:style>
          <a:lnRef idx="0"/>
          <a:fillRef idx="0"/>
          <a:effectRef idx="0"/>
          <a:fontRef idx="minor"/>
        </p:style>
      </p:sp>
      <p:grpSp>
        <p:nvGrpSpPr>
          <p:cNvPr id="225" name="Group 24"/>
          <p:cNvGrpSpPr/>
          <p:nvPr/>
        </p:nvGrpSpPr>
        <p:grpSpPr>
          <a:xfrm>
            <a:off x="5486400" y="3106800"/>
            <a:ext cx="2070360" cy="1249200"/>
            <a:chOff x="5486400" y="3106800"/>
            <a:chExt cx="2070360" cy="1249200"/>
          </a:xfrm>
        </p:grpSpPr>
        <p:sp>
          <p:nvSpPr>
            <p:cNvPr id="226" name="CustomShape 25"/>
            <p:cNvSpPr/>
            <p:nvPr/>
          </p:nvSpPr>
          <p:spPr>
            <a:xfrm>
              <a:off x="5486400" y="3200400"/>
              <a:ext cx="604800" cy="604800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>
                <a:lnSpc>
                  <a:spcPct val="100000"/>
                </a:lnSpc>
              </a:pPr>
              <a:r>
                <a:rPr b="0" lang="en-US" sz="1800" spc="-1" strike="noStrike">
                  <a:solidFill>
                    <a:srgbClr val="000000"/>
                  </a:solidFill>
                  <a:latin typeface="Arial"/>
                  <a:ea typeface="DejaVu Sans"/>
                </a:rPr>
                <a:t>Q</a:t>
              </a:r>
              <a:endParaRPr b="0" lang="en-US" sz="1800" spc="-1" strike="noStrike">
                <a:latin typeface="Arial"/>
              </a:endParaRPr>
            </a:p>
          </p:txBody>
        </p:sp>
        <p:sp>
          <p:nvSpPr>
            <p:cNvPr id="227" name="CustomShape 26"/>
            <p:cNvSpPr/>
            <p:nvPr/>
          </p:nvSpPr>
          <p:spPr>
            <a:xfrm flipH="1" flipV="1">
              <a:off x="5788080" y="3106440"/>
              <a:ext cx="10080" cy="696600"/>
            </a:xfrm>
            <a:prstGeom prst="curvedConnector3">
              <a:avLst>
                <a:gd name="adj1" fmla="val -5468571"/>
              </a:avLst>
            </a:prstGeom>
            <a:noFill/>
            <a:ln>
              <a:solidFill>
                <a:srgbClr val="ff4000"/>
              </a:solidFill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228" name="Line 27"/>
            <p:cNvSpPr/>
            <p:nvPr/>
          </p:nvSpPr>
          <p:spPr>
            <a:xfrm>
              <a:off x="6095880" y="3504600"/>
              <a:ext cx="1460880" cy="851400"/>
            </a:xfrm>
            <a:prstGeom prst="line">
              <a:avLst/>
            </a:prstGeom>
            <a:ln>
              <a:solidFill>
                <a:srgbClr val="ff4000"/>
              </a:solidFill>
              <a:tailEnd len="med" type="triangle" w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/>
          </p:style>
        </p:sp>
      </p:grpSp>
      <p:grpSp>
        <p:nvGrpSpPr>
          <p:cNvPr id="229" name="Group 28"/>
          <p:cNvGrpSpPr/>
          <p:nvPr/>
        </p:nvGrpSpPr>
        <p:grpSpPr>
          <a:xfrm>
            <a:off x="5486400" y="1752120"/>
            <a:ext cx="604800" cy="608040"/>
            <a:chOff x="5486400" y="1752120"/>
            <a:chExt cx="604800" cy="608040"/>
          </a:xfrm>
        </p:grpSpPr>
        <p:sp>
          <p:nvSpPr>
            <p:cNvPr id="230" name="CustomShape 29"/>
            <p:cNvSpPr/>
            <p:nvPr/>
          </p:nvSpPr>
          <p:spPr>
            <a:xfrm>
              <a:off x="5486400" y="1752480"/>
              <a:ext cx="604800" cy="604800"/>
            </a:xfrm>
            <a:prstGeom prst="ellipse">
              <a:avLst/>
            </a:pr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>
                <a:lnSpc>
                  <a:spcPct val="100000"/>
                </a:lnSpc>
              </a:pPr>
              <a:r>
                <a:rPr b="0" lang="en-US" sz="1800" spc="-1" strike="noStrike">
                  <a:solidFill>
                    <a:srgbClr val="000000"/>
                  </a:solidFill>
                  <a:latin typeface="Arial"/>
                  <a:ea typeface="DejaVu Sans"/>
                </a:rPr>
                <a:t>P</a:t>
              </a:r>
              <a:endParaRPr b="0" lang="en-US" sz="1800" spc="-1" strike="noStrike">
                <a:latin typeface="Arial"/>
              </a:endParaRPr>
            </a:p>
          </p:txBody>
        </p:sp>
        <p:sp>
          <p:nvSpPr>
            <p:cNvPr id="231" name="CustomShape 30"/>
            <p:cNvSpPr/>
            <p:nvPr/>
          </p:nvSpPr>
          <p:spPr>
            <a:xfrm>
              <a:off x="5789880" y="1752120"/>
              <a:ext cx="360" cy="608040"/>
            </a:xfrm>
            <a:prstGeom prst="curvedConnector3">
              <a:avLst>
                <a:gd name="adj1" fmla="val 109750000"/>
              </a:avLst>
            </a:prstGeom>
            <a:noFill/>
            <a:ln>
              <a:solidFill>
                <a:srgbClr val="3465a4"/>
              </a:solidFill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</p:sp>
      </p:grpSp>
      <p:sp>
        <p:nvSpPr>
          <p:cNvPr id="232" name="CustomShape 31"/>
          <p:cNvSpPr/>
          <p:nvPr/>
        </p:nvSpPr>
        <p:spPr>
          <a:xfrm>
            <a:off x="8222760" y="1787040"/>
            <a:ext cx="2564640" cy="2325240"/>
          </a:xfrm>
          <a:prstGeom prst="rect">
            <a:avLst/>
          </a:prstGeom>
          <a:solidFill>
            <a:srgbClr val="ffffff"/>
          </a:solidFill>
          <a:ln>
            <a:solidFill>
              <a:srgbClr val="fafcfd"/>
            </a:solidFill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ctr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  <a:ea typeface="DejaVu Sans"/>
              </a:rPr>
              <a:t>P=0.592</a:t>
            </a: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  <a:ea typeface="Noto Sans CJK SC"/>
              </a:rPr>
              <a:t>Q=2.072</a:t>
            </a: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  <a:ea typeface="DejaVu Sans"/>
              </a:rPr>
              <a:t>R=7.252</a:t>
            </a: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  <a:ea typeface="DejaVu Sans"/>
              </a:rPr>
              <a:t>S=13.727.</a:t>
            </a:r>
            <a:endParaRPr b="0" lang="en-US" sz="1800" spc="-1" strike="noStrike">
              <a:latin typeface="Arial"/>
            </a:endParaRPr>
          </a:p>
          <a:p>
            <a:pPr algn="ctr">
              <a:lnSpc>
                <a:spcPct val="100000"/>
              </a:lnSpc>
            </a:pPr>
            <a:endParaRPr b="0" lang="en-US" sz="18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CustomShape 1"/>
          <p:cNvSpPr/>
          <p:nvPr/>
        </p:nvSpPr>
        <p:spPr>
          <a:xfrm>
            <a:off x="640440" y="2007360"/>
            <a:ext cx="10509480" cy="43452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rmAutofit/>
          </a:bodyPr>
          <a:p>
            <a:pPr algn="just">
              <a:lnSpc>
                <a:spcPct val="90000"/>
              </a:lnSpc>
              <a:spcBef>
                <a:spcPts val="1001"/>
              </a:spcBef>
            </a:pPr>
            <a:r>
              <a:rPr b="0" lang="fr-FR" sz="32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Given : policy π, state s</a:t>
            </a:r>
            <a:endParaRPr b="0" lang="en-US" sz="3200" spc="-1" strike="noStrike">
              <a:latin typeface="Arial"/>
            </a:endParaRPr>
          </a:p>
          <a:p>
            <a:pPr algn="just">
              <a:lnSpc>
                <a:spcPct val="90000"/>
              </a:lnSpc>
              <a:spcBef>
                <a:spcPts val="1001"/>
              </a:spcBef>
            </a:pPr>
            <a:r>
              <a:rPr b="0" lang="fr-FR" sz="32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From state s how to evaluate the outcome of each action a ?</a:t>
            </a:r>
            <a:endParaRPr b="0" lang="en-US" sz="3200" spc="-1" strike="noStrike">
              <a:latin typeface="Arial"/>
            </a:endParaRPr>
          </a:p>
          <a:p>
            <a:pPr algn="just">
              <a:lnSpc>
                <a:spcPct val="90000"/>
              </a:lnSpc>
              <a:spcBef>
                <a:spcPts val="1001"/>
              </a:spcBef>
            </a:pPr>
            <a:r>
              <a:rPr b="0" lang="fr-FR" sz="32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Discount total reward :</a:t>
            </a:r>
            <a:endParaRPr b="0" lang="en-US" sz="3200" spc="-1" strike="noStrike">
              <a:latin typeface="Arial"/>
            </a:endParaRPr>
          </a:p>
          <a:p>
            <a:pPr algn="just">
              <a:lnSpc>
                <a:spcPct val="90000"/>
              </a:lnSpc>
              <a:spcBef>
                <a:spcPts val="1001"/>
              </a:spcBef>
            </a:pPr>
            <a:r>
              <a:rPr b="1" lang="fr-FR" sz="4000" spc="-1" strike="noStrike">
                <a:solidFill>
                  <a:srgbClr val="111111"/>
                </a:solidFill>
                <a:latin typeface="Times New Roman"/>
                <a:ea typeface="Times New Roman"/>
              </a:rPr>
              <a:t>R(s,a)=r(s,a)+γΣ</a:t>
            </a:r>
            <a:r>
              <a:rPr b="1" lang="fr-FR" sz="4000" spc="-1" strike="noStrike" baseline="-14000000">
                <a:solidFill>
                  <a:srgbClr val="111111"/>
                </a:solidFill>
                <a:latin typeface="Times New Roman"/>
                <a:ea typeface="Times New Roman"/>
              </a:rPr>
              <a:t>s’ϵS</a:t>
            </a:r>
            <a:r>
              <a:rPr b="1" lang="fr-FR" sz="4000" spc="-1" strike="noStrike">
                <a:solidFill>
                  <a:srgbClr val="111111"/>
                </a:solidFill>
                <a:latin typeface="Times New Roman"/>
                <a:ea typeface="Times New Roman"/>
              </a:rPr>
              <a:t>P(s,a,s’)R(s’, </a:t>
            </a:r>
            <a:r>
              <a:rPr b="1" lang="fr-FR" sz="3200" spc="-1" strike="noStrike">
                <a:solidFill>
                  <a:srgbClr val="111111"/>
                </a:solidFill>
                <a:latin typeface="Times New Roman"/>
                <a:ea typeface="Times New Roman"/>
              </a:rPr>
              <a:t>π(s’)</a:t>
            </a:r>
            <a:r>
              <a:rPr b="1" lang="fr-FR" sz="4000" spc="-1" strike="noStrike">
                <a:solidFill>
                  <a:srgbClr val="111111"/>
                </a:solidFill>
                <a:latin typeface="Times New Roman"/>
                <a:ea typeface="Times New Roman"/>
              </a:rPr>
              <a:t>)</a:t>
            </a:r>
            <a:endParaRPr b="0" lang="en-US" sz="4000" spc="-1" strike="noStrike">
              <a:latin typeface="Arial"/>
            </a:endParaRPr>
          </a:p>
          <a:p>
            <a:pPr algn="just">
              <a:lnSpc>
                <a:spcPct val="90000"/>
              </a:lnSpc>
              <a:spcBef>
                <a:spcPts val="1001"/>
              </a:spcBef>
            </a:pPr>
            <a:r>
              <a:rPr b="1" lang="fr-FR" sz="4000" spc="-1" strike="noStrike">
                <a:solidFill>
                  <a:srgbClr val="111111"/>
                </a:solidFill>
                <a:latin typeface="Times New Roman"/>
                <a:ea typeface="Times New Roman"/>
              </a:rPr>
              <a:t>         </a:t>
            </a:r>
            <a:r>
              <a:rPr b="1" lang="fr-FR" sz="3200" spc="-1" strike="noStrike">
                <a:solidFill>
                  <a:srgbClr val="111111"/>
                </a:solidFill>
                <a:latin typeface="Times New Roman"/>
                <a:ea typeface="Times New Roman"/>
              </a:rPr>
              <a:t>=immediate reward +discount future rewards</a:t>
            </a:r>
            <a:endParaRPr b="0" lang="en-US" sz="3200" spc="-1" strike="noStrike">
              <a:latin typeface="Arial"/>
            </a:endParaRPr>
          </a:p>
          <a:p>
            <a:pPr algn="just">
              <a:lnSpc>
                <a:spcPct val="90000"/>
              </a:lnSpc>
              <a:spcBef>
                <a:spcPts val="1001"/>
              </a:spcBef>
            </a:pPr>
            <a:endParaRPr b="0" lang="en-US" sz="3200" spc="-1" strike="noStrike">
              <a:latin typeface="Arial"/>
            </a:endParaRPr>
          </a:p>
          <a:p>
            <a:pPr algn="just">
              <a:lnSpc>
                <a:spcPct val="90000"/>
              </a:lnSpc>
              <a:spcBef>
                <a:spcPts val="1001"/>
              </a:spcBef>
            </a:pPr>
            <a:endParaRPr b="0" lang="en-US" sz="3200" spc="-1" strike="noStrike">
              <a:latin typeface="Arial"/>
            </a:endParaRPr>
          </a:p>
          <a:p>
            <a:pPr algn="just">
              <a:lnSpc>
                <a:spcPct val="90000"/>
              </a:lnSpc>
              <a:spcBef>
                <a:spcPts val="1001"/>
              </a:spcBef>
            </a:pPr>
            <a:endParaRPr b="0" lang="en-US" sz="3200" spc="-1" strike="noStrike">
              <a:latin typeface="Arial"/>
            </a:endParaRPr>
          </a:p>
          <a:p>
            <a:pPr algn="just">
              <a:lnSpc>
                <a:spcPct val="90000"/>
              </a:lnSpc>
              <a:spcBef>
                <a:spcPts val="1001"/>
              </a:spcBef>
            </a:pPr>
            <a:endParaRPr b="0" lang="en-US" sz="3200" spc="-1" strike="noStrike">
              <a:latin typeface="Arial"/>
            </a:endParaRPr>
          </a:p>
          <a:p>
            <a:pPr algn="just">
              <a:lnSpc>
                <a:spcPct val="90000"/>
              </a:lnSpc>
              <a:spcBef>
                <a:spcPts val="1001"/>
              </a:spcBef>
            </a:pPr>
            <a:endParaRPr b="0" lang="en-US" sz="3200" spc="-1" strike="noStrike">
              <a:latin typeface="Arial"/>
            </a:endParaRPr>
          </a:p>
          <a:p>
            <a:pPr algn="just">
              <a:lnSpc>
                <a:spcPct val="90000"/>
              </a:lnSpc>
              <a:spcBef>
                <a:spcPts val="1001"/>
              </a:spcBef>
            </a:pPr>
            <a:endParaRPr b="0" lang="en-US" sz="3200" spc="-1" strike="noStrike">
              <a:latin typeface="Arial"/>
            </a:endParaRPr>
          </a:p>
          <a:p>
            <a:pPr algn="just">
              <a:lnSpc>
                <a:spcPct val="90000"/>
              </a:lnSpc>
              <a:spcBef>
                <a:spcPts val="1001"/>
              </a:spcBef>
            </a:pPr>
            <a:endParaRPr b="0" lang="en-US" sz="32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endParaRPr b="0" lang="en-US" sz="3200" spc="-1" strike="noStrike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  <a:tabLst>
                <a:tab algn="l" pos="0"/>
              </a:tabLst>
            </a:pPr>
            <a:endParaRPr b="0" lang="en-US" sz="3200" spc="-1" strike="noStrike">
              <a:latin typeface="Arial"/>
            </a:endParaRPr>
          </a:p>
        </p:txBody>
      </p:sp>
      <p:sp>
        <p:nvSpPr>
          <p:cNvPr id="234" name="CustomShape 2"/>
          <p:cNvSpPr/>
          <p:nvPr/>
        </p:nvSpPr>
        <p:spPr>
          <a:xfrm>
            <a:off x="838080" y="365040"/>
            <a:ext cx="10509480" cy="13194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 anchorCtr="1">
            <a:noAutofit/>
          </a:bodyPr>
          <a:p>
            <a:pPr algn="just">
              <a:lnSpc>
                <a:spcPct val="90000"/>
              </a:lnSpc>
              <a:spcBef>
                <a:spcPts val="1001"/>
              </a:spcBef>
              <a:tabLst>
                <a:tab algn="l" pos="0"/>
              </a:tabLst>
            </a:pPr>
            <a:r>
              <a:rPr b="1" lang="fr-FR" sz="30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7. State Action value</a:t>
            </a:r>
            <a:endParaRPr b="0" lang="en-US" sz="3000" spc="-1" strike="noStrike">
              <a:latin typeface="Arial"/>
            </a:endParaRPr>
          </a:p>
        </p:txBody>
      </p:sp>
      <p:sp>
        <p:nvSpPr>
          <p:cNvPr id="235" name="CustomShape 3"/>
          <p:cNvSpPr/>
          <p:nvPr/>
        </p:nvSpPr>
        <p:spPr>
          <a:xfrm>
            <a:off x="8610480" y="6356520"/>
            <a:ext cx="2737080" cy="3589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r">
              <a:lnSpc>
                <a:spcPct val="100000"/>
              </a:lnSpc>
              <a:tabLst>
                <a:tab algn="l" pos="0"/>
              </a:tabLst>
            </a:pPr>
            <a:fld id="{B9DFB94B-E240-402B-9A94-E106467485A3}" type="slidenum">
              <a:rPr b="0" lang="fr-FR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14</a:t>
            </a:fld>
            <a:endParaRPr b="0" lang="en-US" sz="1800" spc="-1" strike="noStrike">
              <a:latin typeface="Arial"/>
            </a:endParaRPr>
          </a:p>
        </p:txBody>
      </p:sp>
      <p:sp>
        <p:nvSpPr>
          <p:cNvPr id="236" name="CustomShape 4"/>
          <p:cNvSpPr/>
          <p:nvPr/>
        </p:nvSpPr>
        <p:spPr>
          <a:xfrm>
            <a:off x="5844240" y="5927040"/>
            <a:ext cx="10509480" cy="43452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rmAutofit/>
          </a:bodyPr>
          <a:p>
            <a:pPr algn="just">
              <a:lnSpc>
                <a:spcPct val="90000"/>
              </a:lnSpc>
              <a:spcBef>
                <a:spcPts val="1001"/>
              </a:spcBef>
            </a:pPr>
            <a:endParaRPr b="0" lang="en-US" sz="1800" spc="-1" strike="noStrike">
              <a:latin typeface="Arial"/>
            </a:endParaRPr>
          </a:p>
          <a:p>
            <a:pPr algn="just">
              <a:lnSpc>
                <a:spcPct val="90000"/>
              </a:lnSpc>
              <a:spcBef>
                <a:spcPts val="1001"/>
              </a:spcBef>
            </a:pP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endParaRPr b="0" lang="en-US" sz="1800" spc="-1" strike="noStrike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  <a:tabLst>
                <a:tab algn="l" pos="0"/>
              </a:tabLst>
            </a:pPr>
            <a:endParaRPr b="0" lang="en-US" sz="1800" spc="-1" strike="noStrike">
              <a:latin typeface="Arial"/>
            </a:endParaRPr>
          </a:p>
        </p:txBody>
      </p:sp>
      <p:sp>
        <p:nvSpPr>
          <p:cNvPr id="237" name="CustomShape 5"/>
          <p:cNvSpPr/>
          <p:nvPr/>
        </p:nvSpPr>
        <p:spPr>
          <a:xfrm>
            <a:off x="8595360" y="2834640"/>
            <a:ext cx="176760" cy="13662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endParaRPr b="0" lang="en-US" sz="1800" spc="-1" strike="noStrike">
              <a:latin typeface="Arial"/>
            </a:endParaRPr>
          </a:p>
        </p:txBody>
      </p:sp>
      <p:sp>
        <p:nvSpPr>
          <p:cNvPr id="238" name="CustomShape 6"/>
          <p:cNvSpPr/>
          <p:nvPr/>
        </p:nvSpPr>
        <p:spPr>
          <a:xfrm>
            <a:off x="8686800" y="2651760"/>
            <a:ext cx="176760" cy="8542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endParaRPr b="0" lang="en-US" sz="18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" name="CustomShape 1"/>
          <p:cNvSpPr/>
          <p:nvPr/>
        </p:nvSpPr>
        <p:spPr>
          <a:xfrm>
            <a:off x="640440" y="2007360"/>
            <a:ext cx="10509480" cy="43452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rmAutofit/>
          </a:bodyPr>
          <a:p>
            <a:pPr algn="just">
              <a:lnSpc>
                <a:spcPct val="90000"/>
              </a:lnSpc>
              <a:spcBef>
                <a:spcPts val="1001"/>
              </a:spcBef>
            </a:pPr>
            <a:r>
              <a:rPr b="1" lang="fr-FR" sz="3600" spc="-1" strike="noStrike">
                <a:solidFill>
                  <a:srgbClr val="111111"/>
                </a:solidFill>
                <a:latin typeface="Times New Roman"/>
                <a:ea typeface="Times New Roman"/>
              </a:rPr>
              <a:t>Q</a:t>
            </a:r>
            <a:r>
              <a:rPr b="0" lang="fr-FR" sz="3600" spc="-1" strike="noStrike" baseline="14000000">
                <a:solidFill>
                  <a:srgbClr val="000000"/>
                </a:solidFill>
                <a:latin typeface="Times New Roman"/>
                <a:ea typeface="Times New Roman"/>
              </a:rPr>
              <a:t>π</a:t>
            </a:r>
            <a:r>
              <a:rPr b="1" lang="fr-FR" sz="3600" spc="-1" strike="noStrike">
                <a:solidFill>
                  <a:srgbClr val="111111"/>
                </a:solidFill>
                <a:latin typeface="Times New Roman"/>
                <a:ea typeface="Times New Roman"/>
              </a:rPr>
              <a:t>(s,a)=r(s,a)+γΣ</a:t>
            </a:r>
            <a:r>
              <a:rPr b="1" lang="fr-FR" sz="3600" spc="-1" strike="noStrike" baseline="-14000000">
                <a:solidFill>
                  <a:srgbClr val="111111"/>
                </a:solidFill>
                <a:latin typeface="Times New Roman"/>
                <a:ea typeface="Times New Roman"/>
              </a:rPr>
              <a:t>s’ϵS</a:t>
            </a:r>
            <a:r>
              <a:rPr b="1" lang="fr-FR" sz="3600" spc="-1" strike="noStrike">
                <a:solidFill>
                  <a:srgbClr val="111111"/>
                </a:solidFill>
                <a:latin typeface="Times New Roman"/>
                <a:ea typeface="Times New Roman"/>
              </a:rPr>
              <a:t>P(s,a,s’)Q</a:t>
            </a:r>
            <a:r>
              <a:rPr b="0" lang="fr-FR" sz="3600" spc="-1" strike="noStrike" baseline="14000000">
                <a:solidFill>
                  <a:srgbClr val="000000"/>
                </a:solidFill>
                <a:latin typeface="Times New Roman"/>
                <a:ea typeface="Times New Roman"/>
              </a:rPr>
              <a:t>π</a:t>
            </a:r>
            <a:r>
              <a:rPr b="1" lang="fr-FR" sz="3600" spc="-1" strike="noStrike">
                <a:solidFill>
                  <a:srgbClr val="111111"/>
                </a:solidFill>
                <a:latin typeface="Times New Roman"/>
                <a:ea typeface="Times New Roman"/>
              </a:rPr>
              <a:t>(s’,π(s’))</a:t>
            </a:r>
            <a:endParaRPr b="0" lang="en-US" sz="3600" spc="-1" strike="noStrike">
              <a:latin typeface="Arial"/>
            </a:endParaRPr>
          </a:p>
          <a:p>
            <a:pPr algn="just">
              <a:lnSpc>
                <a:spcPct val="90000"/>
              </a:lnSpc>
              <a:spcBef>
                <a:spcPts val="1001"/>
              </a:spcBef>
            </a:pPr>
            <a:r>
              <a:rPr b="1" lang="fr-FR" sz="3600" spc="-1" strike="noStrike">
                <a:solidFill>
                  <a:srgbClr val="ff0000"/>
                </a:solidFill>
                <a:latin typeface="Times New Roman"/>
                <a:ea typeface="Times New Roman"/>
              </a:rPr>
              <a:t>Q</a:t>
            </a:r>
            <a:r>
              <a:rPr b="0" lang="fr-FR" sz="3600" spc="-1" strike="noStrike" baseline="14000000">
                <a:solidFill>
                  <a:srgbClr val="ff0000"/>
                </a:solidFill>
                <a:latin typeface="Times New Roman"/>
                <a:ea typeface="Times New Roman"/>
              </a:rPr>
              <a:t>π</a:t>
            </a:r>
            <a:r>
              <a:rPr b="1" lang="fr-FR" sz="3600" spc="-1" strike="noStrike">
                <a:solidFill>
                  <a:srgbClr val="ff0000"/>
                </a:solidFill>
                <a:latin typeface="Times New Roman"/>
                <a:ea typeface="Times New Roman"/>
              </a:rPr>
              <a:t>(s,a)=r(s,a)+γΣ</a:t>
            </a:r>
            <a:r>
              <a:rPr b="1" lang="fr-FR" sz="3600" spc="-1" strike="noStrike" baseline="-14000000">
                <a:solidFill>
                  <a:srgbClr val="ff0000"/>
                </a:solidFill>
                <a:latin typeface="Times New Roman"/>
                <a:ea typeface="Times New Roman"/>
              </a:rPr>
              <a:t>s’ϵS</a:t>
            </a:r>
            <a:r>
              <a:rPr b="1" lang="fr-FR" sz="3600" spc="-1" strike="noStrike">
                <a:solidFill>
                  <a:srgbClr val="ff0000"/>
                </a:solidFill>
                <a:latin typeface="Times New Roman"/>
                <a:ea typeface="Times New Roman"/>
              </a:rPr>
              <a:t>P(s,a,s’)V</a:t>
            </a:r>
            <a:r>
              <a:rPr b="0" lang="fr-FR" sz="3600" spc="-1" strike="noStrike" baseline="14000000">
                <a:solidFill>
                  <a:srgbClr val="ff0000"/>
                </a:solidFill>
                <a:latin typeface="Times New Roman"/>
                <a:ea typeface="Times New Roman"/>
              </a:rPr>
              <a:t>π</a:t>
            </a:r>
            <a:r>
              <a:rPr b="1" lang="fr-FR" sz="3600" spc="-1" strike="noStrike">
                <a:solidFill>
                  <a:srgbClr val="ff0000"/>
                </a:solidFill>
                <a:latin typeface="Times New Roman"/>
                <a:ea typeface="Times New Roman"/>
              </a:rPr>
              <a:t>(s’)</a:t>
            </a:r>
            <a:endParaRPr b="0" lang="en-US" sz="3600" spc="-1" strike="noStrike">
              <a:latin typeface="Arial"/>
            </a:endParaRPr>
          </a:p>
          <a:p>
            <a:pPr algn="just">
              <a:lnSpc>
                <a:spcPct val="90000"/>
              </a:lnSpc>
              <a:spcBef>
                <a:spcPts val="1001"/>
              </a:spcBef>
            </a:pPr>
            <a:r>
              <a:rPr b="0" lang="fr-FR" sz="3200" spc="-1" strike="noStrike">
                <a:solidFill>
                  <a:srgbClr val="111111"/>
                </a:solidFill>
                <a:latin typeface="Times New Roman"/>
                <a:ea typeface="Times New Roman"/>
              </a:rPr>
              <a:t>The state action value (or simply action Q-value) for any given state s and action (a) under a policy </a:t>
            </a:r>
            <a:r>
              <a:rPr b="0" lang="fr-FR" sz="36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π is the immediat reward, when taking action a in state s, </a:t>
            </a:r>
            <a:r>
              <a:rPr b="0" lang="fr-FR" sz="3200" spc="-1" strike="noStrike">
                <a:solidFill>
                  <a:srgbClr val="111111"/>
                </a:solidFill>
                <a:latin typeface="Times New Roman"/>
                <a:ea typeface="Times New Roman"/>
              </a:rPr>
              <a:t> and following policy </a:t>
            </a:r>
            <a:r>
              <a:rPr b="0" lang="fr-FR" sz="36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π thereafter.</a:t>
            </a:r>
            <a:r>
              <a:rPr b="0" lang="fr-FR" sz="3200" spc="-1" strike="noStrike">
                <a:solidFill>
                  <a:srgbClr val="111111"/>
                </a:solidFill>
                <a:latin typeface="Times New Roman"/>
                <a:ea typeface="Times New Roman"/>
              </a:rPr>
              <a:t>  </a:t>
            </a:r>
            <a:endParaRPr b="0" lang="en-US" sz="3200" spc="-1" strike="noStrike">
              <a:latin typeface="Arial"/>
            </a:endParaRPr>
          </a:p>
          <a:p>
            <a:pPr algn="just">
              <a:lnSpc>
                <a:spcPct val="90000"/>
              </a:lnSpc>
              <a:spcBef>
                <a:spcPts val="1001"/>
              </a:spcBef>
            </a:pPr>
            <a:r>
              <a:rPr b="0" lang="fr-FR" sz="3600" spc="-1" strike="noStrike">
                <a:solidFill>
                  <a:srgbClr val="ff0000"/>
                </a:solidFill>
                <a:latin typeface="Times New Roman"/>
                <a:ea typeface="Times New Roman"/>
              </a:rPr>
              <a:t>V</a:t>
            </a:r>
            <a:r>
              <a:rPr b="0" lang="fr-FR" sz="3600" spc="-1" strike="noStrike" baseline="14000000">
                <a:solidFill>
                  <a:srgbClr val="ff0000"/>
                </a:solidFill>
                <a:latin typeface="Times New Roman"/>
                <a:ea typeface="Times New Roman"/>
              </a:rPr>
              <a:t>π</a:t>
            </a:r>
            <a:r>
              <a:rPr b="1" lang="fr-FR" sz="3600" spc="-1" strike="noStrike">
                <a:solidFill>
                  <a:srgbClr val="ff0000"/>
                </a:solidFill>
                <a:latin typeface="Times New Roman"/>
                <a:ea typeface="Times New Roman"/>
              </a:rPr>
              <a:t>(s)=Q</a:t>
            </a:r>
            <a:r>
              <a:rPr b="0" lang="fr-FR" sz="3600" spc="-1" strike="noStrike" baseline="14000000">
                <a:solidFill>
                  <a:srgbClr val="ff0000"/>
                </a:solidFill>
                <a:latin typeface="Times New Roman"/>
                <a:ea typeface="Times New Roman"/>
              </a:rPr>
              <a:t>π</a:t>
            </a:r>
            <a:r>
              <a:rPr b="1" lang="fr-FR" sz="3600" spc="-1" strike="noStrike">
                <a:solidFill>
                  <a:srgbClr val="ff0000"/>
                </a:solidFill>
                <a:latin typeface="Times New Roman"/>
                <a:ea typeface="Times New Roman"/>
              </a:rPr>
              <a:t>(s,</a:t>
            </a:r>
            <a:r>
              <a:rPr b="0" lang="fr-FR" sz="3600" spc="-1" strike="noStrike">
                <a:solidFill>
                  <a:srgbClr val="ff0000"/>
                </a:solidFill>
                <a:latin typeface="Times New Roman"/>
                <a:ea typeface="Times New Roman"/>
              </a:rPr>
              <a:t>π(s</a:t>
            </a:r>
            <a:r>
              <a:rPr b="1" lang="fr-FR" sz="3600" spc="-1" strike="noStrike">
                <a:solidFill>
                  <a:srgbClr val="ff0000"/>
                </a:solidFill>
                <a:latin typeface="Times New Roman"/>
                <a:ea typeface="Times New Roman"/>
              </a:rPr>
              <a:t>)).</a:t>
            </a:r>
            <a:endParaRPr b="0" lang="en-US" sz="3600" spc="-1" strike="noStrike">
              <a:latin typeface="Arial"/>
            </a:endParaRPr>
          </a:p>
          <a:p>
            <a:pPr algn="just">
              <a:lnSpc>
                <a:spcPct val="90000"/>
              </a:lnSpc>
              <a:spcBef>
                <a:spcPts val="1001"/>
              </a:spcBef>
            </a:pPr>
            <a:endParaRPr b="0" lang="en-US" sz="3600" spc="-1" strike="noStrike">
              <a:latin typeface="Arial"/>
            </a:endParaRPr>
          </a:p>
          <a:p>
            <a:pPr algn="just">
              <a:lnSpc>
                <a:spcPct val="90000"/>
              </a:lnSpc>
              <a:spcBef>
                <a:spcPts val="1001"/>
              </a:spcBef>
            </a:pPr>
            <a:endParaRPr b="0" lang="en-US" sz="3600" spc="-1" strike="noStrike">
              <a:latin typeface="Arial"/>
            </a:endParaRPr>
          </a:p>
          <a:p>
            <a:pPr algn="just">
              <a:lnSpc>
                <a:spcPct val="90000"/>
              </a:lnSpc>
              <a:spcBef>
                <a:spcPts val="1001"/>
              </a:spcBef>
            </a:pPr>
            <a:endParaRPr b="0" lang="en-US" sz="3600" spc="-1" strike="noStrike">
              <a:latin typeface="Arial"/>
            </a:endParaRPr>
          </a:p>
          <a:p>
            <a:pPr algn="just">
              <a:lnSpc>
                <a:spcPct val="90000"/>
              </a:lnSpc>
              <a:spcBef>
                <a:spcPts val="1001"/>
              </a:spcBef>
            </a:pPr>
            <a:endParaRPr b="0" lang="en-US" sz="3600" spc="-1" strike="noStrike">
              <a:latin typeface="Arial"/>
            </a:endParaRPr>
          </a:p>
          <a:p>
            <a:pPr algn="just">
              <a:lnSpc>
                <a:spcPct val="90000"/>
              </a:lnSpc>
              <a:spcBef>
                <a:spcPts val="1001"/>
              </a:spcBef>
            </a:pPr>
            <a:endParaRPr b="0" lang="en-US" sz="3600" spc="-1" strike="noStrike">
              <a:latin typeface="Arial"/>
            </a:endParaRPr>
          </a:p>
          <a:p>
            <a:pPr algn="just">
              <a:lnSpc>
                <a:spcPct val="90000"/>
              </a:lnSpc>
              <a:spcBef>
                <a:spcPts val="1001"/>
              </a:spcBef>
            </a:pPr>
            <a:endParaRPr b="0" lang="en-US" sz="3600" spc="-1" strike="noStrike">
              <a:latin typeface="Arial"/>
            </a:endParaRPr>
          </a:p>
          <a:p>
            <a:pPr algn="just">
              <a:lnSpc>
                <a:spcPct val="90000"/>
              </a:lnSpc>
              <a:spcBef>
                <a:spcPts val="1001"/>
              </a:spcBef>
            </a:pPr>
            <a:endParaRPr b="0" lang="en-US" sz="36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endParaRPr b="0" lang="en-US" sz="3600" spc="-1" strike="noStrike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  <a:tabLst>
                <a:tab algn="l" pos="0"/>
              </a:tabLst>
            </a:pPr>
            <a:endParaRPr b="0" lang="en-US" sz="3600" spc="-1" strike="noStrike">
              <a:latin typeface="Arial"/>
            </a:endParaRPr>
          </a:p>
        </p:txBody>
      </p:sp>
      <p:sp>
        <p:nvSpPr>
          <p:cNvPr id="240" name="CustomShape 2"/>
          <p:cNvSpPr/>
          <p:nvPr/>
        </p:nvSpPr>
        <p:spPr>
          <a:xfrm>
            <a:off x="838080" y="365040"/>
            <a:ext cx="10509480" cy="13194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 anchorCtr="1">
            <a:noAutofit/>
          </a:bodyPr>
          <a:p>
            <a:pPr algn="just">
              <a:lnSpc>
                <a:spcPct val="90000"/>
              </a:lnSpc>
              <a:spcBef>
                <a:spcPts val="1001"/>
              </a:spcBef>
              <a:tabLst>
                <a:tab algn="l" pos="0"/>
              </a:tabLst>
            </a:pPr>
            <a:r>
              <a:rPr b="1" lang="fr-FR" sz="30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7. State Action value</a:t>
            </a:r>
            <a:endParaRPr b="0" lang="en-US" sz="3000" spc="-1" strike="noStrike">
              <a:latin typeface="Arial"/>
            </a:endParaRPr>
          </a:p>
        </p:txBody>
      </p:sp>
      <p:sp>
        <p:nvSpPr>
          <p:cNvPr id="241" name="CustomShape 3"/>
          <p:cNvSpPr/>
          <p:nvPr/>
        </p:nvSpPr>
        <p:spPr>
          <a:xfrm>
            <a:off x="8610480" y="6356520"/>
            <a:ext cx="2737080" cy="3589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r">
              <a:lnSpc>
                <a:spcPct val="100000"/>
              </a:lnSpc>
              <a:tabLst>
                <a:tab algn="l" pos="0"/>
              </a:tabLst>
            </a:pPr>
            <a:fld id="{7CBF509D-A5BA-4E57-A4B6-FAA04DF0CBB0}" type="slidenum">
              <a:rPr b="0" lang="fr-FR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15</a:t>
            </a:fld>
            <a:endParaRPr b="0" lang="en-US" sz="1800" spc="-1" strike="noStrike">
              <a:latin typeface="Arial"/>
            </a:endParaRPr>
          </a:p>
        </p:txBody>
      </p:sp>
      <p:sp>
        <p:nvSpPr>
          <p:cNvPr id="242" name="CustomShape 4"/>
          <p:cNvSpPr/>
          <p:nvPr/>
        </p:nvSpPr>
        <p:spPr>
          <a:xfrm>
            <a:off x="5844240" y="5927040"/>
            <a:ext cx="10509480" cy="43452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rmAutofit/>
          </a:bodyPr>
          <a:p>
            <a:pPr algn="just">
              <a:lnSpc>
                <a:spcPct val="90000"/>
              </a:lnSpc>
              <a:spcBef>
                <a:spcPts val="1001"/>
              </a:spcBef>
            </a:pPr>
            <a:endParaRPr b="0" lang="en-US" sz="1800" spc="-1" strike="noStrike">
              <a:latin typeface="Arial"/>
            </a:endParaRPr>
          </a:p>
          <a:p>
            <a:pPr algn="just">
              <a:lnSpc>
                <a:spcPct val="90000"/>
              </a:lnSpc>
              <a:spcBef>
                <a:spcPts val="1001"/>
              </a:spcBef>
            </a:pP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endParaRPr b="0" lang="en-US" sz="1800" spc="-1" strike="noStrike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  <a:tabLst>
                <a:tab algn="l" pos="0"/>
              </a:tabLst>
            </a:pPr>
            <a:endParaRPr b="0" lang="en-US" sz="1800" spc="-1" strike="noStrike">
              <a:latin typeface="Arial"/>
            </a:endParaRPr>
          </a:p>
        </p:txBody>
      </p:sp>
      <p:sp>
        <p:nvSpPr>
          <p:cNvPr id="243" name="CustomShape 5"/>
          <p:cNvSpPr/>
          <p:nvPr/>
        </p:nvSpPr>
        <p:spPr>
          <a:xfrm>
            <a:off x="8595360" y="2834640"/>
            <a:ext cx="176760" cy="13662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endParaRPr b="0" lang="en-US" sz="1800" spc="-1" strike="noStrike">
              <a:latin typeface="Arial"/>
            </a:endParaRPr>
          </a:p>
        </p:txBody>
      </p:sp>
      <p:sp>
        <p:nvSpPr>
          <p:cNvPr id="244" name="CustomShape 6"/>
          <p:cNvSpPr/>
          <p:nvPr/>
        </p:nvSpPr>
        <p:spPr>
          <a:xfrm>
            <a:off x="8686800" y="2651760"/>
            <a:ext cx="176760" cy="8542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endParaRPr b="0" lang="en-US" sz="18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" name="CustomShape 1"/>
          <p:cNvSpPr/>
          <p:nvPr/>
        </p:nvSpPr>
        <p:spPr>
          <a:xfrm>
            <a:off x="640080" y="1554480"/>
            <a:ext cx="10509840" cy="47980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rmAutofit/>
          </a:bodyPr>
          <a:p>
            <a:pPr algn="just">
              <a:lnSpc>
                <a:spcPct val="90000"/>
              </a:lnSpc>
              <a:spcBef>
                <a:spcPts val="1001"/>
              </a:spcBef>
            </a:pPr>
            <a:r>
              <a:rPr b="1" lang="fr-FR" sz="30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S={P,Q, R, S}, A={a,b,c}, γ=0.8.</a:t>
            </a:r>
            <a:endParaRPr b="0" lang="en-US" sz="3000" spc="-1" strike="noStrike">
              <a:latin typeface="Arial"/>
            </a:endParaRPr>
          </a:p>
          <a:p>
            <a:pPr algn="just">
              <a:lnSpc>
                <a:spcPct val="90000"/>
              </a:lnSpc>
              <a:spcBef>
                <a:spcPts val="1001"/>
              </a:spcBef>
            </a:pPr>
            <a:endParaRPr b="0" lang="en-US" sz="3000" spc="-1" strike="noStrike">
              <a:latin typeface="Arial"/>
            </a:endParaRPr>
          </a:p>
          <a:p>
            <a:pPr algn="just">
              <a:lnSpc>
                <a:spcPct val="90000"/>
              </a:lnSpc>
              <a:spcBef>
                <a:spcPts val="1001"/>
              </a:spcBef>
            </a:pPr>
            <a:endParaRPr b="0" lang="en-US" sz="3000" spc="-1" strike="noStrike">
              <a:latin typeface="Arial"/>
            </a:endParaRPr>
          </a:p>
          <a:p>
            <a:pPr algn="just">
              <a:lnSpc>
                <a:spcPct val="90000"/>
              </a:lnSpc>
              <a:spcBef>
                <a:spcPts val="1001"/>
              </a:spcBef>
            </a:pPr>
            <a:endParaRPr b="0" lang="en-US" sz="3000" spc="-1" strike="noStrike">
              <a:latin typeface="Arial"/>
            </a:endParaRPr>
          </a:p>
          <a:p>
            <a:pPr algn="just">
              <a:lnSpc>
                <a:spcPct val="90000"/>
              </a:lnSpc>
              <a:spcBef>
                <a:spcPts val="1001"/>
              </a:spcBef>
            </a:pPr>
            <a:endParaRPr b="0" lang="en-US" sz="3000" spc="-1" strike="noStrike">
              <a:latin typeface="Arial"/>
            </a:endParaRPr>
          </a:p>
          <a:p>
            <a:pPr algn="just">
              <a:lnSpc>
                <a:spcPct val="90000"/>
              </a:lnSpc>
              <a:spcBef>
                <a:spcPts val="1001"/>
              </a:spcBef>
            </a:pPr>
            <a:endParaRPr b="0" lang="en-US" sz="3000" spc="-1" strike="noStrike">
              <a:latin typeface="Arial"/>
            </a:endParaRPr>
          </a:p>
          <a:p>
            <a:pPr algn="just">
              <a:lnSpc>
                <a:spcPct val="90000"/>
              </a:lnSpc>
              <a:spcBef>
                <a:spcPts val="1001"/>
              </a:spcBef>
            </a:pPr>
            <a:endParaRPr b="0" lang="en-US" sz="3000" spc="-1" strike="noStrike">
              <a:latin typeface="Arial"/>
            </a:endParaRPr>
          </a:p>
          <a:p>
            <a:pPr algn="just">
              <a:lnSpc>
                <a:spcPct val="90000"/>
              </a:lnSpc>
              <a:spcBef>
                <a:spcPts val="1001"/>
              </a:spcBef>
            </a:pPr>
            <a:endParaRPr b="0" lang="en-US" sz="30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endParaRPr b="0" lang="en-US" sz="3000" spc="-1" strike="noStrike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  <a:tabLst>
                <a:tab algn="l" pos="0"/>
              </a:tabLst>
            </a:pPr>
            <a:endParaRPr b="0" lang="en-US" sz="3000" spc="-1" strike="noStrike">
              <a:latin typeface="Arial"/>
            </a:endParaRPr>
          </a:p>
        </p:txBody>
      </p:sp>
      <p:sp>
        <p:nvSpPr>
          <p:cNvPr id="246" name="CustomShape 2"/>
          <p:cNvSpPr/>
          <p:nvPr/>
        </p:nvSpPr>
        <p:spPr>
          <a:xfrm>
            <a:off x="838080" y="365040"/>
            <a:ext cx="10509480" cy="13194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 anchorCtr="1">
            <a:noAutofit/>
          </a:bodyPr>
          <a:p>
            <a:pPr algn="just">
              <a:lnSpc>
                <a:spcPct val="90000"/>
              </a:lnSpc>
              <a:spcBef>
                <a:spcPts val="1001"/>
              </a:spcBef>
              <a:tabLst>
                <a:tab algn="l" pos="0"/>
              </a:tabLst>
            </a:pPr>
            <a:r>
              <a:rPr b="1" lang="fr-FR" sz="30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7. State action value</a:t>
            </a:r>
            <a:endParaRPr b="0" lang="en-US" sz="3000" spc="-1" strike="noStrike">
              <a:latin typeface="Arial"/>
            </a:endParaRPr>
          </a:p>
        </p:txBody>
      </p:sp>
      <p:sp>
        <p:nvSpPr>
          <p:cNvPr id="247" name="CustomShape 3"/>
          <p:cNvSpPr/>
          <p:nvPr/>
        </p:nvSpPr>
        <p:spPr>
          <a:xfrm>
            <a:off x="8610480" y="6356520"/>
            <a:ext cx="2737080" cy="3589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r">
              <a:lnSpc>
                <a:spcPct val="100000"/>
              </a:lnSpc>
              <a:tabLst>
                <a:tab algn="l" pos="0"/>
              </a:tabLst>
            </a:pPr>
            <a:fld id="{EE087613-944C-4BDD-B8EE-E8470E6E8CC8}" type="slidenum">
              <a:rPr b="0" lang="fr-FR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16</a:t>
            </a:fld>
            <a:endParaRPr b="0" lang="en-US" sz="1800" spc="-1" strike="noStrike">
              <a:latin typeface="Arial"/>
            </a:endParaRPr>
          </a:p>
        </p:txBody>
      </p:sp>
      <p:sp>
        <p:nvSpPr>
          <p:cNvPr id="248" name="CustomShape 4"/>
          <p:cNvSpPr/>
          <p:nvPr/>
        </p:nvSpPr>
        <p:spPr>
          <a:xfrm>
            <a:off x="5844240" y="5927040"/>
            <a:ext cx="10509480" cy="43452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rmAutofit/>
          </a:bodyPr>
          <a:p>
            <a:pPr algn="just">
              <a:lnSpc>
                <a:spcPct val="90000"/>
              </a:lnSpc>
              <a:spcBef>
                <a:spcPts val="1001"/>
              </a:spcBef>
            </a:pPr>
            <a:endParaRPr b="0" lang="en-US" sz="1800" spc="-1" strike="noStrike">
              <a:latin typeface="Arial"/>
            </a:endParaRPr>
          </a:p>
          <a:p>
            <a:pPr algn="just">
              <a:lnSpc>
                <a:spcPct val="90000"/>
              </a:lnSpc>
              <a:spcBef>
                <a:spcPts val="1001"/>
              </a:spcBef>
            </a:pP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endParaRPr b="0" lang="en-US" sz="1800" spc="-1" strike="noStrike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  <a:tabLst>
                <a:tab algn="l" pos="0"/>
              </a:tabLst>
            </a:pPr>
            <a:endParaRPr b="0" lang="en-US" sz="1800" spc="-1" strike="noStrike">
              <a:latin typeface="Arial"/>
            </a:endParaRPr>
          </a:p>
        </p:txBody>
      </p:sp>
      <p:sp>
        <p:nvSpPr>
          <p:cNvPr id="249" name="CustomShape 5"/>
          <p:cNvSpPr/>
          <p:nvPr/>
        </p:nvSpPr>
        <p:spPr>
          <a:xfrm>
            <a:off x="8595360" y="2834640"/>
            <a:ext cx="176760" cy="13662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endParaRPr b="0" lang="en-US" sz="1800" spc="-1" strike="noStrike">
              <a:latin typeface="Arial"/>
            </a:endParaRPr>
          </a:p>
        </p:txBody>
      </p:sp>
      <p:sp>
        <p:nvSpPr>
          <p:cNvPr id="250" name="CustomShape 6"/>
          <p:cNvSpPr/>
          <p:nvPr/>
        </p:nvSpPr>
        <p:spPr>
          <a:xfrm>
            <a:off x="8686800" y="2651760"/>
            <a:ext cx="176760" cy="8542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endParaRPr b="0" lang="en-US" sz="1800" spc="-1" strike="noStrike">
              <a:latin typeface="Arial"/>
            </a:endParaRPr>
          </a:p>
        </p:txBody>
      </p:sp>
      <p:graphicFrame>
        <p:nvGraphicFramePr>
          <p:cNvPr id="251" name="Table 7"/>
          <p:cNvGraphicFramePr/>
          <p:nvPr/>
        </p:nvGraphicFramePr>
        <p:xfrm>
          <a:off x="745560" y="2631600"/>
          <a:ext cx="2377080" cy="1738440"/>
        </p:xfrm>
        <a:graphic>
          <a:graphicData uri="http://schemas.openxmlformats.org/drawingml/2006/table">
            <a:tbl>
              <a:tblPr/>
              <a:tblGrid>
                <a:gridCol w="489240"/>
                <a:gridCol w="489240"/>
                <a:gridCol w="489240"/>
                <a:gridCol w="489240"/>
                <a:gridCol w="420480"/>
              </a:tblGrid>
              <a:tr h="347760">
                <a:tc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b3b3b3"/>
                    </a:solidFill>
                  </a:tcPr>
                </a:tc>
                <a:tc>
                  <a:txBody>
                    <a:bodyPr lIns="90000" rIns="90000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800" spc="-1" strike="noStrike">
                          <a:latin typeface="Arial"/>
                        </a:rPr>
                        <a:t>P</a:t>
                      </a:r>
                      <a:endParaRPr b="0" lang="en-US" sz="18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b3b3b3"/>
                    </a:solidFill>
                  </a:tcPr>
                </a:tc>
                <a:tc>
                  <a:txBody>
                    <a:bodyPr lIns="90000" rIns="90000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800" spc="-1" strike="noStrike">
                          <a:latin typeface="Arial"/>
                        </a:rPr>
                        <a:t>Q</a:t>
                      </a:r>
                      <a:endParaRPr b="0" lang="en-US" sz="18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b3b3b3"/>
                    </a:solidFill>
                  </a:tcPr>
                </a:tc>
                <a:tc>
                  <a:txBody>
                    <a:bodyPr lIns="90000" rIns="90000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800" spc="-1" strike="noStrike">
                          <a:latin typeface="Arial"/>
                        </a:rPr>
                        <a:t>R</a:t>
                      </a:r>
                      <a:endParaRPr b="0" lang="en-US" sz="18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b3b3b3"/>
                    </a:solidFill>
                  </a:tcPr>
                </a:tc>
                <a:tc>
                  <a:txBody>
                    <a:bodyPr lIns="90000" rIns="90000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800" spc="-1" strike="noStrike">
                          <a:latin typeface="Arial"/>
                        </a:rPr>
                        <a:t>S</a:t>
                      </a:r>
                      <a:endParaRPr b="0" lang="en-US" sz="18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b3b3b3"/>
                    </a:solidFill>
                  </a:tcPr>
                </a:tc>
              </a:tr>
              <a:tr h="347760">
                <a:tc>
                  <a:txBody>
                    <a:bodyPr lIns="90000" rIns="90000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800" spc="-1" strike="noStrike">
                          <a:latin typeface="Arial"/>
                        </a:rPr>
                        <a:t>P</a:t>
                      </a:r>
                      <a:endParaRPr b="0" lang="en-US" sz="18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 lIns="90000" rIns="90000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200" spc="-1" strike="noStrike">
                          <a:latin typeface="Arial"/>
                        </a:rPr>
                        <a:t>0.9</a:t>
                      </a:r>
                      <a:endParaRPr b="0" lang="en-US" sz="12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 lIns="90000" rIns="90000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200" spc="-1" strike="noStrike">
                          <a:latin typeface="Arial"/>
                        </a:rPr>
                        <a:t>0.1</a:t>
                      </a:r>
                      <a:endParaRPr b="0" lang="en-US" sz="12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 lIns="90000" rIns="90000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200" spc="-1" strike="noStrike">
                          <a:latin typeface="Arial"/>
                        </a:rPr>
                        <a:t>0.0</a:t>
                      </a:r>
                      <a:endParaRPr b="0" lang="en-US" sz="12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 lIns="90000" rIns="90000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200" spc="-1" strike="noStrike">
                          <a:latin typeface="Arial"/>
                        </a:rPr>
                        <a:t>0.0</a:t>
                      </a:r>
                      <a:endParaRPr b="0" lang="en-US" sz="12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cccccc"/>
                    </a:solidFill>
                  </a:tcPr>
                </a:tc>
              </a:tr>
              <a:tr h="347760">
                <a:tc>
                  <a:txBody>
                    <a:bodyPr lIns="90000" rIns="90000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800" spc="-1" strike="noStrike">
                          <a:latin typeface="Arial"/>
                        </a:rPr>
                        <a:t>Q</a:t>
                      </a:r>
                      <a:endParaRPr b="0" lang="en-US" sz="18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 lIns="90000" rIns="90000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200" spc="-1" strike="noStrike">
                          <a:latin typeface="Arial"/>
                        </a:rPr>
                        <a:t>0.0</a:t>
                      </a:r>
                      <a:endParaRPr b="0" lang="en-US" sz="12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 lIns="90000" rIns="90000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200" spc="-1" strike="noStrike">
                          <a:latin typeface="Arial"/>
                        </a:rPr>
                        <a:t>0.9</a:t>
                      </a:r>
                      <a:endParaRPr b="0" lang="en-US" sz="12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 lIns="90000" rIns="90000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200" spc="-1" strike="noStrike">
                          <a:latin typeface="Arial"/>
                        </a:rPr>
                        <a:t>0.1</a:t>
                      </a:r>
                      <a:endParaRPr b="0" lang="en-US" sz="12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 lIns="90000" rIns="90000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200" spc="-1" strike="noStrike">
                          <a:latin typeface="Arial"/>
                        </a:rPr>
                        <a:t>0.0</a:t>
                      </a:r>
                      <a:endParaRPr b="0" lang="en-US" sz="12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e6e6e6"/>
                    </a:solidFill>
                  </a:tcPr>
                </a:tc>
              </a:tr>
              <a:tr h="347760">
                <a:tc>
                  <a:txBody>
                    <a:bodyPr lIns="90000" rIns="90000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800" spc="-1" strike="noStrike">
                          <a:latin typeface="Arial"/>
                        </a:rPr>
                        <a:t>R</a:t>
                      </a:r>
                      <a:endParaRPr b="0" lang="en-US" sz="18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 lIns="90000" rIns="90000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200" spc="-1" strike="noStrike">
                          <a:latin typeface="Arial"/>
                        </a:rPr>
                        <a:t>0.0</a:t>
                      </a:r>
                      <a:endParaRPr b="0" lang="en-US" sz="12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 lIns="90000" rIns="90000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200" spc="-1" strike="noStrike">
                          <a:latin typeface="Arial"/>
                        </a:rPr>
                        <a:t>0.0</a:t>
                      </a:r>
                      <a:endParaRPr b="0" lang="en-US" sz="12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 lIns="90000" rIns="90000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200" spc="-1" strike="noStrike">
                          <a:latin typeface="Arial"/>
                        </a:rPr>
                        <a:t>0.9</a:t>
                      </a:r>
                      <a:endParaRPr b="0" lang="en-US" sz="12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 lIns="90000" rIns="90000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200" spc="-1" strike="noStrike">
                          <a:latin typeface="Arial"/>
                        </a:rPr>
                        <a:t>0.1</a:t>
                      </a:r>
                      <a:endParaRPr b="0" lang="en-US" sz="12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cccccc"/>
                    </a:solidFill>
                  </a:tcPr>
                </a:tc>
              </a:tr>
              <a:tr h="347760">
                <a:tc>
                  <a:txBody>
                    <a:bodyPr lIns="90000" rIns="90000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800" spc="-1" strike="noStrike">
                          <a:latin typeface="Arial"/>
                        </a:rPr>
                        <a:t>S</a:t>
                      </a:r>
                      <a:endParaRPr b="0" lang="en-US" sz="18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 lIns="90000" rIns="90000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200" spc="-1" strike="noStrike">
                          <a:latin typeface="Arial"/>
                        </a:rPr>
                        <a:t>0.1</a:t>
                      </a:r>
                      <a:endParaRPr b="0" lang="en-US" sz="12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 lIns="90000" rIns="90000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200" spc="-1" strike="noStrike">
                          <a:latin typeface="Arial"/>
                        </a:rPr>
                        <a:t>0.0</a:t>
                      </a:r>
                      <a:endParaRPr b="0" lang="en-US" sz="12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 lIns="90000" rIns="90000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200" spc="-1" strike="noStrike">
                          <a:latin typeface="Arial"/>
                        </a:rPr>
                        <a:t>0.0</a:t>
                      </a:r>
                      <a:endParaRPr b="0" lang="en-US" sz="12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 lIns="90000" rIns="90000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200" spc="-1" strike="noStrike">
                          <a:latin typeface="Arial"/>
                        </a:rPr>
                        <a:t>0.9</a:t>
                      </a:r>
                      <a:endParaRPr b="0" lang="en-US" sz="12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e6e6e6"/>
                    </a:solidFill>
                  </a:tcPr>
                </a:tc>
              </a:tr>
            </a:tbl>
          </a:graphicData>
        </a:graphic>
      </p:graphicFrame>
      <p:sp>
        <p:nvSpPr>
          <p:cNvPr id="252" name="CustomShape 8"/>
          <p:cNvSpPr/>
          <p:nvPr/>
        </p:nvSpPr>
        <p:spPr>
          <a:xfrm>
            <a:off x="5943600" y="2103120"/>
            <a:ext cx="2198880" cy="313560"/>
          </a:xfrm>
          <a:prstGeom prst="rect">
            <a:avLst/>
          </a:prstGeom>
          <a:solidFill>
            <a:srgbClr val="ffffff"/>
          </a:solidFill>
          <a:ln>
            <a:solidFill>
              <a:srgbClr val="3465a4"/>
            </a:solidFill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  <a:ea typeface="DejaVu Sans"/>
              </a:rPr>
              <a:t>P(S,c,S’)</a:t>
            </a:r>
            <a:endParaRPr b="0" lang="en-US" sz="1800" spc="-1" strike="noStrike">
              <a:latin typeface="Arial"/>
            </a:endParaRPr>
          </a:p>
        </p:txBody>
      </p:sp>
      <p:graphicFrame>
        <p:nvGraphicFramePr>
          <p:cNvPr id="253" name="Table 9"/>
          <p:cNvGraphicFramePr/>
          <p:nvPr/>
        </p:nvGraphicFramePr>
        <p:xfrm>
          <a:off x="3361680" y="2593080"/>
          <a:ext cx="2377080" cy="1738440"/>
        </p:xfrm>
        <a:graphic>
          <a:graphicData uri="http://schemas.openxmlformats.org/drawingml/2006/table">
            <a:tbl>
              <a:tblPr/>
              <a:tblGrid>
                <a:gridCol w="489240"/>
                <a:gridCol w="489240"/>
                <a:gridCol w="489240"/>
                <a:gridCol w="489240"/>
                <a:gridCol w="420480"/>
              </a:tblGrid>
              <a:tr h="347760">
                <a:tc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b3b3b3"/>
                    </a:solidFill>
                  </a:tcPr>
                </a:tc>
                <a:tc>
                  <a:txBody>
                    <a:bodyPr lIns="90000" rIns="90000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800" spc="-1" strike="noStrike">
                          <a:latin typeface="Arial"/>
                        </a:rPr>
                        <a:t>P</a:t>
                      </a:r>
                      <a:endParaRPr b="0" lang="en-US" sz="18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b3b3b3"/>
                    </a:solidFill>
                  </a:tcPr>
                </a:tc>
                <a:tc>
                  <a:txBody>
                    <a:bodyPr lIns="90000" rIns="90000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800" spc="-1" strike="noStrike">
                          <a:latin typeface="Arial"/>
                        </a:rPr>
                        <a:t>Q</a:t>
                      </a:r>
                      <a:endParaRPr b="0" lang="en-US" sz="18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b3b3b3"/>
                    </a:solidFill>
                  </a:tcPr>
                </a:tc>
                <a:tc>
                  <a:txBody>
                    <a:bodyPr lIns="90000" rIns="90000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800" spc="-1" strike="noStrike">
                          <a:latin typeface="Arial"/>
                        </a:rPr>
                        <a:t>R</a:t>
                      </a:r>
                      <a:endParaRPr b="0" lang="en-US" sz="18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b3b3b3"/>
                    </a:solidFill>
                  </a:tcPr>
                </a:tc>
                <a:tc>
                  <a:txBody>
                    <a:bodyPr lIns="90000" rIns="90000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800" spc="-1" strike="noStrike">
                          <a:latin typeface="Arial"/>
                        </a:rPr>
                        <a:t>S</a:t>
                      </a:r>
                      <a:endParaRPr b="0" lang="en-US" sz="18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b3b3b3"/>
                    </a:solidFill>
                  </a:tcPr>
                </a:tc>
              </a:tr>
              <a:tr h="347760">
                <a:tc>
                  <a:txBody>
                    <a:bodyPr lIns="90000" rIns="90000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800" spc="-1" strike="noStrike">
                          <a:latin typeface="Arial"/>
                        </a:rPr>
                        <a:t>P</a:t>
                      </a:r>
                      <a:endParaRPr b="0" lang="en-US" sz="18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 lIns="90000" rIns="90000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200" spc="-1" strike="noStrike">
                          <a:latin typeface="Arial"/>
                        </a:rPr>
                        <a:t>0.0</a:t>
                      </a:r>
                      <a:endParaRPr b="0" lang="en-US" sz="12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 lIns="90000" rIns="90000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200" spc="-1" strike="noStrike">
                          <a:latin typeface="Arial"/>
                        </a:rPr>
                        <a:t>0.6</a:t>
                      </a:r>
                      <a:endParaRPr b="0" lang="en-US" sz="12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 lIns="90000" rIns="90000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200" spc="-1" strike="noStrike">
                          <a:latin typeface="Arial"/>
                        </a:rPr>
                        <a:t>0.0</a:t>
                      </a:r>
                      <a:endParaRPr b="0" lang="en-US" sz="12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 lIns="90000" rIns="90000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200" spc="-1" strike="noStrike">
                          <a:latin typeface="Arial"/>
                        </a:rPr>
                        <a:t>0.4</a:t>
                      </a:r>
                      <a:endParaRPr b="0" lang="en-US" sz="12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cccccc"/>
                    </a:solidFill>
                  </a:tcPr>
                </a:tc>
              </a:tr>
              <a:tr h="347760">
                <a:tc>
                  <a:txBody>
                    <a:bodyPr lIns="90000" rIns="90000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800" spc="-1" strike="noStrike">
                          <a:latin typeface="Arial"/>
                        </a:rPr>
                        <a:t>Q</a:t>
                      </a:r>
                      <a:endParaRPr b="0" lang="en-US" sz="18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 lIns="90000" rIns="90000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200" spc="-1" strike="noStrike">
                          <a:latin typeface="Arial"/>
                        </a:rPr>
                        <a:t>0.4</a:t>
                      </a:r>
                      <a:endParaRPr b="0" lang="en-US" sz="12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 lIns="90000" rIns="90000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200" spc="-1" strike="noStrike">
                          <a:latin typeface="Arial"/>
                        </a:rPr>
                        <a:t>0.0</a:t>
                      </a:r>
                      <a:endParaRPr b="0" lang="en-US" sz="12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 lIns="90000" rIns="90000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200" spc="-1" strike="noStrike">
                          <a:latin typeface="Arial"/>
                        </a:rPr>
                        <a:t>0.6</a:t>
                      </a:r>
                      <a:endParaRPr b="0" lang="en-US" sz="12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 lIns="90000" rIns="90000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200" spc="-1" strike="noStrike">
                          <a:latin typeface="Arial"/>
                        </a:rPr>
                        <a:t>0.0</a:t>
                      </a:r>
                      <a:endParaRPr b="0" lang="en-US" sz="12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e6e6e6"/>
                    </a:solidFill>
                  </a:tcPr>
                </a:tc>
              </a:tr>
              <a:tr h="347760">
                <a:tc>
                  <a:txBody>
                    <a:bodyPr lIns="90000" rIns="90000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800" spc="-1" strike="noStrike">
                          <a:latin typeface="Arial"/>
                        </a:rPr>
                        <a:t>R</a:t>
                      </a:r>
                      <a:endParaRPr b="0" lang="en-US" sz="18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 lIns="90000" rIns="90000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200" spc="-1" strike="noStrike">
                          <a:latin typeface="Arial"/>
                        </a:rPr>
                        <a:t>0.0</a:t>
                      </a:r>
                      <a:endParaRPr b="0" lang="en-US" sz="12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 lIns="90000" rIns="90000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200" spc="-1" strike="noStrike">
                          <a:latin typeface="Arial"/>
                        </a:rPr>
                        <a:t>0.4</a:t>
                      </a:r>
                      <a:endParaRPr b="0" lang="en-US" sz="12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 lIns="90000" rIns="90000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200" spc="-1" strike="noStrike">
                          <a:latin typeface="Arial"/>
                        </a:rPr>
                        <a:t>0.0</a:t>
                      </a:r>
                      <a:endParaRPr b="0" lang="en-US" sz="12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 lIns="90000" rIns="90000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200" spc="-1" strike="noStrike">
                          <a:latin typeface="Arial"/>
                        </a:rPr>
                        <a:t>0.6</a:t>
                      </a:r>
                      <a:endParaRPr b="0" lang="en-US" sz="12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cccccc"/>
                    </a:solidFill>
                  </a:tcPr>
                </a:tc>
              </a:tr>
              <a:tr h="347760">
                <a:tc>
                  <a:txBody>
                    <a:bodyPr lIns="90000" rIns="90000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800" spc="-1" strike="noStrike">
                          <a:latin typeface="Arial"/>
                        </a:rPr>
                        <a:t>S</a:t>
                      </a:r>
                      <a:endParaRPr b="0" lang="en-US" sz="18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 lIns="90000" rIns="90000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200" spc="-1" strike="noStrike">
                          <a:latin typeface="Arial"/>
                        </a:rPr>
                        <a:t>0.6</a:t>
                      </a:r>
                      <a:endParaRPr b="0" lang="en-US" sz="12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 lIns="90000" rIns="90000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200" spc="-1" strike="noStrike">
                          <a:latin typeface="Arial"/>
                        </a:rPr>
                        <a:t>0.0</a:t>
                      </a:r>
                      <a:endParaRPr b="0" lang="en-US" sz="12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 lIns="90000" rIns="90000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200" spc="-1" strike="noStrike">
                          <a:latin typeface="Arial"/>
                        </a:rPr>
                        <a:t>0.4</a:t>
                      </a:r>
                      <a:endParaRPr b="0" lang="en-US" sz="12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 lIns="90000" rIns="90000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200" spc="-1" strike="noStrike">
                          <a:latin typeface="Arial"/>
                        </a:rPr>
                        <a:t>0.0</a:t>
                      </a:r>
                      <a:endParaRPr b="0" lang="en-US" sz="12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e6e6e6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54" name="Table 10"/>
          <p:cNvGraphicFramePr/>
          <p:nvPr/>
        </p:nvGraphicFramePr>
        <p:xfrm>
          <a:off x="6041160" y="2563920"/>
          <a:ext cx="2377080" cy="1738440"/>
        </p:xfrm>
        <a:graphic>
          <a:graphicData uri="http://schemas.openxmlformats.org/drawingml/2006/table">
            <a:tbl>
              <a:tblPr/>
              <a:tblGrid>
                <a:gridCol w="489240"/>
                <a:gridCol w="489240"/>
                <a:gridCol w="489240"/>
                <a:gridCol w="489240"/>
                <a:gridCol w="420480"/>
              </a:tblGrid>
              <a:tr h="347760">
                <a:tc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b3b3b3"/>
                    </a:solidFill>
                  </a:tcPr>
                </a:tc>
                <a:tc>
                  <a:txBody>
                    <a:bodyPr lIns="90000" rIns="90000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800" spc="-1" strike="noStrike">
                          <a:latin typeface="Arial"/>
                        </a:rPr>
                        <a:t>P</a:t>
                      </a:r>
                      <a:endParaRPr b="0" lang="en-US" sz="18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b3b3b3"/>
                    </a:solidFill>
                  </a:tcPr>
                </a:tc>
                <a:tc>
                  <a:txBody>
                    <a:bodyPr lIns="90000" rIns="90000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800" spc="-1" strike="noStrike">
                          <a:latin typeface="Arial"/>
                        </a:rPr>
                        <a:t>Q</a:t>
                      </a:r>
                      <a:endParaRPr b="0" lang="en-US" sz="18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b3b3b3"/>
                    </a:solidFill>
                  </a:tcPr>
                </a:tc>
                <a:tc>
                  <a:txBody>
                    <a:bodyPr lIns="90000" rIns="90000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800" spc="-1" strike="noStrike">
                          <a:latin typeface="Arial"/>
                        </a:rPr>
                        <a:t>R</a:t>
                      </a:r>
                      <a:endParaRPr b="0" lang="en-US" sz="18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b3b3b3"/>
                    </a:solidFill>
                  </a:tcPr>
                </a:tc>
                <a:tc>
                  <a:txBody>
                    <a:bodyPr lIns="90000" rIns="90000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800" spc="-1" strike="noStrike">
                          <a:latin typeface="Arial"/>
                        </a:rPr>
                        <a:t>S</a:t>
                      </a:r>
                      <a:endParaRPr b="0" lang="en-US" sz="18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b3b3b3"/>
                    </a:solidFill>
                  </a:tcPr>
                </a:tc>
              </a:tr>
              <a:tr h="347760">
                <a:tc>
                  <a:txBody>
                    <a:bodyPr lIns="90000" rIns="90000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800" spc="-1" strike="noStrike">
                          <a:latin typeface="Arial"/>
                        </a:rPr>
                        <a:t>P</a:t>
                      </a:r>
                      <a:endParaRPr b="0" lang="en-US" sz="18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 lIns="90000" rIns="90000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200" spc="-1" strike="noStrike">
                          <a:latin typeface="Arial"/>
                        </a:rPr>
                        <a:t>0.0</a:t>
                      </a:r>
                      <a:endParaRPr b="0" lang="en-US" sz="12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 lIns="90000" rIns="90000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200" spc="-1" strike="noStrike">
                          <a:latin typeface="Arial"/>
                        </a:rPr>
                        <a:t>1.0</a:t>
                      </a:r>
                      <a:endParaRPr b="0" lang="en-US" sz="12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 lIns="90000" rIns="90000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200" spc="-1" strike="noStrike">
                          <a:latin typeface="Arial"/>
                        </a:rPr>
                        <a:t>0.0</a:t>
                      </a:r>
                      <a:endParaRPr b="0" lang="en-US" sz="12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 lIns="90000" rIns="90000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200" spc="-1" strike="noStrike">
                          <a:latin typeface="Arial"/>
                        </a:rPr>
                        <a:t>0.0</a:t>
                      </a:r>
                      <a:endParaRPr b="0" lang="en-US" sz="12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cccccc"/>
                    </a:solidFill>
                  </a:tcPr>
                </a:tc>
              </a:tr>
              <a:tr h="347760">
                <a:tc>
                  <a:txBody>
                    <a:bodyPr lIns="90000" rIns="90000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800" spc="-1" strike="noStrike">
                          <a:latin typeface="Arial"/>
                        </a:rPr>
                        <a:t>Q</a:t>
                      </a:r>
                      <a:endParaRPr b="0" lang="en-US" sz="18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 lIns="90000" rIns="90000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200" spc="-1" strike="noStrike">
                          <a:latin typeface="Arial"/>
                        </a:rPr>
                        <a:t>1.0</a:t>
                      </a:r>
                      <a:endParaRPr b="0" lang="en-US" sz="12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 lIns="90000" rIns="90000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200" spc="-1" strike="noStrike">
                          <a:latin typeface="Arial"/>
                        </a:rPr>
                        <a:t>0</a:t>
                      </a:r>
                      <a:endParaRPr b="0" lang="en-US" sz="12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 lIns="90000" rIns="90000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200" spc="-1" strike="noStrike">
                          <a:latin typeface="Arial"/>
                        </a:rPr>
                        <a:t>0</a:t>
                      </a:r>
                      <a:endParaRPr b="0" lang="en-US" sz="12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 lIns="90000" rIns="90000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200" spc="-1" strike="noStrike">
                          <a:latin typeface="Arial"/>
                        </a:rPr>
                        <a:t>0.0</a:t>
                      </a:r>
                      <a:endParaRPr b="0" lang="en-US" sz="12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e6e6e6"/>
                    </a:solidFill>
                  </a:tcPr>
                </a:tc>
              </a:tr>
              <a:tr h="347760">
                <a:tc>
                  <a:txBody>
                    <a:bodyPr lIns="90000" rIns="90000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800" spc="-1" strike="noStrike">
                          <a:latin typeface="Arial"/>
                        </a:rPr>
                        <a:t>R</a:t>
                      </a:r>
                      <a:endParaRPr b="0" lang="en-US" sz="18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 lIns="90000" rIns="90000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200" spc="-1" strike="noStrike">
                          <a:latin typeface="Arial"/>
                        </a:rPr>
                        <a:t>0.0</a:t>
                      </a:r>
                      <a:endParaRPr b="0" lang="en-US" sz="12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 lIns="90000" rIns="90000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200" spc="-1" strike="noStrike">
                          <a:latin typeface="Arial"/>
                        </a:rPr>
                        <a:t>0.0</a:t>
                      </a:r>
                      <a:endParaRPr b="0" lang="en-US" sz="12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 lIns="90000" rIns="90000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200" spc="-1" strike="noStrike">
                          <a:latin typeface="Arial"/>
                        </a:rPr>
                        <a:t>0.9</a:t>
                      </a:r>
                      <a:endParaRPr b="0" lang="en-US" sz="12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 lIns="90000" rIns="90000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200" spc="-1" strike="noStrike">
                          <a:latin typeface="Arial"/>
                        </a:rPr>
                        <a:t>1</a:t>
                      </a:r>
                      <a:endParaRPr b="0" lang="en-US" sz="12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cccccc"/>
                    </a:solidFill>
                  </a:tcPr>
                </a:tc>
              </a:tr>
              <a:tr h="347760">
                <a:tc>
                  <a:txBody>
                    <a:bodyPr lIns="90000" rIns="90000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800" spc="-1" strike="noStrike">
                          <a:latin typeface="Arial"/>
                        </a:rPr>
                        <a:t>S</a:t>
                      </a:r>
                      <a:endParaRPr b="0" lang="en-US" sz="18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 lIns="90000" rIns="90000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200" spc="-1" strike="noStrike">
                          <a:latin typeface="Arial"/>
                        </a:rPr>
                        <a:t>0.5</a:t>
                      </a:r>
                      <a:endParaRPr b="0" lang="en-US" sz="12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 lIns="90000" rIns="90000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200" spc="-1" strike="noStrike">
                          <a:latin typeface="Arial"/>
                        </a:rPr>
                        <a:t>0.5</a:t>
                      </a:r>
                      <a:endParaRPr b="0" lang="en-US" sz="12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 lIns="90000" rIns="90000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200" spc="-1" strike="noStrike">
                          <a:latin typeface="Arial"/>
                        </a:rPr>
                        <a:t>0.0</a:t>
                      </a:r>
                      <a:endParaRPr b="0" lang="en-US" sz="12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 lIns="90000" rIns="90000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200" spc="-1" strike="noStrike">
                          <a:latin typeface="Arial"/>
                        </a:rPr>
                        <a:t>0</a:t>
                      </a:r>
                      <a:endParaRPr b="0" lang="en-US" sz="12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e6e6e6"/>
                    </a:solidFill>
                  </a:tcPr>
                </a:tc>
              </a:tr>
            </a:tbl>
          </a:graphicData>
        </a:graphic>
      </p:graphicFrame>
      <p:sp>
        <p:nvSpPr>
          <p:cNvPr id="255" name="CustomShape 11"/>
          <p:cNvSpPr/>
          <p:nvPr/>
        </p:nvSpPr>
        <p:spPr>
          <a:xfrm>
            <a:off x="725760" y="2103120"/>
            <a:ext cx="2198880" cy="313560"/>
          </a:xfrm>
          <a:prstGeom prst="rect">
            <a:avLst/>
          </a:prstGeom>
          <a:solidFill>
            <a:srgbClr val="ffffff"/>
          </a:solidFill>
          <a:ln>
            <a:solidFill>
              <a:srgbClr val="3465a4"/>
            </a:solidFill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  <a:ea typeface="DejaVu Sans"/>
              </a:rPr>
              <a:t>P(S,a,S’)</a:t>
            </a:r>
            <a:endParaRPr b="0" lang="en-US" sz="1800" spc="-1" strike="noStrike">
              <a:latin typeface="Arial"/>
            </a:endParaRPr>
          </a:p>
        </p:txBody>
      </p:sp>
      <p:sp>
        <p:nvSpPr>
          <p:cNvPr id="256" name="CustomShape 12"/>
          <p:cNvSpPr/>
          <p:nvPr/>
        </p:nvSpPr>
        <p:spPr>
          <a:xfrm>
            <a:off x="3377520" y="2103120"/>
            <a:ext cx="2198880" cy="313560"/>
          </a:xfrm>
          <a:prstGeom prst="rect">
            <a:avLst/>
          </a:prstGeom>
          <a:solidFill>
            <a:srgbClr val="ffffff"/>
          </a:solidFill>
          <a:ln>
            <a:solidFill>
              <a:srgbClr val="3465a4"/>
            </a:solidFill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  <a:ea typeface="DejaVu Sans"/>
              </a:rPr>
              <a:t>P(S,b,S’)</a:t>
            </a:r>
            <a:endParaRPr b="0" lang="en-US" sz="1800" spc="-1" strike="noStrike">
              <a:latin typeface="Arial"/>
            </a:endParaRPr>
          </a:p>
        </p:txBody>
      </p:sp>
      <p:graphicFrame>
        <p:nvGraphicFramePr>
          <p:cNvPr id="257" name="Table 13"/>
          <p:cNvGraphicFramePr/>
          <p:nvPr/>
        </p:nvGraphicFramePr>
        <p:xfrm>
          <a:off x="876960" y="4817160"/>
          <a:ext cx="1956600" cy="1794960"/>
        </p:xfrm>
        <a:graphic>
          <a:graphicData uri="http://schemas.openxmlformats.org/drawingml/2006/table">
            <a:tbl>
              <a:tblPr/>
              <a:tblGrid>
                <a:gridCol w="489240"/>
                <a:gridCol w="489240"/>
                <a:gridCol w="489240"/>
                <a:gridCol w="489240"/>
              </a:tblGrid>
              <a:tr h="404280">
                <a:tc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b3b3b3"/>
                    </a:solidFill>
                  </a:tcPr>
                </a:tc>
                <a:tc>
                  <a:txBody>
                    <a:bodyPr lIns="90000" rIns="90000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800" spc="-1" strike="noStrike">
                          <a:latin typeface="Arial"/>
                        </a:rPr>
                        <a:t>a</a:t>
                      </a:r>
                      <a:endParaRPr b="0" lang="en-US" sz="18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b3b3b3"/>
                    </a:solidFill>
                  </a:tcPr>
                </a:tc>
                <a:tc>
                  <a:txBody>
                    <a:bodyPr lIns="90000" rIns="90000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2000" spc="-1" strike="noStrike">
                          <a:latin typeface="Arial"/>
                        </a:rPr>
                        <a:t>b</a:t>
                      </a:r>
                      <a:endParaRPr b="0" lang="en-US" sz="20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b3b3b3"/>
                    </a:solidFill>
                  </a:tcPr>
                </a:tc>
                <a:tc>
                  <a:txBody>
                    <a:bodyPr lIns="90000" rIns="90000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2200" spc="-1" strike="noStrike">
                          <a:latin typeface="Arial"/>
                        </a:rPr>
                        <a:t>c</a:t>
                      </a:r>
                      <a:endParaRPr b="0" lang="en-US" sz="22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b3b3b3"/>
                    </a:solidFill>
                  </a:tcPr>
                </a:tc>
              </a:tr>
              <a:tr h="347760">
                <a:tc>
                  <a:txBody>
                    <a:bodyPr lIns="90000" rIns="90000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800" spc="-1" strike="noStrike">
                          <a:latin typeface="Arial"/>
                        </a:rPr>
                        <a:t>P</a:t>
                      </a:r>
                      <a:endParaRPr b="0" lang="en-US" sz="18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 lIns="90000" rIns="90000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200" spc="-1" strike="noStrike">
                          <a:latin typeface="Arial"/>
                        </a:rPr>
                        <a:t>0</a:t>
                      </a:r>
                      <a:endParaRPr b="0" lang="en-US" sz="12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 lIns="90000" rIns="90000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200" spc="-1" strike="noStrike">
                          <a:latin typeface="Arial"/>
                        </a:rPr>
                        <a:t>0</a:t>
                      </a:r>
                      <a:endParaRPr b="0" lang="en-US" sz="12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 lIns="90000" rIns="90000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200" spc="-1" strike="noStrike">
                          <a:latin typeface="Arial"/>
                        </a:rPr>
                        <a:t>3</a:t>
                      </a:r>
                      <a:endParaRPr b="0" lang="en-US" sz="12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cccccc"/>
                    </a:solidFill>
                  </a:tcPr>
                </a:tc>
              </a:tr>
              <a:tr h="347760">
                <a:tc>
                  <a:txBody>
                    <a:bodyPr lIns="90000" rIns="90000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800" spc="-1" strike="noStrike">
                          <a:latin typeface="Arial"/>
                        </a:rPr>
                        <a:t>Q</a:t>
                      </a:r>
                      <a:endParaRPr b="0" lang="en-US" sz="18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 lIns="90000" rIns="90000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200" spc="-1" strike="noStrike">
                          <a:latin typeface="Arial"/>
                        </a:rPr>
                        <a:t>0</a:t>
                      </a:r>
                      <a:endParaRPr b="0" lang="en-US" sz="12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 lIns="90000" rIns="90000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200" spc="-1" strike="noStrike">
                          <a:latin typeface="Arial"/>
                        </a:rPr>
                        <a:t>5</a:t>
                      </a:r>
                      <a:endParaRPr b="0" lang="en-US" sz="12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 lIns="90000" rIns="90000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200" spc="-1" strike="noStrike">
                          <a:latin typeface="Arial"/>
                        </a:rPr>
                        <a:t>5</a:t>
                      </a:r>
                      <a:endParaRPr b="0" lang="en-US" sz="12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e6e6e6"/>
                    </a:solidFill>
                  </a:tcPr>
                </a:tc>
              </a:tr>
              <a:tr h="347760">
                <a:tc>
                  <a:txBody>
                    <a:bodyPr lIns="90000" rIns="90000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800" spc="-1" strike="noStrike">
                          <a:latin typeface="Arial"/>
                        </a:rPr>
                        <a:t>R</a:t>
                      </a:r>
                      <a:endParaRPr b="0" lang="en-US" sz="18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 lIns="90000" rIns="90000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200" spc="-1" strike="noStrike">
                          <a:latin typeface="Arial"/>
                        </a:rPr>
                        <a:t>0</a:t>
                      </a:r>
                      <a:endParaRPr b="0" lang="en-US" sz="12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 lIns="90000" rIns="90000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200" spc="-1" strike="noStrike">
                          <a:latin typeface="Arial"/>
                        </a:rPr>
                        <a:t>0</a:t>
                      </a:r>
                      <a:endParaRPr b="0" lang="en-US" sz="12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 lIns="90000" rIns="90000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200" spc="-1" strike="noStrike">
                          <a:latin typeface="Arial"/>
                        </a:rPr>
                        <a:t>0</a:t>
                      </a:r>
                      <a:endParaRPr b="0" lang="en-US" sz="12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cccccc"/>
                    </a:solidFill>
                  </a:tcPr>
                </a:tc>
              </a:tr>
              <a:tr h="347760">
                <a:tc>
                  <a:txBody>
                    <a:bodyPr lIns="90000" rIns="90000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800" spc="-1" strike="noStrike">
                          <a:latin typeface="Arial"/>
                        </a:rPr>
                        <a:t>S</a:t>
                      </a:r>
                      <a:endParaRPr b="0" lang="en-US" sz="18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 lIns="90000" rIns="90000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200" spc="-1" strike="noStrike">
                          <a:latin typeface="Arial"/>
                        </a:rPr>
                        <a:t>10</a:t>
                      </a:r>
                      <a:endParaRPr b="0" lang="en-US" sz="12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 lIns="90000" rIns="90000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200" spc="-1" strike="noStrike">
                          <a:latin typeface="Arial"/>
                        </a:rPr>
                        <a:t>10</a:t>
                      </a:r>
                      <a:endParaRPr b="0" lang="en-US" sz="12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 lIns="90000" rIns="90000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200" spc="-1" strike="noStrike">
                          <a:latin typeface="Arial"/>
                        </a:rPr>
                        <a:t>10</a:t>
                      </a:r>
                      <a:endParaRPr b="0" lang="en-US" sz="12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e6e6e6"/>
                    </a:solidFill>
                  </a:tcPr>
                </a:tc>
              </a:tr>
            </a:tbl>
          </a:graphicData>
        </a:graphic>
      </p:graphicFrame>
      <p:sp>
        <p:nvSpPr>
          <p:cNvPr id="258" name="CustomShape 14"/>
          <p:cNvSpPr/>
          <p:nvPr/>
        </p:nvSpPr>
        <p:spPr>
          <a:xfrm>
            <a:off x="3468960" y="4389120"/>
            <a:ext cx="2564640" cy="2325240"/>
          </a:xfrm>
          <a:prstGeom prst="rect">
            <a:avLst/>
          </a:prstGeom>
          <a:solidFill>
            <a:srgbClr val="ffffff"/>
          </a:solidFill>
          <a:ln>
            <a:solidFill>
              <a:srgbClr val="3465a4"/>
            </a:solidFill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endParaRPr b="0" lang="en-US" sz="1800" spc="-1" strike="noStrike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  <a:ea typeface="DejaVu Sans"/>
              </a:rPr>
              <a:t>Policy</a:t>
            </a:r>
            <a:endParaRPr b="0" lang="en-US" sz="1800" spc="-1" strike="noStrike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  <a:ea typeface="Arial"/>
              </a:rPr>
              <a:t>π</a:t>
            </a:r>
            <a:r>
              <a:rPr b="0" lang="en-US" sz="1800" spc="-1" strike="noStrike">
                <a:solidFill>
                  <a:srgbClr val="000000"/>
                </a:solidFill>
                <a:latin typeface="Arial"/>
                <a:ea typeface="DejaVu Sans"/>
              </a:rPr>
              <a:t>(P)=a</a:t>
            </a:r>
            <a:endParaRPr b="0" lang="en-US" sz="1800" spc="-1" strike="noStrike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  <a:ea typeface="Arial"/>
              </a:rPr>
              <a:t>π</a:t>
            </a:r>
            <a:r>
              <a:rPr b="0" lang="en-US" sz="1800" spc="-1" strike="noStrike">
                <a:solidFill>
                  <a:srgbClr val="000000"/>
                </a:solidFill>
                <a:latin typeface="Arial"/>
                <a:ea typeface="Noto Sans CJK SC"/>
              </a:rPr>
              <a:t>(Q)=a</a:t>
            </a:r>
            <a:endParaRPr b="0" lang="en-US" sz="1800" spc="-1" strike="noStrike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  <a:ea typeface="Arial"/>
              </a:rPr>
              <a:t>π</a:t>
            </a:r>
            <a:r>
              <a:rPr b="0" lang="en-US" sz="1800" spc="-1" strike="noStrike">
                <a:solidFill>
                  <a:srgbClr val="000000"/>
                </a:solidFill>
                <a:latin typeface="Arial"/>
                <a:ea typeface="DejaVu Sans"/>
              </a:rPr>
              <a:t>(R)=b</a:t>
            </a:r>
            <a:endParaRPr b="0" lang="en-US" sz="1800" spc="-1" strike="noStrike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  <a:ea typeface="Arial"/>
              </a:rPr>
              <a:t>π</a:t>
            </a:r>
            <a:r>
              <a:rPr b="0" lang="en-US" sz="1800" spc="-1" strike="noStrike">
                <a:solidFill>
                  <a:srgbClr val="000000"/>
                </a:solidFill>
                <a:latin typeface="Arial"/>
                <a:ea typeface="DejaVu Sans"/>
              </a:rPr>
              <a:t>(S)=c</a:t>
            </a:r>
            <a:endParaRPr b="0" lang="en-US" sz="1800" spc="-1" strike="noStrike">
              <a:latin typeface="Arial"/>
            </a:endParaRPr>
          </a:p>
          <a:p>
            <a:pPr algn="ctr">
              <a:lnSpc>
                <a:spcPct val="100000"/>
              </a:lnSpc>
            </a:pPr>
            <a:endParaRPr b="0" lang="en-US" sz="1800" spc="-1" strike="noStrike">
              <a:latin typeface="Arial"/>
            </a:endParaRPr>
          </a:p>
        </p:txBody>
      </p:sp>
      <p:sp>
        <p:nvSpPr>
          <p:cNvPr id="259" name="CustomShape 15"/>
          <p:cNvSpPr/>
          <p:nvPr/>
        </p:nvSpPr>
        <p:spPr>
          <a:xfrm>
            <a:off x="725760" y="4443120"/>
            <a:ext cx="2198880" cy="313560"/>
          </a:xfrm>
          <a:prstGeom prst="rect">
            <a:avLst/>
          </a:prstGeom>
          <a:solidFill>
            <a:srgbClr val="ffffff"/>
          </a:solidFill>
          <a:ln>
            <a:solidFill>
              <a:srgbClr val="3465a4"/>
            </a:solidFill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  <a:ea typeface="DejaVu Sans"/>
              </a:rPr>
              <a:t>r(S,a)</a:t>
            </a:r>
            <a:endParaRPr b="0" lang="en-US" sz="18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" name="CustomShape 1"/>
          <p:cNvSpPr/>
          <p:nvPr/>
        </p:nvSpPr>
        <p:spPr>
          <a:xfrm>
            <a:off x="838080" y="365040"/>
            <a:ext cx="10509480" cy="13194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 anchorCtr="1">
            <a:noAutofit/>
          </a:bodyPr>
          <a:p>
            <a:pPr algn="just">
              <a:lnSpc>
                <a:spcPct val="90000"/>
              </a:lnSpc>
              <a:spcBef>
                <a:spcPts val="1001"/>
              </a:spcBef>
              <a:tabLst>
                <a:tab algn="l" pos="0"/>
              </a:tabLst>
            </a:pPr>
            <a:r>
              <a:rPr b="1" lang="en-US" sz="4400" spc="-1" strike="noStrike">
                <a:solidFill>
                  <a:srgbClr val="000000"/>
                </a:solidFill>
                <a:latin typeface="Arial"/>
                <a:ea typeface="DejaVu Sans"/>
              </a:rPr>
              <a:t> </a:t>
            </a:r>
            <a:r>
              <a:rPr b="1" lang="fr-FR" sz="30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7. State action value</a:t>
            </a:r>
            <a:endParaRPr b="0" lang="en-US" sz="3000" spc="-1" strike="noStrike">
              <a:latin typeface="Arial"/>
            </a:endParaRPr>
          </a:p>
        </p:txBody>
      </p:sp>
      <p:sp>
        <p:nvSpPr>
          <p:cNvPr id="261" name="CustomShape 2"/>
          <p:cNvSpPr/>
          <p:nvPr/>
        </p:nvSpPr>
        <p:spPr>
          <a:xfrm>
            <a:off x="1009800" y="1596240"/>
            <a:ext cx="10509480" cy="43452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rmAutofit/>
          </a:bodyPr>
          <a:p>
            <a:pPr>
              <a:lnSpc>
                <a:spcPct val="70000"/>
              </a:lnSpc>
              <a:spcBef>
                <a:spcPts val="1001"/>
              </a:spcBef>
              <a:tabLst>
                <a:tab algn="l" pos="0"/>
              </a:tabLst>
            </a:pPr>
            <a:endParaRPr b="0" lang="en-US" sz="1800" spc="-1" strike="noStrike">
              <a:latin typeface="Arial"/>
            </a:endParaRPr>
          </a:p>
          <a:p>
            <a:pPr marL="228600" indent="-222480" algn="just">
              <a:lnSpc>
                <a:spcPct val="90000"/>
              </a:lnSpc>
              <a:spcBef>
                <a:spcPts val="1001"/>
              </a:spcBef>
              <a:tabLst>
                <a:tab algn="l" pos="0"/>
              </a:tabLst>
            </a:pPr>
            <a:endParaRPr b="0" lang="en-US" sz="1800" spc="-1" strike="noStrike">
              <a:latin typeface="Arial"/>
            </a:endParaRPr>
          </a:p>
        </p:txBody>
      </p:sp>
      <p:sp>
        <p:nvSpPr>
          <p:cNvPr id="262" name="CustomShape 3"/>
          <p:cNvSpPr/>
          <p:nvPr/>
        </p:nvSpPr>
        <p:spPr>
          <a:xfrm>
            <a:off x="8610480" y="6356520"/>
            <a:ext cx="2737080" cy="3589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r">
              <a:lnSpc>
                <a:spcPct val="100000"/>
              </a:lnSpc>
              <a:tabLst>
                <a:tab algn="l" pos="0"/>
              </a:tabLst>
            </a:pPr>
            <a:fld id="{E964EF11-0601-4039-812E-447B5945EB37}" type="slidenum">
              <a:rPr b="0" lang="fr-FR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17</a:t>
            </a:fld>
            <a:endParaRPr b="0" lang="en-US" sz="1800" spc="-1" strike="noStrike">
              <a:latin typeface="Arial"/>
            </a:endParaRPr>
          </a:p>
        </p:txBody>
      </p:sp>
      <p:sp>
        <p:nvSpPr>
          <p:cNvPr id="263" name="CustomShape 4"/>
          <p:cNvSpPr/>
          <p:nvPr/>
        </p:nvSpPr>
        <p:spPr>
          <a:xfrm>
            <a:off x="2362320" y="5257800"/>
            <a:ext cx="7691400" cy="909720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0" lang="en-US" sz="2000" spc="-1" strike="noStrike">
                <a:solidFill>
                  <a:srgbClr val="000000"/>
                </a:solidFill>
                <a:latin typeface="Arial"/>
                <a:ea typeface="DejaVu Sans"/>
              </a:rPr>
              <a:t> </a:t>
            </a:r>
            <a:endParaRPr b="0" lang="en-US" sz="2000" spc="-1" strike="noStrike">
              <a:latin typeface="Arial"/>
            </a:endParaRPr>
          </a:p>
        </p:txBody>
      </p:sp>
      <p:sp>
        <p:nvSpPr>
          <p:cNvPr id="264" name="CustomShape 5"/>
          <p:cNvSpPr/>
          <p:nvPr/>
        </p:nvSpPr>
        <p:spPr>
          <a:xfrm>
            <a:off x="8222760" y="1787040"/>
            <a:ext cx="2564640" cy="2325240"/>
          </a:xfrm>
          <a:prstGeom prst="rect">
            <a:avLst/>
          </a:prstGeom>
          <a:solidFill>
            <a:srgbClr val="ffffff"/>
          </a:solidFill>
          <a:ln>
            <a:solidFill>
              <a:srgbClr val="fafcfd"/>
            </a:solidFill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ctr">
            <a:noAutofit/>
          </a:bodyPr>
          <a:p>
            <a:pPr>
              <a:lnSpc>
                <a:spcPct val="100000"/>
              </a:lnSpc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  <a:ea typeface="DejaVu Sans"/>
              </a:rPr>
              <a:t>Policy</a:t>
            </a: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  <a:ea typeface="DejaVu Sans"/>
              </a:rPr>
              <a:t>Q</a:t>
            </a:r>
            <a:r>
              <a:rPr b="0" lang="en-US" sz="1800" spc="-1" strike="noStrike" baseline="14000000">
                <a:solidFill>
                  <a:srgbClr val="000000"/>
                </a:solidFill>
                <a:latin typeface="Arial"/>
                <a:ea typeface="Arial"/>
              </a:rPr>
              <a:t>π</a:t>
            </a:r>
            <a:r>
              <a:rPr b="0" lang="en-US" sz="1800" spc="-1" strike="noStrike">
                <a:solidFill>
                  <a:srgbClr val="000000"/>
                </a:solidFill>
                <a:latin typeface="Arial"/>
                <a:ea typeface="DejaVu Sans"/>
              </a:rPr>
              <a:t>(P,a)=0.8(0.9p+0.1q)</a:t>
            </a: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  <a:ea typeface="DejaVu Sans"/>
              </a:rPr>
              <a:t>Q</a:t>
            </a:r>
            <a:r>
              <a:rPr b="0" lang="en-US" sz="1800" spc="-1" strike="noStrike" baseline="14000000">
                <a:solidFill>
                  <a:srgbClr val="000000"/>
                </a:solidFill>
                <a:latin typeface="Arial"/>
                <a:ea typeface="Arial"/>
              </a:rPr>
              <a:t>π</a:t>
            </a:r>
            <a:r>
              <a:rPr b="0" lang="en-US" sz="1800" spc="-1" strike="noStrike">
                <a:solidFill>
                  <a:srgbClr val="000000"/>
                </a:solidFill>
                <a:latin typeface="Arial"/>
                <a:ea typeface="DejaVu Sans"/>
              </a:rPr>
              <a:t>(P,b)</a:t>
            </a:r>
            <a:r>
              <a:rPr b="0" lang="en-US" sz="1800" spc="-1" strike="noStrike">
                <a:solidFill>
                  <a:srgbClr val="000000"/>
                </a:solidFill>
                <a:latin typeface="Arial"/>
                <a:ea typeface="Noto Sans CJK SC"/>
              </a:rPr>
              <a:t>=0+0.8(0.6q+0.4s)</a:t>
            </a: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  <a:ea typeface="DejaVu Sans"/>
              </a:rPr>
              <a:t>Q</a:t>
            </a:r>
            <a:r>
              <a:rPr b="0" lang="en-US" sz="1800" spc="-1" strike="noStrike" baseline="14000000">
                <a:solidFill>
                  <a:srgbClr val="000000"/>
                </a:solidFill>
                <a:latin typeface="Arial"/>
                <a:ea typeface="Arial"/>
              </a:rPr>
              <a:t>π</a:t>
            </a:r>
            <a:r>
              <a:rPr b="0" lang="en-US" sz="1800" spc="-1" strike="noStrike">
                <a:solidFill>
                  <a:srgbClr val="000000"/>
                </a:solidFill>
                <a:latin typeface="Arial"/>
                <a:ea typeface="DejaVu Sans"/>
              </a:rPr>
              <a:t>(P,c)=3+0.8q</a:t>
            </a: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endParaRPr b="0" lang="en-US" sz="1800" spc="-1" strike="noStrike">
              <a:latin typeface="Arial"/>
            </a:endParaRPr>
          </a:p>
          <a:p>
            <a:pPr algn="ctr">
              <a:lnSpc>
                <a:spcPct val="100000"/>
              </a:lnSpc>
            </a:pPr>
            <a:endParaRPr b="0" lang="en-US" sz="1800" spc="-1" strike="noStrike">
              <a:latin typeface="Arial"/>
            </a:endParaRPr>
          </a:p>
        </p:txBody>
      </p:sp>
      <p:sp>
        <p:nvSpPr>
          <p:cNvPr id="265" name="CustomShape 6"/>
          <p:cNvSpPr/>
          <p:nvPr/>
        </p:nvSpPr>
        <p:spPr>
          <a:xfrm>
            <a:off x="3962880" y="2590920"/>
            <a:ext cx="986040" cy="604800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/>
        </p:style>
      </p:sp>
      <p:sp>
        <p:nvSpPr>
          <p:cNvPr id="266" name="CustomShape 7"/>
          <p:cNvSpPr/>
          <p:nvPr/>
        </p:nvSpPr>
        <p:spPr>
          <a:xfrm>
            <a:off x="6401160" y="2590920"/>
            <a:ext cx="986040" cy="604800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/>
        </p:style>
      </p:sp>
      <p:sp>
        <p:nvSpPr>
          <p:cNvPr id="267" name="CustomShape 8"/>
          <p:cNvSpPr/>
          <p:nvPr/>
        </p:nvSpPr>
        <p:spPr>
          <a:xfrm>
            <a:off x="5181840" y="4114800"/>
            <a:ext cx="986040" cy="604800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/>
        </p:style>
      </p:sp>
      <p:sp>
        <p:nvSpPr>
          <p:cNvPr id="268" name="CustomShape 9"/>
          <p:cNvSpPr/>
          <p:nvPr/>
        </p:nvSpPr>
        <p:spPr>
          <a:xfrm>
            <a:off x="6248880" y="3352680"/>
            <a:ext cx="986040" cy="604800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/>
        </p:style>
      </p:sp>
      <p:sp>
        <p:nvSpPr>
          <p:cNvPr id="269" name="CustomShape 10"/>
          <p:cNvSpPr/>
          <p:nvPr/>
        </p:nvSpPr>
        <p:spPr>
          <a:xfrm>
            <a:off x="5486760" y="2262600"/>
            <a:ext cx="986040" cy="604800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  <a:ea typeface="DejaVu Sans"/>
              </a:rPr>
              <a:t>0.1</a:t>
            </a:r>
            <a:endParaRPr b="0" lang="en-US" sz="1800" spc="-1" strike="noStrike">
              <a:latin typeface="Arial"/>
            </a:endParaRPr>
          </a:p>
        </p:txBody>
      </p:sp>
      <p:sp>
        <p:nvSpPr>
          <p:cNvPr id="270" name="CustomShape 11"/>
          <p:cNvSpPr/>
          <p:nvPr/>
        </p:nvSpPr>
        <p:spPr>
          <a:xfrm>
            <a:off x="3429360" y="4343400"/>
            <a:ext cx="604800" cy="604800"/>
          </a:xfrm>
          <a:prstGeom prst="ellipse">
            <a:avLst/>
          </a:prstGeom>
          <a:solidFill>
            <a:srgbClr val="729fcf"/>
          </a:solidFill>
          <a:ln>
            <a:solidFill>
              <a:srgbClr val="729fcf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  <a:ea typeface="DejaVu Sans"/>
              </a:rPr>
              <a:t>S</a:t>
            </a:r>
            <a:endParaRPr b="0" lang="en-US" sz="1800" spc="-1" strike="noStrike">
              <a:latin typeface="Arial"/>
            </a:endParaRPr>
          </a:p>
        </p:txBody>
      </p:sp>
      <p:sp>
        <p:nvSpPr>
          <p:cNvPr id="271" name="CustomShape 12"/>
          <p:cNvSpPr/>
          <p:nvPr/>
        </p:nvSpPr>
        <p:spPr>
          <a:xfrm>
            <a:off x="7467840" y="4267080"/>
            <a:ext cx="604800" cy="604800"/>
          </a:xfrm>
          <a:prstGeom prst="ellipse">
            <a:avLst/>
          </a:prstGeom>
          <a:solidFill>
            <a:srgbClr val="00a933"/>
          </a:solidFill>
          <a:ln>
            <a:solidFill>
              <a:srgbClr val="00a933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  <a:ea typeface="DejaVu Sans"/>
              </a:rPr>
              <a:t>R</a:t>
            </a:r>
            <a:endParaRPr b="0" lang="en-US" sz="1800" spc="-1" strike="noStrike">
              <a:latin typeface="Arial"/>
            </a:endParaRPr>
          </a:p>
        </p:txBody>
      </p:sp>
      <p:sp>
        <p:nvSpPr>
          <p:cNvPr id="272" name="Line 13"/>
          <p:cNvSpPr/>
          <p:nvPr/>
        </p:nvSpPr>
        <p:spPr>
          <a:xfrm flipH="1">
            <a:off x="5790600" y="2362680"/>
            <a:ext cx="1440" cy="838440"/>
          </a:xfrm>
          <a:prstGeom prst="line">
            <a:avLst/>
          </a:prstGeom>
          <a:ln>
            <a:tailEnd len="med" type="triangle" w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/>
        </p:style>
      </p:sp>
      <p:sp>
        <p:nvSpPr>
          <p:cNvPr id="273" name="CustomShape 14"/>
          <p:cNvSpPr/>
          <p:nvPr/>
        </p:nvSpPr>
        <p:spPr>
          <a:xfrm>
            <a:off x="6098760" y="2838600"/>
            <a:ext cx="986040" cy="604800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  <a:ea typeface="DejaVu Sans"/>
              </a:rPr>
              <a:t>0.9</a:t>
            </a:r>
            <a:endParaRPr b="0" lang="en-US" sz="1800" spc="-1" strike="noStrike">
              <a:latin typeface="Arial"/>
            </a:endParaRPr>
          </a:p>
        </p:txBody>
      </p:sp>
      <p:sp>
        <p:nvSpPr>
          <p:cNvPr id="274" name="CustomShape 15"/>
          <p:cNvSpPr/>
          <p:nvPr/>
        </p:nvSpPr>
        <p:spPr>
          <a:xfrm>
            <a:off x="6350760" y="3414600"/>
            <a:ext cx="986040" cy="604800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  <a:ea typeface="DejaVu Sans"/>
              </a:rPr>
              <a:t>0.1</a:t>
            </a:r>
            <a:endParaRPr b="0" lang="en-US" sz="1800" spc="-1" strike="noStrike">
              <a:latin typeface="Arial"/>
            </a:endParaRPr>
          </a:p>
        </p:txBody>
      </p:sp>
      <p:sp>
        <p:nvSpPr>
          <p:cNvPr id="275" name="CustomShape 16"/>
          <p:cNvSpPr/>
          <p:nvPr/>
        </p:nvSpPr>
        <p:spPr>
          <a:xfrm>
            <a:off x="5303880" y="4570920"/>
            <a:ext cx="986040" cy="604800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  <a:ea typeface="DejaVu Sans"/>
              </a:rPr>
              <a:t>0.6</a:t>
            </a:r>
            <a:endParaRPr b="0" lang="en-US" sz="1800" spc="-1" strike="noStrike">
              <a:latin typeface="Arial"/>
            </a:endParaRPr>
          </a:p>
        </p:txBody>
      </p:sp>
      <p:sp>
        <p:nvSpPr>
          <p:cNvPr id="276" name="Line 17"/>
          <p:cNvSpPr/>
          <p:nvPr/>
        </p:nvSpPr>
        <p:spPr>
          <a:xfrm flipH="1">
            <a:off x="4038840" y="4647960"/>
            <a:ext cx="3429000" cy="76320"/>
          </a:xfrm>
          <a:prstGeom prst="line">
            <a:avLst/>
          </a:prstGeom>
          <a:ln>
            <a:solidFill>
              <a:srgbClr val="00a933"/>
            </a:solidFill>
            <a:tailEnd len="med" type="triangle" w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/>
        </p:style>
      </p:sp>
      <p:sp>
        <p:nvSpPr>
          <p:cNvPr id="277" name="CustomShape 18"/>
          <p:cNvSpPr/>
          <p:nvPr/>
        </p:nvSpPr>
        <p:spPr>
          <a:xfrm>
            <a:off x="4007880" y="2662920"/>
            <a:ext cx="986040" cy="604800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  <a:ea typeface="DejaVu Sans"/>
              </a:rPr>
              <a:t>0.5</a:t>
            </a:r>
            <a:endParaRPr b="0" lang="en-US" sz="1800" spc="-1" strike="noStrike">
              <a:latin typeface="Arial"/>
            </a:endParaRPr>
          </a:p>
        </p:txBody>
      </p:sp>
      <p:sp>
        <p:nvSpPr>
          <p:cNvPr id="278" name="Line 19"/>
          <p:cNvSpPr/>
          <p:nvPr/>
        </p:nvSpPr>
        <p:spPr>
          <a:xfrm flipH="1">
            <a:off x="3733920" y="2057400"/>
            <a:ext cx="1752840" cy="2286000"/>
          </a:xfrm>
          <a:prstGeom prst="line">
            <a:avLst/>
          </a:prstGeom>
          <a:ln>
            <a:solidFill>
              <a:srgbClr val="729fcf"/>
            </a:solidFill>
            <a:headEnd len="med" type="triangle" w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/>
        </p:style>
      </p:sp>
      <p:sp>
        <p:nvSpPr>
          <p:cNvPr id="279" name="CustomShape 20"/>
          <p:cNvSpPr/>
          <p:nvPr/>
        </p:nvSpPr>
        <p:spPr>
          <a:xfrm>
            <a:off x="4511880" y="3742920"/>
            <a:ext cx="986040" cy="604800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  <a:ea typeface="DejaVu Sans"/>
              </a:rPr>
              <a:t>0.5</a:t>
            </a:r>
            <a:endParaRPr b="0" lang="en-US" sz="1800" spc="-1" strike="noStrike">
              <a:latin typeface="Arial"/>
            </a:endParaRPr>
          </a:p>
        </p:txBody>
      </p:sp>
      <p:sp>
        <p:nvSpPr>
          <p:cNvPr id="280" name="Line 21"/>
          <p:cNvSpPr/>
          <p:nvPr/>
        </p:nvSpPr>
        <p:spPr>
          <a:xfrm flipV="1">
            <a:off x="3949560" y="3504960"/>
            <a:ext cx="1537200" cy="927360"/>
          </a:xfrm>
          <a:prstGeom prst="line">
            <a:avLst/>
          </a:prstGeom>
          <a:ln>
            <a:solidFill>
              <a:srgbClr val="729fcf"/>
            </a:solidFill>
            <a:tailEnd len="med" type="triangle" w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/>
        </p:style>
      </p:sp>
      <p:sp>
        <p:nvSpPr>
          <p:cNvPr id="281" name="CustomShape 22"/>
          <p:cNvSpPr/>
          <p:nvPr/>
        </p:nvSpPr>
        <p:spPr>
          <a:xfrm>
            <a:off x="6098760" y="1326600"/>
            <a:ext cx="986040" cy="604800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  <a:ea typeface="DejaVu Sans"/>
              </a:rPr>
              <a:t>0.9</a:t>
            </a:r>
            <a:endParaRPr b="0" lang="en-US" sz="1800" spc="-1" strike="noStrike">
              <a:latin typeface="Arial"/>
            </a:endParaRPr>
          </a:p>
        </p:txBody>
      </p:sp>
      <p:sp>
        <p:nvSpPr>
          <p:cNvPr id="282" name="CustomShape 23"/>
          <p:cNvSpPr/>
          <p:nvPr/>
        </p:nvSpPr>
        <p:spPr>
          <a:xfrm>
            <a:off x="5645880" y="3924360"/>
            <a:ext cx="986040" cy="604800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  <a:ea typeface="DejaVu Sans"/>
              </a:rPr>
              <a:t>0.4</a:t>
            </a:r>
            <a:endParaRPr b="0" lang="en-US" sz="1800" spc="-1" strike="noStrike">
              <a:latin typeface="Arial"/>
            </a:endParaRPr>
          </a:p>
        </p:txBody>
      </p:sp>
      <p:sp>
        <p:nvSpPr>
          <p:cNvPr id="283" name="CustomShape 24"/>
          <p:cNvSpPr/>
          <p:nvPr/>
        </p:nvSpPr>
        <p:spPr>
          <a:xfrm flipH="1" flipV="1">
            <a:off x="5787000" y="3805560"/>
            <a:ext cx="1674360" cy="759600"/>
          </a:xfrm>
          <a:prstGeom prst="curvedConnector3">
            <a:avLst>
              <a:gd name="adj1" fmla="val 50000"/>
            </a:avLst>
          </a:prstGeom>
          <a:noFill/>
          <a:ln>
            <a:solidFill>
              <a:srgbClr val="00a933"/>
            </a:solidFill>
            <a:tailEnd len="med" type="triangle" w="med"/>
          </a:ln>
        </p:spPr>
        <p:style>
          <a:lnRef idx="0"/>
          <a:fillRef idx="0"/>
          <a:effectRef idx="0"/>
          <a:fontRef idx="minor"/>
        </p:style>
      </p:sp>
      <p:grpSp>
        <p:nvGrpSpPr>
          <p:cNvPr id="284" name="Group 25"/>
          <p:cNvGrpSpPr/>
          <p:nvPr/>
        </p:nvGrpSpPr>
        <p:grpSpPr>
          <a:xfrm>
            <a:off x="5486760" y="3106800"/>
            <a:ext cx="2070000" cy="1249200"/>
            <a:chOff x="5486760" y="3106800"/>
            <a:chExt cx="2070000" cy="1249200"/>
          </a:xfrm>
        </p:grpSpPr>
        <p:sp>
          <p:nvSpPr>
            <p:cNvPr id="285" name="CustomShape 26"/>
            <p:cNvSpPr/>
            <p:nvPr/>
          </p:nvSpPr>
          <p:spPr>
            <a:xfrm>
              <a:off x="5486760" y="3200400"/>
              <a:ext cx="604800" cy="604800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>
                <a:lnSpc>
                  <a:spcPct val="100000"/>
                </a:lnSpc>
              </a:pPr>
              <a:r>
                <a:rPr b="0" lang="en-US" sz="1800" spc="-1" strike="noStrike">
                  <a:solidFill>
                    <a:srgbClr val="000000"/>
                  </a:solidFill>
                  <a:latin typeface="Arial"/>
                  <a:ea typeface="DejaVu Sans"/>
                </a:rPr>
                <a:t>Q</a:t>
              </a:r>
              <a:endParaRPr b="0" lang="en-US" sz="1800" spc="-1" strike="noStrike">
                <a:latin typeface="Arial"/>
              </a:endParaRPr>
            </a:p>
          </p:txBody>
        </p:sp>
        <p:sp>
          <p:nvSpPr>
            <p:cNvPr id="286" name="CustomShape 27"/>
            <p:cNvSpPr/>
            <p:nvPr/>
          </p:nvSpPr>
          <p:spPr>
            <a:xfrm flipH="1" flipV="1">
              <a:off x="5788440" y="3106440"/>
              <a:ext cx="10080" cy="696600"/>
            </a:xfrm>
            <a:prstGeom prst="curvedConnector3">
              <a:avLst>
                <a:gd name="adj1" fmla="val -5468571"/>
              </a:avLst>
            </a:prstGeom>
            <a:noFill/>
            <a:ln>
              <a:solidFill>
                <a:srgbClr val="ff4000"/>
              </a:solidFill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287" name="Line 28"/>
            <p:cNvSpPr/>
            <p:nvPr/>
          </p:nvSpPr>
          <p:spPr>
            <a:xfrm>
              <a:off x="6095880" y="3504600"/>
              <a:ext cx="1460880" cy="851400"/>
            </a:xfrm>
            <a:prstGeom prst="line">
              <a:avLst/>
            </a:prstGeom>
            <a:ln>
              <a:solidFill>
                <a:srgbClr val="ff4000"/>
              </a:solidFill>
              <a:tailEnd len="med" type="triangle" w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/>
          </p:style>
        </p:sp>
      </p:grpSp>
      <p:grpSp>
        <p:nvGrpSpPr>
          <p:cNvPr id="288" name="Group 29"/>
          <p:cNvGrpSpPr/>
          <p:nvPr/>
        </p:nvGrpSpPr>
        <p:grpSpPr>
          <a:xfrm>
            <a:off x="5486760" y="1752120"/>
            <a:ext cx="604800" cy="608040"/>
            <a:chOff x="5486760" y="1752120"/>
            <a:chExt cx="604800" cy="608040"/>
          </a:xfrm>
        </p:grpSpPr>
        <p:sp>
          <p:nvSpPr>
            <p:cNvPr id="289" name="CustomShape 30"/>
            <p:cNvSpPr/>
            <p:nvPr/>
          </p:nvSpPr>
          <p:spPr>
            <a:xfrm>
              <a:off x="5486760" y="1752480"/>
              <a:ext cx="604800" cy="604800"/>
            </a:xfrm>
            <a:prstGeom prst="ellipse">
              <a:avLst/>
            </a:pr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>
                <a:lnSpc>
                  <a:spcPct val="100000"/>
                </a:lnSpc>
              </a:pPr>
              <a:r>
                <a:rPr b="0" lang="en-US" sz="1800" spc="-1" strike="noStrike">
                  <a:solidFill>
                    <a:srgbClr val="000000"/>
                  </a:solidFill>
                  <a:latin typeface="Arial"/>
                  <a:ea typeface="DejaVu Sans"/>
                </a:rPr>
                <a:t>P</a:t>
              </a:r>
              <a:endParaRPr b="0" lang="en-US" sz="1800" spc="-1" strike="noStrike">
                <a:latin typeface="Arial"/>
              </a:endParaRPr>
            </a:p>
          </p:txBody>
        </p:sp>
        <p:sp>
          <p:nvSpPr>
            <p:cNvPr id="290" name="CustomShape 31"/>
            <p:cNvSpPr/>
            <p:nvPr/>
          </p:nvSpPr>
          <p:spPr>
            <a:xfrm>
              <a:off x="5790240" y="1752120"/>
              <a:ext cx="360" cy="608040"/>
            </a:xfrm>
            <a:prstGeom prst="curvedConnector3">
              <a:avLst>
                <a:gd name="adj1" fmla="val 109750000"/>
              </a:avLst>
            </a:prstGeom>
            <a:noFill/>
            <a:ln>
              <a:solidFill>
                <a:srgbClr val="3465a4"/>
              </a:solidFill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</p:sp>
      </p:grp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" name="CustomShape 1"/>
          <p:cNvSpPr/>
          <p:nvPr/>
        </p:nvSpPr>
        <p:spPr>
          <a:xfrm>
            <a:off x="838080" y="365040"/>
            <a:ext cx="10509480" cy="13194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 anchorCtr="1">
            <a:noAutofit/>
          </a:bodyPr>
          <a:p>
            <a:pPr algn="just">
              <a:lnSpc>
                <a:spcPct val="90000"/>
              </a:lnSpc>
              <a:spcBef>
                <a:spcPts val="1001"/>
              </a:spcBef>
              <a:tabLst>
                <a:tab algn="l" pos="0"/>
              </a:tabLst>
            </a:pPr>
            <a:r>
              <a:rPr b="1" lang="en-US" sz="4400" spc="-1" strike="noStrike">
                <a:solidFill>
                  <a:srgbClr val="000000"/>
                </a:solidFill>
                <a:latin typeface="Arial"/>
                <a:ea typeface="DejaVu Sans"/>
              </a:rPr>
              <a:t> </a:t>
            </a:r>
            <a:r>
              <a:rPr b="1" lang="fr-FR" sz="30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7. State action value</a:t>
            </a:r>
            <a:endParaRPr b="0" lang="en-US" sz="3000" spc="-1" strike="noStrike">
              <a:latin typeface="Arial"/>
            </a:endParaRPr>
          </a:p>
        </p:txBody>
      </p:sp>
      <p:sp>
        <p:nvSpPr>
          <p:cNvPr id="292" name="CustomShape 2"/>
          <p:cNvSpPr/>
          <p:nvPr/>
        </p:nvSpPr>
        <p:spPr>
          <a:xfrm>
            <a:off x="1009800" y="1596240"/>
            <a:ext cx="10509480" cy="43452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rmAutofit/>
          </a:bodyPr>
          <a:p>
            <a:pPr>
              <a:lnSpc>
                <a:spcPct val="70000"/>
              </a:lnSpc>
              <a:spcBef>
                <a:spcPts val="1001"/>
              </a:spcBef>
              <a:tabLst>
                <a:tab algn="l" pos="0"/>
              </a:tabLst>
            </a:pPr>
            <a:endParaRPr b="0" lang="en-US" sz="1800" spc="-1" strike="noStrike">
              <a:latin typeface="Arial"/>
            </a:endParaRPr>
          </a:p>
          <a:p>
            <a:pPr marL="228600" indent="-222480" algn="just">
              <a:lnSpc>
                <a:spcPct val="90000"/>
              </a:lnSpc>
              <a:spcBef>
                <a:spcPts val="1001"/>
              </a:spcBef>
              <a:tabLst>
                <a:tab algn="l" pos="0"/>
              </a:tabLst>
            </a:pPr>
            <a:endParaRPr b="0" lang="en-US" sz="1800" spc="-1" strike="noStrike">
              <a:latin typeface="Arial"/>
            </a:endParaRPr>
          </a:p>
        </p:txBody>
      </p:sp>
      <p:sp>
        <p:nvSpPr>
          <p:cNvPr id="293" name="CustomShape 3"/>
          <p:cNvSpPr/>
          <p:nvPr/>
        </p:nvSpPr>
        <p:spPr>
          <a:xfrm>
            <a:off x="8610480" y="6356520"/>
            <a:ext cx="2737080" cy="3589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r">
              <a:lnSpc>
                <a:spcPct val="100000"/>
              </a:lnSpc>
              <a:tabLst>
                <a:tab algn="l" pos="0"/>
              </a:tabLst>
            </a:pPr>
            <a:fld id="{14473094-6020-4FA9-A4FE-3F34F4AD77FF}" type="slidenum">
              <a:rPr b="0" lang="fr-FR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18</a:t>
            </a:fld>
            <a:endParaRPr b="0" lang="en-US" sz="1800" spc="-1" strike="noStrike">
              <a:latin typeface="Arial"/>
            </a:endParaRPr>
          </a:p>
        </p:txBody>
      </p:sp>
      <p:sp>
        <p:nvSpPr>
          <p:cNvPr id="294" name="CustomShape 4"/>
          <p:cNvSpPr/>
          <p:nvPr/>
        </p:nvSpPr>
        <p:spPr>
          <a:xfrm>
            <a:off x="2362320" y="5257800"/>
            <a:ext cx="7691400" cy="909720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0" lang="en-US" sz="2000" spc="-1" strike="noStrike">
                <a:solidFill>
                  <a:srgbClr val="000000"/>
                </a:solidFill>
                <a:latin typeface="Arial"/>
                <a:ea typeface="DejaVu Sans"/>
              </a:rPr>
              <a:t> </a:t>
            </a:r>
            <a:endParaRPr b="0" lang="en-US" sz="2000" spc="-1" strike="noStrike">
              <a:latin typeface="Arial"/>
            </a:endParaRPr>
          </a:p>
        </p:txBody>
      </p:sp>
      <p:sp>
        <p:nvSpPr>
          <p:cNvPr id="295" name="CustomShape 5"/>
          <p:cNvSpPr/>
          <p:nvPr/>
        </p:nvSpPr>
        <p:spPr>
          <a:xfrm>
            <a:off x="8222760" y="1787040"/>
            <a:ext cx="2564640" cy="2325240"/>
          </a:xfrm>
          <a:prstGeom prst="rect">
            <a:avLst/>
          </a:prstGeom>
          <a:solidFill>
            <a:srgbClr val="ffffff"/>
          </a:solidFill>
          <a:ln>
            <a:solidFill>
              <a:srgbClr val="fafcfd"/>
            </a:solidFill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ctr">
            <a:noAutofit/>
          </a:bodyPr>
          <a:p>
            <a:pPr>
              <a:lnSpc>
                <a:spcPct val="100000"/>
              </a:lnSpc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  <a:ea typeface="DejaVu Sans"/>
              </a:rPr>
              <a:t>Policy</a:t>
            </a: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  <a:ea typeface="DejaVu Sans"/>
              </a:rPr>
              <a:t>Q</a:t>
            </a:r>
            <a:r>
              <a:rPr b="0" lang="en-US" sz="1800" spc="-1" strike="noStrike" baseline="14000000">
                <a:solidFill>
                  <a:srgbClr val="000000"/>
                </a:solidFill>
                <a:latin typeface="Arial"/>
                <a:ea typeface="Arial"/>
              </a:rPr>
              <a:t>π</a:t>
            </a:r>
            <a:r>
              <a:rPr b="0" lang="en-US" sz="1800" spc="-1" strike="noStrike">
                <a:solidFill>
                  <a:srgbClr val="000000"/>
                </a:solidFill>
                <a:latin typeface="Arial"/>
                <a:ea typeface="DejaVu Sans"/>
              </a:rPr>
              <a:t>(Q,a)=0.8(0.9q+0.1r)</a:t>
            </a: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  <a:ea typeface="DejaVu Sans"/>
              </a:rPr>
              <a:t>Q</a:t>
            </a:r>
            <a:r>
              <a:rPr b="0" lang="en-US" sz="1800" spc="-1" strike="noStrike" baseline="14000000">
                <a:solidFill>
                  <a:srgbClr val="000000"/>
                </a:solidFill>
                <a:latin typeface="Arial"/>
                <a:ea typeface="Arial"/>
              </a:rPr>
              <a:t>π</a:t>
            </a:r>
            <a:r>
              <a:rPr b="0" lang="en-US" sz="1800" spc="-1" strike="noStrike">
                <a:solidFill>
                  <a:srgbClr val="000000"/>
                </a:solidFill>
                <a:latin typeface="Arial"/>
                <a:ea typeface="DejaVu Sans"/>
              </a:rPr>
              <a:t>(Q,b)</a:t>
            </a:r>
            <a:r>
              <a:rPr b="0" lang="en-US" sz="1800" spc="-1" strike="noStrike">
                <a:solidFill>
                  <a:srgbClr val="000000"/>
                </a:solidFill>
                <a:latin typeface="Arial"/>
                <a:ea typeface="Noto Sans CJK SC"/>
              </a:rPr>
              <a:t>=5+0.8(0.4p+0.6r)</a:t>
            </a: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  <a:ea typeface="DejaVu Sans"/>
              </a:rPr>
              <a:t>Q</a:t>
            </a:r>
            <a:r>
              <a:rPr b="0" lang="en-US" sz="1800" spc="-1" strike="noStrike" baseline="14000000">
                <a:solidFill>
                  <a:srgbClr val="000000"/>
                </a:solidFill>
                <a:latin typeface="Arial"/>
                <a:ea typeface="Arial"/>
              </a:rPr>
              <a:t>π</a:t>
            </a:r>
            <a:r>
              <a:rPr b="0" lang="en-US" sz="1800" spc="-1" strike="noStrike">
                <a:solidFill>
                  <a:srgbClr val="000000"/>
                </a:solidFill>
                <a:latin typeface="Arial"/>
                <a:ea typeface="DejaVu Sans"/>
              </a:rPr>
              <a:t>(Q,c)=5+0.8p</a:t>
            </a: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endParaRPr b="0" lang="en-US" sz="1800" spc="-1" strike="noStrike">
              <a:latin typeface="Arial"/>
            </a:endParaRPr>
          </a:p>
          <a:p>
            <a:pPr algn="ctr">
              <a:lnSpc>
                <a:spcPct val="100000"/>
              </a:lnSpc>
            </a:pPr>
            <a:endParaRPr b="0" lang="en-US" sz="1800" spc="-1" strike="noStrike">
              <a:latin typeface="Arial"/>
            </a:endParaRPr>
          </a:p>
        </p:txBody>
      </p:sp>
      <p:sp>
        <p:nvSpPr>
          <p:cNvPr id="296" name="CustomShape 6"/>
          <p:cNvSpPr/>
          <p:nvPr/>
        </p:nvSpPr>
        <p:spPr>
          <a:xfrm>
            <a:off x="3962880" y="2590920"/>
            <a:ext cx="986040" cy="604800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/>
        </p:style>
      </p:sp>
      <p:sp>
        <p:nvSpPr>
          <p:cNvPr id="297" name="CustomShape 7"/>
          <p:cNvSpPr/>
          <p:nvPr/>
        </p:nvSpPr>
        <p:spPr>
          <a:xfrm>
            <a:off x="6401160" y="2590920"/>
            <a:ext cx="986040" cy="604800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/>
        </p:style>
      </p:sp>
      <p:sp>
        <p:nvSpPr>
          <p:cNvPr id="298" name="CustomShape 8"/>
          <p:cNvSpPr/>
          <p:nvPr/>
        </p:nvSpPr>
        <p:spPr>
          <a:xfrm>
            <a:off x="5181840" y="4114800"/>
            <a:ext cx="986040" cy="604800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/>
        </p:style>
      </p:sp>
      <p:sp>
        <p:nvSpPr>
          <p:cNvPr id="299" name="CustomShape 9"/>
          <p:cNvSpPr/>
          <p:nvPr/>
        </p:nvSpPr>
        <p:spPr>
          <a:xfrm>
            <a:off x="6248880" y="3352680"/>
            <a:ext cx="986040" cy="604800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/>
        </p:style>
      </p:sp>
      <p:sp>
        <p:nvSpPr>
          <p:cNvPr id="300" name="CustomShape 10"/>
          <p:cNvSpPr/>
          <p:nvPr/>
        </p:nvSpPr>
        <p:spPr>
          <a:xfrm>
            <a:off x="5486760" y="2262600"/>
            <a:ext cx="986040" cy="604800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  <a:ea typeface="DejaVu Sans"/>
              </a:rPr>
              <a:t>0.1</a:t>
            </a:r>
            <a:endParaRPr b="0" lang="en-US" sz="1800" spc="-1" strike="noStrike">
              <a:latin typeface="Arial"/>
            </a:endParaRPr>
          </a:p>
        </p:txBody>
      </p:sp>
      <p:sp>
        <p:nvSpPr>
          <p:cNvPr id="301" name="CustomShape 11"/>
          <p:cNvSpPr/>
          <p:nvPr/>
        </p:nvSpPr>
        <p:spPr>
          <a:xfrm>
            <a:off x="3429360" y="4343400"/>
            <a:ext cx="604800" cy="604800"/>
          </a:xfrm>
          <a:prstGeom prst="ellipse">
            <a:avLst/>
          </a:prstGeom>
          <a:solidFill>
            <a:srgbClr val="729fcf"/>
          </a:solidFill>
          <a:ln>
            <a:solidFill>
              <a:srgbClr val="729fcf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  <a:ea typeface="DejaVu Sans"/>
              </a:rPr>
              <a:t>S</a:t>
            </a:r>
            <a:endParaRPr b="0" lang="en-US" sz="1800" spc="-1" strike="noStrike">
              <a:latin typeface="Arial"/>
            </a:endParaRPr>
          </a:p>
        </p:txBody>
      </p:sp>
      <p:sp>
        <p:nvSpPr>
          <p:cNvPr id="302" name="CustomShape 12"/>
          <p:cNvSpPr/>
          <p:nvPr/>
        </p:nvSpPr>
        <p:spPr>
          <a:xfrm>
            <a:off x="7467840" y="4267080"/>
            <a:ext cx="604800" cy="604800"/>
          </a:xfrm>
          <a:prstGeom prst="ellipse">
            <a:avLst/>
          </a:prstGeom>
          <a:solidFill>
            <a:srgbClr val="00a933"/>
          </a:solidFill>
          <a:ln>
            <a:solidFill>
              <a:srgbClr val="00a933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  <a:ea typeface="DejaVu Sans"/>
              </a:rPr>
              <a:t>R</a:t>
            </a:r>
            <a:endParaRPr b="0" lang="en-US" sz="1800" spc="-1" strike="noStrike">
              <a:latin typeface="Arial"/>
            </a:endParaRPr>
          </a:p>
        </p:txBody>
      </p:sp>
      <p:sp>
        <p:nvSpPr>
          <p:cNvPr id="303" name="Line 13"/>
          <p:cNvSpPr/>
          <p:nvPr/>
        </p:nvSpPr>
        <p:spPr>
          <a:xfrm flipH="1">
            <a:off x="5790600" y="2362680"/>
            <a:ext cx="1440" cy="838440"/>
          </a:xfrm>
          <a:prstGeom prst="line">
            <a:avLst/>
          </a:prstGeom>
          <a:ln>
            <a:tailEnd len="med" type="triangle" w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/>
        </p:style>
      </p:sp>
      <p:sp>
        <p:nvSpPr>
          <p:cNvPr id="304" name="CustomShape 14"/>
          <p:cNvSpPr/>
          <p:nvPr/>
        </p:nvSpPr>
        <p:spPr>
          <a:xfrm>
            <a:off x="6098760" y="2838600"/>
            <a:ext cx="986040" cy="604800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  <a:ea typeface="DejaVu Sans"/>
              </a:rPr>
              <a:t>0.9</a:t>
            </a:r>
            <a:endParaRPr b="0" lang="en-US" sz="1800" spc="-1" strike="noStrike">
              <a:latin typeface="Arial"/>
            </a:endParaRPr>
          </a:p>
        </p:txBody>
      </p:sp>
      <p:sp>
        <p:nvSpPr>
          <p:cNvPr id="305" name="CustomShape 15"/>
          <p:cNvSpPr/>
          <p:nvPr/>
        </p:nvSpPr>
        <p:spPr>
          <a:xfrm>
            <a:off x="6350760" y="3414600"/>
            <a:ext cx="986040" cy="604800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  <a:ea typeface="DejaVu Sans"/>
              </a:rPr>
              <a:t>0.1</a:t>
            </a:r>
            <a:endParaRPr b="0" lang="en-US" sz="1800" spc="-1" strike="noStrike">
              <a:latin typeface="Arial"/>
            </a:endParaRPr>
          </a:p>
        </p:txBody>
      </p:sp>
      <p:sp>
        <p:nvSpPr>
          <p:cNvPr id="306" name="CustomShape 16"/>
          <p:cNvSpPr/>
          <p:nvPr/>
        </p:nvSpPr>
        <p:spPr>
          <a:xfrm>
            <a:off x="5303880" y="4570920"/>
            <a:ext cx="986040" cy="604800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  <a:ea typeface="DejaVu Sans"/>
              </a:rPr>
              <a:t>0.6</a:t>
            </a:r>
            <a:endParaRPr b="0" lang="en-US" sz="1800" spc="-1" strike="noStrike">
              <a:latin typeface="Arial"/>
            </a:endParaRPr>
          </a:p>
        </p:txBody>
      </p:sp>
      <p:sp>
        <p:nvSpPr>
          <p:cNvPr id="307" name="Line 17"/>
          <p:cNvSpPr/>
          <p:nvPr/>
        </p:nvSpPr>
        <p:spPr>
          <a:xfrm flipH="1">
            <a:off x="4038840" y="4647960"/>
            <a:ext cx="3429000" cy="76320"/>
          </a:xfrm>
          <a:prstGeom prst="line">
            <a:avLst/>
          </a:prstGeom>
          <a:ln>
            <a:solidFill>
              <a:srgbClr val="00a933"/>
            </a:solidFill>
            <a:tailEnd len="med" type="triangle" w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/>
        </p:style>
      </p:sp>
      <p:sp>
        <p:nvSpPr>
          <p:cNvPr id="308" name="CustomShape 18"/>
          <p:cNvSpPr/>
          <p:nvPr/>
        </p:nvSpPr>
        <p:spPr>
          <a:xfrm>
            <a:off x="4007880" y="2662920"/>
            <a:ext cx="986040" cy="604800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  <a:ea typeface="DejaVu Sans"/>
              </a:rPr>
              <a:t>0.5</a:t>
            </a:r>
            <a:endParaRPr b="0" lang="en-US" sz="1800" spc="-1" strike="noStrike">
              <a:latin typeface="Arial"/>
            </a:endParaRPr>
          </a:p>
        </p:txBody>
      </p:sp>
      <p:sp>
        <p:nvSpPr>
          <p:cNvPr id="309" name="Line 19"/>
          <p:cNvSpPr/>
          <p:nvPr/>
        </p:nvSpPr>
        <p:spPr>
          <a:xfrm flipH="1">
            <a:off x="3733920" y="2057400"/>
            <a:ext cx="1752840" cy="2286000"/>
          </a:xfrm>
          <a:prstGeom prst="line">
            <a:avLst/>
          </a:prstGeom>
          <a:ln>
            <a:solidFill>
              <a:srgbClr val="729fcf"/>
            </a:solidFill>
            <a:headEnd len="med" type="triangle" w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/>
        </p:style>
      </p:sp>
      <p:sp>
        <p:nvSpPr>
          <p:cNvPr id="310" name="CustomShape 20"/>
          <p:cNvSpPr/>
          <p:nvPr/>
        </p:nvSpPr>
        <p:spPr>
          <a:xfrm>
            <a:off x="4511880" y="3742920"/>
            <a:ext cx="986040" cy="604800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  <a:ea typeface="DejaVu Sans"/>
              </a:rPr>
              <a:t>0.5</a:t>
            </a:r>
            <a:endParaRPr b="0" lang="en-US" sz="1800" spc="-1" strike="noStrike">
              <a:latin typeface="Arial"/>
            </a:endParaRPr>
          </a:p>
        </p:txBody>
      </p:sp>
      <p:sp>
        <p:nvSpPr>
          <p:cNvPr id="311" name="Line 21"/>
          <p:cNvSpPr/>
          <p:nvPr/>
        </p:nvSpPr>
        <p:spPr>
          <a:xfrm flipV="1">
            <a:off x="3949560" y="3504960"/>
            <a:ext cx="1537200" cy="927360"/>
          </a:xfrm>
          <a:prstGeom prst="line">
            <a:avLst/>
          </a:prstGeom>
          <a:ln>
            <a:solidFill>
              <a:srgbClr val="729fcf"/>
            </a:solidFill>
            <a:tailEnd len="med" type="triangle" w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/>
        </p:style>
      </p:sp>
      <p:sp>
        <p:nvSpPr>
          <p:cNvPr id="312" name="CustomShape 22"/>
          <p:cNvSpPr/>
          <p:nvPr/>
        </p:nvSpPr>
        <p:spPr>
          <a:xfrm>
            <a:off x="6098760" y="1326600"/>
            <a:ext cx="986040" cy="604800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  <a:ea typeface="DejaVu Sans"/>
              </a:rPr>
              <a:t>0.9</a:t>
            </a:r>
            <a:endParaRPr b="0" lang="en-US" sz="1800" spc="-1" strike="noStrike">
              <a:latin typeface="Arial"/>
            </a:endParaRPr>
          </a:p>
        </p:txBody>
      </p:sp>
      <p:sp>
        <p:nvSpPr>
          <p:cNvPr id="313" name="CustomShape 23"/>
          <p:cNvSpPr/>
          <p:nvPr/>
        </p:nvSpPr>
        <p:spPr>
          <a:xfrm>
            <a:off x="5645880" y="3924360"/>
            <a:ext cx="986040" cy="604800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  <a:ea typeface="DejaVu Sans"/>
              </a:rPr>
              <a:t>0.4</a:t>
            </a:r>
            <a:endParaRPr b="0" lang="en-US" sz="1800" spc="-1" strike="noStrike">
              <a:latin typeface="Arial"/>
            </a:endParaRPr>
          </a:p>
        </p:txBody>
      </p:sp>
      <p:sp>
        <p:nvSpPr>
          <p:cNvPr id="314" name="CustomShape 24"/>
          <p:cNvSpPr/>
          <p:nvPr/>
        </p:nvSpPr>
        <p:spPr>
          <a:xfrm flipH="1" flipV="1">
            <a:off x="5787000" y="3805560"/>
            <a:ext cx="1674360" cy="759600"/>
          </a:xfrm>
          <a:prstGeom prst="curvedConnector3">
            <a:avLst>
              <a:gd name="adj1" fmla="val 50000"/>
            </a:avLst>
          </a:prstGeom>
          <a:noFill/>
          <a:ln>
            <a:solidFill>
              <a:srgbClr val="00a933"/>
            </a:solidFill>
            <a:tailEnd len="med" type="triangle" w="med"/>
          </a:ln>
        </p:spPr>
        <p:style>
          <a:lnRef idx="0"/>
          <a:fillRef idx="0"/>
          <a:effectRef idx="0"/>
          <a:fontRef idx="minor"/>
        </p:style>
      </p:sp>
      <p:grpSp>
        <p:nvGrpSpPr>
          <p:cNvPr id="315" name="Group 25"/>
          <p:cNvGrpSpPr/>
          <p:nvPr/>
        </p:nvGrpSpPr>
        <p:grpSpPr>
          <a:xfrm>
            <a:off x="5486760" y="3106800"/>
            <a:ext cx="2070000" cy="1249200"/>
            <a:chOff x="5486760" y="3106800"/>
            <a:chExt cx="2070000" cy="1249200"/>
          </a:xfrm>
        </p:grpSpPr>
        <p:sp>
          <p:nvSpPr>
            <p:cNvPr id="316" name="CustomShape 26"/>
            <p:cNvSpPr/>
            <p:nvPr/>
          </p:nvSpPr>
          <p:spPr>
            <a:xfrm>
              <a:off x="5486760" y="3200400"/>
              <a:ext cx="604800" cy="604800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>
                <a:lnSpc>
                  <a:spcPct val="100000"/>
                </a:lnSpc>
              </a:pPr>
              <a:r>
                <a:rPr b="0" lang="en-US" sz="1800" spc="-1" strike="noStrike">
                  <a:solidFill>
                    <a:srgbClr val="000000"/>
                  </a:solidFill>
                  <a:latin typeface="Arial"/>
                  <a:ea typeface="DejaVu Sans"/>
                </a:rPr>
                <a:t>Q</a:t>
              </a:r>
              <a:endParaRPr b="0" lang="en-US" sz="1800" spc="-1" strike="noStrike">
                <a:latin typeface="Arial"/>
              </a:endParaRPr>
            </a:p>
          </p:txBody>
        </p:sp>
        <p:sp>
          <p:nvSpPr>
            <p:cNvPr id="317" name="CustomShape 27"/>
            <p:cNvSpPr/>
            <p:nvPr/>
          </p:nvSpPr>
          <p:spPr>
            <a:xfrm flipH="1" flipV="1">
              <a:off x="5788440" y="3106440"/>
              <a:ext cx="10080" cy="696600"/>
            </a:xfrm>
            <a:prstGeom prst="curvedConnector3">
              <a:avLst>
                <a:gd name="adj1" fmla="val -5468571"/>
              </a:avLst>
            </a:prstGeom>
            <a:noFill/>
            <a:ln>
              <a:solidFill>
                <a:srgbClr val="ff4000"/>
              </a:solidFill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318" name="Line 28"/>
            <p:cNvSpPr/>
            <p:nvPr/>
          </p:nvSpPr>
          <p:spPr>
            <a:xfrm>
              <a:off x="6095880" y="3504600"/>
              <a:ext cx="1460880" cy="851400"/>
            </a:xfrm>
            <a:prstGeom prst="line">
              <a:avLst/>
            </a:prstGeom>
            <a:ln>
              <a:solidFill>
                <a:srgbClr val="ff4000"/>
              </a:solidFill>
              <a:tailEnd len="med" type="triangle" w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/>
          </p:style>
        </p:sp>
      </p:grpSp>
      <p:grpSp>
        <p:nvGrpSpPr>
          <p:cNvPr id="319" name="Group 29"/>
          <p:cNvGrpSpPr/>
          <p:nvPr/>
        </p:nvGrpSpPr>
        <p:grpSpPr>
          <a:xfrm>
            <a:off x="5486760" y="1752120"/>
            <a:ext cx="604800" cy="608040"/>
            <a:chOff x="5486760" y="1752120"/>
            <a:chExt cx="604800" cy="608040"/>
          </a:xfrm>
        </p:grpSpPr>
        <p:sp>
          <p:nvSpPr>
            <p:cNvPr id="320" name="CustomShape 30"/>
            <p:cNvSpPr/>
            <p:nvPr/>
          </p:nvSpPr>
          <p:spPr>
            <a:xfrm>
              <a:off x="5486760" y="1752480"/>
              <a:ext cx="604800" cy="604800"/>
            </a:xfrm>
            <a:prstGeom prst="ellipse">
              <a:avLst/>
            </a:pr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>
                <a:lnSpc>
                  <a:spcPct val="100000"/>
                </a:lnSpc>
              </a:pPr>
              <a:r>
                <a:rPr b="0" lang="en-US" sz="1800" spc="-1" strike="noStrike">
                  <a:solidFill>
                    <a:srgbClr val="000000"/>
                  </a:solidFill>
                  <a:latin typeface="Arial"/>
                  <a:ea typeface="DejaVu Sans"/>
                </a:rPr>
                <a:t>P</a:t>
              </a:r>
              <a:endParaRPr b="0" lang="en-US" sz="1800" spc="-1" strike="noStrike">
                <a:latin typeface="Arial"/>
              </a:endParaRPr>
            </a:p>
          </p:txBody>
        </p:sp>
        <p:sp>
          <p:nvSpPr>
            <p:cNvPr id="321" name="CustomShape 31"/>
            <p:cNvSpPr/>
            <p:nvPr/>
          </p:nvSpPr>
          <p:spPr>
            <a:xfrm>
              <a:off x="5790240" y="1752120"/>
              <a:ext cx="360" cy="608040"/>
            </a:xfrm>
            <a:prstGeom prst="curvedConnector3">
              <a:avLst>
                <a:gd name="adj1" fmla="val 109750000"/>
              </a:avLst>
            </a:prstGeom>
            <a:noFill/>
            <a:ln>
              <a:solidFill>
                <a:srgbClr val="3465a4"/>
              </a:solidFill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</p:sp>
      </p:grp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2" name="CustomShape 1"/>
          <p:cNvSpPr/>
          <p:nvPr/>
        </p:nvSpPr>
        <p:spPr>
          <a:xfrm>
            <a:off x="838080" y="365040"/>
            <a:ext cx="10509480" cy="13194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90000"/>
              </a:lnSpc>
              <a:tabLst>
                <a:tab algn="l" pos="0"/>
              </a:tabLst>
            </a:pPr>
            <a:r>
              <a:rPr b="1" lang="fr-FR" sz="4400" spc="-1" strike="noStrike">
                <a:solidFill>
                  <a:srgbClr val="ff0000"/>
                </a:solidFill>
                <a:latin typeface="Calibri Light"/>
                <a:ea typeface="DejaVu Sans"/>
              </a:rPr>
              <a:t>Merci</a:t>
            </a:r>
            <a:endParaRPr b="0" lang="en-US" sz="4400" spc="-1" strike="noStrike">
              <a:latin typeface="Arial"/>
            </a:endParaRPr>
          </a:p>
        </p:txBody>
      </p:sp>
      <p:sp>
        <p:nvSpPr>
          <p:cNvPr id="323" name="CustomShape 2"/>
          <p:cNvSpPr/>
          <p:nvPr/>
        </p:nvSpPr>
        <p:spPr>
          <a:xfrm>
            <a:off x="838080" y="1825560"/>
            <a:ext cx="10509480" cy="43452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324" name="CustomShape 3"/>
          <p:cNvSpPr/>
          <p:nvPr/>
        </p:nvSpPr>
        <p:spPr>
          <a:xfrm>
            <a:off x="8610480" y="6356520"/>
            <a:ext cx="2737080" cy="3589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r">
              <a:lnSpc>
                <a:spcPct val="100000"/>
              </a:lnSpc>
              <a:tabLst>
                <a:tab algn="l" pos="0"/>
              </a:tabLst>
            </a:pPr>
            <a:fld id="{C26F5F97-053E-4C9B-8F1E-09677067A065}" type="slidenum">
              <a:rPr b="0" lang="fr-FR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18</a:t>
            </a:fld>
            <a:endParaRPr b="0" lang="en-US" sz="18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CustomShape 1"/>
          <p:cNvSpPr/>
          <p:nvPr/>
        </p:nvSpPr>
        <p:spPr>
          <a:xfrm>
            <a:off x="640440" y="1920240"/>
            <a:ext cx="10509480" cy="43452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rmAutofit/>
          </a:bodyPr>
          <a:p>
            <a:pPr algn="just">
              <a:lnSpc>
                <a:spcPct val="90000"/>
              </a:lnSpc>
              <a:spcBef>
                <a:spcPts val="1001"/>
              </a:spcBef>
            </a:pPr>
            <a:r>
              <a:rPr b="1" lang="fr-FR" sz="3000" spc="-1" strike="noStrike">
                <a:solidFill>
                  <a:srgbClr val="000000"/>
                </a:solidFill>
                <a:latin typeface="Calibri"/>
                <a:ea typeface="Cambria Math"/>
              </a:rPr>
              <a:t>Definition. </a:t>
            </a:r>
            <a:r>
              <a:rPr b="0" lang="fr-FR" sz="3000" spc="-1" strike="noStrike">
                <a:solidFill>
                  <a:srgbClr val="000000"/>
                </a:solidFill>
                <a:latin typeface="Calibri"/>
                <a:ea typeface="Cambria Math"/>
              </a:rPr>
              <a:t>A Markov decision process (MDP) is a problem formulation tool, that defines how an agent takes sequential actions from state in each environement, guided by reward, using incertainty in how it </a:t>
            </a:r>
            <a:r>
              <a:rPr b="0" i="1" lang="fr-FR" sz="3000" spc="-1" strike="noStrike">
                <a:solidFill>
                  <a:srgbClr val="000000"/>
                </a:solidFill>
                <a:latin typeface="Calibri"/>
                <a:ea typeface="Cambria Math"/>
              </a:rPr>
              <a:t>transitions from state to state. </a:t>
            </a:r>
            <a:r>
              <a:rPr b="0" lang="fr-FR" sz="3000" spc="-1" strike="noStrike">
                <a:solidFill>
                  <a:srgbClr val="000000"/>
                </a:solidFill>
                <a:latin typeface="Calibri"/>
                <a:ea typeface="Cambria Math"/>
              </a:rPr>
              <a:t> </a:t>
            </a:r>
            <a:endParaRPr b="0" lang="en-US" sz="30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endParaRPr b="0" lang="en-US" sz="3000" spc="-1" strike="noStrike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  <a:tabLst>
                <a:tab algn="l" pos="0"/>
              </a:tabLst>
            </a:pPr>
            <a:endParaRPr b="0" lang="en-US" sz="3000" spc="-1" strike="noStrike">
              <a:latin typeface="Arial"/>
            </a:endParaRPr>
          </a:p>
        </p:txBody>
      </p:sp>
      <p:sp>
        <p:nvSpPr>
          <p:cNvPr id="80" name="CustomShape 2"/>
          <p:cNvSpPr/>
          <p:nvPr/>
        </p:nvSpPr>
        <p:spPr>
          <a:xfrm>
            <a:off x="838080" y="365040"/>
            <a:ext cx="10509480" cy="13194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 anchorCtr="1">
            <a:noAutofit/>
          </a:bodyPr>
          <a:p>
            <a:pPr algn="ctr">
              <a:lnSpc>
                <a:spcPct val="90000"/>
              </a:lnSpc>
              <a:tabLst>
                <a:tab algn="l" pos="0"/>
              </a:tabLst>
            </a:pPr>
            <a:r>
              <a:rPr b="1" lang="fr-FR" sz="4400" spc="-1" strike="noStrike">
                <a:solidFill>
                  <a:srgbClr val="000000"/>
                </a:solidFill>
                <a:latin typeface="Calibri Light"/>
                <a:ea typeface="DejaVu Sans"/>
              </a:rPr>
              <a:t>1. Markov Decision Process</a:t>
            </a:r>
            <a:endParaRPr b="0" lang="en-US" sz="4400" spc="-1" strike="noStrike">
              <a:latin typeface="Arial"/>
            </a:endParaRPr>
          </a:p>
        </p:txBody>
      </p:sp>
      <p:sp>
        <p:nvSpPr>
          <p:cNvPr id="81" name="CustomShape 3"/>
          <p:cNvSpPr/>
          <p:nvPr/>
        </p:nvSpPr>
        <p:spPr>
          <a:xfrm>
            <a:off x="8610480" y="6356520"/>
            <a:ext cx="2737080" cy="3589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r">
              <a:lnSpc>
                <a:spcPct val="100000"/>
              </a:lnSpc>
              <a:tabLst>
                <a:tab algn="l" pos="0"/>
              </a:tabLst>
            </a:pPr>
            <a:fld id="{C95D3D8A-0159-4528-858D-5EF9E156CE75}" type="slidenum">
              <a:rPr b="0" lang="fr-FR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2</a:t>
            </a:fld>
            <a:endParaRPr b="0" lang="en-US" sz="18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CustomShape 1"/>
          <p:cNvSpPr/>
          <p:nvPr/>
        </p:nvSpPr>
        <p:spPr>
          <a:xfrm>
            <a:off x="640440" y="1920240"/>
            <a:ext cx="10509480" cy="43452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rmAutofit fontScale="94000"/>
          </a:bodyPr>
          <a:p>
            <a:pPr algn="just">
              <a:lnSpc>
                <a:spcPct val="90000"/>
              </a:lnSpc>
              <a:spcBef>
                <a:spcPts val="1001"/>
              </a:spcBef>
            </a:pPr>
            <a:r>
              <a:rPr b="1" lang="fr-FR" sz="3000" spc="-1" strike="noStrike">
                <a:solidFill>
                  <a:srgbClr val="000000"/>
                </a:solidFill>
                <a:latin typeface="Calibri"/>
                <a:ea typeface="Cambria Math"/>
              </a:rPr>
              <a:t>Definition 1. </a:t>
            </a:r>
            <a:r>
              <a:rPr b="0" lang="fr-FR" sz="3000" spc="-1" strike="noStrike">
                <a:solidFill>
                  <a:srgbClr val="000000"/>
                </a:solidFill>
                <a:latin typeface="Calibri"/>
                <a:ea typeface="Cambria Math"/>
              </a:rPr>
              <a:t>A Markov decision process (MDP) is 5-tuple (S,A, p(.), r(.), </a:t>
            </a:r>
            <a:r>
              <a:rPr b="0" lang="fr-FR" sz="3000" spc="-1" strike="noStrike">
                <a:solidFill>
                  <a:srgbClr val="000000"/>
                </a:solidFill>
                <a:latin typeface="Lohit Gujarati"/>
                <a:ea typeface="Lohit Gujarati"/>
              </a:rPr>
              <a:t>γ</a:t>
            </a:r>
            <a:r>
              <a:rPr b="0" lang="fr-FR" sz="3000" spc="-1" strike="noStrike">
                <a:solidFill>
                  <a:srgbClr val="000000"/>
                </a:solidFill>
                <a:latin typeface="Calibri"/>
                <a:ea typeface="Cambria Math"/>
              </a:rPr>
              <a:t>) </a:t>
            </a:r>
            <a:endParaRPr b="0" lang="en-US" sz="3000" spc="-1" strike="noStrike">
              <a:latin typeface="Arial"/>
            </a:endParaRPr>
          </a:p>
          <a:p>
            <a:pPr algn="just">
              <a:lnSpc>
                <a:spcPct val="90000"/>
              </a:lnSpc>
              <a:spcBef>
                <a:spcPts val="1001"/>
              </a:spcBef>
            </a:pPr>
            <a:r>
              <a:rPr b="0" lang="fr-FR" sz="3000" spc="-1" strike="noStrike">
                <a:solidFill>
                  <a:srgbClr val="000000"/>
                </a:solidFill>
                <a:latin typeface="Calibri"/>
                <a:ea typeface="Cambria Math"/>
              </a:rPr>
              <a:t>S : a set of all possible </a:t>
            </a:r>
            <a:r>
              <a:rPr b="1" i="1" lang="fr-FR" sz="3000" spc="-1" strike="noStrike">
                <a:solidFill>
                  <a:srgbClr val="000000"/>
                </a:solidFill>
                <a:latin typeface="Calibri"/>
                <a:ea typeface="Cambria Math"/>
              </a:rPr>
              <a:t>state</a:t>
            </a:r>
            <a:r>
              <a:rPr b="0" lang="fr-FR" sz="3000" spc="-1" strike="noStrike">
                <a:solidFill>
                  <a:srgbClr val="000000"/>
                </a:solidFill>
                <a:latin typeface="Calibri"/>
                <a:ea typeface="Cambria Math"/>
              </a:rPr>
              <a:t> an agent can be in.</a:t>
            </a:r>
            <a:endParaRPr b="0" lang="en-US" sz="3000" spc="-1" strike="noStrike">
              <a:latin typeface="Arial"/>
            </a:endParaRPr>
          </a:p>
          <a:p>
            <a:pPr algn="just">
              <a:lnSpc>
                <a:spcPct val="90000"/>
              </a:lnSpc>
              <a:spcBef>
                <a:spcPts val="1001"/>
              </a:spcBef>
            </a:pPr>
            <a:r>
              <a:rPr b="0" lang="fr-FR" sz="3000" spc="-1" strike="noStrike">
                <a:solidFill>
                  <a:srgbClr val="000000"/>
                </a:solidFill>
                <a:latin typeface="Calibri"/>
                <a:ea typeface="Cambria Math"/>
              </a:rPr>
              <a:t>A: a set of all possible </a:t>
            </a:r>
            <a:r>
              <a:rPr b="1" i="1" lang="fr-FR" sz="3000" spc="-1" strike="noStrike">
                <a:solidFill>
                  <a:srgbClr val="000000"/>
                </a:solidFill>
                <a:latin typeface="Calibri"/>
                <a:ea typeface="Cambria Math"/>
              </a:rPr>
              <a:t>actions</a:t>
            </a:r>
            <a:r>
              <a:rPr b="0" lang="fr-FR" sz="3000" spc="-1" strike="noStrike">
                <a:solidFill>
                  <a:srgbClr val="000000"/>
                </a:solidFill>
                <a:latin typeface="Calibri"/>
                <a:ea typeface="Cambria Math"/>
              </a:rPr>
              <a:t> an agent can take.</a:t>
            </a:r>
            <a:endParaRPr b="0" lang="en-US" sz="3000" spc="-1" strike="noStrike">
              <a:latin typeface="Arial"/>
            </a:endParaRPr>
          </a:p>
          <a:p>
            <a:pPr algn="just">
              <a:lnSpc>
                <a:spcPct val="90000"/>
              </a:lnSpc>
              <a:spcBef>
                <a:spcPts val="1001"/>
              </a:spcBef>
            </a:pPr>
            <a:r>
              <a:rPr b="0" lang="fr-FR" sz="3000" spc="-1" strike="noStrike">
                <a:solidFill>
                  <a:srgbClr val="000000"/>
                </a:solidFill>
                <a:latin typeface="Calibri"/>
                <a:ea typeface="Cambria Math"/>
              </a:rPr>
              <a:t>p(.) : state transition probability function</a:t>
            </a:r>
            <a:endParaRPr b="0" lang="en-US" sz="3000" spc="-1" strike="noStrike">
              <a:latin typeface="Arial"/>
            </a:endParaRPr>
          </a:p>
          <a:p>
            <a:pPr algn="just">
              <a:lnSpc>
                <a:spcPct val="90000"/>
              </a:lnSpc>
              <a:spcBef>
                <a:spcPts val="1001"/>
              </a:spcBef>
            </a:pPr>
            <a:r>
              <a:rPr b="0" lang="fr-FR" sz="3000" spc="-1" strike="noStrike">
                <a:solidFill>
                  <a:srgbClr val="000000"/>
                </a:solidFill>
                <a:latin typeface="Calibri"/>
                <a:ea typeface="Cambria Math"/>
              </a:rPr>
              <a:t>P:S*A*S→[0,1]</a:t>
            </a:r>
            <a:endParaRPr b="0" lang="en-US" sz="3000" spc="-1" strike="noStrike">
              <a:latin typeface="Arial"/>
            </a:endParaRPr>
          </a:p>
          <a:p>
            <a:pPr algn="just">
              <a:lnSpc>
                <a:spcPct val="90000"/>
              </a:lnSpc>
              <a:spcBef>
                <a:spcPts val="1001"/>
              </a:spcBef>
            </a:pPr>
            <a:r>
              <a:rPr b="0" lang="fr-FR" sz="3000" spc="-1" strike="noStrike">
                <a:solidFill>
                  <a:srgbClr val="000000"/>
                </a:solidFill>
                <a:latin typeface="Calibri"/>
                <a:ea typeface="Cambria Math"/>
              </a:rPr>
              <a:t>r(.) : Reward received by agent when taking action a from state S.</a:t>
            </a:r>
            <a:endParaRPr b="0" lang="en-US" sz="3000" spc="-1" strike="noStrike">
              <a:latin typeface="Arial"/>
            </a:endParaRPr>
          </a:p>
          <a:p>
            <a:pPr algn="just">
              <a:lnSpc>
                <a:spcPct val="90000"/>
              </a:lnSpc>
              <a:spcBef>
                <a:spcPts val="1001"/>
              </a:spcBef>
            </a:pPr>
            <a:r>
              <a:rPr b="0" lang="fr-FR" sz="3000" spc="-1" strike="noStrike">
                <a:solidFill>
                  <a:srgbClr val="000000"/>
                </a:solidFill>
                <a:latin typeface="Calibri"/>
                <a:ea typeface="Cambria Math"/>
              </a:rPr>
              <a:t>R : S*A→IR (More genearaly : R:S*A*S--&gt;IR)</a:t>
            </a:r>
            <a:endParaRPr b="0" lang="en-US" sz="30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endParaRPr b="0" lang="en-US" sz="3000" spc="-1" strike="noStrike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  <a:tabLst>
                <a:tab algn="l" pos="0"/>
              </a:tabLst>
            </a:pPr>
            <a:endParaRPr b="0" lang="en-US" sz="3000" spc="-1" strike="noStrike">
              <a:latin typeface="Arial"/>
            </a:endParaRPr>
          </a:p>
        </p:txBody>
      </p:sp>
      <p:sp>
        <p:nvSpPr>
          <p:cNvPr id="83" name="CustomShape 2"/>
          <p:cNvSpPr/>
          <p:nvPr/>
        </p:nvSpPr>
        <p:spPr>
          <a:xfrm>
            <a:off x="838080" y="365040"/>
            <a:ext cx="10509480" cy="13194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 anchorCtr="1">
            <a:noAutofit/>
          </a:bodyPr>
          <a:p>
            <a:pPr algn="ctr">
              <a:lnSpc>
                <a:spcPct val="90000"/>
              </a:lnSpc>
              <a:tabLst>
                <a:tab algn="l" pos="0"/>
              </a:tabLst>
            </a:pPr>
            <a:r>
              <a:rPr b="1" lang="fr-FR" sz="4400" spc="-1" strike="noStrike">
                <a:solidFill>
                  <a:srgbClr val="000000"/>
                </a:solidFill>
                <a:latin typeface="Calibri Light"/>
                <a:ea typeface="DejaVu Sans"/>
              </a:rPr>
              <a:t>1. Markov Decision Process</a:t>
            </a:r>
            <a:endParaRPr b="0" lang="en-US" sz="4400" spc="-1" strike="noStrike">
              <a:latin typeface="Arial"/>
            </a:endParaRPr>
          </a:p>
        </p:txBody>
      </p:sp>
      <p:sp>
        <p:nvSpPr>
          <p:cNvPr id="84" name="CustomShape 3"/>
          <p:cNvSpPr/>
          <p:nvPr/>
        </p:nvSpPr>
        <p:spPr>
          <a:xfrm>
            <a:off x="8610480" y="6356520"/>
            <a:ext cx="2737080" cy="3589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r">
              <a:lnSpc>
                <a:spcPct val="100000"/>
              </a:lnSpc>
              <a:tabLst>
                <a:tab algn="l" pos="0"/>
              </a:tabLst>
            </a:pPr>
            <a:fld id="{00305B48-2016-463D-8761-83C9D3486326}" type="slidenum">
              <a:rPr b="0" lang="fr-FR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3</a:t>
            </a:fld>
            <a:endParaRPr b="0" lang="en-US" sz="18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CustomShape 1"/>
          <p:cNvSpPr/>
          <p:nvPr/>
        </p:nvSpPr>
        <p:spPr>
          <a:xfrm>
            <a:off x="838080" y="365040"/>
            <a:ext cx="10509480" cy="13194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 anchorCtr="1">
            <a:noAutofit/>
          </a:bodyPr>
          <a:p>
            <a:pPr algn="ctr">
              <a:lnSpc>
                <a:spcPct val="90000"/>
              </a:lnSpc>
              <a:tabLst>
                <a:tab algn="l" pos="0"/>
              </a:tabLst>
            </a:pPr>
            <a:r>
              <a:rPr b="1" lang="fr-FR" sz="4400" spc="-1" strike="noStrike">
                <a:solidFill>
                  <a:srgbClr val="000000"/>
                </a:solidFill>
                <a:latin typeface="Calibri Light"/>
                <a:ea typeface="DejaVu Sans"/>
              </a:rPr>
              <a:t>1. Markov Decision Process</a:t>
            </a:r>
            <a:endParaRPr b="0" lang="en-US" sz="4400" spc="-1" strike="noStrike">
              <a:latin typeface="Arial"/>
            </a:endParaRPr>
          </a:p>
        </p:txBody>
      </p:sp>
      <p:sp>
        <p:nvSpPr>
          <p:cNvPr id="86" name="CustomShape 2"/>
          <p:cNvSpPr/>
          <p:nvPr/>
        </p:nvSpPr>
        <p:spPr>
          <a:xfrm>
            <a:off x="838080" y="1825560"/>
            <a:ext cx="10509480" cy="43452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rmAutofit/>
          </a:bodyPr>
          <a:p>
            <a:pPr algn="just">
              <a:lnSpc>
                <a:spcPct val="90000"/>
              </a:lnSpc>
              <a:spcBef>
                <a:spcPts val="1001"/>
              </a:spcBef>
              <a:tabLst>
                <a:tab algn="l" pos="0"/>
              </a:tabLst>
            </a:pPr>
            <a:endParaRPr b="0" lang="en-US" sz="1800" spc="-1" strike="noStrike">
              <a:latin typeface="Arial"/>
            </a:endParaRPr>
          </a:p>
          <a:p>
            <a:pPr algn="just">
              <a:lnSpc>
                <a:spcPct val="90000"/>
              </a:lnSpc>
              <a:spcBef>
                <a:spcPts val="1001"/>
              </a:spcBef>
              <a:tabLst>
                <a:tab algn="l" pos="0"/>
              </a:tabLst>
            </a:pPr>
            <a:endParaRPr b="0" lang="en-US" sz="1800" spc="-1" strike="noStrike">
              <a:latin typeface="Arial"/>
            </a:endParaRPr>
          </a:p>
          <a:p>
            <a:pPr marL="228600" indent="-222480" algn="just">
              <a:lnSpc>
                <a:spcPct val="90000"/>
              </a:lnSpc>
              <a:spcBef>
                <a:spcPts val="1001"/>
              </a:spcBef>
              <a:tabLst>
                <a:tab algn="l" pos="0"/>
              </a:tabLst>
            </a:pPr>
            <a:endParaRPr b="0" lang="en-US" sz="1800" spc="-1" strike="noStrike">
              <a:latin typeface="Arial"/>
            </a:endParaRPr>
          </a:p>
          <a:p>
            <a:pPr marL="228600" indent="-222480">
              <a:lnSpc>
                <a:spcPct val="90000"/>
              </a:lnSpc>
              <a:spcBef>
                <a:spcPts val="1001"/>
              </a:spcBef>
              <a:tabLst>
                <a:tab algn="l" pos="0"/>
              </a:tabLst>
            </a:pPr>
            <a:endParaRPr b="0" lang="en-US" sz="1800" spc="-1" strike="noStrike">
              <a:latin typeface="Arial"/>
            </a:endParaRPr>
          </a:p>
        </p:txBody>
      </p:sp>
      <p:sp>
        <p:nvSpPr>
          <p:cNvPr id="87" name="CustomShape 3"/>
          <p:cNvSpPr/>
          <p:nvPr/>
        </p:nvSpPr>
        <p:spPr>
          <a:xfrm>
            <a:off x="8610480" y="6356520"/>
            <a:ext cx="2737080" cy="3589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r">
              <a:lnSpc>
                <a:spcPct val="100000"/>
              </a:lnSpc>
              <a:tabLst>
                <a:tab algn="l" pos="0"/>
              </a:tabLst>
            </a:pPr>
            <a:fld id="{D80B1820-7066-4A5C-B04C-33666BE594A7}" type="slidenum">
              <a:rPr b="0" lang="fr-FR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4</a:t>
            </a:fld>
            <a:endParaRPr b="0" lang="en-US" sz="1800" spc="-1" strike="noStrike">
              <a:latin typeface="Arial"/>
            </a:endParaRPr>
          </a:p>
        </p:txBody>
      </p:sp>
      <p:sp>
        <p:nvSpPr>
          <p:cNvPr id="88" name="CustomShape 4"/>
          <p:cNvSpPr/>
          <p:nvPr/>
        </p:nvSpPr>
        <p:spPr>
          <a:xfrm>
            <a:off x="1097280" y="2834640"/>
            <a:ext cx="2190240" cy="818640"/>
          </a:xfrm>
          <a:custGeom>
            <a:avLst/>
            <a:gdLst/>
            <a:ahLst/>
            <a:rect l="l" t="t" r="r" b="b"/>
            <a:pathLst>
              <a:path w="6098" h="2288">
                <a:moveTo>
                  <a:pt x="381" y="0"/>
                </a:moveTo>
                <a:lnTo>
                  <a:pt x="381" y="0"/>
                </a:lnTo>
                <a:cubicBezTo>
                  <a:pt x="314" y="0"/>
                  <a:pt x="249" y="18"/>
                  <a:pt x="191" y="51"/>
                </a:cubicBezTo>
                <a:cubicBezTo>
                  <a:pt x="133" y="85"/>
                  <a:pt x="85" y="133"/>
                  <a:pt x="51" y="191"/>
                </a:cubicBezTo>
                <a:cubicBezTo>
                  <a:pt x="18" y="249"/>
                  <a:pt x="0" y="314"/>
                  <a:pt x="0" y="381"/>
                </a:cubicBezTo>
                <a:lnTo>
                  <a:pt x="0" y="1905"/>
                </a:lnTo>
                <a:lnTo>
                  <a:pt x="0" y="1906"/>
                </a:lnTo>
                <a:cubicBezTo>
                  <a:pt x="0" y="1973"/>
                  <a:pt x="18" y="2038"/>
                  <a:pt x="51" y="2096"/>
                </a:cubicBezTo>
                <a:cubicBezTo>
                  <a:pt x="85" y="2154"/>
                  <a:pt x="133" y="2202"/>
                  <a:pt x="191" y="2236"/>
                </a:cubicBezTo>
                <a:cubicBezTo>
                  <a:pt x="249" y="2269"/>
                  <a:pt x="314" y="2287"/>
                  <a:pt x="381" y="2287"/>
                </a:cubicBezTo>
                <a:lnTo>
                  <a:pt x="5715" y="2287"/>
                </a:lnTo>
                <a:lnTo>
                  <a:pt x="5716" y="2287"/>
                </a:lnTo>
                <a:cubicBezTo>
                  <a:pt x="5783" y="2287"/>
                  <a:pt x="5848" y="2269"/>
                  <a:pt x="5906" y="2236"/>
                </a:cubicBezTo>
                <a:cubicBezTo>
                  <a:pt x="5964" y="2202"/>
                  <a:pt x="6012" y="2154"/>
                  <a:pt x="6046" y="2096"/>
                </a:cubicBezTo>
                <a:cubicBezTo>
                  <a:pt x="6079" y="2038"/>
                  <a:pt x="6097" y="1973"/>
                  <a:pt x="6097" y="1906"/>
                </a:cubicBezTo>
                <a:lnTo>
                  <a:pt x="6097" y="381"/>
                </a:lnTo>
                <a:lnTo>
                  <a:pt x="6097" y="381"/>
                </a:lnTo>
                <a:lnTo>
                  <a:pt x="6097" y="381"/>
                </a:lnTo>
                <a:cubicBezTo>
                  <a:pt x="6097" y="314"/>
                  <a:pt x="6079" y="249"/>
                  <a:pt x="6046" y="191"/>
                </a:cubicBezTo>
                <a:cubicBezTo>
                  <a:pt x="6012" y="133"/>
                  <a:pt x="5964" y="85"/>
                  <a:pt x="5906" y="51"/>
                </a:cubicBezTo>
                <a:cubicBezTo>
                  <a:pt x="5848" y="18"/>
                  <a:pt x="5783" y="0"/>
                  <a:pt x="5716" y="0"/>
                </a:cubicBezTo>
                <a:lnTo>
                  <a:pt x="381" y="0"/>
                </a:lnTo>
              </a:path>
            </a:pathLst>
          </a:custGeom>
          <a:solidFill>
            <a:srgbClr val="729fcf"/>
          </a:solidFill>
          <a:ln>
            <a:solidFill>
              <a:srgbClr val="3465a4"/>
            </a:solidFill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endParaRPr b="0" lang="en-US" sz="1800" spc="-1" strike="noStrike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  <a:ea typeface="DejaVu Sans"/>
              </a:rPr>
              <a:t>agent</a:t>
            </a:r>
            <a:endParaRPr b="0" lang="en-US" sz="1800" spc="-1" strike="noStrike">
              <a:latin typeface="Arial"/>
            </a:endParaRPr>
          </a:p>
        </p:txBody>
      </p:sp>
      <p:sp>
        <p:nvSpPr>
          <p:cNvPr id="89" name="CustomShape 5"/>
          <p:cNvSpPr/>
          <p:nvPr/>
        </p:nvSpPr>
        <p:spPr>
          <a:xfrm>
            <a:off x="6217920" y="2818080"/>
            <a:ext cx="2190240" cy="818640"/>
          </a:xfrm>
          <a:custGeom>
            <a:avLst/>
            <a:gdLst/>
            <a:ahLst/>
            <a:rect l="l" t="t" r="r" b="b"/>
            <a:pathLst>
              <a:path w="6098" h="2288">
                <a:moveTo>
                  <a:pt x="381" y="0"/>
                </a:moveTo>
                <a:lnTo>
                  <a:pt x="381" y="0"/>
                </a:lnTo>
                <a:cubicBezTo>
                  <a:pt x="314" y="0"/>
                  <a:pt x="249" y="18"/>
                  <a:pt x="191" y="51"/>
                </a:cubicBezTo>
                <a:cubicBezTo>
                  <a:pt x="133" y="85"/>
                  <a:pt x="85" y="133"/>
                  <a:pt x="51" y="191"/>
                </a:cubicBezTo>
                <a:cubicBezTo>
                  <a:pt x="18" y="249"/>
                  <a:pt x="0" y="314"/>
                  <a:pt x="0" y="381"/>
                </a:cubicBezTo>
                <a:lnTo>
                  <a:pt x="0" y="1905"/>
                </a:lnTo>
                <a:lnTo>
                  <a:pt x="0" y="1906"/>
                </a:lnTo>
                <a:cubicBezTo>
                  <a:pt x="0" y="1973"/>
                  <a:pt x="18" y="2038"/>
                  <a:pt x="51" y="2096"/>
                </a:cubicBezTo>
                <a:cubicBezTo>
                  <a:pt x="85" y="2154"/>
                  <a:pt x="133" y="2202"/>
                  <a:pt x="191" y="2236"/>
                </a:cubicBezTo>
                <a:cubicBezTo>
                  <a:pt x="249" y="2269"/>
                  <a:pt x="314" y="2287"/>
                  <a:pt x="381" y="2287"/>
                </a:cubicBezTo>
                <a:lnTo>
                  <a:pt x="5715" y="2287"/>
                </a:lnTo>
                <a:lnTo>
                  <a:pt x="5716" y="2287"/>
                </a:lnTo>
                <a:cubicBezTo>
                  <a:pt x="5783" y="2287"/>
                  <a:pt x="5848" y="2269"/>
                  <a:pt x="5906" y="2236"/>
                </a:cubicBezTo>
                <a:cubicBezTo>
                  <a:pt x="5964" y="2202"/>
                  <a:pt x="6012" y="2154"/>
                  <a:pt x="6046" y="2096"/>
                </a:cubicBezTo>
                <a:cubicBezTo>
                  <a:pt x="6079" y="2038"/>
                  <a:pt x="6097" y="1973"/>
                  <a:pt x="6097" y="1906"/>
                </a:cubicBezTo>
                <a:lnTo>
                  <a:pt x="6097" y="381"/>
                </a:lnTo>
                <a:lnTo>
                  <a:pt x="6097" y="381"/>
                </a:lnTo>
                <a:lnTo>
                  <a:pt x="6097" y="381"/>
                </a:lnTo>
                <a:cubicBezTo>
                  <a:pt x="6097" y="314"/>
                  <a:pt x="6079" y="249"/>
                  <a:pt x="6046" y="191"/>
                </a:cubicBezTo>
                <a:cubicBezTo>
                  <a:pt x="6012" y="133"/>
                  <a:pt x="5964" y="85"/>
                  <a:pt x="5906" y="51"/>
                </a:cubicBezTo>
                <a:cubicBezTo>
                  <a:pt x="5848" y="18"/>
                  <a:pt x="5783" y="0"/>
                  <a:pt x="5716" y="0"/>
                </a:cubicBezTo>
                <a:lnTo>
                  <a:pt x="381" y="0"/>
                </a:lnTo>
              </a:path>
            </a:pathLst>
          </a:custGeom>
          <a:solidFill>
            <a:srgbClr val="729fcf"/>
          </a:solidFill>
          <a:ln>
            <a:solidFill>
              <a:srgbClr val="3465a4"/>
            </a:solidFill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endParaRPr b="0" lang="en-US" sz="1800" spc="-1" strike="noStrike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  <a:ea typeface="DejaVu Sans"/>
              </a:rPr>
              <a:t>Environment</a:t>
            </a:r>
            <a:endParaRPr b="0" lang="en-US" sz="1800" spc="-1" strike="noStrike">
              <a:latin typeface="Arial"/>
            </a:endParaRPr>
          </a:p>
        </p:txBody>
      </p:sp>
      <p:sp>
        <p:nvSpPr>
          <p:cNvPr id="90" name="Line 6"/>
          <p:cNvSpPr/>
          <p:nvPr/>
        </p:nvSpPr>
        <p:spPr>
          <a:xfrm>
            <a:off x="0" y="0"/>
            <a:ext cx="360" cy="360"/>
          </a:xfrm>
          <a:prstGeom prst="line">
            <a:avLst/>
          </a:prstGeom>
          <a:ln>
            <a:solidFill>
              <a:srgbClr val="3465a4"/>
            </a:solidFill>
            <a:tailEnd len="med" type="triangle" w="med"/>
          </a:ln>
        </p:spPr>
        <p:style>
          <a:lnRef idx="0"/>
          <a:fillRef idx="0"/>
          <a:effectRef idx="0"/>
          <a:fontRef idx="minor"/>
        </p:style>
      </p:sp>
      <p:sp>
        <p:nvSpPr>
          <p:cNvPr id="91" name="CustomShape 7"/>
          <p:cNvSpPr/>
          <p:nvPr/>
        </p:nvSpPr>
        <p:spPr>
          <a:xfrm>
            <a:off x="4005360" y="2665440"/>
            <a:ext cx="1367280" cy="270000"/>
          </a:xfrm>
          <a:custGeom>
            <a:avLst/>
            <a:gdLst/>
            <a:ahLst/>
            <a:rect l="l" t="t" r="r" b="b"/>
            <a:pathLst>
              <a:path w="3812" h="764">
                <a:moveTo>
                  <a:pt x="127" y="0"/>
                </a:moveTo>
                <a:lnTo>
                  <a:pt x="127" y="0"/>
                </a:lnTo>
                <a:cubicBezTo>
                  <a:pt x="105" y="0"/>
                  <a:pt x="83" y="6"/>
                  <a:pt x="64" y="17"/>
                </a:cubicBezTo>
                <a:cubicBezTo>
                  <a:pt x="44" y="28"/>
                  <a:pt x="28" y="44"/>
                  <a:pt x="17" y="64"/>
                </a:cubicBezTo>
                <a:cubicBezTo>
                  <a:pt x="6" y="83"/>
                  <a:pt x="0" y="105"/>
                  <a:pt x="0" y="127"/>
                </a:cubicBezTo>
                <a:lnTo>
                  <a:pt x="0" y="635"/>
                </a:lnTo>
                <a:lnTo>
                  <a:pt x="0" y="636"/>
                </a:lnTo>
                <a:cubicBezTo>
                  <a:pt x="0" y="658"/>
                  <a:pt x="6" y="680"/>
                  <a:pt x="17" y="699"/>
                </a:cubicBezTo>
                <a:cubicBezTo>
                  <a:pt x="28" y="719"/>
                  <a:pt x="44" y="735"/>
                  <a:pt x="64" y="746"/>
                </a:cubicBezTo>
                <a:cubicBezTo>
                  <a:pt x="83" y="757"/>
                  <a:pt x="105" y="763"/>
                  <a:pt x="127" y="763"/>
                </a:cubicBezTo>
                <a:lnTo>
                  <a:pt x="3683" y="763"/>
                </a:lnTo>
                <a:lnTo>
                  <a:pt x="3684" y="763"/>
                </a:lnTo>
                <a:cubicBezTo>
                  <a:pt x="3706" y="763"/>
                  <a:pt x="3728" y="757"/>
                  <a:pt x="3747" y="746"/>
                </a:cubicBezTo>
                <a:cubicBezTo>
                  <a:pt x="3767" y="735"/>
                  <a:pt x="3783" y="719"/>
                  <a:pt x="3794" y="699"/>
                </a:cubicBezTo>
                <a:cubicBezTo>
                  <a:pt x="3805" y="680"/>
                  <a:pt x="3811" y="658"/>
                  <a:pt x="3811" y="636"/>
                </a:cubicBezTo>
                <a:lnTo>
                  <a:pt x="3811" y="127"/>
                </a:lnTo>
                <a:lnTo>
                  <a:pt x="3811" y="127"/>
                </a:lnTo>
                <a:lnTo>
                  <a:pt x="3811" y="127"/>
                </a:lnTo>
                <a:cubicBezTo>
                  <a:pt x="3811" y="105"/>
                  <a:pt x="3805" y="83"/>
                  <a:pt x="3794" y="64"/>
                </a:cubicBezTo>
                <a:cubicBezTo>
                  <a:pt x="3783" y="44"/>
                  <a:pt x="3767" y="28"/>
                  <a:pt x="3747" y="17"/>
                </a:cubicBezTo>
                <a:cubicBezTo>
                  <a:pt x="3728" y="6"/>
                  <a:pt x="3706" y="0"/>
                  <a:pt x="3684" y="0"/>
                </a:cubicBezTo>
                <a:lnTo>
                  <a:pt x="127" y="0"/>
                </a:lnTo>
              </a:path>
            </a:pathLst>
          </a:custGeom>
          <a:solidFill>
            <a:srgbClr val="ffffff"/>
          </a:solidFill>
          <a:ln>
            <a:solidFill>
              <a:srgbClr val="fafcfd"/>
            </a:solidFill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  <a:ea typeface="DejaVu Sans"/>
              </a:rPr>
              <a:t>a</a:t>
            </a:r>
            <a:endParaRPr b="0" lang="en-US" sz="1800" spc="-1" strike="noStrike">
              <a:latin typeface="Arial"/>
            </a:endParaRPr>
          </a:p>
        </p:txBody>
      </p:sp>
      <p:sp>
        <p:nvSpPr>
          <p:cNvPr id="92" name="CustomShape 8"/>
          <p:cNvSpPr/>
          <p:nvPr/>
        </p:nvSpPr>
        <p:spPr>
          <a:xfrm>
            <a:off x="3932280" y="3663000"/>
            <a:ext cx="1367280" cy="270000"/>
          </a:xfrm>
          <a:custGeom>
            <a:avLst/>
            <a:gdLst/>
            <a:ahLst/>
            <a:rect l="l" t="t" r="r" b="b"/>
            <a:pathLst>
              <a:path w="3812" h="764">
                <a:moveTo>
                  <a:pt x="127" y="0"/>
                </a:moveTo>
                <a:lnTo>
                  <a:pt x="127" y="0"/>
                </a:lnTo>
                <a:cubicBezTo>
                  <a:pt x="105" y="0"/>
                  <a:pt x="83" y="6"/>
                  <a:pt x="64" y="17"/>
                </a:cubicBezTo>
                <a:cubicBezTo>
                  <a:pt x="44" y="28"/>
                  <a:pt x="28" y="44"/>
                  <a:pt x="17" y="64"/>
                </a:cubicBezTo>
                <a:cubicBezTo>
                  <a:pt x="6" y="83"/>
                  <a:pt x="0" y="105"/>
                  <a:pt x="0" y="127"/>
                </a:cubicBezTo>
                <a:lnTo>
                  <a:pt x="0" y="635"/>
                </a:lnTo>
                <a:lnTo>
                  <a:pt x="0" y="636"/>
                </a:lnTo>
                <a:cubicBezTo>
                  <a:pt x="0" y="658"/>
                  <a:pt x="6" y="680"/>
                  <a:pt x="17" y="699"/>
                </a:cubicBezTo>
                <a:cubicBezTo>
                  <a:pt x="28" y="719"/>
                  <a:pt x="44" y="735"/>
                  <a:pt x="64" y="746"/>
                </a:cubicBezTo>
                <a:cubicBezTo>
                  <a:pt x="83" y="757"/>
                  <a:pt x="105" y="763"/>
                  <a:pt x="127" y="763"/>
                </a:cubicBezTo>
                <a:lnTo>
                  <a:pt x="3683" y="763"/>
                </a:lnTo>
                <a:lnTo>
                  <a:pt x="3684" y="763"/>
                </a:lnTo>
                <a:cubicBezTo>
                  <a:pt x="3706" y="763"/>
                  <a:pt x="3728" y="757"/>
                  <a:pt x="3747" y="746"/>
                </a:cubicBezTo>
                <a:cubicBezTo>
                  <a:pt x="3767" y="735"/>
                  <a:pt x="3783" y="719"/>
                  <a:pt x="3794" y="699"/>
                </a:cubicBezTo>
                <a:cubicBezTo>
                  <a:pt x="3805" y="680"/>
                  <a:pt x="3811" y="658"/>
                  <a:pt x="3811" y="636"/>
                </a:cubicBezTo>
                <a:lnTo>
                  <a:pt x="3811" y="127"/>
                </a:lnTo>
                <a:lnTo>
                  <a:pt x="3811" y="127"/>
                </a:lnTo>
                <a:lnTo>
                  <a:pt x="3811" y="127"/>
                </a:lnTo>
                <a:cubicBezTo>
                  <a:pt x="3811" y="105"/>
                  <a:pt x="3805" y="83"/>
                  <a:pt x="3794" y="64"/>
                </a:cubicBezTo>
                <a:cubicBezTo>
                  <a:pt x="3783" y="44"/>
                  <a:pt x="3767" y="28"/>
                  <a:pt x="3747" y="17"/>
                </a:cubicBezTo>
                <a:cubicBezTo>
                  <a:pt x="3728" y="6"/>
                  <a:pt x="3706" y="0"/>
                  <a:pt x="3684" y="0"/>
                </a:cubicBezTo>
                <a:lnTo>
                  <a:pt x="127" y="0"/>
                </a:lnTo>
              </a:path>
            </a:pathLst>
          </a:custGeom>
          <a:solidFill>
            <a:srgbClr val="ffffff"/>
          </a:solidFill>
          <a:ln>
            <a:solidFill>
              <a:srgbClr val="fafcfd"/>
            </a:solidFill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  <a:ea typeface="DejaVu Sans"/>
              </a:rPr>
              <a:t>r(s,a)</a:t>
            </a:r>
            <a:endParaRPr b="0" lang="en-US" sz="1800" spc="-1" strike="noStrike">
              <a:latin typeface="Arial"/>
            </a:endParaRPr>
          </a:p>
        </p:txBody>
      </p:sp>
      <p:sp>
        <p:nvSpPr>
          <p:cNvPr id="93" name="CustomShape 9"/>
          <p:cNvSpPr/>
          <p:nvPr/>
        </p:nvSpPr>
        <p:spPr>
          <a:xfrm>
            <a:off x="6272280" y="3735000"/>
            <a:ext cx="1367280" cy="270000"/>
          </a:xfrm>
          <a:custGeom>
            <a:avLst/>
            <a:gdLst/>
            <a:ahLst/>
            <a:rect l="l" t="t" r="r" b="b"/>
            <a:pathLst>
              <a:path w="3812" h="764">
                <a:moveTo>
                  <a:pt x="127" y="0"/>
                </a:moveTo>
                <a:lnTo>
                  <a:pt x="127" y="0"/>
                </a:lnTo>
                <a:cubicBezTo>
                  <a:pt x="105" y="0"/>
                  <a:pt x="83" y="6"/>
                  <a:pt x="64" y="17"/>
                </a:cubicBezTo>
                <a:cubicBezTo>
                  <a:pt x="44" y="28"/>
                  <a:pt x="28" y="44"/>
                  <a:pt x="17" y="64"/>
                </a:cubicBezTo>
                <a:cubicBezTo>
                  <a:pt x="6" y="83"/>
                  <a:pt x="0" y="105"/>
                  <a:pt x="0" y="127"/>
                </a:cubicBezTo>
                <a:lnTo>
                  <a:pt x="0" y="635"/>
                </a:lnTo>
                <a:lnTo>
                  <a:pt x="0" y="636"/>
                </a:lnTo>
                <a:cubicBezTo>
                  <a:pt x="0" y="658"/>
                  <a:pt x="6" y="680"/>
                  <a:pt x="17" y="699"/>
                </a:cubicBezTo>
                <a:cubicBezTo>
                  <a:pt x="28" y="719"/>
                  <a:pt x="44" y="735"/>
                  <a:pt x="64" y="746"/>
                </a:cubicBezTo>
                <a:cubicBezTo>
                  <a:pt x="83" y="757"/>
                  <a:pt x="105" y="763"/>
                  <a:pt x="127" y="763"/>
                </a:cubicBezTo>
                <a:lnTo>
                  <a:pt x="3683" y="763"/>
                </a:lnTo>
                <a:lnTo>
                  <a:pt x="3684" y="763"/>
                </a:lnTo>
                <a:cubicBezTo>
                  <a:pt x="3706" y="763"/>
                  <a:pt x="3728" y="757"/>
                  <a:pt x="3747" y="746"/>
                </a:cubicBezTo>
                <a:cubicBezTo>
                  <a:pt x="3767" y="735"/>
                  <a:pt x="3783" y="719"/>
                  <a:pt x="3794" y="699"/>
                </a:cubicBezTo>
                <a:cubicBezTo>
                  <a:pt x="3805" y="680"/>
                  <a:pt x="3811" y="658"/>
                  <a:pt x="3811" y="636"/>
                </a:cubicBezTo>
                <a:lnTo>
                  <a:pt x="3811" y="127"/>
                </a:lnTo>
                <a:lnTo>
                  <a:pt x="3811" y="127"/>
                </a:lnTo>
                <a:lnTo>
                  <a:pt x="3811" y="127"/>
                </a:lnTo>
                <a:cubicBezTo>
                  <a:pt x="3811" y="105"/>
                  <a:pt x="3805" y="83"/>
                  <a:pt x="3794" y="64"/>
                </a:cubicBezTo>
                <a:cubicBezTo>
                  <a:pt x="3783" y="44"/>
                  <a:pt x="3767" y="28"/>
                  <a:pt x="3747" y="17"/>
                </a:cubicBezTo>
                <a:cubicBezTo>
                  <a:pt x="3728" y="6"/>
                  <a:pt x="3706" y="0"/>
                  <a:pt x="3684" y="0"/>
                </a:cubicBezTo>
                <a:lnTo>
                  <a:pt x="127" y="0"/>
                </a:lnTo>
              </a:path>
            </a:pathLst>
          </a:custGeom>
          <a:solidFill>
            <a:srgbClr val="ffffff"/>
          </a:solidFill>
          <a:ln>
            <a:solidFill>
              <a:srgbClr val="fafcfd"/>
            </a:solidFill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  <a:ea typeface="DejaVu Sans"/>
              </a:rPr>
              <a:t>a</a:t>
            </a:r>
            <a:endParaRPr b="0" lang="en-US" sz="1800" spc="-1" strike="noStrike">
              <a:latin typeface="Arial"/>
            </a:endParaRPr>
          </a:p>
        </p:txBody>
      </p:sp>
      <p:sp>
        <p:nvSpPr>
          <p:cNvPr id="94" name="CustomShape 10"/>
          <p:cNvSpPr/>
          <p:nvPr/>
        </p:nvSpPr>
        <p:spPr>
          <a:xfrm>
            <a:off x="6344640" y="4023360"/>
            <a:ext cx="1367280" cy="270000"/>
          </a:xfrm>
          <a:custGeom>
            <a:avLst/>
            <a:gdLst/>
            <a:ahLst/>
            <a:rect l="l" t="t" r="r" b="b"/>
            <a:pathLst>
              <a:path w="3812" h="764">
                <a:moveTo>
                  <a:pt x="127" y="0"/>
                </a:moveTo>
                <a:lnTo>
                  <a:pt x="127" y="0"/>
                </a:lnTo>
                <a:cubicBezTo>
                  <a:pt x="105" y="0"/>
                  <a:pt x="83" y="6"/>
                  <a:pt x="64" y="17"/>
                </a:cubicBezTo>
                <a:cubicBezTo>
                  <a:pt x="44" y="28"/>
                  <a:pt x="28" y="44"/>
                  <a:pt x="17" y="64"/>
                </a:cubicBezTo>
                <a:cubicBezTo>
                  <a:pt x="6" y="83"/>
                  <a:pt x="0" y="105"/>
                  <a:pt x="0" y="127"/>
                </a:cubicBezTo>
                <a:lnTo>
                  <a:pt x="0" y="635"/>
                </a:lnTo>
                <a:lnTo>
                  <a:pt x="0" y="636"/>
                </a:lnTo>
                <a:cubicBezTo>
                  <a:pt x="0" y="658"/>
                  <a:pt x="6" y="680"/>
                  <a:pt x="17" y="699"/>
                </a:cubicBezTo>
                <a:cubicBezTo>
                  <a:pt x="28" y="719"/>
                  <a:pt x="44" y="735"/>
                  <a:pt x="64" y="746"/>
                </a:cubicBezTo>
                <a:cubicBezTo>
                  <a:pt x="83" y="757"/>
                  <a:pt x="105" y="763"/>
                  <a:pt x="127" y="763"/>
                </a:cubicBezTo>
                <a:lnTo>
                  <a:pt x="3683" y="763"/>
                </a:lnTo>
                <a:lnTo>
                  <a:pt x="3684" y="763"/>
                </a:lnTo>
                <a:cubicBezTo>
                  <a:pt x="3706" y="763"/>
                  <a:pt x="3728" y="757"/>
                  <a:pt x="3747" y="746"/>
                </a:cubicBezTo>
                <a:cubicBezTo>
                  <a:pt x="3767" y="735"/>
                  <a:pt x="3783" y="719"/>
                  <a:pt x="3794" y="699"/>
                </a:cubicBezTo>
                <a:cubicBezTo>
                  <a:pt x="3805" y="680"/>
                  <a:pt x="3811" y="658"/>
                  <a:pt x="3811" y="636"/>
                </a:cubicBezTo>
                <a:lnTo>
                  <a:pt x="3811" y="127"/>
                </a:lnTo>
                <a:lnTo>
                  <a:pt x="3811" y="127"/>
                </a:lnTo>
                <a:lnTo>
                  <a:pt x="3811" y="127"/>
                </a:lnTo>
                <a:cubicBezTo>
                  <a:pt x="3811" y="105"/>
                  <a:pt x="3805" y="83"/>
                  <a:pt x="3794" y="64"/>
                </a:cubicBezTo>
                <a:cubicBezTo>
                  <a:pt x="3783" y="44"/>
                  <a:pt x="3767" y="28"/>
                  <a:pt x="3747" y="17"/>
                </a:cubicBezTo>
                <a:cubicBezTo>
                  <a:pt x="3728" y="6"/>
                  <a:pt x="3706" y="0"/>
                  <a:pt x="3684" y="0"/>
                </a:cubicBezTo>
                <a:lnTo>
                  <a:pt x="127" y="0"/>
                </a:lnTo>
              </a:path>
            </a:pathLst>
          </a:custGeom>
          <a:solidFill>
            <a:srgbClr val="ffffff"/>
          </a:solidFill>
          <a:ln>
            <a:solidFill>
              <a:srgbClr val="fafcfd"/>
            </a:solidFill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  <a:ea typeface="DejaVu Sans"/>
              </a:rPr>
              <a:t>p(s--&gt;s’)</a:t>
            </a:r>
            <a:endParaRPr b="0" lang="en-US" sz="1800" spc="-1" strike="noStrike">
              <a:latin typeface="Arial"/>
            </a:endParaRPr>
          </a:p>
        </p:txBody>
      </p:sp>
      <p:sp>
        <p:nvSpPr>
          <p:cNvPr id="95" name="Line 11"/>
          <p:cNvSpPr/>
          <p:nvPr/>
        </p:nvSpPr>
        <p:spPr>
          <a:xfrm>
            <a:off x="0" y="0"/>
            <a:ext cx="360" cy="360"/>
          </a:xfrm>
          <a:prstGeom prst="line">
            <a:avLst/>
          </a:prstGeom>
          <a:ln>
            <a:solidFill>
              <a:srgbClr val="3465a4"/>
            </a:solidFill>
            <a:tailEnd len="med" type="triangle" w="med"/>
          </a:ln>
        </p:spPr>
        <p:style>
          <a:lnRef idx="0"/>
          <a:fillRef idx="0"/>
          <a:effectRef idx="0"/>
          <a:fontRef idx="minor"/>
        </p:style>
      </p:sp>
      <p:sp>
        <p:nvSpPr>
          <p:cNvPr id="96" name="Line 12"/>
          <p:cNvSpPr/>
          <p:nvPr/>
        </p:nvSpPr>
        <p:spPr>
          <a:xfrm>
            <a:off x="0" y="0"/>
            <a:ext cx="360" cy="360"/>
          </a:xfrm>
          <a:prstGeom prst="line">
            <a:avLst/>
          </a:prstGeom>
          <a:ln w="36720">
            <a:solidFill>
              <a:srgbClr val="3465a4"/>
            </a:solidFill>
            <a:round/>
            <a:tailEnd len="med" type="triangle" w="med"/>
          </a:ln>
        </p:spPr>
        <p:style>
          <a:lnRef idx="0"/>
          <a:fillRef idx="0"/>
          <a:effectRef idx="0"/>
          <a:fontRef idx="minor"/>
        </p:style>
      </p:sp>
      <p:sp>
        <p:nvSpPr>
          <p:cNvPr id="97" name="Line 13"/>
          <p:cNvSpPr/>
          <p:nvPr/>
        </p:nvSpPr>
        <p:spPr>
          <a:xfrm>
            <a:off x="3288600" y="3108960"/>
            <a:ext cx="2929320" cy="0"/>
          </a:xfrm>
          <a:prstGeom prst="line">
            <a:avLst/>
          </a:prstGeom>
          <a:ln>
            <a:solidFill>
              <a:srgbClr val="3465a4"/>
            </a:solidFill>
            <a:tailEnd len="med" type="triangle" w="med"/>
          </a:ln>
        </p:spPr>
        <p:style>
          <a:lnRef idx="0"/>
          <a:fillRef idx="0"/>
          <a:effectRef idx="0"/>
          <a:fontRef idx="minor"/>
        </p:style>
      </p:sp>
      <p:sp>
        <p:nvSpPr>
          <p:cNvPr id="98" name="Line 14"/>
          <p:cNvSpPr/>
          <p:nvPr/>
        </p:nvSpPr>
        <p:spPr>
          <a:xfrm flipH="1">
            <a:off x="3288600" y="3474720"/>
            <a:ext cx="2929320" cy="0"/>
          </a:xfrm>
          <a:prstGeom prst="line">
            <a:avLst/>
          </a:prstGeom>
          <a:ln>
            <a:solidFill>
              <a:srgbClr val="3465a4"/>
            </a:solidFill>
            <a:tailEnd len="med" type="triangle" w="med"/>
          </a:ln>
        </p:spPr>
        <p:style>
          <a:lnRef idx="0"/>
          <a:fillRef idx="0"/>
          <a:effectRef idx="0"/>
          <a:fontRef idx="minor"/>
        </p:style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CustomShape 1"/>
          <p:cNvSpPr/>
          <p:nvPr/>
        </p:nvSpPr>
        <p:spPr>
          <a:xfrm>
            <a:off x="640440" y="2007360"/>
            <a:ext cx="10509480" cy="43452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rmAutofit/>
          </a:bodyPr>
          <a:p>
            <a:pPr algn="just">
              <a:lnSpc>
                <a:spcPct val="90000"/>
              </a:lnSpc>
              <a:spcBef>
                <a:spcPts val="1001"/>
              </a:spcBef>
            </a:pPr>
            <a:endParaRPr b="0" lang="en-US" sz="1800" spc="-1" strike="noStrike">
              <a:latin typeface="Arial"/>
            </a:endParaRPr>
          </a:p>
          <a:p>
            <a:pPr algn="just">
              <a:lnSpc>
                <a:spcPct val="90000"/>
              </a:lnSpc>
              <a:spcBef>
                <a:spcPts val="1001"/>
              </a:spcBef>
            </a:pPr>
            <a:endParaRPr b="0" lang="en-US" sz="1800" spc="-1" strike="noStrike">
              <a:latin typeface="Arial"/>
            </a:endParaRPr>
          </a:p>
          <a:p>
            <a:pPr algn="just">
              <a:lnSpc>
                <a:spcPct val="90000"/>
              </a:lnSpc>
              <a:spcBef>
                <a:spcPts val="1001"/>
              </a:spcBef>
            </a:pPr>
            <a:endParaRPr b="0" lang="en-US" sz="1800" spc="-1" strike="noStrike">
              <a:latin typeface="Arial"/>
            </a:endParaRPr>
          </a:p>
          <a:p>
            <a:pPr algn="just">
              <a:lnSpc>
                <a:spcPct val="90000"/>
              </a:lnSpc>
              <a:spcBef>
                <a:spcPts val="1001"/>
              </a:spcBef>
            </a:pP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endParaRPr b="0" lang="en-US" sz="1800" spc="-1" strike="noStrike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  <a:tabLst>
                <a:tab algn="l" pos="0"/>
              </a:tabLst>
            </a:pPr>
            <a:endParaRPr b="0" lang="en-US" sz="1800" spc="-1" strike="noStrike">
              <a:latin typeface="Arial"/>
            </a:endParaRPr>
          </a:p>
        </p:txBody>
      </p:sp>
      <p:sp>
        <p:nvSpPr>
          <p:cNvPr id="100" name="CustomShape 2"/>
          <p:cNvSpPr/>
          <p:nvPr/>
        </p:nvSpPr>
        <p:spPr>
          <a:xfrm>
            <a:off x="838080" y="365040"/>
            <a:ext cx="10509480" cy="13194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 anchorCtr="1">
            <a:noAutofit/>
          </a:bodyPr>
          <a:p>
            <a:pPr algn="ctr">
              <a:lnSpc>
                <a:spcPct val="90000"/>
              </a:lnSpc>
              <a:tabLst>
                <a:tab algn="l" pos="0"/>
              </a:tabLst>
            </a:pPr>
            <a:r>
              <a:rPr b="1" lang="fr-FR" sz="4400" spc="-1" strike="noStrike">
                <a:solidFill>
                  <a:srgbClr val="000000"/>
                </a:solidFill>
                <a:latin typeface="Calibri Light"/>
                <a:ea typeface="DejaVu Sans"/>
              </a:rPr>
              <a:t>2. Reward Function</a:t>
            </a:r>
            <a:endParaRPr b="0" lang="en-US" sz="4400" spc="-1" strike="noStrike">
              <a:latin typeface="Arial"/>
            </a:endParaRPr>
          </a:p>
        </p:txBody>
      </p:sp>
      <p:sp>
        <p:nvSpPr>
          <p:cNvPr id="101" name="CustomShape 3"/>
          <p:cNvSpPr/>
          <p:nvPr/>
        </p:nvSpPr>
        <p:spPr>
          <a:xfrm>
            <a:off x="8610480" y="6356520"/>
            <a:ext cx="2737080" cy="3589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r">
              <a:lnSpc>
                <a:spcPct val="100000"/>
              </a:lnSpc>
              <a:tabLst>
                <a:tab algn="l" pos="0"/>
              </a:tabLst>
            </a:pPr>
            <a:fld id="{8A38A156-A14E-4AFD-AF66-436196D38B9C}" type="slidenum">
              <a:rPr b="0" lang="fr-FR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5</a:t>
            </a:fld>
            <a:endParaRPr b="0" lang="en-US" sz="1800" spc="-1" strike="noStrike">
              <a:latin typeface="Arial"/>
            </a:endParaRPr>
          </a:p>
        </p:txBody>
      </p:sp>
      <p:sp>
        <p:nvSpPr>
          <p:cNvPr id="102" name="CustomShape 4"/>
          <p:cNvSpPr/>
          <p:nvPr/>
        </p:nvSpPr>
        <p:spPr>
          <a:xfrm>
            <a:off x="5844240" y="5927040"/>
            <a:ext cx="10509480" cy="43452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rmAutofit/>
          </a:bodyPr>
          <a:p>
            <a:pPr algn="just">
              <a:lnSpc>
                <a:spcPct val="90000"/>
              </a:lnSpc>
              <a:spcBef>
                <a:spcPts val="1001"/>
              </a:spcBef>
            </a:pPr>
            <a:endParaRPr b="0" lang="en-US" sz="1800" spc="-1" strike="noStrike">
              <a:latin typeface="Arial"/>
            </a:endParaRPr>
          </a:p>
          <a:p>
            <a:pPr algn="just">
              <a:lnSpc>
                <a:spcPct val="90000"/>
              </a:lnSpc>
              <a:spcBef>
                <a:spcPts val="1001"/>
              </a:spcBef>
            </a:pP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endParaRPr b="0" lang="en-US" sz="1800" spc="-1" strike="noStrike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  <a:tabLst>
                <a:tab algn="l" pos="0"/>
              </a:tabLst>
            </a:pPr>
            <a:endParaRPr b="0" lang="en-US" sz="1800" spc="-1" strike="noStrike">
              <a:latin typeface="Arial"/>
            </a:endParaRPr>
          </a:p>
        </p:txBody>
      </p:sp>
      <p:sp>
        <p:nvSpPr>
          <p:cNvPr id="103" name="CustomShape 5"/>
          <p:cNvSpPr/>
          <p:nvPr/>
        </p:nvSpPr>
        <p:spPr>
          <a:xfrm>
            <a:off x="5251680" y="1002960"/>
            <a:ext cx="10509480" cy="13194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04" name="CustomShape 6"/>
          <p:cNvSpPr/>
          <p:nvPr/>
        </p:nvSpPr>
        <p:spPr>
          <a:xfrm>
            <a:off x="1828800" y="1687320"/>
            <a:ext cx="545760" cy="230040"/>
          </a:xfrm>
          <a:prstGeom prst="rect">
            <a:avLst/>
          </a:prstGeom>
          <a:solidFill>
            <a:srgbClr val="ffffff"/>
          </a:solidFill>
          <a:ln>
            <a:solidFill>
              <a:srgbClr val="ffffff"/>
            </a:solidFill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  <a:ea typeface="DejaVu Sans"/>
              </a:rPr>
              <a:t>a</a:t>
            </a:r>
            <a:r>
              <a:rPr b="0" lang="en-US" sz="1800" spc="-1" strike="noStrike" baseline="-14000000">
                <a:solidFill>
                  <a:srgbClr val="000000"/>
                </a:solidFill>
                <a:latin typeface="Arial"/>
                <a:ea typeface="DejaVu Sans"/>
              </a:rPr>
              <a:t>t</a:t>
            </a:r>
            <a:endParaRPr b="0" lang="en-US" sz="1800" spc="-1" strike="noStrike">
              <a:latin typeface="Arial"/>
            </a:endParaRPr>
          </a:p>
        </p:txBody>
      </p:sp>
      <p:sp>
        <p:nvSpPr>
          <p:cNvPr id="105" name="CustomShape 7"/>
          <p:cNvSpPr/>
          <p:nvPr/>
        </p:nvSpPr>
        <p:spPr>
          <a:xfrm>
            <a:off x="3304800" y="1687320"/>
            <a:ext cx="545760" cy="230040"/>
          </a:xfrm>
          <a:prstGeom prst="rect">
            <a:avLst/>
          </a:prstGeom>
          <a:solidFill>
            <a:srgbClr val="ffffff"/>
          </a:solidFill>
          <a:ln>
            <a:solidFill>
              <a:srgbClr val="ffffff"/>
            </a:solidFill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  <a:ea typeface="DejaVu Sans"/>
              </a:rPr>
              <a:t>a</a:t>
            </a:r>
            <a:r>
              <a:rPr b="0" lang="en-US" sz="1800" spc="-1" strike="noStrike" baseline="-33000">
                <a:solidFill>
                  <a:srgbClr val="000000"/>
                </a:solidFill>
                <a:latin typeface="Arial"/>
                <a:ea typeface="DejaVu Sans"/>
              </a:rPr>
              <a:t>t+1</a:t>
            </a:r>
            <a:endParaRPr b="0" lang="en-US" sz="1800" spc="-1" strike="noStrike">
              <a:latin typeface="Arial"/>
            </a:endParaRPr>
          </a:p>
        </p:txBody>
      </p:sp>
      <p:sp>
        <p:nvSpPr>
          <p:cNvPr id="106" name="CustomShape 8"/>
          <p:cNvSpPr/>
          <p:nvPr/>
        </p:nvSpPr>
        <p:spPr>
          <a:xfrm>
            <a:off x="4960800" y="1687320"/>
            <a:ext cx="545760" cy="230040"/>
          </a:xfrm>
          <a:prstGeom prst="rect">
            <a:avLst/>
          </a:prstGeom>
          <a:solidFill>
            <a:srgbClr val="ffffff"/>
          </a:solidFill>
          <a:ln>
            <a:solidFill>
              <a:srgbClr val="ffffff"/>
            </a:solidFill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  <a:ea typeface="DejaVu Sans"/>
              </a:rPr>
              <a:t>a</a:t>
            </a:r>
            <a:r>
              <a:rPr b="0" lang="en-US" sz="1800" spc="-1" strike="noStrike" baseline="-33000">
                <a:solidFill>
                  <a:srgbClr val="000000"/>
                </a:solidFill>
                <a:latin typeface="Arial"/>
                <a:ea typeface="DejaVu Sans"/>
              </a:rPr>
              <a:t>t+2</a:t>
            </a:r>
            <a:endParaRPr b="0" lang="en-US" sz="1800" spc="-1" strike="noStrike">
              <a:latin typeface="Arial"/>
            </a:endParaRPr>
          </a:p>
        </p:txBody>
      </p:sp>
      <p:grpSp>
        <p:nvGrpSpPr>
          <p:cNvPr id="107" name="Group 9"/>
          <p:cNvGrpSpPr/>
          <p:nvPr/>
        </p:nvGrpSpPr>
        <p:grpSpPr>
          <a:xfrm>
            <a:off x="861840" y="2136600"/>
            <a:ext cx="7275600" cy="1678680"/>
            <a:chOff x="861840" y="2136600"/>
            <a:chExt cx="7275600" cy="1678680"/>
          </a:xfrm>
        </p:grpSpPr>
        <p:grpSp>
          <p:nvGrpSpPr>
            <p:cNvPr id="108" name="Group 10"/>
            <p:cNvGrpSpPr/>
            <p:nvPr/>
          </p:nvGrpSpPr>
          <p:grpSpPr>
            <a:xfrm>
              <a:off x="861840" y="2177640"/>
              <a:ext cx="5090040" cy="1637640"/>
              <a:chOff x="861840" y="2177640"/>
              <a:chExt cx="5090040" cy="1637640"/>
            </a:xfrm>
          </p:grpSpPr>
          <p:sp>
            <p:nvSpPr>
              <p:cNvPr id="109" name="CustomShape 11"/>
              <p:cNvSpPr/>
              <p:nvPr/>
            </p:nvSpPr>
            <p:spPr>
              <a:xfrm>
                <a:off x="861840" y="2194560"/>
                <a:ext cx="728640" cy="637200"/>
              </a:xfrm>
              <a:prstGeom prst="ellipse">
                <a:avLst/>
              </a:prstGeom>
              <a:solidFill>
                <a:srgbClr val="729fcf"/>
              </a:solidFill>
              <a:ln>
                <a:solidFill>
                  <a:srgbClr val="3465a4"/>
                </a:solidFill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5000" bIns="45000" anchor="ctr">
                <a:noAutofit/>
              </a:bodyPr>
              <a:p>
                <a:pPr algn="ctr">
                  <a:lnSpc>
                    <a:spcPct val="100000"/>
                  </a:lnSpc>
                </a:pPr>
                <a:r>
                  <a:rPr b="0" lang="en-US" sz="1800" spc="-1" strike="noStrike">
                    <a:solidFill>
                      <a:srgbClr val="000000"/>
                    </a:solidFill>
                    <a:latin typeface="Arial"/>
                    <a:ea typeface="DejaVu Sans"/>
                  </a:rPr>
                  <a:t>s</a:t>
                </a:r>
                <a:r>
                  <a:rPr b="0" lang="en-US" sz="1800" spc="-1" strike="noStrike" baseline="-14000000">
                    <a:solidFill>
                      <a:srgbClr val="000000"/>
                    </a:solidFill>
                    <a:latin typeface="Arial"/>
                    <a:ea typeface="DejaVu Sans"/>
                  </a:rPr>
                  <a:t>t</a:t>
                </a:r>
                <a:endParaRPr b="0" lang="en-US" sz="1800" spc="-1" strike="noStrike">
                  <a:latin typeface="Arial"/>
                </a:endParaRPr>
              </a:p>
            </p:txBody>
          </p:sp>
          <p:sp>
            <p:nvSpPr>
              <p:cNvPr id="110" name="CustomShape 12"/>
              <p:cNvSpPr/>
              <p:nvPr/>
            </p:nvSpPr>
            <p:spPr>
              <a:xfrm>
                <a:off x="2374200" y="2194920"/>
                <a:ext cx="728640" cy="637200"/>
              </a:xfrm>
              <a:prstGeom prst="ellipse">
                <a:avLst/>
              </a:prstGeom>
              <a:solidFill>
                <a:srgbClr val="729fcf"/>
              </a:solidFill>
              <a:ln>
                <a:solidFill>
                  <a:srgbClr val="3465a4"/>
                </a:solidFill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5000" bIns="45000" anchor="ctr">
                <a:noAutofit/>
              </a:bodyPr>
              <a:p>
                <a:pPr algn="ctr">
                  <a:lnSpc>
                    <a:spcPct val="100000"/>
                  </a:lnSpc>
                </a:pPr>
                <a:r>
                  <a:rPr b="0" lang="en-US" sz="1800" spc="-1" strike="noStrike">
                    <a:solidFill>
                      <a:srgbClr val="000000"/>
                    </a:solidFill>
                    <a:latin typeface="Arial"/>
                    <a:ea typeface="DejaVu Sans"/>
                  </a:rPr>
                  <a:t>s</a:t>
                </a:r>
                <a:r>
                  <a:rPr b="0" lang="en-US" sz="1800" spc="-1" strike="noStrike" baseline="-14000000">
                    <a:solidFill>
                      <a:srgbClr val="000000"/>
                    </a:solidFill>
                    <a:latin typeface="Arial"/>
                    <a:ea typeface="DejaVu Sans"/>
                  </a:rPr>
                  <a:t>t+1</a:t>
                </a:r>
                <a:endParaRPr b="0" lang="en-US" sz="1800" spc="-1" strike="noStrike">
                  <a:latin typeface="Arial"/>
                </a:endParaRPr>
              </a:p>
            </p:txBody>
          </p:sp>
          <p:sp>
            <p:nvSpPr>
              <p:cNvPr id="111" name="CustomShape 13"/>
              <p:cNvSpPr/>
              <p:nvPr/>
            </p:nvSpPr>
            <p:spPr>
              <a:xfrm>
                <a:off x="3814200" y="2194920"/>
                <a:ext cx="728640" cy="637200"/>
              </a:xfrm>
              <a:prstGeom prst="ellipse">
                <a:avLst/>
              </a:prstGeom>
              <a:solidFill>
                <a:srgbClr val="729fcf"/>
              </a:solidFill>
              <a:ln>
                <a:solidFill>
                  <a:srgbClr val="3465a4"/>
                </a:solidFill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5000" bIns="45000" anchor="ctr">
                <a:noAutofit/>
              </a:bodyPr>
              <a:p>
                <a:pPr algn="ctr">
                  <a:lnSpc>
                    <a:spcPct val="100000"/>
                  </a:lnSpc>
                </a:pPr>
                <a:r>
                  <a:rPr b="0" lang="en-US" sz="1800" spc="-1" strike="noStrike">
                    <a:solidFill>
                      <a:srgbClr val="000000"/>
                    </a:solidFill>
                    <a:latin typeface="Arial"/>
                    <a:ea typeface="DejaVu Sans"/>
                  </a:rPr>
                  <a:t>s</a:t>
                </a:r>
                <a:r>
                  <a:rPr b="0" lang="en-US" sz="1800" spc="-1" strike="noStrike" baseline="-14000000">
                    <a:solidFill>
                      <a:srgbClr val="000000"/>
                    </a:solidFill>
                    <a:latin typeface="Arial"/>
                    <a:ea typeface="DejaVu Sans"/>
                  </a:rPr>
                  <a:t>t+2</a:t>
                </a:r>
                <a:endParaRPr b="0" lang="en-US" sz="1800" spc="-1" strike="noStrike">
                  <a:latin typeface="Arial"/>
                </a:endParaRPr>
              </a:p>
            </p:txBody>
          </p:sp>
          <p:sp>
            <p:nvSpPr>
              <p:cNvPr id="112" name="CustomShape 14"/>
              <p:cNvSpPr/>
              <p:nvPr/>
            </p:nvSpPr>
            <p:spPr>
              <a:xfrm>
                <a:off x="1227600" y="2194560"/>
                <a:ext cx="1509840" cy="360"/>
              </a:xfrm>
              <a:prstGeom prst="curvedConnector3">
                <a:avLst>
                  <a:gd name="adj1" fmla="val 452"/>
                </a:avLst>
              </a:prstGeom>
              <a:noFill/>
              <a:ln>
                <a:solidFill>
                  <a:srgbClr val="3465a4"/>
                </a:solidFill>
                <a:tailEnd len="med" type="triangle" w="med"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113" name="CustomShape 15"/>
              <p:cNvSpPr/>
              <p:nvPr/>
            </p:nvSpPr>
            <p:spPr>
              <a:xfrm>
                <a:off x="2739960" y="2194920"/>
                <a:ext cx="1437480" cy="360"/>
              </a:xfrm>
              <a:prstGeom prst="curvedConnector3">
                <a:avLst>
                  <a:gd name="adj1" fmla="val -950"/>
                </a:avLst>
              </a:prstGeom>
              <a:noFill/>
              <a:ln>
                <a:solidFill>
                  <a:srgbClr val="3465a4"/>
                </a:solidFill>
                <a:tailEnd len="med" type="triangle" w="med"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114" name="Line 16"/>
              <p:cNvSpPr/>
              <p:nvPr/>
            </p:nvSpPr>
            <p:spPr>
              <a:xfrm flipH="1" flipV="1">
                <a:off x="1867680" y="2210760"/>
                <a:ext cx="182880" cy="1188720"/>
              </a:xfrm>
              <a:prstGeom prst="line">
                <a:avLst/>
              </a:prstGeom>
              <a:ln>
                <a:solidFill>
                  <a:srgbClr val="3465a4"/>
                </a:solidFill>
                <a:tailEnd len="med" type="triangle" w="med"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115" name="Line 17"/>
              <p:cNvSpPr/>
              <p:nvPr/>
            </p:nvSpPr>
            <p:spPr>
              <a:xfrm flipH="1" flipV="1">
                <a:off x="3421440" y="2177640"/>
                <a:ext cx="182880" cy="1188720"/>
              </a:xfrm>
              <a:prstGeom prst="line">
                <a:avLst/>
              </a:prstGeom>
              <a:ln>
                <a:solidFill>
                  <a:srgbClr val="3465a4"/>
                </a:solidFill>
                <a:tailEnd len="med" type="triangle" w="med"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116" name="CustomShape 18"/>
              <p:cNvSpPr/>
              <p:nvPr/>
            </p:nvSpPr>
            <p:spPr>
              <a:xfrm>
                <a:off x="1593360" y="3144960"/>
                <a:ext cx="1094400" cy="418320"/>
              </a:xfrm>
              <a:prstGeom prst="rect">
                <a:avLst/>
              </a:prstGeom>
              <a:solidFill>
                <a:srgbClr val="ffffff"/>
              </a:solidFill>
              <a:ln>
                <a:solidFill>
                  <a:srgbClr val="ffffff"/>
                </a:solidFill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5000" bIns="45000" anchor="ctr">
                <a:noAutofit/>
              </a:bodyPr>
              <a:p>
                <a:pPr algn="ctr">
                  <a:lnSpc>
                    <a:spcPct val="100000"/>
                  </a:lnSpc>
                </a:pPr>
                <a:r>
                  <a:rPr b="0" lang="en-US" sz="1800" spc="-1" strike="noStrike">
                    <a:solidFill>
                      <a:srgbClr val="000000"/>
                    </a:solidFill>
                    <a:latin typeface="Arial"/>
                    <a:ea typeface="DejaVu Sans"/>
                  </a:rPr>
                  <a:t>r</a:t>
                </a:r>
                <a:r>
                  <a:rPr b="0" lang="en-US" sz="1800" spc="-1" strike="noStrike" baseline="-14000000">
                    <a:solidFill>
                      <a:srgbClr val="000000"/>
                    </a:solidFill>
                    <a:latin typeface="Arial"/>
                    <a:ea typeface="DejaVu Sans"/>
                  </a:rPr>
                  <a:t>t</a:t>
                </a:r>
                <a:endParaRPr b="0" lang="en-US" sz="1800" spc="-1" strike="noStrike">
                  <a:latin typeface="Arial"/>
                </a:endParaRPr>
              </a:p>
            </p:txBody>
          </p:sp>
          <p:sp>
            <p:nvSpPr>
              <p:cNvPr id="117" name="CustomShape 19"/>
              <p:cNvSpPr/>
              <p:nvPr/>
            </p:nvSpPr>
            <p:spPr>
              <a:xfrm>
                <a:off x="2997360" y="3396960"/>
                <a:ext cx="1094400" cy="418320"/>
              </a:xfrm>
              <a:prstGeom prst="rect">
                <a:avLst/>
              </a:prstGeom>
              <a:solidFill>
                <a:srgbClr val="ffffff"/>
              </a:solidFill>
              <a:ln>
                <a:solidFill>
                  <a:srgbClr val="ffffff"/>
                </a:solidFill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5000" bIns="45000" anchor="ctr">
                <a:noAutofit/>
              </a:bodyPr>
              <a:p>
                <a:pPr algn="ctr">
                  <a:lnSpc>
                    <a:spcPct val="100000"/>
                  </a:lnSpc>
                </a:pPr>
                <a:r>
                  <a:rPr b="0" lang="en-US" sz="1800" spc="-1" strike="noStrike">
                    <a:solidFill>
                      <a:srgbClr val="000000"/>
                    </a:solidFill>
                    <a:latin typeface="Arial"/>
                    <a:ea typeface="DejaVu Sans"/>
                  </a:rPr>
                  <a:t>r</a:t>
                </a:r>
                <a:r>
                  <a:rPr b="0" lang="en-US" sz="1800" spc="-1" strike="noStrike" baseline="-14000000">
                    <a:solidFill>
                      <a:srgbClr val="000000"/>
                    </a:solidFill>
                    <a:latin typeface="Arial"/>
                    <a:ea typeface="DejaVu Sans"/>
                  </a:rPr>
                  <a:t>t+1</a:t>
                </a:r>
                <a:endParaRPr b="0" lang="en-US" sz="1800" spc="-1" strike="noStrike">
                  <a:latin typeface="Arial"/>
                </a:endParaRPr>
              </a:p>
            </p:txBody>
          </p:sp>
          <p:sp>
            <p:nvSpPr>
              <p:cNvPr id="118" name="CustomShape 20"/>
              <p:cNvSpPr/>
              <p:nvPr/>
            </p:nvSpPr>
            <p:spPr>
              <a:xfrm>
                <a:off x="4857480" y="3138480"/>
                <a:ext cx="1094400" cy="418320"/>
              </a:xfrm>
              <a:prstGeom prst="rect">
                <a:avLst/>
              </a:prstGeom>
              <a:solidFill>
                <a:srgbClr val="ffffff"/>
              </a:solidFill>
              <a:ln>
                <a:solidFill>
                  <a:srgbClr val="ffffff"/>
                </a:solidFill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5000" bIns="45000" anchor="ctr">
                <a:noAutofit/>
              </a:bodyPr>
              <a:p>
                <a:pPr algn="ctr">
                  <a:lnSpc>
                    <a:spcPct val="100000"/>
                  </a:lnSpc>
                </a:pPr>
                <a:r>
                  <a:rPr b="0" lang="en-US" sz="1800" spc="-1" strike="noStrike">
                    <a:solidFill>
                      <a:srgbClr val="000000"/>
                    </a:solidFill>
                    <a:latin typeface="Arial"/>
                    <a:ea typeface="DejaVu Sans"/>
                  </a:rPr>
                  <a:t>r</a:t>
                </a:r>
                <a:r>
                  <a:rPr b="0" lang="en-US" sz="1800" spc="-1" strike="noStrike" baseline="-14000000">
                    <a:solidFill>
                      <a:srgbClr val="000000"/>
                    </a:solidFill>
                    <a:latin typeface="Arial"/>
                    <a:ea typeface="DejaVu Sans"/>
                  </a:rPr>
                  <a:t>t+2</a:t>
                </a:r>
                <a:endParaRPr b="0" lang="en-US" sz="1800" spc="-1" strike="noStrike">
                  <a:latin typeface="Arial"/>
                </a:endParaRPr>
              </a:p>
            </p:txBody>
          </p:sp>
        </p:grpSp>
        <p:grpSp>
          <p:nvGrpSpPr>
            <p:cNvPr id="119" name="Group 21"/>
            <p:cNvGrpSpPr/>
            <p:nvPr/>
          </p:nvGrpSpPr>
          <p:grpSpPr>
            <a:xfrm>
              <a:off x="4323960" y="2136600"/>
              <a:ext cx="3813480" cy="1245960"/>
              <a:chOff x="4323960" y="2136600"/>
              <a:chExt cx="3813480" cy="1245960"/>
            </a:xfrm>
          </p:grpSpPr>
          <p:sp>
            <p:nvSpPr>
              <p:cNvPr id="120" name="CustomShape 22"/>
              <p:cNvSpPr/>
              <p:nvPr/>
            </p:nvSpPr>
            <p:spPr>
              <a:xfrm>
                <a:off x="5866200" y="2194920"/>
                <a:ext cx="728640" cy="637200"/>
              </a:xfrm>
              <a:prstGeom prst="ellipse">
                <a:avLst/>
              </a:prstGeom>
              <a:solidFill>
                <a:srgbClr val="729fcf"/>
              </a:solidFill>
              <a:ln>
                <a:solidFill>
                  <a:srgbClr val="3465a4"/>
                </a:solidFill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5000" bIns="45000" anchor="ctr">
                <a:noAutofit/>
              </a:bodyPr>
              <a:p>
                <a:pPr algn="ctr">
                  <a:lnSpc>
                    <a:spcPct val="100000"/>
                  </a:lnSpc>
                </a:pPr>
                <a:r>
                  <a:rPr b="0" lang="en-US" sz="1800" spc="-1" strike="noStrike">
                    <a:solidFill>
                      <a:srgbClr val="000000"/>
                    </a:solidFill>
                    <a:latin typeface="Arial"/>
                    <a:ea typeface="DejaVu Sans"/>
                  </a:rPr>
                  <a:t>s</a:t>
                </a:r>
                <a:r>
                  <a:rPr b="0" lang="en-US" sz="1800" spc="-1" strike="noStrike" baseline="-14000000">
                    <a:solidFill>
                      <a:srgbClr val="000000"/>
                    </a:solidFill>
                    <a:latin typeface="Arial"/>
                    <a:ea typeface="DejaVu Sans"/>
                  </a:rPr>
                  <a:t>t+3</a:t>
                </a:r>
                <a:endParaRPr b="0" lang="en-US" sz="1800" spc="-1" strike="noStrike">
                  <a:latin typeface="Arial"/>
                </a:endParaRPr>
              </a:p>
            </p:txBody>
          </p:sp>
          <p:sp>
            <p:nvSpPr>
              <p:cNvPr id="121" name="Line 23"/>
              <p:cNvSpPr/>
              <p:nvPr/>
            </p:nvSpPr>
            <p:spPr>
              <a:xfrm flipH="1" flipV="1">
                <a:off x="5251680" y="2193840"/>
                <a:ext cx="182880" cy="1188720"/>
              </a:xfrm>
              <a:prstGeom prst="line">
                <a:avLst/>
              </a:prstGeom>
              <a:ln>
                <a:solidFill>
                  <a:srgbClr val="3465a4"/>
                </a:solidFill>
                <a:tailEnd len="med" type="triangle" w="med"/>
              </a:ln>
            </p:spPr>
            <p:style>
              <a:lnRef idx="0"/>
              <a:fillRef idx="0"/>
              <a:effectRef idx="0"/>
              <a:fontRef idx="minor"/>
            </p:style>
          </p:sp>
          <p:grpSp>
            <p:nvGrpSpPr>
              <p:cNvPr id="122" name="Group 24"/>
              <p:cNvGrpSpPr/>
              <p:nvPr/>
            </p:nvGrpSpPr>
            <p:grpSpPr>
              <a:xfrm>
                <a:off x="4323960" y="2136600"/>
                <a:ext cx="3813480" cy="1188720"/>
                <a:chOff x="4323960" y="2136600"/>
                <a:chExt cx="3813480" cy="1188720"/>
              </a:xfrm>
            </p:grpSpPr>
            <p:sp>
              <p:nvSpPr>
                <p:cNvPr id="123" name="CustomShape 25"/>
                <p:cNvSpPr/>
                <p:nvPr/>
              </p:nvSpPr>
              <p:spPr>
                <a:xfrm>
                  <a:off x="4323960" y="2194920"/>
                  <a:ext cx="1905480" cy="360"/>
                </a:xfrm>
                <a:prstGeom prst="curvedConnector3">
                  <a:avLst>
                    <a:gd name="adj1" fmla="val 1320"/>
                  </a:avLst>
                </a:prstGeom>
                <a:noFill/>
                <a:ln>
                  <a:solidFill>
                    <a:srgbClr val="3465a4"/>
                  </a:solidFill>
                  <a:tailEnd len="med" type="triangle" w="med"/>
                </a:ln>
              </p:spPr>
              <p:style>
                <a:lnRef idx="0"/>
                <a:fillRef idx="0"/>
                <a:effectRef idx="0"/>
                <a:fontRef idx="minor"/>
              </p:style>
            </p:sp>
            <p:sp>
              <p:nvSpPr>
                <p:cNvPr id="124" name="CustomShape 26"/>
                <p:cNvSpPr/>
                <p:nvPr/>
              </p:nvSpPr>
              <p:spPr>
                <a:xfrm>
                  <a:off x="6231960" y="2189160"/>
                  <a:ext cx="1905480" cy="360"/>
                </a:xfrm>
                <a:prstGeom prst="curvedConnector3">
                  <a:avLst>
                    <a:gd name="adj1" fmla="val 50000"/>
                  </a:avLst>
                </a:prstGeom>
                <a:noFill/>
                <a:ln>
                  <a:solidFill>
                    <a:srgbClr val="3465a4"/>
                  </a:solidFill>
                  <a:custDash>
                    <a:ds d="1100000" sp="500000"/>
                    <a:ds d="100000" sp="500000"/>
                    <a:ds d="100000" sp="500000"/>
                  </a:custDash>
                  <a:tailEnd len="med" type="triangle" w="med"/>
                </a:ln>
              </p:spPr>
              <p:style>
                <a:lnRef idx="0"/>
                <a:fillRef idx="0"/>
                <a:effectRef idx="0"/>
                <a:fontRef idx="minor"/>
              </p:style>
            </p:sp>
            <p:sp>
              <p:nvSpPr>
                <p:cNvPr id="125" name="Line 27"/>
                <p:cNvSpPr/>
                <p:nvPr/>
              </p:nvSpPr>
              <p:spPr>
                <a:xfrm flipH="1" flipV="1">
                  <a:off x="7239600" y="2136600"/>
                  <a:ext cx="182880" cy="1188720"/>
                </a:xfrm>
                <a:prstGeom prst="line">
                  <a:avLst/>
                </a:prstGeom>
                <a:ln>
                  <a:solidFill>
                    <a:srgbClr val="3465a4"/>
                  </a:solidFill>
                  <a:tailEnd len="med" type="triangle" w="med"/>
                </a:ln>
              </p:spPr>
              <p:style>
                <a:lnRef idx="0"/>
                <a:fillRef idx="0"/>
                <a:effectRef idx="0"/>
                <a:fontRef idx="minor"/>
              </p:style>
            </p:sp>
          </p:grpSp>
        </p:grpSp>
      </p:grpSp>
      <p:sp>
        <p:nvSpPr>
          <p:cNvPr id="126" name="CustomShape 28"/>
          <p:cNvSpPr/>
          <p:nvPr/>
        </p:nvSpPr>
        <p:spPr>
          <a:xfrm>
            <a:off x="1005840" y="3757680"/>
            <a:ext cx="6397920" cy="1002960"/>
          </a:xfrm>
          <a:prstGeom prst="rect">
            <a:avLst/>
          </a:prstGeom>
          <a:solidFill>
            <a:srgbClr val="ffffff"/>
          </a:solidFill>
          <a:ln>
            <a:solidFill>
              <a:srgbClr val="ffffff"/>
            </a:solidFill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ctr">
            <a:noAutofit/>
          </a:bodyPr>
          <a:p>
            <a:pPr>
              <a:lnSpc>
                <a:spcPct val="100000"/>
              </a:lnSpc>
            </a:pPr>
            <a:r>
              <a:rPr b="0" lang="en-US" sz="2800" spc="-1" strike="noStrike">
                <a:solidFill>
                  <a:srgbClr val="000000"/>
                </a:solidFill>
                <a:latin typeface="Arial"/>
                <a:ea typeface="DejaVu Sans"/>
              </a:rPr>
              <a:t>R</a:t>
            </a:r>
            <a:r>
              <a:rPr b="0" lang="en-US" sz="2800" spc="-1" strike="noStrike" baseline="-14000000">
                <a:solidFill>
                  <a:srgbClr val="000000"/>
                </a:solidFill>
                <a:latin typeface="Arial"/>
                <a:ea typeface="DejaVu Sans"/>
              </a:rPr>
              <a:t>t</a:t>
            </a:r>
            <a:r>
              <a:rPr b="0" lang="en-US" sz="2800" spc="-1" strike="noStrike">
                <a:solidFill>
                  <a:srgbClr val="000000"/>
                </a:solidFill>
                <a:latin typeface="Arial"/>
                <a:ea typeface="DejaVu Sans"/>
              </a:rPr>
              <a:t>=r</a:t>
            </a:r>
            <a:r>
              <a:rPr b="0" lang="en-US" sz="2800" spc="-1" strike="noStrike" baseline="-14000000">
                <a:solidFill>
                  <a:srgbClr val="000000"/>
                </a:solidFill>
                <a:latin typeface="Arial"/>
                <a:ea typeface="DejaVu Sans"/>
              </a:rPr>
              <a:t>t</a:t>
            </a:r>
            <a:r>
              <a:rPr b="0" lang="en-US" sz="2800" spc="-1" strike="noStrike">
                <a:solidFill>
                  <a:srgbClr val="000000"/>
                </a:solidFill>
                <a:latin typeface="Arial"/>
                <a:ea typeface="DejaVu Sans"/>
              </a:rPr>
              <a:t>+</a:t>
            </a:r>
            <a:r>
              <a:rPr b="0" lang="en-US" sz="2800" spc="-1" strike="noStrike">
                <a:solidFill>
                  <a:srgbClr val="000000"/>
                </a:solidFill>
                <a:latin typeface="Arial"/>
                <a:ea typeface="Arial"/>
              </a:rPr>
              <a:t>ᵞr</a:t>
            </a:r>
            <a:r>
              <a:rPr b="0" lang="en-US" sz="2800" spc="-1" strike="noStrike" baseline="-14000000">
                <a:solidFill>
                  <a:srgbClr val="000000"/>
                </a:solidFill>
                <a:latin typeface="Arial"/>
                <a:ea typeface="Arial"/>
              </a:rPr>
              <a:t>t+1</a:t>
            </a:r>
            <a:r>
              <a:rPr b="0" lang="en-US" sz="2800" spc="-1" strike="noStrike">
                <a:solidFill>
                  <a:srgbClr val="000000"/>
                </a:solidFill>
                <a:latin typeface="Arial"/>
                <a:ea typeface="Arial"/>
              </a:rPr>
              <a:t>+ᵞ</a:t>
            </a:r>
            <a:r>
              <a:rPr b="0" lang="en-US" sz="2800" spc="-1" strike="noStrike" baseline="14000000">
                <a:solidFill>
                  <a:srgbClr val="000000"/>
                </a:solidFill>
                <a:latin typeface="Arial"/>
                <a:ea typeface="Arial"/>
              </a:rPr>
              <a:t>2</a:t>
            </a:r>
            <a:r>
              <a:rPr b="0" lang="en-US" sz="2800" spc="-1" strike="noStrike">
                <a:solidFill>
                  <a:srgbClr val="000000"/>
                </a:solidFill>
                <a:latin typeface="Arial"/>
                <a:ea typeface="Arial"/>
              </a:rPr>
              <a:t>r</a:t>
            </a:r>
            <a:r>
              <a:rPr b="0" lang="en-US" sz="2800" spc="-1" strike="noStrike" baseline="-14000000">
                <a:solidFill>
                  <a:srgbClr val="000000"/>
                </a:solidFill>
                <a:latin typeface="Arial"/>
                <a:ea typeface="Arial"/>
              </a:rPr>
              <a:t>t+2</a:t>
            </a:r>
            <a:r>
              <a:rPr b="0" lang="en-US" sz="2800" spc="-1" strike="noStrike">
                <a:solidFill>
                  <a:srgbClr val="000000"/>
                </a:solidFill>
                <a:latin typeface="Arial"/>
                <a:ea typeface="Arial"/>
              </a:rPr>
              <a:t>+...</a:t>
            </a:r>
            <a:endParaRPr b="0" lang="en-US" sz="2800" spc="-1" strike="noStrike">
              <a:latin typeface="Arial"/>
            </a:endParaRPr>
          </a:p>
        </p:txBody>
      </p:sp>
      <p:sp>
        <p:nvSpPr>
          <p:cNvPr id="127" name="CustomShape 29"/>
          <p:cNvSpPr/>
          <p:nvPr/>
        </p:nvSpPr>
        <p:spPr>
          <a:xfrm>
            <a:off x="1005840" y="4765680"/>
            <a:ext cx="6397920" cy="1002960"/>
          </a:xfrm>
          <a:prstGeom prst="rect">
            <a:avLst/>
          </a:prstGeom>
          <a:solidFill>
            <a:srgbClr val="ffffff"/>
          </a:solidFill>
          <a:ln>
            <a:solidFill>
              <a:srgbClr val="ffffff"/>
            </a:solidFill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ctr">
            <a:noAutofit/>
          </a:bodyPr>
          <a:p>
            <a:pPr>
              <a:lnSpc>
                <a:spcPct val="100000"/>
              </a:lnSpc>
            </a:pPr>
            <a:r>
              <a:rPr b="0" lang="en-US" sz="2800" spc="-1" strike="noStrike">
                <a:solidFill>
                  <a:srgbClr val="ff0000"/>
                </a:solidFill>
                <a:latin typeface="Arial"/>
                <a:ea typeface="DejaVu Sans"/>
              </a:rPr>
              <a:t>R</a:t>
            </a:r>
            <a:r>
              <a:rPr b="0" lang="en-US" sz="2800" spc="-1" strike="noStrike" baseline="-14000000">
                <a:solidFill>
                  <a:srgbClr val="ff0000"/>
                </a:solidFill>
                <a:latin typeface="Arial"/>
                <a:ea typeface="DejaVu Sans"/>
              </a:rPr>
              <a:t>t</a:t>
            </a:r>
            <a:r>
              <a:rPr b="0" lang="en-US" sz="2800" spc="-1" strike="noStrike">
                <a:solidFill>
                  <a:srgbClr val="ff0000"/>
                </a:solidFill>
                <a:latin typeface="Arial"/>
                <a:ea typeface="DejaVu Sans"/>
              </a:rPr>
              <a:t>=r</a:t>
            </a:r>
            <a:r>
              <a:rPr b="0" lang="en-US" sz="2800" spc="-1" strike="noStrike" baseline="-14000000">
                <a:solidFill>
                  <a:srgbClr val="ff0000"/>
                </a:solidFill>
                <a:latin typeface="Arial"/>
                <a:ea typeface="DejaVu Sans"/>
              </a:rPr>
              <a:t>t</a:t>
            </a:r>
            <a:r>
              <a:rPr b="0" lang="en-US" sz="2800" spc="-1" strike="noStrike">
                <a:solidFill>
                  <a:srgbClr val="ff0000"/>
                </a:solidFill>
                <a:latin typeface="Arial"/>
                <a:ea typeface="DejaVu Sans"/>
              </a:rPr>
              <a:t>+</a:t>
            </a:r>
            <a:r>
              <a:rPr b="0" lang="en-US" sz="2800" spc="-1" strike="noStrike">
                <a:solidFill>
                  <a:srgbClr val="ff0000"/>
                </a:solidFill>
                <a:latin typeface="Arial"/>
                <a:ea typeface="Arial"/>
              </a:rPr>
              <a:t>ᵞR</a:t>
            </a:r>
            <a:r>
              <a:rPr b="0" lang="en-US" sz="2800" spc="-1" strike="noStrike" baseline="-14000000">
                <a:solidFill>
                  <a:srgbClr val="ff0000"/>
                </a:solidFill>
                <a:latin typeface="Arial"/>
                <a:ea typeface="Arial"/>
              </a:rPr>
              <a:t>t+1</a:t>
            </a:r>
            <a:endParaRPr b="0" lang="en-US" sz="28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CustomShape 1"/>
          <p:cNvSpPr/>
          <p:nvPr/>
        </p:nvSpPr>
        <p:spPr>
          <a:xfrm>
            <a:off x="640440" y="2007360"/>
            <a:ext cx="10509480" cy="43452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rmAutofit fontScale="76000"/>
          </a:bodyPr>
          <a:p>
            <a:pPr algn="just">
              <a:lnSpc>
                <a:spcPct val="90000"/>
              </a:lnSpc>
              <a:spcBef>
                <a:spcPts val="1001"/>
              </a:spcBef>
            </a:pPr>
            <a:r>
              <a:rPr b="0" lang="fr-FR" sz="3000" spc="-1" strike="noStrike">
                <a:solidFill>
                  <a:srgbClr val="000000"/>
                </a:solidFill>
                <a:latin typeface="Calibri"/>
                <a:ea typeface="Cambria Math"/>
              </a:rPr>
              <a:t>Policy determines agent’s action a=</a:t>
            </a:r>
            <a:r>
              <a:rPr b="0" lang="fr-FR" sz="3000" spc="-1" strike="noStrike">
                <a:solidFill>
                  <a:srgbClr val="000000"/>
                </a:solidFill>
                <a:latin typeface="utkal"/>
                <a:ea typeface="utkal"/>
              </a:rPr>
              <a:t>π</a:t>
            </a:r>
            <a:r>
              <a:rPr b="0" lang="fr-FR" sz="3000" spc="-1" strike="noStrike">
                <a:solidFill>
                  <a:srgbClr val="000000"/>
                </a:solidFill>
                <a:latin typeface="Calibri"/>
                <a:ea typeface="utkal"/>
              </a:rPr>
              <a:t>(S) from any state S.</a:t>
            </a:r>
            <a:endParaRPr b="0" lang="en-US" sz="3000" spc="-1" strike="noStrike">
              <a:latin typeface="Arial"/>
            </a:endParaRPr>
          </a:p>
          <a:p>
            <a:pPr algn="just">
              <a:lnSpc>
                <a:spcPct val="90000"/>
              </a:lnSpc>
              <a:spcBef>
                <a:spcPts val="1001"/>
              </a:spcBef>
            </a:pPr>
            <a:r>
              <a:rPr b="0" lang="fr-FR" sz="3000" spc="-1" strike="noStrike">
                <a:solidFill>
                  <a:srgbClr val="000000"/>
                </a:solidFill>
                <a:latin typeface="utkal"/>
                <a:ea typeface="utkal"/>
              </a:rPr>
              <a:t>π</a:t>
            </a:r>
            <a:r>
              <a:rPr b="0" lang="fr-FR" sz="3000" spc="-1" strike="noStrike">
                <a:solidFill>
                  <a:srgbClr val="000000"/>
                </a:solidFill>
                <a:latin typeface="Calibri"/>
                <a:ea typeface="utkal"/>
              </a:rPr>
              <a:t>(.) policy</a:t>
            </a:r>
            <a:endParaRPr b="0" lang="en-US" sz="3000" spc="-1" strike="noStrike">
              <a:latin typeface="Arial"/>
            </a:endParaRPr>
          </a:p>
          <a:p>
            <a:pPr algn="just">
              <a:lnSpc>
                <a:spcPct val="90000"/>
              </a:lnSpc>
              <a:spcBef>
                <a:spcPts val="1001"/>
              </a:spcBef>
            </a:pPr>
            <a:r>
              <a:rPr b="0" lang="fr-FR" sz="3000" spc="-1" strike="noStrike">
                <a:solidFill>
                  <a:srgbClr val="000000"/>
                </a:solidFill>
                <a:latin typeface="utkal"/>
                <a:ea typeface="utkal"/>
              </a:rPr>
              <a:t>π :S-→A</a:t>
            </a:r>
            <a:endParaRPr b="0" lang="en-US" sz="3000" spc="-1" strike="noStrike">
              <a:latin typeface="Arial"/>
            </a:endParaRPr>
          </a:p>
          <a:p>
            <a:pPr algn="just">
              <a:lnSpc>
                <a:spcPct val="90000"/>
              </a:lnSpc>
              <a:spcBef>
                <a:spcPts val="1001"/>
              </a:spcBef>
            </a:pPr>
            <a:r>
              <a:rPr b="0" lang="fr-FR" sz="3000" spc="-1" strike="noStrike">
                <a:solidFill>
                  <a:srgbClr val="000000"/>
                </a:solidFill>
                <a:latin typeface="utkal"/>
                <a:ea typeface="utkal"/>
              </a:rPr>
              <a:t>Reward sequence :</a:t>
            </a:r>
            <a:endParaRPr b="0" lang="en-US" sz="3000" spc="-1" strike="noStrike">
              <a:latin typeface="Arial"/>
            </a:endParaRPr>
          </a:p>
          <a:p>
            <a:pPr algn="just">
              <a:lnSpc>
                <a:spcPct val="90000"/>
              </a:lnSpc>
              <a:spcBef>
                <a:spcPts val="1001"/>
              </a:spcBef>
            </a:pPr>
            <a:r>
              <a:rPr b="0" lang="fr-FR" sz="3000" spc="-1" strike="noStrike">
                <a:solidFill>
                  <a:srgbClr val="000000"/>
                </a:solidFill>
                <a:latin typeface="utkal"/>
                <a:ea typeface="utkal"/>
              </a:rPr>
              <a:t>	</a:t>
            </a:r>
            <a:r>
              <a:rPr b="0" lang="fr-FR" sz="3000" spc="-1" strike="noStrike">
                <a:solidFill>
                  <a:srgbClr val="000000"/>
                </a:solidFill>
                <a:latin typeface="utkal"/>
                <a:ea typeface="utkal"/>
              </a:rPr>
              <a:t>r(s,π(s)), r(s’,π(s’)), r(s’’,π(s’’)),…,</a:t>
            </a:r>
            <a:r>
              <a:rPr b="0" lang="fr-FR" sz="30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∞</a:t>
            </a:r>
            <a:endParaRPr b="0" lang="en-US" sz="3000" spc="-1" strike="noStrike">
              <a:latin typeface="Arial"/>
            </a:endParaRPr>
          </a:p>
          <a:p>
            <a:pPr algn="just">
              <a:lnSpc>
                <a:spcPct val="90000"/>
              </a:lnSpc>
              <a:spcBef>
                <a:spcPts val="1001"/>
              </a:spcBef>
            </a:pPr>
            <a:r>
              <a:rPr b="0" lang="fr-FR" sz="30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Discounted total reward :</a:t>
            </a:r>
            <a:endParaRPr b="0" lang="en-US" sz="3000" spc="-1" strike="noStrike">
              <a:latin typeface="Arial"/>
            </a:endParaRPr>
          </a:p>
          <a:p>
            <a:pPr algn="just">
              <a:lnSpc>
                <a:spcPct val="90000"/>
              </a:lnSpc>
              <a:spcBef>
                <a:spcPts val="1001"/>
              </a:spcBef>
            </a:pPr>
            <a:r>
              <a:rPr b="0" lang="fr-FR" sz="30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R(S,π)=r(S,π(s))+γr(S’,π(s’))+γ</a:t>
            </a:r>
            <a:r>
              <a:rPr b="0" lang="fr-FR" sz="3000" spc="-1" strike="noStrike" baseline="14000000">
                <a:solidFill>
                  <a:srgbClr val="000000"/>
                </a:solidFill>
                <a:latin typeface="Times New Roman"/>
                <a:ea typeface="Times New Roman"/>
              </a:rPr>
              <a:t>2</a:t>
            </a:r>
            <a:r>
              <a:rPr b="0" lang="fr-FR" sz="30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r(S’’,π(s’’))+…,∞</a:t>
            </a:r>
            <a:endParaRPr b="0" lang="en-US" sz="3000" spc="-1" strike="noStrike">
              <a:latin typeface="Arial"/>
            </a:endParaRPr>
          </a:p>
          <a:p>
            <a:pPr algn="just">
              <a:lnSpc>
                <a:spcPct val="90000"/>
              </a:lnSpc>
              <a:spcBef>
                <a:spcPts val="1001"/>
              </a:spcBef>
            </a:pPr>
            <a:endParaRPr b="0" lang="en-US" sz="3000" spc="-1" strike="noStrike">
              <a:latin typeface="Arial"/>
            </a:endParaRPr>
          </a:p>
          <a:p>
            <a:pPr algn="just">
              <a:lnSpc>
                <a:spcPct val="90000"/>
              </a:lnSpc>
              <a:spcBef>
                <a:spcPts val="1001"/>
              </a:spcBef>
            </a:pPr>
            <a:endParaRPr b="0" lang="en-US" sz="3000" spc="-1" strike="noStrike">
              <a:latin typeface="Arial"/>
            </a:endParaRPr>
          </a:p>
          <a:p>
            <a:pPr algn="just">
              <a:lnSpc>
                <a:spcPct val="90000"/>
              </a:lnSpc>
              <a:spcBef>
                <a:spcPts val="1001"/>
              </a:spcBef>
            </a:pPr>
            <a:endParaRPr b="0" lang="en-US" sz="30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endParaRPr b="0" lang="en-US" sz="3000" spc="-1" strike="noStrike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  <a:tabLst>
                <a:tab algn="l" pos="0"/>
              </a:tabLst>
            </a:pPr>
            <a:endParaRPr b="0" lang="en-US" sz="3000" spc="-1" strike="noStrike">
              <a:latin typeface="Arial"/>
            </a:endParaRPr>
          </a:p>
        </p:txBody>
      </p:sp>
      <p:sp>
        <p:nvSpPr>
          <p:cNvPr id="129" name="CustomShape 2"/>
          <p:cNvSpPr/>
          <p:nvPr/>
        </p:nvSpPr>
        <p:spPr>
          <a:xfrm>
            <a:off x="838080" y="365040"/>
            <a:ext cx="10509480" cy="13194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 anchorCtr="1">
            <a:noAutofit/>
          </a:bodyPr>
          <a:p>
            <a:pPr algn="ctr">
              <a:lnSpc>
                <a:spcPct val="90000"/>
              </a:lnSpc>
              <a:tabLst>
                <a:tab algn="l" pos="0"/>
              </a:tabLst>
            </a:pPr>
            <a:r>
              <a:rPr b="1" lang="fr-FR" sz="4400" spc="-1" strike="noStrike">
                <a:solidFill>
                  <a:srgbClr val="000000"/>
                </a:solidFill>
                <a:latin typeface="Calibri Light"/>
                <a:ea typeface="DejaVu Sans"/>
              </a:rPr>
              <a:t>3.Policy</a:t>
            </a:r>
            <a:endParaRPr b="0" lang="en-US" sz="4400" spc="-1" strike="noStrike">
              <a:latin typeface="Arial"/>
            </a:endParaRPr>
          </a:p>
        </p:txBody>
      </p:sp>
      <p:sp>
        <p:nvSpPr>
          <p:cNvPr id="130" name="CustomShape 3"/>
          <p:cNvSpPr/>
          <p:nvPr/>
        </p:nvSpPr>
        <p:spPr>
          <a:xfrm>
            <a:off x="8610480" y="6356520"/>
            <a:ext cx="2737080" cy="3589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r">
              <a:lnSpc>
                <a:spcPct val="100000"/>
              </a:lnSpc>
              <a:tabLst>
                <a:tab algn="l" pos="0"/>
              </a:tabLst>
            </a:pPr>
            <a:fld id="{9B8B5E52-FE4F-4B57-B997-49C5BDEB46B1}" type="slidenum">
              <a:rPr b="0" lang="fr-FR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6</a:t>
            </a:fld>
            <a:endParaRPr b="0" lang="en-US" sz="1800" spc="-1" strike="noStrike">
              <a:latin typeface="Arial"/>
            </a:endParaRPr>
          </a:p>
        </p:txBody>
      </p:sp>
      <p:sp>
        <p:nvSpPr>
          <p:cNvPr id="131" name="CustomShape 4"/>
          <p:cNvSpPr/>
          <p:nvPr/>
        </p:nvSpPr>
        <p:spPr>
          <a:xfrm>
            <a:off x="5844240" y="5927040"/>
            <a:ext cx="10509480" cy="43452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rmAutofit/>
          </a:bodyPr>
          <a:p>
            <a:pPr algn="just">
              <a:lnSpc>
                <a:spcPct val="90000"/>
              </a:lnSpc>
              <a:spcBef>
                <a:spcPts val="1001"/>
              </a:spcBef>
            </a:pPr>
            <a:endParaRPr b="0" lang="en-US" sz="1800" spc="-1" strike="noStrike">
              <a:latin typeface="Arial"/>
            </a:endParaRPr>
          </a:p>
          <a:p>
            <a:pPr algn="just">
              <a:lnSpc>
                <a:spcPct val="90000"/>
              </a:lnSpc>
              <a:spcBef>
                <a:spcPts val="1001"/>
              </a:spcBef>
            </a:pP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endParaRPr b="0" lang="en-US" sz="1800" spc="-1" strike="noStrike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  <a:tabLst>
                <a:tab algn="l" pos="0"/>
              </a:tabLst>
            </a:pPr>
            <a:endParaRPr b="0" lang="en-US" sz="18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CustomShape 1"/>
          <p:cNvSpPr/>
          <p:nvPr/>
        </p:nvSpPr>
        <p:spPr>
          <a:xfrm>
            <a:off x="640440" y="2007360"/>
            <a:ext cx="10509480" cy="43452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rmAutofit/>
          </a:bodyPr>
          <a:p>
            <a:pPr algn="just">
              <a:lnSpc>
                <a:spcPct val="90000"/>
              </a:lnSpc>
              <a:spcBef>
                <a:spcPts val="1001"/>
              </a:spcBef>
            </a:pPr>
            <a:r>
              <a:rPr b="1" lang="fr-FR" sz="30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Discounted total reward :</a:t>
            </a:r>
            <a:endParaRPr b="0" lang="en-US" sz="3000" spc="-1" strike="noStrike">
              <a:latin typeface="Arial"/>
            </a:endParaRPr>
          </a:p>
          <a:p>
            <a:pPr algn="just">
              <a:lnSpc>
                <a:spcPct val="90000"/>
              </a:lnSpc>
              <a:spcBef>
                <a:spcPts val="1001"/>
              </a:spcBef>
            </a:pPr>
            <a:r>
              <a:rPr b="1" lang="fr-FR" sz="30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R(S,π)=r(S,π(s))+γr(S’,π(s’))+γ</a:t>
            </a:r>
            <a:r>
              <a:rPr b="1" lang="fr-FR" sz="3000" spc="-1" strike="noStrike" baseline="14000000">
                <a:solidFill>
                  <a:srgbClr val="000000"/>
                </a:solidFill>
                <a:latin typeface="Times New Roman"/>
                <a:ea typeface="Times New Roman"/>
              </a:rPr>
              <a:t>2</a:t>
            </a:r>
            <a:r>
              <a:rPr b="1" lang="fr-FR" sz="30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r(S’,π(s’’))+…,∞</a:t>
            </a:r>
            <a:endParaRPr b="0" lang="en-US" sz="3000" spc="-1" strike="noStrike">
              <a:latin typeface="Arial"/>
            </a:endParaRPr>
          </a:p>
          <a:p>
            <a:pPr algn="just">
              <a:lnSpc>
                <a:spcPct val="90000"/>
              </a:lnSpc>
              <a:spcBef>
                <a:spcPts val="1001"/>
              </a:spcBef>
            </a:pPr>
            <a:r>
              <a:rPr b="1" lang="fr-FR" sz="3000" spc="-1" strike="noStrike">
                <a:solidFill>
                  <a:srgbClr val="ff0000"/>
                </a:solidFill>
                <a:latin typeface="Times New Roman"/>
                <a:ea typeface="Times New Roman"/>
              </a:rPr>
              <a:t>R(S,π)=r(S,π(s))+γR(S’,π)</a:t>
            </a:r>
            <a:endParaRPr b="0" lang="en-US" sz="3000" spc="-1" strike="noStrike">
              <a:latin typeface="Arial"/>
            </a:endParaRPr>
          </a:p>
          <a:p>
            <a:pPr algn="just">
              <a:lnSpc>
                <a:spcPct val="90000"/>
              </a:lnSpc>
              <a:spcBef>
                <a:spcPts val="1001"/>
              </a:spcBef>
            </a:pPr>
            <a:endParaRPr b="0" lang="en-US" sz="3000" spc="-1" strike="noStrike">
              <a:latin typeface="Arial"/>
            </a:endParaRPr>
          </a:p>
          <a:p>
            <a:pPr algn="just">
              <a:lnSpc>
                <a:spcPct val="90000"/>
              </a:lnSpc>
              <a:spcBef>
                <a:spcPts val="1001"/>
              </a:spcBef>
            </a:pPr>
            <a:endParaRPr b="0" lang="en-US" sz="3000" spc="-1" strike="noStrike">
              <a:latin typeface="Arial"/>
            </a:endParaRPr>
          </a:p>
          <a:p>
            <a:pPr algn="just">
              <a:lnSpc>
                <a:spcPct val="90000"/>
              </a:lnSpc>
              <a:spcBef>
                <a:spcPts val="1001"/>
              </a:spcBef>
            </a:pPr>
            <a:endParaRPr b="0" lang="en-US" sz="3000" spc="-1" strike="noStrike">
              <a:latin typeface="Arial"/>
            </a:endParaRPr>
          </a:p>
          <a:p>
            <a:pPr algn="just">
              <a:lnSpc>
                <a:spcPct val="90000"/>
              </a:lnSpc>
              <a:spcBef>
                <a:spcPts val="1001"/>
              </a:spcBef>
            </a:pPr>
            <a:endParaRPr b="0" lang="en-US" sz="30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endParaRPr b="0" lang="en-US" sz="3000" spc="-1" strike="noStrike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  <a:tabLst>
                <a:tab algn="l" pos="0"/>
              </a:tabLst>
            </a:pPr>
            <a:endParaRPr b="0" lang="en-US" sz="3000" spc="-1" strike="noStrike">
              <a:latin typeface="Arial"/>
            </a:endParaRPr>
          </a:p>
        </p:txBody>
      </p:sp>
      <p:sp>
        <p:nvSpPr>
          <p:cNvPr id="133" name="CustomShape 2"/>
          <p:cNvSpPr/>
          <p:nvPr/>
        </p:nvSpPr>
        <p:spPr>
          <a:xfrm>
            <a:off x="838080" y="365040"/>
            <a:ext cx="10509480" cy="13194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 anchorCtr="1">
            <a:noAutofit/>
          </a:bodyPr>
          <a:p>
            <a:pPr algn="just">
              <a:lnSpc>
                <a:spcPct val="90000"/>
              </a:lnSpc>
              <a:spcBef>
                <a:spcPts val="1001"/>
              </a:spcBef>
              <a:tabLst>
                <a:tab algn="l" pos="0"/>
              </a:tabLst>
            </a:pPr>
            <a:r>
              <a:rPr b="1" lang="fr-FR" sz="30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4. Discounted total reward </a:t>
            </a:r>
            <a:endParaRPr b="0" lang="en-US" sz="3000" spc="-1" strike="noStrike">
              <a:latin typeface="Arial"/>
            </a:endParaRPr>
          </a:p>
        </p:txBody>
      </p:sp>
      <p:sp>
        <p:nvSpPr>
          <p:cNvPr id="134" name="CustomShape 3"/>
          <p:cNvSpPr/>
          <p:nvPr/>
        </p:nvSpPr>
        <p:spPr>
          <a:xfrm>
            <a:off x="8610480" y="6356520"/>
            <a:ext cx="2737080" cy="3589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r">
              <a:lnSpc>
                <a:spcPct val="100000"/>
              </a:lnSpc>
              <a:tabLst>
                <a:tab algn="l" pos="0"/>
              </a:tabLst>
            </a:pPr>
            <a:fld id="{67E2E058-C974-4D81-AA32-4578FA8B21CF}" type="slidenum">
              <a:rPr b="0" lang="fr-FR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7</a:t>
            </a:fld>
            <a:endParaRPr b="0" lang="en-US" sz="1800" spc="-1" strike="noStrike">
              <a:latin typeface="Arial"/>
            </a:endParaRPr>
          </a:p>
        </p:txBody>
      </p:sp>
      <p:sp>
        <p:nvSpPr>
          <p:cNvPr id="135" name="CustomShape 4"/>
          <p:cNvSpPr/>
          <p:nvPr/>
        </p:nvSpPr>
        <p:spPr>
          <a:xfrm>
            <a:off x="5844240" y="5927040"/>
            <a:ext cx="10509480" cy="43452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rmAutofit/>
          </a:bodyPr>
          <a:p>
            <a:pPr algn="just">
              <a:lnSpc>
                <a:spcPct val="90000"/>
              </a:lnSpc>
              <a:spcBef>
                <a:spcPts val="1001"/>
              </a:spcBef>
            </a:pPr>
            <a:endParaRPr b="0" lang="en-US" sz="1800" spc="-1" strike="noStrike">
              <a:latin typeface="Arial"/>
            </a:endParaRPr>
          </a:p>
          <a:p>
            <a:pPr algn="just">
              <a:lnSpc>
                <a:spcPct val="90000"/>
              </a:lnSpc>
              <a:spcBef>
                <a:spcPts val="1001"/>
              </a:spcBef>
            </a:pP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endParaRPr b="0" lang="en-US" sz="1800" spc="-1" strike="noStrike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  <a:tabLst>
                <a:tab algn="l" pos="0"/>
              </a:tabLst>
            </a:pPr>
            <a:endParaRPr b="0" lang="en-US" sz="1800" spc="-1" strike="noStrike">
              <a:latin typeface="Arial"/>
            </a:endParaRPr>
          </a:p>
        </p:txBody>
      </p:sp>
      <p:sp>
        <p:nvSpPr>
          <p:cNvPr id="136" name="CustomShape 5"/>
          <p:cNvSpPr/>
          <p:nvPr/>
        </p:nvSpPr>
        <p:spPr>
          <a:xfrm>
            <a:off x="8595360" y="2834640"/>
            <a:ext cx="176760" cy="13662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endParaRPr b="0" lang="en-US" sz="1800" spc="-1" strike="noStrike">
              <a:latin typeface="Arial"/>
            </a:endParaRPr>
          </a:p>
        </p:txBody>
      </p:sp>
      <p:sp>
        <p:nvSpPr>
          <p:cNvPr id="137" name="CustomShape 6"/>
          <p:cNvSpPr/>
          <p:nvPr/>
        </p:nvSpPr>
        <p:spPr>
          <a:xfrm>
            <a:off x="8686800" y="2651760"/>
            <a:ext cx="176760" cy="8542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endParaRPr b="0" lang="en-US" sz="18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CustomShape 1"/>
          <p:cNvSpPr/>
          <p:nvPr/>
        </p:nvSpPr>
        <p:spPr>
          <a:xfrm>
            <a:off x="640440" y="2007360"/>
            <a:ext cx="10509480" cy="43452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rmAutofit/>
          </a:bodyPr>
          <a:p>
            <a:pPr algn="just">
              <a:lnSpc>
                <a:spcPct val="90000"/>
              </a:lnSpc>
              <a:spcBef>
                <a:spcPts val="1001"/>
              </a:spcBef>
            </a:pPr>
            <a:r>
              <a:rPr b="1" lang="fr-FR" sz="30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Discounted total reward =immediate reward+Discounted expected future rewards</a:t>
            </a:r>
            <a:endParaRPr b="0" lang="en-US" sz="3000" spc="-1" strike="noStrike">
              <a:latin typeface="Arial"/>
            </a:endParaRPr>
          </a:p>
          <a:p>
            <a:pPr algn="just">
              <a:lnSpc>
                <a:spcPct val="90000"/>
              </a:lnSpc>
              <a:spcBef>
                <a:spcPts val="1001"/>
              </a:spcBef>
            </a:pPr>
            <a:r>
              <a:rPr b="1" lang="fr-FR" sz="30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E(R(S,π))=r(S,π(s))+γE(R(S’,π))</a:t>
            </a:r>
            <a:endParaRPr b="0" lang="en-US" sz="3000" spc="-1" strike="noStrike">
              <a:latin typeface="Arial"/>
            </a:endParaRPr>
          </a:p>
          <a:p>
            <a:pPr algn="just">
              <a:lnSpc>
                <a:spcPct val="90000"/>
              </a:lnSpc>
              <a:spcBef>
                <a:spcPts val="1001"/>
              </a:spcBef>
            </a:pPr>
            <a:r>
              <a:rPr b="1" lang="fr-FR" sz="30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           </a:t>
            </a:r>
            <a:r>
              <a:rPr b="1" lang="fr-FR" sz="30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R(S,π) =r(S,π(s))+γΣ</a:t>
            </a:r>
            <a:r>
              <a:rPr b="1" lang="fr-FR" sz="3000" spc="-1" strike="noStrike" baseline="-14000000">
                <a:solidFill>
                  <a:srgbClr val="000000"/>
                </a:solidFill>
                <a:latin typeface="Times New Roman"/>
                <a:ea typeface="Times New Roman"/>
              </a:rPr>
              <a:t>s’ϵS</a:t>
            </a:r>
            <a:r>
              <a:rPr b="1" lang="fr-FR" sz="30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P(s,a,s’)R(S’,π))</a:t>
            </a:r>
            <a:endParaRPr b="0" lang="en-US" sz="3000" spc="-1" strike="noStrike">
              <a:latin typeface="Arial"/>
            </a:endParaRPr>
          </a:p>
          <a:p>
            <a:pPr algn="just">
              <a:lnSpc>
                <a:spcPct val="90000"/>
              </a:lnSpc>
              <a:spcBef>
                <a:spcPts val="1001"/>
              </a:spcBef>
            </a:pPr>
            <a:r>
              <a:rPr b="1" lang="fr-FR" sz="30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State-Value</a:t>
            </a:r>
            <a:endParaRPr b="0" lang="en-US" sz="3000" spc="-1" strike="noStrike">
              <a:latin typeface="Arial"/>
            </a:endParaRPr>
          </a:p>
          <a:p>
            <a:pPr algn="just">
              <a:lnSpc>
                <a:spcPct val="90000"/>
              </a:lnSpc>
              <a:spcBef>
                <a:spcPts val="1001"/>
              </a:spcBef>
            </a:pPr>
            <a:r>
              <a:rPr b="1" lang="fr-FR" sz="30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The value of any given state s under a policy π is the discounted total reward when the state s is the the initial state.</a:t>
            </a:r>
            <a:endParaRPr b="0" lang="en-US" sz="3000" spc="-1" strike="noStrike">
              <a:latin typeface="Arial"/>
            </a:endParaRPr>
          </a:p>
          <a:p>
            <a:pPr algn="just">
              <a:lnSpc>
                <a:spcPct val="90000"/>
              </a:lnSpc>
              <a:spcBef>
                <a:spcPts val="1001"/>
              </a:spcBef>
            </a:pPr>
            <a:r>
              <a:rPr b="1" lang="fr-FR" sz="30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V</a:t>
            </a:r>
            <a:r>
              <a:rPr b="1" lang="fr-FR" sz="3000" spc="-1" strike="noStrike" baseline="14000000">
                <a:solidFill>
                  <a:srgbClr val="000000"/>
                </a:solidFill>
                <a:latin typeface="Times New Roman"/>
                <a:ea typeface="Times New Roman"/>
              </a:rPr>
              <a:t>π</a:t>
            </a:r>
            <a:r>
              <a:rPr b="1" lang="fr-FR" sz="30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(S)=r(S,π(s))+γΣ</a:t>
            </a:r>
            <a:r>
              <a:rPr b="1" lang="fr-FR" sz="3000" spc="-1" strike="noStrike" baseline="-14000000">
                <a:solidFill>
                  <a:srgbClr val="000000"/>
                </a:solidFill>
                <a:latin typeface="Times New Roman"/>
                <a:ea typeface="Times New Roman"/>
              </a:rPr>
              <a:t>s’ϵS</a:t>
            </a:r>
            <a:r>
              <a:rPr b="1" lang="fr-FR" sz="30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P(s,a,s’)V</a:t>
            </a:r>
            <a:r>
              <a:rPr b="1" lang="fr-FR" sz="3000" spc="-1" strike="noStrike" baseline="14000000">
                <a:solidFill>
                  <a:srgbClr val="000000"/>
                </a:solidFill>
                <a:latin typeface="Times New Roman"/>
                <a:ea typeface="Times New Roman"/>
              </a:rPr>
              <a:t>π</a:t>
            </a:r>
            <a:r>
              <a:rPr b="1" lang="fr-FR" sz="30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(S’)</a:t>
            </a:r>
            <a:endParaRPr b="0" lang="en-US" sz="3000" spc="-1" strike="noStrike">
              <a:latin typeface="Arial"/>
            </a:endParaRPr>
          </a:p>
          <a:p>
            <a:pPr algn="just">
              <a:lnSpc>
                <a:spcPct val="90000"/>
              </a:lnSpc>
              <a:spcBef>
                <a:spcPts val="1001"/>
              </a:spcBef>
            </a:pPr>
            <a:endParaRPr b="0" lang="en-US" sz="3000" spc="-1" strike="noStrike">
              <a:latin typeface="Arial"/>
            </a:endParaRPr>
          </a:p>
          <a:p>
            <a:pPr algn="just">
              <a:lnSpc>
                <a:spcPct val="90000"/>
              </a:lnSpc>
              <a:spcBef>
                <a:spcPts val="1001"/>
              </a:spcBef>
            </a:pPr>
            <a:endParaRPr b="0" lang="en-US" sz="3000" spc="-1" strike="noStrike">
              <a:latin typeface="Arial"/>
            </a:endParaRPr>
          </a:p>
          <a:p>
            <a:pPr algn="just">
              <a:lnSpc>
                <a:spcPct val="90000"/>
              </a:lnSpc>
              <a:spcBef>
                <a:spcPts val="1001"/>
              </a:spcBef>
            </a:pPr>
            <a:endParaRPr b="0" lang="en-US" sz="3000" spc="-1" strike="noStrike">
              <a:latin typeface="Arial"/>
            </a:endParaRPr>
          </a:p>
          <a:p>
            <a:pPr algn="just">
              <a:lnSpc>
                <a:spcPct val="90000"/>
              </a:lnSpc>
              <a:spcBef>
                <a:spcPts val="1001"/>
              </a:spcBef>
            </a:pPr>
            <a:endParaRPr b="0" lang="en-US" sz="3000" spc="-1" strike="noStrike">
              <a:latin typeface="Arial"/>
            </a:endParaRPr>
          </a:p>
          <a:p>
            <a:pPr algn="just">
              <a:lnSpc>
                <a:spcPct val="90000"/>
              </a:lnSpc>
              <a:spcBef>
                <a:spcPts val="1001"/>
              </a:spcBef>
            </a:pPr>
            <a:endParaRPr b="0" lang="en-US" sz="3000" spc="-1" strike="noStrike">
              <a:latin typeface="Arial"/>
            </a:endParaRPr>
          </a:p>
          <a:p>
            <a:pPr algn="just">
              <a:lnSpc>
                <a:spcPct val="90000"/>
              </a:lnSpc>
              <a:spcBef>
                <a:spcPts val="1001"/>
              </a:spcBef>
            </a:pPr>
            <a:endParaRPr b="0" lang="en-US" sz="30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endParaRPr b="0" lang="en-US" sz="3000" spc="-1" strike="noStrike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  <a:tabLst>
                <a:tab algn="l" pos="0"/>
              </a:tabLst>
            </a:pPr>
            <a:endParaRPr b="0" lang="en-US" sz="3000" spc="-1" strike="noStrike">
              <a:latin typeface="Arial"/>
            </a:endParaRPr>
          </a:p>
        </p:txBody>
      </p:sp>
      <p:sp>
        <p:nvSpPr>
          <p:cNvPr id="139" name="CustomShape 2"/>
          <p:cNvSpPr/>
          <p:nvPr/>
        </p:nvSpPr>
        <p:spPr>
          <a:xfrm>
            <a:off x="838080" y="365040"/>
            <a:ext cx="10509480" cy="13194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 anchorCtr="1">
            <a:noAutofit/>
          </a:bodyPr>
          <a:p>
            <a:pPr algn="just">
              <a:lnSpc>
                <a:spcPct val="90000"/>
              </a:lnSpc>
              <a:spcBef>
                <a:spcPts val="1001"/>
              </a:spcBef>
              <a:tabLst>
                <a:tab algn="l" pos="0"/>
              </a:tabLst>
            </a:pPr>
            <a:r>
              <a:rPr b="1" lang="fr-FR" sz="30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5. State Value </a:t>
            </a:r>
            <a:endParaRPr b="0" lang="en-US" sz="3000" spc="-1" strike="noStrike">
              <a:latin typeface="Arial"/>
            </a:endParaRPr>
          </a:p>
        </p:txBody>
      </p:sp>
      <p:sp>
        <p:nvSpPr>
          <p:cNvPr id="140" name="CustomShape 3"/>
          <p:cNvSpPr/>
          <p:nvPr/>
        </p:nvSpPr>
        <p:spPr>
          <a:xfrm>
            <a:off x="8610480" y="6356520"/>
            <a:ext cx="2737080" cy="3589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r">
              <a:lnSpc>
                <a:spcPct val="100000"/>
              </a:lnSpc>
              <a:tabLst>
                <a:tab algn="l" pos="0"/>
              </a:tabLst>
            </a:pPr>
            <a:fld id="{05F48414-0EFD-496A-8A95-FE3EE316CC75}" type="slidenum">
              <a:rPr b="0" lang="fr-FR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8</a:t>
            </a:fld>
            <a:endParaRPr b="0" lang="en-US" sz="1800" spc="-1" strike="noStrike">
              <a:latin typeface="Arial"/>
            </a:endParaRPr>
          </a:p>
        </p:txBody>
      </p:sp>
      <p:sp>
        <p:nvSpPr>
          <p:cNvPr id="141" name="CustomShape 4"/>
          <p:cNvSpPr/>
          <p:nvPr/>
        </p:nvSpPr>
        <p:spPr>
          <a:xfrm>
            <a:off x="5844240" y="5927040"/>
            <a:ext cx="10509480" cy="43452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rmAutofit/>
          </a:bodyPr>
          <a:p>
            <a:pPr algn="just">
              <a:lnSpc>
                <a:spcPct val="90000"/>
              </a:lnSpc>
              <a:spcBef>
                <a:spcPts val="1001"/>
              </a:spcBef>
            </a:pPr>
            <a:endParaRPr b="0" lang="en-US" sz="1800" spc="-1" strike="noStrike">
              <a:latin typeface="Arial"/>
            </a:endParaRPr>
          </a:p>
          <a:p>
            <a:pPr algn="just">
              <a:lnSpc>
                <a:spcPct val="90000"/>
              </a:lnSpc>
              <a:spcBef>
                <a:spcPts val="1001"/>
              </a:spcBef>
            </a:pP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endParaRPr b="0" lang="en-US" sz="1800" spc="-1" strike="noStrike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  <a:tabLst>
                <a:tab algn="l" pos="0"/>
              </a:tabLst>
            </a:pPr>
            <a:endParaRPr b="0" lang="en-US" sz="1800" spc="-1" strike="noStrike">
              <a:latin typeface="Arial"/>
            </a:endParaRPr>
          </a:p>
        </p:txBody>
      </p:sp>
      <p:sp>
        <p:nvSpPr>
          <p:cNvPr id="142" name="CustomShape 5"/>
          <p:cNvSpPr/>
          <p:nvPr/>
        </p:nvSpPr>
        <p:spPr>
          <a:xfrm>
            <a:off x="8595360" y="2834640"/>
            <a:ext cx="176760" cy="13662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endParaRPr b="0" lang="en-US" sz="1800" spc="-1" strike="noStrike">
              <a:latin typeface="Arial"/>
            </a:endParaRPr>
          </a:p>
        </p:txBody>
      </p:sp>
      <p:sp>
        <p:nvSpPr>
          <p:cNvPr id="143" name="CustomShape 6"/>
          <p:cNvSpPr/>
          <p:nvPr/>
        </p:nvSpPr>
        <p:spPr>
          <a:xfrm>
            <a:off x="8686800" y="2651760"/>
            <a:ext cx="176760" cy="8542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endParaRPr b="0" lang="en-US" sz="18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CustomShape 1"/>
          <p:cNvSpPr/>
          <p:nvPr/>
        </p:nvSpPr>
        <p:spPr>
          <a:xfrm>
            <a:off x="640440" y="2007360"/>
            <a:ext cx="10509480" cy="43452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rmAutofit/>
          </a:bodyPr>
          <a:p>
            <a:pPr algn="just">
              <a:lnSpc>
                <a:spcPct val="90000"/>
              </a:lnSpc>
              <a:spcBef>
                <a:spcPts val="1001"/>
              </a:spcBef>
            </a:pPr>
            <a:endParaRPr b="0" lang="en-US" sz="1800" spc="-1" strike="noStrike">
              <a:latin typeface="Arial"/>
            </a:endParaRPr>
          </a:p>
          <a:p>
            <a:pPr algn="just">
              <a:lnSpc>
                <a:spcPct val="90000"/>
              </a:lnSpc>
              <a:spcBef>
                <a:spcPts val="1001"/>
              </a:spcBef>
            </a:pPr>
            <a:r>
              <a:rPr b="1" lang="fr-FR" sz="4000" spc="-1" strike="noStrike">
                <a:solidFill>
                  <a:srgbClr val="ff0000"/>
                </a:solidFill>
                <a:latin typeface="Times New Roman"/>
                <a:ea typeface="Times New Roman"/>
              </a:rPr>
              <a:t>V</a:t>
            </a:r>
            <a:r>
              <a:rPr b="1" lang="fr-FR" sz="4000" spc="-1" strike="noStrike" baseline="14000000">
                <a:solidFill>
                  <a:srgbClr val="ff0000"/>
                </a:solidFill>
                <a:latin typeface="Times New Roman"/>
                <a:ea typeface="Times New Roman"/>
              </a:rPr>
              <a:t>π</a:t>
            </a:r>
            <a:r>
              <a:rPr b="1" lang="fr-FR" sz="4000" spc="-1" strike="noStrike">
                <a:solidFill>
                  <a:srgbClr val="ff0000"/>
                </a:solidFill>
                <a:latin typeface="Times New Roman"/>
                <a:ea typeface="Times New Roman"/>
              </a:rPr>
              <a:t>(S)=r(S,π(s))+γΣ</a:t>
            </a:r>
            <a:r>
              <a:rPr b="1" lang="fr-FR" sz="4000" spc="-1" strike="noStrike" baseline="-14000000">
                <a:solidFill>
                  <a:srgbClr val="ff0000"/>
                </a:solidFill>
                <a:latin typeface="Times New Roman"/>
                <a:ea typeface="Times New Roman"/>
              </a:rPr>
              <a:t>s’ϵS</a:t>
            </a:r>
            <a:r>
              <a:rPr b="1" lang="fr-FR" sz="4000" spc="-1" strike="noStrike">
                <a:solidFill>
                  <a:srgbClr val="ff0000"/>
                </a:solidFill>
                <a:latin typeface="Times New Roman"/>
                <a:ea typeface="Times New Roman"/>
              </a:rPr>
              <a:t>P(s,a,s’)V</a:t>
            </a:r>
            <a:r>
              <a:rPr b="1" lang="fr-FR" sz="4000" spc="-1" strike="noStrike" baseline="14000000">
                <a:solidFill>
                  <a:srgbClr val="ff0000"/>
                </a:solidFill>
                <a:latin typeface="Times New Roman"/>
                <a:ea typeface="Times New Roman"/>
              </a:rPr>
              <a:t>π</a:t>
            </a:r>
            <a:r>
              <a:rPr b="1" lang="fr-FR" sz="4000" spc="-1" strike="noStrike">
                <a:solidFill>
                  <a:srgbClr val="ff0000"/>
                </a:solidFill>
                <a:latin typeface="Times New Roman"/>
                <a:ea typeface="Times New Roman"/>
              </a:rPr>
              <a:t>(S’)</a:t>
            </a:r>
            <a:endParaRPr b="0" lang="en-US" sz="4000" spc="-1" strike="noStrike">
              <a:latin typeface="Arial"/>
            </a:endParaRPr>
          </a:p>
          <a:p>
            <a:pPr algn="just">
              <a:lnSpc>
                <a:spcPct val="90000"/>
              </a:lnSpc>
              <a:spcBef>
                <a:spcPts val="1001"/>
              </a:spcBef>
            </a:pPr>
            <a:endParaRPr b="0" lang="en-US" sz="4000" spc="-1" strike="noStrike">
              <a:latin typeface="Arial"/>
            </a:endParaRPr>
          </a:p>
          <a:p>
            <a:pPr algn="just">
              <a:lnSpc>
                <a:spcPct val="90000"/>
              </a:lnSpc>
              <a:spcBef>
                <a:spcPts val="1001"/>
              </a:spcBef>
            </a:pPr>
            <a:endParaRPr b="0" lang="en-US" sz="4000" spc="-1" strike="noStrike">
              <a:latin typeface="Arial"/>
            </a:endParaRPr>
          </a:p>
          <a:p>
            <a:pPr algn="just">
              <a:lnSpc>
                <a:spcPct val="90000"/>
              </a:lnSpc>
              <a:spcBef>
                <a:spcPts val="1001"/>
              </a:spcBef>
            </a:pPr>
            <a:endParaRPr b="0" lang="en-US" sz="4000" spc="-1" strike="noStrike">
              <a:latin typeface="Arial"/>
            </a:endParaRPr>
          </a:p>
          <a:p>
            <a:pPr algn="just">
              <a:lnSpc>
                <a:spcPct val="90000"/>
              </a:lnSpc>
              <a:spcBef>
                <a:spcPts val="1001"/>
              </a:spcBef>
            </a:pPr>
            <a:endParaRPr b="0" lang="en-US" sz="4000" spc="-1" strike="noStrike">
              <a:latin typeface="Arial"/>
            </a:endParaRPr>
          </a:p>
          <a:p>
            <a:pPr algn="just">
              <a:lnSpc>
                <a:spcPct val="90000"/>
              </a:lnSpc>
              <a:spcBef>
                <a:spcPts val="1001"/>
              </a:spcBef>
            </a:pPr>
            <a:endParaRPr b="0" lang="en-US" sz="4000" spc="-1" strike="noStrike">
              <a:latin typeface="Arial"/>
            </a:endParaRPr>
          </a:p>
          <a:p>
            <a:pPr algn="just">
              <a:lnSpc>
                <a:spcPct val="90000"/>
              </a:lnSpc>
              <a:spcBef>
                <a:spcPts val="1001"/>
              </a:spcBef>
            </a:pPr>
            <a:endParaRPr b="0" lang="en-US" sz="40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endParaRPr b="0" lang="en-US" sz="4000" spc="-1" strike="noStrike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  <a:tabLst>
                <a:tab algn="l" pos="0"/>
              </a:tabLst>
            </a:pPr>
            <a:endParaRPr b="0" lang="en-US" sz="4000" spc="-1" strike="noStrike">
              <a:latin typeface="Arial"/>
            </a:endParaRPr>
          </a:p>
        </p:txBody>
      </p:sp>
      <p:sp>
        <p:nvSpPr>
          <p:cNvPr id="145" name="CustomShape 2"/>
          <p:cNvSpPr/>
          <p:nvPr/>
        </p:nvSpPr>
        <p:spPr>
          <a:xfrm>
            <a:off x="838080" y="365040"/>
            <a:ext cx="10509480" cy="13194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 anchorCtr="1">
            <a:noAutofit/>
          </a:bodyPr>
          <a:p>
            <a:pPr algn="just">
              <a:lnSpc>
                <a:spcPct val="90000"/>
              </a:lnSpc>
              <a:spcBef>
                <a:spcPts val="1001"/>
              </a:spcBef>
              <a:tabLst>
                <a:tab algn="l" pos="0"/>
              </a:tabLst>
            </a:pPr>
            <a:r>
              <a:rPr b="1" lang="fr-FR" sz="30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6. Bellman’s equations </a:t>
            </a:r>
            <a:endParaRPr b="0" lang="en-US" sz="3000" spc="-1" strike="noStrike">
              <a:latin typeface="Arial"/>
            </a:endParaRPr>
          </a:p>
        </p:txBody>
      </p:sp>
      <p:sp>
        <p:nvSpPr>
          <p:cNvPr id="146" name="CustomShape 3"/>
          <p:cNvSpPr/>
          <p:nvPr/>
        </p:nvSpPr>
        <p:spPr>
          <a:xfrm>
            <a:off x="8610480" y="6356520"/>
            <a:ext cx="2737080" cy="3589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r">
              <a:lnSpc>
                <a:spcPct val="100000"/>
              </a:lnSpc>
              <a:tabLst>
                <a:tab algn="l" pos="0"/>
              </a:tabLst>
            </a:pPr>
            <a:fld id="{9B248F38-0C8D-479D-9E19-365C6DC5650B}" type="slidenum">
              <a:rPr b="0" lang="fr-FR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9</a:t>
            </a:fld>
            <a:endParaRPr b="0" lang="en-US" sz="1800" spc="-1" strike="noStrike">
              <a:latin typeface="Arial"/>
            </a:endParaRPr>
          </a:p>
        </p:txBody>
      </p:sp>
      <p:sp>
        <p:nvSpPr>
          <p:cNvPr id="147" name="CustomShape 4"/>
          <p:cNvSpPr/>
          <p:nvPr/>
        </p:nvSpPr>
        <p:spPr>
          <a:xfrm>
            <a:off x="5844240" y="5927040"/>
            <a:ext cx="10509480" cy="43452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rmAutofit/>
          </a:bodyPr>
          <a:p>
            <a:pPr algn="just">
              <a:lnSpc>
                <a:spcPct val="90000"/>
              </a:lnSpc>
              <a:spcBef>
                <a:spcPts val="1001"/>
              </a:spcBef>
            </a:pPr>
            <a:endParaRPr b="0" lang="en-US" sz="1800" spc="-1" strike="noStrike">
              <a:latin typeface="Arial"/>
            </a:endParaRPr>
          </a:p>
          <a:p>
            <a:pPr algn="just">
              <a:lnSpc>
                <a:spcPct val="90000"/>
              </a:lnSpc>
              <a:spcBef>
                <a:spcPts val="1001"/>
              </a:spcBef>
            </a:pP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endParaRPr b="0" lang="en-US" sz="1800" spc="-1" strike="noStrike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  <a:tabLst>
                <a:tab algn="l" pos="0"/>
              </a:tabLst>
            </a:pPr>
            <a:endParaRPr b="0" lang="en-US" sz="1800" spc="-1" strike="noStrike">
              <a:latin typeface="Arial"/>
            </a:endParaRPr>
          </a:p>
        </p:txBody>
      </p:sp>
      <p:sp>
        <p:nvSpPr>
          <p:cNvPr id="148" name="CustomShape 5"/>
          <p:cNvSpPr/>
          <p:nvPr/>
        </p:nvSpPr>
        <p:spPr>
          <a:xfrm>
            <a:off x="8595360" y="2834640"/>
            <a:ext cx="176760" cy="13662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endParaRPr b="0" lang="en-US" sz="1800" spc="-1" strike="noStrike">
              <a:latin typeface="Arial"/>
            </a:endParaRPr>
          </a:p>
        </p:txBody>
      </p:sp>
      <p:sp>
        <p:nvSpPr>
          <p:cNvPr id="149" name="CustomShape 6"/>
          <p:cNvSpPr/>
          <p:nvPr/>
        </p:nvSpPr>
        <p:spPr>
          <a:xfrm>
            <a:off x="8686800" y="2651760"/>
            <a:ext cx="176760" cy="8542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endParaRPr b="0" lang="en-US" sz="18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Office%20Theme</Template>
  <TotalTime>4371</TotalTime>
  <Application>LibreOffice/6.4.7.2$Linux_X86_64 LibreOffice_project/40$Build-2</Application>
  <Words>862</Words>
  <Paragraphs>137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2016-02-06T14:35:34Z</dcterms:created>
  <dc:creator>Guettiche</dc:creator>
  <dc:description/>
  <dc:language>en-US</dc:language>
  <cp:lastModifiedBy/>
  <dcterms:modified xsi:type="dcterms:W3CDTF">2024-03-05T17:55:32Z</dcterms:modified>
  <cp:revision>336</cp:revision>
  <dc:subject/>
  <dc:title>2-Secure domination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16.0000</vt:lpwstr>
  </property>
  <property fmtid="{D5CDD505-2E9C-101B-9397-08002B2CF9AE}" pid="3" name="HiddenSlides">
    <vt:i4>0</vt:i4>
  </property>
  <property fmtid="{D5CDD505-2E9C-101B-9397-08002B2CF9AE}" pid="4" name="HyperlinksChanged">
    <vt:bool>0</vt:bool>
  </property>
  <property fmtid="{D5CDD505-2E9C-101B-9397-08002B2CF9AE}" pid="5" name="LinksUpToDate">
    <vt:bool>0</vt:bool>
  </property>
  <property fmtid="{D5CDD505-2E9C-101B-9397-08002B2CF9AE}" pid="6" name="MMClips">
    <vt:i4>0</vt:i4>
  </property>
  <property fmtid="{D5CDD505-2E9C-101B-9397-08002B2CF9AE}" pid="7" name="Notes">
    <vt:i4>0</vt:i4>
  </property>
  <property fmtid="{D5CDD505-2E9C-101B-9397-08002B2CF9AE}" pid="8" name="PresentationFormat">
    <vt:lpwstr>Grand écran</vt:lpwstr>
  </property>
  <property fmtid="{D5CDD505-2E9C-101B-9397-08002B2CF9AE}" pid="9" name="ScaleCrop">
    <vt:bool>0</vt:bool>
  </property>
  <property fmtid="{D5CDD505-2E9C-101B-9397-08002B2CF9AE}" pid="10" name="ShareDoc">
    <vt:bool>0</vt:bool>
  </property>
  <property fmtid="{D5CDD505-2E9C-101B-9397-08002B2CF9AE}" pid="11" name="Slides">
    <vt:i4>23</vt:i4>
  </property>
</Properties>
</file>