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1. Introduction à Excel Avancé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Fonctions essentielles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SOMME : =SOMME(A2:A10)</a:t>
            </a:r>
            <a:br/>
            <a:r>
              <a:t>MOYENNE : =MOYENNE(A2:A10)</a:t>
            </a:r>
            <a:br/>
            <a:r>
              <a:t>MAX / MIN : =MAX(A2:A10), =MIN(A2:A10)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Calculer la moyenne des notes (B2:B21)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Solution commentée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=MOYENNE(B2:B21)</a:t>
            </a:r>
            <a:br/>
            <a:r>
              <a:t>→ Calcule la moyenne des cellules B2 à B21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9900"/>
                </a:solidFill>
              </a:defRPr>
            </a:pPr>
            <a:r>
              <a:t>2. Macros et VBA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0099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Principe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Automatiser des tâches répétitives avec l'enregistreur ou du code VBA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0099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Exemple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Sub Bonjour()</a:t>
            </a:r>
            <a:br/>
            <a:r>
              <a:t>MsgBox "Bienvenue dans le TP Excel avancé !"</a:t>
            </a:r>
            <a:br/>
            <a:r>
              <a:t>End Sub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0099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Créer une macro qui met en gras la première ligne et ajuste les colonnes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663440"/>
            <a:ext cx="8229600" cy="1005840"/>
          </a:xfrm>
          <a:prstGeom prst="rect">
            <a:avLst/>
          </a:prstGeom>
          <a:solidFill>
            <a:srgbClr val="0099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Solution commentée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Sub MiseEnForme()</a:t>
            </a:r>
            <a:br/>
            <a:r>
              <a:t>Rows(1).Font.Bold = True</a:t>
            </a:r>
            <a:br/>
            <a:r>
              <a:t>Cells.EntireColumn.AutoFit</a:t>
            </a:r>
            <a:br/>
            <a:r>
              <a:t>End Sub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8000"/>
                </a:solidFill>
              </a:defRPr>
            </a:pPr>
            <a:r>
              <a:t>3. Tableaux Croisés Dynamiques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FF8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Objectif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Synthétiser des données rapidement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FF8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Étapes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1. Sélectionner les données</a:t>
            </a:r>
            <a:br/>
            <a:r>
              <a:t>2. Insertion → TCD</a:t>
            </a:r>
            <a:br/>
            <a:r>
              <a:t>3. Glisser champs dans lignes, colonnes, valeurs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FF8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Créer un TCD pour afficher la moyenne des notes par matière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663440"/>
            <a:ext cx="8229600" cy="1005840"/>
          </a:xfrm>
          <a:prstGeom prst="rect">
            <a:avLst/>
          </a:prstGeom>
          <a:solidFill>
            <a:srgbClr val="FF8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Solution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Champ ligne : Matière</a:t>
            </a:r>
            <a:br/>
            <a:r>
              <a:t>Champ valeur : Moyenne des notes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6600CC"/>
                </a:solidFill>
              </a:defRPr>
            </a:pPr>
            <a:r>
              <a:t>4. Visualisation des Données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6600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Histogramme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→ Distribution d'une variable continue</a:t>
            </a:r>
            <a:br/>
            <a:r>
              <a:t>Ex : Histogramme des vitesses moteur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6600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Diagramme en barres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→ Comparaison entre catégories</a:t>
            </a:r>
            <a:br/>
            <a:r>
              <a:t>Ex : Barres des pertes par technologie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6600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Diagramme radar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→ Comparaison multi-critères</a:t>
            </a:r>
            <a:br/>
            <a:r>
              <a:t>Ex : Comparer 3 moteurs sur rendement, couple, bruit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663440"/>
            <a:ext cx="8229600" cy="1005840"/>
          </a:xfrm>
          <a:prstGeom prst="rect">
            <a:avLst/>
          </a:prstGeom>
          <a:solidFill>
            <a:srgbClr val="6600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Créer un radar pour 3 machines sur 4 critères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6666"/>
                </a:solidFill>
              </a:defRPr>
            </a:pPr>
            <a:r>
              <a:t>5. Fonctions Avancées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0066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Fonction SI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=SI(A2&gt;10;"OK";"Non conforme")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0066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INDEX/EQUIV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=INDEX(B2:B10;EQUIV("Bob";A2:A10;0))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0066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Statistiques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=STDEV.P(A2:A100) → Écart-type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663440"/>
            <a:ext cx="8229600" cy="1005840"/>
          </a:xfrm>
          <a:prstGeom prst="rect">
            <a:avLst/>
          </a:prstGeom>
          <a:solidFill>
            <a:srgbClr val="0066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Afficher "Admis" si note ≥ 10</a:t>
            </a:r>
            <a:br/>
            <a:r>
              <a:t>Solution : =SI(B2&gt;=10;"Admis";"Ajourné")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990000"/>
                </a:solidFill>
              </a:defRPr>
            </a:pPr>
            <a:r>
              <a:t>6. Études de Cas Pratiques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990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Cas 1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Analyse financière : suivi des dépenses mensuelles avec TCD et graphique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990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Cas 2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Mesures de laboratoire : calcul RMS =RACINE(MOYENNE(C2:C1000^2))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990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Cas 3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Comparaison de moteurs : diagramme radar sur rendement, couple, bruit, coût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663440"/>
            <a:ext cx="8229600" cy="1005840"/>
          </a:xfrm>
          <a:prstGeom prst="rect">
            <a:avLst/>
          </a:prstGeom>
          <a:solidFill>
            <a:srgbClr val="9900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Exercice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Créer un tableau de mesures, calculer V_RMS, tracer un histogramme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333333"/>
                </a:solidFill>
              </a:defRPr>
            </a:pPr>
            <a:r>
              <a:t>7. Exercices de Synthèse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333333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Projet complet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1. Créer un tableau brut de mesures</a:t>
            </a:r>
            <a:br/>
            <a:r>
              <a:t>2. Écrire une macro de mise en forme</a:t>
            </a:r>
            <a:br/>
            <a:r>
              <a:t>3. Créer un TCD</a:t>
            </a:r>
            <a:br/>
            <a:r>
              <a:t>4. Générer histogramme et radar</a:t>
            </a:r>
            <a:br/>
            <a:r>
              <a:t>5. Exporter en PDF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solidFill>
            <a:srgbClr val="333333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Solution</a:t>
            </a:r>
          </a:p>
          <a:p>
            <a:pPr algn="l">
              <a:defRPr sz="1400">
                <a:solidFill>
                  <a:srgbClr val="FFFFFF"/>
                </a:solidFill>
              </a:defRPr>
            </a:pPr>
            <a:r>
              <a:t>Macro : mise en forme</a:t>
            </a:r>
            <a:br/>
            <a:r>
              <a:t>TCD : moyenne par configuration</a:t>
            </a:r>
            <a:br/>
            <a:r>
              <a:t>Graphiques : histogramme / radar</a:t>
            </a:r>
            <a:br/>
            <a:r>
              <a:t>Export : Fichier → Exporter → PDF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