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Times New Roman MT" charset="1" panose="02030502070405020303"/>
      <p:regular r:id="rId20"/>
    </p:embeddedFont>
    <p:embeddedFont>
      <p:font typeface="Times New Roman MT Italics" charset="1" panose="02030502070405090303"/>
      <p:regular r:id="rId21"/>
    </p:embeddedFont>
    <p:embeddedFont>
      <p:font typeface="Magnolia Script" charset="1" panose="02000503070000020003"/>
      <p:regular r:id="rId22"/>
    </p:embeddedFont>
    <p:embeddedFont>
      <p:font typeface="DM Sans" charset="1" panose="00000000000000000000"/>
      <p:regular r:id="rId23"/>
    </p:embeddedFont>
    <p:embeddedFont>
      <p:font typeface="Times New Roman MT Bold Italics" charset="1" panose="02030802070405090303"/>
      <p:regular r:id="rId24"/>
    </p:embeddedFont>
    <p:embeddedFont>
      <p:font typeface="Times New Roman MT Bold" charset="1" panose="02030802070405020303"/>
      <p:regular r:id="rId25"/>
    </p:embeddedFont>
    <p:embeddedFont>
      <p:font typeface="DM Sans Bold" charset="1" panose="00000000000000000000"/>
      <p:regular r:id="rId26"/>
    </p:embeddedFont>
    <p:embeddedFont>
      <p:font typeface="Farro Bold" charset="1" panose="000008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6.jpeg" Type="http://schemas.openxmlformats.org/officeDocument/2006/relationships/image"/><Relationship Id="rId4" Target="../media/image1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A1F44"/>
        </a:solidFill>
      </p:bgPr>
    </p:bg>
    <p:spTree>
      <p:nvGrpSpPr>
        <p:cNvPr id="1" name=""/>
        <p:cNvGrpSpPr/>
        <p:nvPr/>
      </p:nvGrpSpPr>
      <p:grpSpPr>
        <a:xfrm>
          <a:off x="0" y="0"/>
          <a:ext cx="0" cy="0"/>
          <a:chOff x="0" y="0"/>
          <a:chExt cx="0" cy="0"/>
        </a:xfrm>
      </p:grpSpPr>
      <p:grpSp>
        <p:nvGrpSpPr>
          <p:cNvPr name="Group 2" id="2"/>
          <p:cNvGrpSpPr/>
          <p:nvPr/>
        </p:nvGrpSpPr>
        <p:grpSpPr>
          <a:xfrm rot="0">
            <a:off x="10869387" y="285750"/>
            <a:ext cx="7126185" cy="9715500"/>
            <a:chOff x="0" y="0"/>
            <a:chExt cx="1072489" cy="1462180"/>
          </a:xfrm>
        </p:grpSpPr>
        <p:sp>
          <p:nvSpPr>
            <p:cNvPr name="Freeform 3" id="3"/>
            <p:cNvSpPr/>
            <p:nvPr/>
          </p:nvSpPr>
          <p:spPr>
            <a:xfrm flipH="false" flipV="false" rot="0">
              <a:off x="0" y="0"/>
              <a:ext cx="1072489" cy="1462180"/>
            </a:xfrm>
            <a:custGeom>
              <a:avLst/>
              <a:gdLst/>
              <a:ahLst/>
              <a:cxnLst/>
              <a:rect r="r" b="b" t="t" l="l"/>
              <a:pathLst>
                <a:path h="1462180" w="1072489">
                  <a:moveTo>
                    <a:pt x="32592" y="0"/>
                  </a:moveTo>
                  <a:lnTo>
                    <a:pt x="1039897" y="0"/>
                  </a:lnTo>
                  <a:cubicBezTo>
                    <a:pt x="1057897" y="0"/>
                    <a:pt x="1072489" y="14592"/>
                    <a:pt x="1072489" y="32592"/>
                  </a:cubicBezTo>
                  <a:lnTo>
                    <a:pt x="1072489" y="1429588"/>
                  </a:lnTo>
                  <a:cubicBezTo>
                    <a:pt x="1072489" y="1447588"/>
                    <a:pt x="1057897" y="1462180"/>
                    <a:pt x="1039897" y="1462180"/>
                  </a:cubicBezTo>
                  <a:lnTo>
                    <a:pt x="32592" y="1462180"/>
                  </a:lnTo>
                  <a:cubicBezTo>
                    <a:pt x="23948" y="1462180"/>
                    <a:pt x="15658" y="1458746"/>
                    <a:pt x="9546" y="1452634"/>
                  </a:cubicBezTo>
                  <a:cubicBezTo>
                    <a:pt x="3434" y="1446522"/>
                    <a:pt x="0" y="1438232"/>
                    <a:pt x="0" y="1429588"/>
                  </a:cubicBezTo>
                  <a:lnTo>
                    <a:pt x="0" y="32592"/>
                  </a:lnTo>
                  <a:cubicBezTo>
                    <a:pt x="0" y="14592"/>
                    <a:pt x="14592" y="0"/>
                    <a:pt x="32592" y="0"/>
                  </a:cubicBezTo>
                  <a:close/>
                </a:path>
              </a:pathLst>
            </a:custGeom>
            <a:blipFill>
              <a:blip r:embed="rId2"/>
              <a:stretch>
                <a:fillRect l="0" t="-152" r="0" b="-152"/>
              </a:stretch>
            </a:blipFill>
          </p:spPr>
        </p:sp>
      </p:grpSp>
      <p:sp>
        <p:nvSpPr>
          <p:cNvPr name="TextBox 4" id="4"/>
          <p:cNvSpPr txBox="true"/>
          <p:nvPr/>
        </p:nvSpPr>
        <p:spPr>
          <a:xfrm rot="0">
            <a:off x="484840" y="827690"/>
            <a:ext cx="10126945" cy="6962586"/>
          </a:xfrm>
          <a:prstGeom prst="rect">
            <a:avLst/>
          </a:prstGeom>
        </p:spPr>
        <p:txBody>
          <a:bodyPr anchor="t" rtlCol="false" tIns="0" lIns="0" bIns="0" rIns="0">
            <a:spAutoFit/>
          </a:bodyPr>
          <a:lstStyle/>
          <a:p>
            <a:pPr algn="ctr" marL="0" indent="0" lvl="0">
              <a:lnSpc>
                <a:spcPts val="13117"/>
              </a:lnSpc>
            </a:pPr>
            <a:r>
              <a:rPr lang="en-US" sz="13117" spc="-393">
                <a:solidFill>
                  <a:srgbClr val="39FF14"/>
                </a:solidFill>
                <a:latin typeface="Times New Roman MT"/>
                <a:ea typeface="Times New Roman MT"/>
                <a:cs typeface="Times New Roman MT"/>
                <a:sym typeface="Times New Roman MT"/>
              </a:rPr>
              <a:t>Ionic Liquids</a:t>
            </a:r>
          </a:p>
          <a:p>
            <a:pPr algn="ctr" marL="0" indent="0" lvl="0">
              <a:lnSpc>
                <a:spcPts val="13117"/>
              </a:lnSpc>
            </a:pPr>
          </a:p>
          <a:p>
            <a:pPr algn="ctr" marL="0" indent="0" lvl="0">
              <a:lnSpc>
                <a:spcPts val="13117"/>
              </a:lnSpc>
            </a:pPr>
            <a:r>
              <a:rPr lang="en-US" sz="13117" i="true" spc="-393">
                <a:solidFill>
                  <a:srgbClr val="39FF14"/>
                </a:solidFill>
                <a:latin typeface="Times New Roman MT Italics"/>
                <a:ea typeface="Times New Roman MT Italics"/>
                <a:cs typeface="Times New Roman MT Italics"/>
                <a:sym typeface="Times New Roman MT Italics"/>
              </a:rPr>
              <a:t>Green Solvent for the Future</a:t>
            </a:r>
          </a:p>
        </p:txBody>
      </p:sp>
      <p:sp>
        <p:nvSpPr>
          <p:cNvPr name="TextBox 5" id="5"/>
          <p:cNvSpPr txBox="true"/>
          <p:nvPr/>
        </p:nvSpPr>
        <p:spPr>
          <a:xfrm rot="0">
            <a:off x="2105025" y="8601075"/>
            <a:ext cx="6886575" cy="657225"/>
          </a:xfrm>
          <a:prstGeom prst="rect">
            <a:avLst/>
          </a:prstGeom>
        </p:spPr>
        <p:txBody>
          <a:bodyPr anchor="t" rtlCol="false" tIns="0" lIns="0" bIns="0" rIns="0">
            <a:spAutoFit/>
          </a:bodyPr>
          <a:lstStyle/>
          <a:p>
            <a:pPr algn="ctr" marL="0" indent="0" lvl="0">
              <a:lnSpc>
                <a:spcPts val="5224"/>
              </a:lnSpc>
            </a:pPr>
            <a:r>
              <a:rPr lang="en-US" sz="4353">
                <a:solidFill>
                  <a:srgbClr val="A0FFA0"/>
                </a:solidFill>
                <a:latin typeface="Magnolia Script"/>
                <a:ea typeface="Magnolia Script"/>
                <a:cs typeface="Magnolia Script"/>
                <a:sym typeface="Magnolia Script"/>
              </a:rPr>
              <a:t>BABOURI SARAB</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A1F44"/>
        </a:solidFill>
      </p:bgPr>
    </p:bg>
    <p:spTree>
      <p:nvGrpSpPr>
        <p:cNvPr id="1" name=""/>
        <p:cNvGrpSpPr/>
        <p:nvPr/>
      </p:nvGrpSpPr>
      <p:grpSpPr>
        <a:xfrm>
          <a:off x="0" y="0"/>
          <a:ext cx="0" cy="0"/>
          <a:chOff x="0" y="0"/>
          <a:chExt cx="0" cy="0"/>
        </a:xfrm>
      </p:grpSpPr>
      <p:sp>
        <p:nvSpPr>
          <p:cNvPr name="TextBox 2" id="2"/>
          <p:cNvSpPr txBox="true"/>
          <p:nvPr/>
        </p:nvSpPr>
        <p:spPr>
          <a:xfrm rot="0">
            <a:off x="2057400" y="3330575"/>
            <a:ext cx="14173200" cy="3625849"/>
          </a:xfrm>
          <a:prstGeom prst="rect">
            <a:avLst/>
          </a:prstGeom>
        </p:spPr>
        <p:txBody>
          <a:bodyPr anchor="t" rtlCol="false" tIns="0" lIns="0" bIns="0" rIns="0">
            <a:spAutoFit/>
          </a:bodyPr>
          <a:lstStyle/>
          <a:p>
            <a:pPr algn="ctr" marL="0" indent="0" lvl="0">
              <a:lnSpc>
                <a:spcPts val="12999"/>
              </a:lnSpc>
            </a:pPr>
            <a:r>
              <a:rPr lang="en-US" b="true" sz="12999" i="true" spc="-389">
                <a:solidFill>
                  <a:srgbClr val="39FF14"/>
                </a:solidFill>
                <a:latin typeface="Times New Roman MT Bold Italics"/>
                <a:ea typeface="Times New Roman MT Bold Italics"/>
                <a:cs typeface="Times New Roman MT Bold Italics"/>
                <a:sym typeface="Times New Roman MT Bold Italics"/>
              </a:rPr>
              <a:t>Applications in Green Chemistry</a:t>
            </a:r>
          </a:p>
        </p:txBody>
      </p:sp>
      <p:sp>
        <p:nvSpPr>
          <p:cNvPr name="TextBox 3" id="3"/>
          <p:cNvSpPr txBox="true"/>
          <p:nvPr/>
        </p:nvSpPr>
        <p:spPr>
          <a:xfrm rot="0">
            <a:off x="14605000" y="520998"/>
            <a:ext cx="3111500" cy="219710"/>
          </a:xfrm>
          <a:prstGeom prst="rect">
            <a:avLst/>
          </a:prstGeom>
        </p:spPr>
        <p:txBody>
          <a:bodyPr anchor="t" rtlCol="false" tIns="0" lIns="0" bIns="0" rIns="0">
            <a:spAutoFit/>
          </a:bodyPr>
          <a:lstStyle/>
          <a:p>
            <a:pPr algn="r" marL="0" indent="0" lvl="0">
              <a:lnSpc>
                <a:spcPts val="1750"/>
              </a:lnSpc>
            </a:pPr>
            <a:r>
              <a:rPr lang="en-US" b="true" sz="1400" spc="-21">
                <a:solidFill>
                  <a:srgbClr val="FFFFFF"/>
                </a:solidFill>
                <a:latin typeface="DM Sans Bold"/>
                <a:ea typeface="DM Sans Bold"/>
                <a:cs typeface="DM Sans Bold"/>
                <a:sym typeface="DM Sans Bold"/>
              </a:rPr>
              <a:t>SECTION 3</a:t>
            </a:r>
          </a:p>
        </p:txBody>
      </p:sp>
      <p:sp>
        <p:nvSpPr>
          <p:cNvPr name="TextBox 4" id="4"/>
          <p:cNvSpPr txBox="true"/>
          <p:nvPr/>
        </p:nvSpPr>
        <p:spPr>
          <a:xfrm rot="0">
            <a:off x="4905375" y="520998"/>
            <a:ext cx="3111500" cy="219710"/>
          </a:xfrm>
          <a:prstGeom prst="rect">
            <a:avLst/>
          </a:prstGeom>
        </p:spPr>
        <p:txBody>
          <a:bodyPr anchor="t" rtlCol="false" tIns="0" lIns="0" bIns="0" rIns="0">
            <a:spAutoFit/>
          </a:bodyPr>
          <a:lstStyle/>
          <a:p>
            <a:pPr algn="l" marL="0" indent="0" lvl="0">
              <a:lnSpc>
                <a:spcPts val="1750"/>
              </a:lnSpc>
            </a:pPr>
            <a:r>
              <a:rPr lang="en-US" b="true" sz="1400" spc="-21">
                <a:solidFill>
                  <a:srgbClr val="FFFFFF"/>
                </a:solidFill>
                <a:latin typeface="DM Sans Bold"/>
                <a:ea typeface="DM Sans Bold"/>
                <a:cs typeface="DM Sans Bold"/>
                <a:sym typeface="DM Sans Bold"/>
              </a:rPr>
              <a:t>PRESENTATION</a:t>
            </a:r>
          </a:p>
        </p:txBody>
      </p:sp>
      <p:sp>
        <p:nvSpPr>
          <p:cNvPr name="TextBox 5" id="5"/>
          <p:cNvSpPr txBox="true"/>
          <p:nvPr/>
        </p:nvSpPr>
        <p:spPr>
          <a:xfrm rot="0">
            <a:off x="571500" y="520998"/>
            <a:ext cx="3111500" cy="219710"/>
          </a:xfrm>
          <a:prstGeom prst="rect">
            <a:avLst/>
          </a:prstGeom>
        </p:spPr>
        <p:txBody>
          <a:bodyPr anchor="t" rtlCol="false" tIns="0" lIns="0" bIns="0" rIns="0">
            <a:spAutoFit/>
          </a:bodyPr>
          <a:lstStyle/>
          <a:p>
            <a:pPr algn="l" marL="0" indent="0" lvl="0">
              <a:lnSpc>
                <a:spcPts val="1750"/>
              </a:lnSpc>
            </a:pPr>
            <a:r>
              <a:rPr lang="en-US" b="true" sz="1400" spc="-21">
                <a:solidFill>
                  <a:srgbClr val="FFFFFF"/>
                </a:solidFill>
                <a:latin typeface="DM Sans Bold"/>
                <a:ea typeface="DM Sans Bold"/>
                <a:cs typeface="DM Sans Bold"/>
                <a:sym typeface="DM Sans Bold"/>
              </a:rPr>
              <a:t>IONIC LIQUIDS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A1F44"/>
        </a:solidFill>
      </p:bgPr>
    </p:bg>
    <p:spTree>
      <p:nvGrpSpPr>
        <p:cNvPr id="1" name=""/>
        <p:cNvGrpSpPr/>
        <p:nvPr/>
      </p:nvGrpSpPr>
      <p:grpSpPr>
        <a:xfrm>
          <a:off x="0" y="0"/>
          <a:ext cx="0" cy="0"/>
          <a:chOff x="0" y="0"/>
          <a:chExt cx="0" cy="0"/>
        </a:xfrm>
      </p:grpSpPr>
      <p:grpSp>
        <p:nvGrpSpPr>
          <p:cNvPr name="Group 2" id="2"/>
          <p:cNvGrpSpPr/>
          <p:nvPr/>
        </p:nvGrpSpPr>
        <p:grpSpPr>
          <a:xfrm rot="0">
            <a:off x="12192045" y="2120517"/>
            <a:ext cx="5524455" cy="7353420"/>
            <a:chOff x="0" y="0"/>
            <a:chExt cx="1548689" cy="2061409"/>
          </a:xfrm>
        </p:grpSpPr>
        <p:sp>
          <p:nvSpPr>
            <p:cNvPr name="Freeform 3" id="3">
              <a:extLst>
                <a:ext uri="{C183D7F6-B498-43B3-948B-1728B52AA6E4}">
                  <adec:decorative xmlns:adec="http://schemas.microsoft.com/office/drawing/2017/decorative" val="1"/>
                </a:ext>
              </a:extLst>
            </p:cNvPr>
            <p:cNvSpPr/>
            <p:nvPr/>
          </p:nvSpPr>
          <p:spPr>
            <a:xfrm flipH="false" flipV="false" rot="0">
              <a:off x="0" y="0"/>
              <a:ext cx="1548689" cy="2061409"/>
            </a:xfrm>
            <a:custGeom>
              <a:avLst/>
              <a:gdLst/>
              <a:ahLst/>
              <a:cxnLst/>
              <a:rect r="r" b="b" t="t" l="l"/>
              <a:pathLst>
                <a:path h="2061409" w="1548689">
                  <a:moveTo>
                    <a:pt x="25225" y="0"/>
                  </a:moveTo>
                  <a:lnTo>
                    <a:pt x="1523464" y="0"/>
                  </a:lnTo>
                  <a:cubicBezTo>
                    <a:pt x="1537395" y="0"/>
                    <a:pt x="1548689" y="11294"/>
                    <a:pt x="1548689" y="25225"/>
                  </a:cubicBezTo>
                  <a:lnTo>
                    <a:pt x="1548689" y="2036184"/>
                  </a:lnTo>
                  <a:cubicBezTo>
                    <a:pt x="1548689" y="2050115"/>
                    <a:pt x="1537395" y="2061409"/>
                    <a:pt x="1523464" y="2061409"/>
                  </a:cubicBezTo>
                  <a:lnTo>
                    <a:pt x="25225" y="2061409"/>
                  </a:lnTo>
                  <a:cubicBezTo>
                    <a:pt x="11294" y="2061409"/>
                    <a:pt x="0" y="2050115"/>
                    <a:pt x="0" y="2036184"/>
                  </a:cubicBezTo>
                  <a:lnTo>
                    <a:pt x="0" y="25225"/>
                  </a:lnTo>
                  <a:cubicBezTo>
                    <a:pt x="0" y="11294"/>
                    <a:pt x="11294" y="0"/>
                    <a:pt x="25225" y="0"/>
                  </a:cubicBezTo>
                  <a:close/>
                </a:path>
              </a:pathLst>
            </a:custGeom>
            <a:solidFill>
              <a:srgbClr val="163A72"/>
            </a:solidFill>
            <a:ln cap="sq">
              <a:noFill/>
              <a:prstDash val="solid"/>
              <a:miter/>
            </a:ln>
          </p:spPr>
        </p:sp>
        <p:sp>
          <p:nvSpPr>
            <p:cNvPr name="TextBox 4" id="4"/>
            <p:cNvSpPr txBox="true"/>
            <p:nvPr/>
          </p:nvSpPr>
          <p:spPr>
            <a:xfrm>
              <a:off x="0" y="0"/>
              <a:ext cx="1548689" cy="2061409"/>
            </a:xfrm>
            <a:prstGeom prst="rect">
              <a:avLst/>
            </a:prstGeom>
          </p:spPr>
          <p:txBody>
            <a:bodyPr anchor="ctr" rtlCol="false" tIns="33778" lIns="33778" bIns="33778" rIns="33778"/>
            <a:lstStyle/>
            <a:p>
              <a:pPr algn="ctr" marL="0" indent="0" lvl="0">
                <a:lnSpc>
                  <a:spcPts val="1605"/>
                </a:lnSpc>
                <a:spcBef>
                  <a:spcPct val="0"/>
                </a:spcBef>
              </a:pPr>
            </a:p>
          </p:txBody>
        </p:sp>
      </p:grpSp>
      <p:grpSp>
        <p:nvGrpSpPr>
          <p:cNvPr name="Group 5" id="5"/>
          <p:cNvGrpSpPr/>
          <p:nvPr/>
        </p:nvGrpSpPr>
        <p:grpSpPr>
          <a:xfrm rot="0">
            <a:off x="6384177" y="2120517"/>
            <a:ext cx="5522073" cy="7353420"/>
            <a:chOff x="0" y="0"/>
            <a:chExt cx="1548021" cy="2061409"/>
          </a:xfrm>
        </p:grpSpPr>
        <p:sp>
          <p:nvSpPr>
            <p:cNvPr name="Freeform 6" id="6">
              <a:extLst>
                <a:ext uri="{C183D7F6-B498-43B3-948B-1728B52AA6E4}">
                  <adec:decorative xmlns:adec="http://schemas.microsoft.com/office/drawing/2017/decorative" val="1"/>
                </a:ext>
              </a:extLst>
            </p:cNvPr>
            <p:cNvSpPr/>
            <p:nvPr/>
          </p:nvSpPr>
          <p:spPr>
            <a:xfrm flipH="false" flipV="false" rot="0">
              <a:off x="0" y="0"/>
              <a:ext cx="1548021" cy="2061409"/>
            </a:xfrm>
            <a:custGeom>
              <a:avLst/>
              <a:gdLst/>
              <a:ahLst/>
              <a:cxnLst/>
              <a:rect r="r" b="b" t="t" l="l"/>
              <a:pathLst>
                <a:path h="2061409" w="1548021">
                  <a:moveTo>
                    <a:pt x="25236" y="0"/>
                  </a:moveTo>
                  <a:lnTo>
                    <a:pt x="1522785" y="0"/>
                  </a:lnTo>
                  <a:cubicBezTo>
                    <a:pt x="1529478" y="0"/>
                    <a:pt x="1535897" y="2659"/>
                    <a:pt x="1540630" y="7391"/>
                  </a:cubicBezTo>
                  <a:cubicBezTo>
                    <a:pt x="1545362" y="12124"/>
                    <a:pt x="1548021" y="18543"/>
                    <a:pt x="1548021" y="25236"/>
                  </a:cubicBezTo>
                  <a:lnTo>
                    <a:pt x="1548021" y="2036173"/>
                  </a:lnTo>
                  <a:cubicBezTo>
                    <a:pt x="1548021" y="2050110"/>
                    <a:pt x="1536723" y="2061409"/>
                    <a:pt x="1522785" y="2061409"/>
                  </a:cubicBezTo>
                  <a:lnTo>
                    <a:pt x="25236" y="2061409"/>
                  </a:lnTo>
                  <a:cubicBezTo>
                    <a:pt x="11299" y="2061409"/>
                    <a:pt x="0" y="2050110"/>
                    <a:pt x="0" y="2036173"/>
                  </a:cubicBezTo>
                  <a:lnTo>
                    <a:pt x="0" y="25236"/>
                  </a:lnTo>
                  <a:cubicBezTo>
                    <a:pt x="0" y="11299"/>
                    <a:pt x="11299" y="0"/>
                    <a:pt x="25236" y="0"/>
                  </a:cubicBezTo>
                  <a:close/>
                </a:path>
              </a:pathLst>
            </a:custGeom>
            <a:solidFill>
              <a:srgbClr val="163A72"/>
            </a:solidFill>
            <a:ln cap="sq">
              <a:noFill/>
              <a:prstDash val="solid"/>
              <a:miter/>
            </a:ln>
          </p:spPr>
        </p:sp>
        <p:sp>
          <p:nvSpPr>
            <p:cNvPr name="TextBox 7" id="7"/>
            <p:cNvSpPr txBox="true"/>
            <p:nvPr/>
          </p:nvSpPr>
          <p:spPr>
            <a:xfrm>
              <a:off x="0" y="0"/>
              <a:ext cx="1548021" cy="2061409"/>
            </a:xfrm>
            <a:prstGeom prst="rect">
              <a:avLst/>
            </a:prstGeom>
          </p:spPr>
          <p:txBody>
            <a:bodyPr anchor="ctr" rtlCol="false" tIns="33778" lIns="33778" bIns="33778" rIns="33778"/>
            <a:lstStyle/>
            <a:p>
              <a:pPr algn="ctr" marL="0" indent="0" lvl="0">
                <a:lnSpc>
                  <a:spcPts val="1605"/>
                </a:lnSpc>
                <a:spcBef>
                  <a:spcPct val="0"/>
                </a:spcBef>
              </a:pPr>
            </a:p>
          </p:txBody>
        </p:sp>
      </p:grpSp>
      <p:grpSp>
        <p:nvGrpSpPr>
          <p:cNvPr name="Group 8" id="8"/>
          <p:cNvGrpSpPr/>
          <p:nvPr/>
        </p:nvGrpSpPr>
        <p:grpSpPr>
          <a:xfrm rot="0">
            <a:off x="571500" y="2120517"/>
            <a:ext cx="5524500" cy="7353420"/>
            <a:chOff x="0" y="0"/>
            <a:chExt cx="1548701" cy="2061409"/>
          </a:xfrm>
        </p:grpSpPr>
        <p:sp>
          <p:nvSpPr>
            <p:cNvPr name="Freeform 9" id="9">
              <a:extLst>
                <a:ext uri="{C183D7F6-B498-43B3-948B-1728B52AA6E4}">
                  <adec:decorative xmlns:adec="http://schemas.microsoft.com/office/drawing/2017/decorative" val="1"/>
                </a:ext>
              </a:extLst>
            </p:cNvPr>
            <p:cNvSpPr/>
            <p:nvPr/>
          </p:nvSpPr>
          <p:spPr>
            <a:xfrm flipH="false" flipV="false" rot="0">
              <a:off x="0" y="0"/>
              <a:ext cx="1548701" cy="2061409"/>
            </a:xfrm>
            <a:custGeom>
              <a:avLst/>
              <a:gdLst/>
              <a:ahLst/>
              <a:cxnLst/>
              <a:rect r="r" b="b" t="t" l="l"/>
              <a:pathLst>
                <a:path h="2061409" w="1548701">
                  <a:moveTo>
                    <a:pt x="25225" y="0"/>
                  </a:moveTo>
                  <a:lnTo>
                    <a:pt x="1523477" y="0"/>
                  </a:lnTo>
                  <a:cubicBezTo>
                    <a:pt x="1537408" y="0"/>
                    <a:pt x="1548701" y="11294"/>
                    <a:pt x="1548701" y="25225"/>
                  </a:cubicBezTo>
                  <a:lnTo>
                    <a:pt x="1548701" y="2036184"/>
                  </a:lnTo>
                  <a:cubicBezTo>
                    <a:pt x="1548701" y="2050115"/>
                    <a:pt x="1537408" y="2061409"/>
                    <a:pt x="1523477" y="2061409"/>
                  </a:cubicBezTo>
                  <a:lnTo>
                    <a:pt x="25225" y="2061409"/>
                  </a:lnTo>
                  <a:cubicBezTo>
                    <a:pt x="11294" y="2061409"/>
                    <a:pt x="0" y="2050115"/>
                    <a:pt x="0" y="2036184"/>
                  </a:cubicBezTo>
                  <a:lnTo>
                    <a:pt x="0" y="25225"/>
                  </a:lnTo>
                  <a:cubicBezTo>
                    <a:pt x="0" y="11294"/>
                    <a:pt x="11294" y="0"/>
                    <a:pt x="25225" y="0"/>
                  </a:cubicBezTo>
                  <a:close/>
                </a:path>
              </a:pathLst>
            </a:custGeom>
            <a:solidFill>
              <a:srgbClr val="163A72"/>
            </a:solidFill>
            <a:ln cap="sq">
              <a:noFill/>
              <a:prstDash val="solid"/>
              <a:miter/>
            </a:ln>
          </p:spPr>
        </p:sp>
        <p:sp>
          <p:nvSpPr>
            <p:cNvPr name="TextBox 10" id="10"/>
            <p:cNvSpPr txBox="true"/>
            <p:nvPr/>
          </p:nvSpPr>
          <p:spPr>
            <a:xfrm>
              <a:off x="0" y="0"/>
              <a:ext cx="1548701" cy="2061409"/>
            </a:xfrm>
            <a:prstGeom prst="rect">
              <a:avLst/>
            </a:prstGeom>
          </p:spPr>
          <p:txBody>
            <a:bodyPr anchor="ctr" rtlCol="false" tIns="33778" lIns="33778" bIns="33778" rIns="33778"/>
            <a:lstStyle/>
            <a:p>
              <a:pPr algn="ctr" marL="0" indent="0" lvl="0">
                <a:lnSpc>
                  <a:spcPts val="1605"/>
                </a:lnSpc>
                <a:spcBef>
                  <a:spcPct val="0"/>
                </a:spcBef>
              </a:pPr>
            </a:p>
          </p:txBody>
        </p:sp>
      </p:grpSp>
      <p:sp>
        <p:nvSpPr>
          <p:cNvPr name="TextBox 11" id="11"/>
          <p:cNvSpPr txBox="true"/>
          <p:nvPr/>
        </p:nvSpPr>
        <p:spPr>
          <a:xfrm rot="0">
            <a:off x="856804" y="4651362"/>
            <a:ext cx="4958718" cy="4599305"/>
          </a:xfrm>
          <a:prstGeom prst="rect">
            <a:avLst/>
          </a:prstGeom>
        </p:spPr>
        <p:txBody>
          <a:bodyPr anchor="t" rtlCol="false" tIns="0" lIns="0" bIns="0" rIns="0">
            <a:spAutoFit/>
          </a:bodyPr>
          <a:lstStyle/>
          <a:p>
            <a:pPr algn="ctr">
              <a:lnSpc>
                <a:spcPts val="4500"/>
              </a:lnSpc>
            </a:pPr>
            <a:r>
              <a:rPr lang="en-US" b="true" sz="4500" spc="-135">
                <a:solidFill>
                  <a:srgbClr val="A0FFA0"/>
                </a:solidFill>
                <a:latin typeface="Times New Roman MT Bold"/>
                <a:ea typeface="Times New Roman MT Bold"/>
                <a:cs typeface="Times New Roman MT Bold"/>
                <a:sym typeface="Times New Roman MT Bold"/>
              </a:rPr>
              <a:t>Pharmaceuticals and fine chemicals:</a:t>
            </a:r>
          </a:p>
          <a:p>
            <a:pPr algn="l">
              <a:lnSpc>
                <a:spcPts val="4500"/>
              </a:lnSpc>
            </a:pPr>
          </a:p>
          <a:p>
            <a:pPr algn="l" marL="0" indent="0" lvl="0">
              <a:lnSpc>
                <a:spcPts val="4400"/>
              </a:lnSpc>
            </a:pPr>
            <a:r>
              <a:rPr lang="en-US" sz="4400" spc="-132">
                <a:solidFill>
                  <a:srgbClr val="A0FFA0"/>
                </a:solidFill>
                <a:latin typeface="Times New Roman MT"/>
                <a:ea typeface="Times New Roman MT"/>
                <a:cs typeface="Times New Roman MT"/>
                <a:sym typeface="Times New Roman MT"/>
              </a:rPr>
              <a:t> </a:t>
            </a:r>
            <a:r>
              <a:rPr lang="en-US" sz="4400" spc="-132">
                <a:solidFill>
                  <a:srgbClr val="FEFFFF"/>
                </a:solidFill>
                <a:latin typeface="Times New Roman MT"/>
                <a:ea typeface="Times New Roman MT"/>
                <a:cs typeface="Times New Roman MT"/>
                <a:sym typeface="Times New Roman MT"/>
              </a:rPr>
              <a:t>Ionic liquids enable cleaner, more efficient synthesis of drugs and high-value chemical products.</a:t>
            </a:r>
          </a:p>
        </p:txBody>
      </p:sp>
      <p:grpSp>
        <p:nvGrpSpPr>
          <p:cNvPr name="Group 12" id="12"/>
          <p:cNvGrpSpPr/>
          <p:nvPr/>
        </p:nvGrpSpPr>
        <p:grpSpPr>
          <a:xfrm rot="0">
            <a:off x="12194846" y="568785"/>
            <a:ext cx="5524527" cy="3775214"/>
            <a:chOff x="0" y="0"/>
            <a:chExt cx="1189426" cy="812800"/>
          </a:xfrm>
        </p:grpSpPr>
        <p:sp>
          <p:nvSpPr>
            <p:cNvPr name="Freeform 13" id="13"/>
            <p:cNvSpPr/>
            <p:nvPr/>
          </p:nvSpPr>
          <p:spPr>
            <a:xfrm flipH="false" flipV="false" rot="0">
              <a:off x="0" y="0"/>
              <a:ext cx="1189426" cy="812800"/>
            </a:xfrm>
            <a:custGeom>
              <a:avLst/>
              <a:gdLst/>
              <a:ahLst/>
              <a:cxnLst/>
              <a:rect r="r" b="b" t="t" l="l"/>
              <a:pathLst>
                <a:path h="812800" w="1189426">
                  <a:moveTo>
                    <a:pt x="25225" y="0"/>
                  </a:moveTo>
                  <a:lnTo>
                    <a:pt x="1164201" y="0"/>
                  </a:lnTo>
                  <a:cubicBezTo>
                    <a:pt x="1170891" y="0"/>
                    <a:pt x="1177307" y="2658"/>
                    <a:pt x="1182037" y="7388"/>
                  </a:cubicBezTo>
                  <a:cubicBezTo>
                    <a:pt x="1186768" y="12119"/>
                    <a:pt x="1189426" y="18535"/>
                    <a:pt x="1189426" y="25225"/>
                  </a:cubicBezTo>
                  <a:lnTo>
                    <a:pt x="1189426" y="787575"/>
                  </a:lnTo>
                  <a:cubicBezTo>
                    <a:pt x="1189426" y="801507"/>
                    <a:pt x="1178132" y="812800"/>
                    <a:pt x="1164201" y="812800"/>
                  </a:cubicBezTo>
                  <a:lnTo>
                    <a:pt x="25225" y="812800"/>
                  </a:lnTo>
                  <a:cubicBezTo>
                    <a:pt x="11293" y="812800"/>
                    <a:pt x="0" y="801507"/>
                    <a:pt x="0" y="787575"/>
                  </a:cubicBezTo>
                  <a:lnTo>
                    <a:pt x="0" y="25225"/>
                  </a:lnTo>
                  <a:cubicBezTo>
                    <a:pt x="0" y="11293"/>
                    <a:pt x="11293" y="0"/>
                    <a:pt x="25225" y="0"/>
                  </a:cubicBezTo>
                  <a:close/>
                </a:path>
              </a:pathLst>
            </a:custGeom>
            <a:blipFill>
              <a:blip r:embed="rId2"/>
              <a:stretch>
                <a:fillRect l="-246" t="0" r="-246" b="0"/>
              </a:stretch>
            </a:blipFill>
          </p:spPr>
        </p:sp>
      </p:grpSp>
      <p:grpSp>
        <p:nvGrpSpPr>
          <p:cNvPr name="Group 14" id="14"/>
          <p:cNvGrpSpPr/>
          <p:nvPr/>
        </p:nvGrpSpPr>
        <p:grpSpPr>
          <a:xfrm rot="0">
            <a:off x="573928" y="4254177"/>
            <a:ext cx="5522072" cy="329993"/>
            <a:chOff x="0" y="0"/>
            <a:chExt cx="1454373" cy="86912"/>
          </a:xfrm>
        </p:grpSpPr>
        <p:sp>
          <p:nvSpPr>
            <p:cNvPr name="Freeform 15" id="15"/>
            <p:cNvSpPr/>
            <p:nvPr/>
          </p:nvSpPr>
          <p:spPr>
            <a:xfrm flipH="false" flipV="false" rot="0">
              <a:off x="0" y="0"/>
              <a:ext cx="1454373" cy="86912"/>
            </a:xfrm>
            <a:custGeom>
              <a:avLst/>
              <a:gdLst/>
              <a:ahLst/>
              <a:cxnLst/>
              <a:rect r="r" b="b" t="t" l="l"/>
              <a:pathLst>
                <a:path h="86912" w="1454373">
                  <a:moveTo>
                    <a:pt x="0" y="0"/>
                  </a:moveTo>
                  <a:lnTo>
                    <a:pt x="1454373" y="0"/>
                  </a:lnTo>
                  <a:lnTo>
                    <a:pt x="1454373" y="86912"/>
                  </a:lnTo>
                  <a:lnTo>
                    <a:pt x="0" y="86912"/>
                  </a:lnTo>
                  <a:close/>
                </a:path>
              </a:pathLst>
            </a:custGeom>
            <a:solidFill>
              <a:srgbClr val="163A72"/>
            </a:solidFill>
          </p:spPr>
        </p:sp>
        <p:sp>
          <p:nvSpPr>
            <p:cNvPr name="TextBox 16" id="16"/>
            <p:cNvSpPr txBox="true"/>
            <p:nvPr/>
          </p:nvSpPr>
          <p:spPr>
            <a:xfrm>
              <a:off x="0" y="-38100"/>
              <a:ext cx="1454373" cy="125012"/>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573928" y="568785"/>
            <a:ext cx="5524527" cy="3775214"/>
            <a:chOff x="0" y="0"/>
            <a:chExt cx="1189426" cy="812800"/>
          </a:xfrm>
        </p:grpSpPr>
        <p:sp>
          <p:nvSpPr>
            <p:cNvPr name="Freeform 18" id="18"/>
            <p:cNvSpPr/>
            <p:nvPr/>
          </p:nvSpPr>
          <p:spPr>
            <a:xfrm flipH="false" flipV="false" rot="0">
              <a:off x="0" y="0"/>
              <a:ext cx="1189426" cy="812800"/>
            </a:xfrm>
            <a:custGeom>
              <a:avLst/>
              <a:gdLst/>
              <a:ahLst/>
              <a:cxnLst/>
              <a:rect r="r" b="b" t="t" l="l"/>
              <a:pathLst>
                <a:path h="812800" w="1189426">
                  <a:moveTo>
                    <a:pt x="25225" y="0"/>
                  </a:moveTo>
                  <a:lnTo>
                    <a:pt x="1164201" y="0"/>
                  </a:lnTo>
                  <a:cubicBezTo>
                    <a:pt x="1170891" y="0"/>
                    <a:pt x="1177307" y="2658"/>
                    <a:pt x="1182037" y="7388"/>
                  </a:cubicBezTo>
                  <a:cubicBezTo>
                    <a:pt x="1186768" y="12119"/>
                    <a:pt x="1189426" y="18535"/>
                    <a:pt x="1189426" y="25225"/>
                  </a:cubicBezTo>
                  <a:lnTo>
                    <a:pt x="1189426" y="787575"/>
                  </a:lnTo>
                  <a:cubicBezTo>
                    <a:pt x="1189426" y="801507"/>
                    <a:pt x="1178132" y="812800"/>
                    <a:pt x="1164201" y="812800"/>
                  </a:cubicBezTo>
                  <a:lnTo>
                    <a:pt x="25225" y="812800"/>
                  </a:lnTo>
                  <a:cubicBezTo>
                    <a:pt x="11293" y="812800"/>
                    <a:pt x="0" y="801507"/>
                    <a:pt x="0" y="787575"/>
                  </a:cubicBezTo>
                  <a:lnTo>
                    <a:pt x="0" y="25225"/>
                  </a:lnTo>
                  <a:cubicBezTo>
                    <a:pt x="0" y="11293"/>
                    <a:pt x="11293" y="0"/>
                    <a:pt x="25225" y="0"/>
                  </a:cubicBezTo>
                  <a:close/>
                </a:path>
              </a:pathLst>
            </a:custGeom>
            <a:blipFill>
              <a:blip r:embed="rId3"/>
              <a:stretch>
                <a:fillRect l="-246" t="0" r="-246" b="0"/>
              </a:stretch>
            </a:blipFill>
          </p:spPr>
        </p:sp>
      </p:grpSp>
      <p:grpSp>
        <p:nvGrpSpPr>
          <p:cNvPr name="Group 19" id="19"/>
          <p:cNvGrpSpPr/>
          <p:nvPr/>
        </p:nvGrpSpPr>
        <p:grpSpPr>
          <a:xfrm rot="0">
            <a:off x="12192073" y="4254177"/>
            <a:ext cx="5522072" cy="329993"/>
            <a:chOff x="0" y="0"/>
            <a:chExt cx="1454373" cy="86912"/>
          </a:xfrm>
        </p:grpSpPr>
        <p:sp>
          <p:nvSpPr>
            <p:cNvPr name="Freeform 20" id="20"/>
            <p:cNvSpPr/>
            <p:nvPr/>
          </p:nvSpPr>
          <p:spPr>
            <a:xfrm flipH="false" flipV="false" rot="0">
              <a:off x="0" y="0"/>
              <a:ext cx="1454373" cy="86912"/>
            </a:xfrm>
            <a:custGeom>
              <a:avLst/>
              <a:gdLst/>
              <a:ahLst/>
              <a:cxnLst/>
              <a:rect r="r" b="b" t="t" l="l"/>
              <a:pathLst>
                <a:path h="86912" w="1454373">
                  <a:moveTo>
                    <a:pt x="0" y="0"/>
                  </a:moveTo>
                  <a:lnTo>
                    <a:pt x="1454373" y="0"/>
                  </a:lnTo>
                  <a:lnTo>
                    <a:pt x="1454373" y="86912"/>
                  </a:lnTo>
                  <a:lnTo>
                    <a:pt x="0" y="86912"/>
                  </a:lnTo>
                  <a:close/>
                </a:path>
              </a:pathLst>
            </a:custGeom>
            <a:solidFill>
              <a:srgbClr val="163A72"/>
            </a:solidFill>
          </p:spPr>
        </p:sp>
        <p:sp>
          <p:nvSpPr>
            <p:cNvPr name="TextBox 21" id="21"/>
            <p:cNvSpPr txBox="true"/>
            <p:nvPr/>
          </p:nvSpPr>
          <p:spPr>
            <a:xfrm>
              <a:off x="0" y="-38100"/>
              <a:ext cx="1454373" cy="125012"/>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6381751" y="4254177"/>
            <a:ext cx="5522072" cy="329993"/>
            <a:chOff x="0" y="0"/>
            <a:chExt cx="1454373" cy="86912"/>
          </a:xfrm>
        </p:grpSpPr>
        <p:sp>
          <p:nvSpPr>
            <p:cNvPr name="Freeform 23" id="23"/>
            <p:cNvSpPr/>
            <p:nvPr/>
          </p:nvSpPr>
          <p:spPr>
            <a:xfrm flipH="false" flipV="false" rot="0">
              <a:off x="0" y="0"/>
              <a:ext cx="1454373" cy="86912"/>
            </a:xfrm>
            <a:custGeom>
              <a:avLst/>
              <a:gdLst/>
              <a:ahLst/>
              <a:cxnLst/>
              <a:rect r="r" b="b" t="t" l="l"/>
              <a:pathLst>
                <a:path h="86912" w="1454373">
                  <a:moveTo>
                    <a:pt x="0" y="0"/>
                  </a:moveTo>
                  <a:lnTo>
                    <a:pt x="1454373" y="0"/>
                  </a:lnTo>
                  <a:lnTo>
                    <a:pt x="1454373" y="86912"/>
                  </a:lnTo>
                  <a:lnTo>
                    <a:pt x="0" y="86912"/>
                  </a:lnTo>
                  <a:close/>
                </a:path>
              </a:pathLst>
            </a:custGeom>
            <a:solidFill>
              <a:srgbClr val="163A72"/>
            </a:solidFill>
          </p:spPr>
        </p:sp>
        <p:sp>
          <p:nvSpPr>
            <p:cNvPr name="TextBox 24" id="24"/>
            <p:cNvSpPr txBox="true"/>
            <p:nvPr/>
          </p:nvSpPr>
          <p:spPr>
            <a:xfrm>
              <a:off x="0" y="-38100"/>
              <a:ext cx="1454373" cy="125012"/>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6665877" y="4534839"/>
            <a:ext cx="4958718" cy="4832350"/>
          </a:xfrm>
          <a:prstGeom prst="rect">
            <a:avLst/>
          </a:prstGeom>
        </p:spPr>
        <p:txBody>
          <a:bodyPr anchor="t" rtlCol="false" tIns="0" lIns="0" bIns="0" rIns="0">
            <a:spAutoFit/>
          </a:bodyPr>
          <a:lstStyle/>
          <a:p>
            <a:pPr algn="ctr">
              <a:lnSpc>
                <a:spcPts val="4500"/>
              </a:lnSpc>
            </a:pPr>
            <a:r>
              <a:rPr lang="en-US" b="true" sz="4500" spc="-135">
                <a:solidFill>
                  <a:srgbClr val="A0FFA0"/>
                </a:solidFill>
                <a:latin typeface="Times New Roman MT Bold"/>
                <a:ea typeface="Times New Roman MT Bold"/>
                <a:cs typeface="Times New Roman MT Bold"/>
                <a:sym typeface="Times New Roman MT Bold"/>
              </a:rPr>
              <a:t>Electrochemistry and energy systems:</a:t>
            </a:r>
          </a:p>
          <a:p>
            <a:pPr algn="l">
              <a:lnSpc>
                <a:spcPts val="4300"/>
              </a:lnSpc>
            </a:pPr>
          </a:p>
          <a:p>
            <a:pPr algn="l" marL="0" indent="0" lvl="0">
              <a:lnSpc>
                <a:spcPts val="4000"/>
              </a:lnSpc>
              <a:spcBef>
                <a:spcPct val="0"/>
              </a:spcBef>
            </a:pPr>
            <a:r>
              <a:rPr lang="en-US" sz="4000" spc="-120">
                <a:solidFill>
                  <a:srgbClr val="A0FFA0"/>
                </a:solidFill>
                <a:latin typeface="Times New Roman MT"/>
                <a:ea typeface="Times New Roman MT"/>
                <a:cs typeface="Times New Roman MT"/>
                <a:sym typeface="Times New Roman MT"/>
              </a:rPr>
              <a:t> </a:t>
            </a:r>
            <a:r>
              <a:rPr lang="en-US" sz="4000" spc="-120">
                <a:solidFill>
                  <a:srgbClr val="FEFFFF"/>
                </a:solidFill>
                <a:latin typeface="Times New Roman MT"/>
                <a:ea typeface="Times New Roman MT"/>
                <a:cs typeface="Times New Roman MT"/>
                <a:sym typeface="Times New Roman MT"/>
              </a:rPr>
              <a:t>Used in batteries, fuel cells, and supercapacitors due to their high ionic conductivity and thermal stability.</a:t>
            </a:r>
          </a:p>
        </p:txBody>
      </p:sp>
      <p:sp>
        <p:nvSpPr>
          <p:cNvPr name="TextBox 26" id="26"/>
          <p:cNvSpPr txBox="true"/>
          <p:nvPr/>
        </p:nvSpPr>
        <p:spPr>
          <a:xfrm rot="0">
            <a:off x="12477750" y="4574645"/>
            <a:ext cx="4958718" cy="4431665"/>
          </a:xfrm>
          <a:prstGeom prst="rect">
            <a:avLst/>
          </a:prstGeom>
        </p:spPr>
        <p:txBody>
          <a:bodyPr anchor="t" rtlCol="false" tIns="0" lIns="0" bIns="0" rIns="0">
            <a:spAutoFit/>
          </a:bodyPr>
          <a:lstStyle/>
          <a:p>
            <a:pPr algn="ctr">
              <a:lnSpc>
                <a:spcPts val="3900"/>
              </a:lnSpc>
            </a:pPr>
            <a:r>
              <a:rPr lang="en-US" b="true" sz="3900" spc="-117">
                <a:solidFill>
                  <a:srgbClr val="A0FFA0"/>
                </a:solidFill>
                <a:latin typeface="Times New Roman MT Bold"/>
                <a:ea typeface="Times New Roman MT Bold"/>
                <a:cs typeface="Times New Roman MT Bold"/>
                <a:sym typeface="Times New Roman MT Bold"/>
              </a:rPr>
              <a:t>Green solvents for chemical reactions:</a:t>
            </a:r>
          </a:p>
          <a:p>
            <a:pPr algn="l">
              <a:lnSpc>
                <a:spcPts val="3800"/>
              </a:lnSpc>
            </a:pPr>
          </a:p>
          <a:p>
            <a:pPr algn="l" marL="0" indent="0" lvl="0">
              <a:lnSpc>
                <a:spcPts val="3800"/>
              </a:lnSpc>
              <a:spcBef>
                <a:spcPct val="0"/>
              </a:spcBef>
            </a:pPr>
            <a:r>
              <a:rPr lang="en-US" sz="3800" spc="-114">
                <a:solidFill>
                  <a:srgbClr val="A0FFA0"/>
                </a:solidFill>
                <a:latin typeface="Times New Roman MT"/>
                <a:ea typeface="Times New Roman MT"/>
                <a:cs typeface="Times New Roman MT"/>
                <a:sym typeface="Times New Roman MT"/>
              </a:rPr>
              <a:t> </a:t>
            </a:r>
            <a:r>
              <a:rPr lang="en-US" sz="3800" spc="-114">
                <a:solidFill>
                  <a:srgbClr val="FEFFFF"/>
                </a:solidFill>
                <a:latin typeface="Times New Roman MT"/>
                <a:ea typeface="Times New Roman MT"/>
                <a:cs typeface="Times New Roman MT"/>
                <a:sym typeface="Times New Roman MT"/>
              </a:rPr>
              <a:t>Ionic liquids are used as environmentally friendly alternatives to volatile organic solvents, reducing pollution and improving process safety.</a:t>
            </a:r>
          </a:p>
        </p:txBody>
      </p:sp>
      <p:grpSp>
        <p:nvGrpSpPr>
          <p:cNvPr name="Group 27" id="27"/>
          <p:cNvGrpSpPr/>
          <p:nvPr/>
        </p:nvGrpSpPr>
        <p:grpSpPr>
          <a:xfrm rot="0">
            <a:off x="6381723" y="808956"/>
            <a:ext cx="5522100" cy="3535043"/>
            <a:chOff x="0" y="0"/>
            <a:chExt cx="803653" cy="514469"/>
          </a:xfrm>
        </p:grpSpPr>
        <p:sp>
          <p:nvSpPr>
            <p:cNvPr name="Freeform 28" id="28"/>
            <p:cNvSpPr/>
            <p:nvPr/>
          </p:nvSpPr>
          <p:spPr>
            <a:xfrm flipH="false" flipV="false" rot="0">
              <a:off x="0" y="0"/>
              <a:ext cx="803653" cy="514469"/>
            </a:xfrm>
            <a:custGeom>
              <a:avLst/>
              <a:gdLst/>
              <a:ahLst/>
              <a:cxnLst/>
              <a:rect r="r" b="b" t="t" l="l"/>
              <a:pathLst>
                <a:path h="514469" w="803653">
                  <a:moveTo>
                    <a:pt x="22432" y="0"/>
                  </a:moveTo>
                  <a:lnTo>
                    <a:pt x="781221" y="0"/>
                  </a:lnTo>
                  <a:cubicBezTo>
                    <a:pt x="787170" y="0"/>
                    <a:pt x="792876" y="2363"/>
                    <a:pt x="797083" y="6570"/>
                  </a:cubicBezTo>
                  <a:cubicBezTo>
                    <a:pt x="801289" y="10777"/>
                    <a:pt x="803653" y="16483"/>
                    <a:pt x="803653" y="22432"/>
                  </a:cubicBezTo>
                  <a:lnTo>
                    <a:pt x="803653" y="492037"/>
                  </a:lnTo>
                  <a:cubicBezTo>
                    <a:pt x="803653" y="497986"/>
                    <a:pt x="801289" y="503692"/>
                    <a:pt x="797083" y="507898"/>
                  </a:cubicBezTo>
                  <a:cubicBezTo>
                    <a:pt x="792876" y="512105"/>
                    <a:pt x="787170" y="514469"/>
                    <a:pt x="781221" y="514469"/>
                  </a:cubicBezTo>
                  <a:lnTo>
                    <a:pt x="22432" y="514469"/>
                  </a:lnTo>
                  <a:cubicBezTo>
                    <a:pt x="16483" y="514469"/>
                    <a:pt x="10777" y="512105"/>
                    <a:pt x="6570" y="507898"/>
                  </a:cubicBezTo>
                  <a:cubicBezTo>
                    <a:pt x="2363" y="503692"/>
                    <a:pt x="0" y="497986"/>
                    <a:pt x="0" y="492037"/>
                  </a:cubicBezTo>
                  <a:lnTo>
                    <a:pt x="0" y="22432"/>
                  </a:lnTo>
                  <a:cubicBezTo>
                    <a:pt x="0" y="16483"/>
                    <a:pt x="2363" y="10777"/>
                    <a:pt x="6570" y="6570"/>
                  </a:cubicBezTo>
                  <a:cubicBezTo>
                    <a:pt x="10777" y="2363"/>
                    <a:pt x="16483" y="0"/>
                    <a:pt x="22432" y="0"/>
                  </a:cubicBezTo>
                  <a:close/>
                </a:path>
              </a:pathLst>
            </a:custGeom>
            <a:blipFill>
              <a:blip r:embed="rId4"/>
              <a:stretch>
                <a:fillRect l="0" t="-2623" r="0" b="-2623"/>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A1F44"/>
        </a:solidFill>
      </p:bgPr>
    </p:bg>
    <p:spTree>
      <p:nvGrpSpPr>
        <p:cNvPr id="1" name=""/>
        <p:cNvGrpSpPr/>
        <p:nvPr/>
      </p:nvGrpSpPr>
      <p:grpSpPr>
        <a:xfrm>
          <a:off x="0" y="0"/>
          <a:ext cx="0" cy="0"/>
          <a:chOff x="0" y="0"/>
          <a:chExt cx="0" cy="0"/>
        </a:xfrm>
      </p:grpSpPr>
      <p:grpSp>
        <p:nvGrpSpPr>
          <p:cNvPr name="Group 2" id="2"/>
          <p:cNvGrpSpPr/>
          <p:nvPr/>
        </p:nvGrpSpPr>
        <p:grpSpPr>
          <a:xfrm rot="0">
            <a:off x="12192045" y="2120517"/>
            <a:ext cx="5524455" cy="7353420"/>
            <a:chOff x="0" y="0"/>
            <a:chExt cx="1548689" cy="2061409"/>
          </a:xfrm>
        </p:grpSpPr>
        <p:sp>
          <p:nvSpPr>
            <p:cNvPr name="Freeform 3" id="3">
              <a:extLst>
                <a:ext uri="{C183D7F6-B498-43B3-948B-1728B52AA6E4}">
                  <adec:decorative xmlns:adec="http://schemas.microsoft.com/office/drawing/2017/decorative" val="1"/>
                </a:ext>
              </a:extLst>
            </p:cNvPr>
            <p:cNvSpPr/>
            <p:nvPr/>
          </p:nvSpPr>
          <p:spPr>
            <a:xfrm flipH="false" flipV="false" rot="0">
              <a:off x="0" y="0"/>
              <a:ext cx="1548689" cy="2061409"/>
            </a:xfrm>
            <a:custGeom>
              <a:avLst/>
              <a:gdLst/>
              <a:ahLst/>
              <a:cxnLst/>
              <a:rect r="r" b="b" t="t" l="l"/>
              <a:pathLst>
                <a:path h="2061409" w="1548689">
                  <a:moveTo>
                    <a:pt x="25225" y="0"/>
                  </a:moveTo>
                  <a:lnTo>
                    <a:pt x="1523464" y="0"/>
                  </a:lnTo>
                  <a:cubicBezTo>
                    <a:pt x="1537395" y="0"/>
                    <a:pt x="1548689" y="11294"/>
                    <a:pt x="1548689" y="25225"/>
                  </a:cubicBezTo>
                  <a:lnTo>
                    <a:pt x="1548689" y="2036184"/>
                  </a:lnTo>
                  <a:cubicBezTo>
                    <a:pt x="1548689" y="2050115"/>
                    <a:pt x="1537395" y="2061409"/>
                    <a:pt x="1523464" y="2061409"/>
                  </a:cubicBezTo>
                  <a:lnTo>
                    <a:pt x="25225" y="2061409"/>
                  </a:lnTo>
                  <a:cubicBezTo>
                    <a:pt x="11294" y="2061409"/>
                    <a:pt x="0" y="2050115"/>
                    <a:pt x="0" y="2036184"/>
                  </a:cubicBezTo>
                  <a:lnTo>
                    <a:pt x="0" y="25225"/>
                  </a:lnTo>
                  <a:cubicBezTo>
                    <a:pt x="0" y="11294"/>
                    <a:pt x="11294" y="0"/>
                    <a:pt x="25225" y="0"/>
                  </a:cubicBezTo>
                  <a:close/>
                </a:path>
              </a:pathLst>
            </a:custGeom>
            <a:solidFill>
              <a:srgbClr val="163A72"/>
            </a:solidFill>
            <a:ln cap="sq">
              <a:noFill/>
              <a:prstDash val="solid"/>
              <a:miter/>
            </a:ln>
          </p:spPr>
        </p:sp>
        <p:sp>
          <p:nvSpPr>
            <p:cNvPr name="TextBox 4" id="4"/>
            <p:cNvSpPr txBox="true"/>
            <p:nvPr/>
          </p:nvSpPr>
          <p:spPr>
            <a:xfrm>
              <a:off x="0" y="0"/>
              <a:ext cx="1548689" cy="2061409"/>
            </a:xfrm>
            <a:prstGeom prst="rect">
              <a:avLst/>
            </a:prstGeom>
          </p:spPr>
          <p:txBody>
            <a:bodyPr anchor="ctr" rtlCol="false" tIns="33778" lIns="33778" bIns="33778" rIns="33778"/>
            <a:lstStyle/>
            <a:p>
              <a:pPr algn="ctr" marL="0" indent="0" lvl="0">
                <a:lnSpc>
                  <a:spcPts val="1605"/>
                </a:lnSpc>
                <a:spcBef>
                  <a:spcPct val="0"/>
                </a:spcBef>
              </a:pPr>
            </a:p>
          </p:txBody>
        </p:sp>
      </p:grpSp>
      <p:grpSp>
        <p:nvGrpSpPr>
          <p:cNvPr name="Group 5" id="5"/>
          <p:cNvGrpSpPr/>
          <p:nvPr/>
        </p:nvGrpSpPr>
        <p:grpSpPr>
          <a:xfrm rot="0">
            <a:off x="6384177" y="2120517"/>
            <a:ext cx="5522073" cy="7353420"/>
            <a:chOff x="0" y="0"/>
            <a:chExt cx="1548021" cy="2061409"/>
          </a:xfrm>
        </p:grpSpPr>
        <p:sp>
          <p:nvSpPr>
            <p:cNvPr name="Freeform 6" id="6">
              <a:extLst>
                <a:ext uri="{C183D7F6-B498-43B3-948B-1728B52AA6E4}">
                  <adec:decorative xmlns:adec="http://schemas.microsoft.com/office/drawing/2017/decorative" val="1"/>
                </a:ext>
              </a:extLst>
            </p:cNvPr>
            <p:cNvSpPr/>
            <p:nvPr/>
          </p:nvSpPr>
          <p:spPr>
            <a:xfrm flipH="false" flipV="false" rot="0">
              <a:off x="0" y="0"/>
              <a:ext cx="1548021" cy="2061409"/>
            </a:xfrm>
            <a:custGeom>
              <a:avLst/>
              <a:gdLst/>
              <a:ahLst/>
              <a:cxnLst/>
              <a:rect r="r" b="b" t="t" l="l"/>
              <a:pathLst>
                <a:path h="2061409" w="1548021">
                  <a:moveTo>
                    <a:pt x="25236" y="0"/>
                  </a:moveTo>
                  <a:lnTo>
                    <a:pt x="1522785" y="0"/>
                  </a:lnTo>
                  <a:cubicBezTo>
                    <a:pt x="1529478" y="0"/>
                    <a:pt x="1535897" y="2659"/>
                    <a:pt x="1540630" y="7391"/>
                  </a:cubicBezTo>
                  <a:cubicBezTo>
                    <a:pt x="1545362" y="12124"/>
                    <a:pt x="1548021" y="18543"/>
                    <a:pt x="1548021" y="25236"/>
                  </a:cubicBezTo>
                  <a:lnTo>
                    <a:pt x="1548021" y="2036173"/>
                  </a:lnTo>
                  <a:cubicBezTo>
                    <a:pt x="1548021" y="2050110"/>
                    <a:pt x="1536723" y="2061409"/>
                    <a:pt x="1522785" y="2061409"/>
                  </a:cubicBezTo>
                  <a:lnTo>
                    <a:pt x="25236" y="2061409"/>
                  </a:lnTo>
                  <a:cubicBezTo>
                    <a:pt x="11299" y="2061409"/>
                    <a:pt x="0" y="2050110"/>
                    <a:pt x="0" y="2036173"/>
                  </a:cubicBezTo>
                  <a:lnTo>
                    <a:pt x="0" y="25236"/>
                  </a:lnTo>
                  <a:cubicBezTo>
                    <a:pt x="0" y="11299"/>
                    <a:pt x="11299" y="0"/>
                    <a:pt x="25236" y="0"/>
                  </a:cubicBezTo>
                  <a:close/>
                </a:path>
              </a:pathLst>
            </a:custGeom>
            <a:solidFill>
              <a:srgbClr val="163A72"/>
            </a:solidFill>
            <a:ln cap="sq">
              <a:noFill/>
              <a:prstDash val="solid"/>
              <a:miter/>
            </a:ln>
          </p:spPr>
        </p:sp>
        <p:sp>
          <p:nvSpPr>
            <p:cNvPr name="TextBox 7" id="7"/>
            <p:cNvSpPr txBox="true"/>
            <p:nvPr/>
          </p:nvSpPr>
          <p:spPr>
            <a:xfrm>
              <a:off x="0" y="0"/>
              <a:ext cx="1548021" cy="2061409"/>
            </a:xfrm>
            <a:prstGeom prst="rect">
              <a:avLst/>
            </a:prstGeom>
          </p:spPr>
          <p:txBody>
            <a:bodyPr anchor="ctr" rtlCol="false" tIns="33778" lIns="33778" bIns="33778" rIns="33778"/>
            <a:lstStyle/>
            <a:p>
              <a:pPr algn="ctr" marL="0" indent="0" lvl="0">
                <a:lnSpc>
                  <a:spcPts val="1605"/>
                </a:lnSpc>
                <a:spcBef>
                  <a:spcPct val="0"/>
                </a:spcBef>
              </a:pPr>
            </a:p>
          </p:txBody>
        </p:sp>
      </p:grpSp>
      <p:grpSp>
        <p:nvGrpSpPr>
          <p:cNvPr name="Group 8" id="8"/>
          <p:cNvGrpSpPr/>
          <p:nvPr/>
        </p:nvGrpSpPr>
        <p:grpSpPr>
          <a:xfrm rot="0">
            <a:off x="571500" y="2120517"/>
            <a:ext cx="5524500" cy="7353420"/>
            <a:chOff x="0" y="0"/>
            <a:chExt cx="1548701" cy="2061409"/>
          </a:xfrm>
        </p:grpSpPr>
        <p:sp>
          <p:nvSpPr>
            <p:cNvPr name="Freeform 9" id="9">
              <a:extLst>
                <a:ext uri="{C183D7F6-B498-43B3-948B-1728B52AA6E4}">
                  <adec:decorative xmlns:adec="http://schemas.microsoft.com/office/drawing/2017/decorative" val="1"/>
                </a:ext>
              </a:extLst>
            </p:cNvPr>
            <p:cNvSpPr/>
            <p:nvPr/>
          </p:nvSpPr>
          <p:spPr>
            <a:xfrm flipH="false" flipV="false" rot="0">
              <a:off x="0" y="0"/>
              <a:ext cx="1548701" cy="2061409"/>
            </a:xfrm>
            <a:custGeom>
              <a:avLst/>
              <a:gdLst/>
              <a:ahLst/>
              <a:cxnLst/>
              <a:rect r="r" b="b" t="t" l="l"/>
              <a:pathLst>
                <a:path h="2061409" w="1548701">
                  <a:moveTo>
                    <a:pt x="25225" y="0"/>
                  </a:moveTo>
                  <a:lnTo>
                    <a:pt x="1523477" y="0"/>
                  </a:lnTo>
                  <a:cubicBezTo>
                    <a:pt x="1537408" y="0"/>
                    <a:pt x="1548701" y="11294"/>
                    <a:pt x="1548701" y="25225"/>
                  </a:cubicBezTo>
                  <a:lnTo>
                    <a:pt x="1548701" y="2036184"/>
                  </a:lnTo>
                  <a:cubicBezTo>
                    <a:pt x="1548701" y="2050115"/>
                    <a:pt x="1537408" y="2061409"/>
                    <a:pt x="1523477" y="2061409"/>
                  </a:cubicBezTo>
                  <a:lnTo>
                    <a:pt x="25225" y="2061409"/>
                  </a:lnTo>
                  <a:cubicBezTo>
                    <a:pt x="11294" y="2061409"/>
                    <a:pt x="0" y="2050115"/>
                    <a:pt x="0" y="2036184"/>
                  </a:cubicBezTo>
                  <a:lnTo>
                    <a:pt x="0" y="25225"/>
                  </a:lnTo>
                  <a:cubicBezTo>
                    <a:pt x="0" y="11294"/>
                    <a:pt x="11294" y="0"/>
                    <a:pt x="25225" y="0"/>
                  </a:cubicBezTo>
                  <a:close/>
                </a:path>
              </a:pathLst>
            </a:custGeom>
            <a:solidFill>
              <a:srgbClr val="163A72"/>
            </a:solidFill>
            <a:ln cap="sq">
              <a:noFill/>
              <a:prstDash val="solid"/>
              <a:miter/>
            </a:ln>
          </p:spPr>
        </p:sp>
        <p:sp>
          <p:nvSpPr>
            <p:cNvPr name="TextBox 10" id="10"/>
            <p:cNvSpPr txBox="true"/>
            <p:nvPr/>
          </p:nvSpPr>
          <p:spPr>
            <a:xfrm>
              <a:off x="0" y="0"/>
              <a:ext cx="1548701" cy="2061409"/>
            </a:xfrm>
            <a:prstGeom prst="rect">
              <a:avLst/>
            </a:prstGeom>
          </p:spPr>
          <p:txBody>
            <a:bodyPr anchor="ctr" rtlCol="false" tIns="33778" lIns="33778" bIns="33778" rIns="33778"/>
            <a:lstStyle/>
            <a:p>
              <a:pPr algn="ctr" marL="0" indent="0" lvl="0">
                <a:lnSpc>
                  <a:spcPts val="1605"/>
                </a:lnSpc>
                <a:spcBef>
                  <a:spcPct val="0"/>
                </a:spcBef>
              </a:pPr>
            </a:p>
          </p:txBody>
        </p:sp>
      </p:grpSp>
      <p:sp>
        <p:nvSpPr>
          <p:cNvPr name="TextBox 11" id="11"/>
          <p:cNvSpPr txBox="true"/>
          <p:nvPr/>
        </p:nvSpPr>
        <p:spPr>
          <a:xfrm rot="0">
            <a:off x="856804" y="4651362"/>
            <a:ext cx="4958718" cy="4702811"/>
          </a:xfrm>
          <a:prstGeom prst="rect">
            <a:avLst/>
          </a:prstGeom>
        </p:spPr>
        <p:txBody>
          <a:bodyPr anchor="t" rtlCol="false" tIns="0" lIns="0" bIns="0" rIns="0">
            <a:spAutoFit/>
          </a:bodyPr>
          <a:lstStyle/>
          <a:p>
            <a:pPr algn="ctr">
              <a:lnSpc>
                <a:spcPts val="3700"/>
              </a:lnSpc>
            </a:pPr>
            <a:r>
              <a:rPr lang="en-US" b="true" sz="3700" spc="-111">
                <a:solidFill>
                  <a:srgbClr val="A0FFA0"/>
                </a:solidFill>
                <a:latin typeface="Times New Roman MT Bold"/>
                <a:ea typeface="Times New Roman MT Bold"/>
                <a:cs typeface="Times New Roman MT Bold"/>
                <a:sym typeface="Times New Roman MT Bold"/>
              </a:rPr>
              <a:t>Separation and extraction processes:</a:t>
            </a:r>
          </a:p>
          <a:p>
            <a:pPr algn="ctr">
              <a:lnSpc>
                <a:spcPts val="3700"/>
              </a:lnSpc>
            </a:pPr>
          </a:p>
          <a:p>
            <a:pPr algn="l" marL="0" indent="0" lvl="0">
              <a:lnSpc>
                <a:spcPts val="3600"/>
              </a:lnSpc>
            </a:pPr>
            <a:r>
              <a:rPr lang="en-US" sz="3600" spc="-108">
                <a:solidFill>
                  <a:srgbClr val="A0FFA0"/>
                </a:solidFill>
                <a:latin typeface="Times New Roman MT"/>
                <a:ea typeface="Times New Roman MT"/>
                <a:cs typeface="Times New Roman MT"/>
                <a:sym typeface="Times New Roman MT"/>
              </a:rPr>
              <a:t> </a:t>
            </a:r>
            <a:r>
              <a:rPr lang="en-US" sz="3600" spc="-108">
                <a:solidFill>
                  <a:srgbClr val="FEFFFF"/>
                </a:solidFill>
                <a:latin typeface="Times New Roman MT"/>
                <a:ea typeface="Times New Roman MT"/>
                <a:cs typeface="Times New Roman MT"/>
                <a:sym typeface="Times New Roman MT"/>
              </a:rPr>
              <a:t>Ionic liquids are applied in the extraction of metals, organic compounds, and in separating difficult mixtures with high efficiency and lower environmental impact.</a:t>
            </a:r>
          </a:p>
        </p:txBody>
      </p:sp>
      <p:grpSp>
        <p:nvGrpSpPr>
          <p:cNvPr name="Group 12" id="12"/>
          <p:cNvGrpSpPr/>
          <p:nvPr/>
        </p:nvGrpSpPr>
        <p:grpSpPr>
          <a:xfrm rot="0">
            <a:off x="573900" y="808956"/>
            <a:ext cx="5524527" cy="3775214"/>
            <a:chOff x="0" y="0"/>
            <a:chExt cx="1189426" cy="812800"/>
          </a:xfrm>
        </p:grpSpPr>
        <p:sp>
          <p:nvSpPr>
            <p:cNvPr name="Freeform 13" id="13"/>
            <p:cNvSpPr/>
            <p:nvPr/>
          </p:nvSpPr>
          <p:spPr>
            <a:xfrm flipH="false" flipV="false" rot="0">
              <a:off x="0" y="0"/>
              <a:ext cx="1189426" cy="812800"/>
            </a:xfrm>
            <a:custGeom>
              <a:avLst/>
              <a:gdLst/>
              <a:ahLst/>
              <a:cxnLst/>
              <a:rect r="r" b="b" t="t" l="l"/>
              <a:pathLst>
                <a:path h="812800" w="1189426">
                  <a:moveTo>
                    <a:pt x="25225" y="0"/>
                  </a:moveTo>
                  <a:lnTo>
                    <a:pt x="1164201" y="0"/>
                  </a:lnTo>
                  <a:cubicBezTo>
                    <a:pt x="1170891" y="0"/>
                    <a:pt x="1177307" y="2658"/>
                    <a:pt x="1182037" y="7388"/>
                  </a:cubicBezTo>
                  <a:cubicBezTo>
                    <a:pt x="1186768" y="12119"/>
                    <a:pt x="1189426" y="18535"/>
                    <a:pt x="1189426" y="25225"/>
                  </a:cubicBezTo>
                  <a:lnTo>
                    <a:pt x="1189426" y="787575"/>
                  </a:lnTo>
                  <a:cubicBezTo>
                    <a:pt x="1189426" y="801507"/>
                    <a:pt x="1178132" y="812800"/>
                    <a:pt x="1164201" y="812800"/>
                  </a:cubicBezTo>
                  <a:lnTo>
                    <a:pt x="25225" y="812800"/>
                  </a:lnTo>
                  <a:cubicBezTo>
                    <a:pt x="11293" y="812800"/>
                    <a:pt x="0" y="801507"/>
                    <a:pt x="0" y="787575"/>
                  </a:cubicBezTo>
                  <a:lnTo>
                    <a:pt x="0" y="25225"/>
                  </a:lnTo>
                  <a:cubicBezTo>
                    <a:pt x="0" y="11293"/>
                    <a:pt x="11293" y="0"/>
                    <a:pt x="25225" y="0"/>
                  </a:cubicBezTo>
                  <a:close/>
                </a:path>
              </a:pathLst>
            </a:custGeom>
            <a:blipFill>
              <a:blip r:embed="rId2"/>
              <a:stretch>
                <a:fillRect l="-246" t="0" r="-246" b="0"/>
              </a:stretch>
            </a:blipFill>
          </p:spPr>
        </p:sp>
      </p:grpSp>
      <p:grpSp>
        <p:nvGrpSpPr>
          <p:cNvPr name="Group 14" id="14"/>
          <p:cNvGrpSpPr/>
          <p:nvPr/>
        </p:nvGrpSpPr>
        <p:grpSpPr>
          <a:xfrm rot="0">
            <a:off x="573928" y="4254177"/>
            <a:ext cx="5522072" cy="329993"/>
            <a:chOff x="0" y="0"/>
            <a:chExt cx="1454373" cy="86912"/>
          </a:xfrm>
        </p:grpSpPr>
        <p:sp>
          <p:nvSpPr>
            <p:cNvPr name="Freeform 15" id="15"/>
            <p:cNvSpPr/>
            <p:nvPr/>
          </p:nvSpPr>
          <p:spPr>
            <a:xfrm flipH="false" flipV="false" rot="0">
              <a:off x="0" y="0"/>
              <a:ext cx="1454373" cy="86912"/>
            </a:xfrm>
            <a:custGeom>
              <a:avLst/>
              <a:gdLst/>
              <a:ahLst/>
              <a:cxnLst/>
              <a:rect r="r" b="b" t="t" l="l"/>
              <a:pathLst>
                <a:path h="86912" w="1454373">
                  <a:moveTo>
                    <a:pt x="0" y="0"/>
                  </a:moveTo>
                  <a:lnTo>
                    <a:pt x="1454373" y="0"/>
                  </a:lnTo>
                  <a:lnTo>
                    <a:pt x="1454373" y="86912"/>
                  </a:lnTo>
                  <a:lnTo>
                    <a:pt x="0" y="86912"/>
                  </a:lnTo>
                  <a:close/>
                </a:path>
              </a:pathLst>
            </a:custGeom>
            <a:solidFill>
              <a:srgbClr val="163A72"/>
            </a:solidFill>
          </p:spPr>
        </p:sp>
        <p:sp>
          <p:nvSpPr>
            <p:cNvPr name="TextBox 16" id="16"/>
            <p:cNvSpPr txBox="true"/>
            <p:nvPr/>
          </p:nvSpPr>
          <p:spPr>
            <a:xfrm>
              <a:off x="0" y="-38100"/>
              <a:ext cx="1454373" cy="125012"/>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2192045" y="808956"/>
            <a:ext cx="5524527" cy="3775214"/>
            <a:chOff x="0" y="0"/>
            <a:chExt cx="1189426" cy="812800"/>
          </a:xfrm>
        </p:grpSpPr>
        <p:sp>
          <p:nvSpPr>
            <p:cNvPr name="Freeform 18" id="18"/>
            <p:cNvSpPr/>
            <p:nvPr/>
          </p:nvSpPr>
          <p:spPr>
            <a:xfrm flipH="false" flipV="false" rot="0">
              <a:off x="0" y="0"/>
              <a:ext cx="1189426" cy="812800"/>
            </a:xfrm>
            <a:custGeom>
              <a:avLst/>
              <a:gdLst/>
              <a:ahLst/>
              <a:cxnLst/>
              <a:rect r="r" b="b" t="t" l="l"/>
              <a:pathLst>
                <a:path h="812800" w="1189426">
                  <a:moveTo>
                    <a:pt x="25225" y="0"/>
                  </a:moveTo>
                  <a:lnTo>
                    <a:pt x="1164201" y="0"/>
                  </a:lnTo>
                  <a:cubicBezTo>
                    <a:pt x="1170891" y="0"/>
                    <a:pt x="1177307" y="2658"/>
                    <a:pt x="1182037" y="7388"/>
                  </a:cubicBezTo>
                  <a:cubicBezTo>
                    <a:pt x="1186768" y="12119"/>
                    <a:pt x="1189426" y="18535"/>
                    <a:pt x="1189426" y="25225"/>
                  </a:cubicBezTo>
                  <a:lnTo>
                    <a:pt x="1189426" y="787575"/>
                  </a:lnTo>
                  <a:cubicBezTo>
                    <a:pt x="1189426" y="801507"/>
                    <a:pt x="1178132" y="812800"/>
                    <a:pt x="1164201" y="812800"/>
                  </a:cubicBezTo>
                  <a:lnTo>
                    <a:pt x="25225" y="812800"/>
                  </a:lnTo>
                  <a:cubicBezTo>
                    <a:pt x="11293" y="812800"/>
                    <a:pt x="0" y="801507"/>
                    <a:pt x="0" y="787575"/>
                  </a:cubicBezTo>
                  <a:lnTo>
                    <a:pt x="0" y="25225"/>
                  </a:lnTo>
                  <a:cubicBezTo>
                    <a:pt x="0" y="11293"/>
                    <a:pt x="11293" y="0"/>
                    <a:pt x="25225" y="0"/>
                  </a:cubicBezTo>
                  <a:close/>
                </a:path>
              </a:pathLst>
            </a:custGeom>
            <a:blipFill>
              <a:blip r:embed="rId3"/>
              <a:stretch>
                <a:fillRect l="-246" t="0" r="-246" b="0"/>
              </a:stretch>
            </a:blipFill>
          </p:spPr>
        </p:sp>
      </p:grpSp>
      <p:grpSp>
        <p:nvGrpSpPr>
          <p:cNvPr name="Group 19" id="19"/>
          <p:cNvGrpSpPr/>
          <p:nvPr/>
        </p:nvGrpSpPr>
        <p:grpSpPr>
          <a:xfrm rot="0">
            <a:off x="12192073" y="4254177"/>
            <a:ext cx="5522072" cy="329993"/>
            <a:chOff x="0" y="0"/>
            <a:chExt cx="1454373" cy="86912"/>
          </a:xfrm>
        </p:grpSpPr>
        <p:sp>
          <p:nvSpPr>
            <p:cNvPr name="Freeform 20" id="20"/>
            <p:cNvSpPr/>
            <p:nvPr/>
          </p:nvSpPr>
          <p:spPr>
            <a:xfrm flipH="false" flipV="false" rot="0">
              <a:off x="0" y="0"/>
              <a:ext cx="1454373" cy="86912"/>
            </a:xfrm>
            <a:custGeom>
              <a:avLst/>
              <a:gdLst/>
              <a:ahLst/>
              <a:cxnLst/>
              <a:rect r="r" b="b" t="t" l="l"/>
              <a:pathLst>
                <a:path h="86912" w="1454373">
                  <a:moveTo>
                    <a:pt x="0" y="0"/>
                  </a:moveTo>
                  <a:lnTo>
                    <a:pt x="1454373" y="0"/>
                  </a:lnTo>
                  <a:lnTo>
                    <a:pt x="1454373" y="86912"/>
                  </a:lnTo>
                  <a:lnTo>
                    <a:pt x="0" y="86912"/>
                  </a:lnTo>
                  <a:close/>
                </a:path>
              </a:pathLst>
            </a:custGeom>
            <a:solidFill>
              <a:srgbClr val="163A72"/>
            </a:solidFill>
          </p:spPr>
        </p:sp>
        <p:sp>
          <p:nvSpPr>
            <p:cNvPr name="TextBox 21" id="21"/>
            <p:cNvSpPr txBox="true"/>
            <p:nvPr/>
          </p:nvSpPr>
          <p:spPr>
            <a:xfrm>
              <a:off x="0" y="-38100"/>
              <a:ext cx="1454373" cy="125012"/>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6381723" y="808956"/>
            <a:ext cx="5524527" cy="3775214"/>
            <a:chOff x="0" y="0"/>
            <a:chExt cx="1189426" cy="812800"/>
          </a:xfrm>
        </p:grpSpPr>
        <p:sp>
          <p:nvSpPr>
            <p:cNvPr name="Freeform 23" id="23"/>
            <p:cNvSpPr/>
            <p:nvPr/>
          </p:nvSpPr>
          <p:spPr>
            <a:xfrm flipH="false" flipV="false" rot="0">
              <a:off x="0" y="0"/>
              <a:ext cx="1189426" cy="812800"/>
            </a:xfrm>
            <a:custGeom>
              <a:avLst/>
              <a:gdLst/>
              <a:ahLst/>
              <a:cxnLst/>
              <a:rect r="r" b="b" t="t" l="l"/>
              <a:pathLst>
                <a:path h="812800" w="1189426">
                  <a:moveTo>
                    <a:pt x="25225" y="0"/>
                  </a:moveTo>
                  <a:lnTo>
                    <a:pt x="1164201" y="0"/>
                  </a:lnTo>
                  <a:cubicBezTo>
                    <a:pt x="1170891" y="0"/>
                    <a:pt x="1177307" y="2658"/>
                    <a:pt x="1182037" y="7388"/>
                  </a:cubicBezTo>
                  <a:cubicBezTo>
                    <a:pt x="1186768" y="12119"/>
                    <a:pt x="1189426" y="18535"/>
                    <a:pt x="1189426" y="25225"/>
                  </a:cubicBezTo>
                  <a:lnTo>
                    <a:pt x="1189426" y="787575"/>
                  </a:lnTo>
                  <a:cubicBezTo>
                    <a:pt x="1189426" y="801507"/>
                    <a:pt x="1178132" y="812800"/>
                    <a:pt x="1164201" y="812800"/>
                  </a:cubicBezTo>
                  <a:lnTo>
                    <a:pt x="25225" y="812800"/>
                  </a:lnTo>
                  <a:cubicBezTo>
                    <a:pt x="11293" y="812800"/>
                    <a:pt x="0" y="801507"/>
                    <a:pt x="0" y="787575"/>
                  </a:cubicBezTo>
                  <a:lnTo>
                    <a:pt x="0" y="25225"/>
                  </a:lnTo>
                  <a:cubicBezTo>
                    <a:pt x="0" y="11293"/>
                    <a:pt x="11293" y="0"/>
                    <a:pt x="25225" y="0"/>
                  </a:cubicBezTo>
                  <a:close/>
                </a:path>
              </a:pathLst>
            </a:custGeom>
            <a:blipFill>
              <a:blip r:embed="rId4"/>
              <a:stretch>
                <a:fillRect l="-246" t="0" r="-246" b="0"/>
              </a:stretch>
            </a:blipFill>
          </p:spPr>
        </p:sp>
      </p:grpSp>
      <p:grpSp>
        <p:nvGrpSpPr>
          <p:cNvPr name="Group 24" id="24"/>
          <p:cNvGrpSpPr/>
          <p:nvPr/>
        </p:nvGrpSpPr>
        <p:grpSpPr>
          <a:xfrm rot="0">
            <a:off x="6381751" y="4254177"/>
            <a:ext cx="5522072" cy="329993"/>
            <a:chOff x="0" y="0"/>
            <a:chExt cx="1454373" cy="86912"/>
          </a:xfrm>
        </p:grpSpPr>
        <p:sp>
          <p:nvSpPr>
            <p:cNvPr name="Freeform 25" id="25"/>
            <p:cNvSpPr/>
            <p:nvPr/>
          </p:nvSpPr>
          <p:spPr>
            <a:xfrm flipH="false" flipV="false" rot="0">
              <a:off x="0" y="0"/>
              <a:ext cx="1454373" cy="86912"/>
            </a:xfrm>
            <a:custGeom>
              <a:avLst/>
              <a:gdLst/>
              <a:ahLst/>
              <a:cxnLst/>
              <a:rect r="r" b="b" t="t" l="l"/>
              <a:pathLst>
                <a:path h="86912" w="1454373">
                  <a:moveTo>
                    <a:pt x="0" y="0"/>
                  </a:moveTo>
                  <a:lnTo>
                    <a:pt x="1454373" y="0"/>
                  </a:lnTo>
                  <a:lnTo>
                    <a:pt x="1454373" y="86912"/>
                  </a:lnTo>
                  <a:lnTo>
                    <a:pt x="0" y="86912"/>
                  </a:lnTo>
                  <a:close/>
                </a:path>
              </a:pathLst>
            </a:custGeom>
            <a:solidFill>
              <a:srgbClr val="163A72"/>
            </a:solidFill>
          </p:spPr>
        </p:sp>
        <p:sp>
          <p:nvSpPr>
            <p:cNvPr name="TextBox 26" id="26"/>
            <p:cNvSpPr txBox="true"/>
            <p:nvPr/>
          </p:nvSpPr>
          <p:spPr>
            <a:xfrm>
              <a:off x="0" y="-38100"/>
              <a:ext cx="1454373" cy="125012"/>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6663428" y="4574645"/>
            <a:ext cx="4958718" cy="4742815"/>
          </a:xfrm>
          <a:prstGeom prst="rect">
            <a:avLst/>
          </a:prstGeom>
        </p:spPr>
        <p:txBody>
          <a:bodyPr anchor="t" rtlCol="false" tIns="0" lIns="0" bIns="0" rIns="0">
            <a:spAutoFit/>
          </a:bodyPr>
          <a:lstStyle/>
          <a:p>
            <a:pPr algn="ctr">
              <a:lnSpc>
                <a:spcPts val="4100"/>
              </a:lnSpc>
            </a:pPr>
            <a:r>
              <a:rPr lang="en-US" b="true" sz="4100" spc="-123">
                <a:solidFill>
                  <a:srgbClr val="A0FFA0"/>
                </a:solidFill>
                <a:latin typeface="Times New Roman MT Bold"/>
                <a:ea typeface="Times New Roman MT Bold"/>
                <a:cs typeface="Times New Roman MT Bold"/>
                <a:sym typeface="Times New Roman MT Bold"/>
              </a:rPr>
              <a:t>Catalysis:</a:t>
            </a:r>
          </a:p>
          <a:p>
            <a:pPr algn="l">
              <a:lnSpc>
                <a:spcPts val="4100"/>
              </a:lnSpc>
            </a:pPr>
          </a:p>
          <a:p>
            <a:pPr algn="l" marL="0" indent="0" lvl="0">
              <a:lnSpc>
                <a:spcPts val="4100"/>
              </a:lnSpc>
              <a:spcBef>
                <a:spcPct val="0"/>
              </a:spcBef>
            </a:pPr>
            <a:r>
              <a:rPr lang="en-US" sz="4100" spc="-123">
                <a:solidFill>
                  <a:srgbClr val="A0FFA0"/>
                </a:solidFill>
                <a:latin typeface="Times New Roman MT"/>
                <a:ea typeface="Times New Roman MT"/>
                <a:cs typeface="Times New Roman MT"/>
                <a:sym typeface="Times New Roman MT"/>
              </a:rPr>
              <a:t> </a:t>
            </a:r>
            <a:r>
              <a:rPr lang="en-US" sz="4100" spc="-123">
                <a:solidFill>
                  <a:srgbClr val="FEFFFF"/>
                </a:solidFill>
                <a:latin typeface="Times New Roman MT"/>
                <a:ea typeface="Times New Roman MT"/>
                <a:cs typeface="Times New Roman MT"/>
                <a:sym typeface="Times New Roman MT"/>
              </a:rPr>
              <a:t>They can act as solvents and catalytic media at the same time, enhancing reaction rates, selectivity, and yield while minimizing by-products.</a:t>
            </a:r>
          </a:p>
        </p:txBody>
      </p:sp>
      <p:sp>
        <p:nvSpPr>
          <p:cNvPr name="TextBox 28" id="28"/>
          <p:cNvSpPr txBox="true"/>
          <p:nvPr/>
        </p:nvSpPr>
        <p:spPr>
          <a:xfrm rot="0">
            <a:off x="12477750" y="4574645"/>
            <a:ext cx="4958718" cy="4654550"/>
          </a:xfrm>
          <a:prstGeom prst="rect">
            <a:avLst/>
          </a:prstGeom>
        </p:spPr>
        <p:txBody>
          <a:bodyPr anchor="t" rtlCol="false" tIns="0" lIns="0" bIns="0" rIns="0">
            <a:spAutoFit/>
          </a:bodyPr>
          <a:lstStyle/>
          <a:p>
            <a:pPr algn="ctr">
              <a:lnSpc>
                <a:spcPts val="4000"/>
              </a:lnSpc>
            </a:pPr>
            <a:r>
              <a:rPr lang="en-US" b="true" sz="4000" spc="-120">
                <a:solidFill>
                  <a:srgbClr val="A0FFA0"/>
                </a:solidFill>
                <a:latin typeface="Times New Roman MT Bold"/>
                <a:ea typeface="Times New Roman MT Bold"/>
                <a:cs typeface="Times New Roman MT Bold"/>
                <a:sym typeface="Times New Roman MT Bold"/>
              </a:rPr>
              <a:t>CO₂ capture and gas absorption:</a:t>
            </a:r>
          </a:p>
          <a:p>
            <a:pPr algn="l">
              <a:lnSpc>
                <a:spcPts val="4000"/>
              </a:lnSpc>
            </a:pPr>
          </a:p>
          <a:p>
            <a:pPr algn="l" marL="0" indent="0" lvl="0">
              <a:lnSpc>
                <a:spcPts val="4000"/>
              </a:lnSpc>
              <a:spcBef>
                <a:spcPct val="0"/>
              </a:spcBef>
            </a:pPr>
            <a:r>
              <a:rPr lang="en-US" sz="4000" spc="-120">
                <a:solidFill>
                  <a:srgbClr val="A0FFA0"/>
                </a:solidFill>
                <a:latin typeface="Times New Roman MT"/>
                <a:ea typeface="Times New Roman MT"/>
                <a:cs typeface="Times New Roman MT"/>
                <a:sym typeface="Times New Roman MT"/>
              </a:rPr>
              <a:t> </a:t>
            </a:r>
            <a:r>
              <a:rPr lang="en-US" sz="4000" spc="-120">
                <a:solidFill>
                  <a:srgbClr val="FEFFFF"/>
                </a:solidFill>
                <a:latin typeface="Times New Roman MT"/>
                <a:ea typeface="Times New Roman MT"/>
                <a:cs typeface="Times New Roman MT"/>
                <a:sym typeface="Times New Roman MT"/>
              </a:rPr>
              <a:t>Certain ionic liquids can absorb carbon dioxide efficiently, contributing to the reduction of greenhouse gas emissions.</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A1F44"/>
        </a:solidFill>
      </p:bgPr>
    </p:bg>
    <p:spTree>
      <p:nvGrpSpPr>
        <p:cNvPr id="1" name=""/>
        <p:cNvGrpSpPr/>
        <p:nvPr/>
      </p:nvGrpSpPr>
      <p:grpSpPr>
        <a:xfrm>
          <a:off x="0" y="0"/>
          <a:ext cx="0" cy="0"/>
          <a:chOff x="0" y="0"/>
          <a:chExt cx="0" cy="0"/>
        </a:xfrm>
      </p:grpSpPr>
      <p:sp>
        <p:nvSpPr>
          <p:cNvPr name="TextBox 2" id="2"/>
          <p:cNvSpPr txBox="true"/>
          <p:nvPr/>
        </p:nvSpPr>
        <p:spPr>
          <a:xfrm rot="0">
            <a:off x="2057400" y="475378"/>
            <a:ext cx="14173200" cy="3625849"/>
          </a:xfrm>
          <a:prstGeom prst="rect">
            <a:avLst/>
          </a:prstGeom>
        </p:spPr>
        <p:txBody>
          <a:bodyPr anchor="t" rtlCol="false" tIns="0" lIns="0" bIns="0" rIns="0">
            <a:spAutoFit/>
          </a:bodyPr>
          <a:lstStyle/>
          <a:p>
            <a:pPr algn="ctr" marL="0" indent="0" lvl="0">
              <a:lnSpc>
                <a:spcPts val="12999"/>
              </a:lnSpc>
            </a:pPr>
            <a:r>
              <a:rPr lang="en-US" b="true" sz="12999" i="true" spc="-389">
                <a:solidFill>
                  <a:srgbClr val="39FF14"/>
                </a:solidFill>
                <a:latin typeface="Times New Roman MT Bold Italics"/>
                <a:ea typeface="Times New Roman MT Bold Italics"/>
                <a:cs typeface="Times New Roman MT Bold Italics"/>
                <a:sym typeface="Times New Roman MT Bold Italics"/>
              </a:rPr>
              <a:t>Future Prospects  and Conclusion</a:t>
            </a:r>
          </a:p>
        </p:txBody>
      </p:sp>
      <p:sp>
        <p:nvSpPr>
          <p:cNvPr name="TextBox 3" id="3"/>
          <p:cNvSpPr txBox="true"/>
          <p:nvPr/>
        </p:nvSpPr>
        <p:spPr>
          <a:xfrm rot="0">
            <a:off x="1028700" y="4301466"/>
            <a:ext cx="15828550" cy="3328140"/>
          </a:xfrm>
          <a:prstGeom prst="rect">
            <a:avLst/>
          </a:prstGeom>
        </p:spPr>
        <p:txBody>
          <a:bodyPr anchor="t" rtlCol="false" tIns="0" lIns="0" bIns="0" rIns="0">
            <a:spAutoFit/>
          </a:bodyPr>
          <a:lstStyle/>
          <a:p>
            <a:pPr algn="ctr">
              <a:lnSpc>
                <a:spcPts val="6609"/>
              </a:lnSpc>
            </a:pPr>
            <a:r>
              <a:rPr lang="en-US" sz="4720">
                <a:solidFill>
                  <a:srgbClr val="39FF14"/>
                </a:solidFill>
                <a:latin typeface="DM Sans"/>
                <a:ea typeface="DM Sans"/>
                <a:cs typeface="DM Sans"/>
                <a:sym typeface="DM Sans"/>
              </a:rPr>
              <a:t>Integration in industrial processes</a:t>
            </a:r>
          </a:p>
          <a:p>
            <a:pPr algn="ctr">
              <a:lnSpc>
                <a:spcPts val="6609"/>
              </a:lnSpc>
              <a:spcBef>
                <a:spcPct val="0"/>
              </a:spcBef>
            </a:pPr>
            <a:r>
              <a:rPr lang="en-US" sz="4720">
                <a:solidFill>
                  <a:srgbClr val="39FF14"/>
                </a:solidFill>
                <a:latin typeface="DM Sans"/>
                <a:ea typeface="DM Sans"/>
                <a:cs typeface="DM Sans"/>
                <a:sym typeface="DM Sans"/>
              </a:rPr>
              <a:t>ILs for biomass conversion</a:t>
            </a:r>
          </a:p>
          <a:p>
            <a:pPr algn="ctr">
              <a:lnSpc>
                <a:spcPts val="6609"/>
              </a:lnSpc>
              <a:spcBef>
                <a:spcPct val="0"/>
              </a:spcBef>
            </a:pPr>
            <a:r>
              <a:rPr lang="en-US" sz="4720">
                <a:solidFill>
                  <a:srgbClr val="39FF14"/>
                </a:solidFill>
                <a:latin typeface="DM Sans"/>
                <a:ea typeface="DM Sans"/>
                <a:cs typeface="DM Sans"/>
                <a:sym typeface="DM Sans"/>
              </a:rPr>
              <a:t>ILs in carbon neutrality projects</a:t>
            </a:r>
          </a:p>
          <a:p>
            <a:pPr algn="ctr">
              <a:lnSpc>
                <a:spcPts val="6609"/>
              </a:lnSpc>
              <a:spcBef>
                <a:spcPct val="0"/>
              </a:spcBef>
            </a:pPr>
            <a:r>
              <a:rPr lang="en-US" sz="4720">
                <a:solidFill>
                  <a:srgbClr val="39FF14"/>
                </a:solidFill>
                <a:latin typeface="DM Sans"/>
                <a:ea typeface="DM Sans"/>
                <a:cs typeface="DM Sans"/>
                <a:sym typeface="DM Sans"/>
              </a:rPr>
              <a:t>Expansion in electrochemical devices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1F3F"/>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6886575" cy="8953500"/>
            <a:chOff x="0" y="0"/>
            <a:chExt cx="461340" cy="599805"/>
          </a:xfrm>
        </p:grpSpPr>
        <p:sp>
          <p:nvSpPr>
            <p:cNvPr name="Freeform 3" id="3"/>
            <p:cNvSpPr/>
            <p:nvPr/>
          </p:nvSpPr>
          <p:spPr>
            <a:xfrm flipH="false" flipV="false" rot="0">
              <a:off x="0" y="0"/>
              <a:ext cx="461340" cy="599805"/>
            </a:xfrm>
            <a:custGeom>
              <a:avLst/>
              <a:gdLst/>
              <a:ahLst/>
              <a:cxnLst/>
              <a:rect r="r" b="b" t="t" l="l"/>
              <a:pathLst>
                <a:path h="599805" w="461340">
                  <a:moveTo>
                    <a:pt x="56210" y="0"/>
                  </a:moveTo>
                  <a:lnTo>
                    <a:pt x="405129" y="0"/>
                  </a:lnTo>
                  <a:cubicBezTo>
                    <a:pt x="436173" y="0"/>
                    <a:pt x="461340" y="25166"/>
                    <a:pt x="461340" y="56210"/>
                  </a:cubicBezTo>
                  <a:lnTo>
                    <a:pt x="461340" y="543595"/>
                  </a:lnTo>
                  <a:cubicBezTo>
                    <a:pt x="461340" y="574639"/>
                    <a:pt x="436173" y="599805"/>
                    <a:pt x="405129" y="599805"/>
                  </a:cubicBezTo>
                  <a:lnTo>
                    <a:pt x="56210" y="599805"/>
                  </a:lnTo>
                  <a:cubicBezTo>
                    <a:pt x="25166" y="599805"/>
                    <a:pt x="0" y="574639"/>
                    <a:pt x="0" y="543595"/>
                  </a:cubicBezTo>
                  <a:lnTo>
                    <a:pt x="0" y="56210"/>
                  </a:lnTo>
                  <a:cubicBezTo>
                    <a:pt x="0" y="25166"/>
                    <a:pt x="25166" y="0"/>
                    <a:pt x="56210" y="0"/>
                  </a:cubicBezTo>
                  <a:close/>
                </a:path>
              </a:pathLst>
            </a:custGeom>
            <a:blipFill>
              <a:blip r:embed="rId2"/>
              <a:stretch>
                <a:fillRect l="0" t="-271" r="0" b="-271"/>
              </a:stretch>
            </a:blipFill>
            <a:ln cap="rnd">
              <a:noFill/>
              <a:prstDash val="solid"/>
              <a:round/>
            </a:ln>
          </p:spPr>
        </p:sp>
      </p:grpSp>
      <p:sp>
        <p:nvSpPr>
          <p:cNvPr name="TextBox 4" id="4"/>
          <p:cNvSpPr txBox="true"/>
          <p:nvPr/>
        </p:nvSpPr>
        <p:spPr>
          <a:xfrm rot="0">
            <a:off x="8934450" y="1504987"/>
            <a:ext cx="8324850" cy="7448476"/>
          </a:xfrm>
          <a:prstGeom prst="rect">
            <a:avLst/>
          </a:prstGeom>
        </p:spPr>
        <p:txBody>
          <a:bodyPr anchor="t" rtlCol="false" tIns="0" lIns="0" bIns="0" rIns="0">
            <a:spAutoFit/>
          </a:bodyPr>
          <a:lstStyle/>
          <a:p>
            <a:pPr algn="ctr">
              <a:lnSpc>
                <a:spcPts val="9747"/>
              </a:lnSpc>
            </a:pPr>
            <a:r>
              <a:rPr lang="en-US" b="true" sz="9747" spc="-194">
                <a:solidFill>
                  <a:srgbClr val="39FF14"/>
                </a:solidFill>
                <a:latin typeface="Farro Bold"/>
                <a:ea typeface="Farro Bold"/>
                <a:cs typeface="Farro Bold"/>
                <a:sym typeface="Farro Bold"/>
              </a:rPr>
              <a:t>“Thank you for listening.</a:t>
            </a:r>
          </a:p>
          <a:p>
            <a:pPr algn="ctr">
              <a:lnSpc>
                <a:spcPts val="9747"/>
              </a:lnSpc>
            </a:pPr>
          </a:p>
          <a:p>
            <a:pPr algn="ctr" marL="0" indent="0" lvl="0">
              <a:lnSpc>
                <a:spcPts val="9747"/>
              </a:lnSpc>
            </a:pPr>
            <a:r>
              <a:rPr lang="en-US" b="true" sz="9747" spc="-194">
                <a:solidFill>
                  <a:srgbClr val="39FF14"/>
                </a:solidFill>
                <a:latin typeface="Farro Bold"/>
                <a:ea typeface="Farro Bold"/>
                <a:cs typeface="Farro Bold"/>
                <a:sym typeface="Farro Bold"/>
              </a:rPr>
              <a:t> I’m ready to take your questions.”</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0A1F44"/>
        </a:solidFill>
      </p:bgPr>
    </p:bg>
    <p:spTree>
      <p:nvGrpSpPr>
        <p:cNvPr id="1" name=""/>
        <p:cNvGrpSpPr/>
        <p:nvPr/>
      </p:nvGrpSpPr>
      <p:grpSpPr>
        <a:xfrm>
          <a:off x="0" y="0"/>
          <a:ext cx="0" cy="0"/>
          <a:chOff x="0" y="0"/>
          <a:chExt cx="0" cy="0"/>
        </a:xfrm>
      </p:grpSpPr>
      <p:sp>
        <p:nvSpPr>
          <p:cNvPr name="TextBox 2" id="2"/>
          <p:cNvSpPr txBox="true"/>
          <p:nvPr/>
        </p:nvSpPr>
        <p:spPr>
          <a:xfrm rot="0">
            <a:off x="666750" y="4303470"/>
            <a:ext cx="16954500" cy="1730374"/>
          </a:xfrm>
          <a:prstGeom prst="rect">
            <a:avLst/>
          </a:prstGeom>
        </p:spPr>
        <p:txBody>
          <a:bodyPr anchor="t" rtlCol="false" tIns="0" lIns="0" bIns="0" rIns="0">
            <a:spAutoFit/>
          </a:bodyPr>
          <a:lstStyle/>
          <a:p>
            <a:pPr algn="ctr" marL="0" indent="0" lvl="0">
              <a:lnSpc>
                <a:spcPts val="12999"/>
              </a:lnSpc>
            </a:pPr>
            <a:r>
              <a:rPr lang="en-US" sz="12999" spc="-389">
                <a:solidFill>
                  <a:srgbClr val="39FF14"/>
                </a:solidFill>
                <a:latin typeface="DM Sans"/>
                <a:ea typeface="DM Sans"/>
                <a:cs typeface="DM Sans"/>
                <a:sym typeface="DM Sans"/>
              </a:rPr>
              <a:t>Welcome to the Future!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A1F44"/>
        </a:solidFill>
      </p:bgPr>
    </p:bg>
    <p:spTree>
      <p:nvGrpSpPr>
        <p:cNvPr id="1" name=""/>
        <p:cNvGrpSpPr/>
        <p:nvPr/>
      </p:nvGrpSpPr>
      <p:grpSpPr>
        <a:xfrm>
          <a:off x="0" y="0"/>
          <a:ext cx="0" cy="0"/>
          <a:chOff x="0" y="0"/>
          <a:chExt cx="0" cy="0"/>
        </a:xfrm>
      </p:grpSpPr>
      <p:grpSp>
        <p:nvGrpSpPr>
          <p:cNvPr name="Group 2" id="2"/>
          <p:cNvGrpSpPr/>
          <p:nvPr/>
        </p:nvGrpSpPr>
        <p:grpSpPr>
          <a:xfrm rot="0">
            <a:off x="3311169" y="361710"/>
            <a:ext cx="15970139" cy="9925290"/>
            <a:chOff x="0" y="0"/>
            <a:chExt cx="4206127" cy="2614068"/>
          </a:xfrm>
        </p:grpSpPr>
        <p:sp>
          <p:nvSpPr>
            <p:cNvPr name="Freeform 3" id="3">
              <a:extLst>
                <a:ext uri="{C183D7F6-B498-43B3-948B-1728B52AA6E4}">
                  <adec:decorative xmlns:adec="http://schemas.microsoft.com/office/drawing/2017/decorative" val="1"/>
                </a:ext>
              </a:extLst>
            </p:cNvPr>
            <p:cNvSpPr/>
            <p:nvPr/>
          </p:nvSpPr>
          <p:spPr>
            <a:xfrm flipH="false" flipV="false" rot="0">
              <a:off x="0" y="0"/>
              <a:ext cx="4206127" cy="2614068"/>
            </a:xfrm>
            <a:custGeom>
              <a:avLst/>
              <a:gdLst/>
              <a:ahLst/>
              <a:cxnLst/>
              <a:rect r="r" b="b" t="t" l="l"/>
              <a:pathLst>
                <a:path h="2614068" w="4206127">
                  <a:moveTo>
                    <a:pt x="14543" y="0"/>
                  </a:moveTo>
                  <a:lnTo>
                    <a:pt x="4191584" y="0"/>
                  </a:lnTo>
                  <a:cubicBezTo>
                    <a:pt x="4199616" y="0"/>
                    <a:pt x="4206127" y="6511"/>
                    <a:pt x="4206127" y="14543"/>
                  </a:cubicBezTo>
                  <a:lnTo>
                    <a:pt x="4206127" y="2599525"/>
                  </a:lnTo>
                  <a:cubicBezTo>
                    <a:pt x="4206127" y="2603382"/>
                    <a:pt x="4204595" y="2607081"/>
                    <a:pt x="4201868" y="2609808"/>
                  </a:cubicBezTo>
                  <a:cubicBezTo>
                    <a:pt x="4199140" y="2612536"/>
                    <a:pt x="4195441" y="2614068"/>
                    <a:pt x="4191584" y="2614068"/>
                  </a:cubicBezTo>
                  <a:lnTo>
                    <a:pt x="14543" y="2614068"/>
                  </a:lnTo>
                  <a:cubicBezTo>
                    <a:pt x="10686" y="2614068"/>
                    <a:pt x="6987" y="2612536"/>
                    <a:pt x="4260" y="2609808"/>
                  </a:cubicBezTo>
                  <a:cubicBezTo>
                    <a:pt x="1532" y="2607081"/>
                    <a:pt x="0" y="2603382"/>
                    <a:pt x="0" y="2599525"/>
                  </a:cubicBezTo>
                  <a:lnTo>
                    <a:pt x="0" y="14543"/>
                  </a:lnTo>
                  <a:cubicBezTo>
                    <a:pt x="0" y="10686"/>
                    <a:pt x="1532" y="6987"/>
                    <a:pt x="4260" y="4260"/>
                  </a:cubicBezTo>
                  <a:cubicBezTo>
                    <a:pt x="6987" y="1532"/>
                    <a:pt x="10686" y="0"/>
                    <a:pt x="14543" y="0"/>
                  </a:cubicBezTo>
                  <a:close/>
                </a:path>
              </a:pathLst>
            </a:custGeom>
            <a:solidFill>
              <a:srgbClr val="163A72"/>
            </a:solidFill>
          </p:spPr>
        </p:sp>
        <p:sp>
          <p:nvSpPr>
            <p:cNvPr name="TextBox 4" id="4"/>
            <p:cNvSpPr txBox="true"/>
            <p:nvPr/>
          </p:nvSpPr>
          <p:spPr>
            <a:xfrm>
              <a:off x="0" y="-19050"/>
              <a:ext cx="4206127" cy="2633118"/>
            </a:xfrm>
            <a:prstGeom prst="rect">
              <a:avLst/>
            </a:prstGeom>
          </p:spPr>
          <p:txBody>
            <a:bodyPr anchor="ctr" rtlCol="false" tIns="50800" lIns="50800" bIns="50800" rIns="50800"/>
            <a:lstStyle/>
            <a:p>
              <a:pPr algn="ctr">
                <a:lnSpc>
                  <a:spcPts val="2500"/>
                </a:lnSpc>
              </a:pPr>
            </a:p>
            <a:p>
              <a:pPr algn="ctr">
                <a:lnSpc>
                  <a:spcPts val="2500"/>
                </a:lnSpc>
              </a:pPr>
            </a:p>
          </p:txBody>
        </p:sp>
      </p:grpSp>
      <p:sp>
        <p:nvSpPr>
          <p:cNvPr name="Freeform 5" id="5"/>
          <p:cNvSpPr/>
          <p:nvPr/>
        </p:nvSpPr>
        <p:spPr>
          <a:xfrm flipH="false" flipV="false" rot="0">
            <a:off x="5496192" y="2340427"/>
            <a:ext cx="627908" cy="629052"/>
          </a:xfrm>
          <a:custGeom>
            <a:avLst/>
            <a:gdLst/>
            <a:ahLst/>
            <a:cxnLst/>
            <a:rect r="r" b="b" t="t" l="l"/>
            <a:pathLst>
              <a:path h="629052" w="627908">
                <a:moveTo>
                  <a:pt x="0" y="0"/>
                </a:moveTo>
                <a:lnTo>
                  <a:pt x="627908" y="0"/>
                </a:lnTo>
                <a:lnTo>
                  <a:pt x="627908" y="629052"/>
                </a:lnTo>
                <a:lnTo>
                  <a:pt x="0" y="6290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5496192" y="3941029"/>
            <a:ext cx="627908" cy="629052"/>
          </a:xfrm>
          <a:custGeom>
            <a:avLst/>
            <a:gdLst/>
            <a:ahLst/>
            <a:cxnLst/>
            <a:rect r="r" b="b" t="t" l="l"/>
            <a:pathLst>
              <a:path h="629052" w="627908">
                <a:moveTo>
                  <a:pt x="0" y="0"/>
                </a:moveTo>
                <a:lnTo>
                  <a:pt x="627908" y="0"/>
                </a:lnTo>
                <a:lnTo>
                  <a:pt x="627908" y="629052"/>
                </a:lnTo>
                <a:lnTo>
                  <a:pt x="0" y="6290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3912171" y="543458"/>
            <a:ext cx="10995650" cy="1381125"/>
          </a:xfrm>
          <a:prstGeom prst="rect">
            <a:avLst/>
          </a:prstGeom>
        </p:spPr>
        <p:txBody>
          <a:bodyPr anchor="t" rtlCol="false" tIns="0" lIns="0" bIns="0" rIns="0">
            <a:spAutoFit/>
          </a:bodyPr>
          <a:lstStyle/>
          <a:p>
            <a:pPr algn="l" marL="0" indent="0" lvl="0">
              <a:lnSpc>
                <a:spcPts val="9000"/>
              </a:lnSpc>
            </a:pPr>
            <a:r>
              <a:rPr lang="en-US" b="true" sz="9000" i="true" spc="-270">
                <a:solidFill>
                  <a:srgbClr val="39FF14"/>
                </a:solidFill>
                <a:latin typeface="Times New Roman MT Bold Italics"/>
                <a:ea typeface="Times New Roman MT Bold Italics"/>
                <a:cs typeface="Times New Roman MT Bold Italics"/>
                <a:sym typeface="Times New Roman MT Bold Italics"/>
              </a:rPr>
              <a:t>Plan :</a:t>
            </a:r>
          </a:p>
        </p:txBody>
      </p:sp>
      <p:sp>
        <p:nvSpPr>
          <p:cNvPr name="TextBox 8" id="8"/>
          <p:cNvSpPr txBox="true"/>
          <p:nvPr/>
        </p:nvSpPr>
        <p:spPr>
          <a:xfrm rot="0">
            <a:off x="6409503" y="2274154"/>
            <a:ext cx="9773472" cy="695325"/>
          </a:xfrm>
          <a:prstGeom prst="rect">
            <a:avLst/>
          </a:prstGeom>
        </p:spPr>
        <p:txBody>
          <a:bodyPr anchor="t" rtlCol="false" tIns="0" lIns="0" bIns="0" rIns="0">
            <a:spAutoFit/>
          </a:bodyPr>
          <a:lstStyle/>
          <a:p>
            <a:pPr algn="l" marL="0" indent="0" lvl="0">
              <a:lnSpc>
                <a:spcPts val="5400"/>
              </a:lnSpc>
            </a:pPr>
            <a:r>
              <a:rPr lang="en-US" sz="4500">
                <a:solidFill>
                  <a:srgbClr val="A0FFA0"/>
                </a:solidFill>
                <a:latin typeface="DM Sans"/>
                <a:ea typeface="DM Sans"/>
                <a:cs typeface="DM Sans"/>
                <a:sym typeface="DM Sans"/>
              </a:rPr>
              <a:t>Introduction to Ionic Liquids</a:t>
            </a:r>
          </a:p>
        </p:txBody>
      </p:sp>
      <p:sp>
        <p:nvSpPr>
          <p:cNvPr name="TextBox 9" id="9"/>
          <p:cNvSpPr txBox="true"/>
          <p:nvPr/>
        </p:nvSpPr>
        <p:spPr>
          <a:xfrm rot="0">
            <a:off x="6409503" y="3931504"/>
            <a:ext cx="9773472" cy="695325"/>
          </a:xfrm>
          <a:prstGeom prst="rect">
            <a:avLst/>
          </a:prstGeom>
        </p:spPr>
        <p:txBody>
          <a:bodyPr anchor="t" rtlCol="false" tIns="0" lIns="0" bIns="0" rIns="0">
            <a:spAutoFit/>
          </a:bodyPr>
          <a:lstStyle/>
          <a:p>
            <a:pPr algn="l" marL="0" indent="0" lvl="0">
              <a:lnSpc>
                <a:spcPts val="5400"/>
              </a:lnSpc>
              <a:spcBef>
                <a:spcPct val="0"/>
              </a:spcBef>
            </a:pPr>
            <a:r>
              <a:rPr lang="en-US" sz="4500" strike="noStrike" u="none">
                <a:solidFill>
                  <a:srgbClr val="A0FFA0"/>
                </a:solidFill>
                <a:latin typeface="DM Sans"/>
                <a:ea typeface="DM Sans"/>
                <a:cs typeface="DM Sans"/>
                <a:sym typeface="DM Sans"/>
              </a:rPr>
              <a:t>Properties and Advantages</a:t>
            </a:r>
          </a:p>
        </p:txBody>
      </p:sp>
      <p:sp>
        <p:nvSpPr>
          <p:cNvPr name="TextBox 10" id="10"/>
          <p:cNvSpPr txBox="true"/>
          <p:nvPr/>
        </p:nvSpPr>
        <p:spPr>
          <a:xfrm rot="0">
            <a:off x="6409503" y="5532106"/>
            <a:ext cx="9773472" cy="695325"/>
          </a:xfrm>
          <a:prstGeom prst="rect">
            <a:avLst/>
          </a:prstGeom>
        </p:spPr>
        <p:txBody>
          <a:bodyPr anchor="t" rtlCol="false" tIns="0" lIns="0" bIns="0" rIns="0">
            <a:spAutoFit/>
          </a:bodyPr>
          <a:lstStyle/>
          <a:p>
            <a:pPr algn="l" marL="0" indent="0" lvl="0">
              <a:lnSpc>
                <a:spcPts val="5400"/>
              </a:lnSpc>
              <a:spcBef>
                <a:spcPct val="0"/>
              </a:spcBef>
            </a:pPr>
            <a:r>
              <a:rPr lang="en-US" sz="4500" strike="noStrike" u="none">
                <a:solidFill>
                  <a:srgbClr val="A0FFA0"/>
                </a:solidFill>
                <a:latin typeface="DM Sans"/>
                <a:ea typeface="DM Sans"/>
                <a:cs typeface="DM Sans"/>
                <a:sym typeface="DM Sans"/>
              </a:rPr>
              <a:t>Applications in Green Chemistry</a:t>
            </a:r>
          </a:p>
        </p:txBody>
      </p:sp>
      <p:sp>
        <p:nvSpPr>
          <p:cNvPr name="TextBox 11" id="11"/>
          <p:cNvSpPr txBox="true"/>
          <p:nvPr/>
        </p:nvSpPr>
        <p:spPr>
          <a:xfrm rot="0">
            <a:off x="6409503" y="8733310"/>
            <a:ext cx="9773472" cy="695325"/>
          </a:xfrm>
          <a:prstGeom prst="rect">
            <a:avLst/>
          </a:prstGeom>
        </p:spPr>
        <p:txBody>
          <a:bodyPr anchor="t" rtlCol="false" tIns="0" lIns="0" bIns="0" rIns="0">
            <a:spAutoFit/>
          </a:bodyPr>
          <a:lstStyle/>
          <a:p>
            <a:pPr algn="l" marL="0" indent="0" lvl="0">
              <a:lnSpc>
                <a:spcPts val="5400"/>
              </a:lnSpc>
              <a:spcBef>
                <a:spcPct val="0"/>
              </a:spcBef>
            </a:pPr>
            <a:r>
              <a:rPr lang="en-US" sz="4500" strike="noStrike" u="none">
                <a:solidFill>
                  <a:srgbClr val="A0FFA0"/>
                </a:solidFill>
                <a:latin typeface="DM Sans"/>
                <a:ea typeface="DM Sans"/>
                <a:cs typeface="DM Sans"/>
                <a:sym typeface="DM Sans"/>
              </a:rPr>
              <a:t>Future Trends</a:t>
            </a:r>
          </a:p>
        </p:txBody>
      </p:sp>
      <p:sp>
        <p:nvSpPr>
          <p:cNvPr name="Freeform 12" id="12"/>
          <p:cNvSpPr/>
          <p:nvPr/>
        </p:nvSpPr>
        <p:spPr>
          <a:xfrm flipH="false" flipV="false" rot="0">
            <a:off x="5496192" y="5541631"/>
            <a:ext cx="627908" cy="629052"/>
          </a:xfrm>
          <a:custGeom>
            <a:avLst/>
            <a:gdLst/>
            <a:ahLst/>
            <a:cxnLst/>
            <a:rect r="r" b="b" t="t" l="l"/>
            <a:pathLst>
              <a:path h="629052" w="627908">
                <a:moveTo>
                  <a:pt x="0" y="0"/>
                </a:moveTo>
                <a:lnTo>
                  <a:pt x="627908" y="0"/>
                </a:lnTo>
                <a:lnTo>
                  <a:pt x="627908" y="629052"/>
                </a:lnTo>
                <a:lnTo>
                  <a:pt x="0" y="6290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5496192" y="8742835"/>
            <a:ext cx="627908" cy="629052"/>
          </a:xfrm>
          <a:custGeom>
            <a:avLst/>
            <a:gdLst/>
            <a:ahLst/>
            <a:cxnLst/>
            <a:rect r="r" b="b" t="t" l="l"/>
            <a:pathLst>
              <a:path h="629052" w="627908">
                <a:moveTo>
                  <a:pt x="0" y="0"/>
                </a:moveTo>
                <a:lnTo>
                  <a:pt x="627908" y="0"/>
                </a:lnTo>
                <a:lnTo>
                  <a:pt x="627908" y="629052"/>
                </a:lnTo>
                <a:lnTo>
                  <a:pt x="0" y="6290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5496192" y="7142233"/>
            <a:ext cx="627908" cy="629052"/>
          </a:xfrm>
          <a:custGeom>
            <a:avLst/>
            <a:gdLst/>
            <a:ahLst/>
            <a:cxnLst/>
            <a:rect r="r" b="b" t="t" l="l"/>
            <a:pathLst>
              <a:path h="629052" w="627908">
                <a:moveTo>
                  <a:pt x="0" y="0"/>
                </a:moveTo>
                <a:lnTo>
                  <a:pt x="627908" y="0"/>
                </a:lnTo>
                <a:lnTo>
                  <a:pt x="627908" y="629052"/>
                </a:lnTo>
                <a:lnTo>
                  <a:pt x="0" y="6290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6409503" y="7075960"/>
            <a:ext cx="9773472" cy="695325"/>
          </a:xfrm>
          <a:prstGeom prst="rect">
            <a:avLst/>
          </a:prstGeom>
        </p:spPr>
        <p:txBody>
          <a:bodyPr anchor="t" rtlCol="false" tIns="0" lIns="0" bIns="0" rIns="0">
            <a:spAutoFit/>
          </a:bodyPr>
          <a:lstStyle/>
          <a:p>
            <a:pPr algn="l" marL="0" indent="0" lvl="0">
              <a:lnSpc>
                <a:spcPts val="5400"/>
              </a:lnSpc>
              <a:spcBef>
                <a:spcPct val="0"/>
              </a:spcBef>
            </a:pPr>
            <a:r>
              <a:rPr lang="en-US" sz="4500">
                <a:solidFill>
                  <a:srgbClr val="A0FFA0"/>
                </a:solidFill>
                <a:latin typeface="DM Sans"/>
                <a:ea typeface="DM Sans"/>
                <a:cs typeface="DM Sans"/>
                <a:sym typeface="DM Sans"/>
              </a:rPr>
              <a:t>Limitations</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0A1F44"/>
        </a:solidFill>
      </p:bgPr>
    </p:bg>
    <p:spTree>
      <p:nvGrpSpPr>
        <p:cNvPr id="1" name=""/>
        <p:cNvGrpSpPr/>
        <p:nvPr/>
      </p:nvGrpSpPr>
      <p:grpSpPr>
        <a:xfrm>
          <a:off x="0" y="0"/>
          <a:ext cx="0" cy="0"/>
          <a:chOff x="0" y="0"/>
          <a:chExt cx="0" cy="0"/>
        </a:xfrm>
      </p:grpSpPr>
      <p:sp>
        <p:nvSpPr>
          <p:cNvPr name="TextBox 2" id="2"/>
          <p:cNvSpPr txBox="true"/>
          <p:nvPr/>
        </p:nvSpPr>
        <p:spPr>
          <a:xfrm rot="0">
            <a:off x="604055" y="1590681"/>
            <a:ext cx="14173200" cy="1730374"/>
          </a:xfrm>
          <a:prstGeom prst="rect">
            <a:avLst/>
          </a:prstGeom>
        </p:spPr>
        <p:txBody>
          <a:bodyPr anchor="t" rtlCol="false" tIns="0" lIns="0" bIns="0" rIns="0">
            <a:spAutoFit/>
          </a:bodyPr>
          <a:lstStyle/>
          <a:p>
            <a:pPr algn="l" marL="0" indent="0" lvl="0">
              <a:lnSpc>
                <a:spcPts val="12999"/>
              </a:lnSpc>
            </a:pPr>
            <a:r>
              <a:rPr lang="en-US" sz="12999" spc="-389">
                <a:solidFill>
                  <a:srgbClr val="39FF14"/>
                </a:solidFill>
                <a:latin typeface="DM Sans"/>
                <a:ea typeface="DM Sans"/>
                <a:cs typeface="DM Sans"/>
                <a:sym typeface="DM Sans"/>
              </a:rPr>
              <a:t> Introduction :</a:t>
            </a:r>
          </a:p>
        </p:txBody>
      </p:sp>
      <p:sp>
        <p:nvSpPr>
          <p:cNvPr name="TextBox 3" id="3"/>
          <p:cNvSpPr txBox="true"/>
          <p:nvPr/>
        </p:nvSpPr>
        <p:spPr>
          <a:xfrm rot="0">
            <a:off x="1028700" y="4138233"/>
            <a:ext cx="15089782" cy="5139690"/>
          </a:xfrm>
          <a:prstGeom prst="rect">
            <a:avLst/>
          </a:prstGeom>
        </p:spPr>
        <p:txBody>
          <a:bodyPr anchor="t" rtlCol="false" tIns="0" lIns="0" bIns="0" rIns="0">
            <a:spAutoFit/>
          </a:bodyPr>
          <a:lstStyle/>
          <a:p>
            <a:pPr algn="ctr" marL="0" indent="0" lvl="0">
              <a:lnSpc>
                <a:spcPts val="5099"/>
              </a:lnSpc>
            </a:pPr>
            <a:r>
              <a:rPr lang="en-US" sz="5099" spc="-152">
                <a:solidFill>
                  <a:srgbClr val="39FF14"/>
                </a:solidFill>
                <a:latin typeface="DM Sans"/>
                <a:ea typeface="DM Sans"/>
                <a:cs typeface="DM Sans"/>
                <a:sym typeface="DM Sans"/>
              </a:rPr>
              <a:t>To begin, ionic liquids are simply salts that remain in a liquid state at relatively low temperatures. They are made of large organic cations and small anions, and what makes them special is their unique properties such as very low vapor pressure, high stability, and the ability to be designed for specific tasks. This is why they are considered important materials in green chemistry.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A1F44"/>
        </a:solidFill>
      </p:bgPr>
    </p:bg>
    <p:spTree>
      <p:nvGrpSpPr>
        <p:cNvPr id="1" name=""/>
        <p:cNvGrpSpPr/>
        <p:nvPr/>
      </p:nvGrpSpPr>
      <p:grpSpPr>
        <a:xfrm>
          <a:off x="0" y="0"/>
          <a:ext cx="0" cy="0"/>
          <a:chOff x="0" y="0"/>
          <a:chExt cx="0" cy="0"/>
        </a:xfrm>
      </p:grpSpPr>
      <p:grpSp>
        <p:nvGrpSpPr>
          <p:cNvPr name="Group 2" id="2"/>
          <p:cNvGrpSpPr/>
          <p:nvPr/>
        </p:nvGrpSpPr>
        <p:grpSpPr>
          <a:xfrm rot="0">
            <a:off x="10936496" y="96038"/>
            <a:ext cx="6980873" cy="10094923"/>
            <a:chOff x="0" y="0"/>
            <a:chExt cx="1081520" cy="1563968"/>
          </a:xfrm>
        </p:grpSpPr>
        <p:sp>
          <p:nvSpPr>
            <p:cNvPr name="Freeform 3" id="3"/>
            <p:cNvSpPr/>
            <p:nvPr/>
          </p:nvSpPr>
          <p:spPr>
            <a:xfrm flipH="false" flipV="false" rot="0">
              <a:off x="0" y="0"/>
              <a:ext cx="1081520" cy="1563968"/>
            </a:xfrm>
            <a:custGeom>
              <a:avLst/>
              <a:gdLst/>
              <a:ahLst/>
              <a:cxnLst/>
              <a:rect r="r" b="b" t="t" l="l"/>
              <a:pathLst>
                <a:path h="1563968" w="1081520">
                  <a:moveTo>
                    <a:pt x="33271" y="0"/>
                  </a:moveTo>
                  <a:lnTo>
                    <a:pt x="1048249" y="0"/>
                  </a:lnTo>
                  <a:cubicBezTo>
                    <a:pt x="1057073" y="0"/>
                    <a:pt x="1065536" y="3505"/>
                    <a:pt x="1071775" y="9745"/>
                  </a:cubicBezTo>
                  <a:cubicBezTo>
                    <a:pt x="1078015" y="15984"/>
                    <a:pt x="1081520" y="24447"/>
                    <a:pt x="1081520" y="33271"/>
                  </a:cubicBezTo>
                  <a:lnTo>
                    <a:pt x="1081520" y="1530697"/>
                  </a:lnTo>
                  <a:cubicBezTo>
                    <a:pt x="1081520" y="1549072"/>
                    <a:pt x="1066624" y="1563968"/>
                    <a:pt x="1048249" y="1563968"/>
                  </a:cubicBezTo>
                  <a:lnTo>
                    <a:pt x="33271" y="1563968"/>
                  </a:lnTo>
                  <a:cubicBezTo>
                    <a:pt x="14896" y="1563968"/>
                    <a:pt x="0" y="1549072"/>
                    <a:pt x="0" y="1530697"/>
                  </a:cubicBezTo>
                  <a:lnTo>
                    <a:pt x="0" y="33271"/>
                  </a:lnTo>
                  <a:cubicBezTo>
                    <a:pt x="0" y="24447"/>
                    <a:pt x="3505" y="15984"/>
                    <a:pt x="9745" y="9745"/>
                  </a:cubicBezTo>
                  <a:cubicBezTo>
                    <a:pt x="15984" y="3505"/>
                    <a:pt x="24447" y="0"/>
                    <a:pt x="33271" y="0"/>
                  </a:cubicBezTo>
                  <a:close/>
                </a:path>
              </a:pathLst>
            </a:custGeom>
            <a:blipFill>
              <a:blip r:embed="rId2"/>
              <a:stretch>
                <a:fillRect l="0" t="-19" r="0" b="-19"/>
              </a:stretch>
            </a:blipFill>
          </p:spPr>
        </p:sp>
      </p:grpSp>
      <p:sp>
        <p:nvSpPr>
          <p:cNvPr name="TextBox 4" id="4"/>
          <p:cNvSpPr txBox="true"/>
          <p:nvPr/>
        </p:nvSpPr>
        <p:spPr>
          <a:xfrm rot="0">
            <a:off x="474265" y="803845"/>
            <a:ext cx="8420100" cy="809625"/>
          </a:xfrm>
          <a:prstGeom prst="rect">
            <a:avLst/>
          </a:prstGeom>
        </p:spPr>
        <p:txBody>
          <a:bodyPr anchor="t" rtlCol="false" tIns="0" lIns="0" bIns="0" rIns="0">
            <a:spAutoFit/>
          </a:bodyPr>
          <a:lstStyle/>
          <a:p>
            <a:pPr algn="l" marL="0" indent="0" lvl="0">
              <a:lnSpc>
                <a:spcPts val="6000"/>
              </a:lnSpc>
            </a:pPr>
            <a:r>
              <a:rPr lang="en-US" sz="6000" spc="-179">
                <a:solidFill>
                  <a:srgbClr val="39FF14"/>
                </a:solidFill>
                <a:latin typeface="DM Sans"/>
                <a:ea typeface="DM Sans"/>
                <a:cs typeface="DM Sans"/>
                <a:sym typeface="DM Sans"/>
              </a:rPr>
              <a:t>What are Ionic Liquids ? </a:t>
            </a:r>
          </a:p>
        </p:txBody>
      </p:sp>
      <p:sp>
        <p:nvSpPr>
          <p:cNvPr name="TextBox 5" id="5"/>
          <p:cNvSpPr txBox="true"/>
          <p:nvPr/>
        </p:nvSpPr>
        <p:spPr>
          <a:xfrm rot="0">
            <a:off x="474265" y="2041508"/>
            <a:ext cx="8365490" cy="2867025"/>
          </a:xfrm>
          <a:prstGeom prst="rect">
            <a:avLst/>
          </a:prstGeom>
        </p:spPr>
        <p:txBody>
          <a:bodyPr anchor="t" rtlCol="false" tIns="0" lIns="0" bIns="0" rIns="0">
            <a:spAutoFit/>
          </a:bodyPr>
          <a:lstStyle/>
          <a:p>
            <a:pPr algn="l">
              <a:lnSpc>
                <a:spcPts val="3240"/>
              </a:lnSpc>
              <a:spcBef>
                <a:spcPct val="0"/>
              </a:spcBef>
            </a:pPr>
            <a:r>
              <a:rPr lang="en-US" sz="2700">
                <a:solidFill>
                  <a:srgbClr val="FFFFFF"/>
                </a:solidFill>
                <a:latin typeface="DM Sans"/>
                <a:ea typeface="DM Sans"/>
                <a:cs typeface="DM Sans"/>
                <a:sym typeface="DM Sans"/>
              </a:rPr>
              <a:t>Ionic liquids are salts composed entirely of ions that remain in a liquid state at temperatures below 100 °C, often at room temperature. </a:t>
            </a:r>
          </a:p>
          <a:p>
            <a:pPr algn="l">
              <a:lnSpc>
                <a:spcPts val="3240"/>
              </a:lnSpc>
              <a:spcBef>
                <a:spcPct val="0"/>
              </a:spcBef>
            </a:pPr>
            <a:r>
              <a:rPr lang="en-US" sz="2700">
                <a:solidFill>
                  <a:srgbClr val="FFFFFF"/>
                </a:solidFill>
                <a:latin typeface="DM Sans"/>
                <a:ea typeface="DM Sans"/>
                <a:cs typeface="DM Sans"/>
                <a:sym typeface="DM Sans"/>
              </a:rPr>
              <a:t>Unlike ordinary liquids (like water or gasoline) which are composed of neutral molecules, ionic liquids are composed entirely of ions—specifically, a combination of a cation and an anion.</a:t>
            </a:r>
          </a:p>
        </p:txBody>
      </p:sp>
      <p:sp>
        <p:nvSpPr>
          <p:cNvPr name="TextBox 6" id="6"/>
          <p:cNvSpPr txBox="true"/>
          <p:nvPr/>
        </p:nvSpPr>
        <p:spPr>
          <a:xfrm rot="0">
            <a:off x="419655" y="5617642"/>
            <a:ext cx="8420100" cy="788035"/>
          </a:xfrm>
          <a:prstGeom prst="rect">
            <a:avLst/>
          </a:prstGeom>
        </p:spPr>
        <p:txBody>
          <a:bodyPr anchor="t" rtlCol="false" tIns="0" lIns="0" bIns="0" rIns="0">
            <a:spAutoFit/>
          </a:bodyPr>
          <a:lstStyle/>
          <a:p>
            <a:pPr algn="l" marL="0" indent="0" lvl="0">
              <a:lnSpc>
                <a:spcPts val="5900"/>
              </a:lnSpc>
            </a:pPr>
            <a:r>
              <a:rPr lang="en-US" sz="5900" spc="-177">
                <a:solidFill>
                  <a:srgbClr val="39FF14"/>
                </a:solidFill>
                <a:latin typeface="DM Sans"/>
                <a:ea typeface="DM Sans"/>
                <a:cs typeface="DM Sans"/>
                <a:sym typeface="DM Sans"/>
              </a:rPr>
              <a:t>Why are they important ? </a:t>
            </a:r>
          </a:p>
        </p:txBody>
      </p:sp>
      <p:sp>
        <p:nvSpPr>
          <p:cNvPr name="TextBox 7" id="7"/>
          <p:cNvSpPr txBox="true"/>
          <p:nvPr/>
        </p:nvSpPr>
        <p:spPr>
          <a:xfrm rot="0">
            <a:off x="446960" y="6834302"/>
            <a:ext cx="8365490" cy="3257550"/>
          </a:xfrm>
          <a:prstGeom prst="rect">
            <a:avLst/>
          </a:prstGeom>
        </p:spPr>
        <p:txBody>
          <a:bodyPr anchor="t" rtlCol="false" tIns="0" lIns="0" bIns="0" rIns="0">
            <a:spAutoFit/>
          </a:bodyPr>
          <a:lstStyle/>
          <a:p>
            <a:pPr algn="l">
              <a:lnSpc>
                <a:spcPts val="3240"/>
              </a:lnSpc>
            </a:pPr>
            <a:r>
              <a:rPr lang="en-US" sz="2700">
                <a:solidFill>
                  <a:srgbClr val="FFFFFF"/>
                </a:solidFill>
                <a:latin typeface="DM Sans"/>
                <a:ea typeface="DM Sans"/>
                <a:cs typeface="DM Sans"/>
                <a:sym typeface="DM Sans"/>
              </a:rPr>
              <a:t> B</a:t>
            </a:r>
            <a:r>
              <a:rPr lang="en-US" sz="2700">
                <a:solidFill>
                  <a:srgbClr val="FFFFFF"/>
                </a:solidFill>
                <a:latin typeface="DM Sans"/>
                <a:ea typeface="DM Sans"/>
                <a:cs typeface="DM Sans"/>
                <a:sym typeface="DM Sans"/>
              </a:rPr>
              <a:t>ecause they're "designer solvents" with tunable properties, offering green chemistry solutions (low volatility, reusability) and enabling advanced tech like batteries, solar cells, CO2 capture, and catalysis, replacing harmful traditional solvents in energy, pharma, and industry for better efficiency and sustainability</a:t>
            </a:r>
            <a:r>
              <a:rPr lang="en-US" sz="2700">
                <a:solidFill>
                  <a:srgbClr val="FFFFFF"/>
                </a:solidFill>
                <a:latin typeface="DM Sans"/>
                <a:ea typeface="DM Sans"/>
                <a:cs typeface="DM Sans"/>
                <a:sym typeface="DM Sans"/>
              </a:rPr>
              <a:t>. </a:t>
            </a:r>
          </a:p>
          <a:p>
            <a:pPr algn="l">
              <a:lnSpc>
                <a:spcPts val="3120"/>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A1F44"/>
        </a:solidFill>
      </p:bgPr>
    </p:bg>
    <p:spTree>
      <p:nvGrpSpPr>
        <p:cNvPr id="1" name=""/>
        <p:cNvGrpSpPr/>
        <p:nvPr/>
      </p:nvGrpSpPr>
      <p:grpSpPr>
        <a:xfrm>
          <a:off x="0" y="0"/>
          <a:ext cx="0" cy="0"/>
          <a:chOff x="0" y="0"/>
          <a:chExt cx="0" cy="0"/>
        </a:xfrm>
      </p:grpSpPr>
      <p:grpSp>
        <p:nvGrpSpPr>
          <p:cNvPr name="Group 2" id="2"/>
          <p:cNvGrpSpPr/>
          <p:nvPr/>
        </p:nvGrpSpPr>
        <p:grpSpPr>
          <a:xfrm rot="0">
            <a:off x="7865581" y="578334"/>
            <a:ext cx="9621783" cy="4425067"/>
            <a:chOff x="0" y="0"/>
            <a:chExt cx="2534132" cy="1165450"/>
          </a:xfrm>
        </p:grpSpPr>
        <p:sp>
          <p:nvSpPr>
            <p:cNvPr name="Freeform 3" id="3">
              <a:extLst>
                <a:ext uri="{C183D7F6-B498-43B3-948B-1728B52AA6E4}">
                  <adec:decorative xmlns:adec="http://schemas.microsoft.com/office/drawing/2017/decorative" val="1"/>
                </a:ext>
              </a:extLst>
            </p:cNvPr>
            <p:cNvSpPr/>
            <p:nvPr/>
          </p:nvSpPr>
          <p:spPr>
            <a:xfrm flipH="false" flipV="false" rot="0">
              <a:off x="0" y="0"/>
              <a:ext cx="2534132" cy="1165450"/>
            </a:xfrm>
            <a:custGeom>
              <a:avLst/>
              <a:gdLst/>
              <a:ahLst/>
              <a:cxnLst/>
              <a:rect r="r" b="b" t="t" l="l"/>
              <a:pathLst>
                <a:path h="1165450" w="2534132">
                  <a:moveTo>
                    <a:pt x="14483" y="0"/>
                  </a:moveTo>
                  <a:lnTo>
                    <a:pt x="2519649" y="0"/>
                  </a:lnTo>
                  <a:cubicBezTo>
                    <a:pt x="2523490" y="0"/>
                    <a:pt x="2527174" y="1526"/>
                    <a:pt x="2529890" y="4242"/>
                  </a:cubicBezTo>
                  <a:cubicBezTo>
                    <a:pt x="2532606" y="6958"/>
                    <a:pt x="2534132" y="10642"/>
                    <a:pt x="2534132" y="14483"/>
                  </a:cubicBezTo>
                  <a:lnTo>
                    <a:pt x="2534132" y="1150967"/>
                  </a:lnTo>
                  <a:cubicBezTo>
                    <a:pt x="2534132" y="1158965"/>
                    <a:pt x="2527648" y="1165450"/>
                    <a:pt x="2519649" y="1165450"/>
                  </a:cubicBezTo>
                  <a:lnTo>
                    <a:pt x="14483" y="1165450"/>
                  </a:lnTo>
                  <a:cubicBezTo>
                    <a:pt x="10642" y="1165450"/>
                    <a:pt x="6958" y="1163924"/>
                    <a:pt x="4242" y="1161208"/>
                  </a:cubicBezTo>
                  <a:cubicBezTo>
                    <a:pt x="1526" y="1158492"/>
                    <a:pt x="0" y="1154808"/>
                    <a:pt x="0" y="1150967"/>
                  </a:cubicBezTo>
                  <a:lnTo>
                    <a:pt x="0" y="14483"/>
                  </a:lnTo>
                  <a:cubicBezTo>
                    <a:pt x="0" y="10642"/>
                    <a:pt x="1526" y="6958"/>
                    <a:pt x="4242" y="4242"/>
                  </a:cubicBezTo>
                  <a:cubicBezTo>
                    <a:pt x="6958" y="1526"/>
                    <a:pt x="10642" y="0"/>
                    <a:pt x="14483" y="0"/>
                  </a:cubicBezTo>
                  <a:close/>
                </a:path>
              </a:pathLst>
            </a:custGeom>
            <a:solidFill>
              <a:srgbClr val="163A72"/>
            </a:solidFill>
          </p:spPr>
        </p:sp>
        <p:sp>
          <p:nvSpPr>
            <p:cNvPr name="TextBox 4" id="4"/>
            <p:cNvSpPr txBox="true"/>
            <p:nvPr/>
          </p:nvSpPr>
          <p:spPr>
            <a:xfrm>
              <a:off x="0" y="-38100"/>
              <a:ext cx="2534132" cy="120355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865581" y="5290433"/>
            <a:ext cx="9621783" cy="4425067"/>
            <a:chOff x="0" y="0"/>
            <a:chExt cx="2534132" cy="1165450"/>
          </a:xfrm>
        </p:grpSpPr>
        <p:sp>
          <p:nvSpPr>
            <p:cNvPr name="Freeform 6" id="6">
              <a:extLst>
                <a:ext uri="{C183D7F6-B498-43B3-948B-1728B52AA6E4}">
                  <adec:decorative xmlns:adec="http://schemas.microsoft.com/office/drawing/2017/decorative" val="1"/>
                </a:ext>
              </a:extLst>
            </p:cNvPr>
            <p:cNvSpPr/>
            <p:nvPr/>
          </p:nvSpPr>
          <p:spPr>
            <a:xfrm flipH="false" flipV="false" rot="0">
              <a:off x="0" y="0"/>
              <a:ext cx="2534132" cy="1165450"/>
            </a:xfrm>
            <a:custGeom>
              <a:avLst/>
              <a:gdLst/>
              <a:ahLst/>
              <a:cxnLst/>
              <a:rect r="r" b="b" t="t" l="l"/>
              <a:pathLst>
                <a:path h="1165450" w="2534132">
                  <a:moveTo>
                    <a:pt x="14483" y="0"/>
                  </a:moveTo>
                  <a:lnTo>
                    <a:pt x="2519649" y="0"/>
                  </a:lnTo>
                  <a:cubicBezTo>
                    <a:pt x="2523490" y="0"/>
                    <a:pt x="2527174" y="1526"/>
                    <a:pt x="2529890" y="4242"/>
                  </a:cubicBezTo>
                  <a:cubicBezTo>
                    <a:pt x="2532606" y="6958"/>
                    <a:pt x="2534132" y="10642"/>
                    <a:pt x="2534132" y="14483"/>
                  </a:cubicBezTo>
                  <a:lnTo>
                    <a:pt x="2534132" y="1150967"/>
                  </a:lnTo>
                  <a:cubicBezTo>
                    <a:pt x="2534132" y="1158965"/>
                    <a:pt x="2527648" y="1165450"/>
                    <a:pt x="2519649" y="1165450"/>
                  </a:cubicBezTo>
                  <a:lnTo>
                    <a:pt x="14483" y="1165450"/>
                  </a:lnTo>
                  <a:cubicBezTo>
                    <a:pt x="10642" y="1165450"/>
                    <a:pt x="6958" y="1163924"/>
                    <a:pt x="4242" y="1161208"/>
                  </a:cubicBezTo>
                  <a:cubicBezTo>
                    <a:pt x="1526" y="1158492"/>
                    <a:pt x="0" y="1154808"/>
                    <a:pt x="0" y="1150967"/>
                  </a:cubicBezTo>
                  <a:lnTo>
                    <a:pt x="0" y="14483"/>
                  </a:lnTo>
                  <a:cubicBezTo>
                    <a:pt x="0" y="10642"/>
                    <a:pt x="1526" y="6958"/>
                    <a:pt x="4242" y="4242"/>
                  </a:cubicBezTo>
                  <a:cubicBezTo>
                    <a:pt x="6958" y="1526"/>
                    <a:pt x="10642" y="0"/>
                    <a:pt x="14483" y="0"/>
                  </a:cubicBezTo>
                  <a:close/>
                </a:path>
              </a:pathLst>
            </a:custGeom>
            <a:solidFill>
              <a:srgbClr val="163A72"/>
            </a:solidFill>
          </p:spPr>
        </p:sp>
        <p:sp>
          <p:nvSpPr>
            <p:cNvPr name="TextBox 7" id="7"/>
            <p:cNvSpPr txBox="true"/>
            <p:nvPr/>
          </p:nvSpPr>
          <p:spPr>
            <a:xfrm>
              <a:off x="0" y="-38100"/>
              <a:ext cx="2534132" cy="120355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2172950" y="1028700"/>
            <a:ext cx="4924589" cy="3320734"/>
            <a:chOff x="0" y="0"/>
            <a:chExt cx="762948" cy="514469"/>
          </a:xfrm>
        </p:grpSpPr>
        <p:sp>
          <p:nvSpPr>
            <p:cNvPr name="Freeform 9" id="9"/>
            <p:cNvSpPr/>
            <p:nvPr/>
          </p:nvSpPr>
          <p:spPr>
            <a:xfrm flipH="false" flipV="false" rot="0">
              <a:off x="0" y="0"/>
              <a:ext cx="762948" cy="514469"/>
            </a:xfrm>
            <a:custGeom>
              <a:avLst/>
              <a:gdLst/>
              <a:ahLst/>
              <a:cxnLst/>
              <a:rect r="r" b="b" t="t" l="l"/>
              <a:pathLst>
                <a:path h="514469" w="762948">
                  <a:moveTo>
                    <a:pt x="25154" y="0"/>
                  </a:moveTo>
                  <a:lnTo>
                    <a:pt x="737794" y="0"/>
                  </a:lnTo>
                  <a:cubicBezTo>
                    <a:pt x="751686" y="0"/>
                    <a:pt x="762948" y="11262"/>
                    <a:pt x="762948" y="25154"/>
                  </a:cubicBezTo>
                  <a:lnTo>
                    <a:pt x="762948" y="489315"/>
                  </a:lnTo>
                  <a:cubicBezTo>
                    <a:pt x="762948" y="503207"/>
                    <a:pt x="751686" y="514469"/>
                    <a:pt x="737794" y="514469"/>
                  </a:cubicBezTo>
                  <a:lnTo>
                    <a:pt x="25154" y="514469"/>
                  </a:lnTo>
                  <a:cubicBezTo>
                    <a:pt x="11262" y="514469"/>
                    <a:pt x="0" y="503207"/>
                    <a:pt x="0" y="489315"/>
                  </a:cubicBezTo>
                  <a:lnTo>
                    <a:pt x="0" y="25154"/>
                  </a:lnTo>
                  <a:cubicBezTo>
                    <a:pt x="0" y="11262"/>
                    <a:pt x="11262" y="0"/>
                    <a:pt x="25154" y="0"/>
                  </a:cubicBezTo>
                  <a:close/>
                </a:path>
              </a:pathLst>
            </a:custGeom>
            <a:blipFill>
              <a:blip r:embed="rId2"/>
              <a:stretch>
                <a:fillRect l="-42" t="0" r="-42" b="0"/>
              </a:stretch>
            </a:blipFill>
          </p:spPr>
        </p:sp>
      </p:grpSp>
      <p:grpSp>
        <p:nvGrpSpPr>
          <p:cNvPr name="Group 10" id="10"/>
          <p:cNvGrpSpPr/>
          <p:nvPr/>
        </p:nvGrpSpPr>
        <p:grpSpPr>
          <a:xfrm rot="0">
            <a:off x="12172950" y="5778677"/>
            <a:ext cx="4924589" cy="3320734"/>
            <a:chOff x="0" y="0"/>
            <a:chExt cx="762948" cy="514469"/>
          </a:xfrm>
        </p:grpSpPr>
        <p:sp>
          <p:nvSpPr>
            <p:cNvPr name="Freeform 11" id="11"/>
            <p:cNvSpPr/>
            <p:nvPr/>
          </p:nvSpPr>
          <p:spPr>
            <a:xfrm flipH="false" flipV="false" rot="0">
              <a:off x="0" y="0"/>
              <a:ext cx="762948" cy="514469"/>
            </a:xfrm>
            <a:custGeom>
              <a:avLst/>
              <a:gdLst/>
              <a:ahLst/>
              <a:cxnLst/>
              <a:rect r="r" b="b" t="t" l="l"/>
              <a:pathLst>
                <a:path h="514469" w="762948">
                  <a:moveTo>
                    <a:pt x="25154" y="0"/>
                  </a:moveTo>
                  <a:lnTo>
                    <a:pt x="737794" y="0"/>
                  </a:lnTo>
                  <a:cubicBezTo>
                    <a:pt x="751686" y="0"/>
                    <a:pt x="762948" y="11262"/>
                    <a:pt x="762948" y="25154"/>
                  </a:cubicBezTo>
                  <a:lnTo>
                    <a:pt x="762948" y="489315"/>
                  </a:lnTo>
                  <a:cubicBezTo>
                    <a:pt x="762948" y="503207"/>
                    <a:pt x="751686" y="514469"/>
                    <a:pt x="737794" y="514469"/>
                  </a:cubicBezTo>
                  <a:lnTo>
                    <a:pt x="25154" y="514469"/>
                  </a:lnTo>
                  <a:cubicBezTo>
                    <a:pt x="11262" y="514469"/>
                    <a:pt x="0" y="503207"/>
                    <a:pt x="0" y="489315"/>
                  </a:cubicBezTo>
                  <a:lnTo>
                    <a:pt x="0" y="25154"/>
                  </a:lnTo>
                  <a:cubicBezTo>
                    <a:pt x="0" y="11262"/>
                    <a:pt x="11262" y="0"/>
                    <a:pt x="25154" y="0"/>
                  </a:cubicBezTo>
                  <a:close/>
                </a:path>
              </a:pathLst>
            </a:custGeom>
            <a:blipFill>
              <a:blip r:embed="rId3"/>
              <a:stretch>
                <a:fillRect l="-42" t="0" r="-42" b="0"/>
              </a:stretch>
            </a:blipFill>
          </p:spPr>
        </p:sp>
      </p:grpSp>
      <p:sp>
        <p:nvSpPr>
          <p:cNvPr name="TextBox 12" id="12"/>
          <p:cNvSpPr txBox="true"/>
          <p:nvPr/>
        </p:nvSpPr>
        <p:spPr>
          <a:xfrm rot="0">
            <a:off x="680613" y="2309878"/>
            <a:ext cx="6108005" cy="5387045"/>
          </a:xfrm>
          <a:prstGeom prst="rect">
            <a:avLst/>
          </a:prstGeom>
        </p:spPr>
        <p:txBody>
          <a:bodyPr anchor="t" rtlCol="false" tIns="0" lIns="0" bIns="0" rIns="0">
            <a:spAutoFit/>
          </a:bodyPr>
          <a:lstStyle/>
          <a:p>
            <a:pPr algn="ctr" marL="0" indent="0" lvl="0">
              <a:lnSpc>
                <a:spcPts val="10378"/>
              </a:lnSpc>
            </a:pPr>
            <a:r>
              <a:rPr lang="en-US" sz="10378" spc="-311">
                <a:solidFill>
                  <a:srgbClr val="39FF14"/>
                </a:solidFill>
                <a:latin typeface="Times New Roman MT"/>
                <a:ea typeface="Times New Roman MT"/>
                <a:cs typeface="Times New Roman MT"/>
                <a:sym typeface="Times New Roman MT"/>
              </a:rPr>
              <a:t> </a:t>
            </a:r>
            <a:r>
              <a:rPr lang="en-US" b="true" sz="10378" i="true" spc="-311">
                <a:solidFill>
                  <a:srgbClr val="39FF14"/>
                </a:solidFill>
                <a:latin typeface="Times New Roman MT Bold Italics"/>
                <a:ea typeface="Times New Roman MT Bold Italics"/>
                <a:cs typeface="Times New Roman MT Bold Italics"/>
                <a:sym typeface="Times New Roman MT Bold Italics"/>
              </a:rPr>
              <a:t>Properties of Ionic Liquids</a:t>
            </a:r>
          </a:p>
          <a:p>
            <a:pPr algn="ctr" marL="0" indent="0" lvl="0">
              <a:lnSpc>
                <a:spcPts val="9430"/>
              </a:lnSpc>
            </a:pPr>
          </a:p>
        </p:txBody>
      </p:sp>
      <p:sp>
        <p:nvSpPr>
          <p:cNvPr name="TextBox 13" id="13"/>
          <p:cNvSpPr txBox="true"/>
          <p:nvPr/>
        </p:nvSpPr>
        <p:spPr>
          <a:xfrm rot="0">
            <a:off x="8219643" y="971550"/>
            <a:ext cx="3860622" cy="3657600"/>
          </a:xfrm>
          <a:prstGeom prst="rect">
            <a:avLst/>
          </a:prstGeom>
        </p:spPr>
        <p:txBody>
          <a:bodyPr anchor="t" rtlCol="false" tIns="0" lIns="0" bIns="0" rIns="0">
            <a:spAutoFit/>
          </a:bodyPr>
          <a:lstStyle/>
          <a:p>
            <a:pPr algn="l" marL="557872" indent="-278936" lvl="1">
              <a:lnSpc>
                <a:spcPts val="3100"/>
              </a:lnSpc>
              <a:buFont typeface="Arial"/>
              <a:buChar char="•"/>
            </a:pPr>
            <a:r>
              <a:rPr lang="en-US" b="true" sz="2583">
                <a:solidFill>
                  <a:srgbClr val="A0FFA0"/>
                </a:solidFill>
                <a:latin typeface="Times New Roman MT Bold"/>
                <a:ea typeface="Times New Roman MT Bold"/>
                <a:cs typeface="Times New Roman MT Bold"/>
                <a:sym typeface="Times New Roman MT Bold"/>
              </a:rPr>
              <a:t>Low melting point</a:t>
            </a:r>
          </a:p>
          <a:p>
            <a:pPr algn="l">
              <a:lnSpc>
                <a:spcPts val="2831"/>
              </a:lnSpc>
            </a:pPr>
            <a:r>
              <a:rPr lang="en-US" sz="2359">
                <a:solidFill>
                  <a:srgbClr val="FFFFFF"/>
                </a:solidFill>
                <a:latin typeface="Times New Roman MT"/>
                <a:ea typeface="Times New Roman MT"/>
                <a:cs typeface="Times New Roman MT"/>
                <a:sym typeface="Times New Roman MT"/>
              </a:rPr>
              <a:t>They remain liquid below 100 °C, and many are liquid at room temperature.</a:t>
            </a:r>
          </a:p>
          <a:p>
            <a:pPr algn="l">
              <a:lnSpc>
                <a:spcPts val="2831"/>
              </a:lnSpc>
            </a:pPr>
          </a:p>
          <a:p>
            <a:pPr algn="l" marL="554353" indent="-277177" lvl="1">
              <a:lnSpc>
                <a:spcPts val="3081"/>
              </a:lnSpc>
              <a:buFont typeface="Arial"/>
              <a:buChar char="•"/>
            </a:pPr>
            <a:r>
              <a:rPr lang="en-US" b="true" sz="2567">
                <a:solidFill>
                  <a:srgbClr val="A0FFA0"/>
                </a:solidFill>
                <a:latin typeface="Times New Roman MT Bold"/>
                <a:ea typeface="Times New Roman MT Bold"/>
                <a:cs typeface="Times New Roman MT Bold"/>
                <a:sym typeface="Times New Roman MT Bold"/>
              </a:rPr>
              <a:t>Very low vapor pressure</a:t>
            </a:r>
          </a:p>
          <a:p>
            <a:pPr algn="l">
              <a:lnSpc>
                <a:spcPts val="2831"/>
              </a:lnSpc>
            </a:pPr>
            <a:r>
              <a:rPr lang="en-US" sz="2359">
                <a:solidFill>
                  <a:srgbClr val="FFFFFF"/>
                </a:solidFill>
                <a:latin typeface="Times New Roman MT"/>
                <a:ea typeface="Times New Roman MT"/>
                <a:cs typeface="Times New Roman MT"/>
                <a:sym typeface="Times New Roman MT"/>
              </a:rPr>
              <a:t>They do not evaporate easily, which reduces air pollution and makes them safer to use.</a:t>
            </a:r>
          </a:p>
          <a:p>
            <a:pPr algn="l" marL="0" indent="0" lvl="0">
              <a:lnSpc>
                <a:spcPts val="2831"/>
              </a:lnSpc>
            </a:pPr>
          </a:p>
        </p:txBody>
      </p:sp>
      <p:sp>
        <p:nvSpPr>
          <p:cNvPr name="TextBox 14" id="14"/>
          <p:cNvSpPr txBox="true"/>
          <p:nvPr/>
        </p:nvSpPr>
        <p:spPr>
          <a:xfrm rot="0">
            <a:off x="8083731" y="5802609"/>
            <a:ext cx="3996533" cy="3276600"/>
          </a:xfrm>
          <a:prstGeom prst="rect">
            <a:avLst/>
          </a:prstGeom>
        </p:spPr>
        <p:txBody>
          <a:bodyPr anchor="t" rtlCol="false" tIns="0" lIns="0" bIns="0" rIns="0">
            <a:spAutoFit/>
          </a:bodyPr>
          <a:lstStyle/>
          <a:p>
            <a:pPr algn="l" marL="546738" indent="-273369" lvl="1">
              <a:lnSpc>
                <a:spcPts val="3038"/>
              </a:lnSpc>
              <a:buFont typeface="Arial"/>
              <a:buChar char="•"/>
            </a:pPr>
            <a:r>
              <a:rPr lang="en-US" b="true" sz="2532">
                <a:solidFill>
                  <a:srgbClr val="A0FFA0"/>
                </a:solidFill>
                <a:latin typeface="Times New Roman MT Bold"/>
                <a:ea typeface="Times New Roman MT Bold"/>
                <a:cs typeface="Times New Roman MT Bold"/>
                <a:sym typeface="Times New Roman MT Bold"/>
              </a:rPr>
              <a:t>High thermal stability</a:t>
            </a:r>
          </a:p>
          <a:p>
            <a:pPr algn="l">
              <a:lnSpc>
                <a:spcPts val="2791"/>
              </a:lnSpc>
            </a:pPr>
            <a:r>
              <a:rPr lang="en-US" sz="2326">
                <a:solidFill>
                  <a:srgbClr val="FFFFFF"/>
                </a:solidFill>
                <a:latin typeface="Times New Roman MT"/>
                <a:ea typeface="Times New Roman MT"/>
                <a:cs typeface="Times New Roman MT"/>
                <a:sym typeface="Times New Roman MT"/>
              </a:rPr>
              <a:t>Ionic liquids can withstand high temperatures without decomposing.</a:t>
            </a:r>
          </a:p>
          <a:p>
            <a:pPr algn="l">
              <a:lnSpc>
                <a:spcPts val="2791"/>
              </a:lnSpc>
            </a:pPr>
          </a:p>
          <a:p>
            <a:pPr algn="l" marL="545836" indent="-272918" lvl="1">
              <a:lnSpc>
                <a:spcPts val="3033"/>
              </a:lnSpc>
              <a:buFont typeface="Arial"/>
              <a:buChar char="•"/>
            </a:pPr>
            <a:r>
              <a:rPr lang="en-US" b="true" sz="2528">
                <a:solidFill>
                  <a:srgbClr val="A0FFA0"/>
                </a:solidFill>
                <a:latin typeface="Times New Roman MT Bold"/>
                <a:ea typeface="Times New Roman MT Bold"/>
                <a:cs typeface="Times New Roman MT Bold"/>
                <a:sym typeface="Times New Roman MT Bold"/>
              </a:rPr>
              <a:t>Non-flammable</a:t>
            </a:r>
          </a:p>
          <a:p>
            <a:pPr algn="l">
              <a:lnSpc>
                <a:spcPts val="2791"/>
              </a:lnSpc>
            </a:pPr>
            <a:r>
              <a:rPr lang="en-US" sz="2326">
                <a:solidFill>
                  <a:srgbClr val="FFFFFF"/>
                </a:solidFill>
                <a:latin typeface="Times New Roman MT"/>
                <a:ea typeface="Times New Roman MT"/>
                <a:cs typeface="Times New Roman MT"/>
                <a:sym typeface="Times New Roman MT"/>
              </a:rPr>
              <a:t>This makes them safer than many organic solvents.</a:t>
            </a:r>
          </a:p>
          <a:p>
            <a:pPr algn="l" marL="0" indent="0" lvl="0">
              <a:lnSpc>
                <a:spcPts val="2791"/>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A1F44"/>
        </a:solidFill>
      </p:bgPr>
    </p:bg>
    <p:spTree>
      <p:nvGrpSpPr>
        <p:cNvPr id="1" name=""/>
        <p:cNvGrpSpPr/>
        <p:nvPr/>
      </p:nvGrpSpPr>
      <p:grpSpPr>
        <a:xfrm>
          <a:off x="0" y="0"/>
          <a:ext cx="0" cy="0"/>
          <a:chOff x="0" y="0"/>
          <a:chExt cx="0" cy="0"/>
        </a:xfrm>
      </p:grpSpPr>
      <p:grpSp>
        <p:nvGrpSpPr>
          <p:cNvPr name="Group 2" id="2"/>
          <p:cNvGrpSpPr/>
          <p:nvPr/>
        </p:nvGrpSpPr>
        <p:grpSpPr>
          <a:xfrm rot="0">
            <a:off x="4449223" y="446683"/>
            <a:ext cx="9621783" cy="4425067"/>
            <a:chOff x="0" y="0"/>
            <a:chExt cx="2534132" cy="1165450"/>
          </a:xfrm>
        </p:grpSpPr>
        <p:sp>
          <p:nvSpPr>
            <p:cNvPr name="Freeform 3" id="3">
              <a:extLst>
                <a:ext uri="{C183D7F6-B498-43B3-948B-1728B52AA6E4}">
                  <adec:decorative xmlns:adec="http://schemas.microsoft.com/office/drawing/2017/decorative" val="1"/>
                </a:ext>
              </a:extLst>
            </p:cNvPr>
            <p:cNvSpPr/>
            <p:nvPr/>
          </p:nvSpPr>
          <p:spPr>
            <a:xfrm flipH="false" flipV="false" rot="0">
              <a:off x="0" y="0"/>
              <a:ext cx="2534132" cy="1165450"/>
            </a:xfrm>
            <a:custGeom>
              <a:avLst/>
              <a:gdLst/>
              <a:ahLst/>
              <a:cxnLst/>
              <a:rect r="r" b="b" t="t" l="l"/>
              <a:pathLst>
                <a:path h="1165450" w="2534132">
                  <a:moveTo>
                    <a:pt x="14483" y="0"/>
                  </a:moveTo>
                  <a:lnTo>
                    <a:pt x="2519649" y="0"/>
                  </a:lnTo>
                  <a:cubicBezTo>
                    <a:pt x="2523490" y="0"/>
                    <a:pt x="2527174" y="1526"/>
                    <a:pt x="2529890" y="4242"/>
                  </a:cubicBezTo>
                  <a:cubicBezTo>
                    <a:pt x="2532606" y="6958"/>
                    <a:pt x="2534132" y="10642"/>
                    <a:pt x="2534132" y="14483"/>
                  </a:cubicBezTo>
                  <a:lnTo>
                    <a:pt x="2534132" y="1150967"/>
                  </a:lnTo>
                  <a:cubicBezTo>
                    <a:pt x="2534132" y="1158965"/>
                    <a:pt x="2527648" y="1165450"/>
                    <a:pt x="2519649" y="1165450"/>
                  </a:cubicBezTo>
                  <a:lnTo>
                    <a:pt x="14483" y="1165450"/>
                  </a:lnTo>
                  <a:cubicBezTo>
                    <a:pt x="10642" y="1165450"/>
                    <a:pt x="6958" y="1163924"/>
                    <a:pt x="4242" y="1161208"/>
                  </a:cubicBezTo>
                  <a:cubicBezTo>
                    <a:pt x="1526" y="1158492"/>
                    <a:pt x="0" y="1154808"/>
                    <a:pt x="0" y="1150967"/>
                  </a:cubicBezTo>
                  <a:lnTo>
                    <a:pt x="0" y="14483"/>
                  </a:lnTo>
                  <a:cubicBezTo>
                    <a:pt x="0" y="10642"/>
                    <a:pt x="1526" y="6958"/>
                    <a:pt x="4242" y="4242"/>
                  </a:cubicBezTo>
                  <a:cubicBezTo>
                    <a:pt x="6958" y="1526"/>
                    <a:pt x="10642" y="0"/>
                    <a:pt x="14483" y="0"/>
                  </a:cubicBezTo>
                  <a:close/>
                </a:path>
              </a:pathLst>
            </a:custGeom>
            <a:solidFill>
              <a:srgbClr val="163A72"/>
            </a:solidFill>
          </p:spPr>
        </p:sp>
        <p:sp>
          <p:nvSpPr>
            <p:cNvPr name="TextBox 4" id="4"/>
            <p:cNvSpPr txBox="true"/>
            <p:nvPr/>
          </p:nvSpPr>
          <p:spPr>
            <a:xfrm>
              <a:off x="0" y="-38100"/>
              <a:ext cx="2534132" cy="120355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4449223" y="5143500"/>
            <a:ext cx="9621783" cy="4425067"/>
            <a:chOff x="0" y="0"/>
            <a:chExt cx="2534132" cy="1165450"/>
          </a:xfrm>
        </p:grpSpPr>
        <p:sp>
          <p:nvSpPr>
            <p:cNvPr name="Freeform 6" id="6">
              <a:extLst>
                <a:ext uri="{C183D7F6-B498-43B3-948B-1728B52AA6E4}">
                  <adec:decorative xmlns:adec="http://schemas.microsoft.com/office/drawing/2017/decorative" val="1"/>
                </a:ext>
              </a:extLst>
            </p:cNvPr>
            <p:cNvSpPr/>
            <p:nvPr/>
          </p:nvSpPr>
          <p:spPr>
            <a:xfrm flipH="false" flipV="false" rot="0">
              <a:off x="0" y="0"/>
              <a:ext cx="2534132" cy="1165450"/>
            </a:xfrm>
            <a:custGeom>
              <a:avLst/>
              <a:gdLst/>
              <a:ahLst/>
              <a:cxnLst/>
              <a:rect r="r" b="b" t="t" l="l"/>
              <a:pathLst>
                <a:path h="1165450" w="2534132">
                  <a:moveTo>
                    <a:pt x="14483" y="0"/>
                  </a:moveTo>
                  <a:lnTo>
                    <a:pt x="2519649" y="0"/>
                  </a:lnTo>
                  <a:cubicBezTo>
                    <a:pt x="2523490" y="0"/>
                    <a:pt x="2527174" y="1526"/>
                    <a:pt x="2529890" y="4242"/>
                  </a:cubicBezTo>
                  <a:cubicBezTo>
                    <a:pt x="2532606" y="6958"/>
                    <a:pt x="2534132" y="10642"/>
                    <a:pt x="2534132" y="14483"/>
                  </a:cubicBezTo>
                  <a:lnTo>
                    <a:pt x="2534132" y="1150967"/>
                  </a:lnTo>
                  <a:cubicBezTo>
                    <a:pt x="2534132" y="1158965"/>
                    <a:pt x="2527648" y="1165450"/>
                    <a:pt x="2519649" y="1165450"/>
                  </a:cubicBezTo>
                  <a:lnTo>
                    <a:pt x="14483" y="1165450"/>
                  </a:lnTo>
                  <a:cubicBezTo>
                    <a:pt x="10642" y="1165450"/>
                    <a:pt x="6958" y="1163924"/>
                    <a:pt x="4242" y="1161208"/>
                  </a:cubicBezTo>
                  <a:cubicBezTo>
                    <a:pt x="1526" y="1158492"/>
                    <a:pt x="0" y="1154808"/>
                    <a:pt x="0" y="1150967"/>
                  </a:cubicBezTo>
                  <a:lnTo>
                    <a:pt x="0" y="14483"/>
                  </a:lnTo>
                  <a:cubicBezTo>
                    <a:pt x="0" y="10642"/>
                    <a:pt x="1526" y="6958"/>
                    <a:pt x="4242" y="4242"/>
                  </a:cubicBezTo>
                  <a:cubicBezTo>
                    <a:pt x="6958" y="1526"/>
                    <a:pt x="10642" y="0"/>
                    <a:pt x="14483" y="0"/>
                  </a:cubicBezTo>
                  <a:close/>
                </a:path>
              </a:pathLst>
            </a:custGeom>
            <a:solidFill>
              <a:srgbClr val="163A72"/>
            </a:solidFill>
          </p:spPr>
        </p:sp>
        <p:sp>
          <p:nvSpPr>
            <p:cNvPr name="TextBox 7" id="7"/>
            <p:cNvSpPr txBox="true"/>
            <p:nvPr/>
          </p:nvSpPr>
          <p:spPr>
            <a:xfrm>
              <a:off x="0" y="-38100"/>
              <a:ext cx="2534132" cy="120355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4858307" y="730010"/>
            <a:ext cx="3860622" cy="3962400"/>
          </a:xfrm>
          <a:prstGeom prst="rect">
            <a:avLst/>
          </a:prstGeom>
        </p:spPr>
        <p:txBody>
          <a:bodyPr anchor="t" rtlCol="false" tIns="0" lIns="0" bIns="0" rIns="0">
            <a:spAutoFit/>
          </a:bodyPr>
          <a:lstStyle/>
          <a:p>
            <a:pPr algn="l" marL="557872" indent="-278936" lvl="1">
              <a:lnSpc>
                <a:spcPts val="3100"/>
              </a:lnSpc>
              <a:buFont typeface="Arial"/>
              <a:buChar char="•"/>
            </a:pPr>
            <a:r>
              <a:rPr lang="en-US" b="true" sz="2583">
                <a:solidFill>
                  <a:srgbClr val="A0FFA0"/>
                </a:solidFill>
                <a:latin typeface="Times New Roman MT Bold"/>
                <a:ea typeface="Times New Roman MT Bold"/>
                <a:cs typeface="Times New Roman MT Bold"/>
                <a:sym typeface="Times New Roman MT Bold"/>
              </a:rPr>
              <a:t>High ionic conductivity</a:t>
            </a:r>
          </a:p>
          <a:p>
            <a:pPr algn="l">
              <a:lnSpc>
                <a:spcPts val="3100"/>
              </a:lnSpc>
            </a:pPr>
            <a:r>
              <a:rPr lang="en-US" sz="2583">
                <a:solidFill>
                  <a:srgbClr val="FFFFFF"/>
                </a:solidFill>
                <a:latin typeface="Times New Roman MT"/>
                <a:ea typeface="Times New Roman MT"/>
                <a:cs typeface="Times New Roman MT"/>
                <a:sym typeface="Times New Roman MT"/>
              </a:rPr>
              <a:t>Due to the presence of ions, they conduct electricity well.</a:t>
            </a:r>
          </a:p>
          <a:p>
            <a:pPr algn="l">
              <a:lnSpc>
                <a:spcPts val="3100"/>
              </a:lnSpc>
            </a:pPr>
          </a:p>
          <a:p>
            <a:pPr algn="l" marL="557872" indent="-278936" lvl="1">
              <a:lnSpc>
                <a:spcPts val="3100"/>
              </a:lnSpc>
              <a:buFont typeface="Arial"/>
              <a:buChar char="•"/>
            </a:pPr>
            <a:r>
              <a:rPr lang="en-US" b="true" sz="2583">
                <a:solidFill>
                  <a:srgbClr val="A0FFA0"/>
                </a:solidFill>
                <a:latin typeface="Times New Roman MT Bold"/>
                <a:ea typeface="Times New Roman MT Bold"/>
                <a:cs typeface="Times New Roman MT Bold"/>
                <a:sym typeface="Times New Roman MT Bold"/>
              </a:rPr>
              <a:t>Wide solvation ability</a:t>
            </a:r>
          </a:p>
          <a:p>
            <a:pPr algn="l">
              <a:lnSpc>
                <a:spcPts val="3100"/>
              </a:lnSpc>
            </a:pPr>
            <a:r>
              <a:rPr lang="en-US" sz="2583">
                <a:solidFill>
                  <a:srgbClr val="FFFFFF"/>
                </a:solidFill>
                <a:latin typeface="Times New Roman MT"/>
                <a:ea typeface="Times New Roman MT"/>
                <a:cs typeface="Times New Roman MT"/>
                <a:sym typeface="Times New Roman MT"/>
              </a:rPr>
              <a:t>They can dissolve many organic, inorganic, and polymeric materials.</a:t>
            </a:r>
          </a:p>
          <a:p>
            <a:pPr algn="l">
              <a:lnSpc>
                <a:spcPts val="3100"/>
              </a:lnSpc>
            </a:pPr>
          </a:p>
        </p:txBody>
      </p:sp>
      <p:grpSp>
        <p:nvGrpSpPr>
          <p:cNvPr name="Group 9" id="9"/>
          <p:cNvGrpSpPr/>
          <p:nvPr/>
        </p:nvGrpSpPr>
        <p:grpSpPr>
          <a:xfrm rot="0">
            <a:off x="8718929" y="787160"/>
            <a:ext cx="5010883" cy="3320734"/>
            <a:chOff x="0" y="0"/>
            <a:chExt cx="873356" cy="578777"/>
          </a:xfrm>
        </p:grpSpPr>
        <p:sp>
          <p:nvSpPr>
            <p:cNvPr name="Freeform 10" id="10"/>
            <p:cNvSpPr/>
            <p:nvPr/>
          </p:nvSpPr>
          <p:spPr>
            <a:xfrm flipH="false" flipV="false" rot="-6000">
              <a:off x="-397" y="-654"/>
              <a:ext cx="874150" cy="580085"/>
            </a:xfrm>
            <a:custGeom>
              <a:avLst/>
              <a:gdLst/>
              <a:ahLst/>
              <a:cxnLst/>
              <a:rect r="r" b="b" t="t" l="l"/>
              <a:pathLst>
                <a:path h="580085" w="874150">
                  <a:moveTo>
                    <a:pt x="62703" y="0"/>
                  </a:moveTo>
                  <a:lnTo>
                    <a:pt x="812457" y="1309"/>
                  </a:lnTo>
                  <a:cubicBezTo>
                    <a:pt x="846589" y="1368"/>
                    <a:pt x="874210" y="29086"/>
                    <a:pt x="874150" y="63217"/>
                  </a:cubicBezTo>
                  <a:lnTo>
                    <a:pt x="873356" y="518392"/>
                  </a:lnTo>
                  <a:cubicBezTo>
                    <a:pt x="873327" y="534783"/>
                    <a:pt x="866788" y="550490"/>
                    <a:pt x="855178" y="562060"/>
                  </a:cubicBezTo>
                  <a:cubicBezTo>
                    <a:pt x="843568" y="573630"/>
                    <a:pt x="827838" y="580114"/>
                    <a:pt x="811447" y="580085"/>
                  </a:cubicBezTo>
                  <a:lnTo>
                    <a:pt x="61693" y="578776"/>
                  </a:lnTo>
                  <a:cubicBezTo>
                    <a:pt x="27562" y="578717"/>
                    <a:pt x="-59" y="550999"/>
                    <a:pt x="0" y="516868"/>
                  </a:cubicBezTo>
                  <a:lnTo>
                    <a:pt x="795" y="61693"/>
                  </a:lnTo>
                  <a:cubicBezTo>
                    <a:pt x="823" y="45302"/>
                    <a:pt x="7362" y="29595"/>
                    <a:pt x="18972" y="18025"/>
                  </a:cubicBezTo>
                  <a:cubicBezTo>
                    <a:pt x="30582" y="6455"/>
                    <a:pt x="46313" y="-28"/>
                    <a:pt x="62703" y="0"/>
                  </a:cubicBezTo>
                  <a:close/>
                </a:path>
              </a:pathLst>
            </a:custGeom>
            <a:blipFill>
              <a:blip r:embed="rId2"/>
              <a:stretch>
                <a:fillRect l="-3875" t="-52709" r="-3755" b="-59305"/>
              </a:stretch>
            </a:blipFill>
            <a:ln w="19050" cap="rnd">
              <a:solidFill>
                <a:srgbClr val="432766"/>
              </a:solidFill>
              <a:prstDash val="solid"/>
              <a:round/>
            </a:ln>
          </p:spPr>
        </p:sp>
      </p:grpSp>
      <p:sp>
        <p:nvSpPr>
          <p:cNvPr name="TextBox 11" id="11"/>
          <p:cNvSpPr txBox="true"/>
          <p:nvPr/>
        </p:nvSpPr>
        <p:spPr>
          <a:xfrm rot="0">
            <a:off x="4882025" y="5355784"/>
            <a:ext cx="3860622" cy="4248150"/>
          </a:xfrm>
          <a:prstGeom prst="rect">
            <a:avLst/>
          </a:prstGeom>
        </p:spPr>
        <p:txBody>
          <a:bodyPr anchor="t" rtlCol="false" tIns="0" lIns="0" bIns="0" rIns="0">
            <a:spAutoFit/>
          </a:bodyPr>
          <a:lstStyle/>
          <a:p>
            <a:pPr algn="l" marL="539746" indent="-269873" lvl="1">
              <a:lnSpc>
                <a:spcPts val="2999"/>
              </a:lnSpc>
              <a:buFont typeface="Arial"/>
              <a:buChar char="•"/>
            </a:pPr>
            <a:r>
              <a:rPr lang="en-US" b="true" sz="2499">
                <a:solidFill>
                  <a:srgbClr val="A0FFA0"/>
                </a:solidFill>
                <a:latin typeface="Times New Roman MT Bold"/>
                <a:ea typeface="Times New Roman MT Bold"/>
                <a:cs typeface="Times New Roman MT Bold"/>
                <a:sym typeface="Times New Roman MT Bold"/>
              </a:rPr>
              <a:t>Tunable properties</a:t>
            </a:r>
          </a:p>
          <a:p>
            <a:pPr algn="l">
              <a:lnSpc>
                <a:spcPts val="2759"/>
              </a:lnSpc>
            </a:pPr>
            <a:r>
              <a:rPr lang="en-US" sz="2299">
                <a:solidFill>
                  <a:srgbClr val="FFFFFF"/>
                </a:solidFill>
                <a:latin typeface="Times New Roman MT"/>
                <a:ea typeface="Times New Roman MT"/>
                <a:cs typeface="Times New Roman MT"/>
                <a:sym typeface="Times New Roman MT"/>
              </a:rPr>
              <a:t>By changing the cation or anion, properties such as polarity, viscosity, and solubility can be adjusted.</a:t>
            </a:r>
          </a:p>
          <a:p>
            <a:pPr algn="l">
              <a:lnSpc>
                <a:spcPts val="2759"/>
              </a:lnSpc>
            </a:pPr>
          </a:p>
          <a:p>
            <a:pPr algn="l" marL="539746" indent="-269873" lvl="1">
              <a:lnSpc>
                <a:spcPts val="2999"/>
              </a:lnSpc>
              <a:buFont typeface="Arial"/>
              <a:buChar char="•"/>
            </a:pPr>
            <a:r>
              <a:rPr lang="en-US" b="true" sz="2499">
                <a:solidFill>
                  <a:srgbClr val="A0FFA0"/>
                </a:solidFill>
                <a:latin typeface="Times New Roman MT Bold"/>
                <a:ea typeface="Times New Roman MT Bold"/>
                <a:cs typeface="Times New Roman MT Bold"/>
                <a:sym typeface="Times New Roman MT Bold"/>
              </a:rPr>
              <a:t>High viscosity (in many cases)</a:t>
            </a:r>
          </a:p>
          <a:p>
            <a:pPr algn="l">
              <a:lnSpc>
                <a:spcPts val="2759"/>
              </a:lnSpc>
            </a:pPr>
            <a:r>
              <a:rPr lang="en-US" sz="2299">
                <a:solidFill>
                  <a:srgbClr val="FFFFFF"/>
                </a:solidFill>
                <a:latin typeface="Times New Roman MT"/>
                <a:ea typeface="Times New Roman MT"/>
                <a:cs typeface="Times New Roman MT"/>
                <a:sym typeface="Times New Roman MT"/>
              </a:rPr>
              <a:t>Compared to traditional solvents, many ionic liquids are more viscous.</a:t>
            </a:r>
          </a:p>
          <a:p>
            <a:pPr algn="l">
              <a:lnSpc>
                <a:spcPts val="2740"/>
              </a:lnSpc>
            </a:pPr>
          </a:p>
        </p:txBody>
      </p:sp>
      <p:grpSp>
        <p:nvGrpSpPr>
          <p:cNvPr name="Group 12" id="12"/>
          <p:cNvGrpSpPr/>
          <p:nvPr/>
        </p:nvGrpSpPr>
        <p:grpSpPr>
          <a:xfrm rot="0">
            <a:off x="8851790" y="5560321"/>
            <a:ext cx="4878021" cy="3320734"/>
            <a:chOff x="0" y="0"/>
            <a:chExt cx="724107" cy="492939"/>
          </a:xfrm>
        </p:grpSpPr>
        <p:sp>
          <p:nvSpPr>
            <p:cNvPr name="Freeform 13" id="13"/>
            <p:cNvSpPr/>
            <p:nvPr/>
          </p:nvSpPr>
          <p:spPr>
            <a:xfrm flipH="false" flipV="false" rot="0">
              <a:off x="0" y="0"/>
              <a:ext cx="724107" cy="492939"/>
            </a:xfrm>
            <a:custGeom>
              <a:avLst/>
              <a:gdLst/>
              <a:ahLst/>
              <a:cxnLst/>
              <a:rect r="r" b="b" t="t" l="l"/>
              <a:pathLst>
                <a:path h="492939" w="724107">
                  <a:moveTo>
                    <a:pt x="63484" y="0"/>
                  </a:moveTo>
                  <a:lnTo>
                    <a:pt x="660623" y="0"/>
                  </a:lnTo>
                  <a:cubicBezTo>
                    <a:pt x="677460" y="0"/>
                    <a:pt x="693608" y="6688"/>
                    <a:pt x="705513" y="18594"/>
                  </a:cubicBezTo>
                  <a:cubicBezTo>
                    <a:pt x="717419" y="30500"/>
                    <a:pt x="724107" y="46647"/>
                    <a:pt x="724107" y="63484"/>
                  </a:cubicBezTo>
                  <a:lnTo>
                    <a:pt x="724107" y="429455"/>
                  </a:lnTo>
                  <a:cubicBezTo>
                    <a:pt x="724107" y="446292"/>
                    <a:pt x="717419" y="462439"/>
                    <a:pt x="705513" y="474345"/>
                  </a:cubicBezTo>
                  <a:cubicBezTo>
                    <a:pt x="693608" y="486251"/>
                    <a:pt x="677460" y="492939"/>
                    <a:pt x="660623" y="492939"/>
                  </a:cubicBezTo>
                  <a:lnTo>
                    <a:pt x="63484" y="492939"/>
                  </a:lnTo>
                  <a:cubicBezTo>
                    <a:pt x="28423" y="492939"/>
                    <a:pt x="0" y="464516"/>
                    <a:pt x="0" y="429455"/>
                  </a:cubicBezTo>
                  <a:lnTo>
                    <a:pt x="0" y="63484"/>
                  </a:lnTo>
                  <a:cubicBezTo>
                    <a:pt x="0" y="46647"/>
                    <a:pt x="6688" y="30500"/>
                    <a:pt x="18594" y="18594"/>
                  </a:cubicBezTo>
                  <a:cubicBezTo>
                    <a:pt x="30500" y="6688"/>
                    <a:pt x="46647" y="0"/>
                    <a:pt x="63484" y="0"/>
                  </a:cubicBezTo>
                  <a:close/>
                </a:path>
              </a:pathLst>
            </a:custGeom>
            <a:blipFill>
              <a:blip r:embed="rId3"/>
              <a:stretch>
                <a:fillRect l="0" t="-41809" r="0" b="-41809"/>
              </a:stretch>
            </a:blipFill>
            <a:ln w="19050" cap="rnd">
              <a:solidFill>
                <a:srgbClr val="432766"/>
              </a:solidFill>
              <a:prstDash val="solid"/>
              <a:round/>
            </a:ln>
          </p:spPr>
        </p:sp>
      </p:grpSp>
    </p:spTree>
  </p:cSld>
  <p:clrMapOvr>
    <a:masterClrMapping/>
  </p:clrMapOvr>
</p:sld>
</file>

<file path=ppt/slides/slide8.xml><?xml version="1.0" encoding="utf-8"?>
<p:sld xmlns:p="http://schemas.openxmlformats.org/presentationml/2006/main" xmlns:a="http://schemas.openxmlformats.org/drawingml/2006/main">
  <p:cSld>
    <p:bg>
      <p:bgPr>
        <a:solidFill>
          <a:srgbClr val="0A1F44"/>
        </a:solidFill>
      </p:bgPr>
    </p:bg>
    <p:spTree>
      <p:nvGrpSpPr>
        <p:cNvPr id="1" name=""/>
        <p:cNvGrpSpPr/>
        <p:nvPr/>
      </p:nvGrpSpPr>
      <p:grpSpPr>
        <a:xfrm>
          <a:off x="0" y="0"/>
          <a:ext cx="0" cy="0"/>
          <a:chOff x="0" y="0"/>
          <a:chExt cx="0" cy="0"/>
        </a:xfrm>
      </p:grpSpPr>
      <p:sp>
        <p:nvSpPr>
          <p:cNvPr name="TextBox 2" id="2"/>
          <p:cNvSpPr txBox="true"/>
          <p:nvPr/>
        </p:nvSpPr>
        <p:spPr>
          <a:xfrm rot="0">
            <a:off x="1780279" y="3330575"/>
            <a:ext cx="14173200" cy="3625849"/>
          </a:xfrm>
          <a:prstGeom prst="rect">
            <a:avLst/>
          </a:prstGeom>
        </p:spPr>
        <p:txBody>
          <a:bodyPr anchor="t" rtlCol="false" tIns="0" lIns="0" bIns="0" rIns="0">
            <a:spAutoFit/>
          </a:bodyPr>
          <a:lstStyle/>
          <a:p>
            <a:pPr algn="ctr" marL="0" indent="0" lvl="0">
              <a:lnSpc>
                <a:spcPts val="12999"/>
              </a:lnSpc>
            </a:pPr>
            <a:r>
              <a:rPr lang="en-US" sz="12999" i="true" spc="-389">
                <a:solidFill>
                  <a:srgbClr val="39FF14"/>
                </a:solidFill>
                <a:latin typeface="Times New Roman MT Italics"/>
                <a:ea typeface="Times New Roman MT Italics"/>
                <a:cs typeface="Times New Roman MT Italics"/>
                <a:sym typeface="Times New Roman MT Italics"/>
              </a:rPr>
              <a:t> </a:t>
            </a:r>
            <a:r>
              <a:rPr lang="en-US" b="true" sz="12999" i="true" spc="-389">
                <a:solidFill>
                  <a:srgbClr val="39FF14"/>
                </a:solidFill>
                <a:latin typeface="Times New Roman MT Bold Italics"/>
                <a:ea typeface="Times New Roman MT Bold Italics"/>
                <a:cs typeface="Times New Roman MT Bold Italics"/>
                <a:sym typeface="Times New Roman MT Bold Italics"/>
              </a:rPr>
              <a:t>Advantages of Ionic Liquids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A1F44"/>
        </a:solidFill>
      </p:bgPr>
    </p:bg>
    <p:spTree>
      <p:nvGrpSpPr>
        <p:cNvPr id="1" name=""/>
        <p:cNvGrpSpPr/>
        <p:nvPr/>
      </p:nvGrpSpPr>
      <p:grpSpPr>
        <a:xfrm>
          <a:off x="0" y="0"/>
          <a:ext cx="0" cy="0"/>
          <a:chOff x="0" y="0"/>
          <a:chExt cx="0" cy="0"/>
        </a:xfrm>
      </p:grpSpPr>
      <p:grpSp>
        <p:nvGrpSpPr>
          <p:cNvPr name="Group 2" id="2"/>
          <p:cNvGrpSpPr/>
          <p:nvPr/>
        </p:nvGrpSpPr>
        <p:grpSpPr>
          <a:xfrm rot="0">
            <a:off x="12192045" y="2120517"/>
            <a:ext cx="5524455" cy="7353420"/>
            <a:chOff x="0" y="0"/>
            <a:chExt cx="1548689" cy="2061409"/>
          </a:xfrm>
        </p:grpSpPr>
        <p:sp>
          <p:nvSpPr>
            <p:cNvPr name="Freeform 3" id="3">
              <a:extLst>
                <a:ext uri="{C183D7F6-B498-43B3-948B-1728B52AA6E4}">
                  <adec:decorative xmlns:adec="http://schemas.microsoft.com/office/drawing/2017/decorative" val="1"/>
                </a:ext>
              </a:extLst>
            </p:cNvPr>
            <p:cNvSpPr/>
            <p:nvPr/>
          </p:nvSpPr>
          <p:spPr>
            <a:xfrm flipH="false" flipV="false" rot="0">
              <a:off x="0" y="0"/>
              <a:ext cx="1548689" cy="2061409"/>
            </a:xfrm>
            <a:custGeom>
              <a:avLst/>
              <a:gdLst/>
              <a:ahLst/>
              <a:cxnLst/>
              <a:rect r="r" b="b" t="t" l="l"/>
              <a:pathLst>
                <a:path h="2061409" w="1548689">
                  <a:moveTo>
                    <a:pt x="25225" y="0"/>
                  </a:moveTo>
                  <a:lnTo>
                    <a:pt x="1523464" y="0"/>
                  </a:lnTo>
                  <a:cubicBezTo>
                    <a:pt x="1537395" y="0"/>
                    <a:pt x="1548689" y="11294"/>
                    <a:pt x="1548689" y="25225"/>
                  </a:cubicBezTo>
                  <a:lnTo>
                    <a:pt x="1548689" y="2036184"/>
                  </a:lnTo>
                  <a:cubicBezTo>
                    <a:pt x="1548689" y="2050115"/>
                    <a:pt x="1537395" y="2061409"/>
                    <a:pt x="1523464" y="2061409"/>
                  </a:cubicBezTo>
                  <a:lnTo>
                    <a:pt x="25225" y="2061409"/>
                  </a:lnTo>
                  <a:cubicBezTo>
                    <a:pt x="11294" y="2061409"/>
                    <a:pt x="0" y="2050115"/>
                    <a:pt x="0" y="2036184"/>
                  </a:cubicBezTo>
                  <a:lnTo>
                    <a:pt x="0" y="25225"/>
                  </a:lnTo>
                  <a:cubicBezTo>
                    <a:pt x="0" y="11294"/>
                    <a:pt x="11294" y="0"/>
                    <a:pt x="25225" y="0"/>
                  </a:cubicBezTo>
                  <a:close/>
                </a:path>
              </a:pathLst>
            </a:custGeom>
            <a:solidFill>
              <a:srgbClr val="163A72"/>
            </a:solidFill>
            <a:ln cap="sq">
              <a:noFill/>
              <a:prstDash val="solid"/>
              <a:miter/>
            </a:ln>
          </p:spPr>
        </p:sp>
        <p:sp>
          <p:nvSpPr>
            <p:cNvPr name="TextBox 4" id="4"/>
            <p:cNvSpPr txBox="true"/>
            <p:nvPr/>
          </p:nvSpPr>
          <p:spPr>
            <a:xfrm>
              <a:off x="0" y="0"/>
              <a:ext cx="1548689" cy="2061409"/>
            </a:xfrm>
            <a:prstGeom prst="rect">
              <a:avLst/>
            </a:prstGeom>
          </p:spPr>
          <p:txBody>
            <a:bodyPr anchor="ctr" rtlCol="false" tIns="33778" lIns="33778" bIns="33778" rIns="33778"/>
            <a:lstStyle/>
            <a:p>
              <a:pPr algn="ctr" marL="0" indent="0" lvl="0">
                <a:lnSpc>
                  <a:spcPts val="1605"/>
                </a:lnSpc>
                <a:spcBef>
                  <a:spcPct val="0"/>
                </a:spcBef>
              </a:pPr>
            </a:p>
          </p:txBody>
        </p:sp>
      </p:grpSp>
      <p:grpSp>
        <p:nvGrpSpPr>
          <p:cNvPr name="Group 5" id="5"/>
          <p:cNvGrpSpPr/>
          <p:nvPr/>
        </p:nvGrpSpPr>
        <p:grpSpPr>
          <a:xfrm rot="0">
            <a:off x="6384177" y="2120517"/>
            <a:ext cx="5522073" cy="7353420"/>
            <a:chOff x="0" y="0"/>
            <a:chExt cx="1548021" cy="2061409"/>
          </a:xfrm>
        </p:grpSpPr>
        <p:sp>
          <p:nvSpPr>
            <p:cNvPr name="Freeform 6" id="6">
              <a:extLst>
                <a:ext uri="{C183D7F6-B498-43B3-948B-1728B52AA6E4}">
                  <adec:decorative xmlns:adec="http://schemas.microsoft.com/office/drawing/2017/decorative" val="1"/>
                </a:ext>
              </a:extLst>
            </p:cNvPr>
            <p:cNvSpPr/>
            <p:nvPr/>
          </p:nvSpPr>
          <p:spPr>
            <a:xfrm flipH="false" flipV="false" rot="0">
              <a:off x="0" y="0"/>
              <a:ext cx="1548021" cy="2061409"/>
            </a:xfrm>
            <a:custGeom>
              <a:avLst/>
              <a:gdLst/>
              <a:ahLst/>
              <a:cxnLst/>
              <a:rect r="r" b="b" t="t" l="l"/>
              <a:pathLst>
                <a:path h="2061409" w="1548021">
                  <a:moveTo>
                    <a:pt x="25236" y="0"/>
                  </a:moveTo>
                  <a:lnTo>
                    <a:pt x="1522785" y="0"/>
                  </a:lnTo>
                  <a:cubicBezTo>
                    <a:pt x="1529478" y="0"/>
                    <a:pt x="1535897" y="2659"/>
                    <a:pt x="1540630" y="7391"/>
                  </a:cubicBezTo>
                  <a:cubicBezTo>
                    <a:pt x="1545362" y="12124"/>
                    <a:pt x="1548021" y="18543"/>
                    <a:pt x="1548021" y="25236"/>
                  </a:cubicBezTo>
                  <a:lnTo>
                    <a:pt x="1548021" y="2036173"/>
                  </a:lnTo>
                  <a:cubicBezTo>
                    <a:pt x="1548021" y="2050110"/>
                    <a:pt x="1536723" y="2061409"/>
                    <a:pt x="1522785" y="2061409"/>
                  </a:cubicBezTo>
                  <a:lnTo>
                    <a:pt x="25236" y="2061409"/>
                  </a:lnTo>
                  <a:cubicBezTo>
                    <a:pt x="11299" y="2061409"/>
                    <a:pt x="0" y="2050110"/>
                    <a:pt x="0" y="2036173"/>
                  </a:cubicBezTo>
                  <a:lnTo>
                    <a:pt x="0" y="25236"/>
                  </a:lnTo>
                  <a:cubicBezTo>
                    <a:pt x="0" y="11299"/>
                    <a:pt x="11299" y="0"/>
                    <a:pt x="25236" y="0"/>
                  </a:cubicBezTo>
                  <a:close/>
                </a:path>
              </a:pathLst>
            </a:custGeom>
            <a:solidFill>
              <a:srgbClr val="163A72"/>
            </a:solidFill>
            <a:ln cap="sq">
              <a:noFill/>
              <a:prstDash val="solid"/>
              <a:miter/>
            </a:ln>
          </p:spPr>
        </p:sp>
        <p:sp>
          <p:nvSpPr>
            <p:cNvPr name="TextBox 7" id="7"/>
            <p:cNvSpPr txBox="true"/>
            <p:nvPr/>
          </p:nvSpPr>
          <p:spPr>
            <a:xfrm>
              <a:off x="0" y="0"/>
              <a:ext cx="1548021" cy="2061409"/>
            </a:xfrm>
            <a:prstGeom prst="rect">
              <a:avLst/>
            </a:prstGeom>
          </p:spPr>
          <p:txBody>
            <a:bodyPr anchor="ctr" rtlCol="false" tIns="33778" lIns="33778" bIns="33778" rIns="33778"/>
            <a:lstStyle/>
            <a:p>
              <a:pPr algn="ctr" marL="0" indent="0" lvl="0">
                <a:lnSpc>
                  <a:spcPts val="1605"/>
                </a:lnSpc>
                <a:spcBef>
                  <a:spcPct val="0"/>
                </a:spcBef>
              </a:pPr>
            </a:p>
          </p:txBody>
        </p:sp>
      </p:grpSp>
      <p:grpSp>
        <p:nvGrpSpPr>
          <p:cNvPr name="Group 8" id="8"/>
          <p:cNvGrpSpPr/>
          <p:nvPr/>
        </p:nvGrpSpPr>
        <p:grpSpPr>
          <a:xfrm rot="0">
            <a:off x="571500" y="2120517"/>
            <a:ext cx="5524500" cy="7353420"/>
            <a:chOff x="0" y="0"/>
            <a:chExt cx="1548701" cy="2061409"/>
          </a:xfrm>
        </p:grpSpPr>
        <p:sp>
          <p:nvSpPr>
            <p:cNvPr name="Freeform 9" id="9">
              <a:extLst>
                <a:ext uri="{C183D7F6-B498-43B3-948B-1728B52AA6E4}">
                  <adec:decorative xmlns:adec="http://schemas.microsoft.com/office/drawing/2017/decorative" val="1"/>
                </a:ext>
              </a:extLst>
            </p:cNvPr>
            <p:cNvSpPr/>
            <p:nvPr/>
          </p:nvSpPr>
          <p:spPr>
            <a:xfrm flipH="false" flipV="false" rot="0">
              <a:off x="0" y="0"/>
              <a:ext cx="1548701" cy="2061409"/>
            </a:xfrm>
            <a:custGeom>
              <a:avLst/>
              <a:gdLst/>
              <a:ahLst/>
              <a:cxnLst/>
              <a:rect r="r" b="b" t="t" l="l"/>
              <a:pathLst>
                <a:path h="2061409" w="1548701">
                  <a:moveTo>
                    <a:pt x="25225" y="0"/>
                  </a:moveTo>
                  <a:lnTo>
                    <a:pt x="1523477" y="0"/>
                  </a:lnTo>
                  <a:cubicBezTo>
                    <a:pt x="1537408" y="0"/>
                    <a:pt x="1548701" y="11294"/>
                    <a:pt x="1548701" y="25225"/>
                  </a:cubicBezTo>
                  <a:lnTo>
                    <a:pt x="1548701" y="2036184"/>
                  </a:lnTo>
                  <a:cubicBezTo>
                    <a:pt x="1548701" y="2050115"/>
                    <a:pt x="1537408" y="2061409"/>
                    <a:pt x="1523477" y="2061409"/>
                  </a:cubicBezTo>
                  <a:lnTo>
                    <a:pt x="25225" y="2061409"/>
                  </a:lnTo>
                  <a:cubicBezTo>
                    <a:pt x="11294" y="2061409"/>
                    <a:pt x="0" y="2050115"/>
                    <a:pt x="0" y="2036184"/>
                  </a:cubicBezTo>
                  <a:lnTo>
                    <a:pt x="0" y="25225"/>
                  </a:lnTo>
                  <a:cubicBezTo>
                    <a:pt x="0" y="11294"/>
                    <a:pt x="11294" y="0"/>
                    <a:pt x="25225" y="0"/>
                  </a:cubicBezTo>
                  <a:close/>
                </a:path>
              </a:pathLst>
            </a:custGeom>
            <a:solidFill>
              <a:srgbClr val="163A72"/>
            </a:solidFill>
            <a:ln cap="sq">
              <a:noFill/>
              <a:prstDash val="solid"/>
              <a:miter/>
            </a:ln>
          </p:spPr>
        </p:sp>
        <p:sp>
          <p:nvSpPr>
            <p:cNvPr name="TextBox 10" id="10"/>
            <p:cNvSpPr txBox="true"/>
            <p:nvPr/>
          </p:nvSpPr>
          <p:spPr>
            <a:xfrm>
              <a:off x="0" y="0"/>
              <a:ext cx="1548701" cy="2061409"/>
            </a:xfrm>
            <a:prstGeom prst="rect">
              <a:avLst/>
            </a:prstGeom>
          </p:spPr>
          <p:txBody>
            <a:bodyPr anchor="ctr" rtlCol="false" tIns="33778" lIns="33778" bIns="33778" rIns="33778"/>
            <a:lstStyle/>
            <a:p>
              <a:pPr algn="ctr" marL="0" indent="0" lvl="0">
                <a:lnSpc>
                  <a:spcPts val="1605"/>
                </a:lnSpc>
                <a:spcBef>
                  <a:spcPct val="0"/>
                </a:spcBef>
              </a:pPr>
            </a:p>
          </p:txBody>
        </p:sp>
      </p:grpSp>
      <p:grpSp>
        <p:nvGrpSpPr>
          <p:cNvPr name="Group 11" id="11"/>
          <p:cNvGrpSpPr/>
          <p:nvPr/>
        </p:nvGrpSpPr>
        <p:grpSpPr>
          <a:xfrm rot="0">
            <a:off x="573900" y="808956"/>
            <a:ext cx="5524527" cy="3775214"/>
            <a:chOff x="0" y="0"/>
            <a:chExt cx="1189426" cy="812800"/>
          </a:xfrm>
        </p:grpSpPr>
        <p:sp>
          <p:nvSpPr>
            <p:cNvPr name="Freeform 12" id="12"/>
            <p:cNvSpPr/>
            <p:nvPr/>
          </p:nvSpPr>
          <p:spPr>
            <a:xfrm flipH="false" flipV="false" rot="0">
              <a:off x="0" y="0"/>
              <a:ext cx="1189426" cy="812800"/>
            </a:xfrm>
            <a:custGeom>
              <a:avLst/>
              <a:gdLst/>
              <a:ahLst/>
              <a:cxnLst/>
              <a:rect r="r" b="b" t="t" l="l"/>
              <a:pathLst>
                <a:path h="812800" w="1189426">
                  <a:moveTo>
                    <a:pt x="25225" y="0"/>
                  </a:moveTo>
                  <a:lnTo>
                    <a:pt x="1164201" y="0"/>
                  </a:lnTo>
                  <a:cubicBezTo>
                    <a:pt x="1170891" y="0"/>
                    <a:pt x="1177307" y="2658"/>
                    <a:pt x="1182037" y="7388"/>
                  </a:cubicBezTo>
                  <a:cubicBezTo>
                    <a:pt x="1186768" y="12119"/>
                    <a:pt x="1189426" y="18535"/>
                    <a:pt x="1189426" y="25225"/>
                  </a:cubicBezTo>
                  <a:lnTo>
                    <a:pt x="1189426" y="787575"/>
                  </a:lnTo>
                  <a:cubicBezTo>
                    <a:pt x="1189426" y="801507"/>
                    <a:pt x="1178132" y="812800"/>
                    <a:pt x="1164201" y="812800"/>
                  </a:cubicBezTo>
                  <a:lnTo>
                    <a:pt x="25225" y="812800"/>
                  </a:lnTo>
                  <a:cubicBezTo>
                    <a:pt x="11293" y="812800"/>
                    <a:pt x="0" y="801507"/>
                    <a:pt x="0" y="787575"/>
                  </a:cubicBezTo>
                  <a:lnTo>
                    <a:pt x="0" y="25225"/>
                  </a:lnTo>
                  <a:cubicBezTo>
                    <a:pt x="0" y="11293"/>
                    <a:pt x="11293" y="0"/>
                    <a:pt x="25225" y="0"/>
                  </a:cubicBezTo>
                  <a:close/>
                </a:path>
              </a:pathLst>
            </a:custGeom>
            <a:blipFill>
              <a:blip r:embed="rId2"/>
              <a:stretch>
                <a:fillRect l="-246" t="0" r="-246" b="0"/>
              </a:stretch>
            </a:blipFill>
          </p:spPr>
        </p:sp>
      </p:grpSp>
      <p:grpSp>
        <p:nvGrpSpPr>
          <p:cNvPr name="Group 13" id="13"/>
          <p:cNvGrpSpPr/>
          <p:nvPr/>
        </p:nvGrpSpPr>
        <p:grpSpPr>
          <a:xfrm rot="0">
            <a:off x="573928" y="4254177"/>
            <a:ext cx="5522072" cy="329993"/>
            <a:chOff x="0" y="0"/>
            <a:chExt cx="1454373" cy="86912"/>
          </a:xfrm>
        </p:grpSpPr>
        <p:sp>
          <p:nvSpPr>
            <p:cNvPr name="Freeform 14" id="14"/>
            <p:cNvSpPr/>
            <p:nvPr/>
          </p:nvSpPr>
          <p:spPr>
            <a:xfrm flipH="false" flipV="false" rot="0">
              <a:off x="0" y="0"/>
              <a:ext cx="1454373" cy="86912"/>
            </a:xfrm>
            <a:custGeom>
              <a:avLst/>
              <a:gdLst/>
              <a:ahLst/>
              <a:cxnLst/>
              <a:rect r="r" b="b" t="t" l="l"/>
              <a:pathLst>
                <a:path h="86912" w="1454373">
                  <a:moveTo>
                    <a:pt x="0" y="0"/>
                  </a:moveTo>
                  <a:lnTo>
                    <a:pt x="1454373" y="0"/>
                  </a:lnTo>
                  <a:lnTo>
                    <a:pt x="1454373" y="86912"/>
                  </a:lnTo>
                  <a:lnTo>
                    <a:pt x="0" y="86912"/>
                  </a:lnTo>
                  <a:close/>
                </a:path>
              </a:pathLst>
            </a:custGeom>
            <a:solidFill>
              <a:srgbClr val="163A72"/>
            </a:solidFill>
          </p:spPr>
        </p:sp>
        <p:sp>
          <p:nvSpPr>
            <p:cNvPr name="TextBox 15" id="15"/>
            <p:cNvSpPr txBox="true"/>
            <p:nvPr/>
          </p:nvSpPr>
          <p:spPr>
            <a:xfrm>
              <a:off x="0" y="-38100"/>
              <a:ext cx="1454373" cy="125012"/>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2192045" y="808956"/>
            <a:ext cx="5524527" cy="3775214"/>
            <a:chOff x="0" y="0"/>
            <a:chExt cx="1189426" cy="812800"/>
          </a:xfrm>
        </p:grpSpPr>
        <p:sp>
          <p:nvSpPr>
            <p:cNvPr name="Freeform 17" id="17"/>
            <p:cNvSpPr/>
            <p:nvPr/>
          </p:nvSpPr>
          <p:spPr>
            <a:xfrm flipH="false" flipV="false" rot="0">
              <a:off x="0" y="0"/>
              <a:ext cx="1189426" cy="812800"/>
            </a:xfrm>
            <a:custGeom>
              <a:avLst/>
              <a:gdLst/>
              <a:ahLst/>
              <a:cxnLst/>
              <a:rect r="r" b="b" t="t" l="l"/>
              <a:pathLst>
                <a:path h="812800" w="1189426">
                  <a:moveTo>
                    <a:pt x="25225" y="0"/>
                  </a:moveTo>
                  <a:lnTo>
                    <a:pt x="1164201" y="0"/>
                  </a:lnTo>
                  <a:cubicBezTo>
                    <a:pt x="1170891" y="0"/>
                    <a:pt x="1177307" y="2658"/>
                    <a:pt x="1182037" y="7388"/>
                  </a:cubicBezTo>
                  <a:cubicBezTo>
                    <a:pt x="1186768" y="12119"/>
                    <a:pt x="1189426" y="18535"/>
                    <a:pt x="1189426" y="25225"/>
                  </a:cubicBezTo>
                  <a:lnTo>
                    <a:pt x="1189426" y="787575"/>
                  </a:lnTo>
                  <a:cubicBezTo>
                    <a:pt x="1189426" y="801507"/>
                    <a:pt x="1178132" y="812800"/>
                    <a:pt x="1164201" y="812800"/>
                  </a:cubicBezTo>
                  <a:lnTo>
                    <a:pt x="25225" y="812800"/>
                  </a:lnTo>
                  <a:cubicBezTo>
                    <a:pt x="11293" y="812800"/>
                    <a:pt x="0" y="801507"/>
                    <a:pt x="0" y="787575"/>
                  </a:cubicBezTo>
                  <a:lnTo>
                    <a:pt x="0" y="25225"/>
                  </a:lnTo>
                  <a:cubicBezTo>
                    <a:pt x="0" y="11293"/>
                    <a:pt x="11293" y="0"/>
                    <a:pt x="25225" y="0"/>
                  </a:cubicBezTo>
                  <a:close/>
                </a:path>
              </a:pathLst>
            </a:custGeom>
            <a:blipFill>
              <a:blip r:embed="rId3"/>
              <a:stretch>
                <a:fillRect l="-246" t="0" r="-246" b="0"/>
              </a:stretch>
            </a:blipFill>
          </p:spPr>
        </p:sp>
      </p:grpSp>
      <p:grpSp>
        <p:nvGrpSpPr>
          <p:cNvPr name="Group 18" id="18"/>
          <p:cNvGrpSpPr/>
          <p:nvPr/>
        </p:nvGrpSpPr>
        <p:grpSpPr>
          <a:xfrm rot="0">
            <a:off x="12192073" y="4254177"/>
            <a:ext cx="5522072" cy="329993"/>
            <a:chOff x="0" y="0"/>
            <a:chExt cx="1454373" cy="86912"/>
          </a:xfrm>
        </p:grpSpPr>
        <p:sp>
          <p:nvSpPr>
            <p:cNvPr name="Freeform 19" id="19"/>
            <p:cNvSpPr/>
            <p:nvPr/>
          </p:nvSpPr>
          <p:spPr>
            <a:xfrm flipH="false" flipV="false" rot="0">
              <a:off x="0" y="0"/>
              <a:ext cx="1454373" cy="86912"/>
            </a:xfrm>
            <a:custGeom>
              <a:avLst/>
              <a:gdLst/>
              <a:ahLst/>
              <a:cxnLst/>
              <a:rect r="r" b="b" t="t" l="l"/>
              <a:pathLst>
                <a:path h="86912" w="1454373">
                  <a:moveTo>
                    <a:pt x="0" y="0"/>
                  </a:moveTo>
                  <a:lnTo>
                    <a:pt x="1454373" y="0"/>
                  </a:lnTo>
                  <a:lnTo>
                    <a:pt x="1454373" y="86912"/>
                  </a:lnTo>
                  <a:lnTo>
                    <a:pt x="0" y="86912"/>
                  </a:lnTo>
                  <a:close/>
                </a:path>
              </a:pathLst>
            </a:custGeom>
            <a:solidFill>
              <a:srgbClr val="163A72"/>
            </a:solidFill>
          </p:spPr>
        </p:sp>
        <p:sp>
          <p:nvSpPr>
            <p:cNvPr name="TextBox 20" id="20"/>
            <p:cNvSpPr txBox="true"/>
            <p:nvPr/>
          </p:nvSpPr>
          <p:spPr>
            <a:xfrm>
              <a:off x="0" y="-38100"/>
              <a:ext cx="1454373" cy="125012"/>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6381723" y="808956"/>
            <a:ext cx="5524527" cy="3775214"/>
            <a:chOff x="0" y="0"/>
            <a:chExt cx="1189426" cy="812800"/>
          </a:xfrm>
        </p:grpSpPr>
        <p:sp>
          <p:nvSpPr>
            <p:cNvPr name="Freeform 22" id="22"/>
            <p:cNvSpPr/>
            <p:nvPr/>
          </p:nvSpPr>
          <p:spPr>
            <a:xfrm flipH="false" flipV="false" rot="0">
              <a:off x="0" y="0"/>
              <a:ext cx="1189426" cy="812800"/>
            </a:xfrm>
            <a:custGeom>
              <a:avLst/>
              <a:gdLst/>
              <a:ahLst/>
              <a:cxnLst/>
              <a:rect r="r" b="b" t="t" l="l"/>
              <a:pathLst>
                <a:path h="812800" w="1189426">
                  <a:moveTo>
                    <a:pt x="25225" y="0"/>
                  </a:moveTo>
                  <a:lnTo>
                    <a:pt x="1164201" y="0"/>
                  </a:lnTo>
                  <a:cubicBezTo>
                    <a:pt x="1170891" y="0"/>
                    <a:pt x="1177307" y="2658"/>
                    <a:pt x="1182037" y="7388"/>
                  </a:cubicBezTo>
                  <a:cubicBezTo>
                    <a:pt x="1186768" y="12119"/>
                    <a:pt x="1189426" y="18535"/>
                    <a:pt x="1189426" y="25225"/>
                  </a:cubicBezTo>
                  <a:lnTo>
                    <a:pt x="1189426" y="787575"/>
                  </a:lnTo>
                  <a:cubicBezTo>
                    <a:pt x="1189426" y="801507"/>
                    <a:pt x="1178132" y="812800"/>
                    <a:pt x="1164201" y="812800"/>
                  </a:cubicBezTo>
                  <a:lnTo>
                    <a:pt x="25225" y="812800"/>
                  </a:lnTo>
                  <a:cubicBezTo>
                    <a:pt x="11293" y="812800"/>
                    <a:pt x="0" y="801507"/>
                    <a:pt x="0" y="787575"/>
                  </a:cubicBezTo>
                  <a:lnTo>
                    <a:pt x="0" y="25225"/>
                  </a:lnTo>
                  <a:cubicBezTo>
                    <a:pt x="0" y="11293"/>
                    <a:pt x="11293" y="0"/>
                    <a:pt x="25225" y="0"/>
                  </a:cubicBezTo>
                  <a:close/>
                </a:path>
              </a:pathLst>
            </a:custGeom>
            <a:blipFill>
              <a:blip r:embed="rId4"/>
              <a:stretch>
                <a:fillRect l="-246" t="0" r="-246" b="0"/>
              </a:stretch>
            </a:blipFill>
          </p:spPr>
        </p:sp>
      </p:grpSp>
      <p:grpSp>
        <p:nvGrpSpPr>
          <p:cNvPr name="Group 23" id="23"/>
          <p:cNvGrpSpPr/>
          <p:nvPr/>
        </p:nvGrpSpPr>
        <p:grpSpPr>
          <a:xfrm rot="0">
            <a:off x="6381751" y="4254177"/>
            <a:ext cx="5522072" cy="329993"/>
            <a:chOff x="0" y="0"/>
            <a:chExt cx="1454373" cy="86912"/>
          </a:xfrm>
        </p:grpSpPr>
        <p:sp>
          <p:nvSpPr>
            <p:cNvPr name="Freeform 24" id="24"/>
            <p:cNvSpPr/>
            <p:nvPr/>
          </p:nvSpPr>
          <p:spPr>
            <a:xfrm flipH="false" flipV="false" rot="0">
              <a:off x="0" y="0"/>
              <a:ext cx="1454373" cy="86912"/>
            </a:xfrm>
            <a:custGeom>
              <a:avLst/>
              <a:gdLst/>
              <a:ahLst/>
              <a:cxnLst/>
              <a:rect r="r" b="b" t="t" l="l"/>
              <a:pathLst>
                <a:path h="86912" w="1454373">
                  <a:moveTo>
                    <a:pt x="0" y="0"/>
                  </a:moveTo>
                  <a:lnTo>
                    <a:pt x="1454373" y="0"/>
                  </a:lnTo>
                  <a:lnTo>
                    <a:pt x="1454373" y="86912"/>
                  </a:lnTo>
                  <a:lnTo>
                    <a:pt x="0" y="86912"/>
                  </a:lnTo>
                  <a:close/>
                </a:path>
              </a:pathLst>
            </a:custGeom>
            <a:solidFill>
              <a:srgbClr val="163A72"/>
            </a:solidFill>
          </p:spPr>
        </p:sp>
        <p:sp>
          <p:nvSpPr>
            <p:cNvPr name="TextBox 25" id="25"/>
            <p:cNvSpPr txBox="true"/>
            <p:nvPr/>
          </p:nvSpPr>
          <p:spPr>
            <a:xfrm>
              <a:off x="0" y="-38100"/>
              <a:ext cx="1454373" cy="125012"/>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6663428" y="4574645"/>
            <a:ext cx="4984770" cy="4579620"/>
          </a:xfrm>
          <a:prstGeom prst="rect">
            <a:avLst/>
          </a:prstGeom>
        </p:spPr>
        <p:txBody>
          <a:bodyPr anchor="t" rtlCol="false" tIns="0" lIns="0" bIns="0" rIns="0">
            <a:spAutoFit/>
          </a:bodyPr>
          <a:lstStyle/>
          <a:p>
            <a:pPr algn="l" marL="647708" indent="-323854" lvl="1">
              <a:lnSpc>
                <a:spcPts val="3000"/>
              </a:lnSpc>
              <a:buFont typeface="Arial"/>
              <a:buChar char="•"/>
            </a:pPr>
            <a:r>
              <a:rPr lang="en-US" b="true" sz="3000" spc="-90">
                <a:solidFill>
                  <a:srgbClr val="A0FFA0"/>
                </a:solidFill>
                <a:latin typeface="Times New Roman MT Bold"/>
                <a:ea typeface="Times New Roman MT Bold"/>
                <a:cs typeface="Times New Roman MT Bold"/>
                <a:sym typeface="Times New Roman MT Bold"/>
              </a:rPr>
              <a:t>High thermal and chemical</a:t>
            </a:r>
          </a:p>
          <a:p>
            <a:pPr algn="ctr">
              <a:lnSpc>
                <a:spcPts val="3000"/>
              </a:lnSpc>
            </a:pPr>
          </a:p>
          <a:p>
            <a:pPr algn="ctr">
              <a:lnSpc>
                <a:spcPts val="3000"/>
              </a:lnSpc>
            </a:pPr>
            <a:r>
              <a:rPr lang="en-US" sz="3000" spc="-90">
                <a:solidFill>
                  <a:srgbClr val="FEFFFF"/>
                </a:solidFill>
                <a:latin typeface="Times New Roman MT"/>
                <a:ea typeface="Times New Roman MT"/>
                <a:cs typeface="Times New Roman MT"/>
                <a:sym typeface="Times New Roman MT"/>
              </a:rPr>
              <a:t>stability, allowing efficient reactions under mild or controlled conditions.</a:t>
            </a:r>
          </a:p>
          <a:p>
            <a:pPr algn="ctr">
              <a:lnSpc>
                <a:spcPts val="3000"/>
              </a:lnSpc>
            </a:pPr>
          </a:p>
          <a:p>
            <a:pPr algn="l" marL="669285" indent="-334642" lvl="1">
              <a:lnSpc>
                <a:spcPts val="3099"/>
              </a:lnSpc>
              <a:buFont typeface="Arial"/>
              <a:buChar char="•"/>
            </a:pPr>
            <a:r>
              <a:rPr lang="en-US" b="true" sz="3099" spc="-92">
                <a:solidFill>
                  <a:srgbClr val="A0FFA0"/>
                </a:solidFill>
                <a:latin typeface="Times New Roman MT Bold"/>
                <a:ea typeface="Times New Roman MT Bold"/>
                <a:cs typeface="Times New Roman MT Bold"/>
                <a:sym typeface="Times New Roman MT Bold"/>
              </a:rPr>
              <a:t>Tunable (designer) properties</a:t>
            </a:r>
          </a:p>
          <a:p>
            <a:pPr algn="ctr">
              <a:lnSpc>
                <a:spcPts val="3099"/>
              </a:lnSpc>
            </a:pPr>
          </a:p>
          <a:p>
            <a:pPr algn="ctr">
              <a:lnSpc>
                <a:spcPts val="3099"/>
              </a:lnSpc>
            </a:pPr>
            <a:r>
              <a:rPr lang="en-US" sz="3099" spc="-92">
                <a:solidFill>
                  <a:srgbClr val="A0FFA0"/>
                </a:solidFill>
                <a:latin typeface="Times New Roman MT"/>
                <a:ea typeface="Times New Roman MT"/>
                <a:cs typeface="Times New Roman MT"/>
                <a:sym typeface="Times New Roman MT"/>
              </a:rPr>
              <a:t> </a:t>
            </a:r>
            <a:r>
              <a:rPr lang="en-US" sz="3099" spc="-92">
                <a:solidFill>
                  <a:srgbClr val="FFFFFF"/>
                </a:solidFill>
                <a:latin typeface="Times New Roman MT"/>
                <a:ea typeface="Times New Roman MT"/>
                <a:cs typeface="Times New Roman MT"/>
                <a:sym typeface="Times New Roman MT"/>
              </a:rPr>
              <a:t>enabling the design of cleaner and more efficient processes.</a:t>
            </a:r>
          </a:p>
          <a:p>
            <a:pPr algn="l" marL="0" indent="0" lvl="0">
              <a:lnSpc>
                <a:spcPts val="2100"/>
              </a:lnSpc>
              <a:spcBef>
                <a:spcPct val="0"/>
              </a:spcBef>
            </a:pPr>
          </a:p>
        </p:txBody>
      </p:sp>
      <p:sp>
        <p:nvSpPr>
          <p:cNvPr name="TextBox 27" id="27"/>
          <p:cNvSpPr txBox="true"/>
          <p:nvPr/>
        </p:nvSpPr>
        <p:spPr>
          <a:xfrm rot="0">
            <a:off x="12477750" y="4584170"/>
            <a:ext cx="4958718" cy="5030470"/>
          </a:xfrm>
          <a:prstGeom prst="rect">
            <a:avLst/>
          </a:prstGeom>
        </p:spPr>
        <p:txBody>
          <a:bodyPr anchor="t" rtlCol="false" tIns="0" lIns="0" bIns="0" rIns="0">
            <a:spAutoFit/>
          </a:bodyPr>
          <a:lstStyle/>
          <a:p>
            <a:pPr algn="l" marL="626109" indent="-313054" lvl="1">
              <a:lnSpc>
                <a:spcPts val="2899"/>
              </a:lnSpc>
              <a:buFont typeface="Arial"/>
              <a:buChar char="•"/>
            </a:pPr>
            <a:r>
              <a:rPr lang="en-US" b="true" sz="2899" spc="-86">
                <a:solidFill>
                  <a:srgbClr val="A0FFA0"/>
                </a:solidFill>
                <a:latin typeface="Times New Roman MT Bold"/>
                <a:ea typeface="Times New Roman MT Bold"/>
                <a:cs typeface="Times New Roman MT Bold"/>
                <a:sym typeface="Times New Roman MT Bold"/>
              </a:rPr>
              <a:t>Improved reaction efficiency and selectivity</a:t>
            </a:r>
          </a:p>
          <a:p>
            <a:pPr algn="l">
              <a:lnSpc>
                <a:spcPts val="2899"/>
              </a:lnSpc>
            </a:pPr>
          </a:p>
          <a:p>
            <a:pPr algn="ctr">
              <a:lnSpc>
                <a:spcPts val="2899"/>
              </a:lnSpc>
            </a:pPr>
            <a:r>
              <a:rPr lang="en-US" sz="2899" spc="-86">
                <a:solidFill>
                  <a:srgbClr val="A0FFA0"/>
                </a:solidFill>
                <a:latin typeface="Times New Roman MT"/>
                <a:ea typeface="Times New Roman MT"/>
                <a:cs typeface="Times New Roman MT"/>
                <a:sym typeface="Times New Roman MT"/>
              </a:rPr>
              <a:t> </a:t>
            </a:r>
            <a:r>
              <a:rPr lang="en-US" sz="2899" spc="-86">
                <a:solidFill>
                  <a:srgbClr val="FEFFFF"/>
                </a:solidFill>
                <a:latin typeface="Times New Roman MT"/>
                <a:ea typeface="Times New Roman MT"/>
                <a:cs typeface="Times New Roman MT"/>
                <a:sym typeface="Times New Roman MT"/>
              </a:rPr>
              <a:t>which lowers energy consumption and by-product formation.</a:t>
            </a:r>
          </a:p>
          <a:p>
            <a:pPr algn="ctr">
              <a:lnSpc>
                <a:spcPts val="2899"/>
              </a:lnSpc>
            </a:pPr>
          </a:p>
          <a:p>
            <a:pPr algn="l" marL="626109" indent="-313054" lvl="1">
              <a:lnSpc>
                <a:spcPts val="2899"/>
              </a:lnSpc>
              <a:buFont typeface="Arial"/>
              <a:buChar char="•"/>
            </a:pPr>
            <a:r>
              <a:rPr lang="en-US" b="true" sz="2899" spc="-86">
                <a:solidFill>
                  <a:srgbClr val="A0FFA0"/>
                </a:solidFill>
                <a:latin typeface="Times New Roman MT Bold"/>
                <a:ea typeface="Times New Roman MT Bold"/>
                <a:cs typeface="Times New Roman MT Bold"/>
                <a:sym typeface="Times New Roman MT Bold"/>
              </a:rPr>
              <a:t>Reduced use of hazardous solvents</a:t>
            </a:r>
          </a:p>
          <a:p>
            <a:pPr algn="l">
              <a:lnSpc>
                <a:spcPts val="2899"/>
              </a:lnSpc>
            </a:pPr>
          </a:p>
          <a:p>
            <a:pPr algn="ctr">
              <a:lnSpc>
                <a:spcPts val="2899"/>
              </a:lnSpc>
            </a:pPr>
            <a:r>
              <a:rPr lang="en-US" sz="2899" spc="-86">
                <a:solidFill>
                  <a:srgbClr val="A0FFA0"/>
                </a:solidFill>
                <a:latin typeface="Times New Roman MT"/>
                <a:ea typeface="Times New Roman MT"/>
                <a:cs typeface="Times New Roman MT"/>
                <a:sym typeface="Times New Roman MT"/>
              </a:rPr>
              <a:t> </a:t>
            </a:r>
            <a:r>
              <a:rPr lang="en-US" sz="2899" spc="-86">
                <a:solidFill>
                  <a:srgbClr val="FEFFFF"/>
                </a:solidFill>
                <a:latin typeface="Times New Roman MT"/>
                <a:ea typeface="Times New Roman MT"/>
                <a:cs typeface="Times New Roman MT"/>
                <a:sym typeface="Times New Roman MT"/>
              </a:rPr>
              <a:t>supporting the principles of sustainable and green chemistry.</a:t>
            </a:r>
          </a:p>
          <a:p>
            <a:pPr algn="ctr" marL="0" indent="0" lvl="0">
              <a:lnSpc>
                <a:spcPts val="4699"/>
              </a:lnSpc>
              <a:spcBef>
                <a:spcPct val="0"/>
              </a:spcBef>
            </a:pPr>
          </a:p>
        </p:txBody>
      </p:sp>
      <p:sp>
        <p:nvSpPr>
          <p:cNvPr name="TextBox 28" id="28"/>
          <p:cNvSpPr txBox="true"/>
          <p:nvPr/>
        </p:nvSpPr>
        <p:spPr>
          <a:xfrm rot="0">
            <a:off x="1153172" y="4469870"/>
            <a:ext cx="4361155" cy="4611589"/>
          </a:xfrm>
          <a:prstGeom prst="rect">
            <a:avLst/>
          </a:prstGeom>
        </p:spPr>
        <p:txBody>
          <a:bodyPr anchor="t" rtlCol="false" tIns="0" lIns="0" bIns="0" rIns="0">
            <a:spAutoFit/>
          </a:bodyPr>
          <a:lstStyle/>
          <a:p>
            <a:pPr algn="l" marL="635041" indent="-317520" lvl="1">
              <a:lnSpc>
                <a:spcPts val="4117"/>
              </a:lnSpc>
              <a:buFont typeface="Arial"/>
              <a:buChar char="•"/>
            </a:pPr>
            <a:r>
              <a:rPr lang="en-US" b="true" sz="2941">
                <a:solidFill>
                  <a:srgbClr val="A0FFA0"/>
                </a:solidFill>
                <a:latin typeface="Times New Roman MT Bold"/>
                <a:ea typeface="Times New Roman MT Bold"/>
                <a:cs typeface="Times New Roman MT Bold"/>
                <a:sym typeface="Times New Roman MT Bold"/>
              </a:rPr>
              <a:t>Very low vapor pressure</a:t>
            </a:r>
          </a:p>
          <a:p>
            <a:pPr algn="ctr">
              <a:lnSpc>
                <a:spcPts val="4117"/>
              </a:lnSpc>
              <a:spcBef>
                <a:spcPct val="0"/>
              </a:spcBef>
            </a:pPr>
            <a:r>
              <a:rPr lang="en-US" sz="2941">
                <a:solidFill>
                  <a:srgbClr val="FFFFFF"/>
                </a:solidFill>
                <a:latin typeface="Times New Roman MT"/>
                <a:ea typeface="Times New Roman MT"/>
                <a:cs typeface="Times New Roman MT"/>
                <a:sym typeface="Times New Roman MT"/>
              </a:rPr>
              <a:t> which minimizes air pollution and exposure to toxic fumes.</a:t>
            </a:r>
          </a:p>
          <a:p>
            <a:pPr algn="l" marL="591862" indent="-295931" lvl="1">
              <a:lnSpc>
                <a:spcPts val="3837"/>
              </a:lnSpc>
              <a:buFont typeface="Arial"/>
              <a:buChar char="•"/>
            </a:pPr>
            <a:r>
              <a:rPr lang="en-US" b="true" sz="2741">
                <a:solidFill>
                  <a:srgbClr val="A0FFA0"/>
                </a:solidFill>
                <a:latin typeface="Times New Roman MT Bold"/>
                <a:ea typeface="Times New Roman MT Bold"/>
                <a:cs typeface="Times New Roman MT Bold"/>
                <a:sym typeface="Times New Roman MT Bold"/>
              </a:rPr>
              <a:t>Non-flammable and safer</a:t>
            </a:r>
            <a:r>
              <a:rPr lang="en-US" sz="2741">
                <a:solidFill>
                  <a:srgbClr val="FFFFFF"/>
                </a:solidFill>
                <a:latin typeface="Times New Roman MT"/>
                <a:ea typeface="Times New Roman MT"/>
                <a:cs typeface="Times New Roman MT"/>
                <a:sym typeface="Times New Roman MT"/>
              </a:rPr>
              <a:t> </a:t>
            </a:r>
          </a:p>
          <a:p>
            <a:pPr algn="ctr">
              <a:lnSpc>
                <a:spcPts val="4117"/>
              </a:lnSpc>
              <a:spcBef>
                <a:spcPct val="0"/>
              </a:spcBef>
            </a:pPr>
            <a:r>
              <a:rPr lang="en-US" sz="2941">
                <a:solidFill>
                  <a:srgbClr val="FFFFFF"/>
                </a:solidFill>
                <a:latin typeface="Times New Roman MT"/>
                <a:ea typeface="Times New Roman MT"/>
                <a:cs typeface="Times New Roman MT"/>
                <a:sym typeface="Times New Roman MT"/>
              </a:rPr>
              <a:t>to use than conventional organic solvents.</a:t>
            </a:r>
          </a:p>
          <a:p>
            <a:pPr algn="l" marL="591862" indent="-295931" lvl="1">
              <a:lnSpc>
                <a:spcPts val="3837"/>
              </a:lnSpc>
              <a:buFont typeface="Arial"/>
              <a:buChar char="•"/>
            </a:pPr>
            <a:r>
              <a:rPr lang="en-US" b="true" sz="2741">
                <a:solidFill>
                  <a:srgbClr val="A0FFA0"/>
                </a:solidFill>
                <a:latin typeface="Times New Roman MT Bold"/>
                <a:ea typeface="Times New Roman MT Bold"/>
                <a:cs typeface="Times New Roman MT Bold"/>
                <a:sym typeface="Times New Roman MT Bold"/>
              </a:rPr>
              <a:t>Recyclable and reusable</a:t>
            </a:r>
          </a:p>
          <a:p>
            <a:pPr algn="ctr">
              <a:lnSpc>
                <a:spcPts val="4117"/>
              </a:lnSpc>
              <a:spcBef>
                <a:spcPct val="0"/>
              </a:spcBef>
            </a:pPr>
            <a:r>
              <a:rPr lang="en-US" sz="2941">
                <a:solidFill>
                  <a:srgbClr val="FFFFFF"/>
                </a:solidFill>
                <a:latin typeface="Times New Roman MT"/>
                <a:ea typeface="Times New Roman MT"/>
                <a:cs typeface="Times New Roman MT"/>
                <a:sym typeface="Times New Roman MT"/>
              </a:rPr>
              <a:t> reducing chemical waste.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DAG62x_9078</dc:identifier>
  <dcterms:modified xsi:type="dcterms:W3CDTF">2011-08-01T06:04:30Z</dcterms:modified>
  <cp:revision>1</cp:revision>
  <dc:title>Ionic Liquids Green Solvent for the Future</dc:title>
</cp:coreProperties>
</file>