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7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26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8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12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37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 rotWithShape="1">
            <a:gsLst>
              <a:gs pos="0">
                <a:srgbClr val="003250">
                  <a:alpha val="80000"/>
                </a:srgbClr>
              </a:gs>
              <a:gs pos="100000">
                <a:srgbClr val="005078">
                  <a:alpha val="8000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504912" y="2438400"/>
            <a:ext cx="9181870" cy="733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4940"/>
              </a:lnSpc>
              <a:spcBef>
                <a:spcPts val="0"/>
              </a:spcBef>
              <a:spcAft>
                <a:spcPts val="1300"/>
              </a:spcAft>
            </a:pPr>
            <a:r>
              <a:rPr sz="3827" b="1">
                <a:solidFill>
                  <a:srgbClr val="FFFFFF"/>
                </a:solidFill>
              </a:rPr>
              <a:t>Understanding Computer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4912" y="3362324"/>
            <a:ext cx="9181870" cy="2952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2600"/>
              </a:spcAft>
            </a:pPr>
            <a:r>
              <a:rPr sz="1435" b="0">
                <a:solidFill>
                  <a:srgbClr val="A0E4FF"/>
                </a:solidFill>
              </a:rPr>
              <a:t>Hardware and Software Fundamentals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8003" y="4038599"/>
            <a:ext cx="1209644" cy="380999"/>
          </a:xfrm>
          <a:prstGeom prst="roundRect">
            <a:avLst>
              <a:gd name="adj" fmla="val 20000"/>
            </a:avLst>
          </a:prstGeom>
          <a:solidFill>
            <a:srgbClr val="0096C8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848003" y="4038599"/>
            <a:ext cx="1209644" cy="3809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104"/>
              <a:t>  </a:t>
            </a:r>
            <a:r>
              <a:rPr sz="956" b="0">
                <a:solidFill>
                  <a:srgbClr val="FFFFFF"/>
                </a:solidFill>
              </a:rPr>
              <a:t>Hardware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399" y="4140517"/>
            <a:ext cx="228594" cy="17716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238619" y="4038599"/>
            <a:ext cx="1142971" cy="380999"/>
          </a:xfrm>
          <a:prstGeom prst="roundRect">
            <a:avLst>
              <a:gd name="adj" fmla="val 20000"/>
            </a:avLst>
          </a:prstGeom>
          <a:solidFill>
            <a:srgbClr val="0096C8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5238619" y="4038599"/>
            <a:ext cx="1142971" cy="3809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104"/>
              <a:t>  </a:t>
            </a:r>
            <a:r>
              <a:rPr sz="956" b="0">
                <a:solidFill>
                  <a:srgbClr val="FFFFFF"/>
                </a:solidFill>
              </a:rPr>
              <a:t>Software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1015" y="4166234"/>
            <a:ext cx="228594" cy="12572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572085" y="4038599"/>
            <a:ext cx="1771605" cy="380999"/>
          </a:xfrm>
          <a:prstGeom prst="roundRect">
            <a:avLst>
              <a:gd name="adj" fmla="val 20000"/>
            </a:avLst>
          </a:prstGeom>
          <a:solidFill>
            <a:srgbClr val="0096C8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572085" y="4038599"/>
            <a:ext cx="1771605" cy="3809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104"/>
              <a:t>  </a:t>
            </a:r>
            <a:r>
              <a:rPr sz="956" b="0">
                <a:solidFill>
                  <a:srgbClr val="FFFFFF"/>
                </a:solidFill>
              </a:rPr>
              <a:t>Operating Systems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4481" y="4146232"/>
            <a:ext cx="228594" cy="1657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257925"/>
            <a:ext cx="12191695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A0E4FF"/>
                </a:solidFill>
              </a:rPr>
              <a:t>Karim Tabet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5F7FA"/>
            </a:gs>
            <a:gs pos="100000">
              <a:srgbClr val="E4F1F9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33" y="3809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005B8F"/>
                </a:solidFill>
              </a:rPr>
              <a:t>Introduction to Computer Systems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143000"/>
            <a:ext cx="5286242" cy="1400175"/>
          </a:xfrm>
          <a:prstGeom prst="roundRect">
            <a:avLst>
              <a:gd name="adj" fmla="val 0"/>
            </a:avLst>
          </a:prstGeom>
          <a:solidFill>
            <a:srgbClr val="0096C8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 Same Side Corner Rectangle 3"/>
          <p:cNvSpPr/>
          <p:nvPr/>
        </p:nvSpPr>
        <p:spPr>
          <a:xfrm rot="16200000">
            <a:off x="49196" y="1760537"/>
            <a:ext cx="1400175" cy="165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5B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04852" y="1303728"/>
            <a:ext cx="2280817" cy="32624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1400" b="1" dirty="0">
                <a:solidFill>
                  <a:srgbClr val="005B8F"/>
                </a:solidFill>
              </a:rPr>
              <a:t>What is a Computer System?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852" y="1691663"/>
            <a:ext cx="4857628" cy="664797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200" b="0" dirty="0">
                <a:solidFill>
                  <a:srgbClr val="444444"/>
                </a:solidFill>
              </a:rPr>
              <a:t>A complete computer system consists of hardware components that you can physically touch, and software that provides instructions for the hardware to execute.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733" y="2828925"/>
            <a:ext cx="5286242" cy="8572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1950"/>
              </a:spcAft>
            </a:pPr>
            <a:r>
              <a:rPr sz="1196" b="0" dirty="0">
                <a:solidFill>
                  <a:srgbClr val="444444"/>
                </a:solidFill>
              </a:rPr>
              <a:t>Understanding computer systems helps you navigate technology, make informed decisions, and work effectively in any digital environment.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6733" y="3971925"/>
            <a:ext cx="5286242" cy="552450"/>
          </a:xfrm>
          <a:prstGeom prst="roundRect">
            <a:avLst>
              <a:gd name="adj" fmla="val 27586"/>
            </a:avLst>
          </a:prstGeom>
          <a:solidFill>
            <a:srgbClr val="0096C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7228" y="4143789"/>
            <a:ext cx="266693" cy="2087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6793" y="4133849"/>
            <a:ext cx="1885902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B8F"/>
                </a:solidFill>
              </a:rPr>
              <a:t>Hardware Components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6733" y="4714875"/>
            <a:ext cx="5286242" cy="552450"/>
          </a:xfrm>
          <a:prstGeom prst="roundRect">
            <a:avLst>
              <a:gd name="adj" fmla="val 27586"/>
            </a:avLst>
          </a:prstGeom>
          <a:solidFill>
            <a:srgbClr val="0096C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228" y="4918627"/>
            <a:ext cx="266693" cy="1449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66793" y="4876800"/>
            <a:ext cx="1247743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B8F"/>
                </a:solidFill>
              </a:rPr>
              <a:t>Software Types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6733" y="5457825"/>
            <a:ext cx="5286242" cy="552450"/>
          </a:xfrm>
          <a:prstGeom prst="roundRect">
            <a:avLst>
              <a:gd name="adj" fmla="val 27586"/>
            </a:avLst>
          </a:prstGeom>
          <a:solidFill>
            <a:srgbClr val="0096C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28" y="5638385"/>
            <a:ext cx="266693" cy="1913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66793" y="5619750"/>
            <a:ext cx="1533486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B8F"/>
                </a:solidFill>
              </a:rPr>
              <a:t>Operating Systems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38719" y="2743200"/>
            <a:ext cx="5286242" cy="213359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0" y="6477000"/>
            <a:ext cx="12191695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Karim Tabet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5F7FA"/>
            </a:gs>
            <a:gs pos="100000">
              <a:srgbClr val="E4F1F9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33" y="3809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005B8F"/>
                </a:solidFill>
              </a:rPr>
              <a:t>Hardware Components - Part 1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143000"/>
            <a:ext cx="5286242" cy="533400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666733" y="1143000"/>
            <a:ext cx="5286242" cy="581025"/>
          </a:xfrm>
          <a:prstGeom prst="rect">
            <a:avLst/>
          </a:prstGeom>
          <a:solidFill>
            <a:srgbClr val="005B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7228" y="1324389"/>
            <a:ext cx="266693" cy="2087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8219" y="1285875"/>
            <a:ext cx="1285842" cy="2952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35" b="1" dirty="0">
                <a:solidFill>
                  <a:srgbClr val="FFFFFF"/>
                </a:solidFill>
              </a:rPr>
              <a:t>Motherboard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733" y="1724024"/>
            <a:ext cx="5286242" cy="2095499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619209" y="1724024"/>
            <a:ext cx="3381290" cy="20954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57228" y="4051690"/>
            <a:ext cx="3040897" cy="326243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780"/>
              </a:spcAft>
            </a:pPr>
            <a:r>
              <a:rPr sz="1200" b="0" dirty="0">
                <a:solidFill>
                  <a:srgbClr val="333333"/>
                </a:solidFill>
              </a:rPr>
              <a:t> </a:t>
            </a:r>
            <a:r>
              <a:rPr sz="1400" dirty="0"/>
              <a:t>  </a:t>
            </a:r>
            <a:r>
              <a:rPr sz="1200" b="0" dirty="0">
                <a:solidFill>
                  <a:srgbClr val="333333"/>
                </a:solidFill>
              </a:rPr>
              <a:t> Giant circuit board linking all components 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28" y="4119282"/>
            <a:ext cx="190495" cy="162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7228" y="4385065"/>
            <a:ext cx="3135154" cy="326243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780"/>
              </a:spcAft>
            </a:pPr>
            <a:r>
              <a:rPr sz="1200" b="0" dirty="0">
                <a:solidFill>
                  <a:srgbClr val="333333"/>
                </a:solidFill>
              </a:rPr>
              <a:t> </a:t>
            </a:r>
            <a:r>
              <a:rPr sz="1400" dirty="0"/>
              <a:t>  </a:t>
            </a:r>
            <a:r>
              <a:rPr sz="1200" b="0" dirty="0">
                <a:solidFill>
                  <a:srgbClr val="333333"/>
                </a:solidFill>
              </a:rPr>
              <a:t> Allows communication via electrical signals 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28" y="4452657"/>
            <a:ext cx="190495" cy="1624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7228" y="4718441"/>
            <a:ext cx="2243050" cy="326243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780"/>
              </a:spcAft>
            </a:pPr>
            <a:r>
              <a:rPr sz="1200" b="0" dirty="0">
                <a:solidFill>
                  <a:srgbClr val="333333"/>
                </a:solidFill>
              </a:rPr>
              <a:t> </a:t>
            </a:r>
            <a:r>
              <a:rPr sz="1400" dirty="0"/>
              <a:t>  </a:t>
            </a:r>
            <a:r>
              <a:rPr sz="1200" b="0" dirty="0">
                <a:solidFill>
                  <a:srgbClr val="333333"/>
                </a:solidFill>
              </a:rPr>
              <a:t> Holds slots for CPU and RAM 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28" y="4786032"/>
            <a:ext cx="190495" cy="1624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7228" y="5051816"/>
            <a:ext cx="3096489" cy="326243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780"/>
              </a:spcAft>
            </a:pPr>
            <a:r>
              <a:rPr sz="1200" b="0" dirty="0">
                <a:solidFill>
                  <a:srgbClr val="333333"/>
                </a:solidFill>
              </a:rPr>
              <a:t> </a:t>
            </a:r>
            <a:r>
              <a:rPr sz="1400" dirty="0"/>
              <a:t>  </a:t>
            </a:r>
            <a:r>
              <a:rPr sz="1200" b="0" dirty="0">
                <a:solidFill>
                  <a:srgbClr val="333333"/>
                </a:solidFill>
              </a:rPr>
              <a:t> Provides ports for USB, monitors, speakers </a:t>
            </a: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28" y="5119407"/>
            <a:ext cx="190495" cy="16248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857228" y="5838824"/>
            <a:ext cx="4905252" cy="447675"/>
          </a:xfrm>
          <a:prstGeom prst="roundRect">
            <a:avLst>
              <a:gd name="adj" fmla="val 0"/>
            </a:avLst>
          </a:prstGeom>
          <a:solidFill>
            <a:srgbClr val="0096C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ound Same Side Corner Rectangle 17"/>
          <p:cNvSpPr/>
          <p:nvPr/>
        </p:nvSpPr>
        <p:spPr>
          <a:xfrm rot="16200000">
            <a:off x="699431" y="5996621"/>
            <a:ext cx="447675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5B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1038199" y="5953124"/>
            <a:ext cx="4581410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005B8F"/>
                </a:solidFill>
              </a:rPr>
              <a:t>The "backbone" of your computer system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38719" y="1143000"/>
            <a:ext cx="5286242" cy="533400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6238719" y="1143000"/>
            <a:ext cx="5286242" cy="581025"/>
          </a:xfrm>
          <a:prstGeom prst="rect">
            <a:avLst/>
          </a:prstGeom>
          <a:solidFill>
            <a:srgbClr val="005B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9214" y="1324389"/>
            <a:ext cx="266693" cy="2087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10204" y="1285875"/>
            <a:ext cx="419089" cy="2952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FFFFFF"/>
                </a:solidFill>
              </a:rPr>
              <a:t>CPU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38719" y="1724024"/>
            <a:ext cx="5286242" cy="2095499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6810204" y="1724024"/>
            <a:ext cx="4133746" cy="209549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6429214" y="4051690"/>
            <a:ext cx="2204899" cy="326243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780"/>
              </a:spcAft>
            </a:pPr>
            <a:r>
              <a:rPr sz="1200" b="0" dirty="0">
                <a:solidFill>
                  <a:srgbClr val="333333"/>
                </a:solidFill>
              </a:rPr>
              <a:t> </a:t>
            </a:r>
            <a:r>
              <a:rPr sz="1400" dirty="0"/>
              <a:t>  </a:t>
            </a:r>
            <a:r>
              <a:rPr sz="1200" b="0" dirty="0">
                <a:solidFill>
                  <a:srgbClr val="333333"/>
                </a:solidFill>
              </a:rPr>
              <a:t> The "brain" of the computer </a:t>
            </a:r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9214" y="4119282"/>
            <a:ext cx="190495" cy="16248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429214" y="4385065"/>
            <a:ext cx="2937535" cy="326243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780"/>
              </a:spcAft>
            </a:pPr>
            <a:r>
              <a:rPr sz="1200" b="0" dirty="0">
                <a:solidFill>
                  <a:srgbClr val="333333"/>
                </a:solidFill>
              </a:rPr>
              <a:t> </a:t>
            </a:r>
            <a:r>
              <a:rPr sz="1400" dirty="0"/>
              <a:t>  </a:t>
            </a:r>
            <a:r>
              <a:rPr sz="1200" b="0" dirty="0">
                <a:solidFill>
                  <a:srgbClr val="333333"/>
                </a:solidFill>
              </a:rPr>
              <a:t> Carries out instructions and calculations </a:t>
            </a:r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9214" y="4452657"/>
            <a:ext cx="190495" cy="16248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429214" y="4718441"/>
            <a:ext cx="2747291" cy="326243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780"/>
              </a:spcAft>
            </a:pPr>
            <a:r>
              <a:rPr sz="1200" b="0" dirty="0">
                <a:solidFill>
                  <a:srgbClr val="333333"/>
                </a:solidFill>
              </a:rPr>
              <a:t> </a:t>
            </a:r>
            <a:r>
              <a:rPr sz="1400" dirty="0"/>
              <a:t>  </a:t>
            </a:r>
            <a:r>
              <a:rPr sz="1200" b="0" dirty="0">
                <a:solidFill>
                  <a:srgbClr val="333333"/>
                </a:solidFill>
              </a:rPr>
              <a:t> Processes commands from programs </a:t>
            </a:r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9214" y="4786032"/>
            <a:ext cx="190495" cy="16248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429214" y="5051816"/>
            <a:ext cx="2601738" cy="326243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780"/>
              </a:spcAft>
            </a:pPr>
            <a:r>
              <a:rPr sz="1200" b="0" dirty="0">
                <a:solidFill>
                  <a:srgbClr val="333333"/>
                </a:solidFill>
              </a:rPr>
              <a:t> </a:t>
            </a:r>
            <a:r>
              <a:rPr sz="1400" dirty="0"/>
              <a:t>  </a:t>
            </a:r>
            <a:r>
              <a:rPr sz="1200" b="0" dirty="0">
                <a:solidFill>
                  <a:srgbClr val="333333"/>
                </a:solidFill>
              </a:rPr>
              <a:t> Multiple cores enable multitasking </a:t>
            </a:r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9214" y="5119407"/>
            <a:ext cx="190495" cy="162485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6429214" y="5838824"/>
            <a:ext cx="4905252" cy="447675"/>
          </a:xfrm>
          <a:prstGeom prst="roundRect">
            <a:avLst>
              <a:gd name="adj" fmla="val 0"/>
            </a:avLst>
          </a:prstGeom>
          <a:solidFill>
            <a:srgbClr val="0096C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ound Same Side Corner Rectangle 34"/>
          <p:cNvSpPr/>
          <p:nvPr/>
        </p:nvSpPr>
        <p:spPr>
          <a:xfrm rot="16200000">
            <a:off x="6271417" y="5996621"/>
            <a:ext cx="447675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5B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6610184" y="5953124"/>
            <a:ext cx="4581410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005B8F"/>
                </a:solidFill>
              </a:rPr>
              <a:t>Determines processing speed and capability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1" y="6604126"/>
            <a:ext cx="12191695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Karim Tabet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5F7FA"/>
            </a:gs>
            <a:gs pos="100000">
              <a:srgbClr val="E4F1F9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33" y="3809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005B8F"/>
                </a:solidFill>
              </a:rPr>
              <a:t>Hardware Components - Part 2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143000"/>
            <a:ext cx="5286242" cy="533400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666733" y="1143000"/>
            <a:ext cx="5286242" cy="581025"/>
          </a:xfrm>
          <a:prstGeom prst="rect">
            <a:avLst/>
          </a:prstGeom>
          <a:solidFill>
            <a:srgbClr val="005B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7228" y="1324389"/>
            <a:ext cx="266693" cy="2087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8219" y="1285875"/>
            <a:ext cx="428614" cy="2952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FFFFFF"/>
                </a:solidFill>
              </a:rPr>
              <a:t>RAM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733" y="1724024"/>
            <a:ext cx="5286242" cy="1904999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971625" y="1724024"/>
            <a:ext cx="2676458" cy="1904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57228" y="3861191"/>
            <a:ext cx="2541658" cy="326243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780"/>
              </a:spcAft>
            </a:pPr>
            <a:r>
              <a:rPr sz="1200" b="0" dirty="0">
                <a:solidFill>
                  <a:srgbClr val="333333"/>
                </a:solidFill>
              </a:rPr>
              <a:t> </a:t>
            </a:r>
            <a:r>
              <a:rPr sz="1400" dirty="0"/>
              <a:t>  </a:t>
            </a:r>
            <a:r>
              <a:rPr sz="1200" b="0" dirty="0">
                <a:solidFill>
                  <a:srgbClr val="333333"/>
                </a:solidFill>
              </a:rPr>
              <a:t> Temporary storage for active data 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28" y="3928782"/>
            <a:ext cx="190495" cy="162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7228" y="4194566"/>
            <a:ext cx="1961499" cy="326243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780"/>
              </a:spcAft>
            </a:pPr>
            <a:r>
              <a:rPr sz="1200" b="0" dirty="0">
                <a:solidFill>
                  <a:srgbClr val="333333"/>
                </a:solidFill>
              </a:rPr>
              <a:t> </a:t>
            </a:r>
            <a:r>
              <a:rPr sz="1400" dirty="0"/>
              <a:t>  </a:t>
            </a:r>
            <a:r>
              <a:rPr sz="1200" b="0" dirty="0">
                <a:solidFill>
                  <a:srgbClr val="333333"/>
                </a:solidFill>
              </a:rPr>
              <a:t> Like short-term memory 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28" y="4262157"/>
            <a:ext cx="190495" cy="1624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7228" y="4527940"/>
            <a:ext cx="3257430" cy="326243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780"/>
              </a:spcAft>
            </a:pPr>
            <a:r>
              <a:rPr sz="1200" b="0" dirty="0">
                <a:solidFill>
                  <a:srgbClr val="333333"/>
                </a:solidFill>
              </a:rPr>
              <a:t> </a:t>
            </a:r>
            <a:r>
              <a:rPr sz="1400" dirty="0"/>
              <a:t>  </a:t>
            </a:r>
            <a:r>
              <a:rPr sz="1200" b="0" dirty="0">
                <a:solidFill>
                  <a:srgbClr val="333333"/>
                </a:solidFill>
              </a:rPr>
              <a:t> Fast access but volatile (lost when power off) 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28" y="4595532"/>
            <a:ext cx="190495" cy="1624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7228" y="4861316"/>
            <a:ext cx="2460482" cy="326243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780"/>
              </a:spcAft>
            </a:pPr>
            <a:r>
              <a:rPr sz="1200" b="0" dirty="0">
                <a:solidFill>
                  <a:srgbClr val="333333"/>
                </a:solidFill>
              </a:rPr>
              <a:t> </a:t>
            </a:r>
            <a:r>
              <a:rPr sz="1400" dirty="0"/>
              <a:t>  </a:t>
            </a:r>
            <a:r>
              <a:rPr sz="1200" b="0" dirty="0">
                <a:solidFill>
                  <a:srgbClr val="333333"/>
                </a:solidFill>
              </a:rPr>
              <a:t> More RAM = better multitasking </a:t>
            </a: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28" y="4928907"/>
            <a:ext cx="190495" cy="16248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852466" y="5467349"/>
            <a:ext cx="4905252" cy="447675"/>
          </a:xfrm>
          <a:prstGeom prst="roundRect">
            <a:avLst>
              <a:gd name="adj" fmla="val 0"/>
            </a:avLst>
          </a:prstGeom>
          <a:solidFill>
            <a:srgbClr val="0096C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ound Same Side Corner Rectangle 17"/>
          <p:cNvSpPr/>
          <p:nvPr/>
        </p:nvSpPr>
        <p:spPr>
          <a:xfrm rot="16200000">
            <a:off x="694669" y="5625146"/>
            <a:ext cx="447675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5B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1033437" y="5543454"/>
            <a:ext cx="3048463" cy="29546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5B8F"/>
                </a:solidFill>
              </a:rPr>
              <a:t>Enables smooth switching between programs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38719" y="1143000"/>
            <a:ext cx="5286242" cy="533400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6238719" y="1143000"/>
            <a:ext cx="5286242" cy="581025"/>
          </a:xfrm>
          <a:prstGeom prst="rect">
            <a:avLst/>
          </a:prstGeom>
          <a:solidFill>
            <a:srgbClr val="005B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9214" y="1333085"/>
            <a:ext cx="266693" cy="1913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10204" y="1285875"/>
            <a:ext cx="1543011" cy="2952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FFFFFF"/>
                </a:solidFill>
              </a:rPr>
              <a:t>Storage Devices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38719" y="1724024"/>
            <a:ext cx="5286242" cy="1904999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7334066" y="1724024"/>
            <a:ext cx="3086022" cy="190499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6429214" y="3861191"/>
            <a:ext cx="3434273" cy="326243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780"/>
              </a:spcAft>
            </a:pPr>
            <a:r>
              <a:rPr sz="1200" b="0" dirty="0">
                <a:solidFill>
                  <a:srgbClr val="333333"/>
                </a:solidFill>
              </a:rPr>
              <a:t> </a:t>
            </a:r>
            <a:r>
              <a:rPr sz="1400" dirty="0"/>
              <a:t>  </a:t>
            </a:r>
            <a:r>
              <a:rPr sz="1200" b="0" dirty="0">
                <a:solidFill>
                  <a:srgbClr val="333333"/>
                </a:solidFill>
              </a:rPr>
              <a:t> Long-term memory that persists after power off </a:t>
            </a:r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9214" y="3928782"/>
            <a:ext cx="190495" cy="16248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6429214" y="4391025"/>
            <a:ext cx="2381190" cy="1238249"/>
          </a:xfrm>
          <a:prstGeom prst="roundRect">
            <a:avLst>
              <a:gd name="adj" fmla="val 12307"/>
            </a:avLst>
          </a:prstGeom>
          <a:solidFill>
            <a:srgbClr val="0096C8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29234" y="4514850"/>
            <a:ext cx="590535" cy="19049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381690" y="4467130"/>
            <a:ext cx="441083" cy="29546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5B8F"/>
                </a:solidFill>
              </a:rPr>
              <a:t>HDD</a:t>
            </a:r>
            <a:endParaRPr sz="1076" b="1" dirty="0">
              <a:solidFill>
                <a:srgbClr val="005B8F"/>
              </a:solidFill>
            </a:endParaRPr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43511" y="4855028"/>
            <a:ext cx="152396" cy="8164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753056" y="4748118"/>
            <a:ext cx="1023165" cy="29546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200" b="0" dirty="0">
                <a:solidFill>
                  <a:srgbClr val="333333"/>
                </a:solidFill>
              </a:rPr>
              <a:t>Spinning disks</a:t>
            </a:r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43511" y="5093153"/>
            <a:ext cx="152396" cy="8164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753056" y="4986242"/>
            <a:ext cx="824072" cy="29546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200" b="0" dirty="0">
                <a:solidFill>
                  <a:srgbClr val="333333"/>
                </a:solidFill>
              </a:rPr>
              <a:t>Lower cost</a:t>
            </a:r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43511" y="5331278"/>
            <a:ext cx="152396" cy="8164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753056" y="5224368"/>
            <a:ext cx="984180" cy="29546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200" b="0" dirty="0">
                <a:solidFill>
                  <a:srgbClr val="333333"/>
                </a:solidFill>
              </a:rPr>
              <a:t>Slower speed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953276" y="4391025"/>
            <a:ext cx="2381190" cy="1238249"/>
          </a:xfrm>
          <a:prstGeom prst="roundRect">
            <a:avLst>
              <a:gd name="adj" fmla="val 12307"/>
            </a:avLst>
          </a:prstGeom>
          <a:solidFill>
            <a:srgbClr val="0096C8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067573" y="4528857"/>
            <a:ext cx="190495" cy="16248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334266" y="4505325"/>
            <a:ext cx="295267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005B8F"/>
                </a:solidFill>
              </a:rPr>
              <a:t>SSD</a:t>
            </a:r>
          </a:p>
        </p:txBody>
      </p:sp>
      <p:pic>
        <p:nvPicPr>
          <p:cNvPr id="40" name="Picture 39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067573" y="4855028"/>
            <a:ext cx="152396" cy="8164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277118" y="4748119"/>
            <a:ext cx="833754" cy="29546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200" b="0" dirty="0">
                <a:solidFill>
                  <a:srgbClr val="333333"/>
                </a:solidFill>
              </a:rPr>
              <a:t>Microchips</a:t>
            </a:r>
          </a:p>
        </p:txBody>
      </p:sp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067573" y="5093153"/>
            <a:ext cx="152396" cy="8164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277118" y="4986242"/>
            <a:ext cx="965777" cy="29546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200" b="0" dirty="0">
                <a:solidFill>
                  <a:srgbClr val="333333"/>
                </a:solidFill>
              </a:rPr>
              <a:t>Faster access</a:t>
            </a:r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067573" y="5331278"/>
            <a:ext cx="152396" cy="8164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277118" y="5224368"/>
            <a:ext cx="988412" cy="29546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200" b="0" dirty="0">
                <a:solidFill>
                  <a:srgbClr val="333333"/>
                </a:solidFill>
              </a:rPr>
              <a:t>More reliable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429214" y="5838824"/>
            <a:ext cx="4905252" cy="447675"/>
          </a:xfrm>
          <a:prstGeom prst="roundRect">
            <a:avLst>
              <a:gd name="adj" fmla="val 0"/>
            </a:avLst>
          </a:prstGeom>
          <a:solidFill>
            <a:srgbClr val="0096C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7" name="Round Same Side Corner Rectangle 46"/>
          <p:cNvSpPr/>
          <p:nvPr/>
        </p:nvSpPr>
        <p:spPr>
          <a:xfrm rot="16200000">
            <a:off x="6271417" y="5996621"/>
            <a:ext cx="447675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5B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6610184" y="5899541"/>
            <a:ext cx="3158685" cy="32624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5B8F"/>
                </a:solidFill>
              </a:rPr>
              <a:t>SSDs are faster but cost more than HDDs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-1" y="6622233"/>
            <a:ext cx="12191695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666666"/>
                </a:solidFill>
              </a:rPr>
              <a:t>Karim Tabet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5F7FA"/>
            </a:gs>
            <a:gs pos="100000">
              <a:srgbClr val="E4F1F9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359" y="116766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 dirty="0">
                <a:solidFill>
                  <a:srgbClr val="005B8F"/>
                </a:solidFill>
              </a:rPr>
              <a:t>Hardware Components - Part 3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95B017E-A6A4-B8F0-A65B-0304E6DFD560}"/>
              </a:ext>
            </a:extLst>
          </p:cNvPr>
          <p:cNvGrpSpPr/>
          <p:nvPr/>
        </p:nvGrpSpPr>
        <p:grpSpPr>
          <a:xfrm>
            <a:off x="642118" y="757237"/>
            <a:ext cx="10858228" cy="5686425"/>
            <a:chOff x="666733" y="1143000"/>
            <a:chExt cx="10858228" cy="5686425"/>
          </a:xfrm>
        </p:grpSpPr>
        <p:sp>
          <p:nvSpPr>
            <p:cNvPr id="3" name="Rounded Rectangle 2"/>
            <p:cNvSpPr/>
            <p:nvPr/>
          </p:nvSpPr>
          <p:spPr>
            <a:xfrm>
              <a:off x="666733" y="1143000"/>
              <a:ext cx="5286242" cy="5686425"/>
            </a:xfrm>
            <a:prstGeom prst="roundRect">
              <a:avLst>
                <a:gd name="adj" fmla="val 432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" name="Rectangle 3"/>
            <p:cNvSpPr/>
            <p:nvPr/>
          </p:nvSpPr>
          <p:spPr>
            <a:xfrm>
              <a:off x="666733" y="1143000"/>
              <a:ext cx="5286242" cy="581025"/>
            </a:xfrm>
            <a:prstGeom prst="rect">
              <a:avLst/>
            </a:prstGeom>
            <a:solidFill>
              <a:srgbClr val="005B8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pic>
          <p:nvPicPr>
            <p:cNvPr id="5" name="Picture 4" descr="image.png"/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57228" y="1344681"/>
              <a:ext cx="266693" cy="16813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38219" y="1285875"/>
              <a:ext cx="1323941" cy="295274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435" b="1">
                  <a:solidFill>
                    <a:srgbClr val="FFFFFF"/>
                  </a:solidFill>
                </a:rPr>
                <a:t>Input Devices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6733" y="1724024"/>
              <a:ext cx="5286242" cy="2095499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6733" y="1724024"/>
              <a:ext cx="5286242" cy="2095499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7228" y="3976416"/>
              <a:ext cx="3641703" cy="305340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lnSpc>
                  <a:spcPts val="1625"/>
                </a:lnSpc>
                <a:spcBef>
                  <a:spcPts val="0"/>
                </a:spcBef>
                <a:spcAft>
                  <a:spcPts val="975"/>
                </a:spcAft>
              </a:pPr>
              <a:r>
                <a:rPr sz="1200" b="0" dirty="0">
                  <a:solidFill>
                    <a:srgbClr val="333333"/>
                  </a:solidFill>
                </a:rPr>
                <a:t>Devices that allow humans to give data to the computer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57228" y="4533900"/>
              <a:ext cx="2381190" cy="457200"/>
            </a:xfrm>
            <a:prstGeom prst="roundRect">
              <a:avLst>
                <a:gd name="adj" fmla="val 33333"/>
              </a:avLst>
            </a:prstGeom>
            <a:solidFill>
              <a:srgbClr val="0096C8">
                <a:alpha val="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1" name="Picture 10" descr="image.png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71525" y="4691062"/>
              <a:ext cx="228594" cy="14287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295367" y="4657725"/>
              <a:ext cx="704832" cy="219074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076" b="1">
                  <a:solidFill>
                    <a:srgbClr val="333333"/>
                  </a:solidFill>
                </a:rPr>
                <a:t>Keyboard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381290" y="4533900"/>
              <a:ext cx="2381190" cy="457200"/>
            </a:xfrm>
            <a:prstGeom prst="roundRect">
              <a:avLst>
                <a:gd name="adj" fmla="val 33333"/>
              </a:avLst>
            </a:prstGeom>
            <a:solidFill>
              <a:srgbClr val="0096C8">
                <a:alpha val="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4" name="Picture 13" descr="image.png"/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495587" y="4655343"/>
              <a:ext cx="228594" cy="21431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819429" y="4657725"/>
              <a:ext cx="476238" cy="219074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076" b="1">
                  <a:solidFill>
                    <a:srgbClr val="333333"/>
                  </a:solidFill>
                </a:rPr>
                <a:t>Mouse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57228" y="5133975"/>
              <a:ext cx="2381190" cy="457200"/>
            </a:xfrm>
            <a:prstGeom prst="roundRect">
              <a:avLst>
                <a:gd name="adj" fmla="val 33333"/>
              </a:avLst>
            </a:prstGeom>
            <a:solidFill>
              <a:srgbClr val="0096C8">
                <a:alpha val="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7" name="Picture 16" descr="image.png"/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1525" y="5269706"/>
              <a:ext cx="228594" cy="18573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295367" y="5257800"/>
              <a:ext cx="876278" cy="219074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076" b="1">
                  <a:solidFill>
                    <a:srgbClr val="333333"/>
                  </a:solidFill>
                </a:rPr>
                <a:t>Microphone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381290" y="5133975"/>
              <a:ext cx="2381190" cy="457200"/>
            </a:xfrm>
            <a:prstGeom prst="roundRect">
              <a:avLst>
                <a:gd name="adj" fmla="val 33333"/>
              </a:avLst>
            </a:prstGeom>
            <a:solidFill>
              <a:srgbClr val="0096C8">
                <a:alpha val="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20" name="Picture 19" descr="image.png"/>
            <p:cNvPicPr>
              <a:picLocks noChangeAspect="1"/>
            </p:cNvPicPr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495587" y="5285422"/>
              <a:ext cx="228594" cy="15430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819429" y="5257800"/>
              <a:ext cx="600059" cy="219074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076" b="1">
                  <a:solidFill>
                    <a:srgbClr val="333333"/>
                  </a:solidFill>
                </a:rPr>
                <a:t>Scanner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57228" y="5734050"/>
              <a:ext cx="2381190" cy="457200"/>
            </a:xfrm>
            <a:prstGeom prst="roundRect">
              <a:avLst>
                <a:gd name="adj" fmla="val 33333"/>
              </a:avLst>
            </a:prstGeom>
            <a:solidFill>
              <a:srgbClr val="0096C8">
                <a:alpha val="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23" name="Picture 22" descr="image.png"/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91557" y="5848350"/>
              <a:ext cx="188531" cy="2286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295367" y="5857875"/>
              <a:ext cx="933426" cy="219074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076" b="1">
                  <a:solidFill>
                    <a:srgbClr val="333333"/>
                  </a:solidFill>
                </a:rPr>
                <a:t>Touchscreen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381290" y="5734050"/>
              <a:ext cx="2381190" cy="457200"/>
            </a:xfrm>
            <a:prstGeom prst="roundRect">
              <a:avLst>
                <a:gd name="adj" fmla="val 33333"/>
              </a:avLst>
            </a:prstGeom>
            <a:solidFill>
              <a:srgbClr val="0096C8">
                <a:alpha val="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26" name="Picture 25" descr="image.png"/>
            <p:cNvPicPr>
              <a:picLocks noChangeAspect="1"/>
            </p:cNvPicPr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495587" y="5872638"/>
              <a:ext cx="228594" cy="18002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819429" y="5857875"/>
              <a:ext cx="628634" cy="219074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076" b="1">
                  <a:solidFill>
                    <a:srgbClr val="333333"/>
                  </a:solidFill>
                </a:rPr>
                <a:t>Webcam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857228" y="6272066"/>
              <a:ext cx="4905252" cy="447675"/>
            </a:xfrm>
            <a:prstGeom prst="roundRect">
              <a:avLst>
                <a:gd name="adj" fmla="val 0"/>
              </a:avLst>
            </a:prstGeom>
            <a:solidFill>
              <a:srgbClr val="0096C8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9" name="Round Same Side Corner Rectangle 28"/>
            <p:cNvSpPr/>
            <p:nvPr/>
          </p:nvSpPr>
          <p:spPr>
            <a:xfrm rot="16200000">
              <a:off x="699431" y="6429863"/>
              <a:ext cx="447675" cy="13208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5B8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38199" y="6348171"/>
              <a:ext cx="2820003" cy="295466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200" b="1" dirty="0">
                  <a:solidFill>
                    <a:srgbClr val="005B8F"/>
                  </a:solidFill>
                </a:rPr>
                <a:t>Convert human actions into digital signals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238719" y="1143000"/>
              <a:ext cx="5286242" cy="5686425"/>
            </a:xfrm>
            <a:prstGeom prst="roundRect">
              <a:avLst>
                <a:gd name="adj" fmla="val 432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38719" y="1143000"/>
              <a:ext cx="5286242" cy="581025"/>
            </a:xfrm>
            <a:prstGeom prst="rect">
              <a:avLst/>
            </a:prstGeom>
            <a:solidFill>
              <a:srgbClr val="005B8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33" name="Picture 32" descr="image.png"/>
            <p:cNvPicPr>
              <a:picLocks noChangeAspect="1"/>
            </p:cNvPicPr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429214" y="1315692"/>
              <a:ext cx="266693" cy="226115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810204" y="1285875"/>
              <a:ext cx="1495387" cy="295274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435" b="1">
                  <a:solidFill>
                    <a:srgbClr val="FFFFFF"/>
                  </a:solidFill>
                </a:rPr>
                <a:t>Output Devices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38719" y="1724024"/>
              <a:ext cx="5286242" cy="2095499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29214" y="3976416"/>
              <a:ext cx="3886641" cy="305340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lnSpc>
                  <a:spcPts val="1625"/>
                </a:lnSpc>
                <a:spcBef>
                  <a:spcPts val="0"/>
                </a:spcBef>
                <a:spcAft>
                  <a:spcPts val="975"/>
                </a:spcAft>
              </a:pPr>
              <a:r>
                <a:rPr sz="1200" b="0" dirty="0">
                  <a:solidFill>
                    <a:srgbClr val="333333"/>
                  </a:solidFill>
                </a:rPr>
                <a:t>Devices that help the computer send information back to us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429214" y="4533900"/>
              <a:ext cx="2381190" cy="457200"/>
            </a:xfrm>
            <a:prstGeom prst="roundRect">
              <a:avLst>
                <a:gd name="adj" fmla="val 33333"/>
              </a:avLst>
            </a:prstGeom>
            <a:solidFill>
              <a:srgbClr val="0096C8">
                <a:alpha val="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39" name="Picture 38" descr="image.png"/>
            <p:cNvPicPr>
              <a:picLocks noChangeAspect="1"/>
            </p:cNvPicPr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543511" y="4673917"/>
              <a:ext cx="228594" cy="17716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867353" y="4657725"/>
              <a:ext cx="581010" cy="219074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076" b="1">
                  <a:solidFill>
                    <a:srgbClr val="333333"/>
                  </a:solidFill>
                </a:rPr>
                <a:t>Monitor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953276" y="4533900"/>
              <a:ext cx="2381190" cy="457200"/>
            </a:xfrm>
            <a:prstGeom prst="roundRect">
              <a:avLst>
                <a:gd name="adj" fmla="val 33333"/>
              </a:avLst>
            </a:prstGeom>
            <a:solidFill>
              <a:srgbClr val="0096C8">
                <a:alpha val="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42" name="Picture 41" descr="image.png"/>
            <p:cNvPicPr>
              <a:picLocks noChangeAspect="1"/>
            </p:cNvPicPr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9067573" y="4665345"/>
              <a:ext cx="228594" cy="194309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391415" y="4657725"/>
              <a:ext cx="676258" cy="219074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076" b="1">
                  <a:solidFill>
                    <a:srgbClr val="333333"/>
                  </a:solidFill>
                </a:rPr>
                <a:t>Speakers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429214" y="5133975"/>
              <a:ext cx="2381190" cy="457200"/>
            </a:xfrm>
            <a:prstGeom prst="roundRect">
              <a:avLst>
                <a:gd name="adj" fmla="val 33333"/>
              </a:avLst>
            </a:prstGeom>
            <a:solidFill>
              <a:srgbClr val="0096C8">
                <a:alpha val="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45" name="Picture 44" descr="image.png"/>
            <p:cNvPicPr>
              <a:picLocks noChangeAspect="1"/>
            </p:cNvPicPr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543511" y="5273992"/>
              <a:ext cx="228594" cy="177164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6867353" y="5257800"/>
              <a:ext cx="514337" cy="219074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076" b="1">
                  <a:solidFill>
                    <a:srgbClr val="333333"/>
                  </a:solidFill>
                </a:rPr>
                <a:t>Printer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953276" y="5133975"/>
              <a:ext cx="2381190" cy="457200"/>
            </a:xfrm>
            <a:prstGeom prst="roundRect">
              <a:avLst>
                <a:gd name="adj" fmla="val 33333"/>
              </a:avLst>
            </a:prstGeom>
            <a:solidFill>
              <a:srgbClr val="0096C8">
                <a:alpha val="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48" name="Picture 47" descr="image.png"/>
            <p:cNvPicPr>
              <a:picLocks noChangeAspect="1"/>
            </p:cNvPicPr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9067573" y="5273992"/>
              <a:ext cx="228594" cy="17716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9391415" y="5257800"/>
              <a:ext cx="923901" cy="219074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076" b="1">
                  <a:solidFill>
                    <a:srgbClr val="333333"/>
                  </a:solidFill>
                </a:rPr>
                <a:t>Headphones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429214" y="5734050"/>
              <a:ext cx="2381190" cy="457200"/>
            </a:xfrm>
            <a:prstGeom prst="roundRect">
              <a:avLst>
                <a:gd name="adj" fmla="val 33333"/>
              </a:avLst>
            </a:prstGeom>
            <a:solidFill>
              <a:srgbClr val="0096C8">
                <a:alpha val="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51" name="Picture 50" descr="image.png"/>
            <p:cNvPicPr>
              <a:picLocks noChangeAspect="1"/>
            </p:cNvPicPr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6543511" y="5899784"/>
              <a:ext cx="228594" cy="125729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6867353" y="5857875"/>
              <a:ext cx="685782" cy="219074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076" b="1">
                  <a:solidFill>
                    <a:srgbClr val="333333"/>
                  </a:solidFill>
                </a:rPr>
                <a:t>Projector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8953276" y="5734050"/>
              <a:ext cx="2381190" cy="457200"/>
            </a:xfrm>
            <a:prstGeom prst="roundRect">
              <a:avLst>
                <a:gd name="adj" fmla="val 33333"/>
              </a:avLst>
            </a:prstGeom>
            <a:solidFill>
              <a:srgbClr val="0096C8">
                <a:alpha val="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54" name="Picture 53" descr="image.png"/>
            <p:cNvPicPr>
              <a:picLocks noChangeAspect="1"/>
            </p:cNvPicPr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9067573" y="5879782"/>
              <a:ext cx="228594" cy="165734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9391415" y="5857875"/>
              <a:ext cx="1028674" cy="219074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076" b="1">
                  <a:solidFill>
                    <a:srgbClr val="333333"/>
                  </a:solidFill>
                </a:rPr>
                <a:t>Smart Display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6429214" y="6262688"/>
              <a:ext cx="4905252" cy="447675"/>
            </a:xfrm>
            <a:prstGeom prst="roundRect">
              <a:avLst>
                <a:gd name="adj" fmla="val 0"/>
              </a:avLst>
            </a:prstGeom>
            <a:solidFill>
              <a:srgbClr val="0096C8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7" name="Round Same Side Corner Rectangle 56"/>
            <p:cNvSpPr/>
            <p:nvPr/>
          </p:nvSpPr>
          <p:spPr>
            <a:xfrm rot="16200000">
              <a:off x="6271417" y="6420485"/>
              <a:ext cx="447675" cy="13208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5B8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10184" y="6338793"/>
              <a:ext cx="3513782" cy="295466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200" b="1" dirty="0">
                  <a:solidFill>
                    <a:srgbClr val="005B8F"/>
                  </a:solidFill>
                </a:rPr>
                <a:t>Convert digital signals into human-perceivable forms</a:t>
              </a:r>
            </a:p>
          </p:txBody>
        </p:sp>
      </p:grpSp>
      <p:pic>
        <p:nvPicPr>
          <p:cNvPr id="62" name="Picture 61" descr="A diagram of a computer device">
            <a:extLst>
              <a:ext uri="{FF2B5EF4-FFF2-40B4-BE49-F238E27FC236}">
                <a16:creationId xmlns:a16="http://schemas.microsoft.com/office/drawing/2014/main" id="{D9A645AB-B43B-733E-F91A-01986A80A9A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14104" y="1338261"/>
            <a:ext cx="5247483" cy="20954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5F7FA"/>
            </a:gs>
            <a:gs pos="100000">
              <a:srgbClr val="E4F1F9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664" y="84181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 dirty="0">
                <a:solidFill>
                  <a:srgbClr val="005B8F"/>
                </a:solidFill>
              </a:rPr>
              <a:t>Computer Software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8856EA5-5D18-7B8F-2680-374C2C05BB08}"/>
              </a:ext>
            </a:extLst>
          </p:cNvPr>
          <p:cNvGrpSpPr/>
          <p:nvPr/>
        </p:nvGrpSpPr>
        <p:grpSpPr>
          <a:xfrm>
            <a:off x="677238" y="668413"/>
            <a:ext cx="10858228" cy="4067174"/>
            <a:chOff x="666733" y="1143000"/>
            <a:chExt cx="10858228" cy="4067174"/>
          </a:xfrm>
        </p:grpSpPr>
        <p:sp>
          <p:nvSpPr>
            <p:cNvPr id="3" name="Rounded Rectangle 2"/>
            <p:cNvSpPr/>
            <p:nvPr/>
          </p:nvSpPr>
          <p:spPr>
            <a:xfrm>
              <a:off x="666733" y="1143000"/>
              <a:ext cx="5286242" cy="4067174"/>
            </a:xfrm>
            <a:prstGeom prst="roundRect">
              <a:avLst>
                <a:gd name="adj" fmla="val 562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" name="Rectangle 3"/>
            <p:cNvSpPr/>
            <p:nvPr/>
          </p:nvSpPr>
          <p:spPr>
            <a:xfrm>
              <a:off x="666733" y="1143000"/>
              <a:ext cx="5286242" cy="581025"/>
            </a:xfrm>
            <a:prstGeom prst="rect">
              <a:avLst/>
            </a:prstGeom>
            <a:solidFill>
              <a:srgbClr val="005B8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5" name="Picture 4" descr="image.png"/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57228" y="1315692"/>
              <a:ext cx="266693" cy="22611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38219" y="1285875"/>
              <a:ext cx="1647783" cy="295274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435" b="1">
                  <a:solidFill>
                    <a:srgbClr val="FFFFFF"/>
                  </a:solidFill>
                </a:rPr>
                <a:t>System Software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57228" y="1999979"/>
              <a:ext cx="4905252" cy="305340"/>
            </a:xfrm>
            <a:prstGeom prst="rect">
              <a:avLst/>
            </a:prstGeom>
            <a:noFill/>
          </p:spPr>
          <p:txBody>
            <a:bodyPr wrap="square" lIns="73152" tIns="54864" rIns="73152" bIns="54864" anchor="ctr">
              <a:spAutoFit/>
            </a:bodyPr>
            <a:lstStyle/>
            <a:p>
              <a:pPr algn="l">
                <a:lnSpc>
                  <a:spcPts val="1625"/>
                </a:lnSpc>
                <a:spcBef>
                  <a:spcPts val="0"/>
                </a:spcBef>
                <a:spcAft>
                  <a:spcPts val="1300"/>
                </a:spcAft>
              </a:pPr>
              <a:r>
                <a:rPr sz="1200" b="0" dirty="0">
                  <a:solidFill>
                    <a:srgbClr val="333333"/>
                  </a:solidFill>
                </a:rPr>
                <a:t>Runs in the background, making hardware and user programs work together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7228" y="2543079"/>
              <a:ext cx="1485150" cy="295466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076" b="0" dirty="0">
                  <a:solidFill>
                    <a:srgbClr val="333333"/>
                  </a:solidFill>
                </a:rPr>
                <a:t> </a:t>
              </a:r>
              <a:r>
                <a:rPr sz="1104" dirty="0"/>
                <a:t>  </a:t>
              </a:r>
              <a:r>
                <a:rPr sz="1076" b="0" dirty="0">
                  <a:solidFill>
                    <a:srgbClr val="333333"/>
                  </a:solidFill>
                </a:rPr>
                <a:t> </a:t>
              </a:r>
              <a:r>
                <a:rPr sz="1200" b="0" dirty="0">
                  <a:solidFill>
                    <a:srgbClr val="333333"/>
                  </a:solidFill>
                </a:rPr>
                <a:t>Manages</a:t>
              </a:r>
              <a:r>
                <a:rPr sz="1076" b="0" dirty="0">
                  <a:solidFill>
                    <a:srgbClr val="333333"/>
                  </a:solidFill>
                </a:rPr>
                <a:t> memory </a:t>
              </a:r>
            </a:p>
          </p:txBody>
        </p:sp>
        <p:pic>
          <p:nvPicPr>
            <p:cNvPr id="9" name="Picture 8" descr="image.png"/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7228" y="2600885"/>
              <a:ext cx="190495" cy="1512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57228" y="2861066"/>
              <a:ext cx="1810111" cy="326243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200" b="0" dirty="0">
                  <a:solidFill>
                    <a:srgbClr val="333333"/>
                  </a:solidFill>
                </a:rPr>
                <a:t> </a:t>
              </a:r>
              <a:r>
                <a:rPr sz="1400" dirty="0"/>
                <a:t>  </a:t>
              </a:r>
              <a:r>
                <a:rPr sz="1200" b="0" dirty="0">
                  <a:solidFill>
                    <a:srgbClr val="333333"/>
                  </a:solidFill>
                </a:rPr>
                <a:t> Controls input/output </a:t>
              </a:r>
            </a:p>
          </p:txBody>
        </p:sp>
        <p:pic>
          <p:nvPicPr>
            <p:cNvPr id="11" name="Picture 10" descr="image.png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7228" y="2934260"/>
              <a:ext cx="190495" cy="15127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57228" y="3194440"/>
              <a:ext cx="1887183" cy="326243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200" b="0" dirty="0">
                  <a:solidFill>
                    <a:srgbClr val="333333"/>
                  </a:solidFill>
                </a:rPr>
                <a:t> </a:t>
              </a:r>
              <a:r>
                <a:rPr sz="1400" dirty="0"/>
                <a:t>  </a:t>
              </a:r>
              <a:r>
                <a:rPr sz="1200" b="0" dirty="0">
                  <a:solidFill>
                    <a:srgbClr val="333333"/>
                  </a:solidFill>
                </a:rPr>
                <a:t> Starts up the computer </a:t>
              </a:r>
            </a:p>
          </p:txBody>
        </p:sp>
        <p:pic>
          <p:nvPicPr>
            <p:cNvPr id="13" name="Picture 12" descr="image.png"/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57228" y="3267635"/>
              <a:ext cx="190495" cy="15127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57228" y="3527816"/>
              <a:ext cx="2649187" cy="326243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200" b="0" dirty="0">
                  <a:solidFill>
                    <a:srgbClr val="333333"/>
                  </a:solidFill>
                </a:rPr>
                <a:t> </a:t>
              </a:r>
              <a:r>
                <a:rPr sz="1400" dirty="0"/>
                <a:t>  </a:t>
              </a:r>
              <a:r>
                <a:rPr sz="1200" b="0" dirty="0">
                  <a:solidFill>
                    <a:srgbClr val="333333"/>
                  </a:solidFill>
                </a:rPr>
                <a:t> Keeps everything running smoothly </a:t>
              </a:r>
            </a:p>
          </p:txBody>
        </p:sp>
        <p:pic>
          <p:nvPicPr>
            <p:cNvPr id="15" name="Picture 14" descr="image.png"/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57228" y="3587002"/>
              <a:ext cx="190495" cy="179294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857228" y="4105274"/>
              <a:ext cx="4905252" cy="914400"/>
            </a:xfrm>
            <a:prstGeom prst="roundRect">
              <a:avLst>
                <a:gd name="adj" fmla="val 16666"/>
              </a:avLst>
            </a:prstGeom>
            <a:solidFill>
              <a:srgbClr val="0096C8">
                <a:alpha val="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7" name="Picture 16" descr="image.png"/>
            <p:cNvPicPr>
              <a:picLocks noChangeAspect="1"/>
            </p:cNvPicPr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000099" y="4279582"/>
              <a:ext cx="228594" cy="16573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228693" y="4193011"/>
              <a:ext cx="751231" cy="295466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200" b="1" dirty="0">
                  <a:solidFill>
                    <a:srgbClr val="005B8F"/>
                  </a:solidFill>
                </a:rPr>
                <a:t>Examples</a:t>
              </a:r>
              <a:endParaRPr sz="1076" b="1" dirty="0">
                <a:solidFill>
                  <a:srgbClr val="005B8F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00099" y="4572000"/>
              <a:ext cx="1457288" cy="304800"/>
            </a:xfrm>
            <a:prstGeom prst="roundRect">
              <a:avLst>
                <a:gd name="adj" fmla="val 125000"/>
              </a:avLst>
            </a:prstGeom>
            <a:solidFill>
              <a:srgbClr val="0096C8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05261" y="4594877"/>
              <a:ext cx="1199303" cy="272382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050" b="1" dirty="0">
                  <a:solidFill>
                    <a:srgbClr val="005B8F"/>
                  </a:solidFill>
                </a:rPr>
                <a:t>Operating Systems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33586" y="4572000"/>
              <a:ext cx="1152496" cy="304800"/>
            </a:xfrm>
            <a:prstGeom prst="roundRect">
              <a:avLst>
                <a:gd name="adj" fmla="val 125000"/>
              </a:avLst>
            </a:prstGeom>
            <a:solidFill>
              <a:srgbClr val="0096C8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16312" y="4588209"/>
              <a:ext cx="952440" cy="272382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050" b="1" dirty="0">
                  <a:solidFill>
                    <a:srgbClr val="005B8F"/>
                  </a:solidFill>
                </a:rPr>
                <a:t>Device Drivers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771805" y="4572000"/>
              <a:ext cx="742931" cy="304800"/>
            </a:xfrm>
            <a:prstGeom prst="roundRect">
              <a:avLst>
                <a:gd name="adj" fmla="val 125000"/>
              </a:avLst>
            </a:prstGeom>
            <a:solidFill>
              <a:srgbClr val="0096C8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54496" y="4588209"/>
              <a:ext cx="585353" cy="272382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050" b="1" dirty="0">
                  <a:solidFill>
                    <a:srgbClr val="005B8F"/>
                  </a:solidFill>
                </a:rPr>
                <a:t>Utilities</a:t>
              </a:r>
              <a:endParaRPr sz="956" b="1" dirty="0">
                <a:solidFill>
                  <a:srgbClr val="005B8F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590935" y="4572000"/>
              <a:ext cx="857228" cy="304800"/>
            </a:xfrm>
            <a:prstGeom prst="roundRect">
              <a:avLst>
                <a:gd name="adj" fmla="val 125000"/>
              </a:avLst>
            </a:prstGeom>
            <a:solidFill>
              <a:srgbClr val="0096C8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65792" y="4583926"/>
              <a:ext cx="683136" cy="272382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050" b="1" dirty="0">
                  <a:solidFill>
                    <a:srgbClr val="005B8F"/>
                  </a:solidFill>
                </a:rPr>
                <a:t>Firmware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238719" y="1143000"/>
              <a:ext cx="5286242" cy="4067174"/>
            </a:xfrm>
            <a:prstGeom prst="roundRect">
              <a:avLst>
                <a:gd name="adj" fmla="val 562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38719" y="1143000"/>
              <a:ext cx="5286242" cy="581025"/>
            </a:xfrm>
            <a:prstGeom prst="rect">
              <a:avLst/>
            </a:prstGeom>
            <a:solidFill>
              <a:srgbClr val="005B8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29" name="Picture 28" descr="image.png"/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429214" y="1333085"/>
              <a:ext cx="266693" cy="19132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810204" y="1285875"/>
              <a:ext cx="2047823" cy="295274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435" b="1">
                  <a:solidFill>
                    <a:srgbClr val="FFFFFF"/>
                  </a:solidFill>
                </a:rPr>
                <a:t>Application Software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29214" y="1999979"/>
              <a:ext cx="4905252" cy="305340"/>
            </a:xfrm>
            <a:prstGeom prst="rect">
              <a:avLst/>
            </a:prstGeom>
            <a:noFill/>
          </p:spPr>
          <p:txBody>
            <a:bodyPr wrap="square" lIns="73152" tIns="54864" rIns="73152" bIns="54864" anchor="ctr">
              <a:spAutoFit/>
            </a:bodyPr>
            <a:lstStyle/>
            <a:p>
              <a:pPr algn="l">
                <a:lnSpc>
                  <a:spcPts val="1625"/>
                </a:lnSpc>
                <a:spcBef>
                  <a:spcPts val="0"/>
                </a:spcBef>
                <a:spcAft>
                  <a:spcPts val="1300"/>
                </a:spcAft>
              </a:pPr>
              <a:r>
                <a:rPr sz="1200" b="0" dirty="0">
                  <a:solidFill>
                    <a:srgbClr val="333333"/>
                  </a:solidFill>
                </a:rPr>
                <a:t>Software you use directly to accomplish specific tasks or for entertainment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29214" y="2527691"/>
              <a:ext cx="2145524" cy="326243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200" b="0" dirty="0">
                  <a:solidFill>
                    <a:srgbClr val="333333"/>
                  </a:solidFill>
                </a:rPr>
                <a:t> </a:t>
              </a:r>
              <a:r>
                <a:rPr sz="1400" dirty="0"/>
                <a:t>  </a:t>
              </a:r>
              <a:r>
                <a:rPr sz="1200" b="0" dirty="0">
                  <a:solidFill>
                    <a:srgbClr val="333333"/>
                  </a:solidFill>
                </a:rPr>
                <a:t> Controlled directly by users </a:t>
              </a:r>
            </a:p>
          </p:txBody>
        </p:sp>
        <p:pic>
          <p:nvPicPr>
            <p:cNvPr id="33" name="Picture 32" descr="image.png"/>
            <p:cNvPicPr>
              <a:picLocks noChangeAspect="1"/>
            </p:cNvPicPr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445476" y="2581275"/>
              <a:ext cx="157971" cy="19049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429214" y="2861066"/>
              <a:ext cx="2608022" cy="326243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200" b="0" dirty="0">
                  <a:solidFill>
                    <a:srgbClr val="333333"/>
                  </a:solidFill>
                </a:rPr>
                <a:t> </a:t>
              </a:r>
              <a:r>
                <a:rPr sz="1400" dirty="0"/>
                <a:t>  </a:t>
              </a:r>
              <a:r>
                <a:rPr sz="1200" b="0" dirty="0">
                  <a:solidFill>
                    <a:srgbClr val="333333"/>
                  </a:solidFill>
                </a:rPr>
                <a:t> Requires operating system to work </a:t>
              </a:r>
            </a:p>
          </p:txBody>
        </p:sp>
        <p:pic>
          <p:nvPicPr>
            <p:cNvPr id="35" name="Picture 34" descr="image.png"/>
            <p:cNvPicPr>
              <a:picLocks noChangeAspect="1"/>
            </p:cNvPicPr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429214" y="2939863"/>
              <a:ext cx="190495" cy="14007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429214" y="3194440"/>
              <a:ext cx="2380395" cy="326243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200" b="0" dirty="0">
                  <a:solidFill>
                    <a:srgbClr val="333333"/>
                  </a:solidFill>
                </a:rPr>
                <a:t> </a:t>
              </a:r>
              <a:r>
                <a:rPr sz="1400" dirty="0"/>
                <a:t>  </a:t>
              </a:r>
              <a:r>
                <a:rPr sz="1200" b="0" dirty="0">
                  <a:solidFill>
                    <a:srgbClr val="333333"/>
                  </a:solidFill>
                </a:rPr>
                <a:t> Helps accomplish specific tasks </a:t>
              </a:r>
            </a:p>
          </p:txBody>
        </p:sp>
        <p:pic>
          <p:nvPicPr>
            <p:cNvPr id="37" name="Picture 36" descr="image.png"/>
            <p:cNvPicPr>
              <a:picLocks noChangeAspect="1"/>
            </p:cNvPicPr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429214" y="3260631"/>
              <a:ext cx="190495" cy="165286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429214" y="3527816"/>
              <a:ext cx="2423549" cy="326243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200" b="0" dirty="0">
                  <a:solidFill>
                    <a:srgbClr val="333333"/>
                  </a:solidFill>
                </a:rPr>
                <a:t> </a:t>
              </a:r>
              <a:r>
                <a:rPr sz="1400" dirty="0"/>
                <a:t>  </a:t>
              </a:r>
              <a:r>
                <a:rPr sz="1200" b="0" dirty="0">
                  <a:solidFill>
                    <a:srgbClr val="333333"/>
                  </a:solidFill>
                </a:rPr>
                <a:t> Provides entertainment options </a:t>
              </a:r>
            </a:p>
          </p:txBody>
        </p:sp>
        <p:pic>
          <p:nvPicPr>
            <p:cNvPr id="39" name="Picture 38" descr="image.png"/>
            <p:cNvPicPr>
              <a:picLocks noChangeAspect="1"/>
            </p:cNvPicPr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429214" y="3615017"/>
              <a:ext cx="190495" cy="123264"/>
            </a:xfrm>
            <a:prstGeom prst="rect">
              <a:avLst/>
            </a:prstGeom>
          </p:spPr>
        </p:pic>
        <p:sp>
          <p:nvSpPr>
            <p:cNvPr id="40" name="Rounded Rectangle 39"/>
            <p:cNvSpPr/>
            <p:nvPr/>
          </p:nvSpPr>
          <p:spPr>
            <a:xfrm>
              <a:off x="6429214" y="4105274"/>
              <a:ext cx="4905252" cy="914400"/>
            </a:xfrm>
            <a:prstGeom prst="roundRect">
              <a:avLst>
                <a:gd name="adj" fmla="val 16666"/>
              </a:avLst>
            </a:prstGeom>
            <a:solidFill>
              <a:srgbClr val="0096C8">
                <a:alpha val="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41" name="Picture 40" descr="image.png"/>
            <p:cNvPicPr>
              <a:picLocks noChangeAspect="1"/>
            </p:cNvPicPr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572085" y="4279582"/>
              <a:ext cx="228594" cy="165734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6850638" y="4193011"/>
              <a:ext cx="751231" cy="295466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200" b="1" dirty="0">
                  <a:solidFill>
                    <a:srgbClr val="005B8F"/>
                  </a:solidFill>
                </a:rPr>
                <a:t>Examples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572085" y="4572000"/>
              <a:ext cx="1314417" cy="304800"/>
            </a:xfrm>
            <a:prstGeom prst="roundRect">
              <a:avLst>
                <a:gd name="adj" fmla="val 125000"/>
              </a:avLst>
            </a:prstGeom>
            <a:solidFill>
              <a:srgbClr val="0096C8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80303" y="4588209"/>
              <a:ext cx="1091902" cy="272382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050" b="1" dirty="0">
                  <a:solidFill>
                    <a:srgbClr val="005B8F"/>
                  </a:solidFill>
                </a:rPr>
                <a:t>Word Processors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962700" y="4572000"/>
              <a:ext cx="1152496" cy="304800"/>
            </a:xfrm>
            <a:prstGeom prst="roundRect">
              <a:avLst>
                <a:gd name="adj" fmla="val 125000"/>
              </a:avLst>
            </a:prstGeom>
            <a:solidFill>
              <a:srgbClr val="0096C8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77262" y="4580130"/>
              <a:ext cx="960456" cy="272382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050" b="1" dirty="0">
                  <a:solidFill>
                    <a:srgbClr val="005B8F"/>
                  </a:solidFill>
                </a:rPr>
                <a:t>Web Browsers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9191395" y="4572000"/>
              <a:ext cx="1133446" cy="304800"/>
            </a:xfrm>
            <a:prstGeom prst="roundRect">
              <a:avLst>
                <a:gd name="adj" fmla="val 125000"/>
              </a:avLst>
            </a:prstGeom>
            <a:solidFill>
              <a:srgbClr val="0096C8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270928" y="4588209"/>
              <a:ext cx="939616" cy="272382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050" b="1" dirty="0">
                  <a:solidFill>
                    <a:srgbClr val="005B8F"/>
                  </a:solidFill>
                </a:rPr>
                <a:t>Media Players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10401039" y="4572000"/>
              <a:ext cx="676258" cy="304800"/>
            </a:xfrm>
            <a:prstGeom prst="roundRect">
              <a:avLst>
                <a:gd name="adj" fmla="val 125000"/>
              </a:avLst>
            </a:prstGeom>
            <a:solidFill>
              <a:srgbClr val="0096C8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473742" y="4568735"/>
              <a:ext cx="530851" cy="272382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050" b="1" dirty="0">
                  <a:solidFill>
                    <a:srgbClr val="005B8F"/>
                  </a:solidFill>
                </a:rPr>
                <a:t>Games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8F84363-4AA2-E150-6B46-483CCDD4B9B0}"/>
              </a:ext>
            </a:extLst>
          </p:cNvPr>
          <p:cNvGrpSpPr/>
          <p:nvPr/>
        </p:nvGrpSpPr>
        <p:grpSpPr>
          <a:xfrm>
            <a:off x="366622" y="4925672"/>
            <a:ext cx="11630366" cy="1720126"/>
            <a:chOff x="0" y="5876925"/>
            <a:chExt cx="12191695" cy="1847849"/>
          </a:xfrm>
        </p:grpSpPr>
        <p:sp>
          <p:nvSpPr>
            <p:cNvPr id="51" name="Rounded Rectangle 50"/>
            <p:cNvSpPr/>
            <p:nvPr/>
          </p:nvSpPr>
          <p:spPr>
            <a:xfrm>
              <a:off x="0" y="5876925"/>
              <a:ext cx="12191695" cy="1847849"/>
            </a:xfrm>
            <a:prstGeom prst="roundRect">
              <a:avLst>
                <a:gd name="adj" fmla="val 12371"/>
              </a:avLst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172045" y="6477000"/>
              <a:ext cx="5838679" cy="457200"/>
            </a:xfrm>
            <a:prstGeom prst="roundRect">
              <a:avLst>
                <a:gd name="adj" fmla="val 33333"/>
              </a:avLst>
            </a:prstGeom>
            <a:solidFill>
              <a:srgbClr val="0096C8">
                <a:alpha val="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6172045" y="7077075"/>
              <a:ext cx="5838679" cy="457200"/>
            </a:xfrm>
            <a:prstGeom prst="roundRect">
              <a:avLst>
                <a:gd name="adj" fmla="val 33333"/>
              </a:avLst>
            </a:prstGeom>
            <a:solidFill>
              <a:srgbClr val="0096C8">
                <a:alpha val="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54FEBF5-F031-9400-6334-4E53B6806231}"/>
                </a:ext>
              </a:extLst>
            </p:cNvPr>
            <p:cNvGrpSpPr/>
            <p:nvPr/>
          </p:nvGrpSpPr>
          <p:grpSpPr>
            <a:xfrm>
              <a:off x="190495" y="6067424"/>
              <a:ext cx="9658108" cy="1466851"/>
              <a:chOff x="190495" y="6067424"/>
              <a:chExt cx="9658108" cy="1466851"/>
            </a:xfrm>
          </p:grpSpPr>
          <p:pic>
            <p:nvPicPr>
              <p:cNvPr id="52" name="Picture 51" descr="image.png"/>
              <p:cNvPicPr>
                <a:picLocks noChangeAspect="1"/>
              </p:cNvPicPr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190495" y="6129337"/>
                <a:ext cx="228594" cy="142875"/>
              </a:xfrm>
              <a:prstGeom prst="rect">
                <a:avLst/>
              </a:prstGeom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514337" y="6067424"/>
                <a:ext cx="1381090" cy="266699"/>
              </a:xfrm>
              <a:prstGeom prst="rect">
                <a:avLst/>
              </a:prstGeom>
              <a:noFill/>
            </p:spPr>
            <p:txBody>
              <a:bodyPr wrap="none" lIns="73152" tIns="54864" rIns="73152" bIns="54864" anchor="ctr">
                <a:sp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sz="1315" b="1">
                    <a:solidFill>
                      <a:srgbClr val="005B8F"/>
                    </a:solidFill>
                  </a:rPr>
                  <a:t>Key Differences</a:t>
                </a: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190495" y="6477000"/>
                <a:ext cx="5838679" cy="457200"/>
              </a:xfrm>
              <a:prstGeom prst="roundRect">
                <a:avLst>
                  <a:gd name="adj" fmla="val 33333"/>
                </a:avLst>
              </a:prstGeom>
              <a:solidFill>
                <a:srgbClr val="0096C8">
                  <a:alpha val="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pic>
            <p:nvPicPr>
              <p:cNvPr id="55" name="Picture 54" descr="image.png"/>
              <p:cNvPicPr>
                <a:picLocks noChangeAspect="1"/>
              </p:cNvPicPr>
              <p:nvPr/>
            </p:nvPicPr>
            <p:blipFill>
              <a:blip r:embed="rId14">
                <a:alphaModFix/>
              </a:blip>
              <a:stretch>
                <a:fillRect/>
              </a:stretch>
            </p:blipFill>
            <p:spPr>
              <a:xfrm>
                <a:off x="333366" y="6617017"/>
                <a:ext cx="228594" cy="177164"/>
              </a:xfrm>
              <a:prstGeom prst="rect">
                <a:avLst/>
              </a:prstGeom>
            </p:spPr>
          </p:pic>
          <p:sp>
            <p:nvSpPr>
              <p:cNvPr id="56" name="TextBox 55"/>
              <p:cNvSpPr txBox="1"/>
              <p:nvPr/>
            </p:nvSpPr>
            <p:spPr>
              <a:xfrm>
                <a:off x="657208" y="6600825"/>
                <a:ext cx="3581310" cy="219074"/>
              </a:xfrm>
              <a:prstGeom prst="rect">
                <a:avLst/>
              </a:prstGeom>
              <a:noFill/>
            </p:spPr>
            <p:txBody>
              <a:bodyPr wrap="none" lIns="73152" tIns="54864" rIns="73152" bIns="54864" anchor="ctr">
                <a:sp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sz="1076" b="1">
                    <a:solidFill>
                      <a:srgbClr val="005B8F"/>
                    </a:solidFill>
                  </a:rPr>
                  <a:t>System software</a:t>
                </a:r>
                <a:r>
                  <a:rPr sz="1076" b="0">
                    <a:solidFill>
                      <a:srgbClr val="333333"/>
                    </a:solidFill>
                  </a:rPr>
                  <a:t> is essential for computer to work</a:t>
                </a:r>
              </a:p>
            </p:txBody>
          </p:sp>
          <p:pic>
            <p:nvPicPr>
              <p:cNvPr id="58" name="Picture 57" descr="image.png"/>
              <p:cNvPicPr>
                <a:picLocks noChangeAspect="1"/>
              </p:cNvPicPr>
              <p:nvPr/>
            </p:nvPicPr>
            <p:blipFill>
              <a:blip r:embed="rId15">
                <a:alphaModFix/>
              </a:blip>
              <a:stretch>
                <a:fillRect/>
              </a:stretch>
            </p:blipFill>
            <p:spPr>
              <a:xfrm>
                <a:off x="6305392" y="6608445"/>
                <a:ext cx="228594" cy="194309"/>
              </a:xfrm>
              <a:prstGeom prst="rect">
                <a:avLst/>
              </a:prstGeom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6629234" y="6600825"/>
                <a:ext cx="3219369" cy="219074"/>
              </a:xfrm>
              <a:prstGeom prst="rect">
                <a:avLst/>
              </a:prstGeom>
              <a:noFill/>
            </p:spPr>
            <p:txBody>
              <a:bodyPr wrap="none" lIns="73152" tIns="54864" rIns="73152" bIns="54864" anchor="ctr">
                <a:sp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sz="1076" b="1">
                    <a:solidFill>
                      <a:srgbClr val="005B8F"/>
                    </a:solidFill>
                  </a:rPr>
                  <a:t>Application software</a:t>
                </a:r>
                <a:r>
                  <a:rPr sz="1076" b="0">
                    <a:solidFill>
                      <a:srgbClr val="333333"/>
                    </a:solidFill>
                  </a:rPr>
                  <a:t> makes computer useful</a:t>
                </a: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190495" y="7077075"/>
                <a:ext cx="5838679" cy="457200"/>
              </a:xfrm>
              <a:prstGeom prst="roundRect">
                <a:avLst>
                  <a:gd name="adj" fmla="val 33333"/>
                </a:avLst>
              </a:prstGeom>
              <a:solidFill>
                <a:srgbClr val="0096C8">
                  <a:alpha val="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pic>
            <p:nvPicPr>
              <p:cNvPr id="61" name="Picture 60" descr="image.png"/>
              <p:cNvPicPr>
                <a:picLocks noChangeAspect="1"/>
              </p:cNvPicPr>
              <p:nvPr/>
            </p:nvPicPr>
            <p:blipFill>
              <a:blip r:embed="rId16">
                <a:alphaModFix/>
              </a:blip>
              <a:stretch>
                <a:fillRect/>
              </a:stretch>
            </p:blipFill>
            <p:spPr>
              <a:xfrm>
                <a:off x="333366" y="7212806"/>
                <a:ext cx="228594" cy="185737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657208" y="7200900"/>
                <a:ext cx="3257468" cy="219074"/>
              </a:xfrm>
              <a:prstGeom prst="rect">
                <a:avLst/>
              </a:prstGeom>
              <a:noFill/>
            </p:spPr>
            <p:txBody>
              <a:bodyPr wrap="none" lIns="73152" tIns="54864" rIns="73152" bIns="54864" anchor="ctr">
                <a:sp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sz="1076" b="1">
                    <a:solidFill>
                      <a:srgbClr val="005B8F"/>
                    </a:solidFill>
                  </a:rPr>
                  <a:t>System software</a:t>
                </a:r>
                <a:r>
                  <a:rPr sz="1076" b="0">
                    <a:solidFill>
                      <a:srgbClr val="333333"/>
                    </a:solidFill>
                  </a:rPr>
                  <a:t> works mostly behind scenes</a:t>
                </a:r>
              </a:p>
            </p:txBody>
          </p:sp>
          <p:pic>
            <p:nvPicPr>
              <p:cNvPr id="64" name="Picture 63" descr="image.png"/>
              <p:cNvPicPr>
                <a:picLocks noChangeAspect="1"/>
              </p:cNvPicPr>
              <p:nvPr/>
            </p:nvPicPr>
            <p:blipFill>
              <a:blip r:embed="rId17">
                <a:alphaModFix/>
              </a:blip>
              <a:stretch>
                <a:fillRect/>
              </a:stretch>
            </p:blipFill>
            <p:spPr>
              <a:xfrm>
                <a:off x="6325423" y="7191375"/>
                <a:ext cx="188531" cy="228600"/>
              </a:xfrm>
              <a:prstGeom prst="rect">
                <a:avLst/>
              </a:prstGeom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6629234" y="7200900"/>
                <a:ext cx="3009824" cy="219074"/>
              </a:xfrm>
              <a:prstGeom prst="rect">
                <a:avLst/>
              </a:prstGeom>
              <a:noFill/>
            </p:spPr>
            <p:txBody>
              <a:bodyPr wrap="none" lIns="73152" tIns="54864" rIns="73152" bIns="54864" anchor="ctr">
                <a:sp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sz="1076" b="1">
                    <a:solidFill>
                      <a:srgbClr val="005B8F"/>
                    </a:solidFill>
                  </a:rPr>
                  <a:t>Application software</a:t>
                </a:r>
                <a:r>
                  <a:rPr sz="1076" b="0">
                    <a:solidFill>
                      <a:srgbClr val="333333"/>
                    </a:solidFill>
                  </a:rPr>
                  <a:t> is controlled directly</a:t>
                </a: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5F7FA"/>
            </a:gs>
            <a:gs pos="100000">
              <a:srgbClr val="E4F1F9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494" y="90488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 dirty="0">
                <a:solidFill>
                  <a:srgbClr val="005B8F"/>
                </a:solidFill>
              </a:rPr>
              <a:t>Operating Systems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A388B16-B360-51F3-8614-0F061140D8D5}"/>
              </a:ext>
            </a:extLst>
          </p:cNvPr>
          <p:cNvGrpSpPr/>
          <p:nvPr/>
        </p:nvGrpSpPr>
        <p:grpSpPr>
          <a:xfrm>
            <a:off x="671494" y="853281"/>
            <a:ext cx="10502020" cy="5351051"/>
            <a:chOff x="666733" y="1143000"/>
            <a:chExt cx="10858228" cy="5286375"/>
          </a:xfrm>
        </p:grpSpPr>
        <p:sp>
          <p:nvSpPr>
            <p:cNvPr id="3" name="Rounded Rectangle 2"/>
            <p:cNvSpPr/>
            <p:nvPr/>
          </p:nvSpPr>
          <p:spPr>
            <a:xfrm>
              <a:off x="666733" y="1143000"/>
              <a:ext cx="3457488" cy="5286375"/>
            </a:xfrm>
            <a:prstGeom prst="roundRect">
              <a:avLst>
                <a:gd name="adj" fmla="val 6611"/>
              </a:avLst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114497" y="1333500"/>
              <a:ext cx="571485" cy="571500"/>
            </a:xfrm>
            <a:prstGeom prst="roundRect">
              <a:avLst>
                <a:gd name="adj" fmla="val 50000"/>
              </a:avLst>
            </a:prstGeom>
            <a:solidFill>
              <a:srgbClr val="0078D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5" name="Picture 4" descr="image.png"/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228794" y="1474404"/>
              <a:ext cx="342891" cy="28969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43051" y="2047874"/>
              <a:ext cx="914377" cy="295274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325"/>
                </a:spcAft>
              </a:pPr>
              <a:r>
                <a:rPr sz="1435" b="1">
                  <a:solidFill>
                    <a:srgbClr val="333333"/>
                  </a:solidFill>
                </a:rPr>
                <a:t>Windows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04972" y="2390774"/>
              <a:ext cx="590535" cy="190499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sz="956" b="0">
                  <a:solidFill>
                    <a:srgbClr val="666666"/>
                  </a:solidFill>
                </a:rPr>
                <a:t>Microsoft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6733" y="2771775"/>
              <a:ext cx="3457488" cy="1523999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6733" y="2809875"/>
              <a:ext cx="3457488" cy="14573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7228" y="4486275"/>
              <a:ext cx="3076498" cy="21907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650"/>
                </a:spcAft>
              </a:pPr>
              <a:r>
                <a:rPr sz="107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076" b="0">
                  <a:solidFill>
                    <a:srgbClr val="333333"/>
                  </a:solidFill>
                </a:rPr>
                <a:t> Used on most PCs </a:t>
              </a:r>
            </a:p>
          </p:txBody>
        </p:sp>
        <p:pic>
          <p:nvPicPr>
            <p:cNvPr id="11" name="Picture 10" descr="image.png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7228" y="4500282"/>
              <a:ext cx="190495" cy="16248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57228" y="4800600"/>
              <a:ext cx="3076498" cy="21907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650"/>
                </a:spcAft>
              </a:pPr>
              <a:r>
                <a:rPr sz="107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076" b="0">
                  <a:solidFill>
                    <a:srgbClr val="333333"/>
                  </a:solidFill>
                </a:rPr>
                <a:t> Easy-to-use interface </a:t>
              </a:r>
            </a:p>
          </p:txBody>
        </p:sp>
        <p:pic>
          <p:nvPicPr>
            <p:cNvPr id="13" name="Picture 12" descr="image.png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7228" y="4814607"/>
              <a:ext cx="190495" cy="16248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57228" y="5114925"/>
              <a:ext cx="3076498" cy="438149"/>
            </a:xfrm>
            <a:prstGeom prst="rect">
              <a:avLst/>
            </a:prstGeom>
            <a:noFill/>
          </p:spPr>
          <p:txBody>
            <a:bodyPr wrap="squar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650"/>
                </a:spcAft>
              </a:pPr>
              <a:r>
                <a:rPr sz="107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076" b="0">
                  <a:solidFill>
                    <a:srgbClr val="333333"/>
                  </a:solidFill>
                </a:rPr>
                <a:t> Compatible with thousands of programs </a:t>
              </a:r>
            </a:p>
          </p:txBody>
        </p:sp>
        <p:pic>
          <p:nvPicPr>
            <p:cNvPr id="15" name="Picture 14" descr="image.png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62972" y="5254063"/>
              <a:ext cx="190495" cy="162485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857228" y="5791200"/>
              <a:ext cx="3076498" cy="447675"/>
            </a:xfrm>
            <a:prstGeom prst="roundRect">
              <a:avLst>
                <a:gd name="adj" fmla="val 0"/>
              </a:avLst>
            </a:prstGeom>
            <a:solidFill>
              <a:srgbClr val="0096C8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ound Same Side Corner Rectangle 16"/>
            <p:cNvSpPr/>
            <p:nvPr/>
          </p:nvSpPr>
          <p:spPr>
            <a:xfrm rot="16200000">
              <a:off x="699431" y="5948997"/>
              <a:ext cx="447675" cy="13208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8D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38199" y="5905500"/>
              <a:ext cx="2752656" cy="219074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076" b="1">
                  <a:solidFill>
                    <a:srgbClr val="0078D4"/>
                  </a:solidFill>
                </a:rPr>
                <a:t>Universal compatibility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362340" y="1143000"/>
              <a:ext cx="3457488" cy="5286375"/>
            </a:xfrm>
            <a:prstGeom prst="roundRect">
              <a:avLst>
                <a:gd name="adj" fmla="val 6611"/>
              </a:avLst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810104" y="1333500"/>
              <a:ext cx="571485" cy="571500"/>
            </a:xfrm>
            <a:prstGeom prst="roundRect">
              <a:avLst>
                <a:gd name="adj" fmla="val 50000"/>
              </a:avLst>
            </a:prstGeom>
            <a:solidFill>
              <a:srgbClr val="3333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21" name="Picture 20" descr="image.png"/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24401" y="1492140"/>
              <a:ext cx="342891" cy="25421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743431" y="2047874"/>
              <a:ext cx="704832" cy="295274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325"/>
                </a:spcAft>
              </a:pPr>
              <a:r>
                <a:rPr sz="1435" b="1">
                  <a:solidFill>
                    <a:srgbClr val="333333"/>
                  </a:solidFill>
                </a:rPr>
                <a:t>macOS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14877" y="2390774"/>
              <a:ext cx="361940" cy="190499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sz="956" b="0">
                  <a:solidFill>
                    <a:srgbClr val="666666"/>
                  </a:solidFill>
                </a:rPr>
                <a:t>Apple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62340" y="2771775"/>
              <a:ext cx="3457488" cy="1523999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362340" y="2809875"/>
              <a:ext cx="3457488" cy="14573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52836" y="4486275"/>
              <a:ext cx="3076498" cy="21907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650"/>
                </a:spcAft>
              </a:pPr>
              <a:r>
                <a:rPr sz="107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076" b="0">
                  <a:solidFill>
                    <a:srgbClr val="333333"/>
                  </a:solidFill>
                </a:rPr>
                <a:t> Runs only on Macs </a:t>
              </a:r>
            </a:p>
          </p:txBody>
        </p:sp>
        <p:pic>
          <p:nvPicPr>
            <p:cNvPr id="27" name="Picture 26" descr="image.png"/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52836" y="4500282"/>
              <a:ext cx="190495" cy="16248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552836" y="4800600"/>
              <a:ext cx="3076498" cy="21907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650"/>
                </a:spcAft>
              </a:pPr>
              <a:r>
                <a:rPr sz="107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076" b="0">
                  <a:solidFill>
                    <a:srgbClr val="333333"/>
                  </a:solidFill>
                </a:rPr>
                <a:t> Famous for creative work </a:t>
              </a:r>
            </a:p>
          </p:txBody>
        </p:sp>
        <p:pic>
          <p:nvPicPr>
            <p:cNvPr id="29" name="Picture 28" descr="image.png"/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52836" y="4814607"/>
              <a:ext cx="190495" cy="16248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552836" y="5114925"/>
              <a:ext cx="3076498" cy="21907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650"/>
                </a:spcAft>
              </a:pPr>
              <a:r>
                <a:rPr sz="107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076" b="0">
                  <a:solidFill>
                    <a:srgbClr val="333333"/>
                  </a:solidFill>
                </a:rPr>
                <a:t> Tight integration with Apple devices </a:t>
              </a:r>
            </a:p>
          </p:txBody>
        </p:sp>
        <p:pic>
          <p:nvPicPr>
            <p:cNvPr id="31" name="Picture 30" descr="image.png"/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52836" y="5128932"/>
              <a:ext cx="190495" cy="162485"/>
            </a:xfrm>
            <a:prstGeom prst="rect">
              <a:avLst/>
            </a:prstGeom>
          </p:spPr>
        </p:pic>
        <p:sp>
          <p:nvSpPr>
            <p:cNvPr id="32" name="Rounded Rectangle 31"/>
            <p:cNvSpPr/>
            <p:nvPr/>
          </p:nvSpPr>
          <p:spPr>
            <a:xfrm>
              <a:off x="4552836" y="5791200"/>
              <a:ext cx="3076498" cy="447675"/>
            </a:xfrm>
            <a:prstGeom prst="roundRect">
              <a:avLst>
                <a:gd name="adj" fmla="val 0"/>
              </a:avLst>
            </a:prstGeom>
            <a:solidFill>
              <a:srgbClr val="0096C8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" name="Round Same Side Corner Rectangle 32"/>
            <p:cNvSpPr/>
            <p:nvPr/>
          </p:nvSpPr>
          <p:spPr>
            <a:xfrm rot="16200000">
              <a:off x="4395039" y="5948997"/>
              <a:ext cx="447675" cy="13208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3333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33806" y="5905500"/>
              <a:ext cx="2752656" cy="219074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076" b="1">
                  <a:solidFill>
                    <a:srgbClr val="333333"/>
                  </a:solidFill>
                </a:rPr>
                <a:t>Elegant and simple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067473" y="1143000"/>
              <a:ext cx="3457488" cy="5286375"/>
            </a:xfrm>
            <a:prstGeom prst="roundRect">
              <a:avLst>
                <a:gd name="adj" fmla="val 6611"/>
              </a:avLst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9505712" y="1333500"/>
              <a:ext cx="571485" cy="571500"/>
            </a:xfrm>
            <a:prstGeom prst="roundRect">
              <a:avLst>
                <a:gd name="adj" fmla="val 50000"/>
              </a:avLst>
            </a:prstGeom>
            <a:solidFill>
              <a:srgbClr val="FCC62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37" name="Picture 36" descr="image.png"/>
            <p:cNvPicPr>
              <a:picLocks noChangeAspect="1"/>
            </p:cNvPicPr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620009" y="1486228"/>
              <a:ext cx="342891" cy="266043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9515237" y="2047874"/>
              <a:ext cx="561960" cy="295274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325"/>
                </a:spcAft>
              </a:pPr>
              <a:r>
                <a:rPr sz="1435" b="1">
                  <a:solidFill>
                    <a:srgbClr val="333333"/>
                  </a:solidFill>
                </a:rPr>
                <a:t>Linux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91415" y="2390774"/>
              <a:ext cx="819129" cy="190499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sz="956" b="0">
                  <a:solidFill>
                    <a:srgbClr val="666666"/>
                  </a:solidFill>
                </a:rPr>
                <a:t>Open Source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067473" y="2771775"/>
              <a:ext cx="3457488" cy="1523999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067473" y="2809875"/>
              <a:ext cx="3457488" cy="14573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57968" y="4486275"/>
              <a:ext cx="3076498" cy="21907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650"/>
                </a:spcAft>
              </a:pPr>
              <a:r>
                <a:rPr sz="107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076" b="0">
                  <a:solidFill>
                    <a:srgbClr val="333333"/>
                  </a:solidFill>
                </a:rPr>
                <a:t> Free and open-source </a:t>
              </a:r>
            </a:p>
          </p:txBody>
        </p:sp>
        <p:pic>
          <p:nvPicPr>
            <p:cNvPr id="43" name="Picture 42" descr="image.png"/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257968" y="4500282"/>
              <a:ext cx="190495" cy="162485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8257968" y="4800600"/>
              <a:ext cx="3076498" cy="21907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650"/>
                </a:spcAft>
              </a:pPr>
              <a:r>
                <a:rPr sz="107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076" b="0">
                  <a:solidFill>
                    <a:srgbClr val="333333"/>
                  </a:solidFill>
                </a:rPr>
                <a:t> Popular among programmers </a:t>
              </a:r>
            </a:p>
          </p:txBody>
        </p:sp>
        <p:pic>
          <p:nvPicPr>
            <p:cNvPr id="45" name="Picture 44" descr="image.png"/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257968" y="4814607"/>
              <a:ext cx="190495" cy="162485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8257968" y="5114925"/>
              <a:ext cx="3076498" cy="21907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650"/>
                </a:spcAft>
              </a:pPr>
              <a:r>
                <a:rPr sz="107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076" b="0">
                  <a:solidFill>
                    <a:srgbClr val="333333"/>
                  </a:solidFill>
                </a:rPr>
                <a:t> Very flexible and secure </a:t>
              </a:r>
            </a:p>
          </p:txBody>
        </p:sp>
        <p:pic>
          <p:nvPicPr>
            <p:cNvPr id="47" name="Picture 46" descr="image.png"/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257968" y="5128932"/>
              <a:ext cx="190495" cy="162485"/>
            </a:xfrm>
            <a:prstGeom prst="rect">
              <a:avLst/>
            </a:prstGeom>
          </p:spPr>
        </p:pic>
        <p:sp>
          <p:nvSpPr>
            <p:cNvPr id="48" name="Rounded Rectangle 47"/>
            <p:cNvSpPr/>
            <p:nvPr/>
          </p:nvSpPr>
          <p:spPr>
            <a:xfrm>
              <a:off x="8257968" y="5791200"/>
              <a:ext cx="3076498" cy="447675"/>
            </a:xfrm>
            <a:prstGeom prst="roundRect">
              <a:avLst>
                <a:gd name="adj" fmla="val 0"/>
              </a:avLst>
            </a:prstGeom>
            <a:solidFill>
              <a:srgbClr val="0096C8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9" name="Round Same Side Corner Rectangle 48"/>
            <p:cNvSpPr/>
            <p:nvPr/>
          </p:nvSpPr>
          <p:spPr>
            <a:xfrm rot="16200000">
              <a:off x="8100171" y="5948997"/>
              <a:ext cx="447675" cy="13208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CC62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438939" y="5862051"/>
              <a:ext cx="1551213" cy="305971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076" b="1" dirty="0">
                  <a:solidFill>
                    <a:srgbClr val="FFC000"/>
                  </a:solidFill>
                </a:rPr>
                <a:t>Free and customizable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5F7FA"/>
            </a:gs>
            <a:gs pos="100000">
              <a:srgbClr val="E4F1F9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33" y="147918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 dirty="0">
                <a:solidFill>
                  <a:srgbClr val="005B8F"/>
                </a:solidFill>
              </a:rPr>
              <a:t>Key Takeaways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FA3BB69-8A96-25FF-043F-B958BA1FE1B0}"/>
              </a:ext>
            </a:extLst>
          </p:cNvPr>
          <p:cNvGrpSpPr/>
          <p:nvPr/>
        </p:nvGrpSpPr>
        <p:grpSpPr>
          <a:xfrm>
            <a:off x="666733" y="647735"/>
            <a:ext cx="9618004" cy="4533899"/>
            <a:chOff x="666733" y="1143000"/>
            <a:chExt cx="10858228" cy="5276849"/>
          </a:xfrm>
        </p:grpSpPr>
        <p:sp>
          <p:nvSpPr>
            <p:cNvPr id="3" name="Rounded Rectangle 2"/>
            <p:cNvSpPr/>
            <p:nvPr/>
          </p:nvSpPr>
          <p:spPr>
            <a:xfrm>
              <a:off x="666733" y="1143000"/>
              <a:ext cx="5314817" cy="2695575"/>
            </a:xfrm>
            <a:prstGeom prst="roundRect">
              <a:avLst>
                <a:gd name="adj" fmla="val 848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" name="Rectangle 3"/>
            <p:cNvSpPr/>
            <p:nvPr/>
          </p:nvSpPr>
          <p:spPr>
            <a:xfrm>
              <a:off x="666733" y="1143000"/>
              <a:ext cx="5314817" cy="552450"/>
            </a:xfrm>
            <a:prstGeom prst="rect">
              <a:avLst/>
            </a:prstGeom>
            <a:solidFill>
              <a:srgbClr val="005B8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5" name="Picture 4" descr="image.png"/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57228" y="1314864"/>
              <a:ext cx="266693" cy="20872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38219" y="1285875"/>
              <a:ext cx="2076398" cy="266699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315" b="1">
                  <a:solidFill>
                    <a:srgbClr val="FFFFFF"/>
                  </a:solidFill>
                </a:rPr>
                <a:t>Hardware Components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57228" y="1885950"/>
              <a:ext cx="4933826" cy="23812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96" b="1">
                  <a:solidFill>
                    <a:srgbClr val="005B8F"/>
                  </a:solidFill>
                </a:rPr>
                <a:t>Motherboard:</a:t>
              </a:r>
              <a:r>
                <a:rPr sz="1196" b="0">
                  <a:solidFill>
                    <a:srgbClr val="333333"/>
                  </a:solidFill>
                </a:rPr>
                <a:t> Links all components </a:t>
              </a:r>
            </a:p>
          </p:txBody>
        </p:sp>
        <p:pic>
          <p:nvPicPr>
            <p:cNvPr id="8" name="Picture 7" descr="image.png"/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7228" y="1905560"/>
              <a:ext cx="190495" cy="15127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57228" y="2238375"/>
              <a:ext cx="4933826" cy="23812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96" b="1">
                  <a:solidFill>
                    <a:srgbClr val="005B8F"/>
                  </a:solidFill>
                </a:rPr>
                <a:t>CPU:</a:t>
              </a:r>
              <a:r>
                <a:rPr sz="1196" b="0">
                  <a:solidFill>
                    <a:srgbClr val="333333"/>
                  </a:solidFill>
                </a:rPr>
                <a:t> Computer's "brain" </a:t>
              </a:r>
            </a:p>
          </p:txBody>
        </p:sp>
        <p:pic>
          <p:nvPicPr>
            <p:cNvPr id="10" name="Picture 9" descr="image.png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7228" y="2257985"/>
              <a:ext cx="190495" cy="15127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57228" y="2590799"/>
              <a:ext cx="4933826" cy="23812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96" b="1">
                  <a:solidFill>
                    <a:srgbClr val="005B8F"/>
                  </a:solidFill>
                </a:rPr>
                <a:t>RAM:</a:t>
              </a:r>
              <a:r>
                <a:rPr sz="1196" b="0">
                  <a:solidFill>
                    <a:srgbClr val="333333"/>
                  </a:solidFill>
                </a:rPr>
                <a:t> Temporary working memory </a:t>
              </a:r>
            </a:p>
          </p:txBody>
        </p:sp>
        <p:pic>
          <p:nvPicPr>
            <p:cNvPr id="12" name="Picture 11" descr="image.png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7228" y="2610410"/>
              <a:ext cx="190495" cy="15127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57228" y="2943225"/>
              <a:ext cx="4933826" cy="23812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96" b="1">
                  <a:solidFill>
                    <a:srgbClr val="005B8F"/>
                  </a:solidFill>
                </a:rPr>
                <a:t>Storage:</a:t>
              </a:r>
              <a:r>
                <a:rPr sz="1196" b="0">
                  <a:solidFill>
                    <a:srgbClr val="333333"/>
                  </a:solidFill>
                </a:rPr>
                <a:t> Long-term data retention </a:t>
              </a:r>
            </a:p>
          </p:txBody>
        </p:sp>
        <p:pic>
          <p:nvPicPr>
            <p:cNvPr id="14" name="Picture 13" descr="image.png"/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57228" y="2968438"/>
              <a:ext cx="190495" cy="14007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57228" y="3295650"/>
              <a:ext cx="4933826" cy="23812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96" b="1">
                  <a:solidFill>
                    <a:srgbClr val="005B8F"/>
                  </a:solidFill>
                </a:rPr>
                <a:t>I/O Devices:</a:t>
              </a:r>
              <a:r>
                <a:rPr sz="1196" b="0">
                  <a:solidFill>
                    <a:srgbClr val="333333"/>
                  </a:solidFill>
                </a:rPr>
                <a:t> Human-computer interaction </a:t>
              </a:r>
            </a:p>
          </p:txBody>
        </p:sp>
        <p:pic>
          <p:nvPicPr>
            <p:cNvPr id="16" name="Picture 15" descr="image.png"/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57228" y="3320863"/>
              <a:ext cx="190495" cy="140073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6210144" y="1143000"/>
              <a:ext cx="5314817" cy="2695575"/>
            </a:xfrm>
            <a:prstGeom prst="roundRect">
              <a:avLst>
                <a:gd name="adj" fmla="val 848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10144" y="1143000"/>
              <a:ext cx="5314817" cy="552450"/>
            </a:xfrm>
            <a:prstGeom prst="rect">
              <a:avLst/>
            </a:prstGeom>
            <a:solidFill>
              <a:srgbClr val="005B8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9" name="Picture 18" descr="image.png"/>
            <p:cNvPicPr>
              <a:picLocks noChangeAspect="1"/>
            </p:cNvPicPr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00639" y="1346752"/>
              <a:ext cx="266693" cy="14494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781630" y="1285875"/>
              <a:ext cx="1381090" cy="266699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315" b="1">
                  <a:solidFill>
                    <a:srgbClr val="FFFFFF"/>
                  </a:solidFill>
                </a:rPr>
                <a:t>Software Types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00639" y="1885950"/>
              <a:ext cx="4933826" cy="23812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96" b="1">
                  <a:solidFill>
                    <a:srgbClr val="005B8F"/>
                  </a:solidFill>
                </a:rPr>
                <a:t>System Software:</a:t>
              </a:r>
              <a:r>
                <a:rPr sz="1196" b="0">
                  <a:solidFill>
                    <a:srgbClr val="333333"/>
                  </a:solidFill>
                </a:rPr>
                <a:t> Manages hardware </a:t>
              </a:r>
            </a:p>
          </p:txBody>
        </p:sp>
        <p:pic>
          <p:nvPicPr>
            <p:cNvPr id="22" name="Picture 21" descr="image.png"/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400639" y="1899957"/>
              <a:ext cx="190495" cy="16248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400639" y="2238375"/>
              <a:ext cx="4933826" cy="23812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96" b="1">
                  <a:solidFill>
                    <a:srgbClr val="005B8F"/>
                  </a:solidFill>
                </a:rPr>
                <a:t>Application Software:</a:t>
              </a:r>
              <a:r>
                <a:rPr sz="1196" b="0">
                  <a:solidFill>
                    <a:srgbClr val="333333"/>
                  </a:solidFill>
                </a:rPr>
                <a:t> User-facing tools </a:t>
              </a:r>
            </a:p>
          </p:txBody>
        </p:sp>
        <p:pic>
          <p:nvPicPr>
            <p:cNvPr id="24" name="Picture 23" descr="image.png"/>
            <p:cNvPicPr>
              <a:picLocks noChangeAspect="1"/>
            </p:cNvPicPr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400639" y="2263588"/>
              <a:ext cx="190495" cy="14007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400639" y="2590799"/>
              <a:ext cx="4933826" cy="23812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96" b="1">
                  <a:solidFill>
                    <a:srgbClr val="005B8F"/>
                  </a:solidFill>
                </a:rPr>
                <a:t>Key Difference:</a:t>
              </a:r>
              <a:r>
                <a:rPr sz="1196" b="0">
                  <a:solidFill>
                    <a:srgbClr val="333333"/>
                  </a:solidFill>
                </a:rPr>
                <a:t> Essential vs. Useful </a:t>
              </a:r>
            </a:p>
          </p:txBody>
        </p:sp>
        <p:pic>
          <p:nvPicPr>
            <p:cNvPr id="26" name="Picture 25" descr="image.png"/>
            <p:cNvPicPr>
              <a:picLocks noChangeAspect="1"/>
            </p:cNvPicPr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400639" y="2624417"/>
              <a:ext cx="190495" cy="12326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400639" y="2943225"/>
              <a:ext cx="4933826" cy="23812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96" b="1">
                  <a:solidFill>
                    <a:srgbClr val="005B8F"/>
                  </a:solidFill>
                </a:rPr>
                <a:t>Visibility:</a:t>
              </a:r>
              <a:r>
                <a:rPr sz="1196" b="0">
                  <a:solidFill>
                    <a:srgbClr val="333333"/>
                  </a:solidFill>
                </a:rPr>
                <a:t> Background vs. Direct control </a:t>
              </a:r>
            </a:p>
          </p:txBody>
        </p:sp>
        <p:pic>
          <p:nvPicPr>
            <p:cNvPr id="28" name="Picture 27" descr="image.png"/>
            <p:cNvPicPr>
              <a:picLocks noChangeAspect="1"/>
            </p:cNvPicPr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400639" y="2974041"/>
              <a:ext cx="190495" cy="128867"/>
            </a:xfrm>
            <a:prstGeom prst="rect">
              <a:avLst/>
            </a:prstGeom>
          </p:spPr>
        </p:pic>
        <p:sp>
          <p:nvSpPr>
            <p:cNvPr id="29" name="Rounded Rectangle 28"/>
            <p:cNvSpPr/>
            <p:nvPr/>
          </p:nvSpPr>
          <p:spPr>
            <a:xfrm>
              <a:off x="666733" y="4076699"/>
              <a:ext cx="5314817" cy="2343150"/>
            </a:xfrm>
            <a:prstGeom prst="roundRect">
              <a:avLst>
                <a:gd name="adj" fmla="val 9756"/>
              </a:avLst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6733" y="4076699"/>
              <a:ext cx="5314817" cy="552450"/>
            </a:xfrm>
            <a:prstGeom prst="rect">
              <a:avLst/>
            </a:prstGeom>
            <a:solidFill>
              <a:srgbClr val="005B8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31" name="Picture 30" descr="image.png"/>
            <p:cNvPicPr>
              <a:picLocks noChangeAspect="1"/>
            </p:cNvPicPr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857228" y="4257260"/>
              <a:ext cx="266693" cy="19132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238219" y="4219575"/>
              <a:ext cx="1695407" cy="266699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315" b="1">
                  <a:solidFill>
                    <a:srgbClr val="FFFFFF"/>
                  </a:solidFill>
                </a:rPr>
                <a:t>Operating Systems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7228" y="4819650"/>
              <a:ext cx="4933826" cy="23812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96" b="1">
                  <a:solidFill>
                    <a:srgbClr val="005B8F"/>
                  </a:solidFill>
                </a:rPr>
                <a:t>Windows:</a:t>
              </a:r>
              <a:r>
                <a:rPr sz="1196" b="0">
                  <a:solidFill>
                    <a:srgbClr val="333333"/>
                  </a:solidFill>
                </a:rPr>
                <a:t> Universal compatibility </a:t>
              </a:r>
            </a:p>
          </p:txBody>
        </p:sp>
        <p:pic>
          <p:nvPicPr>
            <p:cNvPr id="34" name="Picture 33" descr="image.png"/>
            <p:cNvPicPr>
              <a:picLocks noChangeAspect="1"/>
            </p:cNvPicPr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857228" y="4833657"/>
              <a:ext cx="190495" cy="16248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857228" y="5172075"/>
              <a:ext cx="4933826" cy="23812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96" b="1">
                  <a:solidFill>
                    <a:srgbClr val="005B8F"/>
                  </a:solidFill>
                </a:rPr>
                <a:t>macOS:</a:t>
              </a:r>
              <a:r>
                <a:rPr sz="1196" b="0">
                  <a:solidFill>
                    <a:srgbClr val="333333"/>
                  </a:solidFill>
                </a:rPr>
                <a:t> Elegant design </a:t>
              </a:r>
            </a:p>
          </p:txBody>
        </p:sp>
        <p:pic>
          <p:nvPicPr>
            <p:cNvPr id="36" name="Picture 35" descr="image.png"/>
            <p:cNvPicPr>
              <a:picLocks noChangeAspect="1"/>
            </p:cNvPicPr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857228" y="5194486"/>
              <a:ext cx="190495" cy="145676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857228" y="5524499"/>
              <a:ext cx="4933826" cy="23812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96" b="1">
                  <a:solidFill>
                    <a:srgbClr val="005B8F"/>
                  </a:solidFill>
                </a:rPr>
                <a:t>Linux:</a:t>
              </a:r>
              <a:r>
                <a:rPr sz="1196" b="0">
                  <a:solidFill>
                    <a:srgbClr val="333333"/>
                  </a:solidFill>
                </a:rPr>
                <a:t> Free &amp; customizable </a:t>
              </a:r>
            </a:p>
          </p:txBody>
        </p:sp>
        <p:pic>
          <p:nvPicPr>
            <p:cNvPr id="38" name="Picture 37" descr="image.png"/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7228" y="5544110"/>
              <a:ext cx="190495" cy="151279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857228" y="5876925"/>
              <a:ext cx="4933826" cy="23812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96" b="1">
                  <a:solidFill>
                    <a:srgbClr val="005B8F"/>
                  </a:solidFill>
                </a:rPr>
                <a:t>Function:</a:t>
              </a:r>
              <a:r>
                <a:rPr sz="1196" b="0">
                  <a:solidFill>
                    <a:srgbClr val="333333"/>
                  </a:solidFill>
                </a:rPr>
                <a:t> Translates between hardware &amp; software </a:t>
              </a:r>
            </a:p>
          </p:txBody>
        </p:sp>
        <p:pic>
          <p:nvPicPr>
            <p:cNvPr id="40" name="Picture 39" descr="image.png"/>
            <p:cNvPicPr>
              <a:picLocks noChangeAspect="1"/>
            </p:cNvPicPr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857228" y="5890932"/>
              <a:ext cx="190495" cy="162485"/>
            </a:xfrm>
            <a:prstGeom prst="rect">
              <a:avLst/>
            </a:prstGeom>
          </p:spPr>
        </p:pic>
        <p:sp>
          <p:nvSpPr>
            <p:cNvPr id="41" name="Rounded Rectangle 40"/>
            <p:cNvSpPr/>
            <p:nvPr/>
          </p:nvSpPr>
          <p:spPr>
            <a:xfrm>
              <a:off x="6210144" y="4076699"/>
              <a:ext cx="5314817" cy="2343150"/>
            </a:xfrm>
            <a:prstGeom prst="roundRect">
              <a:avLst>
                <a:gd name="adj" fmla="val 9756"/>
              </a:avLst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10144" y="4076699"/>
              <a:ext cx="5314817" cy="552450"/>
            </a:xfrm>
            <a:prstGeom prst="rect">
              <a:avLst/>
            </a:prstGeom>
            <a:solidFill>
              <a:srgbClr val="005B8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43" name="Picture 42" descr="image.png"/>
            <p:cNvPicPr>
              <a:picLocks noChangeAspect="1"/>
            </p:cNvPicPr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6400639" y="4239867"/>
              <a:ext cx="266693" cy="226115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781630" y="4219575"/>
              <a:ext cx="1285842" cy="266699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315" b="1">
                  <a:solidFill>
                    <a:srgbClr val="FFFFFF"/>
                  </a:solidFill>
                </a:rPr>
                <a:t>Why It Matters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00639" y="4819650"/>
              <a:ext cx="4933826" cy="23812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196" b="0">
                  <a:solidFill>
                    <a:srgbClr val="333333"/>
                  </a:solidFill>
                </a:rPr>
                <a:t> Talk confidently about computers </a:t>
              </a:r>
            </a:p>
          </p:txBody>
        </p:sp>
        <p:pic>
          <p:nvPicPr>
            <p:cNvPr id="46" name="Picture 45" descr="image.png"/>
            <p:cNvPicPr>
              <a:picLocks noChangeAspect="1"/>
            </p:cNvPicPr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6400639" y="4833657"/>
              <a:ext cx="190495" cy="162485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400639" y="5172075"/>
              <a:ext cx="4933826" cy="23812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196" b="0">
                  <a:solidFill>
                    <a:srgbClr val="333333"/>
                  </a:solidFill>
                </a:rPr>
                <a:t> Ask better questions for tech help </a:t>
              </a:r>
            </a:p>
          </p:txBody>
        </p:sp>
        <p:pic>
          <p:nvPicPr>
            <p:cNvPr id="48" name="Picture 47" descr="image.png"/>
            <p:cNvPicPr>
              <a:picLocks noChangeAspect="1"/>
            </p:cNvPicPr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6400639" y="5186082"/>
              <a:ext cx="190495" cy="162485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400639" y="5524499"/>
              <a:ext cx="4933826" cy="23812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196" b="0">
                  <a:solidFill>
                    <a:srgbClr val="333333"/>
                  </a:solidFill>
                </a:rPr>
                <a:t> Prepare for future classes &amp; jobs </a:t>
              </a:r>
            </a:p>
          </p:txBody>
        </p:sp>
        <p:pic>
          <p:nvPicPr>
            <p:cNvPr id="50" name="Picture 49" descr="image.png"/>
            <p:cNvPicPr>
              <a:picLocks noChangeAspect="1"/>
            </p:cNvPicPr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6400639" y="5544110"/>
              <a:ext cx="190495" cy="151279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6400639" y="5876925"/>
              <a:ext cx="4933826" cy="238124"/>
            </a:xfrm>
            <a:prstGeom prst="rect">
              <a:avLst/>
            </a:prstGeom>
            <a:noFill/>
          </p:spPr>
          <p:txBody>
            <a:bodyPr wrap="none" lIns="182880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780"/>
                </a:spcAft>
              </a:pPr>
              <a:r>
                <a:rPr sz="1196" b="0">
                  <a:solidFill>
                    <a:srgbClr val="333333"/>
                  </a:solidFill>
                </a:rPr>
                <a:t> </a:t>
              </a:r>
              <a:r>
                <a:rPr sz="1104"/>
                <a:t>  </a:t>
              </a:r>
              <a:r>
                <a:rPr sz="1196" b="0">
                  <a:solidFill>
                    <a:srgbClr val="333333"/>
                  </a:solidFill>
                </a:rPr>
                <a:t> Navigate digital environments effectively </a:t>
              </a:r>
            </a:p>
          </p:txBody>
        </p:sp>
        <p:pic>
          <p:nvPicPr>
            <p:cNvPr id="52" name="Picture 51" descr="image.png"/>
            <p:cNvPicPr>
              <a:picLocks noChangeAspect="1"/>
            </p:cNvPicPr>
            <p:nvPr/>
          </p:nvPicPr>
          <p:blipFill>
            <a:blip r:embed="rId20">
              <a:alphaModFix/>
            </a:blip>
            <a:stretch>
              <a:fillRect/>
            </a:stretch>
          </p:blipFill>
          <p:spPr>
            <a:xfrm>
              <a:off x="6400639" y="5890932"/>
              <a:ext cx="190495" cy="162485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D3E038E-20CA-E94B-ED37-2711704C2D66}"/>
              </a:ext>
            </a:extLst>
          </p:cNvPr>
          <p:cNvGrpSpPr/>
          <p:nvPr/>
        </p:nvGrpSpPr>
        <p:grpSpPr>
          <a:xfrm>
            <a:off x="666733" y="5290831"/>
            <a:ext cx="10858228" cy="1362076"/>
            <a:chOff x="666733" y="6657974"/>
            <a:chExt cx="10858228" cy="1362076"/>
          </a:xfrm>
        </p:grpSpPr>
        <p:sp>
          <p:nvSpPr>
            <p:cNvPr id="53" name="Rounded Rectangle 52"/>
            <p:cNvSpPr/>
            <p:nvPr/>
          </p:nvSpPr>
          <p:spPr>
            <a:xfrm>
              <a:off x="666733" y="6657975"/>
              <a:ext cx="10858228" cy="1362075"/>
            </a:xfrm>
            <a:prstGeom prst="roundRect">
              <a:avLst>
                <a:gd name="adj" fmla="val 0"/>
              </a:avLst>
            </a:prstGeom>
            <a:solidFill>
              <a:srgbClr val="0096C8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4" name="Round Same Side Corner Rectangle 53"/>
            <p:cNvSpPr/>
            <p:nvPr/>
          </p:nvSpPr>
          <p:spPr>
            <a:xfrm rot="16200000">
              <a:off x="68246" y="7256462"/>
              <a:ext cx="1362075" cy="165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5B8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55" name="Picture 54" descr="image.png"/>
            <p:cNvPicPr>
              <a:picLocks noChangeAspect="1"/>
            </p:cNvPicPr>
            <p:nvPr/>
          </p:nvPicPr>
          <p:blipFill>
            <a:blip r:embed="rId21">
              <a:alphaModFix/>
            </a:blip>
            <a:stretch>
              <a:fillRect/>
            </a:stretch>
          </p:blipFill>
          <p:spPr>
            <a:xfrm>
              <a:off x="904852" y="6884669"/>
              <a:ext cx="228594" cy="194309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1228694" y="6848475"/>
              <a:ext cx="1200119" cy="266699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sz="1315" b="1">
                  <a:solidFill>
                    <a:srgbClr val="005B8F"/>
                  </a:solidFill>
                </a:rPr>
                <a:t>Core Concept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04852" y="7258050"/>
              <a:ext cx="10429614" cy="571500"/>
            </a:xfrm>
            <a:prstGeom prst="rect">
              <a:avLst/>
            </a:prstGeom>
            <a:noFill/>
          </p:spPr>
          <p:txBody>
            <a:bodyPr wrap="square" lIns="73152" tIns="54864" rIns="73152" bIns="54864" anchor="ctr">
              <a:spAutoFit/>
            </a:bodyPr>
            <a:lstStyle/>
            <a:p>
              <a:pPr algn="l">
                <a:lnSpc>
                  <a:spcPts val="195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96" b="0">
                  <a:solidFill>
                    <a:srgbClr val="333333"/>
                  </a:solidFill>
                </a:rPr>
                <a:t> Computer systems consist of </a:t>
              </a:r>
              <a:r>
                <a:rPr sz="1196" b="1">
                  <a:solidFill>
                    <a:srgbClr val="005B8F"/>
                  </a:solidFill>
                </a:rPr>
                <a:t>physical hardware</a:t>
              </a:r>
              <a:r>
                <a:rPr sz="1196" b="0">
                  <a:solidFill>
                    <a:srgbClr val="333333"/>
                  </a:solidFill>
                </a:rPr>
                <a:t> that processes information and </a:t>
              </a:r>
              <a:r>
                <a:rPr sz="1196" b="1">
                  <a:solidFill>
                    <a:srgbClr val="005B8F"/>
                  </a:solidFill>
                </a:rPr>
                <a:t>software</a:t>
              </a:r>
              <a:r>
                <a:rPr sz="1196" b="0">
                  <a:solidFill>
                    <a:srgbClr val="333333"/>
                  </a:solidFill>
                </a:rPr>
                <a:t> that provides instructions, all managed by an </a:t>
              </a:r>
              <a:r>
                <a:rPr sz="1196" b="1">
                  <a:solidFill>
                    <a:srgbClr val="005B8F"/>
                  </a:solidFill>
                </a:rPr>
                <a:t>operating system</a:t>
              </a:r>
              <a:r>
                <a:rPr sz="1196" b="0">
                  <a:solidFill>
                    <a:srgbClr val="333333"/>
                  </a:solidFill>
                </a:rPr>
                <a:t> that bridges the gap between users and technology.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600</Words>
  <Application>Microsoft Office PowerPoint</Application>
  <PresentationFormat>Widescreen</PresentationFormat>
  <Paragraphs>137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venom t98</cp:lastModifiedBy>
  <cp:revision>7</cp:revision>
  <dcterms:created xsi:type="dcterms:W3CDTF">2013-01-27T09:14:16Z</dcterms:created>
  <dcterms:modified xsi:type="dcterms:W3CDTF">2025-10-26T10:09:40Z</dcterms:modified>
  <cp:category/>
</cp:coreProperties>
</file>