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6" r:id="rId3"/>
    <p:sldId id="267" r:id="rId4"/>
    <p:sldId id="268" r:id="rId5"/>
    <p:sldId id="269" r:id="rId6"/>
    <p:sldId id="270" r:id="rId7"/>
    <p:sldId id="271" r:id="rId8"/>
    <p:sldId id="272" r:id="rId9"/>
    <p:sldId id="273" r:id="rId10"/>
    <p:sldId id="279" r:id="rId11"/>
    <p:sldId id="281" r:id="rId12"/>
    <p:sldId id="282" r:id="rId13"/>
    <p:sldId id="283" r:id="rId14"/>
    <p:sldId id="274" r:id="rId15"/>
    <p:sldId id="275" r:id="rId16"/>
    <p:sldId id="276" r:id="rId17"/>
    <p:sldId id="277" r:id="rId18"/>
    <p:sldId id="280" r:id="rId19"/>
    <p:sldId id="285" r:id="rId20"/>
    <p:sldId id="286" r:id="rId21"/>
    <p:sldId id="287" r:id="rId22"/>
    <p:sldId id="288" r:id="rId23"/>
    <p:sldId id="289" r:id="rId24"/>
    <p:sldId id="290" r:id="rId25"/>
    <p:sldId id="291" r:id="rId26"/>
    <p:sldId id="292" r:id="rId27"/>
    <p:sldId id="293" r:id="rId28"/>
    <p:sldId id="294" r:id="rId29"/>
    <p:sldId id="29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FC40E-E33C-4649-8D6C-95DE03262099}" type="datetimeFigureOut">
              <a:rPr lang="fr-FR" smtClean="0"/>
              <a:t>18/10/2025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550A2-8743-4DF8-AA7F-2F9F71342C74}" type="slidenum">
              <a:rPr lang="fr-FR" smtClean="0"/>
              <a:t>‹N°›</a:t>
            </a:fld>
            <a:endParaRPr lang="fr-FR"/>
          </a:p>
        </p:txBody>
      </p:sp>
    </p:spTree>
    <p:extLst>
      <p:ext uri="{BB962C8B-B14F-4D97-AF65-F5344CB8AC3E}">
        <p14:creationId xmlns:p14="http://schemas.microsoft.com/office/powerpoint/2010/main" val="13571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a:t>
            </a:fld>
            <a:endParaRPr lang="fr-FR"/>
          </a:p>
        </p:txBody>
      </p:sp>
    </p:spTree>
    <p:extLst>
      <p:ext uri="{BB962C8B-B14F-4D97-AF65-F5344CB8AC3E}">
        <p14:creationId xmlns:p14="http://schemas.microsoft.com/office/powerpoint/2010/main" val="29921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10</a:t>
            </a:fld>
            <a:endParaRPr lang="fr-FR"/>
          </a:p>
        </p:txBody>
      </p:sp>
    </p:spTree>
    <p:extLst>
      <p:ext uri="{BB962C8B-B14F-4D97-AF65-F5344CB8AC3E}">
        <p14:creationId xmlns:p14="http://schemas.microsoft.com/office/powerpoint/2010/main" val="234583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11</a:t>
            </a:fld>
            <a:endParaRPr lang="fr-FR"/>
          </a:p>
        </p:txBody>
      </p:sp>
    </p:spTree>
    <p:extLst>
      <p:ext uri="{BB962C8B-B14F-4D97-AF65-F5344CB8AC3E}">
        <p14:creationId xmlns:p14="http://schemas.microsoft.com/office/powerpoint/2010/main" val="302712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12</a:t>
            </a:fld>
            <a:endParaRPr lang="fr-FR"/>
          </a:p>
        </p:txBody>
      </p:sp>
    </p:spTree>
    <p:extLst>
      <p:ext uri="{BB962C8B-B14F-4D97-AF65-F5344CB8AC3E}">
        <p14:creationId xmlns:p14="http://schemas.microsoft.com/office/powerpoint/2010/main" val="78090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13</a:t>
            </a:fld>
            <a:endParaRPr lang="fr-FR"/>
          </a:p>
        </p:txBody>
      </p:sp>
    </p:spTree>
    <p:extLst>
      <p:ext uri="{BB962C8B-B14F-4D97-AF65-F5344CB8AC3E}">
        <p14:creationId xmlns:p14="http://schemas.microsoft.com/office/powerpoint/2010/main" val="298938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19</a:t>
            </a:fld>
            <a:endParaRPr lang="fr-FR"/>
          </a:p>
        </p:txBody>
      </p:sp>
    </p:spTree>
    <p:extLst>
      <p:ext uri="{BB962C8B-B14F-4D97-AF65-F5344CB8AC3E}">
        <p14:creationId xmlns:p14="http://schemas.microsoft.com/office/powerpoint/2010/main" val="176106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20</a:t>
            </a:fld>
            <a:endParaRPr lang="fr-FR"/>
          </a:p>
        </p:txBody>
      </p:sp>
    </p:spTree>
    <p:extLst>
      <p:ext uri="{BB962C8B-B14F-4D97-AF65-F5344CB8AC3E}">
        <p14:creationId xmlns:p14="http://schemas.microsoft.com/office/powerpoint/2010/main" val="415557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21</a:t>
            </a:fld>
            <a:endParaRPr lang="fr-FR"/>
          </a:p>
        </p:txBody>
      </p:sp>
    </p:spTree>
    <p:extLst>
      <p:ext uri="{BB962C8B-B14F-4D97-AF65-F5344CB8AC3E}">
        <p14:creationId xmlns:p14="http://schemas.microsoft.com/office/powerpoint/2010/main" val="33318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22</a:t>
            </a:fld>
            <a:endParaRPr lang="fr-FR"/>
          </a:p>
        </p:txBody>
      </p:sp>
    </p:spTree>
    <p:extLst>
      <p:ext uri="{BB962C8B-B14F-4D97-AF65-F5344CB8AC3E}">
        <p14:creationId xmlns:p14="http://schemas.microsoft.com/office/powerpoint/2010/main" val="181753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23</a:t>
            </a:fld>
            <a:endParaRPr lang="fr-FR"/>
          </a:p>
        </p:txBody>
      </p:sp>
    </p:spTree>
    <p:extLst>
      <p:ext uri="{BB962C8B-B14F-4D97-AF65-F5344CB8AC3E}">
        <p14:creationId xmlns:p14="http://schemas.microsoft.com/office/powerpoint/2010/main" val="1732861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24</a:t>
            </a:fld>
            <a:endParaRPr lang="fr-FR"/>
          </a:p>
        </p:txBody>
      </p:sp>
    </p:spTree>
    <p:extLst>
      <p:ext uri="{BB962C8B-B14F-4D97-AF65-F5344CB8AC3E}">
        <p14:creationId xmlns:p14="http://schemas.microsoft.com/office/powerpoint/2010/main" val="106090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a:t>
            </a:fld>
            <a:endParaRPr lang="fr-FR"/>
          </a:p>
        </p:txBody>
      </p:sp>
    </p:spTree>
    <p:extLst>
      <p:ext uri="{BB962C8B-B14F-4D97-AF65-F5344CB8AC3E}">
        <p14:creationId xmlns:p14="http://schemas.microsoft.com/office/powerpoint/2010/main" val="2267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25</a:t>
            </a:fld>
            <a:endParaRPr lang="fr-FR"/>
          </a:p>
        </p:txBody>
      </p:sp>
    </p:spTree>
    <p:extLst>
      <p:ext uri="{BB962C8B-B14F-4D97-AF65-F5344CB8AC3E}">
        <p14:creationId xmlns:p14="http://schemas.microsoft.com/office/powerpoint/2010/main" val="299054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26</a:t>
            </a:fld>
            <a:endParaRPr lang="fr-FR"/>
          </a:p>
        </p:txBody>
      </p:sp>
    </p:spTree>
    <p:extLst>
      <p:ext uri="{BB962C8B-B14F-4D97-AF65-F5344CB8AC3E}">
        <p14:creationId xmlns:p14="http://schemas.microsoft.com/office/powerpoint/2010/main" val="241798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27</a:t>
            </a:fld>
            <a:endParaRPr lang="fr-FR"/>
          </a:p>
        </p:txBody>
      </p:sp>
    </p:spTree>
    <p:extLst>
      <p:ext uri="{BB962C8B-B14F-4D97-AF65-F5344CB8AC3E}">
        <p14:creationId xmlns:p14="http://schemas.microsoft.com/office/powerpoint/2010/main" val="1478833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28</a:t>
            </a:fld>
            <a:endParaRPr lang="fr-FR"/>
          </a:p>
        </p:txBody>
      </p:sp>
    </p:spTree>
    <p:extLst>
      <p:ext uri="{BB962C8B-B14F-4D97-AF65-F5344CB8AC3E}">
        <p14:creationId xmlns:p14="http://schemas.microsoft.com/office/powerpoint/2010/main" val="2415482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29</a:t>
            </a:fld>
            <a:endParaRPr lang="fr-FR"/>
          </a:p>
        </p:txBody>
      </p:sp>
    </p:spTree>
    <p:extLst>
      <p:ext uri="{BB962C8B-B14F-4D97-AF65-F5344CB8AC3E}">
        <p14:creationId xmlns:p14="http://schemas.microsoft.com/office/powerpoint/2010/main" val="227985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a:t>
            </a:fld>
            <a:endParaRPr lang="fr-FR"/>
          </a:p>
        </p:txBody>
      </p:sp>
    </p:spTree>
    <p:extLst>
      <p:ext uri="{BB962C8B-B14F-4D97-AF65-F5344CB8AC3E}">
        <p14:creationId xmlns:p14="http://schemas.microsoft.com/office/powerpoint/2010/main" val="180539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4</a:t>
            </a:fld>
            <a:endParaRPr lang="fr-FR"/>
          </a:p>
        </p:txBody>
      </p:sp>
    </p:spTree>
    <p:extLst>
      <p:ext uri="{BB962C8B-B14F-4D97-AF65-F5344CB8AC3E}">
        <p14:creationId xmlns:p14="http://schemas.microsoft.com/office/powerpoint/2010/main" val="339307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5</a:t>
            </a:fld>
            <a:endParaRPr lang="fr-FR"/>
          </a:p>
        </p:txBody>
      </p:sp>
    </p:spTree>
    <p:extLst>
      <p:ext uri="{BB962C8B-B14F-4D97-AF65-F5344CB8AC3E}">
        <p14:creationId xmlns:p14="http://schemas.microsoft.com/office/powerpoint/2010/main" val="389325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6</a:t>
            </a:fld>
            <a:endParaRPr lang="fr-FR"/>
          </a:p>
        </p:txBody>
      </p:sp>
    </p:spTree>
    <p:extLst>
      <p:ext uri="{BB962C8B-B14F-4D97-AF65-F5344CB8AC3E}">
        <p14:creationId xmlns:p14="http://schemas.microsoft.com/office/powerpoint/2010/main" val="109409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7</a:t>
            </a:fld>
            <a:endParaRPr lang="fr-FR"/>
          </a:p>
        </p:txBody>
      </p:sp>
    </p:spTree>
    <p:extLst>
      <p:ext uri="{BB962C8B-B14F-4D97-AF65-F5344CB8AC3E}">
        <p14:creationId xmlns:p14="http://schemas.microsoft.com/office/powerpoint/2010/main" val="363171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8</a:t>
            </a:fld>
            <a:endParaRPr lang="fr-FR"/>
          </a:p>
        </p:txBody>
      </p:sp>
    </p:spTree>
    <p:extLst>
      <p:ext uri="{BB962C8B-B14F-4D97-AF65-F5344CB8AC3E}">
        <p14:creationId xmlns:p14="http://schemas.microsoft.com/office/powerpoint/2010/main" val="134552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9</a:t>
            </a:fld>
            <a:endParaRPr lang="fr-FR"/>
          </a:p>
        </p:txBody>
      </p:sp>
    </p:spTree>
    <p:extLst>
      <p:ext uri="{BB962C8B-B14F-4D97-AF65-F5344CB8AC3E}">
        <p14:creationId xmlns:p14="http://schemas.microsoft.com/office/powerpoint/2010/main" val="15973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18/10/2025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18/10/2025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18/10/2025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18/10/2025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18/10/2025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772400" cy="1470025"/>
          </a:xfrm>
        </p:spPr>
        <p:txBody>
          <a:bodyPr>
            <a:noAutofit/>
          </a:bodyPr>
          <a:lstStyle/>
          <a:p>
            <a:r>
              <a:rPr lang="fr-FR" sz="2400" dirty="0" smtClean="0">
                <a:latin typeface="Times New Roman" pitchFamily="18" charset="0"/>
                <a:cs typeface="Times New Roman" pitchFamily="18" charset="0"/>
              </a:rPr>
              <a:t>Centre Universitaire Abdelhafidh Boussouf-MILA</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Département de GM-ELM</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2</a:t>
            </a:r>
            <a:r>
              <a:rPr lang="fr-FR" sz="2400" baseline="30000" dirty="0" smtClean="0">
                <a:latin typeface="Times New Roman" pitchFamily="18" charset="0"/>
                <a:cs typeface="Times New Roman" pitchFamily="18" charset="0"/>
              </a:rPr>
              <a:t>me</a:t>
            </a:r>
            <a:r>
              <a:rPr lang="fr-FR" sz="2400" dirty="0" smtClean="0">
                <a:latin typeface="Times New Roman" pitchFamily="18" charset="0"/>
                <a:cs typeface="Times New Roman" pitchFamily="18" charset="0"/>
              </a:rPr>
              <a:t>  Année Master ELM</a:t>
            </a:r>
            <a:endParaRPr lang="fr-FR" sz="2400" dirty="0">
              <a:latin typeface="Times New Roman" pitchFamily="18" charset="0"/>
              <a:cs typeface="Times New Roman" pitchFamily="18" charset="0"/>
            </a:endParaRPr>
          </a:p>
        </p:txBody>
      </p:sp>
      <p:sp>
        <p:nvSpPr>
          <p:cNvPr id="3" name="Sous-titre 2"/>
          <p:cNvSpPr>
            <a:spLocks noGrp="1"/>
          </p:cNvSpPr>
          <p:nvPr>
            <p:ph type="subTitle" idx="1"/>
          </p:nvPr>
        </p:nvSpPr>
        <p:spPr>
          <a:xfrm>
            <a:off x="1331640" y="2924944"/>
            <a:ext cx="6400800" cy="1343000"/>
          </a:xfrm>
        </p:spPr>
        <p:txBody>
          <a:bodyPr/>
          <a:lstStyle/>
          <a:p>
            <a:r>
              <a:rPr lang="fr-FR" dirty="0" smtClean="0">
                <a:solidFill>
                  <a:schemeClr val="tx1"/>
                </a:solidFill>
                <a:latin typeface="Times New Roman" pitchFamily="18" charset="0"/>
                <a:cs typeface="Times New Roman" pitchFamily="18" charset="0"/>
              </a:rPr>
              <a:t>Modélisation et simulation des systèmes électromécaniques</a:t>
            </a:r>
            <a:endParaRPr lang="fr-FR" dirty="0">
              <a:solidFill>
                <a:schemeClr val="tx1"/>
              </a:solidFill>
              <a:latin typeface="Times New Roman" pitchFamily="18" charset="0"/>
              <a:cs typeface="Times New Roman" pitchFamily="18" charset="0"/>
            </a:endParaRPr>
          </a:p>
        </p:txBody>
      </p:sp>
      <p:sp>
        <p:nvSpPr>
          <p:cNvPr id="5" name="Sous-titre 2"/>
          <p:cNvSpPr txBox="1">
            <a:spLocks/>
          </p:cNvSpPr>
          <p:nvPr/>
        </p:nvSpPr>
        <p:spPr>
          <a:xfrm>
            <a:off x="1043608" y="6381328"/>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schemeClr val="tx1"/>
                </a:solidFill>
                <a:latin typeface="Times New Roman" pitchFamily="18" charset="0"/>
                <a:cs typeface="Times New Roman" pitchFamily="18" charset="0"/>
              </a:rPr>
              <a:t>Année Universitaire: 2025-2026                 Dr. HIMOUR Kamal</a:t>
            </a:r>
            <a:endParaRPr lang="fr-FR" sz="1800" dirty="0">
              <a:solidFill>
                <a:schemeClr val="tx1"/>
              </a:solidFill>
              <a:latin typeface="Times New Roman" pitchFamily="18" charset="0"/>
              <a:cs typeface="Times New Roman" pitchFamily="18" charset="0"/>
            </a:endParaRPr>
          </a:p>
        </p:txBody>
      </p:sp>
      <p:sp>
        <p:nvSpPr>
          <p:cNvPr id="6" name="AutoShape 2" descr="Résultat d’images pour Schéma Armoire Élect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images pour Schéma Armoire Électr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images pour Schéma Armoire Électr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images pour Schéma Armoire Électriqu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images pour Schéma Armoire Électriqu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p:cNvCxnSpPr/>
          <p:nvPr/>
        </p:nvCxnSpPr>
        <p:spPr>
          <a:xfrm>
            <a:off x="-17704" y="6381126"/>
            <a:ext cx="9144000" cy="0"/>
          </a:xfrm>
          <a:prstGeom prst="line">
            <a:avLst/>
          </a:prstGeom>
          <a:ln>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p:nvPr/>
        </p:nvCxnSpPr>
        <p:spPr>
          <a:xfrm>
            <a:off x="1872296" y="2852936"/>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59632" y="4293096"/>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19672" y="2564904"/>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50040" y="407707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0"/>
            <a:ext cx="612775"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37"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oteur à courant continu SIEMENS type 1GG5132-ONG40-6JU5 - Moteurs à courant  continu - CC003 - Bobinage Centr'Al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68" y="4459970"/>
            <a:ext cx="1966673" cy="1741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mé de TP-Modélisation des Machines Electriqu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339951"/>
            <a:ext cx="3312368" cy="198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élisation multi-physique d'une Machine à Courant Continu - Spécialité SI  - éduscol S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211" y="4327364"/>
            <a:ext cx="3052085" cy="192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1.2 Modèle idéalisé du fonctionnement</a:t>
            </a:r>
            <a:endParaRPr lang="fr-FR" b="1" i="1"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4339277" y="1661728"/>
            <a:ext cx="2819400" cy="1238250"/>
          </a:xfrm>
          <a:prstGeom prst="rect">
            <a:avLst/>
          </a:prstGeom>
        </p:spPr>
      </p:pic>
      <p:pic>
        <p:nvPicPr>
          <p:cNvPr id="22" name="Image 21"/>
          <p:cNvPicPr>
            <a:picLocks noChangeAspect="1"/>
          </p:cNvPicPr>
          <p:nvPr/>
        </p:nvPicPr>
        <p:blipFill>
          <a:blip r:embed="rId4"/>
          <a:stretch>
            <a:fillRect/>
          </a:stretch>
        </p:blipFill>
        <p:spPr>
          <a:xfrm>
            <a:off x="165945" y="2065338"/>
            <a:ext cx="2524125" cy="704850"/>
          </a:xfrm>
          <a:prstGeom prst="rect">
            <a:avLst/>
          </a:prstGeom>
        </p:spPr>
      </p:pic>
      <p:pic>
        <p:nvPicPr>
          <p:cNvPr id="13" name="Image 12"/>
          <p:cNvPicPr>
            <a:picLocks noChangeAspect="1"/>
          </p:cNvPicPr>
          <p:nvPr/>
        </p:nvPicPr>
        <p:blipFill>
          <a:blip r:embed="rId5"/>
          <a:stretch>
            <a:fillRect/>
          </a:stretch>
        </p:blipFill>
        <p:spPr>
          <a:xfrm>
            <a:off x="13011" y="3176329"/>
            <a:ext cx="3524250" cy="1704975"/>
          </a:xfrm>
          <a:prstGeom prst="rect">
            <a:avLst/>
          </a:prstGeom>
        </p:spPr>
      </p:pic>
      <p:pic>
        <p:nvPicPr>
          <p:cNvPr id="15" name="Image 14"/>
          <p:cNvPicPr>
            <a:picLocks noChangeAspect="1"/>
          </p:cNvPicPr>
          <p:nvPr/>
        </p:nvPicPr>
        <p:blipFill>
          <a:blip r:embed="rId6"/>
          <a:stretch>
            <a:fillRect/>
          </a:stretch>
        </p:blipFill>
        <p:spPr>
          <a:xfrm>
            <a:off x="3923928" y="3159975"/>
            <a:ext cx="4133850" cy="1314450"/>
          </a:xfrm>
          <a:prstGeom prst="rect">
            <a:avLst/>
          </a:prstGeom>
        </p:spPr>
      </p:pic>
      <p:sp>
        <p:nvSpPr>
          <p:cNvPr id="23" name="ZoneTexte 22"/>
          <p:cNvSpPr txBox="1"/>
          <p:nvPr/>
        </p:nvSpPr>
        <p:spPr>
          <a:xfrm>
            <a:off x="165945" y="5013176"/>
            <a:ext cx="6350238"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Donc l’onduleur est modélisé par une matrice de transfert T</a:t>
            </a:r>
            <a:endParaRPr lang="fr-FR" dirty="0">
              <a:latin typeface="Times New Roman" panose="02020603050405020304" pitchFamily="18" charset="0"/>
              <a:cs typeface="Times New Roman" panose="02020603050405020304" pitchFamily="18" charset="0"/>
            </a:endParaRPr>
          </a:p>
        </p:txBody>
      </p:sp>
      <p:pic>
        <p:nvPicPr>
          <p:cNvPr id="24" name="Image 23"/>
          <p:cNvPicPr>
            <a:picLocks noChangeAspect="1"/>
          </p:cNvPicPr>
          <p:nvPr/>
        </p:nvPicPr>
        <p:blipFill>
          <a:blip r:embed="rId7"/>
          <a:stretch>
            <a:fillRect/>
          </a:stretch>
        </p:blipFill>
        <p:spPr>
          <a:xfrm>
            <a:off x="2802362" y="5483697"/>
            <a:ext cx="2905125" cy="1181100"/>
          </a:xfrm>
          <a:prstGeom prst="rect">
            <a:avLst/>
          </a:prstGeom>
        </p:spPr>
      </p:pic>
    </p:spTree>
    <p:extLst>
      <p:ext uri="{BB962C8B-B14F-4D97-AF65-F5344CB8AC3E}">
        <p14:creationId xmlns:p14="http://schemas.microsoft.com/office/powerpoint/2010/main" val="255935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1.3 Etat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Rectangle 11"/>
              <p:cNvSpPr/>
              <p:nvPr/>
            </p:nvSpPr>
            <p:spPr>
              <a:xfrm>
                <a:off x="176380" y="3013963"/>
                <a:ext cx="8736906" cy="669992"/>
              </a:xfrm>
              <a:prstGeom prst="rect">
                <a:avLst/>
              </a:prstGeom>
            </p:spPr>
            <p:txBody>
              <a:bodyPr wrap="square">
                <a:spAutoFit/>
              </a:bodyPr>
              <a:lstStyle/>
              <a:p>
                <a:r>
                  <a:rPr lang="fr-FR" dirty="0" smtClean="0">
                    <a:solidFill>
                      <a:srgbClr val="000000"/>
                    </a:solidFill>
                    <a:latin typeface="Times New Roman" panose="02020603050405020304" pitchFamily="18" charset="0"/>
                    <a:cs typeface="Times New Roman" panose="02020603050405020304" pitchFamily="18" charset="0"/>
                  </a:rPr>
                  <a:t>l'onduleur </a:t>
                </a:r>
                <a:r>
                  <a:rPr lang="fr-FR" dirty="0">
                    <a:solidFill>
                      <a:srgbClr val="000000"/>
                    </a:solidFill>
                    <a:latin typeface="Times New Roman" panose="02020603050405020304" pitchFamily="18" charset="0"/>
                    <a:cs typeface="Times New Roman" panose="02020603050405020304" pitchFamily="18" charset="0"/>
                  </a:rPr>
                  <a:t>entier possède </a:t>
                </a:r>
                <a14:m>
                  <m:oMath xmlns:m="http://schemas.openxmlformats.org/officeDocument/2006/math">
                    <m:sSup>
                      <m:sSupPr>
                        <m:ctrlPr>
                          <a:rPr lang="fr-FR" i="1" dirty="0" smtClean="0">
                            <a:solidFill>
                              <a:srgbClr val="000000"/>
                            </a:solidFill>
                            <a:latin typeface="Cambria Math" panose="02040503050406030204" pitchFamily="18" charset="0"/>
                            <a:cs typeface="Times New Roman" panose="02020603050405020304" pitchFamily="18" charset="0"/>
                          </a:rPr>
                        </m:ctrlPr>
                      </m:sSupPr>
                      <m:e>
                        <m:r>
                          <a:rPr lang="fr-FR" b="0" i="1" dirty="0" smtClean="0">
                            <a:solidFill>
                              <a:srgbClr val="000000"/>
                            </a:solidFill>
                            <a:latin typeface="Cambria Math" panose="02040503050406030204" pitchFamily="18" charset="0"/>
                            <a:cs typeface="Times New Roman" panose="02020603050405020304" pitchFamily="18" charset="0"/>
                          </a:rPr>
                          <m:t>2</m:t>
                        </m:r>
                      </m:e>
                      <m:sup>
                        <m:r>
                          <a:rPr lang="fr-FR" b="0" i="1" dirty="0" smtClean="0">
                            <a:solidFill>
                              <a:srgbClr val="000000"/>
                            </a:solidFill>
                            <a:latin typeface="Cambria Math" panose="02040503050406030204" pitchFamily="18" charset="0"/>
                            <a:cs typeface="Times New Roman" panose="02020603050405020304" pitchFamily="18" charset="0"/>
                          </a:rPr>
                          <m:t>3</m:t>
                        </m:r>
                      </m:sup>
                    </m:sSup>
                    <m:r>
                      <a:rPr lang="fr-FR" i="1" dirty="0" smtClean="0">
                        <a:solidFill>
                          <a:srgbClr val="000000"/>
                        </a:solidFill>
                        <a:latin typeface="Cambria Math" panose="02040503050406030204" pitchFamily="18" charset="0"/>
                        <a:cs typeface="Times New Roman" panose="02020603050405020304" pitchFamily="18" charset="0"/>
                      </a:rPr>
                      <m:t>= 8 </m:t>
                    </m:r>
                  </m:oMath>
                </a14:m>
                <a:r>
                  <a:rPr lang="fr-FR" dirty="0">
                    <a:solidFill>
                      <a:srgbClr val="000000"/>
                    </a:solidFill>
                    <a:latin typeface="Times New Roman" panose="02020603050405020304" pitchFamily="18" charset="0"/>
                    <a:cs typeface="Times New Roman" panose="02020603050405020304" pitchFamily="18" charset="0"/>
                  </a:rPr>
                  <a:t>états: PPP, PPN, PNN, PNP, NNN, NNP, NPP et NPN. Ils sont identifiés en indiquant les états des trois bras de l'onduleur (état P ou état N). </a:t>
                </a:r>
                <a:endParaRPr lang="fr-FR" dirty="0">
                  <a:latin typeface="Times New Roman" panose="02020603050405020304" pitchFamily="18"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176380" y="3013963"/>
                <a:ext cx="8736906" cy="669992"/>
              </a:xfrm>
              <a:prstGeom prst="rect">
                <a:avLst/>
              </a:prstGeom>
              <a:blipFill>
                <a:blip r:embed="rId3"/>
                <a:stretch>
                  <a:fillRect l="-628" t="-4545" b="-10000"/>
                </a:stretch>
              </a:blipFill>
            </p:spPr>
            <p:txBody>
              <a:bodyPr/>
              <a:lstStyle/>
              <a:p>
                <a:r>
                  <a:rPr lang="fr-FR">
                    <a:noFill/>
                  </a:rPr>
                  <a:t> </a:t>
                </a:r>
              </a:p>
            </p:txBody>
          </p:sp>
        </mc:Fallback>
      </mc:AlternateContent>
      <p:sp>
        <p:nvSpPr>
          <p:cNvPr id="14" name="Rectangle 13"/>
          <p:cNvSpPr/>
          <p:nvPr/>
        </p:nvSpPr>
        <p:spPr>
          <a:xfrm>
            <a:off x="315530" y="1874301"/>
            <a:ext cx="6462464" cy="1200329"/>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Etant donné que chaque bras peut avoir deux états, </a:t>
            </a:r>
          </a:p>
          <a:p>
            <a:endParaRPr lang="fr-FR" dirty="0">
              <a:solidFill>
                <a:srgbClr val="000000"/>
              </a:solidFill>
              <a:latin typeface="Times New Roman" panose="02020603050405020304" pitchFamily="18" charset="0"/>
              <a:cs typeface="Times New Roman" panose="02020603050405020304" pitchFamily="18" charset="0"/>
            </a:endParaRPr>
          </a:p>
          <a:p>
            <a:r>
              <a:rPr lang="fr-FR" b="1" dirty="0">
                <a:solidFill>
                  <a:srgbClr val="FF0000"/>
                </a:solidFill>
                <a:latin typeface="Times New Roman" panose="02020603050405020304" pitchFamily="18" charset="0"/>
                <a:cs typeface="Times New Roman" panose="02020603050405020304" pitchFamily="18" charset="0"/>
              </a:rPr>
              <a:t>Etat P</a:t>
            </a:r>
            <a:r>
              <a:rPr lang="fr-FR" dirty="0">
                <a:solidFill>
                  <a:srgbClr val="000000"/>
                </a:solidFill>
                <a:latin typeface="Times New Roman" panose="02020603050405020304" pitchFamily="18" charset="0"/>
                <a:cs typeface="Times New Roman" panose="02020603050405020304" pitchFamily="18" charset="0"/>
              </a:rPr>
              <a:t>: l’interrupteur du haut est fermé</a:t>
            </a:r>
          </a:p>
          <a:p>
            <a:r>
              <a:rPr lang="fr-FR" b="1" dirty="0">
                <a:solidFill>
                  <a:srgbClr val="FF0000"/>
                </a:solidFill>
                <a:latin typeface="Times New Roman" panose="02020603050405020304" pitchFamily="18" charset="0"/>
                <a:cs typeface="Times New Roman" panose="02020603050405020304" pitchFamily="18" charset="0"/>
              </a:rPr>
              <a:t>Etat N</a:t>
            </a:r>
            <a:r>
              <a:rPr lang="fr-FR" dirty="0">
                <a:solidFill>
                  <a:srgbClr val="000000"/>
                </a:solidFill>
                <a:latin typeface="Times New Roman" panose="02020603050405020304" pitchFamily="18" charset="0"/>
                <a:cs typeface="Times New Roman" panose="02020603050405020304" pitchFamily="18" charset="0"/>
              </a:rPr>
              <a:t>: interrupteur du bas est fermé</a:t>
            </a:r>
          </a:p>
        </p:txBody>
      </p:sp>
      <p:pic>
        <p:nvPicPr>
          <p:cNvPr id="16" name="Image 15"/>
          <p:cNvPicPr>
            <a:picLocks noChangeAspect="1"/>
          </p:cNvPicPr>
          <p:nvPr/>
        </p:nvPicPr>
        <p:blipFill>
          <a:blip r:embed="rId4"/>
          <a:stretch>
            <a:fillRect/>
          </a:stretch>
        </p:blipFill>
        <p:spPr>
          <a:xfrm>
            <a:off x="1645419" y="3660294"/>
            <a:ext cx="5601642" cy="3109594"/>
          </a:xfrm>
          <a:prstGeom prst="rect">
            <a:avLst/>
          </a:prstGeom>
        </p:spPr>
      </p:pic>
    </p:spTree>
    <p:extLst>
      <p:ext uri="{BB962C8B-B14F-4D97-AF65-F5344CB8AC3E}">
        <p14:creationId xmlns:p14="http://schemas.microsoft.com/office/powerpoint/2010/main" val="4142276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1.4 Vecteur de tension de sortie et diagramme </a:t>
            </a:r>
            <a:r>
              <a:rPr lang="fr-FR" b="1" i="1" dirty="0" smtClean="0">
                <a:solidFill>
                  <a:srgbClr val="FF0000"/>
                </a:solidFill>
                <a:latin typeface="Times New Roman" panose="02020603050405020304" pitchFamily="18" charset="0"/>
                <a:cs typeface="Times New Roman" panose="02020603050405020304" pitchFamily="18" charset="0"/>
              </a:rPr>
              <a:t>vectoriel</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2212" y="1983641"/>
            <a:ext cx="6422076"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On définit le vecteur tension de sortie </a:t>
            </a:r>
            <a:r>
              <a:rPr lang="fr-FR" i="1" dirty="0" smtClean="0">
                <a:solidFill>
                  <a:srgbClr val="000000"/>
                </a:solidFill>
                <a:latin typeface="Times New Roman" panose="02020603050405020304" pitchFamily="18" charset="0"/>
                <a:cs typeface="Times New Roman" panose="02020603050405020304" pitchFamily="18" charset="0"/>
              </a:rPr>
              <a:t>vs </a:t>
            </a:r>
            <a:r>
              <a:rPr lang="fr-FR" dirty="0">
                <a:solidFill>
                  <a:srgbClr val="000000"/>
                </a:solidFill>
                <a:latin typeface="Times New Roman" panose="02020603050405020304" pitchFamily="18" charset="0"/>
                <a:cs typeface="Times New Roman" panose="02020603050405020304" pitchFamily="18" charset="0"/>
              </a:rPr>
              <a:t>par:</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3"/>
          <a:stretch>
            <a:fillRect/>
          </a:stretch>
        </p:blipFill>
        <p:spPr>
          <a:xfrm>
            <a:off x="2123728" y="2453263"/>
            <a:ext cx="4229100" cy="428625"/>
          </a:xfrm>
          <a:prstGeom prst="rect">
            <a:avLst/>
          </a:prstGeom>
        </p:spPr>
      </p:pic>
      <p:sp>
        <p:nvSpPr>
          <p:cNvPr id="15" name="Rectangle 14"/>
          <p:cNvSpPr/>
          <p:nvPr/>
        </p:nvSpPr>
        <p:spPr>
          <a:xfrm>
            <a:off x="612774" y="3130606"/>
            <a:ext cx="7991673"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On effectue le passage du plan triphasé au plan biphasé stationnaire </a:t>
            </a:r>
            <a:r>
              <a:rPr lang="fr-FR" i="1" dirty="0">
                <a:solidFill>
                  <a:srgbClr val="000000"/>
                </a:solidFill>
                <a:latin typeface="Times New Roman" panose="02020603050405020304" pitchFamily="18" charset="0"/>
                <a:cs typeface="Times New Roman" panose="02020603050405020304" pitchFamily="18" charset="0"/>
              </a:rPr>
              <a:t>d-q </a:t>
            </a:r>
            <a:r>
              <a:rPr lang="fr-FR" dirty="0">
                <a:solidFill>
                  <a:srgbClr val="00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7" name="Image 16"/>
          <p:cNvPicPr>
            <a:picLocks noChangeAspect="1"/>
          </p:cNvPicPr>
          <p:nvPr/>
        </p:nvPicPr>
        <p:blipFill>
          <a:blip r:embed="rId4"/>
          <a:stretch>
            <a:fillRect/>
          </a:stretch>
        </p:blipFill>
        <p:spPr>
          <a:xfrm>
            <a:off x="1763688" y="3587008"/>
            <a:ext cx="5048250" cy="1381125"/>
          </a:xfrm>
          <a:prstGeom prst="rect">
            <a:avLst/>
          </a:prstGeom>
        </p:spPr>
      </p:pic>
      <p:sp>
        <p:nvSpPr>
          <p:cNvPr id="18" name="Rectangle 17"/>
          <p:cNvSpPr/>
          <p:nvPr/>
        </p:nvSpPr>
        <p:spPr>
          <a:xfrm>
            <a:off x="460374" y="5157192"/>
            <a:ext cx="6487889" cy="646331"/>
          </a:xfrm>
          <a:prstGeom prst="rect">
            <a:avLst/>
          </a:prstGeom>
        </p:spPr>
        <p:txBody>
          <a:bodyPr wrap="square">
            <a:spAutoFit/>
          </a:bodyPr>
          <a:lstStyle/>
          <a:p>
            <a:r>
              <a:rPr lang="fr-FR" dirty="0" smtClean="0">
                <a:solidFill>
                  <a:srgbClr val="000000"/>
                </a:solidFill>
                <a:latin typeface="Times New Roman" panose="02020603050405020304" pitchFamily="18" charset="0"/>
                <a:cs typeface="Times New Roman" panose="02020603050405020304" pitchFamily="18" charset="0"/>
              </a:rPr>
              <a:t>Dans </a:t>
            </a:r>
            <a:r>
              <a:rPr lang="fr-FR" dirty="0">
                <a:solidFill>
                  <a:srgbClr val="000000"/>
                </a:solidFill>
                <a:latin typeface="Times New Roman" panose="02020603050405020304" pitchFamily="18" charset="0"/>
                <a:cs typeface="Times New Roman" panose="02020603050405020304" pitchFamily="18" charset="0"/>
              </a:rPr>
              <a:t>le repère stationnaire </a:t>
            </a:r>
            <a:r>
              <a:rPr lang="fr-FR" i="1" dirty="0">
                <a:solidFill>
                  <a:srgbClr val="000000"/>
                </a:solidFill>
                <a:latin typeface="Times New Roman" panose="02020603050405020304" pitchFamily="18" charset="0"/>
                <a:cs typeface="Times New Roman" panose="02020603050405020304" pitchFamily="18" charset="0"/>
              </a:rPr>
              <a:t>d-q</a:t>
            </a:r>
            <a:r>
              <a:rPr lang="fr-FR" dirty="0">
                <a:solidFill>
                  <a:srgbClr val="000000"/>
                </a:solidFill>
                <a:latin typeface="Times New Roman" panose="02020603050405020304" pitchFamily="18" charset="0"/>
                <a:cs typeface="Times New Roman" panose="02020603050405020304" pitchFamily="18" charset="0"/>
              </a:rPr>
              <a:t>, le vecteur </a:t>
            </a:r>
            <a:r>
              <a:rPr lang="fr-FR" i="1" dirty="0" smtClean="0">
                <a:solidFill>
                  <a:srgbClr val="000000"/>
                </a:solidFill>
                <a:latin typeface="Times New Roman" panose="02020603050405020304" pitchFamily="18" charset="0"/>
                <a:cs typeface="Times New Roman" panose="02020603050405020304" pitchFamily="18" charset="0"/>
              </a:rPr>
              <a:t>vs </a:t>
            </a:r>
            <a:r>
              <a:rPr lang="fr-FR" dirty="0">
                <a:solidFill>
                  <a:srgbClr val="000000"/>
                </a:solidFill>
                <a:latin typeface="Times New Roman" panose="02020603050405020304" pitchFamily="18" charset="0"/>
                <a:cs typeface="Times New Roman" panose="02020603050405020304" pitchFamily="18" charset="0"/>
              </a:rPr>
              <a:t>s'écrit:</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9" name="Image 18"/>
          <p:cNvPicPr>
            <a:picLocks noChangeAspect="1"/>
          </p:cNvPicPr>
          <p:nvPr/>
        </p:nvPicPr>
        <p:blipFill>
          <a:blip r:embed="rId5"/>
          <a:stretch>
            <a:fillRect/>
          </a:stretch>
        </p:blipFill>
        <p:spPr>
          <a:xfrm>
            <a:off x="4860032" y="5803523"/>
            <a:ext cx="1724025" cy="485775"/>
          </a:xfrm>
          <a:prstGeom prst="rect">
            <a:avLst/>
          </a:prstGeom>
        </p:spPr>
      </p:pic>
    </p:spTree>
    <p:extLst>
      <p:ext uri="{BB962C8B-B14F-4D97-AF65-F5344CB8AC3E}">
        <p14:creationId xmlns:p14="http://schemas.microsoft.com/office/powerpoint/2010/main" val="1796008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1.4 Vecteur de tension de sortie et diagramme </a:t>
            </a:r>
            <a:r>
              <a:rPr lang="fr-FR" b="1" i="1" dirty="0" smtClean="0">
                <a:solidFill>
                  <a:srgbClr val="FF0000"/>
                </a:solidFill>
                <a:latin typeface="Times New Roman" panose="02020603050405020304" pitchFamily="18" charset="0"/>
                <a:cs typeface="Times New Roman" panose="02020603050405020304" pitchFamily="18" charset="0"/>
              </a:rPr>
              <a:t>vectoriel</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5574" y="2341145"/>
            <a:ext cx="3768354" cy="313932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Ce vecteur prend huit positions discrètes dans le plan </a:t>
            </a:r>
            <a:r>
              <a:rPr lang="fr-FR" i="1" dirty="0">
                <a:solidFill>
                  <a:srgbClr val="000000"/>
                </a:solidFill>
                <a:latin typeface="Times New Roman" panose="02020603050405020304" pitchFamily="18" charset="0"/>
                <a:cs typeface="Times New Roman" panose="02020603050405020304" pitchFamily="18" charset="0"/>
              </a:rPr>
              <a:t>d-q</a:t>
            </a:r>
            <a:r>
              <a:rPr lang="fr-FR" dirty="0">
                <a:solidFill>
                  <a:srgbClr val="000000"/>
                </a:solidFill>
                <a:latin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cs typeface="Times New Roman" panose="02020603050405020304" pitchFamily="18" charset="0"/>
            </a:endParaRPr>
          </a:p>
          <a:p>
            <a:endParaRPr lang="fr-FR"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six</a:t>
            </a:r>
            <a:r>
              <a:rPr lang="fr-FR" dirty="0" smtClean="0">
                <a:solidFill>
                  <a:srgbClr val="00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positions à tensions non nulles, correspondantes aux états PNN, PPN, NPN, NPP, NNP et PNP, </a:t>
            </a:r>
            <a:endParaRPr lang="fr-FR"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fr-FR"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deux</a:t>
            </a:r>
            <a:r>
              <a:rPr lang="fr-FR" dirty="0" smtClean="0">
                <a:solidFill>
                  <a:srgbClr val="00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positions à tensions nulles correspondantes aux états PPP et NNN.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14" name="Rectangle 13"/>
          <p:cNvSpPr/>
          <p:nvPr/>
        </p:nvSpPr>
        <p:spPr>
          <a:xfrm>
            <a:off x="129057" y="5805264"/>
            <a:ext cx="8885886"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Les six positions à tensions non nulles divisent le plan </a:t>
            </a:r>
            <a:r>
              <a:rPr lang="fr-FR" i="1" dirty="0">
                <a:solidFill>
                  <a:srgbClr val="000000"/>
                </a:solidFill>
                <a:latin typeface="Times New Roman" panose="02020603050405020304" pitchFamily="18" charset="0"/>
                <a:cs typeface="Times New Roman" panose="02020603050405020304" pitchFamily="18" charset="0"/>
              </a:rPr>
              <a:t>d</a:t>
            </a:r>
            <a:r>
              <a:rPr lang="fr-FR" dirty="0">
                <a:solidFill>
                  <a:srgbClr val="000000"/>
                </a:solidFill>
                <a:latin typeface="Times New Roman" panose="02020603050405020304" pitchFamily="18" charset="0"/>
                <a:cs typeface="Times New Roman" panose="02020603050405020304" pitchFamily="18" charset="0"/>
              </a:rPr>
              <a:t>-</a:t>
            </a:r>
            <a:r>
              <a:rPr lang="fr-FR" i="1" dirty="0">
                <a:solidFill>
                  <a:srgbClr val="000000"/>
                </a:solidFill>
                <a:latin typeface="Times New Roman" panose="02020603050405020304" pitchFamily="18" charset="0"/>
                <a:cs typeface="Times New Roman" panose="02020603050405020304" pitchFamily="18" charset="0"/>
              </a:rPr>
              <a:t>q </a:t>
            </a:r>
            <a:r>
              <a:rPr lang="fr-FR" dirty="0">
                <a:solidFill>
                  <a:srgbClr val="000000"/>
                </a:solidFill>
                <a:latin typeface="Times New Roman" panose="02020603050405020304" pitchFamily="18" charset="0"/>
                <a:cs typeface="Times New Roman" panose="02020603050405020304" pitchFamily="18" charset="0"/>
              </a:rPr>
              <a:t>en six secteurs triangulaires égaux de largeur </a:t>
            </a:r>
            <a:r>
              <a:rPr lang="fr-FR" b="1" i="1" dirty="0">
                <a:solidFill>
                  <a:srgbClr val="FF0000"/>
                </a:solidFill>
                <a:latin typeface="Times New Roman" panose="02020603050405020304" pitchFamily="18" charset="0"/>
                <a:cs typeface="Times New Roman" panose="02020603050405020304" pitchFamily="18" charset="0"/>
              </a:rPr>
              <a:t>60°</a:t>
            </a:r>
            <a:r>
              <a:rPr lang="fr-FR" dirty="0">
                <a:solidFill>
                  <a:srgbClr val="00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6" name="Image 15"/>
          <p:cNvPicPr>
            <a:picLocks noChangeAspect="1"/>
          </p:cNvPicPr>
          <p:nvPr/>
        </p:nvPicPr>
        <p:blipFill rotWithShape="1">
          <a:blip r:embed="rId3"/>
          <a:srcRect l="9916"/>
          <a:stretch/>
        </p:blipFill>
        <p:spPr>
          <a:xfrm>
            <a:off x="3923928" y="2425313"/>
            <a:ext cx="5143081" cy="2973567"/>
          </a:xfrm>
          <a:prstGeom prst="rect">
            <a:avLst/>
          </a:prstGeom>
        </p:spPr>
      </p:pic>
    </p:spTree>
    <p:extLst>
      <p:ext uri="{BB962C8B-B14F-4D97-AF65-F5344CB8AC3E}">
        <p14:creationId xmlns:p14="http://schemas.microsoft.com/office/powerpoint/2010/main" val="2235816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046" y="840390"/>
            <a:ext cx="8667907" cy="415498"/>
          </a:xfrm>
          <a:prstGeom prst="rect">
            <a:avLst/>
          </a:prstGeom>
        </p:spPr>
        <p:txBody>
          <a:bodyPr wrap="square">
            <a:spAutoFit/>
          </a:bodyPr>
          <a:lstStyle/>
          <a:p>
            <a:r>
              <a:rPr lang="fr-FR" sz="2100" b="1" dirty="0" smtClean="0">
                <a:solidFill>
                  <a:srgbClr val="FF0000"/>
                </a:solidFill>
                <a:latin typeface="Times New Roman" panose="02020603050405020304" pitchFamily="18" charset="0"/>
                <a:cs typeface="Times New Roman" panose="02020603050405020304" pitchFamily="18" charset="0"/>
              </a:rPr>
              <a:t>2.1. Commande triangulo </a:t>
            </a:r>
            <a:r>
              <a:rPr lang="fr-FR" sz="2100" b="1" dirty="0" err="1" smtClean="0">
                <a:solidFill>
                  <a:srgbClr val="FF0000"/>
                </a:solidFill>
                <a:latin typeface="Times New Roman" panose="02020603050405020304" pitchFamily="18" charset="0"/>
                <a:cs typeface="Times New Roman" panose="02020603050405020304" pitchFamily="18" charset="0"/>
              </a:rPr>
              <a:t>sinusoidale</a:t>
            </a:r>
            <a:endParaRPr lang="fr-FR" sz="21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1597" y="1395344"/>
            <a:ext cx="6468004" cy="323165"/>
          </a:xfrm>
          <a:prstGeom prst="rect">
            <a:avLst/>
          </a:prstGeom>
        </p:spPr>
        <p:txBody>
          <a:bodyPr wrap="square">
            <a:spAutoFit/>
          </a:bodyPr>
          <a:lstStyle/>
          <a:p>
            <a:r>
              <a:rPr lang="fr-FR" sz="1500" b="1" dirty="0">
                <a:latin typeface="Times New Roman" panose="02020603050405020304" pitchFamily="18" charset="0"/>
                <a:cs typeface="Times New Roman" panose="02020603050405020304" pitchFamily="18" charset="0"/>
              </a:rPr>
              <a:t>Génération des signaux de contrôle par MLI </a:t>
            </a:r>
            <a:r>
              <a:rPr lang="fr-FR" sz="1500" b="1" dirty="0" err="1">
                <a:latin typeface="Times New Roman" panose="02020603050405020304" pitchFamily="18" charset="0"/>
                <a:cs typeface="Times New Roman" panose="02020603050405020304" pitchFamily="18" charset="0"/>
              </a:rPr>
              <a:t>triangulo</a:t>
            </a:r>
            <a:r>
              <a:rPr lang="fr-FR" sz="1500" b="1" dirty="0">
                <a:latin typeface="Times New Roman" panose="02020603050405020304" pitchFamily="18" charset="0"/>
                <a:cs typeface="Times New Roman" panose="02020603050405020304" pitchFamily="18" charset="0"/>
              </a:rPr>
              <a:t>-sinusoïdale</a:t>
            </a:r>
            <a:r>
              <a:rPr lang="fr-FR" sz="1500" dirty="0">
                <a:latin typeface="Times New Roman" panose="02020603050405020304" pitchFamily="18" charset="0"/>
                <a:cs typeface="Times New Roman" panose="02020603050405020304" pitchFamily="18" charset="0"/>
              </a:rPr>
              <a:t> </a:t>
            </a:r>
          </a:p>
        </p:txBody>
      </p:sp>
      <p:sp>
        <p:nvSpPr>
          <p:cNvPr id="6" name="Rectangle 5"/>
          <p:cNvSpPr/>
          <p:nvPr/>
        </p:nvSpPr>
        <p:spPr>
          <a:xfrm>
            <a:off x="372183" y="2008690"/>
            <a:ext cx="8356181" cy="2862322"/>
          </a:xfrm>
          <a:prstGeom prst="rect">
            <a:avLst/>
          </a:prstGeom>
        </p:spPr>
        <p:txBody>
          <a:bodyPr wrap="square">
            <a:spAutoFit/>
          </a:bodyPr>
          <a:lstStyle/>
          <a:p>
            <a:pPr marL="257175" indent="-257175">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La méthode de la MLI triangulo-sinusoïdale au MLI sinusoïdale(En anglais: </a:t>
            </a:r>
            <a:r>
              <a:rPr lang="fr-FR" dirty="0" err="1">
                <a:latin typeface="Times New Roman" panose="02020603050405020304" pitchFamily="18" charset="0"/>
                <a:cs typeface="Times New Roman" panose="02020603050405020304" pitchFamily="18" charset="0"/>
              </a:rPr>
              <a:t>Sinusoidal</a:t>
            </a:r>
            <a:r>
              <a:rPr lang="fr-FR" dirty="0">
                <a:latin typeface="Times New Roman" panose="02020603050405020304" pitchFamily="18" charset="0"/>
                <a:cs typeface="Times New Roman" panose="02020603050405020304" pitchFamily="18" charset="0"/>
              </a:rPr>
              <a:t> Pulse </a:t>
            </a:r>
            <a:r>
              <a:rPr lang="fr-FR" dirty="0" err="1">
                <a:latin typeface="Times New Roman" panose="02020603050405020304" pitchFamily="18" charset="0"/>
                <a:cs typeface="Times New Roman" panose="02020603050405020304" pitchFamily="18" charset="0"/>
              </a:rPr>
              <a:t>Width</a:t>
            </a:r>
            <a:r>
              <a:rPr lang="fr-FR" dirty="0">
                <a:latin typeface="Times New Roman" panose="02020603050405020304" pitchFamily="18" charset="0"/>
                <a:cs typeface="Times New Roman" panose="02020603050405020304" pitchFamily="18" charset="0"/>
              </a:rPr>
              <a:t> Modulation, SPWM) consiste à comparer une onde de référence dite modulatrice avec une onde triangulaire dite porteuse d’une amplitude et d’une fréquence fixées. </a:t>
            </a:r>
            <a:endParaRPr lang="fr-FR" dirty="0" smtClean="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
            </a:pPr>
            <a:endParaRPr lang="fr-FR"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Ce contrôle peut être met en œuvre par un comparateur qui à partir de l’écart entre la tension de référence et la porteuse détermine les signaux de commande des </a:t>
            </a:r>
            <a:r>
              <a:rPr lang="fr-FR" dirty="0" smtClean="0">
                <a:latin typeface="Times New Roman" panose="02020603050405020304" pitchFamily="18" charset="0"/>
                <a:cs typeface="Times New Roman" panose="02020603050405020304" pitchFamily="18" charset="0"/>
              </a:rPr>
              <a:t>interrupteurs</a:t>
            </a:r>
          </a:p>
          <a:p>
            <a:pPr marL="257175" indent="-257175">
              <a:buFont typeface="Wingdings" panose="05000000000000000000" pitchFamily="2" charset="2"/>
              <a:buChar char="§"/>
            </a:pPr>
            <a:endParaRPr lang="fr-FR"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La sortie du comparateur fournit l’ordre de commande des interrupteurs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033584"/>
            <a:ext cx="3888432" cy="177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01506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094" y="1325633"/>
            <a:ext cx="6468004" cy="323165"/>
          </a:xfrm>
          <a:prstGeom prst="rect">
            <a:avLst/>
          </a:prstGeom>
        </p:spPr>
        <p:txBody>
          <a:bodyPr wrap="square">
            <a:spAutoFit/>
          </a:bodyPr>
          <a:lstStyle/>
          <a:p>
            <a:r>
              <a:rPr lang="fr-FR" sz="1500" b="1" dirty="0">
                <a:latin typeface="Times New Roman" panose="02020603050405020304" pitchFamily="18" charset="0"/>
                <a:cs typeface="Times New Roman" panose="02020603050405020304" pitchFamily="18" charset="0"/>
              </a:rPr>
              <a:t>Génération des signaux de contrôle par MLI </a:t>
            </a:r>
            <a:r>
              <a:rPr lang="fr-FR" sz="1500" b="1" dirty="0" err="1">
                <a:latin typeface="Times New Roman" panose="02020603050405020304" pitchFamily="18" charset="0"/>
                <a:cs typeface="Times New Roman" panose="02020603050405020304" pitchFamily="18" charset="0"/>
              </a:rPr>
              <a:t>triangulo</a:t>
            </a:r>
            <a:r>
              <a:rPr lang="fr-FR" sz="1500" b="1" dirty="0">
                <a:latin typeface="Times New Roman" panose="02020603050405020304" pitchFamily="18" charset="0"/>
                <a:cs typeface="Times New Roman" panose="02020603050405020304" pitchFamily="18" charset="0"/>
              </a:rPr>
              <a:t>-sinusoïdale</a:t>
            </a:r>
            <a:r>
              <a:rPr lang="fr-FR" sz="1500" dirty="0">
                <a:latin typeface="Times New Roman" panose="02020603050405020304" pitchFamily="18" charset="0"/>
                <a:cs typeface="Times New Roman" panose="02020603050405020304" pitchFamily="18"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976" y="2204494"/>
            <a:ext cx="6288048" cy="324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23528" y="5733256"/>
            <a:ext cx="8064895"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Le signal de commande S1 égale à 1 si la tension de référence </a:t>
            </a:r>
            <a:r>
              <a:rPr lang="fr-FR" i="1" dirty="0">
                <a:latin typeface="Times New Roman" panose="02020603050405020304" pitchFamily="18" charset="0"/>
                <a:cs typeface="Times New Roman" panose="02020603050405020304" pitchFamily="18" charset="0"/>
              </a:rPr>
              <a:t>vs</a:t>
            </a:r>
            <a:r>
              <a:rPr lang="fr-FR" dirty="0">
                <a:latin typeface="Times New Roman" panose="02020603050405020304" pitchFamily="18" charset="0"/>
                <a:cs typeface="Times New Roman" panose="02020603050405020304" pitchFamily="18" charset="0"/>
              </a:rPr>
              <a:t>* est supérieure à la porteuse </a:t>
            </a:r>
            <a:r>
              <a:rPr lang="fr-FR" i="1" dirty="0" err="1">
                <a:latin typeface="Times New Roman" panose="02020603050405020304" pitchFamily="18" charset="0"/>
                <a:cs typeface="Times New Roman" panose="02020603050405020304" pitchFamily="18" charset="0"/>
              </a:rPr>
              <a:t>vp</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et 0 dans le cas contraire </a:t>
            </a:r>
          </a:p>
        </p:txBody>
      </p:sp>
      <p:sp>
        <p:nvSpPr>
          <p:cNvPr id="8"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9" name="Rectangle 8"/>
          <p:cNvSpPr/>
          <p:nvPr/>
        </p:nvSpPr>
        <p:spPr>
          <a:xfrm>
            <a:off x="238046" y="840390"/>
            <a:ext cx="8667907" cy="415498"/>
          </a:xfrm>
          <a:prstGeom prst="rect">
            <a:avLst/>
          </a:prstGeom>
        </p:spPr>
        <p:txBody>
          <a:bodyPr wrap="square">
            <a:spAutoFit/>
          </a:bodyPr>
          <a:lstStyle/>
          <a:p>
            <a:r>
              <a:rPr lang="fr-FR" sz="2100" b="1" dirty="0" smtClean="0">
                <a:solidFill>
                  <a:srgbClr val="FF0000"/>
                </a:solidFill>
                <a:latin typeface="Times New Roman" panose="02020603050405020304" pitchFamily="18" charset="0"/>
                <a:cs typeface="Times New Roman" panose="02020603050405020304" pitchFamily="18" charset="0"/>
              </a:rPr>
              <a:t>2.1. Commande triangulo </a:t>
            </a:r>
            <a:r>
              <a:rPr lang="fr-FR" sz="2100" b="1" dirty="0" err="1" smtClean="0">
                <a:solidFill>
                  <a:srgbClr val="FF0000"/>
                </a:solidFill>
                <a:latin typeface="Times New Roman" panose="02020603050405020304" pitchFamily="18" charset="0"/>
                <a:cs typeface="Times New Roman" panose="02020603050405020304" pitchFamily="18" charset="0"/>
              </a:rPr>
              <a:t>sinusoidale</a:t>
            </a:r>
            <a:endParaRPr lang="fr-FR" sz="2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11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2183" y="1845693"/>
            <a:ext cx="6468004" cy="323165"/>
          </a:xfrm>
          <a:prstGeom prst="rect">
            <a:avLst/>
          </a:prstGeom>
        </p:spPr>
        <p:txBody>
          <a:bodyPr wrap="square">
            <a:spAutoFit/>
          </a:bodyPr>
          <a:lstStyle/>
          <a:p>
            <a:r>
              <a:rPr lang="fr-FR" sz="1500" b="1" dirty="0">
                <a:latin typeface="Times New Roman" panose="02020603050405020304" pitchFamily="18" charset="0"/>
                <a:cs typeface="Times New Roman" panose="02020603050405020304" pitchFamily="18" charset="0"/>
              </a:rPr>
              <a:t>Génération des signaux de contrôle par MLI </a:t>
            </a:r>
            <a:r>
              <a:rPr lang="fr-FR" sz="1500" b="1" dirty="0" err="1">
                <a:latin typeface="Times New Roman" panose="02020603050405020304" pitchFamily="18" charset="0"/>
                <a:cs typeface="Times New Roman" panose="02020603050405020304" pitchFamily="18" charset="0"/>
              </a:rPr>
              <a:t>triangulo</a:t>
            </a:r>
            <a:r>
              <a:rPr lang="fr-FR" sz="1500" b="1" dirty="0">
                <a:latin typeface="Times New Roman" panose="02020603050405020304" pitchFamily="18" charset="0"/>
                <a:cs typeface="Times New Roman" panose="02020603050405020304" pitchFamily="18" charset="0"/>
              </a:rPr>
              <a:t>-sinusoïdale</a:t>
            </a:r>
            <a:r>
              <a:rPr lang="fr-FR" sz="1500" dirty="0">
                <a:latin typeface="Times New Roman" panose="02020603050405020304" pitchFamily="18" charset="0"/>
                <a:cs typeface="Times New Roman" panose="02020603050405020304" pitchFamily="18" charset="0"/>
              </a:rPr>
              <a:t> </a:t>
            </a:r>
          </a:p>
        </p:txBody>
      </p:sp>
      <p:sp>
        <p:nvSpPr>
          <p:cNvPr id="6" name="Rectangle 5"/>
          <p:cNvSpPr/>
          <p:nvPr/>
        </p:nvSpPr>
        <p:spPr>
          <a:xfrm>
            <a:off x="372183" y="2145775"/>
            <a:ext cx="8240396" cy="1754326"/>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Cette technique est connue par ses deux paramètres:</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r>
              <a:rPr lang="fr-FR" b="1" dirty="0">
                <a:solidFill>
                  <a:srgbClr val="FF0000"/>
                </a:solidFill>
                <a:latin typeface="Times New Roman" panose="02020603050405020304" pitchFamily="18" charset="0"/>
                <a:cs typeface="Times New Roman" panose="02020603050405020304" pitchFamily="18" charset="0"/>
              </a:rPr>
              <a:t>Le coefficient de réglage</a:t>
            </a:r>
            <a:r>
              <a:rPr lang="fr-FR" dirty="0">
                <a:latin typeface="Times New Roman" panose="02020603050405020304" pitchFamily="18" charset="0"/>
                <a:cs typeface="Times New Roman" panose="02020603050405020304" pitchFamily="18" charset="0"/>
              </a:rPr>
              <a:t> en tension (taux de la modulation) est défini par le rapport entre</a:t>
            </a:r>
          </a:p>
          <a:p>
            <a:r>
              <a:rPr lang="fr-FR" dirty="0">
                <a:latin typeface="Times New Roman" panose="02020603050405020304" pitchFamily="18" charset="0"/>
                <a:cs typeface="Times New Roman" panose="02020603050405020304" pitchFamily="18" charset="0"/>
              </a:rPr>
              <a:t>l’amplitude de la tension de référence (</a:t>
            </a:r>
            <a:r>
              <a:rPr lang="fr-FR" i="1" dirty="0">
                <a:latin typeface="Times New Roman" panose="02020603050405020304" pitchFamily="18" charset="0"/>
                <a:cs typeface="Times New Roman" panose="02020603050405020304" pitchFamily="18" charset="0"/>
              </a:rPr>
              <a:t>Vs</a:t>
            </a:r>
            <a:r>
              <a:rPr lang="fr-FR" dirty="0">
                <a:latin typeface="Times New Roman" panose="02020603050405020304" pitchFamily="18" charset="0"/>
                <a:cs typeface="Times New Roman" panose="02020603050405020304" pitchFamily="18" charset="0"/>
              </a:rPr>
              <a:t>)et celle de la porteuse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140968"/>
            <a:ext cx="635794"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72183" y="4477181"/>
            <a:ext cx="8480873" cy="923330"/>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 </a:t>
            </a:r>
            <a:r>
              <a:rPr lang="fr-FR" b="1" dirty="0">
                <a:solidFill>
                  <a:srgbClr val="FF0000"/>
                </a:solidFill>
                <a:latin typeface="Times New Roman" panose="02020603050405020304" pitchFamily="18" charset="0"/>
                <a:cs typeface="Times New Roman" panose="02020603050405020304" pitchFamily="18" charset="0"/>
              </a:rPr>
              <a:t>L’indice de modulation </a:t>
            </a:r>
            <a:r>
              <a:rPr lang="fr-FR" b="1" i="1" dirty="0">
                <a:solidFill>
                  <a:srgbClr val="FF0000"/>
                </a:solidFill>
                <a:latin typeface="Times New Roman" panose="02020603050405020304" pitchFamily="18" charset="0"/>
                <a:cs typeface="Times New Roman" panose="02020603050405020304" pitchFamily="18" charset="0"/>
              </a:rPr>
              <a:t>m </a:t>
            </a:r>
            <a:r>
              <a:rPr lang="fr-FR" dirty="0">
                <a:latin typeface="Times New Roman" panose="02020603050405020304" pitchFamily="18" charset="0"/>
                <a:cs typeface="Times New Roman" panose="02020603050405020304" pitchFamily="18" charset="0"/>
              </a:rPr>
              <a:t>est défini comme étant le rapport entre la fréquence de la porteuse ( </a:t>
            </a:r>
            <a:r>
              <a:rPr lang="fr-FR" dirty="0" err="1">
                <a:latin typeface="Times New Roman" panose="02020603050405020304" pitchFamily="18" charset="0"/>
                <a:cs typeface="Times New Roman" panose="02020603050405020304" pitchFamily="18" charset="0"/>
              </a:rPr>
              <a:t>fp</a:t>
            </a:r>
            <a:r>
              <a:rPr lang="fr-FR" dirty="0">
                <a:latin typeface="Times New Roman" panose="02020603050405020304" pitchFamily="18" charset="0"/>
                <a:cs typeface="Times New Roman" panose="02020603050405020304" pitchFamily="18" charset="0"/>
              </a:rPr>
              <a:t>) et la fréquence du signal de référence ( f)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618" y="5513885"/>
            <a:ext cx="671513"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11" name="Rectangle 10"/>
          <p:cNvSpPr/>
          <p:nvPr/>
        </p:nvSpPr>
        <p:spPr>
          <a:xfrm>
            <a:off x="238046" y="840390"/>
            <a:ext cx="8667907" cy="415498"/>
          </a:xfrm>
          <a:prstGeom prst="rect">
            <a:avLst/>
          </a:prstGeom>
        </p:spPr>
        <p:txBody>
          <a:bodyPr wrap="square">
            <a:spAutoFit/>
          </a:bodyPr>
          <a:lstStyle/>
          <a:p>
            <a:r>
              <a:rPr lang="fr-FR" sz="2100" b="1" dirty="0" smtClean="0">
                <a:solidFill>
                  <a:srgbClr val="FF0000"/>
                </a:solidFill>
                <a:latin typeface="Times New Roman" panose="02020603050405020304" pitchFamily="18" charset="0"/>
                <a:cs typeface="Times New Roman" panose="02020603050405020304" pitchFamily="18" charset="0"/>
              </a:rPr>
              <a:t>2.1. Commande triangulo </a:t>
            </a:r>
            <a:r>
              <a:rPr lang="fr-FR" sz="2100" b="1" dirty="0" err="1" smtClean="0">
                <a:solidFill>
                  <a:srgbClr val="FF0000"/>
                </a:solidFill>
                <a:latin typeface="Times New Roman" panose="02020603050405020304" pitchFamily="18" charset="0"/>
                <a:cs typeface="Times New Roman" panose="02020603050405020304" pitchFamily="18" charset="0"/>
              </a:rPr>
              <a:t>sinusoidale</a:t>
            </a:r>
            <a:endParaRPr lang="fr-FR" sz="2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226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2183" y="1845693"/>
            <a:ext cx="6468004" cy="323165"/>
          </a:xfrm>
          <a:prstGeom prst="rect">
            <a:avLst/>
          </a:prstGeom>
        </p:spPr>
        <p:txBody>
          <a:bodyPr wrap="square">
            <a:spAutoFit/>
          </a:bodyPr>
          <a:lstStyle/>
          <a:p>
            <a:r>
              <a:rPr lang="fr-FR" sz="1500" b="1" dirty="0">
                <a:latin typeface="Times New Roman" panose="02020603050405020304" pitchFamily="18" charset="0"/>
                <a:cs typeface="Times New Roman" panose="02020603050405020304" pitchFamily="18" charset="0"/>
              </a:rPr>
              <a:t>Génération des signaux de contrôle par MLI </a:t>
            </a:r>
            <a:r>
              <a:rPr lang="fr-FR" sz="1500" b="1" dirty="0" err="1">
                <a:latin typeface="Times New Roman" panose="02020603050405020304" pitchFamily="18" charset="0"/>
                <a:cs typeface="Times New Roman" panose="02020603050405020304" pitchFamily="18" charset="0"/>
              </a:rPr>
              <a:t>triangulo</a:t>
            </a:r>
            <a:r>
              <a:rPr lang="fr-FR" sz="1500" b="1" dirty="0">
                <a:latin typeface="Times New Roman" panose="02020603050405020304" pitchFamily="18" charset="0"/>
                <a:cs typeface="Times New Roman" panose="02020603050405020304" pitchFamily="18" charset="0"/>
              </a:rPr>
              <a:t>-sinusoïdale</a:t>
            </a:r>
            <a:r>
              <a:rPr lang="fr-FR" sz="1500" dirty="0">
                <a:latin typeface="Times New Roman" panose="02020603050405020304" pitchFamily="18" charset="0"/>
                <a:cs typeface="Times New Roman" panose="02020603050405020304" pitchFamily="18" charset="0"/>
              </a:rPr>
              <a:t> </a:t>
            </a:r>
          </a:p>
        </p:txBody>
      </p:sp>
      <p:sp>
        <p:nvSpPr>
          <p:cNvPr id="7" name="Rectangle 6"/>
          <p:cNvSpPr/>
          <p:nvPr/>
        </p:nvSpPr>
        <p:spPr>
          <a:xfrm>
            <a:off x="442356" y="2172166"/>
            <a:ext cx="4572000" cy="553998"/>
          </a:xfrm>
          <a:prstGeom prst="rect">
            <a:avLst/>
          </a:prstGeom>
        </p:spPr>
        <p:txBody>
          <a:bodyPr>
            <a:spAutoFit/>
          </a:bodyPr>
          <a:lstStyle/>
          <a:p>
            <a:r>
              <a:rPr lang="fr-FR" sz="1500" b="1" i="1" dirty="0">
                <a:latin typeface="Times New Roman" panose="02020603050405020304" pitchFamily="18" charset="0"/>
                <a:cs typeface="Times New Roman" panose="02020603050405020304" pitchFamily="18" charset="0"/>
              </a:rPr>
              <a:t>Equation de la porteuse</a:t>
            </a:r>
            <a:r>
              <a:rPr lang="fr-FR" sz="1500" dirty="0">
                <a:latin typeface="Times New Roman" panose="02020603050405020304" pitchFamily="18" charset="0"/>
                <a:cs typeface="Times New Roman" panose="02020603050405020304" pitchFamily="18" charset="0"/>
              </a:rPr>
              <a:t> </a:t>
            </a:r>
            <a:br>
              <a:rPr lang="fr-FR" sz="1500" dirty="0">
                <a:latin typeface="Times New Roman" panose="02020603050405020304" pitchFamily="18" charset="0"/>
                <a:cs typeface="Times New Roman" panose="02020603050405020304" pitchFamily="18" charset="0"/>
              </a:rPr>
            </a:br>
            <a:endParaRPr lang="fr-FR" sz="15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356" y="2437624"/>
            <a:ext cx="3671888" cy="130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2356" y="4077483"/>
            <a:ext cx="8597734" cy="1200329"/>
          </a:xfrm>
          <a:prstGeom prst="rect">
            <a:avLst/>
          </a:prstGeom>
        </p:spPr>
        <p:txBody>
          <a:bodyPr wrap="square">
            <a:spAutoFit/>
          </a:bodyPr>
          <a:lstStyle/>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Afin de générer à la sortie un signal de forme proche de la référence, il faut un nombre suffisant de période de découpage dans une période du signal de référence, c’est à dire un nombre suffisant d’intersections entre la porteuse et le signal de </a:t>
            </a:r>
            <a:r>
              <a:rPr lang="fr-FR" dirty="0" smtClean="0">
                <a:latin typeface="Times New Roman" panose="02020603050405020304" pitchFamily="18" charset="0"/>
                <a:cs typeface="Times New Roman" panose="02020603050405020304" pitchFamily="18" charset="0"/>
              </a:rPr>
              <a:t>référence.</a:t>
            </a:r>
          </a:p>
          <a:p>
            <a:endParaRPr lang="fr-FR" dirty="0">
              <a:latin typeface="Times New Roman" panose="02020603050405020304" pitchFamily="18" charset="0"/>
              <a:cs typeface="Times New Roman" panose="02020603050405020304" pitchFamily="18" charset="0"/>
            </a:endParaRPr>
          </a:p>
        </p:txBody>
      </p:sp>
      <p:sp>
        <p:nvSpPr>
          <p:cNvPr id="10" name="Titre 1"/>
          <p:cNvSpPr>
            <a:spLocks noGrp="1"/>
          </p:cNvSpPr>
          <p:nvPr>
            <p:ph type="title"/>
          </p:nvPr>
        </p:nvSpPr>
        <p:spPr>
          <a:xfrm>
            <a:off x="0" y="-19223"/>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11" name="Rectangle 10"/>
          <p:cNvSpPr/>
          <p:nvPr/>
        </p:nvSpPr>
        <p:spPr>
          <a:xfrm>
            <a:off x="238046" y="840390"/>
            <a:ext cx="8667907" cy="415498"/>
          </a:xfrm>
          <a:prstGeom prst="rect">
            <a:avLst/>
          </a:prstGeom>
        </p:spPr>
        <p:txBody>
          <a:bodyPr wrap="square">
            <a:spAutoFit/>
          </a:bodyPr>
          <a:lstStyle/>
          <a:p>
            <a:r>
              <a:rPr lang="fr-FR" sz="2100" b="1" dirty="0" smtClean="0">
                <a:solidFill>
                  <a:srgbClr val="FF0000"/>
                </a:solidFill>
                <a:latin typeface="Times New Roman" panose="02020603050405020304" pitchFamily="18" charset="0"/>
                <a:cs typeface="Times New Roman" panose="02020603050405020304" pitchFamily="18" charset="0"/>
              </a:rPr>
              <a:t>2.1. Commande triangulo </a:t>
            </a:r>
            <a:r>
              <a:rPr lang="fr-FR" sz="2100" b="1" dirty="0" err="1" smtClean="0">
                <a:solidFill>
                  <a:srgbClr val="FF0000"/>
                </a:solidFill>
                <a:latin typeface="Times New Roman" panose="02020603050405020304" pitchFamily="18" charset="0"/>
                <a:cs typeface="Times New Roman" panose="02020603050405020304" pitchFamily="18" charset="0"/>
              </a:rPr>
              <a:t>sinusoidale</a:t>
            </a:r>
            <a:endParaRPr lang="fr-FR" sz="2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59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0" y="-46384"/>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3" name="Rectangle 2"/>
          <p:cNvSpPr/>
          <p:nvPr/>
        </p:nvSpPr>
        <p:spPr>
          <a:xfrm>
            <a:off x="431540" y="1412776"/>
            <a:ext cx="8280920" cy="1200329"/>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Parmi les techniques numériques on trouve la modulation vectorielle (ou </a:t>
            </a:r>
            <a:r>
              <a:rPr lang="fr-FR" dirty="0" err="1">
                <a:solidFill>
                  <a:srgbClr val="000000"/>
                </a:solidFill>
                <a:latin typeface="Times New Roman" panose="02020603050405020304" pitchFamily="18" charset="0"/>
                <a:cs typeface="Times New Roman" panose="02020603050405020304" pitchFamily="18" charset="0"/>
              </a:rPr>
              <a:t>Space</a:t>
            </a:r>
            <a:r>
              <a:rPr lang="fr-FR" dirty="0">
                <a:solidFill>
                  <a:srgbClr val="000000"/>
                </a:solidFill>
                <a:latin typeface="Times New Roman" panose="02020603050405020304" pitchFamily="18" charset="0"/>
                <a:cs typeface="Times New Roman" panose="02020603050405020304" pitchFamily="18" charset="0"/>
              </a:rPr>
              <a:t> </a:t>
            </a:r>
            <a:r>
              <a:rPr lang="fr-FR" dirty="0" err="1">
                <a:solidFill>
                  <a:srgbClr val="000000"/>
                </a:solidFill>
                <a:latin typeface="Times New Roman" panose="02020603050405020304" pitchFamily="18" charset="0"/>
                <a:cs typeface="Times New Roman" panose="02020603050405020304" pitchFamily="18" charset="0"/>
              </a:rPr>
              <a:t>Vector</a:t>
            </a:r>
            <a:r>
              <a:rPr lang="fr-FR" dirty="0">
                <a:solidFill>
                  <a:srgbClr val="000000"/>
                </a:solidFill>
                <a:latin typeface="Times New Roman" panose="02020603050405020304" pitchFamily="18" charset="0"/>
                <a:cs typeface="Times New Roman" panose="02020603050405020304" pitchFamily="18" charset="0"/>
              </a:rPr>
              <a:t> Modulation (</a:t>
            </a:r>
            <a:r>
              <a:rPr lang="fr-FR" b="1" i="1" dirty="0">
                <a:solidFill>
                  <a:srgbClr val="000000"/>
                </a:solidFill>
                <a:latin typeface="Times New Roman" panose="02020603050405020304" pitchFamily="18" charset="0"/>
                <a:cs typeface="Times New Roman" panose="02020603050405020304" pitchFamily="18" charset="0"/>
              </a:rPr>
              <a:t>SVM</a:t>
            </a:r>
            <a:r>
              <a:rPr lang="fr-FR" dirty="0">
                <a:solidFill>
                  <a:srgbClr val="000000"/>
                </a:solidFill>
                <a:latin typeface="Times New Roman" panose="02020603050405020304" pitchFamily="18" charset="0"/>
                <a:cs typeface="Times New Roman" panose="02020603050405020304" pitchFamily="18" charset="0"/>
              </a:rPr>
              <a:t>)) qui traite les signaux directement dans le plan diphasé de la transformée nommée de Concordia.</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1" name="Image 10"/>
          <p:cNvPicPr>
            <a:picLocks noChangeAspect="1"/>
          </p:cNvPicPr>
          <p:nvPr/>
        </p:nvPicPr>
        <p:blipFill>
          <a:blip r:embed="rId2"/>
          <a:stretch>
            <a:fillRect/>
          </a:stretch>
        </p:blipFill>
        <p:spPr>
          <a:xfrm>
            <a:off x="45894" y="2285673"/>
            <a:ext cx="8676220" cy="2389237"/>
          </a:xfrm>
          <a:prstGeom prst="rect">
            <a:avLst/>
          </a:prstGeom>
        </p:spPr>
      </p:pic>
      <p:pic>
        <p:nvPicPr>
          <p:cNvPr id="12" name="Image 11"/>
          <p:cNvPicPr>
            <a:picLocks noChangeAspect="1"/>
          </p:cNvPicPr>
          <p:nvPr/>
        </p:nvPicPr>
        <p:blipFill>
          <a:blip r:embed="rId3"/>
          <a:stretch>
            <a:fillRect/>
          </a:stretch>
        </p:blipFill>
        <p:spPr>
          <a:xfrm>
            <a:off x="307975" y="4616499"/>
            <a:ext cx="4400550" cy="1600200"/>
          </a:xfrm>
          <a:prstGeom prst="rect">
            <a:avLst/>
          </a:prstGeom>
        </p:spPr>
      </p:pic>
      <p:pic>
        <p:nvPicPr>
          <p:cNvPr id="13" name="Image 12"/>
          <p:cNvPicPr>
            <a:picLocks noChangeAspect="1"/>
          </p:cNvPicPr>
          <p:nvPr/>
        </p:nvPicPr>
        <p:blipFill>
          <a:blip r:embed="rId4"/>
          <a:stretch>
            <a:fillRect/>
          </a:stretch>
        </p:blipFill>
        <p:spPr>
          <a:xfrm>
            <a:off x="4932040" y="4797152"/>
            <a:ext cx="4031010" cy="1600200"/>
          </a:xfrm>
          <a:prstGeom prst="rect">
            <a:avLst/>
          </a:prstGeom>
        </p:spPr>
      </p:pic>
    </p:spTree>
    <p:extLst>
      <p:ext uri="{BB962C8B-B14F-4D97-AF65-F5344CB8AC3E}">
        <p14:creationId xmlns:p14="http://schemas.microsoft.com/office/powerpoint/2010/main" val="1961608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Vecteur de tension de sortie de référence</a:t>
            </a:r>
            <a:endParaRPr lang="fr-FR" b="1" i="1" dirty="0">
              <a:solidFill>
                <a:srgbClr val="FF0000"/>
              </a:solidFill>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190529" y="2040690"/>
            <a:ext cx="8605868" cy="1647056"/>
          </a:xfrm>
          <a:prstGeom prst="rect">
            <a:avLst/>
          </a:prstGeom>
        </p:spPr>
      </p:pic>
      <p:pic>
        <p:nvPicPr>
          <p:cNvPr id="14" name="Image 13"/>
          <p:cNvPicPr>
            <a:picLocks noChangeAspect="1"/>
          </p:cNvPicPr>
          <p:nvPr/>
        </p:nvPicPr>
        <p:blipFill>
          <a:blip r:embed="rId4"/>
          <a:stretch>
            <a:fillRect/>
          </a:stretch>
        </p:blipFill>
        <p:spPr>
          <a:xfrm>
            <a:off x="33217" y="4419968"/>
            <a:ext cx="2872046" cy="1903487"/>
          </a:xfrm>
          <a:prstGeom prst="rect">
            <a:avLst/>
          </a:prstGeom>
        </p:spPr>
      </p:pic>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rotWithShape="1">
          <a:blip r:embed="rId5"/>
          <a:srcRect l="9916"/>
          <a:stretch/>
        </p:blipFill>
        <p:spPr>
          <a:xfrm>
            <a:off x="3563888" y="3844254"/>
            <a:ext cx="5143081" cy="2974063"/>
          </a:xfrm>
          <a:prstGeom prst="rect">
            <a:avLst/>
          </a:prstGeom>
        </p:spPr>
      </p:pic>
    </p:spTree>
    <p:extLst>
      <p:ext uri="{BB962C8B-B14F-4D97-AF65-F5344CB8AC3E}">
        <p14:creationId xmlns:p14="http://schemas.microsoft.com/office/powerpoint/2010/main" val="1767288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7937"/>
            <a:ext cx="9361039"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612775" y="1844824"/>
            <a:ext cx="8216081" cy="3293209"/>
          </a:xfrm>
          <a:prstGeom prst="rect">
            <a:avLst/>
          </a:prstGeom>
        </p:spPr>
        <p:txBody>
          <a:bodyPr wrap="square">
            <a:spAutoFit/>
          </a:bodyPr>
          <a:lstStyle/>
          <a:p>
            <a:r>
              <a:rPr lang="fr-FR" sz="2400" b="1" i="1" dirty="0">
                <a:latin typeface="Times New Roman" panose="02020603050405020304" pitchFamily="18" charset="0"/>
                <a:cs typeface="Times New Roman" panose="02020603050405020304" pitchFamily="18" charset="0"/>
              </a:rPr>
              <a:t>Objectif </a:t>
            </a:r>
            <a:r>
              <a:rPr lang="fr-FR" sz="2400" i="1" dirty="0" smtClean="0">
                <a:latin typeface="Times New Roman" panose="02020603050405020304" pitchFamily="18" charset="0"/>
                <a:cs typeface="Times New Roman" panose="02020603050405020304" pitchFamily="18" charset="0"/>
              </a:rPr>
              <a:t>:</a:t>
            </a:r>
          </a:p>
          <a:p>
            <a:endParaRPr lang="fr-FR" sz="2400"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Modéliser l'onduleur de tension à 2 </a:t>
            </a:r>
            <a:r>
              <a:rPr lang="fr-FR" sz="2400" dirty="0" smtClean="0">
                <a:latin typeface="Times New Roman" panose="02020603050405020304" pitchFamily="18" charset="0"/>
                <a:cs typeface="Times New Roman" panose="02020603050405020304" pitchFamily="18" charset="0"/>
              </a:rPr>
              <a:t>niveaux;</a:t>
            </a:r>
          </a:p>
          <a:p>
            <a:pPr marL="285750" indent="-285750">
              <a:buFont typeface="Wingdings" panose="05000000000000000000" pitchFamily="2" charset="2"/>
              <a:buChar char="Ø"/>
            </a:pPr>
            <a:endParaRPr lang="fr-F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Apprendre </a:t>
            </a:r>
            <a:r>
              <a:rPr lang="fr-FR" sz="2400" dirty="0">
                <a:latin typeface="Times New Roman" panose="02020603050405020304" pitchFamily="18" charset="0"/>
                <a:cs typeface="Times New Roman" panose="02020603050405020304" pitchFamily="18" charset="0"/>
              </a:rPr>
              <a:t>les différents types de commande de ''MLI</a:t>
            </a:r>
            <a:r>
              <a:rPr lang="fr-FR" sz="24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fr-F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Utiliser </a:t>
            </a:r>
            <a:r>
              <a:rPr lang="fr-FR" sz="2400" dirty="0">
                <a:latin typeface="Times New Roman" panose="02020603050405020304" pitchFamily="18" charset="0"/>
                <a:cs typeface="Times New Roman" panose="02020603050405020304" pitchFamily="18" charset="0"/>
              </a:rPr>
              <a:t>la modélisation vectorielle de la commande</a:t>
            </a:r>
            <a:r>
              <a:rPr lang="fr-FR" sz="3200" dirty="0">
                <a:latin typeface="Times New Roman" panose="02020603050405020304" pitchFamily="18" charset="0"/>
                <a:cs typeface="Times New Roman" panose="02020603050405020304" pitchFamily="18" charset="0"/>
              </a:rPr>
              <a:t> </a:t>
            </a:r>
            <a:br>
              <a:rPr lang="fr-FR" sz="3200" dirty="0">
                <a:latin typeface="Times New Roman" panose="02020603050405020304" pitchFamily="18" charset="0"/>
                <a:cs typeface="Times New Roman" panose="02020603050405020304" pitchFamily="18" charset="0"/>
              </a:rPr>
            </a:b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370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Principe de la commande</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26921" y="1850636"/>
            <a:ext cx="9010932" cy="1968996"/>
          </a:xfrm>
          <a:prstGeom prst="rect">
            <a:avLst/>
          </a:prstGeom>
        </p:spPr>
      </p:pic>
      <p:pic>
        <p:nvPicPr>
          <p:cNvPr id="5" name="Image 4"/>
          <p:cNvPicPr>
            <a:picLocks noChangeAspect="1"/>
          </p:cNvPicPr>
          <p:nvPr/>
        </p:nvPicPr>
        <p:blipFill>
          <a:blip r:embed="rId4"/>
          <a:stretch>
            <a:fillRect/>
          </a:stretch>
        </p:blipFill>
        <p:spPr>
          <a:xfrm>
            <a:off x="1979712" y="3855967"/>
            <a:ext cx="5381625" cy="581025"/>
          </a:xfrm>
          <a:prstGeom prst="rect">
            <a:avLst/>
          </a:prstGeom>
        </p:spPr>
      </p:pic>
      <p:pic>
        <p:nvPicPr>
          <p:cNvPr id="15" name="Image 14"/>
          <p:cNvPicPr>
            <a:picLocks noChangeAspect="1"/>
          </p:cNvPicPr>
          <p:nvPr/>
        </p:nvPicPr>
        <p:blipFill>
          <a:blip r:embed="rId5"/>
          <a:stretch>
            <a:fillRect/>
          </a:stretch>
        </p:blipFill>
        <p:spPr>
          <a:xfrm>
            <a:off x="307975" y="4581128"/>
            <a:ext cx="8325954" cy="2141166"/>
          </a:xfrm>
          <a:prstGeom prst="rect">
            <a:avLst/>
          </a:prstGeom>
        </p:spPr>
      </p:pic>
      <p:pic>
        <p:nvPicPr>
          <p:cNvPr id="16" name="Image 15"/>
          <p:cNvPicPr>
            <a:picLocks noChangeAspect="1"/>
          </p:cNvPicPr>
          <p:nvPr/>
        </p:nvPicPr>
        <p:blipFill>
          <a:blip r:embed="rId6"/>
          <a:stretch>
            <a:fillRect/>
          </a:stretch>
        </p:blipFill>
        <p:spPr>
          <a:xfrm>
            <a:off x="4467594" y="4895788"/>
            <a:ext cx="4146588" cy="648438"/>
          </a:xfrm>
          <a:prstGeom prst="rect">
            <a:avLst/>
          </a:prstGeom>
        </p:spPr>
      </p:pic>
    </p:spTree>
    <p:extLst>
      <p:ext uri="{BB962C8B-B14F-4D97-AF65-F5344CB8AC3E}">
        <p14:creationId xmlns:p14="http://schemas.microsoft.com/office/powerpoint/2010/main" val="1219616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Principe de la commande</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91481" y="1903278"/>
            <a:ext cx="8865092" cy="2446387"/>
          </a:xfrm>
          <a:prstGeom prst="rect">
            <a:avLst/>
          </a:prstGeom>
        </p:spPr>
      </p:pic>
      <p:pic>
        <p:nvPicPr>
          <p:cNvPr id="14" name="Image 13"/>
          <p:cNvPicPr>
            <a:picLocks noChangeAspect="1"/>
          </p:cNvPicPr>
          <p:nvPr/>
        </p:nvPicPr>
        <p:blipFill>
          <a:blip r:embed="rId4"/>
          <a:stretch>
            <a:fillRect/>
          </a:stretch>
        </p:blipFill>
        <p:spPr>
          <a:xfrm>
            <a:off x="2627784" y="4530505"/>
            <a:ext cx="3248025" cy="952500"/>
          </a:xfrm>
          <a:prstGeom prst="rect">
            <a:avLst/>
          </a:prstGeom>
        </p:spPr>
      </p:pic>
    </p:spTree>
    <p:extLst>
      <p:ext uri="{BB962C8B-B14F-4D97-AF65-F5344CB8AC3E}">
        <p14:creationId xmlns:p14="http://schemas.microsoft.com/office/powerpoint/2010/main" val="288307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Période d’échantillonnage</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55574" y="1914963"/>
            <a:ext cx="8693698" cy="1592685"/>
          </a:xfrm>
          <a:prstGeom prst="rect">
            <a:avLst/>
          </a:prstGeom>
        </p:spPr>
      </p:pic>
      <p:pic>
        <p:nvPicPr>
          <p:cNvPr id="15" name="Image 14"/>
          <p:cNvPicPr>
            <a:picLocks noChangeAspect="1"/>
          </p:cNvPicPr>
          <p:nvPr/>
        </p:nvPicPr>
        <p:blipFill>
          <a:blip r:embed="rId4"/>
          <a:stretch>
            <a:fillRect/>
          </a:stretch>
        </p:blipFill>
        <p:spPr>
          <a:xfrm>
            <a:off x="5996395" y="3507648"/>
            <a:ext cx="3147605" cy="2626618"/>
          </a:xfrm>
          <a:prstGeom prst="rect">
            <a:avLst/>
          </a:prstGeom>
        </p:spPr>
      </p:pic>
      <p:sp>
        <p:nvSpPr>
          <p:cNvPr id="5" name="Rectangle 4"/>
          <p:cNvSpPr/>
          <p:nvPr/>
        </p:nvSpPr>
        <p:spPr>
          <a:xfrm>
            <a:off x="252106" y="3747555"/>
            <a:ext cx="5760053" cy="2862322"/>
          </a:xfrm>
          <a:prstGeom prst="rect">
            <a:avLst/>
          </a:prstGeom>
        </p:spPr>
        <p:txBody>
          <a:bodyPr wrap="square">
            <a:spAutoFit/>
          </a:bodyPr>
          <a:lstStyle/>
          <a:p>
            <a:pPr marL="285750" indent="-285750">
              <a:buFont typeface="Wingdings" panose="05000000000000000000" pitchFamily="2" charset="2"/>
              <a:buChar char="Ø"/>
            </a:pPr>
            <a:r>
              <a:rPr lang="fr-FR" dirty="0">
                <a:solidFill>
                  <a:srgbClr val="000000"/>
                </a:solidFill>
                <a:latin typeface="Times New Roman" panose="02020603050405020304" pitchFamily="18" charset="0"/>
                <a:cs typeface="Times New Roman" panose="02020603050405020304" pitchFamily="18" charset="0"/>
              </a:rPr>
              <a:t>La fréquence d'échantillonnage (</a:t>
            </a:r>
            <a:r>
              <a:rPr lang="fr-FR" dirty="0" smtClean="0">
                <a:solidFill>
                  <a:srgbClr val="000000"/>
                </a:solidFill>
                <a:latin typeface="Times New Roman" panose="02020603050405020304" pitchFamily="18" charset="0"/>
                <a:cs typeface="Times New Roman" panose="02020603050405020304" pitchFamily="18" charset="0"/>
              </a:rPr>
              <a:t>1/ </a:t>
            </a:r>
            <a:r>
              <a:rPr lang="fr-FR" i="1" dirty="0" err="1">
                <a:solidFill>
                  <a:srgbClr val="000000"/>
                </a:solidFill>
                <a:latin typeface="Times New Roman" panose="02020603050405020304" pitchFamily="18" charset="0"/>
                <a:cs typeface="Times New Roman" panose="02020603050405020304" pitchFamily="18" charset="0"/>
              </a:rPr>
              <a:t>T</a:t>
            </a:r>
            <a:r>
              <a:rPr lang="fr-FR" sz="800" i="1" dirty="0" err="1">
                <a:solidFill>
                  <a:srgbClr val="000000"/>
                </a:solidFill>
                <a:latin typeface="Times New Roman" panose="02020603050405020304" pitchFamily="18" charset="0"/>
                <a:cs typeface="Times New Roman" panose="02020603050405020304" pitchFamily="18" charset="0"/>
              </a:rPr>
              <a:t>s</a:t>
            </a:r>
            <a:r>
              <a:rPr lang="fr-FR" sz="800" i="1" dirty="0">
                <a:solidFill>
                  <a:srgbClr val="00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est beaucoup plus grande que la fréquence de la tension et du courant de sortie (1 </a:t>
            </a:r>
            <a:r>
              <a:rPr lang="fr-FR" dirty="0" smtClean="0">
                <a:solidFill>
                  <a:srgbClr val="000000"/>
                </a:solidFill>
                <a:latin typeface="Times New Roman" panose="02020603050405020304" pitchFamily="18" charset="0"/>
                <a:cs typeface="Times New Roman" panose="02020603050405020304" pitchFamily="18" charset="0"/>
              </a:rPr>
              <a:t>/</a:t>
            </a:r>
            <a:r>
              <a:rPr lang="fr-FR" i="1" dirty="0" smtClean="0">
                <a:solidFill>
                  <a:srgbClr val="000000"/>
                </a:solidFill>
                <a:latin typeface="Times New Roman" panose="02020603050405020304" pitchFamily="18" charset="0"/>
                <a:cs typeface="Times New Roman" panose="02020603050405020304" pitchFamily="18" charset="0"/>
              </a:rPr>
              <a:t>T </a:t>
            </a:r>
            <a:r>
              <a:rPr lang="fr-FR" dirty="0">
                <a:solidFill>
                  <a:srgbClr val="000000"/>
                </a:solidFill>
                <a:latin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La </a:t>
            </a:r>
            <a:r>
              <a:rPr lang="fr-FR" dirty="0">
                <a:solidFill>
                  <a:srgbClr val="000000"/>
                </a:solidFill>
                <a:latin typeface="Times New Roman" panose="02020603050405020304" pitchFamily="18" charset="0"/>
                <a:cs typeface="Times New Roman" panose="02020603050405020304" pitchFamily="18" charset="0"/>
              </a:rPr>
              <a:t>qualité de la tension de sortie de l'onduleur s'améliore proportionnellement à la fréquence de commutation. </a:t>
            </a:r>
            <a:endParaRPr lang="fr-FR"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dirty="0" smtClean="0">
                <a:solidFill>
                  <a:srgbClr val="000000"/>
                </a:solidFill>
                <a:latin typeface="Times New Roman" panose="02020603050405020304" pitchFamily="18" charset="0"/>
                <a:cs typeface="Times New Roman" panose="02020603050405020304" pitchFamily="18" charset="0"/>
              </a:rPr>
              <a:t>En </a:t>
            </a:r>
            <a:r>
              <a:rPr lang="fr-FR" dirty="0">
                <a:solidFill>
                  <a:srgbClr val="000000"/>
                </a:solidFill>
                <a:latin typeface="Times New Roman" panose="02020603050405020304" pitchFamily="18" charset="0"/>
                <a:cs typeface="Times New Roman" panose="02020603050405020304" pitchFamily="18" charset="0"/>
              </a:rPr>
              <a:t>revanche, l'augmentation exagérée de la fréquence de commutation provoque des pertes excessives dans les interrupteurs de l'onduleur. Ainsi, on doit faire un compromis entre la qualité de la tension de sortie et la limitation des pertes dans les interrupteurs de l’onduleur.</a:t>
            </a: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82286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2842846" y="4229291"/>
            <a:ext cx="3389560" cy="2520280"/>
          </a:xfrm>
          <a:prstGeom prst="rect">
            <a:avLst/>
          </a:prstGeom>
        </p:spPr>
      </p:pic>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69173" y="116260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Séquences des états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4"/>
          <a:stretch>
            <a:fillRect/>
          </a:stretch>
        </p:blipFill>
        <p:spPr>
          <a:xfrm>
            <a:off x="0" y="1500644"/>
            <a:ext cx="8764104" cy="2728647"/>
          </a:xfrm>
          <a:prstGeom prst="rect">
            <a:avLst/>
          </a:prstGeom>
        </p:spPr>
      </p:pic>
    </p:spTree>
    <p:extLst>
      <p:ext uri="{BB962C8B-B14F-4D97-AF65-F5344CB8AC3E}">
        <p14:creationId xmlns:p14="http://schemas.microsoft.com/office/powerpoint/2010/main" val="3461672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69173" y="116260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Séquences des états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619672" y="2665500"/>
            <a:ext cx="5381625" cy="685800"/>
          </a:xfrm>
          <a:prstGeom prst="rect">
            <a:avLst/>
          </a:prstGeom>
        </p:spPr>
      </p:pic>
      <p:sp>
        <p:nvSpPr>
          <p:cNvPr id="5" name="Rectangle 4"/>
          <p:cNvSpPr/>
          <p:nvPr/>
        </p:nvSpPr>
        <p:spPr>
          <a:xfrm>
            <a:off x="460374" y="1743594"/>
            <a:ext cx="8072065"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Pour déduire les rapports </a:t>
            </a:r>
            <a:r>
              <a:rPr lang="fr-FR" i="1" dirty="0" smtClean="0">
                <a:solidFill>
                  <a:srgbClr val="000000"/>
                </a:solidFill>
                <a:latin typeface="Times New Roman" panose="02020603050405020304" pitchFamily="18" charset="0"/>
                <a:cs typeface="Times New Roman" panose="02020603050405020304" pitchFamily="18" charset="0"/>
              </a:rPr>
              <a:t>dx </a:t>
            </a:r>
            <a:r>
              <a:rPr lang="fr-FR" i="1" dirty="0" err="1" smtClean="0">
                <a:solidFill>
                  <a:srgbClr val="000000"/>
                </a:solidFill>
                <a:latin typeface="Times New Roman" panose="02020603050405020304" pitchFamily="18" charset="0"/>
                <a:cs typeface="Times New Roman" panose="02020603050405020304" pitchFamily="18" charset="0"/>
              </a:rPr>
              <a:t>dy</a:t>
            </a:r>
            <a:r>
              <a:rPr lang="fr-FR" i="1" dirty="0" smtClean="0">
                <a:solidFill>
                  <a:srgbClr val="000000"/>
                </a:solidFill>
                <a:latin typeface="Times New Roman" panose="02020603050405020304" pitchFamily="18" charset="0"/>
                <a:cs typeface="Times New Roman" panose="02020603050405020304" pitchFamily="18" charset="0"/>
              </a:rPr>
              <a:t> et </a:t>
            </a:r>
            <a:r>
              <a:rPr lang="fr-FR" i="1" dirty="0" err="1" smtClean="0">
                <a:solidFill>
                  <a:srgbClr val="000000"/>
                </a:solidFill>
                <a:latin typeface="Times New Roman" panose="02020603050405020304" pitchFamily="18" charset="0"/>
                <a:cs typeface="Times New Roman" panose="02020603050405020304" pitchFamily="18" charset="0"/>
              </a:rPr>
              <a:t>dz</a:t>
            </a:r>
            <a:r>
              <a:rPr lang="fr-FR" sz="800" i="1" dirty="0" err="1" smtClean="0">
                <a:solidFill>
                  <a:srgbClr val="000000"/>
                </a:solidFill>
                <a:latin typeface="Times New Roman" panose="02020603050405020304" pitchFamily="18" charset="0"/>
                <a:cs typeface="Times New Roman" panose="02020603050405020304" pitchFamily="18" charset="0"/>
              </a:rPr>
              <a:t>z</a:t>
            </a:r>
            <a:r>
              <a:rPr lang="fr-FR" sz="800" i="1" dirty="0" smtClean="0">
                <a:solidFill>
                  <a:srgbClr val="00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on décompose </a:t>
            </a:r>
            <a:r>
              <a:rPr lang="fr-FR" dirty="0" smtClean="0">
                <a:solidFill>
                  <a:srgbClr val="000000"/>
                </a:solidFill>
                <a:latin typeface="Times New Roman" panose="02020603050405020304" pitchFamily="18" charset="0"/>
                <a:cs typeface="Times New Roman" panose="02020603050405020304" pitchFamily="18" charset="0"/>
              </a:rPr>
              <a:t>l'équation suivant </a:t>
            </a:r>
            <a:r>
              <a:rPr lang="fr-FR" dirty="0">
                <a:solidFill>
                  <a:srgbClr val="000000"/>
                </a:solidFill>
                <a:latin typeface="Times New Roman" panose="02020603050405020304" pitchFamily="18" charset="0"/>
                <a:cs typeface="Times New Roman" panose="02020603050405020304" pitchFamily="18" charset="0"/>
              </a:rPr>
              <a:t>les deux axes </a:t>
            </a:r>
            <a:r>
              <a:rPr lang="fr-FR" i="1" dirty="0">
                <a:solidFill>
                  <a:srgbClr val="000000"/>
                </a:solidFill>
                <a:latin typeface="Times New Roman" panose="02020603050405020304" pitchFamily="18" charset="0"/>
                <a:cs typeface="Times New Roman" panose="02020603050405020304" pitchFamily="18" charset="0"/>
              </a:rPr>
              <a:t>d </a:t>
            </a:r>
            <a:r>
              <a:rPr lang="fr-FR" dirty="0">
                <a:solidFill>
                  <a:srgbClr val="000000"/>
                </a:solidFill>
                <a:latin typeface="Times New Roman" panose="02020603050405020304" pitchFamily="18" charset="0"/>
                <a:cs typeface="Times New Roman" panose="02020603050405020304" pitchFamily="18" charset="0"/>
              </a:rPr>
              <a:t>et </a:t>
            </a:r>
            <a:r>
              <a:rPr lang="fr-FR" i="1" dirty="0">
                <a:solidFill>
                  <a:srgbClr val="000000"/>
                </a:solidFill>
                <a:latin typeface="Times New Roman" panose="02020603050405020304" pitchFamily="18" charset="0"/>
                <a:cs typeface="Times New Roman" panose="02020603050405020304" pitchFamily="18" charset="0"/>
              </a:rPr>
              <a:t>q </a:t>
            </a:r>
            <a:r>
              <a:rPr lang="fr-FR" dirty="0">
                <a:solidFill>
                  <a:srgbClr val="000000"/>
                </a:solidFill>
                <a:latin typeface="Times New Roman" panose="02020603050405020304" pitchFamily="18" charset="0"/>
                <a:cs typeface="Times New Roman" panose="02020603050405020304" pitchFamily="18" charset="0"/>
              </a:rPr>
              <a:t>ce qui donne les deux équations suivantes:</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a:blip r:embed="rId4"/>
          <a:stretch>
            <a:fillRect/>
          </a:stretch>
        </p:blipFill>
        <p:spPr>
          <a:xfrm>
            <a:off x="1907704" y="3212976"/>
            <a:ext cx="2232248" cy="1214030"/>
          </a:xfrm>
          <a:prstGeom prst="rect">
            <a:avLst/>
          </a:prstGeom>
        </p:spPr>
      </p:pic>
      <p:sp>
        <p:nvSpPr>
          <p:cNvPr id="16" name="Rectangle 15"/>
          <p:cNvSpPr/>
          <p:nvPr/>
        </p:nvSpPr>
        <p:spPr>
          <a:xfrm>
            <a:off x="460374" y="4973058"/>
            <a:ext cx="7568010"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La résolution du système des équations </a:t>
            </a:r>
            <a:r>
              <a:rPr lang="fr-FR" dirty="0" smtClean="0">
                <a:solidFill>
                  <a:srgbClr val="000000"/>
                </a:solidFill>
                <a:latin typeface="Times New Roman" panose="02020603050405020304" pitchFamily="18" charset="0"/>
                <a:cs typeface="Times New Roman" panose="02020603050405020304" pitchFamily="18" charset="0"/>
              </a:rPr>
              <a:t>précédant permet </a:t>
            </a:r>
            <a:r>
              <a:rPr lang="fr-FR" dirty="0">
                <a:solidFill>
                  <a:srgbClr val="000000"/>
                </a:solidFill>
                <a:latin typeface="Times New Roman" panose="02020603050405020304" pitchFamily="18" charset="0"/>
                <a:cs typeface="Times New Roman" panose="02020603050405020304" pitchFamily="18" charset="0"/>
              </a:rPr>
              <a:t>de </a:t>
            </a:r>
            <a:r>
              <a:rPr lang="fr-FR" dirty="0" smtClean="0">
                <a:solidFill>
                  <a:srgbClr val="000000"/>
                </a:solidFill>
                <a:latin typeface="Times New Roman" panose="02020603050405020304" pitchFamily="18" charset="0"/>
                <a:cs typeface="Times New Roman" panose="02020603050405020304" pitchFamily="18" charset="0"/>
              </a:rPr>
              <a:t>déterminer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7" name="Image 16"/>
          <p:cNvPicPr>
            <a:picLocks noChangeAspect="1"/>
          </p:cNvPicPr>
          <p:nvPr/>
        </p:nvPicPr>
        <p:blipFill>
          <a:blip r:embed="rId5"/>
          <a:stretch>
            <a:fillRect/>
          </a:stretch>
        </p:blipFill>
        <p:spPr>
          <a:xfrm>
            <a:off x="2633905" y="5413086"/>
            <a:ext cx="1722686" cy="1271355"/>
          </a:xfrm>
          <a:prstGeom prst="rect">
            <a:avLst/>
          </a:prstGeom>
        </p:spPr>
      </p:pic>
    </p:spTree>
    <p:extLst>
      <p:ext uri="{BB962C8B-B14F-4D97-AF65-F5344CB8AC3E}">
        <p14:creationId xmlns:p14="http://schemas.microsoft.com/office/powerpoint/2010/main" val="3335883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69173" y="116260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Séquences des états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7" name="Image 16"/>
          <p:cNvPicPr>
            <a:picLocks noChangeAspect="1"/>
          </p:cNvPicPr>
          <p:nvPr/>
        </p:nvPicPr>
        <p:blipFill>
          <a:blip r:embed="rId3"/>
          <a:stretch>
            <a:fillRect/>
          </a:stretch>
        </p:blipFill>
        <p:spPr>
          <a:xfrm>
            <a:off x="3062585" y="2948778"/>
            <a:ext cx="1722686" cy="1271355"/>
          </a:xfrm>
          <a:prstGeom prst="rect">
            <a:avLst/>
          </a:prstGeom>
        </p:spPr>
      </p:pic>
      <p:sp>
        <p:nvSpPr>
          <p:cNvPr id="12" name="Rectangle 11"/>
          <p:cNvSpPr/>
          <p:nvPr/>
        </p:nvSpPr>
        <p:spPr>
          <a:xfrm>
            <a:off x="341249" y="1585019"/>
            <a:ext cx="8564829" cy="1200329"/>
          </a:xfrm>
          <a:prstGeom prst="rect">
            <a:avLst/>
          </a:prstGeom>
        </p:spPr>
        <p:txBody>
          <a:bodyPr wrap="square">
            <a:spAutoFit/>
          </a:bodyPr>
          <a:lstStyle/>
          <a:p>
            <a:r>
              <a:rPr lang="fr-FR" dirty="0" smtClean="0">
                <a:solidFill>
                  <a:srgbClr val="000000"/>
                </a:solidFill>
                <a:latin typeface="Times New Roman" panose="02020603050405020304" pitchFamily="18" charset="0"/>
                <a:cs typeface="Times New Roman" panose="02020603050405020304" pitchFamily="18" charset="0"/>
              </a:rPr>
              <a:t>Cette équation s'applique </a:t>
            </a:r>
            <a:r>
              <a:rPr lang="fr-FR" dirty="0">
                <a:solidFill>
                  <a:srgbClr val="000000"/>
                </a:solidFill>
                <a:latin typeface="Times New Roman" panose="02020603050405020304" pitchFamily="18" charset="0"/>
                <a:cs typeface="Times New Roman" panose="02020603050405020304" pitchFamily="18" charset="0"/>
              </a:rPr>
              <a:t>à tous les secteurs composant le diagramme vectoriel, étant donné que le repère stationnaire </a:t>
            </a:r>
            <a:r>
              <a:rPr lang="fr-FR" i="1" dirty="0">
                <a:solidFill>
                  <a:srgbClr val="000000"/>
                </a:solidFill>
                <a:latin typeface="Times New Roman" panose="02020603050405020304" pitchFamily="18" charset="0"/>
                <a:cs typeface="Times New Roman" panose="02020603050405020304" pitchFamily="18" charset="0"/>
              </a:rPr>
              <a:t>d – q </a:t>
            </a:r>
            <a:r>
              <a:rPr lang="fr-FR" dirty="0">
                <a:solidFill>
                  <a:srgbClr val="000000"/>
                </a:solidFill>
                <a:latin typeface="Times New Roman" panose="02020603050405020304" pitchFamily="18" charset="0"/>
                <a:cs typeface="Times New Roman" panose="02020603050405020304" pitchFamily="18" charset="0"/>
              </a:rPr>
              <a:t>peut être orienté sur n'importe quelle position discrète du vecteur </a:t>
            </a:r>
            <a:r>
              <a:rPr lang="fr-FR" dirty="0" smtClean="0">
                <a:solidFill>
                  <a:srgbClr val="000000"/>
                </a:solidFill>
                <a:latin typeface="Times New Roman" panose="02020603050405020304" pitchFamily="18" charset="0"/>
                <a:cs typeface="Times New Roman" panose="02020603050405020304" pitchFamily="18" charset="0"/>
              </a:rPr>
              <a:t>tension vs</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rotWithShape="1">
          <a:blip r:embed="rId4"/>
          <a:srcRect b="63174"/>
          <a:stretch/>
        </p:blipFill>
        <p:spPr>
          <a:xfrm>
            <a:off x="341249" y="4869160"/>
            <a:ext cx="8641233" cy="1343874"/>
          </a:xfrm>
          <a:prstGeom prst="rect">
            <a:avLst/>
          </a:prstGeom>
        </p:spPr>
      </p:pic>
    </p:spTree>
    <p:extLst>
      <p:ext uri="{BB962C8B-B14F-4D97-AF65-F5344CB8AC3E}">
        <p14:creationId xmlns:p14="http://schemas.microsoft.com/office/powerpoint/2010/main" val="3690777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69173" y="116260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Séquences des états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rotWithShape="1">
          <a:blip r:embed="rId3"/>
          <a:srcRect t="36392"/>
          <a:stretch/>
        </p:blipFill>
        <p:spPr>
          <a:xfrm>
            <a:off x="217009" y="1531938"/>
            <a:ext cx="8641233" cy="2321238"/>
          </a:xfrm>
          <a:prstGeom prst="rect">
            <a:avLst/>
          </a:prstGeom>
        </p:spPr>
      </p:pic>
      <p:pic>
        <p:nvPicPr>
          <p:cNvPr id="4" name="Image 3"/>
          <p:cNvPicPr>
            <a:picLocks noChangeAspect="1"/>
          </p:cNvPicPr>
          <p:nvPr/>
        </p:nvPicPr>
        <p:blipFill>
          <a:blip r:embed="rId4"/>
          <a:stretch>
            <a:fillRect/>
          </a:stretch>
        </p:blipFill>
        <p:spPr>
          <a:xfrm>
            <a:off x="1763688" y="4437112"/>
            <a:ext cx="5223625" cy="930339"/>
          </a:xfrm>
          <a:prstGeom prst="rect">
            <a:avLst/>
          </a:prstGeom>
        </p:spPr>
      </p:pic>
    </p:spTree>
    <p:extLst>
      <p:ext uri="{BB962C8B-B14F-4D97-AF65-F5344CB8AC3E}">
        <p14:creationId xmlns:p14="http://schemas.microsoft.com/office/powerpoint/2010/main" val="3093182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69173" y="116260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Séquences des états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155575" y="3645024"/>
            <a:ext cx="8656091" cy="2674126"/>
          </a:xfrm>
          <a:prstGeom prst="rect">
            <a:avLst/>
          </a:prstGeom>
        </p:spPr>
      </p:pic>
      <p:pic>
        <p:nvPicPr>
          <p:cNvPr id="14" name="Image 13"/>
          <p:cNvPicPr>
            <a:picLocks noChangeAspect="1"/>
          </p:cNvPicPr>
          <p:nvPr/>
        </p:nvPicPr>
        <p:blipFill>
          <a:blip r:embed="rId4"/>
          <a:stretch>
            <a:fillRect/>
          </a:stretch>
        </p:blipFill>
        <p:spPr>
          <a:xfrm>
            <a:off x="1475656" y="1914788"/>
            <a:ext cx="5223625" cy="930339"/>
          </a:xfrm>
          <a:prstGeom prst="rect">
            <a:avLst/>
          </a:prstGeom>
        </p:spPr>
      </p:pic>
    </p:spTree>
    <p:extLst>
      <p:ext uri="{BB962C8B-B14F-4D97-AF65-F5344CB8AC3E}">
        <p14:creationId xmlns:p14="http://schemas.microsoft.com/office/powerpoint/2010/main" val="2846144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69173" y="116260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Séquences des états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8574" y="1531938"/>
            <a:ext cx="8598104"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les durées de fermeture des six interrupteurs durant la période d'échantillonnage </a:t>
            </a:r>
            <a:r>
              <a:rPr lang="fr-FR" i="1" dirty="0" err="1">
                <a:solidFill>
                  <a:srgbClr val="000000"/>
                </a:solidFill>
                <a:latin typeface="Times New Roman" panose="02020603050405020304" pitchFamily="18" charset="0"/>
                <a:cs typeface="Times New Roman" panose="02020603050405020304" pitchFamily="18" charset="0"/>
              </a:rPr>
              <a:t>T</a:t>
            </a:r>
            <a:r>
              <a:rPr lang="fr-FR" sz="1050" dirty="0" err="1">
                <a:solidFill>
                  <a:srgbClr val="000000"/>
                </a:solidFill>
                <a:latin typeface="Times New Roman" panose="02020603050405020304" pitchFamily="18" charset="0"/>
                <a:cs typeface="Times New Roman" panose="02020603050405020304" pitchFamily="18" charset="0"/>
              </a:rPr>
              <a:t>s</a:t>
            </a:r>
            <a:r>
              <a:rPr lang="fr-FR" dirty="0">
                <a:solidFill>
                  <a:srgbClr val="000000"/>
                </a:solidFill>
                <a:latin typeface="Times New Roman" panose="02020603050405020304" pitchFamily="18" charset="0"/>
                <a:cs typeface="Times New Roman" panose="02020603050405020304" pitchFamily="18" charset="0"/>
              </a:rPr>
              <a:t>, dans chacun des six </a:t>
            </a:r>
            <a:r>
              <a:rPr lang="fr-FR" dirty="0" smtClean="0">
                <a:solidFill>
                  <a:srgbClr val="000000"/>
                </a:solidFill>
                <a:latin typeface="Times New Roman" panose="02020603050405020304" pitchFamily="18" charset="0"/>
                <a:cs typeface="Times New Roman" panose="02020603050405020304" pitchFamily="18" charset="0"/>
              </a:rPr>
              <a:t>secteurs sont </a:t>
            </a:r>
            <a:r>
              <a:rPr lang="fr-FR" dirty="0">
                <a:solidFill>
                  <a:srgbClr val="000000"/>
                </a:solidFill>
                <a:latin typeface="Times New Roman" panose="02020603050405020304" pitchFamily="18" charset="0"/>
                <a:cs typeface="Times New Roman" panose="02020603050405020304" pitchFamily="18" charset="0"/>
              </a:rPr>
              <a:t>résumées dans le </a:t>
            </a:r>
            <a:r>
              <a:rPr lang="fr-FR" dirty="0" smtClean="0">
                <a:solidFill>
                  <a:srgbClr val="000000"/>
                </a:solidFill>
                <a:latin typeface="Times New Roman" panose="02020603050405020304" pitchFamily="18" charset="0"/>
                <a:cs typeface="Times New Roman" panose="02020603050405020304" pitchFamily="18" charset="0"/>
              </a:rPr>
              <a:t>tableau</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169173" y="2477427"/>
            <a:ext cx="8742387" cy="3725688"/>
          </a:xfrm>
          <a:prstGeom prst="rect">
            <a:avLst/>
          </a:prstGeom>
        </p:spPr>
      </p:pic>
    </p:spTree>
    <p:extLst>
      <p:ext uri="{BB962C8B-B14F-4D97-AF65-F5344CB8AC3E}">
        <p14:creationId xmlns:p14="http://schemas.microsoft.com/office/powerpoint/2010/main" val="1097731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169173" y="116260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Séquences des états de l’onduleur</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1540" y="854313"/>
            <a:ext cx="6984776" cy="646331"/>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2.2. Modélisation </a:t>
            </a:r>
            <a:r>
              <a:rPr lang="fr-FR" b="1" dirty="0">
                <a:solidFill>
                  <a:srgbClr val="FF0000"/>
                </a:solidFill>
                <a:latin typeface="Times New Roman" panose="02020603050405020304" pitchFamily="18" charset="0"/>
                <a:cs typeface="Times New Roman" panose="02020603050405020304" pitchFamily="18" charset="0"/>
              </a:rPr>
              <a:t>vectorielle de la commande MLI</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8574" y="1531938"/>
            <a:ext cx="8598104"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les durées de fermeture des six interrupteurs durant la période d'échantillonnage </a:t>
            </a:r>
            <a:r>
              <a:rPr lang="fr-FR" i="1" dirty="0" err="1">
                <a:solidFill>
                  <a:srgbClr val="000000"/>
                </a:solidFill>
                <a:latin typeface="Times New Roman" panose="02020603050405020304" pitchFamily="18" charset="0"/>
                <a:cs typeface="Times New Roman" panose="02020603050405020304" pitchFamily="18" charset="0"/>
              </a:rPr>
              <a:t>T</a:t>
            </a:r>
            <a:r>
              <a:rPr lang="fr-FR" sz="1050" dirty="0" err="1">
                <a:solidFill>
                  <a:srgbClr val="000000"/>
                </a:solidFill>
                <a:latin typeface="Times New Roman" panose="02020603050405020304" pitchFamily="18" charset="0"/>
                <a:cs typeface="Times New Roman" panose="02020603050405020304" pitchFamily="18" charset="0"/>
              </a:rPr>
              <a:t>s</a:t>
            </a:r>
            <a:r>
              <a:rPr lang="fr-FR" dirty="0">
                <a:solidFill>
                  <a:srgbClr val="000000"/>
                </a:solidFill>
                <a:latin typeface="Times New Roman" panose="02020603050405020304" pitchFamily="18" charset="0"/>
                <a:cs typeface="Times New Roman" panose="02020603050405020304" pitchFamily="18" charset="0"/>
              </a:rPr>
              <a:t>, dans chacun des six </a:t>
            </a:r>
            <a:r>
              <a:rPr lang="fr-FR" dirty="0" smtClean="0">
                <a:solidFill>
                  <a:srgbClr val="000000"/>
                </a:solidFill>
                <a:latin typeface="Times New Roman" panose="02020603050405020304" pitchFamily="18" charset="0"/>
                <a:cs typeface="Times New Roman" panose="02020603050405020304" pitchFamily="18" charset="0"/>
              </a:rPr>
              <a:t>secteurs sont </a:t>
            </a:r>
            <a:r>
              <a:rPr lang="fr-FR" dirty="0">
                <a:solidFill>
                  <a:srgbClr val="000000"/>
                </a:solidFill>
                <a:latin typeface="Times New Roman" panose="02020603050405020304" pitchFamily="18" charset="0"/>
                <a:cs typeface="Times New Roman" panose="02020603050405020304" pitchFamily="18" charset="0"/>
              </a:rPr>
              <a:t>résumées dans le </a:t>
            </a:r>
            <a:r>
              <a:rPr lang="fr-FR" dirty="0" smtClean="0">
                <a:solidFill>
                  <a:srgbClr val="000000"/>
                </a:solidFill>
                <a:latin typeface="Times New Roman" panose="02020603050405020304" pitchFamily="18" charset="0"/>
                <a:cs typeface="Times New Roman" panose="02020603050405020304" pitchFamily="18" charset="0"/>
              </a:rPr>
              <a:t>tableau</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169173" y="2611652"/>
            <a:ext cx="8974827" cy="3452966"/>
          </a:xfrm>
          <a:prstGeom prst="rect">
            <a:avLst/>
          </a:prstGeom>
        </p:spPr>
      </p:pic>
    </p:spTree>
    <p:extLst>
      <p:ext uri="{BB962C8B-B14F-4D97-AF65-F5344CB8AC3E}">
        <p14:creationId xmlns:p14="http://schemas.microsoft.com/office/powerpoint/2010/main" val="916887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87533" y="1379538"/>
            <a:ext cx="8207697" cy="5262979"/>
          </a:xfrm>
          <a:prstGeom prst="rect">
            <a:avLst/>
          </a:prstGeom>
        </p:spPr>
        <p:txBody>
          <a:bodyPr wrap="square">
            <a:spAutoFit/>
          </a:bodyPr>
          <a:lstStyle/>
          <a:p>
            <a:pPr marL="342900" indent="-342900">
              <a:buFont typeface="Wingdings" panose="05000000000000000000" pitchFamily="2" charset="2"/>
              <a:buChar char="Ø"/>
            </a:pPr>
            <a:r>
              <a:rPr lang="fr-FR" sz="2400" dirty="0">
                <a:solidFill>
                  <a:srgbClr val="000000"/>
                </a:solidFill>
                <a:latin typeface="Times New Roman" panose="02020603050405020304" pitchFamily="18" charset="0"/>
                <a:cs typeface="Times New Roman" panose="02020603050405020304" pitchFamily="18" charset="0"/>
              </a:rPr>
              <a:t>On ne peut parler de la commande d'une machine, sans qu’on parle du convertisseur qui lui est associé pour cette commande et de son alimentation, par exemple, la MAS est généralement commandée en agissant sur la fréquence de son alimentation, à travers un onduleur de tension.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solidFill>
                  <a:srgbClr val="000000"/>
                </a:solidFill>
                <a:latin typeface="Times New Roman" panose="02020603050405020304" pitchFamily="18" charset="0"/>
                <a:cs typeface="Times New Roman" panose="02020603050405020304" pitchFamily="18" charset="0"/>
              </a:rPr>
              <a:t>On </a:t>
            </a:r>
            <a:r>
              <a:rPr lang="fr-FR" sz="2400" dirty="0">
                <a:solidFill>
                  <a:srgbClr val="000000"/>
                </a:solidFill>
                <a:latin typeface="Times New Roman" panose="02020603050405020304" pitchFamily="18" charset="0"/>
                <a:cs typeface="Times New Roman" panose="02020603050405020304" pitchFamily="18" charset="0"/>
              </a:rPr>
              <a:t>présentera dans ce chapitre; des rappels sur le fonctionnement d'un onduleur triphasé de tension, Les différents types de commande de MLI, Modélisation vectorielle de la commande MLI, Commande vectorielle classique et Commande sinus-triangle.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solidFill>
                  <a:srgbClr val="000000"/>
                </a:solidFill>
                <a:latin typeface="Times New Roman" panose="02020603050405020304" pitchFamily="18" charset="0"/>
                <a:cs typeface="Times New Roman" panose="02020603050405020304" pitchFamily="18" charset="0"/>
              </a:rPr>
              <a:t>on </a:t>
            </a:r>
            <a:r>
              <a:rPr lang="fr-FR" sz="2400" dirty="0">
                <a:solidFill>
                  <a:srgbClr val="000000"/>
                </a:solidFill>
                <a:latin typeface="Times New Roman" panose="02020603050405020304" pitchFamily="18" charset="0"/>
                <a:cs typeface="Times New Roman" panose="02020603050405020304" pitchFamily="18" charset="0"/>
              </a:rPr>
              <a:t>terminera par une conclusion.</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791619"/>
            <a:ext cx="4572000" cy="830997"/>
          </a:xfrm>
          <a:prstGeom prst="rect">
            <a:avLst/>
          </a:prstGeom>
        </p:spPr>
        <p:txBody>
          <a:bodyPr>
            <a:spAutoFit/>
          </a:bodyPr>
          <a:lstStyle/>
          <a:p>
            <a:r>
              <a:rPr lang="fr-FR" sz="2400" b="1" dirty="0">
                <a:solidFill>
                  <a:srgbClr val="FF0000"/>
                </a:solidFill>
                <a:latin typeface="Times New Roman" panose="02020603050405020304" pitchFamily="18" charset="0"/>
                <a:cs typeface="Times New Roman" panose="02020603050405020304" pitchFamily="18" charset="0"/>
              </a:rPr>
              <a:t>Introduction:</a:t>
            </a:r>
            <a:r>
              <a:rPr lang="fr-FR" sz="2400" dirty="0">
                <a:solidFill>
                  <a:srgbClr val="FF0000"/>
                </a:solidFill>
                <a:latin typeface="Times New Roman" panose="02020603050405020304" pitchFamily="18" charset="0"/>
                <a:cs typeface="Times New Roman" panose="02020603050405020304" pitchFamily="18" charset="0"/>
              </a:rPr>
              <a:t> </a:t>
            </a:r>
            <a:br>
              <a:rPr lang="fr-FR" sz="2400" dirty="0">
                <a:solidFill>
                  <a:srgbClr val="FF0000"/>
                </a:solidFill>
                <a:latin typeface="Times New Roman" panose="02020603050405020304" pitchFamily="18" charset="0"/>
                <a:cs typeface="Times New Roman" panose="02020603050405020304" pitchFamily="18" charset="0"/>
              </a:rPr>
            </a:br>
            <a:endParaRPr lang="fr-F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589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923330"/>
          </a:xfrm>
          <a:prstGeom prst="rect">
            <a:avLst/>
          </a:prstGeom>
        </p:spPr>
        <p:txBody>
          <a:bodyPr wrap="square">
            <a:spAutoFit/>
          </a:bodyPr>
          <a:lstStyle/>
          <a:p>
            <a:r>
              <a:rPr lang="fr-FR" b="1" i="1" dirty="0">
                <a:solidFill>
                  <a:srgbClr val="FF0000"/>
                </a:solidFill>
                <a:latin typeface="Times New Roman" panose="02020603050405020304" pitchFamily="18" charset="0"/>
                <a:cs typeface="Times New Roman" panose="02020603050405020304" pitchFamily="18" charset="0"/>
              </a:rPr>
              <a:t>1.1 Structure de l'onduleur et notations</a:t>
            </a:r>
          </a:p>
          <a:p>
            <a:r>
              <a:rPr lang="fr-FR" dirty="0">
                <a:solidFill>
                  <a:srgbClr val="000000"/>
                </a:solidFill>
                <a:latin typeface="Times New Roman" panose="02020603050405020304" pitchFamily="18" charset="0"/>
                <a:cs typeface="Times New Roman" panose="02020603050405020304" pitchFamily="18" charset="0"/>
              </a:rPr>
              <a:t>Une machine est souvent alimentée par un convertisseur statique, comme illustrée</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460375" y="2453263"/>
            <a:ext cx="7419975" cy="3714750"/>
          </a:xfrm>
          <a:prstGeom prst="rect">
            <a:avLst/>
          </a:prstGeom>
        </p:spPr>
      </p:pic>
    </p:spTree>
    <p:extLst>
      <p:ext uri="{BB962C8B-B14F-4D97-AF65-F5344CB8AC3E}">
        <p14:creationId xmlns:p14="http://schemas.microsoft.com/office/powerpoint/2010/main" val="183349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a:solidFill>
                  <a:srgbClr val="FF0000"/>
                </a:solidFill>
                <a:latin typeface="Times New Roman" panose="02020603050405020304" pitchFamily="18" charset="0"/>
                <a:cs typeface="Times New Roman" panose="02020603050405020304" pitchFamily="18" charset="0"/>
              </a:rPr>
              <a:t>1.1 Structure de l'onduleur et </a:t>
            </a:r>
            <a:r>
              <a:rPr lang="fr-FR" b="1" i="1" dirty="0" smtClean="0">
                <a:solidFill>
                  <a:srgbClr val="FF0000"/>
                </a:solidFill>
                <a:latin typeface="Times New Roman" panose="02020603050405020304" pitchFamily="18" charset="0"/>
                <a:cs typeface="Times New Roman" panose="02020603050405020304" pitchFamily="18" charset="0"/>
              </a:rPr>
              <a:t>notations</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6921" y="2060848"/>
            <a:ext cx="8565559" cy="4524315"/>
          </a:xfrm>
          <a:prstGeom prst="rect">
            <a:avLst/>
          </a:prstGeom>
        </p:spPr>
        <p:txBody>
          <a:bodyPr wrap="square">
            <a:spAutoFit/>
          </a:bodyPr>
          <a:lstStyle/>
          <a:p>
            <a:r>
              <a:rPr lang="fr-FR" sz="2400" dirty="0">
                <a:solidFill>
                  <a:srgbClr val="000000"/>
                </a:solidFill>
                <a:latin typeface="Times New Roman" panose="02020603050405020304" pitchFamily="18" charset="0"/>
                <a:cs typeface="Times New Roman" panose="02020603050405020304" pitchFamily="18" charset="0"/>
              </a:rPr>
              <a:t>Pour évaluer les tensions par phase, prenons en compte les hypothèses suivantes :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solidFill>
                  <a:srgbClr val="000000"/>
                </a:solidFill>
                <a:latin typeface="Times New Roman" panose="02020603050405020304" pitchFamily="18" charset="0"/>
                <a:cs typeface="Times New Roman" panose="02020603050405020304" pitchFamily="18" charset="0"/>
              </a:rPr>
              <a:t>La </a:t>
            </a:r>
            <a:r>
              <a:rPr lang="fr-FR" sz="2400" dirty="0">
                <a:solidFill>
                  <a:srgbClr val="000000"/>
                </a:solidFill>
                <a:latin typeface="Times New Roman" panose="02020603050405020304" pitchFamily="18" charset="0"/>
                <a:cs typeface="Times New Roman" panose="02020603050405020304" pitchFamily="18" charset="0"/>
              </a:rPr>
              <a:t>source d’alimentation de tension </a:t>
            </a:r>
            <a:r>
              <a:rPr lang="fr-FR" sz="2400" i="1" dirty="0" err="1" smtClean="0">
                <a:solidFill>
                  <a:srgbClr val="000000"/>
                </a:solidFill>
                <a:latin typeface="Times New Roman" panose="02020603050405020304" pitchFamily="18" charset="0"/>
                <a:cs typeface="Times New Roman" panose="02020603050405020304" pitchFamily="18" charset="0"/>
              </a:rPr>
              <a:t>U</a:t>
            </a:r>
            <a:r>
              <a:rPr lang="fr-FR" sz="1000" i="1" dirty="0" err="1" smtClean="0">
                <a:solidFill>
                  <a:srgbClr val="000000"/>
                </a:solidFill>
                <a:latin typeface="Times New Roman" panose="02020603050405020304" pitchFamily="18" charset="0"/>
                <a:cs typeface="Times New Roman" panose="02020603050405020304" pitchFamily="18" charset="0"/>
              </a:rPr>
              <a:t>dc</a:t>
            </a:r>
            <a:r>
              <a:rPr lang="fr-FR" sz="1000" i="1" dirty="0" smtClean="0">
                <a:solidFill>
                  <a:srgbClr val="000000"/>
                </a:solidFill>
                <a:latin typeface="Times New Roman" panose="02020603050405020304" pitchFamily="18" charset="0"/>
                <a:cs typeface="Times New Roman" panose="02020603050405020304" pitchFamily="18" charset="0"/>
              </a:rPr>
              <a:t> </a:t>
            </a:r>
            <a:r>
              <a:rPr lang="fr-FR" sz="2400" dirty="0" smtClean="0">
                <a:solidFill>
                  <a:srgbClr val="000000"/>
                </a:solidFill>
                <a:latin typeface="Times New Roman" panose="02020603050405020304" pitchFamily="18" charset="0"/>
                <a:cs typeface="Times New Roman" panose="02020603050405020304" pitchFamily="18" charset="0"/>
              </a:rPr>
              <a:t>est </a:t>
            </a:r>
            <a:r>
              <a:rPr lang="fr-FR" sz="2400" b="1" dirty="0">
                <a:solidFill>
                  <a:srgbClr val="FF0000"/>
                </a:solidFill>
                <a:latin typeface="Times New Roman" panose="02020603050405020304" pitchFamily="18" charset="0"/>
                <a:cs typeface="Times New Roman" panose="02020603050405020304" pitchFamily="18" charset="0"/>
              </a:rPr>
              <a:t>continue</a:t>
            </a:r>
            <a:r>
              <a:rPr lang="fr-FR" sz="2400" dirty="0">
                <a:solidFill>
                  <a:srgbClr val="000000"/>
                </a:solidFill>
                <a:latin typeface="Times New Roman" panose="02020603050405020304" pitchFamily="18" charset="0"/>
                <a:cs typeface="Times New Roman" panose="02020603050405020304" pitchFamily="18" charset="0"/>
              </a:rPr>
              <a:t>, de </a:t>
            </a:r>
            <a:r>
              <a:rPr lang="fr-FR" sz="2400" b="1" dirty="0">
                <a:solidFill>
                  <a:srgbClr val="FF0000"/>
                </a:solidFill>
                <a:latin typeface="Times New Roman" panose="02020603050405020304" pitchFamily="18" charset="0"/>
                <a:cs typeface="Times New Roman" panose="02020603050405020304" pitchFamily="18" charset="0"/>
              </a:rPr>
              <a:t>puissance illimitée </a:t>
            </a:r>
            <a:r>
              <a:rPr lang="fr-FR" sz="2400" dirty="0">
                <a:solidFill>
                  <a:srgbClr val="000000"/>
                </a:solidFill>
                <a:latin typeface="Times New Roman" panose="02020603050405020304" pitchFamily="18" charset="0"/>
                <a:cs typeface="Times New Roman" panose="02020603050405020304" pitchFamily="18" charset="0"/>
              </a:rPr>
              <a:t>ou suffisamment grande. </a:t>
            </a:r>
            <a:endParaRPr lang="fr-FR" sz="2400" dirty="0" smtClean="0">
              <a:solidFill>
                <a:srgbClr val="000000"/>
              </a:solidFill>
              <a:latin typeface="Times New Roman" panose="02020603050405020304" pitchFamily="18" charset="0"/>
              <a:cs typeface="Times New Roman" panose="02020603050405020304" pitchFamily="18" charset="0"/>
            </a:endParaRPr>
          </a:p>
          <a:p>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solidFill>
                  <a:srgbClr val="000000"/>
                </a:solidFill>
                <a:latin typeface="Times New Roman" panose="02020603050405020304" pitchFamily="18" charset="0"/>
                <a:cs typeface="Times New Roman" panose="02020603050405020304" pitchFamily="18" charset="0"/>
              </a:rPr>
              <a:t>Chaque </a:t>
            </a:r>
            <a:r>
              <a:rPr lang="fr-FR" sz="2400" dirty="0">
                <a:solidFill>
                  <a:srgbClr val="000000"/>
                </a:solidFill>
                <a:latin typeface="Times New Roman" panose="02020603050405020304" pitchFamily="18" charset="0"/>
                <a:cs typeface="Times New Roman" panose="02020603050405020304" pitchFamily="18" charset="0"/>
              </a:rPr>
              <a:t>bras est composé de </a:t>
            </a:r>
            <a:r>
              <a:rPr lang="fr-FR" sz="2400" b="1" dirty="0">
                <a:solidFill>
                  <a:srgbClr val="FF0000"/>
                </a:solidFill>
                <a:latin typeface="Times New Roman" panose="02020603050405020304" pitchFamily="18" charset="0"/>
                <a:cs typeface="Times New Roman" panose="02020603050405020304" pitchFamily="18" charset="0"/>
              </a:rPr>
              <a:t>deux interrupteurs parfaits </a:t>
            </a:r>
            <a:r>
              <a:rPr lang="fr-FR" sz="2400" dirty="0">
                <a:solidFill>
                  <a:srgbClr val="000000"/>
                </a:solidFill>
                <a:latin typeface="Times New Roman" panose="02020603050405020304" pitchFamily="18" charset="0"/>
                <a:cs typeface="Times New Roman" panose="02020603050405020304" pitchFamily="18" charset="0"/>
              </a:rPr>
              <a:t>aux états (bloqué ou passant) </a:t>
            </a:r>
            <a:r>
              <a:rPr lang="fr-FR" sz="2400" b="1" dirty="0">
                <a:solidFill>
                  <a:srgbClr val="FF0000"/>
                </a:solidFill>
                <a:latin typeface="Times New Roman" panose="02020603050405020304" pitchFamily="18" charset="0"/>
                <a:cs typeface="Times New Roman" panose="02020603050405020304" pitchFamily="18" charset="0"/>
              </a:rPr>
              <a:t>complémentaires</a:t>
            </a:r>
            <a:r>
              <a:rPr lang="fr-FR" sz="2400" dirty="0">
                <a:solidFill>
                  <a:srgbClr val="000000"/>
                </a:solidFill>
                <a:latin typeface="Times New Roman" panose="02020603050405020304" pitchFamily="18" charset="0"/>
                <a:cs typeface="Times New Roman" panose="02020603050405020304" pitchFamily="18" charset="0"/>
              </a:rPr>
              <a:t>.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b="1" dirty="0" smtClean="0">
                <a:solidFill>
                  <a:srgbClr val="FF0000"/>
                </a:solidFill>
                <a:latin typeface="Times New Roman" panose="02020603050405020304" pitchFamily="18" charset="0"/>
                <a:cs typeface="Times New Roman" panose="02020603050405020304" pitchFamily="18" charset="0"/>
              </a:rPr>
              <a:t>Les </a:t>
            </a:r>
            <a:r>
              <a:rPr lang="fr-FR" sz="2400" b="1" dirty="0">
                <a:solidFill>
                  <a:srgbClr val="FF0000"/>
                </a:solidFill>
                <a:latin typeface="Times New Roman" panose="02020603050405020304" pitchFamily="18" charset="0"/>
                <a:cs typeface="Times New Roman" panose="02020603050405020304" pitchFamily="18" charset="0"/>
              </a:rPr>
              <a:t>temps morts </a:t>
            </a:r>
            <a:r>
              <a:rPr lang="fr-FR" sz="2400" dirty="0">
                <a:solidFill>
                  <a:srgbClr val="000000"/>
                </a:solidFill>
                <a:latin typeface="Times New Roman" panose="02020603050405020304" pitchFamily="18" charset="0"/>
                <a:cs typeface="Times New Roman" panose="02020603050405020304" pitchFamily="18" charset="0"/>
              </a:rPr>
              <a:t>nécessaires pour éviter les </a:t>
            </a:r>
            <a:r>
              <a:rPr lang="fr-FR" sz="2400" dirty="0" err="1">
                <a:solidFill>
                  <a:srgbClr val="000000"/>
                </a:solidFill>
                <a:latin typeface="Times New Roman" panose="02020603050405020304" pitchFamily="18" charset="0"/>
                <a:cs typeface="Times New Roman" panose="02020603050405020304" pitchFamily="18" charset="0"/>
              </a:rPr>
              <a:t>courts-circuits</a:t>
            </a:r>
            <a:r>
              <a:rPr lang="fr-FR" sz="2400" dirty="0">
                <a:solidFill>
                  <a:srgbClr val="000000"/>
                </a:solidFill>
                <a:latin typeface="Times New Roman" panose="02020603050405020304" pitchFamily="18" charset="0"/>
                <a:cs typeface="Times New Roman" panose="02020603050405020304" pitchFamily="18" charset="0"/>
              </a:rPr>
              <a:t> sont négligés</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500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a:solidFill>
                  <a:srgbClr val="FF0000"/>
                </a:solidFill>
                <a:latin typeface="Times New Roman" panose="02020603050405020304" pitchFamily="18" charset="0"/>
                <a:cs typeface="Times New Roman" panose="02020603050405020304" pitchFamily="18" charset="0"/>
              </a:rPr>
              <a:t>1.1 Structure de l'onduleur et </a:t>
            </a:r>
            <a:r>
              <a:rPr lang="fr-FR" b="1" i="1" dirty="0" smtClean="0">
                <a:solidFill>
                  <a:srgbClr val="FF0000"/>
                </a:solidFill>
                <a:latin typeface="Times New Roman" panose="02020603050405020304" pitchFamily="18" charset="0"/>
                <a:cs typeface="Times New Roman" panose="02020603050405020304" pitchFamily="18" charset="0"/>
              </a:rPr>
              <a:t>notations</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6921" y="2060848"/>
            <a:ext cx="8565559" cy="4278094"/>
          </a:xfrm>
          <a:prstGeom prst="rect">
            <a:avLst/>
          </a:prstGeom>
        </p:spPr>
        <p:txBody>
          <a:bodyPr wrap="square">
            <a:spAutoFit/>
          </a:bodyPr>
          <a:lstStyle/>
          <a:p>
            <a:r>
              <a:rPr lang="fr-FR" sz="2400" dirty="0">
                <a:solidFill>
                  <a:srgbClr val="000000"/>
                </a:solidFill>
                <a:latin typeface="Times New Roman" panose="02020603050405020304" pitchFamily="18" charset="0"/>
                <a:cs typeface="Times New Roman" panose="02020603050405020304" pitchFamily="18" charset="0"/>
              </a:rPr>
              <a:t>Pour évaluer les tensions par phase, prenons en compte les hypothèses suivantes : </a:t>
            </a:r>
            <a:endParaRPr lang="fr-FR" sz="2400" dirty="0" smtClean="0">
              <a:solidFill>
                <a:srgbClr val="000000"/>
              </a:solidFill>
              <a:latin typeface="Times New Roman" panose="02020603050405020304" pitchFamily="18" charset="0"/>
              <a:cs typeface="Times New Roman" panose="02020603050405020304" pitchFamily="18" charset="0"/>
            </a:endParaRPr>
          </a:p>
          <a:p>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La </a:t>
            </a:r>
            <a:r>
              <a:rPr lang="fr-FR" sz="2400" dirty="0">
                <a:latin typeface="Times New Roman" panose="02020603050405020304" pitchFamily="18" charset="0"/>
                <a:cs typeface="Times New Roman" panose="02020603050405020304" pitchFamily="18" charset="0"/>
              </a:rPr>
              <a:t>machine est </a:t>
            </a:r>
            <a:r>
              <a:rPr lang="fr-FR" sz="2400" b="1" dirty="0">
                <a:solidFill>
                  <a:srgbClr val="FF0000"/>
                </a:solidFill>
                <a:latin typeface="Times New Roman" panose="02020603050405020304" pitchFamily="18" charset="0"/>
                <a:cs typeface="Times New Roman" panose="02020603050405020304" pitchFamily="18" charset="0"/>
              </a:rPr>
              <a:t>couplée en étoile</a:t>
            </a:r>
            <a:r>
              <a:rPr lang="fr-FR" sz="2400" dirty="0">
                <a:latin typeface="Times New Roman" panose="02020603050405020304" pitchFamily="18" charset="0"/>
                <a:cs typeface="Times New Roman" panose="02020603050405020304" pitchFamily="18" charset="0"/>
              </a:rPr>
              <a:t>, et le neutre de la machine n’est pas connecté au point milieu. La somme des courants statoriques est donc nulle. </a:t>
            </a:r>
            <a:endParaRPr lang="fr-FR" sz="2400" dirty="0" smtClean="0">
              <a:latin typeface="Times New Roman" panose="02020603050405020304" pitchFamily="18" charset="0"/>
              <a:cs typeface="Times New Roman" panose="02020603050405020304" pitchFamily="18" charset="0"/>
            </a:endParaRPr>
          </a:p>
          <a:p>
            <a:endParaRPr lang="fr-FR"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La charge est supposée </a:t>
            </a:r>
            <a:r>
              <a:rPr lang="fr-FR" sz="2400" b="1" dirty="0">
                <a:solidFill>
                  <a:srgbClr val="FF0000"/>
                </a:solidFill>
                <a:latin typeface="Times New Roman" panose="02020603050405020304" pitchFamily="18" charset="0"/>
                <a:cs typeface="Times New Roman" panose="02020603050405020304" pitchFamily="18" charset="0"/>
              </a:rPr>
              <a:t>équilibrée</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endParaRPr lang="fr-FR"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Les tensions de sortie </a:t>
            </a:r>
            <a:r>
              <a:rPr lang="fr-FR" sz="2400" i="1" dirty="0" err="1">
                <a:latin typeface="Times New Roman" panose="02020603050405020304" pitchFamily="18" charset="0"/>
                <a:cs typeface="Times New Roman" panose="02020603050405020304" pitchFamily="18" charset="0"/>
              </a:rPr>
              <a:t>VAo</a:t>
            </a:r>
            <a:r>
              <a:rPr lang="fr-FR" sz="2400" dirty="0" err="1">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VBo</a:t>
            </a:r>
            <a:r>
              <a:rPr lang="fr-FR" sz="2400" dirty="0" err="1">
                <a:latin typeface="Times New Roman" panose="02020603050405020304" pitchFamily="18" charset="0"/>
                <a:cs typeface="Times New Roman" panose="02020603050405020304" pitchFamily="18" charset="0"/>
              </a:rPr>
              <a:t>et</a:t>
            </a:r>
            <a:r>
              <a:rPr lang="fr-FR" sz="2400"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VCo</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sont référencées par rapport à </a:t>
            </a:r>
            <a:r>
              <a:rPr lang="fr-FR" sz="2400" b="1" dirty="0">
                <a:solidFill>
                  <a:srgbClr val="FF0000"/>
                </a:solidFill>
                <a:latin typeface="Times New Roman" panose="02020603050405020304" pitchFamily="18" charset="0"/>
                <a:cs typeface="Times New Roman" panose="02020603050405020304" pitchFamily="18" charset="0"/>
              </a:rPr>
              <a:t>un point milieu fixe</a:t>
            </a:r>
            <a:r>
              <a:rPr lang="fr-FR" sz="2400" dirty="0">
                <a:latin typeface="Times New Roman" panose="02020603050405020304" pitchFamily="18"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rPr>
              <a:t> </a:t>
            </a:r>
            <a:endParaRPr lang="fr-FR" sz="3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30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a:solidFill>
                  <a:srgbClr val="FF0000"/>
                </a:solidFill>
                <a:latin typeface="Times New Roman" panose="02020603050405020304" pitchFamily="18" charset="0"/>
                <a:cs typeface="Times New Roman" panose="02020603050405020304" pitchFamily="18" charset="0"/>
              </a:rPr>
              <a:t>1.1 Structure de l'onduleur et </a:t>
            </a:r>
            <a:r>
              <a:rPr lang="fr-FR" b="1" i="1" dirty="0" smtClean="0">
                <a:solidFill>
                  <a:srgbClr val="FF0000"/>
                </a:solidFill>
                <a:latin typeface="Times New Roman" panose="02020603050405020304" pitchFamily="18" charset="0"/>
                <a:cs typeface="Times New Roman" panose="02020603050405020304" pitchFamily="18" charset="0"/>
              </a:rPr>
              <a:t>notations</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60375" y="2276872"/>
            <a:ext cx="3500285" cy="3785652"/>
          </a:xfrm>
          <a:prstGeom prst="rect">
            <a:avLst/>
          </a:prstGeom>
        </p:spPr>
        <p:txBody>
          <a:bodyPr wrap="square">
            <a:spAutoFit/>
          </a:bodyPr>
          <a:lstStyle/>
          <a:p>
            <a:pPr marL="342900" indent="-342900">
              <a:buFont typeface="Wingdings" panose="05000000000000000000" pitchFamily="2" charset="2"/>
              <a:buChar char="Ø"/>
            </a:pPr>
            <a:r>
              <a:rPr lang="fr-FR" sz="2000" dirty="0">
                <a:solidFill>
                  <a:srgbClr val="000000"/>
                </a:solidFill>
                <a:latin typeface="Times New Roman" panose="02020603050405020304" pitchFamily="18" charset="0"/>
                <a:cs typeface="Times New Roman" panose="02020603050405020304" pitchFamily="18" charset="0"/>
              </a:rPr>
              <a:t>On note </a:t>
            </a:r>
            <a:r>
              <a:rPr lang="fr-FR" sz="2000" i="1" dirty="0">
                <a:solidFill>
                  <a:srgbClr val="000000"/>
                </a:solidFill>
                <a:latin typeface="Times New Roman" panose="02020603050405020304" pitchFamily="18" charset="0"/>
                <a:cs typeface="Times New Roman" panose="02020603050405020304" pitchFamily="18" charset="0"/>
              </a:rPr>
              <a:t>K</a:t>
            </a:r>
            <a:r>
              <a:rPr lang="fr-FR" sz="900" i="1" dirty="0">
                <a:solidFill>
                  <a:srgbClr val="000000"/>
                </a:solidFill>
                <a:latin typeface="Times New Roman" panose="02020603050405020304" pitchFamily="18" charset="0"/>
                <a:cs typeface="Times New Roman" panose="02020603050405020304" pitchFamily="18" charset="0"/>
              </a:rPr>
              <a:t>A</a:t>
            </a:r>
            <a:r>
              <a:rPr lang="fr-FR" sz="2000" dirty="0">
                <a:solidFill>
                  <a:srgbClr val="000000"/>
                </a:solidFill>
                <a:latin typeface="Times New Roman" panose="02020603050405020304" pitchFamily="18" charset="0"/>
                <a:cs typeface="Times New Roman" panose="02020603050405020304" pitchFamily="18" charset="0"/>
              </a:rPr>
              <a:t>, </a:t>
            </a:r>
            <a:r>
              <a:rPr lang="fr-FR" sz="2000" i="1" dirty="0">
                <a:solidFill>
                  <a:srgbClr val="000000"/>
                </a:solidFill>
                <a:latin typeface="Times New Roman" panose="02020603050405020304" pitchFamily="18" charset="0"/>
                <a:cs typeface="Times New Roman" panose="02020603050405020304" pitchFamily="18" charset="0"/>
              </a:rPr>
              <a:t>K</a:t>
            </a:r>
            <a:r>
              <a:rPr lang="fr-FR" sz="900" i="1" dirty="0">
                <a:solidFill>
                  <a:srgbClr val="000000"/>
                </a:solidFill>
                <a:latin typeface="Times New Roman" panose="02020603050405020304" pitchFamily="18" charset="0"/>
                <a:cs typeface="Times New Roman" panose="02020603050405020304" pitchFamily="18" charset="0"/>
              </a:rPr>
              <a:t>B</a:t>
            </a:r>
            <a:r>
              <a:rPr lang="fr-FR" sz="2000" dirty="0">
                <a:solidFill>
                  <a:srgbClr val="000000"/>
                </a:solidFill>
                <a:latin typeface="Times New Roman" panose="02020603050405020304" pitchFamily="18" charset="0"/>
                <a:cs typeface="Times New Roman" panose="02020603050405020304" pitchFamily="18" charset="0"/>
              </a:rPr>
              <a:t>, </a:t>
            </a:r>
            <a:r>
              <a:rPr lang="fr-FR" sz="2000" i="1" dirty="0">
                <a:solidFill>
                  <a:srgbClr val="000000"/>
                </a:solidFill>
                <a:latin typeface="Times New Roman" panose="02020603050405020304" pitchFamily="18" charset="0"/>
                <a:cs typeface="Times New Roman" panose="02020603050405020304" pitchFamily="18" charset="0"/>
              </a:rPr>
              <a:t>K</a:t>
            </a:r>
            <a:r>
              <a:rPr lang="fr-FR" sz="900" i="1" dirty="0">
                <a:solidFill>
                  <a:srgbClr val="000000"/>
                </a:solidFill>
                <a:latin typeface="Times New Roman" panose="02020603050405020304" pitchFamily="18" charset="0"/>
                <a:cs typeface="Times New Roman" panose="02020603050405020304" pitchFamily="18" charset="0"/>
              </a:rPr>
              <a:t>C </a:t>
            </a:r>
            <a:r>
              <a:rPr lang="fr-FR" sz="2000" dirty="0">
                <a:solidFill>
                  <a:srgbClr val="000000"/>
                </a:solidFill>
                <a:latin typeface="Times New Roman" panose="02020603050405020304" pitchFamily="18" charset="0"/>
                <a:cs typeface="Times New Roman" panose="02020603050405020304" pitchFamily="18" charset="0"/>
              </a:rPr>
              <a:t>les interrupteurs ''haut'' de chaque bras, et </a:t>
            </a:r>
            <a:r>
              <a:rPr lang="fr-FR" sz="2000" i="1" dirty="0">
                <a:solidFill>
                  <a:srgbClr val="000000"/>
                </a:solidFill>
                <a:latin typeface="Times New Roman" panose="02020603050405020304" pitchFamily="18" charset="0"/>
                <a:cs typeface="Times New Roman" panose="02020603050405020304" pitchFamily="18" charset="0"/>
              </a:rPr>
              <a:t>K</a:t>
            </a:r>
            <a:r>
              <a:rPr lang="fr-FR" sz="900" i="1" dirty="0">
                <a:solidFill>
                  <a:srgbClr val="000000"/>
                </a:solidFill>
                <a:latin typeface="Times New Roman" panose="02020603050405020304" pitchFamily="18" charset="0"/>
                <a:cs typeface="Times New Roman" panose="02020603050405020304" pitchFamily="18" charset="0"/>
              </a:rPr>
              <a:t>A</a:t>
            </a:r>
            <a:r>
              <a:rPr lang="fr-FR" sz="900" dirty="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 </a:t>
            </a:r>
            <a:r>
              <a:rPr lang="fr-FR" sz="2000" i="1" dirty="0">
                <a:solidFill>
                  <a:srgbClr val="000000"/>
                </a:solidFill>
                <a:latin typeface="Times New Roman" panose="02020603050405020304" pitchFamily="18" charset="0"/>
                <a:cs typeface="Times New Roman" panose="02020603050405020304" pitchFamily="18" charset="0"/>
              </a:rPr>
              <a:t>K</a:t>
            </a:r>
            <a:r>
              <a:rPr lang="fr-FR" sz="900" i="1" dirty="0">
                <a:solidFill>
                  <a:srgbClr val="000000"/>
                </a:solidFill>
                <a:latin typeface="Times New Roman" panose="02020603050405020304" pitchFamily="18" charset="0"/>
                <a:cs typeface="Times New Roman" panose="02020603050405020304" pitchFamily="18" charset="0"/>
              </a:rPr>
              <a:t>B</a:t>
            </a:r>
            <a:r>
              <a:rPr lang="fr-FR" sz="900" dirty="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 </a:t>
            </a:r>
            <a:r>
              <a:rPr lang="fr-FR" sz="2000" i="1" dirty="0">
                <a:solidFill>
                  <a:srgbClr val="000000"/>
                </a:solidFill>
                <a:latin typeface="Times New Roman" panose="02020603050405020304" pitchFamily="18" charset="0"/>
                <a:cs typeface="Times New Roman" panose="02020603050405020304" pitchFamily="18" charset="0"/>
              </a:rPr>
              <a:t>K</a:t>
            </a:r>
            <a:r>
              <a:rPr lang="fr-FR" sz="900" i="1" dirty="0">
                <a:solidFill>
                  <a:srgbClr val="000000"/>
                </a:solidFill>
                <a:latin typeface="Times New Roman" panose="02020603050405020304" pitchFamily="18" charset="0"/>
                <a:cs typeface="Times New Roman" panose="02020603050405020304" pitchFamily="18" charset="0"/>
              </a:rPr>
              <a:t>C</a:t>
            </a:r>
            <a:r>
              <a:rPr lang="fr-FR" sz="900" dirty="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les interrupteurs ''bas''. </a:t>
            </a:r>
            <a:endParaRPr lang="fr-FR" sz="2000" dirty="0" smtClean="0">
              <a:solidFill>
                <a:srgbClr val="000000"/>
              </a:solidFill>
              <a:latin typeface="Times New Roman" panose="02020603050405020304" pitchFamily="18" charset="0"/>
              <a:cs typeface="Times New Roman" panose="02020603050405020304" pitchFamily="18" charset="0"/>
            </a:endParaRPr>
          </a:p>
          <a:p>
            <a:endParaRPr lang="fr-FR" sz="20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Ces </a:t>
            </a:r>
            <a:r>
              <a:rPr lang="fr-FR" sz="2000" dirty="0">
                <a:solidFill>
                  <a:srgbClr val="000000"/>
                </a:solidFill>
                <a:latin typeface="Times New Roman" panose="02020603050405020304" pitchFamily="18" charset="0"/>
                <a:cs typeface="Times New Roman" panose="02020603050405020304" pitchFamily="18" charset="0"/>
              </a:rPr>
              <a:t>interrupteurs peuvent être réalisés avec des transistors MOS, IGBT ou GTO munis d’une diode en antiparallèle suivant la puissance à transmettre).</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3"/>
          <a:stretch>
            <a:fillRect/>
          </a:stretch>
        </p:blipFill>
        <p:spPr>
          <a:xfrm>
            <a:off x="3960660" y="2276872"/>
            <a:ext cx="5183340" cy="2594997"/>
          </a:xfrm>
          <a:prstGeom prst="rect">
            <a:avLst/>
          </a:prstGeom>
        </p:spPr>
      </p:pic>
    </p:spTree>
    <p:extLst>
      <p:ext uri="{BB962C8B-B14F-4D97-AF65-F5344CB8AC3E}">
        <p14:creationId xmlns:p14="http://schemas.microsoft.com/office/powerpoint/2010/main" val="1106976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1.2 Modèle idéalisé du fonctionnement</a:t>
            </a:r>
            <a:endParaRPr lang="fr-FR" b="1" i="1" dirty="0">
              <a:solidFill>
                <a:srgbClr val="FF0000"/>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3"/>
          <a:stretch>
            <a:fillRect/>
          </a:stretch>
        </p:blipFill>
        <p:spPr>
          <a:xfrm>
            <a:off x="3960660" y="1478341"/>
            <a:ext cx="5183340" cy="2594997"/>
          </a:xfrm>
          <a:prstGeom prst="rect">
            <a:avLst/>
          </a:prstGeom>
        </p:spPr>
      </p:pic>
      <p:sp>
        <p:nvSpPr>
          <p:cNvPr id="4" name="Rectangle 3"/>
          <p:cNvSpPr/>
          <p:nvPr/>
        </p:nvSpPr>
        <p:spPr>
          <a:xfrm>
            <a:off x="155574" y="2268009"/>
            <a:ext cx="4572000" cy="1015663"/>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L’onduleur est commandé à partir des grandeurs </a:t>
            </a:r>
            <a:r>
              <a:rPr lang="fr-FR" dirty="0" smtClean="0">
                <a:solidFill>
                  <a:srgbClr val="000000"/>
                </a:solidFill>
                <a:latin typeface="Times New Roman" panose="02020603050405020304" pitchFamily="18" charset="0"/>
                <a:cs typeface="Times New Roman" panose="02020603050405020304" pitchFamily="18" charset="0"/>
              </a:rPr>
              <a:t>logiques </a:t>
            </a:r>
            <a:r>
              <a:rPr lang="fr-FR" i="1" dirty="0" smtClean="0">
                <a:solidFill>
                  <a:srgbClr val="000000"/>
                </a:solidFill>
                <a:latin typeface="Times New Roman" panose="02020603050405020304" pitchFamily="18" charset="0"/>
                <a:cs typeface="Times New Roman" panose="02020603050405020304" pitchFamily="18" charset="0"/>
              </a:rPr>
              <a:t>C</a:t>
            </a:r>
            <a:r>
              <a:rPr lang="fr-FR" sz="800" i="1" dirty="0" smtClean="0">
                <a:solidFill>
                  <a:srgbClr val="000000"/>
                </a:solidFill>
                <a:latin typeface="Times New Roman" panose="02020603050405020304" pitchFamily="18" charset="0"/>
                <a:cs typeface="Times New Roman" panose="02020603050405020304" pitchFamily="18" charset="0"/>
              </a:rPr>
              <a:t>i </a:t>
            </a:r>
            <a:r>
              <a:rPr lang="fr-FR" sz="2400" dirty="0">
                <a:solidFill>
                  <a:srgbClr val="000000"/>
                </a:solidFill>
                <a:latin typeface="Times New Roman" panose="02020603050405020304" pitchFamily="18" charset="0"/>
                <a:cs typeface="Times New Roman" panose="02020603050405020304" pitchFamily="18" charset="0"/>
              </a:rPr>
              <a:t>(</a:t>
            </a:r>
            <a:r>
              <a:rPr lang="fr-FR" i="1" dirty="0" smtClean="0">
                <a:solidFill>
                  <a:srgbClr val="000000"/>
                </a:solidFill>
                <a:latin typeface="Times New Roman" panose="02020603050405020304" pitchFamily="18" charset="0"/>
                <a:cs typeface="Times New Roman" panose="02020603050405020304" pitchFamily="18" charset="0"/>
              </a:rPr>
              <a:t>i </a:t>
            </a:r>
            <a:r>
              <a:rPr lang="fr-FR" dirty="0" smtClean="0">
                <a:solidFill>
                  <a:srgbClr val="000000"/>
                </a:solidFill>
                <a:latin typeface="Times New Roman" panose="02020603050405020304" pitchFamily="18" charset="0"/>
                <a:cs typeface="Times New Roman" panose="02020603050405020304" pitchFamily="18" charset="0"/>
              </a:rPr>
              <a:t>= </a:t>
            </a:r>
            <a:r>
              <a:rPr lang="fr-FR" i="1" dirty="0">
                <a:solidFill>
                  <a:srgbClr val="000000"/>
                </a:solidFill>
                <a:latin typeface="Times New Roman" panose="02020603050405020304" pitchFamily="18" charset="0"/>
                <a:cs typeface="Times New Roman" panose="02020603050405020304" pitchFamily="18" charset="0"/>
              </a:rPr>
              <a:t>A</a:t>
            </a:r>
            <a:r>
              <a:rPr lang="fr-FR" dirty="0">
                <a:solidFill>
                  <a:srgbClr val="000000"/>
                </a:solidFill>
                <a:latin typeface="Times New Roman" panose="02020603050405020304" pitchFamily="18" charset="0"/>
                <a:cs typeface="Times New Roman" panose="02020603050405020304" pitchFamily="18" charset="0"/>
              </a:rPr>
              <a:t>, </a:t>
            </a:r>
            <a:r>
              <a:rPr lang="fr-FR" i="1" dirty="0" smtClean="0">
                <a:solidFill>
                  <a:srgbClr val="000000"/>
                </a:solidFill>
                <a:latin typeface="Times New Roman" panose="02020603050405020304" pitchFamily="18" charset="0"/>
                <a:cs typeface="Times New Roman" panose="02020603050405020304" pitchFamily="18" charset="0"/>
              </a:rPr>
              <a:t>B</a:t>
            </a:r>
            <a:r>
              <a:rPr lang="fr-FR" dirty="0" smtClean="0">
                <a:solidFill>
                  <a:srgbClr val="000000"/>
                </a:solidFill>
                <a:latin typeface="Times New Roman" panose="02020603050405020304" pitchFamily="18" charset="0"/>
                <a:cs typeface="Times New Roman" panose="02020603050405020304" pitchFamily="18" charset="0"/>
              </a:rPr>
              <a:t>,</a:t>
            </a:r>
            <a:r>
              <a:rPr lang="fr-FR" i="1" dirty="0" smtClean="0">
                <a:solidFill>
                  <a:srgbClr val="000000"/>
                </a:solidFill>
                <a:latin typeface="Times New Roman" panose="02020603050405020304" pitchFamily="18" charset="0"/>
                <a:cs typeface="Times New Roman" panose="02020603050405020304" pitchFamily="18" charset="0"/>
              </a:rPr>
              <a:t>C )</a:t>
            </a:r>
            <a:r>
              <a:rPr lang="fr-FR" dirty="0" smtClean="0">
                <a:solidFill>
                  <a:srgbClr val="000000"/>
                </a:solidFill>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a:blip r:embed="rId4"/>
          <a:stretch>
            <a:fillRect/>
          </a:stretch>
        </p:blipFill>
        <p:spPr>
          <a:xfrm>
            <a:off x="155574" y="4365104"/>
            <a:ext cx="5962650" cy="1047750"/>
          </a:xfrm>
          <a:prstGeom prst="rect">
            <a:avLst/>
          </a:prstGeom>
        </p:spPr>
      </p:pic>
      <p:pic>
        <p:nvPicPr>
          <p:cNvPr id="16" name="Image 15"/>
          <p:cNvPicPr>
            <a:picLocks noChangeAspect="1"/>
          </p:cNvPicPr>
          <p:nvPr/>
        </p:nvPicPr>
        <p:blipFill>
          <a:blip r:embed="rId5"/>
          <a:stretch>
            <a:fillRect/>
          </a:stretch>
        </p:blipFill>
        <p:spPr>
          <a:xfrm>
            <a:off x="307975" y="5412854"/>
            <a:ext cx="2533650" cy="1304925"/>
          </a:xfrm>
          <a:prstGeom prst="rect">
            <a:avLst/>
          </a:prstGeom>
        </p:spPr>
      </p:pic>
      <p:sp>
        <p:nvSpPr>
          <p:cNvPr id="17" name="Rectangle 16"/>
          <p:cNvSpPr/>
          <p:nvPr/>
        </p:nvSpPr>
        <p:spPr>
          <a:xfrm>
            <a:off x="3563888" y="5794449"/>
            <a:ext cx="5328592"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Où : </a:t>
            </a:r>
            <a:r>
              <a:rPr lang="fr-FR" i="1" dirty="0" err="1">
                <a:solidFill>
                  <a:srgbClr val="000000"/>
                </a:solidFill>
                <a:latin typeface="Times New Roman" panose="02020603050405020304" pitchFamily="18" charset="0"/>
                <a:cs typeface="Times New Roman" panose="02020603050405020304" pitchFamily="18" charset="0"/>
              </a:rPr>
              <a:t>V</a:t>
            </a:r>
            <a:r>
              <a:rPr lang="fr-FR" sz="800" i="1" dirty="0" err="1">
                <a:solidFill>
                  <a:srgbClr val="000000"/>
                </a:solidFill>
                <a:latin typeface="Times New Roman" panose="02020603050405020304" pitchFamily="18" charset="0"/>
                <a:cs typeface="Times New Roman" panose="02020603050405020304" pitchFamily="18" charset="0"/>
              </a:rPr>
              <a:t>Ao</a:t>
            </a:r>
            <a:r>
              <a:rPr lang="fr-FR" dirty="0" err="1">
                <a:solidFill>
                  <a:srgbClr val="000000"/>
                </a:solidFill>
                <a:latin typeface="Times New Roman" panose="02020603050405020304" pitchFamily="18" charset="0"/>
                <a:cs typeface="Times New Roman" panose="02020603050405020304" pitchFamily="18" charset="0"/>
              </a:rPr>
              <a:t>,</a:t>
            </a:r>
            <a:r>
              <a:rPr lang="fr-FR" i="1" dirty="0" err="1">
                <a:solidFill>
                  <a:srgbClr val="000000"/>
                </a:solidFill>
                <a:latin typeface="Times New Roman" panose="02020603050405020304" pitchFamily="18" charset="0"/>
                <a:cs typeface="Times New Roman" panose="02020603050405020304" pitchFamily="18" charset="0"/>
              </a:rPr>
              <a:t>V</a:t>
            </a:r>
            <a:r>
              <a:rPr lang="fr-FR" sz="800" i="1" dirty="0" err="1">
                <a:solidFill>
                  <a:srgbClr val="000000"/>
                </a:solidFill>
                <a:latin typeface="Times New Roman" panose="02020603050405020304" pitchFamily="18" charset="0"/>
                <a:cs typeface="Times New Roman" panose="02020603050405020304" pitchFamily="18" charset="0"/>
              </a:rPr>
              <a:t>Bo</a:t>
            </a:r>
            <a:r>
              <a:rPr lang="fr-FR" dirty="0" err="1">
                <a:solidFill>
                  <a:srgbClr val="000000"/>
                </a:solidFill>
                <a:latin typeface="Times New Roman" panose="02020603050405020304" pitchFamily="18" charset="0"/>
                <a:cs typeface="Times New Roman" panose="02020603050405020304" pitchFamily="18" charset="0"/>
              </a:rPr>
              <a:t>,</a:t>
            </a:r>
            <a:r>
              <a:rPr lang="fr-FR" i="1" dirty="0" err="1">
                <a:solidFill>
                  <a:srgbClr val="000000"/>
                </a:solidFill>
                <a:latin typeface="Times New Roman" panose="02020603050405020304" pitchFamily="18" charset="0"/>
                <a:cs typeface="Times New Roman" panose="02020603050405020304" pitchFamily="18" charset="0"/>
              </a:rPr>
              <a:t>V</a:t>
            </a:r>
            <a:r>
              <a:rPr lang="fr-FR" sz="800" i="1" dirty="0" err="1">
                <a:solidFill>
                  <a:srgbClr val="000000"/>
                </a:solidFill>
                <a:latin typeface="Times New Roman" panose="02020603050405020304" pitchFamily="18" charset="0"/>
                <a:cs typeface="Times New Roman" panose="02020603050405020304" pitchFamily="18" charset="0"/>
              </a:rPr>
              <a:t>Co</a:t>
            </a:r>
            <a:r>
              <a:rPr lang="fr-FR" sz="800" i="1" dirty="0">
                <a:solidFill>
                  <a:srgbClr val="00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sont les tensions simples des phases</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685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37"/>
            <a:ext cx="9144000" cy="762001"/>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IV: Modélisation de l’association convertisseurs-machines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791619"/>
            <a:ext cx="8892480" cy="954107"/>
          </a:xfrm>
          <a:prstGeom prst="rect">
            <a:avLst/>
          </a:prstGeom>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1. </a:t>
            </a:r>
            <a:r>
              <a:rPr lang="fr-FR" sz="2000" b="1" dirty="0">
                <a:solidFill>
                  <a:srgbClr val="FF0000"/>
                </a:solidFill>
                <a:latin typeface="Times New Roman" panose="02020603050405020304" pitchFamily="18" charset="0"/>
                <a:cs typeface="Times New Roman" panose="02020603050405020304" pitchFamily="18" charset="0"/>
              </a:rPr>
              <a:t>Rappels sur le fonctionnement d'un onduleur </a:t>
            </a:r>
            <a:r>
              <a:rPr lang="fr-FR" sz="2000" b="1" dirty="0" smtClean="0">
                <a:solidFill>
                  <a:srgbClr val="FF0000"/>
                </a:solidFill>
                <a:latin typeface="Times New Roman" panose="02020603050405020304" pitchFamily="18" charset="0"/>
                <a:cs typeface="Times New Roman" panose="02020603050405020304" pitchFamily="18" charset="0"/>
              </a:rPr>
              <a:t>triphasé de </a:t>
            </a:r>
            <a:r>
              <a:rPr lang="fr-FR" sz="2000" b="1" dirty="0">
                <a:solidFill>
                  <a:srgbClr val="FF0000"/>
                </a:solidFill>
                <a:latin typeface="Times New Roman" panose="02020603050405020304" pitchFamily="18" charset="0"/>
                <a:cs typeface="Times New Roman" panose="02020603050405020304" pitchFamily="18" charset="0"/>
              </a:rPr>
              <a:t>tension</a:t>
            </a:r>
            <a:r>
              <a:rPr lang="fr-FR" sz="2800" dirty="0">
                <a:solidFill>
                  <a:srgbClr val="FF0000"/>
                </a:solidFill>
                <a:latin typeface="Times New Roman" panose="02020603050405020304" pitchFamily="18" charset="0"/>
                <a:cs typeface="Times New Roman" panose="02020603050405020304" pitchFamily="18" charset="0"/>
              </a:rPr>
              <a:t> </a:t>
            </a:r>
            <a:br>
              <a:rPr lang="fr-FR" sz="2800"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5574" y="1499156"/>
            <a:ext cx="8736906" cy="369332"/>
          </a:xfrm>
          <a:prstGeom prst="rect">
            <a:avLst/>
          </a:prstGeom>
        </p:spPr>
        <p:txBody>
          <a:bodyPr wrap="square">
            <a:spAutoFit/>
          </a:bodyPr>
          <a:lstStyle/>
          <a:p>
            <a:r>
              <a:rPr lang="fr-FR" b="1" i="1" dirty="0" smtClean="0">
                <a:solidFill>
                  <a:srgbClr val="FF0000"/>
                </a:solidFill>
                <a:latin typeface="Times New Roman" panose="02020603050405020304" pitchFamily="18" charset="0"/>
                <a:cs typeface="Times New Roman" panose="02020603050405020304" pitchFamily="18" charset="0"/>
              </a:rPr>
              <a:t>1.2 Modèle idéalisé du fonctionnement</a:t>
            </a:r>
            <a:endParaRPr lang="fr-FR" b="1"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07974" y="1909583"/>
            <a:ext cx="8440489"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Puisque Les tensions simples des phases de la machine ont une </a:t>
            </a:r>
            <a:r>
              <a:rPr lang="fr-FR" dirty="0" smtClean="0">
                <a:solidFill>
                  <a:srgbClr val="000000"/>
                </a:solidFill>
                <a:latin typeface="Times New Roman" panose="02020603050405020304" pitchFamily="18" charset="0"/>
                <a:cs typeface="Times New Roman" panose="02020603050405020304" pitchFamily="18" charset="0"/>
              </a:rPr>
              <a:t>somme nulle</a:t>
            </a:r>
            <a:r>
              <a:rPr lang="fr-FR" dirty="0">
                <a:solidFill>
                  <a:srgbClr val="000000"/>
                </a:solidFill>
                <a:latin typeface="Times New Roman" panose="02020603050405020304" pitchFamily="18" charset="0"/>
                <a:cs typeface="Times New Roman" panose="02020603050405020304" pitchFamily="18" charset="0"/>
              </a:rPr>
              <a:t>, on peut obtenir les relations suivantes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a:blip r:embed="rId3"/>
          <a:stretch>
            <a:fillRect/>
          </a:stretch>
        </p:blipFill>
        <p:spPr>
          <a:xfrm>
            <a:off x="2805112" y="2824162"/>
            <a:ext cx="3533775" cy="1209675"/>
          </a:xfrm>
          <a:prstGeom prst="rect">
            <a:avLst/>
          </a:prstGeom>
        </p:spPr>
      </p:pic>
      <p:sp>
        <p:nvSpPr>
          <p:cNvPr id="18" name="Rectangle 17"/>
          <p:cNvSpPr/>
          <p:nvPr/>
        </p:nvSpPr>
        <p:spPr>
          <a:xfrm>
            <a:off x="427280" y="4581128"/>
            <a:ext cx="8393192"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En introduisant la tension du neutre de la machine par rapport au point de référence (o), On aboutit à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9" name="Image 18"/>
          <p:cNvPicPr>
            <a:picLocks noChangeAspect="1"/>
          </p:cNvPicPr>
          <p:nvPr/>
        </p:nvPicPr>
        <p:blipFill>
          <a:blip r:embed="rId4"/>
          <a:stretch>
            <a:fillRect/>
          </a:stretch>
        </p:blipFill>
        <p:spPr>
          <a:xfrm>
            <a:off x="338072" y="5346302"/>
            <a:ext cx="3000375" cy="1400175"/>
          </a:xfrm>
          <a:prstGeom prst="rect">
            <a:avLst/>
          </a:prstGeom>
        </p:spPr>
      </p:pic>
      <p:pic>
        <p:nvPicPr>
          <p:cNvPr id="20" name="Image 19"/>
          <p:cNvPicPr>
            <a:picLocks noChangeAspect="1"/>
          </p:cNvPicPr>
          <p:nvPr/>
        </p:nvPicPr>
        <p:blipFill>
          <a:blip r:embed="rId5"/>
          <a:stretch>
            <a:fillRect/>
          </a:stretch>
        </p:blipFill>
        <p:spPr>
          <a:xfrm>
            <a:off x="3676742" y="5496042"/>
            <a:ext cx="2447925" cy="676275"/>
          </a:xfrm>
          <a:prstGeom prst="rect">
            <a:avLst/>
          </a:prstGeom>
        </p:spPr>
      </p:pic>
      <p:pic>
        <p:nvPicPr>
          <p:cNvPr id="21" name="Image 20"/>
          <p:cNvPicPr>
            <a:picLocks noChangeAspect="1"/>
          </p:cNvPicPr>
          <p:nvPr/>
        </p:nvPicPr>
        <p:blipFill>
          <a:blip r:embed="rId6"/>
          <a:stretch>
            <a:fillRect/>
          </a:stretch>
        </p:blipFill>
        <p:spPr>
          <a:xfrm>
            <a:off x="6465119" y="5467467"/>
            <a:ext cx="2524125" cy="704850"/>
          </a:xfrm>
          <a:prstGeom prst="rect">
            <a:avLst/>
          </a:prstGeom>
        </p:spPr>
      </p:pic>
    </p:spTree>
    <p:extLst>
      <p:ext uri="{BB962C8B-B14F-4D97-AF65-F5344CB8AC3E}">
        <p14:creationId xmlns:p14="http://schemas.microsoft.com/office/powerpoint/2010/main" val="760175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3180</TotalTime>
  <Words>1600</Words>
  <Application>Microsoft Office PowerPoint</Application>
  <PresentationFormat>Affichage à l'écran (4:3)</PresentationFormat>
  <Paragraphs>178</Paragraphs>
  <Slides>29</Slides>
  <Notes>24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Cambria Math</vt:lpstr>
      <vt:lpstr>Times New Roman</vt:lpstr>
      <vt:lpstr>Wingdings</vt:lpstr>
      <vt:lpstr>Thème Office</vt:lpstr>
      <vt:lpstr>Centre Universitaire Abdelhafidh Boussouf-MILA Département de GM-ELM 2me  Année Master ELM</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lpstr>Chapitre IV: Modélisation de l’association convertisseurs-machines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HIMOUR Kamal</cp:lastModifiedBy>
  <cp:revision>158</cp:revision>
  <dcterms:created xsi:type="dcterms:W3CDTF">2023-10-24T13:19:11Z</dcterms:created>
  <dcterms:modified xsi:type="dcterms:W3CDTF">2025-10-18T12:03:05Z</dcterms:modified>
</cp:coreProperties>
</file>