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0DD01-B965-4495-8A35-B34F05FCAC24}" type="datetimeFigureOut">
              <a:rPr lang="fr-FR" smtClean="0"/>
              <a:t>25/08/2025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CFDD-EF72-4540-81D9-B83F42DC88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9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DD005-8337-47E2-B1F4-2DB65B06A34A}" type="datetime1">
              <a:rPr lang="en-US" smtClean="0"/>
              <a:t>8/25/2025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1005E8-3E9E-48E7-88A2-BD4ED6291004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799A93-C020-481C-93F3-CD7E9FBB2CC1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5C6837-A884-4855-83B0-CE8BCE4E32D3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733FBF-8827-4A19-9313-B44950DFE823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AA822C-EA49-4476-8522-9274ADBDE073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BA7F-4B55-4557-B60F-54BC740D5A2F}" type="datetime1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9423CE-D1B7-40BA-9A20-733D45026EE3}" type="datetime1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A226E3-9A3A-4742-9473-A1A4A7D0FA5C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F190CA-3A95-4837-A04F-C0DAC6C104B3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41B3A10-39F4-4D9A-B916-0505D887E8DE}" type="datetime1">
              <a:rPr lang="en-US" smtClean="0"/>
              <a:t>8/25/2025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GSJc_5p2o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s10-ih2WIBI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 CASA TECHNOLOGY\Downloads\Pi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1828801"/>
            <a:ext cx="8153398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448" y="0"/>
            <a:ext cx="9157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Democratic and Popular Republic of Algeria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447" y="271046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Higher Education and Scientific Research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Center of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Abdelhafid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Boussouf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Mila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04446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Sciences &amp; Technology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66800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Process Engineering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448" y="1367135"/>
            <a:ext cx="9157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HSE in Industrial Installations – UED2.1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2" y="1909465"/>
            <a:ext cx="144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1: </a:t>
            </a:r>
            <a:endParaRPr lang="en-US" sz="2000" b="1" u="sng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1AD41-FAED-4480-813A-248201A9D28A}" type="datetime1">
              <a:rPr lang="en-US" smtClean="0">
                <a:solidFill>
                  <a:schemeClr val="accent1">
                    <a:lumMod val="50000"/>
                  </a:schemeClr>
                </a:solidFill>
              </a:rPr>
              <a:t>8/25/2025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Bouti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accent1">
                    <a:lumMod val="50000"/>
                  </a:schemeClr>
                </a:solidFill>
              </a:rPr>
              <a:pPr/>
              <a:t>1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IIIX. Next Session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3541" y="762000"/>
            <a:ext cx="57503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Week 2: Classification of </a:t>
            </a:r>
            <a:r>
              <a:rPr lang="en-US" sz="2800" b="1" dirty="0" smtClean="0"/>
              <a:t>Hazards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95400" y="2788024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/>
              <a:t>Thank you for your attention!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95400" y="3331698"/>
            <a:ext cx="7406640" cy="4021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000" i="1" dirty="0" smtClean="0"/>
              <a:t>See you next class.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8919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406640" cy="63070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Learning Outcomes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066800"/>
            <a:ext cx="7406640" cy="609600"/>
          </a:xfrm>
        </p:spPr>
        <p:txBody>
          <a:bodyPr/>
          <a:lstStyle/>
          <a:p>
            <a:r>
              <a:rPr lang="en-US" dirty="0"/>
              <a:t>By the end of this session, students will be able to</a:t>
            </a:r>
            <a:r>
              <a:rPr lang="en-US" dirty="0" smtClean="0"/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8256-A431-4D06-BBF9-FB214F4D1504}" type="datetime1">
              <a:rPr lang="en-US" smtClean="0"/>
              <a:t>8/25/2025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28800" y="1828800"/>
            <a:ext cx="6934200" cy="2743200"/>
          </a:xfrm>
          <a:prstGeom prst="rect">
            <a:avLst/>
          </a:prstGeom>
          <a:solidFill>
            <a:schemeClr val="bg2"/>
          </a:solidFill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84632" indent="-4572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dirty="0"/>
              <a:t>Define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</a:t>
            </a:r>
            <a:r>
              <a:rPr lang="en-US" sz="2400" dirty="0"/>
              <a:t> and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lang="en-US" sz="2400" dirty="0" smtClean="0"/>
              <a:t>.</a:t>
            </a:r>
          </a:p>
          <a:p>
            <a:pPr marL="484632" indent="-4572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dirty="0" smtClean="0"/>
              <a:t>Differentiate </a:t>
            </a:r>
            <a:r>
              <a:rPr lang="en-US" sz="2400" dirty="0"/>
              <a:t>hazard vs. </a:t>
            </a:r>
            <a:r>
              <a:rPr lang="en-US" sz="2400" dirty="0" smtClean="0"/>
              <a:t>risk.</a:t>
            </a:r>
          </a:p>
          <a:p>
            <a:pPr marL="484632" indent="-4572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dirty="0" smtClean="0"/>
              <a:t>Identify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HSE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stakeholders</a:t>
            </a:r>
            <a:r>
              <a:rPr lang="en-US" sz="2400" dirty="0" smtClean="0"/>
              <a:t>.</a:t>
            </a:r>
          </a:p>
          <a:p>
            <a:pPr marL="484632" indent="-4572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dirty="0" smtClean="0"/>
              <a:t>Understand </a:t>
            </a:r>
            <a:r>
              <a:rPr lang="en-US" sz="2400" dirty="0"/>
              <a:t>the role of HSE in process industries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406640" cy="63070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1. Importance of HSE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894" y="3782532"/>
            <a:ext cx="6629400" cy="2569536"/>
          </a:xfrm>
        </p:spPr>
        <p:txBody>
          <a:bodyPr>
            <a:noAutofit/>
          </a:bodyPr>
          <a:lstStyle/>
          <a:p>
            <a:pPr marL="484632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Prevent accidents, protect life and </a:t>
            </a:r>
            <a:r>
              <a:rPr lang="en-US" sz="2400" dirty="0" smtClean="0"/>
              <a:t>environment.</a:t>
            </a:r>
          </a:p>
          <a:p>
            <a:pPr marL="484632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Ensure </a:t>
            </a:r>
            <a:r>
              <a:rPr lang="en-US" sz="2400" dirty="0"/>
              <a:t>sustainable industrial </a:t>
            </a:r>
            <a:r>
              <a:rPr lang="en-US" sz="2400" dirty="0" smtClean="0"/>
              <a:t>operations.</a:t>
            </a:r>
          </a:p>
          <a:p>
            <a:pPr marL="484632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Maintain </a:t>
            </a:r>
            <a:r>
              <a:rPr lang="en-US" sz="2400" dirty="0"/>
              <a:t>legal and regulatory </a:t>
            </a:r>
            <a:r>
              <a:rPr lang="en-US" sz="2400" dirty="0" smtClean="0"/>
              <a:t>compliance.</a:t>
            </a:r>
          </a:p>
          <a:p>
            <a:pPr marL="484632" indent="-457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Improve </a:t>
            </a:r>
            <a:r>
              <a:rPr lang="en-US" sz="2400" dirty="0"/>
              <a:t>productivity and corporate reputation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D005-8337-47E2-B1F4-2DB65B06A34A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3456539" cy="2361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3123248"/>
            <a:ext cx="3456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Bhopal Gas Disaster (India, 1984).</a:t>
            </a:r>
            <a:endParaRPr lang="en-US" sz="1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657600" cy="2361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3636" y="3123248"/>
            <a:ext cx="365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AZF Toulouse (France, 2001)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 rot="16200000">
            <a:off x="152400" y="4876800"/>
            <a:ext cx="2362200" cy="381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sz="1800" b="1" dirty="0" smtClean="0"/>
              <a:t>Importance of HSE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109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FR" dirty="0" smtClean="0"/>
              <a:t>II. Key Concepts: Hazard</a:t>
            </a:r>
            <a:endParaRPr lang="fr-FR" dirty="0"/>
          </a:p>
        </p:txBody>
      </p:sp>
      <p:pic>
        <p:nvPicPr>
          <p:cNvPr id="3074" name="Picture 2" descr="C:\Users\LA CASA TECHNOLOGY\Downloads\pic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10639" r="10708" b="18773"/>
          <a:stretch/>
        </p:blipFill>
        <p:spPr bwMode="auto">
          <a:xfrm rot="590481">
            <a:off x="5968507" y="652279"/>
            <a:ext cx="2210337" cy="19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9158" y="1400308"/>
            <a:ext cx="4788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Inherent property of material or situation.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670" y="990600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oudy Stout" panose="0202090407030B020401" pitchFamily="18" charset="0"/>
              </a:rPr>
              <a:t>Hazard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is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780" y="2861846"/>
            <a:ext cx="2295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EXAMPLES:</a:t>
            </a:r>
            <a:endParaRPr lang="fr-FR" sz="1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Stout" panose="0202090407030B020401" pitchFamily="18" charset="0"/>
            </a:endParaRPr>
          </a:p>
        </p:txBody>
      </p:sp>
      <p:pic>
        <p:nvPicPr>
          <p:cNvPr id="3075" name="Picture 3" descr="C:\Users\LA CASA TECHNOLOGY\Downloads\Pic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4611" r="13603" b="4573"/>
          <a:stretch/>
        </p:blipFill>
        <p:spPr bwMode="auto">
          <a:xfrm rot="20976469">
            <a:off x="1222027" y="3410914"/>
            <a:ext cx="2196985" cy="27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 CASA TECHNOLOGY\Downloads\Pic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4611" r="13190" b="4573"/>
          <a:stretch/>
        </p:blipFill>
        <p:spPr bwMode="auto">
          <a:xfrm>
            <a:off x="3886200" y="3435903"/>
            <a:ext cx="2148375" cy="26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A CASA TECHNOLOGY\Downloads\Pic!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4611" r="12499" b="4573"/>
          <a:stretch/>
        </p:blipFill>
        <p:spPr bwMode="auto">
          <a:xfrm rot="688042">
            <a:off x="6506414" y="3463673"/>
            <a:ext cx="2149017" cy="26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II. Key Concepts: Risk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748569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oudy Stout" panose="0202090407030B020401" pitchFamily="18" charset="0"/>
              </a:rPr>
              <a:t>risk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is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8616" y="794735"/>
            <a:ext cx="288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hazard.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LA CASA TECHNOLOGY\Downloads\Pic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1052" r="11489" b="21669"/>
          <a:stretch/>
        </p:blipFill>
        <p:spPr bwMode="auto">
          <a:xfrm rot="619839">
            <a:off x="5689859" y="599766"/>
            <a:ext cx="3345411" cy="19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15808" y="1558075"/>
            <a:ext cx="352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</a:t>
            </a:r>
            <a:r>
              <a:rPr lang="en-US" dirty="0"/>
              <a:t> that hazard causes </a:t>
            </a:r>
            <a:r>
              <a:rPr lang="en-US" u="sng" dirty="0">
                <a:solidFill>
                  <a:srgbClr val="0070C0"/>
                </a:solidFill>
              </a:rPr>
              <a:t>harm</a:t>
            </a:r>
            <a:r>
              <a:rPr lang="en-US" dirty="0"/>
              <a:t>.</a:t>
            </a:r>
            <a:endParaRPr lang="fr-FR" dirty="0"/>
          </a:p>
        </p:txBody>
      </p:sp>
      <p:cxnSp>
        <p:nvCxnSpPr>
          <p:cNvPr id="10" name="Curved Connector 9"/>
          <p:cNvCxnSpPr>
            <a:stCxn id="6" idx="2"/>
            <a:endCxn id="8" idx="1"/>
          </p:cNvCxnSpPr>
          <p:nvPr/>
        </p:nvCxnSpPr>
        <p:spPr>
          <a:xfrm rot="5400000">
            <a:off x="1649555" y="1476487"/>
            <a:ext cx="532507" cy="12700"/>
          </a:xfrm>
          <a:prstGeom prst="curvedConnector4">
            <a:avLst>
              <a:gd name="adj1" fmla="val 10775"/>
              <a:gd name="adj2" fmla="val 430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42999" y="2057400"/>
            <a:ext cx="2381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</a:t>
            </a:r>
            <a:r>
              <a:rPr lang="en-US" dirty="0"/>
              <a:t> </a:t>
            </a:r>
            <a:r>
              <a:rPr lang="en-US" dirty="0" smtClean="0"/>
              <a:t> = Probability.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1142999" y="2433251"/>
            <a:ext cx="3889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</a:t>
            </a:r>
            <a:r>
              <a:rPr lang="en-US" dirty="0" smtClean="0"/>
              <a:t>  : measured by its </a:t>
            </a:r>
            <a:r>
              <a:rPr lang="en-US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severity (gravity)</a:t>
            </a:r>
            <a:r>
              <a:rPr lang="en-US" dirty="0" smtClean="0"/>
              <a:t>.</a:t>
            </a:r>
            <a:endParaRPr lang="fr-FR" dirty="0"/>
          </a:p>
        </p:txBody>
      </p:sp>
      <p:sp>
        <p:nvSpPr>
          <p:cNvPr id="23" name="TextBox 22"/>
          <p:cNvSpPr txBox="1"/>
          <p:nvPr/>
        </p:nvSpPr>
        <p:spPr>
          <a:xfrm>
            <a:off x="980780" y="3166646"/>
            <a:ext cx="2295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EXAMPLES:</a:t>
            </a:r>
            <a:endParaRPr lang="fr-FR" sz="1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Stout" panose="0202090407030B020401" pitchFamily="18" charset="0"/>
            </a:endParaRPr>
          </a:p>
        </p:txBody>
      </p:sp>
      <p:pic>
        <p:nvPicPr>
          <p:cNvPr id="4099" name="Picture 3" descr="C:\Users\LA CASA TECHNOLOGY\Downloads\Pic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37" y="3581400"/>
            <a:ext cx="3889463" cy="24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63536" y="6000544"/>
            <a:ext cx="3889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Chlorine gas leak → Toxic inhalation risk.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:\Users\LA CASA TECHNOLOGY\Downloads\Pic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70" y="3581400"/>
            <a:ext cx="3905799" cy="24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181670" y="6000545"/>
            <a:ext cx="390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Steam under pressure → Burn injuries if valve fails.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8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122" name="Picture 2" descr="C:\Users\LA CASA TECHNOLOGY\Desktop\Hazard vs ris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18573" r="9646" b="13739"/>
          <a:stretch/>
        </p:blipFill>
        <p:spPr bwMode="auto">
          <a:xfrm rot="526478">
            <a:off x="6410262" y="221701"/>
            <a:ext cx="2663485" cy="1335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 CASA TECHNOLOGY\Downloads\Pic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0226" r="6158" b="9260"/>
          <a:stretch/>
        </p:blipFill>
        <p:spPr bwMode="auto">
          <a:xfrm>
            <a:off x="1219200" y="1600200"/>
            <a:ext cx="739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III. Hazard vs.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7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VI. Stakeholders in Prevention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199" y="737355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Stakeholders</a:t>
            </a:r>
            <a:endParaRPr lang="en-US" sz="24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737355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/>
              <a:t>are all the individuals, groups, or organizations that have an interest in, are affected by, or can influence safety and prevention measures.</a:t>
            </a:r>
            <a:endParaRPr lang="fr-FR" sz="1600" i="1" dirty="0"/>
          </a:p>
        </p:txBody>
      </p:sp>
      <p:cxnSp>
        <p:nvCxnSpPr>
          <p:cNvPr id="9" name="Curved Connector 8"/>
          <p:cNvCxnSpPr>
            <a:stCxn id="6" idx="2"/>
            <a:endCxn id="7" idx="1"/>
          </p:cNvCxnSpPr>
          <p:nvPr/>
        </p:nvCxnSpPr>
        <p:spPr>
          <a:xfrm rot="5400000" flipH="1" flipV="1">
            <a:off x="2770965" y="464786"/>
            <a:ext cx="169277" cy="1299192"/>
          </a:xfrm>
          <a:prstGeom prst="curvedConnector4">
            <a:avLst>
              <a:gd name="adj1" fmla="val -135045"/>
              <a:gd name="adj2" fmla="val 74868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7" name="Picture 3" descr="C:\Users\LA CASA TECHNOLOGY\Downloads\Copilot_20250825_2332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2390" b="7468"/>
          <a:stretch/>
        </p:blipFill>
        <p:spPr bwMode="auto">
          <a:xfrm>
            <a:off x="1371600" y="1828800"/>
            <a:ext cx="7315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83251" y="1809690"/>
            <a:ext cx="4179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Stakeholders can be divided into:</a:t>
            </a:r>
            <a:endParaRPr lang="en-US" sz="2000" u="sng" dirty="0">
              <a:solidFill>
                <a:srgbClr val="00206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9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V. Case Study</a:t>
            </a:r>
            <a:endParaRPr lang="en-US" dirty="0"/>
          </a:p>
        </p:txBody>
      </p:sp>
      <p:pic>
        <p:nvPicPr>
          <p:cNvPr id="7170" name="Picture 2" descr="C:\Users\LA CASA TECHNOLOGY\Downloads\Copilot_20250825_2337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10308"/>
            <a:ext cx="5105400" cy="31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9200" y="652046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Scenario:</a:t>
            </a:r>
            <a:r>
              <a:rPr lang="en-US" sz="1600" dirty="0"/>
              <a:t> Worker transfers flammable solvent without PPE near ignition source.</a:t>
            </a:r>
            <a:endParaRPr lang="fr-F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42672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Hazard:</a:t>
            </a:r>
            <a:r>
              <a:rPr lang="en-US" sz="1600" dirty="0"/>
              <a:t> Flammable </a:t>
            </a:r>
            <a:r>
              <a:rPr lang="en-US" sz="1600" dirty="0" smtClean="0"/>
              <a:t>solvent.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Risk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1600" dirty="0"/>
              <a:t> </a:t>
            </a:r>
            <a:r>
              <a:rPr lang="en-US" sz="1600" dirty="0" smtClean="0"/>
              <a:t>Fire/explosion.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Stakeholders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1600" dirty="0"/>
              <a:t> Worker, Supervisor, HSE </a:t>
            </a:r>
            <a:r>
              <a:rPr lang="en-US" sz="1600" dirty="0" smtClean="0"/>
              <a:t>officer.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Preventive Measures:</a:t>
            </a:r>
            <a:endParaRPr lang="en-US" sz="1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fr-FR" sz="1600" dirty="0" smtClean="0"/>
              <a:t>      -  PPE usage.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-  Training.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-  No </a:t>
            </a:r>
            <a:r>
              <a:rPr lang="fr-FR" sz="1600" dirty="0"/>
              <a:t>ignition </a:t>
            </a:r>
            <a:r>
              <a:rPr lang="fr-FR" sz="1600" dirty="0" smtClean="0"/>
              <a:t>sources.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-   Ventilation </a:t>
            </a:r>
            <a:r>
              <a:rPr lang="fr-FR" sz="1600" dirty="0"/>
              <a:t>&amp; monitoring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4570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IV. 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938748"/>
            <a:ext cx="56205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HSE is essential for industry and </a:t>
            </a:r>
            <a:r>
              <a:rPr lang="en-US" sz="2400" dirty="0" smtClean="0"/>
              <a:t>society.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Hazard </a:t>
            </a:r>
            <a:r>
              <a:rPr lang="en-US" sz="2400" dirty="0"/>
              <a:t>= potential </a:t>
            </a:r>
            <a:r>
              <a:rPr lang="en-US" sz="2400" dirty="0" smtClean="0"/>
              <a:t>danger.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Risk </a:t>
            </a:r>
            <a:r>
              <a:rPr lang="en-US" sz="2400" dirty="0"/>
              <a:t>= probability × </a:t>
            </a:r>
            <a:r>
              <a:rPr lang="en-US" sz="2400" dirty="0" smtClean="0"/>
              <a:t>severity.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Many </a:t>
            </a:r>
            <a:r>
              <a:rPr lang="en-US" sz="2400" dirty="0"/>
              <a:t>stakeholders share </a:t>
            </a:r>
            <a:r>
              <a:rPr lang="en-US" sz="2400" dirty="0" smtClean="0"/>
              <a:t>responsibility.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Prevention </a:t>
            </a:r>
            <a:r>
              <a:rPr lang="en-US" sz="2400" dirty="0"/>
              <a:t>requires strong safety culture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72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171</TotalTime>
  <Words>441</Words>
  <Application>Microsoft Office PowerPoint</Application>
  <PresentationFormat>On-screen Show (4:3)</PresentationFormat>
  <Paragraphs>89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PowerPoint Presentation</vt:lpstr>
      <vt:lpstr>Learning Outcomes</vt:lpstr>
      <vt:lpstr>1. Importance of HSE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Dr. Bouti .M</cp:lastModifiedBy>
  <cp:revision>46</cp:revision>
  <dcterms:created xsi:type="dcterms:W3CDTF">2006-08-16T00:00:00Z</dcterms:created>
  <dcterms:modified xsi:type="dcterms:W3CDTF">2025-08-25T21:53:49Z</dcterms:modified>
</cp:coreProperties>
</file>