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83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8225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0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8325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06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38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9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9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0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0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1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6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0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608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9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Chapitre 1 : Les courants et les écoles linguistiques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Module : Linguistique – 3ème année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• La linguistique : étude scientifique du langage</a:t>
            </a:r>
          </a:p>
          <a:p>
            <a:pPr algn="l">
              <a:defRPr sz="2000"/>
            </a:pPr>
            <a:r>
              <a:t>• Différentes écoles et approches</a:t>
            </a:r>
          </a:p>
          <a:p>
            <a:pPr algn="l">
              <a:defRPr sz="2000"/>
            </a:pPr>
            <a:r>
              <a:t>• Objectif : comprendre l’évolution des courants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linguistique et ses écoles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• Point commun : le langage comme objet d’étude</a:t>
            </a:r>
          </a:p>
          <a:p>
            <a:pPr algn="l">
              <a:defRPr sz="2000"/>
            </a:pPr>
            <a:r>
              <a:t>• Différences : perspectives et méthodes</a:t>
            </a:r>
          </a:p>
          <a:p>
            <a:pPr algn="l">
              <a:defRPr sz="2000"/>
            </a:pPr>
            <a:r>
              <a:t>• Linguistiques internes (structuralisme, énonciatives)</a:t>
            </a:r>
          </a:p>
          <a:p>
            <a:pPr algn="l">
              <a:defRPr sz="2000"/>
            </a:pPr>
            <a:r>
              <a:t>• Linguistiques associées (sociolinguistique, psycholinguistique, neurolinguistique…)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Aperçu historique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• Avant 1916 : philologie, linguistique historique</a:t>
            </a:r>
          </a:p>
          <a:p>
            <a:pPr algn="l">
              <a:defRPr sz="2000"/>
            </a:pPr>
            <a:r>
              <a:t>• 1916 : Saussure – Cours de linguistique générale</a:t>
            </a:r>
          </a:p>
          <a:p>
            <a:pPr algn="l">
              <a:defRPr sz="2000"/>
            </a:pPr>
            <a:r>
              <a:t>• 1930-1975 : hégémonie du structuralisme</a:t>
            </a:r>
          </a:p>
          <a:p>
            <a:pPr algn="l">
              <a:defRPr sz="2000"/>
            </a:pPr>
            <a:r>
              <a:t>• 1956 : linguistique énonciative (Benveniste)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222376"/>
            <a:ext cx="1371600" cy="900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Avant 1916</a:t>
            </a:r>
          </a:p>
          <a:p>
            <a:r>
              <a:rPr dirty="0" err="1"/>
              <a:t>Philologie</a:t>
            </a: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2335655" y="4222376"/>
            <a:ext cx="1371601" cy="900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1916</a:t>
            </a:r>
          </a:p>
          <a:p>
            <a:r>
              <a:rPr dirty="0"/>
              <a:t>Saussure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4214112" y="4222375"/>
            <a:ext cx="1371600" cy="9009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1930-1975</a:t>
            </a:r>
          </a:p>
          <a:p>
            <a:r>
              <a:rPr dirty="0" err="1"/>
              <a:t>Structuralisme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5943599" y="4219686"/>
            <a:ext cx="1520569" cy="5513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1956</a:t>
            </a:r>
          </a:p>
          <a:p>
            <a:r>
              <a:rPr dirty="0" err="1"/>
              <a:t>Énonciatives</a:t>
            </a:r>
            <a:endParaRPr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457200" y="5526741"/>
            <a:ext cx="6854569" cy="403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linguistique structurale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rPr dirty="0"/>
              <a:t>• </a:t>
            </a:r>
            <a:r>
              <a:rPr dirty="0" err="1"/>
              <a:t>Étude</a:t>
            </a:r>
            <a:r>
              <a:rPr dirty="0"/>
              <a:t> de la langue </a:t>
            </a:r>
            <a:r>
              <a:rPr dirty="0" err="1"/>
              <a:t>comme</a:t>
            </a:r>
            <a:r>
              <a:rPr dirty="0"/>
              <a:t> </a:t>
            </a:r>
            <a:r>
              <a:rPr dirty="0" err="1"/>
              <a:t>système</a:t>
            </a:r>
            <a:endParaRPr dirty="0"/>
          </a:p>
          <a:p>
            <a:pPr algn="l">
              <a:defRPr sz="2000"/>
            </a:pPr>
            <a:r>
              <a:rPr dirty="0"/>
              <a:t>• </a:t>
            </a:r>
            <a:r>
              <a:rPr dirty="0" err="1"/>
              <a:t>Niveaux</a:t>
            </a:r>
            <a:r>
              <a:rPr dirty="0"/>
              <a:t> </a:t>
            </a:r>
            <a:r>
              <a:rPr dirty="0" err="1"/>
              <a:t>d’analyse</a:t>
            </a:r>
            <a:r>
              <a:rPr dirty="0"/>
              <a:t> :</a:t>
            </a:r>
          </a:p>
          <a:p>
            <a:pPr algn="l">
              <a:defRPr sz="2000"/>
            </a:pPr>
            <a:r>
              <a:rPr dirty="0"/>
              <a:t>   - </a:t>
            </a:r>
            <a:r>
              <a:rPr dirty="0" err="1"/>
              <a:t>Phonétique</a:t>
            </a:r>
            <a:r>
              <a:rPr dirty="0"/>
              <a:t> / </a:t>
            </a:r>
            <a:r>
              <a:rPr dirty="0" err="1"/>
              <a:t>Phonologie</a:t>
            </a:r>
            <a:endParaRPr dirty="0"/>
          </a:p>
          <a:p>
            <a:pPr algn="l">
              <a:defRPr sz="2000"/>
            </a:pPr>
            <a:r>
              <a:rPr dirty="0"/>
              <a:t>   - </a:t>
            </a:r>
            <a:r>
              <a:rPr dirty="0" err="1"/>
              <a:t>Morphologie</a:t>
            </a:r>
            <a:endParaRPr dirty="0"/>
          </a:p>
          <a:p>
            <a:pPr algn="l">
              <a:defRPr sz="2000"/>
            </a:pPr>
            <a:r>
              <a:rPr dirty="0"/>
              <a:t>   - </a:t>
            </a:r>
            <a:r>
              <a:rPr dirty="0" err="1"/>
              <a:t>Lexicologie</a:t>
            </a:r>
            <a:endParaRPr dirty="0"/>
          </a:p>
          <a:p>
            <a:pPr algn="l">
              <a:defRPr sz="2000"/>
            </a:pPr>
            <a:r>
              <a:rPr dirty="0"/>
              <a:t>   - </a:t>
            </a:r>
            <a:r>
              <a:rPr dirty="0" err="1"/>
              <a:t>Syntaxe</a:t>
            </a:r>
            <a:endParaRPr dirty="0"/>
          </a:p>
          <a:p>
            <a:pPr algn="l">
              <a:defRPr sz="2000"/>
            </a:pPr>
            <a:r>
              <a:rPr dirty="0"/>
              <a:t>   - </a:t>
            </a:r>
            <a:r>
              <a:rPr dirty="0" err="1"/>
              <a:t>Sémantique</a:t>
            </a:r>
            <a:endParaRPr dirty="0"/>
          </a:p>
          <a:p>
            <a:pPr algn="l">
              <a:defRPr sz="2000"/>
            </a:pPr>
            <a:r>
              <a:rPr dirty="0"/>
              <a:t>   - </a:t>
            </a:r>
            <a:r>
              <a:rPr dirty="0" err="1"/>
              <a:t>Énonciation</a:t>
            </a:r>
            <a:r>
              <a:rPr dirty="0"/>
              <a:t> / </a:t>
            </a:r>
            <a:r>
              <a:rPr dirty="0" err="1"/>
              <a:t>Pragmatique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Grands courants structuralistes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1. Fonctionnalisme (Martinet)</a:t>
            </a:r>
          </a:p>
          <a:p>
            <a:pPr algn="l">
              <a:defRPr sz="2000"/>
            </a:pPr>
            <a:r>
              <a:t>   • Analyse phonologique généralisée aux autres niveaux</a:t>
            </a:r>
          </a:p>
          <a:p>
            <a:pPr algn="l">
              <a:defRPr sz="2000"/>
            </a:pPr>
            <a:r>
              <a:t>   • Valeur par opposition/combinaison</a:t>
            </a:r>
          </a:p>
          <a:p>
            <a:pPr algn="l">
              <a:defRPr sz="2000"/>
            </a:pPr>
            <a:r>
              <a:t>2. Distributionnalisme (Harris, Bloomfield)</a:t>
            </a:r>
          </a:p>
          <a:p>
            <a:pPr algn="l">
              <a:defRPr sz="2000"/>
            </a:pPr>
            <a:r>
              <a:t>   • Empirisme, behaviorisme</a:t>
            </a:r>
          </a:p>
          <a:p>
            <a:pPr algn="l">
              <a:defRPr sz="2000"/>
            </a:pPr>
            <a:r>
              <a:t>   • Langue = corpus (pas de sémantique)</a:t>
            </a:r>
          </a:p>
          <a:p>
            <a:pPr algn="l">
              <a:defRPr sz="2000"/>
            </a:pPr>
            <a:r>
              <a:t>   • Description basée sur stimulus/réponse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Domaines de la linguistique (vue statique)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• Phonétique / Phonologie : sons</a:t>
            </a:r>
          </a:p>
          <a:p>
            <a:pPr algn="l">
              <a:defRPr sz="2000"/>
            </a:pPr>
            <a:r>
              <a:t>• Morphologie lexicale et grammaticale : formes des mots</a:t>
            </a:r>
          </a:p>
          <a:p>
            <a:pPr algn="l">
              <a:defRPr sz="2000"/>
            </a:pPr>
            <a:r>
              <a:t>• Lexicologie : vocabulaire</a:t>
            </a:r>
          </a:p>
          <a:p>
            <a:pPr algn="l">
              <a:defRPr sz="2000"/>
            </a:pPr>
            <a:r>
              <a:t>• Syntaxe : arrangement des mots</a:t>
            </a:r>
          </a:p>
          <a:p>
            <a:pPr algn="l">
              <a:defRPr sz="2000"/>
            </a:pPr>
            <a:r>
              <a:t>• Sémantique : sens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Représentation dynamique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• Première articulation : morphèmes (unités de sens)</a:t>
            </a:r>
          </a:p>
          <a:p>
            <a:pPr algn="l">
              <a:defRPr sz="2000"/>
            </a:pPr>
            <a:r>
              <a:t>• Deuxième articulation : phonèmes (sons sans sens)</a:t>
            </a:r>
          </a:p>
          <a:p>
            <a:pPr algn="l">
              <a:defRPr sz="2000"/>
            </a:pPr>
            <a:r>
              <a:t>• Double articulation (Martinet, 1960)</a:t>
            </a:r>
          </a:p>
        </p:txBody>
      </p:sp>
      <p:sp>
        <p:nvSpPr>
          <p:cNvPr id="4" name="Rectangle 3"/>
          <p:cNvSpPr/>
          <p:nvPr/>
        </p:nvSpPr>
        <p:spPr>
          <a:xfrm>
            <a:off x="654775" y="4116920"/>
            <a:ext cx="1371600" cy="5486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Phonèmes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51760" y="4171278"/>
            <a:ext cx="1371600" cy="5486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Morphèmes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4171278"/>
            <a:ext cx="1371600" cy="5486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Mots</a:t>
            </a:r>
          </a:p>
        </p:txBody>
      </p:sp>
      <p:sp>
        <p:nvSpPr>
          <p:cNvPr id="8" name="Rectangle 7"/>
          <p:cNvSpPr/>
          <p:nvPr/>
        </p:nvSpPr>
        <p:spPr>
          <a:xfrm>
            <a:off x="553745" y="5353187"/>
            <a:ext cx="1676401" cy="13763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2e articulation</a:t>
            </a:r>
          </a:p>
          <a:p>
            <a:r>
              <a:rPr dirty="0"/>
              <a:t>(</a:t>
            </a:r>
            <a:r>
              <a:rPr dirty="0" err="1"/>
              <a:t>phonèmes</a:t>
            </a:r>
            <a:r>
              <a:rPr dirty="0"/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4988665" y="5380640"/>
            <a:ext cx="1554480" cy="132144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1re articulation</a:t>
            </a:r>
          </a:p>
          <a:p>
            <a:r>
              <a:rPr dirty="0"/>
              <a:t>(</a:t>
            </a:r>
            <a:r>
              <a:rPr dirty="0" err="1"/>
              <a:t>morphèmes</a:t>
            </a:r>
            <a:r>
              <a:rPr dirty="0"/>
              <a:t>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19432" y="4171278"/>
            <a:ext cx="1371600" cy="5486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Phrases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2433918" y="3966882"/>
            <a:ext cx="40341" cy="2891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1680882" y="4921624"/>
            <a:ext cx="3810702" cy="13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H="1">
            <a:off x="1751703" y="5217460"/>
            <a:ext cx="3766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2908948" y="4735702"/>
            <a:ext cx="1663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composition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2873043" y="5008403"/>
            <a:ext cx="1698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décomposition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000"/>
            </a:pPr>
            <a:r>
              <a:t>• La linguistique = science en évolution</a:t>
            </a:r>
          </a:p>
          <a:p>
            <a:pPr algn="l">
              <a:defRPr sz="2000"/>
            </a:pPr>
            <a:r>
              <a:t>• Courants = diversité des approches</a:t>
            </a:r>
          </a:p>
          <a:p>
            <a:pPr algn="l">
              <a:defRPr sz="2000"/>
            </a:pPr>
            <a:r>
              <a:t>• Importance des notions de structure et d’énonciation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308</Words>
  <Application>Microsoft Office PowerPoint</Application>
  <PresentationFormat>Affichage à l'écran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Facette</vt:lpstr>
      <vt:lpstr>Chapitre 1 : Les courants et les écoles linguistiques</vt:lpstr>
      <vt:lpstr>Introduction</vt:lpstr>
      <vt:lpstr>La linguistique et ses écoles</vt:lpstr>
      <vt:lpstr>Aperçu historique</vt:lpstr>
      <vt:lpstr>La linguistique structurale</vt:lpstr>
      <vt:lpstr>Grands courants structuralistes</vt:lpstr>
      <vt:lpstr>Domaines de la linguistique (vue statique)</vt:lpstr>
      <vt:lpstr>Représentation dynamique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 : Les courants et les écoles linguistiques</dc:title>
  <dc:subject/>
  <dc:creator/>
  <cp:keywords/>
  <dc:description>generated using python-pptx</dc:description>
  <cp:lastModifiedBy>Dell</cp:lastModifiedBy>
  <cp:revision>4</cp:revision>
  <dcterms:created xsi:type="dcterms:W3CDTF">2013-01-27T09:14:16Z</dcterms:created>
  <dcterms:modified xsi:type="dcterms:W3CDTF">2025-09-30T15:06:22Z</dcterms:modified>
  <cp:category/>
</cp:coreProperties>
</file>