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4" r:id="rId1"/>
  </p:sldMasterIdLst>
  <p:notesMasterIdLst>
    <p:notesMasterId r:id="rId80"/>
  </p:notesMasterIdLst>
  <p:sldIdLst>
    <p:sldId id="257" r:id="rId2"/>
    <p:sldId id="259" r:id="rId3"/>
    <p:sldId id="264" r:id="rId4"/>
    <p:sldId id="319" r:id="rId5"/>
    <p:sldId id="263" r:id="rId6"/>
    <p:sldId id="258" r:id="rId7"/>
    <p:sldId id="260" r:id="rId8"/>
    <p:sldId id="261" r:id="rId9"/>
    <p:sldId id="262" r:id="rId10"/>
    <p:sldId id="265" r:id="rId11"/>
    <p:sldId id="267" r:id="rId12"/>
    <p:sldId id="268" r:id="rId13"/>
    <p:sldId id="320" r:id="rId14"/>
    <p:sldId id="352" r:id="rId15"/>
    <p:sldId id="322" r:id="rId16"/>
    <p:sldId id="323" r:id="rId17"/>
    <p:sldId id="324" r:id="rId18"/>
    <p:sldId id="327" r:id="rId19"/>
    <p:sldId id="335" r:id="rId20"/>
    <p:sldId id="328" r:id="rId21"/>
    <p:sldId id="355" r:id="rId22"/>
    <p:sldId id="353" r:id="rId23"/>
    <p:sldId id="354" r:id="rId24"/>
    <p:sldId id="325" r:id="rId25"/>
    <p:sldId id="329" r:id="rId26"/>
    <p:sldId id="331" r:id="rId27"/>
    <p:sldId id="330" r:id="rId28"/>
    <p:sldId id="332" r:id="rId29"/>
    <p:sldId id="337" r:id="rId30"/>
    <p:sldId id="336" r:id="rId31"/>
    <p:sldId id="333" r:id="rId32"/>
    <p:sldId id="334" r:id="rId33"/>
    <p:sldId id="338" r:id="rId34"/>
    <p:sldId id="339" r:id="rId35"/>
    <p:sldId id="340" r:id="rId36"/>
    <p:sldId id="343" r:id="rId37"/>
    <p:sldId id="341" r:id="rId38"/>
    <p:sldId id="342" r:id="rId39"/>
    <p:sldId id="344" r:id="rId40"/>
    <p:sldId id="345" r:id="rId41"/>
    <p:sldId id="269" r:id="rId42"/>
    <p:sldId id="346" r:id="rId43"/>
    <p:sldId id="347" r:id="rId44"/>
    <p:sldId id="277" r:id="rId45"/>
    <p:sldId id="365" r:id="rId46"/>
    <p:sldId id="366" r:id="rId47"/>
    <p:sldId id="351" r:id="rId48"/>
    <p:sldId id="372" r:id="rId49"/>
    <p:sldId id="369" r:id="rId50"/>
    <p:sldId id="370" r:id="rId51"/>
    <p:sldId id="373" r:id="rId52"/>
    <p:sldId id="374" r:id="rId53"/>
    <p:sldId id="349" r:id="rId54"/>
    <p:sldId id="356" r:id="rId55"/>
    <p:sldId id="357" r:id="rId56"/>
    <p:sldId id="359" r:id="rId57"/>
    <p:sldId id="363" r:id="rId58"/>
    <p:sldId id="358" r:id="rId59"/>
    <p:sldId id="361" r:id="rId60"/>
    <p:sldId id="350" r:id="rId61"/>
    <p:sldId id="371" r:id="rId62"/>
    <p:sldId id="367" r:id="rId63"/>
    <p:sldId id="368" r:id="rId64"/>
    <p:sldId id="375" r:id="rId65"/>
    <p:sldId id="362" r:id="rId66"/>
    <p:sldId id="360" r:id="rId67"/>
    <p:sldId id="376" r:id="rId68"/>
    <p:sldId id="377" r:id="rId69"/>
    <p:sldId id="378" r:id="rId70"/>
    <p:sldId id="379" r:id="rId71"/>
    <p:sldId id="387" r:id="rId72"/>
    <p:sldId id="380" r:id="rId73"/>
    <p:sldId id="381" r:id="rId74"/>
    <p:sldId id="386" r:id="rId75"/>
    <p:sldId id="383" r:id="rId76"/>
    <p:sldId id="384" r:id="rId77"/>
    <p:sldId id="388" r:id="rId78"/>
    <p:sldId id="271" r:id="rId79"/>
  </p:sldIdLst>
  <p:sldSz cx="9144000" cy="5143500" type="screen16x9"/>
  <p:notesSz cx="6858000" cy="9144000"/>
  <p:embeddedFontLst>
    <p:embeddedFont>
      <p:font typeface="Albert Sans" panose="020B0604020202020204" charset="0"/>
      <p:regular r:id="rId81"/>
      <p:bold r:id="rId82"/>
      <p:italic r:id="rId83"/>
      <p:boldItalic r:id="rId84"/>
    </p:embeddedFont>
    <p:embeddedFont>
      <p:font typeface="Anaheim" panose="020B0604020202020204" charset="0"/>
      <p:regular r:id="rId85"/>
      <p:bold r:id="rId86"/>
    </p:embeddedFont>
    <p:embeddedFont>
      <p:font typeface="Cambria Math" panose="02040503050406030204" pitchFamily="18" charset="0"/>
      <p:regular r:id="rId87"/>
    </p:embeddedFont>
    <p:embeddedFont>
      <p:font typeface="Comic Sans MS" panose="030F0702030302020204" pitchFamily="66" charset="0"/>
      <p:regular r:id="rId88"/>
      <p:bold r:id="rId89"/>
      <p:italic r:id="rId90"/>
      <p:boldItalic r:id="rId91"/>
    </p:embeddedFont>
    <p:embeddedFont>
      <p:font typeface="Nunito Light" pitchFamily="2" charset="0"/>
      <p:regular r:id="rId92"/>
      <p:italic r:id="rId93"/>
    </p:embeddedFont>
    <p:embeddedFont>
      <p:font typeface="Questrial" pitchFamily="2" charset="0"/>
      <p:regular r:id="rId9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7B69C00-3781-4CFC-9CB6-F79073CF7D8A}">
  <a:tblStyle styleId="{F7B69C00-3781-4CFC-9CB6-F79073CF7D8A}"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98F248E-0D1A-4BF3-BF6E-2B4858C34E45}"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2DE63D5-997A-4646-A377-4702673A728D}" styleName="Style léger 2 - Accentuation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D083AE6-46FA-4A59-8FB0-9F97EB10719F}" styleName="Style léger 3 - Accentuation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94660"/>
  </p:normalViewPr>
  <p:slideViewPr>
    <p:cSldViewPr snapToGrid="0">
      <p:cViewPr varScale="1">
        <p:scale>
          <a:sx n="78" d="100"/>
          <a:sy n="78" d="100"/>
        </p:scale>
        <p:origin x="956"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4.fntdata"/><Relationship Id="rId89" Type="http://schemas.openxmlformats.org/officeDocument/2006/relationships/font" Target="fonts/font9.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font" Target="fonts/font10.fntdata"/><Relationship Id="rId95"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notesMaster" Target="notesMasters/notesMaster1.xml"/><Relationship Id="rId85" Type="http://schemas.openxmlformats.org/officeDocument/2006/relationships/font" Target="fonts/font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3.fntdata"/><Relationship Id="rId88" Type="http://schemas.openxmlformats.org/officeDocument/2006/relationships/font" Target="fonts/font8.fntdata"/><Relationship Id="rId91" Type="http://schemas.openxmlformats.org/officeDocument/2006/relationships/font" Target="fonts/font11.fntdata"/><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font" Target="fonts/font1.fntdata"/><Relationship Id="rId86" Type="http://schemas.openxmlformats.org/officeDocument/2006/relationships/font" Target="fonts/font6.fntdata"/><Relationship Id="rId94" Type="http://schemas.openxmlformats.org/officeDocument/2006/relationships/font" Target="fonts/font1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2.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7.fntdata"/><Relationship Id="rId61" Type="http://schemas.openxmlformats.org/officeDocument/2006/relationships/slide" Target="slides/slide60.xml"/><Relationship Id="rId82" Type="http://schemas.openxmlformats.org/officeDocument/2006/relationships/font" Target="fonts/font2.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3.fntdata"/><Relationship Id="rId9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google.com/search?rlz=1C1FKPE_frDZ1130DZ1147&amp;cs=0&amp;sca_esv=e6fa54c6e3c04151&amp;q=capillary+condensation&amp;sa=X&amp;ved=2ahUKEwjh2MuIg6aQAxVk_rsIHSjDLVcQxccNegQIBRAB&amp;mstk=AUtExfBChZvvh58mwt-wm1PjFHjEjZyiaXZeVWsJd-h6k4kiMLIxP5XfPYR8PzljTlL9JXxnv5UYZPUHrOfyrFa89oYy00YqMTcluo6XqfAzT4udsty1ojnYlI25uq971Sx9CNcX6nTKuecmN-ImfaaLrwrwTSIro9Mvd1CEPGExCgAhI3I&amp;csui=3" TargetMode="External"/><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gd431007ba2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5" name="Google Shape;635;gd431007ba2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7" name="Google Shape;667;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4"/>
        <p:cNvGrpSpPr/>
        <p:nvPr/>
      </p:nvGrpSpPr>
      <p:grpSpPr>
        <a:xfrm>
          <a:off x="0" y="0"/>
          <a:ext cx="0" cy="0"/>
          <a:chOff x="0" y="0"/>
          <a:chExt cx="0" cy="0"/>
        </a:xfrm>
      </p:grpSpPr>
      <p:sp>
        <p:nvSpPr>
          <p:cNvPr id="745" name="Google Shape;745;g54dda1946d_6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6" name="Google Shape;746;g54dda1946d_6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8"/>
        <p:cNvGrpSpPr/>
        <p:nvPr/>
      </p:nvGrpSpPr>
      <p:grpSpPr>
        <a:xfrm>
          <a:off x="0" y="0"/>
          <a:ext cx="0" cy="0"/>
          <a:chOff x="0" y="0"/>
          <a:chExt cx="0" cy="0"/>
        </a:xfrm>
      </p:grpSpPr>
      <p:sp>
        <p:nvSpPr>
          <p:cNvPr id="729" name="Google Shape;729;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0" name="Google Shape;730;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gd431007ba2_0_2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4" name="Google Shape;644;gd431007ba2_0_2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200" i="1">
              <a:solidFill>
                <a:srgbClr val="595959"/>
              </a:solidFill>
              <a:latin typeface="Anaheim"/>
              <a:ea typeface="Anaheim"/>
              <a:cs typeface="Anaheim"/>
              <a:sym typeface="Anaheim"/>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4"/>
        <p:cNvGrpSpPr/>
        <p:nvPr/>
      </p:nvGrpSpPr>
      <p:grpSpPr>
        <a:xfrm>
          <a:off x="0" y="0"/>
          <a:ext cx="0" cy="0"/>
          <a:chOff x="0" y="0"/>
          <a:chExt cx="0" cy="0"/>
        </a:xfrm>
      </p:grpSpPr>
      <p:sp>
        <p:nvSpPr>
          <p:cNvPr id="685" name="Google Shape;685;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6" name="Google Shape;686;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8"/>
        <p:cNvGrpSpPr/>
        <p:nvPr/>
      </p:nvGrpSpPr>
      <p:grpSpPr>
        <a:xfrm>
          <a:off x="0" y="0"/>
          <a:ext cx="0" cy="0"/>
          <a:chOff x="0" y="0"/>
          <a:chExt cx="0" cy="0"/>
        </a:xfrm>
      </p:grpSpPr>
      <p:sp>
        <p:nvSpPr>
          <p:cNvPr id="709" name="Google Shape;709;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0" name="Google Shape;710;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6"/>
        <p:cNvGrpSpPr/>
        <p:nvPr/>
      </p:nvGrpSpPr>
      <p:grpSpPr>
        <a:xfrm>
          <a:off x="0" y="0"/>
          <a:ext cx="0" cy="0"/>
          <a:chOff x="0" y="0"/>
          <a:chExt cx="0" cy="0"/>
        </a:xfrm>
      </p:grpSpPr>
      <p:sp>
        <p:nvSpPr>
          <p:cNvPr id="717" name="Google Shape;717;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8" name="Google Shape;718;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6"/>
        <p:cNvGrpSpPr/>
        <p:nvPr/>
      </p:nvGrpSpPr>
      <p:grpSpPr>
        <a:xfrm>
          <a:off x="0" y="0"/>
          <a:ext cx="0" cy="0"/>
          <a:chOff x="0" y="0"/>
          <a:chExt cx="0" cy="0"/>
        </a:xfrm>
      </p:grpSpPr>
      <p:sp>
        <p:nvSpPr>
          <p:cNvPr id="767" name="Google Shape;767;gd5260bdd85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8" name="Google Shape;768;gd5260bdd85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7"/>
        <p:cNvGrpSpPr/>
        <p:nvPr/>
      </p:nvGrpSpPr>
      <p:grpSpPr>
        <a:xfrm>
          <a:off x="0" y="0"/>
          <a:ext cx="0" cy="0"/>
          <a:chOff x="0" y="0"/>
          <a:chExt cx="0" cy="0"/>
        </a:xfrm>
      </p:grpSpPr>
      <p:sp>
        <p:nvSpPr>
          <p:cNvPr id="838" name="Google Shape;838;g54dda1946d_6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9" name="Google Shape;839;g54dda1946d_6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g54ff9c4cb4_3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54ff9c4cb4_3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2F86AA0E-0C77-3FAB-8937-99B4101BCC54}"/>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D1D09663-D5D7-E4E0-F559-FC9644B760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54ff9c4cb4_3_5:notes">
            <a:extLst>
              <a:ext uri="{FF2B5EF4-FFF2-40B4-BE49-F238E27FC236}">
                <a16:creationId xmlns:a16="http://schemas.microsoft.com/office/drawing/2014/main" id="{21981D19-E27E-39AB-82CD-1EBB056CFA3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050026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7296DD95-9646-79ED-6988-FE154D7C2D07}"/>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25DF2CCA-383B-86BE-6710-94ED4F562BE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54ff9c4cb4_3_5:notes">
            <a:extLst>
              <a:ext uri="{FF2B5EF4-FFF2-40B4-BE49-F238E27FC236}">
                <a16:creationId xmlns:a16="http://schemas.microsoft.com/office/drawing/2014/main" id="{244F4DA1-0725-8E2A-2B45-A12A4587B5D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534344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DDA36506-3C89-AF4D-83AE-DA7333862C79}"/>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FD31D146-3CD2-20F1-E696-A96362CDF94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54ff9c4cb4_3_5:notes">
            <a:extLst>
              <a:ext uri="{FF2B5EF4-FFF2-40B4-BE49-F238E27FC236}">
                <a16:creationId xmlns:a16="http://schemas.microsoft.com/office/drawing/2014/main" id="{B5C374BB-898B-6295-F98E-EB4E714ED04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495480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1DD183DB-FD97-4DA6-8B6B-7AE44D13BC0B}"/>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0E68A0BB-2D62-6A06-64E2-EE82C28B1C3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54ff9c4cb4_3_5:notes">
            <a:extLst>
              <a:ext uri="{FF2B5EF4-FFF2-40B4-BE49-F238E27FC236}">
                <a16:creationId xmlns:a16="http://schemas.microsoft.com/office/drawing/2014/main" id="{06E705E3-08F5-FA79-747F-15B76136B3D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67513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846DBFCA-7896-F668-2BCB-43634B6C9AA7}"/>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C020AFB1-89B7-152E-FC1B-5F3B679314A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54ff9c4cb4_3_5:notes">
            <a:extLst>
              <a:ext uri="{FF2B5EF4-FFF2-40B4-BE49-F238E27FC236}">
                <a16:creationId xmlns:a16="http://schemas.microsoft.com/office/drawing/2014/main" id="{B6DD201F-AA4E-FCDD-A2FD-EE15E89A7A4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810680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84C64C0D-5D8C-AAB7-686B-593768FB6926}"/>
            </a:ext>
          </a:extLst>
        </p:cNvPr>
        <p:cNvGrpSpPr/>
        <p:nvPr/>
      </p:nvGrpSpPr>
      <p:grpSpPr>
        <a:xfrm>
          <a:off x="0" y="0"/>
          <a:ext cx="0" cy="0"/>
          <a:chOff x="0" y="0"/>
          <a:chExt cx="0" cy="0"/>
        </a:xfrm>
      </p:grpSpPr>
      <p:sp>
        <p:nvSpPr>
          <p:cNvPr id="858" name="Google Shape;858;g54ff9c4cb4_3_5:notes">
            <a:extLst>
              <a:ext uri="{FF2B5EF4-FFF2-40B4-BE49-F238E27FC236}">
                <a16:creationId xmlns:a16="http://schemas.microsoft.com/office/drawing/2014/main" id="{C17BFEC3-068F-DE10-90DB-3098D6FCE96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54ff9c4cb4_3_5:notes">
            <a:extLst>
              <a:ext uri="{FF2B5EF4-FFF2-40B4-BE49-F238E27FC236}">
                <a16:creationId xmlns:a16="http://schemas.microsoft.com/office/drawing/2014/main" id="{BD594FF3-B233-07C4-83E5-7CAD393FE27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19229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Water might seem like a simple component in foods, but its presence and behavior are far more complex than what meets the eye. The water in your morning bowl of oatmeal, the juiciness of a ripe mango, or the crispness of a biscuit—all represent different forms of water that significantly impact food quality, safety, and shelf life. Understanding these different types of water in foods goes beyond basic nutrition; it’s a fundamental concept that helps explain why foods spoil, how preservation methods work, and why texture changes during storage.</a:t>
            </a:r>
            <a:endParaRPr lang="fr-FR" dirty="0"/>
          </a:p>
        </p:txBody>
      </p:sp>
    </p:spTree>
    <p:extLst>
      <p:ext uri="{BB962C8B-B14F-4D97-AF65-F5344CB8AC3E}">
        <p14:creationId xmlns:p14="http://schemas.microsoft.com/office/powerpoint/2010/main" val="2777076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3"/>
        <p:cNvGrpSpPr/>
        <p:nvPr/>
      </p:nvGrpSpPr>
      <p:grpSpPr>
        <a:xfrm>
          <a:off x="0" y="0"/>
          <a:ext cx="0" cy="0"/>
          <a:chOff x="0" y="0"/>
          <a:chExt cx="0" cy="0"/>
        </a:xfrm>
      </p:grpSpPr>
      <p:sp>
        <p:nvSpPr>
          <p:cNvPr id="884" name="Google Shape;884;g25a72c91985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5" name="Google Shape;885;g25a72c91985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100" b="0" i="0" u="none" strike="noStrike" cap="none" dirty="0">
                <a:solidFill>
                  <a:srgbClr val="000000"/>
                </a:solidFill>
                <a:effectLst/>
                <a:latin typeface="Arial"/>
                <a:ea typeface="Arial"/>
                <a:cs typeface="Arial"/>
                <a:sym typeface="Arial"/>
              </a:rPr>
              <a:t>Water activity” or “the activity of water” (typically abbreviated as “aw”) is a critical parameter in food science that influences microbial growth and chemical reactions (including enzymatic processes) in food products. Unlike moisture content, which measures the </a:t>
            </a:r>
            <a:r>
              <a:rPr lang="en-US" sz="1100" b="1" i="0" u="none" strike="noStrike" cap="none" dirty="0">
                <a:solidFill>
                  <a:srgbClr val="000000"/>
                </a:solidFill>
                <a:effectLst/>
                <a:latin typeface="Arial"/>
                <a:ea typeface="Arial"/>
                <a:cs typeface="Arial"/>
                <a:sym typeface="Arial"/>
              </a:rPr>
              <a:t>total</a:t>
            </a:r>
            <a:r>
              <a:rPr lang="en-US" sz="1100" b="0" i="0" u="none" strike="noStrike" cap="none" dirty="0">
                <a:solidFill>
                  <a:srgbClr val="000000"/>
                </a:solidFill>
                <a:effectLst/>
                <a:latin typeface="Arial"/>
                <a:ea typeface="Arial"/>
                <a:cs typeface="Arial"/>
                <a:sym typeface="Arial"/>
              </a:rPr>
              <a:t> amount of water in a product, water activity quantifies the </a:t>
            </a:r>
            <a:r>
              <a:rPr lang="en-US" sz="1100" b="1" i="0" u="none" strike="noStrike" cap="none" dirty="0">
                <a:solidFill>
                  <a:srgbClr val="000000"/>
                </a:solidFill>
                <a:effectLst/>
                <a:latin typeface="Arial"/>
                <a:ea typeface="Arial"/>
                <a:cs typeface="Arial"/>
                <a:sym typeface="Arial"/>
              </a:rPr>
              <a:t>availability </a:t>
            </a:r>
            <a:r>
              <a:rPr lang="en-US" sz="1100" b="0" i="0" u="none" strike="noStrike" cap="none" dirty="0">
                <a:solidFill>
                  <a:srgbClr val="000000"/>
                </a:solidFill>
                <a:effectLst/>
                <a:latin typeface="Arial"/>
                <a:ea typeface="Arial"/>
                <a:cs typeface="Arial"/>
                <a:sym typeface="Arial"/>
              </a:rPr>
              <a:t>of water for microbial and chemical processes.</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3">
          <a:extLst>
            <a:ext uri="{FF2B5EF4-FFF2-40B4-BE49-F238E27FC236}">
              <a16:creationId xmlns:a16="http://schemas.microsoft.com/office/drawing/2014/main" id="{90FC5C56-B81C-328B-1EE2-CDD1D7F44D90}"/>
            </a:ext>
          </a:extLst>
        </p:cNvPr>
        <p:cNvGrpSpPr/>
        <p:nvPr/>
      </p:nvGrpSpPr>
      <p:grpSpPr>
        <a:xfrm>
          <a:off x="0" y="0"/>
          <a:ext cx="0" cy="0"/>
          <a:chOff x="0" y="0"/>
          <a:chExt cx="0" cy="0"/>
        </a:xfrm>
      </p:grpSpPr>
      <p:sp>
        <p:nvSpPr>
          <p:cNvPr id="884" name="Google Shape;884;g25a72c91985_0_110:notes">
            <a:extLst>
              <a:ext uri="{FF2B5EF4-FFF2-40B4-BE49-F238E27FC236}">
                <a16:creationId xmlns:a16="http://schemas.microsoft.com/office/drawing/2014/main" id="{C2E35824-27F9-4C6E-1EC4-007C45F1847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5" name="Google Shape;885;g25a72c91985_0_110:notes">
            <a:extLst>
              <a:ext uri="{FF2B5EF4-FFF2-40B4-BE49-F238E27FC236}">
                <a16:creationId xmlns:a16="http://schemas.microsoft.com/office/drawing/2014/main" id="{0A569DC6-D097-0945-CDE5-E85D9E36798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55162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3">
          <a:extLst>
            <a:ext uri="{FF2B5EF4-FFF2-40B4-BE49-F238E27FC236}">
              <a16:creationId xmlns:a16="http://schemas.microsoft.com/office/drawing/2014/main" id="{458BA598-862D-8C93-F756-6E2721161EC2}"/>
            </a:ext>
          </a:extLst>
        </p:cNvPr>
        <p:cNvGrpSpPr/>
        <p:nvPr/>
      </p:nvGrpSpPr>
      <p:grpSpPr>
        <a:xfrm>
          <a:off x="0" y="0"/>
          <a:ext cx="0" cy="0"/>
          <a:chOff x="0" y="0"/>
          <a:chExt cx="0" cy="0"/>
        </a:xfrm>
      </p:grpSpPr>
      <p:sp>
        <p:nvSpPr>
          <p:cNvPr id="884" name="Google Shape;884;g25a72c91985_0_110:notes">
            <a:extLst>
              <a:ext uri="{FF2B5EF4-FFF2-40B4-BE49-F238E27FC236}">
                <a16:creationId xmlns:a16="http://schemas.microsoft.com/office/drawing/2014/main" id="{79AC5719-6E4D-9E00-9D76-14492D5A137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5" name="Google Shape;885;g25a72c91985_0_110:notes">
            <a:extLst>
              <a:ext uri="{FF2B5EF4-FFF2-40B4-BE49-F238E27FC236}">
                <a16:creationId xmlns:a16="http://schemas.microsoft.com/office/drawing/2014/main" id="{4B86B641-194F-15D8-EAE1-1395FEF4F53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696599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2"/>
        <p:cNvGrpSpPr/>
        <p:nvPr/>
      </p:nvGrpSpPr>
      <p:grpSpPr>
        <a:xfrm>
          <a:off x="0" y="0"/>
          <a:ext cx="0" cy="0"/>
          <a:chOff x="0" y="0"/>
          <a:chExt cx="0" cy="0"/>
        </a:xfrm>
      </p:grpSpPr>
      <p:sp>
        <p:nvSpPr>
          <p:cNvPr id="1003" name="Google Shape;1003;g54dda1946d_4_27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4" name="Google Shape;1004;g54dda1946d_4_27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r>
              <a:rPr lang="en-US" dirty="0"/>
              <a:t>Absorption is the process in which matter is extracted from one phase and concentrated at the surface of a second phase </a:t>
            </a:r>
            <a:endParaRPr lang="fr-FR" dirty="0"/>
          </a:p>
        </p:txBody>
      </p:sp>
    </p:spTree>
    <p:extLst>
      <p:ext uri="{BB962C8B-B14F-4D97-AF65-F5344CB8AC3E}">
        <p14:creationId xmlns:p14="http://schemas.microsoft.com/office/powerpoint/2010/main" val="27810951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r>
              <a:rPr lang="en-US" sz="1100" b="0" i="0" u="none" strike="noStrike" cap="none" dirty="0">
                <a:solidFill>
                  <a:srgbClr val="000000"/>
                </a:solidFill>
                <a:effectLst/>
                <a:latin typeface="Arial"/>
                <a:ea typeface="Arial"/>
                <a:cs typeface="Arial"/>
                <a:sym typeface="Arial"/>
              </a:rPr>
              <a:t>Hysteresis of isotherms is the difference between the adsorption and desorption curves of a material, meaning that at the same relative humidity, the amount of substance adsorbed is different from the amount desorbed. This phenomenon is observed in porous materials and is commonly seen with water vapor in hygroscopic substances like foods, but also in other gas-solid systems. Causes include the physical changes in the material's pore structure during the process, such as </a:t>
            </a:r>
            <a:r>
              <a:rPr lang="en-US" sz="1100" b="0" i="0" u="none" strike="noStrike" cap="none" dirty="0">
                <a:solidFill>
                  <a:srgbClr val="000000"/>
                </a:solidFill>
                <a:effectLst/>
                <a:latin typeface="Arial"/>
                <a:ea typeface="Arial"/>
                <a:cs typeface="Arial"/>
                <a:sym typeface="Arial"/>
                <a:hlinkClick r:id="rId3"/>
              </a:rPr>
              <a:t>capillary condensation</a:t>
            </a:r>
            <a:r>
              <a:rPr lang="en-US" sz="1100" b="0" i="0" u="none" strike="noStrike" cap="none" dirty="0">
                <a:solidFill>
                  <a:srgbClr val="000000"/>
                </a:solidFill>
                <a:effectLst/>
                <a:latin typeface="Arial"/>
                <a:ea typeface="Arial"/>
                <a:cs typeface="Arial"/>
                <a:sym typeface="Arial"/>
              </a:rPr>
              <a:t> in pores of different shapes and sizes. </a:t>
            </a:r>
            <a:endParaRPr lang="fr-FR" dirty="0"/>
          </a:p>
        </p:txBody>
      </p:sp>
    </p:spTree>
    <p:extLst>
      <p:ext uri="{BB962C8B-B14F-4D97-AF65-F5344CB8AC3E}">
        <p14:creationId xmlns:p14="http://schemas.microsoft.com/office/powerpoint/2010/main" val="5437738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41871307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7"/>
        <p:cNvGrpSpPr/>
        <p:nvPr/>
      </p:nvGrpSpPr>
      <p:grpSpPr>
        <a:xfrm>
          <a:off x="0" y="0"/>
          <a:ext cx="0" cy="0"/>
          <a:chOff x="0" y="0"/>
          <a:chExt cx="0" cy="0"/>
        </a:xfrm>
      </p:grpSpPr>
      <p:sp>
        <p:nvSpPr>
          <p:cNvPr id="908" name="Google Shape;908;g54dda1946d_6_3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9" name="Google Shape;909;g54dda1946d_6_3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2"/>
        <p:cNvGrpSpPr/>
        <p:nvPr/>
      </p:nvGrpSpPr>
      <p:grpSpPr>
        <a:xfrm>
          <a:off x="0" y="0"/>
          <a:ext cx="0" cy="0"/>
          <a:chOff x="0" y="0"/>
          <a:chExt cx="0" cy="0"/>
        </a:xfrm>
      </p:grpSpPr>
      <p:grpSp>
        <p:nvGrpSpPr>
          <p:cNvPr id="23" name="Google Shape;23;p3"/>
          <p:cNvGrpSpPr/>
          <p:nvPr/>
        </p:nvGrpSpPr>
        <p:grpSpPr>
          <a:xfrm>
            <a:off x="6666225" y="-114350"/>
            <a:ext cx="2735297" cy="5581292"/>
            <a:chOff x="6666225" y="-114350"/>
            <a:chExt cx="2735297" cy="5581292"/>
          </a:xfrm>
        </p:grpSpPr>
        <p:grpSp>
          <p:nvGrpSpPr>
            <p:cNvPr id="24" name="Google Shape;24;p3"/>
            <p:cNvGrpSpPr/>
            <p:nvPr/>
          </p:nvGrpSpPr>
          <p:grpSpPr>
            <a:xfrm>
              <a:off x="7148219" y="4287222"/>
              <a:ext cx="2253303" cy="1179720"/>
              <a:chOff x="7319525" y="4220750"/>
              <a:chExt cx="2119758" cy="1109803"/>
            </a:xfrm>
          </p:grpSpPr>
          <p:sp>
            <p:nvSpPr>
              <p:cNvPr id="25" name="Google Shape;25;p3"/>
              <p:cNvSpPr/>
              <p:nvPr/>
            </p:nvSpPr>
            <p:spPr>
              <a:xfrm>
                <a:off x="7319525" y="4509915"/>
                <a:ext cx="613585" cy="531392"/>
              </a:xfrm>
              <a:custGeom>
                <a:avLst/>
                <a:gdLst/>
                <a:ahLst/>
                <a:cxnLst/>
                <a:rect l="l" t="t" r="r" b="b"/>
                <a:pathLst>
                  <a:path w="15184" h="13150" extrusionOk="0">
                    <a:moveTo>
                      <a:pt x="3796" y="1"/>
                    </a:moveTo>
                    <a:lnTo>
                      <a:pt x="1" y="6576"/>
                    </a:lnTo>
                    <a:lnTo>
                      <a:pt x="3796" y="13150"/>
                    </a:lnTo>
                    <a:lnTo>
                      <a:pt x="11389" y="13150"/>
                    </a:lnTo>
                    <a:lnTo>
                      <a:pt x="15183" y="6576"/>
                    </a:lnTo>
                    <a:lnTo>
                      <a:pt x="11389" y="1"/>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3"/>
              <p:cNvSpPr/>
              <p:nvPr/>
            </p:nvSpPr>
            <p:spPr>
              <a:xfrm>
                <a:off x="8323586" y="4509915"/>
                <a:ext cx="613666" cy="531392"/>
              </a:xfrm>
              <a:custGeom>
                <a:avLst/>
                <a:gdLst/>
                <a:ahLst/>
                <a:cxnLst/>
                <a:rect l="l" t="t" r="r" b="b"/>
                <a:pathLst>
                  <a:path w="15186" h="13150" extrusionOk="0">
                    <a:moveTo>
                      <a:pt x="3796" y="1"/>
                    </a:moveTo>
                    <a:lnTo>
                      <a:pt x="1" y="6576"/>
                    </a:lnTo>
                    <a:lnTo>
                      <a:pt x="3796" y="13150"/>
                    </a:lnTo>
                    <a:lnTo>
                      <a:pt x="11389" y="13150"/>
                    </a:lnTo>
                    <a:lnTo>
                      <a:pt x="15186" y="6576"/>
                    </a:lnTo>
                    <a:lnTo>
                      <a:pt x="11389" y="1"/>
                    </a:lnTo>
                    <a:close/>
                  </a:path>
                </a:pathLst>
              </a:custGeom>
              <a:solidFill>
                <a:schemeClr val="dk1">
                  <a:alpha val="177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3"/>
              <p:cNvSpPr/>
              <p:nvPr/>
            </p:nvSpPr>
            <p:spPr>
              <a:xfrm>
                <a:off x="8825617" y="4220750"/>
                <a:ext cx="613666" cy="531351"/>
              </a:xfrm>
              <a:custGeom>
                <a:avLst/>
                <a:gdLst/>
                <a:ahLst/>
                <a:cxnLst/>
                <a:rect l="l" t="t" r="r" b="b"/>
                <a:pathLst>
                  <a:path w="15186" h="13149" extrusionOk="0">
                    <a:moveTo>
                      <a:pt x="3797" y="0"/>
                    </a:moveTo>
                    <a:lnTo>
                      <a:pt x="1" y="6573"/>
                    </a:lnTo>
                    <a:lnTo>
                      <a:pt x="3797" y="13148"/>
                    </a:lnTo>
                    <a:lnTo>
                      <a:pt x="11389" y="13148"/>
                    </a:lnTo>
                    <a:lnTo>
                      <a:pt x="15185" y="6573"/>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a:off x="7821556" y="4799161"/>
                <a:ext cx="613666" cy="531392"/>
              </a:xfrm>
              <a:custGeom>
                <a:avLst/>
                <a:gdLst/>
                <a:ahLst/>
                <a:cxnLst/>
                <a:rect l="l" t="t" r="r" b="b"/>
                <a:pathLst>
                  <a:path w="15186" h="13150" extrusionOk="0">
                    <a:moveTo>
                      <a:pt x="3797" y="0"/>
                    </a:moveTo>
                    <a:lnTo>
                      <a:pt x="0" y="6576"/>
                    </a:lnTo>
                    <a:lnTo>
                      <a:pt x="3797" y="13150"/>
                    </a:lnTo>
                    <a:lnTo>
                      <a:pt x="11389" y="13150"/>
                    </a:lnTo>
                    <a:lnTo>
                      <a:pt x="15185" y="6576"/>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3"/>
              <p:cNvSpPr/>
              <p:nvPr/>
            </p:nvSpPr>
            <p:spPr>
              <a:xfrm>
                <a:off x="8825617" y="4799161"/>
                <a:ext cx="613666" cy="531392"/>
              </a:xfrm>
              <a:custGeom>
                <a:avLst/>
                <a:gdLst/>
                <a:ahLst/>
                <a:cxnLst/>
                <a:rect l="l" t="t" r="r" b="b"/>
                <a:pathLst>
                  <a:path w="15186" h="13150" extrusionOk="0">
                    <a:moveTo>
                      <a:pt x="3797" y="0"/>
                    </a:moveTo>
                    <a:lnTo>
                      <a:pt x="1" y="6576"/>
                    </a:lnTo>
                    <a:lnTo>
                      <a:pt x="3797" y="13150"/>
                    </a:lnTo>
                    <a:lnTo>
                      <a:pt x="11389" y="13150"/>
                    </a:lnTo>
                    <a:lnTo>
                      <a:pt x="15185" y="6576"/>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 name="Google Shape;30;p3"/>
            <p:cNvGrpSpPr/>
            <p:nvPr/>
          </p:nvGrpSpPr>
          <p:grpSpPr>
            <a:xfrm>
              <a:off x="6666225" y="-114350"/>
              <a:ext cx="2230134" cy="863394"/>
              <a:chOff x="6666225" y="-114350"/>
              <a:chExt cx="2230134" cy="863394"/>
            </a:xfrm>
          </p:grpSpPr>
          <p:sp>
            <p:nvSpPr>
              <p:cNvPr id="31" name="Google Shape;31;p3"/>
              <p:cNvSpPr/>
              <p:nvPr/>
            </p:nvSpPr>
            <p:spPr>
              <a:xfrm>
                <a:off x="7194377" y="189919"/>
                <a:ext cx="645595" cy="559124"/>
              </a:xfrm>
              <a:custGeom>
                <a:avLst/>
                <a:gdLst/>
                <a:ahLst/>
                <a:cxnLst/>
                <a:rect l="l" t="t" r="r" b="b"/>
                <a:pathLst>
                  <a:path w="15186" h="13152" extrusionOk="0">
                    <a:moveTo>
                      <a:pt x="3797" y="1"/>
                    </a:moveTo>
                    <a:lnTo>
                      <a:pt x="1" y="6576"/>
                    </a:lnTo>
                    <a:lnTo>
                      <a:pt x="3797" y="13151"/>
                    </a:lnTo>
                    <a:lnTo>
                      <a:pt x="11389" y="13151"/>
                    </a:lnTo>
                    <a:lnTo>
                      <a:pt x="15186" y="6576"/>
                    </a:lnTo>
                    <a:lnTo>
                      <a:pt x="11389" y="1"/>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a:off x="6666225" y="-114350"/>
                <a:ext cx="645552" cy="559082"/>
              </a:xfrm>
              <a:custGeom>
                <a:avLst/>
                <a:gdLst/>
                <a:ahLst/>
                <a:cxnLst/>
                <a:rect l="l" t="t" r="r" b="b"/>
                <a:pathLst>
                  <a:path w="15185" h="13151" extrusionOk="0">
                    <a:moveTo>
                      <a:pt x="3796" y="0"/>
                    </a:moveTo>
                    <a:lnTo>
                      <a:pt x="0" y="6575"/>
                    </a:lnTo>
                    <a:lnTo>
                      <a:pt x="3796" y="13151"/>
                    </a:lnTo>
                    <a:lnTo>
                      <a:pt x="11388" y="13151"/>
                    </a:lnTo>
                    <a:lnTo>
                      <a:pt x="15185" y="6575"/>
                    </a:lnTo>
                    <a:lnTo>
                      <a:pt x="11388" y="0"/>
                    </a:lnTo>
                    <a:close/>
                  </a:path>
                </a:pathLst>
              </a:custGeom>
              <a:solidFill>
                <a:schemeClr val="dk1">
                  <a:alpha val="177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a:off x="7722613" y="-114350"/>
                <a:ext cx="645595" cy="559082"/>
              </a:xfrm>
              <a:custGeom>
                <a:avLst/>
                <a:gdLst/>
                <a:ahLst/>
                <a:cxnLst/>
                <a:rect l="l" t="t" r="r" b="b"/>
                <a:pathLst>
                  <a:path w="15186" h="13151" extrusionOk="0">
                    <a:moveTo>
                      <a:pt x="3796" y="0"/>
                    </a:moveTo>
                    <a:lnTo>
                      <a:pt x="0" y="6575"/>
                    </a:lnTo>
                    <a:lnTo>
                      <a:pt x="3796" y="13151"/>
                    </a:lnTo>
                    <a:lnTo>
                      <a:pt x="11389" y="13151"/>
                    </a:lnTo>
                    <a:lnTo>
                      <a:pt x="15185" y="6575"/>
                    </a:lnTo>
                    <a:lnTo>
                      <a:pt x="11389" y="0"/>
                    </a:lnTo>
                    <a:close/>
                  </a:path>
                </a:pathLst>
              </a:custGeom>
              <a:solidFill>
                <a:schemeClr val="dk1">
                  <a:alpha val="177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3"/>
              <p:cNvSpPr/>
              <p:nvPr/>
            </p:nvSpPr>
            <p:spPr>
              <a:xfrm>
                <a:off x="8250807" y="189919"/>
                <a:ext cx="645552" cy="559124"/>
              </a:xfrm>
              <a:custGeom>
                <a:avLst/>
                <a:gdLst/>
                <a:ahLst/>
                <a:cxnLst/>
                <a:rect l="l" t="t" r="r" b="b"/>
                <a:pathLst>
                  <a:path w="15185" h="13152" extrusionOk="0">
                    <a:moveTo>
                      <a:pt x="3796" y="1"/>
                    </a:moveTo>
                    <a:lnTo>
                      <a:pt x="0" y="6576"/>
                    </a:lnTo>
                    <a:lnTo>
                      <a:pt x="3796" y="13151"/>
                    </a:lnTo>
                    <a:lnTo>
                      <a:pt x="11388" y="13151"/>
                    </a:lnTo>
                    <a:lnTo>
                      <a:pt x="15185" y="6576"/>
                    </a:lnTo>
                    <a:lnTo>
                      <a:pt x="113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
        <p:nvSpPr>
          <p:cNvPr id="35" name="Google Shape;35;p3"/>
          <p:cNvSpPr txBox="1">
            <a:spLocks noGrp="1"/>
          </p:cNvSpPr>
          <p:nvPr>
            <p:ph type="title"/>
          </p:nvPr>
        </p:nvSpPr>
        <p:spPr>
          <a:xfrm>
            <a:off x="3943350" y="2343900"/>
            <a:ext cx="4487400" cy="9600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36" name="Google Shape;36;p3"/>
          <p:cNvSpPr txBox="1">
            <a:spLocks noGrp="1"/>
          </p:cNvSpPr>
          <p:nvPr>
            <p:ph type="title" idx="2" hasCustomPrompt="1"/>
          </p:nvPr>
        </p:nvSpPr>
        <p:spPr>
          <a:xfrm>
            <a:off x="3943350" y="1428000"/>
            <a:ext cx="1163100" cy="9159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Clr>
                <a:schemeClr val="lt1"/>
              </a:buClr>
              <a:buSzPts val="6000"/>
              <a:buNone/>
              <a:defRPr sz="6000">
                <a:solidFill>
                  <a:schemeClr val="dk2"/>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37" name="Google Shape;37;p3"/>
          <p:cNvSpPr txBox="1">
            <a:spLocks noGrp="1"/>
          </p:cNvSpPr>
          <p:nvPr>
            <p:ph type="subTitle" idx="1"/>
          </p:nvPr>
        </p:nvSpPr>
        <p:spPr>
          <a:xfrm>
            <a:off x="3943350" y="3303900"/>
            <a:ext cx="4487400" cy="4116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5"/>
        <p:cNvGrpSpPr/>
        <p:nvPr/>
      </p:nvGrpSpPr>
      <p:grpSpPr>
        <a:xfrm>
          <a:off x="0" y="0"/>
          <a:ext cx="0" cy="0"/>
          <a:chOff x="0" y="0"/>
          <a:chExt cx="0" cy="0"/>
        </a:xfrm>
      </p:grpSpPr>
      <p:sp>
        <p:nvSpPr>
          <p:cNvPr id="76" name="Google Shape;76;p6"/>
          <p:cNvSpPr txBox="1">
            <a:spLocks noGrp="1"/>
          </p:cNvSpPr>
          <p:nvPr>
            <p:ph type="title"/>
          </p:nvPr>
        </p:nvSpPr>
        <p:spPr>
          <a:xfrm>
            <a:off x="720000" y="539500"/>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grpSp>
        <p:nvGrpSpPr>
          <p:cNvPr id="77" name="Google Shape;77;p6"/>
          <p:cNvGrpSpPr/>
          <p:nvPr/>
        </p:nvGrpSpPr>
        <p:grpSpPr>
          <a:xfrm>
            <a:off x="-499823" y="-218749"/>
            <a:ext cx="9980037" cy="5560573"/>
            <a:chOff x="-499823" y="-218749"/>
            <a:chExt cx="9980037" cy="5560573"/>
          </a:xfrm>
        </p:grpSpPr>
        <p:grpSp>
          <p:nvGrpSpPr>
            <p:cNvPr id="78" name="Google Shape;78;p6"/>
            <p:cNvGrpSpPr/>
            <p:nvPr/>
          </p:nvGrpSpPr>
          <p:grpSpPr>
            <a:xfrm>
              <a:off x="-499823" y="-218749"/>
              <a:ext cx="1169438" cy="1769623"/>
              <a:chOff x="-237723" y="-361624"/>
              <a:chExt cx="1169438" cy="1769623"/>
            </a:xfrm>
          </p:grpSpPr>
          <p:sp>
            <p:nvSpPr>
              <p:cNvPr id="79" name="Google Shape;79;p6"/>
              <p:cNvSpPr/>
              <p:nvPr/>
            </p:nvSpPr>
            <p:spPr>
              <a:xfrm>
                <a:off x="288516" y="547875"/>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6"/>
              <p:cNvSpPr/>
              <p:nvPr/>
            </p:nvSpPr>
            <p:spPr>
              <a:xfrm>
                <a:off x="-237697" y="-361624"/>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6"/>
              <p:cNvSpPr/>
              <p:nvPr/>
            </p:nvSpPr>
            <p:spPr>
              <a:xfrm>
                <a:off x="-237697" y="244765"/>
                <a:ext cx="643114" cy="556959"/>
              </a:xfrm>
              <a:custGeom>
                <a:avLst/>
                <a:gdLst/>
                <a:ahLst/>
                <a:cxnLst/>
                <a:rect l="l" t="t" r="r" b="b"/>
                <a:pathLst>
                  <a:path w="15183" h="13149" extrusionOk="0">
                    <a:moveTo>
                      <a:pt x="3796" y="0"/>
                    </a:moveTo>
                    <a:lnTo>
                      <a:pt x="0" y="6574"/>
                    </a:lnTo>
                    <a:lnTo>
                      <a:pt x="3796" y="13148"/>
                    </a:lnTo>
                    <a:lnTo>
                      <a:pt x="11387" y="13148"/>
                    </a:lnTo>
                    <a:lnTo>
                      <a:pt x="15183" y="6574"/>
                    </a:lnTo>
                    <a:lnTo>
                      <a:pt x="11387"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6"/>
              <p:cNvSpPr/>
              <p:nvPr/>
            </p:nvSpPr>
            <p:spPr>
              <a:xfrm>
                <a:off x="288516" y="-58430"/>
                <a:ext cx="643199" cy="557001"/>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6"/>
              <p:cNvSpPr/>
              <p:nvPr/>
            </p:nvSpPr>
            <p:spPr>
              <a:xfrm>
                <a:off x="-237723" y="851040"/>
                <a:ext cx="643156" cy="556959"/>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 name="Google Shape;84;p6"/>
            <p:cNvGrpSpPr/>
            <p:nvPr/>
          </p:nvGrpSpPr>
          <p:grpSpPr>
            <a:xfrm>
              <a:off x="8694225" y="86051"/>
              <a:ext cx="785989" cy="1163348"/>
              <a:chOff x="8694225" y="86051"/>
              <a:chExt cx="785989" cy="1163348"/>
            </a:xfrm>
          </p:grpSpPr>
          <p:sp>
            <p:nvSpPr>
              <p:cNvPr id="85" name="Google Shape;85;p6"/>
              <p:cNvSpPr/>
              <p:nvPr/>
            </p:nvSpPr>
            <p:spPr>
              <a:xfrm flipH="1">
                <a:off x="8694225" y="86051"/>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6"/>
              <p:cNvSpPr/>
              <p:nvPr/>
            </p:nvSpPr>
            <p:spPr>
              <a:xfrm flipH="1">
                <a:off x="8837100" y="692440"/>
                <a:ext cx="643114" cy="556959"/>
              </a:xfrm>
              <a:custGeom>
                <a:avLst/>
                <a:gdLst/>
                <a:ahLst/>
                <a:cxnLst/>
                <a:rect l="l" t="t" r="r" b="b"/>
                <a:pathLst>
                  <a:path w="15183" h="13149" extrusionOk="0">
                    <a:moveTo>
                      <a:pt x="3796" y="0"/>
                    </a:moveTo>
                    <a:lnTo>
                      <a:pt x="0" y="6574"/>
                    </a:lnTo>
                    <a:lnTo>
                      <a:pt x="3796" y="13148"/>
                    </a:lnTo>
                    <a:lnTo>
                      <a:pt x="11387" y="13148"/>
                    </a:lnTo>
                    <a:lnTo>
                      <a:pt x="15183" y="6574"/>
                    </a:lnTo>
                    <a:lnTo>
                      <a:pt x="1138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 name="Google Shape;87;p6"/>
            <p:cNvGrpSpPr/>
            <p:nvPr/>
          </p:nvGrpSpPr>
          <p:grpSpPr>
            <a:xfrm rot="5400000" flipH="1">
              <a:off x="8364552" y="4438545"/>
              <a:ext cx="643199" cy="1163348"/>
              <a:chOff x="8529877" y="4094470"/>
              <a:chExt cx="643199" cy="1163348"/>
            </a:xfrm>
          </p:grpSpPr>
          <p:sp>
            <p:nvSpPr>
              <p:cNvPr id="88" name="Google Shape;88;p6"/>
              <p:cNvSpPr/>
              <p:nvPr/>
            </p:nvSpPr>
            <p:spPr>
              <a:xfrm flipH="1">
                <a:off x="8529877" y="4700775"/>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6"/>
              <p:cNvSpPr/>
              <p:nvPr/>
            </p:nvSpPr>
            <p:spPr>
              <a:xfrm flipH="1">
                <a:off x="8529877" y="4094470"/>
                <a:ext cx="643199" cy="557001"/>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 name="Google Shape;90;p6"/>
            <p:cNvSpPr/>
            <p:nvPr/>
          </p:nvSpPr>
          <p:spPr>
            <a:xfrm flipH="1">
              <a:off x="-236679" y="4784865"/>
              <a:ext cx="643156" cy="556959"/>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 name="Google Shape;91;p6"/>
          <p:cNvGrpSpPr/>
          <p:nvPr/>
        </p:nvGrpSpPr>
        <p:grpSpPr>
          <a:xfrm>
            <a:off x="-524099" y="1366315"/>
            <a:ext cx="9943649" cy="1595970"/>
            <a:chOff x="-524099" y="1366315"/>
            <a:chExt cx="9943649" cy="1595970"/>
          </a:xfrm>
        </p:grpSpPr>
        <p:pic>
          <p:nvPicPr>
            <p:cNvPr id="92" name="Google Shape;92;p6"/>
            <p:cNvPicPr preferRelativeResize="0"/>
            <p:nvPr/>
          </p:nvPicPr>
          <p:blipFill rotWithShape="1">
            <a:blip r:embed="rId2">
              <a:alphaModFix/>
            </a:blip>
            <a:srcRect l="22594" t="6732" r="22589" b="6732"/>
            <a:stretch/>
          </p:blipFill>
          <p:spPr>
            <a:xfrm>
              <a:off x="8562975" y="1610050"/>
              <a:ext cx="856575" cy="1352225"/>
            </a:xfrm>
            <a:prstGeom prst="rect">
              <a:avLst/>
            </a:prstGeom>
            <a:noFill/>
            <a:ln>
              <a:noFill/>
            </a:ln>
            <a:effectLst>
              <a:outerShdw blurRad="57150" dist="19050" dir="5400000" algn="bl" rotWithShape="0">
                <a:schemeClr val="dk1">
                  <a:alpha val="50000"/>
                </a:schemeClr>
              </a:outerShdw>
            </a:effectLst>
          </p:spPr>
        </p:pic>
        <p:pic>
          <p:nvPicPr>
            <p:cNvPr id="93" name="Google Shape;93;p6"/>
            <p:cNvPicPr preferRelativeResize="0"/>
            <p:nvPr/>
          </p:nvPicPr>
          <p:blipFill rotWithShape="1">
            <a:blip r:embed="rId2">
              <a:alphaModFix/>
            </a:blip>
            <a:srcRect l="22594" t="6732" r="22589" b="6732"/>
            <a:stretch/>
          </p:blipFill>
          <p:spPr>
            <a:xfrm rot="-9123115">
              <a:off x="-257175" y="1488188"/>
              <a:ext cx="856575" cy="1352224"/>
            </a:xfrm>
            <a:prstGeom prst="rect">
              <a:avLst/>
            </a:prstGeom>
            <a:noFill/>
            <a:ln>
              <a:noFill/>
            </a:ln>
            <a:effectLst>
              <a:outerShdw blurRad="57150" dist="19050" dir="5400000" algn="bl" rotWithShape="0">
                <a:schemeClr val="dk1">
                  <a:alpha val="50000"/>
                </a:schemeClr>
              </a:outerShdw>
            </a:effectLst>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4"/>
        <p:cNvGrpSpPr/>
        <p:nvPr/>
      </p:nvGrpSpPr>
      <p:grpSpPr>
        <a:xfrm>
          <a:off x="0" y="0"/>
          <a:ext cx="0" cy="0"/>
          <a:chOff x="0" y="0"/>
          <a:chExt cx="0" cy="0"/>
        </a:xfrm>
      </p:grpSpPr>
      <p:sp>
        <p:nvSpPr>
          <p:cNvPr id="95" name="Google Shape;95;p7"/>
          <p:cNvSpPr txBox="1">
            <a:spLocks noGrp="1"/>
          </p:cNvSpPr>
          <p:nvPr>
            <p:ph type="title"/>
          </p:nvPr>
        </p:nvSpPr>
        <p:spPr>
          <a:xfrm>
            <a:off x="720000" y="539500"/>
            <a:ext cx="77109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96" name="Google Shape;96;p7"/>
          <p:cNvSpPr txBox="1">
            <a:spLocks noGrp="1"/>
          </p:cNvSpPr>
          <p:nvPr>
            <p:ph type="subTitle" idx="1"/>
          </p:nvPr>
        </p:nvSpPr>
        <p:spPr>
          <a:xfrm>
            <a:off x="720000" y="1700300"/>
            <a:ext cx="4294800" cy="22983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2"/>
              </a:buClr>
              <a:buSzPts val="1600"/>
              <a:buFont typeface="Albert Sans Light"/>
              <a:buChar char="●"/>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0"/>
              </a:spcBef>
              <a:spcAft>
                <a:spcPts val="0"/>
              </a:spcAft>
              <a:buClr>
                <a:srgbClr val="E76A28"/>
              </a:buClr>
              <a:buSzPts val="1500"/>
              <a:buFont typeface="Nunito Light"/>
              <a:buChar char="■"/>
              <a:defRPr/>
            </a:lvl3pPr>
            <a:lvl4pPr lvl="3" algn="ctr" rtl="0">
              <a:lnSpc>
                <a:spcPct val="100000"/>
              </a:lnSpc>
              <a:spcBef>
                <a:spcPts val="0"/>
              </a:spcBef>
              <a:spcAft>
                <a:spcPts val="0"/>
              </a:spcAft>
              <a:buClr>
                <a:srgbClr val="E76A28"/>
              </a:buClr>
              <a:buSzPts val="1500"/>
              <a:buFont typeface="Nunito Light"/>
              <a:buChar char="●"/>
              <a:defRPr/>
            </a:lvl4pPr>
            <a:lvl5pPr lvl="4" algn="ctr" rtl="0">
              <a:lnSpc>
                <a:spcPct val="100000"/>
              </a:lnSpc>
              <a:spcBef>
                <a:spcPts val="0"/>
              </a:spcBef>
              <a:spcAft>
                <a:spcPts val="0"/>
              </a:spcAft>
              <a:buClr>
                <a:srgbClr val="E76A28"/>
              </a:buClr>
              <a:buSzPts val="1400"/>
              <a:buFont typeface="Nunito Light"/>
              <a:buChar char="○"/>
              <a:defRPr/>
            </a:lvl5pPr>
            <a:lvl6pPr lvl="5" algn="ctr" rtl="0">
              <a:lnSpc>
                <a:spcPct val="100000"/>
              </a:lnSpc>
              <a:spcBef>
                <a:spcPts val="0"/>
              </a:spcBef>
              <a:spcAft>
                <a:spcPts val="0"/>
              </a:spcAft>
              <a:buClr>
                <a:srgbClr val="999999"/>
              </a:buClr>
              <a:buSzPts val="1400"/>
              <a:buFont typeface="Nunito Light"/>
              <a:buChar char="■"/>
              <a:defRPr/>
            </a:lvl6pPr>
            <a:lvl7pPr lvl="6" algn="ctr" rtl="0">
              <a:lnSpc>
                <a:spcPct val="100000"/>
              </a:lnSpc>
              <a:spcBef>
                <a:spcPts val="0"/>
              </a:spcBef>
              <a:spcAft>
                <a:spcPts val="0"/>
              </a:spcAft>
              <a:buClr>
                <a:srgbClr val="999999"/>
              </a:buClr>
              <a:buSzPts val="1300"/>
              <a:buFont typeface="Nunito Light"/>
              <a:buChar char="●"/>
              <a:defRPr/>
            </a:lvl7pPr>
            <a:lvl8pPr lvl="7" algn="ctr" rtl="0">
              <a:lnSpc>
                <a:spcPct val="100000"/>
              </a:lnSpc>
              <a:spcBef>
                <a:spcPts val="0"/>
              </a:spcBef>
              <a:spcAft>
                <a:spcPts val="0"/>
              </a:spcAft>
              <a:buClr>
                <a:srgbClr val="999999"/>
              </a:buClr>
              <a:buSzPts val="1300"/>
              <a:buFont typeface="Nunito Light"/>
              <a:buChar char="○"/>
              <a:defRPr/>
            </a:lvl8pPr>
            <a:lvl9pPr lvl="8" algn="ctr" rtl="0">
              <a:lnSpc>
                <a:spcPct val="100000"/>
              </a:lnSpc>
              <a:spcBef>
                <a:spcPts val="0"/>
              </a:spcBef>
              <a:spcAft>
                <a:spcPts val="0"/>
              </a:spcAft>
              <a:buClr>
                <a:srgbClr val="999999"/>
              </a:buClr>
              <a:buSzPts val="1400"/>
              <a:buFont typeface="Nunito Light"/>
              <a:buChar char="■"/>
              <a:defRPr/>
            </a:lvl9pPr>
          </a:lstStyle>
          <a:p>
            <a:endParaRPr/>
          </a:p>
        </p:txBody>
      </p:sp>
      <p:grpSp>
        <p:nvGrpSpPr>
          <p:cNvPr id="97" name="Google Shape;97;p7"/>
          <p:cNvGrpSpPr/>
          <p:nvPr/>
        </p:nvGrpSpPr>
        <p:grpSpPr>
          <a:xfrm flipH="1">
            <a:off x="-430889" y="-387790"/>
            <a:ext cx="9803778" cy="5731850"/>
            <a:chOff x="-372485" y="-387790"/>
            <a:chExt cx="9803778" cy="5731850"/>
          </a:xfrm>
        </p:grpSpPr>
        <p:grpSp>
          <p:nvGrpSpPr>
            <p:cNvPr id="98" name="Google Shape;98;p7"/>
            <p:cNvGrpSpPr/>
            <p:nvPr/>
          </p:nvGrpSpPr>
          <p:grpSpPr>
            <a:xfrm>
              <a:off x="-248197" y="1518519"/>
              <a:ext cx="9679490" cy="3825525"/>
              <a:chOff x="-248197" y="1518519"/>
              <a:chExt cx="9679490" cy="3825525"/>
            </a:xfrm>
          </p:grpSpPr>
          <p:sp>
            <p:nvSpPr>
              <p:cNvPr id="99" name="Google Shape;99;p7"/>
              <p:cNvSpPr/>
              <p:nvPr/>
            </p:nvSpPr>
            <p:spPr>
              <a:xfrm>
                <a:off x="-248197" y="4803664"/>
                <a:ext cx="623992" cy="540380"/>
              </a:xfrm>
              <a:custGeom>
                <a:avLst/>
                <a:gdLst/>
                <a:ahLst/>
                <a:cxnLst/>
                <a:rect l="l" t="t" r="r" b="b"/>
                <a:pathLst>
                  <a:path w="9351" h="8098" extrusionOk="0">
                    <a:moveTo>
                      <a:pt x="2338" y="1"/>
                    </a:moveTo>
                    <a:lnTo>
                      <a:pt x="1" y="4049"/>
                    </a:lnTo>
                    <a:lnTo>
                      <a:pt x="2338" y="8098"/>
                    </a:lnTo>
                    <a:lnTo>
                      <a:pt x="7013" y="8098"/>
                    </a:lnTo>
                    <a:lnTo>
                      <a:pt x="9350" y="4049"/>
                    </a:lnTo>
                    <a:lnTo>
                      <a:pt x="70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7"/>
              <p:cNvSpPr/>
              <p:nvPr/>
            </p:nvSpPr>
            <p:spPr>
              <a:xfrm rot="-1799997">
                <a:off x="8714100" y="1638310"/>
                <a:ext cx="623927" cy="540247"/>
              </a:xfrm>
              <a:custGeom>
                <a:avLst/>
                <a:gdLst/>
                <a:ahLst/>
                <a:cxnLst/>
                <a:rect l="l" t="t" r="r" b="b"/>
                <a:pathLst>
                  <a:path w="9350" h="8096" extrusionOk="0">
                    <a:moveTo>
                      <a:pt x="2338" y="1"/>
                    </a:moveTo>
                    <a:lnTo>
                      <a:pt x="1" y="4049"/>
                    </a:lnTo>
                    <a:lnTo>
                      <a:pt x="2338" y="8096"/>
                    </a:lnTo>
                    <a:lnTo>
                      <a:pt x="7012" y="8096"/>
                    </a:lnTo>
                    <a:lnTo>
                      <a:pt x="9349" y="4049"/>
                    </a:lnTo>
                    <a:lnTo>
                      <a:pt x="701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1" name="Google Shape;101;p7"/>
            <p:cNvGrpSpPr/>
            <p:nvPr/>
          </p:nvGrpSpPr>
          <p:grpSpPr>
            <a:xfrm>
              <a:off x="-372485" y="-387790"/>
              <a:ext cx="9745373" cy="5731850"/>
              <a:chOff x="-372485" y="-387790"/>
              <a:chExt cx="9745373" cy="5731850"/>
            </a:xfrm>
          </p:grpSpPr>
          <p:grpSp>
            <p:nvGrpSpPr>
              <p:cNvPr id="102" name="Google Shape;102;p7"/>
              <p:cNvGrpSpPr/>
              <p:nvPr/>
            </p:nvGrpSpPr>
            <p:grpSpPr>
              <a:xfrm>
                <a:off x="8679238" y="3435348"/>
                <a:ext cx="693651" cy="1908712"/>
                <a:chOff x="8679238" y="3435348"/>
                <a:chExt cx="693651" cy="1908712"/>
              </a:xfrm>
            </p:grpSpPr>
            <p:sp>
              <p:nvSpPr>
                <p:cNvPr id="103" name="Google Shape;103;p7"/>
                <p:cNvSpPr/>
                <p:nvPr/>
              </p:nvSpPr>
              <p:spPr>
                <a:xfrm flipH="1">
                  <a:off x="8679238" y="3435348"/>
                  <a:ext cx="693651" cy="600771"/>
                </a:xfrm>
                <a:custGeom>
                  <a:avLst/>
                  <a:gdLst/>
                  <a:ahLst/>
                  <a:cxnLst/>
                  <a:rect l="l" t="t" r="r" b="b"/>
                  <a:pathLst>
                    <a:path w="15185" h="13151" extrusionOk="0">
                      <a:moveTo>
                        <a:pt x="3796" y="1"/>
                      </a:moveTo>
                      <a:lnTo>
                        <a:pt x="0" y="6576"/>
                      </a:lnTo>
                      <a:lnTo>
                        <a:pt x="3796" y="13151"/>
                      </a:lnTo>
                      <a:lnTo>
                        <a:pt x="11388" y="13151"/>
                      </a:lnTo>
                      <a:lnTo>
                        <a:pt x="15185" y="6576"/>
                      </a:lnTo>
                      <a:lnTo>
                        <a:pt x="11388"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7"/>
                <p:cNvSpPr/>
                <p:nvPr/>
              </p:nvSpPr>
              <p:spPr>
                <a:xfrm flipH="1">
                  <a:off x="8679238" y="4743289"/>
                  <a:ext cx="693651" cy="600771"/>
                </a:xfrm>
                <a:custGeom>
                  <a:avLst/>
                  <a:gdLst/>
                  <a:ahLst/>
                  <a:cxnLst/>
                  <a:rect l="l" t="t" r="r" b="b"/>
                  <a:pathLst>
                    <a:path w="15185" h="13151" extrusionOk="0">
                      <a:moveTo>
                        <a:pt x="3796" y="0"/>
                      </a:moveTo>
                      <a:lnTo>
                        <a:pt x="0" y="6574"/>
                      </a:lnTo>
                      <a:lnTo>
                        <a:pt x="3796" y="13150"/>
                      </a:lnTo>
                      <a:lnTo>
                        <a:pt x="11388" y="13150"/>
                      </a:lnTo>
                      <a:lnTo>
                        <a:pt x="15185" y="6574"/>
                      </a:lnTo>
                      <a:lnTo>
                        <a:pt x="1138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7"/>
                <p:cNvSpPr/>
                <p:nvPr/>
              </p:nvSpPr>
              <p:spPr>
                <a:xfrm flipH="1">
                  <a:off x="8679238" y="4089296"/>
                  <a:ext cx="693651" cy="600816"/>
                </a:xfrm>
                <a:custGeom>
                  <a:avLst/>
                  <a:gdLst/>
                  <a:ahLst/>
                  <a:cxnLst/>
                  <a:rect l="l" t="t" r="r" b="b"/>
                  <a:pathLst>
                    <a:path w="15185" h="13152" extrusionOk="0">
                      <a:moveTo>
                        <a:pt x="3796" y="1"/>
                      </a:moveTo>
                      <a:lnTo>
                        <a:pt x="0" y="6576"/>
                      </a:lnTo>
                      <a:lnTo>
                        <a:pt x="3796" y="13151"/>
                      </a:lnTo>
                      <a:lnTo>
                        <a:pt x="11388" y="13151"/>
                      </a:lnTo>
                      <a:lnTo>
                        <a:pt x="15185" y="6576"/>
                      </a:lnTo>
                      <a:lnTo>
                        <a:pt x="11388" y="1"/>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 name="Google Shape;106;p7"/>
              <p:cNvGrpSpPr/>
              <p:nvPr/>
            </p:nvGrpSpPr>
            <p:grpSpPr>
              <a:xfrm>
                <a:off x="-372485" y="-387790"/>
                <a:ext cx="1690139" cy="860151"/>
                <a:chOff x="-115310" y="4491735"/>
                <a:chExt cx="1690139" cy="860151"/>
              </a:xfrm>
            </p:grpSpPr>
            <p:sp>
              <p:nvSpPr>
                <p:cNvPr id="107" name="Google Shape;107;p7"/>
                <p:cNvSpPr/>
                <p:nvPr/>
              </p:nvSpPr>
              <p:spPr>
                <a:xfrm>
                  <a:off x="931715" y="4789370"/>
                  <a:ext cx="643114" cy="557043"/>
                </a:xfrm>
                <a:custGeom>
                  <a:avLst/>
                  <a:gdLst/>
                  <a:ahLst/>
                  <a:cxnLst/>
                  <a:rect l="l" t="t" r="r" b="b"/>
                  <a:pathLst>
                    <a:path w="15183" h="13151" extrusionOk="0">
                      <a:moveTo>
                        <a:pt x="3796" y="0"/>
                      </a:moveTo>
                      <a:lnTo>
                        <a:pt x="0" y="6575"/>
                      </a:lnTo>
                      <a:lnTo>
                        <a:pt x="3796" y="13150"/>
                      </a:lnTo>
                      <a:lnTo>
                        <a:pt x="11387" y="13150"/>
                      </a:lnTo>
                      <a:lnTo>
                        <a:pt x="15183" y="6575"/>
                      </a:lnTo>
                      <a:lnTo>
                        <a:pt x="11387"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7"/>
                <p:cNvSpPr/>
                <p:nvPr/>
              </p:nvSpPr>
              <p:spPr>
                <a:xfrm>
                  <a:off x="-115310" y="4794927"/>
                  <a:ext cx="643114" cy="556959"/>
                </a:xfrm>
                <a:custGeom>
                  <a:avLst/>
                  <a:gdLst/>
                  <a:ahLst/>
                  <a:cxnLst/>
                  <a:rect l="l" t="t" r="r" b="b"/>
                  <a:pathLst>
                    <a:path w="15183" h="13149" extrusionOk="0">
                      <a:moveTo>
                        <a:pt x="3796" y="1"/>
                      </a:moveTo>
                      <a:lnTo>
                        <a:pt x="0" y="6576"/>
                      </a:lnTo>
                      <a:lnTo>
                        <a:pt x="3796" y="13149"/>
                      </a:lnTo>
                      <a:lnTo>
                        <a:pt x="11387" y="13149"/>
                      </a:lnTo>
                      <a:lnTo>
                        <a:pt x="15183" y="6576"/>
                      </a:lnTo>
                      <a:lnTo>
                        <a:pt x="1138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7"/>
                <p:cNvSpPr/>
                <p:nvPr/>
              </p:nvSpPr>
              <p:spPr>
                <a:xfrm>
                  <a:off x="410904" y="4491735"/>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10"/>
        <p:cNvGrpSpPr/>
        <p:nvPr/>
      </p:nvGrpSpPr>
      <p:grpSpPr>
        <a:xfrm>
          <a:off x="0" y="0"/>
          <a:ext cx="0" cy="0"/>
          <a:chOff x="0" y="0"/>
          <a:chExt cx="0" cy="0"/>
        </a:xfrm>
      </p:grpSpPr>
      <p:sp>
        <p:nvSpPr>
          <p:cNvPr id="111" name="Google Shape;111;p8"/>
          <p:cNvSpPr txBox="1">
            <a:spLocks noGrp="1"/>
          </p:cNvSpPr>
          <p:nvPr>
            <p:ph type="title"/>
          </p:nvPr>
        </p:nvSpPr>
        <p:spPr>
          <a:xfrm>
            <a:off x="4452475" y="1307100"/>
            <a:ext cx="3755700" cy="25293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grpSp>
        <p:nvGrpSpPr>
          <p:cNvPr id="112" name="Google Shape;112;p8"/>
          <p:cNvGrpSpPr/>
          <p:nvPr/>
        </p:nvGrpSpPr>
        <p:grpSpPr>
          <a:xfrm flipH="1">
            <a:off x="-114468" y="-497824"/>
            <a:ext cx="9305259" cy="6038384"/>
            <a:chOff x="-199325" y="-650224"/>
            <a:chExt cx="9305259" cy="6038384"/>
          </a:xfrm>
        </p:grpSpPr>
        <p:grpSp>
          <p:nvGrpSpPr>
            <p:cNvPr id="113" name="Google Shape;113;p8"/>
            <p:cNvGrpSpPr/>
            <p:nvPr/>
          </p:nvGrpSpPr>
          <p:grpSpPr>
            <a:xfrm>
              <a:off x="7911067" y="-650224"/>
              <a:ext cx="1194866" cy="1833871"/>
              <a:chOff x="7911067" y="-650224"/>
              <a:chExt cx="1194866" cy="1833871"/>
            </a:xfrm>
          </p:grpSpPr>
          <p:sp>
            <p:nvSpPr>
              <p:cNvPr id="114" name="Google Shape;114;p8"/>
              <p:cNvSpPr/>
              <p:nvPr/>
            </p:nvSpPr>
            <p:spPr>
              <a:xfrm>
                <a:off x="8462735" y="5489"/>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8"/>
              <p:cNvSpPr/>
              <p:nvPr/>
            </p:nvSpPr>
            <p:spPr>
              <a:xfrm>
                <a:off x="8462777" y="-650224"/>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8"/>
              <p:cNvSpPr/>
              <p:nvPr/>
            </p:nvSpPr>
            <p:spPr>
              <a:xfrm>
                <a:off x="7911067" y="-335335"/>
                <a:ext cx="643114" cy="556959"/>
              </a:xfrm>
              <a:custGeom>
                <a:avLst/>
                <a:gdLst/>
                <a:ahLst/>
                <a:cxnLst/>
                <a:rect l="l" t="t" r="r" b="b"/>
                <a:pathLst>
                  <a:path w="15183" h="13149" extrusionOk="0">
                    <a:moveTo>
                      <a:pt x="3796" y="0"/>
                    </a:moveTo>
                    <a:lnTo>
                      <a:pt x="0" y="6574"/>
                    </a:lnTo>
                    <a:lnTo>
                      <a:pt x="3796" y="13148"/>
                    </a:lnTo>
                    <a:lnTo>
                      <a:pt x="11387" y="13148"/>
                    </a:lnTo>
                    <a:lnTo>
                      <a:pt x="15183" y="6574"/>
                    </a:lnTo>
                    <a:lnTo>
                      <a:pt x="1138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p:nvPr/>
            </p:nvSpPr>
            <p:spPr>
              <a:xfrm>
                <a:off x="8462756" y="626689"/>
                <a:ext cx="643156" cy="556959"/>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8" name="Google Shape;118;p8"/>
            <p:cNvGrpSpPr/>
            <p:nvPr/>
          </p:nvGrpSpPr>
          <p:grpSpPr>
            <a:xfrm rot="10800000" flipH="1">
              <a:off x="-199325" y="268530"/>
              <a:ext cx="785989" cy="1163348"/>
              <a:chOff x="8694225" y="86051"/>
              <a:chExt cx="785989" cy="1163348"/>
            </a:xfrm>
          </p:grpSpPr>
          <p:sp>
            <p:nvSpPr>
              <p:cNvPr id="119" name="Google Shape;119;p8"/>
              <p:cNvSpPr/>
              <p:nvPr/>
            </p:nvSpPr>
            <p:spPr>
              <a:xfrm flipH="1">
                <a:off x="8694225" y="86051"/>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8"/>
              <p:cNvSpPr/>
              <p:nvPr/>
            </p:nvSpPr>
            <p:spPr>
              <a:xfrm flipH="1">
                <a:off x="8837100" y="692440"/>
                <a:ext cx="643114" cy="556959"/>
              </a:xfrm>
              <a:custGeom>
                <a:avLst/>
                <a:gdLst/>
                <a:ahLst/>
                <a:cxnLst/>
                <a:rect l="l" t="t" r="r" b="b"/>
                <a:pathLst>
                  <a:path w="15183" h="13149" extrusionOk="0">
                    <a:moveTo>
                      <a:pt x="3796" y="0"/>
                    </a:moveTo>
                    <a:lnTo>
                      <a:pt x="0" y="6574"/>
                    </a:lnTo>
                    <a:lnTo>
                      <a:pt x="3796" y="13148"/>
                    </a:lnTo>
                    <a:lnTo>
                      <a:pt x="11387" y="13148"/>
                    </a:lnTo>
                    <a:lnTo>
                      <a:pt x="15183" y="6574"/>
                    </a:lnTo>
                    <a:lnTo>
                      <a:pt x="1138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1" name="Google Shape;121;p8"/>
            <p:cNvGrpSpPr/>
            <p:nvPr/>
          </p:nvGrpSpPr>
          <p:grpSpPr>
            <a:xfrm rot="7222686">
              <a:off x="192302" y="4234895"/>
              <a:ext cx="643193" cy="1163339"/>
              <a:chOff x="8529877" y="4094470"/>
              <a:chExt cx="643199" cy="1163348"/>
            </a:xfrm>
          </p:grpSpPr>
          <p:sp>
            <p:nvSpPr>
              <p:cNvPr id="122" name="Google Shape;122;p8"/>
              <p:cNvSpPr/>
              <p:nvPr/>
            </p:nvSpPr>
            <p:spPr>
              <a:xfrm flipH="1">
                <a:off x="8529877" y="4700775"/>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8"/>
              <p:cNvSpPr/>
              <p:nvPr/>
            </p:nvSpPr>
            <p:spPr>
              <a:xfrm flipH="1">
                <a:off x="8529877" y="4094470"/>
                <a:ext cx="643199" cy="557001"/>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4" name="Google Shape;124;p8"/>
            <p:cNvSpPr/>
            <p:nvPr/>
          </p:nvSpPr>
          <p:spPr>
            <a:xfrm rot="-6988640">
              <a:off x="8312483" y="4384777"/>
              <a:ext cx="643162" cy="556964"/>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5"/>
        <p:cNvGrpSpPr/>
        <p:nvPr/>
      </p:nvGrpSpPr>
      <p:grpSpPr>
        <a:xfrm>
          <a:off x="0" y="0"/>
          <a:ext cx="0" cy="0"/>
          <a:chOff x="0" y="0"/>
          <a:chExt cx="0" cy="0"/>
        </a:xfrm>
      </p:grpSpPr>
      <p:sp>
        <p:nvSpPr>
          <p:cNvPr id="126" name="Google Shape;126;p9"/>
          <p:cNvSpPr txBox="1">
            <a:spLocks noGrp="1"/>
          </p:cNvSpPr>
          <p:nvPr>
            <p:ph type="title"/>
          </p:nvPr>
        </p:nvSpPr>
        <p:spPr>
          <a:xfrm>
            <a:off x="713225" y="1655500"/>
            <a:ext cx="4782600" cy="1161300"/>
          </a:xfrm>
          <a:prstGeom prst="rect">
            <a:avLst/>
          </a:prstGeom>
        </p:spPr>
        <p:txBody>
          <a:bodyPr spcFirstLastPara="1" wrap="square" lIns="91425" tIns="91425" rIns="91425" bIns="91425" anchor="b" anchorCtr="0">
            <a:noAutofit/>
          </a:bodyPr>
          <a:lstStyle>
            <a:lvl1pPr lvl="0" rtl="0">
              <a:spcBef>
                <a:spcPts val="0"/>
              </a:spcBef>
              <a:spcAft>
                <a:spcPts val="0"/>
              </a:spcAft>
              <a:buSzPts val="3300"/>
              <a:buNone/>
              <a:defRPr sz="65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127" name="Google Shape;127;p9"/>
          <p:cNvSpPr txBox="1">
            <a:spLocks noGrp="1"/>
          </p:cNvSpPr>
          <p:nvPr>
            <p:ph type="subTitle" idx="1"/>
          </p:nvPr>
        </p:nvSpPr>
        <p:spPr>
          <a:xfrm>
            <a:off x="713225" y="2816925"/>
            <a:ext cx="4782600" cy="6711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128" name="Google Shape;128;p9"/>
          <p:cNvGrpSpPr/>
          <p:nvPr/>
        </p:nvGrpSpPr>
        <p:grpSpPr>
          <a:xfrm flipH="1">
            <a:off x="2" y="-205430"/>
            <a:ext cx="9350140" cy="5509154"/>
            <a:chOff x="-449423" y="-205430"/>
            <a:chExt cx="9350140" cy="5509154"/>
          </a:xfrm>
        </p:grpSpPr>
        <p:grpSp>
          <p:nvGrpSpPr>
            <p:cNvPr id="129" name="Google Shape;129;p9"/>
            <p:cNvGrpSpPr/>
            <p:nvPr/>
          </p:nvGrpSpPr>
          <p:grpSpPr>
            <a:xfrm rot="10800000">
              <a:off x="-449423" y="-205430"/>
              <a:ext cx="1169438" cy="1769623"/>
              <a:chOff x="-237723" y="-361624"/>
              <a:chExt cx="1169438" cy="1769623"/>
            </a:xfrm>
          </p:grpSpPr>
          <p:sp>
            <p:nvSpPr>
              <p:cNvPr id="130" name="Google Shape;130;p9"/>
              <p:cNvSpPr/>
              <p:nvPr/>
            </p:nvSpPr>
            <p:spPr>
              <a:xfrm>
                <a:off x="288516" y="547875"/>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9"/>
              <p:cNvSpPr/>
              <p:nvPr/>
            </p:nvSpPr>
            <p:spPr>
              <a:xfrm>
                <a:off x="-237697" y="-361624"/>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9"/>
              <p:cNvSpPr/>
              <p:nvPr/>
            </p:nvSpPr>
            <p:spPr>
              <a:xfrm>
                <a:off x="-237697" y="244765"/>
                <a:ext cx="643114" cy="556959"/>
              </a:xfrm>
              <a:custGeom>
                <a:avLst/>
                <a:gdLst/>
                <a:ahLst/>
                <a:cxnLst/>
                <a:rect l="l" t="t" r="r" b="b"/>
                <a:pathLst>
                  <a:path w="15183" h="13149" extrusionOk="0">
                    <a:moveTo>
                      <a:pt x="3796" y="0"/>
                    </a:moveTo>
                    <a:lnTo>
                      <a:pt x="0" y="6574"/>
                    </a:lnTo>
                    <a:lnTo>
                      <a:pt x="3796" y="13148"/>
                    </a:lnTo>
                    <a:lnTo>
                      <a:pt x="11387" y="13148"/>
                    </a:lnTo>
                    <a:lnTo>
                      <a:pt x="15183" y="6574"/>
                    </a:lnTo>
                    <a:lnTo>
                      <a:pt x="11387"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9"/>
              <p:cNvSpPr/>
              <p:nvPr/>
            </p:nvSpPr>
            <p:spPr>
              <a:xfrm>
                <a:off x="288516" y="-58430"/>
                <a:ext cx="643199" cy="557001"/>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9"/>
              <p:cNvSpPr/>
              <p:nvPr/>
            </p:nvSpPr>
            <p:spPr>
              <a:xfrm>
                <a:off x="-237723" y="851040"/>
                <a:ext cx="643156" cy="556959"/>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5" name="Google Shape;135;p9"/>
            <p:cNvGrpSpPr/>
            <p:nvPr/>
          </p:nvGrpSpPr>
          <p:grpSpPr>
            <a:xfrm rot="10800000">
              <a:off x="8114728" y="-5"/>
              <a:ext cx="785989" cy="1163348"/>
              <a:chOff x="9010300" y="1915651"/>
              <a:chExt cx="785989" cy="1163348"/>
            </a:xfrm>
          </p:grpSpPr>
          <p:sp>
            <p:nvSpPr>
              <p:cNvPr id="136" name="Google Shape;136;p9"/>
              <p:cNvSpPr/>
              <p:nvPr/>
            </p:nvSpPr>
            <p:spPr>
              <a:xfrm flipH="1">
                <a:off x="9010300" y="1915651"/>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9"/>
              <p:cNvSpPr/>
              <p:nvPr/>
            </p:nvSpPr>
            <p:spPr>
              <a:xfrm flipH="1">
                <a:off x="9153175" y="2522040"/>
                <a:ext cx="643114" cy="556959"/>
              </a:xfrm>
              <a:custGeom>
                <a:avLst/>
                <a:gdLst/>
                <a:ahLst/>
                <a:cxnLst/>
                <a:rect l="l" t="t" r="r" b="b"/>
                <a:pathLst>
                  <a:path w="15183" h="13149" extrusionOk="0">
                    <a:moveTo>
                      <a:pt x="3796" y="0"/>
                    </a:moveTo>
                    <a:lnTo>
                      <a:pt x="0" y="6574"/>
                    </a:lnTo>
                    <a:lnTo>
                      <a:pt x="3796" y="13148"/>
                    </a:lnTo>
                    <a:lnTo>
                      <a:pt x="11387" y="13148"/>
                    </a:lnTo>
                    <a:lnTo>
                      <a:pt x="15183" y="6574"/>
                    </a:lnTo>
                    <a:lnTo>
                      <a:pt x="1138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8" name="Google Shape;138;p9"/>
            <p:cNvSpPr/>
            <p:nvPr/>
          </p:nvSpPr>
          <p:spPr>
            <a:xfrm rot="10800000" flipH="1">
              <a:off x="-273461" y="4456795"/>
              <a:ext cx="643156" cy="556959"/>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9" name="Google Shape;139;p9"/>
            <p:cNvGrpSpPr/>
            <p:nvPr/>
          </p:nvGrpSpPr>
          <p:grpSpPr>
            <a:xfrm>
              <a:off x="6050641" y="4660525"/>
              <a:ext cx="2380123" cy="643199"/>
              <a:chOff x="6050641" y="4660525"/>
              <a:chExt cx="2380123" cy="643199"/>
            </a:xfrm>
          </p:grpSpPr>
          <p:sp>
            <p:nvSpPr>
              <p:cNvPr id="140" name="Google Shape;140;p9"/>
              <p:cNvSpPr/>
              <p:nvPr/>
            </p:nvSpPr>
            <p:spPr>
              <a:xfrm rot="-5400000">
                <a:off x="6613869" y="4703603"/>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9"/>
              <p:cNvSpPr/>
              <p:nvPr/>
            </p:nvSpPr>
            <p:spPr>
              <a:xfrm rot="-5400000">
                <a:off x="6007543" y="4703624"/>
                <a:ext cx="643199" cy="557001"/>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9"/>
              <p:cNvSpPr/>
              <p:nvPr/>
            </p:nvSpPr>
            <p:spPr>
              <a:xfrm rot="-5400000">
                <a:off x="7830644" y="4703603"/>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9"/>
              <p:cNvSpPr/>
              <p:nvPr/>
            </p:nvSpPr>
            <p:spPr>
              <a:xfrm rot="-5400000">
                <a:off x="7224318" y="4703624"/>
                <a:ext cx="643199" cy="557001"/>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66"/>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BLANK_1_1_1_1_1_1">
    <p:spTree>
      <p:nvGrpSpPr>
        <p:cNvPr id="1" name="Shape 167"/>
        <p:cNvGrpSpPr/>
        <p:nvPr/>
      </p:nvGrpSpPr>
      <p:grpSpPr>
        <a:xfrm>
          <a:off x="0" y="0"/>
          <a:ext cx="0" cy="0"/>
          <a:chOff x="0" y="0"/>
          <a:chExt cx="0" cy="0"/>
        </a:xfrm>
      </p:grpSpPr>
      <p:sp>
        <p:nvSpPr>
          <p:cNvPr id="168" name="Google Shape;168;p13"/>
          <p:cNvSpPr txBox="1">
            <a:spLocks noGrp="1"/>
          </p:cNvSpPr>
          <p:nvPr>
            <p:ph type="title"/>
          </p:nvPr>
        </p:nvSpPr>
        <p:spPr>
          <a:xfrm>
            <a:off x="720000" y="54267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69" name="Google Shape;169;p13"/>
          <p:cNvSpPr txBox="1">
            <a:spLocks noGrp="1"/>
          </p:cNvSpPr>
          <p:nvPr>
            <p:ph type="subTitle" idx="1"/>
          </p:nvPr>
        </p:nvSpPr>
        <p:spPr>
          <a:xfrm>
            <a:off x="720000" y="2209193"/>
            <a:ext cx="2305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0" name="Google Shape;170;p13"/>
          <p:cNvSpPr txBox="1">
            <a:spLocks noGrp="1"/>
          </p:cNvSpPr>
          <p:nvPr>
            <p:ph type="subTitle" idx="2"/>
          </p:nvPr>
        </p:nvSpPr>
        <p:spPr>
          <a:xfrm>
            <a:off x="3419271" y="2209193"/>
            <a:ext cx="2305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1" name="Google Shape;171;p13"/>
          <p:cNvSpPr txBox="1">
            <a:spLocks noGrp="1"/>
          </p:cNvSpPr>
          <p:nvPr>
            <p:ph type="subTitle" idx="3"/>
          </p:nvPr>
        </p:nvSpPr>
        <p:spPr>
          <a:xfrm>
            <a:off x="720000" y="4031296"/>
            <a:ext cx="2305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2" name="Google Shape;172;p13"/>
          <p:cNvSpPr txBox="1">
            <a:spLocks noGrp="1"/>
          </p:cNvSpPr>
          <p:nvPr>
            <p:ph type="subTitle" idx="4"/>
          </p:nvPr>
        </p:nvSpPr>
        <p:spPr>
          <a:xfrm>
            <a:off x="3419274" y="4031296"/>
            <a:ext cx="2305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3" name="Google Shape;173;p13"/>
          <p:cNvSpPr txBox="1">
            <a:spLocks noGrp="1"/>
          </p:cNvSpPr>
          <p:nvPr>
            <p:ph type="subTitle" idx="5"/>
          </p:nvPr>
        </p:nvSpPr>
        <p:spPr>
          <a:xfrm>
            <a:off x="6118549" y="2209193"/>
            <a:ext cx="2305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4" name="Google Shape;174;p13"/>
          <p:cNvSpPr txBox="1">
            <a:spLocks noGrp="1"/>
          </p:cNvSpPr>
          <p:nvPr>
            <p:ph type="subTitle" idx="6"/>
          </p:nvPr>
        </p:nvSpPr>
        <p:spPr>
          <a:xfrm>
            <a:off x="6118549" y="4031296"/>
            <a:ext cx="2305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75" name="Google Shape;175;p13"/>
          <p:cNvSpPr txBox="1">
            <a:spLocks noGrp="1"/>
          </p:cNvSpPr>
          <p:nvPr>
            <p:ph type="title" idx="7" hasCustomPrompt="1"/>
          </p:nvPr>
        </p:nvSpPr>
        <p:spPr>
          <a:xfrm>
            <a:off x="1505400" y="1316301"/>
            <a:ext cx="734700" cy="4848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76" name="Google Shape;176;p13"/>
          <p:cNvSpPr txBox="1">
            <a:spLocks noGrp="1"/>
          </p:cNvSpPr>
          <p:nvPr>
            <p:ph type="title" idx="8" hasCustomPrompt="1"/>
          </p:nvPr>
        </p:nvSpPr>
        <p:spPr>
          <a:xfrm>
            <a:off x="1505400" y="3140401"/>
            <a:ext cx="734700" cy="4848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77" name="Google Shape;177;p13"/>
          <p:cNvSpPr txBox="1">
            <a:spLocks noGrp="1"/>
          </p:cNvSpPr>
          <p:nvPr>
            <p:ph type="title" idx="9" hasCustomPrompt="1"/>
          </p:nvPr>
        </p:nvSpPr>
        <p:spPr>
          <a:xfrm>
            <a:off x="4204671" y="1316301"/>
            <a:ext cx="734700" cy="4848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78" name="Google Shape;178;p13"/>
          <p:cNvSpPr txBox="1">
            <a:spLocks noGrp="1"/>
          </p:cNvSpPr>
          <p:nvPr>
            <p:ph type="title" idx="13" hasCustomPrompt="1"/>
          </p:nvPr>
        </p:nvSpPr>
        <p:spPr>
          <a:xfrm>
            <a:off x="4204671" y="3140401"/>
            <a:ext cx="734700" cy="4848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79" name="Google Shape;179;p13"/>
          <p:cNvSpPr txBox="1">
            <a:spLocks noGrp="1"/>
          </p:cNvSpPr>
          <p:nvPr>
            <p:ph type="title" idx="14" hasCustomPrompt="1"/>
          </p:nvPr>
        </p:nvSpPr>
        <p:spPr>
          <a:xfrm>
            <a:off x="6903950" y="1316301"/>
            <a:ext cx="734700" cy="4848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0" name="Google Shape;180;p13"/>
          <p:cNvSpPr txBox="1">
            <a:spLocks noGrp="1"/>
          </p:cNvSpPr>
          <p:nvPr>
            <p:ph type="title" idx="15" hasCustomPrompt="1"/>
          </p:nvPr>
        </p:nvSpPr>
        <p:spPr>
          <a:xfrm>
            <a:off x="6903950" y="3140401"/>
            <a:ext cx="734700" cy="484800"/>
          </a:xfrm>
          <a:prstGeom prst="rect">
            <a:avLst/>
          </a:prstGeom>
          <a:solidFill>
            <a:schemeClr val="accent3"/>
          </a:solidFill>
        </p:spPr>
        <p:txBody>
          <a:bodyPr spcFirstLastPara="1" wrap="square" lIns="91425" tIns="91425" rIns="91425" bIns="91425" anchor="ctr" anchorCtr="0">
            <a:noAutofit/>
          </a:bodyPr>
          <a:lstStyle>
            <a:lvl1pPr lvl="0" algn="ctr" rtl="0">
              <a:spcBef>
                <a:spcPts val="0"/>
              </a:spcBef>
              <a:spcAft>
                <a:spcPts val="0"/>
              </a:spcAft>
              <a:buSzPts val="3000"/>
              <a:buNone/>
              <a:defRPr sz="3000">
                <a:solidFill>
                  <a:schemeClr val="dk2"/>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1" name="Google Shape;181;p13"/>
          <p:cNvSpPr txBox="1">
            <a:spLocks noGrp="1"/>
          </p:cNvSpPr>
          <p:nvPr>
            <p:ph type="subTitle" idx="16"/>
          </p:nvPr>
        </p:nvSpPr>
        <p:spPr>
          <a:xfrm>
            <a:off x="720000" y="1801112"/>
            <a:ext cx="23055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Questrial"/>
              <a:buNone/>
              <a:defRPr sz="2000" b="1">
                <a:solidFill>
                  <a:schemeClr val="dk1"/>
                </a:solidFill>
                <a:latin typeface="Questrial"/>
                <a:ea typeface="Questrial"/>
                <a:cs typeface="Questrial"/>
                <a:sym typeface="Questrial"/>
              </a:defRPr>
            </a:lvl1pPr>
            <a:lvl2pPr lvl="1" rtl="0">
              <a:lnSpc>
                <a:spcPct val="100000"/>
              </a:lnSpc>
              <a:spcBef>
                <a:spcPts val="0"/>
              </a:spcBef>
              <a:spcAft>
                <a:spcPts val="0"/>
              </a:spcAft>
              <a:buSzPts val="2000"/>
              <a:buFont typeface="Questrial"/>
              <a:buNone/>
              <a:defRPr sz="2000" b="1">
                <a:latin typeface="Questrial"/>
                <a:ea typeface="Questrial"/>
                <a:cs typeface="Questrial"/>
                <a:sym typeface="Questrial"/>
              </a:defRPr>
            </a:lvl2pPr>
            <a:lvl3pPr lvl="2" rtl="0">
              <a:lnSpc>
                <a:spcPct val="100000"/>
              </a:lnSpc>
              <a:spcBef>
                <a:spcPts val="0"/>
              </a:spcBef>
              <a:spcAft>
                <a:spcPts val="0"/>
              </a:spcAft>
              <a:buSzPts val="2000"/>
              <a:buFont typeface="Questrial"/>
              <a:buNone/>
              <a:defRPr sz="2000" b="1">
                <a:latin typeface="Questrial"/>
                <a:ea typeface="Questrial"/>
                <a:cs typeface="Questrial"/>
                <a:sym typeface="Questrial"/>
              </a:defRPr>
            </a:lvl3pPr>
            <a:lvl4pPr lvl="3" rtl="0">
              <a:lnSpc>
                <a:spcPct val="100000"/>
              </a:lnSpc>
              <a:spcBef>
                <a:spcPts val="0"/>
              </a:spcBef>
              <a:spcAft>
                <a:spcPts val="0"/>
              </a:spcAft>
              <a:buSzPts val="2000"/>
              <a:buFont typeface="Questrial"/>
              <a:buNone/>
              <a:defRPr sz="2000" b="1">
                <a:latin typeface="Questrial"/>
                <a:ea typeface="Questrial"/>
                <a:cs typeface="Questrial"/>
                <a:sym typeface="Questrial"/>
              </a:defRPr>
            </a:lvl4pPr>
            <a:lvl5pPr lvl="4" rtl="0">
              <a:lnSpc>
                <a:spcPct val="100000"/>
              </a:lnSpc>
              <a:spcBef>
                <a:spcPts val="0"/>
              </a:spcBef>
              <a:spcAft>
                <a:spcPts val="0"/>
              </a:spcAft>
              <a:buSzPts val="2000"/>
              <a:buFont typeface="Questrial"/>
              <a:buNone/>
              <a:defRPr sz="2000" b="1">
                <a:latin typeface="Questrial"/>
                <a:ea typeface="Questrial"/>
                <a:cs typeface="Questrial"/>
                <a:sym typeface="Questrial"/>
              </a:defRPr>
            </a:lvl5pPr>
            <a:lvl6pPr lvl="5" rtl="0">
              <a:lnSpc>
                <a:spcPct val="100000"/>
              </a:lnSpc>
              <a:spcBef>
                <a:spcPts val="0"/>
              </a:spcBef>
              <a:spcAft>
                <a:spcPts val="0"/>
              </a:spcAft>
              <a:buSzPts val="2000"/>
              <a:buFont typeface="Questrial"/>
              <a:buNone/>
              <a:defRPr sz="2000" b="1">
                <a:latin typeface="Questrial"/>
                <a:ea typeface="Questrial"/>
                <a:cs typeface="Questrial"/>
                <a:sym typeface="Questrial"/>
              </a:defRPr>
            </a:lvl6pPr>
            <a:lvl7pPr lvl="6" rtl="0">
              <a:lnSpc>
                <a:spcPct val="100000"/>
              </a:lnSpc>
              <a:spcBef>
                <a:spcPts val="0"/>
              </a:spcBef>
              <a:spcAft>
                <a:spcPts val="0"/>
              </a:spcAft>
              <a:buSzPts val="2000"/>
              <a:buFont typeface="Questrial"/>
              <a:buNone/>
              <a:defRPr sz="2000" b="1">
                <a:latin typeface="Questrial"/>
                <a:ea typeface="Questrial"/>
                <a:cs typeface="Questrial"/>
                <a:sym typeface="Questrial"/>
              </a:defRPr>
            </a:lvl7pPr>
            <a:lvl8pPr lvl="7" rtl="0">
              <a:lnSpc>
                <a:spcPct val="100000"/>
              </a:lnSpc>
              <a:spcBef>
                <a:spcPts val="0"/>
              </a:spcBef>
              <a:spcAft>
                <a:spcPts val="0"/>
              </a:spcAft>
              <a:buSzPts val="2000"/>
              <a:buFont typeface="Questrial"/>
              <a:buNone/>
              <a:defRPr sz="2000" b="1">
                <a:latin typeface="Questrial"/>
                <a:ea typeface="Questrial"/>
                <a:cs typeface="Questrial"/>
                <a:sym typeface="Questrial"/>
              </a:defRPr>
            </a:lvl8pPr>
            <a:lvl9pPr lvl="8" rtl="0">
              <a:lnSpc>
                <a:spcPct val="100000"/>
              </a:lnSpc>
              <a:spcBef>
                <a:spcPts val="0"/>
              </a:spcBef>
              <a:spcAft>
                <a:spcPts val="0"/>
              </a:spcAft>
              <a:buSzPts val="2000"/>
              <a:buFont typeface="Questrial"/>
              <a:buNone/>
              <a:defRPr sz="2000" b="1">
                <a:latin typeface="Questrial"/>
                <a:ea typeface="Questrial"/>
                <a:cs typeface="Questrial"/>
                <a:sym typeface="Questrial"/>
              </a:defRPr>
            </a:lvl9pPr>
          </a:lstStyle>
          <a:p>
            <a:endParaRPr/>
          </a:p>
        </p:txBody>
      </p:sp>
      <p:sp>
        <p:nvSpPr>
          <p:cNvPr id="182" name="Google Shape;182;p13"/>
          <p:cNvSpPr txBox="1">
            <a:spLocks noGrp="1"/>
          </p:cNvSpPr>
          <p:nvPr>
            <p:ph type="subTitle" idx="17"/>
          </p:nvPr>
        </p:nvSpPr>
        <p:spPr>
          <a:xfrm>
            <a:off x="3419271" y="1801112"/>
            <a:ext cx="23055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Questrial"/>
              <a:buNone/>
              <a:defRPr sz="2000" b="1">
                <a:solidFill>
                  <a:schemeClr val="dk1"/>
                </a:solidFill>
                <a:latin typeface="Questrial"/>
                <a:ea typeface="Questrial"/>
                <a:cs typeface="Questrial"/>
                <a:sym typeface="Questrial"/>
              </a:defRPr>
            </a:lvl1pPr>
            <a:lvl2pPr lvl="1" rtl="0">
              <a:lnSpc>
                <a:spcPct val="100000"/>
              </a:lnSpc>
              <a:spcBef>
                <a:spcPts val="0"/>
              </a:spcBef>
              <a:spcAft>
                <a:spcPts val="0"/>
              </a:spcAft>
              <a:buSzPts val="2000"/>
              <a:buFont typeface="Questrial"/>
              <a:buNone/>
              <a:defRPr sz="2000" b="1">
                <a:latin typeface="Questrial"/>
                <a:ea typeface="Questrial"/>
                <a:cs typeface="Questrial"/>
                <a:sym typeface="Questrial"/>
              </a:defRPr>
            </a:lvl2pPr>
            <a:lvl3pPr lvl="2" rtl="0">
              <a:lnSpc>
                <a:spcPct val="100000"/>
              </a:lnSpc>
              <a:spcBef>
                <a:spcPts val="0"/>
              </a:spcBef>
              <a:spcAft>
                <a:spcPts val="0"/>
              </a:spcAft>
              <a:buSzPts val="2000"/>
              <a:buFont typeface="Questrial"/>
              <a:buNone/>
              <a:defRPr sz="2000" b="1">
                <a:latin typeface="Questrial"/>
                <a:ea typeface="Questrial"/>
                <a:cs typeface="Questrial"/>
                <a:sym typeface="Questrial"/>
              </a:defRPr>
            </a:lvl3pPr>
            <a:lvl4pPr lvl="3" rtl="0">
              <a:lnSpc>
                <a:spcPct val="100000"/>
              </a:lnSpc>
              <a:spcBef>
                <a:spcPts val="0"/>
              </a:spcBef>
              <a:spcAft>
                <a:spcPts val="0"/>
              </a:spcAft>
              <a:buSzPts val="2000"/>
              <a:buFont typeface="Questrial"/>
              <a:buNone/>
              <a:defRPr sz="2000" b="1">
                <a:latin typeface="Questrial"/>
                <a:ea typeface="Questrial"/>
                <a:cs typeface="Questrial"/>
                <a:sym typeface="Questrial"/>
              </a:defRPr>
            </a:lvl4pPr>
            <a:lvl5pPr lvl="4" rtl="0">
              <a:lnSpc>
                <a:spcPct val="100000"/>
              </a:lnSpc>
              <a:spcBef>
                <a:spcPts val="0"/>
              </a:spcBef>
              <a:spcAft>
                <a:spcPts val="0"/>
              </a:spcAft>
              <a:buSzPts val="2000"/>
              <a:buFont typeface="Questrial"/>
              <a:buNone/>
              <a:defRPr sz="2000" b="1">
                <a:latin typeface="Questrial"/>
                <a:ea typeface="Questrial"/>
                <a:cs typeface="Questrial"/>
                <a:sym typeface="Questrial"/>
              </a:defRPr>
            </a:lvl5pPr>
            <a:lvl6pPr lvl="5" rtl="0">
              <a:lnSpc>
                <a:spcPct val="100000"/>
              </a:lnSpc>
              <a:spcBef>
                <a:spcPts val="0"/>
              </a:spcBef>
              <a:spcAft>
                <a:spcPts val="0"/>
              </a:spcAft>
              <a:buSzPts val="2000"/>
              <a:buFont typeface="Questrial"/>
              <a:buNone/>
              <a:defRPr sz="2000" b="1">
                <a:latin typeface="Questrial"/>
                <a:ea typeface="Questrial"/>
                <a:cs typeface="Questrial"/>
                <a:sym typeface="Questrial"/>
              </a:defRPr>
            </a:lvl6pPr>
            <a:lvl7pPr lvl="6" rtl="0">
              <a:lnSpc>
                <a:spcPct val="100000"/>
              </a:lnSpc>
              <a:spcBef>
                <a:spcPts val="0"/>
              </a:spcBef>
              <a:spcAft>
                <a:spcPts val="0"/>
              </a:spcAft>
              <a:buSzPts val="2000"/>
              <a:buFont typeface="Questrial"/>
              <a:buNone/>
              <a:defRPr sz="2000" b="1">
                <a:latin typeface="Questrial"/>
                <a:ea typeface="Questrial"/>
                <a:cs typeface="Questrial"/>
                <a:sym typeface="Questrial"/>
              </a:defRPr>
            </a:lvl7pPr>
            <a:lvl8pPr lvl="7" rtl="0">
              <a:lnSpc>
                <a:spcPct val="100000"/>
              </a:lnSpc>
              <a:spcBef>
                <a:spcPts val="0"/>
              </a:spcBef>
              <a:spcAft>
                <a:spcPts val="0"/>
              </a:spcAft>
              <a:buSzPts val="2000"/>
              <a:buFont typeface="Questrial"/>
              <a:buNone/>
              <a:defRPr sz="2000" b="1">
                <a:latin typeface="Questrial"/>
                <a:ea typeface="Questrial"/>
                <a:cs typeface="Questrial"/>
                <a:sym typeface="Questrial"/>
              </a:defRPr>
            </a:lvl8pPr>
            <a:lvl9pPr lvl="8" rtl="0">
              <a:lnSpc>
                <a:spcPct val="100000"/>
              </a:lnSpc>
              <a:spcBef>
                <a:spcPts val="0"/>
              </a:spcBef>
              <a:spcAft>
                <a:spcPts val="0"/>
              </a:spcAft>
              <a:buSzPts val="2000"/>
              <a:buFont typeface="Questrial"/>
              <a:buNone/>
              <a:defRPr sz="2000" b="1">
                <a:latin typeface="Questrial"/>
                <a:ea typeface="Questrial"/>
                <a:cs typeface="Questrial"/>
                <a:sym typeface="Questrial"/>
              </a:defRPr>
            </a:lvl9pPr>
          </a:lstStyle>
          <a:p>
            <a:endParaRPr/>
          </a:p>
        </p:txBody>
      </p:sp>
      <p:sp>
        <p:nvSpPr>
          <p:cNvPr id="183" name="Google Shape;183;p13"/>
          <p:cNvSpPr txBox="1">
            <a:spLocks noGrp="1"/>
          </p:cNvSpPr>
          <p:nvPr>
            <p:ph type="subTitle" idx="18"/>
          </p:nvPr>
        </p:nvSpPr>
        <p:spPr>
          <a:xfrm>
            <a:off x="6118549" y="1801112"/>
            <a:ext cx="23055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Questrial"/>
              <a:buNone/>
              <a:defRPr sz="2000" b="1">
                <a:solidFill>
                  <a:schemeClr val="dk1"/>
                </a:solidFill>
                <a:latin typeface="Questrial"/>
                <a:ea typeface="Questrial"/>
                <a:cs typeface="Questrial"/>
                <a:sym typeface="Questrial"/>
              </a:defRPr>
            </a:lvl1pPr>
            <a:lvl2pPr lvl="1" rtl="0">
              <a:lnSpc>
                <a:spcPct val="100000"/>
              </a:lnSpc>
              <a:spcBef>
                <a:spcPts val="0"/>
              </a:spcBef>
              <a:spcAft>
                <a:spcPts val="0"/>
              </a:spcAft>
              <a:buSzPts val="2000"/>
              <a:buFont typeface="Questrial"/>
              <a:buNone/>
              <a:defRPr sz="2000" b="1">
                <a:latin typeface="Questrial"/>
                <a:ea typeface="Questrial"/>
                <a:cs typeface="Questrial"/>
                <a:sym typeface="Questrial"/>
              </a:defRPr>
            </a:lvl2pPr>
            <a:lvl3pPr lvl="2" rtl="0">
              <a:lnSpc>
                <a:spcPct val="100000"/>
              </a:lnSpc>
              <a:spcBef>
                <a:spcPts val="0"/>
              </a:spcBef>
              <a:spcAft>
                <a:spcPts val="0"/>
              </a:spcAft>
              <a:buSzPts val="2000"/>
              <a:buFont typeface="Questrial"/>
              <a:buNone/>
              <a:defRPr sz="2000" b="1">
                <a:latin typeface="Questrial"/>
                <a:ea typeface="Questrial"/>
                <a:cs typeface="Questrial"/>
                <a:sym typeface="Questrial"/>
              </a:defRPr>
            </a:lvl3pPr>
            <a:lvl4pPr lvl="3" rtl="0">
              <a:lnSpc>
                <a:spcPct val="100000"/>
              </a:lnSpc>
              <a:spcBef>
                <a:spcPts val="0"/>
              </a:spcBef>
              <a:spcAft>
                <a:spcPts val="0"/>
              </a:spcAft>
              <a:buSzPts val="2000"/>
              <a:buFont typeface="Questrial"/>
              <a:buNone/>
              <a:defRPr sz="2000" b="1">
                <a:latin typeface="Questrial"/>
                <a:ea typeface="Questrial"/>
                <a:cs typeface="Questrial"/>
                <a:sym typeface="Questrial"/>
              </a:defRPr>
            </a:lvl4pPr>
            <a:lvl5pPr lvl="4" rtl="0">
              <a:lnSpc>
                <a:spcPct val="100000"/>
              </a:lnSpc>
              <a:spcBef>
                <a:spcPts val="0"/>
              </a:spcBef>
              <a:spcAft>
                <a:spcPts val="0"/>
              </a:spcAft>
              <a:buSzPts val="2000"/>
              <a:buFont typeface="Questrial"/>
              <a:buNone/>
              <a:defRPr sz="2000" b="1">
                <a:latin typeface="Questrial"/>
                <a:ea typeface="Questrial"/>
                <a:cs typeface="Questrial"/>
                <a:sym typeface="Questrial"/>
              </a:defRPr>
            </a:lvl5pPr>
            <a:lvl6pPr lvl="5" rtl="0">
              <a:lnSpc>
                <a:spcPct val="100000"/>
              </a:lnSpc>
              <a:spcBef>
                <a:spcPts val="0"/>
              </a:spcBef>
              <a:spcAft>
                <a:spcPts val="0"/>
              </a:spcAft>
              <a:buSzPts val="2000"/>
              <a:buFont typeface="Questrial"/>
              <a:buNone/>
              <a:defRPr sz="2000" b="1">
                <a:latin typeface="Questrial"/>
                <a:ea typeface="Questrial"/>
                <a:cs typeface="Questrial"/>
                <a:sym typeface="Questrial"/>
              </a:defRPr>
            </a:lvl6pPr>
            <a:lvl7pPr lvl="6" rtl="0">
              <a:lnSpc>
                <a:spcPct val="100000"/>
              </a:lnSpc>
              <a:spcBef>
                <a:spcPts val="0"/>
              </a:spcBef>
              <a:spcAft>
                <a:spcPts val="0"/>
              </a:spcAft>
              <a:buSzPts val="2000"/>
              <a:buFont typeface="Questrial"/>
              <a:buNone/>
              <a:defRPr sz="2000" b="1">
                <a:latin typeface="Questrial"/>
                <a:ea typeface="Questrial"/>
                <a:cs typeface="Questrial"/>
                <a:sym typeface="Questrial"/>
              </a:defRPr>
            </a:lvl7pPr>
            <a:lvl8pPr lvl="7" rtl="0">
              <a:lnSpc>
                <a:spcPct val="100000"/>
              </a:lnSpc>
              <a:spcBef>
                <a:spcPts val="0"/>
              </a:spcBef>
              <a:spcAft>
                <a:spcPts val="0"/>
              </a:spcAft>
              <a:buSzPts val="2000"/>
              <a:buFont typeface="Questrial"/>
              <a:buNone/>
              <a:defRPr sz="2000" b="1">
                <a:latin typeface="Questrial"/>
                <a:ea typeface="Questrial"/>
                <a:cs typeface="Questrial"/>
                <a:sym typeface="Questrial"/>
              </a:defRPr>
            </a:lvl8pPr>
            <a:lvl9pPr lvl="8" rtl="0">
              <a:lnSpc>
                <a:spcPct val="100000"/>
              </a:lnSpc>
              <a:spcBef>
                <a:spcPts val="0"/>
              </a:spcBef>
              <a:spcAft>
                <a:spcPts val="0"/>
              </a:spcAft>
              <a:buSzPts val="2000"/>
              <a:buFont typeface="Questrial"/>
              <a:buNone/>
              <a:defRPr sz="2000" b="1">
                <a:latin typeface="Questrial"/>
                <a:ea typeface="Questrial"/>
                <a:cs typeface="Questrial"/>
                <a:sym typeface="Questrial"/>
              </a:defRPr>
            </a:lvl9pPr>
          </a:lstStyle>
          <a:p>
            <a:endParaRPr/>
          </a:p>
        </p:txBody>
      </p:sp>
      <p:sp>
        <p:nvSpPr>
          <p:cNvPr id="184" name="Google Shape;184;p13"/>
          <p:cNvSpPr txBox="1">
            <a:spLocks noGrp="1"/>
          </p:cNvSpPr>
          <p:nvPr>
            <p:ph type="subTitle" idx="19"/>
          </p:nvPr>
        </p:nvSpPr>
        <p:spPr>
          <a:xfrm>
            <a:off x="720000" y="3625200"/>
            <a:ext cx="23055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Questrial"/>
              <a:buNone/>
              <a:defRPr sz="2000" b="1">
                <a:solidFill>
                  <a:schemeClr val="dk1"/>
                </a:solidFill>
                <a:latin typeface="Questrial"/>
                <a:ea typeface="Questrial"/>
                <a:cs typeface="Questrial"/>
                <a:sym typeface="Questrial"/>
              </a:defRPr>
            </a:lvl1pPr>
            <a:lvl2pPr lvl="1" rtl="0">
              <a:lnSpc>
                <a:spcPct val="100000"/>
              </a:lnSpc>
              <a:spcBef>
                <a:spcPts val="0"/>
              </a:spcBef>
              <a:spcAft>
                <a:spcPts val="0"/>
              </a:spcAft>
              <a:buSzPts val="2000"/>
              <a:buFont typeface="Questrial"/>
              <a:buNone/>
              <a:defRPr sz="2000" b="1">
                <a:latin typeface="Questrial"/>
                <a:ea typeface="Questrial"/>
                <a:cs typeface="Questrial"/>
                <a:sym typeface="Questrial"/>
              </a:defRPr>
            </a:lvl2pPr>
            <a:lvl3pPr lvl="2" rtl="0">
              <a:lnSpc>
                <a:spcPct val="100000"/>
              </a:lnSpc>
              <a:spcBef>
                <a:spcPts val="0"/>
              </a:spcBef>
              <a:spcAft>
                <a:spcPts val="0"/>
              </a:spcAft>
              <a:buSzPts val="2000"/>
              <a:buFont typeface="Questrial"/>
              <a:buNone/>
              <a:defRPr sz="2000" b="1">
                <a:latin typeface="Questrial"/>
                <a:ea typeface="Questrial"/>
                <a:cs typeface="Questrial"/>
                <a:sym typeface="Questrial"/>
              </a:defRPr>
            </a:lvl3pPr>
            <a:lvl4pPr lvl="3" rtl="0">
              <a:lnSpc>
                <a:spcPct val="100000"/>
              </a:lnSpc>
              <a:spcBef>
                <a:spcPts val="0"/>
              </a:spcBef>
              <a:spcAft>
                <a:spcPts val="0"/>
              </a:spcAft>
              <a:buSzPts val="2000"/>
              <a:buFont typeface="Questrial"/>
              <a:buNone/>
              <a:defRPr sz="2000" b="1">
                <a:latin typeface="Questrial"/>
                <a:ea typeface="Questrial"/>
                <a:cs typeface="Questrial"/>
                <a:sym typeface="Questrial"/>
              </a:defRPr>
            </a:lvl4pPr>
            <a:lvl5pPr lvl="4" rtl="0">
              <a:lnSpc>
                <a:spcPct val="100000"/>
              </a:lnSpc>
              <a:spcBef>
                <a:spcPts val="0"/>
              </a:spcBef>
              <a:spcAft>
                <a:spcPts val="0"/>
              </a:spcAft>
              <a:buSzPts val="2000"/>
              <a:buFont typeface="Questrial"/>
              <a:buNone/>
              <a:defRPr sz="2000" b="1">
                <a:latin typeface="Questrial"/>
                <a:ea typeface="Questrial"/>
                <a:cs typeface="Questrial"/>
                <a:sym typeface="Questrial"/>
              </a:defRPr>
            </a:lvl5pPr>
            <a:lvl6pPr lvl="5" rtl="0">
              <a:lnSpc>
                <a:spcPct val="100000"/>
              </a:lnSpc>
              <a:spcBef>
                <a:spcPts val="0"/>
              </a:spcBef>
              <a:spcAft>
                <a:spcPts val="0"/>
              </a:spcAft>
              <a:buSzPts val="2000"/>
              <a:buFont typeface="Questrial"/>
              <a:buNone/>
              <a:defRPr sz="2000" b="1">
                <a:latin typeface="Questrial"/>
                <a:ea typeface="Questrial"/>
                <a:cs typeface="Questrial"/>
                <a:sym typeface="Questrial"/>
              </a:defRPr>
            </a:lvl6pPr>
            <a:lvl7pPr lvl="6" rtl="0">
              <a:lnSpc>
                <a:spcPct val="100000"/>
              </a:lnSpc>
              <a:spcBef>
                <a:spcPts val="0"/>
              </a:spcBef>
              <a:spcAft>
                <a:spcPts val="0"/>
              </a:spcAft>
              <a:buSzPts val="2000"/>
              <a:buFont typeface="Questrial"/>
              <a:buNone/>
              <a:defRPr sz="2000" b="1">
                <a:latin typeface="Questrial"/>
                <a:ea typeface="Questrial"/>
                <a:cs typeface="Questrial"/>
                <a:sym typeface="Questrial"/>
              </a:defRPr>
            </a:lvl7pPr>
            <a:lvl8pPr lvl="7" rtl="0">
              <a:lnSpc>
                <a:spcPct val="100000"/>
              </a:lnSpc>
              <a:spcBef>
                <a:spcPts val="0"/>
              </a:spcBef>
              <a:spcAft>
                <a:spcPts val="0"/>
              </a:spcAft>
              <a:buSzPts val="2000"/>
              <a:buFont typeface="Questrial"/>
              <a:buNone/>
              <a:defRPr sz="2000" b="1">
                <a:latin typeface="Questrial"/>
                <a:ea typeface="Questrial"/>
                <a:cs typeface="Questrial"/>
                <a:sym typeface="Questrial"/>
              </a:defRPr>
            </a:lvl8pPr>
            <a:lvl9pPr lvl="8" rtl="0">
              <a:lnSpc>
                <a:spcPct val="100000"/>
              </a:lnSpc>
              <a:spcBef>
                <a:spcPts val="0"/>
              </a:spcBef>
              <a:spcAft>
                <a:spcPts val="0"/>
              </a:spcAft>
              <a:buSzPts val="2000"/>
              <a:buFont typeface="Questrial"/>
              <a:buNone/>
              <a:defRPr sz="2000" b="1">
                <a:latin typeface="Questrial"/>
                <a:ea typeface="Questrial"/>
                <a:cs typeface="Questrial"/>
                <a:sym typeface="Questrial"/>
              </a:defRPr>
            </a:lvl9pPr>
          </a:lstStyle>
          <a:p>
            <a:endParaRPr/>
          </a:p>
        </p:txBody>
      </p:sp>
      <p:sp>
        <p:nvSpPr>
          <p:cNvPr id="185" name="Google Shape;185;p13"/>
          <p:cNvSpPr txBox="1">
            <a:spLocks noGrp="1"/>
          </p:cNvSpPr>
          <p:nvPr>
            <p:ph type="subTitle" idx="20"/>
          </p:nvPr>
        </p:nvSpPr>
        <p:spPr>
          <a:xfrm>
            <a:off x="3419271" y="3625200"/>
            <a:ext cx="23055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Questrial"/>
              <a:buNone/>
              <a:defRPr sz="2000" b="1">
                <a:solidFill>
                  <a:schemeClr val="dk1"/>
                </a:solidFill>
                <a:latin typeface="Questrial"/>
                <a:ea typeface="Questrial"/>
                <a:cs typeface="Questrial"/>
                <a:sym typeface="Questrial"/>
              </a:defRPr>
            </a:lvl1pPr>
            <a:lvl2pPr lvl="1" rtl="0">
              <a:lnSpc>
                <a:spcPct val="100000"/>
              </a:lnSpc>
              <a:spcBef>
                <a:spcPts val="0"/>
              </a:spcBef>
              <a:spcAft>
                <a:spcPts val="0"/>
              </a:spcAft>
              <a:buSzPts val="2000"/>
              <a:buFont typeface="Questrial"/>
              <a:buNone/>
              <a:defRPr sz="2000" b="1">
                <a:latin typeface="Questrial"/>
                <a:ea typeface="Questrial"/>
                <a:cs typeface="Questrial"/>
                <a:sym typeface="Questrial"/>
              </a:defRPr>
            </a:lvl2pPr>
            <a:lvl3pPr lvl="2" rtl="0">
              <a:lnSpc>
                <a:spcPct val="100000"/>
              </a:lnSpc>
              <a:spcBef>
                <a:spcPts val="0"/>
              </a:spcBef>
              <a:spcAft>
                <a:spcPts val="0"/>
              </a:spcAft>
              <a:buSzPts val="2000"/>
              <a:buFont typeface="Questrial"/>
              <a:buNone/>
              <a:defRPr sz="2000" b="1">
                <a:latin typeface="Questrial"/>
                <a:ea typeface="Questrial"/>
                <a:cs typeface="Questrial"/>
                <a:sym typeface="Questrial"/>
              </a:defRPr>
            </a:lvl3pPr>
            <a:lvl4pPr lvl="3" rtl="0">
              <a:lnSpc>
                <a:spcPct val="100000"/>
              </a:lnSpc>
              <a:spcBef>
                <a:spcPts val="0"/>
              </a:spcBef>
              <a:spcAft>
                <a:spcPts val="0"/>
              </a:spcAft>
              <a:buSzPts val="2000"/>
              <a:buFont typeface="Questrial"/>
              <a:buNone/>
              <a:defRPr sz="2000" b="1">
                <a:latin typeface="Questrial"/>
                <a:ea typeface="Questrial"/>
                <a:cs typeface="Questrial"/>
                <a:sym typeface="Questrial"/>
              </a:defRPr>
            </a:lvl4pPr>
            <a:lvl5pPr lvl="4" rtl="0">
              <a:lnSpc>
                <a:spcPct val="100000"/>
              </a:lnSpc>
              <a:spcBef>
                <a:spcPts val="0"/>
              </a:spcBef>
              <a:spcAft>
                <a:spcPts val="0"/>
              </a:spcAft>
              <a:buSzPts val="2000"/>
              <a:buFont typeface="Questrial"/>
              <a:buNone/>
              <a:defRPr sz="2000" b="1">
                <a:latin typeface="Questrial"/>
                <a:ea typeface="Questrial"/>
                <a:cs typeface="Questrial"/>
                <a:sym typeface="Questrial"/>
              </a:defRPr>
            </a:lvl5pPr>
            <a:lvl6pPr lvl="5" rtl="0">
              <a:lnSpc>
                <a:spcPct val="100000"/>
              </a:lnSpc>
              <a:spcBef>
                <a:spcPts val="0"/>
              </a:spcBef>
              <a:spcAft>
                <a:spcPts val="0"/>
              </a:spcAft>
              <a:buSzPts val="2000"/>
              <a:buFont typeface="Questrial"/>
              <a:buNone/>
              <a:defRPr sz="2000" b="1">
                <a:latin typeface="Questrial"/>
                <a:ea typeface="Questrial"/>
                <a:cs typeface="Questrial"/>
                <a:sym typeface="Questrial"/>
              </a:defRPr>
            </a:lvl6pPr>
            <a:lvl7pPr lvl="6" rtl="0">
              <a:lnSpc>
                <a:spcPct val="100000"/>
              </a:lnSpc>
              <a:spcBef>
                <a:spcPts val="0"/>
              </a:spcBef>
              <a:spcAft>
                <a:spcPts val="0"/>
              </a:spcAft>
              <a:buSzPts val="2000"/>
              <a:buFont typeface="Questrial"/>
              <a:buNone/>
              <a:defRPr sz="2000" b="1">
                <a:latin typeface="Questrial"/>
                <a:ea typeface="Questrial"/>
                <a:cs typeface="Questrial"/>
                <a:sym typeface="Questrial"/>
              </a:defRPr>
            </a:lvl7pPr>
            <a:lvl8pPr lvl="7" rtl="0">
              <a:lnSpc>
                <a:spcPct val="100000"/>
              </a:lnSpc>
              <a:spcBef>
                <a:spcPts val="0"/>
              </a:spcBef>
              <a:spcAft>
                <a:spcPts val="0"/>
              </a:spcAft>
              <a:buSzPts val="2000"/>
              <a:buFont typeface="Questrial"/>
              <a:buNone/>
              <a:defRPr sz="2000" b="1">
                <a:latin typeface="Questrial"/>
                <a:ea typeface="Questrial"/>
                <a:cs typeface="Questrial"/>
                <a:sym typeface="Questrial"/>
              </a:defRPr>
            </a:lvl8pPr>
            <a:lvl9pPr lvl="8" rtl="0">
              <a:lnSpc>
                <a:spcPct val="100000"/>
              </a:lnSpc>
              <a:spcBef>
                <a:spcPts val="0"/>
              </a:spcBef>
              <a:spcAft>
                <a:spcPts val="0"/>
              </a:spcAft>
              <a:buSzPts val="2000"/>
              <a:buFont typeface="Questrial"/>
              <a:buNone/>
              <a:defRPr sz="2000" b="1">
                <a:latin typeface="Questrial"/>
                <a:ea typeface="Questrial"/>
                <a:cs typeface="Questrial"/>
                <a:sym typeface="Questrial"/>
              </a:defRPr>
            </a:lvl9pPr>
          </a:lstStyle>
          <a:p>
            <a:endParaRPr/>
          </a:p>
        </p:txBody>
      </p:sp>
      <p:sp>
        <p:nvSpPr>
          <p:cNvPr id="186" name="Google Shape;186;p13"/>
          <p:cNvSpPr txBox="1">
            <a:spLocks noGrp="1"/>
          </p:cNvSpPr>
          <p:nvPr>
            <p:ph type="subTitle" idx="21"/>
          </p:nvPr>
        </p:nvSpPr>
        <p:spPr>
          <a:xfrm>
            <a:off x="6118549" y="3625200"/>
            <a:ext cx="2305500" cy="484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Questrial"/>
              <a:buNone/>
              <a:defRPr sz="2000" b="1">
                <a:solidFill>
                  <a:schemeClr val="dk1"/>
                </a:solidFill>
                <a:latin typeface="Questrial"/>
                <a:ea typeface="Questrial"/>
                <a:cs typeface="Questrial"/>
                <a:sym typeface="Questrial"/>
              </a:defRPr>
            </a:lvl1pPr>
            <a:lvl2pPr lvl="1" rtl="0">
              <a:lnSpc>
                <a:spcPct val="100000"/>
              </a:lnSpc>
              <a:spcBef>
                <a:spcPts val="0"/>
              </a:spcBef>
              <a:spcAft>
                <a:spcPts val="0"/>
              </a:spcAft>
              <a:buSzPts val="2000"/>
              <a:buFont typeface="Questrial"/>
              <a:buNone/>
              <a:defRPr sz="2000" b="1">
                <a:latin typeface="Questrial"/>
                <a:ea typeface="Questrial"/>
                <a:cs typeface="Questrial"/>
                <a:sym typeface="Questrial"/>
              </a:defRPr>
            </a:lvl2pPr>
            <a:lvl3pPr lvl="2" rtl="0">
              <a:lnSpc>
                <a:spcPct val="100000"/>
              </a:lnSpc>
              <a:spcBef>
                <a:spcPts val="0"/>
              </a:spcBef>
              <a:spcAft>
                <a:spcPts val="0"/>
              </a:spcAft>
              <a:buSzPts val="2000"/>
              <a:buFont typeface="Questrial"/>
              <a:buNone/>
              <a:defRPr sz="2000" b="1">
                <a:latin typeface="Questrial"/>
                <a:ea typeface="Questrial"/>
                <a:cs typeface="Questrial"/>
                <a:sym typeface="Questrial"/>
              </a:defRPr>
            </a:lvl3pPr>
            <a:lvl4pPr lvl="3" rtl="0">
              <a:lnSpc>
                <a:spcPct val="100000"/>
              </a:lnSpc>
              <a:spcBef>
                <a:spcPts val="0"/>
              </a:spcBef>
              <a:spcAft>
                <a:spcPts val="0"/>
              </a:spcAft>
              <a:buSzPts val="2000"/>
              <a:buFont typeface="Questrial"/>
              <a:buNone/>
              <a:defRPr sz="2000" b="1">
                <a:latin typeface="Questrial"/>
                <a:ea typeface="Questrial"/>
                <a:cs typeface="Questrial"/>
                <a:sym typeface="Questrial"/>
              </a:defRPr>
            </a:lvl4pPr>
            <a:lvl5pPr lvl="4" rtl="0">
              <a:lnSpc>
                <a:spcPct val="100000"/>
              </a:lnSpc>
              <a:spcBef>
                <a:spcPts val="0"/>
              </a:spcBef>
              <a:spcAft>
                <a:spcPts val="0"/>
              </a:spcAft>
              <a:buSzPts val="2000"/>
              <a:buFont typeface="Questrial"/>
              <a:buNone/>
              <a:defRPr sz="2000" b="1">
                <a:latin typeface="Questrial"/>
                <a:ea typeface="Questrial"/>
                <a:cs typeface="Questrial"/>
                <a:sym typeface="Questrial"/>
              </a:defRPr>
            </a:lvl5pPr>
            <a:lvl6pPr lvl="5" rtl="0">
              <a:lnSpc>
                <a:spcPct val="100000"/>
              </a:lnSpc>
              <a:spcBef>
                <a:spcPts val="0"/>
              </a:spcBef>
              <a:spcAft>
                <a:spcPts val="0"/>
              </a:spcAft>
              <a:buSzPts val="2000"/>
              <a:buFont typeface="Questrial"/>
              <a:buNone/>
              <a:defRPr sz="2000" b="1">
                <a:latin typeface="Questrial"/>
                <a:ea typeface="Questrial"/>
                <a:cs typeface="Questrial"/>
                <a:sym typeface="Questrial"/>
              </a:defRPr>
            </a:lvl6pPr>
            <a:lvl7pPr lvl="6" rtl="0">
              <a:lnSpc>
                <a:spcPct val="100000"/>
              </a:lnSpc>
              <a:spcBef>
                <a:spcPts val="0"/>
              </a:spcBef>
              <a:spcAft>
                <a:spcPts val="0"/>
              </a:spcAft>
              <a:buSzPts val="2000"/>
              <a:buFont typeface="Questrial"/>
              <a:buNone/>
              <a:defRPr sz="2000" b="1">
                <a:latin typeface="Questrial"/>
                <a:ea typeface="Questrial"/>
                <a:cs typeface="Questrial"/>
                <a:sym typeface="Questrial"/>
              </a:defRPr>
            </a:lvl7pPr>
            <a:lvl8pPr lvl="7" rtl="0">
              <a:lnSpc>
                <a:spcPct val="100000"/>
              </a:lnSpc>
              <a:spcBef>
                <a:spcPts val="0"/>
              </a:spcBef>
              <a:spcAft>
                <a:spcPts val="0"/>
              </a:spcAft>
              <a:buSzPts val="2000"/>
              <a:buFont typeface="Questrial"/>
              <a:buNone/>
              <a:defRPr sz="2000" b="1">
                <a:latin typeface="Questrial"/>
                <a:ea typeface="Questrial"/>
                <a:cs typeface="Questrial"/>
                <a:sym typeface="Questrial"/>
              </a:defRPr>
            </a:lvl8pPr>
            <a:lvl9pPr lvl="8" rtl="0">
              <a:lnSpc>
                <a:spcPct val="100000"/>
              </a:lnSpc>
              <a:spcBef>
                <a:spcPts val="0"/>
              </a:spcBef>
              <a:spcAft>
                <a:spcPts val="0"/>
              </a:spcAft>
              <a:buSzPts val="2000"/>
              <a:buFont typeface="Questrial"/>
              <a:buNone/>
              <a:defRPr sz="2000" b="1">
                <a:latin typeface="Questrial"/>
                <a:ea typeface="Questrial"/>
                <a:cs typeface="Questrial"/>
                <a:sym typeface="Questrial"/>
              </a:defRPr>
            </a:lvl9pPr>
          </a:lstStyle>
          <a:p>
            <a:endParaRPr/>
          </a:p>
        </p:txBody>
      </p:sp>
      <p:grpSp>
        <p:nvGrpSpPr>
          <p:cNvPr id="187" name="Google Shape;187;p13"/>
          <p:cNvGrpSpPr/>
          <p:nvPr/>
        </p:nvGrpSpPr>
        <p:grpSpPr>
          <a:xfrm>
            <a:off x="-372485" y="-387790"/>
            <a:ext cx="9745373" cy="5731850"/>
            <a:chOff x="-372485" y="-387790"/>
            <a:chExt cx="9745373" cy="5731850"/>
          </a:xfrm>
        </p:grpSpPr>
        <p:grpSp>
          <p:nvGrpSpPr>
            <p:cNvPr id="188" name="Google Shape;188;p13"/>
            <p:cNvGrpSpPr/>
            <p:nvPr/>
          </p:nvGrpSpPr>
          <p:grpSpPr>
            <a:xfrm>
              <a:off x="-248197" y="-76190"/>
              <a:ext cx="9586222" cy="5420233"/>
              <a:chOff x="-248197" y="-76190"/>
              <a:chExt cx="9586222" cy="5420233"/>
            </a:xfrm>
          </p:grpSpPr>
          <p:sp>
            <p:nvSpPr>
              <p:cNvPr id="189" name="Google Shape;189;p13"/>
              <p:cNvSpPr/>
              <p:nvPr/>
            </p:nvSpPr>
            <p:spPr>
              <a:xfrm>
                <a:off x="-248197" y="4803664"/>
                <a:ext cx="623992" cy="540380"/>
              </a:xfrm>
              <a:custGeom>
                <a:avLst/>
                <a:gdLst/>
                <a:ahLst/>
                <a:cxnLst/>
                <a:rect l="l" t="t" r="r" b="b"/>
                <a:pathLst>
                  <a:path w="9351" h="8098" extrusionOk="0">
                    <a:moveTo>
                      <a:pt x="2338" y="1"/>
                    </a:moveTo>
                    <a:lnTo>
                      <a:pt x="1" y="4049"/>
                    </a:lnTo>
                    <a:lnTo>
                      <a:pt x="2338" y="8098"/>
                    </a:lnTo>
                    <a:lnTo>
                      <a:pt x="7013" y="8098"/>
                    </a:lnTo>
                    <a:lnTo>
                      <a:pt x="9350" y="4049"/>
                    </a:lnTo>
                    <a:lnTo>
                      <a:pt x="7013"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13"/>
              <p:cNvSpPr/>
              <p:nvPr/>
            </p:nvSpPr>
            <p:spPr>
              <a:xfrm>
                <a:off x="8714100" y="-76190"/>
                <a:ext cx="623926" cy="540246"/>
              </a:xfrm>
              <a:custGeom>
                <a:avLst/>
                <a:gdLst/>
                <a:ahLst/>
                <a:cxnLst/>
                <a:rect l="l" t="t" r="r" b="b"/>
                <a:pathLst>
                  <a:path w="9350" h="8096" extrusionOk="0">
                    <a:moveTo>
                      <a:pt x="2338" y="1"/>
                    </a:moveTo>
                    <a:lnTo>
                      <a:pt x="1" y="4049"/>
                    </a:lnTo>
                    <a:lnTo>
                      <a:pt x="2338" y="8096"/>
                    </a:lnTo>
                    <a:lnTo>
                      <a:pt x="7012" y="8096"/>
                    </a:lnTo>
                    <a:lnTo>
                      <a:pt x="9349" y="4049"/>
                    </a:lnTo>
                    <a:lnTo>
                      <a:pt x="701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1" name="Google Shape;191;p13"/>
            <p:cNvGrpSpPr/>
            <p:nvPr/>
          </p:nvGrpSpPr>
          <p:grpSpPr>
            <a:xfrm>
              <a:off x="-372485" y="-387790"/>
              <a:ext cx="9745373" cy="5731850"/>
              <a:chOff x="-372485" y="-387790"/>
              <a:chExt cx="9745373" cy="5731850"/>
            </a:xfrm>
          </p:grpSpPr>
          <p:grpSp>
            <p:nvGrpSpPr>
              <p:cNvPr id="192" name="Google Shape;192;p13"/>
              <p:cNvGrpSpPr/>
              <p:nvPr/>
            </p:nvGrpSpPr>
            <p:grpSpPr>
              <a:xfrm>
                <a:off x="8679238" y="3435348"/>
                <a:ext cx="693651" cy="1908712"/>
                <a:chOff x="8679238" y="3435348"/>
                <a:chExt cx="693651" cy="1908712"/>
              </a:xfrm>
            </p:grpSpPr>
            <p:sp>
              <p:nvSpPr>
                <p:cNvPr id="193" name="Google Shape;193;p13"/>
                <p:cNvSpPr/>
                <p:nvPr/>
              </p:nvSpPr>
              <p:spPr>
                <a:xfrm flipH="1">
                  <a:off x="8679238" y="3435348"/>
                  <a:ext cx="693651" cy="600771"/>
                </a:xfrm>
                <a:custGeom>
                  <a:avLst/>
                  <a:gdLst/>
                  <a:ahLst/>
                  <a:cxnLst/>
                  <a:rect l="l" t="t" r="r" b="b"/>
                  <a:pathLst>
                    <a:path w="15185" h="13151" extrusionOk="0">
                      <a:moveTo>
                        <a:pt x="3796" y="1"/>
                      </a:moveTo>
                      <a:lnTo>
                        <a:pt x="0" y="6576"/>
                      </a:lnTo>
                      <a:lnTo>
                        <a:pt x="3796" y="13151"/>
                      </a:lnTo>
                      <a:lnTo>
                        <a:pt x="11388" y="13151"/>
                      </a:lnTo>
                      <a:lnTo>
                        <a:pt x="15185" y="6576"/>
                      </a:lnTo>
                      <a:lnTo>
                        <a:pt x="11388"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13"/>
                <p:cNvSpPr/>
                <p:nvPr/>
              </p:nvSpPr>
              <p:spPr>
                <a:xfrm flipH="1">
                  <a:off x="8679238" y="4743289"/>
                  <a:ext cx="693651" cy="600771"/>
                </a:xfrm>
                <a:custGeom>
                  <a:avLst/>
                  <a:gdLst/>
                  <a:ahLst/>
                  <a:cxnLst/>
                  <a:rect l="l" t="t" r="r" b="b"/>
                  <a:pathLst>
                    <a:path w="15185" h="13151" extrusionOk="0">
                      <a:moveTo>
                        <a:pt x="3796" y="0"/>
                      </a:moveTo>
                      <a:lnTo>
                        <a:pt x="0" y="6574"/>
                      </a:lnTo>
                      <a:lnTo>
                        <a:pt x="3796" y="13150"/>
                      </a:lnTo>
                      <a:lnTo>
                        <a:pt x="11388" y="13150"/>
                      </a:lnTo>
                      <a:lnTo>
                        <a:pt x="15185" y="6574"/>
                      </a:lnTo>
                      <a:lnTo>
                        <a:pt x="1138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3"/>
                <p:cNvSpPr/>
                <p:nvPr/>
              </p:nvSpPr>
              <p:spPr>
                <a:xfrm flipH="1">
                  <a:off x="8679238" y="4089296"/>
                  <a:ext cx="693651" cy="600816"/>
                </a:xfrm>
                <a:custGeom>
                  <a:avLst/>
                  <a:gdLst/>
                  <a:ahLst/>
                  <a:cxnLst/>
                  <a:rect l="l" t="t" r="r" b="b"/>
                  <a:pathLst>
                    <a:path w="15185" h="13152" extrusionOk="0">
                      <a:moveTo>
                        <a:pt x="3796" y="1"/>
                      </a:moveTo>
                      <a:lnTo>
                        <a:pt x="0" y="6576"/>
                      </a:lnTo>
                      <a:lnTo>
                        <a:pt x="3796" y="13151"/>
                      </a:lnTo>
                      <a:lnTo>
                        <a:pt x="11388" y="13151"/>
                      </a:lnTo>
                      <a:lnTo>
                        <a:pt x="15185" y="6576"/>
                      </a:lnTo>
                      <a:lnTo>
                        <a:pt x="11388" y="1"/>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6" name="Google Shape;196;p13"/>
              <p:cNvGrpSpPr/>
              <p:nvPr/>
            </p:nvGrpSpPr>
            <p:grpSpPr>
              <a:xfrm>
                <a:off x="-372485" y="-387790"/>
                <a:ext cx="1690139" cy="860151"/>
                <a:chOff x="-115310" y="4491735"/>
                <a:chExt cx="1690139" cy="860151"/>
              </a:xfrm>
            </p:grpSpPr>
            <p:sp>
              <p:nvSpPr>
                <p:cNvPr id="197" name="Google Shape;197;p13"/>
                <p:cNvSpPr/>
                <p:nvPr/>
              </p:nvSpPr>
              <p:spPr>
                <a:xfrm>
                  <a:off x="931715" y="4789370"/>
                  <a:ext cx="643114" cy="557043"/>
                </a:xfrm>
                <a:custGeom>
                  <a:avLst/>
                  <a:gdLst/>
                  <a:ahLst/>
                  <a:cxnLst/>
                  <a:rect l="l" t="t" r="r" b="b"/>
                  <a:pathLst>
                    <a:path w="15183" h="13151" extrusionOk="0">
                      <a:moveTo>
                        <a:pt x="3796" y="0"/>
                      </a:moveTo>
                      <a:lnTo>
                        <a:pt x="0" y="6575"/>
                      </a:lnTo>
                      <a:lnTo>
                        <a:pt x="3796" y="13150"/>
                      </a:lnTo>
                      <a:lnTo>
                        <a:pt x="11387" y="13150"/>
                      </a:lnTo>
                      <a:lnTo>
                        <a:pt x="15183" y="6575"/>
                      </a:lnTo>
                      <a:lnTo>
                        <a:pt x="11387"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3"/>
                <p:cNvSpPr/>
                <p:nvPr/>
              </p:nvSpPr>
              <p:spPr>
                <a:xfrm>
                  <a:off x="-115310" y="4794927"/>
                  <a:ext cx="643114" cy="556959"/>
                </a:xfrm>
                <a:custGeom>
                  <a:avLst/>
                  <a:gdLst/>
                  <a:ahLst/>
                  <a:cxnLst/>
                  <a:rect l="l" t="t" r="r" b="b"/>
                  <a:pathLst>
                    <a:path w="15183" h="13149" extrusionOk="0">
                      <a:moveTo>
                        <a:pt x="3796" y="1"/>
                      </a:moveTo>
                      <a:lnTo>
                        <a:pt x="0" y="6576"/>
                      </a:lnTo>
                      <a:lnTo>
                        <a:pt x="3796" y="13149"/>
                      </a:lnTo>
                      <a:lnTo>
                        <a:pt x="11387" y="13149"/>
                      </a:lnTo>
                      <a:lnTo>
                        <a:pt x="15183" y="6576"/>
                      </a:lnTo>
                      <a:lnTo>
                        <a:pt x="11387"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3"/>
                <p:cNvSpPr/>
                <p:nvPr/>
              </p:nvSpPr>
              <p:spPr>
                <a:xfrm>
                  <a:off x="410904" y="4491735"/>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pic>
        <p:nvPicPr>
          <p:cNvPr id="200" name="Google Shape;200;p13"/>
          <p:cNvPicPr preferRelativeResize="0"/>
          <p:nvPr/>
        </p:nvPicPr>
        <p:blipFill>
          <a:blip r:embed="rId2">
            <a:alphaModFix/>
          </a:blip>
          <a:stretch>
            <a:fillRect/>
          </a:stretch>
        </p:blipFill>
        <p:spPr>
          <a:xfrm rot="2430966">
            <a:off x="-681964" y="1983884"/>
            <a:ext cx="1459532" cy="1459537"/>
          </a:xfrm>
          <a:prstGeom prst="rect">
            <a:avLst/>
          </a:prstGeom>
          <a:noFill/>
          <a:ln>
            <a:noFill/>
          </a:ln>
          <a:effectLst>
            <a:outerShdw blurRad="57150" dist="19050" dir="5400000" algn="bl" rotWithShape="0">
              <a:schemeClr val="dk1">
                <a:alpha val="50000"/>
              </a:schemeClr>
            </a:outerShdw>
          </a:effectLst>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201"/>
        <p:cNvGrpSpPr/>
        <p:nvPr/>
      </p:nvGrpSpPr>
      <p:grpSpPr>
        <a:xfrm>
          <a:off x="0" y="0"/>
          <a:ext cx="0" cy="0"/>
          <a:chOff x="0" y="0"/>
          <a:chExt cx="0" cy="0"/>
        </a:xfrm>
      </p:grpSpPr>
      <p:sp>
        <p:nvSpPr>
          <p:cNvPr id="202" name="Google Shape;202;p14"/>
          <p:cNvSpPr txBox="1">
            <a:spLocks noGrp="1"/>
          </p:cNvSpPr>
          <p:nvPr>
            <p:ph type="title"/>
          </p:nvPr>
        </p:nvSpPr>
        <p:spPr>
          <a:xfrm>
            <a:off x="713245" y="3768400"/>
            <a:ext cx="4382700" cy="5760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2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203" name="Google Shape;203;p14"/>
          <p:cNvSpPr txBox="1">
            <a:spLocks noGrp="1"/>
          </p:cNvSpPr>
          <p:nvPr>
            <p:ph type="subTitle" idx="1"/>
          </p:nvPr>
        </p:nvSpPr>
        <p:spPr>
          <a:xfrm>
            <a:off x="713225" y="799100"/>
            <a:ext cx="4382700" cy="29694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3000"/>
            </a:lvl1pPr>
            <a:lvl2pPr lvl="1" algn="ctr" rtl="0">
              <a:lnSpc>
                <a:spcPct val="100000"/>
              </a:lnSpc>
              <a:spcBef>
                <a:spcPts val="0"/>
              </a:spcBef>
              <a:spcAft>
                <a:spcPts val="0"/>
              </a:spcAft>
              <a:buSzPts val="3000"/>
              <a:buNone/>
              <a:defRPr sz="3000"/>
            </a:lvl2pPr>
            <a:lvl3pPr lvl="2" algn="ctr" rtl="0">
              <a:lnSpc>
                <a:spcPct val="100000"/>
              </a:lnSpc>
              <a:spcBef>
                <a:spcPts val="0"/>
              </a:spcBef>
              <a:spcAft>
                <a:spcPts val="0"/>
              </a:spcAft>
              <a:buSzPts val="3000"/>
              <a:buNone/>
              <a:defRPr sz="3000"/>
            </a:lvl3pPr>
            <a:lvl4pPr lvl="3" algn="ctr" rtl="0">
              <a:lnSpc>
                <a:spcPct val="100000"/>
              </a:lnSpc>
              <a:spcBef>
                <a:spcPts val="0"/>
              </a:spcBef>
              <a:spcAft>
                <a:spcPts val="0"/>
              </a:spcAft>
              <a:buSzPts val="3000"/>
              <a:buNone/>
              <a:defRPr sz="3000"/>
            </a:lvl4pPr>
            <a:lvl5pPr lvl="4" algn="ctr" rtl="0">
              <a:lnSpc>
                <a:spcPct val="100000"/>
              </a:lnSpc>
              <a:spcBef>
                <a:spcPts val="0"/>
              </a:spcBef>
              <a:spcAft>
                <a:spcPts val="0"/>
              </a:spcAft>
              <a:buSzPts val="3000"/>
              <a:buNone/>
              <a:defRPr sz="3000"/>
            </a:lvl5pPr>
            <a:lvl6pPr lvl="5" algn="ctr" rtl="0">
              <a:lnSpc>
                <a:spcPct val="100000"/>
              </a:lnSpc>
              <a:spcBef>
                <a:spcPts val="0"/>
              </a:spcBef>
              <a:spcAft>
                <a:spcPts val="0"/>
              </a:spcAft>
              <a:buSzPts val="3000"/>
              <a:buNone/>
              <a:defRPr sz="3000"/>
            </a:lvl6pPr>
            <a:lvl7pPr lvl="6" algn="ctr" rtl="0">
              <a:lnSpc>
                <a:spcPct val="100000"/>
              </a:lnSpc>
              <a:spcBef>
                <a:spcPts val="0"/>
              </a:spcBef>
              <a:spcAft>
                <a:spcPts val="0"/>
              </a:spcAft>
              <a:buSzPts val="3000"/>
              <a:buNone/>
              <a:defRPr sz="3000"/>
            </a:lvl7pPr>
            <a:lvl8pPr lvl="7" algn="ctr" rtl="0">
              <a:lnSpc>
                <a:spcPct val="100000"/>
              </a:lnSpc>
              <a:spcBef>
                <a:spcPts val="0"/>
              </a:spcBef>
              <a:spcAft>
                <a:spcPts val="0"/>
              </a:spcAft>
              <a:buSzPts val="3000"/>
              <a:buNone/>
              <a:defRPr sz="3000"/>
            </a:lvl8pPr>
            <a:lvl9pPr lvl="8" algn="ctr" rtl="0">
              <a:lnSpc>
                <a:spcPct val="100000"/>
              </a:lnSpc>
              <a:spcBef>
                <a:spcPts val="0"/>
              </a:spcBef>
              <a:spcAft>
                <a:spcPts val="0"/>
              </a:spcAft>
              <a:buSzPts val="3000"/>
              <a:buNone/>
              <a:defRPr sz="3000"/>
            </a:lvl9pPr>
          </a:lstStyle>
          <a:p>
            <a:endParaRPr/>
          </a:p>
        </p:txBody>
      </p:sp>
      <p:grpSp>
        <p:nvGrpSpPr>
          <p:cNvPr id="204" name="Google Shape;204;p14"/>
          <p:cNvGrpSpPr/>
          <p:nvPr/>
        </p:nvGrpSpPr>
        <p:grpSpPr>
          <a:xfrm rot="10800000" flipH="1">
            <a:off x="-2977125" y="-3917974"/>
            <a:ext cx="13001636" cy="10059518"/>
            <a:chOff x="-3646125" y="-1267056"/>
            <a:chExt cx="13001636" cy="10059518"/>
          </a:xfrm>
        </p:grpSpPr>
        <p:grpSp>
          <p:nvGrpSpPr>
            <p:cNvPr id="205" name="Google Shape;205;p14"/>
            <p:cNvGrpSpPr/>
            <p:nvPr/>
          </p:nvGrpSpPr>
          <p:grpSpPr>
            <a:xfrm rot="665584">
              <a:off x="-2989623" y="-216947"/>
              <a:ext cx="11688632" cy="7959301"/>
              <a:chOff x="-548445" y="-1364282"/>
              <a:chExt cx="11688823" cy="7959430"/>
            </a:xfrm>
          </p:grpSpPr>
          <p:grpSp>
            <p:nvGrpSpPr>
              <p:cNvPr id="206" name="Google Shape;206;p14"/>
              <p:cNvGrpSpPr/>
              <p:nvPr/>
            </p:nvGrpSpPr>
            <p:grpSpPr>
              <a:xfrm rot="1128166">
                <a:off x="-24805" y="146841"/>
                <a:ext cx="10194255" cy="4937184"/>
                <a:chOff x="-3225946" y="-3757598"/>
                <a:chExt cx="10194617" cy="4937360"/>
              </a:xfrm>
            </p:grpSpPr>
            <p:sp>
              <p:nvSpPr>
                <p:cNvPr id="207" name="Google Shape;207;p14"/>
                <p:cNvSpPr/>
                <p:nvPr/>
              </p:nvSpPr>
              <p:spPr>
                <a:xfrm>
                  <a:off x="6325473" y="-3256850"/>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4"/>
                <p:cNvSpPr/>
                <p:nvPr/>
              </p:nvSpPr>
              <p:spPr>
                <a:xfrm>
                  <a:off x="-3225946" y="-3463938"/>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14"/>
                <p:cNvSpPr/>
                <p:nvPr/>
              </p:nvSpPr>
              <p:spPr>
                <a:xfrm>
                  <a:off x="-516942" y="622803"/>
                  <a:ext cx="643114" cy="556959"/>
                </a:xfrm>
                <a:custGeom>
                  <a:avLst/>
                  <a:gdLst/>
                  <a:ahLst/>
                  <a:cxnLst/>
                  <a:rect l="l" t="t" r="r" b="b"/>
                  <a:pathLst>
                    <a:path w="15183" h="13149" extrusionOk="0">
                      <a:moveTo>
                        <a:pt x="3796" y="0"/>
                      </a:moveTo>
                      <a:lnTo>
                        <a:pt x="0" y="6574"/>
                      </a:lnTo>
                      <a:lnTo>
                        <a:pt x="3796" y="13148"/>
                      </a:lnTo>
                      <a:lnTo>
                        <a:pt x="11387" y="13148"/>
                      </a:lnTo>
                      <a:lnTo>
                        <a:pt x="15183" y="6574"/>
                      </a:lnTo>
                      <a:lnTo>
                        <a:pt x="11387"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14"/>
                <p:cNvSpPr/>
                <p:nvPr/>
              </p:nvSpPr>
              <p:spPr>
                <a:xfrm>
                  <a:off x="9271" y="319608"/>
                  <a:ext cx="643199" cy="557001"/>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4"/>
                <p:cNvSpPr/>
                <p:nvPr/>
              </p:nvSpPr>
              <p:spPr>
                <a:xfrm>
                  <a:off x="-2675909" y="-3757598"/>
                  <a:ext cx="643156" cy="556959"/>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2" name="Google Shape;212;p14"/>
              <p:cNvSpPr/>
              <p:nvPr/>
            </p:nvSpPr>
            <p:spPr>
              <a:xfrm rot="1128234">
                <a:off x="10424606" y="2169713"/>
                <a:ext cx="643170" cy="556977"/>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14"/>
              <p:cNvSpPr/>
              <p:nvPr/>
            </p:nvSpPr>
            <p:spPr>
              <a:xfrm rot="1128234">
                <a:off x="9222456" y="2389813"/>
                <a:ext cx="643170" cy="556977"/>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4" name="Google Shape;214;p14"/>
            <p:cNvSpPr/>
            <p:nvPr/>
          </p:nvSpPr>
          <p:spPr>
            <a:xfrm rot="1800095" flipH="1">
              <a:off x="-595564" y="-27896"/>
              <a:ext cx="643164" cy="556965"/>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15" name="Google Shape;215;p14"/>
            <p:cNvGrpSpPr/>
            <p:nvPr/>
          </p:nvGrpSpPr>
          <p:grpSpPr>
            <a:xfrm>
              <a:off x="7419505" y="-706317"/>
              <a:ext cx="1141915" cy="1311307"/>
              <a:chOff x="7419505" y="-706317"/>
              <a:chExt cx="1141915" cy="1311307"/>
            </a:xfrm>
          </p:grpSpPr>
          <p:sp>
            <p:nvSpPr>
              <p:cNvPr id="216" name="Google Shape;216;p14"/>
              <p:cNvSpPr/>
              <p:nvPr/>
            </p:nvSpPr>
            <p:spPr>
              <a:xfrm rot="-1793653" flipH="1">
                <a:off x="7515543" y="-583120"/>
                <a:ext cx="643084" cy="557060"/>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4"/>
              <p:cNvSpPr/>
              <p:nvPr/>
            </p:nvSpPr>
            <p:spPr>
              <a:xfrm rot="-1793653" flipH="1">
                <a:off x="7822292" y="-75159"/>
                <a:ext cx="643126" cy="556933"/>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218"/>
        <p:cNvGrpSpPr/>
        <p:nvPr/>
      </p:nvGrpSpPr>
      <p:grpSpPr>
        <a:xfrm>
          <a:off x="0" y="0"/>
          <a:ext cx="0" cy="0"/>
          <a:chOff x="0" y="0"/>
          <a:chExt cx="0" cy="0"/>
        </a:xfrm>
      </p:grpSpPr>
      <p:sp>
        <p:nvSpPr>
          <p:cNvPr id="219" name="Google Shape;219;p15"/>
          <p:cNvSpPr txBox="1">
            <a:spLocks noGrp="1"/>
          </p:cNvSpPr>
          <p:nvPr>
            <p:ph type="title"/>
          </p:nvPr>
        </p:nvSpPr>
        <p:spPr>
          <a:xfrm>
            <a:off x="4860400" y="1180863"/>
            <a:ext cx="3373800" cy="1665600"/>
          </a:xfrm>
          <a:prstGeom prst="rect">
            <a:avLst/>
          </a:prstGeom>
        </p:spPr>
        <p:txBody>
          <a:bodyPr spcFirstLastPara="1" wrap="square" lIns="91425" tIns="91425" rIns="91425" bIns="91425" anchor="b" anchorCtr="0">
            <a:noAutofit/>
          </a:bodyPr>
          <a:lstStyle>
            <a:lvl1pPr lvl="0" rtl="0">
              <a:spcBef>
                <a:spcPts val="0"/>
              </a:spcBef>
              <a:spcAft>
                <a:spcPts val="0"/>
              </a:spcAft>
              <a:buSzPts val="3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20" name="Google Shape;220;p15"/>
          <p:cNvSpPr txBox="1">
            <a:spLocks noGrp="1"/>
          </p:cNvSpPr>
          <p:nvPr>
            <p:ph type="subTitle" idx="1"/>
          </p:nvPr>
        </p:nvSpPr>
        <p:spPr>
          <a:xfrm>
            <a:off x="4860400" y="2846338"/>
            <a:ext cx="3373800" cy="11163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21" name="Google Shape;221;p15"/>
          <p:cNvSpPr>
            <a:spLocks noGrp="1"/>
          </p:cNvSpPr>
          <p:nvPr>
            <p:ph type="pic" idx="2"/>
          </p:nvPr>
        </p:nvSpPr>
        <p:spPr>
          <a:xfrm flipH="1">
            <a:off x="909800" y="904502"/>
            <a:ext cx="3336900" cy="3334500"/>
          </a:xfrm>
          <a:prstGeom prst="hexagon">
            <a:avLst>
              <a:gd name="adj" fmla="val 25000"/>
              <a:gd name="vf" fmla="val 115470"/>
            </a:avLst>
          </a:prstGeom>
          <a:noFill/>
          <a:ln>
            <a:noFill/>
          </a:ln>
          <a:effectLst>
            <a:outerShdw blurRad="57150" dist="19050" dir="5400000" algn="bl" rotWithShape="0">
              <a:schemeClr val="dk1">
                <a:alpha val="50000"/>
              </a:schemeClr>
            </a:outerShdw>
          </a:effectLst>
        </p:spPr>
      </p:sp>
      <p:grpSp>
        <p:nvGrpSpPr>
          <p:cNvPr id="222" name="Google Shape;222;p15"/>
          <p:cNvGrpSpPr/>
          <p:nvPr/>
        </p:nvGrpSpPr>
        <p:grpSpPr>
          <a:xfrm flipH="1">
            <a:off x="-109002" y="-358827"/>
            <a:ext cx="9325944" cy="5779087"/>
            <a:chOff x="46945" y="-435027"/>
            <a:chExt cx="9325944" cy="5779087"/>
          </a:xfrm>
        </p:grpSpPr>
        <p:grpSp>
          <p:nvGrpSpPr>
            <p:cNvPr id="223" name="Google Shape;223;p15"/>
            <p:cNvGrpSpPr/>
            <p:nvPr/>
          </p:nvGrpSpPr>
          <p:grpSpPr>
            <a:xfrm>
              <a:off x="46945" y="-435027"/>
              <a:ext cx="9162557" cy="1790477"/>
              <a:chOff x="46945" y="-435027"/>
              <a:chExt cx="9162557" cy="1790477"/>
            </a:xfrm>
          </p:grpSpPr>
          <p:sp>
            <p:nvSpPr>
              <p:cNvPr id="224" name="Google Shape;224;p15"/>
              <p:cNvSpPr/>
              <p:nvPr/>
            </p:nvSpPr>
            <p:spPr>
              <a:xfrm rot="-1799941">
                <a:off x="144251" y="53227"/>
                <a:ext cx="650773" cy="563603"/>
              </a:xfrm>
              <a:custGeom>
                <a:avLst/>
                <a:gdLst/>
                <a:ahLst/>
                <a:cxnLst/>
                <a:rect l="l" t="t" r="r" b="b"/>
                <a:pathLst>
                  <a:path w="15185" h="13151" extrusionOk="0">
                    <a:moveTo>
                      <a:pt x="3796" y="1"/>
                    </a:moveTo>
                    <a:lnTo>
                      <a:pt x="0" y="6576"/>
                    </a:lnTo>
                    <a:lnTo>
                      <a:pt x="3796" y="13151"/>
                    </a:lnTo>
                    <a:lnTo>
                      <a:pt x="11388" y="13151"/>
                    </a:lnTo>
                    <a:lnTo>
                      <a:pt x="15185" y="6576"/>
                    </a:lnTo>
                    <a:lnTo>
                      <a:pt x="11388" y="1"/>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5" name="Google Shape;225;p15"/>
              <p:cNvGrpSpPr/>
              <p:nvPr/>
            </p:nvGrpSpPr>
            <p:grpSpPr>
              <a:xfrm>
                <a:off x="8006298" y="-435027"/>
                <a:ext cx="1203203" cy="1790477"/>
                <a:chOff x="8006298" y="-435027"/>
                <a:chExt cx="1203203" cy="1790477"/>
              </a:xfrm>
            </p:grpSpPr>
            <p:sp>
              <p:nvSpPr>
                <p:cNvPr id="226" name="Google Shape;226;p15"/>
                <p:cNvSpPr/>
                <p:nvPr/>
              </p:nvSpPr>
              <p:spPr>
                <a:xfrm>
                  <a:off x="8558748" y="178483"/>
                  <a:ext cx="650753" cy="563586"/>
                </a:xfrm>
                <a:custGeom>
                  <a:avLst/>
                  <a:gdLst/>
                  <a:ahLst/>
                  <a:cxnLst/>
                  <a:rect l="l" t="t" r="r" b="b"/>
                  <a:pathLst>
                    <a:path w="15185" h="13151" extrusionOk="0">
                      <a:moveTo>
                        <a:pt x="3796" y="0"/>
                      </a:moveTo>
                      <a:lnTo>
                        <a:pt x="0" y="6574"/>
                      </a:lnTo>
                      <a:lnTo>
                        <a:pt x="3796" y="13150"/>
                      </a:lnTo>
                      <a:lnTo>
                        <a:pt x="11388" y="13150"/>
                      </a:lnTo>
                      <a:lnTo>
                        <a:pt x="15185" y="6574"/>
                      </a:lnTo>
                      <a:lnTo>
                        <a:pt x="1138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5"/>
                <p:cNvSpPr/>
                <p:nvPr/>
              </p:nvSpPr>
              <p:spPr>
                <a:xfrm>
                  <a:off x="8558748" y="-435027"/>
                  <a:ext cx="650753" cy="563629"/>
                </a:xfrm>
                <a:custGeom>
                  <a:avLst/>
                  <a:gdLst/>
                  <a:ahLst/>
                  <a:cxnLst/>
                  <a:rect l="l" t="t" r="r" b="b"/>
                  <a:pathLst>
                    <a:path w="15185" h="13152" extrusionOk="0">
                      <a:moveTo>
                        <a:pt x="3796" y="1"/>
                      </a:moveTo>
                      <a:lnTo>
                        <a:pt x="0" y="6576"/>
                      </a:lnTo>
                      <a:lnTo>
                        <a:pt x="3796" y="13151"/>
                      </a:lnTo>
                      <a:lnTo>
                        <a:pt x="11388" y="13151"/>
                      </a:lnTo>
                      <a:lnTo>
                        <a:pt x="15185" y="6576"/>
                      </a:lnTo>
                      <a:lnTo>
                        <a:pt x="11388"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5"/>
                <p:cNvSpPr/>
                <p:nvPr/>
              </p:nvSpPr>
              <p:spPr>
                <a:xfrm>
                  <a:off x="8558748" y="791950"/>
                  <a:ext cx="650753" cy="563500"/>
                </a:xfrm>
                <a:custGeom>
                  <a:avLst/>
                  <a:gdLst/>
                  <a:ahLst/>
                  <a:cxnLst/>
                  <a:rect l="l" t="t" r="r" b="b"/>
                  <a:pathLst>
                    <a:path w="15185" h="13149" extrusionOk="0">
                      <a:moveTo>
                        <a:pt x="3796" y="0"/>
                      </a:moveTo>
                      <a:lnTo>
                        <a:pt x="0" y="6573"/>
                      </a:lnTo>
                      <a:lnTo>
                        <a:pt x="3796" y="13148"/>
                      </a:lnTo>
                      <a:lnTo>
                        <a:pt x="11388" y="13148"/>
                      </a:lnTo>
                      <a:lnTo>
                        <a:pt x="15185" y="6573"/>
                      </a:lnTo>
                      <a:lnTo>
                        <a:pt x="11388"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5"/>
                <p:cNvSpPr/>
                <p:nvPr/>
              </p:nvSpPr>
              <p:spPr>
                <a:xfrm>
                  <a:off x="8006298" y="-97742"/>
                  <a:ext cx="650753" cy="563586"/>
                </a:xfrm>
                <a:custGeom>
                  <a:avLst/>
                  <a:gdLst/>
                  <a:ahLst/>
                  <a:cxnLst/>
                  <a:rect l="l" t="t" r="r" b="b"/>
                  <a:pathLst>
                    <a:path w="15185" h="13151" extrusionOk="0">
                      <a:moveTo>
                        <a:pt x="3796" y="0"/>
                      </a:moveTo>
                      <a:lnTo>
                        <a:pt x="0" y="6574"/>
                      </a:lnTo>
                      <a:lnTo>
                        <a:pt x="3796" y="13150"/>
                      </a:lnTo>
                      <a:lnTo>
                        <a:pt x="11388" y="13150"/>
                      </a:lnTo>
                      <a:lnTo>
                        <a:pt x="15185" y="6574"/>
                      </a:lnTo>
                      <a:lnTo>
                        <a:pt x="11388"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30" name="Google Shape;230;p15"/>
            <p:cNvGrpSpPr/>
            <p:nvPr/>
          </p:nvGrpSpPr>
          <p:grpSpPr>
            <a:xfrm>
              <a:off x="8679238" y="3435348"/>
              <a:ext cx="693651" cy="1908712"/>
              <a:chOff x="8679238" y="3435348"/>
              <a:chExt cx="693651" cy="1908712"/>
            </a:xfrm>
          </p:grpSpPr>
          <p:sp>
            <p:nvSpPr>
              <p:cNvPr id="231" name="Google Shape;231;p15"/>
              <p:cNvSpPr/>
              <p:nvPr/>
            </p:nvSpPr>
            <p:spPr>
              <a:xfrm flipH="1">
                <a:off x="8679238" y="3435348"/>
                <a:ext cx="693651" cy="600771"/>
              </a:xfrm>
              <a:custGeom>
                <a:avLst/>
                <a:gdLst/>
                <a:ahLst/>
                <a:cxnLst/>
                <a:rect l="l" t="t" r="r" b="b"/>
                <a:pathLst>
                  <a:path w="15185" h="13151" extrusionOk="0">
                    <a:moveTo>
                      <a:pt x="3796" y="1"/>
                    </a:moveTo>
                    <a:lnTo>
                      <a:pt x="0" y="6576"/>
                    </a:lnTo>
                    <a:lnTo>
                      <a:pt x="3796" y="13151"/>
                    </a:lnTo>
                    <a:lnTo>
                      <a:pt x="11388" y="13151"/>
                    </a:lnTo>
                    <a:lnTo>
                      <a:pt x="15185" y="6576"/>
                    </a:lnTo>
                    <a:lnTo>
                      <a:pt x="11388"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5"/>
              <p:cNvSpPr/>
              <p:nvPr/>
            </p:nvSpPr>
            <p:spPr>
              <a:xfrm flipH="1">
                <a:off x="8679238" y="4743289"/>
                <a:ext cx="693651" cy="600771"/>
              </a:xfrm>
              <a:custGeom>
                <a:avLst/>
                <a:gdLst/>
                <a:ahLst/>
                <a:cxnLst/>
                <a:rect l="l" t="t" r="r" b="b"/>
                <a:pathLst>
                  <a:path w="15185" h="13151" extrusionOk="0">
                    <a:moveTo>
                      <a:pt x="3796" y="0"/>
                    </a:moveTo>
                    <a:lnTo>
                      <a:pt x="0" y="6574"/>
                    </a:lnTo>
                    <a:lnTo>
                      <a:pt x="3796" y="13150"/>
                    </a:lnTo>
                    <a:lnTo>
                      <a:pt x="11388" y="13150"/>
                    </a:lnTo>
                    <a:lnTo>
                      <a:pt x="15185" y="6574"/>
                    </a:lnTo>
                    <a:lnTo>
                      <a:pt x="1138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5"/>
              <p:cNvSpPr/>
              <p:nvPr/>
            </p:nvSpPr>
            <p:spPr>
              <a:xfrm flipH="1">
                <a:off x="8679238" y="4089296"/>
                <a:ext cx="693651" cy="600816"/>
              </a:xfrm>
              <a:custGeom>
                <a:avLst/>
                <a:gdLst/>
                <a:ahLst/>
                <a:cxnLst/>
                <a:rect l="l" t="t" r="r" b="b"/>
                <a:pathLst>
                  <a:path w="15185" h="13152" extrusionOk="0">
                    <a:moveTo>
                      <a:pt x="3796" y="1"/>
                    </a:moveTo>
                    <a:lnTo>
                      <a:pt x="0" y="6576"/>
                    </a:lnTo>
                    <a:lnTo>
                      <a:pt x="3796" y="13151"/>
                    </a:lnTo>
                    <a:lnTo>
                      <a:pt x="11388" y="13151"/>
                    </a:lnTo>
                    <a:lnTo>
                      <a:pt x="15185" y="6576"/>
                    </a:lnTo>
                    <a:lnTo>
                      <a:pt x="11388" y="1"/>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ext 2">
  <p:cSld name="CUSTOM_4_1">
    <p:spTree>
      <p:nvGrpSpPr>
        <p:cNvPr id="1" name="Shape 253"/>
        <p:cNvGrpSpPr/>
        <p:nvPr/>
      </p:nvGrpSpPr>
      <p:grpSpPr>
        <a:xfrm>
          <a:off x="0" y="0"/>
          <a:ext cx="0" cy="0"/>
          <a:chOff x="0" y="0"/>
          <a:chExt cx="0" cy="0"/>
        </a:xfrm>
      </p:grpSpPr>
      <p:grpSp>
        <p:nvGrpSpPr>
          <p:cNvPr id="254" name="Google Shape;254;p17"/>
          <p:cNvGrpSpPr/>
          <p:nvPr/>
        </p:nvGrpSpPr>
        <p:grpSpPr>
          <a:xfrm>
            <a:off x="-199325" y="-650224"/>
            <a:ext cx="9586264" cy="6038384"/>
            <a:chOff x="-199325" y="-650224"/>
            <a:chExt cx="9586264" cy="6038384"/>
          </a:xfrm>
        </p:grpSpPr>
        <p:grpSp>
          <p:nvGrpSpPr>
            <p:cNvPr id="255" name="Google Shape;255;p17"/>
            <p:cNvGrpSpPr/>
            <p:nvPr/>
          </p:nvGrpSpPr>
          <p:grpSpPr>
            <a:xfrm>
              <a:off x="7911067" y="-650224"/>
              <a:ext cx="1194866" cy="1833871"/>
              <a:chOff x="7911067" y="-650224"/>
              <a:chExt cx="1194866" cy="1833871"/>
            </a:xfrm>
          </p:grpSpPr>
          <p:sp>
            <p:nvSpPr>
              <p:cNvPr id="256" name="Google Shape;256;p17"/>
              <p:cNvSpPr/>
              <p:nvPr/>
            </p:nvSpPr>
            <p:spPr>
              <a:xfrm>
                <a:off x="8462735" y="5489"/>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7"/>
              <p:cNvSpPr/>
              <p:nvPr/>
            </p:nvSpPr>
            <p:spPr>
              <a:xfrm>
                <a:off x="8462777" y="-650224"/>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7"/>
              <p:cNvSpPr/>
              <p:nvPr/>
            </p:nvSpPr>
            <p:spPr>
              <a:xfrm>
                <a:off x="7911067" y="-335335"/>
                <a:ext cx="643114" cy="556959"/>
              </a:xfrm>
              <a:custGeom>
                <a:avLst/>
                <a:gdLst/>
                <a:ahLst/>
                <a:cxnLst/>
                <a:rect l="l" t="t" r="r" b="b"/>
                <a:pathLst>
                  <a:path w="15183" h="13149" extrusionOk="0">
                    <a:moveTo>
                      <a:pt x="3796" y="0"/>
                    </a:moveTo>
                    <a:lnTo>
                      <a:pt x="0" y="6574"/>
                    </a:lnTo>
                    <a:lnTo>
                      <a:pt x="3796" y="13148"/>
                    </a:lnTo>
                    <a:lnTo>
                      <a:pt x="11387" y="13148"/>
                    </a:lnTo>
                    <a:lnTo>
                      <a:pt x="15183" y="6574"/>
                    </a:lnTo>
                    <a:lnTo>
                      <a:pt x="1138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7"/>
              <p:cNvSpPr/>
              <p:nvPr/>
            </p:nvSpPr>
            <p:spPr>
              <a:xfrm>
                <a:off x="8462756" y="626689"/>
                <a:ext cx="643156" cy="556959"/>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0" name="Google Shape;260;p17"/>
            <p:cNvGrpSpPr/>
            <p:nvPr/>
          </p:nvGrpSpPr>
          <p:grpSpPr>
            <a:xfrm rot="10800000" flipH="1">
              <a:off x="-199325" y="268530"/>
              <a:ext cx="785989" cy="1163348"/>
              <a:chOff x="8694225" y="86051"/>
              <a:chExt cx="785989" cy="1163348"/>
            </a:xfrm>
          </p:grpSpPr>
          <p:sp>
            <p:nvSpPr>
              <p:cNvPr id="261" name="Google Shape;261;p17"/>
              <p:cNvSpPr/>
              <p:nvPr/>
            </p:nvSpPr>
            <p:spPr>
              <a:xfrm flipH="1">
                <a:off x="8694225" y="86051"/>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7"/>
              <p:cNvSpPr/>
              <p:nvPr/>
            </p:nvSpPr>
            <p:spPr>
              <a:xfrm flipH="1">
                <a:off x="8837100" y="692440"/>
                <a:ext cx="643114" cy="556959"/>
              </a:xfrm>
              <a:custGeom>
                <a:avLst/>
                <a:gdLst/>
                <a:ahLst/>
                <a:cxnLst/>
                <a:rect l="l" t="t" r="r" b="b"/>
                <a:pathLst>
                  <a:path w="15183" h="13149" extrusionOk="0">
                    <a:moveTo>
                      <a:pt x="3796" y="0"/>
                    </a:moveTo>
                    <a:lnTo>
                      <a:pt x="0" y="6574"/>
                    </a:lnTo>
                    <a:lnTo>
                      <a:pt x="3796" y="13148"/>
                    </a:lnTo>
                    <a:lnTo>
                      <a:pt x="11387" y="13148"/>
                    </a:lnTo>
                    <a:lnTo>
                      <a:pt x="15183" y="6574"/>
                    </a:lnTo>
                    <a:lnTo>
                      <a:pt x="1138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3" name="Google Shape;263;p17"/>
            <p:cNvGrpSpPr/>
            <p:nvPr/>
          </p:nvGrpSpPr>
          <p:grpSpPr>
            <a:xfrm rot="7222686">
              <a:off x="192302" y="4234895"/>
              <a:ext cx="643193" cy="1163339"/>
              <a:chOff x="8529877" y="4094470"/>
              <a:chExt cx="643199" cy="1163348"/>
            </a:xfrm>
          </p:grpSpPr>
          <p:sp>
            <p:nvSpPr>
              <p:cNvPr id="264" name="Google Shape;264;p17"/>
              <p:cNvSpPr/>
              <p:nvPr/>
            </p:nvSpPr>
            <p:spPr>
              <a:xfrm flipH="1">
                <a:off x="8529877" y="4700775"/>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7"/>
              <p:cNvSpPr/>
              <p:nvPr/>
            </p:nvSpPr>
            <p:spPr>
              <a:xfrm flipH="1">
                <a:off x="8529877" y="4094470"/>
                <a:ext cx="643199" cy="557001"/>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6" name="Google Shape;266;p17"/>
            <p:cNvSpPr/>
            <p:nvPr/>
          </p:nvSpPr>
          <p:spPr>
            <a:xfrm rot="10800000">
              <a:off x="8743782" y="2754658"/>
              <a:ext cx="643156" cy="556959"/>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7" name="Google Shape;267;p17"/>
          <p:cNvSpPr txBox="1">
            <a:spLocks noGrp="1"/>
          </p:cNvSpPr>
          <p:nvPr>
            <p:ph type="title"/>
          </p:nvPr>
        </p:nvSpPr>
        <p:spPr>
          <a:xfrm>
            <a:off x="5530749" y="1501200"/>
            <a:ext cx="2899800" cy="1060800"/>
          </a:xfrm>
          <a:prstGeom prst="rect">
            <a:avLst/>
          </a:prstGeom>
        </p:spPr>
        <p:txBody>
          <a:bodyPr spcFirstLastPara="1" wrap="square" lIns="91425" tIns="91425" rIns="91425" bIns="91425" anchor="b" anchorCtr="0">
            <a:noAutofit/>
          </a:bodyPr>
          <a:lstStyle>
            <a:lvl1pPr lvl="0" algn="r" rtl="0">
              <a:spcBef>
                <a:spcPts val="0"/>
              </a:spcBef>
              <a:spcAft>
                <a:spcPts val="0"/>
              </a:spcAft>
              <a:buSzPts val="3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68" name="Google Shape;268;p17"/>
          <p:cNvSpPr txBox="1">
            <a:spLocks noGrp="1"/>
          </p:cNvSpPr>
          <p:nvPr>
            <p:ph type="subTitle" idx="1"/>
          </p:nvPr>
        </p:nvSpPr>
        <p:spPr>
          <a:xfrm>
            <a:off x="5530887" y="2562000"/>
            <a:ext cx="2899800" cy="10803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269"/>
        <p:cNvGrpSpPr/>
        <p:nvPr/>
      </p:nvGrpSpPr>
      <p:grpSpPr>
        <a:xfrm>
          <a:off x="0" y="0"/>
          <a:ext cx="0" cy="0"/>
          <a:chOff x="0" y="0"/>
          <a:chExt cx="0" cy="0"/>
        </a:xfrm>
      </p:grpSpPr>
      <p:sp>
        <p:nvSpPr>
          <p:cNvPr id="270" name="Google Shape;270;p18"/>
          <p:cNvSpPr txBox="1">
            <a:spLocks noGrp="1"/>
          </p:cNvSpPr>
          <p:nvPr>
            <p:ph type="title"/>
          </p:nvPr>
        </p:nvSpPr>
        <p:spPr>
          <a:xfrm>
            <a:off x="720000" y="539500"/>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71" name="Google Shape;271;p18"/>
          <p:cNvSpPr txBox="1">
            <a:spLocks noGrp="1"/>
          </p:cNvSpPr>
          <p:nvPr>
            <p:ph type="subTitle" idx="1"/>
          </p:nvPr>
        </p:nvSpPr>
        <p:spPr>
          <a:xfrm>
            <a:off x="4832628" y="2912100"/>
            <a:ext cx="2813700" cy="111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2" name="Google Shape;272;p18"/>
          <p:cNvSpPr txBox="1">
            <a:spLocks noGrp="1"/>
          </p:cNvSpPr>
          <p:nvPr>
            <p:ph type="subTitle" idx="2"/>
          </p:nvPr>
        </p:nvSpPr>
        <p:spPr>
          <a:xfrm>
            <a:off x="1497650" y="2912100"/>
            <a:ext cx="2813700" cy="11136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73" name="Google Shape;273;p18"/>
          <p:cNvSpPr txBox="1">
            <a:spLocks noGrp="1"/>
          </p:cNvSpPr>
          <p:nvPr>
            <p:ph type="subTitle" idx="3"/>
          </p:nvPr>
        </p:nvSpPr>
        <p:spPr>
          <a:xfrm>
            <a:off x="1497650" y="2503800"/>
            <a:ext cx="2813700" cy="484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Questrial"/>
              <a:buNone/>
              <a:defRPr sz="2000" b="1">
                <a:solidFill>
                  <a:schemeClr val="dk1"/>
                </a:solidFill>
                <a:latin typeface="Questrial"/>
                <a:ea typeface="Questrial"/>
                <a:cs typeface="Questrial"/>
                <a:sym typeface="Questrial"/>
              </a:defRPr>
            </a:lvl1pPr>
            <a:lvl2pPr lvl="1" algn="ctr" rtl="0">
              <a:lnSpc>
                <a:spcPct val="100000"/>
              </a:lnSpc>
              <a:spcBef>
                <a:spcPts val="0"/>
              </a:spcBef>
              <a:spcAft>
                <a:spcPts val="0"/>
              </a:spcAft>
              <a:buSzPts val="2000"/>
              <a:buFont typeface="Questrial"/>
              <a:buNone/>
              <a:defRPr sz="2000" b="1">
                <a:latin typeface="Questrial"/>
                <a:ea typeface="Questrial"/>
                <a:cs typeface="Questrial"/>
                <a:sym typeface="Questrial"/>
              </a:defRPr>
            </a:lvl2pPr>
            <a:lvl3pPr lvl="2" algn="ctr" rtl="0">
              <a:lnSpc>
                <a:spcPct val="100000"/>
              </a:lnSpc>
              <a:spcBef>
                <a:spcPts val="0"/>
              </a:spcBef>
              <a:spcAft>
                <a:spcPts val="0"/>
              </a:spcAft>
              <a:buSzPts val="2000"/>
              <a:buFont typeface="Questrial"/>
              <a:buNone/>
              <a:defRPr sz="2000" b="1">
                <a:latin typeface="Questrial"/>
                <a:ea typeface="Questrial"/>
                <a:cs typeface="Questrial"/>
                <a:sym typeface="Questrial"/>
              </a:defRPr>
            </a:lvl3pPr>
            <a:lvl4pPr lvl="3" algn="ctr" rtl="0">
              <a:lnSpc>
                <a:spcPct val="100000"/>
              </a:lnSpc>
              <a:spcBef>
                <a:spcPts val="0"/>
              </a:spcBef>
              <a:spcAft>
                <a:spcPts val="0"/>
              </a:spcAft>
              <a:buSzPts val="2000"/>
              <a:buFont typeface="Questrial"/>
              <a:buNone/>
              <a:defRPr sz="2000" b="1">
                <a:latin typeface="Questrial"/>
                <a:ea typeface="Questrial"/>
                <a:cs typeface="Questrial"/>
                <a:sym typeface="Questrial"/>
              </a:defRPr>
            </a:lvl4pPr>
            <a:lvl5pPr lvl="4" algn="ctr" rtl="0">
              <a:lnSpc>
                <a:spcPct val="100000"/>
              </a:lnSpc>
              <a:spcBef>
                <a:spcPts val="0"/>
              </a:spcBef>
              <a:spcAft>
                <a:spcPts val="0"/>
              </a:spcAft>
              <a:buSzPts val="2000"/>
              <a:buFont typeface="Questrial"/>
              <a:buNone/>
              <a:defRPr sz="2000" b="1">
                <a:latin typeface="Questrial"/>
                <a:ea typeface="Questrial"/>
                <a:cs typeface="Questrial"/>
                <a:sym typeface="Questrial"/>
              </a:defRPr>
            </a:lvl5pPr>
            <a:lvl6pPr lvl="5" algn="ctr" rtl="0">
              <a:lnSpc>
                <a:spcPct val="100000"/>
              </a:lnSpc>
              <a:spcBef>
                <a:spcPts val="0"/>
              </a:spcBef>
              <a:spcAft>
                <a:spcPts val="0"/>
              </a:spcAft>
              <a:buSzPts val="2000"/>
              <a:buFont typeface="Questrial"/>
              <a:buNone/>
              <a:defRPr sz="2000" b="1">
                <a:latin typeface="Questrial"/>
                <a:ea typeface="Questrial"/>
                <a:cs typeface="Questrial"/>
                <a:sym typeface="Questrial"/>
              </a:defRPr>
            </a:lvl6pPr>
            <a:lvl7pPr lvl="6" algn="ctr" rtl="0">
              <a:lnSpc>
                <a:spcPct val="100000"/>
              </a:lnSpc>
              <a:spcBef>
                <a:spcPts val="0"/>
              </a:spcBef>
              <a:spcAft>
                <a:spcPts val="0"/>
              </a:spcAft>
              <a:buSzPts val="2000"/>
              <a:buFont typeface="Questrial"/>
              <a:buNone/>
              <a:defRPr sz="2000" b="1">
                <a:latin typeface="Questrial"/>
                <a:ea typeface="Questrial"/>
                <a:cs typeface="Questrial"/>
                <a:sym typeface="Questrial"/>
              </a:defRPr>
            </a:lvl7pPr>
            <a:lvl8pPr lvl="7" algn="ctr" rtl="0">
              <a:lnSpc>
                <a:spcPct val="100000"/>
              </a:lnSpc>
              <a:spcBef>
                <a:spcPts val="0"/>
              </a:spcBef>
              <a:spcAft>
                <a:spcPts val="0"/>
              </a:spcAft>
              <a:buSzPts val="2000"/>
              <a:buFont typeface="Questrial"/>
              <a:buNone/>
              <a:defRPr sz="2000" b="1">
                <a:latin typeface="Questrial"/>
                <a:ea typeface="Questrial"/>
                <a:cs typeface="Questrial"/>
                <a:sym typeface="Questrial"/>
              </a:defRPr>
            </a:lvl8pPr>
            <a:lvl9pPr lvl="8" algn="ctr" rtl="0">
              <a:lnSpc>
                <a:spcPct val="100000"/>
              </a:lnSpc>
              <a:spcBef>
                <a:spcPts val="0"/>
              </a:spcBef>
              <a:spcAft>
                <a:spcPts val="0"/>
              </a:spcAft>
              <a:buSzPts val="2000"/>
              <a:buFont typeface="Questrial"/>
              <a:buNone/>
              <a:defRPr sz="2000" b="1">
                <a:latin typeface="Questrial"/>
                <a:ea typeface="Questrial"/>
                <a:cs typeface="Questrial"/>
                <a:sym typeface="Questrial"/>
              </a:defRPr>
            </a:lvl9pPr>
          </a:lstStyle>
          <a:p>
            <a:endParaRPr/>
          </a:p>
        </p:txBody>
      </p:sp>
      <p:sp>
        <p:nvSpPr>
          <p:cNvPr id="274" name="Google Shape;274;p18"/>
          <p:cNvSpPr txBox="1">
            <a:spLocks noGrp="1"/>
          </p:cNvSpPr>
          <p:nvPr>
            <p:ph type="subTitle" idx="4"/>
          </p:nvPr>
        </p:nvSpPr>
        <p:spPr>
          <a:xfrm>
            <a:off x="4832635" y="2503800"/>
            <a:ext cx="2813700" cy="4845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Questrial"/>
              <a:buNone/>
              <a:defRPr sz="2000" b="1">
                <a:solidFill>
                  <a:schemeClr val="dk1"/>
                </a:solidFill>
                <a:latin typeface="Questrial"/>
                <a:ea typeface="Questrial"/>
                <a:cs typeface="Questrial"/>
                <a:sym typeface="Questrial"/>
              </a:defRPr>
            </a:lvl1pPr>
            <a:lvl2pPr lvl="1" algn="ctr" rtl="0">
              <a:lnSpc>
                <a:spcPct val="100000"/>
              </a:lnSpc>
              <a:spcBef>
                <a:spcPts val="0"/>
              </a:spcBef>
              <a:spcAft>
                <a:spcPts val="0"/>
              </a:spcAft>
              <a:buSzPts val="2000"/>
              <a:buFont typeface="Questrial"/>
              <a:buNone/>
              <a:defRPr sz="2000" b="1">
                <a:latin typeface="Questrial"/>
                <a:ea typeface="Questrial"/>
                <a:cs typeface="Questrial"/>
                <a:sym typeface="Questrial"/>
              </a:defRPr>
            </a:lvl2pPr>
            <a:lvl3pPr lvl="2" algn="ctr" rtl="0">
              <a:lnSpc>
                <a:spcPct val="100000"/>
              </a:lnSpc>
              <a:spcBef>
                <a:spcPts val="0"/>
              </a:spcBef>
              <a:spcAft>
                <a:spcPts val="0"/>
              </a:spcAft>
              <a:buSzPts val="2000"/>
              <a:buFont typeface="Questrial"/>
              <a:buNone/>
              <a:defRPr sz="2000" b="1">
                <a:latin typeface="Questrial"/>
                <a:ea typeface="Questrial"/>
                <a:cs typeface="Questrial"/>
                <a:sym typeface="Questrial"/>
              </a:defRPr>
            </a:lvl3pPr>
            <a:lvl4pPr lvl="3" algn="ctr" rtl="0">
              <a:lnSpc>
                <a:spcPct val="100000"/>
              </a:lnSpc>
              <a:spcBef>
                <a:spcPts val="0"/>
              </a:spcBef>
              <a:spcAft>
                <a:spcPts val="0"/>
              </a:spcAft>
              <a:buSzPts val="2000"/>
              <a:buFont typeface="Questrial"/>
              <a:buNone/>
              <a:defRPr sz="2000" b="1">
                <a:latin typeface="Questrial"/>
                <a:ea typeface="Questrial"/>
                <a:cs typeface="Questrial"/>
                <a:sym typeface="Questrial"/>
              </a:defRPr>
            </a:lvl4pPr>
            <a:lvl5pPr lvl="4" algn="ctr" rtl="0">
              <a:lnSpc>
                <a:spcPct val="100000"/>
              </a:lnSpc>
              <a:spcBef>
                <a:spcPts val="0"/>
              </a:spcBef>
              <a:spcAft>
                <a:spcPts val="0"/>
              </a:spcAft>
              <a:buSzPts val="2000"/>
              <a:buFont typeface="Questrial"/>
              <a:buNone/>
              <a:defRPr sz="2000" b="1">
                <a:latin typeface="Questrial"/>
                <a:ea typeface="Questrial"/>
                <a:cs typeface="Questrial"/>
                <a:sym typeface="Questrial"/>
              </a:defRPr>
            </a:lvl5pPr>
            <a:lvl6pPr lvl="5" algn="ctr" rtl="0">
              <a:lnSpc>
                <a:spcPct val="100000"/>
              </a:lnSpc>
              <a:spcBef>
                <a:spcPts val="0"/>
              </a:spcBef>
              <a:spcAft>
                <a:spcPts val="0"/>
              </a:spcAft>
              <a:buSzPts val="2000"/>
              <a:buFont typeface="Questrial"/>
              <a:buNone/>
              <a:defRPr sz="2000" b="1">
                <a:latin typeface="Questrial"/>
                <a:ea typeface="Questrial"/>
                <a:cs typeface="Questrial"/>
                <a:sym typeface="Questrial"/>
              </a:defRPr>
            </a:lvl6pPr>
            <a:lvl7pPr lvl="6" algn="ctr" rtl="0">
              <a:lnSpc>
                <a:spcPct val="100000"/>
              </a:lnSpc>
              <a:spcBef>
                <a:spcPts val="0"/>
              </a:spcBef>
              <a:spcAft>
                <a:spcPts val="0"/>
              </a:spcAft>
              <a:buSzPts val="2000"/>
              <a:buFont typeface="Questrial"/>
              <a:buNone/>
              <a:defRPr sz="2000" b="1">
                <a:latin typeface="Questrial"/>
                <a:ea typeface="Questrial"/>
                <a:cs typeface="Questrial"/>
                <a:sym typeface="Questrial"/>
              </a:defRPr>
            </a:lvl7pPr>
            <a:lvl8pPr lvl="7" algn="ctr" rtl="0">
              <a:lnSpc>
                <a:spcPct val="100000"/>
              </a:lnSpc>
              <a:spcBef>
                <a:spcPts val="0"/>
              </a:spcBef>
              <a:spcAft>
                <a:spcPts val="0"/>
              </a:spcAft>
              <a:buSzPts val="2000"/>
              <a:buFont typeface="Questrial"/>
              <a:buNone/>
              <a:defRPr sz="2000" b="1">
                <a:latin typeface="Questrial"/>
                <a:ea typeface="Questrial"/>
                <a:cs typeface="Questrial"/>
                <a:sym typeface="Questrial"/>
              </a:defRPr>
            </a:lvl8pPr>
            <a:lvl9pPr lvl="8" algn="ctr" rtl="0">
              <a:lnSpc>
                <a:spcPct val="100000"/>
              </a:lnSpc>
              <a:spcBef>
                <a:spcPts val="0"/>
              </a:spcBef>
              <a:spcAft>
                <a:spcPts val="0"/>
              </a:spcAft>
              <a:buSzPts val="2000"/>
              <a:buFont typeface="Questrial"/>
              <a:buNone/>
              <a:defRPr sz="2000" b="1">
                <a:latin typeface="Questrial"/>
                <a:ea typeface="Questrial"/>
                <a:cs typeface="Questrial"/>
                <a:sym typeface="Questrial"/>
              </a:defRPr>
            </a:lvl9pPr>
          </a:lstStyle>
          <a:p>
            <a:endParaRPr/>
          </a:p>
        </p:txBody>
      </p:sp>
      <p:grpSp>
        <p:nvGrpSpPr>
          <p:cNvPr id="275" name="Google Shape;275;p18"/>
          <p:cNvGrpSpPr/>
          <p:nvPr/>
        </p:nvGrpSpPr>
        <p:grpSpPr>
          <a:xfrm>
            <a:off x="-413802" y="-435027"/>
            <a:ext cx="9786690" cy="5779087"/>
            <a:chOff x="-413802" y="-435027"/>
            <a:chExt cx="9786690" cy="5779087"/>
          </a:xfrm>
        </p:grpSpPr>
        <p:grpSp>
          <p:nvGrpSpPr>
            <p:cNvPr id="276" name="Google Shape;276;p18"/>
            <p:cNvGrpSpPr/>
            <p:nvPr/>
          </p:nvGrpSpPr>
          <p:grpSpPr>
            <a:xfrm>
              <a:off x="-413802" y="-435027"/>
              <a:ext cx="9623303" cy="1790477"/>
              <a:chOff x="-413802" y="-435027"/>
              <a:chExt cx="9623303" cy="1790477"/>
            </a:xfrm>
          </p:grpSpPr>
          <p:sp>
            <p:nvSpPr>
              <p:cNvPr id="277" name="Google Shape;277;p18"/>
              <p:cNvSpPr/>
              <p:nvPr/>
            </p:nvSpPr>
            <p:spPr>
              <a:xfrm>
                <a:off x="-413802" y="-183469"/>
                <a:ext cx="650753" cy="563586"/>
              </a:xfrm>
              <a:custGeom>
                <a:avLst/>
                <a:gdLst/>
                <a:ahLst/>
                <a:cxnLst/>
                <a:rect l="l" t="t" r="r" b="b"/>
                <a:pathLst>
                  <a:path w="15185" h="13151" extrusionOk="0">
                    <a:moveTo>
                      <a:pt x="3796" y="1"/>
                    </a:moveTo>
                    <a:lnTo>
                      <a:pt x="0" y="6576"/>
                    </a:lnTo>
                    <a:lnTo>
                      <a:pt x="3796" y="13151"/>
                    </a:lnTo>
                    <a:lnTo>
                      <a:pt x="11388" y="13151"/>
                    </a:lnTo>
                    <a:lnTo>
                      <a:pt x="15185" y="6576"/>
                    </a:lnTo>
                    <a:lnTo>
                      <a:pt x="11388"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8" name="Google Shape;278;p18"/>
              <p:cNvGrpSpPr/>
              <p:nvPr/>
            </p:nvGrpSpPr>
            <p:grpSpPr>
              <a:xfrm>
                <a:off x="8006298" y="-435027"/>
                <a:ext cx="1203203" cy="1790477"/>
                <a:chOff x="8006298" y="-435027"/>
                <a:chExt cx="1203203" cy="1790477"/>
              </a:xfrm>
            </p:grpSpPr>
            <p:sp>
              <p:nvSpPr>
                <p:cNvPr id="279" name="Google Shape;279;p18"/>
                <p:cNvSpPr/>
                <p:nvPr/>
              </p:nvSpPr>
              <p:spPr>
                <a:xfrm>
                  <a:off x="8558748" y="178483"/>
                  <a:ext cx="650753" cy="563586"/>
                </a:xfrm>
                <a:custGeom>
                  <a:avLst/>
                  <a:gdLst/>
                  <a:ahLst/>
                  <a:cxnLst/>
                  <a:rect l="l" t="t" r="r" b="b"/>
                  <a:pathLst>
                    <a:path w="15185" h="13151" extrusionOk="0">
                      <a:moveTo>
                        <a:pt x="3796" y="0"/>
                      </a:moveTo>
                      <a:lnTo>
                        <a:pt x="0" y="6574"/>
                      </a:lnTo>
                      <a:lnTo>
                        <a:pt x="3796" y="13150"/>
                      </a:lnTo>
                      <a:lnTo>
                        <a:pt x="11388" y="13150"/>
                      </a:lnTo>
                      <a:lnTo>
                        <a:pt x="15185" y="6574"/>
                      </a:lnTo>
                      <a:lnTo>
                        <a:pt x="1138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8"/>
                <p:cNvSpPr/>
                <p:nvPr/>
              </p:nvSpPr>
              <p:spPr>
                <a:xfrm>
                  <a:off x="8558748" y="-435027"/>
                  <a:ext cx="650753" cy="563629"/>
                </a:xfrm>
                <a:custGeom>
                  <a:avLst/>
                  <a:gdLst/>
                  <a:ahLst/>
                  <a:cxnLst/>
                  <a:rect l="l" t="t" r="r" b="b"/>
                  <a:pathLst>
                    <a:path w="15185" h="13152" extrusionOk="0">
                      <a:moveTo>
                        <a:pt x="3796" y="1"/>
                      </a:moveTo>
                      <a:lnTo>
                        <a:pt x="0" y="6576"/>
                      </a:lnTo>
                      <a:lnTo>
                        <a:pt x="3796" y="13151"/>
                      </a:lnTo>
                      <a:lnTo>
                        <a:pt x="11388" y="13151"/>
                      </a:lnTo>
                      <a:lnTo>
                        <a:pt x="15185" y="6576"/>
                      </a:lnTo>
                      <a:lnTo>
                        <a:pt x="11388"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8"/>
                <p:cNvSpPr/>
                <p:nvPr/>
              </p:nvSpPr>
              <p:spPr>
                <a:xfrm>
                  <a:off x="8558748" y="791950"/>
                  <a:ext cx="650753" cy="563500"/>
                </a:xfrm>
                <a:custGeom>
                  <a:avLst/>
                  <a:gdLst/>
                  <a:ahLst/>
                  <a:cxnLst/>
                  <a:rect l="l" t="t" r="r" b="b"/>
                  <a:pathLst>
                    <a:path w="15185" h="13149" extrusionOk="0">
                      <a:moveTo>
                        <a:pt x="3796" y="0"/>
                      </a:moveTo>
                      <a:lnTo>
                        <a:pt x="0" y="6573"/>
                      </a:lnTo>
                      <a:lnTo>
                        <a:pt x="3796" y="13148"/>
                      </a:lnTo>
                      <a:lnTo>
                        <a:pt x="11388" y="13148"/>
                      </a:lnTo>
                      <a:lnTo>
                        <a:pt x="15185" y="6573"/>
                      </a:lnTo>
                      <a:lnTo>
                        <a:pt x="11388"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8"/>
                <p:cNvSpPr/>
                <p:nvPr/>
              </p:nvSpPr>
              <p:spPr>
                <a:xfrm>
                  <a:off x="8006298" y="-97742"/>
                  <a:ext cx="650753" cy="563586"/>
                </a:xfrm>
                <a:custGeom>
                  <a:avLst/>
                  <a:gdLst/>
                  <a:ahLst/>
                  <a:cxnLst/>
                  <a:rect l="l" t="t" r="r" b="b"/>
                  <a:pathLst>
                    <a:path w="15185" h="13151" extrusionOk="0">
                      <a:moveTo>
                        <a:pt x="3796" y="0"/>
                      </a:moveTo>
                      <a:lnTo>
                        <a:pt x="0" y="6574"/>
                      </a:lnTo>
                      <a:lnTo>
                        <a:pt x="3796" y="13150"/>
                      </a:lnTo>
                      <a:lnTo>
                        <a:pt x="11388" y="13150"/>
                      </a:lnTo>
                      <a:lnTo>
                        <a:pt x="15185" y="6574"/>
                      </a:lnTo>
                      <a:lnTo>
                        <a:pt x="11388"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83" name="Google Shape;283;p18"/>
            <p:cNvGrpSpPr/>
            <p:nvPr/>
          </p:nvGrpSpPr>
          <p:grpSpPr>
            <a:xfrm>
              <a:off x="8679238" y="3435348"/>
              <a:ext cx="693651" cy="1908712"/>
              <a:chOff x="8679238" y="3435348"/>
              <a:chExt cx="693651" cy="1908712"/>
            </a:xfrm>
          </p:grpSpPr>
          <p:sp>
            <p:nvSpPr>
              <p:cNvPr id="284" name="Google Shape;284;p18"/>
              <p:cNvSpPr/>
              <p:nvPr/>
            </p:nvSpPr>
            <p:spPr>
              <a:xfrm flipH="1">
                <a:off x="8679238" y="3435348"/>
                <a:ext cx="693651" cy="600771"/>
              </a:xfrm>
              <a:custGeom>
                <a:avLst/>
                <a:gdLst/>
                <a:ahLst/>
                <a:cxnLst/>
                <a:rect l="l" t="t" r="r" b="b"/>
                <a:pathLst>
                  <a:path w="15185" h="13151" extrusionOk="0">
                    <a:moveTo>
                      <a:pt x="3796" y="1"/>
                    </a:moveTo>
                    <a:lnTo>
                      <a:pt x="0" y="6576"/>
                    </a:lnTo>
                    <a:lnTo>
                      <a:pt x="3796" y="13151"/>
                    </a:lnTo>
                    <a:lnTo>
                      <a:pt x="11388" y="13151"/>
                    </a:lnTo>
                    <a:lnTo>
                      <a:pt x="15185" y="6576"/>
                    </a:lnTo>
                    <a:lnTo>
                      <a:pt x="11388"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8"/>
              <p:cNvSpPr/>
              <p:nvPr/>
            </p:nvSpPr>
            <p:spPr>
              <a:xfrm flipH="1">
                <a:off x="8679238" y="4743289"/>
                <a:ext cx="693651" cy="600771"/>
              </a:xfrm>
              <a:custGeom>
                <a:avLst/>
                <a:gdLst/>
                <a:ahLst/>
                <a:cxnLst/>
                <a:rect l="l" t="t" r="r" b="b"/>
                <a:pathLst>
                  <a:path w="15185" h="13151" extrusionOk="0">
                    <a:moveTo>
                      <a:pt x="3796" y="0"/>
                    </a:moveTo>
                    <a:lnTo>
                      <a:pt x="0" y="6574"/>
                    </a:lnTo>
                    <a:lnTo>
                      <a:pt x="3796" y="13150"/>
                    </a:lnTo>
                    <a:lnTo>
                      <a:pt x="11388" y="13150"/>
                    </a:lnTo>
                    <a:lnTo>
                      <a:pt x="15185" y="6574"/>
                    </a:lnTo>
                    <a:lnTo>
                      <a:pt x="1138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18"/>
              <p:cNvSpPr/>
              <p:nvPr/>
            </p:nvSpPr>
            <p:spPr>
              <a:xfrm flipH="1">
                <a:off x="8679238" y="4089296"/>
                <a:ext cx="693651" cy="600816"/>
              </a:xfrm>
              <a:custGeom>
                <a:avLst/>
                <a:gdLst/>
                <a:ahLst/>
                <a:cxnLst/>
                <a:rect l="l" t="t" r="r" b="b"/>
                <a:pathLst>
                  <a:path w="15185" h="13152" extrusionOk="0">
                    <a:moveTo>
                      <a:pt x="3796" y="1"/>
                    </a:moveTo>
                    <a:lnTo>
                      <a:pt x="0" y="6576"/>
                    </a:lnTo>
                    <a:lnTo>
                      <a:pt x="3796" y="13151"/>
                    </a:lnTo>
                    <a:lnTo>
                      <a:pt x="11388" y="13151"/>
                    </a:lnTo>
                    <a:lnTo>
                      <a:pt x="15185" y="6576"/>
                    </a:lnTo>
                    <a:lnTo>
                      <a:pt x="11388" y="1"/>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spTree>
      <p:nvGrpSpPr>
        <p:cNvPr id="1" name="Shape 287"/>
        <p:cNvGrpSpPr/>
        <p:nvPr/>
      </p:nvGrpSpPr>
      <p:grpSpPr>
        <a:xfrm>
          <a:off x="0" y="0"/>
          <a:ext cx="0" cy="0"/>
          <a:chOff x="0" y="0"/>
          <a:chExt cx="0" cy="0"/>
        </a:xfrm>
      </p:grpSpPr>
      <p:grpSp>
        <p:nvGrpSpPr>
          <p:cNvPr id="288" name="Google Shape;288;p19"/>
          <p:cNvGrpSpPr/>
          <p:nvPr/>
        </p:nvGrpSpPr>
        <p:grpSpPr>
          <a:xfrm>
            <a:off x="-246361" y="56056"/>
            <a:ext cx="9839799" cy="5447718"/>
            <a:chOff x="-246361" y="56056"/>
            <a:chExt cx="9839799" cy="5447718"/>
          </a:xfrm>
        </p:grpSpPr>
        <p:grpSp>
          <p:nvGrpSpPr>
            <p:cNvPr id="289" name="Google Shape;289;p19"/>
            <p:cNvGrpSpPr/>
            <p:nvPr/>
          </p:nvGrpSpPr>
          <p:grpSpPr>
            <a:xfrm rot="10800000">
              <a:off x="8424000" y="3734151"/>
              <a:ext cx="1169438" cy="1769623"/>
              <a:chOff x="-531598" y="-361624"/>
              <a:chExt cx="1169438" cy="1769623"/>
            </a:xfrm>
          </p:grpSpPr>
          <p:sp>
            <p:nvSpPr>
              <p:cNvPr id="290" name="Google Shape;290;p19"/>
              <p:cNvSpPr/>
              <p:nvPr/>
            </p:nvSpPr>
            <p:spPr>
              <a:xfrm>
                <a:off x="-5359" y="547875"/>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9"/>
              <p:cNvSpPr/>
              <p:nvPr/>
            </p:nvSpPr>
            <p:spPr>
              <a:xfrm>
                <a:off x="-531572" y="-361624"/>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9"/>
              <p:cNvSpPr/>
              <p:nvPr/>
            </p:nvSpPr>
            <p:spPr>
              <a:xfrm>
                <a:off x="-531572" y="244765"/>
                <a:ext cx="643114" cy="556959"/>
              </a:xfrm>
              <a:custGeom>
                <a:avLst/>
                <a:gdLst/>
                <a:ahLst/>
                <a:cxnLst/>
                <a:rect l="l" t="t" r="r" b="b"/>
                <a:pathLst>
                  <a:path w="15183" h="13149" extrusionOk="0">
                    <a:moveTo>
                      <a:pt x="3796" y="0"/>
                    </a:moveTo>
                    <a:lnTo>
                      <a:pt x="0" y="6574"/>
                    </a:lnTo>
                    <a:lnTo>
                      <a:pt x="3796" y="13148"/>
                    </a:lnTo>
                    <a:lnTo>
                      <a:pt x="11387" y="13148"/>
                    </a:lnTo>
                    <a:lnTo>
                      <a:pt x="15183" y="6574"/>
                    </a:lnTo>
                    <a:lnTo>
                      <a:pt x="11387"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9"/>
              <p:cNvSpPr/>
              <p:nvPr/>
            </p:nvSpPr>
            <p:spPr>
              <a:xfrm>
                <a:off x="-5359" y="-58430"/>
                <a:ext cx="643199" cy="557001"/>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9"/>
              <p:cNvSpPr/>
              <p:nvPr/>
            </p:nvSpPr>
            <p:spPr>
              <a:xfrm>
                <a:off x="-531598" y="851040"/>
                <a:ext cx="643156" cy="556959"/>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5" name="Google Shape;295;p19"/>
            <p:cNvGrpSpPr/>
            <p:nvPr/>
          </p:nvGrpSpPr>
          <p:grpSpPr>
            <a:xfrm rot="10800000">
              <a:off x="-246361" y="4035626"/>
              <a:ext cx="643114" cy="1163348"/>
              <a:chOff x="9156687" y="86051"/>
              <a:chExt cx="643114" cy="1163348"/>
            </a:xfrm>
          </p:grpSpPr>
          <p:sp>
            <p:nvSpPr>
              <p:cNvPr id="296" name="Google Shape;296;p19"/>
              <p:cNvSpPr/>
              <p:nvPr/>
            </p:nvSpPr>
            <p:spPr>
              <a:xfrm flipH="1">
                <a:off x="9156687" y="86051"/>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9"/>
              <p:cNvSpPr/>
              <p:nvPr/>
            </p:nvSpPr>
            <p:spPr>
              <a:xfrm flipH="1">
                <a:off x="9156687" y="692440"/>
                <a:ext cx="643114" cy="556959"/>
              </a:xfrm>
              <a:custGeom>
                <a:avLst/>
                <a:gdLst/>
                <a:ahLst/>
                <a:cxnLst/>
                <a:rect l="l" t="t" r="r" b="b"/>
                <a:pathLst>
                  <a:path w="15183" h="13149" extrusionOk="0">
                    <a:moveTo>
                      <a:pt x="3796" y="0"/>
                    </a:moveTo>
                    <a:lnTo>
                      <a:pt x="0" y="6574"/>
                    </a:lnTo>
                    <a:lnTo>
                      <a:pt x="3796" y="13148"/>
                    </a:lnTo>
                    <a:lnTo>
                      <a:pt x="11387" y="13148"/>
                    </a:lnTo>
                    <a:lnTo>
                      <a:pt x="15183" y="6574"/>
                    </a:lnTo>
                    <a:lnTo>
                      <a:pt x="1138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8" name="Google Shape;298;p19"/>
            <p:cNvSpPr/>
            <p:nvPr/>
          </p:nvSpPr>
          <p:spPr>
            <a:xfrm rot="-5400000">
              <a:off x="-246408" y="99133"/>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9"/>
            <p:cNvSpPr/>
            <p:nvPr/>
          </p:nvSpPr>
          <p:spPr>
            <a:xfrm rot="10800000" flipH="1">
              <a:off x="8726638" y="99176"/>
              <a:ext cx="643156" cy="556959"/>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0" name="Google Shape;300;p19"/>
          <p:cNvSpPr txBox="1">
            <a:spLocks noGrp="1"/>
          </p:cNvSpPr>
          <p:nvPr>
            <p:ph type="title"/>
          </p:nvPr>
        </p:nvSpPr>
        <p:spPr>
          <a:xfrm>
            <a:off x="720000" y="539500"/>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01" name="Google Shape;301;p19"/>
          <p:cNvSpPr txBox="1">
            <a:spLocks noGrp="1"/>
          </p:cNvSpPr>
          <p:nvPr>
            <p:ph type="subTitle" idx="1"/>
          </p:nvPr>
        </p:nvSpPr>
        <p:spPr>
          <a:xfrm>
            <a:off x="4832078" y="1820025"/>
            <a:ext cx="3254100" cy="2010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02" name="Google Shape;302;p19"/>
          <p:cNvSpPr txBox="1">
            <a:spLocks noGrp="1"/>
          </p:cNvSpPr>
          <p:nvPr>
            <p:ph type="subTitle" idx="2"/>
          </p:nvPr>
        </p:nvSpPr>
        <p:spPr>
          <a:xfrm>
            <a:off x="1057900" y="1820025"/>
            <a:ext cx="3254100" cy="2010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hree columns">
  <p:cSld name="CUSTOM_6">
    <p:spTree>
      <p:nvGrpSpPr>
        <p:cNvPr id="1" name="Shape 320"/>
        <p:cNvGrpSpPr/>
        <p:nvPr/>
      </p:nvGrpSpPr>
      <p:grpSpPr>
        <a:xfrm>
          <a:off x="0" y="0"/>
          <a:ext cx="0" cy="0"/>
          <a:chOff x="0" y="0"/>
          <a:chExt cx="0" cy="0"/>
        </a:xfrm>
      </p:grpSpPr>
      <p:sp>
        <p:nvSpPr>
          <p:cNvPr id="321" name="Google Shape;321;p21"/>
          <p:cNvSpPr txBox="1">
            <a:spLocks noGrp="1"/>
          </p:cNvSpPr>
          <p:nvPr>
            <p:ph type="title"/>
          </p:nvPr>
        </p:nvSpPr>
        <p:spPr>
          <a:xfrm>
            <a:off x="720000" y="539500"/>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22" name="Google Shape;322;p21"/>
          <p:cNvSpPr txBox="1">
            <a:spLocks noGrp="1"/>
          </p:cNvSpPr>
          <p:nvPr>
            <p:ph type="subTitle" idx="1"/>
          </p:nvPr>
        </p:nvSpPr>
        <p:spPr>
          <a:xfrm>
            <a:off x="825400" y="3280741"/>
            <a:ext cx="2242500" cy="863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23" name="Google Shape;323;p21"/>
          <p:cNvSpPr txBox="1">
            <a:spLocks noGrp="1"/>
          </p:cNvSpPr>
          <p:nvPr>
            <p:ph type="subTitle" idx="2"/>
          </p:nvPr>
        </p:nvSpPr>
        <p:spPr>
          <a:xfrm>
            <a:off x="3450746" y="3280741"/>
            <a:ext cx="2242500" cy="863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24" name="Google Shape;324;p21"/>
          <p:cNvSpPr txBox="1">
            <a:spLocks noGrp="1"/>
          </p:cNvSpPr>
          <p:nvPr>
            <p:ph type="subTitle" idx="3"/>
          </p:nvPr>
        </p:nvSpPr>
        <p:spPr>
          <a:xfrm>
            <a:off x="6076098" y="3280741"/>
            <a:ext cx="2242500" cy="863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25" name="Google Shape;325;p21"/>
          <p:cNvSpPr txBox="1">
            <a:spLocks noGrp="1"/>
          </p:cNvSpPr>
          <p:nvPr>
            <p:ph type="subTitle" idx="4"/>
          </p:nvPr>
        </p:nvSpPr>
        <p:spPr>
          <a:xfrm>
            <a:off x="825400" y="2571690"/>
            <a:ext cx="2242500" cy="785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Questrial"/>
              <a:buNone/>
              <a:defRPr sz="2000" b="1">
                <a:solidFill>
                  <a:schemeClr val="dk1"/>
                </a:solidFill>
                <a:latin typeface="Questrial"/>
                <a:ea typeface="Questrial"/>
                <a:cs typeface="Questrial"/>
                <a:sym typeface="Questrial"/>
              </a:defRPr>
            </a:lvl1pPr>
            <a:lvl2pPr lvl="1" algn="ctr" rtl="0">
              <a:lnSpc>
                <a:spcPct val="100000"/>
              </a:lnSpc>
              <a:spcBef>
                <a:spcPts val="0"/>
              </a:spcBef>
              <a:spcAft>
                <a:spcPts val="0"/>
              </a:spcAft>
              <a:buSzPts val="2000"/>
              <a:buFont typeface="Questrial"/>
              <a:buNone/>
              <a:defRPr sz="2000" b="1">
                <a:latin typeface="Questrial"/>
                <a:ea typeface="Questrial"/>
                <a:cs typeface="Questrial"/>
                <a:sym typeface="Questrial"/>
              </a:defRPr>
            </a:lvl2pPr>
            <a:lvl3pPr lvl="2" algn="ctr" rtl="0">
              <a:lnSpc>
                <a:spcPct val="100000"/>
              </a:lnSpc>
              <a:spcBef>
                <a:spcPts val="0"/>
              </a:spcBef>
              <a:spcAft>
                <a:spcPts val="0"/>
              </a:spcAft>
              <a:buSzPts val="2000"/>
              <a:buFont typeface="Questrial"/>
              <a:buNone/>
              <a:defRPr sz="2000" b="1">
                <a:latin typeface="Questrial"/>
                <a:ea typeface="Questrial"/>
                <a:cs typeface="Questrial"/>
                <a:sym typeface="Questrial"/>
              </a:defRPr>
            </a:lvl3pPr>
            <a:lvl4pPr lvl="3" algn="ctr" rtl="0">
              <a:lnSpc>
                <a:spcPct val="100000"/>
              </a:lnSpc>
              <a:spcBef>
                <a:spcPts val="0"/>
              </a:spcBef>
              <a:spcAft>
                <a:spcPts val="0"/>
              </a:spcAft>
              <a:buSzPts val="2000"/>
              <a:buFont typeface="Questrial"/>
              <a:buNone/>
              <a:defRPr sz="2000" b="1">
                <a:latin typeface="Questrial"/>
                <a:ea typeface="Questrial"/>
                <a:cs typeface="Questrial"/>
                <a:sym typeface="Questrial"/>
              </a:defRPr>
            </a:lvl4pPr>
            <a:lvl5pPr lvl="4" algn="ctr" rtl="0">
              <a:lnSpc>
                <a:spcPct val="100000"/>
              </a:lnSpc>
              <a:spcBef>
                <a:spcPts val="0"/>
              </a:spcBef>
              <a:spcAft>
                <a:spcPts val="0"/>
              </a:spcAft>
              <a:buSzPts val="2000"/>
              <a:buFont typeface="Questrial"/>
              <a:buNone/>
              <a:defRPr sz="2000" b="1">
                <a:latin typeface="Questrial"/>
                <a:ea typeface="Questrial"/>
                <a:cs typeface="Questrial"/>
                <a:sym typeface="Questrial"/>
              </a:defRPr>
            </a:lvl5pPr>
            <a:lvl6pPr lvl="5" algn="ctr" rtl="0">
              <a:lnSpc>
                <a:spcPct val="100000"/>
              </a:lnSpc>
              <a:spcBef>
                <a:spcPts val="0"/>
              </a:spcBef>
              <a:spcAft>
                <a:spcPts val="0"/>
              </a:spcAft>
              <a:buSzPts val="2000"/>
              <a:buFont typeface="Questrial"/>
              <a:buNone/>
              <a:defRPr sz="2000" b="1">
                <a:latin typeface="Questrial"/>
                <a:ea typeface="Questrial"/>
                <a:cs typeface="Questrial"/>
                <a:sym typeface="Questrial"/>
              </a:defRPr>
            </a:lvl6pPr>
            <a:lvl7pPr lvl="6" algn="ctr" rtl="0">
              <a:lnSpc>
                <a:spcPct val="100000"/>
              </a:lnSpc>
              <a:spcBef>
                <a:spcPts val="0"/>
              </a:spcBef>
              <a:spcAft>
                <a:spcPts val="0"/>
              </a:spcAft>
              <a:buSzPts val="2000"/>
              <a:buFont typeface="Questrial"/>
              <a:buNone/>
              <a:defRPr sz="2000" b="1">
                <a:latin typeface="Questrial"/>
                <a:ea typeface="Questrial"/>
                <a:cs typeface="Questrial"/>
                <a:sym typeface="Questrial"/>
              </a:defRPr>
            </a:lvl7pPr>
            <a:lvl8pPr lvl="7" algn="ctr" rtl="0">
              <a:lnSpc>
                <a:spcPct val="100000"/>
              </a:lnSpc>
              <a:spcBef>
                <a:spcPts val="0"/>
              </a:spcBef>
              <a:spcAft>
                <a:spcPts val="0"/>
              </a:spcAft>
              <a:buSzPts val="2000"/>
              <a:buFont typeface="Questrial"/>
              <a:buNone/>
              <a:defRPr sz="2000" b="1">
                <a:latin typeface="Questrial"/>
                <a:ea typeface="Questrial"/>
                <a:cs typeface="Questrial"/>
                <a:sym typeface="Questrial"/>
              </a:defRPr>
            </a:lvl8pPr>
            <a:lvl9pPr lvl="8" algn="ctr" rtl="0">
              <a:lnSpc>
                <a:spcPct val="100000"/>
              </a:lnSpc>
              <a:spcBef>
                <a:spcPts val="0"/>
              </a:spcBef>
              <a:spcAft>
                <a:spcPts val="0"/>
              </a:spcAft>
              <a:buSzPts val="2000"/>
              <a:buFont typeface="Questrial"/>
              <a:buNone/>
              <a:defRPr sz="2000" b="1">
                <a:latin typeface="Questrial"/>
                <a:ea typeface="Questrial"/>
                <a:cs typeface="Questrial"/>
                <a:sym typeface="Questrial"/>
              </a:defRPr>
            </a:lvl9pPr>
          </a:lstStyle>
          <a:p>
            <a:endParaRPr/>
          </a:p>
        </p:txBody>
      </p:sp>
      <p:sp>
        <p:nvSpPr>
          <p:cNvPr id="326" name="Google Shape;326;p21"/>
          <p:cNvSpPr txBox="1">
            <a:spLocks noGrp="1"/>
          </p:cNvSpPr>
          <p:nvPr>
            <p:ph type="subTitle" idx="5"/>
          </p:nvPr>
        </p:nvSpPr>
        <p:spPr>
          <a:xfrm>
            <a:off x="3450749" y="2571690"/>
            <a:ext cx="2242500" cy="785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Questrial"/>
              <a:buNone/>
              <a:defRPr sz="2000" b="1">
                <a:solidFill>
                  <a:schemeClr val="dk1"/>
                </a:solidFill>
                <a:latin typeface="Questrial"/>
                <a:ea typeface="Questrial"/>
                <a:cs typeface="Questrial"/>
                <a:sym typeface="Questrial"/>
              </a:defRPr>
            </a:lvl1pPr>
            <a:lvl2pPr lvl="1" algn="ctr" rtl="0">
              <a:lnSpc>
                <a:spcPct val="100000"/>
              </a:lnSpc>
              <a:spcBef>
                <a:spcPts val="0"/>
              </a:spcBef>
              <a:spcAft>
                <a:spcPts val="0"/>
              </a:spcAft>
              <a:buSzPts val="2000"/>
              <a:buFont typeface="Questrial"/>
              <a:buNone/>
              <a:defRPr sz="2000" b="1">
                <a:latin typeface="Questrial"/>
                <a:ea typeface="Questrial"/>
                <a:cs typeface="Questrial"/>
                <a:sym typeface="Questrial"/>
              </a:defRPr>
            </a:lvl2pPr>
            <a:lvl3pPr lvl="2" algn="ctr" rtl="0">
              <a:lnSpc>
                <a:spcPct val="100000"/>
              </a:lnSpc>
              <a:spcBef>
                <a:spcPts val="0"/>
              </a:spcBef>
              <a:spcAft>
                <a:spcPts val="0"/>
              </a:spcAft>
              <a:buSzPts val="2000"/>
              <a:buFont typeface="Questrial"/>
              <a:buNone/>
              <a:defRPr sz="2000" b="1">
                <a:latin typeface="Questrial"/>
                <a:ea typeface="Questrial"/>
                <a:cs typeface="Questrial"/>
                <a:sym typeface="Questrial"/>
              </a:defRPr>
            </a:lvl3pPr>
            <a:lvl4pPr lvl="3" algn="ctr" rtl="0">
              <a:lnSpc>
                <a:spcPct val="100000"/>
              </a:lnSpc>
              <a:spcBef>
                <a:spcPts val="0"/>
              </a:spcBef>
              <a:spcAft>
                <a:spcPts val="0"/>
              </a:spcAft>
              <a:buSzPts val="2000"/>
              <a:buFont typeface="Questrial"/>
              <a:buNone/>
              <a:defRPr sz="2000" b="1">
                <a:latin typeface="Questrial"/>
                <a:ea typeface="Questrial"/>
                <a:cs typeface="Questrial"/>
                <a:sym typeface="Questrial"/>
              </a:defRPr>
            </a:lvl4pPr>
            <a:lvl5pPr lvl="4" algn="ctr" rtl="0">
              <a:lnSpc>
                <a:spcPct val="100000"/>
              </a:lnSpc>
              <a:spcBef>
                <a:spcPts val="0"/>
              </a:spcBef>
              <a:spcAft>
                <a:spcPts val="0"/>
              </a:spcAft>
              <a:buSzPts val="2000"/>
              <a:buFont typeface="Questrial"/>
              <a:buNone/>
              <a:defRPr sz="2000" b="1">
                <a:latin typeface="Questrial"/>
                <a:ea typeface="Questrial"/>
                <a:cs typeface="Questrial"/>
                <a:sym typeface="Questrial"/>
              </a:defRPr>
            </a:lvl5pPr>
            <a:lvl6pPr lvl="5" algn="ctr" rtl="0">
              <a:lnSpc>
                <a:spcPct val="100000"/>
              </a:lnSpc>
              <a:spcBef>
                <a:spcPts val="0"/>
              </a:spcBef>
              <a:spcAft>
                <a:spcPts val="0"/>
              </a:spcAft>
              <a:buSzPts val="2000"/>
              <a:buFont typeface="Questrial"/>
              <a:buNone/>
              <a:defRPr sz="2000" b="1">
                <a:latin typeface="Questrial"/>
                <a:ea typeface="Questrial"/>
                <a:cs typeface="Questrial"/>
                <a:sym typeface="Questrial"/>
              </a:defRPr>
            </a:lvl6pPr>
            <a:lvl7pPr lvl="6" algn="ctr" rtl="0">
              <a:lnSpc>
                <a:spcPct val="100000"/>
              </a:lnSpc>
              <a:spcBef>
                <a:spcPts val="0"/>
              </a:spcBef>
              <a:spcAft>
                <a:spcPts val="0"/>
              </a:spcAft>
              <a:buSzPts val="2000"/>
              <a:buFont typeface="Questrial"/>
              <a:buNone/>
              <a:defRPr sz="2000" b="1">
                <a:latin typeface="Questrial"/>
                <a:ea typeface="Questrial"/>
                <a:cs typeface="Questrial"/>
                <a:sym typeface="Questrial"/>
              </a:defRPr>
            </a:lvl7pPr>
            <a:lvl8pPr lvl="7" algn="ctr" rtl="0">
              <a:lnSpc>
                <a:spcPct val="100000"/>
              </a:lnSpc>
              <a:spcBef>
                <a:spcPts val="0"/>
              </a:spcBef>
              <a:spcAft>
                <a:spcPts val="0"/>
              </a:spcAft>
              <a:buSzPts val="2000"/>
              <a:buFont typeface="Questrial"/>
              <a:buNone/>
              <a:defRPr sz="2000" b="1">
                <a:latin typeface="Questrial"/>
                <a:ea typeface="Questrial"/>
                <a:cs typeface="Questrial"/>
                <a:sym typeface="Questrial"/>
              </a:defRPr>
            </a:lvl8pPr>
            <a:lvl9pPr lvl="8" algn="ctr" rtl="0">
              <a:lnSpc>
                <a:spcPct val="100000"/>
              </a:lnSpc>
              <a:spcBef>
                <a:spcPts val="0"/>
              </a:spcBef>
              <a:spcAft>
                <a:spcPts val="0"/>
              </a:spcAft>
              <a:buSzPts val="2000"/>
              <a:buFont typeface="Questrial"/>
              <a:buNone/>
              <a:defRPr sz="2000" b="1">
                <a:latin typeface="Questrial"/>
                <a:ea typeface="Questrial"/>
                <a:cs typeface="Questrial"/>
                <a:sym typeface="Questrial"/>
              </a:defRPr>
            </a:lvl9pPr>
          </a:lstStyle>
          <a:p>
            <a:endParaRPr/>
          </a:p>
        </p:txBody>
      </p:sp>
      <p:sp>
        <p:nvSpPr>
          <p:cNvPr id="327" name="Google Shape;327;p21"/>
          <p:cNvSpPr txBox="1">
            <a:spLocks noGrp="1"/>
          </p:cNvSpPr>
          <p:nvPr>
            <p:ph type="subTitle" idx="6"/>
          </p:nvPr>
        </p:nvSpPr>
        <p:spPr>
          <a:xfrm>
            <a:off x="6076098" y="2571690"/>
            <a:ext cx="2242500" cy="785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000"/>
              <a:buFont typeface="Questrial"/>
              <a:buNone/>
              <a:defRPr sz="2000" b="1">
                <a:solidFill>
                  <a:schemeClr val="dk1"/>
                </a:solidFill>
                <a:latin typeface="Questrial"/>
                <a:ea typeface="Questrial"/>
                <a:cs typeface="Questrial"/>
                <a:sym typeface="Questrial"/>
              </a:defRPr>
            </a:lvl1pPr>
            <a:lvl2pPr lvl="1" algn="ctr" rtl="0">
              <a:lnSpc>
                <a:spcPct val="100000"/>
              </a:lnSpc>
              <a:spcBef>
                <a:spcPts val="0"/>
              </a:spcBef>
              <a:spcAft>
                <a:spcPts val="0"/>
              </a:spcAft>
              <a:buSzPts val="2000"/>
              <a:buFont typeface="Questrial"/>
              <a:buNone/>
              <a:defRPr sz="2000" b="1">
                <a:latin typeface="Questrial"/>
                <a:ea typeface="Questrial"/>
                <a:cs typeface="Questrial"/>
                <a:sym typeface="Questrial"/>
              </a:defRPr>
            </a:lvl2pPr>
            <a:lvl3pPr lvl="2" algn="ctr" rtl="0">
              <a:lnSpc>
                <a:spcPct val="100000"/>
              </a:lnSpc>
              <a:spcBef>
                <a:spcPts val="0"/>
              </a:spcBef>
              <a:spcAft>
                <a:spcPts val="0"/>
              </a:spcAft>
              <a:buSzPts val="2000"/>
              <a:buFont typeface="Questrial"/>
              <a:buNone/>
              <a:defRPr sz="2000" b="1">
                <a:latin typeface="Questrial"/>
                <a:ea typeface="Questrial"/>
                <a:cs typeface="Questrial"/>
                <a:sym typeface="Questrial"/>
              </a:defRPr>
            </a:lvl3pPr>
            <a:lvl4pPr lvl="3" algn="ctr" rtl="0">
              <a:lnSpc>
                <a:spcPct val="100000"/>
              </a:lnSpc>
              <a:spcBef>
                <a:spcPts val="0"/>
              </a:spcBef>
              <a:spcAft>
                <a:spcPts val="0"/>
              </a:spcAft>
              <a:buSzPts val="2000"/>
              <a:buFont typeface="Questrial"/>
              <a:buNone/>
              <a:defRPr sz="2000" b="1">
                <a:latin typeface="Questrial"/>
                <a:ea typeface="Questrial"/>
                <a:cs typeface="Questrial"/>
                <a:sym typeface="Questrial"/>
              </a:defRPr>
            </a:lvl4pPr>
            <a:lvl5pPr lvl="4" algn="ctr" rtl="0">
              <a:lnSpc>
                <a:spcPct val="100000"/>
              </a:lnSpc>
              <a:spcBef>
                <a:spcPts val="0"/>
              </a:spcBef>
              <a:spcAft>
                <a:spcPts val="0"/>
              </a:spcAft>
              <a:buSzPts val="2000"/>
              <a:buFont typeface="Questrial"/>
              <a:buNone/>
              <a:defRPr sz="2000" b="1">
                <a:latin typeface="Questrial"/>
                <a:ea typeface="Questrial"/>
                <a:cs typeface="Questrial"/>
                <a:sym typeface="Questrial"/>
              </a:defRPr>
            </a:lvl5pPr>
            <a:lvl6pPr lvl="5" algn="ctr" rtl="0">
              <a:lnSpc>
                <a:spcPct val="100000"/>
              </a:lnSpc>
              <a:spcBef>
                <a:spcPts val="0"/>
              </a:spcBef>
              <a:spcAft>
                <a:spcPts val="0"/>
              </a:spcAft>
              <a:buSzPts val="2000"/>
              <a:buFont typeface="Questrial"/>
              <a:buNone/>
              <a:defRPr sz="2000" b="1">
                <a:latin typeface="Questrial"/>
                <a:ea typeface="Questrial"/>
                <a:cs typeface="Questrial"/>
                <a:sym typeface="Questrial"/>
              </a:defRPr>
            </a:lvl6pPr>
            <a:lvl7pPr lvl="6" algn="ctr" rtl="0">
              <a:lnSpc>
                <a:spcPct val="100000"/>
              </a:lnSpc>
              <a:spcBef>
                <a:spcPts val="0"/>
              </a:spcBef>
              <a:spcAft>
                <a:spcPts val="0"/>
              </a:spcAft>
              <a:buSzPts val="2000"/>
              <a:buFont typeface="Questrial"/>
              <a:buNone/>
              <a:defRPr sz="2000" b="1">
                <a:latin typeface="Questrial"/>
                <a:ea typeface="Questrial"/>
                <a:cs typeface="Questrial"/>
                <a:sym typeface="Questrial"/>
              </a:defRPr>
            </a:lvl7pPr>
            <a:lvl8pPr lvl="7" algn="ctr" rtl="0">
              <a:lnSpc>
                <a:spcPct val="100000"/>
              </a:lnSpc>
              <a:spcBef>
                <a:spcPts val="0"/>
              </a:spcBef>
              <a:spcAft>
                <a:spcPts val="0"/>
              </a:spcAft>
              <a:buSzPts val="2000"/>
              <a:buFont typeface="Questrial"/>
              <a:buNone/>
              <a:defRPr sz="2000" b="1">
                <a:latin typeface="Questrial"/>
                <a:ea typeface="Questrial"/>
                <a:cs typeface="Questrial"/>
                <a:sym typeface="Questrial"/>
              </a:defRPr>
            </a:lvl8pPr>
            <a:lvl9pPr lvl="8" algn="ctr" rtl="0">
              <a:lnSpc>
                <a:spcPct val="100000"/>
              </a:lnSpc>
              <a:spcBef>
                <a:spcPts val="0"/>
              </a:spcBef>
              <a:spcAft>
                <a:spcPts val="0"/>
              </a:spcAft>
              <a:buSzPts val="2000"/>
              <a:buFont typeface="Questrial"/>
              <a:buNone/>
              <a:defRPr sz="2000" b="1">
                <a:latin typeface="Questrial"/>
                <a:ea typeface="Questrial"/>
                <a:cs typeface="Questrial"/>
                <a:sym typeface="Questrial"/>
              </a:defRPr>
            </a:lvl9pPr>
          </a:lstStyle>
          <a:p>
            <a:endParaRPr/>
          </a:p>
        </p:txBody>
      </p:sp>
      <p:grpSp>
        <p:nvGrpSpPr>
          <p:cNvPr id="328" name="Google Shape;328;p21"/>
          <p:cNvGrpSpPr/>
          <p:nvPr/>
        </p:nvGrpSpPr>
        <p:grpSpPr>
          <a:xfrm>
            <a:off x="-199995" y="-61916"/>
            <a:ext cx="9581189" cy="5575314"/>
            <a:chOff x="-199995" y="-61916"/>
            <a:chExt cx="9581189" cy="5575314"/>
          </a:xfrm>
        </p:grpSpPr>
        <p:grpSp>
          <p:nvGrpSpPr>
            <p:cNvPr id="329" name="Google Shape;329;p21"/>
            <p:cNvGrpSpPr/>
            <p:nvPr/>
          </p:nvGrpSpPr>
          <p:grpSpPr>
            <a:xfrm>
              <a:off x="7665884" y="4670680"/>
              <a:ext cx="1715311" cy="842718"/>
              <a:chOff x="7665884" y="4670680"/>
              <a:chExt cx="1715311" cy="842718"/>
            </a:xfrm>
          </p:grpSpPr>
          <p:sp>
            <p:nvSpPr>
              <p:cNvPr id="330" name="Google Shape;330;p21"/>
              <p:cNvSpPr/>
              <p:nvPr/>
            </p:nvSpPr>
            <p:spPr>
              <a:xfrm>
                <a:off x="7665884" y="4670680"/>
                <a:ext cx="643161" cy="556968"/>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21"/>
              <p:cNvSpPr/>
              <p:nvPr/>
            </p:nvSpPr>
            <p:spPr>
              <a:xfrm>
                <a:off x="8201959" y="4956430"/>
                <a:ext cx="643161" cy="556968"/>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21"/>
              <p:cNvSpPr/>
              <p:nvPr/>
            </p:nvSpPr>
            <p:spPr>
              <a:xfrm>
                <a:off x="8738034" y="4670680"/>
                <a:ext cx="643161" cy="556968"/>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3" name="Google Shape;333;p21"/>
            <p:cNvGrpSpPr/>
            <p:nvPr/>
          </p:nvGrpSpPr>
          <p:grpSpPr>
            <a:xfrm>
              <a:off x="-199995" y="-61916"/>
              <a:ext cx="920006" cy="1178861"/>
              <a:chOff x="71705" y="-61916"/>
              <a:chExt cx="920006" cy="1178861"/>
            </a:xfrm>
          </p:grpSpPr>
          <p:sp>
            <p:nvSpPr>
              <p:cNvPr id="334" name="Google Shape;334;p21"/>
              <p:cNvSpPr/>
              <p:nvPr/>
            </p:nvSpPr>
            <p:spPr>
              <a:xfrm rot="5400000">
                <a:off x="28609" y="516880"/>
                <a:ext cx="643161" cy="556968"/>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1"/>
              <p:cNvSpPr/>
              <p:nvPr/>
            </p:nvSpPr>
            <p:spPr>
              <a:xfrm rot="5400000">
                <a:off x="391647" y="-18820"/>
                <a:ext cx="643161" cy="556968"/>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36" name="Google Shape;336;p21"/>
          <p:cNvPicPr preferRelativeResize="0"/>
          <p:nvPr/>
        </p:nvPicPr>
        <p:blipFill rotWithShape="1">
          <a:blip r:embed="rId2">
            <a:alphaModFix/>
          </a:blip>
          <a:srcRect t="23017" b="23012"/>
          <a:stretch/>
        </p:blipFill>
        <p:spPr>
          <a:xfrm rot="1657056">
            <a:off x="7214800" y="-162025"/>
            <a:ext cx="1965601" cy="1060799"/>
          </a:xfrm>
          <a:prstGeom prst="rect">
            <a:avLst/>
          </a:prstGeom>
          <a:noFill/>
          <a:ln>
            <a:noFill/>
          </a:ln>
          <a:effectLst>
            <a:outerShdw blurRad="57150" dist="19050" dir="5400000" algn="bl" rotWithShape="0">
              <a:schemeClr val="dk1">
                <a:alpha val="50000"/>
              </a:schemeClr>
            </a:outerShdw>
          </a:effectLst>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337"/>
        <p:cNvGrpSpPr/>
        <p:nvPr/>
      </p:nvGrpSpPr>
      <p:grpSpPr>
        <a:xfrm>
          <a:off x="0" y="0"/>
          <a:ext cx="0" cy="0"/>
          <a:chOff x="0" y="0"/>
          <a:chExt cx="0" cy="0"/>
        </a:xfrm>
      </p:grpSpPr>
      <p:sp>
        <p:nvSpPr>
          <p:cNvPr id="338" name="Google Shape;338;p22"/>
          <p:cNvSpPr txBox="1">
            <a:spLocks noGrp="1"/>
          </p:cNvSpPr>
          <p:nvPr>
            <p:ph type="title"/>
          </p:nvPr>
        </p:nvSpPr>
        <p:spPr>
          <a:xfrm>
            <a:off x="720000" y="539500"/>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39" name="Google Shape;339;p22"/>
          <p:cNvSpPr txBox="1">
            <a:spLocks noGrp="1"/>
          </p:cNvSpPr>
          <p:nvPr>
            <p:ph type="subTitle" idx="1"/>
          </p:nvPr>
        </p:nvSpPr>
        <p:spPr>
          <a:xfrm>
            <a:off x="2110136" y="1988165"/>
            <a:ext cx="1978200" cy="576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40" name="Google Shape;340;p22"/>
          <p:cNvSpPr txBox="1">
            <a:spLocks noGrp="1"/>
          </p:cNvSpPr>
          <p:nvPr>
            <p:ph type="subTitle" idx="2"/>
          </p:nvPr>
        </p:nvSpPr>
        <p:spPr>
          <a:xfrm>
            <a:off x="5706414" y="1988165"/>
            <a:ext cx="1978200" cy="576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41" name="Google Shape;341;p22"/>
          <p:cNvSpPr txBox="1">
            <a:spLocks noGrp="1"/>
          </p:cNvSpPr>
          <p:nvPr>
            <p:ph type="subTitle" idx="3"/>
          </p:nvPr>
        </p:nvSpPr>
        <p:spPr>
          <a:xfrm>
            <a:off x="2110136" y="3507215"/>
            <a:ext cx="1978200" cy="576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42" name="Google Shape;342;p22"/>
          <p:cNvSpPr txBox="1">
            <a:spLocks noGrp="1"/>
          </p:cNvSpPr>
          <p:nvPr>
            <p:ph type="subTitle" idx="4"/>
          </p:nvPr>
        </p:nvSpPr>
        <p:spPr>
          <a:xfrm>
            <a:off x="5706414" y="3507215"/>
            <a:ext cx="1978200" cy="576000"/>
          </a:xfrm>
          <a:prstGeom prst="rect">
            <a:avLst/>
          </a:prstGeom>
        </p:spPr>
        <p:txBody>
          <a:bodyPr spcFirstLastPara="1" wrap="square" lIns="91425" tIns="91425" rIns="91425" bIns="91425" anchor="t" anchorCtr="0">
            <a:noAutofit/>
          </a:bodyPr>
          <a:lstStyle>
            <a:lvl1pPr lvl="0" rtl="0">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343" name="Google Shape;343;p22"/>
          <p:cNvSpPr txBox="1">
            <a:spLocks noGrp="1"/>
          </p:cNvSpPr>
          <p:nvPr>
            <p:ph type="subTitle" idx="5"/>
          </p:nvPr>
        </p:nvSpPr>
        <p:spPr>
          <a:xfrm>
            <a:off x="2110136" y="1582725"/>
            <a:ext cx="1978200" cy="4845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Font typeface="Questrial"/>
              <a:buNone/>
              <a:defRPr sz="2000" b="1">
                <a:solidFill>
                  <a:schemeClr val="dk1"/>
                </a:solidFill>
                <a:latin typeface="Questrial"/>
                <a:ea typeface="Questrial"/>
                <a:cs typeface="Questrial"/>
                <a:sym typeface="Questrial"/>
              </a:defRPr>
            </a:lvl1pPr>
            <a:lvl2pPr lvl="1" algn="ctr" rtl="0">
              <a:lnSpc>
                <a:spcPct val="100000"/>
              </a:lnSpc>
              <a:spcBef>
                <a:spcPts val="0"/>
              </a:spcBef>
              <a:spcAft>
                <a:spcPts val="0"/>
              </a:spcAft>
              <a:buSzPts val="2000"/>
              <a:buFont typeface="Questrial"/>
              <a:buNone/>
              <a:defRPr sz="2000" b="1">
                <a:latin typeface="Questrial"/>
                <a:ea typeface="Questrial"/>
                <a:cs typeface="Questrial"/>
                <a:sym typeface="Questrial"/>
              </a:defRPr>
            </a:lvl2pPr>
            <a:lvl3pPr lvl="2" algn="ctr" rtl="0">
              <a:lnSpc>
                <a:spcPct val="100000"/>
              </a:lnSpc>
              <a:spcBef>
                <a:spcPts val="0"/>
              </a:spcBef>
              <a:spcAft>
                <a:spcPts val="0"/>
              </a:spcAft>
              <a:buSzPts val="2000"/>
              <a:buFont typeface="Questrial"/>
              <a:buNone/>
              <a:defRPr sz="2000" b="1">
                <a:latin typeface="Questrial"/>
                <a:ea typeface="Questrial"/>
                <a:cs typeface="Questrial"/>
                <a:sym typeface="Questrial"/>
              </a:defRPr>
            </a:lvl3pPr>
            <a:lvl4pPr lvl="3" algn="ctr" rtl="0">
              <a:lnSpc>
                <a:spcPct val="100000"/>
              </a:lnSpc>
              <a:spcBef>
                <a:spcPts val="0"/>
              </a:spcBef>
              <a:spcAft>
                <a:spcPts val="0"/>
              </a:spcAft>
              <a:buSzPts val="2000"/>
              <a:buFont typeface="Questrial"/>
              <a:buNone/>
              <a:defRPr sz="2000" b="1">
                <a:latin typeface="Questrial"/>
                <a:ea typeface="Questrial"/>
                <a:cs typeface="Questrial"/>
                <a:sym typeface="Questrial"/>
              </a:defRPr>
            </a:lvl4pPr>
            <a:lvl5pPr lvl="4" algn="ctr" rtl="0">
              <a:lnSpc>
                <a:spcPct val="100000"/>
              </a:lnSpc>
              <a:spcBef>
                <a:spcPts val="0"/>
              </a:spcBef>
              <a:spcAft>
                <a:spcPts val="0"/>
              </a:spcAft>
              <a:buSzPts val="2000"/>
              <a:buFont typeface="Questrial"/>
              <a:buNone/>
              <a:defRPr sz="2000" b="1">
                <a:latin typeface="Questrial"/>
                <a:ea typeface="Questrial"/>
                <a:cs typeface="Questrial"/>
                <a:sym typeface="Questrial"/>
              </a:defRPr>
            </a:lvl5pPr>
            <a:lvl6pPr lvl="5" algn="ctr" rtl="0">
              <a:lnSpc>
                <a:spcPct val="100000"/>
              </a:lnSpc>
              <a:spcBef>
                <a:spcPts val="0"/>
              </a:spcBef>
              <a:spcAft>
                <a:spcPts val="0"/>
              </a:spcAft>
              <a:buSzPts val="2000"/>
              <a:buFont typeface="Questrial"/>
              <a:buNone/>
              <a:defRPr sz="2000" b="1">
                <a:latin typeface="Questrial"/>
                <a:ea typeface="Questrial"/>
                <a:cs typeface="Questrial"/>
                <a:sym typeface="Questrial"/>
              </a:defRPr>
            </a:lvl6pPr>
            <a:lvl7pPr lvl="6" algn="ctr" rtl="0">
              <a:lnSpc>
                <a:spcPct val="100000"/>
              </a:lnSpc>
              <a:spcBef>
                <a:spcPts val="0"/>
              </a:spcBef>
              <a:spcAft>
                <a:spcPts val="0"/>
              </a:spcAft>
              <a:buSzPts val="2000"/>
              <a:buFont typeface="Questrial"/>
              <a:buNone/>
              <a:defRPr sz="2000" b="1">
                <a:latin typeface="Questrial"/>
                <a:ea typeface="Questrial"/>
                <a:cs typeface="Questrial"/>
                <a:sym typeface="Questrial"/>
              </a:defRPr>
            </a:lvl7pPr>
            <a:lvl8pPr lvl="7" algn="ctr" rtl="0">
              <a:lnSpc>
                <a:spcPct val="100000"/>
              </a:lnSpc>
              <a:spcBef>
                <a:spcPts val="0"/>
              </a:spcBef>
              <a:spcAft>
                <a:spcPts val="0"/>
              </a:spcAft>
              <a:buSzPts val="2000"/>
              <a:buFont typeface="Questrial"/>
              <a:buNone/>
              <a:defRPr sz="2000" b="1">
                <a:latin typeface="Questrial"/>
                <a:ea typeface="Questrial"/>
                <a:cs typeface="Questrial"/>
                <a:sym typeface="Questrial"/>
              </a:defRPr>
            </a:lvl8pPr>
            <a:lvl9pPr lvl="8" algn="ctr" rtl="0">
              <a:lnSpc>
                <a:spcPct val="100000"/>
              </a:lnSpc>
              <a:spcBef>
                <a:spcPts val="0"/>
              </a:spcBef>
              <a:spcAft>
                <a:spcPts val="0"/>
              </a:spcAft>
              <a:buSzPts val="2000"/>
              <a:buFont typeface="Questrial"/>
              <a:buNone/>
              <a:defRPr sz="2000" b="1">
                <a:latin typeface="Questrial"/>
                <a:ea typeface="Questrial"/>
                <a:cs typeface="Questrial"/>
                <a:sym typeface="Questrial"/>
              </a:defRPr>
            </a:lvl9pPr>
          </a:lstStyle>
          <a:p>
            <a:endParaRPr/>
          </a:p>
        </p:txBody>
      </p:sp>
      <p:sp>
        <p:nvSpPr>
          <p:cNvPr id="344" name="Google Shape;344;p22"/>
          <p:cNvSpPr txBox="1">
            <a:spLocks noGrp="1"/>
          </p:cNvSpPr>
          <p:nvPr>
            <p:ph type="subTitle" idx="6"/>
          </p:nvPr>
        </p:nvSpPr>
        <p:spPr>
          <a:xfrm>
            <a:off x="2110136" y="3101875"/>
            <a:ext cx="1978200" cy="4845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Font typeface="Questrial"/>
              <a:buNone/>
              <a:defRPr sz="2000" b="1">
                <a:solidFill>
                  <a:schemeClr val="dk1"/>
                </a:solidFill>
                <a:latin typeface="Questrial"/>
                <a:ea typeface="Questrial"/>
                <a:cs typeface="Questrial"/>
                <a:sym typeface="Questrial"/>
              </a:defRPr>
            </a:lvl1pPr>
            <a:lvl2pPr lvl="1" algn="ctr" rtl="0">
              <a:lnSpc>
                <a:spcPct val="100000"/>
              </a:lnSpc>
              <a:spcBef>
                <a:spcPts val="0"/>
              </a:spcBef>
              <a:spcAft>
                <a:spcPts val="0"/>
              </a:spcAft>
              <a:buSzPts val="2000"/>
              <a:buFont typeface="Questrial"/>
              <a:buNone/>
              <a:defRPr sz="2000" b="1">
                <a:latin typeface="Questrial"/>
                <a:ea typeface="Questrial"/>
                <a:cs typeface="Questrial"/>
                <a:sym typeface="Questrial"/>
              </a:defRPr>
            </a:lvl2pPr>
            <a:lvl3pPr lvl="2" algn="ctr" rtl="0">
              <a:lnSpc>
                <a:spcPct val="100000"/>
              </a:lnSpc>
              <a:spcBef>
                <a:spcPts val="0"/>
              </a:spcBef>
              <a:spcAft>
                <a:spcPts val="0"/>
              </a:spcAft>
              <a:buSzPts val="2000"/>
              <a:buFont typeface="Questrial"/>
              <a:buNone/>
              <a:defRPr sz="2000" b="1">
                <a:latin typeface="Questrial"/>
                <a:ea typeface="Questrial"/>
                <a:cs typeface="Questrial"/>
                <a:sym typeface="Questrial"/>
              </a:defRPr>
            </a:lvl3pPr>
            <a:lvl4pPr lvl="3" algn="ctr" rtl="0">
              <a:lnSpc>
                <a:spcPct val="100000"/>
              </a:lnSpc>
              <a:spcBef>
                <a:spcPts val="0"/>
              </a:spcBef>
              <a:spcAft>
                <a:spcPts val="0"/>
              </a:spcAft>
              <a:buSzPts val="2000"/>
              <a:buFont typeface="Questrial"/>
              <a:buNone/>
              <a:defRPr sz="2000" b="1">
                <a:latin typeface="Questrial"/>
                <a:ea typeface="Questrial"/>
                <a:cs typeface="Questrial"/>
                <a:sym typeface="Questrial"/>
              </a:defRPr>
            </a:lvl4pPr>
            <a:lvl5pPr lvl="4" algn="ctr" rtl="0">
              <a:lnSpc>
                <a:spcPct val="100000"/>
              </a:lnSpc>
              <a:spcBef>
                <a:spcPts val="0"/>
              </a:spcBef>
              <a:spcAft>
                <a:spcPts val="0"/>
              </a:spcAft>
              <a:buSzPts val="2000"/>
              <a:buFont typeface="Questrial"/>
              <a:buNone/>
              <a:defRPr sz="2000" b="1">
                <a:latin typeface="Questrial"/>
                <a:ea typeface="Questrial"/>
                <a:cs typeface="Questrial"/>
                <a:sym typeface="Questrial"/>
              </a:defRPr>
            </a:lvl5pPr>
            <a:lvl6pPr lvl="5" algn="ctr" rtl="0">
              <a:lnSpc>
                <a:spcPct val="100000"/>
              </a:lnSpc>
              <a:spcBef>
                <a:spcPts val="0"/>
              </a:spcBef>
              <a:spcAft>
                <a:spcPts val="0"/>
              </a:spcAft>
              <a:buSzPts val="2000"/>
              <a:buFont typeface="Questrial"/>
              <a:buNone/>
              <a:defRPr sz="2000" b="1">
                <a:latin typeface="Questrial"/>
                <a:ea typeface="Questrial"/>
                <a:cs typeface="Questrial"/>
                <a:sym typeface="Questrial"/>
              </a:defRPr>
            </a:lvl6pPr>
            <a:lvl7pPr lvl="6" algn="ctr" rtl="0">
              <a:lnSpc>
                <a:spcPct val="100000"/>
              </a:lnSpc>
              <a:spcBef>
                <a:spcPts val="0"/>
              </a:spcBef>
              <a:spcAft>
                <a:spcPts val="0"/>
              </a:spcAft>
              <a:buSzPts val="2000"/>
              <a:buFont typeface="Questrial"/>
              <a:buNone/>
              <a:defRPr sz="2000" b="1">
                <a:latin typeface="Questrial"/>
                <a:ea typeface="Questrial"/>
                <a:cs typeface="Questrial"/>
                <a:sym typeface="Questrial"/>
              </a:defRPr>
            </a:lvl7pPr>
            <a:lvl8pPr lvl="7" algn="ctr" rtl="0">
              <a:lnSpc>
                <a:spcPct val="100000"/>
              </a:lnSpc>
              <a:spcBef>
                <a:spcPts val="0"/>
              </a:spcBef>
              <a:spcAft>
                <a:spcPts val="0"/>
              </a:spcAft>
              <a:buSzPts val="2000"/>
              <a:buFont typeface="Questrial"/>
              <a:buNone/>
              <a:defRPr sz="2000" b="1">
                <a:latin typeface="Questrial"/>
                <a:ea typeface="Questrial"/>
                <a:cs typeface="Questrial"/>
                <a:sym typeface="Questrial"/>
              </a:defRPr>
            </a:lvl8pPr>
            <a:lvl9pPr lvl="8" algn="ctr" rtl="0">
              <a:lnSpc>
                <a:spcPct val="100000"/>
              </a:lnSpc>
              <a:spcBef>
                <a:spcPts val="0"/>
              </a:spcBef>
              <a:spcAft>
                <a:spcPts val="0"/>
              </a:spcAft>
              <a:buSzPts val="2000"/>
              <a:buFont typeface="Questrial"/>
              <a:buNone/>
              <a:defRPr sz="2000" b="1">
                <a:latin typeface="Questrial"/>
                <a:ea typeface="Questrial"/>
                <a:cs typeface="Questrial"/>
                <a:sym typeface="Questrial"/>
              </a:defRPr>
            </a:lvl9pPr>
          </a:lstStyle>
          <a:p>
            <a:endParaRPr/>
          </a:p>
        </p:txBody>
      </p:sp>
      <p:sp>
        <p:nvSpPr>
          <p:cNvPr id="345" name="Google Shape;345;p22"/>
          <p:cNvSpPr txBox="1">
            <a:spLocks noGrp="1"/>
          </p:cNvSpPr>
          <p:nvPr>
            <p:ph type="subTitle" idx="7"/>
          </p:nvPr>
        </p:nvSpPr>
        <p:spPr>
          <a:xfrm>
            <a:off x="5706411" y="1582725"/>
            <a:ext cx="1978200" cy="4845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Font typeface="Questrial"/>
              <a:buNone/>
              <a:defRPr sz="2000" b="1">
                <a:solidFill>
                  <a:schemeClr val="dk1"/>
                </a:solidFill>
                <a:latin typeface="Questrial"/>
                <a:ea typeface="Questrial"/>
                <a:cs typeface="Questrial"/>
                <a:sym typeface="Questrial"/>
              </a:defRPr>
            </a:lvl1pPr>
            <a:lvl2pPr lvl="1" algn="ctr" rtl="0">
              <a:lnSpc>
                <a:spcPct val="100000"/>
              </a:lnSpc>
              <a:spcBef>
                <a:spcPts val="0"/>
              </a:spcBef>
              <a:spcAft>
                <a:spcPts val="0"/>
              </a:spcAft>
              <a:buSzPts val="2000"/>
              <a:buFont typeface="Questrial"/>
              <a:buNone/>
              <a:defRPr sz="2000" b="1">
                <a:latin typeface="Questrial"/>
                <a:ea typeface="Questrial"/>
                <a:cs typeface="Questrial"/>
                <a:sym typeface="Questrial"/>
              </a:defRPr>
            </a:lvl2pPr>
            <a:lvl3pPr lvl="2" algn="ctr" rtl="0">
              <a:lnSpc>
                <a:spcPct val="100000"/>
              </a:lnSpc>
              <a:spcBef>
                <a:spcPts val="0"/>
              </a:spcBef>
              <a:spcAft>
                <a:spcPts val="0"/>
              </a:spcAft>
              <a:buSzPts val="2000"/>
              <a:buFont typeface="Questrial"/>
              <a:buNone/>
              <a:defRPr sz="2000" b="1">
                <a:latin typeface="Questrial"/>
                <a:ea typeface="Questrial"/>
                <a:cs typeface="Questrial"/>
                <a:sym typeface="Questrial"/>
              </a:defRPr>
            </a:lvl3pPr>
            <a:lvl4pPr lvl="3" algn="ctr" rtl="0">
              <a:lnSpc>
                <a:spcPct val="100000"/>
              </a:lnSpc>
              <a:spcBef>
                <a:spcPts val="0"/>
              </a:spcBef>
              <a:spcAft>
                <a:spcPts val="0"/>
              </a:spcAft>
              <a:buSzPts val="2000"/>
              <a:buFont typeface="Questrial"/>
              <a:buNone/>
              <a:defRPr sz="2000" b="1">
                <a:latin typeface="Questrial"/>
                <a:ea typeface="Questrial"/>
                <a:cs typeface="Questrial"/>
                <a:sym typeface="Questrial"/>
              </a:defRPr>
            </a:lvl4pPr>
            <a:lvl5pPr lvl="4" algn="ctr" rtl="0">
              <a:lnSpc>
                <a:spcPct val="100000"/>
              </a:lnSpc>
              <a:spcBef>
                <a:spcPts val="0"/>
              </a:spcBef>
              <a:spcAft>
                <a:spcPts val="0"/>
              </a:spcAft>
              <a:buSzPts val="2000"/>
              <a:buFont typeface="Questrial"/>
              <a:buNone/>
              <a:defRPr sz="2000" b="1">
                <a:latin typeface="Questrial"/>
                <a:ea typeface="Questrial"/>
                <a:cs typeface="Questrial"/>
                <a:sym typeface="Questrial"/>
              </a:defRPr>
            </a:lvl5pPr>
            <a:lvl6pPr lvl="5" algn="ctr" rtl="0">
              <a:lnSpc>
                <a:spcPct val="100000"/>
              </a:lnSpc>
              <a:spcBef>
                <a:spcPts val="0"/>
              </a:spcBef>
              <a:spcAft>
                <a:spcPts val="0"/>
              </a:spcAft>
              <a:buSzPts val="2000"/>
              <a:buFont typeface="Questrial"/>
              <a:buNone/>
              <a:defRPr sz="2000" b="1">
                <a:latin typeface="Questrial"/>
                <a:ea typeface="Questrial"/>
                <a:cs typeface="Questrial"/>
                <a:sym typeface="Questrial"/>
              </a:defRPr>
            </a:lvl6pPr>
            <a:lvl7pPr lvl="6" algn="ctr" rtl="0">
              <a:lnSpc>
                <a:spcPct val="100000"/>
              </a:lnSpc>
              <a:spcBef>
                <a:spcPts val="0"/>
              </a:spcBef>
              <a:spcAft>
                <a:spcPts val="0"/>
              </a:spcAft>
              <a:buSzPts val="2000"/>
              <a:buFont typeface="Questrial"/>
              <a:buNone/>
              <a:defRPr sz="2000" b="1">
                <a:latin typeface="Questrial"/>
                <a:ea typeface="Questrial"/>
                <a:cs typeface="Questrial"/>
                <a:sym typeface="Questrial"/>
              </a:defRPr>
            </a:lvl7pPr>
            <a:lvl8pPr lvl="7" algn="ctr" rtl="0">
              <a:lnSpc>
                <a:spcPct val="100000"/>
              </a:lnSpc>
              <a:spcBef>
                <a:spcPts val="0"/>
              </a:spcBef>
              <a:spcAft>
                <a:spcPts val="0"/>
              </a:spcAft>
              <a:buSzPts val="2000"/>
              <a:buFont typeface="Questrial"/>
              <a:buNone/>
              <a:defRPr sz="2000" b="1">
                <a:latin typeface="Questrial"/>
                <a:ea typeface="Questrial"/>
                <a:cs typeface="Questrial"/>
                <a:sym typeface="Questrial"/>
              </a:defRPr>
            </a:lvl8pPr>
            <a:lvl9pPr lvl="8" algn="ctr" rtl="0">
              <a:lnSpc>
                <a:spcPct val="100000"/>
              </a:lnSpc>
              <a:spcBef>
                <a:spcPts val="0"/>
              </a:spcBef>
              <a:spcAft>
                <a:spcPts val="0"/>
              </a:spcAft>
              <a:buSzPts val="2000"/>
              <a:buFont typeface="Questrial"/>
              <a:buNone/>
              <a:defRPr sz="2000" b="1">
                <a:latin typeface="Questrial"/>
                <a:ea typeface="Questrial"/>
                <a:cs typeface="Questrial"/>
                <a:sym typeface="Questrial"/>
              </a:defRPr>
            </a:lvl9pPr>
          </a:lstStyle>
          <a:p>
            <a:endParaRPr/>
          </a:p>
        </p:txBody>
      </p:sp>
      <p:sp>
        <p:nvSpPr>
          <p:cNvPr id="346" name="Google Shape;346;p22"/>
          <p:cNvSpPr txBox="1">
            <a:spLocks noGrp="1"/>
          </p:cNvSpPr>
          <p:nvPr>
            <p:ph type="subTitle" idx="8"/>
          </p:nvPr>
        </p:nvSpPr>
        <p:spPr>
          <a:xfrm>
            <a:off x="5706411" y="3101875"/>
            <a:ext cx="1978200" cy="4845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Font typeface="Questrial"/>
              <a:buNone/>
              <a:defRPr sz="2000" b="1">
                <a:solidFill>
                  <a:schemeClr val="dk1"/>
                </a:solidFill>
                <a:latin typeface="Questrial"/>
                <a:ea typeface="Questrial"/>
                <a:cs typeface="Questrial"/>
                <a:sym typeface="Questrial"/>
              </a:defRPr>
            </a:lvl1pPr>
            <a:lvl2pPr lvl="1" algn="ctr" rtl="0">
              <a:lnSpc>
                <a:spcPct val="100000"/>
              </a:lnSpc>
              <a:spcBef>
                <a:spcPts val="0"/>
              </a:spcBef>
              <a:spcAft>
                <a:spcPts val="0"/>
              </a:spcAft>
              <a:buSzPts val="2000"/>
              <a:buFont typeface="Questrial"/>
              <a:buNone/>
              <a:defRPr sz="2000" b="1">
                <a:latin typeface="Questrial"/>
                <a:ea typeface="Questrial"/>
                <a:cs typeface="Questrial"/>
                <a:sym typeface="Questrial"/>
              </a:defRPr>
            </a:lvl2pPr>
            <a:lvl3pPr lvl="2" algn="ctr" rtl="0">
              <a:lnSpc>
                <a:spcPct val="100000"/>
              </a:lnSpc>
              <a:spcBef>
                <a:spcPts val="0"/>
              </a:spcBef>
              <a:spcAft>
                <a:spcPts val="0"/>
              </a:spcAft>
              <a:buSzPts val="2000"/>
              <a:buFont typeface="Questrial"/>
              <a:buNone/>
              <a:defRPr sz="2000" b="1">
                <a:latin typeface="Questrial"/>
                <a:ea typeface="Questrial"/>
                <a:cs typeface="Questrial"/>
                <a:sym typeface="Questrial"/>
              </a:defRPr>
            </a:lvl3pPr>
            <a:lvl4pPr lvl="3" algn="ctr" rtl="0">
              <a:lnSpc>
                <a:spcPct val="100000"/>
              </a:lnSpc>
              <a:spcBef>
                <a:spcPts val="0"/>
              </a:spcBef>
              <a:spcAft>
                <a:spcPts val="0"/>
              </a:spcAft>
              <a:buSzPts val="2000"/>
              <a:buFont typeface="Questrial"/>
              <a:buNone/>
              <a:defRPr sz="2000" b="1">
                <a:latin typeface="Questrial"/>
                <a:ea typeface="Questrial"/>
                <a:cs typeface="Questrial"/>
                <a:sym typeface="Questrial"/>
              </a:defRPr>
            </a:lvl4pPr>
            <a:lvl5pPr lvl="4" algn="ctr" rtl="0">
              <a:lnSpc>
                <a:spcPct val="100000"/>
              </a:lnSpc>
              <a:spcBef>
                <a:spcPts val="0"/>
              </a:spcBef>
              <a:spcAft>
                <a:spcPts val="0"/>
              </a:spcAft>
              <a:buSzPts val="2000"/>
              <a:buFont typeface="Questrial"/>
              <a:buNone/>
              <a:defRPr sz="2000" b="1">
                <a:latin typeface="Questrial"/>
                <a:ea typeface="Questrial"/>
                <a:cs typeface="Questrial"/>
                <a:sym typeface="Questrial"/>
              </a:defRPr>
            </a:lvl5pPr>
            <a:lvl6pPr lvl="5" algn="ctr" rtl="0">
              <a:lnSpc>
                <a:spcPct val="100000"/>
              </a:lnSpc>
              <a:spcBef>
                <a:spcPts val="0"/>
              </a:spcBef>
              <a:spcAft>
                <a:spcPts val="0"/>
              </a:spcAft>
              <a:buSzPts val="2000"/>
              <a:buFont typeface="Questrial"/>
              <a:buNone/>
              <a:defRPr sz="2000" b="1">
                <a:latin typeface="Questrial"/>
                <a:ea typeface="Questrial"/>
                <a:cs typeface="Questrial"/>
                <a:sym typeface="Questrial"/>
              </a:defRPr>
            </a:lvl6pPr>
            <a:lvl7pPr lvl="6" algn="ctr" rtl="0">
              <a:lnSpc>
                <a:spcPct val="100000"/>
              </a:lnSpc>
              <a:spcBef>
                <a:spcPts val="0"/>
              </a:spcBef>
              <a:spcAft>
                <a:spcPts val="0"/>
              </a:spcAft>
              <a:buSzPts val="2000"/>
              <a:buFont typeface="Questrial"/>
              <a:buNone/>
              <a:defRPr sz="2000" b="1">
                <a:latin typeface="Questrial"/>
                <a:ea typeface="Questrial"/>
                <a:cs typeface="Questrial"/>
                <a:sym typeface="Questrial"/>
              </a:defRPr>
            </a:lvl7pPr>
            <a:lvl8pPr lvl="7" algn="ctr" rtl="0">
              <a:lnSpc>
                <a:spcPct val="100000"/>
              </a:lnSpc>
              <a:spcBef>
                <a:spcPts val="0"/>
              </a:spcBef>
              <a:spcAft>
                <a:spcPts val="0"/>
              </a:spcAft>
              <a:buSzPts val="2000"/>
              <a:buFont typeface="Questrial"/>
              <a:buNone/>
              <a:defRPr sz="2000" b="1">
                <a:latin typeface="Questrial"/>
                <a:ea typeface="Questrial"/>
                <a:cs typeface="Questrial"/>
                <a:sym typeface="Questrial"/>
              </a:defRPr>
            </a:lvl8pPr>
            <a:lvl9pPr lvl="8" algn="ctr" rtl="0">
              <a:lnSpc>
                <a:spcPct val="100000"/>
              </a:lnSpc>
              <a:spcBef>
                <a:spcPts val="0"/>
              </a:spcBef>
              <a:spcAft>
                <a:spcPts val="0"/>
              </a:spcAft>
              <a:buSzPts val="2000"/>
              <a:buFont typeface="Questrial"/>
              <a:buNone/>
              <a:defRPr sz="2000" b="1">
                <a:latin typeface="Questrial"/>
                <a:ea typeface="Questrial"/>
                <a:cs typeface="Questrial"/>
                <a:sym typeface="Questrial"/>
              </a:defRPr>
            </a:lvl9pPr>
          </a:lstStyle>
          <a:p>
            <a:endParaRPr/>
          </a:p>
        </p:txBody>
      </p:sp>
      <p:grpSp>
        <p:nvGrpSpPr>
          <p:cNvPr id="347" name="Google Shape;347;p22"/>
          <p:cNvGrpSpPr/>
          <p:nvPr/>
        </p:nvGrpSpPr>
        <p:grpSpPr>
          <a:xfrm>
            <a:off x="-347423" y="-218749"/>
            <a:ext cx="9980037" cy="5560573"/>
            <a:chOff x="-347423" y="-218749"/>
            <a:chExt cx="9980037" cy="5560573"/>
          </a:xfrm>
        </p:grpSpPr>
        <p:grpSp>
          <p:nvGrpSpPr>
            <p:cNvPr id="348" name="Google Shape;348;p22"/>
            <p:cNvGrpSpPr/>
            <p:nvPr/>
          </p:nvGrpSpPr>
          <p:grpSpPr>
            <a:xfrm flipH="1">
              <a:off x="8463175" y="-218749"/>
              <a:ext cx="1169438" cy="1769623"/>
              <a:chOff x="-237723" y="-361624"/>
              <a:chExt cx="1169438" cy="1769623"/>
            </a:xfrm>
          </p:grpSpPr>
          <p:sp>
            <p:nvSpPr>
              <p:cNvPr id="349" name="Google Shape;349;p22"/>
              <p:cNvSpPr/>
              <p:nvPr/>
            </p:nvSpPr>
            <p:spPr>
              <a:xfrm>
                <a:off x="288516" y="547875"/>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2"/>
              <p:cNvSpPr/>
              <p:nvPr/>
            </p:nvSpPr>
            <p:spPr>
              <a:xfrm>
                <a:off x="-237697" y="-361624"/>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2"/>
              <p:cNvSpPr/>
              <p:nvPr/>
            </p:nvSpPr>
            <p:spPr>
              <a:xfrm>
                <a:off x="-237697" y="244765"/>
                <a:ext cx="643114" cy="556959"/>
              </a:xfrm>
              <a:custGeom>
                <a:avLst/>
                <a:gdLst/>
                <a:ahLst/>
                <a:cxnLst/>
                <a:rect l="l" t="t" r="r" b="b"/>
                <a:pathLst>
                  <a:path w="15183" h="13149" extrusionOk="0">
                    <a:moveTo>
                      <a:pt x="3796" y="0"/>
                    </a:moveTo>
                    <a:lnTo>
                      <a:pt x="0" y="6574"/>
                    </a:lnTo>
                    <a:lnTo>
                      <a:pt x="3796" y="13148"/>
                    </a:lnTo>
                    <a:lnTo>
                      <a:pt x="11387" y="13148"/>
                    </a:lnTo>
                    <a:lnTo>
                      <a:pt x="15183" y="6574"/>
                    </a:lnTo>
                    <a:lnTo>
                      <a:pt x="11387"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2"/>
              <p:cNvSpPr/>
              <p:nvPr/>
            </p:nvSpPr>
            <p:spPr>
              <a:xfrm>
                <a:off x="288516" y="-58430"/>
                <a:ext cx="643199" cy="557001"/>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2"/>
              <p:cNvSpPr/>
              <p:nvPr/>
            </p:nvSpPr>
            <p:spPr>
              <a:xfrm>
                <a:off x="-237723" y="851040"/>
                <a:ext cx="643156" cy="556959"/>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4" name="Google Shape;354;p22"/>
            <p:cNvGrpSpPr/>
            <p:nvPr/>
          </p:nvGrpSpPr>
          <p:grpSpPr>
            <a:xfrm flipH="1">
              <a:off x="-347423" y="86051"/>
              <a:ext cx="785989" cy="1163348"/>
              <a:chOff x="8694225" y="86051"/>
              <a:chExt cx="785989" cy="1163348"/>
            </a:xfrm>
          </p:grpSpPr>
          <p:sp>
            <p:nvSpPr>
              <p:cNvPr id="355" name="Google Shape;355;p22"/>
              <p:cNvSpPr/>
              <p:nvPr/>
            </p:nvSpPr>
            <p:spPr>
              <a:xfrm flipH="1">
                <a:off x="8694225" y="86051"/>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2"/>
              <p:cNvSpPr/>
              <p:nvPr/>
            </p:nvSpPr>
            <p:spPr>
              <a:xfrm flipH="1">
                <a:off x="8837100" y="692440"/>
                <a:ext cx="643114" cy="556959"/>
              </a:xfrm>
              <a:custGeom>
                <a:avLst/>
                <a:gdLst/>
                <a:ahLst/>
                <a:cxnLst/>
                <a:rect l="l" t="t" r="r" b="b"/>
                <a:pathLst>
                  <a:path w="15183" h="13149" extrusionOk="0">
                    <a:moveTo>
                      <a:pt x="3796" y="0"/>
                    </a:moveTo>
                    <a:lnTo>
                      <a:pt x="0" y="6574"/>
                    </a:lnTo>
                    <a:lnTo>
                      <a:pt x="3796" y="13148"/>
                    </a:lnTo>
                    <a:lnTo>
                      <a:pt x="11387" y="13148"/>
                    </a:lnTo>
                    <a:lnTo>
                      <a:pt x="15183" y="6574"/>
                    </a:lnTo>
                    <a:lnTo>
                      <a:pt x="1138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7" name="Google Shape;357;p22"/>
            <p:cNvGrpSpPr/>
            <p:nvPr/>
          </p:nvGrpSpPr>
          <p:grpSpPr>
            <a:xfrm rot="-5400000">
              <a:off x="125040" y="4438545"/>
              <a:ext cx="643199" cy="1163348"/>
              <a:chOff x="8529877" y="4094470"/>
              <a:chExt cx="643199" cy="1163348"/>
            </a:xfrm>
          </p:grpSpPr>
          <p:sp>
            <p:nvSpPr>
              <p:cNvPr id="358" name="Google Shape;358;p22"/>
              <p:cNvSpPr/>
              <p:nvPr/>
            </p:nvSpPr>
            <p:spPr>
              <a:xfrm flipH="1">
                <a:off x="8529877" y="4700775"/>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2"/>
              <p:cNvSpPr/>
              <p:nvPr/>
            </p:nvSpPr>
            <p:spPr>
              <a:xfrm flipH="1">
                <a:off x="8529877" y="4094470"/>
                <a:ext cx="643199" cy="557001"/>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0" name="Google Shape;360;p22"/>
            <p:cNvSpPr/>
            <p:nvPr/>
          </p:nvSpPr>
          <p:spPr>
            <a:xfrm>
              <a:off x="8726313" y="4784865"/>
              <a:ext cx="643156" cy="556959"/>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3">
  <p:cSld name="CUSTOM_11_2">
    <p:spTree>
      <p:nvGrpSpPr>
        <p:cNvPr id="1" name="Shape 466"/>
        <p:cNvGrpSpPr/>
        <p:nvPr/>
      </p:nvGrpSpPr>
      <p:grpSpPr>
        <a:xfrm>
          <a:off x="0" y="0"/>
          <a:ext cx="0" cy="0"/>
          <a:chOff x="0" y="0"/>
          <a:chExt cx="0" cy="0"/>
        </a:xfrm>
      </p:grpSpPr>
      <p:sp>
        <p:nvSpPr>
          <p:cNvPr id="467" name="Google Shape;467;p28"/>
          <p:cNvSpPr txBox="1">
            <a:spLocks noGrp="1"/>
          </p:cNvSpPr>
          <p:nvPr>
            <p:ph type="title"/>
          </p:nvPr>
        </p:nvSpPr>
        <p:spPr>
          <a:xfrm>
            <a:off x="720000" y="539500"/>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grpSp>
        <p:nvGrpSpPr>
          <p:cNvPr id="468" name="Google Shape;468;p28"/>
          <p:cNvGrpSpPr/>
          <p:nvPr/>
        </p:nvGrpSpPr>
        <p:grpSpPr>
          <a:xfrm>
            <a:off x="-411361" y="-288831"/>
            <a:ext cx="9793908" cy="5822507"/>
            <a:chOff x="-411361" y="-288831"/>
            <a:chExt cx="9793908" cy="5822507"/>
          </a:xfrm>
        </p:grpSpPr>
        <p:grpSp>
          <p:nvGrpSpPr>
            <p:cNvPr id="469" name="Google Shape;469;p28"/>
            <p:cNvGrpSpPr/>
            <p:nvPr/>
          </p:nvGrpSpPr>
          <p:grpSpPr>
            <a:xfrm>
              <a:off x="8575000" y="3429942"/>
              <a:ext cx="807547" cy="2103734"/>
              <a:chOff x="8575000" y="3429942"/>
              <a:chExt cx="807547" cy="2103734"/>
            </a:xfrm>
          </p:grpSpPr>
          <p:sp>
            <p:nvSpPr>
              <p:cNvPr id="470" name="Google Shape;470;p28"/>
              <p:cNvSpPr/>
              <p:nvPr/>
            </p:nvSpPr>
            <p:spPr>
              <a:xfrm rot="7200021">
                <a:off x="8658990" y="4837428"/>
                <a:ext cx="643154" cy="557005"/>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28"/>
              <p:cNvSpPr/>
              <p:nvPr/>
            </p:nvSpPr>
            <p:spPr>
              <a:xfrm rot="7200021">
                <a:off x="8655632" y="4180681"/>
                <a:ext cx="643154" cy="556962"/>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28"/>
              <p:cNvSpPr/>
              <p:nvPr/>
            </p:nvSpPr>
            <p:spPr>
              <a:xfrm rot="7200021">
                <a:off x="8655376" y="3569188"/>
                <a:ext cx="643112" cy="556920"/>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3" name="Google Shape;473;p28"/>
            <p:cNvGrpSpPr/>
            <p:nvPr/>
          </p:nvGrpSpPr>
          <p:grpSpPr>
            <a:xfrm>
              <a:off x="-200000" y="4138476"/>
              <a:ext cx="643114" cy="1163348"/>
              <a:chOff x="8494225" y="395151"/>
              <a:chExt cx="643114" cy="1163348"/>
            </a:xfrm>
          </p:grpSpPr>
          <p:sp>
            <p:nvSpPr>
              <p:cNvPr id="474" name="Google Shape;474;p28"/>
              <p:cNvSpPr/>
              <p:nvPr/>
            </p:nvSpPr>
            <p:spPr>
              <a:xfrm flipH="1">
                <a:off x="8494225" y="395151"/>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28"/>
              <p:cNvSpPr/>
              <p:nvPr/>
            </p:nvSpPr>
            <p:spPr>
              <a:xfrm flipH="1">
                <a:off x="8494225" y="1001540"/>
                <a:ext cx="643114" cy="556959"/>
              </a:xfrm>
              <a:custGeom>
                <a:avLst/>
                <a:gdLst/>
                <a:ahLst/>
                <a:cxnLst/>
                <a:rect l="l" t="t" r="r" b="b"/>
                <a:pathLst>
                  <a:path w="15183" h="13149" extrusionOk="0">
                    <a:moveTo>
                      <a:pt x="3796" y="0"/>
                    </a:moveTo>
                    <a:lnTo>
                      <a:pt x="0" y="6574"/>
                    </a:lnTo>
                    <a:lnTo>
                      <a:pt x="3796" y="13148"/>
                    </a:lnTo>
                    <a:lnTo>
                      <a:pt x="11387" y="13148"/>
                    </a:lnTo>
                    <a:lnTo>
                      <a:pt x="15183" y="6574"/>
                    </a:lnTo>
                    <a:lnTo>
                      <a:pt x="1138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76" name="Google Shape;476;p28"/>
            <p:cNvGrpSpPr/>
            <p:nvPr/>
          </p:nvGrpSpPr>
          <p:grpSpPr>
            <a:xfrm rot="3577314" flipH="1">
              <a:off x="142839" y="-298904"/>
              <a:ext cx="643193" cy="1163339"/>
              <a:chOff x="8795385" y="4227216"/>
              <a:chExt cx="643199" cy="1163348"/>
            </a:xfrm>
          </p:grpSpPr>
          <p:sp>
            <p:nvSpPr>
              <p:cNvPr id="477" name="Google Shape;477;p28"/>
              <p:cNvSpPr/>
              <p:nvPr/>
            </p:nvSpPr>
            <p:spPr>
              <a:xfrm flipH="1">
                <a:off x="8795385" y="4833521"/>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478;p28"/>
              <p:cNvSpPr/>
              <p:nvPr/>
            </p:nvSpPr>
            <p:spPr>
              <a:xfrm flipH="1">
                <a:off x="8795385" y="4227216"/>
                <a:ext cx="643199" cy="557001"/>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9" name="Google Shape;479;p28"/>
            <p:cNvSpPr/>
            <p:nvPr/>
          </p:nvSpPr>
          <p:spPr>
            <a:xfrm rot="1800095" flipH="1">
              <a:off x="-315201" y="1949629"/>
              <a:ext cx="643164" cy="556965"/>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552"/>
        <p:cNvGrpSpPr/>
        <p:nvPr/>
      </p:nvGrpSpPr>
      <p:grpSpPr>
        <a:xfrm>
          <a:off x="0" y="0"/>
          <a:ext cx="0" cy="0"/>
          <a:chOff x="0" y="0"/>
          <a:chExt cx="0" cy="0"/>
        </a:xfrm>
      </p:grpSpPr>
      <p:grpSp>
        <p:nvGrpSpPr>
          <p:cNvPr id="553" name="Google Shape;553;p33"/>
          <p:cNvGrpSpPr/>
          <p:nvPr/>
        </p:nvGrpSpPr>
        <p:grpSpPr>
          <a:xfrm>
            <a:off x="-135050" y="-373775"/>
            <a:ext cx="9536572" cy="5840717"/>
            <a:chOff x="-135050" y="-373775"/>
            <a:chExt cx="9536572" cy="5840717"/>
          </a:xfrm>
        </p:grpSpPr>
        <p:grpSp>
          <p:nvGrpSpPr>
            <p:cNvPr id="554" name="Google Shape;554;p33"/>
            <p:cNvGrpSpPr/>
            <p:nvPr/>
          </p:nvGrpSpPr>
          <p:grpSpPr>
            <a:xfrm>
              <a:off x="7148219" y="4287222"/>
              <a:ext cx="2253303" cy="1179720"/>
              <a:chOff x="7319525" y="4220750"/>
              <a:chExt cx="2119758" cy="1109803"/>
            </a:xfrm>
          </p:grpSpPr>
          <p:sp>
            <p:nvSpPr>
              <p:cNvPr id="555" name="Google Shape;555;p33"/>
              <p:cNvSpPr/>
              <p:nvPr/>
            </p:nvSpPr>
            <p:spPr>
              <a:xfrm>
                <a:off x="7319525" y="4509915"/>
                <a:ext cx="613585" cy="531392"/>
              </a:xfrm>
              <a:custGeom>
                <a:avLst/>
                <a:gdLst/>
                <a:ahLst/>
                <a:cxnLst/>
                <a:rect l="l" t="t" r="r" b="b"/>
                <a:pathLst>
                  <a:path w="15184" h="13150" extrusionOk="0">
                    <a:moveTo>
                      <a:pt x="3796" y="1"/>
                    </a:moveTo>
                    <a:lnTo>
                      <a:pt x="1" y="6576"/>
                    </a:lnTo>
                    <a:lnTo>
                      <a:pt x="3796" y="13150"/>
                    </a:lnTo>
                    <a:lnTo>
                      <a:pt x="11389" y="13150"/>
                    </a:lnTo>
                    <a:lnTo>
                      <a:pt x="15183" y="6576"/>
                    </a:lnTo>
                    <a:lnTo>
                      <a:pt x="11389" y="1"/>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33"/>
              <p:cNvSpPr/>
              <p:nvPr/>
            </p:nvSpPr>
            <p:spPr>
              <a:xfrm>
                <a:off x="8323586" y="4509915"/>
                <a:ext cx="613666" cy="531392"/>
              </a:xfrm>
              <a:custGeom>
                <a:avLst/>
                <a:gdLst/>
                <a:ahLst/>
                <a:cxnLst/>
                <a:rect l="l" t="t" r="r" b="b"/>
                <a:pathLst>
                  <a:path w="15186" h="13150" extrusionOk="0">
                    <a:moveTo>
                      <a:pt x="3796" y="1"/>
                    </a:moveTo>
                    <a:lnTo>
                      <a:pt x="1" y="6576"/>
                    </a:lnTo>
                    <a:lnTo>
                      <a:pt x="3796" y="13150"/>
                    </a:lnTo>
                    <a:lnTo>
                      <a:pt x="11389" y="13150"/>
                    </a:lnTo>
                    <a:lnTo>
                      <a:pt x="15186" y="6576"/>
                    </a:lnTo>
                    <a:lnTo>
                      <a:pt x="11389" y="1"/>
                    </a:lnTo>
                    <a:close/>
                  </a:path>
                </a:pathLst>
              </a:custGeom>
              <a:solidFill>
                <a:schemeClr val="dk1">
                  <a:alpha val="177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33"/>
              <p:cNvSpPr/>
              <p:nvPr/>
            </p:nvSpPr>
            <p:spPr>
              <a:xfrm>
                <a:off x="8825617" y="4220750"/>
                <a:ext cx="613666" cy="531351"/>
              </a:xfrm>
              <a:custGeom>
                <a:avLst/>
                <a:gdLst/>
                <a:ahLst/>
                <a:cxnLst/>
                <a:rect l="l" t="t" r="r" b="b"/>
                <a:pathLst>
                  <a:path w="15186" h="13149" extrusionOk="0">
                    <a:moveTo>
                      <a:pt x="3797" y="0"/>
                    </a:moveTo>
                    <a:lnTo>
                      <a:pt x="1" y="6573"/>
                    </a:lnTo>
                    <a:lnTo>
                      <a:pt x="3797" y="13148"/>
                    </a:lnTo>
                    <a:lnTo>
                      <a:pt x="11389" y="13148"/>
                    </a:lnTo>
                    <a:lnTo>
                      <a:pt x="15185" y="6573"/>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33"/>
              <p:cNvSpPr/>
              <p:nvPr/>
            </p:nvSpPr>
            <p:spPr>
              <a:xfrm>
                <a:off x="7821556" y="4799161"/>
                <a:ext cx="613666" cy="531392"/>
              </a:xfrm>
              <a:custGeom>
                <a:avLst/>
                <a:gdLst/>
                <a:ahLst/>
                <a:cxnLst/>
                <a:rect l="l" t="t" r="r" b="b"/>
                <a:pathLst>
                  <a:path w="15186" h="13150" extrusionOk="0">
                    <a:moveTo>
                      <a:pt x="3797" y="0"/>
                    </a:moveTo>
                    <a:lnTo>
                      <a:pt x="0" y="6576"/>
                    </a:lnTo>
                    <a:lnTo>
                      <a:pt x="3797" y="13150"/>
                    </a:lnTo>
                    <a:lnTo>
                      <a:pt x="11389" y="13150"/>
                    </a:lnTo>
                    <a:lnTo>
                      <a:pt x="15185" y="6576"/>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33"/>
              <p:cNvSpPr/>
              <p:nvPr/>
            </p:nvSpPr>
            <p:spPr>
              <a:xfrm>
                <a:off x="8825617" y="4799161"/>
                <a:ext cx="613666" cy="531392"/>
              </a:xfrm>
              <a:custGeom>
                <a:avLst/>
                <a:gdLst/>
                <a:ahLst/>
                <a:cxnLst/>
                <a:rect l="l" t="t" r="r" b="b"/>
                <a:pathLst>
                  <a:path w="15186" h="13150" extrusionOk="0">
                    <a:moveTo>
                      <a:pt x="3797" y="0"/>
                    </a:moveTo>
                    <a:lnTo>
                      <a:pt x="1" y="6576"/>
                    </a:lnTo>
                    <a:lnTo>
                      <a:pt x="3797" y="13150"/>
                    </a:lnTo>
                    <a:lnTo>
                      <a:pt x="11389" y="13150"/>
                    </a:lnTo>
                    <a:lnTo>
                      <a:pt x="15185" y="6576"/>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60" name="Google Shape;560;p33"/>
            <p:cNvGrpSpPr/>
            <p:nvPr/>
          </p:nvGrpSpPr>
          <p:grpSpPr>
            <a:xfrm>
              <a:off x="-135050" y="-373775"/>
              <a:ext cx="2230134" cy="863394"/>
              <a:chOff x="-135050" y="-373775"/>
              <a:chExt cx="2230134" cy="863394"/>
            </a:xfrm>
          </p:grpSpPr>
          <p:sp>
            <p:nvSpPr>
              <p:cNvPr id="561" name="Google Shape;561;p33"/>
              <p:cNvSpPr/>
              <p:nvPr/>
            </p:nvSpPr>
            <p:spPr>
              <a:xfrm>
                <a:off x="393102" y="-69506"/>
                <a:ext cx="645595" cy="559124"/>
              </a:xfrm>
              <a:custGeom>
                <a:avLst/>
                <a:gdLst/>
                <a:ahLst/>
                <a:cxnLst/>
                <a:rect l="l" t="t" r="r" b="b"/>
                <a:pathLst>
                  <a:path w="15186" h="13152" extrusionOk="0">
                    <a:moveTo>
                      <a:pt x="3797" y="1"/>
                    </a:moveTo>
                    <a:lnTo>
                      <a:pt x="1" y="6576"/>
                    </a:lnTo>
                    <a:lnTo>
                      <a:pt x="3797" y="13151"/>
                    </a:lnTo>
                    <a:lnTo>
                      <a:pt x="11389" y="13151"/>
                    </a:lnTo>
                    <a:lnTo>
                      <a:pt x="15186" y="6576"/>
                    </a:lnTo>
                    <a:lnTo>
                      <a:pt x="11389" y="1"/>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33"/>
              <p:cNvSpPr/>
              <p:nvPr/>
            </p:nvSpPr>
            <p:spPr>
              <a:xfrm>
                <a:off x="-135050" y="-373775"/>
                <a:ext cx="645552" cy="559082"/>
              </a:xfrm>
              <a:custGeom>
                <a:avLst/>
                <a:gdLst/>
                <a:ahLst/>
                <a:cxnLst/>
                <a:rect l="l" t="t" r="r" b="b"/>
                <a:pathLst>
                  <a:path w="15185" h="13151" extrusionOk="0">
                    <a:moveTo>
                      <a:pt x="3796" y="0"/>
                    </a:moveTo>
                    <a:lnTo>
                      <a:pt x="0" y="6575"/>
                    </a:lnTo>
                    <a:lnTo>
                      <a:pt x="3796" y="13151"/>
                    </a:lnTo>
                    <a:lnTo>
                      <a:pt x="11388" y="13151"/>
                    </a:lnTo>
                    <a:lnTo>
                      <a:pt x="15185" y="6575"/>
                    </a:lnTo>
                    <a:lnTo>
                      <a:pt x="11388" y="0"/>
                    </a:lnTo>
                    <a:close/>
                  </a:path>
                </a:pathLst>
              </a:custGeom>
              <a:solidFill>
                <a:schemeClr val="dk1">
                  <a:alpha val="177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33"/>
              <p:cNvSpPr/>
              <p:nvPr/>
            </p:nvSpPr>
            <p:spPr>
              <a:xfrm>
                <a:off x="921338" y="-373775"/>
                <a:ext cx="645595" cy="559082"/>
              </a:xfrm>
              <a:custGeom>
                <a:avLst/>
                <a:gdLst/>
                <a:ahLst/>
                <a:cxnLst/>
                <a:rect l="l" t="t" r="r" b="b"/>
                <a:pathLst>
                  <a:path w="15186" h="13151" extrusionOk="0">
                    <a:moveTo>
                      <a:pt x="3796" y="0"/>
                    </a:moveTo>
                    <a:lnTo>
                      <a:pt x="0" y="6575"/>
                    </a:lnTo>
                    <a:lnTo>
                      <a:pt x="3796" y="13151"/>
                    </a:lnTo>
                    <a:lnTo>
                      <a:pt x="11389" y="13151"/>
                    </a:lnTo>
                    <a:lnTo>
                      <a:pt x="15185" y="6575"/>
                    </a:lnTo>
                    <a:lnTo>
                      <a:pt x="11389" y="0"/>
                    </a:lnTo>
                    <a:close/>
                  </a:path>
                </a:pathLst>
              </a:custGeom>
              <a:solidFill>
                <a:schemeClr val="dk1">
                  <a:alpha val="177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33"/>
              <p:cNvSpPr/>
              <p:nvPr/>
            </p:nvSpPr>
            <p:spPr>
              <a:xfrm>
                <a:off x="1449532" y="-69506"/>
                <a:ext cx="645552" cy="559124"/>
              </a:xfrm>
              <a:custGeom>
                <a:avLst/>
                <a:gdLst/>
                <a:ahLst/>
                <a:cxnLst/>
                <a:rect l="l" t="t" r="r" b="b"/>
                <a:pathLst>
                  <a:path w="15185" h="13152" extrusionOk="0">
                    <a:moveTo>
                      <a:pt x="3796" y="1"/>
                    </a:moveTo>
                    <a:lnTo>
                      <a:pt x="0" y="6576"/>
                    </a:lnTo>
                    <a:lnTo>
                      <a:pt x="3796" y="13151"/>
                    </a:lnTo>
                    <a:lnTo>
                      <a:pt x="11388" y="13151"/>
                    </a:lnTo>
                    <a:lnTo>
                      <a:pt x="15185" y="6576"/>
                    </a:lnTo>
                    <a:lnTo>
                      <a:pt x="113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65" name="Google Shape;565;p33"/>
          <p:cNvGrpSpPr/>
          <p:nvPr/>
        </p:nvGrpSpPr>
        <p:grpSpPr>
          <a:xfrm>
            <a:off x="0" y="112950"/>
            <a:ext cx="9077325" cy="4867275"/>
            <a:chOff x="0" y="112950"/>
            <a:chExt cx="9077325" cy="4867275"/>
          </a:xfrm>
        </p:grpSpPr>
        <p:pic>
          <p:nvPicPr>
            <p:cNvPr id="566" name="Google Shape;566;p33"/>
            <p:cNvPicPr preferRelativeResize="0"/>
            <p:nvPr/>
          </p:nvPicPr>
          <p:blipFill rotWithShape="1">
            <a:blip r:embed="rId2">
              <a:alphaModFix/>
            </a:blip>
            <a:srcRect/>
            <a:stretch/>
          </p:blipFill>
          <p:spPr>
            <a:xfrm>
              <a:off x="7877175" y="112950"/>
              <a:ext cx="1200150" cy="1200150"/>
            </a:xfrm>
            <a:prstGeom prst="rect">
              <a:avLst/>
            </a:prstGeom>
            <a:noFill/>
            <a:ln>
              <a:noFill/>
            </a:ln>
            <a:effectLst>
              <a:outerShdw blurRad="57150" dist="19050" dir="5400000" algn="bl" rotWithShape="0">
                <a:schemeClr val="dk1">
                  <a:alpha val="50000"/>
                </a:schemeClr>
              </a:outerShdw>
            </a:effectLst>
          </p:spPr>
        </p:pic>
        <p:pic>
          <p:nvPicPr>
            <p:cNvPr id="567" name="Google Shape;567;p33"/>
            <p:cNvPicPr preferRelativeResize="0"/>
            <p:nvPr/>
          </p:nvPicPr>
          <p:blipFill rotWithShape="1">
            <a:blip r:embed="rId3">
              <a:alphaModFix/>
            </a:blip>
            <a:srcRect/>
            <a:stretch/>
          </p:blipFill>
          <p:spPr>
            <a:xfrm>
              <a:off x="0" y="3780075"/>
              <a:ext cx="1200150" cy="1200150"/>
            </a:xfrm>
            <a:prstGeom prst="rect">
              <a:avLst/>
            </a:prstGeom>
            <a:noFill/>
            <a:ln>
              <a:noFill/>
            </a:ln>
            <a:effectLst>
              <a:outerShdw blurRad="57150" dist="19050" dir="5400000" algn="bl" rotWithShape="0">
                <a:schemeClr val="dk1">
                  <a:alpha val="50000"/>
                </a:schemeClr>
              </a:outerShdw>
            </a:effectLst>
          </p:spPr>
        </p:pic>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568"/>
        <p:cNvGrpSpPr/>
        <p:nvPr/>
      </p:nvGrpSpPr>
      <p:grpSpPr>
        <a:xfrm>
          <a:off x="0" y="0"/>
          <a:ext cx="0" cy="0"/>
          <a:chOff x="0" y="0"/>
          <a:chExt cx="0" cy="0"/>
        </a:xfrm>
      </p:grpSpPr>
      <p:grpSp>
        <p:nvGrpSpPr>
          <p:cNvPr id="569" name="Google Shape;569;p34"/>
          <p:cNvGrpSpPr/>
          <p:nvPr/>
        </p:nvGrpSpPr>
        <p:grpSpPr>
          <a:xfrm rot="10800000" flipH="1">
            <a:off x="-237697" y="4154451"/>
            <a:ext cx="9810337" cy="1466543"/>
            <a:chOff x="-237697" y="-361624"/>
            <a:chExt cx="9810337" cy="1466543"/>
          </a:xfrm>
        </p:grpSpPr>
        <p:grpSp>
          <p:nvGrpSpPr>
            <p:cNvPr id="570" name="Google Shape;570;p34"/>
            <p:cNvGrpSpPr/>
            <p:nvPr/>
          </p:nvGrpSpPr>
          <p:grpSpPr>
            <a:xfrm>
              <a:off x="-237697" y="-361624"/>
              <a:ext cx="1695668" cy="1466543"/>
              <a:chOff x="-237697" y="-361624"/>
              <a:chExt cx="1695668" cy="1466543"/>
            </a:xfrm>
          </p:grpSpPr>
          <p:sp>
            <p:nvSpPr>
              <p:cNvPr id="571" name="Google Shape;571;p34"/>
              <p:cNvSpPr/>
              <p:nvPr/>
            </p:nvSpPr>
            <p:spPr>
              <a:xfrm>
                <a:off x="-237697" y="-361624"/>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34"/>
              <p:cNvSpPr/>
              <p:nvPr/>
            </p:nvSpPr>
            <p:spPr>
              <a:xfrm>
                <a:off x="288516" y="547875"/>
                <a:ext cx="643199" cy="557043"/>
              </a:xfrm>
              <a:custGeom>
                <a:avLst/>
                <a:gdLst/>
                <a:ahLst/>
                <a:cxnLst/>
                <a:rect l="l" t="t" r="r" b="b"/>
                <a:pathLst>
                  <a:path w="15185" h="13151" extrusionOk="0">
                    <a:moveTo>
                      <a:pt x="3797" y="1"/>
                    </a:moveTo>
                    <a:lnTo>
                      <a:pt x="1" y="6576"/>
                    </a:lnTo>
                    <a:lnTo>
                      <a:pt x="3797" y="13151"/>
                    </a:lnTo>
                    <a:lnTo>
                      <a:pt x="11389" y="13151"/>
                    </a:lnTo>
                    <a:lnTo>
                      <a:pt x="15185" y="6576"/>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34"/>
              <p:cNvSpPr/>
              <p:nvPr/>
            </p:nvSpPr>
            <p:spPr>
              <a:xfrm>
                <a:off x="-237697" y="-361624"/>
                <a:ext cx="643114" cy="557086"/>
              </a:xfrm>
              <a:custGeom>
                <a:avLst/>
                <a:gdLst/>
                <a:ahLst/>
                <a:cxnLst/>
                <a:rect l="l" t="t" r="r" b="b"/>
                <a:pathLst>
                  <a:path w="15183" h="13152" extrusionOk="0">
                    <a:moveTo>
                      <a:pt x="3796" y="1"/>
                    </a:moveTo>
                    <a:lnTo>
                      <a:pt x="0" y="6575"/>
                    </a:lnTo>
                    <a:lnTo>
                      <a:pt x="3796" y="13151"/>
                    </a:lnTo>
                    <a:lnTo>
                      <a:pt x="11387" y="13151"/>
                    </a:lnTo>
                    <a:lnTo>
                      <a:pt x="15183" y="6575"/>
                    </a:lnTo>
                    <a:lnTo>
                      <a:pt x="11387"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34"/>
              <p:cNvSpPr/>
              <p:nvPr/>
            </p:nvSpPr>
            <p:spPr>
              <a:xfrm>
                <a:off x="-237697" y="244765"/>
                <a:ext cx="643114" cy="556959"/>
              </a:xfrm>
              <a:custGeom>
                <a:avLst/>
                <a:gdLst/>
                <a:ahLst/>
                <a:cxnLst/>
                <a:rect l="l" t="t" r="r" b="b"/>
                <a:pathLst>
                  <a:path w="15183" h="13149" extrusionOk="0">
                    <a:moveTo>
                      <a:pt x="3796" y="0"/>
                    </a:moveTo>
                    <a:lnTo>
                      <a:pt x="0" y="6574"/>
                    </a:lnTo>
                    <a:lnTo>
                      <a:pt x="3796" y="13148"/>
                    </a:lnTo>
                    <a:lnTo>
                      <a:pt x="11387" y="13148"/>
                    </a:lnTo>
                    <a:lnTo>
                      <a:pt x="15183" y="6574"/>
                    </a:lnTo>
                    <a:lnTo>
                      <a:pt x="11387"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34"/>
              <p:cNvSpPr/>
              <p:nvPr/>
            </p:nvSpPr>
            <p:spPr>
              <a:xfrm>
                <a:off x="288516" y="-58430"/>
                <a:ext cx="643199" cy="557001"/>
              </a:xfrm>
              <a:custGeom>
                <a:avLst/>
                <a:gdLst/>
                <a:ahLst/>
                <a:cxnLst/>
                <a:rect l="l" t="t" r="r" b="b"/>
                <a:pathLst>
                  <a:path w="15185" h="13150" extrusionOk="0">
                    <a:moveTo>
                      <a:pt x="3797" y="0"/>
                    </a:moveTo>
                    <a:lnTo>
                      <a:pt x="1" y="6576"/>
                    </a:lnTo>
                    <a:lnTo>
                      <a:pt x="3797" y="13150"/>
                    </a:lnTo>
                    <a:lnTo>
                      <a:pt x="11389" y="13150"/>
                    </a:lnTo>
                    <a:lnTo>
                      <a:pt x="15185" y="6576"/>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34"/>
              <p:cNvSpPr/>
              <p:nvPr/>
            </p:nvSpPr>
            <p:spPr>
              <a:xfrm>
                <a:off x="814814" y="244765"/>
                <a:ext cx="643156" cy="556959"/>
              </a:xfrm>
              <a:custGeom>
                <a:avLst/>
                <a:gdLst/>
                <a:ahLst/>
                <a:cxnLst/>
                <a:rect l="l" t="t" r="r" b="b"/>
                <a:pathLst>
                  <a:path w="15184" h="13149" extrusionOk="0">
                    <a:moveTo>
                      <a:pt x="3796" y="0"/>
                    </a:moveTo>
                    <a:lnTo>
                      <a:pt x="0" y="6574"/>
                    </a:lnTo>
                    <a:lnTo>
                      <a:pt x="3796" y="13148"/>
                    </a:lnTo>
                    <a:lnTo>
                      <a:pt x="11389" y="13148"/>
                    </a:lnTo>
                    <a:lnTo>
                      <a:pt x="15183" y="6574"/>
                    </a:lnTo>
                    <a:lnTo>
                      <a:pt x="11389"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77" name="Google Shape;577;p34"/>
            <p:cNvSpPr/>
            <p:nvPr/>
          </p:nvSpPr>
          <p:spPr>
            <a:xfrm>
              <a:off x="8830749" y="44251"/>
              <a:ext cx="741890" cy="642509"/>
            </a:xfrm>
            <a:custGeom>
              <a:avLst/>
              <a:gdLst/>
              <a:ahLst/>
              <a:cxnLst/>
              <a:rect l="l" t="t" r="r" b="b"/>
              <a:pathLst>
                <a:path w="15184" h="13150" extrusionOk="0">
                  <a:moveTo>
                    <a:pt x="3797" y="0"/>
                  </a:moveTo>
                  <a:lnTo>
                    <a:pt x="0" y="6575"/>
                  </a:lnTo>
                  <a:lnTo>
                    <a:pt x="3797" y="13149"/>
                  </a:lnTo>
                  <a:lnTo>
                    <a:pt x="11388" y="13149"/>
                  </a:lnTo>
                  <a:lnTo>
                    <a:pt x="15184" y="6575"/>
                  </a:lnTo>
                  <a:lnTo>
                    <a:pt x="1138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78" name="Google Shape;578;p34"/>
          <p:cNvGrpSpPr/>
          <p:nvPr/>
        </p:nvGrpSpPr>
        <p:grpSpPr>
          <a:xfrm>
            <a:off x="5370950" y="1381125"/>
            <a:ext cx="3268225" cy="3222870"/>
            <a:chOff x="5370950" y="1381125"/>
            <a:chExt cx="3268225" cy="3222870"/>
          </a:xfrm>
        </p:grpSpPr>
        <p:grpSp>
          <p:nvGrpSpPr>
            <p:cNvPr id="579" name="Google Shape;579;p34"/>
            <p:cNvGrpSpPr/>
            <p:nvPr/>
          </p:nvGrpSpPr>
          <p:grpSpPr>
            <a:xfrm>
              <a:off x="5532875" y="1381125"/>
              <a:ext cx="2079270" cy="2507147"/>
              <a:chOff x="-2353825" y="1381125"/>
              <a:chExt cx="2079270" cy="2507147"/>
            </a:xfrm>
          </p:grpSpPr>
          <p:sp>
            <p:nvSpPr>
              <p:cNvPr id="580" name="Google Shape;580;p34"/>
              <p:cNvSpPr/>
              <p:nvPr/>
            </p:nvSpPr>
            <p:spPr>
              <a:xfrm>
                <a:off x="-876451" y="1664810"/>
                <a:ext cx="601895" cy="521273"/>
              </a:xfrm>
              <a:custGeom>
                <a:avLst/>
                <a:gdLst/>
                <a:ahLst/>
                <a:cxnLst/>
                <a:rect l="l" t="t" r="r" b="b"/>
                <a:pathLst>
                  <a:path w="15185" h="13151" extrusionOk="0">
                    <a:moveTo>
                      <a:pt x="3796" y="1"/>
                    </a:moveTo>
                    <a:lnTo>
                      <a:pt x="0" y="6576"/>
                    </a:lnTo>
                    <a:lnTo>
                      <a:pt x="3796" y="13151"/>
                    </a:lnTo>
                    <a:lnTo>
                      <a:pt x="11388" y="13151"/>
                    </a:lnTo>
                    <a:lnTo>
                      <a:pt x="15185" y="6576"/>
                    </a:lnTo>
                    <a:lnTo>
                      <a:pt x="11388"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34"/>
              <p:cNvSpPr/>
              <p:nvPr/>
            </p:nvSpPr>
            <p:spPr>
              <a:xfrm>
                <a:off x="-1861407" y="2232220"/>
                <a:ext cx="601935" cy="521312"/>
              </a:xfrm>
              <a:custGeom>
                <a:avLst/>
                <a:gdLst/>
                <a:ahLst/>
                <a:cxnLst/>
                <a:rect l="l" t="t" r="r" b="b"/>
                <a:pathLst>
                  <a:path w="15186" h="13152" extrusionOk="0">
                    <a:moveTo>
                      <a:pt x="3797" y="1"/>
                    </a:moveTo>
                    <a:lnTo>
                      <a:pt x="1" y="6576"/>
                    </a:lnTo>
                    <a:lnTo>
                      <a:pt x="3797" y="13151"/>
                    </a:lnTo>
                    <a:lnTo>
                      <a:pt x="11389" y="13151"/>
                    </a:lnTo>
                    <a:lnTo>
                      <a:pt x="15186" y="6576"/>
                    </a:lnTo>
                    <a:lnTo>
                      <a:pt x="11389" y="1"/>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34"/>
              <p:cNvSpPr/>
              <p:nvPr/>
            </p:nvSpPr>
            <p:spPr>
              <a:xfrm>
                <a:off x="-876451" y="2799669"/>
                <a:ext cx="601895" cy="521273"/>
              </a:xfrm>
              <a:custGeom>
                <a:avLst/>
                <a:gdLst/>
                <a:ahLst/>
                <a:cxnLst/>
                <a:rect l="l" t="t" r="r" b="b"/>
                <a:pathLst>
                  <a:path w="15185" h="13151" extrusionOk="0">
                    <a:moveTo>
                      <a:pt x="3796" y="0"/>
                    </a:moveTo>
                    <a:lnTo>
                      <a:pt x="0" y="6574"/>
                    </a:lnTo>
                    <a:lnTo>
                      <a:pt x="3796" y="13150"/>
                    </a:lnTo>
                    <a:lnTo>
                      <a:pt x="11388" y="13150"/>
                    </a:lnTo>
                    <a:lnTo>
                      <a:pt x="15185" y="6574"/>
                    </a:lnTo>
                    <a:lnTo>
                      <a:pt x="11388"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34"/>
              <p:cNvSpPr/>
              <p:nvPr/>
            </p:nvSpPr>
            <p:spPr>
              <a:xfrm>
                <a:off x="-1368909" y="1381125"/>
                <a:ext cx="601935" cy="521273"/>
              </a:xfrm>
              <a:custGeom>
                <a:avLst/>
                <a:gdLst/>
                <a:ahLst/>
                <a:cxnLst/>
                <a:rect l="l" t="t" r="r" b="b"/>
                <a:pathLst>
                  <a:path w="15186" h="13151" extrusionOk="0">
                    <a:moveTo>
                      <a:pt x="3796" y="0"/>
                    </a:moveTo>
                    <a:lnTo>
                      <a:pt x="0" y="6575"/>
                    </a:lnTo>
                    <a:lnTo>
                      <a:pt x="3796" y="13150"/>
                    </a:lnTo>
                    <a:lnTo>
                      <a:pt x="11389" y="13150"/>
                    </a:lnTo>
                    <a:lnTo>
                      <a:pt x="15185" y="6575"/>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34"/>
              <p:cNvSpPr/>
              <p:nvPr/>
            </p:nvSpPr>
            <p:spPr>
              <a:xfrm>
                <a:off x="-2353825" y="1948535"/>
                <a:ext cx="601895" cy="521273"/>
              </a:xfrm>
              <a:custGeom>
                <a:avLst/>
                <a:gdLst/>
                <a:ahLst/>
                <a:cxnLst/>
                <a:rect l="l" t="t" r="r" b="b"/>
                <a:pathLst>
                  <a:path w="15185" h="13151" extrusionOk="0">
                    <a:moveTo>
                      <a:pt x="3796" y="0"/>
                    </a:moveTo>
                    <a:lnTo>
                      <a:pt x="0" y="6575"/>
                    </a:lnTo>
                    <a:lnTo>
                      <a:pt x="3796" y="13151"/>
                    </a:lnTo>
                    <a:lnTo>
                      <a:pt x="11388" y="13151"/>
                    </a:lnTo>
                    <a:lnTo>
                      <a:pt x="15185" y="6575"/>
                    </a:lnTo>
                    <a:lnTo>
                      <a:pt x="11388"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34"/>
              <p:cNvSpPr/>
              <p:nvPr/>
            </p:nvSpPr>
            <p:spPr>
              <a:xfrm>
                <a:off x="-1368909" y="1948535"/>
                <a:ext cx="601935" cy="521273"/>
              </a:xfrm>
              <a:custGeom>
                <a:avLst/>
                <a:gdLst/>
                <a:ahLst/>
                <a:cxnLst/>
                <a:rect l="l" t="t" r="r" b="b"/>
                <a:pathLst>
                  <a:path w="15186" h="13151" extrusionOk="0">
                    <a:moveTo>
                      <a:pt x="3796" y="0"/>
                    </a:moveTo>
                    <a:lnTo>
                      <a:pt x="0" y="6575"/>
                    </a:lnTo>
                    <a:lnTo>
                      <a:pt x="3796" y="13151"/>
                    </a:lnTo>
                    <a:lnTo>
                      <a:pt x="11389" y="13151"/>
                    </a:lnTo>
                    <a:lnTo>
                      <a:pt x="15185" y="6575"/>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34"/>
              <p:cNvSpPr/>
              <p:nvPr/>
            </p:nvSpPr>
            <p:spPr>
              <a:xfrm>
                <a:off x="-1368909" y="3083315"/>
                <a:ext cx="601935" cy="521233"/>
              </a:xfrm>
              <a:custGeom>
                <a:avLst/>
                <a:gdLst/>
                <a:ahLst/>
                <a:cxnLst/>
                <a:rect l="l" t="t" r="r" b="b"/>
                <a:pathLst>
                  <a:path w="15186" h="13150" extrusionOk="0">
                    <a:moveTo>
                      <a:pt x="3796" y="1"/>
                    </a:moveTo>
                    <a:lnTo>
                      <a:pt x="0" y="6577"/>
                    </a:lnTo>
                    <a:lnTo>
                      <a:pt x="3796" y="13150"/>
                    </a:lnTo>
                    <a:lnTo>
                      <a:pt x="11389" y="13150"/>
                    </a:lnTo>
                    <a:lnTo>
                      <a:pt x="15185" y="6577"/>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34"/>
              <p:cNvSpPr/>
              <p:nvPr/>
            </p:nvSpPr>
            <p:spPr>
              <a:xfrm>
                <a:off x="-2256673" y="3342504"/>
                <a:ext cx="370611" cy="320905"/>
              </a:xfrm>
              <a:custGeom>
                <a:avLst/>
                <a:gdLst/>
                <a:ahLst/>
                <a:cxnLst/>
                <a:rect l="l" t="t" r="r" b="b"/>
                <a:pathLst>
                  <a:path w="9350" h="8096" extrusionOk="0">
                    <a:moveTo>
                      <a:pt x="2338" y="1"/>
                    </a:moveTo>
                    <a:lnTo>
                      <a:pt x="0" y="4048"/>
                    </a:lnTo>
                    <a:lnTo>
                      <a:pt x="2338" y="8096"/>
                    </a:lnTo>
                    <a:lnTo>
                      <a:pt x="7013" y="8096"/>
                    </a:lnTo>
                    <a:lnTo>
                      <a:pt x="9349" y="4048"/>
                    </a:lnTo>
                    <a:lnTo>
                      <a:pt x="7013" y="1"/>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34"/>
              <p:cNvSpPr/>
              <p:nvPr/>
            </p:nvSpPr>
            <p:spPr>
              <a:xfrm>
                <a:off x="-1828309" y="1581730"/>
                <a:ext cx="370611" cy="320905"/>
              </a:xfrm>
              <a:custGeom>
                <a:avLst/>
                <a:gdLst/>
                <a:ahLst/>
                <a:cxnLst/>
                <a:rect l="l" t="t" r="r" b="b"/>
                <a:pathLst>
                  <a:path w="9350" h="8096" extrusionOk="0">
                    <a:moveTo>
                      <a:pt x="2340" y="0"/>
                    </a:moveTo>
                    <a:lnTo>
                      <a:pt x="0" y="4048"/>
                    </a:lnTo>
                    <a:lnTo>
                      <a:pt x="2340" y="8096"/>
                    </a:lnTo>
                    <a:lnTo>
                      <a:pt x="7013" y="8096"/>
                    </a:lnTo>
                    <a:lnTo>
                      <a:pt x="9350" y="4048"/>
                    </a:lnTo>
                    <a:lnTo>
                      <a:pt x="7013"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34"/>
              <p:cNvSpPr/>
              <p:nvPr/>
            </p:nvSpPr>
            <p:spPr>
              <a:xfrm>
                <a:off x="-876451" y="2232220"/>
                <a:ext cx="601895" cy="521312"/>
              </a:xfrm>
              <a:custGeom>
                <a:avLst/>
                <a:gdLst/>
                <a:ahLst/>
                <a:cxnLst/>
                <a:rect l="l" t="t" r="r" b="b"/>
                <a:pathLst>
                  <a:path w="15185" h="13152" extrusionOk="0">
                    <a:moveTo>
                      <a:pt x="3796" y="1"/>
                    </a:moveTo>
                    <a:lnTo>
                      <a:pt x="0" y="6576"/>
                    </a:lnTo>
                    <a:lnTo>
                      <a:pt x="3796" y="13151"/>
                    </a:lnTo>
                    <a:lnTo>
                      <a:pt x="11388" y="13151"/>
                    </a:lnTo>
                    <a:lnTo>
                      <a:pt x="15185" y="6576"/>
                    </a:lnTo>
                    <a:lnTo>
                      <a:pt x="11388"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34"/>
              <p:cNvSpPr/>
              <p:nvPr/>
            </p:nvSpPr>
            <p:spPr>
              <a:xfrm>
                <a:off x="-876451" y="3367079"/>
                <a:ext cx="601895" cy="521193"/>
              </a:xfrm>
              <a:custGeom>
                <a:avLst/>
                <a:gdLst/>
                <a:ahLst/>
                <a:cxnLst/>
                <a:rect l="l" t="t" r="r" b="b"/>
                <a:pathLst>
                  <a:path w="15185" h="13149" extrusionOk="0">
                    <a:moveTo>
                      <a:pt x="3796" y="0"/>
                    </a:moveTo>
                    <a:lnTo>
                      <a:pt x="0" y="6573"/>
                    </a:lnTo>
                    <a:lnTo>
                      <a:pt x="3796" y="13148"/>
                    </a:lnTo>
                    <a:lnTo>
                      <a:pt x="11388" y="13148"/>
                    </a:lnTo>
                    <a:lnTo>
                      <a:pt x="15185" y="6573"/>
                    </a:lnTo>
                    <a:lnTo>
                      <a:pt x="1138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91" name="Google Shape;591;p34"/>
            <p:cNvGrpSpPr/>
            <p:nvPr/>
          </p:nvGrpSpPr>
          <p:grpSpPr>
            <a:xfrm>
              <a:off x="5370950" y="1628700"/>
              <a:ext cx="3268225" cy="2975295"/>
              <a:chOff x="313175" y="1628700"/>
              <a:chExt cx="3268225" cy="2975295"/>
            </a:xfrm>
          </p:grpSpPr>
          <p:pic>
            <p:nvPicPr>
              <p:cNvPr id="592" name="Google Shape;592;p34"/>
              <p:cNvPicPr preferRelativeResize="0"/>
              <p:nvPr/>
            </p:nvPicPr>
            <p:blipFill rotWithShape="1">
              <a:blip r:embed="rId2">
                <a:alphaModFix/>
              </a:blip>
              <a:srcRect l="18116" t="10280" r="18116" b="10272"/>
              <a:stretch/>
            </p:blipFill>
            <p:spPr>
              <a:xfrm flipH="1">
                <a:off x="2281150" y="2573000"/>
                <a:ext cx="1300250" cy="1620000"/>
              </a:xfrm>
              <a:prstGeom prst="rect">
                <a:avLst/>
              </a:prstGeom>
              <a:noFill/>
              <a:ln>
                <a:noFill/>
              </a:ln>
              <a:effectLst>
                <a:outerShdw blurRad="57150" dist="19050" dir="5400000" algn="bl" rotWithShape="0">
                  <a:schemeClr val="dk1">
                    <a:alpha val="50000"/>
                  </a:schemeClr>
                </a:outerShdw>
              </a:effectLst>
            </p:spPr>
          </p:pic>
          <p:sp>
            <p:nvSpPr>
              <p:cNvPr id="593" name="Google Shape;593;p34"/>
              <p:cNvSpPr/>
              <p:nvPr/>
            </p:nvSpPr>
            <p:spPr>
              <a:xfrm>
                <a:off x="313175" y="4192995"/>
                <a:ext cx="2704200" cy="411000"/>
              </a:xfrm>
              <a:prstGeom prst="ellipse">
                <a:avLst/>
              </a:prstGeom>
              <a:solidFill>
                <a:schemeClr val="dk1">
                  <a:alpha val="177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94" name="Google Shape;594;p34"/>
              <p:cNvPicPr preferRelativeResize="0"/>
              <p:nvPr/>
            </p:nvPicPr>
            <p:blipFill rotWithShape="1">
              <a:blip r:embed="rId3">
                <a:alphaModFix/>
              </a:blip>
              <a:srcRect l="16325" t="10721" r="16325" b="13509"/>
              <a:stretch/>
            </p:blipFill>
            <p:spPr>
              <a:xfrm>
                <a:off x="407975" y="1628700"/>
                <a:ext cx="2514599" cy="2828925"/>
              </a:xfrm>
              <a:prstGeom prst="rect">
                <a:avLst/>
              </a:prstGeom>
              <a:noFill/>
              <a:ln>
                <a:noFill/>
              </a:ln>
              <a:effectLst>
                <a:outerShdw blurRad="57150" dist="19050" dir="5400000" algn="bl" rotWithShape="0">
                  <a:schemeClr val="dk1">
                    <a:alpha val="50000"/>
                  </a:schemeClr>
                </a:outerShdw>
              </a:effectLst>
            </p:spPr>
          </p:pic>
        </p:gr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539500"/>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300"/>
              <a:buFont typeface="Questrial"/>
              <a:buNone/>
              <a:defRPr sz="3300" b="1">
                <a:solidFill>
                  <a:schemeClr val="dk1"/>
                </a:solidFill>
                <a:latin typeface="Questrial"/>
                <a:ea typeface="Questrial"/>
                <a:cs typeface="Questrial"/>
                <a:sym typeface="Questrial"/>
              </a:defRPr>
            </a:lvl1pPr>
            <a:lvl2pPr lvl="1" rtl="0">
              <a:spcBef>
                <a:spcPts val="0"/>
              </a:spcBef>
              <a:spcAft>
                <a:spcPts val="0"/>
              </a:spcAft>
              <a:buClr>
                <a:schemeClr val="dk1"/>
              </a:buClr>
              <a:buSzPts val="3500"/>
              <a:buFont typeface="Questrial"/>
              <a:buNone/>
              <a:defRPr sz="3500" b="1">
                <a:solidFill>
                  <a:schemeClr val="dk1"/>
                </a:solidFill>
                <a:latin typeface="Questrial"/>
                <a:ea typeface="Questrial"/>
                <a:cs typeface="Questrial"/>
                <a:sym typeface="Questrial"/>
              </a:defRPr>
            </a:lvl2pPr>
            <a:lvl3pPr lvl="2" rtl="0">
              <a:spcBef>
                <a:spcPts val="0"/>
              </a:spcBef>
              <a:spcAft>
                <a:spcPts val="0"/>
              </a:spcAft>
              <a:buClr>
                <a:schemeClr val="dk1"/>
              </a:buClr>
              <a:buSzPts val="3500"/>
              <a:buFont typeface="Questrial"/>
              <a:buNone/>
              <a:defRPr sz="3500" b="1">
                <a:solidFill>
                  <a:schemeClr val="dk1"/>
                </a:solidFill>
                <a:latin typeface="Questrial"/>
                <a:ea typeface="Questrial"/>
                <a:cs typeface="Questrial"/>
                <a:sym typeface="Questrial"/>
              </a:defRPr>
            </a:lvl3pPr>
            <a:lvl4pPr lvl="3" rtl="0">
              <a:spcBef>
                <a:spcPts val="0"/>
              </a:spcBef>
              <a:spcAft>
                <a:spcPts val="0"/>
              </a:spcAft>
              <a:buClr>
                <a:schemeClr val="dk1"/>
              </a:buClr>
              <a:buSzPts val="3500"/>
              <a:buFont typeface="Questrial"/>
              <a:buNone/>
              <a:defRPr sz="3500" b="1">
                <a:solidFill>
                  <a:schemeClr val="dk1"/>
                </a:solidFill>
                <a:latin typeface="Questrial"/>
                <a:ea typeface="Questrial"/>
                <a:cs typeface="Questrial"/>
                <a:sym typeface="Questrial"/>
              </a:defRPr>
            </a:lvl4pPr>
            <a:lvl5pPr lvl="4" rtl="0">
              <a:spcBef>
                <a:spcPts val="0"/>
              </a:spcBef>
              <a:spcAft>
                <a:spcPts val="0"/>
              </a:spcAft>
              <a:buClr>
                <a:schemeClr val="dk1"/>
              </a:buClr>
              <a:buSzPts val="3500"/>
              <a:buFont typeface="Questrial"/>
              <a:buNone/>
              <a:defRPr sz="3500" b="1">
                <a:solidFill>
                  <a:schemeClr val="dk1"/>
                </a:solidFill>
                <a:latin typeface="Questrial"/>
                <a:ea typeface="Questrial"/>
                <a:cs typeface="Questrial"/>
                <a:sym typeface="Questrial"/>
              </a:defRPr>
            </a:lvl5pPr>
            <a:lvl6pPr lvl="5" rtl="0">
              <a:spcBef>
                <a:spcPts val="0"/>
              </a:spcBef>
              <a:spcAft>
                <a:spcPts val="0"/>
              </a:spcAft>
              <a:buClr>
                <a:schemeClr val="dk1"/>
              </a:buClr>
              <a:buSzPts val="3500"/>
              <a:buFont typeface="Questrial"/>
              <a:buNone/>
              <a:defRPr sz="3500" b="1">
                <a:solidFill>
                  <a:schemeClr val="dk1"/>
                </a:solidFill>
                <a:latin typeface="Questrial"/>
                <a:ea typeface="Questrial"/>
                <a:cs typeface="Questrial"/>
                <a:sym typeface="Questrial"/>
              </a:defRPr>
            </a:lvl6pPr>
            <a:lvl7pPr lvl="6" rtl="0">
              <a:spcBef>
                <a:spcPts val="0"/>
              </a:spcBef>
              <a:spcAft>
                <a:spcPts val="0"/>
              </a:spcAft>
              <a:buClr>
                <a:schemeClr val="dk1"/>
              </a:buClr>
              <a:buSzPts val="3500"/>
              <a:buFont typeface="Questrial"/>
              <a:buNone/>
              <a:defRPr sz="3500" b="1">
                <a:solidFill>
                  <a:schemeClr val="dk1"/>
                </a:solidFill>
                <a:latin typeface="Questrial"/>
                <a:ea typeface="Questrial"/>
                <a:cs typeface="Questrial"/>
                <a:sym typeface="Questrial"/>
              </a:defRPr>
            </a:lvl7pPr>
            <a:lvl8pPr lvl="7" rtl="0">
              <a:spcBef>
                <a:spcPts val="0"/>
              </a:spcBef>
              <a:spcAft>
                <a:spcPts val="0"/>
              </a:spcAft>
              <a:buClr>
                <a:schemeClr val="dk1"/>
              </a:buClr>
              <a:buSzPts val="3500"/>
              <a:buFont typeface="Questrial"/>
              <a:buNone/>
              <a:defRPr sz="3500" b="1">
                <a:solidFill>
                  <a:schemeClr val="dk1"/>
                </a:solidFill>
                <a:latin typeface="Questrial"/>
                <a:ea typeface="Questrial"/>
                <a:cs typeface="Questrial"/>
                <a:sym typeface="Questrial"/>
              </a:defRPr>
            </a:lvl8pPr>
            <a:lvl9pPr lvl="8" rtl="0">
              <a:spcBef>
                <a:spcPts val="0"/>
              </a:spcBef>
              <a:spcAft>
                <a:spcPts val="0"/>
              </a:spcAft>
              <a:buClr>
                <a:schemeClr val="dk1"/>
              </a:buClr>
              <a:buSzPts val="3500"/>
              <a:buFont typeface="Questrial"/>
              <a:buNone/>
              <a:defRPr sz="3500" b="1">
                <a:solidFill>
                  <a:schemeClr val="dk1"/>
                </a:solidFill>
                <a:latin typeface="Questrial"/>
                <a:ea typeface="Questrial"/>
                <a:cs typeface="Questrial"/>
                <a:sym typeface="Questrial"/>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17500">
              <a:lnSpc>
                <a:spcPct val="115000"/>
              </a:lnSpc>
              <a:spcBef>
                <a:spcPts val="0"/>
              </a:spcBef>
              <a:spcAft>
                <a:spcPts val="0"/>
              </a:spcAft>
              <a:buClr>
                <a:schemeClr val="accent2"/>
              </a:buClr>
              <a:buSzPts val="1400"/>
              <a:buFont typeface="Albert Sans"/>
              <a:buChar char="⬣"/>
              <a:defRPr>
                <a:solidFill>
                  <a:schemeClr val="dk1"/>
                </a:solidFill>
                <a:latin typeface="Albert Sans"/>
                <a:ea typeface="Albert Sans"/>
                <a:cs typeface="Albert Sans"/>
                <a:sym typeface="Albert Sans"/>
              </a:defRPr>
            </a:lvl1pPr>
            <a:lvl2pPr marL="914400" lvl="1"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2pPr>
            <a:lvl3pPr marL="1371600" lvl="2"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3pPr>
            <a:lvl4pPr marL="1828800" lvl="3"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4pPr>
            <a:lvl5pPr marL="2286000" lvl="4"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5pPr>
            <a:lvl6pPr marL="2743200" lvl="5"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6pPr>
            <a:lvl7pPr marL="3200400" lvl="6"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7pPr>
            <a:lvl8pPr marL="3657600" lvl="7"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8pPr>
            <a:lvl9pPr marL="4114800" lvl="8" indent="-317500">
              <a:lnSpc>
                <a:spcPct val="115000"/>
              </a:lnSpc>
              <a:spcBef>
                <a:spcPts val="0"/>
              </a:spcBef>
              <a:spcAft>
                <a:spcPts val="0"/>
              </a:spcAft>
              <a:buClr>
                <a:schemeClr val="dk1"/>
              </a:buClr>
              <a:buSzPts val="1400"/>
              <a:buFont typeface="Albert Sans"/>
              <a:buChar char="■"/>
              <a:defRPr>
                <a:solidFill>
                  <a:schemeClr val="dk1"/>
                </a:solidFill>
                <a:latin typeface="Albert Sans"/>
                <a:ea typeface="Albert Sans"/>
                <a:cs typeface="Albert Sans"/>
                <a:sym typeface="Albert Sans"/>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8" r:id="rId6"/>
    <p:sldLayoutId id="2147483659" r:id="rId7"/>
    <p:sldLayoutId id="2147483660" r:id="rId8"/>
    <p:sldLayoutId id="2147483661" r:id="rId9"/>
    <p:sldLayoutId id="2147483663" r:id="rId10"/>
    <p:sldLayoutId id="2147483664" r:id="rId11"/>
    <p:sldLayoutId id="2147483665" r:id="rId12"/>
    <p:sldLayoutId id="2147483667" r:id="rId13"/>
    <p:sldLayoutId id="2147483668" r:id="rId14"/>
    <p:sldLayoutId id="2147483674" r:id="rId15"/>
    <p:sldLayoutId id="2147483679" r:id="rId16"/>
    <p:sldLayoutId id="2147483680" r:id="rId1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jpg"/><Relationship Id="rId7" Type="http://schemas.openxmlformats.org/officeDocument/2006/relationships/hyperlink" Target="mailto:kadj.nadia@centre-univ-mila.dz"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png"/><Relationship Id="rId10" Type="http://schemas.openxmlformats.org/officeDocument/2006/relationships/image" Target="../media/image14.png"/><Relationship Id="rId4" Type="http://schemas.openxmlformats.org/officeDocument/2006/relationships/image" Target="../media/image9.png"/><Relationship Id="rId9"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5.xml"/><Relationship Id="rId5" Type="http://schemas.openxmlformats.org/officeDocument/2006/relationships/image" Target="../media/image17.jpe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hyperlink" Target="https://www.sciencedirect.com/topics/engineering/nobel-prize"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9.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hyperlink" Target="https://www.britannica.com/science/oxygen" TargetMode="External"/><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hyperlink" Target="https://www.britannica.com/science/bond-length" TargetMode="External"/><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31.png"/><Relationship Id="rId4" Type="http://schemas.openxmlformats.org/officeDocument/2006/relationships/hyperlink" Target="https://www.britannica.com/science/electronegativity"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8.xml"/><Relationship Id="rId1" Type="http://schemas.openxmlformats.org/officeDocument/2006/relationships/video" Target="https://www.youtube.com/embed/jppj2KKJpk8?feature=oembed"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8.xml"/><Relationship Id="rId1" Type="http://schemas.openxmlformats.org/officeDocument/2006/relationships/video" Target="https://www.youtube.com/embed/4ELxJ53mMHE?feature=oembed" TargetMode="Externa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8.xml"/><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notesSlide" Target="../notesSlides/notesSlide20.xml"/><Relationship Id="rId1" Type="http://schemas.openxmlformats.org/officeDocument/2006/relationships/slideLayout" Target="../slideLayouts/slideLayout15.xml"/><Relationship Id="rId4" Type="http://schemas.openxmlformats.org/officeDocument/2006/relationships/image" Target="../media/image52.jpg"/></Relationships>
</file>

<file path=ppt/slides/_rels/slide4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5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slideLayout" Target="../slideLayouts/slideLayout8.xml"/><Relationship Id="rId1" Type="http://schemas.openxmlformats.org/officeDocument/2006/relationships/video" Target="https://www.youtube.com/embed/FX_YAXZRrRQ?feature=oembed"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26.xml"/><Relationship Id="rId1" Type="http://schemas.openxmlformats.org/officeDocument/2006/relationships/slideLayout" Target="../slideLayouts/slideLayout9.xml"/><Relationship Id="rId4"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40"/>
          <p:cNvSpPr txBox="1">
            <a:spLocks noGrp="1"/>
          </p:cNvSpPr>
          <p:nvPr>
            <p:ph type="title"/>
          </p:nvPr>
        </p:nvSpPr>
        <p:spPr>
          <a:xfrm>
            <a:off x="1979703" y="0"/>
            <a:ext cx="5391687"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fr-FR" dirty="0" err="1"/>
              <a:t>Author's</a:t>
            </a:r>
            <a:r>
              <a:rPr lang="fr-FR" dirty="0"/>
              <a:t> </a:t>
            </a:r>
            <a:r>
              <a:rPr lang="fr-FR" dirty="0" err="1"/>
              <a:t>presentation</a:t>
            </a:r>
            <a:endParaRPr dirty="0"/>
          </a:p>
        </p:txBody>
      </p:sp>
      <p:grpSp>
        <p:nvGrpSpPr>
          <p:cNvPr id="2" name="Groupe 1">
            <a:extLst>
              <a:ext uri="{FF2B5EF4-FFF2-40B4-BE49-F238E27FC236}">
                <a16:creationId xmlns:a16="http://schemas.microsoft.com/office/drawing/2014/main" id="{7C05F122-35F1-4725-7952-F69DE2024C7A}"/>
              </a:ext>
            </a:extLst>
          </p:cNvPr>
          <p:cNvGrpSpPr/>
          <p:nvPr/>
        </p:nvGrpSpPr>
        <p:grpSpPr>
          <a:xfrm>
            <a:off x="1968949" y="652562"/>
            <a:ext cx="6198007" cy="4415205"/>
            <a:chOff x="5064180" y="779425"/>
            <a:chExt cx="7005507" cy="5095610"/>
          </a:xfrm>
        </p:grpSpPr>
        <p:sp>
          <p:nvSpPr>
            <p:cNvPr id="3" name="Forme libre : forme 2">
              <a:extLst>
                <a:ext uri="{FF2B5EF4-FFF2-40B4-BE49-F238E27FC236}">
                  <a16:creationId xmlns:a16="http://schemas.microsoft.com/office/drawing/2014/main" id="{9C84CEA3-9285-1EAB-E427-F3D8A524E7D3}"/>
                </a:ext>
              </a:extLst>
            </p:cNvPr>
            <p:cNvSpPr/>
            <p:nvPr/>
          </p:nvSpPr>
          <p:spPr>
            <a:xfrm rot="21600000">
              <a:off x="5444619" y="879852"/>
              <a:ext cx="6625068" cy="580143"/>
            </a:xfrm>
            <a:custGeom>
              <a:avLst/>
              <a:gdLst>
                <a:gd name="connsiteX0" fmla="*/ 0 w 6625068"/>
                <a:gd name="connsiteY0" fmla="*/ 0 h 580141"/>
                <a:gd name="connsiteX1" fmla="*/ 6334998 w 6625068"/>
                <a:gd name="connsiteY1" fmla="*/ 0 h 580141"/>
                <a:gd name="connsiteX2" fmla="*/ 6625068 w 6625068"/>
                <a:gd name="connsiteY2" fmla="*/ 290071 h 580141"/>
                <a:gd name="connsiteX3" fmla="*/ 6334998 w 6625068"/>
                <a:gd name="connsiteY3" fmla="*/ 580141 h 580141"/>
                <a:gd name="connsiteX4" fmla="*/ 0 w 6625068"/>
                <a:gd name="connsiteY4" fmla="*/ 580141 h 580141"/>
                <a:gd name="connsiteX5" fmla="*/ 0 w 6625068"/>
                <a:gd name="connsiteY5" fmla="*/ 0 h 58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25068" h="580141">
                  <a:moveTo>
                    <a:pt x="6625068" y="580140"/>
                  </a:moveTo>
                  <a:lnTo>
                    <a:pt x="290070" y="580140"/>
                  </a:lnTo>
                  <a:lnTo>
                    <a:pt x="0" y="290070"/>
                  </a:lnTo>
                  <a:lnTo>
                    <a:pt x="290070" y="1"/>
                  </a:lnTo>
                  <a:lnTo>
                    <a:pt x="6625068" y="1"/>
                  </a:lnTo>
                  <a:lnTo>
                    <a:pt x="6625068" y="580140"/>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400861" tIns="68581" rIns="128016" bIns="68581" numCol="1" spcCol="1270" anchor="ctr" anchorCtr="0">
              <a:noAutofit/>
            </a:bodyPr>
            <a:lstStyle/>
            <a:p>
              <a:pPr marL="0" lvl="0" indent="0" algn="ctr" defTabSz="800100">
                <a:lnSpc>
                  <a:spcPct val="90000"/>
                </a:lnSpc>
                <a:spcBef>
                  <a:spcPct val="0"/>
                </a:spcBef>
                <a:spcAft>
                  <a:spcPct val="35000"/>
                </a:spcAft>
                <a:buNone/>
              </a:pPr>
              <a:r>
                <a:rPr lang="fr-FR" sz="1800" b="1" i="1" kern="1200" dirty="0" err="1">
                  <a:solidFill>
                    <a:schemeClr val="bg1"/>
                  </a:solidFill>
                  <a:latin typeface="Comic Sans MS" panose="030F0702030302020204" pitchFamily="66" charset="0"/>
                </a:rPr>
                <a:t>Instructor</a:t>
              </a:r>
              <a:r>
                <a:rPr lang="fr-FR" sz="1800" b="1" i="1" kern="1200" dirty="0">
                  <a:solidFill>
                    <a:schemeClr val="bg1"/>
                  </a:solidFill>
                  <a:latin typeface="Comic Sans MS" panose="030F0702030302020204" pitchFamily="66" charset="0"/>
                </a:rPr>
                <a:t>: Dr. KADJOUDJ Nadia</a:t>
              </a:r>
              <a:endParaRPr lang="fr-FR" sz="1800" b="0" kern="1200" dirty="0">
                <a:solidFill>
                  <a:schemeClr val="bg1"/>
                </a:solidFill>
                <a:latin typeface="Comic Sans MS" panose="030F0702030302020204" pitchFamily="66" charset="0"/>
              </a:endParaRPr>
            </a:p>
          </p:txBody>
        </p:sp>
        <p:sp>
          <p:nvSpPr>
            <p:cNvPr id="4" name="Ellipse 3">
              <a:extLst>
                <a:ext uri="{FF2B5EF4-FFF2-40B4-BE49-F238E27FC236}">
                  <a16:creationId xmlns:a16="http://schemas.microsoft.com/office/drawing/2014/main" id="{97F78763-F5B2-4790-0339-B2FFA8373E81}"/>
                </a:ext>
              </a:extLst>
            </p:cNvPr>
            <p:cNvSpPr/>
            <p:nvPr/>
          </p:nvSpPr>
          <p:spPr>
            <a:xfrm>
              <a:off x="5064180" y="779425"/>
              <a:ext cx="760878" cy="780997"/>
            </a:xfrm>
            <a:prstGeom prst="ellipse">
              <a:avLst/>
            </a:prstGeom>
            <a:blipFill>
              <a:blip r:embed="rId3">
                <a:extLst>
                  <a:ext uri="{28A0092B-C50C-407E-A947-70E740481C1C}">
                    <a14:useLocalDpi xmlns:a14="http://schemas.microsoft.com/office/drawing/2010/main" val="0"/>
                  </a:ext>
                </a:extLst>
              </a:blip>
              <a:srcRect/>
              <a:stretch>
                <a:fillRect l="-29000" r="-29000"/>
              </a:stretch>
            </a:blipFill>
          </p:spPr>
          <p:style>
            <a:lnRef idx="2">
              <a:schemeClr val="lt1">
                <a:hueOff val="0"/>
                <a:satOff val="0"/>
                <a:lumOff val="0"/>
                <a:alphaOff val="0"/>
              </a:schemeClr>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sp>
        <p:sp>
          <p:nvSpPr>
            <p:cNvPr id="5" name="Forme libre : forme 4">
              <a:extLst>
                <a:ext uri="{FF2B5EF4-FFF2-40B4-BE49-F238E27FC236}">
                  <a16:creationId xmlns:a16="http://schemas.microsoft.com/office/drawing/2014/main" id="{F9B334D5-272A-2062-2EF6-A68982D202AC}"/>
                </a:ext>
              </a:extLst>
            </p:cNvPr>
            <p:cNvSpPr/>
            <p:nvPr/>
          </p:nvSpPr>
          <p:spPr>
            <a:xfrm rot="21600000">
              <a:off x="5436560" y="1761304"/>
              <a:ext cx="6625068" cy="580142"/>
            </a:xfrm>
            <a:custGeom>
              <a:avLst/>
              <a:gdLst>
                <a:gd name="connsiteX0" fmla="*/ 0 w 6625068"/>
                <a:gd name="connsiteY0" fmla="*/ 0 h 580141"/>
                <a:gd name="connsiteX1" fmla="*/ 6334998 w 6625068"/>
                <a:gd name="connsiteY1" fmla="*/ 0 h 580141"/>
                <a:gd name="connsiteX2" fmla="*/ 6625068 w 6625068"/>
                <a:gd name="connsiteY2" fmla="*/ 290071 h 580141"/>
                <a:gd name="connsiteX3" fmla="*/ 6334998 w 6625068"/>
                <a:gd name="connsiteY3" fmla="*/ 580141 h 580141"/>
                <a:gd name="connsiteX4" fmla="*/ 0 w 6625068"/>
                <a:gd name="connsiteY4" fmla="*/ 580141 h 580141"/>
                <a:gd name="connsiteX5" fmla="*/ 0 w 6625068"/>
                <a:gd name="connsiteY5" fmla="*/ 0 h 58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25068" h="580141">
                  <a:moveTo>
                    <a:pt x="6625068" y="580140"/>
                  </a:moveTo>
                  <a:lnTo>
                    <a:pt x="290070" y="580140"/>
                  </a:lnTo>
                  <a:lnTo>
                    <a:pt x="0" y="290070"/>
                  </a:lnTo>
                  <a:lnTo>
                    <a:pt x="290070" y="1"/>
                  </a:lnTo>
                  <a:lnTo>
                    <a:pt x="6625068" y="1"/>
                  </a:lnTo>
                  <a:lnTo>
                    <a:pt x="6625068" y="580140"/>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400861"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b="1" i="1" kern="1200" dirty="0">
                  <a:solidFill>
                    <a:schemeClr val="bg1"/>
                  </a:solidFill>
                  <a:latin typeface="Comic Sans MS" panose="030F0702030302020204" pitchFamily="66" charset="0"/>
                </a:rPr>
                <a:t>Rank: Associate Professor, Class "B"</a:t>
              </a:r>
              <a:endParaRPr lang="fr-FR" sz="1800" kern="1200" dirty="0">
                <a:solidFill>
                  <a:schemeClr val="bg1"/>
                </a:solidFill>
                <a:latin typeface="Comic Sans MS" panose="030F0702030302020204" pitchFamily="66" charset="0"/>
              </a:endParaRPr>
            </a:p>
          </p:txBody>
        </p:sp>
        <p:sp>
          <p:nvSpPr>
            <p:cNvPr id="6" name="Ellipse 5">
              <a:extLst>
                <a:ext uri="{FF2B5EF4-FFF2-40B4-BE49-F238E27FC236}">
                  <a16:creationId xmlns:a16="http://schemas.microsoft.com/office/drawing/2014/main" id="{4E5655F8-2B39-ACAF-81DD-749F0BA82D62}"/>
                </a:ext>
              </a:extLst>
            </p:cNvPr>
            <p:cNvSpPr/>
            <p:nvPr/>
          </p:nvSpPr>
          <p:spPr>
            <a:xfrm>
              <a:off x="5133607" y="1663297"/>
              <a:ext cx="728639" cy="776153"/>
            </a:xfrm>
            <a:prstGeom prst="ellipse">
              <a:avLst/>
            </a:prstGeom>
            <a:blipFill>
              <a:blip r:embed="rId4">
                <a:extLst>
                  <a:ext uri="{28A0092B-C50C-407E-A947-70E740481C1C}">
                    <a14:useLocalDpi xmlns:a14="http://schemas.microsoft.com/office/drawing/2010/main" val="0"/>
                  </a:ext>
                </a:extLst>
              </a:blip>
              <a:srcRect/>
              <a:stretch>
                <a:fillRect t="-9000" b="-9000"/>
              </a:stretch>
            </a:blipFill>
          </p:spPr>
          <p:style>
            <a:lnRef idx="2">
              <a:schemeClr val="lt1">
                <a:hueOff val="0"/>
                <a:satOff val="0"/>
                <a:lumOff val="0"/>
                <a:alphaOff val="0"/>
              </a:schemeClr>
            </a:lnRef>
            <a:fillRef idx="1">
              <a:scrgbClr r="0" g="0" b="0"/>
            </a:fillRef>
            <a:effectRef idx="0">
              <a:schemeClr val="accent3">
                <a:tint val="50000"/>
                <a:hueOff val="0"/>
                <a:satOff val="0"/>
                <a:lumOff val="0"/>
                <a:alphaOff val="0"/>
              </a:schemeClr>
            </a:effectRef>
            <a:fontRef idx="minor">
              <a:schemeClr val="lt1">
                <a:hueOff val="0"/>
                <a:satOff val="0"/>
                <a:lumOff val="0"/>
                <a:alphaOff val="0"/>
              </a:schemeClr>
            </a:fontRef>
          </p:style>
          <p:txBody>
            <a:bodyPr/>
            <a:lstStyle/>
            <a:p>
              <a:endParaRPr lang="fr-FR" dirty="0"/>
            </a:p>
          </p:txBody>
        </p:sp>
        <p:sp>
          <p:nvSpPr>
            <p:cNvPr id="8" name="Forme libre : forme 7">
              <a:extLst>
                <a:ext uri="{FF2B5EF4-FFF2-40B4-BE49-F238E27FC236}">
                  <a16:creationId xmlns:a16="http://schemas.microsoft.com/office/drawing/2014/main" id="{20BB7929-1692-03CB-EE9C-C0C4EF166794}"/>
                </a:ext>
              </a:extLst>
            </p:cNvPr>
            <p:cNvSpPr/>
            <p:nvPr/>
          </p:nvSpPr>
          <p:spPr>
            <a:xfrm>
              <a:off x="5319551" y="2712182"/>
              <a:ext cx="6749235" cy="580142"/>
            </a:xfrm>
            <a:custGeom>
              <a:avLst/>
              <a:gdLst>
                <a:gd name="connsiteX0" fmla="*/ 0 w 6625068"/>
                <a:gd name="connsiteY0" fmla="*/ 0 h 580141"/>
                <a:gd name="connsiteX1" fmla="*/ 6334998 w 6625068"/>
                <a:gd name="connsiteY1" fmla="*/ 0 h 580141"/>
                <a:gd name="connsiteX2" fmla="*/ 6625068 w 6625068"/>
                <a:gd name="connsiteY2" fmla="*/ 290071 h 580141"/>
                <a:gd name="connsiteX3" fmla="*/ 6334998 w 6625068"/>
                <a:gd name="connsiteY3" fmla="*/ 580141 h 580141"/>
                <a:gd name="connsiteX4" fmla="*/ 0 w 6625068"/>
                <a:gd name="connsiteY4" fmla="*/ 580141 h 580141"/>
                <a:gd name="connsiteX5" fmla="*/ 0 w 6625068"/>
                <a:gd name="connsiteY5" fmla="*/ 0 h 58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25068" h="580141">
                  <a:moveTo>
                    <a:pt x="6625068" y="580140"/>
                  </a:moveTo>
                  <a:lnTo>
                    <a:pt x="290070" y="580140"/>
                  </a:lnTo>
                  <a:lnTo>
                    <a:pt x="0" y="290070"/>
                  </a:lnTo>
                  <a:lnTo>
                    <a:pt x="290070" y="1"/>
                  </a:lnTo>
                  <a:lnTo>
                    <a:pt x="6625068" y="1"/>
                  </a:lnTo>
                  <a:lnTo>
                    <a:pt x="6625068" y="580140"/>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400861" tIns="68581" rIns="128016" bIns="68580" numCol="1" spcCol="1270" anchor="ctr" anchorCtr="0">
              <a:noAutofit/>
            </a:bodyPr>
            <a:lstStyle/>
            <a:p>
              <a:pPr marL="0" lvl="0" indent="0" algn="ctr" defTabSz="800100">
                <a:lnSpc>
                  <a:spcPct val="90000"/>
                </a:lnSpc>
                <a:spcBef>
                  <a:spcPct val="0"/>
                </a:spcBef>
                <a:spcAft>
                  <a:spcPct val="35000"/>
                </a:spcAft>
                <a:buNone/>
              </a:pPr>
              <a:r>
                <a:rPr lang="en-US" sz="1600" b="1" i="1" kern="1200" dirty="0">
                  <a:solidFill>
                    <a:schemeClr val="bg1"/>
                  </a:solidFill>
                  <a:latin typeface="Comic Sans MS" panose="030F0702030302020204" pitchFamily="66" charset="0"/>
                </a:rPr>
                <a:t>Department: Biological and Agricultural Sciences</a:t>
              </a:r>
              <a:endParaRPr lang="fr-FR" sz="1600" kern="1200" dirty="0">
                <a:solidFill>
                  <a:schemeClr val="bg1"/>
                </a:solidFill>
                <a:latin typeface="Comic Sans MS" panose="030F0702030302020204" pitchFamily="66" charset="0"/>
              </a:endParaRPr>
            </a:p>
          </p:txBody>
        </p:sp>
        <p:sp>
          <p:nvSpPr>
            <p:cNvPr id="9" name="Ellipse 8">
              <a:extLst>
                <a:ext uri="{FF2B5EF4-FFF2-40B4-BE49-F238E27FC236}">
                  <a16:creationId xmlns:a16="http://schemas.microsoft.com/office/drawing/2014/main" id="{DA48FB58-1861-3D5D-D2C9-7A47A2F9BB52}"/>
                </a:ext>
              </a:extLst>
            </p:cNvPr>
            <p:cNvSpPr/>
            <p:nvPr/>
          </p:nvSpPr>
          <p:spPr>
            <a:xfrm>
              <a:off x="5114418" y="2601834"/>
              <a:ext cx="671298" cy="691110"/>
            </a:xfrm>
            <a:prstGeom prst="ellipse">
              <a:avLst/>
            </a:prstGeom>
            <a:blipFill>
              <a:blip r:embed="rId5"/>
              <a:srcRect/>
              <a:stretch>
                <a:fillRect l="-14000" r="-14000"/>
              </a:stretch>
            </a:blipFill>
          </p:spPr>
          <p:style>
            <a:lnRef idx="2">
              <a:schemeClr val="lt1">
                <a:hueOff val="0"/>
                <a:satOff val="0"/>
                <a:lumOff val="0"/>
                <a:alphaOff val="0"/>
              </a:schemeClr>
            </a:lnRef>
            <a:fillRef idx="1">
              <a:scrgbClr r="0" g="0" b="0"/>
            </a:fillRef>
            <a:effectRef idx="0">
              <a:schemeClr val="accent5">
                <a:tint val="50000"/>
                <a:hueOff val="0"/>
                <a:satOff val="0"/>
                <a:lumOff val="0"/>
                <a:alphaOff val="0"/>
              </a:schemeClr>
            </a:effectRef>
            <a:fontRef idx="minor">
              <a:schemeClr val="lt1">
                <a:hueOff val="0"/>
                <a:satOff val="0"/>
                <a:lumOff val="0"/>
                <a:alphaOff val="0"/>
              </a:schemeClr>
            </a:fontRef>
          </p:style>
        </p:sp>
        <p:sp>
          <p:nvSpPr>
            <p:cNvPr id="10" name="Forme libre : forme 9">
              <a:extLst>
                <a:ext uri="{FF2B5EF4-FFF2-40B4-BE49-F238E27FC236}">
                  <a16:creationId xmlns:a16="http://schemas.microsoft.com/office/drawing/2014/main" id="{9FC0DE73-ED92-03D3-BA7E-1E4D6788E9AC}"/>
                </a:ext>
              </a:extLst>
            </p:cNvPr>
            <p:cNvSpPr/>
            <p:nvPr/>
          </p:nvSpPr>
          <p:spPr>
            <a:xfrm>
              <a:off x="5435306" y="3598815"/>
              <a:ext cx="6625068" cy="580142"/>
            </a:xfrm>
            <a:custGeom>
              <a:avLst/>
              <a:gdLst>
                <a:gd name="connsiteX0" fmla="*/ 0 w 6625068"/>
                <a:gd name="connsiteY0" fmla="*/ 0 h 580141"/>
                <a:gd name="connsiteX1" fmla="*/ 6334998 w 6625068"/>
                <a:gd name="connsiteY1" fmla="*/ 0 h 580141"/>
                <a:gd name="connsiteX2" fmla="*/ 6625068 w 6625068"/>
                <a:gd name="connsiteY2" fmla="*/ 290071 h 580141"/>
                <a:gd name="connsiteX3" fmla="*/ 6334998 w 6625068"/>
                <a:gd name="connsiteY3" fmla="*/ 580141 h 580141"/>
                <a:gd name="connsiteX4" fmla="*/ 0 w 6625068"/>
                <a:gd name="connsiteY4" fmla="*/ 580141 h 580141"/>
                <a:gd name="connsiteX5" fmla="*/ 0 w 6625068"/>
                <a:gd name="connsiteY5" fmla="*/ 0 h 58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25068" h="580141">
                  <a:moveTo>
                    <a:pt x="6625068" y="580140"/>
                  </a:moveTo>
                  <a:lnTo>
                    <a:pt x="290070" y="580140"/>
                  </a:lnTo>
                  <a:lnTo>
                    <a:pt x="0" y="290070"/>
                  </a:lnTo>
                  <a:lnTo>
                    <a:pt x="290070" y="1"/>
                  </a:lnTo>
                  <a:lnTo>
                    <a:pt x="6625068" y="1"/>
                  </a:lnTo>
                  <a:lnTo>
                    <a:pt x="6625068" y="580140"/>
                  </a:ln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400861" tIns="68581" rIns="128016" bIns="68580" numCol="1" spcCol="1270" anchor="ctr" anchorCtr="0">
              <a:noAutofit/>
            </a:bodyPr>
            <a:lstStyle/>
            <a:p>
              <a:pPr marL="0" lvl="0" indent="0" algn="ctr" defTabSz="800100">
                <a:lnSpc>
                  <a:spcPct val="90000"/>
                </a:lnSpc>
                <a:spcBef>
                  <a:spcPct val="0"/>
                </a:spcBef>
                <a:spcAft>
                  <a:spcPct val="35000"/>
                </a:spcAft>
                <a:buNone/>
              </a:pPr>
              <a:r>
                <a:rPr lang="fr-FR" sz="1600" b="1" i="1" kern="1200" dirty="0">
                  <a:solidFill>
                    <a:schemeClr val="bg1">
                      <a:lumMod val="50000"/>
                    </a:schemeClr>
                  </a:solidFill>
                  <a:latin typeface="Comic Sans MS" panose="030F0702030302020204" pitchFamily="66" charset="0"/>
                </a:rPr>
                <a:t>Institution: A. BOUSSOUF </a:t>
              </a:r>
              <a:r>
                <a:rPr lang="fr-FR" sz="1600" b="1" i="1" kern="1200" dirty="0" err="1">
                  <a:solidFill>
                    <a:schemeClr val="bg1">
                      <a:lumMod val="50000"/>
                    </a:schemeClr>
                  </a:solidFill>
                  <a:latin typeface="Comic Sans MS" panose="030F0702030302020204" pitchFamily="66" charset="0"/>
                </a:rPr>
                <a:t>University</a:t>
              </a:r>
              <a:r>
                <a:rPr lang="fr-FR" sz="1600" b="1" i="1" kern="1200" dirty="0">
                  <a:solidFill>
                    <a:schemeClr val="bg1">
                      <a:lumMod val="50000"/>
                    </a:schemeClr>
                  </a:solidFill>
                  <a:latin typeface="Comic Sans MS" panose="030F0702030302020204" pitchFamily="66" charset="0"/>
                </a:rPr>
                <a:t> Center, Mila, 43000, Algeria</a:t>
              </a:r>
              <a:endParaRPr lang="fr-FR" sz="1600" kern="1200" dirty="0">
                <a:solidFill>
                  <a:schemeClr val="bg1">
                    <a:lumMod val="50000"/>
                  </a:schemeClr>
                </a:solidFill>
                <a:latin typeface="Comic Sans MS" panose="030F0702030302020204" pitchFamily="66" charset="0"/>
              </a:endParaRPr>
            </a:p>
          </p:txBody>
        </p:sp>
        <p:sp>
          <p:nvSpPr>
            <p:cNvPr id="11" name="Ellipse 10">
              <a:extLst>
                <a:ext uri="{FF2B5EF4-FFF2-40B4-BE49-F238E27FC236}">
                  <a16:creationId xmlns:a16="http://schemas.microsoft.com/office/drawing/2014/main" id="{622F6E0E-6ED7-10C7-F864-3F79B07EE51F}"/>
                </a:ext>
              </a:extLst>
            </p:cNvPr>
            <p:cNvSpPr/>
            <p:nvPr/>
          </p:nvSpPr>
          <p:spPr>
            <a:xfrm>
              <a:off x="5134619" y="3529618"/>
              <a:ext cx="676235" cy="677303"/>
            </a:xfrm>
            <a:prstGeom prst="ellipse">
              <a:avLst/>
            </a:prstGeom>
            <a:blipFill>
              <a:blip r:embed="rId6">
                <a:extLst>
                  <a:ext uri="{28A0092B-C50C-407E-A947-70E740481C1C}">
                    <a14:useLocalDpi xmlns:a14="http://schemas.microsoft.com/office/drawing/2010/main" val="0"/>
                  </a:ext>
                </a:extLst>
              </a:blip>
              <a:srcRect/>
              <a:stretch>
                <a:fillRect l="-39000" r="-39000"/>
              </a:stretch>
            </a:blipFill>
          </p:spPr>
          <p:style>
            <a:lnRef idx="2">
              <a:schemeClr val="lt1">
                <a:hueOff val="0"/>
                <a:satOff val="0"/>
                <a:lumOff val="0"/>
                <a:alphaOff val="0"/>
              </a:schemeClr>
            </a:lnRef>
            <a:fillRef idx="1">
              <a:scrgbClr r="0" g="0" b="0"/>
            </a:fillRef>
            <a:effectRef idx="0">
              <a:schemeClr val="accent6">
                <a:tint val="50000"/>
                <a:hueOff val="0"/>
                <a:satOff val="0"/>
                <a:lumOff val="0"/>
                <a:alphaOff val="0"/>
              </a:schemeClr>
            </a:effectRef>
            <a:fontRef idx="minor">
              <a:schemeClr val="lt1">
                <a:hueOff val="0"/>
                <a:satOff val="0"/>
                <a:lumOff val="0"/>
                <a:alphaOff val="0"/>
              </a:schemeClr>
            </a:fontRef>
          </p:style>
        </p:sp>
        <p:sp>
          <p:nvSpPr>
            <p:cNvPr id="12" name="Forme libre : forme 11">
              <a:extLst>
                <a:ext uri="{FF2B5EF4-FFF2-40B4-BE49-F238E27FC236}">
                  <a16:creationId xmlns:a16="http://schemas.microsoft.com/office/drawing/2014/main" id="{37302C93-8265-6CEB-B02B-04B972393DE0}"/>
                </a:ext>
              </a:extLst>
            </p:cNvPr>
            <p:cNvSpPr/>
            <p:nvPr/>
          </p:nvSpPr>
          <p:spPr>
            <a:xfrm>
              <a:off x="5424905" y="4410066"/>
              <a:ext cx="6625068" cy="580142"/>
            </a:xfrm>
            <a:custGeom>
              <a:avLst/>
              <a:gdLst>
                <a:gd name="connsiteX0" fmla="*/ 0 w 6625068"/>
                <a:gd name="connsiteY0" fmla="*/ 0 h 580141"/>
                <a:gd name="connsiteX1" fmla="*/ 6334998 w 6625068"/>
                <a:gd name="connsiteY1" fmla="*/ 0 h 580141"/>
                <a:gd name="connsiteX2" fmla="*/ 6625068 w 6625068"/>
                <a:gd name="connsiteY2" fmla="*/ 290071 h 580141"/>
                <a:gd name="connsiteX3" fmla="*/ 6334998 w 6625068"/>
                <a:gd name="connsiteY3" fmla="*/ 580141 h 580141"/>
                <a:gd name="connsiteX4" fmla="*/ 0 w 6625068"/>
                <a:gd name="connsiteY4" fmla="*/ 580141 h 580141"/>
                <a:gd name="connsiteX5" fmla="*/ 0 w 6625068"/>
                <a:gd name="connsiteY5" fmla="*/ 0 h 58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25068" h="580141">
                  <a:moveTo>
                    <a:pt x="6625068" y="580140"/>
                  </a:moveTo>
                  <a:lnTo>
                    <a:pt x="290070" y="580140"/>
                  </a:lnTo>
                  <a:lnTo>
                    <a:pt x="0" y="290070"/>
                  </a:lnTo>
                  <a:lnTo>
                    <a:pt x="290070" y="1"/>
                  </a:lnTo>
                  <a:lnTo>
                    <a:pt x="6625068" y="1"/>
                  </a:lnTo>
                  <a:lnTo>
                    <a:pt x="6625068" y="580140"/>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400861" tIns="68581" rIns="128016" bIns="68580" numCol="1" spcCol="1270" anchor="ctr" anchorCtr="0">
              <a:noAutofit/>
            </a:bodyPr>
            <a:lstStyle/>
            <a:p>
              <a:pPr marL="0" lvl="0" indent="0" algn="ctr" defTabSz="800100">
                <a:lnSpc>
                  <a:spcPct val="90000"/>
                </a:lnSpc>
                <a:spcBef>
                  <a:spcPct val="0"/>
                </a:spcBef>
                <a:spcAft>
                  <a:spcPct val="35000"/>
                </a:spcAft>
                <a:buNone/>
              </a:pPr>
              <a:r>
                <a:rPr lang="fr-FR" sz="1800" b="1" kern="1200" dirty="0">
                  <a:solidFill>
                    <a:schemeClr val="bg1"/>
                  </a:solidFill>
                  <a:latin typeface="Comic Sans MS" panose="030F0702030302020204" pitchFamily="66" charset="0"/>
                </a:rPr>
                <a:t>Contact: kadj.nadia@centre-univ-mila.dz</a:t>
              </a:r>
              <a:endParaRPr lang="fr-FR" sz="1800" i="0" u="none" kern="1200" dirty="0">
                <a:solidFill>
                  <a:schemeClr val="bg1"/>
                </a:solidFill>
                <a:latin typeface="Comic Sans MS" panose="030F0702030302020204" pitchFamily="66" charset="0"/>
                <a:hlinkClick r:id="rId7">
                  <a:extLst>
                    <a:ext uri="{A12FA001-AC4F-418D-AE19-62706E023703}">
                      <ahyp:hlinkClr xmlns:ahyp="http://schemas.microsoft.com/office/drawing/2018/hyperlinkcolor" val="tx"/>
                    </a:ext>
                  </a:extLst>
                </a:hlinkClick>
              </a:endParaRPr>
            </a:p>
          </p:txBody>
        </p:sp>
        <p:sp>
          <p:nvSpPr>
            <p:cNvPr id="13" name="Ellipse 12">
              <a:extLst>
                <a:ext uri="{FF2B5EF4-FFF2-40B4-BE49-F238E27FC236}">
                  <a16:creationId xmlns:a16="http://schemas.microsoft.com/office/drawing/2014/main" id="{0677D0E3-9076-D27E-75B7-DA1EAC403C0A}"/>
                </a:ext>
              </a:extLst>
            </p:cNvPr>
            <p:cNvSpPr/>
            <p:nvPr/>
          </p:nvSpPr>
          <p:spPr>
            <a:xfrm>
              <a:off x="5133607" y="4320861"/>
              <a:ext cx="730705" cy="684421"/>
            </a:xfrm>
            <a:prstGeom prst="ellipse">
              <a:avLst/>
            </a:prstGeom>
            <a:blipFill>
              <a:blip r:embed="rId8">
                <a:extLst>
                  <a:ext uri="{28A0092B-C50C-407E-A947-70E740481C1C}">
                    <a14:useLocalDpi xmlns:a14="http://schemas.microsoft.com/office/drawing/2010/main" val="0"/>
                  </a:ext>
                </a:extLst>
              </a:blip>
              <a:srcRect/>
              <a:stretch>
                <a:fillRect l="-22000" r="-22000"/>
              </a:stretch>
            </a:blipFill>
          </p:spPr>
          <p:style>
            <a:lnRef idx="2">
              <a:schemeClr val="lt1">
                <a:hueOff val="0"/>
                <a:satOff val="0"/>
                <a:lumOff val="0"/>
                <a:alphaOff val="0"/>
              </a:schemeClr>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txBody>
            <a:bodyPr/>
            <a:lstStyle/>
            <a:p>
              <a:endParaRPr lang="fr-FR"/>
            </a:p>
          </p:txBody>
        </p:sp>
        <p:sp>
          <p:nvSpPr>
            <p:cNvPr id="14" name="Forme libre : forme 13">
              <a:extLst>
                <a:ext uri="{FF2B5EF4-FFF2-40B4-BE49-F238E27FC236}">
                  <a16:creationId xmlns:a16="http://schemas.microsoft.com/office/drawing/2014/main" id="{BF670071-B473-0F26-80B6-D3EBD5640F29}"/>
                </a:ext>
              </a:extLst>
            </p:cNvPr>
            <p:cNvSpPr/>
            <p:nvPr/>
          </p:nvSpPr>
          <p:spPr>
            <a:xfrm>
              <a:off x="5424906" y="5206873"/>
              <a:ext cx="6625068" cy="580142"/>
            </a:xfrm>
            <a:custGeom>
              <a:avLst/>
              <a:gdLst>
                <a:gd name="connsiteX0" fmla="*/ 0 w 6625068"/>
                <a:gd name="connsiteY0" fmla="*/ 0 h 580141"/>
                <a:gd name="connsiteX1" fmla="*/ 6334998 w 6625068"/>
                <a:gd name="connsiteY1" fmla="*/ 0 h 580141"/>
                <a:gd name="connsiteX2" fmla="*/ 6625068 w 6625068"/>
                <a:gd name="connsiteY2" fmla="*/ 290071 h 580141"/>
                <a:gd name="connsiteX3" fmla="*/ 6334998 w 6625068"/>
                <a:gd name="connsiteY3" fmla="*/ 580141 h 580141"/>
                <a:gd name="connsiteX4" fmla="*/ 0 w 6625068"/>
                <a:gd name="connsiteY4" fmla="*/ 580141 h 580141"/>
                <a:gd name="connsiteX5" fmla="*/ 0 w 6625068"/>
                <a:gd name="connsiteY5" fmla="*/ 0 h 58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25068" h="580141">
                  <a:moveTo>
                    <a:pt x="6625068" y="580140"/>
                  </a:moveTo>
                  <a:lnTo>
                    <a:pt x="290070" y="580140"/>
                  </a:lnTo>
                  <a:lnTo>
                    <a:pt x="0" y="290070"/>
                  </a:lnTo>
                  <a:lnTo>
                    <a:pt x="290070" y="1"/>
                  </a:lnTo>
                  <a:lnTo>
                    <a:pt x="6625068" y="1"/>
                  </a:lnTo>
                  <a:lnTo>
                    <a:pt x="6625068" y="580140"/>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400861" tIns="68581" rIns="128016" bIns="68580" numCol="1" spcCol="1270" anchor="ctr" anchorCtr="0">
              <a:noAutofit/>
            </a:bodyPr>
            <a:lstStyle/>
            <a:p>
              <a:pPr marL="0" lvl="0" indent="0" algn="ctr" defTabSz="800100">
                <a:lnSpc>
                  <a:spcPct val="90000"/>
                </a:lnSpc>
                <a:spcBef>
                  <a:spcPct val="0"/>
                </a:spcBef>
                <a:spcAft>
                  <a:spcPct val="35000"/>
                </a:spcAft>
                <a:buNone/>
              </a:pPr>
              <a:r>
                <a:rPr lang="fr-FR" b="1" dirty="0" err="1"/>
                <a:t>Availability</a:t>
              </a:r>
              <a:r>
                <a:rPr lang="fr-FR" b="1" dirty="0"/>
                <a:t> : </a:t>
              </a:r>
              <a:r>
                <a:rPr lang="en-US" sz="1200" b="1" kern="1200" dirty="0">
                  <a:solidFill>
                    <a:schemeClr val="bg1"/>
                  </a:solidFill>
                  <a:latin typeface="Comic Sans MS" panose="030F0702030302020204" pitchFamily="66" charset="0"/>
                </a:rPr>
                <a:t>I am available in the Department of Biological and Agricultural Sciences on Mondays and Wednesdays, from 9:30 AM to 3:00 PM.</a:t>
              </a:r>
              <a:endParaRPr lang="fr-FR" sz="1200" kern="1200" dirty="0">
                <a:solidFill>
                  <a:schemeClr val="bg1"/>
                </a:solidFill>
                <a:latin typeface="Comic Sans MS" panose="030F0702030302020204" pitchFamily="66" charset="0"/>
              </a:endParaRPr>
            </a:p>
          </p:txBody>
        </p:sp>
        <p:sp>
          <p:nvSpPr>
            <p:cNvPr id="15" name="Ellipse 14">
              <a:extLst>
                <a:ext uri="{FF2B5EF4-FFF2-40B4-BE49-F238E27FC236}">
                  <a16:creationId xmlns:a16="http://schemas.microsoft.com/office/drawing/2014/main" id="{D8A980F7-A79B-215A-50F7-85A3BC4A4CED}"/>
                </a:ext>
              </a:extLst>
            </p:cNvPr>
            <p:cNvSpPr/>
            <p:nvPr/>
          </p:nvSpPr>
          <p:spPr>
            <a:xfrm>
              <a:off x="5149410" y="5132153"/>
              <a:ext cx="723627" cy="742882"/>
            </a:xfrm>
            <a:prstGeom prst="ellipse">
              <a:avLst/>
            </a:prstGeom>
            <a:blipFill>
              <a:blip r:embed="rId9"/>
              <a:srcRect/>
              <a:stretch>
                <a:fillRect/>
              </a:stretch>
            </a:blipFill>
          </p:spPr>
          <p:style>
            <a:lnRef idx="2">
              <a:schemeClr val="lt1">
                <a:hueOff val="0"/>
                <a:satOff val="0"/>
                <a:lumOff val="0"/>
                <a:alphaOff val="0"/>
              </a:schemeClr>
            </a:lnRef>
            <a:fillRef idx="1">
              <a:scrgbClr r="0" g="0" b="0"/>
            </a:fillRef>
            <a:effectRef idx="0">
              <a:schemeClr val="accent3">
                <a:tint val="50000"/>
                <a:hueOff val="0"/>
                <a:satOff val="0"/>
                <a:lumOff val="0"/>
                <a:alphaOff val="0"/>
              </a:schemeClr>
            </a:effectRef>
            <a:fontRef idx="minor">
              <a:schemeClr val="lt1">
                <a:hueOff val="0"/>
                <a:satOff val="0"/>
                <a:lumOff val="0"/>
                <a:alphaOff val="0"/>
              </a:schemeClr>
            </a:fontRef>
          </p:style>
        </p:sp>
      </p:grpSp>
      <p:pic>
        <p:nvPicPr>
          <p:cNvPr id="16" name="Image 15">
            <a:extLst>
              <a:ext uri="{FF2B5EF4-FFF2-40B4-BE49-F238E27FC236}">
                <a16:creationId xmlns:a16="http://schemas.microsoft.com/office/drawing/2014/main" id="{D5152F23-922B-1026-A971-52668A34469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6306" y="0"/>
            <a:ext cx="2227855" cy="1738412"/>
          </a:xfrm>
          <a:prstGeom prst="rect">
            <a:avLst/>
          </a:prstGeom>
          <a:ln>
            <a:noFill/>
          </a:ln>
          <a:effectLst>
            <a:glow rad="63500">
              <a:schemeClr val="accent1">
                <a:satMod val="175000"/>
                <a:alpha val="40000"/>
              </a:schemeClr>
            </a:glow>
            <a:softEdge rad="112500"/>
          </a:effectLst>
          <a:scene3d>
            <a:camera prst="isometricOffAxis2Left"/>
            <a:lightRig rig="threePt" dir="t"/>
          </a:scene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42"/>
          <p:cNvSpPr txBox="1">
            <a:spLocks noGrp="1"/>
          </p:cNvSpPr>
          <p:nvPr>
            <p:ph type="title"/>
          </p:nvPr>
        </p:nvSpPr>
        <p:spPr>
          <a:xfrm>
            <a:off x="2488742" y="517892"/>
            <a:ext cx="2303695" cy="422793"/>
          </a:xfrm>
          <a:prstGeom prst="rect">
            <a:avLst/>
          </a:prstGeom>
        </p:spPr>
        <p:txBody>
          <a:bodyPr spcFirstLastPara="1" wrap="square" lIns="91425" tIns="91425" rIns="91425" bIns="91425" anchor="b" anchorCtr="0">
            <a:noAutofit/>
          </a:bodyPr>
          <a:lstStyle/>
          <a:p>
            <a:pPr lvl="0"/>
            <a:r>
              <a:rPr lang="fr-FR" sz="2400" dirty="0" err="1">
                <a:latin typeface="Times New Roman" panose="02020603050405020304" pitchFamily="18" charset="0"/>
                <a:cs typeface="Times New Roman" panose="02020603050405020304" pitchFamily="18" charset="0"/>
              </a:rPr>
              <a:t>Subject</a:t>
            </a:r>
            <a:r>
              <a:rPr lang="fr-FR" sz="2400" dirty="0">
                <a:latin typeface="Times New Roman" panose="02020603050405020304" pitchFamily="18" charset="0"/>
                <a:cs typeface="Times New Roman" panose="02020603050405020304" pitchFamily="18" charset="0"/>
              </a:rPr>
              <a:t> </a:t>
            </a:r>
            <a:r>
              <a:rPr lang="fr-FR" sz="2400" dirty="0" err="1">
                <a:latin typeface="Times New Roman" panose="02020603050405020304" pitchFamily="18" charset="0"/>
                <a:cs typeface="Times New Roman" panose="02020603050405020304" pitchFamily="18" charset="0"/>
              </a:rPr>
              <a:t>Taught</a:t>
            </a:r>
            <a:endParaRPr sz="2400" dirty="0">
              <a:latin typeface="Times New Roman" panose="02020603050405020304" pitchFamily="18" charset="0"/>
              <a:cs typeface="Times New Roman" panose="02020603050405020304" pitchFamily="18" charset="0"/>
            </a:endParaRPr>
          </a:p>
        </p:txBody>
      </p:sp>
      <p:sp>
        <p:nvSpPr>
          <p:cNvPr id="670" name="Google Shape;670;p42"/>
          <p:cNvSpPr txBox="1">
            <a:spLocks noGrp="1"/>
          </p:cNvSpPr>
          <p:nvPr>
            <p:ph type="subTitle" idx="1"/>
          </p:nvPr>
        </p:nvSpPr>
        <p:spPr>
          <a:xfrm>
            <a:off x="375899" y="1199959"/>
            <a:ext cx="6309507" cy="3488339"/>
          </a:xfrm>
          <a:prstGeom prst="rect">
            <a:avLst/>
          </a:prstGeom>
        </p:spPr>
        <p:txBody>
          <a:bodyPr spcFirstLastPara="1" wrap="square" lIns="91425" tIns="91425" rIns="91425" bIns="91425" anchor="t" anchorCtr="0">
            <a:noAutofit/>
          </a:bodyPr>
          <a:lstStyle/>
          <a:p>
            <a:pPr marL="139700" indent="0">
              <a:lnSpc>
                <a:spcPct val="150000"/>
              </a:lnSpc>
            </a:pPr>
            <a:r>
              <a:rPr lang="en-US" b="1" dirty="0"/>
              <a:t> </a:t>
            </a:r>
            <a:r>
              <a:rPr lang="en-US" sz="1800" b="1" dirty="0">
                <a:latin typeface="Times New Roman" panose="02020603050405020304" pitchFamily="18" charset="0"/>
                <a:cs typeface="Times New Roman" panose="02020603050405020304" pitchFamily="18" charset="0"/>
              </a:rPr>
              <a:t>Subject:</a:t>
            </a:r>
            <a:r>
              <a:rPr lang="en-US" sz="1800" dirty="0">
                <a:latin typeface="Times New Roman" panose="02020603050405020304" pitchFamily="18" charset="0"/>
                <a:cs typeface="Times New Roman" panose="02020603050405020304" pitchFamily="18" charset="0"/>
              </a:rPr>
              <a:t> </a:t>
            </a:r>
            <a:r>
              <a:rPr lang="fr-FR" sz="1800" dirty="0">
                <a:latin typeface="Times New Roman" panose="02020603050405020304" pitchFamily="18" charset="0"/>
                <a:cs typeface="Times New Roman" panose="02020603050405020304" pitchFamily="18" charset="0"/>
              </a:rPr>
              <a:t>Food </a:t>
            </a:r>
            <a:r>
              <a:rPr lang="fr-FR" sz="1800" dirty="0" err="1">
                <a:latin typeface="Times New Roman" panose="02020603050405020304" pitchFamily="18" charset="0"/>
                <a:cs typeface="Times New Roman" panose="02020603050405020304" pitchFamily="18" charset="0"/>
              </a:rPr>
              <a:t>Biochemistry</a:t>
            </a:r>
            <a:r>
              <a:rPr lang="fr-FR" sz="1800" dirty="0">
                <a:latin typeface="Times New Roman" panose="02020603050405020304" pitchFamily="18" charset="0"/>
                <a:cs typeface="Times New Roman" panose="02020603050405020304" pitchFamily="18" charset="0"/>
              </a:rPr>
              <a:t> </a:t>
            </a:r>
            <a:br>
              <a:rPr lang="en-US" sz="1800"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Teaching Unit:</a:t>
            </a:r>
            <a:r>
              <a:rPr lang="en-US" sz="1800" dirty="0">
                <a:latin typeface="Times New Roman" panose="02020603050405020304" pitchFamily="18" charset="0"/>
                <a:cs typeface="Times New Roman" panose="02020603050405020304" pitchFamily="18" charset="0"/>
              </a:rPr>
              <a:t> Fundamental</a:t>
            </a:r>
            <a:br>
              <a:rPr lang="en-US" sz="1800"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Credits:</a:t>
            </a:r>
            <a:r>
              <a:rPr lang="en-US" sz="1800" dirty="0">
                <a:latin typeface="Times New Roman" panose="02020603050405020304" pitchFamily="18" charset="0"/>
                <a:cs typeface="Times New Roman" panose="02020603050405020304" pitchFamily="18" charset="0"/>
              </a:rPr>
              <a:t> 06</a:t>
            </a:r>
            <a:br>
              <a:rPr lang="en-US" sz="1800"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Coefficient:</a:t>
            </a:r>
            <a:r>
              <a:rPr lang="en-US" sz="1800" dirty="0">
                <a:latin typeface="Times New Roman" panose="02020603050405020304" pitchFamily="18" charset="0"/>
                <a:cs typeface="Times New Roman" panose="02020603050405020304" pitchFamily="18" charset="0"/>
              </a:rPr>
              <a:t> 03</a:t>
            </a:r>
            <a:br>
              <a:rPr lang="en-US" sz="1800"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Target Audience:</a:t>
            </a:r>
            <a:r>
              <a:rPr lang="en-US" sz="1800" dirty="0">
                <a:latin typeface="Times New Roman" panose="02020603050405020304" pitchFamily="18" charset="0"/>
                <a:cs typeface="Times New Roman" panose="02020603050405020304" pitchFamily="18" charset="0"/>
              </a:rPr>
              <a:t> </a:t>
            </a:r>
            <a:r>
              <a:rPr lang="fr-FR" sz="1800" b="1" dirty="0" err="1">
                <a:latin typeface="Times New Roman" panose="02020603050405020304" pitchFamily="18" charset="0"/>
                <a:cs typeface="Times New Roman" panose="02020603050405020304" pitchFamily="18" charset="0"/>
              </a:rPr>
              <a:t>Agronomy</a:t>
            </a:r>
            <a:br>
              <a:rPr lang="en-US" sz="1800"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Time Allocation:</a:t>
            </a:r>
            <a:r>
              <a:rPr lang="en-US" sz="1800" dirty="0">
                <a:latin typeface="Times New Roman" panose="02020603050405020304" pitchFamily="18" charset="0"/>
                <a:cs typeface="Times New Roman" panose="02020603050405020304" pitchFamily="18" charset="0"/>
              </a:rPr>
              <a:t> Lectures </a:t>
            </a:r>
            <a:r>
              <a:rPr lang="fr-FR" sz="1800" dirty="0">
                <a:latin typeface="Times New Roman" panose="02020603050405020304" pitchFamily="18" charset="0"/>
                <a:cs typeface="Times New Roman" panose="02020603050405020304" pitchFamily="18" charset="0"/>
              </a:rPr>
              <a:t>03h00, </a:t>
            </a:r>
            <a:r>
              <a:rPr lang="fr-FR" sz="1800" dirty="0" err="1">
                <a:latin typeface="Times New Roman" panose="02020603050405020304" pitchFamily="18" charset="0"/>
                <a:cs typeface="Times New Roman" panose="02020603050405020304" pitchFamily="18" charset="0"/>
              </a:rPr>
              <a:t>Tutorials</a:t>
            </a:r>
            <a:r>
              <a:rPr lang="fr-FR" sz="1800" dirty="0">
                <a:latin typeface="Times New Roman" panose="02020603050405020304" pitchFamily="18" charset="0"/>
                <a:cs typeface="Times New Roman" panose="02020603050405020304" pitchFamily="18" charset="0"/>
              </a:rPr>
              <a:t> (TD)</a:t>
            </a:r>
            <a:r>
              <a:rPr lang="en-US" sz="1800" dirty="0">
                <a:latin typeface="Times New Roman" panose="02020603050405020304" pitchFamily="18" charset="0"/>
                <a:cs typeface="Times New Roman" panose="02020603050405020304" pitchFamily="18" charset="0"/>
              </a:rPr>
              <a:t>  and Practical Work, 01h30 hours/week</a:t>
            </a:r>
            <a:br>
              <a:rPr lang="en-US" sz="1800" dirty="0">
                <a:latin typeface="Times New Roman" panose="02020603050405020304" pitchFamily="18" charset="0"/>
                <a:cs typeface="Times New Roman" panose="02020603050405020304" pitchFamily="18" charset="0"/>
              </a:rPr>
            </a:br>
            <a:r>
              <a:rPr lang="en-US" sz="1800" b="1" dirty="0">
                <a:latin typeface="Times New Roman" panose="02020603050405020304" pitchFamily="18" charset="0"/>
                <a:cs typeface="Times New Roman" panose="02020603050405020304" pitchFamily="18" charset="0"/>
              </a:rPr>
              <a:t>Duration:</a:t>
            </a:r>
            <a:r>
              <a:rPr lang="en-US" sz="1800" dirty="0">
                <a:latin typeface="Times New Roman" panose="02020603050405020304" pitchFamily="18" charset="0"/>
                <a:cs typeface="Times New Roman" panose="02020603050405020304" pitchFamily="18" charset="0"/>
              </a:rPr>
              <a:t> 14 weeks</a:t>
            </a:r>
          </a:p>
          <a:p>
            <a:pPr>
              <a:lnSpc>
                <a:spcPct val="150000"/>
              </a:lnSpc>
            </a:pPr>
            <a:br>
              <a:rPr lang="en-US" dirty="0"/>
            </a:br>
            <a:endParaRPr dirty="0"/>
          </a:p>
        </p:txBody>
      </p:sp>
      <p:grpSp>
        <p:nvGrpSpPr>
          <p:cNvPr id="671" name="Google Shape;671;p42"/>
          <p:cNvGrpSpPr/>
          <p:nvPr/>
        </p:nvGrpSpPr>
        <p:grpSpPr>
          <a:xfrm>
            <a:off x="7148521" y="324619"/>
            <a:ext cx="1103531" cy="899149"/>
            <a:chOff x="5154361" y="1440525"/>
            <a:chExt cx="4084891" cy="3379900"/>
          </a:xfrm>
        </p:grpSpPr>
        <p:grpSp>
          <p:nvGrpSpPr>
            <p:cNvPr id="672" name="Google Shape;672;p42"/>
            <p:cNvGrpSpPr/>
            <p:nvPr/>
          </p:nvGrpSpPr>
          <p:grpSpPr>
            <a:xfrm>
              <a:off x="5539325" y="1440525"/>
              <a:ext cx="2803527" cy="1805258"/>
              <a:chOff x="5539325" y="1440525"/>
              <a:chExt cx="2803527" cy="1805258"/>
            </a:xfrm>
          </p:grpSpPr>
          <p:sp>
            <p:nvSpPr>
              <p:cNvPr id="673" name="Google Shape;673;p42"/>
              <p:cNvSpPr/>
              <p:nvPr/>
            </p:nvSpPr>
            <p:spPr>
              <a:xfrm>
                <a:off x="6076160" y="1749733"/>
                <a:ext cx="656101" cy="568212"/>
              </a:xfrm>
              <a:custGeom>
                <a:avLst/>
                <a:gdLst/>
                <a:ahLst/>
                <a:cxnLst/>
                <a:rect l="l" t="t" r="r" b="b"/>
                <a:pathLst>
                  <a:path w="15184" h="13150" extrusionOk="0">
                    <a:moveTo>
                      <a:pt x="3796" y="1"/>
                    </a:moveTo>
                    <a:lnTo>
                      <a:pt x="1" y="6576"/>
                    </a:lnTo>
                    <a:lnTo>
                      <a:pt x="3796" y="13150"/>
                    </a:lnTo>
                    <a:lnTo>
                      <a:pt x="11389" y="13150"/>
                    </a:lnTo>
                    <a:lnTo>
                      <a:pt x="15183" y="6576"/>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42"/>
              <p:cNvSpPr/>
              <p:nvPr/>
            </p:nvSpPr>
            <p:spPr>
              <a:xfrm>
                <a:off x="7149830" y="1749733"/>
                <a:ext cx="656187" cy="568212"/>
              </a:xfrm>
              <a:custGeom>
                <a:avLst/>
                <a:gdLst/>
                <a:ahLst/>
                <a:cxnLst/>
                <a:rect l="l" t="t" r="r" b="b"/>
                <a:pathLst>
                  <a:path w="15186" h="13150" extrusionOk="0">
                    <a:moveTo>
                      <a:pt x="3796" y="1"/>
                    </a:moveTo>
                    <a:lnTo>
                      <a:pt x="1" y="6576"/>
                    </a:lnTo>
                    <a:lnTo>
                      <a:pt x="3796" y="13150"/>
                    </a:lnTo>
                    <a:lnTo>
                      <a:pt x="11389" y="13150"/>
                    </a:lnTo>
                    <a:lnTo>
                      <a:pt x="15186" y="6576"/>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42"/>
              <p:cNvSpPr/>
              <p:nvPr/>
            </p:nvSpPr>
            <p:spPr>
              <a:xfrm>
                <a:off x="7686665" y="1440525"/>
                <a:ext cx="656187" cy="568168"/>
              </a:xfrm>
              <a:custGeom>
                <a:avLst/>
                <a:gdLst/>
                <a:ahLst/>
                <a:cxnLst/>
                <a:rect l="l" t="t" r="r" b="b"/>
                <a:pathLst>
                  <a:path w="15186" h="13149" extrusionOk="0">
                    <a:moveTo>
                      <a:pt x="3797" y="0"/>
                    </a:moveTo>
                    <a:lnTo>
                      <a:pt x="1" y="6573"/>
                    </a:lnTo>
                    <a:lnTo>
                      <a:pt x="3797" y="13148"/>
                    </a:lnTo>
                    <a:lnTo>
                      <a:pt x="11389" y="13148"/>
                    </a:lnTo>
                    <a:lnTo>
                      <a:pt x="15185" y="6573"/>
                    </a:lnTo>
                    <a:lnTo>
                      <a:pt x="11389"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42"/>
              <p:cNvSpPr/>
              <p:nvPr/>
            </p:nvSpPr>
            <p:spPr>
              <a:xfrm>
                <a:off x="6612995" y="2677572"/>
                <a:ext cx="656187" cy="568211"/>
              </a:xfrm>
              <a:custGeom>
                <a:avLst/>
                <a:gdLst/>
                <a:ahLst/>
                <a:cxnLst/>
                <a:rect l="l" t="t" r="r" b="b"/>
                <a:pathLst>
                  <a:path w="15186" h="13150" extrusionOk="0">
                    <a:moveTo>
                      <a:pt x="3797" y="1"/>
                    </a:moveTo>
                    <a:lnTo>
                      <a:pt x="0" y="6576"/>
                    </a:lnTo>
                    <a:lnTo>
                      <a:pt x="3797" y="13150"/>
                    </a:lnTo>
                    <a:lnTo>
                      <a:pt x="11389" y="13150"/>
                    </a:lnTo>
                    <a:lnTo>
                      <a:pt x="15185" y="6576"/>
                    </a:lnTo>
                    <a:lnTo>
                      <a:pt x="11389" y="1"/>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42"/>
              <p:cNvSpPr/>
              <p:nvPr/>
            </p:nvSpPr>
            <p:spPr>
              <a:xfrm>
                <a:off x="6612995" y="2059027"/>
                <a:ext cx="656187" cy="568212"/>
              </a:xfrm>
              <a:custGeom>
                <a:avLst/>
                <a:gdLst/>
                <a:ahLst/>
                <a:cxnLst/>
                <a:rect l="l" t="t" r="r" b="b"/>
                <a:pathLst>
                  <a:path w="15186" h="13150" extrusionOk="0">
                    <a:moveTo>
                      <a:pt x="3797" y="0"/>
                    </a:moveTo>
                    <a:lnTo>
                      <a:pt x="0" y="6576"/>
                    </a:lnTo>
                    <a:lnTo>
                      <a:pt x="3797" y="13150"/>
                    </a:lnTo>
                    <a:lnTo>
                      <a:pt x="11389" y="13150"/>
                    </a:lnTo>
                    <a:lnTo>
                      <a:pt x="15185" y="6576"/>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42"/>
              <p:cNvSpPr/>
              <p:nvPr/>
            </p:nvSpPr>
            <p:spPr>
              <a:xfrm>
                <a:off x="5539325" y="1440525"/>
                <a:ext cx="656144" cy="568168"/>
              </a:xfrm>
              <a:custGeom>
                <a:avLst/>
                <a:gdLst/>
                <a:ahLst/>
                <a:cxnLst/>
                <a:rect l="l" t="t" r="r" b="b"/>
                <a:pathLst>
                  <a:path w="15185" h="13149" extrusionOk="0">
                    <a:moveTo>
                      <a:pt x="3796" y="0"/>
                    </a:moveTo>
                    <a:lnTo>
                      <a:pt x="0" y="6573"/>
                    </a:lnTo>
                    <a:lnTo>
                      <a:pt x="3796" y="13148"/>
                    </a:lnTo>
                    <a:lnTo>
                      <a:pt x="11388" y="13148"/>
                    </a:lnTo>
                    <a:lnTo>
                      <a:pt x="15185" y="6573"/>
                    </a:lnTo>
                    <a:lnTo>
                      <a:pt x="11388"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42"/>
              <p:cNvSpPr/>
              <p:nvPr/>
            </p:nvSpPr>
            <p:spPr>
              <a:xfrm>
                <a:off x="6076160" y="2368321"/>
                <a:ext cx="656101" cy="568211"/>
              </a:xfrm>
              <a:custGeom>
                <a:avLst/>
                <a:gdLst/>
                <a:ahLst/>
                <a:cxnLst/>
                <a:rect l="l" t="t" r="r" b="b"/>
                <a:pathLst>
                  <a:path w="15184" h="13150" extrusionOk="0">
                    <a:moveTo>
                      <a:pt x="3796" y="0"/>
                    </a:moveTo>
                    <a:lnTo>
                      <a:pt x="1" y="6575"/>
                    </a:lnTo>
                    <a:lnTo>
                      <a:pt x="3796" y="13149"/>
                    </a:lnTo>
                    <a:lnTo>
                      <a:pt x="11389" y="13149"/>
                    </a:lnTo>
                    <a:lnTo>
                      <a:pt x="15183" y="6575"/>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42"/>
              <p:cNvSpPr/>
              <p:nvPr/>
            </p:nvSpPr>
            <p:spPr>
              <a:xfrm>
                <a:off x="6600815" y="1440525"/>
                <a:ext cx="656187" cy="568168"/>
              </a:xfrm>
              <a:custGeom>
                <a:avLst/>
                <a:gdLst/>
                <a:ahLst/>
                <a:cxnLst/>
                <a:rect l="l" t="t" r="r" b="b"/>
                <a:pathLst>
                  <a:path w="15186" h="13149" extrusionOk="0">
                    <a:moveTo>
                      <a:pt x="3797" y="0"/>
                    </a:moveTo>
                    <a:lnTo>
                      <a:pt x="1" y="6573"/>
                    </a:lnTo>
                    <a:lnTo>
                      <a:pt x="3797" y="13148"/>
                    </a:lnTo>
                    <a:lnTo>
                      <a:pt x="11389" y="13148"/>
                    </a:lnTo>
                    <a:lnTo>
                      <a:pt x="15185" y="6573"/>
                    </a:lnTo>
                    <a:lnTo>
                      <a:pt x="11389"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681" name="Google Shape;681;p42"/>
            <p:cNvPicPr preferRelativeResize="0"/>
            <p:nvPr/>
          </p:nvPicPr>
          <p:blipFill rotWithShape="1">
            <a:blip r:embed="rId3">
              <a:alphaModFix/>
            </a:blip>
            <a:srcRect l="11890" t="11431" r="11890" b="11431"/>
            <a:stretch/>
          </p:blipFill>
          <p:spPr>
            <a:xfrm rot="-1665671">
              <a:off x="6803977" y="2367422"/>
              <a:ext cx="2067023" cy="2092003"/>
            </a:xfrm>
            <a:prstGeom prst="rect">
              <a:avLst/>
            </a:prstGeom>
            <a:noFill/>
            <a:ln>
              <a:noFill/>
            </a:ln>
            <a:effectLst>
              <a:outerShdw blurRad="57150" dist="19050" dir="5400000" algn="bl" rotWithShape="0">
                <a:schemeClr val="dk1">
                  <a:alpha val="50000"/>
                </a:schemeClr>
              </a:outerShdw>
            </a:effectLst>
          </p:spPr>
        </p:pic>
        <p:sp>
          <p:nvSpPr>
            <p:cNvPr id="682" name="Google Shape;682;p42"/>
            <p:cNvSpPr/>
            <p:nvPr/>
          </p:nvSpPr>
          <p:spPr>
            <a:xfrm>
              <a:off x="5154361" y="4193000"/>
              <a:ext cx="3087900" cy="411000"/>
            </a:xfrm>
            <a:prstGeom prst="ellipse">
              <a:avLst/>
            </a:prstGeom>
            <a:solidFill>
              <a:schemeClr val="dk1">
                <a:alpha val="177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83" name="Google Shape;683;p42"/>
            <p:cNvPicPr preferRelativeResize="0"/>
            <p:nvPr/>
          </p:nvPicPr>
          <p:blipFill rotWithShape="1">
            <a:blip r:embed="rId4">
              <a:alphaModFix/>
            </a:blip>
            <a:srcRect l="7612" t="18446" r="7612" b="18446"/>
            <a:stretch/>
          </p:blipFill>
          <p:spPr>
            <a:xfrm>
              <a:off x="5400724" y="2380237"/>
              <a:ext cx="2803526" cy="2086987"/>
            </a:xfrm>
            <a:prstGeom prst="rect">
              <a:avLst/>
            </a:prstGeom>
            <a:noFill/>
            <a:ln>
              <a:noFill/>
            </a:ln>
            <a:effectLst>
              <a:outerShdw blurRad="57150" dist="19050" dir="5400000" algn="bl" rotWithShape="0">
                <a:schemeClr val="dk1">
                  <a:alpha val="50000"/>
                </a:schemeClr>
              </a:outerShdw>
            </a:effectLst>
          </p:spPr>
        </p:pic>
      </p:grpSp>
      <p:pic>
        <p:nvPicPr>
          <p:cNvPr id="2" name="Picture 2" descr="Illustration of food biochemistry with green theme">
            <a:extLst>
              <a:ext uri="{FF2B5EF4-FFF2-40B4-BE49-F238E27FC236}">
                <a16:creationId xmlns:a16="http://schemas.microsoft.com/office/drawing/2014/main" id="{055ADE4D-ADA6-6D45-C900-0C91A75C7A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8713" y="2122714"/>
            <a:ext cx="3020786" cy="302078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748" name="Google Shape;748;p47"/>
          <p:cNvSpPr txBox="1">
            <a:spLocks noGrp="1"/>
          </p:cNvSpPr>
          <p:nvPr>
            <p:ph type="title"/>
          </p:nvPr>
        </p:nvSpPr>
        <p:spPr>
          <a:xfrm>
            <a:off x="720000" y="539499"/>
            <a:ext cx="7704000" cy="1085193"/>
          </a:xfrm>
          <a:prstGeom prst="rect">
            <a:avLst/>
          </a:prstGeom>
        </p:spPr>
        <p:txBody>
          <a:bodyPr spcFirstLastPara="1" wrap="square" lIns="91425" tIns="91425" rIns="91425" bIns="91425" anchor="t" anchorCtr="0">
            <a:noAutofit/>
          </a:bodyPr>
          <a:lstStyle/>
          <a:p>
            <a:r>
              <a:rPr lang="fr-FR" dirty="0"/>
              <a:t>Course Objectives</a:t>
            </a:r>
          </a:p>
        </p:txBody>
      </p:sp>
      <p:sp>
        <p:nvSpPr>
          <p:cNvPr id="749" name="Google Shape;749;p47"/>
          <p:cNvSpPr txBox="1">
            <a:spLocks noGrp="1"/>
          </p:cNvSpPr>
          <p:nvPr>
            <p:ph type="subTitle" idx="1"/>
          </p:nvPr>
        </p:nvSpPr>
        <p:spPr>
          <a:xfrm>
            <a:off x="1423882" y="1867890"/>
            <a:ext cx="6888664" cy="1077683"/>
          </a:xfrm>
          <a:prstGeom prst="rect">
            <a:avLst/>
          </a:prstGeom>
        </p:spPr>
        <p:txBody>
          <a:bodyPr spcFirstLastPara="1" wrap="square" lIns="91425" tIns="91425" rIns="91425" bIns="91425" anchor="t" anchorCtr="0">
            <a:noAutofit/>
          </a:bodyPr>
          <a:lstStyle/>
          <a:p>
            <a:pPr lvl="0"/>
            <a:r>
              <a:rPr lang="fr-FR" sz="2000" b="1" dirty="0"/>
              <a:t>To </a:t>
            </a:r>
            <a:r>
              <a:rPr lang="fr-FR" sz="2000" b="1" dirty="0" err="1"/>
              <a:t>understand</a:t>
            </a:r>
            <a:r>
              <a:rPr lang="fr-FR" sz="2000" b="1" dirty="0"/>
              <a:t> the major </a:t>
            </a:r>
            <a:r>
              <a:rPr lang="fr-FR" sz="2000" b="1" dirty="0" err="1"/>
              <a:t>constituents</a:t>
            </a:r>
            <a:r>
              <a:rPr lang="fr-FR" sz="2000" b="1" dirty="0"/>
              <a:t> of </a:t>
            </a:r>
            <a:r>
              <a:rPr lang="fr-FR" sz="2000" b="1" dirty="0" err="1"/>
              <a:t>food</a:t>
            </a:r>
            <a:r>
              <a:rPr lang="fr-FR" sz="2000" b="1" dirty="0"/>
              <a:t> and </a:t>
            </a:r>
            <a:r>
              <a:rPr lang="fr-FR" sz="2000" b="1" dirty="0" err="1"/>
              <a:t>their</a:t>
            </a:r>
            <a:r>
              <a:rPr lang="fr-FR" sz="2000" b="1" dirty="0"/>
              <a:t> </a:t>
            </a:r>
            <a:r>
              <a:rPr lang="fr-FR" sz="2000" b="1" dirty="0" err="1"/>
              <a:t>technological</a:t>
            </a:r>
            <a:r>
              <a:rPr lang="fr-FR" sz="2000" b="1" dirty="0"/>
              <a:t> and </a:t>
            </a:r>
            <a:r>
              <a:rPr lang="fr-FR" sz="2000" b="1" dirty="0" err="1"/>
              <a:t>functional</a:t>
            </a:r>
            <a:r>
              <a:rPr lang="fr-FR" sz="2000" b="1" dirty="0"/>
              <a:t> </a:t>
            </a:r>
            <a:r>
              <a:rPr lang="fr-FR" sz="2000" b="1" dirty="0" err="1"/>
              <a:t>properties</a:t>
            </a:r>
            <a:r>
              <a:rPr lang="fr-FR" sz="2000" b="1" dirty="0"/>
              <a:t>.</a:t>
            </a:r>
          </a:p>
        </p:txBody>
      </p:sp>
      <p:sp>
        <p:nvSpPr>
          <p:cNvPr id="751" name="Google Shape;751;p47"/>
          <p:cNvSpPr txBox="1">
            <a:spLocks noGrp="1"/>
          </p:cNvSpPr>
          <p:nvPr>
            <p:ph type="subTitle" idx="3"/>
          </p:nvPr>
        </p:nvSpPr>
        <p:spPr>
          <a:xfrm>
            <a:off x="957404" y="3518809"/>
            <a:ext cx="7884517" cy="1298121"/>
          </a:xfrm>
          <a:prstGeom prst="rect">
            <a:avLst/>
          </a:prstGeom>
        </p:spPr>
        <p:txBody>
          <a:bodyPr spcFirstLastPara="1" wrap="square" lIns="91425" tIns="91425" rIns="91425" bIns="91425" anchor="t" anchorCtr="0">
            <a:noAutofit/>
          </a:bodyPr>
          <a:lstStyle/>
          <a:p>
            <a:pPr lvl="0"/>
            <a:r>
              <a:rPr lang="fr-FR" sz="2000" b="1" dirty="0"/>
              <a:t>To </a:t>
            </a:r>
            <a:r>
              <a:rPr lang="fr-FR" sz="2000" b="1" dirty="0" err="1"/>
              <a:t>acquire</a:t>
            </a:r>
            <a:r>
              <a:rPr lang="fr-FR" sz="2000" b="1" dirty="0"/>
              <a:t> </a:t>
            </a:r>
            <a:r>
              <a:rPr lang="fr-FR" sz="2000" b="1" dirty="0" err="1"/>
              <a:t>knowledge</a:t>
            </a:r>
            <a:r>
              <a:rPr lang="fr-FR" sz="2000" b="1" dirty="0"/>
              <a:t> of the main </a:t>
            </a:r>
            <a:r>
              <a:rPr lang="fr-FR" sz="2000" b="1" dirty="0" err="1"/>
              <a:t>biochemical</a:t>
            </a:r>
            <a:r>
              <a:rPr lang="fr-FR" sz="2000" b="1" dirty="0"/>
              <a:t> changes of </a:t>
            </a:r>
            <a:r>
              <a:rPr lang="fr-FR" sz="2000" b="1" dirty="0" err="1"/>
              <a:t>these</a:t>
            </a:r>
            <a:r>
              <a:rPr lang="fr-FR" sz="2000" b="1" dirty="0"/>
              <a:t> </a:t>
            </a:r>
            <a:r>
              <a:rPr lang="fr-FR" sz="2000" b="1" dirty="0" err="1"/>
              <a:t>constituents</a:t>
            </a:r>
            <a:r>
              <a:rPr lang="fr-FR" sz="2000" b="1" dirty="0"/>
              <a:t> </a:t>
            </a:r>
            <a:r>
              <a:rPr lang="fr-FR" sz="2000" b="1" dirty="0" err="1"/>
              <a:t>during</a:t>
            </a:r>
            <a:r>
              <a:rPr lang="fr-FR" sz="2000" b="1" dirty="0"/>
              <a:t> </a:t>
            </a:r>
            <a:r>
              <a:rPr lang="fr-FR" sz="2000" b="1" dirty="0" err="1"/>
              <a:t>technological</a:t>
            </a:r>
            <a:r>
              <a:rPr lang="fr-FR" sz="2000" b="1" dirty="0"/>
              <a:t> </a:t>
            </a:r>
            <a:r>
              <a:rPr lang="fr-FR" sz="2000" b="1" dirty="0" err="1"/>
              <a:t>processing</a:t>
            </a:r>
            <a:r>
              <a:rPr lang="fr-FR" sz="2000" b="1" dirty="0"/>
              <a:t> and </a:t>
            </a:r>
            <a:r>
              <a:rPr lang="fr-FR" sz="2000" b="1" dirty="0" err="1"/>
              <a:t>storage</a:t>
            </a:r>
            <a:r>
              <a:rPr lang="fr-FR" sz="2000" b="1" dirty="0"/>
              <a:t>.</a:t>
            </a:r>
          </a:p>
        </p:txBody>
      </p:sp>
      <p:sp>
        <p:nvSpPr>
          <p:cNvPr id="756" name="Google Shape;756;p47"/>
          <p:cNvSpPr/>
          <p:nvPr/>
        </p:nvSpPr>
        <p:spPr>
          <a:xfrm>
            <a:off x="755088" y="3557544"/>
            <a:ext cx="650748" cy="557800"/>
          </a:xfrm>
          <a:custGeom>
            <a:avLst/>
            <a:gdLst/>
            <a:ahLst/>
            <a:cxnLst/>
            <a:rect l="l" t="t" r="r" b="b"/>
            <a:pathLst>
              <a:path w="15184" h="13151" extrusionOk="0">
                <a:moveTo>
                  <a:pt x="3797" y="1"/>
                </a:moveTo>
                <a:lnTo>
                  <a:pt x="0" y="6576"/>
                </a:lnTo>
                <a:lnTo>
                  <a:pt x="3797" y="13151"/>
                </a:lnTo>
                <a:lnTo>
                  <a:pt x="11388" y="13151"/>
                </a:lnTo>
                <a:lnTo>
                  <a:pt x="15184" y="6576"/>
                </a:lnTo>
                <a:lnTo>
                  <a:pt x="1138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7" name="Google Shape;757;p47"/>
          <p:cNvSpPr/>
          <p:nvPr/>
        </p:nvSpPr>
        <p:spPr>
          <a:xfrm>
            <a:off x="831454" y="1867890"/>
            <a:ext cx="650748" cy="557800"/>
          </a:xfrm>
          <a:custGeom>
            <a:avLst/>
            <a:gdLst/>
            <a:ahLst/>
            <a:cxnLst/>
            <a:rect l="l" t="t" r="r" b="b"/>
            <a:pathLst>
              <a:path w="15184" h="13151" extrusionOk="0">
                <a:moveTo>
                  <a:pt x="3797" y="1"/>
                </a:moveTo>
                <a:lnTo>
                  <a:pt x="0" y="6576"/>
                </a:lnTo>
                <a:lnTo>
                  <a:pt x="3797" y="13151"/>
                </a:lnTo>
                <a:lnTo>
                  <a:pt x="11388" y="13151"/>
                </a:lnTo>
                <a:lnTo>
                  <a:pt x="15184" y="6576"/>
                </a:lnTo>
                <a:lnTo>
                  <a:pt x="1138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47"/>
          <p:cNvSpPr/>
          <p:nvPr/>
        </p:nvSpPr>
        <p:spPr>
          <a:xfrm>
            <a:off x="957404" y="1921073"/>
            <a:ext cx="372066" cy="380956"/>
          </a:xfrm>
          <a:custGeom>
            <a:avLst/>
            <a:gdLst/>
            <a:ahLst/>
            <a:cxnLst/>
            <a:rect l="l" t="t" r="r" b="b"/>
            <a:pathLst>
              <a:path w="12452" h="12055" extrusionOk="0">
                <a:moveTo>
                  <a:pt x="9947" y="6119"/>
                </a:moveTo>
                <a:lnTo>
                  <a:pt x="9947" y="7855"/>
                </a:lnTo>
                <a:cubicBezTo>
                  <a:pt x="9947" y="8005"/>
                  <a:pt x="10041" y="8138"/>
                  <a:pt x="10181" y="8188"/>
                </a:cubicBezTo>
                <a:cubicBezTo>
                  <a:pt x="10700" y="8374"/>
                  <a:pt x="11091" y="8791"/>
                  <a:pt x="11253" y="9300"/>
                </a:cubicBezTo>
                <a:lnTo>
                  <a:pt x="7945" y="9300"/>
                </a:lnTo>
                <a:cubicBezTo>
                  <a:pt x="8105" y="8791"/>
                  <a:pt x="8495" y="8372"/>
                  <a:pt x="9015" y="8188"/>
                </a:cubicBezTo>
                <a:cubicBezTo>
                  <a:pt x="9156" y="8138"/>
                  <a:pt x="9249" y="8005"/>
                  <a:pt x="9249" y="7855"/>
                </a:cubicBezTo>
                <a:lnTo>
                  <a:pt x="9249" y="6119"/>
                </a:lnTo>
                <a:close/>
                <a:moveTo>
                  <a:pt x="2793" y="7415"/>
                </a:moveTo>
                <a:lnTo>
                  <a:pt x="2793" y="8787"/>
                </a:lnTo>
                <a:cubicBezTo>
                  <a:pt x="2792" y="8839"/>
                  <a:pt x="2803" y="8890"/>
                  <a:pt x="2825" y="8936"/>
                </a:cubicBezTo>
                <a:lnTo>
                  <a:pt x="3291" y="9935"/>
                </a:lnTo>
                <a:lnTo>
                  <a:pt x="1587" y="9935"/>
                </a:lnTo>
                <a:lnTo>
                  <a:pt x="2053" y="8936"/>
                </a:lnTo>
                <a:cubicBezTo>
                  <a:pt x="2075" y="8889"/>
                  <a:pt x="2086" y="8839"/>
                  <a:pt x="2086" y="8786"/>
                </a:cubicBezTo>
                <a:lnTo>
                  <a:pt x="2086" y="7415"/>
                </a:lnTo>
                <a:close/>
                <a:moveTo>
                  <a:pt x="3622" y="10640"/>
                </a:moveTo>
                <a:lnTo>
                  <a:pt x="3952" y="11347"/>
                </a:lnTo>
                <a:lnTo>
                  <a:pt x="926" y="11347"/>
                </a:lnTo>
                <a:lnTo>
                  <a:pt x="1257" y="10640"/>
                </a:lnTo>
                <a:close/>
                <a:moveTo>
                  <a:pt x="11324" y="10005"/>
                </a:moveTo>
                <a:cubicBezTo>
                  <a:pt x="11266" y="10574"/>
                  <a:pt x="10937" y="11072"/>
                  <a:pt x="10430" y="11347"/>
                </a:cubicBezTo>
                <a:lnTo>
                  <a:pt x="8765" y="11347"/>
                </a:lnTo>
                <a:cubicBezTo>
                  <a:pt x="8259" y="11071"/>
                  <a:pt x="7929" y="10573"/>
                  <a:pt x="7870" y="10005"/>
                </a:cubicBezTo>
                <a:close/>
                <a:moveTo>
                  <a:pt x="3235" y="0"/>
                </a:moveTo>
                <a:cubicBezTo>
                  <a:pt x="2720" y="0"/>
                  <a:pt x="2205" y="352"/>
                  <a:pt x="2175" y="1054"/>
                </a:cubicBezTo>
                <a:lnTo>
                  <a:pt x="2175" y="6708"/>
                </a:lnTo>
                <a:lnTo>
                  <a:pt x="1441" y="6708"/>
                </a:lnTo>
                <a:cubicBezTo>
                  <a:pt x="1010" y="6721"/>
                  <a:pt x="960" y="7323"/>
                  <a:pt x="1379" y="7409"/>
                </a:cubicBezTo>
                <a:lnTo>
                  <a:pt x="1379" y="8708"/>
                </a:lnTo>
                <a:lnTo>
                  <a:pt x="52" y="11551"/>
                </a:lnTo>
                <a:cubicBezTo>
                  <a:pt x="1" y="11660"/>
                  <a:pt x="10" y="11788"/>
                  <a:pt x="73" y="11890"/>
                </a:cubicBezTo>
                <a:cubicBezTo>
                  <a:pt x="139" y="11993"/>
                  <a:pt x="251" y="12054"/>
                  <a:pt x="372" y="12054"/>
                </a:cubicBezTo>
                <a:lnTo>
                  <a:pt x="4505" y="12054"/>
                </a:lnTo>
                <a:cubicBezTo>
                  <a:pt x="4626" y="12054"/>
                  <a:pt x="4738" y="11993"/>
                  <a:pt x="4803" y="11890"/>
                </a:cubicBezTo>
                <a:cubicBezTo>
                  <a:pt x="4869" y="11788"/>
                  <a:pt x="4877" y="11661"/>
                  <a:pt x="4826" y="11551"/>
                </a:cubicBezTo>
                <a:lnTo>
                  <a:pt x="3499" y="8708"/>
                </a:lnTo>
                <a:lnTo>
                  <a:pt x="3499" y="7409"/>
                </a:lnTo>
                <a:cubicBezTo>
                  <a:pt x="3918" y="7323"/>
                  <a:pt x="3868" y="6719"/>
                  <a:pt x="3435" y="6708"/>
                </a:cubicBezTo>
                <a:lnTo>
                  <a:pt x="2880" y="6708"/>
                </a:lnTo>
                <a:lnTo>
                  <a:pt x="2880" y="1054"/>
                </a:lnTo>
                <a:cubicBezTo>
                  <a:pt x="2890" y="820"/>
                  <a:pt x="3062" y="703"/>
                  <a:pt x="3234" y="703"/>
                </a:cubicBezTo>
                <a:cubicBezTo>
                  <a:pt x="3405" y="703"/>
                  <a:pt x="3577" y="820"/>
                  <a:pt x="3587" y="1054"/>
                </a:cubicBezTo>
                <a:lnTo>
                  <a:pt x="3587" y="4023"/>
                </a:lnTo>
                <a:cubicBezTo>
                  <a:pt x="3617" y="4726"/>
                  <a:pt x="4132" y="5077"/>
                  <a:pt x="4648" y="5077"/>
                </a:cubicBezTo>
                <a:cubicBezTo>
                  <a:pt x="5163" y="5077"/>
                  <a:pt x="5678" y="4726"/>
                  <a:pt x="5706" y="4023"/>
                </a:cubicBezTo>
                <a:lnTo>
                  <a:pt x="5706" y="1054"/>
                </a:lnTo>
                <a:cubicBezTo>
                  <a:pt x="5716" y="820"/>
                  <a:pt x="5888" y="703"/>
                  <a:pt x="6060" y="703"/>
                </a:cubicBezTo>
                <a:cubicBezTo>
                  <a:pt x="6232" y="703"/>
                  <a:pt x="6404" y="820"/>
                  <a:pt x="6413" y="1054"/>
                </a:cubicBezTo>
                <a:lnTo>
                  <a:pt x="6413" y="3316"/>
                </a:lnTo>
                <a:cubicBezTo>
                  <a:pt x="6442" y="4019"/>
                  <a:pt x="6958" y="4370"/>
                  <a:pt x="7473" y="4370"/>
                </a:cubicBezTo>
                <a:cubicBezTo>
                  <a:pt x="7988" y="4370"/>
                  <a:pt x="8504" y="4019"/>
                  <a:pt x="8533" y="3316"/>
                </a:cubicBezTo>
                <a:lnTo>
                  <a:pt x="8533" y="1054"/>
                </a:lnTo>
                <a:cubicBezTo>
                  <a:pt x="8542" y="820"/>
                  <a:pt x="8714" y="703"/>
                  <a:pt x="8886" y="703"/>
                </a:cubicBezTo>
                <a:cubicBezTo>
                  <a:pt x="9058" y="703"/>
                  <a:pt x="9230" y="820"/>
                  <a:pt x="9240" y="1054"/>
                </a:cubicBezTo>
                <a:lnTo>
                  <a:pt x="9240" y="5412"/>
                </a:lnTo>
                <a:lnTo>
                  <a:pt x="8613" y="5412"/>
                </a:lnTo>
                <a:cubicBezTo>
                  <a:pt x="8186" y="5423"/>
                  <a:pt x="8130" y="6017"/>
                  <a:pt x="8543" y="6111"/>
                </a:cubicBezTo>
                <a:lnTo>
                  <a:pt x="8543" y="7620"/>
                </a:lnTo>
                <a:cubicBezTo>
                  <a:pt x="7247" y="8217"/>
                  <a:pt x="6745" y="9934"/>
                  <a:pt x="7536" y="11133"/>
                </a:cubicBezTo>
                <a:cubicBezTo>
                  <a:pt x="7778" y="11513"/>
                  <a:pt x="8120" y="11820"/>
                  <a:pt x="8525" y="12018"/>
                </a:cubicBezTo>
                <a:cubicBezTo>
                  <a:pt x="8574" y="12043"/>
                  <a:pt x="8626" y="12054"/>
                  <a:pt x="8679" y="12054"/>
                </a:cubicBezTo>
                <a:lnTo>
                  <a:pt x="10516" y="12054"/>
                </a:lnTo>
                <a:cubicBezTo>
                  <a:pt x="10569" y="12054"/>
                  <a:pt x="10623" y="12041"/>
                  <a:pt x="10671" y="12018"/>
                </a:cubicBezTo>
                <a:cubicBezTo>
                  <a:pt x="11075" y="11820"/>
                  <a:pt x="11417" y="11513"/>
                  <a:pt x="11659" y="11133"/>
                </a:cubicBezTo>
                <a:cubicBezTo>
                  <a:pt x="12452" y="9934"/>
                  <a:pt x="11950" y="8217"/>
                  <a:pt x="10654" y="7620"/>
                </a:cubicBezTo>
                <a:lnTo>
                  <a:pt x="10654" y="6112"/>
                </a:lnTo>
                <a:cubicBezTo>
                  <a:pt x="11066" y="6016"/>
                  <a:pt x="11010" y="5423"/>
                  <a:pt x="10584" y="5412"/>
                </a:cubicBezTo>
                <a:lnTo>
                  <a:pt x="9947" y="5412"/>
                </a:lnTo>
                <a:lnTo>
                  <a:pt x="9947" y="4259"/>
                </a:lnTo>
                <a:cubicBezTo>
                  <a:pt x="9947" y="3224"/>
                  <a:pt x="10719" y="2328"/>
                  <a:pt x="11742" y="2174"/>
                </a:cubicBezTo>
                <a:cubicBezTo>
                  <a:pt x="12186" y="2089"/>
                  <a:pt x="12110" y="1472"/>
                  <a:pt x="11688" y="1472"/>
                </a:cubicBezTo>
                <a:cubicBezTo>
                  <a:pt x="11672" y="1472"/>
                  <a:pt x="11655" y="1472"/>
                  <a:pt x="11638" y="1474"/>
                </a:cubicBezTo>
                <a:cubicBezTo>
                  <a:pt x="10986" y="1572"/>
                  <a:pt x="10386" y="1899"/>
                  <a:pt x="9947" y="2398"/>
                </a:cubicBezTo>
                <a:lnTo>
                  <a:pt x="9947" y="1054"/>
                </a:lnTo>
                <a:cubicBezTo>
                  <a:pt x="9918" y="352"/>
                  <a:pt x="9402" y="0"/>
                  <a:pt x="8887" y="0"/>
                </a:cubicBezTo>
                <a:cubicBezTo>
                  <a:pt x="8372" y="0"/>
                  <a:pt x="7857" y="352"/>
                  <a:pt x="7828" y="1054"/>
                </a:cubicBezTo>
                <a:lnTo>
                  <a:pt x="7828" y="3316"/>
                </a:lnTo>
                <a:cubicBezTo>
                  <a:pt x="7818" y="3550"/>
                  <a:pt x="7646" y="3667"/>
                  <a:pt x="7475" y="3667"/>
                </a:cubicBezTo>
                <a:cubicBezTo>
                  <a:pt x="7303" y="3667"/>
                  <a:pt x="7131" y="3550"/>
                  <a:pt x="7121" y="3316"/>
                </a:cubicBezTo>
                <a:lnTo>
                  <a:pt x="7121" y="1054"/>
                </a:lnTo>
                <a:cubicBezTo>
                  <a:pt x="7091" y="352"/>
                  <a:pt x="6576" y="0"/>
                  <a:pt x="6061" y="0"/>
                </a:cubicBezTo>
                <a:cubicBezTo>
                  <a:pt x="5545" y="0"/>
                  <a:pt x="5030" y="352"/>
                  <a:pt x="5002" y="1054"/>
                </a:cubicBezTo>
                <a:lnTo>
                  <a:pt x="5002" y="4023"/>
                </a:lnTo>
                <a:cubicBezTo>
                  <a:pt x="4992" y="4257"/>
                  <a:pt x="4820" y="4374"/>
                  <a:pt x="4648" y="4374"/>
                </a:cubicBezTo>
                <a:cubicBezTo>
                  <a:pt x="4476" y="4374"/>
                  <a:pt x="4305" y="4257"/>
                  <a:pt x="4295" y="4023"/>
                </a:cubicBezTo>
                <a:lnTo>
                  <a:pt x="4295" y="1054"/>
                </a:lnTo>
                <a:cubicBezTo>
                  <a:pt x="4266" y="352"/>
                  <a:pt x="3750" y="0"/>
                  <a:pt x="3235"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9" name="Google Shape;759;p47"/>
          <p:cNvGrpSpPr/>
          <p:nvPr/>
        </p:nvGrpSpPr>
        <p:grpSpPr>
          <a:xfrm>
            <a:off x="861430" y="3656447"/>
            <a:ext cx="361697" cy="359994"/>
            <a:chOff x="1492036" y="3390010"/>
            <a:chExt cx="361697" cy="359994"/>
          </a:xfrm>
        </p:grpSpPr>
        <p:sp>
          <p:nvSpPr>
            <p:cNvPr id="760" name="Google Shape;760;p47"/>
            <p:cNvSpPr/>
            <p:nvPr/>
          </p:nvSpPr>
          <p:spPr>
            <a:xfrm>
              <a:off x="1492036" y="3390010"/>
              <a:ext cx="361697" cy="359994"/>
            </a:xfrm>
            <a:custGeom>
              <a:avLst/>
              <a:gdLst/>
              <a:ahLst/>
              <a:cxnLst/>
              <a:rect l="l" t="t" r="r" b="b"/>
              <a:pathLst>
                <a:path w="12105" h="12048" extrusionOk="0">
                  <a:moveTo>
                    <a:pt x="6972" y="1268"/>
                  </a:moveTo>
                  <a:lnTo>
                    <a:pt x="8595" y="2205"/>
                  </a:lnTo>
                  <a:lnTo>
                    <a:pt x="8595" y="2631"/>
                  </a:lnTo>
                  <a:lnTo>
                    <a:pt x="7067" y="2631"/>
                  </a:lnTo>
                  <a:cubicBezTo>
                    <a:pt x="6872" y="2631"/>
                    <a:pt x="6713" y="2787"/>
                    <a:pt x="6713" y="2984"/>
                  </a:cubicBezTo>
                  <a:lnTo>
                    <a:pt x="6713" y="3360"/>
                  </a:lnTo>
                  <a:lnTo>
                    <a:pt x="5348" y="3360"/>
                  </a:lnTo>
                  <a:lnTo>
                    <a:pt x="5348" y="2205"/>
                  </a:lnTo>
                  <a:lnTo>
                    <a:pt x="6972" y="1268"/>
                  </a:lnTo>
                  <a:close/>
                  <a:moveTo>
                    <a:pt x="9327" y="3338"/>
                  </a:moveTo>
                  <a:lnTo>
                    <a:pt x="9327" y="4045"/>
                  </a:lnTo>
                  <a:lnTo>
                    <a:pt x="7420" y="4045"/>
                  </a:lnTo>
                  <a:lnTo>
                    <a:pt x="7420" y="3338"/>
                  </a:lnTo>
                  <a:close/>
                  <a:moveTo>
                    <a:pt x="3016" y="1269"/>
                  </a:moveTo>
                  <a:lnTo>
                    <a:pt x="4640" y="2206"/>
                  </a:lnTo>
                  <a:lnTo>
                    <a:pt x="4640" y="4082"/>
                  </a:lnTo>
                  <a:lnTo>
                    <a:pt x="3016" y="5019"/>
                  </a:lnTo>
                  <a:lnTo>
                    <a:pt x="1393" y="4082"/>
                  </a:lnTo>
                  <a:lnTo>
                    <a:pt x="1393" y="2206"/>
                  </a:lnTo>
                  <a:lnTo>
                    <a:pt x="3016" y="1269"/>
                  </a:lnTo>
                  <a:close/>
                  <a:moveTo>
                    <a:pt x="4641" y="4932"/>
                  </a:moveTo>
                  <a:lnTo>
                    <a:pt x="4641" y="8206"/>
                  </a:lnTo>
                  <a:lnTo>
                    <a:pt x="3430" y="7507"/>
                  </a:lnTo>
                  <a:lnTo>
                    <a:pt x="3430" y="5632"/>
                  </a:lnTo>
                  <a:lnTo>
                    <a:pt x="4641" y="4932"/>
                  </a:lnTo>
                  <a:close/>
                  <a:moveTo>
                    <a:pt x="11398" y="4068"/>
                  </a:moveTo>
                  <a:lnTo>
                    <a:pt x="11398" y="11343"/>
                  </a:lnTo>
                  <a:lnTo>
                    <a:pt x="5348" y="11343"/>
                  </a:lnTo>
                  <a:lnTo>
                    <a:pt x="5348" y="4068"/>
                  </a:lnTo>
                  <a:lnTo>
                    <a:pt x="6713" y="4068"/>
                  </a:lnTo>
                  <a:lnTo>
                    <a:pt x="6713" y="4398"/>
                  </a:lnTo>
                  <a:cubicBezTo>
                    <a:pt x="6713" y="4592"/>
                    <a:pt x="6870" y="4751"/>
                    <a:pt x="7067" y="4751"/>
                  </a:cubicBezTo>
                  <a:lnTo>
                    <a:pt x="9680" y="4751"/>
                  </a:lnTo>
                  <a:cubicBezTo>
                    <a:pt x="9875" y="4751"/>
                    <a:pt x="10033" y="4593"/>
                    <a:pt x="10033" y="4398"/>
                  </a:cubicBezTo>
                  <a:lnTo>
                    <a:pt x="10033" y="4068"/>
                  </a:lnTo>
                  <a:close/>
                  <a:moveTo>
                    <a:pt x="3017" y="0"/>
                  </a:moveTo>
                  <a:cubicBezTo>
                    <a:pt x="2846" y="0"/>
                    <a:pt x="2674" y="118"/>
                    <a:pt x="2664" y="352"/>
                  </a:cubicBezTo>
                  <a:lnTo>
                    <a:pt x="2664" y="656"/>
                  </a:lnTo>
                  <a:lnTo>
                    <a:pt x="862" y="1695"/>
                  </a:lnTo>
                  <a:cubicBezTo>
                    <a:pt x="754" y="1758"/>
                    <a:pt x="686" y="1875"/>
                    <a:pt x="686" y="2002"/>
                  </a:cubicBezTo>
                  <a:lnTo>
                    <a:pt x="686" y="4093"/>
                  </a:lnTo>
                  <a:lnTo>
                    <a:pt x="210" y="4408"/>
                  </a:lnTo>
                  <a:cubicBezTo>
                    <a:pt x="47" y="4515"/>
                    <a:pt x="1" y="4734"/>
                    <a:pt x="108" y="4896"/>
                  </a:cubicBezTo>
                  <a:cubicBezTo>
                    <a:pt x="176" y="5000"/>
                    <a:pt x="289" y="5056"/>
                    <a:pt x="404" y="5056"/>
                  </a:cubicBezTo>
                  <a:cubicBezTo>
                    <a:pt x="471" y="5056"/>
                    <a:pt x="538" y="5037"/>
                    <a:pt x="598" y="4998"/>
                  </a:cubicBezTo>
                  <a:lnTo>
                    <a:pt x="1051" y="4700"/>
                  </a:lnTo>
                  <a:lnTo>
                    <a:pt x="2723" y="5665"/>
                  </a:lnTo>
                  <a:lnTo>
                    <a:pt x="2723" y="7544"/>
                  </a:lnTo>
                  <a:lnTo>
                    <a:pt x="1451" y="8603"/>
                  </a:lnTo>
                  <a:cubicBezTo>
                    <a:pt x="1302" y="8727"/>
                    <a:pt x="1281" y="8949"/>
                    <a:pt x="1405" y="9099"/>
                  </a:cubicBezTo>
                  <a:cubicBezTo>
                    <a:pt x="1476" y="9184"/>
                    <a:pt x="1576" y="9227"/>
                    <a:pt x="1677" y="9227"/>
                  </a:cubicBezTo>
                  <a:cubicBezTo>
                    <a:pt x="1757" y="9227"/>
                    <a:pt x="1836" y="9200"/>
                    <a:pt x="1902" y="9146"/>
                  </a:cubicBezTo>
                  <a:lnTo>
                    <a:pt x="3113" y="8139"/>
                  </a:lnTo>
                  <a:lnTo>
                    <a:pt x="4640" y="9021"/>
                  </a:lnTo>
                  <a:lnTo>
                    <a:pt x="4640" y="11694"/>
                  </a:lnTo>
                  <a:cubicBezTo>
                    <a:pt x="4640" y="11889"/>
                    <a:pt x="4797" y="12048"/>
                    <a:pt x="4993" y="12048"/>
                  </a:cubicBezTo>
                  <a:lnTo>
                    <a:pt x="11750" y="12048"/>
                  </a:lnTo>
                  <a:cubicBezTo>
                    <a:pt x="11945" y="12048"/>
                    <a:pt x="12104" y="11891"/>
                    <a:pt x="12104" y="11694"/>
                  </a:cubicBezTo>
                  <a:lnTo>
                    <a:pt x="12104" y="3713"/>
                  </a:lnTo>
                  <a:cubicBezTo>
                    <a:pt x="12105" y="3520"/>
                    <a:pt x="11946" y="3361"/>
                    <a:pt x="11751" y="3361"/>
                  </a:cubicBezTo>
                  <a:lnTo>
                    <a:pt x="10033" y="3361"/>
                  </a:lnTo>
                  <a:lnTo>
                    <a:pt x="10033" y="2985"/>
                  </a:lnTo>
                  <a:cubicBezTo>
                    <a:pt x="10033" y="2790"/>
                    <a:pt x="9876" y="2632"/>
                    <a:pt x="9680" y="2632"/>
                  </a:cubicBezTo>
                  <a:lnTo>
                    <a:pt x="9302" y="2632"/>
                  </a:lnTo>
                  <a:lnTo>
                    <a:pt x="9302" y="2002"/>
                  </a:lnTo>
                  <a:cubicBezTo>
                    <a:pt x="9302" y="1875"/>
                    <a:pt x="9234" y="1758"/>
                    <a:pt x="9126" y="1695"/>
                  </a:cubicBezTo>
                  <a:lnTo>
                    <a:pt x="7149" y="553"/>
                  </a:lnTo>
                  <a:cubicBezTo>
                    <a:pt x="7094" y="522"/>
                    <a:pt x="7033" y="506"/>
                    <a:pt x="6972" y="506"/>
                  </a:cubicBezTo>
                  <a:cubicBezTo>
                    <a:pt x="6911" y="506"/>
                    <a:pt x="6850" y="522"/>
                    <a:pt x="6795" y="553"/>
                  </a:cubicBezTo>
                  <a:lnTo>
                    <a:pt x="4994" y="1593"/>
                  </a:lnTo>
                  <a:lnTo>
                    <a:pt x="3371" y="656"/>
                  </a:lnTo>
                  <a:lnTo>
                    <a:pt x="3371" y="352"/>
                  </a:lnTo>
                  <a:cubicBezTo>
                    <a:pt x="3361" y="118"/>
                    <a:pt x="3189" y="0"/>
                    <a:pt x="301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47"/>
            <p:cNvSpPr/>
            <p:nvPr/>
          </p:nvSpPr>
          <p:spPr>
            <a:xfrm>
              <a:off x="1697371" y="3553006"/>
              <a:ext cx="89760" cy="21155"/>
            </a:xfrm>
            <a:custGeom>
              <a:avLst/>
              <a:gdLst/>
              <a:ahLst/>
              <a:cxnLst/>
              <a:rect l="l" t="t" r="r" b="b"/>
              <a:pathLst>
                <a:path w="3004" h="708" extrusionOk="0">
                  <a:moveTo>
                    <a:pt x="468" y="1"/>
                  </a:moveTo>
                  <a:cubicBezTo>
                    <a:pt x="0" y="20"/>
                    <a:pt x="0" y="690"/>
                    <a:pt x="468" y="708"/>
                  </a:cubicBezTo>
                  <a:lnTo>
                    <a:pt x="2535" y="708"/>
                  </a:lnTo>
                  <a:cubicBezTo>
                    <a:pt x="3004" y="689"/>
                    <a:pt x="3004" y="20"/>
                    <a:pt x="253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47"/>
            <p:cNvSpPr/>
            <p:nvPr/>
          </p:nvSpPr>
          <p:spPr>
            <a:xfrm>
              <a:off x="1669433" y="3595256"/>
              <a:ext cx="145516" cy="21155"/>
            </a:xfrm>
            <a:custGeom>
              <a:avLst/>
              <a:gdLst/>
              <a:ahLst/>
              <a:cxnLst/>
              <a:rect l="l" t="t" r="r" b="b"/>
              <a:pathLst>
                <a:path w="4870" h="708" extrusionOk="0">
                  <a:moveTo>
                    <a:pt x="470" y="0"/>
                  </a:moveTo>
                  <a:cubicBezTo>
                    <a:pt x="1" y="20"/>
                    <a:pt x="1" y="689"/>
                    <a:pt x="470" y="707"/>
                  </a:cubicBezTo>
                  <a:lnTo>
                    <a:pt x="4401" y="707"/>
                  </a:lnTo>
                  <a:cubicBezTo>
                    <a:pt x="4870" y="689"/>
                    <a:pt x="4870" y="20"/>
                    <a:pt x="440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47"/>
            <p:cNvSpPr/>
            <p:nvPr/>
          </p:nvSpPr>
          <p:spPr>
            <a:xfrm>
              <a:off x="1669463" y="3637476"/>
              <a:ext cx="145516" cy="21125"/>
            </a:xfrm>
            <a:custGeom>
              <a:avLst/>
              <a:gdLst/>
              <a:ahLst/>
              <a:cxnLst/>
              <a:rect l="l" t="t" r="r" b="b"/>
              <a:pathLst>
                <a:path w="4870" h="707" extrusionOk="0">
                  <a:moveTo>
                    <a:pt x="470" y="0"/>
                  </a:moveTo>
                  <a:cubicBezTo>
                    <a:pt x="1" y="19"/>
                    <a:pt x="1" y="687"/>
                    <a:pt x="470" y="707"/>
                  </a:cubicBezTo>
                  <a:lnTo>
                    <a:pt x="4402" y="707"/>
                  </a:lnTo>
                  <a:cubicBezTo>
                    <a:pt x="4870" y="687"/>
                    <a:pt x="4870" y="18"/>
                    <a:pt x="440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47"/>
            <p:cNvSpPr/>
            <p:nvPr/>
          </p:nvSpPr>
          <p:spPr>
            <a:xfrm>
              <a:off x="1669463" y="3679667"/>
              <a:ext cx="145516" cy="21155"/>
            </a:xfrm>
            <a:custGeom>
              <a:avLst/>
              <a:gdLst/>
              <a:ahLst/>
              <a:cxnLst/>
              <a:rect l="l" t="t" r="r" b="b"/>
              <a:pathLst>
                <a:path w="4870" h="708" extrusionOk="0">
                  <a:moveTo>
                    <a:pt x="470" y="1"/>
                  </a:moveTo>
                  <a:cubicBezTo>
                    <a:pt x="1" y="20"/>
                    <a:pt x="1" y="688"/>
                    <a:pt x="470" y="707"/>
                  </a:cubicBezTo>
                  <a:lnTo>
                    <a:pt x="4402" y="707"/>
                  </a:lnTo>
                  <a:cubicBezTo>
                    <a:pt x="4870" y="688"/>
                    <a:pt x="4870" y="18"/>
                    <a:pt x="440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42DC35-B54C-DAB0-C727-F6C643117A0E}"/>
              </a:ext>
            </a:extLst>
          </p:cNvPr>
          <p:cNvSpPr>
            <a:spLocks noGrp="1"/>
          </p:cNvSpPr>
          <p:nvPr>
            <p:ph type="title"/>
          </p:nvPr>
        </p:nvSpPr>
        <p:spPr>
          <a:xfrm>
            <a:off x="639666" y="792593"/>
            <a:ext cx="7704000" cy="572700"/>
          </a:xfrm>
        </p:spPr>
        <p:txBody>
          <a:bodyPr/>
          <a:lstStyle/>
          <a:p>
            <a:r>
              <a:rPr lang="fr-FR" dirty="0"/>
              <a:t>Recommended </a:t>
            </a:r>
            <a:r>
              <a:rPr lang="fr-FR" dirty="0" err="1"/>
              <a:t>Prerequisites</a:t>
            </a:r>
            <a:endParaRPr lang="fr-FR" dirty="0"/>
          </a:p>
        </p:txBody>
      </p:sp>
      <p:pic>
        <p:nvPicPr>
          <p:cNvPr id="1026" name="Picture 2" descr="Illustration of food biochemistry with green theme">
            <a:extLst>
              <a:ext uri="{FF2B5EF4-FFF2-40B4-BE49-F238E27FC236}">
                <a16:creationId xmlns:a16="http://schemas.microsoft.com/office/drawing/2014/main" id="{ACBBA1C7-26A7-5524-F45D-1044D0E338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1765" y="1945996"/>
            <a:ext cx="3192235" cy="3192235"/>
          </a:xfrm>
          <a:prstGeom prst="rect">
            <a:avLst/>
          </a:prstGeom>
          <a:noFill/>
          <a:extLst>
            <a:ext uri="{909E8E84-426E-40DD-AFC4-6F175D3DCCD1}">
              <a14:hiddenFill xmlns:a14="http://schemas.microsoft.com/office/drawing/2010/main">
                <a:solidFill>
                  <a:srgbClr val="FFFFFF"/>
                </a:solidFill>
              </a14:hiddenFill>
            </a:ext>
          </a:extLst>
        </p:spPr>
      </p:pic>
      <p:sp>
        <p:nvSpPr>
          <p:cNvPr id="11" name="Google Shape;737;p46">
            <a:extLst>
              <a:ext uri="{FF2B5EF4-FFF2-40B4-BE49-F238E27FC236}">
                <a16:creationId xmlns:a16="http://schemas.microsoft.com/office/drawing/2014/main" id="{3FB1E5C5-EF0D-FC36-A07E-AF19F9E3E33C}"/>
              </a:ext>
            </a:extLst>
          </p:cNvPr>
          <p:cNvSpPr/>
          <p:nvPr/>
        </p:nvSpPr>
        <p:spPr>
          <a:xfrm>
            <a:off x="639666" y="1945996"/>
            <a:ext cx="650748" cy="557800"/>
          </a:xfrm>
          <a:custGeom>
            <a:avLst/>
            <a:gdLst/>
            <a:ahLst/>
            <a:cxnLst/>
            <a:rect l="l" t="t" r="r" b="b"/>
            <a:pathLst>
              <a:path w="15184" h="13151" extrusionOk="0">
                <a:moveTo>
                  <a:pt x="3797" y="1"/>
                </a:moveTo>
                <a:lnTo>
                  <a:pt x="0" y="6576"/>
                </a:lnTo>
                <a:lnTo>
                  <a:pt x="3797" y="13151"/>
                </a:lnTo>
                <a:lnTo>
                  <a:pt x="11388" y="13151"/>
                </a:lnTo>
                <a:lnTo>
                  <a:pt x="15184" y="6576"/>
                </a:lnTo>
                <a:lnTo>
                  <a:pt x="1138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Google Shape;739;p46">
            <a:extLst>
              <a:ext uri="{FF2B5EF4-FFF2-40B4-BE49-F238E27FC236}">
                <a16:creationId xmlns:a16="http://schemas.microsoft.com/office/drawing/2014/main" id="{72B6639B-6B35-55C3-3855-CB9835AFD252}"/>
              </a:ext>
            </a:extLst>
          </p:cNvPr>
          <p:cNvSpPr/>
          <p:nvPr/>
        </p:nvSpPr>
        <p:spPr>
          <a:xfrm>
            <a:off x="784116" y="1998595"/>
            <a:ext cx="361847" cy="341678"/>
          </a:xfrm>
          <a:custGeom>
            <a:avLst/>
            <a:gdLst/>
            <a:ahLst/>
            <a:cxnLst/>
            <a:rect l="l" t="t" r="r" b="b"/>
            <a:pathLst>
              <a:path w="12110" h="11435" extrusionOk="0">
                <a:moveTo>
                  <a:pt x="3450" y="700"/>
                </a:moveTo>
                <a:cubicBezTo>
                  <a:pt x="4146" y="729"/>
                  <a:pt x="4146" y="1719"/>
                  <a:pt x="3450" y="1748"/>
                </a:cubicBezTo>
                <a:cubicBezTo>
                  <a:pt x="3161" y="1748"/>
                  <a:pt x="2927" y="1513"/>
                  <a:pt x="2927" y="1224"/>
                </a:cubicBezTo>
                <a:cubicBezTo>
                  <a:pt x="2927" y="935"/>
                  <a:pt x="3162" y="700"/>
                  <a:pt x="3450" y="700"/>
                </a:cubicBezTo>
                <a:close/>
                <a:moveTo>
                  <a:pt x="10201" y="4491"/>
                </a:moveTo>
                <a:cubicBezTo>
                  <a:pt x="10284" y="4491"/>
                  <a:pt x="10368" y="4510"/>
                  <a:pt x="10447" y="4552"/>
                </a:cubicBezTo>
                <a:cubicBezTo>
                  <a:pt x="10570" y="4617"/>
                  <a:pt x="10661" y="4727"/>
                  <a:pt x="10702" y="4862"/>
                </a:cubicBezTo>
                <a:cubicBezTo>
                  <a:pt x="10743" y="4996"/>
                  <a:pt x="10728" y="5137"/>
                  <a:pt x="10663" y="5262"/>
                </a:cubicBezTo>
                <a:cubicBezTo>
                  <a:pt x="10597" y="5385"/>
                  <a:pt x="10488" y="5475"/>
                  <a:pt x="10353" y="5516"/>
                </a:cubicBezTo>
                <a:cubicBezTo>
                  <a:pt x="10302" y="5531"/>
                  <a:pt x="10250" y="5539"/>
                  <a:pt x="10198" y="5539"/>
                </a:cubicBezTo>
                <a:cubicBezTo>
                  <a:pt x="10114" y="5539"/>
                  <a:pt x="10031" y="5518"/>
                  <a:pt x="9954" y="5478"/>
                </a:cubicBezTo>
                <a:cubicBezTo>
                  <a:pt x="9699" y="5340"/>
                  <a:pt x="9602" y="5023"/>
                  <a:pt x="9738" y="4768"/>
                </a:cubicBezTo>
                <a:cubicBezTo>
                  <a:pt x="9832" y="4592"/>
                  <a:pt x="10013" y="4491"/>
                  <a:pt x="10201" y="4491"/>
                </a:cubicBezTo>
                <a:close/>
                <a:moveTo>
                  <a:pt x="3450" y="4378"/>
                </a:moveTo>
                <a:cubicBezTo>
                  <a:pt x="3909" y="4378"/>
                  <a:pt x="4367" y="4690"/>
                  <a:pt x="4393" y="5315"/>
                </a:cubicBezTo>
                <a:cubicBezTo>
                  <a:pt x="4392" y="5833"/>
                  <a:pt x="3969" y="6256"/>
                  <a:pt x="3450" y="6256"/>
                </a:cubicBezTo>
                <a:cubicBezTo>
                  <a:pt x="2932" y="6256"/>
                  <a:pt x="2509" y="5833"/>
                  <a:pt x="2509" y="5315"/>
                </a:cubicBezTo>
                <a:cubicBezTo>
                  <a:pt x="2534" y="4690"/>
                  <a:pt x="2992" y="4378"/>
                  <a:pt x="3450" y="4378"/>
                </a:cubicBezTo>
                <a:close/>
                <a:moveTo>
                  <a:pt x="1243" y="7836"/>
                </a:moveTo>
                <a:cubicBezTo>
                  <a:pt x="1497" y="7836"/>
                  <a:pt x="1752" y="8010"/>
                  <a:pt x="1766" y="8357"/>
                </a:cubicBezTo>
                <a:cubicBezTo>
                  <a:pt x="1766" y="8645"/>
                  <a:pt x="1533" y="8881"/>
                  <a:pt x="1243" y="8881"/>
                </a:cubicBezTo>
                <a:cubicBezTo>
                  <a:pt x="954" y="8881"/>
                  <a:pt x="719" y="8645"/>
                  <a:pt x="719" y="8357"/>
                </a:cubicBezTo>
                <a:cubicBezTo>
                  <a:pt x="733" y="8010"/>
                  <a:pt x="988" y="7836"/>
                  <a:pt x="1243" y="7836"/>
                </a:cubicBezTo>
                <a:close/>
                <a:moveTo>
                  <a:pt x="7965" y="7029"/>
                </a:moveTo>
                <a:cubicBezTo>
                  <a:pt x="8119" y="7029"/>
                  <a:pt x="8279" y="7069"/>
                  <a:pt x="8432" y="7157"/>
                </a:cubicBezTo>
                <a:cubicBezTo>
                  <a:pt x="8649" y="7282"/>
                  <a:pt x="8806" y="7486"/>
                  <a:pt x="8870" y="7728"/>
                </a:cubicBezTo>
                <a:cubicBezTo>
                  <a:pt x="8936" y="7972"/>
                  <a:pt x="8903" y="8225"/>
                  <a:pt x="8777" y="8443"/>
                </a:cubicBezTo>
                <a:cubicBezTo>
                  <a:pt x="8650" y="8660"/>
                  <a:pt x="8448" y="8816"/>
                  <a:pt x="8204" y="8881"/>
                </a:cubicBezTo>
                <a:cubicBezTo>
                  <a:pt x="8123" y="8903"/>
                  <a:pt x="8040" y="8914"/>
                  <a:pt x="7957" y="8914"/>
                </a:cubicBezTo>
                <a:cubicBezTo>
                  <a:pt x="7795" y="8914"/>
                  <a:pt x="7634" y="8871"/>
                  <a:pt x="7490" y="8788"/>
                </a:cubicBezTo>
                <a:cubicBezTo>
                  <a:pt x="7272" y="8663"/>
                  <a:pt x="7116" y="8459"/>
                  <a:pt x="7051" y="8215"/>
                </a:cubicBezTo>
                <a:cubicBezTo>
                  <a:pt x="6881" y="7576"/>
                  <a:pt x="7389" y="7029"/>
                  <a:pt x="7965" y="7029"/>
                </a:cubicBezTo>
                <a:close/>
                <a:moveTo>
                  <a:pt x="10833" y="9682"/>
                </a:moveTo>
                <a:cubicBezTo>
                  <a:pt x="11049" y="9682"/>
                  <a:pt x="11264" y="9810"/>
                  <a:pt x="11336" y="10052"/>
                </a:cubicBezTo>
                <a:cubicBezTo>
                  <a:pt x="11378" y="10186"/>
                  <a:pt x="11363" y="10327"/>
                  <a:pt x="11298" y="10451"/>
                </a:cubicBezTo>
                <a:cubicBezTo>
                  <a:pt x="11233" y="10574"/>
                  <a:pt x="11123" y="10665"/>
                  <a:pt x="10989" y="10706"/>
                </a:cubicBezTo>
                <a:cubicBezTo>
                  <a:pt x="10938" y="10722"/>
                  <a:pt x="10887" y="10729"/>
                  <a:pt x="10836" y="10729"/>
                </a:cubicBezTo>
                <a:cubicBezTo>
                  <a:pt x="10751" y="10729"/>
                  <a:pt x="10666" y="10708"/>
                  <a:pt x="10589" y="10667"/>
                </a:cubicBezTo>
                <a:cubicBezTo>
                  <a:pt x="10466" y="10602"/>
                  <a:pt x="10375" y="10492"/>
                  <a:pt x="10334" y="10358"/>
                </a:cubicBezTo>
                <a:cubicBezTo>
                  <a:pt x="10293" y="10223"/>
                  <a:pt x="10307" y="10082"/>
                  <a:pt x="10373" y="9958"/>
                </a:cubicBezTo>
                <a:cubicBezTo>
                  <a:pt x="10472" y="9772"/>
                  <a:pt x="10653" y="9682"/>
                  <a:pt x="10833" y="9682"/>
                </a:cubicBezTo>
                <a:close/>
                <a:moveTo>
                  <a:pt x="5092" y="9681"/>
                </a:moveTo>
                <a:cubicBezTo>
                  <a:pt x="5220" y="9681"/>
                  <a:pt x="5348" y="9728"/>
                  <a:pt x="5449" y="9821"/>
                </a:cubicBezTo>
                <a:cubicBezTo>
                  <a:pt x="5661" y="10020"/>
                  <a:pt x="5672" y="10351"/>
                  <a:pt x="5474" y="10563"/>
                </a:cubicBezTo>
                <a:cubicBezTo>
                  <a:pt x="5354" y="10681"/>
                  <a:pt x="5221" y="10731"/>
                  <a:pt x="5094" y="10731"/>
                </a:cubicBezTo>
                <a:cubicBezTo>
                  <a:pt x="4697" y="10731"/>
                  <a:pt x="4365" y="10246"/>
                  <a:pt x="4709" y="9847"/>
                </a:cubicBezTo>
                <a:cubicBezTo>
                  <a:pt x="4812" y="9737"/>
                  <a:pt x="4952" y="9681"/>
                  <a:pt x="5092" y="9681"/>
                </a:cubicBezTo>
                <a:close/>
                <a:moveTo>
                  <a:pt x="3449" y="0"/>
                </a:moveTo>
                <a:cubicBezTo>
                  <a:pt x="2851" y="0"/>
                  <a:pt x="2253" y="408"/>
                  <a:pt x="2220" y="1224"/>
                </a:cubicBezTo>
                <a:cubicBezTo>
                  <a:pt x="2220" y="1780"/>
                  <a:pt x="2590" y="2250"/>
                  <a:pt x="3097" y="2402"/>
                </a:cubicBezTo>
                <a:lnTo>
                  <a:pt x="3097" y="3705"/>
                </a:lnTo>
                <a:cubicBezTo>
                  <a:pt x="1821" y="3976"/>
                  <a:pt x="1358" y="5608"/>
                  <a:pt x="2313" y="6504"/>
                </a:cubicBezTo>
                <a:lnTo>
                  <a:pt x="1630" y="7188"/>
                </a:lnTo>
                <a:cubicBezTo>
                  <a:pt x="1504" y="7144"/>
                  <a:pt x="1376" y="7124"/>
                  <a:pt x="1250" y="7124"/>
                </a:cubicBezTo>
                <a:cubicBezTo>
                  <a:pt x="600" y="7124"/>
                  <a:pt x="1" y="7668"/>
                  <a:pt x="13" y="8356"/>
                </a:cubicBezTo>
                <a:cubicBezTo>
                  <a:pt x="13" y="9034"/>
                  <a:pt x="566" y="9587"/>
                  <a:pt x="1244" y="9587"/>
                </a:cubicBezTo>
                <a:cubicBezTo>
                  <a:pt x="1246" y="9587"/>
                  <a:pt x="1248" y="9587"/>
                  <a:pt x="1250" y="9587"/>
                </a:cubicBezTo>
                <a:cubicBezTo>
                  <a:pt x="2264" y="9587"/>
                  <a:pt x="2839" y="8391"/>
                  <a:pt x="2215" y="7602"/>
                </a:cubicBezTo>
                <a:lnTo>
                  <a:pt x="2938" y="6878"/>
                </a:lnTo>
                <a:cubicBezTo>
                  <a:pt x="3097" y="6934"/>
                  <a:pt x="3266" y="6960"/>
                  <a:pt x="3436" y="6960"/>
                </a:cubicBezTo>
                <a:cubicBezTo>
                  <a:pt x="3887" y="6960"/>
                  <a:pt x="4342" y="6774"/>
                  <a:pt x="4634" y="6457"/>
                </a:cubicBezTo>
                <a:lnTo>
                  <a:pt x="6391" y="7471"/>
                </a:lnTo>
                <a:cubicBezTo>
                  <a:pt x="6297" y="7768"/>
                  <a:pt x="6288" y="8087"/>
                  <a:pt x="6371" y="8397"/>
                </a:cubicBezTo>
                <a:cubicBezTo>
                  <a:pt x="6396" y="8491"/>
                  <a:pt x="6430" y="8584"/>
                  <a:pt x="6471" y="8671"/>
                </a:cubicBezTo>
                <a:lnTo>
                  <a:pt x="5801" y="9197"/>
                </a:lnTo>
                <a:cubicBezTo>
                  <a:pt x="5589" y="9048"/>
                  <a:pt x="5341" y="8974"/>
                  <a:pt x="5094" y="8974"/>
                </a:cubicBezTo>
                <a:cubicBezTo>
                  <a:pt x="4764" y="8974"/>
                  <a:pt x="4436" y="9105"/>
                  <a:pt x="4194" y="9364"/>
                </a:cubicBezTo>
                <a:cubicBezTo>
                  <a:pt x="3462" y="10143"/>
                  <a:pt x="4029" y="11433"/>
                  <a:pt x="5085" y="11433"/>
                </a:cubicBezTo>
                <a:cubicBezTo>
                  <a:pt x="5087" y="11433"/>
                  <a:pt x="5090" y="11433"/>
                  <a:pt x="5093" y="11433"/>
                </a:cubicBezTo>
                <a:cubicBezTo>
                  <a:pt x="5099" y="11434"/>
                  <a:pt x="5104" y="11434"/>
                  <a:pt x="5109" y="11434"/>
                </a:cubicBezTo>
                <a:cubicBezTo>
                  <a:pt x="5958" y="11434"/>
                  <a:pt x="6557" y="10535"/>
                  <a:pt x="6238" y="9753"/>
                </a:cubicBezTo>
                <a:lnTo>
                  <a:pt x="6901" y="9232"/>
                </a:lnTo>
                <a:cubicBezTo>
                  <a:pt x="7198" y="9484"/>
                  <a:pt x="7579" y="9619"/>
                  <a:pt x="7963" y="9619"/>
                </a:cubicBezTo>
                <a:cubicBezTo>
                  <a:pt x="8106" y="9619"/>
                  <a:pt x="8249" y="9601"/>
                  <a:pt x="8389" y="9562"/>
                </a:cubicBezTo>
                <a:cubicBezTo>
                  <a:pt x="8612" y="9503"/>
                  <a:pt x="8814" y="9400"/>
                  <a:pt x="8990" y="9260"/>
                </a:cubicBezTo>
                <a:lnTo>
                  <a:pt x="9683" y="9780"/>
                </a:lnTo>
                <a:cubicBezTo>
                  <a:pt x="9591" y="10030"/>
                  <a:pt x="9582" y="10303"/>
                  <a:pt x="9662" y="10563"/>
                </a:cubicBezTo>
                <a:cubicBezTo>
                  <a:pt x="9758" y="10876"/>
                  <a:pt x="9970" y="11134"/>
                  <a:pt x="10260" y="11290"/>
                </a:cubicBezTo>
                <a:cubicBezTo>
                  <a:pt x="10438" y="11388"/>
                  <a:pt x="10634" y="11435"/>
                  <a:pt x="10829" y="11435"/>
                </a:cubicBezTo>
                <a:cubicBezTo>
                  <a:pt x="11273" y="11435"/>
                  <a:pt x="11713" y="11194"/>
                  <a:pt x="11925" y="10783"/>
                </a:cubicBezTo>
                <a:cubicBezTo>
                  <a:pt x="12075" y="10493"/>
                  <a:pt x="12109" y="10160"/>
                  <a:pt x="12013" y="9847"/>
                </a:cubicBezTo>
                <a:cubicBezTo>
                  <a:pt x="11854" y="9299"/>
                  <a:pt x="11342" y="8977"/>
                  <a:pt x="10824" y="8977"/>
                </a:cubicBezTo>
                <a:cubicBezTo>
                  <a:pt x="10572" y="8977"/>
                  <a:pt x="10319" y="9053"/>
                  <a:pt x="10105" y="9217"/>
                </a:cubicBezTo>
                <a:lnTo>
                  <a:pt x="9433" y="8714"/>
                </a:lnTo>
                <a:cubicBezTo>
                  <a:pt x="9616" y="8351"/>
                  <a:pt x="9658" y="7941"/>
                  <a:pt x="9553" y="7546"/>
                </a:cubicBezTo>
                <a:cubicBezTo>
                  <a:pt x="9489" y="7308"/>
                  <a:pt x="9376" y="7092"/>
                  <a:pt x="9223" y="6911"/>
                </a:cubicBezTo>
                <a:lnTo>
                  <a:pt x="9777" y="6169"/>
                </a:lnTo>
                <a:cubicBezTo>
                  <a:pt x="9911" y="6221"/>
                  <a:pt x="10051" y="6246"/>
                  <a:pt x="10192" y="6246"/>
                </a:cubicBezTo>
                <a:cubicBezTo>
                  <a:pt x="10637" y="6246"/>
                  <a:pt x="11079" y="5999"/>
                  <a:pt x="11286" y="5592"/>
                </a:cubicBezTo>
                <a:cubicBezTo>
                  <a:pt x="11440" y="5304"/>
                  <a:pt x="11472" y="4971"/>
                  <a:pt x="11377" y="4655"/>
                </a:cubicBezTo>
                <a:cubicBezTo>
                  <a:pt x="11207" y="4088"/>
                  <a:pt x="10701" y="3788"/>
                  <a:pt x="10194" y="3788"/>
                </a:cubicBezTo>
                <a:cubicBezTo>
                  <a:pt x="9771" y="3788"/>
                  <a:pt x="9346" y="3998"/>
                  <a:pt x="9114" y="4435"/>
                </a:cubicBezTo>
                <a:cubicBezTo>
                  <a:pt x="8883" y="4867"/>
                  <a:pt x="8939" y="5375"/>
                  <a:pt x="9211" y="5745"/>
                </a:cubicBezTo>
                <a:lnTo>
                  <a:pt x="8660" y="6481"/>
                </a:lnTo>
                <a:cubicBezTo>
                  <a:pt x="8436" y="6375"/>
                  <a:pt x="8198" y="6324"/>
                  <a:pt x="7962" y="6324"/>
                </a:cubicBezTo>
                <a:cubicBezTo>
                  <a:pt x="7506" y="6324"/>
                  <a:pt x="7059" y="6514"/>
                  <a:pt x="6743" y="6861"/>
                </a:cubicBezTo>
                <a:lnTo>
                  <a:pt x="5005" y="5857"/>
                </a:lnTo>
                <a:cubicBezTo>
                  <a:pt x="5343" y="4936"/>
                  <a:pt x="4740" y="3894"/>
                  <a:pt x="3803" y="3705"/>
                </a:cubicBezTo>
                <a:lnTo>
                  <a:pt x="3803" y="2402"/>
                </a:lnTo>
                <a:cubicBezTo>
                  <a:pt x="4310" y="2250"/>
                  <a:pt x="4679" y="1780"/>
                  <a:pt x="4679" y="1224"/>
                </a:cubicBezTo>
                <a:cubicBezTo>
                  <a:pt x="4646" y="408"/>
                  <a:pt x="4047" y="0"/>
                  <a:pt x="3449"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ZoneTexte 13">
            <a:extLst>
              <a:ext uri="{FF2B5EF4-FFF2-40B4-BE49-F238E27FC236}">
                <a16:creationId xmlns:a16="http://schemas.microsoft.com/office/drawing/2014/main" id="{7DD0FCFB-B3C0-198E-24D0-8BB874D404DD}"/>
              </a:ext>
            </a:extLst>
          </p:cNvPr>
          <p:cNvSpPr txBox="1"/>
          <p:nvPr/>
        </p:nvSpPr>
        <p:spPr>
          <a:xfrm>
            <a:off x="1018962" y="2309660"/>
            <a:ext cx="4788352" cy="1627177"/>
          </a:xfrm>
          <a:prstGeom prst="rect">
            <a:avLst/>
          </a:prstGeom>
          <a:noFill/>
        </p:spPr>
        <p:txBody>
          <a:bodyPr wrap="square">
            <a:spAutoFit/>
          </a:bodyPr>
          <a:lstStyle/>
          <a:p>
            <a:pPr marL="342900" lvl="0" indent="-342900" algn="just">
              <a:lnSpc>
                <a:spcPct val="150000"/>
              </a:lnSpc>
              <a:spcAft>
                <a:spcPts val="800"/>
              </a:spcAft>
              <a:buSzPts val="1000"/>
              <a:buFont typeface="Symbol" panose="05050102010706020507" pitchFamily="18" charset="2"/>
              <a:buChar char=""/>
              <a:tabLst>
                <a:tab pos="457200" algn="l"/>
              </a:tabLst>
            </a:pP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General </a:t>
            </a:r>
            <a:r>
              <a:rPr lang="fr-FR" sz="2000" b="1" kern="100" dirty="0" err="1">
                <a:effectLst/>
                <a:latin typeface="Times New Roman" panose="02020603050405020304" pitchFamily="18" charset="0"/>
                <a:ea typeface="Calibri" panose="020F0502020204030204" pitchFamily="34" charset="0"/>
                <a:cs typeface="Times New Roman" panose="02020603050405020304" pitchFamily="18" charset="0"/>
              </a:rPr>
              <a:t>Biochemistry</a:t>
            </a:r>
            <a:endPar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SzPts val="1000"/>
              <a:buFont typeface="Symbol" panose="05050102010706020507" pitchFamily="18" charset="2"/>
              <a:buChar char=""/>
              <a:tabLst>
                <a:tab pos="457200" algn="l"/>
              </a:tabLst>
            </a:pPr>
            <a:r>
              <a:rPr lang="fr-FR" sz="2000" b="1" kern="100" dirty="0" err="1">
                <a:effectLst/>
                <a:latin typeface="Times New Roman" panose="02020603050405020304" pitchFamily="18" charset="0"/>
                <a:ea typeface="Calibri" panose="020F0502020204030204" pitchFamily="34" charset="0"/>
                <a:cs typeface="Times New Roman" panose="02020603050405020304" pitchFamily="18" charset="0"/>
              </a:rPr>
              <a:t>Organic</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 Chemistry</a:t>
            </a:r>
          </a:p>
          <a:p>
            <a:pPr marL="342900" lvl="0" indent="-342900" algn="just">
              <a:lnSpc>
                <a:spcPct val="150000"/>
              </a:lnSpc>
              <a:spcAft>
                <a:spcPts val="800"/>
              </a:spcAft>
              <a:buSzPts val="1000"/>
              <a:buFont typeface="Symbol" panose="05050102010706020507" pitchFamily="18" charset="2"/>
              <a:buChar char=""/>
              <a:tabLst>
                <a:tab pos="457200" algn="l"/>
              </a:tabLst>
            </a:pPr>
            <a:r>
              <a:rPr lang="fr-FR" sz="2000" b="1" kern="100" dirty="0" err="1">
                <a:effectLst/>
                <a:latin typeface="Times New Roman" panose="02020603050405020304" pitchFamily="18" charset="0"/>
                <a:ea typeface="Calibri" panose="020F0502020204030204" pitchFamily="34" charset="0"/>
                <a:cs typeface="Times New Roman" panose="02020603050405020304" pitchFamily="18" charset="0"/>
              </a:rPr>
              <a:t>Physics</a:t>
            </a:r>
            <a:r>
              <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fr-FR" sz="2000" b="1" kern="100" dirty="0" err="1">
                <a:effectLst/>
                <a:latin typeface="Times New Roman" panose="02020603050405020304" pitchFamily="18" charset="0"/>
                <a:ea typeface="Calibri" panose="020F0502020204030204" pitchFamily="34" charset="0"/>
                <a:cs typeface="Times New Roman" panose="02020603050405020304" pitchFamily="18" charset="0"/>
              </a:rPr>
              <a:t>Thermodynamics</a:t>
            </a:r>
            <a:endParaRPr lang="fr-FR" sz="2000" b="1" kern="1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5" name="Google Shape;743;p46">
            <a:extLst>
              <a:ext uri="{FF2B5EF4-FFF2-40B4-BE49-F238E27FC236}">
                <a16:creationId xmlns:a16="http://schemas.microsoft.com/office/drawing/2014/main" id="{3A15D713-A6B4-A05E-F8F2-28B5486237E7}"/>
              </a:ext>
            </a:extLst>
          </p:cNvPr>
          <p:cNvPicPr preferRelativeResize="0"/>
          <p:nvPr/>
        </p:nvPicPr>
        <p:blipFill rotWithShape="1">
          <a:blip r:embed="rId3">
            <a:alphaModFix/>
          </a:blip>
          <a:srcRect/>
          <a:stretch/>
        </p:blipFill>
        <p:spPr>
          <a:xfrm>
            <a:off x="142438" y="4087412"/>
            <a:ext cx="1147976" cy="1056088"/>
          </a:xfrm>
          <a:prstGeom prst="rect">
            <a:avLst/>
          </a:prstGeom>
          <a:noFill/>
          <a:ln>
            <a:noFill/>
          </a:ln>
          <a:effectLst>
            <a:outerShdw blurRad="57150" dist="19050" dir="5400000" algn="bl" rotWithShape="0">
              <a:schemeClr val="dk1">
                <a:alpha val="50000"/>
              </a:schemeClr>
            </a:outerShdw>
          </a:effectLst>
        </p:spPr>
      </p:pic>
    </p:spTree>
    <p:extLst>
      <p:ext uri="{BB962C8B-B14F-4D97-AF65-F5344CB8AC3E}">
        <p14:creationId xmlns:p14="http://schemas.microsoft.com/office/powerpoint/2010/main" val="1255128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p46"/>
          <p:cNvSpPr txBox="1">
            <a:spLocks noGrp="1"/>
          </p:cNvSpPr>
          <p:nvPr>
            <p:ph type="title"/>
          </p:nvPr>
        </p:nvSpPr>
        <p:spPr>
          <a:xfrm>
            <a:off x="720000" y="539500"/>
            <a:ext cx="7704000" cy="572700"/>
          </a:xfrm>
          <a:prstGeom prst="rect">
            <a:avLst/>
          </a:prstGeom>
        </p:spPr>
        <p:txBody>
          <a:bodyPr spcFirstLastPara="1" wrap="square" lIns="91425" tIns="91425" rIns="91425" bIns="91425" anchor="t" anchorCtr="0">
            <a:noAutofit/>
          </a:bodyPr>
          <a:lstStyle/>
          <a:p>
            <a:pPr lvl="0"/>
            <a:r>
              <a:rPr lang="en-US" dirty="0"/>
              <a:t>Assessment Method:</a:t>
            </a:r>
            <a:r>
              <a:rPr lang="en-US" b="0" dirty="0"/>
              <a:t> </a:t>
            </a:r>
            <a:endParaRPr dirty="0"/>
          </a:p>
        </p:txBody>
      </p:sp>
      <p:sp>
        <p:nvSpPr>
          <p:cNvPr id="736" name="Google Shape;736;p46"/>
          <p:cNvSpPr txBox="1">
            <a:spLocks noGrp="1"/>
          </p:cNvSpPr>
          <p:nvPr>
            <p:ph type="subTitle" idx="4"/>
          </p:nvPr>
        </p:nvSpPr>
        <p:spPr>
          <a:xfrm>
            <a:off x="2614347" y="1814852"/>
            <a:ext cx="5647910" cy="997220"/>
          </a:xfrm>
          <a:prstGeom prst="rect">
            <a:avLst/>
          </a:prstGeom>
        </p:spPr>
        <p:txBody>
          <a:bodyPr spcFirstLastPara="1" wrap="square" lIns="91425" tIns="91425" rIns="91425" bIns="91425" anchor="b" anchorCtr="0">
            <a:noAutofit/>
          </a:bodyPr>
          <a:lstStyle/>
          <a:p>
            <a:pPr marL="0" lvl="0" indent="0"/>
            <a:r>
              <a:rPr lang="en-US" dirty="0"/>
              <a:t>The final grade will be based on a written exam (60%) and a practical project (40%)."</a:t>
            </a:r>
            <a:endParaRPr dirty="0"/>
          </a:p>
        </p:txBody>
      </p:sp>
      <p:sp>
        <p:nvSpPr>
          <p:cNvPr id="738" name="Google Shape;738;p46"/>
          <p:cNvSpPr/>
          <p:nvPr/>
        </p:nvSpPr>
        <p:spPr>
          <a:xfrm>
            <a:off x="1963599" y="1946019"/>
            <a:ext cx="650748" cy="557800"/>
          </a:xfrm>
          <a:custGeom>
            <a:avLst/>
            <a:gdLst/>
            <a:ahLst/>
            <a:cxnLst/>
            <a:rect l="l" t="t" r="r" b="b"/>
            <a:pathLst>
              <a:path w="15184" h="13151" extrusionOk="0">
                <a:moveTo>
                  <a:pt x="3797" y="1"/>
                </a:moveTo>
                <a:lnTo>
                  <a:pt x="0" y="6576"/>
                </a:lnTo>
                <a:lnTo>
                  <a:pt x="3797" y="13151"/>
                </a:lnTo>
                <a:lnTo>
                  <a:pt x="11388" y="13151"/>
                </a:lnTo>
                <a:lnTo>
                  <a:pt x="15184" y="6576"/>
                </a:lnTo>
                <a:lnTo>
                  <a:pt x="1138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40" name="Google Shape;740;p46"/>
          <p:cNvGrpSpPr/>
          <p:nvPr/>
        </p:nvGrpSpPr>
        <p:grpSpPr>
          <a:xfrm>
            <a:off x="2097293" y="2011653"/>
            <a:ext cx="383360" cy="360174"/>
            <a:chOff x="6618368" y="4027381"/>
            <a:chExt cx="383360" cy="360174"/>
          </a:xfrm>
        </p:grpSpPr>
        <p:sp>
          <p:nvSpPr>
            <p:cNvPr id="741" name="Google Shape;741;p46"/>
            <p:cNvSpPr/>
            <p:nvPr/>
          </p:nvSpPr>
          <p:spPr>
            <a:xfrm>
              <a:off x="6618368" y="4027381"/>
              <a:ext cx="243313" cy="214598"/>
            </a:xfrm>
            <a:custGeom>
              <a:avLst/>
              <a:gdLst/>
              <a:ahLst/>
              <a:cxnLst/>
              <a:rect l="l" t="t" r="r" b="b"/>
              <a:pathLst>
                <a:path w="8143" h="7182" extrusionOk="0">
                  <a:moveTo>
                    <a:pt x="4258" y="707"/>
                  </a:moveTo>
                  <a:cubicBezTo>
                    <a:pt x="4478" y="707"/>
                    <a:pt x="4659" y="887"/>
                    <a:pt x="4659" y="1108"/>
                  </a:cubicBezTo>
                  <a:cubicBezTo>
                    <a:pt x="4647" y="1374"/>
                    <a:pt x="4453" y="1507"/>
                    <a:pt x="4258" y="1507"/>
                  </a:cubicBezTo>
                  <a:cubicBezTo>
                    <a:pt x="4064" y="1507"/>
                    <a:pt x="3869" y="1374"/>
                    <a:pt x="3858" y="1108"/>
                  </a:cubicBezTo>
                  <a:cubicBezTo>
                    <a:pt x="3858" y="888"/>
                    <a:pt x="4038" y="707"/>
                    <a:pt x="4258" y="707"/>
                  </a:cubicBezTo>
                  <a:close/>
                  <a:moveTo>
                    <a:pt x="4257" y="4076"/>
                  </a:moveTo>
                  <a:cubicBezTo>
                    <a:pt x="4452" y="4076"/>
                    <a:pt x="4646" y="4209"/>
                    <a:pt x="4657" y="4474"/>
                  </a:cubicBezTo>
                  <a:cubicBezTo>
                    <a:pt x="4659" y="4696"/>
                    <a:pt x="4479" y="4876"/>
                    <a:pt x="4258" y="4876"/>
                  </a:cubicBezTo>
                  <a:cubicBezTo>
                    <a:pt x="4038" y="4876"/>
                    <a:pt x="3856" y="4696"/>
                    <a:pt x="3856" y="4474"/>
                  </a:cubicBezTo>
                  <a:cubicBezTo>
                    <a:pt x="3868" y="4209"/>
                    <a:pt x="4062" y="4076"/>
                    <a:pt x="4257" y="4076"/>
                  </a:cubicBezTo>
                  <a:close/>
                  <a:moveTo>
                    <a:pt x="1468" y="5676"/>
                  </a:moveTo>
                  <a:cubicBezTo>
                    <a:pt x="1663" y="5676"/>
                    <a:pt x="1857" y="5809"/>
                    <a:pt x="1868" y="6075"/>
                  </a:cubicBezTo>
                  <a:cubicBezTo>
                    <a:pt x="1869" y="6296"/>
                    <a:pt x="1689" y="6476"/>
                    <a:pt x="1469" y="6476"/>
                  </a:cubicBezTo>
                  <a:cubicBezTo>
                    <a:pt x="1248" y="6476"/>
                    <a:pt x="1068" y="6296"/>
                    <a:pt x="1068" y="6075"/>
                  </a:cubicBezTo>
                  <a:cubicBezTo>
                    <a:pt x="1079" y="5809"/>
                    <a:pt x="1273" y="5676"/>
                    <a:pt x="1468" y="5676"/>
                  </a:cubicBezTo>
                  <a:close/>
                  <a:moveTo>
                    <a:pt x="7033" y="5676"/>
                  </a:moveTo>
                  <a:cubicBezTo>
                    <a:pt x="7228" y="5676"/>
                    <a:pt x="7422" y="5809"/>
                    <a:pt x="7434" y="6075"/>
                  </a:cubicBezTo>
                  <a:cubicBezTo>
                    <a:pt x="7435" y="6296"/>
                    <a:pt x="7254" y="6476"/>
                    <a:pt x="7034" y="6476"/>
                  </a:cubicBezTo>
                  <a:cubicBezTo>
                    <a:pt x="6814" y="6476"/>
                    <a:pt x="6632" y="6296"/>
                    <a:pt x="6632" y="6075"/>
                  </a:cubicBezTo>
                  <a:cubicBezTo>
                    <a:pt x="6644" y="5809"/>
                    <a:pt x="6838" y="5676"/>
                    <a:pt x="7033" y="5676"/>
                  </a:cubicBezTo>
                  <a:close/>
                  <a:moveTo>
                    <a:pt x="4258" y="1"/>
                  </a:moveTo>
                  <a:cubicBezTo>
                    <a:pt x="3001" y="25"/>
                    <a:pt x="2735" y="1742"/>
                    <a:pt x="3905" y="2156"/>
                  </a:cubicBezTo>
                  <a:lnTo>
                    <a:pt x="3905" y="3426"/>
                  </a:lnTo>
                  <a:cubicBezTo>
                    <a:pt x="3395" y="3588"/>
                    <a:pt x="3055" y="4149"/>
                    <a:pt x="3173" y="4692"/>
                  </a:cubicBezTo>
                  <a:lnTo>
                    <a:pt x="2206" y="5250"/>
                  </a:lnTo>
                  <a:cubicBezTo>
                    <a:pt x="2011" y="5075"/>
                    <a:pt x="1751" y="4968"/>
                    <a:pt x="1469" y="4968"/>
                  </a:cubicBezTo>
                  <a:cubicBezTo>
                    <a:pt x="1" y="5027"/>
                    <a:pt x="1" y="7120"/>
                    <a:pt x="1469" y="7180"/>
                  </a:cubicBezTo>
                  <a:cubicBezTo>
                    <a:pt x="1472" y="7180"/>
                    <a:pt x="1476" y="7180"/>
                    <a:pt x="1480" y="7180"/>
                  </a:cubicBezTo>
                  <a:cubicBezTo>
                    <a:pt x="2161" y="7180"/>
                    <a:pt x="2691" y="6531"/>
                    <a:pt x="2554" y="5864"/>
                  </a:cubicBezTo>
                  <a:lnTo>
                    <a:pt x="3527" y="5303"/>
                  </a:lnTo>
                  <a:cubicBezTo>
                    <a:pt x="3726" y="5485"/>
                    <a:pt x="3992" y="5577"/>
                    <a:pt x="4258" y="5577"/>
                  </a:cubicBezTo>
                  <a:cubicBezTo>
                    <a:pt x="4513" y="5577"/>
                    <a:pt x="4768" y="5493"/>
                    <a:pt x="4963" y="5324"/>
                  </a:cubicBezTo>
                  <a:lnTo>
                    <a:pt x="5946" y="5869"/>
                  </a:lnTo>
                  <a:cubicBezTo>
                    <a:pt x="5813" y="6534"/>
                    <a:pt x="6343" y="7181"/>
                    <a:pt x="7022" y="7181"/>
                  </a:cubicBezTo>
                  <a:cubicBezTo>
                    <a:pt x="7026" y="7181"/>
                    <a:pt x="7029" y="7181"/>
                    <a:pt x="7033" y="7181"/>
                  </a:cubicBezTo>
                  <a:cubicBezTo>
                    <a:pt x="7034" y="7181"/>
                    <a:pt x="7034" y="7181"/>
                    <a:pt x="7035" y="7181"/>
                  </a:cubicBezTo>
                  <a:cubicBezTo>
                    <a:pt x="7646" y="7181"/>
                    <a:pt x="8140" y="6685"/>
                    <a:pt x="8140" y="6075"/>
                  </a:cubicBezTo>
                  <a:cubicBezTo>
                    <a:pt x="8142" y="5414"/>
                    <a:pt x="7591" y="4969"/>
                    <a:pt x="7021" y="4969"/>
                  </a:cubicBezTo>
                  <a:cubicBezTo>
                    <a:pt x="6766" y="4969"/>
                    <a:pt x="6508" y="5057"/>
                    <a:pt x="6293" y="5255"/>
                  </a:cubicBezTo>
                  <a:lnTo>
                    <a:pt x="5336" y="4724"/>
                  </a:lnTo>
                  <a:cubicBezTo>
                    <a:pt x="5473" y="4175"/>
                    <a:pt x="5130" y="3591"/>
                    <a:pt x="4611" y="3426"/>
                  </a:cubicBezTo>
                  <a:lnTo>
                    <a:pt x="4611" y="2156"/>
                  </a:lnTo>
                  <a:cubicBezTo>
                    <a:pt x="5781" y="1742"/>
                    <a:pt x="5514" y="25"/>
                    <a:pt x="425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46"/>
            <p:cNvSpPr/>
            <p:nvPr/>
          </p:nvSpPr>
          <p:spPr>
            <a:xfrm>
              <a:off x="6829022" y="4172986"/>
              <a:ext cx="172706" cy="214568"/>
            </a:xfrm>
            <a:custGeom>
              <a:avLst/>
              <a:gdLst/>
              <a:ahLst/>
              <a:cxnLst/>
              <a:rect l="l" t="t" r="r" b="b"/>
              <a:pathLst>
                <a:path w="5780" h="7181" extrusionOk="0">
                  <a:moveTo>
                    <a:pt x="4257" y="707"/>
                  </a:moveTo>
                  <a:cubicBezTo>
                    <a:pt x="4477" y="707"/>
                    <a:pt x="4657" y="887"/>
                    <a:pt x="4657" y="1109"/>
                  </a:cubicBezTo>
                  <a:cubicBezTo>
                    <a:pt x="4646" y="1374"/>
                    <a:pt x="4452" y="1507"/>
                    <a:pt x="4257" y="1507"/>
                  </a:cubicBezTo>
                  <a:cubicBezTo>
                    <a:pt x="4063" y="1507"/>
                    <a:pt x="3868" y="1374"/>
                    <a:pt x="3857" y="1109"/>
                  </a:cubicBezTo>
                  <a:cubicBezTo>
                    <a:pt x="3857" y="889"/>
                    <a:pt x="4036" y="707"/>
                    <a:pt x="4257" y="707"/>
                  </a:cubicBezTo>
                  <a:close/>
                  <a:moveTo>
                    <a:pt x="4256" y="4076"/>
                  </a:moveTo>
                  <a:cubicBezTo>
                    <a:pt x="4451" y="4076"/>
                    <a:pt x="4645" y="4209"/>
                    <a:pt x="4656" y="4475"/>
                  </a:cubicBezTo>
                  <a:cubicBezTo>
                    <a:pt x="4657" y="4695"/>
                    <a:pt x="4477" y="4875"/>
                    <a:pt x="4257" y="4875"/>
                  </a:cubicBezTo>
                  <a:cubicBezTo>
                    <a:pt x="4036" y="4875"/>
                    <a:pt x="3856" y="4696"/>
                    <a:pt x="3856" y="4475"/>
                  </a:cubicBezTo>
                  <a:cubicBezTo>
                    <a:pt x="3867" y="4209"/>
                    <a:pt x="4062" y="4076"/>
                    <a:pt x="4256" y="4076"/>
                  </a:cubicBezTo>
                  <a:close/>
                  <a:moveTo>
                    <a:pt x="1472" y="5676"/>
                  </a:moveTo>
                  <a:cubicBezTo>
                    <a:pt x="1604" y="5676"/>
                    <a:pt x="1736" y="5740"/>
                    <a:pt x="1816" y="5880"/>
                  </a:cubicBezTo>
                  <a:cubicBezTo>
                    <a:pt x="1816" y="5882"/>
                    <a:pt x="1818" y="5882"/>
                    <a:pt x="1818" y="5883"/>
                  </a:cubicBezTo>
                  <a:cubicBezTo>
                    <a:pt x="1819" y="5884"/>
                    <a:pt x="1819" y="5885"/>
                    <a:pt x="1820" y="5888"/>
                  </a:cubicBezTo>
                  <a:cubicBezTo>
                    <a:pt x="1963" y="6144"/>
                    <a:pt x="1768" y="6477"/>
                    <a:pt x="1471" y="6477"/>
                  </a:cubicBezTo>
                  <a:cubicBezTo>
                    <a:pt x="1470" y="6477"/>
                    <a:pt x="1469" y="6477"/>
                    <a:pt x="1467" y="6477"/>
                  </a:cubicBezTo>
                  <a:cubicBezTo>
                    <a:pt x="1247" y="6477"/>
                    <a:pt x="1067" y="6297"/>
                    <a:pt x="1067" y="6075"/>
                  </a:cubicBezTo>
                  <a:cubicBezTo>
                    <a:pt x="1070" y="5825"/>
                    <a:pt x="1270" y="5676"/>
                    <a:pt x="1472" y="5676"/>
                  </a:cubicBezTo>
                  <a:close/>
                  <a:moveTo>
                    <a:pt x="4257" y="0"/>
                  </a:moveTo>
                  <a:cubicBezTo>
                    <a:pt x="3001" y="25"/>
                    <a:pt x="2734" y="1742"/>
                    <a:pt x="3903" y="2156"/>
                  </a:cubicBezTo>
                  <a:lnTo>
                    <a:pt x="3903" y="3426"/>
                  </a:lnTo>
                  <a:cubicBezTo>
                    <a:pt x="3394" y="3589"/>
                    <a:pt x="3054" y="4149"/>
                    <a:pt x="3172" y="4692"/>
                  </a:cubicBezTo>
                  <a:lnTo>
                    <a:pt x="2205" y="5250"/>
                  </a:lnTo>
                  <a:cubicBezTo>
                    <a:pt x="2009" y="5075"/>
                    <a:pt x="1751" y="4968"/>
                    <a:pt x="1467" y="4968"/>
                  </a:cubicBezTo>
                  <a:cubicBezTo>
                    <a:pt x="0" y="5028"/>
                    <a:pt x="0" y="7120"/>
                    <a:pt x="1467" y="7180"/>
                  </a:cubicBezTo>
                  <a:cubicBezTo>
                    <a:pt x="1472" y="7180"/>
                    <a:pt x="1476" y="7180"/>
                    <a:pt x="1480" y="7180"/>
                  </a:cubicBezTo>
                  <a:cubicBezTo>
                    <a:pt x="2160" y="7180"/>
                    <a:pt x="2690" y="6531"/>
                    <a:pt x="2553" y="5864"/>
                  </a:cubicBezTo>
                  <a:lnTo>
                    <a:pt x="3525" y="5304"/>
                  </a:lnTo>
                  <a:cubicBezTo>
                    <a:pt x="3739" y="5494"/>
                    <a:pt x="3993" y="5580"/>
                    <a:pt x="4243" y="5580"/>
                  </a:cubicBezTo>
                  <a:cubicBezTo>
                    <a:pt x="4814" y="5580"/>
                    <a:pt x="5365" y="5134"/>
                    <a:pt x="5363" y="4474"/>
                  </a:cubicBezTo>
                  <a:cubicBezTo>
                    <a:pt x="5363" y="3988"/>
                    <a:pt x="5048" y="3574"/>
                    <a:pt x="4610" y="3426"/>
                  </a:cubicBezTo>
                  <a:lnTo>
                    <a:pt x="4610" y="2156"/>
                  </a:lnTo>
                  <a:cubicBezTo>
                    <a:pt x="5780" y="1742"/>
                    <a:pt x="5513" y="25"/>
                    <a:pt x="425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743" name="Google Shape;743;p46"/>
          <p:cNvPicPr preferRelativeResize="0"/>
          <p:nvPr/>
        </p:nvPicPr>
        <p:blipFill rotWithShape="1">
          <a:blip r:embed="rId3">
            <a:alphaModFix/>
          </a:blip>
          <a:srcRect/>
          <a:stretch/>
        </p:blipFill>
        <p:spPr>
          <a:xfrm>
            <a:off x="142875" y="3514725"/>
            <a:ext cx="1476376" cy="1476376"/>
          </a:xfrm>
          <a:prstGeom prst="rect">
            <a:avLst/>
          </a:prstGeom>
          <a:noFill/>
          <a:ln>
            <a:noFill/>
          </a:ln>
          <a:effectLst>
            <a:outerShdw blurRad="57150" dist="19050" dir="5400000" algn="bl" rotWithShape="0">
              <a:schemeClr val="dk1">
                <a:alpha val="50000"/>
              </a:scheme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Google Shape;646;p41"/>
          <p:cNvSpPr txBox="1">
            <a:spLocks noGrp="1"/>
          </p:cNvSpPr>
          <p:nvPr>
            <p:ph type="title"/>
          </p:nvPr>
        </p:nvSpPr>
        <p:spPr>
          <a:xfrm>
            <a:off x="720049" y="-129091"/>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Table of contents</a:t>
            </a:r>
            <a:endParaRPr dirty="0"/>
          </a:p>
        </p:txBody>
      </p:sp>
      <p:sp>
        <p:nvSpPr>
          <p:cNvPr id="647" name="Google Shape;647;p41"/>
          <p:cNvSpPr txBox="1">
            <a:spLocks noGrp="1"/>
          </p:cNvSpPr>
          <p:nvPr>
            <p:ph type="subTitle" idx="3"/>
          </p:nvPr>
        </p:nvSpPr>
        <p:spPr>
          <a:xfrm>
            <a:off x="321762" y="3799514"/>
            <a:ext cx="3507288" cy="1322180"/>
          </a:xfrm>
          <a:prstGeom prst="rect">
            <a:avLst/>
          </a:prstGeom>
        </p:spPr>
        <p:txBody>
          <a:bodyPr spcFirstLastPara="1" wrap="square" lIns="91425" tIns="91425" rIns="91425" bIns="91425" anchor="t" anchorCtr="0">
            <a:noAutofit/>
          </a:bodyPr>
          <a:lstStyle/>
          <a:p>
            <a:pPr marL="0" lvl="0" indent="0" algn="l"/>
            <a:r>
              <a:rPr lang="fr-FR" sz="1100" dirty="0"/>
              <a:t>4.1. Cellulose and </a:t>
            </a:r>
            <a:r>
              <a:rPr lang="fr-FR" sz="1100" dirty="0" err="1"/>
              <a:t>Its</a:t>
            </a:r>
            <a:r>
              <a:rPr lang="fr-FR" sz="1100" dirty="0"/>
              <a:t> </a:t>
            </a:r>
            <a:r>
              <a:rPr lang="fr-FR" sz="1100" dirty="0" err="1"/>
              <a:t>Derivatives</a:t>
            </a:r>
            <a:br>
              <a:rPr lang="fr-FR" sz="1100" dirty="0"/>
            </a:br>
            <a:r>
              <a:rPr lang="fr-FR" sz="1100" dirty="0"/>
              <a:t>4.2. </a:t>
            </a:r>
            <a:r>
              <a:rPr lang="fr-FR" sz="1100" dirty="0" err="1"/>
              <a:t>Starch</a:t>
            </a:r>
            <a:br>
              <a:rPr lang="fr-FR" sz="1100" dirty="0"/>
            </a:br>
            <a:r>
              <a:rPr lang="fr-FR" sz="1100" dirty="0"/>
              <a:t>4.3. </a:t>
            </a:r>
            <a:r>
              <a:rPr lang="fr-FR" sz="1100" dirty="0" err="1"/>
              <a:t>Functional</a:t>
            </a:r>
            <a:r>
              <a:rPr lang="fr-FR" sz="1100" dirty="0"/>
              <a:t> </a:t>
            </a:r>
            <a:r>
              <a:rPr lang="fr-FR" sz="1100" dirty="0" err="1"/>
              <a:t>Properties</a:t>
            </a:r>
            <a:r>
              <a:rPr lang="fr-FR" sz="1100" dirty="0"/>
              <a:t> of Native and </a:t>
            </a:r>
            <a:r>
              <a:rPr lang="fr-FR" sz="1100" dirty="0" err="1"/>
              <a:t>Modified</a:t>
            </a:r>
            <a:r>
              <a:rPr lang="fr-FR" sz="1100" dirty="0"/>
              <a:t> </a:t>
            </a:r>
            <a:r>
              <a:rPr lang="fr-FR" sz="1100" dirty="0" err="1"/>
              <a:t>Starches</a:t>
            </a:r>
            <a:br>
              <a:rPr lang="fr-FR" sz="1100" dirty="0"/>
            </a:br>
            <a:r>
              <a:rPr lang="fr-FR" sz="1100" dirty="0"/>
              <a:t>4.4. </a:t>
            </a:r>
            <a:r>
              <a:rPr lang="fr-FR" sz="1100" dirty="0" err="1"/>
              <a:t>Amylolytic</a:t>
            </a:r>
            <a:r>
              <a:rPr lang="fr-FR" sz="1100" dirty="0"/>
              <a:t> Enzymes and </a:t>
            </a:r>
            <a:r>
              <a:rPr lang="fr-FR" sz="1100" dirty="0" err="1"/>
              <a:t>Their</a:t>
            </a:r>
            <a:r>
              <a:rPr lang="fr-FR" sz="1100" dirty="0"/>
              <a:t> Applications</a:t>
            </a:r>
            <a:br>
              <a:rPr lang="fr-FR" sz="1100" dirty="0"/>
            </a:br>
            <a:r>
              <a:rPr lang="fr-FR" sz="1100" dirty="0"/>
              <a:t>4.5. </a:t>
            </a:r>
            <a:r>
              <a:rPr lang="fr-FR" sz="1100" dirty="0" err="1"/>
              <a:t>Dietary</a:t>
            </a:r>
            <a:r>
              <a:rPr lang="fr-FR" sz="1100" dirty="0"/>
              <a:t> </a:t>
            </a:r>
            <a:r>
              <a:rPr lang="fr-FR" sz="1100" dirty="0" err="1"/>
              <a:t>Fibers</a:t>
            </a:r>
            <a:endParaRPr sz="1100" dirty="0">
              <a:solidFill>
                <a:srgbClr val="666666"/>
              </a:solidFill>
            </a:endParaRPr>
          </a:p>
        </p:txBody>
      </p:sp>
      <p:sp>
        <p:nvSpPr>
          <p:cNvPr id="648" name="Google Shape;648;p41"/>
          <p:cNvSpPr txBox="1">
            <a:spLocks noGrp="1"/>
          </p:cNvSpPr>
          <p:nvPr>
            <p:ph type="subTitle" idx="1"/>
          </p:nvPr>
        </p:nvSpPr>
        <p:spPr>
          <a:xfrm>
            <a:off x="39985" y="1623423"/>
            <a:ext cx="3373240" cy="1411083"/>
          </a:xfrm>
          <a:prstGeom prst="rect">
            <a:avLst/>
          </a:prstGeom>
        </p:spPr>
        <p:txBody>
          <a:bodyPr spcFirstLastPara="1" wrap="square" lIns="91425" tIns="91425" rIns="91425" bIns="91425" anchor="t" anchorCtr="0">
            <a:noAutofit/>
          </a:bodyPr>
          <a:lstStyle/>
          <a:p>
            <a:pPr algn="l"/>
            <a:r>
              <a:rPr lang="fr-FR" sz="1100" dirty="0"/>
              <a:t>1.1. Importance and Structure of Water</a:t>
            </a:r>
            <a:br>
              <a:rPr lang="fr-FR" sz="1100" dirty="0"/>
            </a:br>
            <a:r>
              <a:rPr lang="fr-FR" sz="1100" dirty="0"/>
              <a:t>1.2. Physical </a:t>
            </a:r>
            <a:r>
              <a:rPr lang="fr-FR" sz="1100" dirty="0" err="1"/>
              <a:t>Properties</a:t>
            </a:r>
            <a:br>
              <a:rPr lang="fr-FR" sz="1100" dirty="0"/>
            </a:br>
            <a:r>
              <a:rPr lang="fr-FR" sz="1100" dirty="0"/>
              <a:t>1.3. Water Activity</a:t>
            </a:r>
            <a:br>
              <a:rPr lang="fr-FR" sz="1100" dirty="0"/>
            </a:br>
            <a:r>
              <a:rPr lang="fr-FR" sz="1100" dirty="0"/>
              <a:t>1.4. </a:t>
            </a:r>
            <a:r>
              <a:rPr lang="fr-FR" sz="1100" dirty="0" err="1"/>
              <a:t>Behavior</a:t>
            </a:r>
            <a:r>
              <a:rPr lang="fr-FR" sz="1100" dirty="0"/>
              <a:t> of Water in Solutions</a:t>
            </a:r>
            <a:br>
              <a:rPr lang="fr-FR" sz="1100" dirty="0"/>
            </a:br>
            <a:r>
              <a:rPr lang="fr-FR" sz="1100" dirty="0"/>
              <a:t>1.5. Adsorption </a:t>
            </a:r>
            <a:r>
              <a:rPr lang="fr-FR" sz="1100" dirty="0" err="1"/>
              <a:t>Isotherms</a:t>
            </a:r>
            <a:br>
              <a:rPr lang="fr-FR" sz="1100" dirty="0"/>
            </a:br>
            <a:r>
              <a:rPr lang="fr-FR" sz="1100" dirty="0"/>
              <a:t>1.6. </a:t>
            </a:r>
            <a:r>
              <a:rPr lang="fr-FR" sz="1100" dirty="0" err="1"/>
              <a:t>Hysteresis</a:t>
            </a:r>
            <a:r>
              <a:rPr lang="fr-FR" sz="1100" dirty="0"/>
              <a:t> </a:t>
            </a:r>
            <a:r>
              <a:rPr lang="fr-FR" sz="1100" dirty="0" err="1"/>
              <a:t>Phenomena</a:t>
            </a:r>
            <a:r>
              <a:rPr lang="fr-FR" sz="1100" dirty="0"/>
              <a:t> of </a:t>
            </a:r>
            <a:r>
              <a:rPr lang="fr-FR" sz="1100" dirty="0" err="1"/>
              <a:t>Isotherms</a:t>
            </a:r>
            <a:endParaRPr lang="fr-FR" sz="1100" dirty="0"/>
          </a:p>
        </p:txBody>
      </p:sp>
      <p:sp>
        <p:nvSpPr>
          <p:cNvPr id="649" name="Google Shape;649;p41"/>
          <p:cNvSpPr txBox="1">
            <a:spLocks noGrp="1"/>
          </p:cNvSpPr>
          <p:nvPr>
            <p:ph type="subTitle" idx="2"/>
          </p:nvPr>
        </p:nvSpPr>
        <p:spPr>
          <a:xfrm>
            <a:off x="3413228" y="1612642"/>
            <a:ext cx="2995735" cy="1493643"/>
          </a:xfrm>
          <a:prstGeom prst="rect">
            <a:avLst/>
          </a:prstGeom>
        </p:spPr>
        <p:txBody>
          <a:bodyPr spcFirstLastPara="1" wrap="square" lIns="91425" tIns="91425" rIns="91425" bIns="91425" anchor="t" anchorCtr="0">
            <a:noAutofit/>
          </a:bodyPr>
          <a:lstStyle/>
          <a:p>
            <a:pPr marL="0" lvl="0" indent="0" algn="l"/>
            <a:r>
              <a:rPr lang="fr-FR" sz="1100" dirty="0"/>
              <a:t>2.1. Physical </a:t>
            </a:r>
            <a:r>
              <a:rPr lang="fr-FR" sz="1100" dirty="0" err="1"/>
              <a:t>Properties</a:t>
            </a:r>
            <a:r>
              <a:rPr lang="fr-FR" sz="1100" dirty="0"/>
              <a:t> of </a:t>
            </a:r>
            <a:r>
              <a:rPr lang="fr-FR" sz="1100" dirty="0" err="1"/>
              <a:t>Proteins</a:t>
            </a:r>
            <a:br>
              <a:rPr lang="fr-FR" sz="1100" dirty="0"/>
            </a:br>
            <a:r>
              <a:rPr lang="fr-FR" sz="1100" dirty="0"/>
              <a:t>2.2. Extraction of Food </a:t>
            </a:r>
            <a:r>
              <a:rPr lang="fr-FR" sz="1100" dirty="0" err="1"/>
              <a:t>Proteins</a:t>
            </a:r>
            <a:br>
              <a:rPr lang="fr-FR" sz="1100" dirty="0"/>
            </a:br>
            <a:r>
              <a:rPr lang="fr-FR" sz="1100" dirty="0"/>
              <a:t>2.3. Egg </a:t>
            </a:r>
            <a:r>
              <a:rPr lang="fr-FR" sz="1100" dirty="0" err="1"/>
              <a:t>Proteins</a:t>
            </a:r>
            <a:r>
              <a:rPr lang="fr-FR" sz="1100" dirty="0"/>
              <a:t>: </a:t>
            </a:r>
            <a:r>
              <a:rPr lang="fr-FR" sz="1100" dirty="0" err="1"/>
              <a:t>Properties</a:t>
            </a:r>
            <a:r>
              <a:rPr lang="fr-FR" sz="1100" dirty="0"/>
              <a:t> and Applications</a:t>
            </a:r>
            <a:br>
              <a:rPr lang="fr-FR" sz="1100" dirty="0"/>
            </a:br>
            <a:r>
              <a:rPr lang="fr-FR" sz="1100" dirty="0"/>
              <a:t>2.4. </a:t>
            </a:r>
            <a:r>
              <a:rPr lang="fr-FR" sz="1100" dirty="0" err="1"/>
              <a:t>Functional</a:t>
            </a:r>
            <a:r>
              <a:rPr lang="fr-FR" sz="1100" dirty="0"/>
              <a:t> </a:t>
            </a:r>
            <a:r>
              <a:rPr lang="fr-FR" sz="1100" dirty="0" err="1"/>
              <a:t>Properties</a:t>
            </a:r>
            <a:r>
              <a:rPr lang="fr-FR" sz="1100" dirty="0"/>
              <a:t> of Milk </a:t>
            </a:r>
            <a:r>
              <a:rPr lang="fr-FR" sz="1100" dirty="0" err="1"/>
              <a:t>Proteins</a:t>
            </a:r>
            <a:r>
              <a:rPr lang="fr-FR" sz="1100" dirty="0"/>
              <a:t> and </a:t>
            </a:r>
            <a:r>
              <a:rPr lang="fr-FR" sz="1100" dirty="0" err="1"/>
              <a:t>Their</a:t>
            </a:r>
            <a:r>
              <a:rPr lang="fr-FR" sz="1100" dirty="0"/>
              <a:t> </a:t>
            </a:r>
            <a:r>
              <a:rPr lang="fr-FR" sz="1100" dirty="0" err="1"/>
              <a:t>Enhancement</a:t>
            </a:r>
            <a:br>
              <a:rPr lang="fr-FR" sz="1100" dirty="0"/>
            </a:br>
            <a:r>
              <a:rPr lang="fr-FR" sz="1100" dirty="0"/>
              <a:t>2.5. </a:t>
            </a:r>
            <a:r>
              <a:rPr lang="fr-FR" sz="1100" dirty="0" err="1"/>
              <a:t>Protein</a:t>
            </a:r>
            <a:r>
              <a:rPr lang="fr-FR" sz="1100" dirty="0"/>
              <a:t> </a:t>
            </a:r>
            <a:r>
              <a:rPr lang="fr-FR" sz="1100" dirty="0" err="1"/>
              <a:t>Ingredients</a:t>
            </a:r>
            <a:endParaRPr sz="1100" dirty="0"/>
          </a:p>
        </p:txBody>
      </p:sp>
      <p:sp>
        <p:nvSpPr>
          <p:cNvPr id="650" name="Google Shape;650;p41"/>
          <p:cNvSpPr txBox="1">
            <a:spLocks noGrp="1"/>
          </p:cNvSpPr>
          <p:nvPr>
            <p:ph type="subTitle" idx="4"/>
          </p:nvPr>
        </p:nvSpPr>
        <p:spPr>
          <a:xfrm>
            <a:off x="3880086" y="4012505"/>
            <a:ext cx="2581476" cy="1855406"/>
          </a:xfrm>
          <a:prstGeom prst="rect">
            <a:avLst/>
          </a:prstGeom>
        </p:spPr>
        <p:txBody>
          <a:bodyPr spcFirstLastPara="1" wrap="square" lIns="91425" tIns="91425" rIns="91425" bIns="91425" anchor="t" anchorCtr="0">
            <a:noAutofit/>
          </a:bodyPr>
          <a:lstStyle/>
          <a:p>
            <a:pPr marL="0" lvl="0" indent="0" algn="l"/>
            <a:r>
              <a:rPr lang="fr-FR" sz="1100" dirty="0"/>
              <a:t>5.1. General Aspects</a:t>
            </a:r>
            <a:br>
              <a:rPr lang="fr-FR" sz="1100" dirty="0"/>
            </a:br>
            <a:r>
              <a:rPr lang="fr-FR" sz="1100" dirty="0"/>
              <a:t>5.2. Plant-</a:t>
            </a:r>
            <a:r>
              <a:rPr lang="fr-FR" sz="1100" dirty="0" err="1"/>
              <a:t>Based</a:t>
            </a:r>
            <a:r>
              <a:rPr lang="fr-FR" sz="1100" dirty="0"/>
              <a:t> Food </a:t>
            </a:r>
            <a:r>
              <a:rPr lang="fr-FR" sz="1100" dirty="0" err="1"/>
              <a:t>Systems</a:t>
            </a:r>
            <a:br>
              <a:rPr lang="fr-FR" sz="1100" dirty="0"/>
            </a:br>
            <a:r>
              <a:rPr lang="fr-FR" sz="1100" dirty="0"/>
              <a:t>5.3. Animal-</a:t>
            </a:r>
            <a:r>
              <a:rPr lang="fr-FR" sz="1100" dirty="0" err="1"/>
              <a:t>Based</a:t>
            </a:r>
            <a:r>
              <a:rPr lang="fr-FR" sz="1100" dirty="0"/>
              <a:t> Food </a:t>
            </a:r>
            <a:r>
              <a:rPr lang="fr-FR" sz="1100" dirty="0" err="1"/>
              <a:t>Systems</a:t>
            </a:r>
            <a:br>
              <a:rPr lang="fr-FR" sz="1100" dirty="0"/>
            </a:br>
            <a:r>
              <a:rPr lang="fr-FR" sz="1100" dirty="0"/>
              <a:t>5.4. Non-</a:t>
            </a:r>
            <a:r>
              <a:rPr lang="fr-FR" sz="1100" dirty="0" err="1"/>
              <a:t>Conventional</a:t>
            </a:r>
            <a:r>
              <a:rPr lang="fr-FR" sz="1100" dirty="0"/>
              <a:t> Food </a:t>
            </a:r>
            <a:r>
              <a:rPr lang="fr-FR" sz="1100" dirty="0" err="1"/>
              <a:t>Systems</a:t>
            </a:r>
            <a:r>
              <a:rPr lang="fr-FR" sz="1100" dirty="0"/>
              <a:t> (N.C.F.S.)</a:t>
            </a:r>
            <a:endParaRPr sz="1100" dirty="0"/>
          </a:p>
        </p:txBody>
      </p:sp>
      <p:sp>
        <p:nvSpPr>
          <p:cNvPr id="651" name="Google Shape;651;p41"/>
          <p:cNvSpPr txBox="1">
            <a:spLocks noGrp="1"/>
          </p:cNvSpPr>
          <p:nvPr>
            <p:ph type="subTitle" idx="5"/>
          </p:nvPr>
        </p:nvSpPr>
        <p:spPr>
          <a:xfrm>
            <a:off x="6315001" y="1628971"/>
            <a:ext cx="2818078" cy="1405535"/>
          </a:xfrm>
          <a:prstGeom prst="rect">
            <a:avLst/>
          </a:prstGeom>
        </p:spPr>
        <p:txBody>
          <a:bodyPr spcFirstLastPara="1" wrap="square" lIns="91425" tIns="91425" rIns="91425" bIns="91425" anchor="t" anchorCtr="0">
            <a:noAutofit/>
          </a:bodyPr>
          <a:lstStyle/>
          <a:p>
            <a:pPr marL="0" lvl="0" indent="0" algn="l"/>
            <a:r>
              <a:rPr lang="fr-FR" sz="1100" dirty="0"/>
              <a:t>3.1. </a:t>
            </a:r>
            <a:r>
              <a:rPr lang="fr-FR" sz="1100" dirty="0" err="1"/>
              <a:t>Physicochemical</a:t>
            </a:r>
            <a:r>
              <a:rPr lang="fr-FR" sz="1100" dirty="0"/>
              <a:t> </a:t>
            </a:r>
            <a:r>
              <a:rPr lang="fr-FR" sz="1100" dirty="0" err="1"/>
              <a:t>Properties</a:t>
            </a:r>
            <a:r>
              <a:rPr lang="fr-FR" sz="1100" dirty="0"/>
              <a:t> of </a:t>
            </a:r>
            <a:r>
              <a:rPr lang="fr-FR" sz="1100" dirty="0" err="1"/>
              <a:t>Lipids</a:t>
            </a:r>
            <a:br>
              <a:rPr lang="fr-FR" sz="1100" dirty="0"/>
            </a:br>
            <a:r>
              <a:rPr lang="fr-FR" sz="1100" dirty="0"/>
              <a:t>3.2. </a:t>
            </a:r>
            <a:r>
              <a:rPr lang="fr-FR" sz="1100" dirty="0" err="1"/>
              <a:t>Functional</a:t>
            </a:r>
            <a:r>
              <a:rPr lang="fr-FR" sz="1100" dirty="0"/>
              <a:t> </a:t>
            </a:r>
            <a:r>
              <a:rPr lang="fr-FR" sz="1100" dirty="0" err="1"/>
              <a:t>Properties</a:t>
            </a:r>
            <a:r>
              <a:rPr lang="fr-FR" sz="1100" dirty="0"/>
              <a:t> of Fats</a:t>
            </a:r>
            <a:br>
              <a:rPr lang="fr-FR" sz="1100" dirty="0"/>
            </a:br>
            <a:r>
              <a:rPr lang="fr-FR" sz="1100" dirty="0"/>
              <a:t>3.3. </a:t>
            </a:r>
            <a:r>
              <a:rPr lang="fr-FR" sz="1100" dirty="0" err="1"/>
              <a:t>Nutritional</a:t>
            </a:r>
            <a:r>
              <a:rPr lang="fr-FR" sz="1100" dirty="0"/>
              <a:t> </a:t>
            </a:r>
            <a:r>
              <a:rPr lang="fr-FR" sz="1100" dirty="0" err="1"/>
              <a:t>Requirements</a:t>
            </a:r>
            <a:r>
              <a:rPr lang="fr-FR" sz="1100" dirty="0"/>
              <a:t> for Fats</a:t>
            </a:r>
            <a:br>
              <a:rPr lang="fr-FR" sz="1100" dirty="0"/>
            </a:br>
            <a:r>
              <a:rPr lang="fr-FR" sz="1100" dirty="0"/>
              <a:t>3.4. </a:t>
            </a:r>
            <a:r>
              <a:rPr lang="fr-FR" sz="1100" dirty="0" err="1"/>
              <a:t>Preservation</a:t>
            </a:r>
            <a:r>
              <a:rPr lang="fr-FR" sz="1100" dirty="0"/>
              <a:t> and </a:t>
            </a:r>
            <a:r>
              <a:rPr lang="fr-FR" sz="1100" dirty="0" err="1"/>
              <a:t>Deterioration</a:t>
            </a:r>
            <a:r>
              <a:rPr lang="fr-FR" sz="1100" dirty="0"/>
              <a:t> of Fats</a:t>
            </a:r>
            <a:endParaRPr sz="1100" dirty="0"/>
          </a:p>
        </p:txBody>
      </p:sp>
      <p:sp>
        <p:nvSpPr>
          <p:cNvPr id="652" name="Google Shape;652;p41"/>
          <p:cNvSpPr txBox="1">
            <a:spLocks noGrp="1"/>
          </p:cNvSpPr>
          <p:nvPr>
            <p:ph type="subTitle" idx="6"/>
          </p:nvPr>
        </p:nvSpPr>
        <p:spPr>
          <a:xfrm>
            <a:off x="6461562" y="4026297"/>
            <a:ext cx="2305500" cy="572700"/>
          </a:xfrm>
          <a:prstGeom prst="rect">
            <a:avLst/>
          </a:prstGeom>
        </p:spPr>
        <p:txBody>
          <a:bodyPr spcFirstLastPara="1" wrap="square" lIns="91425" tIns="91425" rIns="91425" bIns="91425" anchor="t" anchorCtr="0">
            <a:noAutofit/>
          </a:bodyPr>
          <a:lstStyle/>
          <a:p>
            <a:pPr marL="0" lvl="0" indent="0"/>
            <a:r>
              <a:rPr lang="fr-FR" dirty="0"/>
              <a:t>Food </a:t>
            </a:r>
            <a:r>
              <a:rPr lang="fr-FR" dirty="0" err="1"/>
              <a:t>Deterioration</a:t>
            </a:r>
            <a:endParaRPr dirty="0"/>
          </a:p>
        </p:txBody>
      </p:sp>
      <p:sp>
        <p:nvSpPr>
          <p:cNvPr id="653" name="Google Shape;653;p41"/>
          <p:cNvSpPr txBox="1">
            <a:spLocks noGrp="1"/>
          </p:cNvSpPr>
          <p:nvPr>
            <p:ph type="title" idx="7"/>
          </p:nvPr>
        </p:nvSpPr>
        <p:spPr>
          <a:xfrm>
            <a:off x="352650" y="703199"/>
            <a:ext cx="7347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I</a:t>
            </a:r>
            <a:endParaRPr dirty="0"/>
          </a:p>
        </p:txBody>
      </p:sp>
      <p:sp>
        <p:nvSpPr>
          <p:cNvPr id="654" name="Google Shape;654;p41"/>
          <p:cNvSpPr txBox="1">
            <a:spLocks noGrp="1"/>
          </p:cNvSpPr>
          <p:nvPr>
            <p:ph type="title" idx="8"/>
          </p:nvPr>
        </p:nvSpPr>
        <p:spPr>
          <a:xfrm>
            <a:off x="321762" y="3000888"/>
            <a:ext cx="7347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IV</a:t>
            </a:r>
            <a:endParaRPr dirty="0"/>
          </a:p>
        </p:txBody>
      </p:sp>
      <p:sp>
        <p:nvSpPr>
          <p:cNvPr id="655" name="Google Shape;655;p41"/>
          <p:cNvSpPr txBox="1">
            <a:spLocks noGrp="1"/>
          </p:cNvSpPr>
          <p:nvPr>
            <p:ph type="title" idx="9"/>
          </p:nvPr>
        </p:nvSpPr>
        <p:spPr>
          <a:xfrm>
            <a:off x="4204671" y="820331"/>
            <a:ext cx="7347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II</a:t>
            </a:r>
            <a:endParaRPr dirty="0"/>
          </a:p>
        </p:txBody>
      </p:sp>
      <p:sp>
        <p:nvSpPr>
          <p:cNvPr id="656" name="Google Shape;656;p41"/>
          <p:cNvSpPr txBox="1">
            <a:spLocks noGrp="1"/>
          </p:cNvSpPr>
          <p:nvPr>
            <p:ph type="title" idx="13"/>
          </p:nvPr>
        </p:nvSpPr>
        <p:spPr>
          <a:xfrm>
            <a:off x="4204650" y="3106285"/>
            <a:ext cx="7347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V</a:t>
            </a:r>
            <a:endParaRPr dirty="0"/>
          </a:p>
        </p:txBody>
      </p:sp>
      <p:sp>
        <p:nvSpPr>
          <p:cNvPr id="657" name="Google Shape;657;p41"/>
          <p:cNvSpPr txBox="1">
            <a:spLocks noGrp="1"/>
          </p:cNvSpPr>
          <p:nvPr>
            <p:ph type="title" idx="14"/>
          </p:nvPr>
        </p:nvSpPr>
        <p:spPr>
          <a:xfrm>
            <a:off x="6903950" y="792798"/>
            <a:ext cx="7347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III</a:t>
            </a:r>
            <a:endParaRPr dirty="0"/>
          </a:p>
        </p:txBody>
      </p:sp>
      <p:sp>
        <p:nvSpPr>
          <p:cNvPr id="658" name="Google Shape;658;p41"/>
          <p:cNvSpPr txBox="1">
            <a:spLocks noGrp="1"/>
          </p:cNvSpPr>
          <p:nvPr>
            <p:ph type="title" idx="15"/>
          </p:nvPr>
        </p:nvSpPr>
        <p:spPr>
          <a:xfrm>
            <a:off x="7119612" y="3143479"/>
            <a:ext cx="734700" cy="484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VI</a:t>
            </a:r>
            <a:endParaRPr dirty="0"/>
          </a:p>
        </p:txBody>
      </p:sp>
      <p:sp>
        <p:nvSpPr>
          <p:cNvPr id="659" name="Google Shape;659;p41"/>
          <p:cNvSpPr txBox="1">
            <a:spLocks noGrp="1"/>
          </p:cNvSpPr>
          <p:nvPr>
            <p:ph type="subTitle" idx="16"/>
          </p:nvPr>
        </p:nvSpPr>
        <p:spPr>
          <a:xfrm>
            <a:off x="-357686" y="1161769"/>
            <a:ext cx="2305500" cy="484800"/>
          </a:xfrm>
          <a:prstGeom prst="rect">
            <a:avLst/>
          </a:prstGeom>
        </p:spPr>
        <p:txBody>
          <a:bodyPr spcFirstLastPara="1" wrap="square" lIns="91425" tIns="91425" rIns="91425" bIns="91425" anchor="b" anchorCtr="0">
            <a:noAutofit/>
          </a:bodyPr>
          <a:lstStyle/>
          <a:p>
            <a:pPr marL="0" lvl="0" indent="0"/>
            <a:r>
              <a:rPr lang="fr-FR" dirty="0"/>
              <a:t>Water in Food</a:t>
            </a:r>
          </a:p>
        </p:txBody>
      </p:sp>
      <p:sp>
        <p:nvSpPr>
          <p:cNvPr id="660" name="Google Shape;660;p41"/>
          <p:cNvSpPr txBox="1">
            <a:spLocks noGrp="1"/>
          </p:cNvSpPr>
          <p:nvPr>
            <p:ph type="subTitle" idx="17"/>
          </p:nvPr>
        </p:nvSpPr>
        <p:spPr>
          <a:xfrm>
            <a:off x="3329535" y="1272362"/>
            <a:ext cx="2305500" cy="484800"/>
          </a:xfrm>
          <a:prstGeom prst="rect">
            <a:avLst/>
          </a:prstGeom>
        </p:spPr>
        <p:txBody>
          <a:bodyPr spcFirstLastPara="1" wrap="square" lIns="91425" tIns="91425" rIns="91425" bIns="91425" anchor="b" anchorCtr="0">
            <a:noAutofit/>
          </a:bodyPr>
          <a:lstStyle/>
          <a:p>
            <a:pPr marL="0" lvl="0" indent="0"/>
            <a:r>
              <a:rPr lang="fr-FR" dirty="0" err="1"/>
              <a:t>Proteins</a:t>
            </a:r>
            <a:r>
              <a:rPr lang="fr-FR" dirty="0"/>
              <a:t> in Food</a:t>
            </a:r>
            <a:endParaRPr dirty="0"/>
          </a:p>
        </p:txBody>
      </p:sp>
      <p:sp>
        <p:nvSpPr>
          <p:cNvPr id="661" name="Google Shape;661;p41"/>
          <p:cNvSpPr txBox="1">
            <a:spLocks noGrp="1"/>
          </p:cNvSpPr>
          <p:nvPr>
            <p:ph type="subTitle" idx="18"/>
          </p:nvPr>
        </p:nvSpPr>
        <p:spPr>
          <a:xfrm>
            <a:off x="6202243" y="1238246"/>
            <a:ext cx="2305500" cy="484800"/>
          </a:xfrm>
          <a:prstGeom prst="rect">
            <a:avLst/>
          </a:prstGeom>
        </p:spPr>
        <p:txBody>
          <a:bodyPr spcFirstLastPara="1" wrap="square" lIns="91425" tIns="91425" rIns="91425" bIns="91425" anchor="b" anchorCtr="0">
            <a:noAutofit/>
          </a:bodyPr>
          <a:lstStyle/>
          <a:p>
            <a:pPr marL="0" lvl="0" indent="0"/>
            <a:r>
              <a:rPr lang="fr-FR" dirty="0" err="1"/>
              <a:t>Lipids</a:t>
            </a:r>
            <a:r>
              <a:rPr lang="fr-FR" dirty="0"/>
              <a:t> or Fats</a:t>
            </a:r>
            <a:endParaRPr dirty="0"/>
          </a:p>
        </p:txBody>
      </p:sp>
      <p:sp>
        <p:nvSpPr>
          <p:cNvPr id="662" name="Google Shape;662;p41"/>
          <p:cNvSpPr txBox="1">
            <a:spLocks noGrp="1"/>
          </p:cNvSpPr>
          <p:nvPr>
            <p:ph type="subTitle" idx="19"/>
          </p:nvPr>
        </p:nvSpPr>
        <p:spPr>
          <a:xfrm>
            <a:off x="-357686" y="3468327"/>
            <a:ext cx="3223350" cy="484800"/>
          </a:xfrm>
          <a:prstGeom prst="rect">
            <a:avLst/>
          </a:prstGeom>
        </p:spPr>
        <p:txBody>
          <a:bodyPr spcFirstLastPara="1" wrap="square" lIns="91425" tIns="91425" rIns="91425" bIns="91425" anchor="b" anchorCtr="0">
            <a:noAutofit/>
          </a:bodyPr>
          <a:lstStyle/>
          <a:p>
            <a:pPr marL="0" lvl="0" indent="0"/>
            <a:r>
              <a:rPr lang="fr-FR" dirty="0"/>
              <a:t>Carbohydrates in Food</a:t>
            </a:r>
            <a:endParaRPr dirty="0"/>
          </a:p>
        </p:txBody>
      </p:sp>
      <p:sp>
        <p:nvSpPr>
          <p:cNvPr id="664" name="Google Shape;664;p41"/>
          <p:cNvSpPr txBox="1">
            <a:spLocks noGrp="1"/>
          </p:cNvSpPr>
          <p:nvPr>
            <p:ph type="subTitle" idx="21"/>
          </p:nvPr>
        </p:nvSpPr>
        <p:spPr>
          <a:xfrm>
            <a:off x="7354993" y="4765757"/>
            <a:ext cx="2305500" cy="484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Conclusion</a:t>
            </a:r>
            <a:endParaRPr dirty="0"/>
          </a:p>
        </p:txBody>
      </p:sp>
      <p:sp>
        <p:nvSpPr>
          <p:cNvPr id="2" name="Google Shape;664;p41">
            <a:extLst>
              <a:ext uri="{FF2B5EF4-FFF2-40B4-BE49-F238E27FC236}">
                <a16:creationId xmlns:a16="http://schemas.microsoft.com/office/drawing/2014/main" id="{31B98774-F1B9-B689-0C4F-FDCC82E92252}"/>
              </a:ext>
            </a:extLst>
          </p:cNvPr>
          <p:cNvSpPr txBox="1">
            <a:spLocks/>
          </p:cNvSpPr>
          <p:nvPr/>
        </p:nvSpPr>
        <p:spPr>
          <a:xfrm>
            <a:off x="-652365" y="54704"/>
            <a:ext cx="2305500" cy="484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accent2"/>
              </a:buClr>
              <a:buSzPts val="2000"/>
              <a:buFont typeface="Questrial"/>
              <a:buNone/>
              <a:defRPr sz="2000" b="1" i="0" u="none" strike="noStrike" cap="none">
                <a:solidFill>
                  <a:schemeClr val="dk1"/>
                </a:solidFill>
                <a:latin typeface="Questrial"/>
                <a:ea typeface="Questrial"/>
                <a:cs typeface="Questrial"/>
                <a:sym typeface="Questrial"/>
              </a:defRPr>
            </a:lvl1pPr>
            <a:lvl2pPr marL="914400" marR="0" lvl="1"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2pPr>
            <a:lvl3pPr marL="1371600" marR="0" lvl="2"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3pPr>
            <a:lvl4pPr marL="1828800" marR="0" lvl="3"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4pPr>
            <a:lvl5pPr marL="2286000" marR="0" lvl="4"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5pPr>
            <a:lvl6pPr marL="2743200" marR="0" lvl="5"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6pPr>
            <a:lvl7pPr marL="3200400" marR="0" lvl="6"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7pPr>
            <a:lvl8pPr marL="3657600" marR="0" lvl="7"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8pPr>
            <a:lvl9pPr marL="4114800" marR="0" lvl="8"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9pPr>
          </a:lstStyle>
          <a:p>
            <a:pPr marL="0" indent="0"/>
            <a:r>
              <a:rPr lang="fr-FR" dirty="0"/>
              <a:t>Introduction</a:t>
            </a:r>
          </a:p>
        </p:txBody>
      </p:sp>
      <p:sp>
        <p:nvSpPr>
          <p:cNvPr id="5" name="Google Shape;664;p41">
            <a:extLst>
              <a:ext uri="{FF2B5EF4-FFF2-40B4-BE49-F238E27FC236}">
                <a16:creationId xmlns:a16="http://schemas.microsoft.com/office/drawing/2014/main" id="{05E94D81-B451-873D-2E02-CBB63D69F60C}"/>
              </a:ext>
            </a:extLst>
          </p:cNvPr>
          <p:cNvSpPr txBox="1">
            <a:spLocks/>
          </p:cNvSpPr>
          <p:nvPr/>
        </p:nvSpPr>
        <p:spPr>
          <a:xfrm>
            <a:off x="3510863" y="3566713"/>
            <a:ext cx="2305500" cy="484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accent2"/>
              </a:buClr>
              <a:buSzPts val="2000"/>
              <a:buFont typeface="Questrial"/>
              <a:buNone/>
              <a:defRPr sz="2000" b="1" i="0" u="none" strike="noStrike" cap="none">
                <a:solidFill>
                  <a:schemeClr val="dk1"/>
                </a:solidFill>
                <a:latin typeface="Questrial"/>
                <a:ea typeface="Questrial"/>
                <a:cs typeface="Questrial"/>
                <a:sym typeface="Questrial"/>
              </a:defRPr>
            </a:lvl1pPr>
            <a:lvl2pPr marL="914400" marR="0" lvl="1"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2pPr>
            <a:lvl3pPr marL="1371600" marR="0" lvl="2"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3pPr>
            <a:lvl4pPr marL="1828800" marR="0" lvl="3"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4pPr>
            <a:lvl5pPr marL="2286000" marR="0" lvl="4"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5pPr>
            <a:lvl6pPr marL="2743200" marR="0" lvl="5"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6pPr>
            <a:lvl7pPr marL="3200400" marR="0" lvl="6"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7pPr>
            <a:lvl8pPr marL="3657600" marR="0" lvl="7"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8pPr>
            <a:lvl9pPr marL="4114800" marR="0" lvl="8"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9pPr>
          </a:lstStyle>
          <a:p>
            <a:pPr marL="0" indent="0"/>
            <a:r>
              <a:rPr lang="fr-FR" dirty="0"/>
              <a:t>Food </a:t>
            </a:r>
            <a:r>
              <a:rPr lang="fr-FR" dirty="0" err="1"/>
              <a:t>Systems</a:t>
            </a:r>
            <a:endParaRPr lang="fr-FR" dirty="0"/>
          </a:p>
        </p:txBody>
      </p:sp>
      <p:sp>
        <p:nvSpPr>
          <p:cNvPr id="6" name="Google Shape;664;p41">
            <a:extLst>
              <a:ext uri="{FF2B5EF4-FFF2-40B4-BE49-F238E27FC236}">
                <a16:creationId xmlns:a16="http://schemas.microsoft.com/office/drawing/2014/main" id="{73A766DA-D0B9-4820-1D56-2812F58625AE}"/>
              </a:ext>
            </a:extLst>
          </p:cNvPr>
          <p:cNvSpPr txBox="1">
            <a:spLocks/>
          </p:cNvSpPr>
          <p:nvPr/>
        </p:nvSpPr>
        <p:spPr>
          <a:xfrm>
            <a:off x="6461562" y="3568942"/>
            <a:ext cx="2239157" cy="484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17500" algn="ctr" rtl="0">
              <a:lnSpc>
                <a:spcPct val="115000"/>
              </a:lnSpc>
              <a:spcBef>
                <a:spcPts val="0"/>
              </a:spcBef>
              <a:spcAft>
                <a:spcPts val="0"/>
              </a:spcAft>
              <a:buClr>
                <a:schemeClr val="accent2"/>
              </a:buClr>
              <a:buSzPts val="2000"/>
              <a:buFont typeface="Questrial"/>
              <a:buNone/>
              <a:defRPr sz="2000" b="1" i="0" u="none" strike="noStrike" cap="none">
                <a:solidFill>
                  <a:schemeClr val="dk1"/>
                </a:solidFill>
                <a:latin typeface="Questrial"/>
                <a:ea typeface="Questrial"/>
                <a:cs typeface="Questrial"/>
                <a:sym typeface="Questrial"/>
              </a:defRPr>
            </a:lvl1pPr>
            <a:lvl2pPr marL="914400" marR="0" lvl="1"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2pPr>
            <a:lvl3pPr marL="1371600" marR="0" lvl="2"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3pPr>
            <a:lvl4pPr marL="1828800" marR="0" lvl="3"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4pPr>
            <a:lvl5pPr marL="2286000" marR="0" lvl="4"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5pPr>
            <a:lvl6pPr marL="2743200" marR="0" lvl="5"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6pPr>
            <a:lvl7pPr marL="3200400" marR="0" lvl="6"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7pPr>
            <a:lvl8pPr marL="3657600" marR="0" lvl="7"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8pPr>
            <a:lvl9pPr marL="4114800" marR="0" lvl="8" indent="-317500" algn="l" rtl="0">
              <a:lnSpc>
                <a:spcPct val="100000"/>
              </a:lnSpc>
              <a:spcBef>
                <a:spcPts val="0"/>
              </a:spcBef>
              <a:spcAft>
                <a:spcPts val="0"/>
              </a:spcAft>
              <a:buClr>
                <a:schemeClr val="dk1"/>
              </a:buClr>
              <a:buSzPts val="2000"/>
              <a:buFont typeface="Questrial"/>
              <a:buNone/>
              <a:defRPr sz="2000" b="1" i="0" u="none" strike="noStrike" cap="none">
                <a:solidFill>
                  <a:schemeClr val="dk1"/>
                </a:solidFill>
                <a:latin typeface="Questrial"/>
                <a:ea typeface="Questrial"/>
                <a:cs typeface="Questrial"/>
                <a:sym typeface="Questrial"/>
              </a:defRPr>
            </a:lvl9pPr>
          </a:lstStyle>
          <a:p>
            <a:pPr marL="0" indent="0"/>
            <a:r>
              <a:rPr lang="fr-FR" dirty="0"/>
              <a:t>Food </a:t>
            </a:r>
            <a:r>
              <a:rPr lang="fr-FR" dirty="0" err="1"/>
              <a:t>Spoilage</a:t>
            </a:r>
            <a:endParaRPr lang="fr-F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87"/>
        <p:cNvGrpSpPr/>
        <p:nvPr/>
      </p:nvGrpSpPr>
      <p:grpSpPr>
        <a:xfrm>
          <a:off x="0" y="0"/>
          <a:ext cx="0" cy="0"/>
          <a:chOff x="0" y="0"/>
          <a:chExt cx="0" cy="0"/>
        </a:xfrm>
      </p:grpSpPr>
      <p:sp>
        <p:nvSpPr>
          <p:cNvPr id="688" name="Google Shape;688;p43"/>
          <p:cNvSpPr txBox="1">
            <a:spLocks noGrp="1"/>
          </p:cNvSpPr>
          <p:nvPr>
            <p:ph type="title"/>
          </p:nvPr>
        </p:nvSpPr>
        <p:spPr>
          <a:xfrm>
            <a:off x="3943350" y="2343900"/>
            <a:ext cx="4487400" cy="960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Introduction</a:t>
            </a:r>
            <a:endParaRPr/>
          </a:p>
        </p:txBody>
      </p:sp>
      <p:sp>
        <p:nvSpPr>
          <p:cNvPr id="689" name="Google Shape;689;p43"/>
          <p:cNvSpPr txBox="1">
            <a:spLocks noGrp="1"/>
          </p:cNvSpPr>
          <p:nvPr>
            <p:ph type="title" idx="2"/>
          </p:nvPr>
        </p:nvSpPr>
        <p:spPr>
          <a:xfrm>
            <a:off x="3943350" y="1428000"/>
            <a:ext cx="1163100" cy="915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dirty="0"/>
          </a:p>
        </p:txBody>
      </p:sp>
      <p:sp>
        <p:nvSpPr>
          <p:cNvPr id="690" name="Google Shape;690;p43"/>
          <p:cNvSpPr txBox="1">
            <a:spLocks noGrp="1"/>
          </p:cNvSpPr>
          <p:nvPr>
            <p:ph type="subTitle" idx="1"/>
          </p:nvPr>
        </p:nvSpPr>
        <p:spPr>
          <a:xfrm>
            <a:off x="3943350" y="3303900"/>
            <a:ext cx="4487400" cy="411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grpSp>
        <p:nvGrpSpPr>
          <p:cNvPr id="691" name="Google Shape;691;p43"/>
          <p:cNvGrpSpPr/>
          <p:nvPr/>
        </p:nvGrpSpPr>
        <p:grpSpPr>
          <a:xfrm>
            <a:off x="313175" y="1381125"/>
            <a:ext cx="3268225" cy="3222870"/>
            <a:chOff x="313175" y="1381125"/>
            <a:chExt cx="3268225" cy="3222870"/>
          </a:xfrm>
        </p:grpSpPr>
        <p:grpSp>
          <p:nvGrpSpPr>
            <p:cNvPr id="692" name="Google Shape;692;p43"/>
            <p:cNvGrpSpPr/>
            <p:nvPr/>
          </p:nvGrpSpPr>
          <p:grpSpPr>
            <a:xfrm>
              <a:off x="475100" y="1381125"/>
              <a:ext cx="2079270" cy="2507147"/>
              <a:chOff x="-2353825" y="1381125"/>
              <a:chExt cx="2079270" cy="2507147"/>
            </a:xfrm>
          </p:grpSpPr>
          <p:sp>
            <p:nvSpPr>
              <p:cNvPr id="693" name="Google Shape;693;p43"/>
              <p:cNvSpPr/>
              <p:nvPr/>
            </p:nvSpPr>
            <p:spPr>
              <a:xfrm>
                <a:off x="-876451" y="1664810"/>
                <a:ext cx="601895" cy="521273"/>
              </a:xfrm>
              <a:custGeom>
                <a:avLst/>
                <a:gdLst/>
                <a:ahLst/>
                <a:cxnLst/>
                <a:rect l="l" t="t" r="r" b="b"/>
                <a:pathLst>
                  <a:path w="15185" h="13151" extrusionOk="0">
                    <a:moveTo>
                      <a:pt x="3796" y="1"/>
                    </a:moveTo>
                    <a:lnTo>
                      <a:pt x="0" y="6576"/>
                    </a:lnTo>
                    <a:lnTo>
                      <a:pt x="3796" y="13151"/>
                    </a:lnTo>
                    <a:lnTo>
                      <a:pt x="11388" y="13151"/>
                    </a:lnTo>
                    <a:lnTo>
                      <a:pt x="15185" y="6576"/>
                    </a:lnTo>
                    <a:lnTo>
                      <a:pt x="11388"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43"/>
              <p:cNvSpPr/>
              <p:nvPr/>
            </p:nvSpPr>
            <p:spPr>
              <a:xfrm>
                <a:off x="-1861407" y="2232220"/>
                <a:ext cx="601935" cy="521312"/>
              </a:xfrm>
              <a:custGeom>
                <a:avLst/>
                <a:gdLst/>
                <a:ahLst/>
                <a:cxnLst/>
                <a:rect l="l" t="t" r="r" b="b"/>
                <a:pathLst>
                  <a:path w="15186" h="13152" extrusionOk="0">
                    <a:moveTo>
                      <a:pt x="3797" y="1"/>
                    </a:moveTo>
                    <a:lnTo>
                      <a:pt x="1" y="6576"/>
                    </a:lnTo>
                    <a:lnTo>
                      <a:pt x="3797" y="13151"/>
                    </a:lnTo>
                    <a:lnTo>
                      <a:pt x="11389" y="13151"/>
                    </a:lnTo>
                    <a:lnTo>
                      <a:pt x="15186" y="6576"/>
                    </a:lnTo>
                    <a:lnTo>
                      <a:pt x="11389" y="1"/>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43"/>
              <p:cNvSpPr/>
              <p:nvPr/>
            </p:nvSpPr>
            <p:spPr>
              <a:xfrm>
                <a:off x="-876451" y="2799669"/>
                <a:ext cx="601895" cy="521273"/>
              </a:xfrm>
              <a:custGeom>
                <a:avLst/>
                <a:gdLst/>
                <a:ahLst/>
                <a:cxnLst/>
                <a:rect l="l" t="t" r="r" b="b"/>
                <a:pathLst>
                  <a:path w="15185" h="13151" extrusionOk="0">
                    <a:moveTo>
                      <a:pt x="3796" y="0"/>
                    </a:moveTo>
                    <a:lnTo>
                      <a:pt x="0" y="6574"/>
                    </a:lnTo>
                    <a:lnTo>
                      <a:pt x="3796" y="13150"/>
                    </a:lnTo>
                    <a:lnTo>
                      <a:pt x="11388" y="13150"/>
                    </a:lnTo>
                    <a:lnTo>
                      <a:pt x="15185" y="6574"/>
                    </a:lnTo>
                    <a:lnTo>
                      <a:pt x="11388"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43"/>
              <p:cNvSpPr/>
              <p:nvPr/>
            </p:nvSpPr>
            <p:spPr>
              <a:xfrm>
                <a:off x="-1368909" y="1381125"/>
                <a:ext cx="601935" cy="521273"/>
              </a:xfrm>
              <a:custGeom>
                <a:avLst/>
                <a:gdLst/>
                <a:ahLst/>
                <a:cxnLst/>
                <a:rect l="l" t="t" r="r" b="b"/>
                <a:pathLst>
                  <a:path w="15186" h="13151" extrusionOk="0">
                    <a:moveTo>
                      <a:pt x="3796" y="0"/>
                    </a:moveTo>
                    <a:lnTo>
                      <a:pt x="0" y="6575"/>
                    </a:lnTo>
                    <a:lnTo>
                      <a:pt x="3796" y="13150"/>
                    </a:lnTo>
                    <a:lnTo>
                      <a:pt x="11389" y="13150"/>
                    </a:lnTo>
                    <a:lnTo>
                      <a:pt x="15185" y="6575"/>
                    </a:lnTo>
                    <a:lnTo>
                      <a:pt x="11389" y="0"/>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43"/>
              <p:cNvSpPr/>
              <p:nvPr/>
            </p:nvSpPr>
            <p:spPr>
              <a:xfrm>
                <a:off x="-2353825" y="1948535"/>
                <a:ext cx="601895" cy="521273"/>
              </a:xfrm>
              <a:custGeom>
                <a:avLst/>
                <a:gdLst/>
                <a:ahLst/>
                <a:cxnLst/>
                <a:rect l="l" t="t" r="r" b="b"/>
                <a:pathLst>
                  <a:path w="15185" h="13151" extrusionOk="0">
                    <a:moveTo>
                      <a:pt x="3796" y="0"/>
                    </a:moveTo>
                    <a:lnTo>
                      <a:pt x="0" y="6575"/>
                    </a:lnTo>
                    <a:lnTo>
                      <a:pt x="3796" y="13151"/>
                    </a:lnTo>
                    <a:lnTo>
                      <a:pt x="11388" y="13151"/>
                    </a:lnTo>
                    <a:lnTo>
                      <a:pt x="15185" y="6575"/>
                    </a:lnTo>
                    <a:lnTo>
                      <a:pt x="11388"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43"/>
              <p:cNvSpPr/>
              <p:nvPr/>
            </p:nvSpPr>
            <p:spPr>
              <a:xfrm>
                <a:off x="-1368909" y="1948535"/>
                <a:ext cx="601935" cy="521273"/>
              </a:xfrm>
              <a:custGeom>
                <a:avLst/>
                <a:gdLst/>
                <a:ahLst/>
                <a:cxnLst/>
                <a:rect l="l" t="t" r="r" b="b"/>
                <a:pathLst>
                  <a:path w="15186" h="13151" extrusionOk="0">
                    <a:moveTo>
                      <a:pt x="3796" y="0"/>
                    </a:moveTo>
                    <a:lnTo>
                      <a:pt x="0" y="6575"/>
                    </a:lnTo>
                    <a:lnTo>
                      <a:pt x="3796" y="13151"/>
                    </a:lnTo>
                    <a:lnTo>
                      <a:pt x="11389" y="13151"/>
                    </a:lnTo>
                    <a:lnTo>
                      <a:pt x="15185" y="6575"/>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43"/>
              <p:cNvSpPr/>
              <p:nvPr/>
            </p:nvSpPr>
            <p:spPr>
              <a:xfrm>
                <a:off x="-1368909" y="3083315"/>
                <a:ext cx="601935" cy="521233"/>
              </a:xfrm>
              <a:custGeom>
                <a:avLst/>
                <a:gdLst/>
                <a:ahLst/>
                <a:cxnLst/>
                <a:rect l="l" t="t" r="r" b="b"/>
                <a:pathLst>
                  <a:path w="15186" h="13150" extrusionOk="0">
                    <a:moveTo>
                      <a:pt x="3796" y="1"/>
                    </a:moveTo>
                    <a:lnTo>
                      <a:pt x="0" y="6577"/>
                    </a:lnTo>
                    <a:lnTo>
                      <a:pt x="3796" y="13150"/>
                    </a:lnTo>
                    <a:lnTo>
                      <a:pt x="11389" y="13150"/>
                    </a:lnTo>
                    <a:lnTo>
                      <a:pt x="15185" y="6577"/>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43"/>
              <p:cNvSpPr/>
              <p:nvPr/>
            </p:nvSpPr>
            <p:spPr>
              <a:xfrm>
                <a:off x="-2256673" y="3342504"/>
                <a:ext cx="370611" cy="320905"/>
              </a:xfrm>
              <a:custGeom>
                <a:avLst/>
                <a:gdLst/>
                <a:ahLst/>
                <a:cxnLst/>
                <a:rect l="l" t="t" r="r" b="b"/>
                <a:pathLst>
                  <a:path w="9350" h="8096" extrusionOk="0">
                    <a:moveTo>
                      <a:pt x="2338" y="1"/>
                    </a:moveTo>
                    <a:lnTo>
                      <a:pt x="0" y="4048"/>
                    </a:lnTo>
                    <a:lnTo>
                      <a:pt x="2338" y="8096"/>
                    </a:lnTo>
                    <a:lnTo>
                      <a:pt x="7013" y="8096"/>
                    </a:lnTo>
                    <a:lnTo>
                      <a:pt x="9349" y="4048"/>
                    </a:lnTo>
                    <a:lnTo>
                      <a:pt x="7013" y="1"/>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43"/>
              <p:cNvSpPr/>
              <p:nvPr/>
            </p:nvSpPr>
            <p:spPr>
              <a:xfrm>
                <a:off x="-1828309" y="1581730"/>
                <a:ext cx="370611" cy="320905"/>
              </a:xfrm>
              <a:custGeom>
                <a:avLst/>
                <a:gdLst/>
                <a:ahLst/>
                <a:cxnLst/>
                <a:rect l="l" t="t" r="r" b="b"/>
                <a:pathLst>
                  <a:path w="9350" h="8096" extrusionOk="0">
                    <a:moveTo>
                      <a:pt x="2340" y="0"/>
                    </a:moveTo>
                    <a:lnTo>
                      <a:pt x="0" y="4048"/>
                    </a:lnTo>
                    <a:lnTo>
                      <a:pt x="2340" y="8096"/>
                    </a:lnTo>
                    <a:lnTo>
                      <a:pt x="7013" y="8096"/>
                    </a:lnTo>
                    <a:lnTo>
                      <a:pt x="9350" y="4048"/>
                    </a:lnTo>
                    <a:lnTo>
                      <a:pt x="7013"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43"/>
              <p:cNvSpPr/>
              <p:nvPr/>
            </p:nvSpPr>
            <p:spPr>
              <a:xfrm>
                <a:off x="-876451" y="2232220"/>
                <a:ext cx="601895" cy="521312"/>
              </a:xfrm>
              <a:custGeom>
                <a:avLst/>
                <a:gdLst/>
                <a:ahLst/>
                <a:cxnLst/>
                <a:rect l="l" t="t" r="r" b="b"/>
                <a:pathLst>
                  <a:path w="15185" h="13152" extrusionOk="0">
                    <a:moveTo>
                      <a:pt x="3796" y="1"/>
                    </a:moveTo>
                    <a:lnTo>
                      <a:pt x="0" y="6576"/>
                    </a:lnTo>
                    <a:lnTo>
                      <a:pt x="3796" y="13151"/>
                    </a:lnTo>
                    <a:lnTo>
                      <a:pt x="11388" y="13151"/>
                    </a:lnTo>
                    <a:lnTo>
                      <a:pt x="15185" y="6576"/>
                    </a:lnTo>
                    <a:lnTo>
                      <a:pt x="11388"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43"/>
              <p:cNvSpPr/>
              <p:nvPr/>
            </p:nvSpPr>
            <p:spPr>
              <a:xfrm>
                <a:off x="-876451" y="3367079"/>
                <a:ext cx="601895" cy="521193"/>
              </a:xfrm>
              <a:custGeom>
                <a:avLst/>
                <a:gdLst/>
                <a:ahLst/>
                <a:cxnLst/>
                <a:rect l="l" t="t" r="r" b="b"/>
                <a:pathLst>
                  <a:path w="15185" h="13149" extrusionOk="0">
                    <a:moveTo>
                      <a:pt x="3796" y="0"/>
                    </a:moveTo>
                    <a:lnTo>
                      <a:pt x="0" y="6573"/>
                    </a:lnTo>
                    <a:lnTo>
                      <a:pt x="3796" y="13148"/>
                    </a:lnTo>
                    <a:lnTo>
                      <a:pt x="11388" y="13148"/>
                    </a:lnTo>
                    <a:lnTo>
                      <a:pt x="15185" y="6573"/>
                    </a:lnTo>
                    <a:lnTo>
                      <a:pt x="1138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4" name="Google Shape;704;p43"/>
            <p:cNvGrpSpPr/>
            <p:nvPr/>
          </p:nvGrpSpPr>
          <p:grpSpPr>
            <a:xfrm>
              <a:off x="313175" y="1628700"/>
              <a:ext cx="3268225" cy="2975295"/>
              <a:chOff x="313175" y="1628700"/>
              <a:chExt cx="3268225" cy="2975295"/>
            </a:xfrm>
          </p:grpSpPr>
          <p:pic>
            <p:nvPicPr>
              <p:cNvPr id="705" name="Google Shape;705;p43"/>
              <p:cNvPicPr preferRelativeResize="0"/>
              <p:nvPr/>
            </p:nvPicPr>
            <p:blipFill rotWithShape="1">
              <a:blip r:embed="rId3">
                <a:alphaModFix/>
              </a:blip>
              <a:srcRect l="18116" t="10280" r="18116" b="10272"/>
              <a:stretch/>
            </p:blipFill>
            <p:spPr>
              <a:xfrm flipH="1">
                <a:off x="2281150" y="2573000"/>
                <a:ext cx="1300250" cy="1620000"/>
              </a:xfrm>
              <a:prstGeom prst="rect">
                <a:avLst/>
              </a:prstGeom>
              <a:noFill/>
              <a:ln>
                <a:noFill/>
              </a:ln>
              <a:effectLst>
                <a:outerShdw blurRad="57150" dist="19050" dir="5400000" algn="bl" rotWithShape="0">
                  <a:schemeClr val="dk1">
                    <a:alpha val="50000"/>
                  </a:schemeClr>
                </a:outerShdw>
              </a:effectLst>
            </p:spPr>
          </p:pic>
          <p:sp>
            <p:nvSpPr>
              <p:cNvPr id="706" name="Google Shape;706;p43"/>
              <p:cNvSpPr/>
              <p:nvPr/>
            </p:nvSpPr>
            <p:spPr>
              <a:xfrm>
                <a:off x="313175" y="4192995"/>
                <a:ext cx="2704200" cy="411000"/>
              </a:xfrm>
              <a:prstGeom prst="ellipse">
                <a:avLst/>
              </a:prstGeom>
              <a:solidFill>
                <a:schemeClr val="dk1">
                  <a:alpha val="177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07" name="Google Shape;707;p43"/>
              <p:cNvPicPr preferRelativeResize="0"/>
              <p:nvPr/>
            </p:nvPicPr>
            <p:blipFill rotWithShape="1">
              <a:blip r:embed="rId4">
                <a:alphaModFix/>
              </a:blip>
              <a:srcRect l="16325" t="10721" r="16325" b="13509"/>
              <a:stretch/>
            </p:blipFill>
            <p:spPr>
              <a:xfrm>
                <a:off x="407975" y="1628700"/>
                <a:ext cx="2514599" cy="2828925"/>
              </a:xfrm>
              <a:prstGeom prst="rect">
                <a:avLst/>
              </a:prstGeom>
              <a:noFill/>
              <a:ln>
                <a:noFill/>
              </a:ln>
              <a:effectLst>
                <a:outerShdw blurRad="57150" dist="19050" dir="5400000" algn="bl" rotWithShape="0">
                  <a:schemeClr val="dk1">
                    <a:alpha val="50000"/>
                  </a:schemeClr>
                </a:outerShdw>
              </a:effectLst>
            </p:spPr>
          </p:pic>
        </p:gr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11"/>
        <p:cNvGrpSpPr/>
        <p:nvPr/>
      </p:nvGrpSpPr>
      <p:grpSpPr>
        <a:xfrm>
          <a:off x="0" y="0"/>
          <a:ext cx="0" cy="0"/>
          <a:chOff x="0" y="0"/>
          <a:chExt cx="0" cy="0"/>
        </a:xfrm>
      </p:grpSpPr>
      <p:sp>
        <p:nvSpPr>
          <p:cNvPr id="712" name="Google Shape;712;p44"/>
          <p:cNvSpPr txBox="1">
            <a:spLocks noGrp="1"/>
          </p:cNvSpPr>
          <p:nvPr>
            <p:ph type="title"/>
          </p:nvPr>
        </p:nvSpPr>
        <p:spPr>
          <a:xfrm>
            <a:off x="661309" y="57808"/>
            <a:ext cx="7704000" cy="572700"/>
          </a:xfrm>
          <a:prstGeom prst="rect">
            <a:avLst/>
          </a:prstGeom>
        </p:spPr>
        <p:txBody>
          <a:bodyPr spcFirstLastPara="1" wrap="square" lIns="91425" tIns="91425" rIns="91425" bIns="91425" anchor="t" anchorCtr="0">
            <a:noAutofit/>
          </a:bodyPr>
          <a:lstStyle/>
          <a:p>
            <a:pPr lvl="0"/>
            <a:r>
              <a:rPr lang="en" dirty="0"/>
              <a:t>Introduction to food  biochemistry</a:t>
            </a:r>
            <a:endParaRPr dirty="0"/>
          </a:p>
        </p:txBody>
      </p:sp>
      <p:sp>
        <p:nvSpPr>
          <p:cNvPr id="714" name="Google Shape;714;p44"/>
          <p:cNvSpPr txBox="1">
            <a:spLocks noGrp="1"/>
          </p:cNvSpPr>
          <p:nvPr>
            <p:ph type="subTitle" idx="2"/>
          </p:nvPr>
        </p:nvSpPr>
        <p:spPr>
          <a:xfrm>
            <a:off x="490750" y="744808"/>
            <a:ext cx="8401050" cy="3201011"/>
          </a:xfrm>
          <a:prstGeom prst="rect">
            <a:avLst/>
          </a:prstGeom>
        </p:spPr>
        <p:txBody>
          <a:bodyPr spcFirstLastPara="1" wrap="square" lIns="91425" tIns="91425" rIns="91425" bIns="91425" anchor="t" anchorCtr="0">
            <a:noAutofit/>
          </a:bodyPr>
          <a:lstStyle/>
          <a:p>
            <a:pPr algn="just"/>
            <a:r>
              <a:rPr lang="fr-FR" sz="1800" dirty="0"/>
              <a:t>      Food </a:t>
            </a:r>
            <a:r>
              <a:rPr lang="fr-FR" sz="1800" dirty="0" err="1"/>
              <a:t>Biochemistry</a:t>
            </a:r>
            <a:r>
              <a:rPr lang="fr-FR" sz="1800" dirty="0"/>
              <a:t> stands as a pivotal discipline at the intersection of </a:t>
            </a:r>
            <a:r>
              <a:rPr lang="fr-FR" sz="1800" dirty="0" err="1"/>
              <a:t>nutritional</a:t>
            </a:r>
            <a:r>
              <a:rPr lang="fr-FR" sz="1800" dirty="0"/>
              <a:t> science, </a:t>
            </a:r>
            <a:r>
              <a:rPr lang="fr-FR" sz="1800" dirty="0" err="1"/>
              <a:t>chemistry</a:t>
            </a:r>
            <a:r>
              <a:rPr lang="fr-FR" sz="1800" dirty="0"/>
              <a:t>, and </a:t>
            </a:r>
            <a:r>
              <a:rPr lang="fr-FR" sz="1800" dirty="0" err="1"/>
              <a:t>food</a:t>
            </a:r>
            <a:r>
              <a:rPr lang="fr-FR" sz="1800" dirty="0"/>
              <a:t> </a:t>
            </a:r>
            <a:r>
              <a:rPr lang="fr-FR" sz="1800" dirty="0" err="1"/>
              <a:t>technology</a:t>
            </a:r>
            <a:r>
              <a:rPr lang="fr-FR" sz="1800" dirty="0"/>
              <a:t>. It moves </a:t>
            </a:r>
            <a:r>
              <a:rPr lang="fr-FR" sz="1800" dirty="0" err="1"/>
              <a:t>beyond</a:t>
            </a:r>
            <a:r>
              <a:rPr lang="fr-FR" sz="1800" dirty="0"/>
              <a:t> the </a:t>
            </a:r>
            <a:r>
              <a:rPr lang="fr-FR" sz="1800" dirty="0" err="1"/>
              <a:t>foundational</a:t>
            </a:r>
            <a:r>
              <a:rPr lang="fr-FR" sz="1800" dirty="0"/>
              <a:t> </a:t>
            </a:r>
            <a:r>
              <a:rPr lang="fr-FR" sz="1800" dirty="0" err="1"/>
              <a:t>principles</a:t>
            </a:r>
            <a:r>
              <a:rPr lang="fr-FR" sz="1800" dirty="0"/>
              <a:t> of </a:t>
            </a:r>
            <a:r>
              <a:rPr lang="fr-FR" sz="1800" dirty="0" err="1"/>
              <a:t>general</a:t>
            </a:r>
            <a:r>
              <a:rPr lang="fr-FR" sz="1800" dirty="0"/>
              <a:t> </a:t>
            </a:r>
            <a:r>
              <a:rPr lang="fr-FR" sz="1800" dirty="0" err="1"/>
              <a:t>biochemistry</a:t>
            </a:r>
            <a:r>
              <a:rPr lang="fr-FR" sz="1800" dirty="0"/>
              <a:t> to focus </a:t>
            </a:r>
            <a:r>
              <a:rPr lang="fr-FR" sz="1800" dirty="0" err="1"/>
              <a:t>specifically</a:t>
            </a:r>
            <a:r>
              <a:rPr lang="fr-FR" sz="1800" dirty="0"/>
              <a:t> on the composition, </a:t>
            </a:r>
            <a:r>
              <a:rPr lang="fr-FR" sz="1800" dirty="0" err="1"/>
              <a:t>properties</a:t>
            </a:r>
            <a:r>
              <a:rPr lang="fr-FR" sz="1800" dirty="0"/>
              <a:t>, and transformations of the </a:t>
            </a:r>
            <a:r>
              <a:rPr lang="fr-FR" sz="1800" dirty="0" err="1"/>
              <a:t>biological</a:t>
            </a:r>
            <a:r>
              <a:rPr lang="fr-FR" sz="1800" dirty="0"/>
              <a:t> </a:t>
            </a:r>
            <a:r>
              <a:rPr lang="fr-FR" sz="1800" dirty="0" err="1"/>
              <a:t>molecules</a:t>
            </a:r>
            <a:r>
              <a:rPr lang="fr-FR" sz="1800" dirty="0"/>
              <a:t> </a:t>
            </a:r>
            <a:r>
              <a:rPr lang="fr-FR" sz="1800" dirty="0" err="1"/>
              <a:t>that</a:t>
            </a:r>
            <a:r>
              <a:rPr lang="fr-FR" sz="1800" dirty="0"/>
              <a:t> </a:t>
            </a:r>
            <a:r>
              <a:rPr lang="fr-FR" sz="1800" dirty="0" err="1"/>
              <a:t>constitute</a:t>
            </a:r>
            <a:r>
              <a:rPr lang="fr-FR" sz="1800" dirty="0"/>
              <a:t> </a:t>
            </a:r>
            <a:r>
              <a:rPr lang="fr-FR" sz="1800" dirty="0" err="1"/>
              <a:t>our</a:t>
            </a:r>
            <a:r>
              <a:rPr lang="fr-FR" sz="1800" dirty="0"/>
              <a:t> </a:t>
            </a:r>
            <a:r>
              <a:rPr lang="fr-FR" sz="1800" dirty="0" err="1"/>
              <a:t>food</a:t>
            </a:r>
            <a:r>
              <a:rPr lang="fr-FR" sz="1800" dirty="0"/>
              <a:t>. This module </a:t>
            </a:r>
            <a:r>
              <a:rPr lang="fr-FR" sz="1800" dirty="0" err="1"/>
              <a:t>is</a:t>
            </a:r>
            <a:r>
              <a:rPr lang="fr-FR" sz="1800" dirty="0"/>
              <a:t> </a:t>
            </a:r>
            <a:r>
              <a:rPr lang="fr-FR" sz="1800" dirty="0" err="1"/>
              <a:t>designed</a:t>
            </a:r>
            <a:r>
              <a:rPr lang="fr-FR" sz="1800" dirty="0"/>
              <a:t> to </a:t>
            </a:r>
            <a:r>
              <a:rPr lang="fr-FR" sz="1800" dirty="0" err="1"/>
              <a:t>provide</a:t>
            </a:r>
            <a:r>
              <a:rPr lang="fr-FR" sz="1800" dirty="0"/>
              <a:t> a </a:t>
            </a:r>
            <a:r>
              <a:rPr lang="fr-FR" sz="1800" dirty="0" err="1"/>
              <a:t>comprehensive</a:t>
            </a:r>
            <a:r>
              <a:rPr lang="fr-FR" sz="1800" dirty="0"/>
              <a:t> </a:t>
            </a:r>
            <a:r>
              <a:rPr lang="fr-FR" sz="1800" dirty="0" err="1"/>
              <a:t>understanding</a:t>
            </a:r>
            <a:r>
              <a:rPr lang="fr-FR" sz="1800" dirty="0"/>
              <a:t> of the major </a:t>
            </a:r>
            <a:r>
              <a:rPr lang="fr-FR" sz="1800" dirty="0" err="1"/>
              <a:t>constituents</a:t>
            </a:r>
            <a:r>
              <a:rPr lang="fr-FR" sz="1800" dirty="0"/>
              <a:t> in </a:t>
            </a:r>
            <a:r>
              <a:rPr lang="fr-FR" sz="1800" dirty="0" err="1"/>
              <a:t>food</a:t>
            </a:r>
            <a:r>
              <a:rPr lang="fr-FR" sz="1800" dirty="0"/>
              <a:t>—water, </a:t>
            </a:r>
            <a:r>
              <a:rPr lang="fr-FR" sz="1800" dirty="0" err="1"/>
              <a:t>proteins</a:t>
            </a:r>
            <a:r>
              <a:rPr lang="fr-FR" sz="1800" dirty="0"/>
              <a:t>, </a:t>
            </a:r>
            <a:r>
              <a:rPr lang="fr-FR" sz="1800" dirty="0" err="1"/>
              <a:t>lipids</a:t>
            </a:r>
            <a:r>
              <a:rPr lang="fr-FR" sz="1800" dirty="0"/>
              <a:t>, and carbohydrates—and </a:t>
            </a:r>
            <a:r>
              <a:rPr lang="fr-FR" sz="1800" dirty="0" err="1"/>
              <a:t>their</a:t>
            </a:r>
            <a:r>
              <a:rPr lang="fr-FR" sz="1800" dirty="0"/>
              <a:t> </a:t>
            </a:r>
            <a:r>
              <a:rPr lang="fr-FR" sz="1800" dirty="0" err="1"/>
              <a:t>critical</a:t>
            </a:r>
            <a:r>
              <a:rPr lang="fr-FR" sz="1800" dirty="0"/>
              <a:t> </a:t>
            </a:r>
            <a:r>
              <a:rPr lang="fr-FR" sz="1800" dirty="0" err="1"/>
              <a:t>roles</a:t>
            </a:r>
            <a:r>
              <a:rPr lang="fr-FR" sz="1800" dirty="0"/>
              <a:t> in </a:t>
            </a:r>
            <a:r>
              <a:rPr lang="fr-FR" sz="1800" dirty="0" err="1"/>
              <a:t>determining</a:t>
            </a:r>
            <a:r>
              <a:rPr lang="fr-FR" sz="1800" dirty="0"/>
              <a:t> the </a:t>
            </a:r>
            <a:r>
              <a:rPr lang="fr-FR" sz="1800" dirty="0" err="1"/>
              <a:t>nutritional</a:t>
            </a:r>
            <a:r>
              <a:rPr lang="fr-FR" sz="1800" dirty="0"/>
              <a:t> value, </a:t>
            </a:r>
            <a:r>
              <a:rPr lang="fr-FR" sz="1800" dirty="0" err="1"/>
              <a:t>sensory</a:t>
            </a:r>
            <a:r>
              <a:rPr lang="fr-FR" sz="1800" dirty="0"/>
              <a:t> </a:t>
            </a:r>
            <a:r>
              <a:rPr lang="fr-FR" sz="1800" dirty="0" err="1"/>
              <a:t>quality</a:t>
            </a:r>
            <a:r>
              <a:rPr lang="fr-FR" sz="1800" dirty="0"/>
              <a:t>, </a:t>
            </a:r>
            <a:r>
              <a:rPr lang="fr-FR" sz="1800" dirty="0" err="1"/>
              <a:t>safety</a:t>
            </a:r>
            <a:r>
              <a:rPr lang="fr-FR" sz="1800" dirty="0"/>
              <a:t>, and shelf-life of </a:t>
            </a:r>
            <a:r>
              <a:rPr lang="fr-FR" sz="1800" dirty="0" err="1"/>
              <a:t>food</a:t>
            </a:r>
            <a:r>
              <a:rPr lang="fr-FR" sz="1800" dirty="0"/>
              <a:t> </a:t>
            </a:r>
            <a:r>
              <a:rPr lang="fr-FR" sz="1800" dirty="0" err="1"/>
              <a:t>products</a:t>
            </a:r>
            <a:r>
              <a:rPr lang="fr-FR" sz="1800" dirty="0"/>
              <a:t>.</a:t>
            </a:r>
          </a:p>
        </p:txBody>
      </p:sp>
      <p:pic>
        <p:nvPicPr>
          <p:cNvPr id="715" name="Google Shape;715;p44"/>
          <p:cNvPicPr preferRelativeResize="0"/>
          <p:nvPr/>
        </p:nvPicPr>
        <p:blipFill rotWithShape="1">
          <a:blip r:embed="rId3">
            <a:alphaModFix/>
          </a:blip>
          <a:srcRect/>
          <a:stretch/>
        </p:blipFill>
        <p:spPr>
          <a:xfrm rot="1593903">
            <a:off x="494412" y="3635761"/>
            <a:ext cx="1417928" cy="1417928"/>
          </a:xfrm>
          <a:prstGeom prst="rect">
            <a:avLst/>
          </a:prstGeom>
          <a:noFill/>
          <a:ln>
            <a:noFill/>
          </a:ln>
          <a:effectLst>
            <a:outerShdw blurRad="57150" dist="19050" dir="5400000" algn="bl" rotWithShape="0">
              <a:schemeClr val="dk1">
                <a:alpha val="50000"/>
              </a:scheme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19"/>
        <p:cNvGrpSpPr/>
        <p:nvPr/>
      </p:nvGrpSpPr>
      <p:grpSpPr>
        <a:xfrm>
          <a:off x="0" y="0"/>
          <a:ext cx="0" cy="0"/>
          <a:chOff x="0" y="0"/>
          <a:chExt cx="0" cy="0"/>
        </a:xfrm>
      </p:grpSpPr>
      <p:sp>
        <p:nvSpPr>
          <p:cNvPr id="720" name="Google Shape;720;p45"/>
          <p:cNvSpPr txBox="1">
            <a:spLocks noGrp="1"/>
          </p:cNvSpPr>
          <p:nvPr>
            <p:ph type="title"/>
          </p:nvPr>
        </p:nvSpPr>
        <p:spPr>
          <a:xfrm>
            <a:off x="199596" y="53472"/>
            <a:ext cx="77109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Introduction to food  biochemistry</a:t>
            </a:r>
            <a:endParaRPr dirty="0"/>
          </a:p>
        </p:txBody>
      </p:sp>
      <p:sp>
        <p:nvSpPr>
          <p:cNvPr id="721" name="Google Shape;721;p45"/>
          <p:cNvSpPr txBox="1">
            <a:spLocks noGrp="1"/>
          </p:cNvSpPr>
          <p:nvPr>
            <p:ph type="subTitle" idx="1"/>
          </p:nvPr>
        </p:nvSpPr>
        <p:spPr>
          <a:xfrm>
            <a:off x="647874" y="674532"/>
            <a:ext cx="6997021" cy="2768668"/>
          </a:xfrm>
          <a:prstGeom prst="rect">
            <a:avLst/>
          </a:prstGeom>
        </p:spPr>
        <p:txBody>
          <a:bodyPr spcFirstLastPara="1" wrap="square" lIns="91425" tIns="91425" rIns="91425" bIns="91425" anchor="t" anchorCtr="0">
            <a:noAutofit/>
          </a:bodyPr>
          <a:lstStyle/>
          <a:p>
            <a:pPr marL="139700" indent="0" algn="just">
              <a:lnSpc>
                <a:spcPct val="150000"/>
              </a:lnSpc>
              <a:buNone/>
            </a:pPr>
            <a:r>
              <a:rPr lang="fr-FR" sz="1600" dirty="0"/>
              <a:t>Food </a:t>
            </a:r>
            <a:r>
              <a:rPr lang="fr-FR" sz="1600" dirty="0" err="1"/>
              <a:t>Biochemistry</a:t>
            </a:r>
            <a:r>
              <a:rPr lang="fr-FR" sz="1600" dirty="0"/>
              <a:t> </a:t>
            </a:r>
            <a:r>
              <a:rPr lang="fr-FR" sz="1600" dirty="0" err="1"/>
              <a:t>represents</a:t>
            </a:r>
            <a:r>
              <a:rPr lang="fr-FR" sz="1600" dirty="0"/>
              <a:t> the </a:t>
            </a:r>
            <a:r>
              <a:rPr lang="fr-FR" sz="1600" dirty="0" err="1"/>
              <a:t>cornerstone</a:t>
            </a:r>
            <a:r>
              <a:rPr lang="fr-FR" sz="1600" dirty="0"/>
              <a:t> of modern </a:t>
            </a:r>
            <a:r>
              <a:rPr lang="fr-FR" sz="1600" dirty="0" err="1"/>
              <a:t>food</a:t>
            </a:r>
            <a:r>
              <a:rPr lang="fr-FR" sz="1600" dirty="0"/>
              <a:t> science, </a:t>
            </a:r>
            <a:r>
              <a:rPr lang="fr-FR" sz="1600" dirty="0" err="1"/>
              <a:t>providing</a:t>
            </a:r>
            <a:r>
              <a:rPr lang="fr-FR" sz="1600" dirty="0"/>
              <a:t> the </a:t>
            </a:r>
            <a:r>
              <a:rPr lang="fr-FR" sz="1600" dirty="0" err="1"/>
              <a:t>fundamental</a:t>
            </a:r>
            <a:r>
              <a:rPr lang="fr-FR" sz="1600" dirty="0"/>
              <a:t> </a:t>
            </a:r>
            <a:r>
              <a:rPr lang="fr-FR" sz="1600" dirty="0" err="1"/>
              <a:t>principles</a:t>
            </a:r>
            <a:r>
              <a:rPr lang="fr-FR" sz="1600" dirty="0"/>
              <a:t> to </a:t>
            </a:r>
            <a:r>
              <a:rPr lang="fr-FR" sz="1600" dirty="0" err="1"/>
              <a:t>understand</a:t>
            </a:r>
            <a:r>
              <a:rPr lang="fr-FR" sz="1600" dirty="0"/>
              <a:t> the </a:t>
            </a:r>
            <a:r>
              <a:rPr lang="fr-FR" sz="1600" dirty="0" err="1"/>
              <a:t>complex</a:t>
            </a:r>
            <a:r>
              <a:rPr lang="fr-FR" sz="1600" dirty="0"/>
              <a:t> </a:t>
            </a:r>
            <a:r>
              <a:rPr lang="fr-FR" sz="1600" dirty="0" err="1"/>
              <a:t>interplay</a:t>
            </a:r>
            <a:r>
              <a:rPr lang="fr-FR" sz="1600" dirty="0"/>
              <a:t> </a:t>
            </a:r>
            <a:r>
              <a:rPr lang="fr-FR" sz="1600" dirty="0" err="1"/>
              <a:t>between</a:t>
            </a:r>
            <a:r>
              <a:rPr lang="fr-FR" sz="1600" dirty="0"/>
              <a:t> the </a:t>
            </a:r>
            <a:r>
              <a:rPr lang="fr-FR" sz="1600" dirty="0" err="1"/>
              <a:t>molecular</a:t>
            </a:r>
            <a:r>
              <a:rPr lang="fr-FR" sz="1600" dirty="0"/>
              <a:t> composition of </a:t>
            </a:r>
            <a:r>
              <a:rPr lang="fr-FR" sz="1600" dirty="0" err="1"/>
              <a:t>food</a:t>
            </a:r>
            <a:r>
              <a:rPr lang="fr-FR" sz="1600" dirty="0"/>
              <a:t> and </a:t>
            </a:r>
            <a:r>
              <a:rPr lang="fr-FR" sz="1600" dirty="0" err="1"/>
              <a:t>its</a:t>
            </a:r>
            <a:r>
              <a:rPr lang="fr-FR" sz="1600" dirty="0"/>
              <a:t> </a:t>
            </a:r>
            <a:r>
              <a:rPr lang="fr-FR" sz="1600" dirty="0" err="1"/>
              <a:t>macroscopic</a:t>
            </a:r>
            <a:r>
              <a:rPr lang="fr-FR" sz="1600" dirty="0"/>
              <a:t> </a:t>
            </a:r>
            <a:r>
              <a:rPr lang="fr-FR" sz="1600" dirty="0" err="1"/>
              <a:t>properties</a:t>
            </a:r>
            <a:r>
              <a:rPr lang="fr-FR" sz="1600" dirty="0"/>
              <a:t>, </a:t>
            </a:r>
            <a:r>
              <a:rPr lang="fr-FR" sz="1600" dirty="0" err="1"/>
              <a:t>technological</a:t>
            </a:r>
            <a:r>
              <a:rPr lang="fr-FR" sz="1600" dirty="0"/>
              <a:t> </a:t>
            </a:r>
            <a:r>
              <a:rPr lang="fr-FR" sz="1600" dirty="0" err="1"/>
              <a:t>functionality</a:t>
            </a:r>
            <a:r>
              <a:rPr lang="fr-FR" sz="1600" dirty="0"/>
              <a:t>, and </a:t>
            </a:r>
            <a:r>
              <a:rPr lang="fr-FR" sz="1600" dirty="0" err="1"/>
              <a:t>nutritional</a:t>
            </a:r>
            <a:r>
              <a:rPr lang="fr-FR" sz="1600" dirty="0"/>
              <a:t> impact. This </a:t>
            </a:r>
            <a:r>
              <a:rPr lang="fr-FR" sz="1600" dirty="0" err="1"/>
              <a:t>advanced</a:t>
            </a:r>
            <a:r>
              <a:rPr lang="fr-FR" sz="1600" dirty="0"/>
              <a:t> module </a:t>
            </a:r>
            <a:r>
              <a:rPr lang="fr-FR" sz="1600" dirty="0" err="1"/>
              <a:t>delves</a:t>
            </a:r>
            <a:r>
              <a:rPr lang="fr-FR" sz="1600" dirty="0"/>
              <a:t> </a:t>
            </a:r>
            <a:r>
              <a:rPr lang="fr-FR" sz="1600" dirty="0" err="1"/>
              <a:t>beyond</a:t>
            </a:r>
            <a:r>
              <a:rPr lang="fr-FR" sz="1600" dirty="0"/>
              <a:t> the </a:t>
            </a:r>
            <a:r>
              <a:rPr lang="fr-FR" sz="1600" dirty="0" err="1"/>
              <a:t>static</a:t>
            </a:r>
            <a:r>
              <a:rPr lang="fr-FR" sz="1600" dirty="0"/>
              <a:t> composition of </a:t>
            </a:r>
            <a:r>
              <a:rPr lang="fr-FR" sz="1600" dirty="0" err="1"/>
              <a:t>food</a:t>
            </a:r>
            <a:r>
              <a:rPr lang="fr-FR" sz="1600" dirty="0"/>
              <a:t> to </a:t>
            </a:r>
            <a:r>
              <a:rPr lang="fr-FR" sz="1600" dirty="0" err="1"/>
              <a:t>dynamically</a:t>
            </a:r>
            <a:r>
              <a:rPr lang="fr-FR" sz="1600" dirty="0"/>
              <a:t> </a:t>
            </a:r>
            <a:r>
              <a:rPr lang="fr-FR" sz="1600" dirty="0" err="1"/>
              <a:t>investigate</a:t>
            </a:r>
            <a:r>
              <a:rPr lang="fr-FR" sz="1600" dirty="0"/>
              <a:t> the </a:t>
            </a:r>
            <a:r>
              <a:rPr lang="fr-FR" sz="1600" dirty="0" err="1"/>
              <a:t>biochemical</a:t>
            </a:r>
            <a:r>
              <a:rPr lang="fr-FR" sz="1600" dirty="0"/>
              <a:t> </a:t>
            </a:r>
            <a:r>
              <a:rPr lang="fr-FR" sz="1600" dirty="0" err="1"/>
              <a:t>metamorphosis</a:t>
            </a:r>
            <a:r>
              <a:rPr lang="fr-FR" sz="1600" dirty="0"/>
              <a:t> </a:t>
            </a:r>
            <a:r>
              <a:rPr lang="fr-FR" sz="1600" dirty="0" err="1"/>
              <a:t>that</a:t>
            </a:r>
            <a:r>
              <a:rPr lang="fr-FR" sz="1600" dirty="0"/>
              <a:t> </a:t>
            </a:r>
            <a:r>
              <a:rPr lang="fr-FR" sz="1600" dirty="0" err="1"/>
              <a:t>constituents</a:t>
            </a:r>
            <a:r>
              <a:rPr lang="fr-FR" sz="1600" dirty="0"/>
              <a:t> </a:t>
            </a:r>
            <a:r>
              <a:rPr lang="fr-FR" sz="1600" dirty="0" err="1"/>
              <a:t>undergo</a:t>
            </a:r>
            <a:r>
              <a:rPr lang="fr-FR" sz="1600" dirty="0"/>
              <a:t> </a:t>
            </a:r>
            <a:r>
              <a:rPr lang="fr-FR" sz="1600" dirty="0" err="1"/>
              <a:t>during</a:t>
            </a:r>
            <a:r>
              <a:rPr lang="fr-FR" sz="1600" dirty="0"/>
              <a:t> </a:t>
            </a:r>
            <a:r>
              <a:rPr lang="fr-FR" sz="1600" dirty="0" err="1"/>
              <a:t>processing</a:t>
            </a:r>
            <a:r>
              <a:rPr lang="fr-FR" sz="1600" dirty="0"/>
              <a:t>, </a:t>
            </a:r>
            <a:r>
              <a:rPr lang="fr-FR" sz="1600" dirty="0" err="1"/>
              <a:t>storage</a:t>
            </a:r>
            <a:r>
              <a:rPr lang="fr-FR" sz="1600" dirty="0"/>
              <a:t>, and digestion. In an </a:t>
            </a:r>
            <a:r>
              <a:rPr lang="fr-FR" sz="1600" dirty="0" err="1"/>
              <a:t>era</a:t>
            </a:r>
            <a:r>
              <a:rPr lang="fr-FR" sz="1600" dirty="0"/>
              <a:t> of global challenges, </a:t>
            </a:r>
            <a:r>
              <a:rPr lang="fr-FR" sz="1600" dirty="0" err="1"/>
              <a:t>including</a:t>
            </a:r>
            <a:r>
              <a:rPr lang="fr-FR" sz="1600" dirty="0"/>
              <a:t> the </a:t>
            </a:r>
            <a:r>
              <a:rPr lang="fr-FR" sz="1600" dirty="0" err="1"/>
              <a:t>need</a:t>
            </a:r>
            <a:r>
              <a:rPr lang="fr-FR" sz="1600" dirty="0"/>
              <a:t> for </a:t>
            </a:r>
            <a:r>
              <a:rPr lang="fr-FR" sz="1600" dirty="0" err="1"/>
              <a:t>sustainable</a:t>
            </a:r>
            <a:r>
              <a:rPr lang="fr-FR" sz="1600" dirty="0"/>
              <a:t> </a:t>
            </a:r>
            <a:r>
              <a:rPr lang="fr-FR" sz="1600" dirty="0" err="1"/>
              <a:t>food</a:t>
            </a:r>
            <a:r>
              <a:rPr lang="fr-FR" sz="1600" dirty="0"/>
              <a:t> </a:t>
            </a:r>
            <a:r>
              <a:rPr lang="fr-FR" sz="1600" dirty="0" err="1"/>
              <a:t>systems</a:t>
            </a:r>
            <a:r>
              <a:rPr lang="fr-FR" sz="1600" dirty="0"/>
              <a:t> and the </a:t>
            </a:r>
            <a:r>
              <a:rPr lang="fr-FR" sz="1600" dirty="0" err="1"/>
              <a:t>rise</a:t>
            </a:r>
            <a:r>
              <a:rPr lang="fr-FR" sz="1600" dirty="0"/>
              <a:t> of </a:t>
            </a:r>
            <a:r>
              <a:rPr lang="fr-FR" sz="1600" dirty="0" err="1"/>
              <a:t>precision</a:t>
            </a:r>
            <a:r>
              <a:rPr lang="fr-FR" sz="1600" dirty="0"/>
              <a:t> nutrition, a </a:t>
            </a:r>
            <a:r>
              <a:rPr lang="fr-FR" sz="1600" dirty="0" err="1"/>
              <a:t>deep</a:t>
            </a:r>
            <a:r>
              <a:rPr lang="fr-FR" sz="1600" dirty="0"/>
              <a:t> </a:t>
            </a:r>
            <a:r>
              <a:rPr lang="fr-FR" sz="1600" dirty="0" err="1"/>
              <a:t>biochemical</a:t>
            </a:r>
            <a:r>
              <a:rPr lang="fr-FR" sz="1600" dirty="0"/>
              <a:t> </a:t>
            </a:r>
            <a:r>
              <a:rPr lang="fr-FR" sz="1600" dirty="0" err="1"/>
              <a:t>understanding</a:t>
            </a:r>
            <a:r>
              <a:rPr lang="fr-FR" sz="1600" dirty="0"/>
              <a:t> </a:t>
            </a:r>
            <a:r>
              <a:rPr lang="fr-FR" sz="1600" dirty="0" err="1"/>
              <a:t>is</a:t>
            </a:r>
            <a:r>
              <a:rPr lang="fr-FR" sz="1600" dirty="0"/>
              <a:t> </a:t>
            </a:r>
            <a:r>
              <a:rPr lang="fr-FR" sz="1600" dirty="0" err="1"/>
              <a:t>paramount</a:t>
            </a:r>
            <a:r>
              <a:rPr lang="fr-FR" sz="1600" dirty="0"/>
              <a:t> for innovation in </a:t>
            </a:r>
            <a:r>
              <a:rPr lang="fr-FR" sz="1600" dirty="0" err="1"/>
              <a:t>food</a:t>
            </a:r>
            <a:r>
              <a:rPr lang="fr-FR" sz="1600" dirty="0"/>
              <a:t> design, </a:t>
            </a:r>
            <a:r>
              <a:rPr lang="fr-FR" sz="1600" dirty="0" err="1"/>
              <a:t>waste</a:t>
            </a:r>
            <a:r>
              <a:rPr lang="fr-FR" sz="1600" dirty="0"/>
              <a:t> </a:t>
            </a:r>
            <a:r>
              <a:rPr lang="fr-FR" sz="1600" dirty="0" err="1"/>
              <a:t>reduction</a:t>
            </a:r>
            <a:r>
              <a:rPr lang="fr-FR" sz="1600" dirty="0"/>
              <a:t>, and </a:t>
            </a:r>
            <a:r>
              <a:rPr lang="fr-FR" sz="1600" dirty="0" err="1"/>
              <a:t>enhancing</a:t>
            </a:r>
            <a:r>
              <a:rPr lang="fr-FR" sz="1600" dirty="0"/>
              <a:t> </a:t>
            </a:r>
            <a:r>
              <a:rPr lang="fr-FR" sz="1600" dirty="0" err="1"/>
              <a:t>food</a:t>
            </a:r>
            <a:r>
              <a:rPr lang="fr-FR" sz="1600" dirty="0"/>
              <a:t> </a:t>
            </a:r>
            <a:r>
              <a:rPr lang="fr-FR" sz="1600" dirty="0" err="1"/>
              <a:t>security</a:t>
            </a:r>
            <a:r>
              <a:rPr lang="fr-FR" sz="1600" dirty="0"/>
              <a:t> (</a:t>
            </a:r>
            <a:r>
              <a:rPr lang="fr-FR" sz="1600" dirty="0" err="1"/>
              <a:t>McClements</a:t>
            </a:r>
            <a:r>
              <a:rPr lang="fr-FR" sz="1600" dirty="0"/>
              <a:t>, 2019).</a:t>
            </a:r>
          </a:p>
        </p:txBody>
      </p:sp>
      <p:grpSp>
        <p:nvGrpSpPr>
          <p:cNvPr id="722" name="Google Shape;722;p45"/>
          <p:cNvGrpSpPr/>
          <p:nvPr/>
        </p:nvGrpSpPr>
        <p:grpSpPr>
          <a:xfrm>
            <a:off x="7625443" y="3862363"/>
            <a:ext cx="1294968" cy="1281137"/>
            <a:chOff x="5320431" y="1053232"/>
            <a:chExt cx="3020316" cy="3550769"/>
          </a:xfrm>
        </p:grpSpPr>
        <p:grpSp>
          <p:nvGrpSpPr>
            <p:cNvPr id="723" name="Google Shape;723;p45"/>
            <p:cNvGrpSpPr/>
            <p:nvPr/>
          </p:nvGrpSpPr>
          <p:grpSpPr>
            <a:xfrm>
              <a:off x="5534030" y="2157500"/>
              <a:ext cx="2806717" cy="2446501"/>
              <a:chOff x="5534030" y="2157500"/>
              <a:chExt cx="2806717" cy="2446501"/>
            </a:xfrm>
          </p:grpSpPr>
          <p:sp>
            <p:nvSpPr>
              <p:cNvPr id="724" name="Google Shape;724;p45"/>
              <p:cNvSpPr/>
              <p:nvPr/>
            </p:nvSpPr>
            <p:spPr>
              <a:xfrm>
                <a:off x="5534030" y="3982487"/>
                <a:ext cx="2333627" cy="621514"/>
              </a:xfrm>
              <a:prstGeom prst="ellipse">
                <a:avLst/>
              </a:prstGeom>
              <a:solidFill>
                <a:schemeClr val="dk1">
                  <a:alpha val="177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25" name="Google Shape;725;p45"/>
              <p:cNvPicPr preferRelativeResize="0"/>
              <p:nvPr/>
            </p:nvPicPr>
            <p:blipFill rotWithShape="1">
              <a:blip r:embed="rId3">
                <a:alphaModFix/>
              </a:blip>
              <a:srcRect l="24700" t="9362" r="24695" b="9370"/>
              <a:stretch/>
            </p:blipFill>
            <p:spPr>
              <a:xfrm>
                <a:off x="5985274" y="2157500"/>
                <a:ext cx="1431132" cy="2298299"/>
              </a:xfrm>
              <a:prstGeom prst="rect">
                <a:avLst/>
              </a:prstGeom>
              <a:noFill/>
              <a:ln>
                <a:noFill/>
              </a:ln>
              <a:effectLst>
                <a:outerShdw blurRad="57150" dist="19050" dir="5400000" algn="bl" rotWithShape="0">
                  <a:schemeClr val="dk1">
                    <a:alpha val="50000"/>
                  </a:schemeClr>
                </a:outerShdw>
              </a:effectLst>
            </p:spPr>
          </p:pic>
          <p:pic>
            <p:nvPicPr>
              <p:cNvPr id="726" name="Google Shape;726;p45"/>
              <p:cNvPicPr preferRelativeResize="0"/>
              <p:nvPr/>
            </p:nvPicPr>
            <p:blipFill>
              <a:blip r:embed="rId4">
                <a:alphaModFix/>
              </a:blip>
              <a:stretch>
                <a:fillRect/>
              </a:stretch>
            </p:blipFill>
            <p:spPr>
              <a:xfrm rot="2430956">
                <a:off x="7260757" y="2401296"/>
                <a:ext cx="896305" cy="896308"/>
              </a:xfrm>
              <a:prstGeom prst="rect">
                <a:avLst/>
              </a:prstGeom>
              <a:noFill/>
              <a:ln>
                <a:noFill/>
              </a:ln>
              <a:effectLst>
                <a:outerShdw blurRad="57150" dist="19050" dir="5400000" algn="bl" rotWithShape="0">
                  <a:schemeClr val="dk1">
                    <a:alpha val="50000"/>
                  </a:schemeClr>
                </a:outerShdw>
              </a:effectLst>
            </p:spPr>
          </p:pic>
        </p:grpSp>
        <p:pic>
          <p:nvPicPr>
            <p:cNvPr id="727" name="Google Shape;727;p45"/>
            <p:cNvPicPr preferRelativeResize="0"/>
            <p:nvPr/>
          </p:nvPicPr>
          <p:blipFill rotWithShape="1">
            <a:blip r:embed="rId5">
              <a:alphaModFix/>
            </a:blip>
            <a:srcRect/>
            <a:stretch/>
          </p:blipFill>
          <p:spPr>
            <a:xfrm rot="-1709737">
              <a:off x="5534025" y="1266826"/>
              <a:ext cx="1200149" cy="1200149"/>
            </a:xfrm>
            <a:prstGeom prst="rect">
              <a:avLst/>
            </a:prstGeom>
            <a:noFill/>
            <a:ln>
              <a:noFill/>
            </a:ln>
            <a:effectLst>
              <a:outerShdw blurRad="57150" dist="19050" dir="5400000" algn="bl" rotWithShape="0">
                <a:schemeClr val="dk1">
                  <a:alpha val="50000"/>
                </a:schemeClr>
              </a:outerShdw>
            </a:effectLst>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sp>
        <p:nvSpPr>
          <p:cNvPr id="770" name="Google Shape;770;p48"/>
          <p:cNvSpPr txBox="1">
            <a:spLocks noGrp="1"/>
          </p:cNvSpPr>
          <p:nvPr>
            <p:ph type="title"/>
          </p:nvPr>
        </p:nvSpPr>
        <p:spPr>
          <a:xfrm>
            <a:off x="720000" y="539500"/>
            <a:ext cx="77040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Type of biomolecules </a:t>
            </a:r>
            <a:endParaRPr/>
          </a:p>
        </p:txBody>
      </p:sp>
      <p:sp>
        <p:nvSpPr>
          <p:cNvPr id="771" name="Google Shape;771;p48"/>
          <p:cNvSpPr txBox="1">
            <a:spLocks noGrp="1"/>
          </p:cNvSpPr>
          <p:nvPr>
            <p:ph type="subTitle" idx="1"/>
          </p:nvPr>
        </p:nvSpPr>
        <p:spPr>
          <a:xfrm>
            <a:off x="2110136" y="1988165"/>
            <a:ext cx="1978200" cy="576000"/>
          </a:xfrm>
          <a:prstGeom prst="rect">
            <a:avLst/>
          </a:prstGeom>
        </p:spPr>
        <p:txBody>
          <a:bodyPr spcFirstLastPara="1" wrap="square" lIns="91425" tIns="91425" rIns="91425" bIns="91425" anchor="t" anchorCtr="0">
            <a:noAutofit/>
          </a:bodyPr>
          <a:lstStyle/>
          <a:p>
            <a:pPr marL="0" lvl="0" indent="0" algn="ctr"/>
            <a:r>
              <a:rPr lang="fr-FR" dirty="0"/>
              <a:t>The </a:t>
            </a:r>
            <a:r>
              <a:rPr lang="fr-FR" dirty="0" err="1"/>
              <a:t>most</a:t>
            </a:r>
            <a:r>
              <a:rPr lang="fr-FR" dirty="0"/>
              <a:t> diverse class of </a:t>
            </a:r>
            <a:r>
              <a:rPr lang="fr-FR" dirty="0" err="1"/>
              <a:t>food</a:t>
            </a:r>
            <a:r>
              <a:rPr lang="fr-FR" dirty="0"/>
              <a:t> </a:t>
            </a:r>
            <a:r>
              <a:rPr lang="fr-FR" dirty="0" err="1"/>
              <a:t>biopolymers</a:t>
            </a:r>
            <a:endParaRPr dirty="0"/>
          </a:p>
        </p:txBody>
      </p:sp>
      <p:sp>
        <p:nvSpPr>
          <p:cNvPr id="772" name="Google Shape;772;p48"/>
          <p:cNvSpPr txBox="1">
            <a:spLocks noGrp="1"/>
          </p:cNvSpPr>
          <p:nvPr>
            <p:ph type="subTitle" idx="2"/>
          </p:nvPr>
        </p:nvSpPr>
        <p:spPr>
          <a:xfrm>
            <a:off x="5706413" y="1988165"/>
            <a:ext cx="2041493" cy="910156"/>
          </a:xfrm>
          <a:prstGeom prst="rect">
            <a:avLst/>
          </a:prstGeom>
        </p:spPr>
        <p:txBody>
          <a:bodyPr spcFirstLastPara="1" wrap="square" lIns="91425" tIns="91425" rIns="91425" bIns="91425" anchor="t" anchorCtr="0">
            <a:noAutofit/>
          </a:bodyPr>
          <a:lstStyle/>
          <a:p>
            <a:pPr marL="0" lvl="0" indent="0" algn="ctr"/>
            <a:r>
              <a:rPr lang="fr-FR" dirty="0"/>
              <a:t>The versatile </a:t>
            </a:r>
            <a:r>
              <a:rPr lang="fr-FR" dirty="0" err="1"/>
              <a:t>workhorses</a:t>
            </a:r>
            <a:r>
              <a:rPr lang="fr-FR" dirty="0"/>
              <a:t> of </a:t>
            </a:r>
            <a:r>
              <a:rPr lang="fr-FR" dirty="0" err="1"/>
              <a:t>food</a:t>
            </a:r>
            <a:r>
              <a:rPr lang="fr-FR" dirty="0"/>
              <a:t> </a:t>
            </a:r>
            <a:r>
              <a:rPr lang="fr-FR" dirty="0" err="1"/>
              <a:t>systems</a:t>
            </a:r>
            <a:endParaRPr dirty="0"/>
          </a:p>
        </p:txBody>
      </p:sp>
      <p:sp>
        <p:nvSpPr>
          <p:cNvPr id="774" name="Google Shape;774;p48"/>
          <p:cNvSpPr txBox="1">
            <a:spLocks noGrp="1"/>
          </p:cNvSpPr>
          <p:nvPr>
            <p:ph type="subTitle" idx="4"/>
          </p:nvPr>
        </p:nvSpPr>
        <p:spPr>
          <a:xfrm>
            <a:off x="5706413" y="3507215"/>
            <a:ext cx="2204779" cy="983142"/>
          </a:xfrm>
          <a:prstGeom prst="rect">
            <a:avLst/>
          </a:prstGeom>
        </p:spPr>
        <p:txBody>
          <a:bodyPr spcFirstLastPara="1" wrap="square" lIns="91425" tIns="91425" rIns="91425" bIns="91425" anchor="t" anchorCtr="0">
            <a:noAutofit/>
          </a:bodyPr>
          <a:lstStyle/>
          <a:p>
            <a:pPr marL="0" lvl="0" indent="0" algn="ctr"/>
            <a:r>
              <a:rPr lang="fr-FR" dirty="0"/>
              <a:t>The </a:t>
            </a:r>
            <a:r>
              <a:rPr lang="fr-FR" dirty="0" err="1"/>
              <a:t>most</a:t>
            </a:r>
            <a:r>
              <a:rPr lang="fr-FR" dirty="0"/>
              <a:t> </a:t>
            </a:r>
            <a:r>
              <a:rPr lang="fr-FR" dirty="0" err="1"/>
              <a:t>ubiquitous</a:t>
            </a:r>
            <a:r>
              <a:rPr lang="fr-FR" dirty="0"/>
              <a:t> </a:t>
            </a:r>
            <a:r>
              <a:rPr lang="fr-FR" dirty="0" err="1"/>
              <a:t>yet</a:t>
            </a:r>
            <a:r>
              <a:rPr lang="fr-FR" dirty="0"/>
              <a:t> </a:t>
            </a:r>
            <a:r>
              <a:rPr lang="fr-FR" dirty="0" err="1"/>
              <a:t>critical</a:t>
            </a:r>
            <a:r>
              <a:rPr lang="fr-FR" dirty="0"/>
              <a:t> component</a:t>
            </a:r>
            <a:endParaRPr dirty="0"/>
          </a:p>
        </p:txBody>
      </p:sp>
      <p:sp>
        <p:nvSpPr>
          <p:cNvPr id="775" name="Google Shape;775;p48"/>
          <p:cNvSpPr txBox="1">
            <a:spLocks noGrp="1"/>
          </p:cNvSpPr>
          <p:nvPr>
            <p:ph type="subTitle" idx="5"/>
          </p:nvPr>
        </p:nvSpPr>
        <p:spPr>
          <a:xfrm>
            <a:off x="2110136" y="1582725"/>
            <a:ext cx="1978200" cy="484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Carbohydrates</a:t>
            </a:r>
            <a:endParaRPr/>
          </a:p>
        </p:txBody>
      </p:sp>
      <p:sp>
        <p:nvSpPr>
          <p:cNvPr id="776" name="Google Shape;776;p48"/>
          <p:cNvSpPr txBox="1">
            <a:spLocks noGrp="1"/>
          </p:cNvSpPr>
          <p:nvPr>
            <p:ph type="subTitle" idx="6"/>
          </p:nvPr>
        </p:nvSpPr>
        <p:spPr>
          <a:xfrm>
            <a:off x="2110136" y="3101875"/>
            <a:ext cx="1978200" cy="484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Lipids</a:t>
            </a:r>
            <a:endParaRPr dirty="0"/>
          </a:p>
        </p:txBody>
      </p:sp>
      <p:sp>
        <p:nvSpPr>
          <p:cNvPr id="777" name="Google Shape;777;p48"/>
          <p:cNvSpPr txBox="1">
            <a:spLocks noGrp="1"/>
          </p:cNvSpPr>
          <p:nvPr>
            <p:ph type="subTitle" idx="7"/>
          </p:nvPr>
        </p:nvSpPr>
        <p:spPr>
          <a:xfrm>
            <a:off x="5706411" y="1582725"/>
            <a:ext cx="1978200" cy="484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Proteins</a:t>
            </a:r>
            <a:endParaRPr/>
          </a:p>
        </p:txBody>
      </p:sp>
      <p:sp>
        <p:nvSpPr>
          <p:cNvPr id="778" name="Google Shape;778;p48"/>
          <p:cNvSpPr txBox="1">
            <a:spLocks noGrp="1"/>
          </p:cNvSpPr>
          <p:nvPr>
            <p:ph type="subTitle" idx="8"/>
          </p:nvPr>
        </p:nvSpPr>
        <p:spPr>
          <a:xfrm>
            <a:off x="5706411" y="3101875"/>
            <a:ext cx="1978200" cy="484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fr-FR" dirty="0"/>
              <a:t>Water</a:t>
            </a:r>
            <a:endParaRPr dirty="0"/>
          </a:p>
        </p:txBody>
      </p:sp>
      <p:sp>
        <p:nvSpPr>
          <p:cNvPr id="779" name="Google Shape;779;p48"/>
          <p:cNvSpPr/>
          <p:nvPr/>
        </p:nvSpPr>
        <p:spPr>
          <a:xfrm>
            <a:off x="1459376" y="1546071"/>
            <a:ext cx="650748" cy="557800"/>
          </a:xfrm>
          <a:custGeom>
            <a:avLst/>
            <a:gdLst/>
            <a:ahLst/>
            <a:cxnLst/>
            <a:rect l="l" t="t" r="r" b="b"/>
            <a:pathLst>
              <a:path w="15184" h="13151" extrusionOk="0">
                <a:moveTo>
                  <a:pt x="3797" y="1"/>
                </a:moveTo>
                <a:lnTo>
                  <a:pt x="0" y="6576"/>
                </a:lnTo>
                <a:lnTo>
                  <a:pt x="3797" y="13151"/>
                </a:lnTo>
                <a:lnTo>
                  <a:pt x="11388" y="13151"/>
                </a:lnTo>
                <a:lnTo>
                  <a:pt x="15184" y="6576"/>
                </a:lnTo>
                <a:lnTo>
                  <a:pt x="1138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48"/>
          <p:cNvSpPr/>
          <p:nvPr/>
        </p:nvSpPr>
        <p:spPr>
          <a:xfrm>
            <a:off x="1459376" y="3065221"/>
            <a:ext cx="650748" cy="557800"/>
          </a:xfrm>
          <a:custGeom>
            <a:avLst/>
            <a:gdLst/>
            <a:ahLst/>
            <a:cxnLst/>
            <a:rect l="l" t="t" r="r" b="b"/>
            <a:pathLst>
              <a:path w="15184" h="13151" extrusionOk="0">
                <a:moveTo>
                  <a:pt x="3797" y="1"/>
                </a:moveTo>
                <a:lnTo>
                  <a:pt x="0" y="6576"/>
                </a:lnTo>
                <a:lnTo>
                  <a:pt x="3797" y="13151"/>
                </a:lnTo>
                <a:lnTo>
                  <a:pt x="11388" y="13151"/>
                </a:lnTo>
                <a:lnTo>
                  <a:pt x="15184" y="6576"/>
                </a:lnTo>
                <a:lnTo>
                  <a:pt x="1138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48"/>
          <p:cNvSpPr/>
          <p:nvPr/>
        </p:nvSpPr>
        <p:spPr>
          <a:xfrm>
            <a:off x="5055676" y="1546071"/>
            <a:ext cx="650748" cy="557800"/>
          </a:xfrm>
          <a:custGeom>
            <a:avLst/>
            <a:gdLst/>
            <a:ahLst/>
            <a:cxnLst/>
            <a:rect l="l" t="t" r="r" b="b"/>
            <a:pathLst>
              <a:path w="15184" h="13151" extrusionOk="0">
                <a:moveTo>
                  <a:pt x="3797" y="1"/>
                </a:moveTo>
                <a:lnTo>
                  <a:pt x="0" y="6576"/>
                </a:lnTo>
                <a:lnTo>
                  <a:pt x="3797" y="13151"/>
                </a:lnTo>
                <a:lnTo>
                  <a:pt x="11388" y="13151"/>
                </a:lnTo>
                <a:lnTo>
                  <a:pt x="15184" y="6576"/>
                </a:lnTo>
                <a:lnTo>
                  <a:pt x="1138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48"/>
          <p:cNvSpPr/>
          <p:nvPr/>
        </p:nvSpPr>
        <p:spPr>
          <a:xfrm>
            <a:off x="5055676" y="3065221"/>
            <a:ext cx="650748" cy="557800"/>
          </a:xfrm>
          <a:custGeom>
            <a:avLst/>
            <a:gdLst/>
            <a:ahLst/>
            <a:cxnLst/>
            <a:rect l="l" t="t" r="r" b="b"/>
            <a:pathLst>
              <a:path w="15184" h="13151" extrusionOk="0">
                <a:moveTo>
                  <a:pt x="3797" y="1"/>
                </a:moveTo>
                <a:lnTo>
                  <a:pt x="0" y="6576"/>
                </a:lnTo>
                <a:lnTo>
                  <a:pt x="3797" y="13151"/>
                </a:lnTo>
                <a:lnTo>
                  <a:pt x="11388" y="13151"/>
                </a:lnTo>
                <a:lnTo>
                  <a:pt x="15184" y="6576"/>
                </a:lnTo>
                <a:lnTo>
                  <a:pt x="1138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48"/>
          <p:cNvSpPr/>
          <p:nvPr/>
        </p:nvSpPr>
        <p:spPr>
          <a:xfrm>
            <a:off x="5223940" y="3164046"/>
            <a:ext cx="314218" cy="360144"/>
          </a:xfrm>
          <a:custGeom>
            <a:avLst/>
            <a:gdLst/>
            <a:ahLst/>
            <a:cxnLst/>
            <a:rect l="l" t="t" r="r" b="b"/>
            <a:pathLst>
              <a:path w="10516" h="12053" extrusionOk="0">
                <a:moveTo>
                  <a:pt x="4734" y="1661"/>
                </a:moveTo>
                <a:cubicBezTo>
                  <a:pt x="4678" y="2007"/>
                  <a:pt x="4597" y="2335"/>
                  <a:pt x="4497" y="2634"/>
                </a:cubicBezTo>
                <a:cubicBezTo>
                  <a:pt x="4472" y="2629"/>
                  <a:pt x="1061" y="2626"/>
                  <a:pt x="1061" y="2626"/>
                </a:cubicBezTo>
                <a:cubicBezTo>
                  <a:pt x="960" y="2327"/>
                  <a:pt x="882" y="2004"/>
                  <a:pt x="825" y="1661"/>
                </a:cubicBezTo>
                <a:close/>
                <a:moveTo>
                  <a:pt x="4199" y="3331"/>
                </a:moveTo>
                <a:cubicBezTo>
                  <a:pt x="3806" y="4089"/>
                  <a:pt x="3292" y="4468"/>
                  <a:pt x="2779" y="4468"/>
                </a:cubicBezTo>
                <a:cubicBezTo>
                  <a:pt x="2266" y="4468"/>
                  <a:pt x="1753" y="4089"/>
                  <a:pt x="1359" y="3331"/>
                </a:cubicBezTo>
                <a:close/>
                <a:moveTo>
                  <a:pt x="2779" y="5180"/>
                </a:moveTo>
                <a:cubicBezTo>
                  <a:pt x="3270" y="5180"/>
                  <a:pt x="3657" y="5542"/>
                  <a:pt x="3892" y="5845"/>
                </a:cubicBezTo>
                <a:cubicBezTo>
                  <a:pt x="4001" y="5986"/>
                  <a:pt x="4103" y="6146"/>
                  <a:pt x="4196" y="6321"/>
                </a:cubicBezTo>
                <a:lnTo>
                  <a:pt x="1359" y="6321"/>
                </a:lnTo>
                <a:cubicBezTo>
                  <a:pt x="1731" y="5620"/>
                  <a:pt x="2234" y="5180"/>
                  <a:pt x="2779" y="5180"/>
                </a:cubicBezTo>
                <a:close/>
                <a:moveTo>
                  <a:pt x="4495" y="7021"/>
                </a:moveTo>
                <a:cubicBezTo>
                  <a:pt x="4557" y="7208"/>
                  <a:pt x="4613" y="7402"/>
                  <a:pt x="4658" y="7606"/>
                </a:cubicBezTo>
                <a:cubicBezTo>
                  <a:pt x="4547" y="7728"/>
                  <a:pt x="4447" y="7857"/>
                  <a:pt x="4357" y="7994"/>
                </a:cubicBezTo>
                <a:lnTo>
                  <a:pt x="824" y="7994"/>
                </a:lnTo>
                <a:cubicBezTo>
                  <a:pt x="881" y="7651"/>
                  <a:pt x="959" y="7326"/>
                  <a:pt x="1060" y="7028"/>
                </a:cubicBezTo>
                <a:cubicBezTo>
                  <a:pt x="1060" y="7028"/>
                  <a:pt x="4470" y="7026"/>
                  <a:pt x="4495" y="7021"/>
                </a:cubicBezTo>
                <a:close/>
                <a:moveTo>
                  <a:pt x="7206" y="4355"/>
                </a:moveTo>
                <a:lnTo>
                  <a:pt x="7206" y="7089"/>
                </a:lnTo>
                <a:cubicBezTo>
                  <a:pt x="7206" y="7247"/>
                  <a:pt x="7311" y="7386"/>
                  <a:pt x="7464" y="7429"/>
                </a:cubicBezTo>
                <a:cubicBezTo>
                  <a:pt x="8211" y="7637"/>
                  <a:pt x="8785" y="8211"/>
                  <a:pt x="9015" y="8923"/>
                </a:cubicBezTo>
                <a:lnTo>
                  <a:pt x="4691" y="8923"/>
                </a:lnTo>
                <a:cubicBezTo>
                  <a:pt x="4920" y="8211"/>
                  <a:pt x="5495" y="7637"/>
                  <a:pt x="6240" y="7429"/>
                </a:cubicBezTo>
                <a:cubicBezTo>
                  <a:pt x="6393" y="7387"/>
                  <a:pt x="6499" y="7247"/>
                  <a:pt x="6499" y="7089"/>
                </a:cubicBezTo>
                <a:lnTo>
                  <a:pt x="6499" y="4355"/>
                </a:lnTo>
                <a:close/>
                <a:moveTo>
                  <a:pt x="9124" y="9630"/>
                </a:moveTo>
                <a:cubicBezTo>
                  <a:pt x="9122" y="10297"/>
                  <a:pt x="8832" y="10917"/>
                  <a:pt x="8325" y="11349"/>
                </a:cubicBezTo>
                <a:lnTo>
                  <a:pt x="5381" y="11349"/>
                </a:lnTo>
                <a:cubicBezTo>
                  <a:pt x="4874" y="10919"/>
                  <a:pt x="4585" y="10299"/>
                  <a:pt x="4581" y="9630"/>
                </a:cubicBezTo>
                <a:close/>
                <a:moveTo>
                  <a:pt x="5177" y="0"/>
                </a:moveTo>
                <a:cubicBezTo>
                  <a:pt x="5175" y="0"/>
                  <a:pt x="5174" y="0"/>
                  <a:pt x="5172" y="0"/>
                </a:cubicBezTo>
                <a:cubicBezTo>
                  <a:pt x="4977" y="3"/>
                  <a:pt x="4821" y="164"/>
                  <a:pt x="4825" y="360"/>
                </a:cubicBezTo>
                <a:cubicBezTo>
                  <a:pt x="4828" y="556"/>
                  <a:pt x="4823" y="759"/>
                  <a:pt x="4812" y="954"/>
                </a:cubicBezTo>
                <a:lnTo>
                  <a:pt x="744" y="954"/>
                </a:lnTo>
                <a:cubicBezTo>
                  <a:pt x="733" y="760"/>
                  <a:pt x="728" y="560"/>
                  <a:pt x="731" y="364"/>
                </a:cubicBezTo>
                <a:cubicBezTo>
                  <a:pt x="735" y="169"/>
                  <a:pt x="579" y="7"/>
                  <a:pt x="385" y="3"/>
                </a:cubicBezTo>
                <a:cubicBezTo>
                  <a:pt x="383" y="3"/>
                  <a:pt x="381" y="3"/>
                  <a:pt x="379" y="3"/>
                </a:cubicBezTo>
                <a:cubicBezTo>
                  <a:pt x="187" y="3"/>
                  <a:pt x="28" y="158"/>
                  <a:pt x="24" y="350"/>
                </a:cubicBezTo>
                <a:cubicBezTo>
                  <a:pt x="1" y="1590"/>
                  <a:pt x="269" y="2830"/>
                  <a:pt x="771" y="3729"/>
                </a:cubicBezTo>
                <a:cubicBezTo>
                  <a:pt x="1038" y="4210"/>
                  <a:pt x="1358" y="4580"/>
                  <a:pt x="1709" y="4826"/>
                </a:cubicBezTo>
                <a:cubicBezTo>
                  <a:pt x="439" y="5790"/>
                  <a:pt x="18" y="7589"/>
                  <a:pt x="24" y="9301"/>
                </a:cubicBezTo>
                <a:cubicBezTo>
                  <a:pt x="28" y="9494"/>
                  <a:pt x="186" y="9648"/>
                  <a:pt x="378" y="9648"/>
                </a:cubicBezTo>
                <a:lnTo>
                  <a:pt x="385" y="9648"/>
                </a:lnTo>
                <a:cubicBezTo>
                  <a:pt x="579" y="9645"/>
                  <a:pt x="735" y="9484"/>
                  <a:pt x="731" y="9288"/>
                </a:cubicBezTo>
                <a:cubicBezTo>
                  <a:pt x="728" y="9092"/>
                  <a:pt x="733" y="8892"/>
                  <a:pt x="744" y="8698"/>
                </a:cubicBezTo>
                <a:lnTo>
                  <a:pt x="4019" y="8698"/>
                </a:lnTo>
                <a:cubicBezTo>
                  <a:pt x="3625" y="9872"/>
                  <a:pt x="4044" y="11234"/>
                  <a:pt x="5041" y="11980"/>
                </a:cubicBezTo>
                <a:cubicBezTo>
                  <a:pt x="5102" y="12027"/>
                  <a:pt x="5177" y="12053"/>
                  <a:pt x="5256" y="12053"/>
                </a:cubicBezTo>
                <a:lnTo>
                  <a:pt x="8449" y="12053"/>
                </a:lnTo>
                <a:cubicBezTo>
                  <a:pt x="8526" y="12053"/>
                  <a:pt x="8602" y="12027"/>
                  <a:pt x="8664" y="11980"/>
                </a:cubicBezTo>
                <a:cubicBezTo>
                  <a:pt x="10516" y="10592"/>
                  <a:pt x="10064" y="7634"/>
                  <a:pt x="7911" y="6834"/>
                </a:cubicBezTo>
                <a:lnTo>
                  <a:pt x="7911" y="4356"/>
                </a:lnTo>
                <a:lnTo>
                  <a:pt x="8017" y="4356"/>
                </a:lnTo>
                <a:cubicBezTo>
                  <a:pt x="8486" y="4337"/>
                  <a:pt x="8486" y="3668"/>
                  <a:pt x="8017" y="3649"/>
                </a:cubicBezTo>
                <a:lnTo>
                  <a:pt x="5687" y="3649"/>
                </a:lnTo>
                <a:cubicBezTo>
                  <a:pt x="5218" y="3668"/>
                  <a:pt x="5218" y="4337"/>
                  <a:pt x="5687" y="4356"/>
                </a:cubicBezTo>
                <a:lnTo>
                  <a:pt x="5793" y="4356"/>
                </a:lnTo>
                <a:lnTo>
                  <a:pt x="5793" y="6834"/>
                </a:lnTo>
                <a:cubicBezTo>
                  <a:pt x="5605" y="6905"/>
                  <a:pt x="5427" y="6995"/>
                  <a:pt x="5261" y="7101"/>
                </a:cubicBezTo>
                <a:cubicBezTo>
                  <a:pt x="4979" y="6148"/>
                  <a:pt x="4580" y="5365"/>
                  <a:pt x="3847" y="4827"/>
                </a:cubicBezTo>
                <a:cubicBezTo>
                  <a:pt x="4198" y="4581"/>
                  <a:pt x="4518" y="4211"/>
                  <a:pt x="4785" y="3729"/>
                </a:cubicBezTo>
                <a:cubicBezTo>
                  <a:pt x="5287" y="2830"/>
                  <a:pt x="5558" y="1586"/>
                  <a:pt x="5532" y="346"/>
                </a:cubicBezTo>
                <a:cubicBezTo>
                  <a:pt x="5528" y="154"/>
                  <a:pt x="5369" y="0"/>
                  <a:pt x="517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84" name="Google Shape;784;p48"/>
          <p:cNvGrpSpPr/>
          <p:nvPr/>
        </p:nvGrpSpPr>
        <p:grpSpPr>
          <a:xfrm>
            <a:off x="1603419" y="1644843"/>
            <a:ext cx="362654" cy="360263"/>
            <a:chOff x="2776219" y="2115031"/>
            <a:chExt cx="362654" cy="360263"/>
          </a:xfrm>
        </p:grpSpPr>
        <p:sp>
          <p:nvSpPr>
            <p:cNvPr id="785" name="Google Shape;785;p48"/>
            <p:cNvSpPr/>
            <p:nvPr/>
          </p:nvSpPr>
          <p:spPr>
            <a:xfrm>
              <a:off x="2776219" y="2115031"/>
              <a:ext cx="362654" cy="360203"/>
            </a:xfrm>
            <a:custGeom>
              <a:avLst/>
              <a:gdLst/>
              <a:ahLst/>
              <a:cxnLst/>
              <a:rect l="l" t="t" r="r" b="b"/>
              <a:pathLst>
                <a:path w="12137" h="12055" extrusionOk="0">
                  <a:moveTo>
                    <a:pt x="6423" y="706"/>
                  </a:moveTo>
                  <a:lnTo>
                    <a:pt x="6423" y="2871"/>
                  </a:lnTo>
                  <a:cubicBezTo>
                    <a:pt x="6423" y="3022"/>
                    <a:pt x="6520" y="3158"/>
                    <a:pt x="6664" y="3205"/>
                  </a:cubicBezTo>
                  <a:cubicBezTo>
                    <a:pt x="7315" y="3424"/>
                    <a:pt x="7781" y="3978"/>
                    <a:pt x="7901" y="4639"/>
                  </a:cubicBezTo>
                  <a:lnTo>
                    <a:pt x="4240" y="4639"/>
                  </a:lnTo>
                  <a:cubicBezTo>
                    <a:pt x="4357" y="3978"/>
                    <a:pt x="4824" y="3424"/>
                    <a:pt x="5475" y="3205"/>
                  </a:cubicBezTo>
                  <a:cubicBezTo>
                    <a:pt x="5619" y="3156"/>
                    <a:pt x="5716" y="3022"/>
                    <a:pt x="5716" y="2871"/>
                  </a:cubicBezTo>
                  <a:lnTo>
                    <a:pt x="5716" y="706"/>
                  </a:lnTo>
                  <a:close/>
                  <a:moveTo>
                    <a:pt x="7889" y="5347"/>
                  </a:moveTo>
                  <a:cubicBezTo>
                    <a:pt x="7714" y="6192"/>
                    <a:pt x="6965" y="6827"/>
                    <a:pt x="6069" y="6827"/>
                  </a:cubicBezTo>
                  <a:cubicBezTo>
                    <a:pt x="5173" y="6827"/>
                    <a:pt x="4423" y="6191"/>
                    <a:pt x="4247" y="5347"/>
                  </a:cubicBezTo>
                  <a:close/>
                  <a:moveTo>
                    <a:pt x="5076" y="1"/>
                  </a:moveTo>
                  <a:cubicBezTo>
                    <a:pt x="4647" y="12"/>
                    <a:pt x="4595" y="610"/>
                    <a:pt x="5009" y="700"/>
                  </a:cubicBezTo>
                  <a:lnTo>
                    <a:pt x="5009" y="2630"/>
                  </a:lnTo>
                  <a:cubicBezTo>
                    <a:pt x="4199" y="2997"/>
                    <a:pt x="3638" y="3758"/>
                    <a:pt x="3524" y="4638"/>
                  </a:cubicBezTo>
                  <a:lnTo>
                    <a:pt x="1501" y="4638"/>
                  </a:lnTo>
                  <a:cubicBezTo>
                    <a:pt x="1033" y="4656"/>
                    <a:pt x="1033" y="5325"/>
                    <a:pt x="1501" y="5345"/>
                  </a:cubicBezTo>
                  <a:lnTo>
                    <a:pt x="1883" y="5345"/>
                  </a:lnTo>
                  <a:lnTo>
                    <a:pt x="56" y="11602"/>
                  </a:lnTo>
                  <a:cubicBezTo>
                    <a:pt x="0" y="11789"/>
                    <a:pt x="108" y="11985"/>
                    <a:pt x="295" y="12040"/>
                  </a:cubicBezTo>
                  <a:cubicBezTo>
                    <a:pt x="328" y="12050"/>
                    <a:pt x="361" y="12055"/>
                    <a:pt x="394" y="12055"/>
                  </a:cubicBezTo>
                  <a:cubicBezTo>
                    <a:pt x="544" y="12055"/>
                    <a:pt x="689" y="11955"/>
                    <a:pt x="733" y="11800"/>
                  </a:cubicBezTo>
                  <a:lnTo>
                    <a:pt x="2616" y="5348"/>
                  </a:lnTo>
                  <a:lnTo>
                    <a:pt x="3529" y="5348"/>
                  </a:lnTo>
                  <a:cubicBezTo>
                    <a:pt x="3778" y="6798"/>
                    <a:pt x="4922" y="7523"/>
                    <a:pt x="6067" y="7523"/>
                  </a:cubicBezTo>
                  <a:cubicBezTo>
                    <a:pt x="7211" y="7523"/>
                    <a:pt x="8356" y="6797"/>
                    <a:pt x="8605" y="5348"/>
                  </a:cubicBezTo>
                  <a:lnTo>
                    <a:pt x="9518" y="5348"/>
                  </a:lnTo>
                  <a:lnTo>
                    <a:pt x="11401" y="11800"/>
                  </a:lnTo>
                  <a:cubicBezTo>
                    <a:pt x="11446" y="11956"/>
                    <a:pt x="11590" y="12055"/>
                    <a:pt x="11741" y="12055"/>
                  </a:cubicBezTo>
                  <a:cubicBezTo>
                    <a:pt x="11774" y="12055"/>
                    <a:pt x="11807" y="12050"/>
                    <a:pt x="11840" y="12040"/>
                  </a:cubicBezTo>
                  <a:cubicBezTo>
                    <a:pt x="12029" y="11985"/>
                    <a:pt x="12137" y="11789"/>
                    <a:pt x="12082" y="11602"/>
                  </a:cubicBezTo>
                  <a:lnTo>
                    <a:pt x="10254" y="5345"/>
                  </a:lnTo>
                  <a:lnTo>
                    <a:pt x="10636" y="5345"/>
                  </a:lnTo>
                  <a:cubicBezTo>
                    <a:pt x="11104" y="5325"/>
                    <a:pt x="11104" y="4656"/>
                    <a:pt x="10636" y="4638"/>
                  </a:cubicBezTo>
                  <a:lnTo>
                    <a:pt x="8613" y="4638"/>
                  </a:lnTo>
                  <a:cubicBezTo>
                    <a:pt x="8500" y="3758"/>
                    <a:pt x="7939" y="2996"/>
                    <a:pt x="7128" y="2630"/>
                  </a:cubicBezTo>
                  <a:lnTo>
                    <a:pt x="7128" y="700"/>
                  </a:lnTo>
                  <a:cubicBezTo>
                    <a:pt x="7543" y="609"/>
                    <a:pt x="7488" y="13"/>
                    <a:pt x="70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48"/>
            <p:cNvSpPr/>
            <p:nvPr/>
          </p:nvSpPr>
          <p:spPr>
            <a:xfrm>
              <a:off x="2871805" y="2354220"/>
              <a:ext cx="171451" cy="121074"/>
            </a:xfrm>
            <a:custGeom>
              <a:avLst/>
              <a:gdLst/>
              <a:ahLst/>
              <a:cxnLst/>
              <a:rect l="l" t="t" r="r" b="b"/>
              <a:pathLst>
                <a:path w="5738" h="4052" extrusionOk="0">
                  <a:moveTo>
                    <a:pt x="2870" y="844"/>
                  </a:moveTo>
                  <a:cubicBezTo>
                    <a:pt x="2946" y="947"/>
                    <a:pt x="3043" y="1086"/>
                    <a:pt x="3140" y="1254"/>
                  </a:cubicBezTo>
                  <a:cubicBezTo>
                    <a:pt x="3343" y="1603"/>
                    <a:pt x="3434" y="1869"/>
                    <a:pt x="3434" y="1977"/>
                  </a:cubicBezTo>
                  <a:cubicBezTo>
                    <a:pt x="3434" y="2289"/>
                    <a:pt x="3180" y="2542"/>
                    <a:pt x="2870" y="2542"/>
                  </a:cubicBezTo>
                  <a:cubicBezTo>
                    <a:pt x="2558" y="2542"/>
                    <a:pt x="2305" y="2289"/>
                    <a:pt x="2305" y="1977"/>
                  </a:cubicBezTo>
                  <a:cubicBezTo>
                    <a:pt x="2305" y="1869"/>
                    <a:pt x="2395" y="1603"/>
                    <a:pt x="2599" y="1254"/>
                  </a:cubicBezTo>
                  <a:cubicBezTo>
                    <a:pt x="2696" y="1086"/>
                    <a:pt x="2793" y="947"/>
                    <a:pt x="2870" y="844"/>
                  </a:cubicBezTo>
                  <a:close/>
                  <a:moveTo>
                    <a:pt x="2870" y="1"/>
                  </a:moveTo>
                  <a:cubicBezTo>
                    <a:pt x="2711" y="1"/>
                    <a:pt x="2553" y="104"/>
                    <a:pt x="2390" y="312"/>
                  </a:cubicBezTo>
                  <a:cubicBezTo>
                    <a:pt x="2285" y="441"/>
                    <a:pt x="2164" y="611"/>
                    <a:pt x="2054" y="790"/>
                  </a:cubicBezTo>
                  <a:cubicBezTo>
                    <a:pt x="1696" y="1377"/>
                    <a:pt x="1396" y="2014"/>
                    <a:pt x="1783" y="2637"/>
                  </a:cubicBezTo>
                  <a:lnTo>
                    <a:pt x="632" y="2637"/>
                  </a:lnTo>
                  <a:cubicBezTo>
                    <a:pt x="480" y="2637"/>
                    <a:pt x="346" y="2734"/>
                    <a:pt x="297" y="2879"/>
                  </a:cubicBezTo>
                  <a:lnTo>
                    <a:pt x="62" y="3585"/>
                  </a:lnTo>
                  <a:cubicBezTo>
                    <a:pt x="0" y="3770"/>
                    <a:pt x="100" y="3971"/>
                    <a:pt x="284" y="4032"/>
                  </a:cubicBezTo>
                  <a:cubicBezTo>
                    <a:pt x="320" y="4044"/>
                    <a:pt x="358" y="4050"/>
                    <a:pt x="395" y="4050"/>
                  </a:cubicBezTo>
                  <a:cubicBezTo>
                    <a:pt x="541" y="4050"/>
                    <a:pt x="682" y="3958"/>
                    <a:pt x="731" y="3810"/>
                  </a:cubicBezTo>
                  <a:lnTo>
                    <a:pt x="886" y="3345"/>
                  </a:lnTo>
                  <a:lnTo>
                    <a:pt x="4851" y="3345"/>
                  </a:lnTo>
                  <a:lnTo>
                    <a:pt x="5005" y="3810"/>
                  </a:lnTo>
                  <a:cubicBezTo>
                    <a:pt x="5054" y="3957"/>
                    <a:pt x="5191" y="4051"/>
                    <a:pt x="5339" y="4051"/>
                  </a:cubicBezTo>
                  <a:cubicBezTo>
                    <a:pt x="5376" y="4051"/>
                    <a:pt x="5414" y="4045"/>
                    <a:pt x="5452" y="4032"/>
                  </a:cubicBezTo>
                  <a:cubicBezTo>
                    <a:pt x="5636" y="3971"/>
                    <a:pt x="5738" y="3771"/>
                    <a:pt x="5675" y="3585"/>
                  </a:cubicBezTo>
                  <a:lnTo>
                    <a:pt x="5442" y="2879"/>
                  </a:lnTo>
                  <a:cubicBezTo>
                    <a:pt x="5394" y="2734"/>
                    <a:pt x="5258" y="2637"/>
                    <a:pt x="5107" y="2637"/>
                  </a:cubicBezTo>
                  <a:lnTo>
                    <a:pt x="3956" y="2637"/>
                  </a:lnTo>
                  <a:cubicBezTo>
                    <a:pt x="4345" y="2014"/>
                    <a:pt x="4044" y="1377"/>
                    <a:pt x="3685" y="790"/>
                  </a:cubicBezTo>
                  <a:cubicBezTo>
                    <a:pt x="3573" y="610"/>
                    <a:pt x="3455" y="440"/>
                    <a:pt x="3348" y="312"/>
                  </a:cubicBezTo>
                  <a:cubicBezTo>
                    <a:pt x="3186" y="104"/>
                    <a:pt x="3028" y="1"/>
                    <a:pt x="287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7" name="Google Shape;787;p48"/>
          <p:cNvGrpSpPr/>
          <p:nvPr/>
        </p:nvGrpSpPr>
        <p:grpSpPr>
          <a:xfrm>
            <a:off x="1607859" y="3164023"/>
            <a:ext cx="353779" cy="360203"/>
            <a:chOff x="4064584" y="2115061"/>
            <a:chExt cx="353779" cy="360203"/>
          </a:xfrm>
        </p:grpSpPr>
        <p:sp>
          <p:nvSpPr>
            <p:cNvPr id="788" name="Google Shape;788;p48"/>
            <p:cNvSpPr/>
            <p:nvPr/>
          </p:nvSpPr>
          <p:spPr>
            <a:xfrm>
              <a:off x="4121386" y="2115061"/>
              <a:ext cx="198822" cy="72399"/>
            </a:xfrm>
            <a:custGeom>
              <a:avLst/>
              <a:gdLst/>
              <a:ahLst/>
              <a:cxnLst/>
              <a:rect l="l" t="t" r="r" b="b"/>
              <a:pathLst>
                <a:path w="6654" h="2423" extrusionOk="0">
                  <a:moveTo>
                    <a:pt x="2419" y="869"/>
                  </a:moveTo>
                  <a:lnTo>
                    <a:pt x="2419" y="1576"/>
                  </a:lnTo>
                  <a:lnTo>
                    <a:pt x="1406" y="1576"/>
                  </a:lnTo>
                  <a:cubicBezTo>
                    <a:pt x="938" y="1557"/>
                    <a:pt x="938" y="889"/>
                    <a:pt x="1406" y="869"/>
                  </a:cubicBezTo>
                  <a:close/>
                  <a:moveTo>
                    <a:pt x="4573" y="870"/>
                  </a:moveTo>
                  <a:cubicBezTo>
                    <a:pt x="4735" y="870"/>
                    <a:pt x="4865" y="943"/>
                    <a:pt x="4950" y="1082"/>
                  </a:cubicBezTo>
                  <a:cubicBezTo>
                    <a:pt x="4981" y="1132"/>
                    <a:pt x="5017" y="1180"/>
                    <a:pt x="5054" y="1223"/>
                  </a:cubicBezTo>
                  <a:cubicBezTo>
                    <a:pt x="5016" y="1266"/>
                    <a:pt x="4981" y="1313"/>
                    <a:pt x="4950" y="1364"/>
                  </a:cubicBezTo>
                  <a:cubicBezTo>
                    <a:pt x="4864" y="1502"/>
                    <a:pt x="4733" y="1576"/>
                    <a:pt x="4570" y="1576"/>
                  </a:cubicBezTo>
                  <a:lnTo>
                    <a:pt x="3125" y="1576"/>
                  </a:lnTo>
                  <a:lnTo>
                    <a:pt x="3125" y="870"/>
                  </a:lnTo>
                  <a:lnTo>
                    <a:pt x="4570" y="870"/>
                  </a:lnTo>
                  <a:cubicBezTo>
                    <a:pt x="4571" y="870"/>
                    <a:pt x="4572" y="870"/>
                    <a:pt x="4573" y="870"/>
                  </a:cubicBezTo>
                  <a:close/>
                  <a:moveTo>
                    <a:pt x="2772" y="0"/>
                  </a:moveTo>
                  <a:cubicBezTo>
                    <a:pt x="2656" y="0"/>
                    <a:pt x="2540" y="55"/>
                    <a:pt x="2472" y="164"/>
                  </a:cubicBezTo>
                  <a:lnTo>
                    <a:pt x="1406" y="164"/>
                  </a:lnTo>
                  <a:cubicBezTo>
                    <a:pt x="0" y="222"/>
                    <a:pt x="1" y="2225"/>
                    <a:pt x="1406" y="2282"/>
                  </a:cubicBezTo>
                  <a:lnTo>
                    <a:pt x="2490" y="2282"/>
                  </a:lnTo>
                  <a:cubicBezTo>
                    <a:pt x="2557" y="2376"/>
                    <a:pt x="2664" y="2422"/>
                    <a:pt x="2771" y="2422"/>
                  </a:cubicBezTo>
                  <a:cubicBezTo>
                    <a:pt x="2879" y="2422"/>
                    <a:pt x="2987" y="2375"/>
                    <a:pt x="3054" y="2281"/>
                  </a:cubicBezTo>
                  <a:lnTo>
                    <a:pt x="4570" y="2281"/>
                  </a:lnTo>
                  <a:cubicBezTo>
                    <a:pt x="4979" y="2281"/>
                    <a:pt x="5337" y="2081"/>
                    <a:pt x="5550" y="1734"/>
                  </a:cubicBezTo>
                  <a:cubicBezTo>
                    <a:pt x="5612" y="1636"/>
                    <a:pt x="5717" y="1576"/>
                    <a:pt x="5831" y="1576"/>
                  </a:cubicBezTo>
                  <a:lnTo>
                    <a:pt x="6185" y="1576"/>
                  </a:lnTo>
                  <a:cubicBezTo>
                    <a:pt x="6654" y="1559"/>
                    <a:pt x="6654" y="888"/>
                    <a:pt x="6185" y="868"/>
                  </a:cubicBezTo>
                  <a:lnTo>
                    <a:pt x="5831" y="868"/>
                  </a:lnTo>
                  <a:cubicBezTo>
                    <a:pt x="5716" y="868"/>
                    <a:pt x="5611" y="809"/>
                    <a:pt x="5550" y="711"/>
                  </a:cubicBezTo>
                  <a:cubicBezTo>
                    <a:pt x="5335" y="362"/>
                    <a:pt x="4979" y="164"/>
                    <a:pt x="4570" y="164"/>
                  </a:cubicBezTo>
                  <a:lnTo>
                    <a:pt x="3069" y="164"/>
                  </a:lnTo>
                  <a:cubicBezTo>
                    <a:pt x="3002" y="55"/>
                    <a:pt x="2887" y="0"/>
                    <a:pt x="277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48"/>
            <p:cNvSpPr/>
            <p:nvPr/>
          </p:nvSpPr>
          <p:spPr>
            <a:xfrm>
              <a:off x="4271025" y="2194870"/>
              <a:ext cx="63316" cy="77748"/>
            </a:xfrm>
            <a:custGeom>
              <a:avLst/>
              <a:gdLst/>
              <a:ahLst/>
              <a:cxnLst/>
              <a:rect l="l" t="t" r="r" b="b"/>
              <a:pathLst>
                <a:path w="2119" h="2602" extrusionOk="0">
                  <a:moveTo>
                    <a:pt x="1060" y="881"/>
                  </a:moveTo>
                  <a:cubicBezTo>
                    <a:pt x="1227" y="1110"/>
                    <a:pt x="1413" y="1421"/>
                    <a:pt x="1413" y="1542"/>
                  </a:cubicBezTo>
                  <a:cubicBezTo>
                    <a:pt x="1412" y="1737"/>
                    <a:pt x="1254" y="1895"/>
                    <a:pt x="1060" y="1895"/>
                  </a:cubicBezTo>
                  <a:cubicBezTo>
                    <a:pt x="865" y="1895"/>
                    <a:pt x="706" y="1737"/>
                    <a:pt x="706" y="1542"/>
                  </a:cubicBezTo>
                  <a:cubicBezTo>
                    <a:pt x="706" y="1421"/>
                    <a:pt x="894" y="1111"/>
                    <a:pt x="1060" y="881"/>
                  </a:cubicBezTo>
                  <a:close/>
                  <a:moveTo>
                    <a:pt x="1060" y="0"/>
                  </a:moveTo>
                  <a:cubicBezTo>
                    <a:pt x="888" y="0"/>
                    <a:pt x="778" y="110"/>
                    <a:pt x="655" y="255"/>
                  </a:cubicBezTo>
                  <a:cubicBezTo>
                    <a:pt x="571" y="355"/>
                    <a:pt x="478" y="478"/>
                    <a:pt x="393" y="602"/>
                  </a:cubicBezTo>
                  <a:cubicBezTo>
                    <a:pt x="133" y="985"/>
                    <a:pt x="1" y="1300"/>
                    <a:pt x="1" y="1542"/>
                  </a:cubicBezTo>
                  <a:cubicBezTo>
                    <a:pt x="1" y="2126"/>
                    <a:pt x="476" y="2601"/>
                    <a:pt x="1060" y="2601"/>
                  </a:cubicBezTo>
                  <a:cubicBezTo>
                    <a:pt x="1644" y="2601"/>
                    <a:pt x="2119" y="2126"/>
                    <a:pt x="2119" y="1542"/>
                  </a:cubicBezTo>
                  <a:cubicBezTo>
                    <a:pt x="2119" y="1301"/>
                    <a:pt x="1987" y="985"/>
                    <a:pt x="1727" y="602"/>
                  </a:cubicBezTo>
                  <a:cubicBezTo>
                    <a:pt x="1643" y="478"/>
                    <a:pt x="1549" y="355"/>
                    <a:pt x="1464" y="255"/>
                  </a:cubicBezTo>
                  <a:cubicBezTo>
                    <a:pt x="1340" y="110"/>
                    <a:pt x="1233" y="0"/>
                    <a:pt x="106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48"/>
            <p:cNvSpPr/>
            <p:nvPr/>
          </p:nvSpPr>
          <p:spPr>
            <a:xfrm>
              <a:off x="4064584" y="2293713"/>
              <a:ext cx="353779" cy="181551"/>
            </a:xfrm>
            <a:custGeom>
              <a:avLst/>
              <a:gdLst/>
              <a:ahLst/>
              <a:cxnLst/>
              <a:rect l="l" t="t" r="r" b="b"/>
              <a:pathLst>
                <a:path w="11840" h="6076" extrusionOk="0">
                  <a:moveTo>
                    <a:pt x="4637" y="707"/>
                  </a:moveTo>
                  <a:lnTo>
                    <a:pt x="4637" y="1695"/>
                  </a:lnTo>
                  <a:lnTo>
                    <a:pt x="3225" y="1695"/>
                  </a:lnTo>
                  <a:lnTo>
                    <a:pt x="3225" y="707"/>
                  </a:lnTo>
                  <a:close/>
                  <a:moveTo>
                    <a:pt x="8639" y="707"/>
                  </a:moveTo>
                  <a:lnTo>
                    <a:pt x="8639" y="1695"/>
                  </a:lnTo>
                  <a:lnTo>
                    <a:pt x="7226" y="1695"/>
                  </a:lnTo>
                  <a:lnTo>
                    <a:pt x="7226" y="707"/>
                  </a:lnTo>
                  <a:close/>
                  <a:moveTo>
                    <a:pt x="4637" y="2402"/>
                  </a:moveTo>
                  <a:lnTo>
                    <a:pt x="4637" y="4426"/>
                  </a:lnTo>
                  <a:cubicBezTo>
                    <a:pt x="4618" y="4895"/>
                    <a:pt x="4275" y="5129"/>
                    <a:pt x="3931" y="5129"/>
                  </a:cubicBezTo>
                  <a:cubicBezTo>
                    <a:pt x="3588" y="5129"/>
                    <a:pt x="3244" y="4895"/>
                    <a:pt x="3225" y="4426"/>
                  </a:cubicBezTo>
                  <a:lnTo>
                    <a:pt x="3225" y="2402"/>
                  </a:lnTo>
                  <a:close/>
                  <a:moveTo>
                    <a:pt x="8640" y="2402"/>
                  </a:moveTo>
                  <a:lnTo>
                    <a:pt x="8640" y="4426"/>
                  </a:lnTo>
                  <a:cubicBezTo>
                    <a:pt x="8621" y="4895"/>
                    <a:pt x="8278" y="5129"/>
                    <a:pt x="7934" y="5129"/>
                  </a:cubicBezTo>
                  <a:cubicBezTo>
                    <a:pt x="7591" y="5129"/>
                    <a:pt x="7247" y="4895"/>
                    <a:pt x="7228" y="4426"/>
                  </a:cubicBezTo>
                  <a:lnTo>
                    <a:pt x="7228" y="2402"/>
                  </a:lnTo>
                  <a:close/>
                  <a:moveTo>
                    <a:pt x="2636" y="1"/>
                  </a:moveTo>
                  <a:cubicBezTo>
                    <a:pt x="2237" y="8"/>
                    <a:pt x="2149" y="550"/>
                    <a:pt x="2518" y="687"/>
                  </a:cubicBezTo>
                  <a:lnTo>
                    <a:pt x="2518" y="1696"/>
                  </a:lnTo>
                  <a:lnTo>
                    <a:pt x="1753" y="1696"/>
                  </a:lnTo>
                  <a:cubicBezTo>
                    <a:pt x="1116" y="1696"/>
                    <a:pt x="598" y="2214"/>
                    <a:pt x="598" y="2850"/>
                  </a:cubicBezTo>
                  <a:lnTo>
                    <a:pt x="598" y="5369"/>
                  </a:lnTo>
                  <a:lnTo>
                    <a:pt x="469" y="5369"/>
                  </a:lnTo>
                  <a:cubicBezTo>
                    <a:pt x="0" y="5388"/>
                    <a:pt x="0" y="6056"/>
                    <a:pt x="469" y="6076"/>
                  </a:cubicBezTo>
                  <a:lnTo>
                    <a:pt x="1434" y="6076"/>
                  </a:lnTo>
                  <a:cubicBezTo>
                    <a:pt x="1903" y="6056"/>
                    <a:pt x="1903" y="5388"/>
                    <a:pt x="1434" y="5369"/>
                  </a:cubicBezTo>
                  <a:lnTo>
                    <a:pt x="1305" y="5369"/>
                  </a:lnTo>
                  <a:lnTo>
                    <a:pt x="1305" y="2850"/>
                  </a:lnTo>
                  <a:cubicBezTo>
                    <a:pt x="1305" y="2603"/>
                    <a:pt x="1506" y="2403"/>
                    <a:pt x="1752" y="2403"/>
                  </a:cubicBezTo>
                  <a:lnTo>
                    <a:pt x="2518" y="2403"/>
                  </a:lnTo>
                  <a:lnTo>
                    <a:pt x="2518" y="4427"/>
                  </a:lnTo>
                  <a:cubicBezTo>
                    <a:pt x="2557" y="5364"/>
                    <a:pt x="3244" y="5833"/>
                    <a:pt x="3930" y="5833"/>
                  </a:cubicBezTo>
                  <a:cubicBezTo>
                    <a:pt x="4618" y="5833"/>
                    <a:pt x="5305" y="5364"/>
                    <a:pt x="5344" y="4427"/>
                  </a:cubicBezTo>
                  <a:lnTo>
                    <a:pt x="5344" y="2403"/>
                  </a:lnTo>
                  <a:lnTo>
                    <a:pt x="6520" y="2403"/>
                  </a:lnTo>
                  <a:lnTo>
                    <a:pt x="6520" y="4427"/>
                  </a:lnTo>
                  <a:cubicBezTo>
                    <a:pt x="6560" y="5364"/>
                    <a:pt x="7247" y="5833"/>
                    <a:pt x="7933" y="5833"/>
                  </a:cubicBezTo>
                  <a:cubicBezTo>
                    <a:pt x="8621" y="5833"/>
                    <a:pt x="9308" y="5364"/>
                    <a:pt x="9347" y="4427"/>
                  </a:cubicBezTo>
                  <a:lnTo>
                    <a:pt x="9347" y="2403"/>
                  </a:lnTo>
                  <a:lnTo>
                    <a:pt x="10088" y="2403"/>
                  </a:lnTo>
                  <a:cubicBezTo>
                    <a:pt x="10335" y="2403"/>
                    <a:pt x="10535" y="2604"/>
                    <a:pt x="10535" y="2850"/>
                  </a:cubicBezTo>
                  <a:lnTo>
                    <a:pt x="10535" y="5369"/>
                  </a:lnTo>
                  <a:lnTo>
                    <a:pt x="10406" y="5369"/>
                  </a:lnTo>
                  <a:cubicBezTo>
                    <a:pt x="9937" y="5388"/>
                    <a:pt x="9937" y="6056"/>
                    <a:pt x="10406" y="6076"/>
                  </a:cubicBezTo>
                  <a:lnTo>
                    <a:pt x="11371" y="6076"/>
                  </a:lnTo>
                  <a:cubicBezTo>
                    <a:pt x="11840" y="6056"/>
                    <a:pt x="11839" y="5386"/>
                    <a:pt x="11372" y="5369"/>
                  </a:cubicBezTo>
                  <a:lnTo>
                    <a:pt x="11242" y="5369"/>
                  </a:lnTo>
                  <a:lnTo>
                    <a:pt x="11242" y="2850"/>
                  </a:lnTo>
                  <a:cubicBezTo>
                    <a:pt x="11242" y="2214"/>
                    <a:pt x="10724" y="1696"/>
                    <a:pt x="10088" y="1696"/>
                  </a:cubicBezTo>
                  <a:lnTo>
                    <a:pt x="9345" y="1696"/>
                  </a:lnTo>
                  <a:lnTo>
                    <a:pt x="9345" y="687"/>
                  </a:lnTo>
                  <a:cubicBezTo>
                    <a:pt x="9714" y="551"/>
                    <a:pt x="9626" y="8"/>
                    <a:pt x="9228" y="1"/>
                  </a:cubicBezTo>
                  <a:lnTo>
                    <a:pt x="6637" y="1"/>
                  </a:lnTo>
                  <a:cubicBezTo>
                    <a:pt x="6240" y="8"/>
                    <a:pt x="6150" y="550"/>
                    <a:pt x="6519" y="687"/>
                  </a:cubicBezTo>
                  <a:lnTo>
                    <a:pt x="6519" y="1696"/>
                  </a:lnTo>
                  <a:lnTo>
                    <a:pt x="5343" y="1696"/>
                  </a:lnTo>
                  <a:lnTo>
                    <a:pt x="5343" y="687"/>
                  </a:lnTo>
                  <a:cubicBezTo>
                    <a:pt x="5712" y="551"/>
                    <a:pt x="5623" y="8"/>
                    <a:pt x="522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91" name="Google Shape;791;p48"/>
          <p:cNvGrpSpPr/>
          <p:nvPr/>
        </p:nvGrpSpPr>
        <p:grpSpPr>
          <a:xfrm>
            <a:off x="5195110" y="1644893"/>
            <a:ext cx="371886" cy="360174"/>
            <a:chOff x="5349185" y="2115031"/>
            <a:chExt cx="371886" cy="360174"/>
          </a:xfrm>
        </p:grpSpPr>
        <p:sp>
          <p:nvSpPr>
            <p:cNvPr id="792" name="Google Shape;792;p48"/>
            <p:cNvSpPr/>
            <p:nvPr/>
          </p:nvSpPr>
          <p:spPr>
            <a:xfrm>
              <a:off x="5349185" y="2115031"/>
              <a:ext cx="199180" cy="237905"/>
            </a:xfrm>
            <a:custGeom>
              <a:avLst/>
              <a:gdLst/>
              <a:ahLst/>
              <a:cxnLst/>
              <a:rect l="l" t="t" r="r" b="b"/>
              <a:pathLst>
                <a:path w="6666" h="7962" extrusionOk="0">
                  <a:moveTo>
                    <a:pt x="5595" y="707"/>
                  </a:moveTo>
                  <a:cubicBezTo>
                    <a:pt x="5790" y="707"/>
                    <a:pt x="5949" y="866"/>
                    <a:pt x="5949" y="1061"/>
                  </a:cubicBezTo>
                  <a:cubicBezTo>
                    <a:pt x="5939" y="1295"/>
                    <a:pt x="5767" y="1413"/>
                    <a:pt x="5595" y="1413"/>
                  </a:cubicBezTo>
                  <a:cubicBezTo>
                    <a:pt x="5423" y="1413"/>
                    <a:pt x="5251" y="1295"/>
                    <a:pt x="5242" y="1061"/>
                  </a:cubicBezTo>
                  <a:cubicBezTo>
                    <a:pt x="5242" y="865"/>
                    <a:pt x="5401" y="707"/>
                    <a:pt x="5595" y="707"/>
                  </a:cubicBezTo>
                  <a:close/>
                  <a:moveTo>
                    <a:pt x="1066" y="1683"/>
                  </a:moveTo>
                  <a:cubicBezTo>
                    <a:pt x="1238" y="1683"/>
                    <a:pt x="1410" y="1800"/>
                    <a:pt x="1419" y="2034"/>
                  </a:cubicBezTo>
                  <a:cubicBezTo>
                    <a:pt x="1419" y="2229"/>
                    <a:pt x="1260" y="2387"/>
                    <a:pt x="1065" y="2387"/>
                  </a:cubicBezTo>
                  <a:cubicBezTo>
                    <a:pt x="871" y="2387"/>
                    <a:pt x="712" y="2229"/>
                    <a:pt x="712" y="2034"/>
                  </a:cubicBezTo>
                  <a:cubicBezTo>
                    <a:pt x="722" y="1800"/>
                    <a:pt x="894" y="1683"/>
                    <a:pt x="1066" y="1683"/>
                  </a:cubicBezTo>
                  <a:close/>
                  <a:moveTo>
                    <a:pt x="3476" y="3020"/>
                  </a:moveTo>
                  <a:cubicBezTo>
                    <a:pt x="3894" y="3020"/>
                    <a:pt x="4313" y="3306"/>
                    <a:pt x="4336" y="3876"/>
                  </a:cubicBezTo>
                  <a:cubicBezTo>
                    <a:pt x="4335" y="4349"/>
                    <a:pt x="3949" y="4735"/>
                    <a:pt x="3476" y="4735"/>
                  </a:cubicBezTo>
                  <a:cubicBezTo>
                    <a:pt x="3001" y="4735"/>
                    <a:pt x="2616" y="4349"/>
                    <a:pt x="2616" y="3876"/>
                  </a:cubicBezTo>
                  <a:cubicBezTo>
                    <a:pt x="2640" y="3305"/>
                    <a:pt x="3058" y="3020"/>
                    <a:pt x="3476" y="3020"/>
                  </a:cubicBezTo>
                  <a:close/>
                  <a:moveTo>
                    <a:pt x="1519" y="6548"/>
                  </a:moveTo>
                  <a:cubicBezTo>
                    <a:pt x="1596" y="6548"/>
                    <a:pt x="1671" y="6572"/>
                    <a:pt x="1733" y="6618"/>
                  </a:cubicBezTo>
                  <a:cubicBezTo>
                    <a:pt x="1808" y="6674"/>
                    <a:pt x="1857" y="6757"/>
                    <a:pt x="1871" y="6852"/>
                  </a:cubicBezTo>
                  <a:cubicBezTo>
                    <a:pt x="1883" y="6945"/>
                    <a:pt x="1858" y="7038"/>
                    <a:pt x="1802" y="7114"/>
                  </a:cubicBezTo>
                  <a:cubicBezTo>
                    <a:pt x="1733" y="7207"/>
                    <a:pt x="1627" y="7255"/>
                    <a:pt x="1519" y="7255"/>
                  </a:cubicBezTo>
                  <a:cubicBezTo>
                    <a:pt x="1445" y="7255"/>
                    <a:pt x="1371" y="7232"/>
                    <a:pt x="1307" y="7185"/>
                  </a:cubicBezTo>
                  <a:cubicBezTo>
                    <a:pt x="1151" y="7068"/>
                    <a:pt x="1121" y="6846"/>
                    <a:pt x="1237" y="6690"/>
                  </a:cubicBezTo>
                  <a:cubicBezTo>
                    <a:pt x="1294" y="6615"/>
                    <a:pt x="1377" y="6566"/>
                    <a:pt x="1470" y="6552"/>
                  </a:cubicBezTo>
                  <a:cubicBezTo>
                    <a:pt x="1487" y="6549"/>
                    <a:pt x="1503" y="6548"/>
                    <a:pt x="1519" y="6548"/>
                  </a:cubicBezTo>
                  <a:close/>
                  <a:moveTo>
                    <a:pt x="5588" y="1"/>
                  </a:moveTo>
                  <a:cubicBezTo>
                    <a:pt x="4752" y="1"/>
                    <a:pt x="4245" y="957"/>
                    <a:pt x="4711" y="1647"/>
                  </a:cubicBezTo>
                  <a:lnTo>
                    <a:pt x="4110" y="2444"/>
                  </a:lnTo>
                  <a:cubicBezTo>
                    <a:pt x="3919" y="2354"/>
                    <a:pt x="3704" y="2311"/>
                    <a:pt x="3487" y="2311"/>
                  </a:cubicBezTo>
                  <a:cubicBezTo>
                    <a:pt x="3117" y="2311"/>
                    <a:pt x="2743" y="2437"/>
                    <a:pt x="2477" y="2669"/>
                  </a:cubicBezTo>
                  <a:lnTo>
                    <a:pt x="2073" y="2361"/>
                  </a:lnTo>
                  <a:cubicBezTo>
                    <a:pt x="2300" y="1700"/>
                    <a:pt x="1779" y="974"/>
                    <a:pt x="1080" y="974"/>
                  </a:cubicBezTo>
                  <a:cubicBezTo>
                    <a:pt x="1075" y="974"/>
                    <a:pt x="1070" y="974"/>
                    <a:pt x="1064" y="974"/>
                  </a:cubicBezTo>
                  <a:cubicBezTo>
                    <a:pt x="480" y="974"/>
                    <a:pt x="4" y="1449"/>
                    <a:pt x="4" y="2034"/>
                  </a:cubicBezTo>
                  <a:cubicBezTo>
                    <a:pt x="0" y="2654"/>
                    <a:pt x="522" y="3096"/>
                    <a:pt x="1074" y="3096"/>
                  </a:cubicBezTo>
                  <a:cubicBezTo>
                    <a:pt x="1267" y="3096"/>
                    <a:pt x="1464" y="3042"/>
                    <a:pt x="1643" y="2922"/>
                  </a:cubicBezTo>
                  <a:lnTo>
                    <a:pt x="2048" y="3231"/>
                  </a:lnTo>
                  <a:cubicBezTo>
                    <a:pt x="1755" y="3841"/>
                    <a:pt x="1943" y="4640"/>
                    <a:pt x="2451" y="5059"/>
                  </a:cubicBezTo>
                  <a:lnTo>
                    <a:pt x="1834" y="5889"/>
                  </a:lnTo>
                  <a:cubicBezTo>
                    <a:pt x="1733" y="5858"/>
                    <a:pt x="1630" y="5842"/>
                    <a:pt x="1524" y="5842"/>
                  </a:cubicBezTo>
                  <a:cubicBezTo>
                    <a:pt x="1473" y="5842"/>
                    <a:pt x="1422" y="5845"/>
                    <a:pt x="1371" y="5853"/>
                  </a:cubicBezTo>
                  <a:cubicBezTo>
                    <a:pt x="443" y="5981"/>
                    <a:pt x="132" y="7190"/>
                    <a:pt x="884" y="7750"/>
                  </a:cubicBezTo>
                  <a:cubicBezTo>
                    <a:pt x="1073" y="7892"/>
                    <a:pt x="1297" y="7962"/>
                    <a:pt x="1520" y="7962"/>
                  </a:cubicBezTo>
                  <a:cubicBezTo>
                    <a:pt x="1841" y="7962"/>
                    <a:pt x="2160" y="7817"/>
                    <a:pt x="2368" y="7539"/>
                  </a:cubicBezTo>
                  <a:cubicBezTo>
                    <a:pt x="2538" y="7313"/>
                    <a:pt x="2610" y="7033"/>
                    <a:pt x="2569" y="6753"/>
                  </a:cubicBezTo>
                  <a:cubicBezTo>
                    <a:pt x="2546" y="6593"/>
                    <a:pt x="2488" y="6443"/>
                    <a:pt x="2400" y="6311"/>
                  </a:cubicBezTo>
                  <a:lnTo>
                    <a:pt x="3083" y="5393"/>
                  </a:lnTo>
                  <a:cubicBezTo>
                    <a:pt x="3221" y="5428"/>
                    <a:pt x="3356" y="5444"/>
                    <a:pt x="3486" y="5444"/>
                  </a:cubicBezTo>
                  <a:cubicBezTo>
                    <a:pt x="4745" y="5444"/>
                    <a:pt x="5552" y="3921"/>
                    <a:pt x="4674" y="2871"/>
                  </a:cubicBezTo>
                  <a:lnTo>
                    <a:pt x="5276" y="2072"/>
                  </a:lnTo>
                  <a:cubicBezTo>
                    <a:pt x="5380" y="2107"/>
                    <a:pt x="5486" y="2123"/>
                    <a:pt x="5590" y="2123"/>
                  </a:cubicBezTo>
                  <a:cubicBezTo>
                    <a:pt x="6151" y="2123"/>
                    <a:pt x="6666" y="1654"/>
                    <a:pt x="6655" y="1061"/>
                  </a:cubicBezTo>
                  <a:cubicBezTo>
                    <a:pt x="6655" y="477"/>
                    <a:pt x="6180" y="1"/>
                    <a:pt x="5595" y="1"/>
                  </a:cubicBezTo>
                  <a:cubicBezTo>
                    <a:pt x="5593" y="1"/>
                    <a:pt x="5591" y="1"/>
                    <a:pt x="558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48"/>
            <p:cNvSpPr/>
            <p:nvPr/>
          </p:nvSpPr>
          <p:spPr>
            <a:xfrm>
              <a:off x="5496763" y="2190328"/>
              <a:ext cx="224309" cy="284876"/>
            </a:xfrm>
            <a:custGeom>
              <a:avLst/>
              <a:gdLst/>
              <a:ahLst/>
              <a:cxnLst/>
              <a:rect l="l" t="t" r="r" b="b"/>
              <a:pathLst>
                <a:path w="7507" h="9534" extrusionOk="0">
                  <a:moveTo>
                    <a:pt x="4224" y="710"/>
                  </a:moveTo>
                  <a:lnTo>
                    <a:pt x="4224" y="3816"/>
                  </a:lnTo>
                  <a:cubicBezTo>
                    <a:pt x="4224" y="3972"/>
                    <a:pt x="4324" y="4107"/>
                    <a:pt x="4471" y="4153"/>
                  </a:cubicBezTo>
                  <a:cubicBezTo>
                    <a:pt x="5287" y="4410"/>
                    <a:pt x="5835" y="4958"/>
                    <a:pt x="6049" y="5701"/>
                  </a:cubicBezTo>
                  <a:lnTo>
                    <a:pt x="1457" y="5701"/>
                  </a:lnTo>
                  <a:cubicBezTo>
                    <a:pt x="1671" y="4957"/>
                    <a:pt x="2219" y="4410"/>
                    <a:pt x="3035" y="4153"/>
                  </a:cubicBezTo>
                  <a:cubicBezTo>
                    <a:pt x="3182" y="4107"/>
                    <a:pt x="3282" y="3970"/>
                    <a:pt x="3282" y="3816"/>
                  </a:cubicBezTo>
                  <a:lnTo>
                    <a:pt x="3282" y="710"/>
                  </a:lnTo>
                  <a:close/>
                  <a:moveTo>
                    <a:pt x="6149" y="6407"/>
                  </a:moveTo>
                  <a:cubicBezTo>
                    <a:pt x="6167" y="7552"/>
                    <a:pt x="5136" y="8833"/>
                    <a:pt x="3753" y="8834"/>
                  </a:cubicBezTo>
                  <a:cubicBezTo>
                    <a:pt x="2370" y="8833"/>
                    <a:pt x="1340" y="7552"/>
                    <a:pt x="1359" y="6407"/>
                  </a:cubicBezTo>
                  <a:close/>
                  <a:moveTo>
                    <a:pt x="2715" y="1"/>
                  </a:moveTo>
                  <a:cubicBezTo>
                    <a:pt x="2329" y="8"/>
                    <a:pt x="2229" y="525"/>
                    <a:pt x="2575" y="679"/>
                  </a:cubicBezTo>
                  <a:lnTo>
                    <a:pt x="2575" y="3565"/>
                  </a:lnTo>
                  <a:cubicBezTo>
                    <a:pt x="540" y="4307"/>
                    <a:pt x="1" y="7027"/>
                    <a:pt x="1555" y="8574"/>
                  </a:cubicBezTo>
                  <a:cubicBezTo>
                    <a:pt x="2151" y="9214"/>
                    <a:pt x="2952" y="9534"/>
                    <a:pt x="3752" y="9534"/>
                  </a:cubicBezTo>
                  <a:cubicBezTo>
                    <a:pt x="4553" y="9534"/>
                    <a:pt x="5353" y="9214"/>
                    <a:pt x="5950" y="8574"/>
                  </a:cubicBezTo>
                  <a:cubicBezTo>
                    <a:pt x="7506" y="7028"/>
                    <a:pt x="6967" y="4307"/>
                    <a:pt x="4931" y="3565"/>
                  </a:cubicBezTo>
                  <a:lnTo>
                    <a:pt x="4931" y="679"/>
                  </a:lnTo>
                  <a:cubicBezTo>
                    <a:pt x="5278" y="525"/>
                    <a:pt x="5177" y="6"/>
                    <a:pt x="479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794" name="Google Shape;794;p48"/>
          <p:cNvPicPr preferRelativeResize="0"/>
          <p:nvPr/>
        </p:nvPicPr>
        <p:blipFill>
          <a:blip r:embed="rId3">
            <a:alphaModFix/>
          </a:blip>
          <a:stretch>
            <a:fillRect/>
          </a:stretch>
        </p:blipFill>
        <p:spPr>
          <a:xfrm rot="2076237">
            <a:off x="4056499" y="3859475"/>
            <a:ext cx="1200151" cy="1200151"/>
          </a:xfrm>
          <a:prstGeom prst="rect">
            <a:avLst/>
          </a:prstGeom>
          <a:noFill/>
          <a:ln>
            <a:noFill/>
          </a:ln>
          <a:effectLst>
            <a:outerShdw blurRad="57150" dist="19050" dir="5400000" algn="bl" rotWithShape="0">
              <a:schemeClr val="dk1">
                <a:alpha val="50000"/>
              </a:schemeClr>
            </a:outerShdw>
          </a:effectLst>
        </p:spPr>
      </p:pic>
      <p:sp>
        <p:nvSpPr>
          <p:cNvPr id="3" name="Sous-titre 2">
            <a:extLst>
              <a:ext uri="{FF2B5EF4-FFF2-40B4-BE49-F238E27FC236}">
                <a16:creationId xmlns:a16="http://schemas.microsoft.com/office/drawing/2014/main" id="{00BC4AF0-BB3D-6E55-CB4C-AC269A5D0E43}"/>
              </a:ext>
            </a:extLst>
          </p:cNvPr>
          <p:cNvSpPr>
            <a:spLocks noGrp="1"/>
          </p:cNvSpPr>
          <p:nvPr>
            <p:ph type="subTitle" idx="3"/>
          </p:nvPr>
        </p:nvSpPr>
        <p:spPr>
          <a:xfrm>
            <a:off x="1506963" y="3495983"/>
            <a:ext cx="2314907" cy="1244399"/>
          </a:xfrm>
        </p:spPr>
        <p:txBody>
          <a:bodyPr/>
          <a:lstStyle/>
          <a:p>
            <a:pPr algn="just"/>
            <a:r>
              <a:rPr lang="fr-FR" dirty="0"/>
              <a:t>       </a:t>
            </a:r>
            <a:r>
              <a:rPr lang="fr-FR" dirty="0" err="1"/>
              <a:t>Both</a:t>
            </a:r>
            <a:r>
              <a:rPr lang="fr-FR" dirty="0"/>
              <a:t> </a:t>
            </a:r>
            <a:r>
              <a:rPr lang="fr-FR" dirty="0" err="1"/>
              <a:t>their</a:t>
            </a:r>
            <a:r>
              <a:rPr lang="fr-FR" dirty="0"/>
              <a:t> </a:t>
            </a:r>
            <a:r>
              <a:rPr lang="fr-FR" dirty="0" err="1"/>
              <a:t>nutritional</a:t>
            </a:r>
            <a:r>
              <a:rPr lang="fr-FR" dirty="0"/>
              <a:t> essence and </a:t>
            </a:r>
            <a:r>
              <a:rPr lang="fr-FR" dirty="0" err="1"/>
              <a:t>their</a:t>
            </a:r>
            <a:r>
              <a:rPr lang="fr-FR" dirty="0"/>
              <a:t> </a:t>
            </a:r>
            <a:r>
              <a:rPr lang="fr-FR" dirty="0" err="1"/>
              <a:t>role</a:t>
            </a:r>
            <a:r>
              <a:rPr lang="fr-FR" dirty="0"/>
              <a:t> as textural and </a:t>
            </a:r>
            <a:r>
              <a:rPr lang="fr-FR" dirty="0" err="1"/>
              <a:t>flavor</a:t>
            </a:r>
            <a:r>
              <a:rPr lang="fr-FR" dirty="0"/>
              <a:t> </a:t>
            </a:r>
            <a:r>
              <a:rPr lang="fr-FR" dirty="0" err="1"/>
              <a:t>mediators</a:t>
            </a:r>
            <a:endParaRPr lang="fr-FR" dirty="0"/>
          </a:p>
        </p:txBody>
      </p:sp>
      <p:sp>
        <p:nvSpPr>
          <p:cNvPr id="5" name="ZoneTexte 4">
            <a:extLst>
              <a:ext uri="{FF2B5EF4-FFF2-40B4-BE49-F238E27FC236}">
                <a16:creationId xmlns:a16="http://schemas.microsoft.com/office/drawing/2014/main" id="{EAF68922-A6A3-614E-3F32-6494A3879FB5}"/>
              </a:ext>
            </a:extLst>
          </p:cNvPr>
          <p:cNvSpPr txBox="1"/>
          <p:nvPr/>
        </p:nvSpPr>
        <p:spPr>
          <a:xfrm>
            <a:off x="5281660" y="4277813"/>
            <a:ext cx="2094162" cy="307777"/>
          </a:xfrm>
          <a:prstGeom prst="rect">
            <a:avLst/>
          </a:prstGeom>
          <a:noFill/>
        </p:spPr>
        <p:txBody>
          <a:bodyPr wrap="square">
            <a:spAutoFit/>
          </a:bodyPr>
          <a:lstStyle/>
          <a:p>
            <a:r>
              <a:rPr lang="fr-FR" sz="1400" b="1" dirty="0">
                <a:effectLst/>
                <a:latin typeface="Times New Roman" panose="02020603050405020304" pitchFamily="18" charset="0"/>
                <a:ea typeface="Calibri" panose="020F0502020204030204" pitchFamily="34" charset="0"/>
              </a:rPr>
              <a:t>Food </a:t>
            </a:r>
            <a:r>
              <a:rPr lang="fr-FR" sz="1400" b="1" dirty="0" err="1">
                <a:effectLst/>
                <a:latin typeface="Times New Roman" panose="02020603050405020304" pitchFamily="18" charset="0"/>
                <a:ea typeface="Calibri" panose="020F0502020204030204" pitchFamily="34" charset="0"/>
              </a:rPr>
              <a:t>Systems</a:t>
            </a:r>
            <a:endParaRPr lang="fr-FR" dirty="0"/>
          </a:p>
        </p:txBody>
      </p:sp>
      <p:sp>
        <p:nvSpPr>
          <p:cNvPr id="7" name="ZoneTexte 6">
            <a:extLst>
              <a:ext uri="{FF2B5EF4-FFF2-40B4-BE49-F238E27FC236}">
                <a16:creationId xmlns:a16="http://schemas.microsoft.com/office/drawing/2014/main" id="{3E9F2A62-4302-3134-8888-AAF53C680246}"/>
              </a:ext>
            </a:extLst>
          </p:cNvPr>
          <p:cNvSpPr txBox="1"/>
          <p:nvPr/>
        </p:nvSpPr>
        <p:spPr>
          <a:xfrm>
            <a:off x="5281660" y="4683702"/>
            <a:ext cx="2837112" cy="307777"/>
          </a:xfrm>
          <a:prstGeom prst="rect">
            <a:avLst/>
          </a:prstGeom>
          <a:noFill/>
        </p:spPr>
        <p:txBody>
          <a:bodyPr wrap="square">
            <a:spAutoFit/>
          </a:bodyPr>
          <a:lstStyle/>
          <a:p>
            <a:r>
              <a:rPr lang="fr-FR" b="1" dirty="0">
                <a:latin typeface="Times New Roman" panose="02020603050405020304" pitchFamily="18" charset="0"/>
                <a:ea typeface="Calibri" panose="020F0502020204030204" pitchFamily="34" charset="0"/>
              </a:rPr>
              <a:t>F</a:t>
            </a:r>
            <a:r>
              <a:rPr lang="fr-FR" sz="1400" b="1" dirty="0">
                <a:effectLst/>
                <a:latin typeface="Times New Roman" panose="02020603050405020304" pitchFamily="18" charset="0"/>
                <a:ea typeface="Calibri" panose="020F0502020204030204" pitchFamily="34" charset="0"/>
              </a:rPr>
              <a:t>ood </a:t>
            </a:r>
            <a:r>
              <a:rPr lang="fr-FR" sz="1400" b="1" dirty="0" err="1">
                <a:effectLst/>
                <a:latin typeface="Times New Roman" panose="02020603050405020304" pitchFamily="18" charset="0"/>
                <a:ea typeface="Calibri" panose="020F0502020204030204" pitchFamily="34" charset="0"/>
              </a:rPr>
              <a:t>spoilage</a:t>
            </a:r>
            <a:r>
              <a:rPr lang="fr-FR" sz="1400" b="1" dirty="0">
                <a:effectLst/>
                <a:latin typeface="Times New Roman" panose="02020603050405020304" pitchFamily="18" charset="0"/>
                <a:ea typeface="Calibri" panose="020F0502020204030204" pitchFamily="34" charset="0"/>
              </a:rPr>
              <a:t> and </a:t>
            </a:r>
            <a:r>
              <a:rPr lang="fr-FR" sz="1400" b="1" dirty="0" err="1">
                <a:effectLst/>
                <a:latin typeface="Times New Roman" panose="02020603050405020304" pitchFamily="18" charset="0"/>
                <a:ea typeface="Calibri" panose="020F0502020204030204" pitchFamily="34" charset="0"/>
              </a:rPr>
              <a:t>deterioration</a:t>
            </a:r>
            <a:endParaRPr lang="fr-F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40"/>
        <p:cNvGrpSpPr/>
        <p:nvPr/>
      </p:nvGrpSpPr>
      <p:grpSpPr>
        <a:xfrm>
          <a:off x="0" y="0"/>
          <a:ext cx="0" cy="0"/>
          <a:chOff x="0" y="0"/>
          <a:chExt cx="0" cy="0"/>
        </a:xfrm>
      </p:grpSpPr>
      <p:sp>
        <p:nvSpPr>
          <p:cNvPr id="841" name="Google Shape;841;p50"/>
          <p:cNvSpPr txBox="1">
            <a:spLocks noGrp="1"/>
          </p:cNvSpPr>
          <p:nvPr>
            <p:ph type="title"/>
          </p:nvPr>
        </p:nvSpPr>
        <p:spPr>
          <a:xfrm>
            <a:off x="288978" y="1300247"/>
            <a:ext cx="5801201" cy="2529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fr-FR" dirty="0" err="1"/>
              <a:t>Chapter</a:t>
            </a:r>
            <a:r>
              <a:rPr lang="fr-FR" dirty="0"/>
              <a:t> one:</a:t>
            </a:r>
            <a:br>
              <a:rPr lang="fr-FR" dirty="0"/>
            </a:br>
            <a:r>
              <a:rPr lang="fr-FR" dirty="0"/>
              <a:t>Water in </a:t>
            </a:r>
            <a:r>
              <a:rPr lang="fr-FR" dirty="0" err="1"/>
              <a:t>food</a:t>
            </a:r>
            <a:endParaRPr dirty="0"/>
          </a:p>
        </p:txBody>
      </p:sp>
      <p:grpSp>
        <p:nvGrpSpPr>
          <p:cNvPr id="842" name="Google Shape;842;p50"/>
          <p:cNvGrpSpPr/>
          <p:nvPr/>
        </p:nvGrpSpPr>
        <p:grpSpPr>
          <a:xfrm>
            <a:off x="6041571" y="1575707"/>
            <a:ext cx="2788001" cy="2693200"/>
            <a:chOff x="322100" y="1209681"/>
            <a:chExt cx="3408550" cy="3394314"/>
          </a:xfrm>
        </p:grpSpPr>
        <p:sp>
          <p:nvSpPr>
            <p:cNvPr id="843" name="Google Shape;843;p50"/>
            <p:cNvSpPr/>
            <p:nvPr/>
          </p:nvSpPr>
          <p:spPr>
            <a:xfrm>
              <a:off x="578800" y="1495437"/>
              <a:ext cx="644257" cy="557955"/>
            </a:xfrm>
            <a:custGeom>
              <a:avLst/>
              <a:gdLst/>
              <a:ahLst/>
              <a:cxnLst/>
              <a:rect l="l" t="t" r="r" b="b"/>
              <a:pathLst>
                <a:path w="15184" h="13150" extrusionOk="0">
                  <a:moveTo>
                    <a:pt x="3796" y="1"/>
                  </a:moveTo>
                  <a:lnTo>
                    <a:pt x="1" y="6576"/>
                  </a:lnTo>
                  <a:lnTo>
                    <a:pt x="3796" y="13150"/>
                  </a:lnTo>
                  <a:lnTo>
                    <a:pt x="11389" y="13150"/>
                  </a:lnTo>
                  <a:lnTo>
                    <a:pt x="15183" y="6576"/>
                  </a:lnTo>
                  <a:lnTo>
                    <a:pt x="1138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50"/>
            <p:cNvSpPr/>
            <p:nvPr/>
          </p:nvSpPr>
          <p:spPr>
            <a:xfrm>
              <a:off x="1633136" y="1495437"/>
              <a:ext cx="644342" cy="557955"/>
            </a:xfrm>
            <a:custGeom>
              <a:avLst/>
              <a:gdLst/>
              <a:ahLst/>
              <a:cxnLst/>
              <a:rect l="l" t="t" r="r" b="b"/>
              <a:pathLst>
                <a:path w="15186" h="13150" extrusionOk="0">
                  <a:moveTo>
                    <a:pt x="3796" y="1"/>
                  </a:moveTo>
                  <a:lnTo>
                    <a:pt x="1" y="6576"/>
                  </a:lnTo>
                  <a:lnTo>
                    <a:pt x="3796" y="13150"/>
                  </a:lnTo>
                  <a:lnTo>
                    <a:pt x="11389" y="13150"/>
                  </a:lnTo>
                  <a:lnTo>
                    <a:pt x="15186" y="6576"/>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50"/>
            <p:cNvSpPr/>
            <p:nvPr/>
          </p:nvSpPr>
          <p:spPr>
            <a:xfrm>
              <a:off x="2160304" y="1849025"/>
              <a:ext cx="644342" cy="557912"/>
            </a:xfrm>
            <a:custGeom>
              <a:avLst/>
              <a:gdLst/>
              <a:ahLst/>
              <a:cxnLst/>
              <a:rect l="l" t="t" r="r" b="b"/>
              <a:pathLst>
                <a:path w="15186" h="13149" extrusionOk="0">
                  <a:moveTo>
                    <a:pt x="3797" y="0"/>
                  </a:moveTo>
                  <a:lnTo>
                    <a:pt x="1" y="6573"/>
                  </a:lnTo>
                  <a:lnTo>
                    <a:pt x="3797" y="13148"/>
                  </a:lnTo>
                  <a:lnTo>
                    <a:pt x="11389" y="13148"/>
                  </a:lnTo>
                  <a:lnTo>
                    <a:pt x="15185" y="6573"/>
                  </a:lnTo>
                  <a:lnTo>
                    <a:pt x="11389"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50"/>
            <p:cNvSpPr/>
            <p:nvPr/>
          </p:nvSpPr>
          <p:spPr>
            <a:xfrm>
              <a:off x="1105968" y="2406560"/>
              <a:ext cx="644342" cy="557954"/>
            </a:xfrm>
            <a:custGeom>
              <a:avLst/>
              <a:gdLst/>
              <a:ahLst/>
              <a:cxnLst/>
              <a:rect l="l" t="t" r="r" b="b"/>
              <a:pathLst>
                <a:path w="15186" h="13150" extrusionOk="0">
                  <a:moveTo>
                    <a:pt x="3797" y="1"/>
                  </a:moveTo>
                  <a:lnTo>
                    <a:pt x="0" y="6576"/>
                  </a:lnTo>
                  <a:lnTo>
                    <a:pt x="3797" y="13150"/>
                  </a:lnTo>
                  <a:lnTo>
                    <a:pt x="11389" y="13150"/>
                  </a:lnTo>
                  <a:lnTo>
                    <a:pt x="15185" y="6576"/>
                  </a:lnTo>
                  <a:lnTo>
                    <a:pt x="1138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50"/>
            <p:cNvSpPr/>
            <p:nvPr/>
          </p:nvSpPr>
          <p:spPr>
            <a:xfrm>
              <a:off x="1105968" y="1799159"/>
              <a:ext cx="644342" cy="557954"/>
            </a:xfrm>
            <a:custGeom>
              <a:avLst/>
              <a:gdLst/>
              <a:ahLst/>
              <a:cxnLst/>
              <a:rect l="l" t="t" r="r" b="b"/>
              <a:pathLst>
                <a:path w="15186" h="13150" extrusionOk="0">
                  <a:moveTo>
                    <a:pt x="3797" y="0"/>
                  </a:moveTo>
                  <a:lnTo>
                    <a:pt x="0" y="6576"/>
                  </a:lnTo>
                  <a:lnTo>
                    <a:pt x="3797" y="13150"/>
                  </a:lnTo>
                  <a:lnTo>
                    <a:pt x="11389" y="13150"/>
                  </a:lnTo>
                  <a:lnTo>
                    <a:pt x="15185" y="6576"/>
                  </a:lnTo>
                  <a:lnTo>
                    <a:pt x="11389" y="0"/>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50"/>
            <p:cNvSpPr/>
            <p:nvPr/>
          </p:nvSpPr>
          <p:spPr>
            <a:xfrm>
              <a:off x="2160304" y="2456384"/>
              <a:ext cx="644342" cy="557954"/>
            </a:xfrm>
            <a:custGeom>
              <a:avLst/>
              <a:gdLst/>
              <a:ahLst/>
              <a:cxnLst/>
              <a:rect l="l" t="t" r="r" b="b"/>
              <a:pathLst>
                <a:path w="15186" h="13150" extrusionOk="0">
                  <a:moveTo>
                    <a:pt x="3797" y="0"/>
                  </a:moveTo>
                  <a:lnTo>
                    <a:pt x="1" y="6576"/>
                  </a:lnTo>
                  <a:lnTo>
                    <a:pt x="3797" y="13150"/>
                  </a:lnTo>
                  <a:lnTo>
                    <a:pt x="11389" y="13150"/>
                  </a:lnTo>
                  <a:lnTo>
                    <a:pt x="15185" y="6576"/>
                  </a:lnTo>
                  <a:lnTo>
                    <a:pt x="11389"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50"/>
            <p:cNvSpPr/>
            <p:nvPr/>
          </p:nvSpPr>
          <p:spPr>
            <a:xfrm>
              <a:off x="578800" y="2102880"/>
              <a:ext cx="644257" cy="557954"/>
            </a:xfrm>
            <a:custGeom>
              <a:avLst/>
              <a:gdLst/>
              <a:ahLst/>
              <a:cxnLst/>
              <a:rect l="l" t="t" r="r" b="b"/>
              <a:pathLst>
                <a:path w="15184" h="13150" extrusionOk="0">
                  <a:moveTo>
                    <a:pt x="3796" y="0"/>
                  </a:moveTo>
                  <a:lnTo>
                    <a:pt x="1" y="6575"/>
                  </a:lnTo>
                  <a:lnTo>
                    <a:pt x="3796" y="13149"/>
                  </a:lnTo>
                  <a:lnTo>
                    <a:pt x="11389" y="13149"/>
                  </a:lnTo>
                  <a:lnTo>
                    <a:pt x="15183" y="6575"/>
                  </a:lnTo>
                  <a:lnTo>
                    <a:pt x="11389" y="0"/>
                  </a:lnTo>
                  <a:close/>
                </a:path>
              </a:pathLst>
            </a:custGeom>
            <a:solidFill>
              <a:schemeClr val="accent3">
                <a:alpha val="58859"/>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50"/>
            <p:cNvSpPr/>
            <p:nvPr/>
          </p:nvSpPr>
          <p:spPr>
            <a:xfrm>
              <a:off x="1105968" y="3013961"/>
              <a:ext cx="644342" cy="557912"/>
            </a:xfrm>
            <a:custGeom>
              <a:avLst/>
              <a:gdLst/>
              <a:ahLst/>
              <a:cxnLst/>
              <a:rect l="l" t="t" r="r" b="b"/>
              <a:pathLst>
                <a:path w="15186" h="13149" extrusionOk="0">
                  <a:moveTo>
                    <a:pt x="3797" y="1"/>
                  </a:moveTo>
                  <a:lnTo>
                    <a:pt x="0" y="6574"/>
                  </a:lnTo>
                  <a:lnTo>
                    <a:pt x="3797" y="13149"/>
                  </a:lnTo>
                  <a:lnTo>
                    <a:pt x="11389" y="13149"/>
                  </a:lnTo>
                  <a:lnTo>
                    <a:pt x="15185" y="6574"/>
                  </a:lnTo>
                  <a:lnTo>
                    <a:pt x="11389" y="1"/>
                  </a:lnTo>
                  <a:close/>
                </a:path>
              </a:pathLst>
            </a:custGeom>
            <a:solidFill>
              <a:schemeClr val="accent3">
                <a:alpha val="215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51" name="Google Shape;851;p50"/>
            <p:cNvPicPr preferRelativeResize="0"/>
            <p:nvPr/>
          </p:nvPicPr>
          <p:blipFill rotWithShape="1">
            <a:blip r:embed="rId3">
              <a:alphaModFix/>
            </a:blip>
            <a:srcRect l="22980" t="8214" r="22974" b="7963"/>
            <a:stretch/>
          </p:blipFill>
          <p:spPr>
            <a:xfrm>
              <a:off x="1406550" y="1411875"/>
              <a:ext cx="1630776" cy="2529301"/>
            </a:xfrm>
            <a:prstGeom prst="rect">
              <a:avLst/>
            </a:prstGeom>
            <a:noFill/>
            <a:ln>
              <a:noFill/>
            </a:ln>
            <a:effectLst>
              <a:outerShdw blurRad="57150" dist="19050" dir="5400000" algn="bl" rotWithShape="0">
                <a:schemeClr val="dk1">
                  <a:alpha val="50000"/>
                </a:schemeClr>
              </a:outerShdw>
            </a:effectLst>
          </p:spPr>
        </p:pic>
        <p:sp>
          <p:nvSpPr>
            <p:cNvPr id="852" name="Google Shape;852;p50"/>
            <p:cNvSpPr/>
            <p:nvPr/>
          </p:nvSpPr>
          <p:spPr>
            <a:xfrm>
              <a:off x="869825" y="4192995"/>
              <a:ext cx="2704200" cy="411000"/>
            </a:xfrm>
            <a:prstGeom prst="ellipse">
              <a:avLst/>
            </a:prstGeom>
            <a:solidFill>
              <a:schemeClr val="dk1">
                <a:alpha val="1772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53" name="Google Shape;853;p50"/>
            <p:cNvPicPr preferRelativeResize="0"/>
            <p:nvPr/>
          </p:nvPicPr>
          <p:blipFill rotWithShape="1">
            <a:blip r:embed="rId4">
              <a:alphaModFix/>
            </a:blip>
            <a:srcRect t="18743" b="18756"/>
            <a:stretch/>
          </p:blipFill>
          <p:spPr>
            <a:xfrm>
              <a:off x="713225" y="2609850"/>
              <a:ext cx="3017426" cy="1885950"/>
            </a:xfrm>
            <a:prstGeom prst="rect">
              <a:avLst/>
            </a:prstGeom>
            <a:noFill/>
            <a:ln>
              <a:noFill/>
            </a:ln>
            <a:effectLst>
              <a:outerShdw blurRad="57150" dist="19050" dir="5400000" algn="bl" rotWithShape="0">
                <a:schemeClr val="dk1">
                  <a:alpha val="50000"/>
                </a:schemeClr>
              </a:outerShdw>
            </a:effectLst>
          </p:spPr>
        </p:pic>
        <p:sp>
          <p:nvSpPr>
            <p:cNvPr id="854" name="Google Shape;854;p50"/>
            <p:cNvSpPr/>
            <p:nvPr/>
          </p:nvSpPr>
          <p:spPr>
            <a:xfrm>
              <a:off x="2474750" y="1209681"/>
              <a:ext cx="329910" cy="285750"/>
            </a:xfrm>
            <a:custGeom>
              <a:avLst/>
              <a:gdLst/>
              <a:ahLst/>
              <a:cxnLst/>
              <a:rect l="l" t="t" r="r" b="b"/>
              <a:pathLst>
                <a:path w="15184" h="13150" extrusionOk="0">
                  <a:moveTo>
                    <a:pt x="3796" y="1"/>
                  </a:moveTo>
                  <a:lnTo>
                    <a:pt x="1" y="6576"/>
                  </a:lnTo>
                  <a:lnTo>
                    <a:pt x="3796" y="13150"/>
                  </a:lnTo>
                  <a:lnTo>
                    <a:pt x="11389" y="13150"/>
                  </a:lnTo>
                  <a:lnTo>
                    <a:pt x="15183" y="6576"/>
                  </a:lnTo>
                  <a:lnTo>
                    <a:pt x="11389" y="1"/>
                  </a:lnTo>
                  <a:close/>
                </a:path>
              </a:pathLst>
            </a:custGeom>
            <a:solidFill>
              <a:schemeClr val="accent5">
                <a:alpha val="5443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50"/>
            <p:cNvSpPr/>
            <p:nvPr/>
          </p:nvSpPr>
          <p:spPr>
            <a:xfrm>
              <a:off x="3379625" y="3086106"/>
              <a:ext cx="329910" cy="285749"/>
            </a:xfrm>
            <a:custGeom>
              <a:avLst/>
              <a:gdLst/>
              <a:ahLst/>
              <a:cxnLst/>
              <a:rect l="l" t="t" r="r" b="b"/>
              <a:pathLst>
                <a:path w="15184" h="13150" extrusionOk="0">
                  <a:moveTo>
                    <a:pt x="3796" y="1"/>
                  </a:moveTo>
                  <a:lnTo>
                    <a:pt x="1" y="6576"/>
                  </a:lnTo>
                  <a:lnTo>
                    <a:pt x="3796" y="13150"/>
                  </a:lnTo>
                  <a:lnTo>
                    <a:pt x="11389" y="13150"/>
                  </a:lnTo>
                  <a:lnTo>
                    <a:pt x="15183" y="6576"/>
                  </a:lnTo>
                  <a:lnTo>
                    <a:pt x="1138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50"/>
            <p:cNvSpPr/>
            <p:nvPr/>
          </p:nvSpPr>
          <p:spPr>
            <a:xfrm>
              <a:off x="322100" y="3114681"/>
              <a:ext cx="329910" cy="285749"/>
            </a:xfrm>
            <a:custGeom>
              <a:avLst/>
              <a:gdLst/>
              <a:ahLst/>
              <a:cxnLst/>
              <a:rect l="l" t="t" r="r" b="b"/>
              <a:pathLst>
                <a:path w="15184" h="13150" extrusionOk="0">
                  <a:moveTo>
                    <a:pt x="3796" y="1"/>
                  </a:moveTo>
                  <a:lnTo>
                    <a:pt x="1" y="6576"/>
                  </a:lnTo>
                  <a:lnTo>
                    <a:pt x="3796" y="13150"/>
                  </a:lnTo>
                  <a:lnTo>
                    <a:pt x="11389" y="13150"/>
                  </a:lnTo>
                  <a:lnTo>
                    <a:pt x="15183" y="6576"/>
                  </a:lnTo>
                  <a:lnTo>
                    <a:pt x="1138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2" name="Google Shape;862;p51"/>
          <p:cNvSpPr txBox="1">
            <a:spLocks noGrp="1"/>
          </p:cNvSpPr>
          <p:nvPr>
            <p:ph type="title"/>
          </p:nvPr>
        </p:nvSpPr>
        <p:spPr>
          <a:xfrm>
            <a:off x="1888902" y="192443"/>
            <a:ext cx="4382700" cy="57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 </a:t>
            </a:r>
            <a:r>
              <a:rPr lang="fr-FR" dirty="0"/>
              <a:t>General information</a:t>
            </a:r>
            <a:endParaRPr dirty="0"/>
          </a:p>
        </p:txBody>
      </p:sp>
      <p:sp>
        <p:nvSpPr>
          <p:cNvPr id="5" name="ZoneTexte 4">
            <a:extLst>
              <a:ext uri="{FF2B5EF4-FFF2-40B4-BE49-F238E27FC236}">
                <a16:creationId xmlns:a16="http://schemas.microsoft.com/office/drawing/2014/main" id="{C1725211-72AD-AD65-BE35-A1C3C13E80F1}"/>
              </a:ext>
            </a:extLst>
          </p:cNvPr>
          <p:cNvSpPr txBox="1"/>
          <p:nvPr/>
        </p:nvSpPr>
        <p:spPr>
          <a:xfrm>
            <a:off x="1122588" y="988596"/>
            <a:ext cx="7278461" cy="791499"/>
          </a:xfrm>
          <a:prstGeom prst="rect">
            <a:avLst/>
          </a:prstGeom>
          <a:noFill/>
        </p:spPr>
        <p:txBody>
          <a:bodyPr wrap="square">
            <a:spAutoFit/>
          </a:bodyPr>
          <a:lstStyle/>
          <a:p>
            <a:pPr>
              <a:lnSpc>
                <a:spcPct val="150000"/>
              </a:lnSpc>
              <a:spcAft>
                <a:spcPts val="800"/>
              </a:spcAft>
              <a:buNone/>
            </a:pPr>
            <a:r>
              <a:rPr lang="fr-FR" sz="1600" b="1" i="1" kern="100" dirty="0">
                <a:effectLst/>
                <a:latin typeface="Times New Roman" panose="02020603050405020304" pitchFamily="18" charset="0"/>
                <a:ea typeface="Calibri" panose="020F0502020204030204" pitchFamily="34" charset="0"/>
                <a:cs typeface="Arial" panose="020B0604020202020204" pitchFamily="34" charset="0"/>
              </a:rPr>
              <a:t>"Water </a:t>
            </a:r>
            <a:r>
              <a:rPr lang="fr-FR" sz="1600" b="1" i="1" kern="100" dirty="0" err="1">
                <a:effectLst/>
                <a:latin typeface="Times New Roman" panose="02020603050405020304" pitchFamily="18" charset="0"/>
                <a:ea typeface="Calibri" panose="020F0502020204030204" pitchFamily="34" charset="0"/>
                <a:cs typeface="Arial" panose="020B0604020202020204" pitchFamily="34" charset="0"/>
              </a:rPr>
              <a:t>is</a:t>
            </a:r>
            <a:r>
              <a:rPr lang="fr-FR" sz="1600" b="1" i="1" kern="100" dirty="0">
                <a:effectLst/>
                <a:latin typeface="Times New Roman" panose="02020603050405020304" pitchFamily="18" charset="0"/>
                <a:ea typeface="Calibri" panose="020F0502020204030204" pitchFamily="34" charset="0"/>
                <a:cs typeface="Arial" panose="020B0604020202020204" pitchFamily="34" charset="0"/>
              </a:rPr>
              <a:t> </a:t>
            </a:r>
            <a:r>
              <a:rPr lang="fr-FR" sz="1600" b="1" i="1" kern="100" dirty="0" err="1">
                <a:effectLst/>
                <a:latin typeface="Times New Roman" panose="02020603050405020304" pitchFamily="18" charset="0"/>
                <a:ea typeface="Calibri" panose="020F0502020204030204" pitchFamily="34" charset="0"/>
                <a:cs typeface="Arial" panose="020B0604020202020204" pitchFamily="34" charset="0"/>
              </a:rPr>
              <a:t>life's</a:t>
            </a:r>
            <a:r>
              <a:rPr lang="fr-FR" sz="1600" b="1" i="1" kern="100" dirty="0">
                <a:effectLst/>
                <a:latin typeface="Times New Roman" panose="02020603050405020304" pitchFamily="18" charset="0"/>
                <a:ea typeface="Calibri" panose="020F0502020204030204" pitchFamily="34" charset="0"/>
                <a:cs typeface="Arial" panose="020B0604020202020204" pitchFamily="34" charset="0"/>
              </a:rPr>
              <a:t> </a:t>
            </a:r>
            <a:r>
              <a:rPr lang="fr-FR" sz="1600" b="1" i="1" kern="100" dirty="0" err="1">
                <a:effectLst/>
                <a:latin typeface="Times New Roman" panose="02020603050405020304" pitchFamily="18" charset="0"/>
                <a:ea typeface="Calibri" panose="020F0502020204030204" pitchFamily="34" charset="0"/>
                <a:cs typeface="Arial" panose="020B0604020202020204" pitchFamily="34" charset="0"/>
              </a:rPr>
              <a:t>matter</a:t>
            </a:r>
            <a:r>
              <a:rPr lang="fr-FR" sz="1600" b="1" i="1" kern="100" dirty="0">
                <a:effectLst/>
                <a:latin typeface="Times New Roman" panose="02020603050405020304" pitchFamily="18" charset="0"/>
                <a:ea typeface="Calibri" panose="020F0502020204030204" pitchFamily="34" charset="0"/>
                <a:cs typeface="Arial" panose="020B0604020202020204" pitchFamily="34" charset="0"/>
              </a:rPr>
              <a:t> and matrix, </a:t>
            </a:r>
            <a:r>
              <a:rPr lang="fr-FR" sz="1600" b="1" i="1" kern="100" dirty="0" err="1">
                <a:effectLst/>
                <a:latin typeface="Times New Roman" panose="02020603050405020304" pitchFamily="18" charset="0"/>
                <a:ea typeface="Calibri" panose="020F0502020204030204" pitchFamily="34" charset="0"/>
                <a:cs typeface="Arial" panose="020B0604020202020204" pitchFamily="34" charset="0"/>
              </a:rPr>
              <a:t>mother</a:t>
            </a:r>
            <a:r>
              <a:rPr lang="fr-FR" sz="1600" b="1" i="1" kern="100" dirty="0">
                <a:effectLst/>
                <a:latin typeface="Times New Roman" panose="02020603050405020304" pitchFamily="18" charset="0"/>
                <a:ea typeface="Calibri" panose="020F0502020204030204" pitchFamily="34" charset="0"/>
                <a:cs typeface="Arial" panose="020B0604020202020204" pitchFamily="34" charset="0"/>
              </a:rPr>
              <a:t> and medium. There </a:t>
            </a:r>
            <a:r>
              <a:rPr lang="fr-FR" sz="1600" b="1" i="1" kern="100" dirty="0" err="1">
                <a:effectLst/>
                <a:latin typeface="Times New Roman" panose="02020603050405020304" pitchFamily="18" charset="0"/>
                <a:ea typeface="Calibri" panose="020F0502020204030204" pitchFamily="34" charset="0"/>
                <a:cs typeface="Arial" panose="020B0604020202020204" pitchFamily="34" charset="0"/>
              </a:rPr>
              <a:t>is</a:t>
            </a:r>
            <a:r>
              <a:rPr lang="fr-FR" sz="1600" b="1" i="1" kern="100" dirty="0">
                <a:effectLst/>
                <a:latin typeface="Times New Roman" panose="02020603050405020304" pitchFamily="18" charset="0"/>
                <a:ea typeface="Calibri" panose="020F0502020204030204" pitchFamily="34" charset="0"/>
                <a:cs typeface="Arial" panose="020B0604020202020204" pitchFamily="34" charset="0"/>
              </a:rPr>
              <a:t> no life </a:t>
            </a:r>
            <a:r>
              <a:rPr lang="fr-FR" sz="1600" b="1" i="1" kern="100" dirty="0" err="1">
                <a:effectLst/>
                <a:latin typeface="Times New Roman" panose="02020603050405020304" pitchFamily="18" charset="0"/>
                <a:ea typeface="Calibri" panose="020F0502020204030204" pitchFamily="34" charset="0"/>
                <a:cs typeface="Arial" panose="020B0604020202020204" pitchFamily="34" charset="0"/>
              </a:rPr>
              <a:t>without</a:t>
            </a:r>
            <a:r>
              <a:rPr lang="fr-FR" sz="1600" b="1" i="1" kern="100" dirty="0">
                <a:effectLst/>
                <a:latin typeface="Times New Roman" panose="02020603050405020304" pitchFamily="18" charset="0"/>
                <a:ea typeface="Calibri" panose="020F0502020204030204" pitchFamily="34" charset="0"/>
                <a:cs typeface="Arial" panose="020B0604020202020204" pitchFamily="34" charset="0"/>
              </a:rPr>
              <a:t> water"</a:t>
            </a:r>
            <a:r>
              <a:rPr lang="fr-FR" sz="1600" b="1" kern="100" dirty="0">
                <a:effectLst/>
                <a:latin typeface="Times New Roman" panose="02020603050405020304" pitchFamily="18" charset="0"/>
                <a:ea typeface="Calibri" panose="020F0502020204030204" pitchFamily="34" charset="0"/>
                <a:cs typeface="Arial" panose="020B0604020202020204" pitchFamily="34" charset="0"/>
              </a:rPr>
              <a:t> (Albert Szent-Györgyi, </a:t>
            </a:r>
            <a:r>
              <a:rPr lang="fr-FR" sz="1600" b="1" u="sng" kern="100" dirty="0">
                <a:solidFill>
                  <a:srgbClr val="0563C1"/>
                </a:solidFill>
                <a:effectLst/>
                <a:latin typeface="Times New Roman" panose="02020603050405020304" pitchFamily="18" charset="0"/>
                <a:ea typeface="Calibri" panose="020F0502020204030204" pitchFamily="34" charset="0"/>
                <a:cs typeface="Arial" panose="020B0604020202020204" pitchFamily="34" charset="0"/>
                <a:hlinkClick r:id="rId3" tooltip="Learn more about Nobel prize from ScienceDirect's AI-generated Topic Pages"/>
              </a:rPr>
              <a:t>Nobel </a:t>
            </a:r>
            <a:r>
              <a:rPr lang="fr-FR" sz="1600" b="1" u="sng" kern="100" dirty="0" err="1">
                <a:solidFill>
                  <a:srgbClr val="0563C1"/>
                </a:solidFill>
                <a:effectLst/>
                <a:latin typeface="Times New Roman" panose="02020603050405020304" pitchFamily="18" charset="0"/>
                <a:ea typeface="Calibri" panose="020F0502020204030204" pitchFamily="34" charset="0"/>
                <a:cs typeface="Arial" panose="020B0604020202020204" pitchFamily="34" charset="0"/>
                <a:hlinkClick r:id="rId3" tooltip="Learn more about Nobel prize from ScienceDirect's AI-generated Topic Pages"/>
              </a:rPr>
              <a:t>prize</a:t>
            </a:r>
            <a:r>
              <a:rPr lang="fr-FR" sz="1600" b="1" kern="100" dirty="0">
                <a:effectLst/>
                <a:latin typeface="Times New Roman" panose="02020603050405020304" pitchFamily="18" charset="0"/>
                <a:ea typeface="Calibri" panose="020F0502020204030204" pitchFamily="34" charset="0"/>
                <a:cs typeface="Arial" panose="020B0604020202020204" pitchFamily="34" charset="0"/>
              </a:rPr>
              <a:t> in </a:t>
            </a:r>
            <a:r>
              <a:rPr lang="fr-FR" sz="1600" b="1" kern="100" dirty="0" err="1">
                <a:effectLst/>
                <a:latin typeface="Times New Roman" panose="02020603050405020304" pitchFamily="18" charset="0"/>
                <a:ea typeface="Calibri" panose="020F0502020204030204" pitchFamily="34" charset="0"/>
                <a:cs typeface="Arial" panose="020B0604020202020204" pitchFamily="34" charset="0"/>
              </a:rPr>
              <a:t>Physiology</a:t>
            </a:r>
            <a:r>
              <a:rPr lang="fr-FR" sz="1600" b="1" kern="100" dirty="0">
                <a:effectLst/>
                <a:latin typeface="Times New Roman" panose="02020603050405020304" pitchFamily="18" charset="0"/>
                <a:ea typeface="Calibri" panose="020F0502020204030204" pitchFamily="34" charset="0"/>
                <a:cs typeface="Arial" panose="020B0604020202020204" pitchFamily="34" charset="0"/>
              </a:rPr>
              <a:t> or </a:t>
            </a:r>
            <a:r>
              <a:rPr lang="fr-FR" sz="1600" b="1" kern="100" dirty="0" err="1">
                <a:effectLst/>
                <a:latin typeface="Times New Roman" panose="02020603050405020304" pitchFamily="18" charset="0"/>
                <a:ea typeface="Calibri" panose="020F0502020204030204" pitchFamily="34" charset="0"/>
                <a:cs typeface="Arial" panose="020B0604020202020204" pitchFamily="34" charset="0"/>
              </a:rPr>
              <a:t>Medicine</a:t>
            </a:r>
            <a:r>
              <a:rPr lang="fr-FR" sz="1600" b="1" kern="100" dirty="0">
                <a:effectLst/>
                <a:latin typeface="Times New Roman" panose="02020603050405020304" pitchFamily="18" charset="0"/>
                <a:ea typeface="Calibri" panose="020F0502020204030204" pitchFamily="34" charset="0"/>
                <a:cs typeface="Arial" panose="020B0604020202020204" pitchFamily="34" charset="0"/>
              </a:rPr>
              <a:t>, 1937).</a:t>
            </a:r>
            <a:endParaRPr lang="fr-FR" sz="16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ZoneTexte 6">
            <a:extLst>
              <a:ext uri="{FF2B5EF4-FFF2-40B4-BE49-F238E27FC236}">
                <a16:creationId xmlns:a16="http://schemas.microsoft.com/office/drawing/2014/main" id="{0143F606-973C-9C81-E2F4-85594AFB1970}"/>
              </a:ext>
            </a:extLst>
          </p:cNvPr>
          <p:cNvSpPr txBox="1"/>
          <p:nvPr/>
        </p:nvSpPr>
        <p:spPr>
          <a:xfrm>
            <a:off x="1453243" y="2000248"/>
            <a:ext cx="6662057" cy="2264081"/>
          </a:xfrm>
          <a:prstGeom prst="rect">
            <a:avLst/>
          </a:prstGeom>
          <a:noFill/>
        </p:spPr>
        <p:txBody>
          <a:bodyPr wrap="square">
            <a:spAutoFit/>
          </a:bodyPr>
          <a:lstStyle/>
          <a:p>
            <a:pPr algn="just">
              <a:lnSpc>
                <a:spcPct val="150000"/>
              </a:lnSpc>
            </a:pPr>
            <a:r>
              <a:rPr lang="en-US" sz="1600" b="0" i="0" dirty="0">
                <a:solidFill>
                  <a:srgbClr val="000000"/>
                </a:solidFill>
                <a:effectLst/>
                <a:latin typeface="Times New Roman" panose="02020603050405020304" pitchFamily="18" charset="0"/>
                <a:cs typeface="Times New Roman" panose="02020603050405020304" pitchFamily="18" charset="0"/>
              </a:rPr>
              <a:t>Water is essential for life on Earth. From regulating our body temperature to dissolving vital nutrients, water’s unique properties are at the heart of countless biological processes. In this </a:t>
            </a:r>
            <a:r>
              <a:rPr lang="en-US" sz="1600" dirty="0">
                <a:latin typeface="Times New Roman" panose="02020603050405020304" pitchFamily="18" charset="0"/>
                <a:cs typeface="Times New Roman" panose="02020603050405020304" pitchFamily="18" charset="0"/>
              </a:rPr>
              <a:t>session</a:t>
            </a:r>
            <a:r>
              <a:rPr lang="en-US" sz="1600" b="0" i="0" dirty="0">
                <a:solidFill>
                  <a:srgbClr val="000000"/>
                </a:solidFill>
                <a:effectLst/>
                <a:latin typeface="Times New Roman" panose="02020603050405020304" pitchFamily="18" charset="0"/>
                <a:cs typeface="Times New Roman" panose="02020603050405020304" pitchFamily="18" charset="0"/>
              </a:rPr>
              <a:t>, we’ll explore the molecular structure of water, dive into hydrogen bonding and water interactions, and discuss how these factors shape water’s distinct properties and crucial roles in living systems.</a:t>
            </a:r>
            <a:endParaRPr lang="fr-FR" sz="16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A879BDC4-FAA8-26DC-1D51-834C296467A2}"/>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A7FFD7B7-3E91-1FC7-44E0-29A76E99EC19}"/>
              </a:ext>
            </a:extLst>
          </p:cNvPr>
          <p:cNvSpPr txBox="1">
            <a:spLocks noGrp="1"/>
          </p:cNvSpPr>
          <p:nvPr>
            <p:ph type="title"/>
          </p:nvPr>
        </p:nvSpPr>
        <p:spPr>
          <a:xfrm>
            <a:off x="1912550" y="94472"/>
            <a:ext cx="4382700" cy="57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400" dirty="0"/>
              <a:t>— </a:t>
            </a:r>
            <a:r>
              <a:rPr lang="fr-FR" sz="2400" dirty="0"/>
              <a:t>General information</a:t>
            </a:r>
            <a:endParaRPr sz="2400" dirty="0"/>
          </a:p>
        </p:txBody>
      </p:sp>
      <p:sp>
        <p:nvSpPr>
          <p:cNvPr id="7" name="ZoneTexte 6">
            <a:extLst>
              <a:ext uri="{FF2B5EF4-FFF2-40B4-BE49-F238E27FC236}">
                <a16:creationId xmlns:a16="http://schemas.microsoft.com/office/drawing/2014/main" id="{B74A9225-2CB7-C966-E76C-188968D6C0DB}"/>
              </a:ext>
            </a:extLst>
          </p:cNvPr>
          <p:cNvSpPr txBox="1"/>
          <p:nvPr/>
        </p:nvSpPr>
        <p:spPr>
          <a:xfrm>
            <a:off x="1575707" y="670472"/>
            <a:ext cx="6662057" cy="457754"/>
          </a:xfrm>
          <a:prstGeom prst="rect">
            <a:avLst/>
          </a:prstGeom>
          <a:noFill/>
        </p:spPr>
        <p:txBody>
          <a:bodyPr wrap="square">
            <a:spAutoFit/>
          </a:bodyPr>
          <a:lstStyle/>
          <a:p>
            <a:pPr algn="just">
              <a:lnSpc>
                <a:spcPct val="150000"/>
              </a:lnSpc>
            </a:pPr>
            <a:r>
              <a:rPr lang="fr-FR" sz="1800" dirty="0"/>
              <a:t>The water content in </a:t>
            </a:r>
            <a:r>
              <a:rPr lang="fr-FR" sz="1800" dirty="0" err="1"/>
              <a:t>food</a:t>
            </a:r>
            <a:r>
              <a:rPr lang="fr-FR" sz="1800" dirty="0"/>
              <a:t> </a:t>
            </a:r>
            <a:r>
              <a:rPr lang="fr-FR" sz="1800" dirty="0" err="1"/>
              <a:t>products</a:t>
            </a:r>
            <a:r>
              <a:rPr lang="fr-FR" sz="1800" dirty="0"/>
              <a:t> </a:t>
            </a:r>
            <a:r>
              <a:rPr lang="fr-FR" sz="1800" dirty="0" err="1"/>
              <a:t>is</a:t>
            </a:r>
            <a:r>
              <a:rPr lang="fr-FR" sz="1800" dirty="0"/>
              <a:t> </a:t>
            </a:r>
            <a:r>
              <a:rPr lang="fr-FR" sz="1800" dirty="0" err="1"/>
              <a:t>highly</a:t>
            </a:r>
            <a:r>
              <a:rPr lang="fr-FR" sz="1800" dirty="0"/>
              <a:t> variable </a:t>
            </a:r>
            <a:endParaRPr lang="fr-FR" sz="1800" dirty="0">
              <a:latin typeface="Times New Roman" panose="02020603050405020304" pitchFamily="18" charset="0"/>
              <a:cs typeface="Times New Roman" panose="02020603050405020304" pitchFamily="18" charset="0"/>
            </a:endParaRPr>
          </a:p>
        </p:txBody>
      </p:sp>
      <p:pic>
        <p:nvPicPr>
          <p:cNvPr id="3" name="Image 2">
            <a:extLst>
              <a:ext uri="{FF2B5EF4-FFF2-40B4-BE49-F238E27FC236}">
                <a16:creationId xmlns:a16="http://schemas.microsoft.com/office/drawing/2014/main" id="{B745162B-8DF9-8BCD-6F6F-3ADFD56C6C24}"/>
              </a:ext>
            </a:extLst>
          </p:cNvPr>
          <p:cNvPicPr>
            <a:picLocks noChangeAspect="1"/>
          </p:cNvPicPr>
          <p:nvPr/>
        </p:nvPicPr>
        <p:blipFill>
          <a:blip r:embed="rId3"/>
          <a:stretch>
            <a:fillRect/>
          </a:stretch>
        </p:blipFill>
        <p:spPr>
          <a:xfrm>
            <a:off x="5963866" y="3335468"/>
            <a:ext cx="3180134" cy="18202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Image 5">
            <a:extLst>
              <a:ext uri="{FF2B5EF4-FFF2-40B4-BE49-F238E27FC236}">
                <a16:creationId xmlns:a16="http://schemas.microsoft.com/office/drawing/2014/main" id="{25FDD42A-1452-A07E-CE52-CE1340179822}"/>
              </a:ext>
            </a:extLst>
          </p:cNvPr>
          <p:cNvPicPr>
            <a:picLocks noChangeAspect="1"/>
          </p:cNvPicPr>
          <p:nvPr/>
        </p:nvPicPr>
        <p:blipFill>
          <a:blip r:embed="rId4"/>
          <a:stretch>
            <a:fillRect/>
          </a:stretch>
        </p:blipFill>
        <p:spPr>
          <a:xfrm>
            <a:off x="92552" y="1246472"/>
            <a:ext cx="2577615" cy="17226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Image 8">
            <a:extLst>
              <a:ext uri="{FF2B5EF4-FFF2-40B4-BE49-F238E27FC236}">
                <a16:creationId xmlns:a16="http://schemas.microsoft.com/office/drawing/2014/main" id="{C771811A-59B0-2A2C-216D-9BF2DC955C02}"/>
              </a:ext>
            </a:extLst>
          </p:cNvPr>
          <p:cNvPicPr>
            <a:picLocks noChangeAspect="1"/>
          </p:cNvPicPr>
          <p:nvPr/>
        </p:nvPicPr>
        <p:blipFill>
          <a:blip r:embed="rId5"/>
          <a:stretch>
            <a:fillRect/>
          </a:stretch>
        </p:blipFill>
        <p:spPr>
          <a:xfrm>
            <a:off x="2817108" y="2522943"/>
            <a:ext cx="2997707" cy="17226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0" name="Google Shape;806;p49">
            <a:extLst>
              <a:ext uri="{FF2B5EF4-FFF2-40B4-BE49-F238E27FC236}">
                <a16:creationId xmlns:a16="http://schemas.microsoft.com/office/drawing/2014/main" id="{2D5A8F5D-0512-9EA3-A669-B17890EE0454}"/>
              </a:ext>
            </a:extLst>
          </p:cNvPr>
          <p:cNvSpPr txBox="1">
            <a:spLocks/>
          </p:cNvSpPr>
          <p:nvPr/>
        </p:nvSpPr>
        <p:spPr>
          <a:xfrm>
            <a:off x="208959" y="3142025"/>
            <a:ext cx="2344800" cy="48450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1600" b="1" dirty="0"/>
              <a:t>10-20% </a:t>
            </a:r>
          </a:p>
        </p:txBody>
      </p:sp>
      <p:sp>
        <p:nvSpPr>
          <p:cNvPr id="11" name="Google Shape;806;p49">
            <a:extLst>
              <a:ext uri="{FF2B5EF4-FFF2-40B4-BE49-F238E27FC236}">
                <a16:creationId xmlns:a16="http://schemas.microsoft.com/office/drawing/2014/main" id="{25B4FF46-06FD-66D2-B05C-CF7161E928BB}"/>
              </a:ext>
            </a:extLst>
          </p:cNvPr>
          <p:cNvSpPr txBox="1">
            <a:spLocks/>
          </p:cNvSpPr>
          <p:nvPr/>
        </p:nvSpPr>
        <p:spPr>
          <a:xfrm>
            <a:off x="3144616" y="4466557"/>
            <a:ext cx="2344800" cy="48450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1600" b="1" dirty="0"/>
              <a:t>60-75% </a:t>
            </a:r>
          </a:p>
        </p:txBody>
      </p:sp>
      <p:sp>
        <p:nvSpPr>
          <p:cNvPr id="12" name="Google Shape;806;p49">
            <a:extLst>
              <a:ext uri="{FF2B5EF4-FFF2-40B4-BE49-F238E27FC236}">
                <a16:creationId xmlns:a16="http://schemas.microsoft.com/office/drawing/2014/main" id="{76C94E29-6004-B927-8E7E-5686B992B32F}"/>
              </a:ext>
            </a:extLst>
          </p:cNvPr>
          <p:cNvSpPr txBox="1">
            <a:spLocks/>
          </p:cNvSpPr>
          <p:nvPr/>
        </p:nvSpPr>
        <p:spPr>
          <a:xfrm>
            <a:off x="6381533" y="2814129"/>
            <a:ext cx="2344800" cy="48450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fr-FR" sz="1600" b="1" dirty="0"/>
              <a:t>90-95% </a:t>
            </a:r>
          </a:p>
        </p:txBody>
      </p:sp>
    </p:spTree>
    <p:extLst>
      <p:ext uri="{BB962C8B-B14F-4D97-AF65-F5344CB8AC3E}">
        <p14:creationId xmlns:p14="http://schemas.microsoft.com/office/powerpoint/2010/main" val="1243854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105DB0BA-D095-A1B0-7508-574E623FD404}"/>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791BBB66-4C4A-E60D-12A3-E2DC9F81C3D5}"/>
              </a:ext>
            </a:extLst>
          </p:cNvPr>
          <p:cNvSpPr txBox="1">
            <a:spLocks noGrp="1"/>
          </p:cNvSpPr>
          <p:nvPr>
            <p:ph type="title"/>
          </p:nvPr>
        </p:nvSpPr>
        <p:spPr>
          <a:xfrm>
            <a:off x="1888902" y="192443"/>
            <a:ext cx="4382700" cy="576000"/>
          </a:xfrm>
          <a:prstGeom prst="rect">
            <a:avLst/>
          </a:prstGeom>
        </p:spPr>
        <p:txBody>
          <a:bodyPr spcFirstLastPara="1" wrap="square" lIns="91425" tIns="91425" rIns="91425" bIns="91425" anchor="t" anchorCtr="0">
            <a:noAutofit/>
          </a:bodyPr>
          <a:lstStyle/>
          <a:p>
            <a:r>
              <a:rPr lang="en" dirty="0"/>
              <a:t>— </a:t>
            </a:r>
            <a:r>
              <a:rPr lang="fr-FR" sz="2400" dirty="0"/>
              <a:t>Structure of Water</a:t>
            </a:r>
            <a:br>
              <a:rPr lang="fr-FR" dirty="0"/>
            </a:br>
            <a:endParaRPr dirty="0"/>
          </a:p>
        </p:txBody>
      </p:sp>
      <p:sp>
        <p:nvSpPr>
          <p:cNvPr id="5" name="ZoneTexte 4">
            <a:extLst>
              <a:ext uri="{FF2B5EF4-FFF2-40B4-BE49-F238E27FC236}">
                <a16:creationId xmlns:a16="http://schemas.microsoft.com/office/drawing/2014/main" id="{B4B359D3-DE63-47C2-F562-12275FDE5ED7}"/>
              </a:ext>
            </a:extLst>
          </p:cNvPr>
          <p:cNvSpPr txBox="1"/>
          <p:nvPr/>
        </p:nvSpPr>
        <p:spPr>
          <a:xfrm>
            <a:off x="751115" y="879171"/>
            <a:ext cx="7641770" cy="422167"/>
          </a:xfrm>
          <a:prstGeom prst="rect">
            <a:avLst/>
          </a:prstGeom>
          <a:noFill/>
        </p:spPr>
        <p:txBody>
          <a:bodyPr wrap="square">
            <a:spAutoFit/>
          </a:bodyPr>
          <a:lstStyle/>
          <a:p>
            <a:pPr algn="ctr">
              <a:lnSpc>
                <a:spcPct val="150000"/>
              </a:lnSpc>
              <a:spcAft>
                <a:spcPts val="800"/>
              </a:spcAft>
              <a:buNone/>
            </a:pPr>
            <a:r>
              <a:rPr lang="en-US" sz="1600" b="1" kern="100" dirty="0">
                <a:effectLst/>
                <a:latin typeface="Times New Roman" panose="02020603050405020304" pitchFamily="18" charset="0"/>
                <a:ea typeface="Calibri" panose="020F0502020204030204" pitchFamily="34" charset="0"/>
                <a:cs typeface="Arial" panose="020B0604020202020204" pitchFamily="34" charset="0"/>
              </a:rPr>
              <a:t>A water molecule is made up of two hydrogen atoms and one oxygen atom. </a:t>
            </a:r>
            <a:endParaRPr lang="fr-FR" sz="1600" kern="1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3" name="Image 2">
            <a:extLst>
              <a:ext uri="{FF2B5EF4-FFF2-40B4-BE49-F238E27FC236}">
                <a16:creationId xmlns:a16="http://schemas.microsoft.com/office/drawing/2014/main" id="{1BFFBFC1-C093-EE01-F68E-4A361B10E535}"/>
              </a:ext>
            </a:extLst>
          </p:cNvPr>
          <p:cNvPicPr>
            <a:picLocks noChangeAspect="1"/>
          </p:cNvPicPr>
          <p:nvPr/>
        </p:nvPicPr>
        <p:blipFill>
          <a:blip r:embed="rId3"/>
          <a:stretch>
            <a:fillRect/>
          </a:stretch>
        </p:blipFill>
        <p:spPr>
          <a:xfrm>
            <a:off x="4399419" y="1555451"/>
            <a:ext cx="4686871" cy="3049899"/>
          </a:xfrm>
          <a:prstGeom prst="rect">
            <a:avLst/>
          </a:prstGeom>
        </p:spPr>
      </p:pic>
      <p:sp>
        <p:nvSpPr>
          <p:cNvPr id="6" name="Rectangle 5" descr="structure of the water molecule showing the two hydrogen atoms bound to the oxygen atom at an angle of 104.5 degrees.">
            <a:extLst>
              <a:ext uri="{FF2B5EF4-FFF2-40B4-BE49-F238E27FC236}">
                <a16:creationId xmlns:a16="http://schemas.microsoft.com/office/drawing/2014/main" id="{F60B2468-206B-7DD1-88F3-8B0AEEA17343}"/>
              </a:ext>
            </a:extLst>
          </p:cNvPr>
          <p:cNvSpPr>
            <a:spLocks noChangeAspect="1" noChangeArrowheads="1"/>
          </p:cNvSpPr>
          <p:nvPr/>
        </p:nvSpPr>
        <p:spPr bwMode="auto">
          <a:xfrm>
            <a:off x="987879" y="460535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fr-FR"/>
          </a:p>
        </p:txBody>
      </p:sp>
      <p:sp>
        <p:nvSpPr>
          <p:cNvPr id="8" name="Rectangle 3">
            <a:extLst>
              <a:ext uri="{FF2B5EF4-FFF2-40B4-BE49-F238E27FC236}">
                <a16:creationId xmlns:a16="http://schemas.microsoft.com/office/drawing/2014/main" id="{65AA8F21-D41B-A95F-74ED-0D70BA6A2283}"/>
              </a:ext>
            </a:extLst>
          </p:cNvPr>
          <p:cNvSpPr>
            <a:spLocks noChangeArrowheads="1"/>
          </p:cNvSpPr>
          <p:nvPr/>
        </p:nvSpPr>
        <p:spPr bwMode="auto">
          <a:xfrm>
            <a:off x="987879" y="53673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9" name="Image 8">
            <a:extLst>
              <a:ext uri="{FF2B5EF4-FFF2-40B4-BE49-F238E27FC236}">
                <a16:creationId xmlns:a16="http://schemas.microsoft.com/office/drawing/2014/main" id="{4E219B92-5DD6-2C2C-7141-0D15CD02A2A7}"/>
              </a:ext>
            </a:extLst>
          </p:cNvPr>
          <p:cNvPicPr>
            <a:picLocks noChangeAspect="1"/>
          </p:cNvPicPr>
          <p:nvPr/>
        </p:nvPicPr>
        <p:blipFill>
          <a:blip r:embed="rId4"/>
          <a:srcRect l="4243" t="6706" r="444"/>
          <a:stretch>
            <a:fillRect/>
          </a:stretch>
        </p:blipFill>
        <p:spPr>
          <a:xfrm>
            <a:off x="152303" y="1555450"/>
            <a:ext cx="4310085" cy="3049897"/>
          </a:xfrm>
          <a:prstGeom prst="rect">
            <a:avLst/>
          </a:prstGeom>
        </p:spPr>
      </p:pic>
    </p:spTree>
    <p:extLst>
      <p:ext uri="{BB962C8B-B14F-4D97-AF65-F5344CB8AC3E}">
        <p14:creationId xmlns:p14="http://schemas.microsoft.com/office/powerpoint/2010/main" val="2091876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80A4E802-6C25-69B6-161C-D3F3F86C0779}"/>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87E596F4-A4AF-2F59-C121-EF3710E834AF}"/>
              </a:ext>
            </a:extLst>
          </p:cNvPr>
          <p:cNvSpPr txBox="1">
            <a:spLocks noGrp="1"/>
          </p:cNvSpPr>
          <p:nvPr>
            <p:ph type="title"/>
          </p:nvPr>
        </p:nvSpPr>
        <p:spPr>
          <a:xfrm>
            <a:off x="2525716" y="82946"/>
            <a:ext cx="4382700" cy="576000"/>
          </a:xfrm>
          <a:prstGeom prst="rect">
            <a:avLst/>
          </a:prstGeom>
        </p:spPr>
        <p:txBody>
          <a:bodyPr spcFirstLastPara="1" wrap="square" lIns="91425" tIns="91425" rIns="91425" bIns="91425" anchor="t" anchorCtr="0">
            <a:noAutofit/>
          </a:bodyPr>
          <a:lstStyle/>
          <a:p>
            <a:r>
              <a:rPr lang="en" dirty="0"/>
              <a:t>— </a:t>
            </a:r>
            <a:r>
              <a:rPr lang="fr-FR" sz="2400" dirty="0"/>
              <a:t>Structure of Water</a:t>
            </a:r>
            <a:br>
              <a:rPr lang="fr-FR" dirty="0"/>
            </a:br>
            <a:endParaRPr dirty="0"/>
          </a:p>
        </p:txBody>
      </p:sp>
      <p:sp>
        <p:nvSpPr>
          <p:cNvPr id="6" name="Rectangle 5" descr="structure of the water molecule showing the two hydrogen atoms bound to the oxygen atom at an angle of 104.5 degrees.">
            <a:extLst>
              <a:ext uri="{FF2B5EF4-FFF2-40B4-BE49-F238E27FC236}">
                <a16:creationId xmlns:a16="http://schemas.microsoft.com/office/drawing/2014/main" id="{B8AE9E37-AEDE-441B-6642-371FD8373E60}"/>
              </a:ext>
            </a:extLst>
          </p:cNvPr>
          <p:cNvSpPr>
            <a:spLocks noChangeAspect="1" noChangeArrowheads="1"/>
          </p:cNvSpPr>
          <p:nvPr/>
        </p:nvSpPr>
        <p:spPr bwMode="auto">
          <a:xfrm>
            <a:off x="987879" y="460535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fr-FR"/>
          </a:p>
        </p:txBody>
      </p:sp>
      <p:sp>
        <p:nvSpPr>
          <p:cNvPr id="8" name="Rectangle 3">
            <a:extLst>
              <a:ext uri="{FF2B5EF4-FFF2-40B4-BE49-F238E27FC236}">
                <a16:creationId xmlns:a16="http://schemas.microsoft.com/office/drawing/2014/main" id="{813F7AD9-E967-60A3-C185-F689EC89AF1D}"/>
              </a:ext>
            </a:extLst>
          </p:cNvPr>
          <p:cNvSpPr>
            <a:spLocks noChangeArrowheads="1"/>
          </p:cNvSpPr>
          <p:nvPr/>
        </p:nvSpPr>
        <p:spPr bwMode="auto">
          <a:xfrm>
            <a:off x="987879" y="53673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2" name="Water - Definition, Chemical Formula, Structure, Molecule, &amp; Facts_3">
            <a:hlinkClick r:id="" action="ppaction://media"/>
            <a:extLst>
              <a:ext uri="{FF2B5EF4-FFF2-40B4-BE49-F238E27FC236}">
                <a16:creationId xmlns:a16="http://schemas.microsoft.com/office/drawing/2014/main" id="{7F765143-EE07-126A-A91F-37300029328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56329" y="768443"/>
            <a:ext cx="7630420" cy="4292111"/>
          </a:xfrm>
          <a:prstGeom prst="rect">
            <a:avLst/>
          </a:prstGeom>
        </p:spPr>
      </p:pic>
    </p:spTree>
    <p:extLst>
      <p:ext uri="{BB962C8B-B14F-4D97-AF65-F5344CB8AC3E}">
        <p14:creationId xmlns:p14="http://schemas.microsoft.com/office/powerpoint/2010/main" val="2818000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43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5D30240C-A092-9596-8916-C0D88107F6CF}"/>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B164DD84-C15A-986D-1C71-851727A8E167}"/>
              </a:ext>
            </a:extLst>
          </p:cNvPr>
          <p:cNvSpPr txBox="1">
            <a:spLocks noGrp="1"/>
          </p:cNvSpPr>
          <p:nvPr>
            <p:ph type="title"/>
          </p:nvPr>
        </p:nvSpPr>
        <p:spPr>
          <a:xfrm>
            <a:off x="1888902" y="192443"/>
            <a:ext cx="4382700" cy="576000"/>
          </a:xfrm>
          <a:prstGeom prst="rect">
            <a:avLst/>
          </a:prstGeom>
        </p:spPr>
        <p:txBody>
          <a:bodyPr spcFirstLastPara="1" wrap="square" lIns="91425" tIns="91425" rIns="91425" bIns="91425" anchor="t" anchorCtr="0">
            <a:noAutofit/>
          </a:bodyPr>
          <a:lstStyle/>
          <a:p>
            <a:r>
              <a:rPr lang="en" dirty="0"/>
              <a:t>— </a:t>
            </a:r>
            <a:r>
              <a:rPr lang="fr-FR" sz="2400" dirty="0"/>
              <a:t>Structure of Water</a:t>
            </a:r>
            <a:br>
              <a:rPr lang="fr-FR" dirty="0"/>
            </a:br>
            <a:endParaRPr dirty="0"/>
          </a:p>
        </p:txBody>
      </p:sp>
      <p:sp>
        <p:nvSpPr>
          <p:cNvPr id="5" name="ZoneTexte 4">
            <a:extLst>
              <a:ext uri="{FF2B5EF4-FFF2-40B4-BE49-F238E27FC236}">
                <a16:creationId xmlns:a16="http://schemas.microsoft.com/office/drawing/2014/main" id="{C9AC049B-D1AF-E13D-C1EE-903851F05928}"/>
              </a:ext>
            </a:extLst>
          </p:cNvPr>
          <p:cNvSpPr txBox="1"/>
          <p:nvPr/>
        </p:nvSpPr>
        <p:spPr>
          <a:xfrm>
            <a:off x="609226" y="768443"/>
            <a:ext cx="7641770" cy="954107"/>
          </a:xfrm>
          <a:prstGeom prst="rect">
            <a:avLst/>
          </a:prstGeom>
          <a:noFill/>
        </p:spPr>
        <p:txBody>
          <a:bodyPr wrap="square">
            <a:spAutoFit/>
          </a:bodyPr>
          <a:lstStyle/>
          <a:p>
            <a:pPr marL="285750" lvl="0" indent="-285750" algn="justLow" eaLnBrk="0" fontAlgn="base" hangingPunct="0">
              <a:spcBef>
                <a:spcPct val="0"/>
              </a:spcBef>
              <a:spcAft>
                <a:spcPct val="0"/>
              </a:spcAft>
              <a:buClrTx/>
              <a:buFont typeface="Wingdings" panose="05000000000000000000" pitchFamily="2" charset="2"/>
              <a:buChar char="§"/>
            </a:pPr>
            <a:r>
              <a:rPr lang="fr-FR" altLang="fr-FR"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The water </a:t>
            </a:r>
            <a:r>
              <a:rPr lang="fr-FR" altLang="fr-FR" sz="16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molecule</a:t>
            </a:r>
            <a:r>
              <a:rPr lang="fr-FR" altLang="fr-FR"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fr-FR" altLang="fr-FR" sz="16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is</a:t>
            </a:r>
            <a:r>
              <a:rPr lang="fr-FR" altLang="fr-FR"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not </a:t>
            </a:r>
            <a:r>
              <a:rPr lang="fr-FR" altLang="fr-FR" sz="16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linear</a:t>
            </a:r>
            <a:r>
              <a:rPr lang="fr-FR" altLang="fr-FR"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but </a:t>
            </a:r>
            <a:r>
              <a:rPr lang="fr-FR" altLang="fr-FR" sz="16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bent</a:t>
            </a:r>
            <a:r>
              <a:rPr lang="fr-FR" altLang="fr-FR"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in a </a:t>
            </a:r>
            <a:r>
              <a:rPr lang="fr-FR" altLang="fr-FR" sz="16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special</a:t>
            </a:r>
            <a:r>
              <a:rPr lang="fr-FR" altLang="fr-FR"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fr-FR" altLang="fr-FR" sz="16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way</a:t>
            </a:r>
            <a:r>
              <a:rPr lang="fr-FR" altLang="fr-FR"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The </a:t>
            </a:r>
            <a:r>
              <a:rPr lang="fr-FR" altLang="fr-FR" sz="16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two</a:t>
            </a:r>
            <a:r>
              <a:rPr lang="fr-FR" altLang="fr-FR"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fr-FR" altLang="fr-FR" sz="16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hydrogen</a:t>
            </a:r>
            <a:r>
              <a:rPr lang="fr-FR" altLang="fr-FR"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lang="fr-FR" altLang="fr-FR" sz="16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atoms</a:t>
            </a:r>
            <a:r>
              <a:rPr lang="fr-FR" altLang="fr-FR"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are </a:t>
            </a:r>
            <a:r>
              <a:rPr lang="fr-FR" altLang="fr-FR" sz="16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bound</a:t>
            </a:r>
            <a:r>
              <a:rPr lang="fr-FR" altLang="fr-FR"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to the</a:t>
            </a:r>
            <a:r>
              <a:rPr lang="fr-FR" altLang="fr-FR" sz="16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fr-FR" altLang="fr-FR" sz="16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hlinkClick r:id="rId3"/>
              </a:rPr>
              <a:t>oxygen</a:t>
            </a:r>
            <a:r>
              <a:rPr lang="fr-FR" altLang="fr-FR" sz="1600" b="1" dirty="0">
                <a:solidFill>
                  <a:schemeClr val="tx1"/>
                </a:solidFill>
                <a:latin typeface="Calibri" panose="020F0502020204030204" pitchFamily="34" charset="0"/>
                <a:ea typeface="Calibri" panose="020F0502020204030204" pitchFamily="34" charset="0"/>
                <a:cs typeface="Times New Roman" panose="02020603050405020304" pitchFamily="18" charset="0"/>
              </a:rPr>
              <a:t> </a:t>
            </a:r>
            <a:r>
              <a:rPr lang="fr-FR" altLang="fr-FR" sz="1600" b="1" dirty="0" err="1">
                <a:solidFill>
                  <a:schemeClr val="tx1"/>
                </a:solidFill>
                <a:latin typeface="Times New Roman" panose="02020603050405020304" pitchFamily="18" charset="0"/>
                <a:ea typeface="Calibri" panose="020F0502020204030204" pitchFamily="34" charset="0"/>
                <a:cs typeface="Times New Roman" panose="02020603050405020304" pitchFamily="18" charset="0"/>
              </a:rPr>
              <a:t>atom</a:t>
            </a:r>
            <a:r>
              <a:rPr lang="fr-FR" altLang="fr-FR" sz="16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an angle of 104.5°.</a:t>
            </a:r>
          </a:p>
          <a:p>
            <a:pPr lvl="0" algn="justLow" eaLnBrk="0" fontAlgn="base" hangingPunct="0">
              <a:spcBef>
                <a:spcPct val="0"/>
              </a:spcBef>
              <a:spcAft>
                <a:spcPct val="0"/>
              </a:spcAft>
              <a:buClrTx/>
            </a:pPr>
            <a:endParaRPr lang="fr-FR" altLang="fr-FR" sz="2400" dirty="0">
              <a:solidFill>
                <a:schemeClr val="tx1"/>
              </a:solidFill>
              <a:latin typeface="Arial" panose="020B0604020202020204" pitchFamily="34" charset="0"/>
            </a:endParaRPr>
          </a:p>
        </p:txBody>
      </p:sp>
      <p:sp>
        <p:nvSpPr>
          <p:cNvPr id="6" name="Rectangle 5" descr="structure of the water molecule showing the two hydrogen atoms bound to the oxygen atom at an angle of 104.5 degrees.">
            <a:extLst>
              <a:ext uri="{FF2B5EF4-FFF2-40B4-BE49-F238E27FC236}">
                <a16:creationId xmlns:a16="http://schemas.microsoft.com/office/drawing/2014/main" id="{4956D75C-7DF6-D99C-D0B6-805DF61C63D6}"/>
              </a:ext>
            </a:extLst>
          </p:cNvPr>
          <p:cNvSpPr>
            <a:spLocks noChangeAspect="1" noChangeArrowheads="1"/>
          </p:cNvSpPr>
          <p:nvPr/>
        </p:nvSpPr>
        <p:spPr bwMode="auto">
          <a:xfrm>
            <a:off x="987879" y="460535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fr-FR"/>
          </a:p>
        </p:txBody>
      </p:sp>
      <p:sp>
        <p:nvSpPr>
          <p:cNvPr id="8" name="Rectangle 3">
            <a:extLst>
              <a:ext uri="{FF2B5EF4-FFF2-40B4-BE49-F238E27FC236}">
                <a16:creationId xmlns:a16="http://schemas.microsoft.com/office/drawing/2014/main" id="{A4B2FFDE-85C3-46D6-B2C6-44D0135734EB}"/>
              </a:ext>
            </a:extLst>
          </p:cNvPr>
          <p:cNvSpPr>
            <a:spLocks noChangeArrowheads="1"/>
          </p:cNvSpPr>
          <p:nvPr/>
        </p:nvSpPr>
        <p:spPr bwMode="auto">
          <a:xfrm>
            <a:off x="987879" y="53673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7" name="Rectangle 6" descr="structure of the water molecule showing the charges of the hydrogen and oxygen atoms">
            <a:extLst>
              <a:ext uri="{FF2B5EF4-FFF2-40B4-BE49-F238E27FC236}">
                <a16:creationId xmlns:a16="http://schemas.microsoft.com/office/drawing/2014/main" id="{426F2132-0763-CEC9-184A-681592F769BB}"/>
              </a:ext>
            </a:extLst>
          </p:cNvPr>
          <p:cNvSpPr>
            <a:spLocks noChangeAspect="1" noChangeArrowheads="1"/>
          </p:cNvSpPr>
          <p:nvPr/>
        </p:nvSpPr>
        <p:spPr bwMode="auto">
          <a:xfrm>
            <a:off x="0" y="2533514"/>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fr-FR"/>
          </a:p>
        </p:txBody>
      </p:sp>
      <p:sp>
        <p:nvSpPr>
          <p:cNvPr id="9" name="Rectangle 3">
            <a:extLst>
              <a:ext uri="{FF2B5EF4-FFF2-40B4-BE49-F238E27FC236}">
                <a16:creationId xmlns:a16="http://schemas.microsoft.com/office/drawing/2014/main" id="{B2659605-F9E1-479A-0DE0-D76C99743B52}"/>
              </a:ext>
            </a:extLst>
          </p:cNvPr>
          <p:cNvSpPr>
            <a:spLocks noChangeArrowheads="1"/>
          </p:cNvSpPr>
          <p:nvPr/>
        </p:nvSpPr>
        <p:spPr bwMode="auto">
          <a:xfrm>
            <a:off x="0" y="3295514"/>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pic>
        <p:nvPicPr>
          <p:cNvPr id="11" name="Image 10">
            <a:extLst>
              <a:ext uri="{FF2B5EF4-FFF2-40B4-BE49-F238E27FC236}">
                <a16:creationId xmlns:a16="http://schemas.microsoft.com/office/drawing/2014/main" id="{066B7E48-D8D8-0BD1-13E9-00CD7EA2B926}"/>
              </a:ext>
            </a:extLst>
          </p:cNvPr>
          <p:cNvPicPr>
            <a:picLocks noChangeAspect="1"/>
          </p:cNvPicPr>
          <p:nvPr/>
        </p:nvPicPr>
        <p:blipFill>
          <a:blip r:embed="rId4"/>
          <a:srcRect l="14643" t="19725" r="15982" b="16664"/>
          <a:stretch>
            <a:fillRect/>
          </a:stretch>
        </p:blipFill>
        <p:spPr>
          <a:xfrm>
            <a:off x="1140279" y="1507200"/>
            <a:ext cx="6343650" cy="3271826"/>
          </a:xfrm>
          <a:prstGeom prst="rect">
            <a:avLst/>
          </a:prstGeom>
        </p:spPr>
      </p:pic>
    </p:spTree>
    <p:extLst>
      <p:ext uri="{BB962C8B-B14F-4D97-AF65-F5344CB8AC3E}">
        <p14:creationId xmlns:p14="http://schemas.microsoft.com/office/powerpoint/2010/main" val="197324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8ADC94B1-A2B5-7E6E-F6D1-9D8A57834637}"/>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838AF451-984D-1CA9-4500-9064ECBE7E28}"/>
              </a:ext>
            </a:extLst>
          </p:cNvPr>
          <p:cNvSpPr txBox="1">
            <a:spLocks noGrp="1"/>
          </p:cNvSpPr>
          <p:nvPr>
            <p:ph type="title"/>
          </p:nvPr>
        </p:nvSpPr>
        <p:spPr>
          <a:xfrm>
            <a:off x="1962381" y="97750"/>
            <a:ext cx="4382700" cy="576000"/>
          </a:xfrm>
          <a:prstGeom prst="rect">
            <a:avLst/>
          </a:prstGeom>
        </p:spPr>
        <p:txBody>
          <a:bodyPr spcFirstLastPara="1" wrap="square" lIns="91425" tIns="91425" rIns="91425" bIns="91425" anchor="t" anchorCtr="0">
            <a:noAutofit/>
          </a:bodyPr>
          <a:lstStyle/>
          <a:p>
            <a:r>
              <a:rPr lang="en" dirty="0"/>
              <a:t>— </a:t>
            </a:r>
            <a:r>
              <a:rPr lang="fr-FR" sz="3200" dirty="0"/>
              <a:t>Structure of Water</a:t>
            </a:r>
            <a:br>
              <a:rPr lang="fr-FR" dirty="0"/>
            </a:br>
            <a:endParaRPr dirty="0"/>
          </a:p>
        </p:txBody>
      </p:sp>
      <p:sp>
        <p:nvSpPr>
          <p:cNvPr id="6" name="Rectangle 5" descr="structure of the water molecule showing the two hydrogen atoms bound to the oxygen atom at an angle of 104.5 degrees.">
            <a:extLst>
              <a:ext uri="{FF2B5EF4-FFF2-40B4-BE49-F238E27FC236}">
                <a16:creationId xmlns:a16="http://schemas.microsoft.com/office/drawing/2014/main" id="{4ECC3791-8F00-32D4-565F-A32193A26461}"/>
              </a:ext>
            </a:extLst>
          </p:cNvPr>
          <p:cNvSpPr>
            <a:spLocks noChangeAspect="1" noChangeArrowheads="1"/>
          </p:cNvSpPr>
          <p:nvPr/>
        </p:nvSpPr>
        <p:spPr bwMode="auto">
          <a:xfrm>
            <a:off x="987879" y="460535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endParaRPr lang="fr-FR"/>
          </a:p>
        </p:txBody>
      </p:sp>
      <p:sp>
        <p:nvSpPr>
          <p:cNvPr id="8" name="Rectangle 3">
            <a:extLst>
              <a:ext uri="{FF2B5EF4-FFF2-40B4-BE49-F238E27FC236}">
                <a16:creationId xmlns:a16="http://schemas.microsoft.com/office/drawing/2014/main" id="{AE5D3379-8EBE-AAF9-72DD-4018CD695E8E}"/>
              </a:ext>
            </a:extLst>
          </p:cNvPr>
          <p:cNvSpPr>
            <a:spLocks noChangeArrowheads="1"/>
          </p:cNvSpPr>
          <p:nvPr/>
        </p:nvSpPr>
        <p:spPr bwMode="auto">
          <a:xfrm>
            <a:off x="987879" y="536735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7" name="Rectangle 2">
            <a:extLst>
              <a:ext uri="{FF2B5EF4-FFF2-40B4-BE49-F238E27FC236}">
                <a16:creationId xmlns:a16="http://schemas.microsoft.com/office/drawing/2014/main" id="{7B8B233E-1DBC-BF22-FE9B-71695AF26091}"/>
              </a:ext>
            </a:extLst>
          </p:cNvPr>
          <p:cNvSpPr>
            <a:spLocks noChangeArrowheads="1"/>
          </p:cNvSpPr>
          <p:nvPr/>
        </p:nvSpPr>
        <p:spPr bwMode="auto">
          <a:xfrm>
            <a:off x="103415" y="987679"/>
            <a:ext cx="2852057" cy="360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fr-FR" altLang="fr-FR"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The OH distance (</a:t>
            </a:r>
            <a:r>
              <a:rPr kumimoji="0" lang="fr-FR" altLang="fr-FR"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bond </a:t>
            </a:r>
            <a:r>
              <a:rPr kumimoji="0" lang="fr-FR" altLang="fr-FR"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length</a:t>
            </a:r>
            <a:r>
              <a:rPr kumimoji="0" lang="fr-FR" altLang="fr-FR"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fr-FR" altLang="fr-FR"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is</a:t>
            </a:r>
            <a:r>
              <a:rPr kumimoji="0" lang="fr-FR" altLang="fr-FR"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95.7 </a:t>
            </a:r>
            <a:r>
              <a:rPr kumimoji="0" lang="fr-FR" altLang="fr-FR"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picometres</a:t>
            </a:r>
            <a:r>
              <a:rPr kumimoji="0" lang="fr-FR" altLang="fr-FR"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(9.57 × 10</a:t>
            </a:r>
            <a:r>
              <a:rPr kumimoji="0" lang="fr-FR" altLang="fr-FR" b="1"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−11</a:t>
            </a:r>
            <a:r>
              <a:rPr kumimoji="0" lang="fr-FR" altLang="fr-FR"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fr-FR" altLang="fr-FR"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metres</a:t>
            </a:r>
            <a:r>
              <a:rPr kumimoji="0" lang="fr-FR" altLang="fr-FR"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fr-FR" altLang="fr-FR"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Because</a:t>
            </a:r>
            <a:r>
              <a:rPr kumimoji="0" lang="fr-FR" altLang="fr-FR"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an </a:t>
            </a:r>
            <a:r>
              <a:rPr kumimoji="0" lang="fr-FR" altLang="fr-FR"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oxygen</a:t>
            </a:r>
            <a:r>
              <a:rPr kumimoji="0" lang="fr-FR" altLang="fr-FR"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fr-FR" altLang="fr-FR"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atom</a:t>
            </a:r>
            <a:r>
              <a:rPr kumimoji="0" lang="fr-FR" altLang="fr-FR"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has a</a:t>
            </a:r>
            <a:r>
              <a:rPr lang="fr-FR" altLang="fr-FR"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kumimoji="0" lang="fr-FR" altLang="fr-FR" b="1" i="0" u="none" strike="noStrike" cap="none" normalizeH="0" baseline="0" dirty="0" err="1">
                <a:ln>
                  <a:noFill/>
                </a:ln>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greater</a:t>
            </a:r>
            <a:r>
              <a:rPr kumimoji="0" lang="fr-FR" altLang="fr-FR" b="1" i="0" u="none" strike="noStrike" cap="none" normalizeH="0" baseline="0" dirty="0">
                <a:ln>
                  <a:noFill/>
                </a:ln>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lang="fr-FR" altLang="fr-FR"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kumimoji="0" lang="fr-FR" altLang="fr-FR" b="1" i="0" u="none" strike="noStrike" cap="none" normalizeH="0" baseline="0" dirty="0" err="1">
                <a:ln>
                  <a:noFill/>
                </a:ln>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electronegativity</a:t>
            </a:r>
            <a:r>
              <a:rPr kumimoji="0" lang="fr-FR" altLang="fr-FR" b="1" i="0" u="none" strike="noStrike" cap="none" normalizeH="0" baseline="0" dirty="0">
                <a:ln>
                  <a:noFill/>
                </a:ln>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fr-FR" altLang="fr-FR"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than</a:t>
            </a:r>
            <a:r>
              <a:rPr kumimoji="0" lang="fr-FR" altLang="fr-FR"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 </a:t>
            </a:r>
            <a:r>
              <a:rPr kumimoji="0" lang="fr-FR" altLang="fr-FR"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hydrogen</a:t>
            </a:r>
            <a:r>
              <a:rPr kumimoji="0" lang="fr-FR" altLang="fr-FR"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fr-FR" altLang="fr-FR"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atom</a:t>
            </a:r>
            <a:r>
              <a:rPr kumimoji="0" lang="fr-FR" altLang="fr-FR"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the OH bonds in the water </a:t>
            </a:r>
            <a:r>
              <a:rPr kumimoji="0" lang="fr-FR" altLang="fr-FR"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molecule</a:t>
            </a:r>
            <a:r>
              <a:rPr kumimoji="0" lang="fr-FR" altLang="fr-FR"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are polar, </a:t>
            </a:r>
            <a:r>
              <a:rPr kumimoji="0" lang="fr-FR" altLang="fr-FR"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with</a:t>
            </a:r>
            <a:r>
              <a:rPr kumimoji="0" lang="fr-FR" altLang="fr-FR"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the </a:t>
            </a:r>
            <a:r>
              <a:rPr kumimoji="0" lang="fr-FR" altLang="fr-FR"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oxygen</a:t>
            </a:r>
            <a:r>
              <a:rPr kumimoji="0" lang="fr-FR" altLang="fr-FR"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fr-FR" altLang="fr-FR"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bearing</a:t>
            </a:r>
            <a:r>
              <a:rPr kumimoji="0" lang="fr-FR" altLang="fr-FR"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 partial </a:t>
            </a:r>
            <a:r>
              <a:rPr kumimoji="0" lang="fr-FR" altLang="fr-FR"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negative</a:t>
            </a:r>
            <a:r>
              <a:rPr kumimoji="0" lang="fr-FR" altLang="fr-FR"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charge (δ−) </a:t>
            </a:r>
            <a:r>
              <a:rPr lang="fr-FR" altLang="fr-FR"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 </a:t>
            </a:r>
            <a:r>
              <a:rPr kumimoji="0" lang="fr-FR" altLang="fr-FR"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and the </a:t>
            </a:r>
            <a:r>
              <a:rPr kumimoji="0" lang="fr-FR" altLang="fr-FR"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hydrogens</a:t>
            </a:r>
            <a:r>
              <a:rPr kumimoji="0" lang="fr-FR" altLang="fr-FR"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fr-FR" altLang="fr-FR" b="1" i="0" u="none" strike="noStrike" cap="none" normalizeH="0" baseline="0" dirty="0" err="1">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having</a:t>
            </a:r>
            <a:r>
              <a:rPr kumimoji="0" lang="fr-FR" altLang="fr-FR"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 partial positive charge (δ+).</a:t>
            </a:r>
            <a:endParaRPr kumimoji="0" lang="fr-FR" altLang="fr-FR"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pic>
        <p:nvPicPr>
          <p:cNvPr id="10" name="Image 9">
            <a:extLst>
              <a:ext uri="{FF2B5EF4-FFF2-40B4-BE49-F238E27FC236}">
                <a16:creationId xmlns:a16="http://schemas.microsoft.com/office/drawing/2014/main" id="{66C1EE7F-6647-8412-FEB4-DFE3D3E2DBD8}"/>
              </a:ext>
            </a:extLst>
          </p:cNvPr>
          <p:cNvPicPr>
            <a:picLocks noChangeAspect="1"/>
          </p:cNvPicPr>
          <p:nvPr/>
        </p:nvPicPr>
        <p:blipFill>
          <a:blip r:embed="rId5"/>
          <a:srcRect l="2040" t="8642" r="6980" b="13717"/>
          <a:stretch>
            <a:fillRect/>
          </a:stretch>
        </p:blipFill>
        <p:spPr>
          <a:xfrm>
            <a:off x="2955472" y="859711"/>
            <a:ext cx="6188528" cy="3045970"/>
          </a:xfrm>
          <a:prstGeom prst="rect">
            <a:avLst/>
          </a:prstGeom>
        </p:spPr>
      </p:pic>
      <p:sp>
        <p:nvSpPr>
          <p:cNvPr id="12" name="ZoneTexte 11">
            <a:extLst>
              <a:ext uri="{FF2B5EF4-FFF2-40B4-BE49-F238E27FC236}">
                <a16:creationId xmlns:a16="http://schemas.microsoft.com/office/drawing/2014/main" id="{8AFF290D-214D-4A1A-3319-31184CD4AEDC}"/>
              </a:ext>
            </a:extLst>
          </p:cNvPr>
          <p:cNvSpPr txBox="1"/>
          <p:nvPr/>
        </p:nvSpPr>
        <p:spPr>
          <a:xfrm>
            <a:off x="3075215" y="3956043"/>
            <a:ext cx="5949042" cy="1077218"/>
          </a:xfrm>
          <a:prstGeom prst="rect">
            <a:avLst/>
          </a:prstGeom>
          <a:noFill/>
        </p:spPr>
        <p:txBody>
          <a:bodyPr wrap="square">
            <a:spAutoFit/>
          </a:bodyPr>
          <a:lstStyle/>
          <a:p>
            <a:pPr algn="ctr"/>
            <a:r>
              <a:rPr lang="en-US" sz="1600" b="1" i="0" dirty="0">
                <a:solidFill>
                  <a:srgbClr val="262626"/>
                </a:solidFill>
                <a:effectLst/>
                <a:latin typeface="Inter Var"/>
              </a:rPr>
              <a:t>Figure </a:t>
            </a:r>
            <a:r>
              <a:rPr lang="en-US" sz="1600" b="1" dirty="0">
                <a:solidFill>
                  <a:srgbClr val="262626"/>
                </a:solidFill>
                <a:latin typeface="Inter Var"/>
              </a:rPr>
              <a:t>:</a:t>
            </a:r>
            <a:r>
              <a:rPr lang="en-US" sz="1600" b="1" i="0" dirty="0">
                <a:solidFill>
                  <a:srgbClr val="262626"/>
                </a:solidFill>
                <a:effectLst/>
                <a:latin typeface="Inter Var"/>
              </a:rPr>
              <a:t> Schematics of the atomic structure of water molecule and the hydrogen bonds between water molecules. (a) Atomic structure and charge distribution of water molecule; (b) hydrogen bonds between water molecules (color online).</a:t>
            </a:r>
            <a:endParaRPr lang="fr-FR" sz="1600" b="1" dirty="0"/>
          </a:p>
        </p:txBody>
      </p:sp>
    </p:spTree>
    <p:extLst>
      <p:ext uri="{BB962C8B-B14F-4D97-AF65-F5344CB8AC3E}">
        <p14:creationId xmlns:p14="http://schemas.microsoft.com/office/powerpoint/2010/main" val="241852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a:extLst>
              <a:ext uri="{FF2B5EF4-FFF2-40B4-BE49-F238E27FC236}">
                <a16:creationId xmlns:a16="http://schemas.microsoft.com/office/drawing/2014/main" id="{1428D304-F6F9-7ABC-0D9D-16ECB886285E}"/>
              </a:ext>
            </a:extLst>
          </p:cNvPr>
          <p:cNvGrpSpPr/>
          <p:nvPr/>
        </p:nvGrpSpPr>
        <p:grpSpPr>
          <a:xfrm>
            <a:off x="73615" y="43883"/>
            <a:ext cx="8987970" cy="5055733"/>
            <a:chOff x="73615" y="43883"/>
            <a:chExt cx="8987970" cy="5055733"/>
          </a:xfrm>
        </p:grpSpPr>
        <p:pic>
          <p:nvPicPr>
            <p:cNvPr id="4" name="Image 3">
              <a:extLst>
                <a:ext uri="{FF2B5EF4-FFF2-40B4-BE49-F238E27FC236}">
                  <a16:creationId xmlns:a16="http://schemas.microsoft.com/office/drawing/2014/main" id="{4C31B014-C29A-753C-D439-D27831A3CEE0}"/>
                </a:ext>
              </a:extLst>
            </p:cNvPr>
            <p:cNvPicPr>
              <a:picLocks noChangeAspect="1"/>
            </p:cNvPicPr>
            <p:nvPr/>
          </p:nvPicPr>
          <p:blipFill>
            <a:blip r:embed="rId2"/>
            <a:stretch>
              <a:fillRect/>
            </a:stretch>
          </p:blipFill>
          <p:spPr>
            <a:xfrm>
              <a:off x="73615" y="43883"/>
              <a:ext cx="8987970" cy="5055733"/>
            </a:xfrm>
            <a:prstGeom prst="rect">
              <a:avLst/>
            </a:prstGeom>
          </p:spPr>
        </p:pic>
        <p:sp>
          <p:nvSpPr>
            <p:cNvPr id="5" name="Rectangle 4">
              <a:extLst>
                <a:ext uri="{FF2B5EF4-FFF2-40B4-BE49-F238E27FC236}">
                  <a16:creationId xmlns:a16="http://schemas.microsoft.com/office/drawing/2014/main" id="{234BBA4E-03A0-B4F5-8E96-F4667D9BCFA1}"/>
                </a:ext>
              </a:extLst>
            </p:cNvPr>
            <p:cNvSpPr/>
            <p:nvPr/>
          </p:nvSpPr>
          <p:spPr>
            <a:xfrm>
              <a:off x="6637564" y="130629"/>
              <a:ext cx="1004207" cy="1118507"/>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7" name="Image 6">
            <a:extLst>
              <a:ext uri="{FF2B5EF4-FFF2-40B4-BE49-F238E27FC236}">
                <a16:creationId xmlns:a16="http://schemas.microsoft.com/office/drawing/2014/main" id="{76D07D18-352E-84B0-0E09-1BE1CFDCFF1B}"/>
              </a:ext>
            </a:extLst>
          </p:cNvPr>
          <p:cNvPicPr>
            <a:picLocks noChangeAspect="1"/>
          </p:cNvPicPr>
          <p:nvPr/>
        </p:nvPicPr>
        <p:blipFill>
          <a:blip r:embed="rId3"/>
          <a:stretch>
            <a:fillRect/>
          </a:stretch>
        </p:blipFill>
        <p:spPr>
          <a:xfrm>
            <a:off x="4816410" y="3657600"/>
            <a:ext cx="4245175" cy="962510"/>
          </a:xfrm>
          <a:prstGeom prst="rect">
            <a:avLst/>
          </a:prstGeom>
        </p:spPr>
      </p:pic>
    </p:spTree>
    <p:extLst>
      <p:ext uri="{BB962C8B-B14F-4D97-AF65-F5344CB8AC3E}">
        <p14:creationId xmlns:p14="http://schemas.microsoft.com/office/powerpoint/2010/main" val="1417562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0C3C81-D659-FB5A-74A8-14C63896EFA3}"/>
            </a:ext>
          </a:extLst>
        </p:cNvPr>
        <p:cNvGrpSpPr/>
        <p:nvPr/>
      </p:nvGrpSpPr>
      <p:grpSpPr>
        <a:xfrm>
          <a:off x="0" y="0"/>
          <a:ext cx="0" cy="0"/>
          <a:chOff x="0" y="0"/>
          <a:chExt cx="0" cy="0"/>
        </a:xfrm>
      </p:grpSpPr>
      <p:pic>
        <p:nvPicPr>
          <p:cNvPr id="11" name="Image 10">
            <a:extLst>
              <a:ext uri="{FF2B5EF4-FFF2-40B4-BE49-F238E27FC236}">
                <a16:creationId xmlns:a16="http://schemas.microsoft.com/office/drawing/2014/main" id="{BBAB16D9-ED94-B3D4-E2DB-2AF70D884680}"/>
              </a:ext>
            </a:extLst>
          </p:cNvPr>
          <p:cNvPicPr>
            <a:picLocks noChangeAspect="1"/>
          </p:cNvPicPr>
          <p:nvPr/>
        </p:nvPicPr>
        <p:blipFill>
          <a:blip r:embed="rId2"/>
          <a:stretch>
            <a:fillRect/>
          </a:stretch>
        </p:blipFill>
        <p:spPr>
          <a:xfrm>
            <a:off x="113804" y="777599"/>
            <a:ext cx="8916391" cy="4291013"/>
          </a:xfrm>
          <a:prstGeom prst="rect">
            <a:avLst/>
          </a:prstGeom>
        </p:spPr>
      </p:pic>
      <p:sp>
        <p:nvSpPr>
          <p:cNvPr id="5" name="Google Shape;862;p51">
            <a:extLst>
              <a:ext uri="{FF2B5EF4-FFF2-40B4-BE49-F238E27FC236}">
                <a16:creationId xmlns:a16="http://schemas.microsoft.com/office/drawing/2014/main" id="{5FBF8132-6A11-9B4A-0C43-12DC0E6A7BCF}"/>
              </a:ext>
            </a:extLst>
          </p:cNvPr>
          <p:cNvSpPr txBox="1">
            <a:spLocks noGrp="1"/>
          </p:cNvSpPr>
          <p:nvPr>
            <p:ph type="title"/>
          </p:nvPr>
        </p:nvSpPr>
        <p:spPr>
          <a:xfrm>
            <a:off x="1487374" y="74888"/>
            <a:ext cx="6169249" cy="576000"/>
          </a:xfrm>
          <a:prstGeom prst="rect">
            <a:avLst/>
          </a:prstGeom>
        </p:spPr>
        <p:txBody>
          <a:bodyPr spcFirstLastPara="1" wrap="square" lIns="91425" tIns="91425" rIns="91425" bIns="91425" anchor="t" anchorCtr="0">
            <a:noAutofit/>
          </a:bodyPr>
          <a:lstStyle/>
          <a:p>
            <a:pPr algn="ctr"/>
            <a:r>
              <a:rPr lang="en" dirty="0"/>
              <a:t>Covalent bonds &amp; Hydrogen bonds</a:t>
            </a:r>
            <a:endParaRPr dirty="0"/>
          </a:p>
        </p:txBody>
      </p:sp>
    </p:spTree>
    <p:extLst>
      <p:ext uri="{BB962C8B-B14F-4D97-AF65-F5344CB8AC3E}">
        <p14:creationId xmlns:p14="http://schemas.microsoft.com/office/powerpoint/2010/main" val="17361980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e 11">
            <a:extLst>
              <a:ext uri="{FF2B5EF4-FFF2-40B4-BE49-F238E27FC236}">
                <a16:creationId xmlns:a16="http://schemas.microsoft.com/office/drawing/2014/main" id="{9CD8F0D6-7DD5-B2BC-BF4B-2712F2921B1E}"/>
              </a:ext>
            </a:extLst>
          </p:cNvPr>
          <p:cNvGrpSpPr/>
          <p:nvPr/>
        </p:nvGrpSpPr>
        <p:grpSpPr>
          <a:xfrm>
            <a:off x="146957" y="326571"/>
            <a:ext cx="8850086" cy="4816929"/>
            <a:chOff x="0" y="0"/>
            <a:chExt cx="9217479" cy="5143500"/>
          </a:xfrm>
        </p:grpSpPr>
        <p:pic>
          <p:nvPicPr>
            <p:cNvPr id="7" name="Image 6">
              <a:extLst>
                <a:ext uri="{FF2B5EF4-FFF2-40B4-BE49-F238E27FC236}">
                  <a16:creationId xmlns:a16="http://schemas.microsoft.com/office/drawing/2014/main" id="{CBDA6677-33E2-8B57-B3C8-C7E04E6C3B56}"/>
                </a:ext>
              </a:extLst>
            </p:cNvPr>
            <p:cNvPicPr>
              <a:picLocks noChangeAspect="1"/>
            </p:cNvPicPr>
            <p:nvPr/>
          </p:nvPicPr>
          <p:blipFill>
            <a:blip r:embed="rId2"/>
            <a:srcRect l="983" t="3174" r="2410"/>
            <a:stretch>
              <a:fillRect/>
            </a:stretch>
          </p:blipFill>
          <p:spPr>
            <a:xfrm>
              <a:off x="0" y="0"/>
              <a:ext cx="9213195" cy="5143500"/>
            </a:xfrm>
            <a:prstGeom prst="rect">
              <a:avLst/>
            </a:prstGeom>
          </p:spPr>
        </p:pic>
        <p:sp>
          <p:nvSpPr>
            <p:cNvPr id="8" name="Rectangle 7">
              <a:extLst>
                <a:ext uri="{FF2B5EF4-FFF2-40B4-BE49-F238E27FC236}">
                  <a16:creationId xmlns:a16="http://schemas.microsoft.com/office/drawing/2014/main" id="{CD37486B-8D8E-B778-4D72-4BE7E57A36C4}"/>
                </a:ext>
              </a:extLst>
            </p:cNvPr>
            <p:cNvSpPr/>
            <p:nvPr/>
          </p:nvSpPr>
          <p:spPr>
            <a:xfrm>
              <a:off x="8090807" y="1"/>
              <a:ext cx="1126672" cy="1420586"/>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Rectangle 8">
            <a:extLst>
              <a:ext uri="{FF2B5EF4-FFF2-40B4-BE49-F238E27FC236}">
                <a16:creationId xmlns:a16="http://schemas.microsoft.com/office/drawing/2014/main" id="{4F762B8A-1086-AA9D-44F7-89E9FFDB485F}"/>
              </a:ext>
            </a:extLst>
          </p:cNvPr>
          <p:cNvSpPr/>
          <p:nvPr/>
        </p:nvSpPr>
        <p:spPr>
          <a:xfrm>
            <a:off x="4901293" y="1403869"/>
            <a:ext cx="1420586" cy="253093"/>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6FF43AA7-0E8D-8A9D-8CDA-6D92E01BA796}"/>
              </a:ext>
            </a:extLst>
          </p:cNvPr>
          <p:cNvSpPr/>
          <p:nvPr/>
        </p:nvSpPr>
        <p:spPr>
          <a:xfrm>
            <a:off x="4901293" y="2416161"/>
            <a:ext cx="1420586" cy="253093"/>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713044EC-F1B0-9D7B-DD51-96DCCF9FED13}"/>
              </a:ext>
            </a:extLst>
          </p:cNvPr>
          <p:cNvSpPr/>
          <p:nvPr/>
        </p:nvSpPr>
        <p:spPr>
          <a:xfrm>
            <a:off x="4901293" y="3779830"/>
            <a:ext cx="1866900" cy="253093"/>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Google Shape;862;p51">
            <a:extLst>
              <a:ext uri="{FF2B5EF4-FFF2-40B4-BE49-F238E27FC236}">
                <a16:creationId xmlns:a16="http://schemas.microsoft.com/office/drawing/2014/main" id="{1454398B-CD8D-3766-10C8-CF5C8788693B}"/>
              </a:ext>
            </a:extLst>
          </p:cNvPr>
          <p:cNvSpPr txBox="1">
            <a:spLocks noGrp="1"/>
          </p:cNvSpPr>
          <p:nvPr>
            <p:ph type="title"/>
          </p:nvPr>
        </p:nvSpPr>
        <p:spPr>
          <a:xfrm>
            <a:off x="1485318" y="-123566"/>
            <a:ext cx="6169249" cy="576000"/>
          </a:xfrm>
          <a:prstGeom prst="rect">
            <a:avLst/>
          </a:prstGeom>
        </p:spPr>
        <p:txBody>
          <a:bodyPr spcFirstLastPara="1" wrap="square" lIns="91425" tIns="91425" rIns="91425" bIns="91425" anchor="t" anchorCtr="0">
            <a:noAutofit/>
          </a:bodyPr>
          <a:lstStyle/>
          <a:p>
            <a:r>
              <a:rPr lang="en" dirty="0"/>
              <a:t>— </a:t>
            </a:r>
            <a:r>
              <a:rPr lang="fr-FR" dirty="0" err="1"/>
              <a:t>Behaviour</a:t>
            </a:r>
            <a:r>
              <a:rPr lang="fr-FR" dirty="0"/>
              <a:t> and </a:t>
            </a:r>
            <a:r>
              <a:rPr lang="fr-FR" dirty="0" err="1"/>
              <a:t>physical</a:t>
            </a:r>
            <a:r>
              <a:rPr lang="fr-FR" dirty="0"/>
              <a:t> </a:t>
            </a:r>
            <a:r>
              <a:rPr lang="fr-FR" dirty="0" err="1"/>
              <a:t>properties</a:t>
            </a:r>
            <a:br>
              <a:rPr lang="fr-FR" dirty="0"/>
            </a:br>
            <a:endParaRPr dirty="0"/>
          </a:p>
        </p:txBody>
      </p:sp>
    </p:spTree>
    <p:extLst>
      <p:ext uri="{BB962C8B-B14F-4D97-AF65-F5344CB8AC3E}">
        <p14:creationId xmlns:p14="http://schemas.microsoft.com/office/powerpoint/2010/main" val="17104011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édia en ligne 3" title="Cohesion and adhesion | Middle school chemistry | Khan Academy">
            <a:hlinkClick r:id="" action="ppaction://media"/>
            <a:extLst>
              <a:ext uri="{FF2B5EF4-FFF2-40B4-BE49-F238E27FC236}">
                <a16:creationId xmlns:a16="http://schemas.microsoft.com/office/drawing/2014/main" id="{1A03E97E-887C-2D80-5F7B-C3B915D938A0}"/>
              </a:ext>
            </a:extLst>
          </p:cNvPr>
          <p:cNvPicPr>
            <a:picLocks noRot="1" noChangeAspect="1"/>
          </p:cNvPicPr>
          <p:nvPr>
            <a:videoFile r:link="rId1"/>
          </p:nvPr>
        </p:nvPicPr>
        <p:blipFill>
          <a:blip r:embed="rId3"/>
          <a:stretch>
            <a:fillRect/>
          </a:stretch>
        </p:blipFill>
        <p:spPr>
          <a:xfrm>
            <a:off x="19050" y="0"/>
            <a:ext cx="9104313" cy="5143500"/>
          </a:xfrm>
          <a:prstGeom prst="rect">
            <a:avLst/>
          </a:prstGeom>
        </p:spPr>
      </p:pic>
    </p:spTree>
    <p:extLst>
      <p:ext uri="{BB962C8B-B14F-4D97-AF65-F5344CB8AC3E}">
        <p14:creationId xmlns:p14="http://schemas.microsoft.com/office/powerpoint/2010/main" val="189273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64233-8770-4620-C02D-44B9D095FE19}"/>
            </a:ext>
          </a:extLst>
        </p:cNvPr>
        <p:cNvGrpSpPr/>
        <p:nvPr/>
      </p:nvGrpSpPr>
      <p:grpSpPr>
        <a:xfrm>
          <a:off x="0" y="0"/>
          <a:ext cx="0" cy="0"/>
          <a:chOff x="0" y="0"/>
          <a:chExt cx="0" cy="0"/>
        </a:xfrm>
      </p:grpSpPr>
      <p:sp>
        <p:nvSpPr>
          <p:cNvPr id="2" name="Google Shape;862;p51">
            <a:extLst>
              <a:ext uri="{FF2B5EF4-FFF2-40B4-BE49-F238E27FC236}">
                <a16:creationId xmlns:a16="http://schemas.microsoft.com/office/drawing/2014/main" id="{1379CDA4-F34F-0F64-786F-288424B20786}"/>
              </a:ext>
            </a:extLst>
          </p:cNvPr>
          <p:cNvSpPr txBox="1">
            <a:spLocks noGrp="1"/>
          </p:cNvSpPr>
          <p:nvPr>
            <p:ph type="title"/>
          </p:nvPr>
        </p:nvSpPr>
        <p:spPr>
          <a:xfrm>
            <a:off x="1485318" y="-123566"/>
            <a:ext cx="6169249" cy="576000"/>
          </a:xfrm>
          <a:prstGeom prst="rect">
            <a:avLst/>
          </a:prstGeom>
        </p:spPr>
        <p:txBody>
          <a:bodyPr spcFirstLastPara="1" wrap="square" lIns="91425" tIns="91425" rIns="91425" bIns="91425" anchor="t" anchorCtr="0">
            <a:noAutofit/>
          </a:bodyPr>
          <a:lstStyle/>
          <a:p>
            <a:r>
              <a:rPr lang="en" dirty="0"/>
              <a:t>— </a:t>
            </a:r>
            <a:r>
              <a:rPr lang="fr-FR" dirty="0" err="1"/>
              <a:t>Behaviour</a:t>
            </a:r>
            <a:r>
              <a:rPr lang="fr-FR" dirty="0"/>
              <a:t> and </a:t>
            </a:r>
            <a:r>
              <a:rPr lang="fr-FR" dirty="0" err="1"/>
              <a:t>physical</a:t>
            </a:r>
            <a:r>
              <a:rPr lang="fr-FR" dirty="0"/>
              <a:t> </a:t>
            </a:r>
            <a:r>
              <a:rPr lang="fr-FR" dirty="0" err="1"/>
              <a:t>properties</a:t>
            </a:r>
            <a:br>
              <a:rPr lang="fr-FR" dirty="0"/>
            </a:br>
            <a:endParaRPr dirty="0"/>
          </a:p>
        </p:txBody>
      </p:sp>
      <p:pic>
        <p:nvPicPr>
          <p:cNvPr id="3" name="Média en ligne 2" title="Surface tension | Middle school chemistry | Khan Academy">
            <a:hlinkClick r:id="" action="ppaction://media"/>
            <a:extLst>
              <a:ext uri="{FF2B5EF4-FFF2-40B4-BE49-F238E27FC236}">
                <a16:creationId xmlns:a16="http://schemas.microsoft.com/office/drawing/2014/main" id="{9AD2E6BB-616C-01E6-D4F1-C144D48D34CB}"/>
              </a:ext>
            </a:extLst>
          </p:cNvPr>
          <p:cNvPicPr>
            <a:picLocks noRot="1" noChangeAspect="1"/>
          </p:cNvPicPr>
          <p:nvPr>
            <a:videoFile r:link="rId1"/>
          </p:nvPr>
        </p:nvPicPr>
        <p:blipFill>
          <a:blip r:embed="rId3"/>
          <a:stretch>
            <a:fillRect/>
          </a:stretch>
        </p:blipFill>
        <p:spPr>
          <a:xfrm>
            <a:off x="19050" y="0"/>
            <a:ext cx="9104313" cy="5143500"/>
          </a:xfrm>
          <a:prstGeom prst="rect">
            <a:avLst/>
          </a:prstGeom>
        </p:spPr>
      </p:pic>
    </p:spTree>
    <p:extLst>
      <p:ext uri="{BB962C8B-B14F-4D97-AF65-F5344CB8AC3E}">
        <p14:creationId xmlns:p14="http://schemas.microsoft.com/office/powerpoint/2010/main" val="1796618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 no desc">
            <a:hlinkClick r:id="" action="ppaction://media"/>
            <a:extLst>
              <a:ext uri="{FF2B5EF4-FFF2-40B4-BE49-F238E27FC236}">
                <a16:creationId xmlns:a16="http://schemas.microsoft.com/office/drawing/2014/main" id="{1119C39D-5FE2-ACBF-B6AF-C5800B9F7F2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388929" cy="5281272"/>
          </a:xfrm>
          <a:prstGeom prst="rect">
            <a:avLst/>
          </a:prstGeom>
        </p:spPr>
      </p:pic>
    </p:spTree>
    <p:extLst>
      <p:ext uri="{BB962C8B-B14F-4D97-AF65-F5344CB8AC3E}">
        <p14:creationId xmlns:p14="http://schemas.microsoft.com/office/powerpoint/2010/main" val="902621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644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CC7C21D4-1EF3-4035-A0AC-59CB74B6FF81}"/>
            </a:ext>
          </a:extLst>
        </p:cNvPr>
        <p:cNvGrpSpPr/>
        <p:nvPr/>
      </p:nvGrpSpPr>
      <p:grpSpPr>
        <a:xfrm>
          <a:off x="0" y="0"/>
          <a:ext cx="0" cy="0"/>
          <a:chOff x="0" y="0"/>
          <a:chExt cx="0" cy="0"/>
        </a:xfrm>
      </p:grpSpPr>
      <p:sp>
        <p:nvSpPr>
          <p:cNvPr id="862" name="Google Shape;862;p51">
            <a:extLst>
              <a:ext uri="{FF2B5EF4-FFF2-40B4-BE49-F238E27FC236}">
                <a16:creationId xmlns:a16="http://schemas.microsoft.com/office/drawing/2014/main" id="{200E9F98-B08A-7671-D0F3-C17AB2A9A231}"/>
              </a:ext>
            </a:extLst>
          </p:cNvPr>
          <p:cNvSpPr txBox="1">
            <a:spLocks noGrp="1"/>
          </p:cNvSpPr>
          <p:nvPr>
            <p:ph type="title"/>
          </p:nvPr>
        </p:nvSpPr>
        <p:spPr>
          <a:xfrm>
            <a:off x="1292628" y="0"/>
            <a:ext cx="6169249" cy="576000"/>
          </a:xfrm>
          <a:prstGeom prst="rect">
            <a:avLst/>
          </a:prstGeom>
        </p:spPr>
        <p:txBody>
          <a:bodyPr spcFirstLastPara="1" wrap="square" lIns="91425" tIns="91425" rIns="91425" bIns="91425" anchor="t" anchorCtr="0">
            <a:noAutofit/>
          </a:bodyPr>
          <a:lstStyle/>
          <a:p>
            <a:r>
              <a:rPr lang="en" sz="2400" dirty="0"/>
              <a:t>— </a:t>
            </a:r>
            <a:r>
              <a:rPr lang="fr-FR" sz="2400" dirty="0" err="1"/>
              <a:t>Behaviour</a:t>
            </a:r>
            <a:r>
              <a:rPr lang="fr-FR" sz="2400" dirty="0"/>
              <a:t> and </a:t>
            </a:r>
            <a:r>
              <a:rPr lang="fr-FR" sz="2400" dirty="0" err="1"/>
              <a:t>physical</a:t>
            </a:r>
            <a:r>
              <a:rPr lang="fr-FR" sz="2400" dirty="0"/>
              <a:t> </a:t>
            </a:r>
            <a:r>
              <a:rPr lang="fr-FR" sz="2400" dirty="0" err="1"/>
              <a:t>properties</a:t>
            </a:r>
            <a:br>
              <a:rPr lang="fr-FR" dirty="0"/>
            </a:br>
            <a:endParaRPr dirty="0"/>
          </a:p>
        </p:txBody>
      </p:sp>
      <p:sp>
        <p:nvSpPr>
          <p:cNvPr id="5" name="ZoneTexte 4">
            <a:extLst>
              <a:ext uri="{FF2B5EF4-FFF2-40B4-BE49-F238E27FC236}">
                <a16:creationId xmlns:a16="http://schemas.microsoft.com/office/drawing/2014/main" id="{C2AF48EE-B7BF-134D-A8B0-E824672030BA}"/>
              </a:ext>
            </a:extLst>
          </p:cNvPr>
          <p:cNvSpPr txBox="1"/>
          <p:nvPr/>
        </p:nvSpPr>
        <p:spPr>
          <a:xfrm>
            <a:off x="1047069" y="515068"/>
            <a:ext cx="8096931" cy="4993931"/>
          </a:xfrm>
          <a:prstGeom prst="rect">
            <a:avLst/>
          </a:prstGeom>
          <a:noFill/>
        </p:spPr>
        <p:txBody>
          <a:bodyPr wrap="square">
            <a:spAutoFit/>
          </a:bodyPr>
          <a:lstStyle/>
          <a:p>
            <a:pPr marL="285750" indent="-285750" algn="just">
              <a:lnSpc>
                <a:spcPct val="150000"/>
              </a:lnSpc>
              <a:buFont typeface="Wingdings" panose="05000000000000000000" pitchFamily="2" charset="2"/>
              <a:buChar char="§"/>
            </a:pPr>
            <a:r>
              <a:rPr lang="en-US" dirty="0"/>
              <a:t> </a:t>
            </a:r>
            <a:r>
              <a:rPr lang="en-US" b="1" dirty="0">
                <a:latin typeface="Times New Roman" panose="02020603050405020304" pitchFamily="18" charset="0"/>
                <a:cs typeface="Times New Roman" panose="02020603050405020304" pitchFamily="18" charset="0"/>
              </a:rPr>
              <a:t>In the vapor state, the water molecule is a monomer.</a:t>
            </a:r>
          </a:p>
          <a:p>
            <a:pPr marL="285750" indent="-285750" algn="just">
              <a:lnSpc>
                <a:spcPct val="150000"/>
              </a:lnSpc>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In the solid state (ice), water molecules are linked to each other by hydrogen bonds, leading to the formation of a polymer with a crystalline structure;</a:t>
            </a:r>
          </a:p>
          <a:p>
            <a:pPr marL="285750" indent="-285750" algn="just">
              <a:lnSpc>
                <a:spcPct val="150000"/>
              </a:lnSpc>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At temperatures &lt; -183°C, all possible hydrogen bonds would be engaged.</a:t>
            </a:r>
          </a:p>
          <a:p>
            <a:pPr algn="just">
              <a:lnSpc>
                <a:spcPct val="150000"/>
              </a:lnSpc>
            </a:pPr>
            <a:r>
              <a:rPr lang="en-US" b="1" dirty="0">
                <a:latin typeface="Times New Roman" panose="02020603050405020304" pitchFamily="18" charset="0"/>
                <a:cs typeface="Times New Roman" panose="02020603050405020304" pitchFamily="18" charset="0"/>
              </a:rPr>
              <a:t>            At 0°C, only about 50% of them would be engaged.</a:t>
            </a:r>
          </a:p>
          <a:p>
            <a:pPr algn="just">
              <a:lnSpc>
                <a:spcPct val="150000"/>
              </a:lnSpc>
            </a:pPr>
            <a:r>
              <a:rPr lang="en-US" b="1" dirty="0">
                <a:latin typeface="Times New Roman" panose="02020603050405020304" pitchFamily="18" charset="0"/>
                <a:cs typeface="Times New Roman" panose="02020603050405020304" pitchFamily="18" charset="0"/>
              </a:rPr>
              <a:t>            At 100°C, a certain number would exist.</a:t>
            </a:r>
          </a:p>
          <a:p>
            <a:pPr marL="285750" indent="-285750" algn="just">
              <a:lnSpc>
                <a:spcPct val="150000"/>
              </a:lnSpc>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 In the liquid state, various agents can influence this structure in different ways;</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Electrolytes like Na+, K+, and Cl-, which are highly hydrated in solution, decrease the number of hydrogen bonds between water molecules, while hydrocarbons and non-polar groups tend to increase them.</a:t>
            </a:r>
          </a:p>
          <a:p>
            <a:pPr marL="285750" indent="-285750" algn="just">
              <a:lnSpc>
                <a:spcPct val="150000"/>
              </a:lnSpc>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In turn, water affects other properties, such as:</a:t>
            </a:r>
          </a:p>
          <a:p>
            <a:pPr algn="just">
              <a:lnSpc>
                <a:spcPct val="150000"/>
              </a:lnSpc>
            </a:pPr>
            <a:r>
              <a:rPr lang="en-US" b="1" dirty="0">
                <a:latin typeface="Times New Roman" panose="02020603050405020304" pitchFamily="18" charset="0"/>
                <a:cs typeface="Times New Roman" panose="02020603050405020304" pitchFamily="18" charset="0"/>
              </a:rPr>
              <a:t>             The structure of molecules (proteins),</a:t>
            </a:r>
          </a:p>
          <a:p>
            <a:pPr algn="just">
              <a:lnSpc>
                <a:spcPct val="150000"/>
              </a:lnSpc>
            </a:pPr>
            <a:r>
              <a:rPr lang="en-US" b="1" dirty="0">
                <a:latin typeface="Times New Roman" panose="02020603050405020304" pitchFamily="18" charset="0"/>
                <a:cs typeface="Times New Roman" panose="02020603050405020304" pitchFamily="18" charset="0"/>
              </a:rPr>
              <a:t>              Diffusion,</a:t>
            </a:r>
          </a:p>
          <a:p>
            <a:pPr algn="just">
              <a:lnSpc>
                <a:spcPct val="150000"/>
              </a:lnSpc>
            </a:pPr>
            <a:r>
              <a:rPr lang="en-US" b="1" dirty="0">
                <a:latin typeface="Times New Roman" panose="02020603050405020304" pitchFamily="18" charset="0"/>
                <a:cs typeface="Times New Roman" panose="02020603050405020304" pitchFamily="18" charset="0"/>
              </a:rPr>
              <a:t>            The reactivity of substances in solution.</a:t>
            </a:r>
          </a:p>
          <a:p>
            <a:pPr>
              <a:lnSpc>
                <a:spcPct val="150000"/>
              </a:lnSpc>
              <a:spcAft>
                <a:spcPts val="800"/>
              </a:spcAft>
              <a:buNone/>
            </a:pPr>
            <a:endParaRPr lang="fr-FR" sz="1600" kern="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498770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73904724-4506-7695-F335-B44625EFB6AD}"/>
              </a:ext>
            </a:extLst>
          </p:cNvPr>
          <p:cNvSpPr txBox="1"/>
          <p:nvPr/>
        </p:nvSpPr>
        <p:spPr>
          <a:xfrm>
            <a:off x="616402" y="599391"/>
            <a:ext cx="7911195" cy="4335610"/>
          </a:xfrm>
          <a:prstGeom prst="rect">
            <a:avLst/>
          </a:prstGeom>
          <a:noFill/>
        </p:spPr>
        <p:txBody>
          <a:bodyPr wrap="square">
            <a:spAutoFit/>
          </a:bodyPr>
          <a:lstStyle/>
          <a:p>
            <a:pPr algn="ctr">
              <a:lnSpc>
                <a:spcPct val="200000"/>
              </a:lnSpc>
            </a:pPr>
            <a:r>
              <a:rPr lang="en-US" b="1" i="0" dirty="0">
                <a:effectLst/>
                <a:latin typeface="Times New Roman" panose="02020603050405020304" pitchFamily="18" charset="0"/>
                <a:cs typeface="Times New Roman" panose="02020603050405020304" pitchFamily="18" charset="0"/>
              </a:rPr>
              <a:t>He physical properties of water include the following key characteristics:</a:t>
            </a:r>
          </a:p>
          <a:p>
            <a:pPr marL="285750" indent="-285750" algn="just">
              <a:lnSpc>
                <a:spcPct val="200000"/>
              </a:lnSpc>
              <a:buFont typeface="Wingdings" panose="05000000000000000000" pitchFamily="2" charset="2"/>
              <a:buChar char="§"/>
            </a:pPr>
            <a:r>
              <a:rPr lang="en-US" b="1" i="0" dirty="0">
                <a:effectLst/>
                <a:latin typeface="Times New Roman" panose="02020603050405020304" pitchFamily="18" charset="0"/>
                <a:cs typeface="Times New Roman" panose="02020603050405020304" pitchFamily="18" charset="0"/>
              </a:rPr>
              <a:t>Water is a colorless, tasteless, and odorless liquid at ambient temperature and pressure.</a:t>
            </a:r>
          </a:p>
          <a:p>
            <a:pPr marL="285750" indent="-285750" algn="just">
              <a:lnSpc>
                <a:spcPct val="200000"/>
              </a:lnSpc>
              <a:buFont typeface="Wingdings" panose="05000000000000000000" pitchFamily="2" charset="2"/>
              <a:buChar char="§"/>
            </a:pPr>
            <a:r>
              <a:rPr lang="en-US" b="1" i="0" dirty="0">
                <a:effectLst/>
                <a:latin typeface="Times New Roman" panose="02020603050405020304" pitchFamily="18" charset="0"/>
                <a:cs typeface="Times New Roman" panose="02020603050405020304" pitchFamily="18" charset="0"/>
              </a:rPr>
              <a:t>It has a molecular formula H2O, with a bent molecular shape and a bond angle of about 104.5°.</a:t>
            </a:r>
          </a:p>
          <a:p>
            <a:pPr marL="285750" indent="-285750" algn="just">
              <a:lnSpc>
                <a:spcPct val="200000"/>
              </a:lnSpc>
              <a:buFont typeface="Wingdings" panose="05000000000000000000" pitchFamily="2" charset="2"/>
              <a:buChar char="§"/>
            </a:pPr>
            <a:r>
              <a:rPr lang="en-US" b="1" i="0" dirty="0">
                <a:effectLst/>
                <a:latin typeface="Times New Roman" panose="02020603050405020304" pitchFamily="18" charset="0"/>
                <a:cs typeface="Times New Roman" panose="02020603050405020304" pitchFamily="18" charset="0"/>
              </a:rPr>
              <a:t>Water molecules are polar due to the difference in electronegativity between oxygen and hydrogen, resulting in partial positive charges on hydrogen atoms and partial negative charge on oxygen.</a:t>
            </a:r>
          </a:p>
          <a:p>
            <a:pPr marL="285750" indent="-285750" algn="just">
              <a:lnSpc>
                <a:spcPct val="200000"/>
              </a:lnSpc>
              <a:buFont typeface="Wingdings" panose="05000000000000000000" pitchFamily="2" charset="2"/>
              <a:buChar char="§"/>
            </a:pPr>
            <a:r>
              <a:rPr lang="en-US" b="1" i="0" dirty="0">
                <a:effectLst/>
                <a:latin typeface="Times New Roman" panose="02020603050405020304" pitchFamily="18" charset="0"/>
                <a:cs typeface="Times New Roman" panose="02020603050405020304" pitchFamily="18" charset="0"/>
              </a:rPr>
              <a:t>This polarity leads to hydrogen bonding between water molecules, causing unique properties such as high melting (0 °C) and boiling points (100 °C) compared to other similar molecules.</a:t>
            </a:r>
          </a:p>
          <a:p>
            <a:pPr marL="285750" indent="-285750" algn="just">
              <a:lnSpc>
                <a:spcPct val="200000"/>
              </a:lnSpc>
              <a:buFont typeface="Wingdings" panose="05000000000000000000" pitchFamily="2" charset="2"/>
              <a:buChar char="§"/>
            </a:pPr>
            <a:r>
              <a:rPr lang="en-US" b="1" i="0" dirty="0">
                <a:effectLst/>
                <a:latin typeface="Times New Roman" panose="02020603050405020304" pitchFamily="18" charset="0"/>
                <a:cs typeface="Times New Roman" panose="02020603050405020304" pitchFamily="18" charset="0"/>
              </a:rPr>
              <a:t>Water has a high specific heat capacity, enabling it to absorb and release large amounts of heat with little temperature change.</a:t>
            </a:r>
          </a:p>
        </p:txBody>
      </p:sp>
      <p:sp>
        <p:nvSpPr>
          <p:cNvPr id="7" name="Google Shape;862;p51">
            <a:extLst>
              <a:ext uri="{FF2B5EF4-FFF2-40B4-BE49-F238E27FC236}">
                <a16:creationId xmlns:a16="http://schemas.microsoft.com/office/drawing/2014/main" id="{7E96F34B-824C-1464-9A83-37C95F0C5F89}"/>
              </a:ext>
            </a:extLst>
          </p:cNvPr>
          <p:cNvSpPr txBox="1">
            <a:spLocks noGrp="1"/>
          </p:cNvSpPr>
          <p:nvPr>
            <p:ph type="title"/>
          </p:nvPr>
        </p:nvSpPr>
        <p:spPr>
          <a:xfrm>
            <a:off x="1358224" y="23391"/>
            <a:ext cx="6169249" cy="576000"/>
          </a:xfrm>
          <a:prstGeom prst="rect">
            <a:avLst/>
          </a:prstGeom>
        </p:spPr>
        <p:txBody>
          <a:bodyPr spcFirstLastPara="1" wrap="square" lIns="91425" tIns="91425" rIns="91425" bIns="91425" anchor="t" anchorCtr="0">
            <a:noAutofit/>
          </a:bodyPr>
          <a:lstStyle/>
          <a:p>
            <a:r>
              <a:rPr lang="en" sz="2400" dirty="0"/>
              <a:t>— </a:t>
            </a:r>
            <a:r>
              <a:rPr lang="fr-FR" sz="2400" dirty="0" err="1"/>
              <a:t>Behaviour</a:t>
            </a:r>
            <a:r>
              <a:rPr lang="fr-FR" sz="2400" dirty="0"/>
              <a:t> and </a:t>
            </a:r>
            <a:r>
              <a:rPr lang="fr-FR" sz="2400" dirty="0" err="1"/>
              <a:t>physical</a:t>
            </a:r>
            <a:r>
              <a:rPr lang="fr-FR" sz="2400" dirty="0"/>
              <a:t> </a:t>
            </a:r>
            <a:r>
              <a:rPr lang="fr-FR" sz="2400" dirty="0" err="1"/>
              <a:t>properties</a:t>
            </a:r>
            <a:br>
              <a:rPr lang="fr-FR" dirty="0"/>
            </a:br>
            <a:endParaRPr dirty="0"/>
          </a:p>
        </p:txBody>
      </p:sp>
    </p:spTree>
    <p:extLst>
      <p:ext uri="{BB962C8B-B14F-4D97-AF65-F5344CB8AC3E}">
        <p14:creationId xmlns:p14="http://schemas.microsoft.com/office/powerpoint/2010/main" val="14503845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862;p51">
            <a:extLst>
              <a:ext uri="{FF2B5EF4-FFF2-40B4-BE49-F238E27FC236}">
                <a16:creationId xmlns:a16="http://schemas.microsoft.com/office/drawing/2014/main" id="{B6FA3F78-B436-B839-0F39-87731F5E9D23}"/>
              </a:ext>
            </a:extLst>
          </p:cNvPr>
          <p:cNvSpPr txBox="1">
            <a:spLocks noGrp="1"/>
          </p:cNvSpPr>
          <p:nvPr>
            <p:ph type="title"/>
          </p:nvPr>
        </p:nvSpPr>
        <p:spPr>
          <a:xfrm>
            <a:off x="1284745" y="86307"/>
            <a:ext cx="6169249" cy="576000"/>
          </a:xfrm>
          <a:prstGeom prst="rect">
            <a:avLst/>
          </a:prstGeom>
        </p:spPr>
        <p:txBody>
          <a:bodyPr spcFirstLastPara="1" wrap="square" lIns="91425" tIns="91425" rIns="91425" bIns="91425" anchor="t" anchorCtr="0">
            <a:noAutofit/>
          </a:bodyPr>
          <a:lstStyle/>
          <a:p>
            <a:r>
              <a:rPr lang="en" dirty="0"/>
              <a:t>— </a:t>
            </a:r>
            <a:r>
              <a:rPr lang="fr-FR" sz="2400" dirty="0" err="1"/>
              <a:t>Behaviour</a:t>
            </a:r>
            <a:r>
              <a:rPr lang="fr-FR" sz="2400" dirty="0"/>
              <a:t> and </a:t>
            </a:r>
            <a:r>
              <a:rPr lang="fr-FR" sz="2400" dirty="0" err="1"/>
              <a:t>physical</a:t>
            </a:r>
            <a:r>
              <a:rPr lang="fr-FR" sz="2400" dirty="0"/>
              <a:t> </a:t>
            </a:r>
            <a:r>
              <a:rPr lang="fr-FR" sz="2400" dirty="0" err="1"/>
              <a:t>properties</a:t>
            </a:r>
            <a:br>
              <a:rPr lang="fr-FR" dirty="0"/>
            </a:br>
            <a:endParaRPr dirty="0"/>
          </a:p>
        </p:txBody>
      </p:sp>
      <p:sp>
        <p:nvSpPr>
          <p:cNvPr id="6" name="ZoneTexte 5">
            <a:extLst>
              <a:ext uri="{FF2B5EF4-FFF2-40B4-BE49-F238E27FC236}">
                <a16:creationId xmlns:a16="http://schemas.microsoft.com/office/drawing/2014/main" id="{9343BD2F-9167-F51A-D362-CFEAC6ADEDA7}"/>
              </a:ext>
            </a:extLst>
          </p:cNvPr>
          <p:cNvSpPr txBox="1"/>
          <p:nvPr/>
        </p:nvSpPr>
        <p:spPr>
          <a:xfrm>
            <a:off x="408215" y="662307"/>
            <a:ext cx="8507186" cy="3904723"/>
          </a:xfrm>
          <a:prstGeom prst="rect">
            <a:avLst/>
          </a:prstGeom>
          <a:noFill/>
        </p:spPr>
        <p:txBody>
          <a:bodyPr wrap="square">
            <a:spAutoFit/>
          </a:bodyPr>
          <a:lstStyle/>
          <a:p>
            <a:pPr marL="285750" indent="-285750" algn="l">
              <a:lnSpc>
                <a:spcPct val="200000"/>
              </a:lnSpc>
              <a:buFont typeface="Wingdings" panose="05000000000000000000" pitchFamily="2" charset="2"/>
              <a:buChar char="§"/>
            </a:pPr>
            <a:r>
              <a:rPr lang="en-US" b="1" i="0" dirty="0">
                <a:effectLst/>
                <a:latin typeface="Times New Roman" panose="02020603050405020304" pitchFamily="18" charset="0"/>
                <a:cs typeface="Times New Roman" panose="02020603050405020304" pitchFamily="18" charset="0"/>
              </a:rPr>
              <a:t>It has high surface tension and cohesion due to hydrogen bonding, making water molecules stick together and allowing phenomena like water droplet formation and capillary action.</a:t>
            </a:r>
          </a:p>
          <a:p>
            <a:pPr marL="285750" indent="-285750" algn="l">
              <a:lnSpc>
                <a:spcPct val="200000"/>
              </a:lnSpc>
              <a:buFont typeface="Wingdings" panose="05000000000000000000" pitchFamily="2" charset="2"/>
              <a:buChar char="§"/>
            </a:pPr>
            <a:r>
              <a:rPr lang="en-US" b="1" i="0" dirty="0">
                <a:effectLst/>
                <a:latin typeface="Times New Roman" panose="02020603050405020304" pitchFamily="18" charset="0"/>
                <a:cs typeface="Times New Roman" panose="02020603050405020304" pitchFamily="18" charset="0"/>
              </a:rPr>
              <a:t>Water is less dense as a solid (ice) than as a liquid, which is unusual; ice floats on water.</a:t>
            </a:r>
          </a:p>
          <a:p>
            <a:pPr marL="285750" indent="-285750" algn="l">
              <a:lnSpc>
                <a:spcPct val="200000"/>
              </a:lnSpc>
              <a:buFont typeface="Wingdings" panose="05000000000000000000" pitchFamily="2" charset="2"/>
              <a:buChar char="§"/>
            </a:pPr>
            <a:r>
              <a:rPr lang="en-US" b="1" i="0" dirty="0">
                <a:effectLst/>
                <a:latin typeface="Times New Roman" panose="02020603050405020304" pitchFamily="18" charset="0"/>
                <a:cs typeface="Times New Roman" panose="02020603050405020304" pitchFamily="18" charset="0"/>
              </a:rPr>
              <a:t>Its density at 4 °C is about 1.000 g/cm³, and at 25 °C is about 0.997 g/cm³.</a:t>
            </a:r>
          </a:p>
          <a:p>
            <a:pPr marL="285750" indent="-285750" algn="l">
              <a:lnSpc>
                <a:spcPct val="200000"/>
              </a:lnSpc>
              <a:buFont typeface="Wingdings" panose="05000000000000000000" pitchFamily="2" charset="2"/>
              <a:buChar char="§"/>
            </a:pPr>
            <a:r>
              <a:rPr lang="en-US" b="1" i="0" dirty="0">
                <a:effectLst/>
                <a:latin typeface="Times New Roman" panose="02020603050405020304" pitchFamily="18" charset="0"/>
                <a:cs typeface="Times New Roman" panose="02020603050405020304" pitchFamily="18" charset="0"/>
              </a:rPr>
              <a:t>Water is transparent in the visible spectrum, allowing aquatic life to survive and light to penetrate water bodies.</a:t>
            </a:r>
          </a:p>
          <a:p>
            <a:pPr marL="285750" indent="-285750" algn="l">
              <a:lnSpc>
                <a:spcPct val="200000"/>
              </a:lnSpc>
              <a:buFont typeface="Wingdings" panose="05000000000000000000" pitchFamily="2" charset="2"/>
              <a:buChar char="§"/>
            </a:pPr>
            <a:r>
              <a:rPr lang="en-US" b="1" i="0" dirty="0">
                <a:effectLst/>
                <a:latin typeface="Times New Roman" panose="02020603050405020304" pitchFamily="18" charset="0"/>
                <a:cs typeface="Times New Roman" panose="02020603050405020304" pitchFamily="18" charset="0"/>
              </a:rPr>
              <a:t>Water occurs naturally in all three phases (solid, liquid, gas) on Earth.</a:t>
            </a:r>
          </a:p>
          <a:p>
            <a:pPr marL="285750" indent="-285750" algn="l">
              <a:lnSpc>
                <a:spcPct val="200000"/>
              </a:lnSpc>
              <a:buFont typeface="Wingdings" panose="05000000000000000000" pitchFamily="2" charset="2"/>
              <a:buChar char="§"/>
            </a:pPr>
            <a:r>
              <a:rPr lang="en-US" b="1" i="0" dirty="0">
                <a:effectLst/>
                <a:latin typeface="Times New Roman" panose="02020603050405020304" pitchFamily="18" charset="0"/>
                <a:cs typeface="Times New Roman" panose="02020603050405020304" pitchFamily="18" charset="0"/>
              </a:rPr>
              <a:t>These properties arise mainly from the molecule's polarity and the hydrogen bonding network among water molecules.</a:t>
            </a:r>
          </a:p>
        </p:txBody>
      </p:sp>
    </p:spTree>
    <p:extLst>
      <p:ext uri="{BB962C8B-B14F-4D97-AF65-F5344CB8AC3E}">
        <p14:creationId xmlns:p14="http://schemas.microsoft.com/office/powerpoint/2010/main" val="238114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a:extLst>
              <a:ext uri="{FF2B5EF4-FFF2-40B4-BE49-F238E27FC236}">
                <a16:creationId xmlns:a16="http://schemas.microsoft.com/office/drawing/2014/main" id="{5FE15153-6EFA-5642-400B-434CB8E8FE84}"/>
              </a:ext>
            </a:extLst>
          </p:cNvPr>
          <p:cNvGraphicFramePr>
            <a:graphicFrameLocks noGrp="1"/>
          </p:cNvGraphicFramePr>
          <p:nvPr/>
        </p:nvGraphicFramePr>
        <p:xfrm>
          <a:off x="3195476" y="2647315"/>
          <a:ext cx="2753049" cy="426720"/>
        </p:xfrm>
        <a:graphic>
          <a:graphicData uri="http://schemas.openxmlformats.org/drawingml/2006/table">
            <a:tbl>
              <a:tblPr/>
              <a:tblGrid>
                <a:gridCol w="2753049">
                  <a:extLst>
                    <a:ext uri="{9D8B030D-6E8A-4147-A177-3AD203B41FA5}">
                      <a16:colId xmlns:a16="http://schemas.microsoft.com/office/drawing/2014/main" val="2374032592"/>
                    </a:ext>
                  </a:extLst>
                </a:gridCol>
              </a:tblGrid>
              <a:tr h="0">
                <a:tc>
                  <a:txBody>
                    <a:bodyPr/>
                    <a:lstStyle/>
                    <a:p>
                      <a:pPr>
                        <a:buNone/>
                      </a:pPr>
                      <a:br>
                        <a:rPr lang="fr-FR" dirty="0">
                          <a:effectLst/>
                        </a:rPr>
                      </a:br>
                      <a:endParaRPr lang="fr-FR" dirty="0"/>
                    </a:p>
                  </a:txBody>
                  <a:tcPr marL="0" marR="0" marT="0" marB="0">
                    <a:lnL>
                      <a:noFill/>
                    </a:lnL>
                    <a:lnR>
                      <a:noFill/>
                    </a:lnR>
                    <a:lnT>
                      <a:noFill/>
                    </a:lnT>
                    <a:lnB>
                      <a:noFill/>
                    </a:lnB>
                    <a:noFill/>
                  </a:tcPr>
                </a:tc>
                <a:extLst>
                  <a:ext uri="{0D108BD9-81ED-4DB2-BD59-A6C34878D82A}">
                    <a16:rowId xmlns:a16="http://schemas.microsoft.com/office/drawing/2014/main" val="3238254348"/>
                  </a:ext>
                </a:extLst>
              </a:tr>
            </a:tbl>
          </a:graphicData>
        </a:graphic>
      </p:graphicFrame>
      <p:sp>
        <p:nvSpPr>
          <p:cNvPr id="6" name="AutoShape 2">
            <a:extLst>
              <a:ext uri="{FF2B5EF4-FFF2-40B4-BE49-F238E27FC236}">
                <a16:creationId xmlns:a16="http://schemas.microsoft.com/office/drawing/2014/main" id="{5E02C47B-D04E-7645-1FEE-8471E01149C5}"/>
              </a:ext>
            </a:extLst>
          </p:cNvPr>
          <p:cNvSpPr>
            <a:spLocks noChangeAspect="1" noChangeArrowheads="1"/>
          </p:cNvSpPr>
          <p:nvPr/>
        </p:nvSpPr>
        <p:spPr bwMode="auto">
          <a:xfrm>
            <a:off x="3230563" y="24352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7" name="Image 6">
            <a:extLst>
              <a:ext uri="{FF2B5EF4-FFF2-40B4-BE49-F238E27FC236}">
                <a16:creationId xmlns:a16="http://schemas.microsoft.com/office/drawing/2014/main" id="{F68A85A1-F8FE-DC56-4D42-E940D31E15BF}"/>
              </a:ext>
            </a:extLst>
          </p:cNvPr>
          <p:cNvPicPr>
            <a:picLocks noChangeAspect="1"/>
          </p:cNvPicPr>
          <p:nvPr/>
        </p:nvPicPr>
        <p:blipFill rotWithShape="1">
          <a:blip r:embed="rId2">
            <a:extLst>
              <a:ext uri="{28A0092B-C50C-407E-A947-70E740481C1C}">
                <a14:useLocalDpi xmlns:a14="http://schemas.microsoft.com/office/drawing/2010/main" val="0"/>
              </a:ext>
            </a:extLst>
          </a:blip>
          <a:srcRect l="51849" t="15199"/>
          <a:stretch>
            <a:fillRect/>
          </a:stretch>
        </p:blipFill>
        <p:spPr bwMode="auto">
          <a:xfrm>
            <a:off x="4335236" y="-9318"/>
            <a:ext cx="4808764" cy="5011005"/>
          </a:xfrm>
          <a:prstGeom prst="rect">
            <a:avLst/>
          </a:prstGeom>
          <a:ln>
            <a:noFill/>
          </a:ln>
          <a:extLst>
            <a:ext uri="{53640926-AAD7-44D8-BBD7-CCE9431645EC}">
              <a14:shadowObscured xmlns:a14="http://schemas.microsoft.com/office/drawing/2010/main"/>
            </a:ext>
          </a:extLst>
        </p:spPr>
      </p:pic>
      <p:sp>
        <p:nvSpPr>
          <p:cNvPr id="9" name="Google Shape;862;p51">
            <a:extLst>
              <a:ext uri="{FF2B5EF4-FFF2-40B4-BE49-F238E27FC236}">
                <a16:creationId xmlns:a16="http://schemas.microsoft.com/office/drawing/2014/main" id="{A6051617-DFE6-406D-A6A5-BCA3BACB34E0}"/>
              </a:ext>
            </a:extLst>
          </p:cNvPr>
          <p:cNvSpPr txBox="1">
            <a:spLocks noGrp="1"/>
          </p:cNvSpPr>
          <p:nvPr>
            <p:ph type="title"/>
          </p:nvPr>
        </p:nvSpPr>
        <p:spPr>
          <a:xfrm>
            <a:off x="0" y="1501567"/>
            <a:ext cx="6169249" cy="576000"/>
          </a:xfrm>
          <a:prstGeom prst="rect">
            <a:avLst/>
          </a:prstGeom>
        </p:spPr>
        <p:txBody>
          <a:bodyPr spcFirstLastPara="1" wrap="square" lIns="91425" tIns="91425" rIns="91425" bIns="91425" anchor="t" anchorCtr="0">
            <a:noAutofit/>
          </a:bodyPr>
          <a:lstStyle/>
          <a:p>
            <a:r>
              <a:rPr lang="en" dirty="0"/>
              <a:t>— </a:t>
            </a:r>
            <a:r>
              <a:rPr lang="fr-FR" dirty="0" err="1"/>
              <a:t>Behaviour</a:t>
            </a:r>
            <a:r>
              <a:rPr lang="fr-FR" dirty="0"/>
              <a:t> and </a:t>
            </a:r>
            <a:r>
              <a:rPr lang="fr-FR" dirty="0" err="1"/>
              <a:t>physical</a:t>
            </a:r>
            <a:r>
              <a:rPr lang="fr-FR" dirty="0"/>
              <a:t> </a:t>
            </a:r>
            <a:r>
              <a:rPr lang="fr-FR" dirty="0" err="1"/>
              <a:t>properties</a:t>
            </a:r>
            <a:br>
              <a:rPr lang="fr-FR" dirty="0"/>
            </a:br>
            <a:endParaRPr dirty="0"/>
          </a:p>
        </p:txBody>
      </p:sp>
    </p:spTree>
    <p:extLst>
      <p:ext uri="{BB962C8B-B14F-4D97-AF65-F5344CB8AC3E}">
        <p14:creationId xmlns:p14="http://schemas.microsoft.com/office/powerpoint/2010/main" val="31345909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F94DA53-038A-9E3E-0E3D-00E7EB427938}"/>
              </a:ext>
            </a:extLst>
          </p:cNvPr>
          <p:cNvPicPr>
            <a:picLocks noChangeAspect="1"/>
          </p:cNvPicPr>
          <p:nvPr/>
        </p:nvPicPr>
        <p:blipFill>
          <a:blip r:embed="rId2"/>
          <a:stretch>
            <a:fillRect/>
          </a:stretch>
        </p:blipFill>
        <p:spPr>
          <a:xfrm>
            <a:off x="0" y="0"/>
            <a:ext cx="9207062" cy="5143500"/>
          </a:xfrm>
          <a:prstGeom prst="rect">
            <a:avLst/>
          </a:prstGeom>
        </p:spPr>
      </p:pic>
    </p:spTree>
    <p:extLst>
      <p:ext uri="{BB962C8B-B14F-4D97-AF65-F5344CB8AC3E}">
        <p14:creationId xmlns:p14="http://schemas.microsoft.com/office/powerpoint/2010/main" val="4083796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29667-053A-B27C-FBE0-4752BAC1E013}"/>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7056E7C3-3A1B-7661-9CB7-A76C75CAB4AE}"/>
              </a:ext>
            </a:extLst>
          </p:cNvPr>
          <p:cNvPicPr>
            <a:picLocks noChangeAspect="1"/>
          </p:cNvPicPr>
          <p:nvPr/>
        </p:nvPicPr>
        <p:blipFill>
          <a:blip r:embed="rId2"/>
          <a:stretch>
            <a:fillRect/>
          </a:stretch>
        </p:blipFill>
        <p:spPr>
          <a:xfrm>
            <a:off x="4422228" y="0"/>
            <a:ext cx="4721772" cy="5143500"/>
          </a:xfrm>
          <a:prstGeom prst="rect">
            <a:avLst/>
          </a:prstGeom>
        </p:spPr>
      </p:pic>
      <p:pic>
        <p:nvPicPr>
          <p:cNvPr id="7" name="Image 6">
            <a:extLst>
              <a:ext uri="{FF2B5EF4-FFF2-40B4-BE49-F238E27FC236}">
                <a16:creationId xmlns:a16="http://schemas.microsoft.com/office/drawing/2014/main" id="{EA5A2321-3F7D-3FB6-118D-155E8DDCD9AF}"/>
              </a:ext>
            </a:extLst>
          </p:cNvPr>
          <p:cNvPicPr>
            <a:picLocks noChangeAspect="1"/>
          </p:cNvPicPr>
          <p:nvPr/>
        </p:nvPicPr>
        <p:blipFill>
          <a:blip r:embed="rId3"/>
          <a:stretch>
            <a:fillRect/>
          </a:stretch>
        </p:blipFill>
        <p:spPr>
          <a:xfrm>
            <a:off x="0" y="1458311"/>
            <a:ext cx="4571999" cy="2780150"/>
          </a:xfrm>
          <a:prstGeom prst="rect">
            <a:avLst/>
          </a:prstGeom>
        </p:spPr>
      </p:pic>
      <p:sp>
        <p:nvSpPr>
          <p:cNvPr id="11" name="ZoneTexte 10">
            <a:extLst>
              <a:ext uri="{FF2B5EF4-FFF2-40B4-BE49-F238E27FC236}">
                <a16:creationId xmlns:a16="http://schemas.microsoft.com/office/drawing/2014/main" id="{F87FFA4B-EFFF-78A0-F89E-4EE2055589C7}"/>
              </a:ext>
            </a:extLst>
          </p:cNvPr>
          <p:cNvSpPr txBox="1"/>
          <p:nvPr/>
        </p:nvSpPr>
        <p:spPr>
          <a:xfrm>
            <a:off x="502526" y="905039"/>
            <a:ext cx="4678416" cy="400110"/>
          </a:xfrm>
          <a:prstGeom prst="rect">
            <a:avLst/>
          </a:prstGeom>
          <a:noFill/>
        </p:spPr>
        <p:txBody>
          <a:bodyPr wrap="square">
            <a:spAutoFit/>
          </a:bodyPr>
          <a:lstStyle/>
          <a:p>
            <a:r>
              <a:rPr lang="fr-FR" sz="2000" dirty="0" err="1"/>
              <a:t>Lquide</a:t>
            </a:r>
            <a:r>
              <a:rPr lang="fr-FR" sz="2000" dirty="0"/>
              <a:t> &amp; Solid water  (Ice) </a:t>
            </a:r>
          </a:p>
        </p:txBody>
      </p:sp>
    </p:spTree>
    <p:extLst>
      <p:ext uri="{BB962C8B-B14F-4D97-AF65-F5344CB8AC3E}">
        <p14:creationId xmlns:p14="http://schemas.microsoft.com/office/powerpoint/2010/main" val="14301867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68883-C474-013D-73A4-D9A7518C55E1}"/>
            </a:ext>
          </a:extLst>
        </p:cNvPr>
        <p:cNvGrpSpPr/>
        <p:nvPr/>
      </p:nvGrpSpPr>
      <p:grpSpPr>
        <a:xfrm>
          <a:off x="0" y="0"/>
          <a:ext cx="0" cy="0"/>
          <a:chOff x="0" y="0"/>
          <a:chExt cx="0" cy="0"/>
        </a:xfrm>
      </p:grpSpPr>
      <p:sp>
        <p:nvSpPr>
          <p:cNvPr id="4" name="Google Shape;862;p51">
            <a:extLst>
              <a:ext uri="{FF2B5EF4-FFF2-40B4-BE49-F238E27FC236}">
                <a16:creationId xmlns:a16="http://schemas.microsoft.com/office/drawing/2014/main" id="{A59B2A3F-86DD-094C-6438-50CDBAD211F6}"/>
              </a:ext>
            </a:extLst>
          </p:cNvPr>
          <p:cNvSpPr txBox="1">
            <a:spLocks noGrp="1"/>
          </p:cNvSpPr>
          <p:nvPr>
            <p:ph type="title"/>
          </p:nvPr>
        </p:nvSpPr>
        <p:spPr>
          <a:xfrm>
            <a:off x="1487375" y="106318"/>
            <a:ext cx="6169249" cy="576000"/>
          </a:xfrm>
          <a:prstGeom prst="rect">
            <a:avLst/>
          </a:prstGeom>
        </p:spPr>
        <p:txBody>
          <a:bodyPr spcFirstLastPara="1" wrap="square" lIns="91425" tIns="91425" rIns="91425" bIns="91425" anchor="t" anchorCtr="0">
            <a:noAutofit/>
          </a:bodyPr>
          <a:lstStyle/>
          <a:p>
            <a:r>
              <a:rPr lang="en" sz="2400" dirty="0"/>
              <a:t>— </a:t>
            </a:r>
            <a:r>
              <a:rPr lang="en-US" sz="2400" b="0" dirty="0"/>
              <a:t>Behavior of water in food products</a:t>
            </a:r>
            <a:br>
              <a:rPr lang="fr-FR" dirty="0"/>
            </a:br>
            <a:endParaRPr dirty="0"/>
          </a:p>
        </p:txBody>
      </p:sp>
      <p:sp>
        <p:nvSpPr>
          <p:cNvPr id="6" name="ZoneTexte 5">
            <a:extLst>
              <a:ext uri="{FF2B5EF4-FFF2-40B4-BE49-F238E27FC236}">
                <a16:creationId xmlns:a16="http://schemas.microsoft.com/office/drawing/2014/main" id="{37196DE8-13C3-BF30-62E4-0D48F4513823}"/>
              </a:ext>
            </a:extLst>
          </p:cNvPr>
          <p:cNvSpPr txBox="1"/>
          <p:nvPr/>
        </p:nvSpPr>
        <p:spPr>
          <a:xfrm>
            <a:off x="283779" y="941844"/>
            <a:ext cx="8505497" cy="369332"/>
          </a:xfrm>
          <a:prstGeom prst="rect">
            <a:avLst/>
          </a:prstGeom>
          <a:noFill/>
        </p:spPr>
        <p:txBody>
          <a:bodyPr wrap="square">
            <a:spAutoFit/>
          </a:bodyPr>
          <a:lstStyle/>
          <a:p>
            <a:pPr algn="ctr"/>
            <a:r>
              <a:rPr lang="en-US" sz="1800" b="1" i="0" dirty="0">
                <a:solidFill>
                  <a:srgbClr val="3F3F3F"/>
                </a:solidFill>
                <a:effectLst/>
                <a:latin typeface="Times New Roman" panose="02020603050405020304" pitchFamily="18" charset="0"/>
                <a:cs typeface="Times New Roman" panose="02020603050405020304" pitchFamily="18" charset="0"/>
              </a:rPr>
              <a:t>Food scientists classify water in foods into three main categories:</a:t>
            </a:r>
            <a:endParaRPr lang="fr-FR" sz="1800" b="1" dirty="0">
              <a:latin typeface="Times New Roman" panose="02020603050405020304" pitchFamily="18" charset="0"/>
              <a:cs typeface="Times New Roman" panose="02020603050405020304" pitchFamily="18" charset="0"/>
            </a:endParaRPr>
          </a:p>
        </p:txBody>
      </p:sp>
      <p:sp>
        <p:nvSpPr>
          <p:cNvPr id="8" name="ZoneTexte 7">
            <a:extLst>
              <a:ext uri="{FF2B5EF4-FFF2-40B4-BE49-F238E27FC236}">
                <a16:creationId xmlns:a16="http://schemas.microsoft.com/office/drawing/2014/main" id="{E7D88DB6-4451-A86C-DB22-1AD189ADDE09}"/>
              </a:ext>
            </a:extLst>
          </p:cNvPr>
          <p:cNvSpPr txBox="1"/>
          <p:nvPr/>
        </p:nvSpPr>
        <p:spPr>
          <a:xfrm>
            <a:off x="218746" y="3281870"/>
            <a:ext cx="4678416" cy="307777"/>
          </a:xfrm>
          <a:prstGeom prst="rect">
            <a:avLst/>
          </a:prstGeom>
          <a:noFill/>
        </p:spPr>
        <p:txBody>
          <a:bodyPr wrap="square">
            <a:spAutoFit/>
          </a:bodyPr>
          <a:lstStyle/>
          <a:p>
            <a:pPr algn="l">
              <a:buNone/>
            </a:pPr>
            <a:r>
              <a:rPr lang="en-US" b="1" i="0" dirty="0">
                <a:solidFill>
                  <a:srgbClr val="3F3F3F"/>
                </a:solidFill>
                <a:effectLst/>
                <a:latin typeface="Times New Roman" panose="02020603050405020304" pitchFamily="18" charset="0"/>
                <a:cs typeface="Times New Roman" panose="02020603050405020304" pitchFamily="18" charset="0"/>
              </a:rPr>
              <a:t>Free water: The available water</a:t>
            </a:r>
          </a:p>
        </p:txBody>
      </p:sp>
      <p:sp>
        <p:nvSpPr>
          <p:cNvPr id="10" name="ZoneTexte 9">
            <a:extLst>
              <a:ext uri="{FF2B5EF4-FFF2-40B4-BE49-F238E27FC236}">
                <a16:creationId xmlns:a16="http://schemas.microsoft.com/office/drawing/2014/main" id="{8285EC13-D6E6-3FF9-27A5-499189A5F5D7}"/>
              </a:ext>
            </a:extLst>
          </p:cNvPr>
          <p:cNvSpPr txBox="1"/>
          <p:nvPr/>
        </p:nvSpPr>
        <p:spPr>
          <a:xfrm>
            <a:off x="2849617" y="2946646"/>
            <a:ext cx="4678416" cy="307777"/>
          </a:xfrm>
          <a:prstGeom prst="rect">
            <a:avLst/>
          </a:prstGeom>
          <a:noFill/>
        </p:spPr>
        <p:txBody>
          <a:bodyPr wrap="square">
            <a:spAutoFit/>
          </a:bodyPr>
          <a:lstStyle/>
          <a:p>
            <a:pPr algn="l">
              <a:buNone/>
            </a:pPr>
            <a:r>
              <a:rPr lang="en-US" b="1" i="0" dirty="0">
                <a:solidFill>
                  <a:srgbClr val="3F3F3F"/>
                </a:solidFill>
                <a:effectLst/>
                <a:latin typeface="Times New Roman" panose="02020603050405020304" pitchFamily="18" charset="0"/>
                <a:cs typeface="Times New Roman" panose="02020603050405020304" pitchFamily="18" charset="0"/>
              </a:rPr>
              <a:t>Bound water: The tightly held moisture</a:t>
            </a:r>
          </a:p>
        </p:txBody>
      </p:sp>
      <p:sp>
        <p:nvSpPr>
          <p:cNvPr id="12" name="ZoneTexte 11">
            <a:extLst>
              <a:ext uri="{FF2B5EF4-FFF2-40B4-BE49-F238E27FC236}">
                <a16:creationId xmlns:a16="http://schemas.microsoft.com/office/drawing/2014/main" id="{D62B577B-8CB6-98B7-DAF9-BA05AA1F46AD}"/>
              </a:ext>
            </a:extLst>
          </p:cNvPr>
          <p:cNvSpPr txBox="1"/>
          <p:nvPr/>
        </p:nvSpPr>
        <p:spPr>
          <a:xfrm>
            <a:off x="5837678" y="3155216"/>
            <a:ext cx="4678416" cy="307777"/>
          </a:xfrm>
          <a:prstGeom prst="rect">
            <a:avLst/>
          </a:prstGeom>
          <a:noFill/>
        </p:spPr>
        <p:txBody>
          <a:bodyPr wrap="square">
            <a:spAutoFit/>
          </a:bodyPr>
          <a:lstStyle/>
          <a:p>
            <a:pPr algn="l">
              <a:buNone/>
            </a:pPr>
            <a:r>
              <a:rPr lang="en-US" b="1" i="0" dirty="0">
                <a:solidFill>
                  <a:srgbClr val="3F3F3F"/>
                </a:solidFill>
                <a:effectLst/>
                <a:latin typeface="Times New Roman" panose="02020603050405020304" pitchFamily="18" charset="0"/>
                <a:cs typeface="Times New Roman" panose="02020603050405020304" pitchFamily="18" charset="0"/>
              </a:rPr>
              <a:t>Imbibed water: The absorbed moisture</a:t>
            </a:r>
          </a:p>
        </p:txBody>
      </p:sp>
      <p:sp>
        <p:nvSpPr>
          <p:cNvPr id="14" name="ZoneTexte 13">
            <a:extLst>
              <a:ext uri="{FF2B5EF4-FFF2-40B4-BE49-F238E27FC236}">
                <a16:creationId xmlns:a16="http://schemas.microsoft.com/office/drawing/2014/main" id="{C76A6988-DF84-6BDC-761C-50D6F3989AA9}"/>
              </a:ext>
            </a:extLst>
          </p:cNvPr>
          <p:cNvSpPr txBox="1"/>
          <p:nvPr/>
        </p:nvSpPr>
        <p:spPr>
          <a:xfrm>
            <a:off x="1362241" y="4202655"/>
            <a:ext cx="6294383" cy="307777"/>
          </a:xfrm>
          <a:prstGeom prst="rect">
            <a:avLst/>
          </a:prstGeom>
          <a:noFill/>
        </p:spPr>
        <p:txBody>
          <a:bodyPr wrap="square">
            <a:spAutoFit/>
          </a:bodyPr>
          <a:lstStyle/>
          <a:p>
            <a:r>
              <a:rPr lang="en-US" sz="1400" b="1" i="0" dirty="0">
                <a:solidFill>
                  <a:srgbClr val="3F3F3F"/>
                </a:solidFill>
                <a:effectLst/>
                <a:latin typeface="Times New Roman" panose="02020603050405020304" pitchFamily="18" charset="0"/>
                <a:cs typeface="Times New Roman" panose="02020603050405020304" pitchFamily="18" charset="0"/>
              </a:rPr>
              <a:t>Each type behaves differently and serves unique functions within food systems.</a:t>
            </a:r>
            <a:endParaRPr lang="fr-FR" dirty="0"/>
          </a:p>
        </p:txBody>
      </p:sp>
      <p:cxnSp>
        <p:nvCxnSpPr>
          <p:cNvPr id="16" name="Connecteur droit 15">
            <a:extLst>
              <a:ext uri="{FF2B5EF4-FFF2-40B4-BE49-F238E27FC236}">
                <a16:creationId xmlns:a16="http://schemas.microsoft.com/office/drawing/2014/main" id="{9CA2B51F-E073-609A-E0AA-C67782AE21AE}"/>
              </a:ext>
            </a:extLst>
          </p:cNvPr>
          <p:cNvCxnSpPr/>
          <p:nvPr/>
        </p:nvCxnSpPr>
        <p:spPr>
          <a:xfrm>
            <a:off x="1757855" y="1742090"/>
            <a:ext cx="5770178"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Connecteur droit avec flèche 17">
            <a:extLst>
              <a:ext uri="{FF2B5EF4-FFF2-40B4-BE49-F238E27FC236}">
                <a16:creationId xmlns:a16="http://schemas.microsoft.com/office/drawing/2014/main" id="{FEF3A6CB-17E9-2C1F-D4A8-403A3A541A81}"/>
              </a:ext>
            </a:extLst>
          </p:cNvPr>
          <p:cNvCxnSpPr>
            <a:cxnSpLocks/>
          </p:cNvCxnSpPr>
          <p:nvPr/>
        </p:nvCxnSpPr>
        <p:spPr>
          <a:xfrm flipH="1">
            <a:off x="2096813" y="1998495"/>
            <a:ext cx="1505607" cy="972158"/>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9" name="Connecteur droit avec flèche 18">
            <a:extLst>
              <a:ext uri="{FF2B5EF4-FFF2-40B4-BE49-F238E27FC236}">
                <a16:creationId xmlns:a16="http://schemas.microsoft.com/office/drawing/2014/main" id="{168AA509-599E-6002-467D-6DD9CA27E781}"/>
              </a:ext>
            </a:extLst>
          </p:cNvPr>
          <p:cNvCxnSpPr/>
          <p:nvPr/>
        </p:nvCxnSpPr>
        <p:spPr>
          <a:xfrm>
            <a:off x="4580538" y="2225566"/>
            <a:ext cx="0" cy="63437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0" name="Connecteur droit avec flèche 19">
            <a:extLst>
              <a:ext uri="{FF2B5EF4-FFF2-40B4-BE49-F238E27FC236}">
                <a16:creationId xmlns:a16="http://schemas.microsoft.com/office/drawing/2014/main" id="{14083800-7FE9-6038-F060-EFF2DAA1CCCA}"/>
              </a:ext>
            </a:extLst>
          </p:cNvPr>
          <p:cNvCxnSpPr>
            <a:cxnSpLocks/>
          </p:cNvCxnSpPr>
          <p:nvPr/>
        </p:nvCxnSpPr>
        <p:spPr>
          <a:xfrm>
            <a:off x="5578859" y="1998495"/>
            <a:ext cx="1154166" cy="999605"/>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1249685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9B21037-4086-8019-93F7-13114B69D9D0}"/>
              </a:ext>
            </a:extLst>
          </p:cNvPr>
          <p:cNvPicPr>
            <a:picLocks noChangeAspect="1"/>
          </p:cNvPicPr>
          <p:nvPr/>
        </p:nvPicPr>
        <p:blipFill>
          <a:blip r:embed="rId2"/>
          <a:stretch>
            <a:fillRect/>
          </a:stretch>
        </p:blipFill>
        <p:spPr>
          <a:xfrm>
            <a:off x="559676" y="276339"/>
            <a:ext cx="8269588" cy="4590821"/>
          </a:xfrm>
          <a:prstGeom prst="rect">
            <a:avLst/>
          </a:prstGeom>
        </p:spPr>
      </p:pic>
    </p:spTree>
    <p:extLst>
      <p:ext uri="{BB962C8B-B14F-4D97-AF65-F5344CB8AC3E}">
        <p14:creationId xmlns:p14="http://schemas.microsoft.com/office/powerpoint/2010/main" val="32389340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862;p51">
            <a:extLst>
              <a:ext uri="{FF2B5EF4-FFF2-40B4-BE49-F238E27FC236}">
                <a16:creationId xmlns:a16="http://schemas.microsoft.com/office/drawing/2014/main" id="{0F8D2F38-1840-90A6-D02A-2F31D1BA7A68}"/>
              </a:ext>
            </a:extLst>
          </p:cNvPr>
          <p:cNvSpPr txBox="1">
            <a:spLocks noGrp="1"/>
          </p:cNvSpPr>
          <p:nvPr>
            <p:ph type="title"/>
          </p:nvPr>
        </p:nvSpPr>
        <p:spPr>
          <a:xfrm>
            <a:off x="1487375" y="106318"/>
            <a:ext cx="6169249" cy="576000"/>
          </a:xfrm>
          <a:prstGeom prst="rect">
            <a:avLst/>
          </a:prstGeom>
        </p:spPr>
        <p:txBody>
          <a:bodyPr spcFirstLastPara="1" wrap="square" lIns="91425" tIns="91425" rIns="91425" bIns="91425" anchor="t" anchorCtr="0">
            <a:noAutofit/>
          </a:bodyPr>
          <a:lstStyle/>
          <a:p>
            <a:r>
              <a:rPr lang="en" sz="2400" dirty="0"/>
              <a:t>— </a:t>
            </a:r>
            <a:r>
              <a:rPr lang="en-US" sz="2400" b="0" dirty="0"/>
              <a:t>Behavior of water in food products</a:t>
            </a:r>
            <a:br>
              <a:rPr lang="fr-FR" dirty="0"/>
            </a:br>
            <a:endParaRPr dirty="0"/>
          </a:p>
        </p:txBody>
      </p:sp>
      <p:sp>
        <p:nvSpPr>
          <p:cNvPr id="6" name="Google Shape;862;p51">
            <a:extLst>
              <a:ext uri="{FF2B5EF4-FFF2-40B4-BE49-F238E27FC236}">
                <a16:creationId xmlns:a16="http://schemas.microsoft.com/office/drawing/2014/main" id="{67FB69EA-50AD-8FD9-B66F-F690A9D0224D}"/>
              </a:ext>
            </a:extLst>
          </p:cNvPr>
          <p:cNvSpPr txBox="1">
            <a:spLocks/>
          </p:cNvSpPr>
          <p:nvPr/>
        </p:nvSpPr>
        <p:spPr>
          <a:xfrm>
            <a:off x="378533" y="767723"/>
            <a:ext cx="6169249" cy="576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Questrial"/>
              <a:buNone/>
              <a:defRPr sz="2000" b="1" i="0" u="none" strike="noStrike" cap="none">
                <a:solidFill>
                  <a:schemeClr val="dk1"/>
                </a:solidFill>
                <a:latin typeface="Questrial"/>
                <a:ea typeface="Questrial"/>
                <a:cs typeface="Questrial"/>
                <a:sym typeface="Questrial"/>
              </a:defRPr>
            </a:lvl1pPr>
            <a:lvl2pPr marR="0" lvl="1"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2pPr>
            <a:lvl3pPr marR="0" lvl="2"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3pPr>
            <a:lvl4pPr marR="0" lvl="3"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4pPr>
            <a:lvl5pPr marR="0" lvl="4"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5pPr>
            <a:lvl6pPr marR="0" lvl="5"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6pPr>
            <a:lvl7pPr marR="0" lvl="6"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7pPr>
            <a:lvl8pPr marR="0" lvl="7"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8pPr>
            <a:lvl9pPr marR="0" lvl="8"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9pPr>
          </a:lstStyle>
          <a:p>
            <a:r>
              <a:rPr lang="en-US" sz="2400" dirty="0">
                <a:solidFill>
                  <a:schemeClr val="tx1"/>
                </a:solidFill>
              </a:rPr>
              <a:t>— </a:t>
            </a:r>
            <a:r>
              <a:rPr lang="en-US" sz="2400" dirty="0">
                <a:solidFill>
                  <a:schemeClr val="tx1"/>
                </a:solidFill>
                <a:latin typeface="Times New Roman" panose="02020603050405020304" pitchFamily="18" charset="0"/>
                <a:cs typeface="Times New Roman" panose="02020603050405020304" pitchFamily="18" charset="0"/>
              </a:rPr>
              <a:t>Free water: The available water</a:t>
            </a:r>
          </a:p>
          <a:p>
            <a:br>
              <a:rPr lang="en-US" dirty="0"/>
            </a:br>
            <a:endParaRPr lang="en-US" dirty="0"/>
          </a:p>
        </p:txBody>
      </p:sp>
      <p:sp>
        <p:nvSpPr>
          <p:cNvPr id="8" name="ZoneTexte 7">
            <a:extLst>
              <a:ext uri="{FF2B5EF4-FFF2-40B4-BE49-F238E27FC236}">
                <a16:creationId xmlns:a16="http://schemas.microsoft.com/office/drawing/2014/main" id="{8B8FCBA8-7D53-712D-BDD3-A4B0C9AC4267}"/>
              </a:ext>
            </a:extLst>
          </p:cNvPr>
          <p:cNvSpPr txBox="1"/>
          <p:nvPr/>
        </p:nvSpPr>
        <p:spPr>
          <a:xfrm>
            <a:off x="171450" y="1429128"/>
            <a:ext cx="5622377" cy="3002745"/>
          </a:xfrm>
          <a:prstGeom prst="rect">
            <a:avLst/>
          </a:prstGeom>
          <a:noFill/>
        </p:spPr>
        <p:txBody>
          <a:bodyPr wrap="square">
            <a:spAutoFit/>
          </a:bodyPr>
          <a:lstStyle/>
          <a:p>
            <a:pPr marL="285750" indent="-285750" algn="just">
              <a:lnSpc>
                <a:spcPct val="150000"/>
              </a:lnSpc>
              <a:buFont typeface="Wingdings" panose="05000000000000000000" pitchFamily="2" charset="2"/>
              <a:buChar char="§"/>
            </a:pPr>
            <a:r>
              <a:rPr lang="en-US" sz="1600" b="1" i="0" dirty="0">
                <a:solidFill>
                  <a:srgbClr val="FF0000"/>
                </a:solidFill>
                <a:effectLst/>
                <a:latin typeface="Times New Roman" panose="02020603050405020304" pitchFamily="18" charset="0"/>
                <a:cs typeface="Times New Roman" panose="02020603050405020304" pitchFamily="18" charset="0"/>
              </a:rPr>
              <a:t>Free water</a:t>
            </a:r>
            <a:r>
              <a:rPr lang="en-US" sz="1600" b="1" i="0" dirty="0">
                <a:solidFill>
                  <a:srgbClr val="3F3F3F"/>
                </a:solidFill>
                <a:effectLst/>
                <a:latin typeface="Times New Roman" panose="02020603050405020304" pitchFamily="18" charset="0"/>
                <a:cs typeface="Times New Roman" panose="02020603050405020304" pitchFamily="18" charset="0"/>
              </a:rPr>
              <a:t>, also called </a:t>
            </a:r>
            <a:r>
              <a:rPr lang="en-US" sz="1600" b="1" i="0" dirty="0">
                <a:solidFill>
                  <a:srgbClr val="FF0000"/>
                </a:solidFill>
                <a:effectLst/>
                <a:latin typeface="Times New Roman" panose="02020603050405020304" pitchFamily="18" charset="0"/>
                <a:cs typeface="Times New Roman" panose="02020603050405020304" pitchFamily="18" charset="0"/>
              </a:rPr>
              <a:t>available water</a:t>
            </a:r>
            <a:r>
              <a:rPr lang="en-US" sz="1600" b="1" i="0" dirty="0">
                <a:solidFill>
                  <a:srgbClr val="3F3F3F"/>
                </a:solidFill>
                <a:effectLst/>
                <a:latin typeface="Times New Roman" panose="02020603050405020304" pitchFamily="18" charset="0"/>
                <a:cs typeface="Times New Roman" panose="02020603050405020304" pitchFamily="18" charset="0"/>
              </a:rPr>
              <a:t>, is the most abundant form of water in most foods. This is water that moves </a:t>
            </a:r>
            <a:r>
              <a:rPr lang="en-US" sz="1600" b="1" i="0" dirty="0" err="1">
                <a:solidFill>
                  <a:srgbClr val="3F3F3F"/>
                </a:solidFill>
                <a:effectLst/>
                <a:latin typeface="Times New Roman" panose="02020603050405020304" pitchFamily="18" charset="0"/>
                <a:cs typeface="Times New Roman" panose="02020603050405020304" pitchFamily="18" charset="0"/>
              </a:rPr>
              <a:t>reely</a:t>
            </a:r>
            <a:r>
              <a:rPr lang="en-US" sz="1600" b="1" i="0" dirty="0">
                <a:solidFill>
                  <a:srgbClr val="3F3F3F"/>
                </a:solidFill>
                <a:effectLst/>
                <a:latin typeface="Times New Roman" panose="02020603050405020304" pitchFamily="18" charset="0"/>
                <a:cs typeface="Times New Roman" panose="02020603050405020304" pitchFamily="18" charset="0"/>
              </a:rPr>
              <a:t> within the food matrix and </a:t>
            </a:r>
            <a:r>
              <a:rPr lang="en-US" sz="1600" b="1" i="0" dirty="0">
                <a:solidFill>
                  <a:srgbClr val="FF0000"/>
                </a:solidFill>
                <a:effectLst/>
                <a:latin typeface="Times New Roman" panose="02020603050405020304" pitchFamily="18" charset="0"/>
                <a:cs typeface="Times New Roman" panose="02020603050405020304" pitchFamily="18" charset="0"/>
              </a:rPr>
              <a:t>isn’t attached to any food components.</a:t>
            </a:r>
          </a:p>
          <a:p>
            <a:pPr marL="285750" indent="-285750" algn="just">
              <a:lnSpc>
                <a:spcPct val="150000"/>
              </a:lnSpc>
              <a:buFont typeface="Wingdings" panose="05000000000000000000" pitchFamily="2" charset="2"/>
              <a:buChar char="§"/>
            </a:pPr>
            <a:endParaRPr lang="en-US" sz="1600" b="1" i="0" dirty="0">
              <a:solidFill>
                <a:srgbClr val="3F3F3F"/>
              </a:solidFill>
              <a:effectLst/>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pitchFamily="2" charset="2"/>
              <a:buChar char="§"/>
            </a:pPr>
            <a:r>
              <a:rPr lang="en-US" sz="1600" b="1" dirty="0">
                <a:solidFill>
                  <a:srgbClr val="3F3F3F"/>
                </a:solidFill>
                <a:latin typeface="Times New Roman" panose="02020603050405020304" pitchFamily="18" charset="0"/>
                <a:cs typeface="Times New Roman" panose="02020603050405020304" pitchFamily="18" charset="0"/>
              </a:rPr>
              <a:t> </a:t>
            </a:r>
            <a:r>
              <a:rPr lang="en-US" sz="1600" b="1" i="0" dirty="0">
                <a:solidFill>
                  <a:srgbClr val="3F3F3F"/>
                </a:solidFill>
                <a:effectLst/>
                <a:latin typeface="Times New Roman" panose="02020603050405020304" pitchFamily="18" charset="0"/>
                <a:cs typeface="Times New Roman" panose="02020603050405020304" pitchFamily="18" charset="0"/>
              </a:rPr>
              <a:t>Think of the water that drips from a freshly cut watermelon or the moisture that accumulates when you thaw frozen vegetables that’s predominantly free water.</a:t>
            </a:r>
            <a:endParaRPr lang="fr-FR" sz="1600" b="1" dirty="0">
              <a:latin typeface="Times New Roman" panose="02020603050405020304" pitchFamily="18" charset="0"/>
              <a:cs typeface="Times New Roman" panose="02020603050405020304" pitchFamily="18" charset="0"/>
            </a:endParaRPr>
          </a:p>
        </p:txBody>
      </p:sp>
      <p:pic>
        <p:nvPicPr>
          <p:cNvPr id="12" name="Image 11">
            <a:extLst>
              <a:ext uri="{FF2B5EF4-FFF2-40B4-BE49-F238E27FC236}">
                <a16:creationId xmlns:a16="http://schemas.microsoft.com/office/drawing/2014/main" id="{994E44AD-0755-0026-2BDC-C56779A9F6AD}"/>
              </a:ext>
            </a:extLst>
          </p:cNvPr>
          <p:cNvPicPr>
            <a:picLocks noChangeAspect="1"/>
          </p:cNvPicPr>
          <p:nvPr/>
        </p:nvPicPr>
        <p:blipFill>
          <a:blip r:embed="rId2"/>
          <a:stretch>
            <a:fillRect/>
          </a:stretch>
        </p:blipFill>
        <p:spPr>
          <a:xfrm>
            <a:off x="5876504" y="3216166"/>
            <a:ext cx="3239815" cy="1927334"/>
          </a:xfrm>
          <a:prstGeom prst="rect">
            <a:avLst/>
          </a:prstGeom>
          <a:ln>
            <a:noFill/>
          </a:ln>
          <a:effectLst>
            <a:softEdge rad="112500"/>
          </a:effectLst>
        </p:spPr>
      </p:pic>
      <p:pic>
        <p:nvPicPr>
          <p:cNvPr id="14" name="Image 13">
            <a:extLst>
              <a:ext uri="{FF2B5EF4-FFF2-40B4-BE49-F238E27FC236}">
                <a16:creationId xmlns:a16="http://schemas.microsoft.com/office/drawing/2014/main" id="{9D1198BB-6A6D-6F4A-662A-30F7AC191594}"/>
              </a:ext>
            </a:extLst>
          </p:cNvPr>
          <p:cNvPicPr>
            <a:picLocks noChangeAspect="1"/>
          </p:cNvPicPr>
          <p:nvPr/>
        </p:nvPicPr>
        <p:blipFill>
          <a:blip r:embed="rId3"/>
          <a:stretch>
            <a:fillRect/>
          </a:stretch>
        </p:blipFill>
        <p:spPr>
          <a:xfrm>
            <a:off x="5876504" y="1151890"/>
            <a:ext cx="3239815" cy="1927334"/>
          </a:xfrm>
          <a:prstGeom prst="rect">
            <a:avLst/>
          </a:prstGeom>
          <a:ln>
            <a:noFill/>
          </a:ln>
          <a:effectLst>
            <a:softEdge rad="112500"/>
          </a:effectLst>
        </p:spPr>
      </p:pic>
    </p:spTree>
    <p:extLst>
      <p:ext uri="{BB962C8B-B14F-4D97-AF65-F5344CB8AC3E}">
        <p14:creationId xmlns:p14="http://schemas.microsoft.com/office/powerpoint/2010/main" val="31867107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92E1E-F5FF-AAF6-6670-4D5111167AF4}"/>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C091C91E-5606-D3F8-2942-9B034350D9D2}"/>
              </a:ext>
            </a:extLst>
          </p:cNvPr>
          <p:cNvSpPr txBox="1">
            <a:spLocks noGrp="1"/>
          </p:cNvSpPr>
          <p:nvPr>
            <p:ph type="title"/>
          </p:nvPr>
        </p:nvSpPr>
        <p:spPr>
          <a:xfrm>
            <a:off x="1487375" y="106318"/>
            <a:ext cx="6169249" cy="576000"/>
          </a:xfrm>
          <a:prstGeom prst="rect">
            <a:avLst/>
          </a:prstGeom>
        </p:spPr>
        <p:txBody>
          <a:bodyPr spcFirstLastPara="1" wrap="square" lIns="91425" tIns="91425" rIns="91425" bIns="91425" anchor="t" anchorCtr="0">
            <a:noAutofit/>
          </a:bodyPr>
          <a:lstStyle/>
          <a:p>
            <a:r>
              <a:rPr lang="en" sz="2400" dirty="0"/>
              <a:t>— </a:t>
            </a:r>
            <a:r>
              <a:rPr lang="en-US" sz="2400" b="0" dirty="0"/>
              <a:t>Behavior of water in food products</a:t>
            </a:r>
            <a:br>
              <a:rPr lang="fr-FR" dirty="0"/>
            </a:br>
            <a:endParaRPr dirty="0"/>
          </a:p>
        </p:txBody>
      </p:sp>
      <p:sp>
        <p:nvSpPr>
          <p:cNvPr id="6" name="Google Shape;862;p51">
            <a:extLst>
              <a:ext uri="{FF2B5EF4-FFF2-40B4-BE49-F238E27FC236}">
                <a16:creationId xmlns:a16="http://schemas.microsoft.com/office/drawing/2014/main" id="{5E265BEA-76A8-C3B4-8C5B-25449539A8F0}"/>
              </a:ext>
            </a:extLst>
          </p:cNvPr>
          <p:cNvSpPr txBox="1">
            <a:spLocks/>
          </p:cNvSpPr>
          <p:nvPr/>
        </p:nvSpPr>
        <p:spPr>
          <a:xfrm>
            <a:off x="615016" y="682318"/>
            <a:ext cx="6169249" cy="576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Questrial"/>
              <a:buNone/>
              <a:defRPr sz="2000" b="1" i="0" u="none" strike="noStrike" cap="none">
                <a:solidFill>
                  <a:schemeClr val="dk1"/>
                </a:solidFill>
                <a:latin typeface="Questrial"/>
                <a:ea typeface="Questrial"/>
                <a:cs typeface="Questrial"/>
                <a:sym typeface="Questrial"/>
              </a:defRPr>
            </a:lvl1pPr>
            <a:lvl2pPr marR="0" lvl="1"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2pPr>
            <a:lvl3pPr marR="0" lvl="2"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3pPr>
            <a:lvl4pPr marR="0" lvl="3"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4pPr>
            <a:lvl5pPr marR="0" lvl="4"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5pPr>
            <a:lvl6pPr marR="0" lvl="5"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6pPr>
            <a:lvl7pPr marR="0" lvl="6"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7pPr>
            <a:lvl8pPr marR="0" lvl="7"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8pPr>
            <a:lvl9pPr marR="0" lvl="8"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9pPr>
          </a:lstStyle>
          <a:p>
            <a:r>
              <a:rPr lang="en-US" sz="2400" dirty="0"/>
              <a:t>— </a:t>
            </a:r>
            <a:r>
              <a:rPr lang="en-US" sz="2400" dirty="0">
                <a:solidFill>
                  <a:srgbClr val="3F3F3F"/>
                </a:solidFill>
                <a:latin typeface="Times New Roman" panose="02020603050405020304" pitchFamily="18" charset="0"/>
                <a:cs typeface="Times New Roman" panose="02020603050405020304" pitchFamily="18" charset="0"/>
              </a:rPr>
              <a:t>Free water: The available water</a:t>
            </a:r>
          </a:p>
          <a:p>
            <a:br>
              <a:rPr lang="en-US" dirty="0"/>
            </a:br>
            <a:endParaRPr lang="en-US" dirty="0"/>
          </a:p>
        </p:txBody>
      </p:sp>
      <p:sp>
        <p:nvSpPr>
          <p:cNvPr id="8" name="ZoneTexte 7">
            <a:extLst>
              <a:ext uri="{FF2B5EF4-FFF2-40B4-BE49-F238E27FC236}">
                <a16:creationId xmlns:a16="http://schemas.microsoft.com/office/drawing/2014/main" id="{9819D7F5-9CB8-8AB4-FD64-9D1234612D09}"/>
              </a:ext>
            </a:extLst>
          </p:cNvPr>
          <p:cNvSpPr txBox="1"/>
          <p:nvPr/>
        </p:nvSpPr>
        <p:spPr>
          <a:xfrm>
            <a:off x="239437" y="1258318"/>
            <a:ext cx="8665123" cy="3372077"/>
          </a:xfrm>
          <a:prstGeom prst="rect">
            <a:avLst/>
          </a:prstGeom>
          <a:noFill/>
        </p:spPr>
        <p:txBody>
          <a:bodyPr wrap="square">
            <a:spAutoFit/>
          </a:bodyPr>
          <a:lstStyle/>
          <a:p>
            <a:pPr marL="285750" indent="-285750" algn="just">
              <a:lnSpc>
                <a:spcPct val="150000"/>
              </a:lnSpc>
              <a:buFont typeface="Wingdings" panose="05000000000000000000" pitchFamily="2" charset="2"/>
              <a:buChar char="§"/>
            </a:pPr>
            <a:r>
              <a:rPr lang="en-US" sz="1600" b="1" i="0" dirty="0">
                <a:solidFill>
                  <a:srgbClr val="3F3F3F"/>
                </a:solidFill>
                <a:effectLst/>
                <a:latin typeface="Times New Roman" panose="02020603050405020304" pitchFamily="18" charset="0"/>
                <a:cs typeface="Times New Roman" panose="02020603050405020304" pitchFamily="18" charset="0"/>
              </a:rPr>
              <a:t>Free water functions as a solvent for various nutrients, facilitating biochemical reactions essential for flavor development. However, it also has a downside: it provides </a:t>
            </a:r>
            <a:r>
              <a:rPr lang="en-US" sz="1600" b="1" i="0" dirty="0">
                <a:solidFill>
                  <a:srgbClr val="FF0000"/>
                </a:solidFill>
                <a:effectLst/>
                <a:latin typeface="Times New Roman" panose="02020603050405020304" pitchFamily="18" charset="0"/>
                <a:cs typeface="Times New Roman" panose="02020603050405020304" pitchFamily="18" charset="0"/>
              </a:rPr>
              <a:t>the perfect environment for microbial growth</a:t>
            </a:r>
            <a:r>
              <a:rPr lang="en-US" sz="1600" b="1" i="0" dirty="0">
                <a:solidFill>
                  <a:srgbClr val="3F3F3F"/>
                </a:solidFill>
                <a:effectLst/>
                <a:latin typeface="Times New Roman" panose="02020603050405020304" pitchFamily="18" charset="0"/>
                <a:cs typeface="Times New Roman" panose="02020603050405020304" pitchFamily="18" charset="0"/>
              </a:rPr>
              <a:t>, making foods with high free water content </a:t>
            </a:r>
            <a:r>
              <a:rPr lang="en-US" sz="1600" b="1" i="0" dirty="0">
                <a:solidFill>
                  <a:srgbClr val="FF0000"/>
                </a:solidFill>
                <a:effectLst/>
                <a:latin typeface="Times New Roman" panose="02020603050405020304" pitchFamily="18" charset="0"/>
                <a:cs typeface="Times New Roman" panose="02020603050405020304" pitchFamily="18" charset="0"/>
              </a:rPr>
              <a:t>more susceptible to spoilage.</a:t>
            </a:r>
          </a:p>
          <a:p>
            <a:pPr marL="285750" indent="-285750" algn="just">
              <a:lnSpc>
                <a:spcPct val="150000"/>
              </a:lnSpc>
              <a:buFont typeface="Wingdings" panose="05000000000000000000" pitchFamily="2" charset="2"/>
              <a:buChar char="§"/>
            </a:pPr>
            <a:endParaRPr lang="en-US" sz="1600" b="1" i="0" dirty="0">
              <a:solidFill>
                <a:srgbClr val="3F3F3F"/>
              </a:solidFill>
              <a:effectLst/>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pitchFamily="2" charset="2"/>
              <a:buChar char="§"/>
            </a:pPr>
            <a:r>
              <a:rPr lang="en-US" sz="1600" b="1" i="0" dirty="0">
                <a:solidFill>
                  <a:srgbClr val="3F3F3F"/>
                </a:solidFill>
                <a:effectLst/>
                <a:latin typeface="Times New Roman" panose="02020603050405020304" pitchFamily="18" charset="0"/>
                <a:cs typeface="Times New Roman" panose="02020603050405020304" pitchFamily="18" charset="0"/>
              </a:rPr>
              <a:t>Free water has properties similar to pure water: it freezes at approximately 0°C, evaporates readily during drying, and can be easily removed through physical methods like pressing or draining. In food science, this type of water is often associated with a </a:t>
            </a:r>
            <a:r>
              <a:rPr lang="en-US" sz="1600" b="1" i="0" dirty="0">
                <a:solidFill>
                  <a:srgbClr val="FF0000"/>
                </a:solidFill>
                <a:effectLst/>
                <a:latin typeface="Times New Roman" panose="02020603050405020304" pitchFamily="18" charset="0"/>
                <a:cs typeface="Times New Roman" panose="02020603050405020304" pitchFamily="18" charset="0"/>
              </a:rPr>
              <a:t>food’s water activity (aw)</a:t>
            </a:r>
            <a:r>
              <a:rPr lang="en-US" sz="1600" b="1" i="0" dirty="0">
                <a:solidFill>
                  <a:schemeClr val="tx1"/>
                </a:solidFill>
                <a:effectLst/>
                <a:latin typeface="Times New Roman" panose="02020603050405020304" pitchFamily="18" charset="0"/>
                <a:cs typeface="Times New Roman" panose="02020603050405020304" pitchFamily="18" charset="0"/>
              </a:rPr>
              <a:t>,</a:t>
            </a:r>
            <a:r>
              <a:rPr lang="en-US" sz="1600" b="1" i="0" dirty="0">
                <a:solidFill>
                  <a:srgbClr val="FF0000"/>
                </a:solidFill>
                <a:effectLst/>
                <a:latin typeface="Times New Roman" panose="02020603050405020304" pitchFamily="18" charset="0"/>
                <a:cs typeface="Times New Roman" panose="02020603050405020304" pitchFamily="18" charset="0"/>
              </a:rPr>
              <a:t> </a:t>
            </a:r>
            <a:r>
              <a:rPr lang="en-US" sz="1600" b="1" i="0" dirty="0">
                <a:solidFill>
                  <a:srgbClr val="3F3F3F"/>
                </a:solidFill>
                <a:effectLst/>
                <a:latin typeface="Times New Roman" panose="02020603050405020304" pitchFamily="18" charset="0"/>
                <a:cs typeface="Times New Roman" panose="02020603050405020304" pitchFamily="18" charset="0"/>
              </a:rPr>
              <a:t>a critical parameter used to predict </a:t>
            </a:r>
            <a:r>
              <a:rPr lang="en-US" sz="1600" b="1" i="0" dirty="0">
                <a:solidFill>
                  <a:srgbClr val="FF0000"/>
                </a:solidFill>
                <a:effectLst/>
                <a:latin typeface="Times New Roman" panose="02020603050405020304" pitchFamily="18" charset="0"/>
                <a:cs typeface="Times New Roman" panose="02020603050405020304" pitchFamily="18" charset="0"/>
              </a:rPr>
              <a:t>food stability and safety</a:t>
            </a:r>
            <a:r>
              <a:rPr lang="en-US" sz="1600" b="1" i="0" dirty="0">
                <a:solidFill>
                  <a:srgbClr val="3F3F3F"/>
                </a:solidFill>
                <a:effectLst/>
                <a:latin typeface="Times New Roman" panose="02020603050405020304" pitchFamily="18" charset="0"/>
                <a:cs typeface="Times New Roman" panose="02020603050405020304" pitchFamily="18" charset="0"/>
              </a:rPr>
              <a:t>.</a:t>
            </a:r>
            <a:endParaRPr lang="fr-FR"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47984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D07C1-A496-D1F0-FC70-4026FD9D07E6}"/>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EF198F80-DEC2-A9DB-723D-D1FFE8366C16}"/>
              </a:ext>
            </a:extLst>
          </p:cNvPr>
          <p:cNvSpPr txBox="1">
            <a:spLocks noGrp="1"/>
          </p:cNvSpPr>
          <p:nvPr>
            <p:ph type="title"/>
          </p:nvPr>
        </p:nvSpPr>
        <p:spPr>
          <a:xfrm>
            <a:off x="1487375" y="106318"/>
            <a:ext cx="6169249" cy="576000"/>
          </a:xfrm>
          <a:prstGeom prst="rect">
            <a:avLst/>
          </a:prstGeom>
        </p:spPr>
        <p:txBody>
          <a:bodyPr spcFirstLastPara="1" wrap="square" lIns="91425" tIns="91425" rIns="91425" bIns="91425" anchor="t" anchorCtr="0">
            <a:noAutofit/>
          </a:bodyPr>
          <a:lstStyle/>
          <a:p>
            <a:r>
              <a:rPr lang="en" sz="2400" dirty="0"/>
              <a:t>— </a:t>
            </a:r>
            <a:r>
              <a:rPr lang="en-US" sz="2400" b="0" dirty="0"/>
              <a:t>Behavior of water in food products</a:t>
            </a:r>
            <a:br>
              <a:rPr lang="fr-FR" dirty="0"/>
            </a:br>
            <a:endParaRPr dirty="0"/>
          </a:p>
        </p:txBody>
      </p:sp>
      <p:sp>
        <p:nvSpPr>
          <p:cNvPr id="6" name="Google Shape;862;p51">
            <a:extLst>
              <a:ext uri="{FF2B5EF4-FFF2-40B4-BE49-F238E27FC236}">
                <a16:creationId xmlns:a16="http://schemas.microsoft.com/office/drawing/2014/main" id="{F12DB9BE-484A-BC2F-240F-A113BC5BB13B}"/>
              </a:ext>
            </a:extLst>
          </p:cNvPr>
          <p:cNvSpPr txBox="1">
            <a:spLocks/>
          </p:cNvSpPr>
          <p:nvPr/>
        </p:nvSpPr>
        <p:spPr>
          <a:xfrm>
            <a:off x="197230" y="695382"/>
            <a:ext cx="6169249" cy="576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Questrial"/>
              <a:buNone/>
              <a:defRPr sz="2000" b="1" i="0" u="none" strike="noStrike" cap="none">
                <a:solidFill>
                  <a:schemeClr val="dk1"/>
                </a:solidFill>
                <a:latin typeface="Questrial"/>
                <a:ea typeface="Questrial"/>
                <a:cs typeface="Questrial"/>
                <a:sym typeface="Questrial"/>
              </a:defRPr>
            </a:lvl1pPr>
            <a:lvl2pPr marR="0" lvl="1"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2pPr>
            <a:lvl3pPr marR="0" lvl="2"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3pPr>
            <a:lvl4pPr marR="0" lvl="3"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4pPr>
            <a:lvl5pPr marR="0" lvl="4"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5pPr>
            <a:lvl6pPr marR="0" lvl="5"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6pPr>
            <a:lvl7pPr marR="0" lvl="6"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7pPr>
            <a:lvl8pPr marR="0" lvl="7"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8pPr>
            <a:lvl9pPr marR="0" lvl="8"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9pPr>
          </a:lstStyle>
          <a:p>
            <a:r>
              <a:rPr lang="en-US" sz="2400" dirty="0"/>
              <a:t>— </a:t>
            </a:r>
            <a:r>
              <a:rPr lang="en-US" sz="2400" dirty="0">
                <a:solidFill>
                  <a:srgbClr val="3F3F3F"/>
                </a:solidFill>
                <a:latin typeface="Times New Roman" panose="02020603050405020304" pitchFamily="18" charset="0"/>
                <a:cs typeface="Times New Roman" panose="02020603050405020304" pitchFamily="18" charset="0"/>
              </a:rPr>
              <a:t>Bound water: The tightly held moisture</a:t>
            </a:r>
          </a:p>
          <a:p>
            <a:br>
              <a:rPr lang="en-US" dirty="0"/>
            </a:br>
            <a:endParaRPr lang="en-US" dirty="0"/>
          </a:p>
        </p:txBody>
      </p:sp>
      <p:sp>
        <p:nvSpPr>
          <p:cNvPr id="8" name="ZoneTexte 7">
            <a:extLst>
              <a:ext uri="{FF2B5EF4-FFF2-40B4-BE49-F238E27FC236}">
                <a16:creationId xmlns:a16="http://schemas.microsoft.com/office/drawing/2014/main" id="{BFA969CE-F90B-FF24-BD6B-35DF5031D73A}"/>
              </a:ext>
            </a:extLst>
          </p:cNvPr>
          <p:cNvSpPr txBox="1"/>
          <p:nvPr/>
        </p:nvSpPr>
        <p:spPr>
          <a:xfrm>
            <a:off x="364249" y="1214963"/>
            <a:ext cx="5311337" cy="3741409"/>
          </a:xfrm>
          <a:prstGeom prst="rect">
            <a:avLst/>
          </a:prstGeom>
          <a:noFill/>
        </p:spPr>
        <p:txBody>
          <a:bodyPr wrap="square">
            <a:spAutoFit/>
          </a:bodyPr>
          <a:lstStyle/>
          <a:p>
            <a:pPr marL="285750" indent="-285750" algn="just">
              <a:lnSpc>
                <a:spcPct val="150000"/>
              </a:lnSpc>
              <a:buFont typeface="Wingdings" panose="05000000000000000000" pitchFamily="2" charset="2"/>
              <a:buChar char="§"/>
            </a:pPr>
            <a:r>
              <a:rPr lang="en-US" sz="1600" b="0" i="0" dirty="0">
                <a:solidFill>
                  <a:srgbClr val="3F3F3F"/>
                </a:solidFill>
                <a:effectLst/>
                <a:latin typeface="Times New Roman" panose="02020603050405020304" pitchFamily="18" charset="0"/>
                <a:cs typeface="Times New Roman" panose="02020603050405020304" pitchFamily="18" charset="0"/>
              </a:rPr>
              <a:t>Bound water </a:t>
            </a:r>
            <a:r>
              <a:rPr lang="en-US" sz="1600" b="1" i="0" dirty="0">
                <a:solidFill>
                  <a:srgbClr val="FF0000"/>
                </a:solidFill>
                <a:effectLst/>
                <a:latin typeface="Times New Roman" panose="02020603050405020304" pitchFamily="18" charset="0"/>
                <a:cs typeface="Times New Roman" panose="02020603050405020304" pitchFamily="18" charset="0"/>
              </a:rPr>
              <a:t>is chemically or physically attached to food components like proteins, carbohydrates, and minerals </a:t>
            </a:r>
            <a:r>
              <a:rPr lang="en-US" sz="1600" b="0" i="0" dirty="0">
                <a:solidFill>
                  <a:srgbClr val="3F3F3F"/>
                </a:solidFill>
                <a:effectLst/>
                <a:latin typeface="Times New Roman" panose="02020603050405020304" pitchFamily="18" charset="0"/>
                <a:cs typeface="Times New Roman" panose="02020603050405020304" pitchFamily="18" charset="0"/>
              </a:rPr>
              <a:t>through hydrogen bonding or other molecular interactions. This type of water is not available for microbial use and behaves quite differently from free water.</a:t>
            </a:r>
          </a:p>
          <a:p>
            <a:pPr marL="285750" indent="-285750" algn="just">
              <a:lnSpc>
                <a:spcPct val="150000"/>
              </a:lnSpc>
              <a:buFont typeface="Wingdings" panose="05000000000000000000" pitchFamily="2" charset="2"/>
              <a:buChar char="§"/>
            </a:pPr>
            <a:r>
              <a:rPr lang="en-US" sz="1600" dirty="0">
                <a:solidFill>
                  <a:srgbClr val="3F3F3F"/>
                </a:solidFill>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Bound water </a:t>
            </a:r>
            <a:r>
              <a:rPr lang="en-US" sz="1600" b="1" dirty="0">
                <a:solidFill>
                  <a:srgbClr val="FF0000"/>
                </a:solidFill>
                <a:latin typeface="Times New Roman" panose="02020603050405020304" pitchFamily="18" charset="0"/>
                <a:cs typeface="Times New Roman" panose="02020603050405020304" pitchFamily="18" charset="0"/>
              </a:rPr>
              <a:t>doesn’t freeze at 0°C</a:t>
            </a:r>
            <a:r>
              <a:rPr lang="en-US" sz="1600" dirty="0">
                <a:latin typeface="Times New Roman" panose="02020603050405020304" pitchFamily="18" charset="0"/>
                <a:cs typeface="Times New Roman" panose="02020603050405020304" pitchFamily="18" charset="0"/>
              </a:rPr>
              <a:t>, often requiring temperatures as low </a:t>
            </a:r>
            <a:r>
              <a:rPr lang="en-US" sz="1600" b="1" dirty="0">
                <a:solidFill>
                  <a:srgbClr val="FF0000"/>
                </a:solidFill>
                <a:latin typeface="Times New Roman" panose="02020603050405020304" pitchFamily="18" charset="0"/>
                <a:cs typeface="Times New Roman" panose="02020603050405020304" pitchFamily="18" charset="0"/>
              </a:rPr>
              <a:t>as -40°C to solidify</a:t>
            </a:r>
            <a:r>
              <a:rPr lang="en-US" sz="1600" dirty="0">
                <a:latin typeface="Times New Roman" panose="02020603050405020304" pitchFamily="18" charset="0"/>
                <a:cs typeface="Times New Roman" panose="02020603050405020304" pitchFamily="18" charset="0"/>
              </a:rPr>
              <a:t>. It’s also resistant to evaporation during conventional drying processes, which explains why even completely dried foods still contain some moisture typically about 5-10% by weight.</a:t>
            </a:r>
            <a:endParaRPr lang="fr-FR" sz="1600" dirty="0">
              <a:latin typeface="Times New Roman" panose="02020603050405020304" pitchFamily="18" charset="0"/>
              <a:cs typeface="Times New Roman" panose="02020603050405020304" pitchFamily="18" charset="0"/>
            </a:endParaRPr>
          </a:p>
        </p:txBody>
      </p:sp>
      <p:pic>
        <p:nvPicPr>
          <p:cNvPr id="7" name="Image 6">
            <a:extLst>
              <a:ext uri="{FF2B5EF4-FFF2-40B4-BE49-F238E27FC236}">
                <a16:creationId xmlns:a16="http://schemas.microsoft.com/office/drawing/2014/main" id="{A31A362B-2F4F-16FC-8A04-193EAA964360}"/>
              </a:ext>
            </a:extLst>
          </p:cNvPr>
          <p:cNvPicPr>
            <a:picLocks noChangeAspect="1"/>
          </p:cNvPicPr>
          <p:nvPr/>
        </p:nvPicPr>
        <p:blipFill>
          <a:blip r:embed="rId2"/>
          <a:stretch>
            <a:fillRect/>
          </a:stretch>
        </p:blipFill>
        <p:spPr>
          <a:xfrm>
            <a:off x="5842605" y="1854026"/>
            <a:ext cx="3081836" cy="202429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2866975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DB1D6-5241-4628-A942-4703D45B4898}"/>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5322C8D2-DB04-14B5-7685-6B2B94F2C8D5}"/>
              </a:ext>
            </a:extLst>
          </p:cNvPr>
          <p:cNvSpPr txBox="1">
            <a:spLocks noGrp="1"/>
          </p:cNvSpPr>
          <p:nvPr>
            <p:ph type="title"/>
          </p:nvPr>
        </p:nvSpPr>
        <p:spPr>
          <a:xfrm>
            <a:off x="1487375" y="-49128"/>
            <a:ext cx="6169249" cy="576000"/>
          </a:xfrm>
          <a:prstGeom prst="rect">
            <a:avLst/>
          </a:prstGeom>
        </p:spPr>
        <p:txBody>
          <a:bodyPr spcFirstLastPara="1" wrap="square" lIns="91425" tIns="91425" rIns="91425" bIns="91425" anchor="t" anchorCtr="0">
            <a:noAutofit/>
          </a:bodyPr>
          <a:lstStyle/>
          <a:p>
            <a:r>
              <a:rPr lang="en" sz="2400" dirty="0"/>
              <a:t>— </a:t>
            </a:r>
            <a:r>
              <a:rPr lang="en-US" sz="2400" b="0" dirty="0"/>
              <a:t>Behavior of water in food products</a:t>
            </a:r>
            <a:br>
              <a:rPr lang="fr-FR" dirty="0"/>
            </a:br>
            <a:endParaRPr dirty="0"/>
          </a:p>
        </p:txBody>
      </p:sp>
      <p:sp>
        <p:nvSpPr>
          <p:cNvPr id="8" name="ZoneTexte 7">
            <a:extLst>
              <a:ext uri="{FF2B5EF4-FFF2-40B4-BE49-F238E27FC236}">
                <a16:creationId xmlns:a16="http://schemas.microsoft.com/office/drawing/2014/main" id="{1DD13232-8C11-2F22-152D-D548C11D76B3}"/>
              </a:ext>
            </a:extLst>
          </p:cNvPr>
          <p:cNvSpPr txBox="1"/>
          <p:nvPr/>
        </p:nvSpPr>
        <p:spPr>
          <a:xfrm>
            <a:off x="19585" y="852306"/>
            <a:ext cx="8947423" cy="1156086"/>
          </a:xfrm>
          <a:prstGeom prst="rect">
            <a:avLst/>
          </a:prstGeom>
          <a:noFill/>
        </p:spPr>
        <p:txBody>
          <a:bodyPr wrap="square">
            <a:spAutoFit/>
          </a:bodyPr>
          <a:lstStyle/>
          <a:p>
            <a:pPr marL="285750" indent="-285750" algn="just">
              <a:lnSpc>
                <a:spcPct val="150000"/>
              </a:lnSpc>
              <a:buFont typeface="Wingdings" panose="05000000000000000000" pitchFamily="2" charset="2"/>
              <a:buChar char="§"/>
            </a:pPr>
            <a:r>
              <a:rPr lang="en-US" sz="1600" b="0" i="0" dirty="0">
                <a:solidFill>
                  <a:srgbClr val="3F3F3F"/>
                </a:solidFill>
                <a:effectLst/>
                <a:latin typeface="Times New Roman" panose="02020603050405020304" pitchFamily="18" charset="0"/>
                <a:cs typeface="Times New Roman" panose="02020603050405020304" pitchFamily="18" charset="0"/>
              </a:rPr>
              <a:t>The strong attraction between bound water and food molecules means this water cannot serve as a solvent for biochemical reactions or support microbial growth. Foods with higher proportions of bound water tend to have longer shelf lives even without preservatives.</a:t>
            </a:r>
            <a:endParaRPr lang="fr-FR" sz="1600" dirty="0">
              <a:latin typeface="Times New Roman" panose="02020603050405020304" pitchFamily="18" charset="0"/>
              <a:cs typeface="Times New Roman" panose="02020603050405020304" pitchFamily="18" charset="0"/>
            </a:endParaRPr>
          </a:p>
        </p:txBody>
      </p:sp>
      <p:sp>
        <p:nvSpPr>
          <p:cNvPr id="2" name="Google Shape;862;p51">
            <a:extLst>
              <a:ext uri="{FF2B5EF4-FFF2-40B4-BE49-F238E27FC236}">
                <a16:creationId xmlns:a16="http://schemas.microsoft.com/office/drawing/2014/main" id="{1E0B7159-AF80-F78A-9E13-178792DEA00D}"/>
              </a:ext>
            </a:extLst>
          </p:cNvPr>
          <p:cNvSpPr txBox="1">
            <a:spLocks/>
          </p:cNvSpPr>
          <p:nvPr/>
        </p:nvSpPr>
        <p:spPr>
          <a:xfrm>
            <a:off x="269557" y="432517"/>
            <a:ext cx="6169249" cy="576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Questrial"/>
              <a:buNone/>
              <a:defRPr sz="2000" b="1" i="0" u="none" strike="noStrike" cap="none">
                <a:solidFill>
                  <a:schemeClr val="dk1"/>
                </a:solidFill>
                <a:latin typeface="Questrial"/>
                <a:ea typeface="Questrial"/>
                <a:cs typeface="Questrial"/>
                <a:sym typeface="Questrial"/>
              </a:defRPr>
            </a:lvl1pPr>
            <a:lvl2pPr marR="0" lvl="1"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2pPr>
            <a:lvl3pPr marR="0" lvl="2"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3pPr>
            <a:lvl4pPr marR="0" lvl="3"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4pPr>
            <a:lvl5pPr marR="0" lvl="4"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5pPr>
            <a:lvl6pPr marR="0" lvl="5"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6pPr>
            <a:lvl7pPr marR="0" lvl="6"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7pPr>
            <a:lvl8pPr marR="0" lvl="7"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8pPr>
            <a:lvl9pPr marR="0" lvl="8"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9pPr>
          </a:lstStyle>
          <a:p>
            <a:r>
              <a:rPr lang="en-US" sz="2400" dirty="0"/>
              <a:t>— </a:t>
            </a:r>
            <a:r>
              <a:rPr lang="en-US" sz="2400" dirty="0">
                <a:solidFill>
                  <a:srgbClr val="3F3F3F"/>
                </a:solidFill>
                <a:latin typeface="Times New Roman" panose="02020603050405020304" pitchFamily="18" charset="0"/>
                <a:cs typeface="Times New Roman" panose="02020603050405020304" pitchFamily="18" charset="0"/>
              </a:rPr>
              <a:t>Bound water: The tightly held moisture</a:t>
            </a:r>
          </a:p>
          <a:p>
            <a:br>
              <a:rPr lang="en-US" dirty="0"/>
            </a:br>
            <a:endParaRPr lang="en-US" dirty="0"/>
          </a:p>
        </p:txBody>
      </p:sp>
      <p:sp>
        <p:nvSpPr>
          <p:cNvPr id="4" name="ZoneTexte 3">
            <a:extLst>
              <a:ext uri="{FF2B5EF4-FFF2-40B4-BE49-F238E27FC236}">
                <a16:creationId xmlns:a16="http://schemas.microsoft.com/office/drawing/2014/main" id="{D4F6178C-5625-40C2-A461-3E5A17841FC3}"/>
              </a:ext>
            </a:extLst>
          </p:cNvPr>
          <p:cNvSpPr txBox="1"/>
          <p:nvPr/>
        </p:nvSpPr>
        <p:spPr>
          <a:xfrm>
            <a:off x="-84132" y="1986819"/>
            <a:ext cx="6721528" cy="3002745"/>
          </a:xfrm>
          <a:prstGeom prst="rect">
            <a:avLst/>
          </a:prstGeom>
          <a:noFill/>
        </p:spPr>
        <p:txBody>
          <a:bodyPr wrap="square">
            <a:spAutoFit/>
          </a:bodyPr>
          <a:lstStyle/>
          <a:p>
            <a:pPr algn="just">
              <a:lnSpc>
                <a:spcPct val="150000"/>
              </a:lnSpc>
              <a:buNone/>
            </a:pPr>
            <a:r>
              <a:rPr lang="en-US" sz="1600" b="0" i="0" dirty="0">
                <a:solidFill>
                  <a:srgbClr val="3F3F3F"/>
                </a:solidFill>
                <a:effectLst/>
                <a:latin typeface="Times New Roman" panose="02020603050405020304" pitchFamily="18" charset="0"/>
                <a:cs typeface="Times New Roman" panose="02020603050405020304" pitchFamily="18" charset="0"/>
              </a:rPr>
              <a:t>Common examples include:</a:t>
            </a:r>
          </a:p>
          <a:p>
            <a:pPr marL="285750" indent="-285750" algn="just">
              <a:lnSpc>
                <a:spcPct val="150000"/>
              </a:lnSpc>
              <a:buFont typeface="Wingdings" panose="05000000000000000000" pitchFamily="2" charset="2"/>
              <a:buChar char="§"/>
            </a:pPr>
            <a:r>
              <a:rPr lang="en-US" sz="1600" b="1" i="0" dirty="0">
                <a:solidFill>
                  <a:srgbClr val="3F3F3F"/>
                </a:solidFill>
                <a:effectLst/>
                <a:latin typeface="Times New Roman" panose="02020603050405020304" pitchFamily="18" charset="0"/>
                <a:cs typeface="Times New Roman" panose="02020603050405020304" pitchFamily="18" charset="0"/>
              </a:rPr>
              <a:t>Dried legumes:</a:t>
            </a:r>
            <a:r>
              <a:rPr lang="en-US" sz="1600" b="0" i="0" dirty="0">
                <a:solidFill>
                  <a:srgbClr val="3F3F3F"/>
                </a:solidFill>
                <a:effectLst/>
                <a:latin typeface="Times New Roman" panose="02020603050405020304" pitchFamily="18" charset="0"/>
                <a:cs typeface="Times New Roman" panose="02020603050405020304" pitchFamily="18" charset="0"/>
              </a:rPr>
              <a:t> Even when completely dry to the touch, beans and lentils retain bound water molecules attached to their starch and protein components.</a:t>
            </a:r>
          </a:p>
          <a:p>
            <a:pPr marL="285750" indent="-285750" algn="just">
              <a:lnSpc>
                <a:spcPct val="150000"/>
              </a:lnSpc>
              <a:buFont typeface="Wingdings" panose="05000000000000000000" pitchFamily="2" charset="2"/>
              <a:buChar char="§"/>
            </a:pPr>
            <a:r>
              <a:rPr lang="en-US" sz="1600" b="1" i="0" dirty="0">
                <a:solidFill>
                  <a:srgbClr val="3F3F3F"/>
                </a:solidFill>
                <a:effectLst/>
                <a:latin typeface="Times New Roman" panose="02020603050405020304" pitchFamily="18" charset="0"/>
                <a:cs typeface="Times New Roman" panose="02020603050405020304" pitchFamily="18" charset="0"/>
              </a:rPr>
              <a:t>Wheat flour:</a:t>
            </a:r>
            <a:r>
              <a:rPr lang="en-US" sz="1600" b="0" i="0" dirty="0">
                <a:solidFill>
                  <a:srgbClr val="3F3F3F"/>
                </a:solidFill>
                <a:effectLst/>
                <a:latin typeface="Times New Roman" panose="02020603050405020304" pitchFamily="18" charset="0"/>
                <a:cs typeface="Times New Roman" panose="02020603050405020304" pitchFamily="18" charset="0"/>
              </a:rPr>
              <a:t> Contains about 14% moisture, much of which is bound water associated with starch granules and gluten proteins.</a:t>
            </a:r>
          </a:p>
          <a:p>
            <a:pPr marL="285750" indent="-285750" algn="just">
              <a:lnSpc>
                <a:spcPct val="150000"/>
              </a:lnSpc>
              <a:buFont typeface="Wingdings" panose="05000000000000000000" pitchFamily="2" charset="2"/>
              <a:buChar char="§"/>
            </a:pPr>
            <a:r>
              <a:rPr lang="en-US" sz="1600" b="1" i="0" dirty="0">
                <a:solidFill>
                  <a:srgbClr val="3F3F3F"/>
                </a:solidFill>
                <a:effectLst/>
                <a:latin typeface="Times New Roman" panose="02020603050405020304" pitchFamily="18" charset="0"/>
                <a:cs typeface="Times New Roman" panose="02020603050405020304" pitchFamily="18" charset="0"/>
              </a:rPr>
              <a:t>Hard cheese:</a:t>
            </a:r>
            <a:r>
              <a:rPr lang="en-US" sz="1600" b="0" i="0" dirty="0">
                <a:solidFill>
                  <a:srgbClr val="3F3F3F"/>
                </a:solidFill>
                <a:effectLst/>
                <a:latin typeface="Times New Roman" panose="02020603050405020304" pitchFamily="18" charset="0"/>
                <a:cs typeface="Times New Roman" panose="02020603050405020304" pitchFamily="18" charset="0"/>
              </a:rPr>
              <a:t> Despite their firm texture, aged cheeses like Parmesan still contain bound water molecules integrated with the protein matrix.</a:t>
            </a:r>
          </a:p>
        </p:txBody>
      </p:sp>
      <p:pic>
        <p:nvPicPr>
          <p:cNvPr id="9" name="Image 8">
            <a:extLst>
              <a:ext uri="{FF2B5EF4-FFF2-40B4-BE49-F238E27FC236}">
                <a16:creationId xmlns:a16="http://schemas.microsoft.com/office/drawing/2014/main" id="{24C56705-1080-64DA-19B8-F5630B173BE7}"/>
              </a:ext>
            </a:extLst>
          </p:cNvPr>
          <p:cNvPicPr>
            <a:picLocks noChangeAspect="1"/>
          </p:cNvPicPr>
          <p:nvPr/>
        </p:nvPicPr>
        <p:blipFill>
          <a:blip r:embed="rId2"/>
          <a:stretch>
            <a:fillRect/>
          </a:stretch>
        </p:blipFill>
        <p:spPr>
          <a:xfrm>
            <a:off x="6675442" y="1700431"/>
            <a:ext cx="2429054" cy="1304492"/>
          </a:xfrm>
          <a:prstGeom prst="ellipse">
            <a:avLst/>
          </a:prstGeom>
          <a:ln>
            <a:noFill/>
          </a:ln>
          <a:effectLst>
            <a:softEdge rad="112500"/>
          </a:effectLst>
        </p:spPr>
      </p:pic>
      <p:pic>
        <p:nvPicPr>
          <p:cNvPr id="12" name="Image 11">
            <a:extLst>
              <a:ext uri="{FF2B5EF4-FFF2-40B4-BE49-F238E27FC236}">
                <a16:creationId xmlns:a16="http://schemas.microsoft.com/office/drawing/2014/main" id="{E8E88FF9-1259-A050-FEA7-02AC3B0171EA}"/>
              </a:ext>
            </a:extLst>
          </p:cNvPr>
          <p:cNvPicPr>
            <a:picLocks noChangeAspect="1"/>
          </p:cNvPicPr>
          <p:nvPr/>
        </p:nvPicPr>
        <p:blipFill>
          <a:blip r:embed="rId3"/>
          <a:stretch>
            <a:fillRect/>
          </a:stretch>
        </p:blipFill>
        <p:spPr>
          <a:xfrm rot="403486">
            <a:off x="6986601" y="2845104"/>
            <a:ext cx="1806734" cy="1219001"/>
          </a:xfrm>
          <a:prstGeom prst="ellipse">
            <a:avLst/>
          </a:prstGeom>
          <a:ln>
            <a:noFill/>
          </a:ln>
          <a:effectLst>
            <a:softEdge rad="112500"/>
          </a:effectLst>
        </p:spPr>
      </p:pic>
      <p:pic>
        <p:nvPicPr>
          <p:cNvPr id="14" name="Image 13">
            <a:extLst>
              <a:ext uri="{FF2B5EF4-FFF2-40B4-BE49-F238E27FC236}">
                <a16:creationId xmlns:a16="http://schemas.microsoft.com/office/drawing/2014/main" id="{6149DEAC-AEB6-5D2B-C1B5-291F5401C94A}"/>
              </a:ext>
            </a:extLst>
          </p:cNvPr>
          <p:cNvPicPr>
            <a:picLocks noChangeAspect="1"/>
          </p:cNvPicPr>
          <p:nvPr/>
        </p:nvPicPr>
        <p:blipFill>
          <a:blip r:embed="rId4"/>
          <a:stretch>
            <a:fillRect/>
          </a:stretch>
        </p:blipFill>
        <p:spPr>
          <a:xfrm>
            <a:off x="7245041" y="3904286"/>
            <a:ext cx="1457523" cy="1434820"/>
          </a:xfrm>
          <a:prstGeom prst="ellipse">
            <a:avLst/>
          </a:prstGeom>
          <a:ln>
            <a:noFill/>
          </a:ln>
          <a:effectLst>
            <a:softEdge rad="112500"/>
          </a:effectLst>
        </p:spPr>
      </p:pic>
    </p:spTree>
    <p:extLst>
      <p:ext uri="{BB962C8B-B14F-4D97-AF65-F5344CB8AC3E}">
        <p14:creationId xmlns:p14="http://schemas.microsoft.com/office/powerpoint/2010/main" val="35295491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2DF1EB-9EBB-F6FA-BC07-40EC0BDB7E4D}"/>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E688069F-BC9E-B3CB-3EE2-0CDF83B7E135}"/>
              </a:ext>
            </a:extLst>
          </p:cNvPr>
          <p:cNvSpPr txBox="1">
            <a:spLocks noGrp="1"/>
          </p:cNvSpPr>
          <p:nvPr>
            <p:ph type="title"/>
          </p:nvPr>
        </p:nvSpPr>
        <p:spPr>
          <a:xfrm>
            <a:off x="1487375" y="106318"/>
            <a:ext cx="6169249" cy="576000"/>
          </a:xfrm>
          <a:prstGeom prst="rect">
            <a:avLst/>
          </a:prstGeom>
        </p:spPr>
        <p:txBody>
          <a:bodyPr spcFirstLastPara="1" wrap="square" lIns="91425" tIns="91425" rIns="91425" bIns="91425" anchor="t" anchorCtr="0">
            <a:noAutofit/>
          </a:bodyPr>
          <a:lstStyle/>
          <a:p>
            <a:r>
              <a:rPr lang="en" sz="2400" dirty="0"/>
              <a:t>— </a:t>
            </a:r>
            <a:r>
              <a:rPr lang="en-US" sz="2400" b="0" dirty="0"/>
              <a:t>Behavior of water in food products</a:t>
            </a:r>
            <a:br>
              <a:rPr lang="fr-FR" dirty="0"/>
            </a:br>
            <a:endParaRPr dirty="0"/>
          </a:p>
        </p:txBody>
      </p:sp>
      <p:sp>
        <p:nvSpPr>
          <p:cNvPr id="6" name="Google Shape;862;p51">
            <a:extLst>
              <a:ext uri="{FF2B5EF4-FFF2-40B4-BE49-F238E27FC236}">
                <a16:creationId xmlns:a16="http://schemas.microsoft.com/office/drawing/2014/main" id="{3363303F-9533-E372-89BE-0EDE57E87017}"/>
              </a:ext>
            </a:extLst>
          </p:cNvPr>
          <p:cNvSpPr txBox="1">
            <a:spLocks/>
          </p:cNvSpPr>
          <p:nvPr/>
        </p:nvSpPr>
        <p:spPr>
          <a:xfrm>
            <a:off x="465244" y="729340"/>
            <a:ext cx="6169249" cy="576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Questrial"/>
              <a:buNone/>
              <a:defRPr sz="2000" b="1" i="0" u="none" strike="noStrike" cap="none">
                <a:solidFill>
                  <a:schemeClr val="dk1"/>
                </a:solidFill>
                <a:latin typeface="Questrial"/>
                <a:ea typeface="Questrial"/>
                <a:cs typeface="Questrial"/>
                <a:sym typeface="Questrial"/>
              </a:defRPr>
            </a:lvl1pPr>
            <a:lvl2pPr marR="0" lvl="1"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2pPr>
            <a:lvl3pPr marR="0" lvl="2"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3pPr>
            <a:lvl4pPr marR="0" lvl="3"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4pPr>
            <a:lvl5pPr marR="0" lvl="4"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5pPr>
            <a:lvl6pPr marR="0" lvl="5"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6pPr>
            <a:lvl7pPr marR="0" lvl="6"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7pPr>
            <a:lvl8pPr marR="0" lvl="7"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8pPr>
            <a:lvl9pPr marR="0" lvl="8"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9pPr>
          </a:lstStyle>
          <a:p>
            <a:r>
              <a:rPr lang="en-US" sz="2400" dirty="0"/>
              <a:t>— </a:t>
            </a:r>
            <a:r>
              <a:rPr lang="en-US" sz="2400" dirty="0">
                <a:solidFill>
                  <a:srgbClr val="3F3F3F"/>
                </a:solidFill>
                <a:latin typeface="Times New Roman" panose="02020603050405020304" pitchFamily="18" charset="0"/>
                <a:cs typeface="Times New Roman" panose="02020603050405020304" pitchFamily="18" charset="0"/>
              </a:rPr>
              <a:t>Imbibed water: The absorbed moisture</a:t>
            </a:r>
            <a:endParaRPr lang="en-US" dirty="0"/>
          </a:p>
        </p:txBody>
      </p:sp>
      <p:sp>
        <p:nvSpPr>
          <p:cNvPr id="8" name="ZoneTexte 7">
            <a:extLst>
              <a:ext uri="{FF2B5EF4-FFF2-40B4-BE49-F238E27FC236}">
                <a16:creationId xmlns:a16="http://schemas.microsoft.com/office/drawing/2014/main" id="{1F26C4EC-8D6C-6F1E-88B6-D8965A74A99D}"/>
              </a:ext>
            </a:extLst>
          </p:cNvPr>
          <p:cNvSpPr txBox="1"/>
          <p:nvPr/>
        </p:nvSpPr>
        <p:spPr>
          <a:xfrm>
            <a:off x="183970" y="1704889"/>
            <a:ext cx="6344803" cy="2264081"/>
          </a:xfrm>
          <a:prstGeom prst="rect">
            <a:avLst/>
          </a:prstGeom>
          <a:noFill/>
        </p:spPr>
        <p:txBody>
          <a:bodyPr wrap="square">
            <a:spAutoFit/>
          </a:bodyPr>
          <a:lstStyle/>
          <a:p>
            <a:pPr marL="285750" indent="-285750" algn="just">
              <a:lnSpc>
                <a:spcPct val="150000"/>
              </a:lnSpc>
              <a:buFont typeface="Wingdings" panose="05000000000000000000" pitchFamily="2" charset="2"/>
              <a:buChar char="§"/>
            </a:pPr>
            <a:r>
              <a:rPr lang="en-US" sz="1600" b="0" i="0" dirty="0">
                <a:solidFill>
                  <a:srgbClr val="3F3F3F"/>
                </a:solidFill>
                <a:effectLst/>
                <a:latin typeface="Times New Roman" panose="02020603050405020304" pitchFamily="18" charset="0"/>
                <a:cs typeface="Times New Roman" panose="02020603050405020304" pitchFamily="18" charset="0"/>
              </a:rPr>
              <a:t>Hydrocolloids like </a:t>
            </a:r>
            <a:r>
              <a:rPr lang="en-US" sz="1600" b="1" i="0" dirty="0">
                <a:solidFill>
                  <a:srgbClr val="FF0000"/>
                </a:solidFill>
                <a:effectLst/>
                <a:latin typeface="Times New Roman" panose="02020603050405020304" pitchFamily="18" charset="0"/>
                <a:cs typeface="Times New Roman" panose="02020603050405020304" pitchFamily="18" charset="0"/>
              </a:rPr>
              <a:t>pectin</a:t>
            </a:r>
            <a:r>
              <a:rPr lang="en-US" sz="1600" b="0" i="0" dirty="0">
                <a:solidFill>
                  <a:srgbClr val="3F3F3F"/>
                </a:solidFill>
                <a:effectLst/>
                <a:latin typeface="Times New Roman" panose="02020603050405020304" pitchFamily="18" charset="0"/>
                <a:cs typeface="Times New Roman" panose="02020603050405020304" pitchFamily="18" charset="0"/>
              </a:rPr>
              <a:t>, </a:t>
            </a:r>
            <a:r>
              <a:rPr lang="en-US" sz="1600" b="1" i="0" dirty="0">
                <a:solidFill>
                  <a:srgbClr val="FF0000"/>
                </a:solidFill>
                <a:effectLst/>
                <a:latin typeface="Times New Roman" panose="02020603050405020304" pitchFamily="18" charset="0"/>
                <a:cs typeface="Times New Roman" panose="02020603050405020304" pitchFamily="18" charset="0"/>
              </a:rPr>
              <a:t>agar</a:t>
            </a:r>
            <a:r>
              <a:rPr lang="en-US" sz="1600" b="0" i="0" dirty="0">
                <a:solidFill>
                  <a:srgbClr val="3F3F3F"/>
                </a:solidFill>
                <a:effectLst/>
                <a:latin typeface="Times New Roman" panose="02020603050405020304" pitchFamily="18" charset="0"/>
                <a:cs typeface="Times New Roman" panose="02020603050405020304" pitchFamily="18" charset="0"/>
              </a:rPr>
              <a:t>, and </a:t>
            </a:r>
            <a:r>
              <a:rPr lang="en-US" sz="1600" b="1" i="0" dirty="0">
                <a:solidFill>
                  <a:srgbClr val="FF0000"/>
                </a:solidFill>
                <a:effectLst/>
                <a:latin typeface="Times New Roman" panose="02020603050405020304" pitchFamily="18" charset="0"/>
                <a:cs typeface="Times New Roman" panose="02020603050405020304" pitchFamily="18" charset="0"/>
              </a:rPr>
              <a:t>starches</a:t>
            </a:r>
            <a:r>
              <a:rPr lang="en-US" sz="1600" b="0" i="0" dirty="0">
                <a:solidFill>
                  <a:srgbClr val="3F3F3F"/>
                </a:solidFill>
                <a:effectLst/>
                <a:latin typeface="Times New Roman" panose="02020603050405020304" pitchFamily="18" charset="0"/>
                <a:cs typeface="Times New Roman" panose="02020603050405020304" pitchFamily="18" charset="0"/>
              </a:rPr>
              <a:t> have an exceptional capacity to imbibe water, which explains their widespread use as thickening and gelling agents in food processing. When these substances absorb water, they swell significantly while maintaining their structural integrity, creating the characteristic texture of products like jams, puddings, and gravy.</a:t>
            </a:r>
            <a:endParaRPr lang="en-US" sz="1600" dirty="0">
              <a:solidFill>
                <a:srgbClr val="3F3F3F"/>
              </a:solidFill>
              <a:latin typeface="Times New Roman" panose="02020603050405020304" pitchFamily="18" charset="0"/>
              <a:cs typeface="Times New Roman" panose="02020603050405020304" pitchFamily="18" charset="0"/>
            </a:endParaRPr>
          </a:p>
        </p:txBody>
      </p:sp>
      <p:pic>
        <p:nvPicPr>
          <p:cNvPr id="3" name="Image 2">
            <a:extLst>
              <a:ext uri="{FF2B5EF4-FFF2-40B4-BE49-F238E27FC236}">
                <a16:creationId xmlns:a16="http://schemas.microsoft.com/office/drawing/2014/main" id="{5762BE07-B49E-7248-66DF-4B0893F37341}"/>
              </a:ext>
            </a:extLst>
          </p:cNvPr>
          <p:cNvPicPr>
            <a:picLocks noChangeAspect="1"/>
          </p:cNvPicPr>
          <p:nvPr/>
        </p:nvPicPr>
        <p:blipFill>
          <a:blip r:embed="rId2"/>
          <a:stretch>
            <a:fillRect/>
          </a:stretch>
        </p:blipFill>
        <p:spPr>
          <a:xfrm>
            <a:off x="6589633" y="1141382"/>
            <a:ext cx="2425009" cy="1516181"/>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7" name="Image 6">
            <a:extLst>
              <a:ext uri="{FF2B5EF4-FFF2-40B4-BE49-F238E27FC236}">
                <a16:creationId xmlns:a16="http://schemas.microsoft.com/office/drawing/2014/main" id="{2D19D7C5-018D-D2AF-B595-52C5AFDF03B1}"/>
              </a:ext>
            </a:extLst>
          </p:cNvPr>
          <p:cNvPicPr>
            <a:picLocks noChangeAspect="1"/>
          </p:cNvPicPr>
          <p:nvPr/>
        </p:nvPicPr>
        <p:blipFill>
          <a:blip r:embed="rId3"/>
          <a:stretch>
            <a:fillRect/>
          </a:stretch>
        </p:blipFill>
        <p:spPr>
          <a:xfrm>
            <a:off x="6589633" y="3137077"/>
            <a:ext cx="2425010" cy="166378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1771934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F617C-009A-834C-DFD4-3C880A7087F7}"/>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AB6C3E6E-D763-8AFB-3D37-4A1A9E36A6DB}"/>
              </a:ext>
            </a:extLst>
          </p:cNvPr>
          <p:cNvSpPr txBox="1">
            <a:spLocks noGrp="1"/>
          </p:cNvSpPr>
          <p:nvPr>
            <p:ph type="title"/>
          </p:nvPr>
        </p:nvSpPr>
        <p:spPr>
          <a:xfrm>
            <a:off x="1243010" y="0"/>
            <a:ext cx="6403266" cy="681958"/>
          </a:xfrm>
          <a:prstGeom prst="rect">
            <a:avLst/>
          </a:prstGeom>
        </p:spPr>
        <p:txBody>
          <a:bodyPr spcFirstLastPara="1" wrap="square" lIns="91425" tIns="91425" rIns="91425" bIns="91425" anchor="t" anchorCtr="0">
            <a:noAutofit/>
          </a:bodyPr>
          <a:lstStyle/>
          <a:p>
            <a:r>
              <a:rPr lang="en" sz="2400" dirty="0"/>
              <a:t>— </a:t>
            </a:r>
            <a:r>
              <a:rPr lang="en-US" sz="2400" dirty="0"/>
              <a:t>How water content affects food properties</a:t>
            </a:r>
            <a:br>
              <a:rPr lang="en-US" dirty="0"/>
            </a:br>
            <a:br>
              <a:rPr lang="fr-FR" dirty="0"/>
            </a:br>
            <a:endParaRPr dirty="0"/>
          </a:p>
        </p:txBody>
      </p:sp>
      <p:sp>
        <p:nvSpPr>
          <p:cNvPr id="8" name="ZoneTexte 7">
            <a:extLst>
              <a:ext uri="{FF2B5EF4-FFF2-40B4-BE49-F238E27FC236}">
                <a16:creationId xmlns:a16="http://schemas.microsoft.com/office/drawing/2014/main" id="{4BB09399-605E-7B37-44B9-86D4BBF244CD}"/>
              </a:ext>
            </a:extLst>
          </p:cNvPr>
          <p:cNvSpPr txBox="1"/>
          <p:nvPr/>
        </p:nvSpPr>
        <p:spPr>
          <a:xfrm>
            <a:off x="455228" y="681958"/>
            <a:ext cx="7443297" cy="786754"/>
          </a:xfrm>
          <a:prstGeom prst="rect">
            <a:avLst/>
          </a:prstGeom>
          <a:noFill/>
        </p:spPr>
        <p:txBody>
          <a:bodyPr wrap="square">
            <a:spAutoFit/>
          </a:bodyPr>
          <a:lstStyle/>
          <a:p>
            <a:pPr marL="285750" indent="-285750" algn="just">
              <a:lnSpc>
                <a:spcPct val="150000"/>
              </a:lnSpc>
              <a:buFont typeface="Wingdings" panose="05000000000000000000" pitchFamily="2" charset="2"/>
              <a:buChar char="§"/>
            </a:pPr>
            <a:r>
              <a:rPr lang="en-US" sz="1600" b="0" i="0" dirty="0">
                <a:solidFill>
                  <a:srgbClr val="3F3F3F"/>
                </a:solidFill>
                <a:effectLst/>
                <a:latin typeface="Times New Roman" panose="02020603050405020304" pitchFamily="18" charset="0"/>
                <a:cs typeface="Times New Roman" panose="02020603050405020304" pitchFamily="18" charset="0"/>
              </a:rPr>
              <a:t>The distribution and proportion of these three types of water significantly influence a food’s characteristics and behavior during processing, storage, and consumption.</a:t>
            </a:r>
            <a:endParaRPr lang="en-US" sz="1600" dirty="0">
              <a:solidFill>
                <a:srgbClr val="3F3F3F"/>
              </a:solidFill>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FCB8F9A6-8109-E80A-8555-88EA489DBD52}"/>
              </a:ext>
            </a:extLst>
          </p:cNvPr>
          <p:cNvSpPr>
            <a:spLocks noChangeArrowheads="1"/>
          </p:cNvSpPr>
          <p:nvPr/>
        </p:nvSpPr>
        <p:spPr bwMode="auto">
          <a:xfrm>
            <a:off x="622737" y="1573030"/>
            <a:ext cx="7898525" cy="325473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fr-FR" altLang="fr-FR"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Texture and </a:t>
            </a:r>
            <a:r>
              <a:rPr kumimoji="0" lang="fr-FR" altLang="fr-FR"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mouthfeel</a:t>
            </a:r>
            <a:r>
              <a:rPr kumimoji="0" lang="fr-FR" altLang="fr-FR"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p>
          <a:p>
            <a:pPr marL="0" marR="0" lvl="0" indent="0" algn="just" defTabSz="914400" rtl="0" eaLnBrk="0" fontAlgn="base" latinLnBrk="0" hangingPunct="0">
              <a:lnSpc>
                <a:spcPct val="150000"/>
              </a:lnSpc>
              <a:spcBef>
                <a:spcPct val="0"/>
              </a:spcBef>
              <a:spcAft>
                <a:spcPct val="0"/>
              </a:spcAft>
              <a:buClrTx/>
              <a:buSzTx/>
              <a:buFontTx/>
              <a:buNone/>
              <a:tabLst/>
            </a:pP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Water content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is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perhaps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the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most</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critical</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determinant</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of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food</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texture.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Consider</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these</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examples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a:t>
            </a:r>
            <a:endParaRPr kumimoji="0" lang="fr-FR" altLang="fr-FR"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fr-FR" altLang="fr-FR" b="1"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Crispness</a:t>
            </a:r>
            <a:r>
              <a:rPr kumimoji="0" lang="fr-FR" altLang="fr-FR" b="1"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Foods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like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potato</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chips and biscuits are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crisp</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because</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they</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contain</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minimal free water,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with</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most</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moisture</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existing</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as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bound</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water. Even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slight</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absorption of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atmospheric</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moisture</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can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transform</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these</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products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from</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crisp</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to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soggy</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a:t>
            </a: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fr-FR" altLang="fr-FR" b="1"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Juiciness</a:t>
            </a:r>
            <a:r>
              <a:rPr kumimoji="0" lang="fr-FR" altLang="fr-FR" b="1"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The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satisfying</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juiciness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of ripe fruits and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properly</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cooked</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meats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comes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from</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free water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released</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during</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chewing</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a:t>
            </a: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fr-FR" altLang="fr-FR" b="1"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Creaminess</a:t>
            </a:r>
            <a:r>
              <a:rPr kumimoji="0" lang="fr-FR" altLang="fr-FR" b="1"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Dairy</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products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like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yogurt</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and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ice</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cream</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owe</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their</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smooth</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creamy</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texture to water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imbibed</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by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proteins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and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stabilizers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creating</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fine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ice</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crystals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or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protein</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networks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that</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provide</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pleasing</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mouthfeel</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794346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33D23-8A24-B44F-7681-E160DDB73C3C}"/>
            </a:ext>
          </a:extLst>
        </p:cNvPr>
        <p:cNvGrpSpPr/>
        <p:nvPr/>
      </p:nvGrpSpPr>
      <p:grpSpPr>
        <a:xfrm>
          <a:off x="0" y="0"/>
          <a:ext cx="0" cy="0"/>
          <a:chOff x="0" y="0"/>
          <a:chExt cx="0" cy="0"/>
        </a:xfrm>
      </p:grpSpPr>
      <p:sp>
        <p:nvSpPr>
          <p:cNvPr id="8" name="ZoneTexte 7">
            <a:extLst>
              <a:ext uri="{FF2B5EF4-FFF2-40B4-BE49-F238E27FC236}">
                <a16:creationId xmlns:a16="http://schemas.microsoft.com/office/drawing/2014/main" id="{021624EE-63F0-DE37-B1ED-F96784BCDB6C}"/>
              </a:ext>
            </a:extLst>
          </p:cNvPr>
          <p:cNvSpPr txBox="1"/>
          <p:nvPr/>
        </p:nvSpPr>
        <p:spPr>
          <a:xfrm>
            <a:off x="431580" y="997104"/>
            <a:ext cx="7695544" cy="1156086"/>
          </a:xfrm>
          <a:prstGeom prst="rect">
            <a:avLst/>
          </a:prstGeom>
          <a:noFill/>
        </p:spPr>
        <p:txBody>
          <a:bodyPr wrap="square">
            <a:spAutoFit/>
          </a:bodyPr>
          <a:lstStyle/>
          <a:p>
            <a:pPr marL="285750" indent="-285750" algn="just">
              <a:lnSpc>
                <a:spcPct val="150000"/>
              </a:lnSpc>
              <a:buFont typeface="Wingdings" panose="05000000000000000000" pitchFamily="2" charset="2"/>
              <a:buChar char="§"/>
            </a:pPr>
            <a:r>
              <a:rPr lang="en-US" sz="1600" dirty="0">
                <a:latin typeface="Times New Roman" panose="02020603050405020304" pitchFamily="18" charset="0"/>
                <a:cs typeface="Times New Roman" panose="02020603050405020304" pitchFamily="18" charset="0"/>
              </a:rPr>
              <a:t>When cooking rice, the transformation from hard, dry grains to soft, fluffy kernels demonstrates how imbibed water dramatically alters texture. The starch granules absorb water, swell, and create the characteristic softness we expect in properly cooked rice.</a:t>
            </a:r>
            <a:endParaRPr lang="fr-FR" sz="1600" dirty="0">
              <a:latin typeface="Times New Roman" panose="02020603050405020304" pitchFamily="18" charset="0"/>
              <a:cs typeface="Times New Roman" panose="02020603050405020304" pitchFamily="18" charset="0"/>
            </a:endParaRPr>
          </a:p>
        </p:txBody>
      </p:sp>
      <p:sp>
        <p:nvSpPr>
          <p:cNvPr id="9" name="Google Shape;862;p51">
            <a:extLst>
              <a:ext uri="{FF2B5EF4-FFF2-40B4-BE49-F238E27FC236}">
                <a16:creationId xmlns:a16="http://schemas.microsoft.com/office/drawing/2014/main" id="{6F3DA863-F317-A492-94C3-1F68C61B91C6}"/>
              </a:ext>
            </a:extLst>
          </p:cNvPr>
          <p:cNvSpPr txBox="1">
            <a:spLocks/>
          </p:cNvSpPr>
          <p:nvPr/>
        </p:nvSpPr>
        <p:spPr>
          <a:xfrm>
            <a:off x="1187831" y="-46719"/>
            <a:ext cx="6403266" cy="68195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Questrial"/>
              <a:buNone/>
              <a:defRPr sz="2000" b="1" i="0" u="none" strike="noStrike" cap="none">
                <a:solidFill>
                  <a:schemeClr val="dk1"/>
                </a:solidFill>
                <a:latin typeface="Questrial"/>
                <a:ea typeface="Questrial"/>
                <a:cs typeface="Questrial"/>
                <a:sym typeface="Questrial"/>
              </a:defRPr>
            </a:lvl1pPr>
            <a:lvl2pPr marR="0" lvl="1"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2pPr>
            <a:lvl3pPr marR="0" lvl="2"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3pPr>
            <a:lvl4pPr marR="0" lvl="3"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4pPr>
            <a:lvl5pPr marR="0" lvl="4"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5pPr>
            <a:lvl6pPr marR="0" lvl="5"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6pPr>
            <a:lvl7pPr marR="0" lvl="6"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7pPr>
            <a:lvl8pPr marR="0" lvl="7"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8pPr>
            <a:lvl9pPr marR="0" lvl="8"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9pPr>
          </a:lstStyle>
          <a:p>
            <a:r>
              <a:rPr lang="en-US" sz="2400"/>
              <a:t>— How water content affects food properties</a:t>
            </a:r>
            <a:br>
              <a:rPr lang="en-US"/>
            </a:br>
            <a:br>
              <a:rPr lang="en-US"/>
            </a:br>
            <a:endParaRPr lang="en-US" dirty="0"/>
          </a:p>
        </p:txBody>
      </p:sp>
    </p:spTree>
    <p:extLst>
      <p:ext uri="{BB962C8B-B14F-4D97-AF65-F5344CB8AC3E}">
        <p14:creationId xmlns:p14="http://schemas.microsoft.com/office/powerpoint/2010/main" val="35101647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F9242ED8-1DDD-C521-B287-C0F52BF44995}"/>
              </a:ext>
            </a:extLst>
          </p:cNvPr>
          <p:cNvSpPr>
            <a:spLocks noChangeArrowheads="1"/>
          </p:cNvSpPr>
          <p:nvPr/>
        </p:nvSpPr>
        <p:spPr bwMode="auto">
          <a:xfrm>
            <a:off x="244366" y="573019"/>
            <a:ext cx="8458200" cy="433965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fr-FR" altLang="fr-FR" sz="18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Shelf life and </a:t>
            </a:r>
            <a:r>
              <a:rPr kumimoji="0" lang="fr-FR" altLang="fr-FR" sz="18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stability</a:t>
            </a:r>
            <a:r>
              <a:rPr kumimoji="0" lang="fr-FR" altLang="fr-FR" sz="18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p>
          <a:p>
            <a:pPr marL="0" marR="0" lvl="0" indent="0" algn="just" defTabSz="914400" rtl="0" eaLnBrk="0" fontAlgn="base" latinLnBrk="0" hangingPunct="0">
              <a:lnSpc>
                <a:spcPct val="150000"/>
              </a:lnSpc>
              <a:spcBef>
                <a:spcPct val="0"/>
              </a:spcBef>
              <a:spcAft>
                <a:spcPct val="0"/>
              </a:spcAft>
              <a:buClrTx/>
              <a:buSzTx/>
              <a:buFontTx/>
              <a:buNone/>
              <a:tabLst/>
            </a:pP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The free water content of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foods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directly</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correlates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with</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microbial</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stability</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Bacteria</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typically</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require</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water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activity</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aw</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above</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0.91 to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grow</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while</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most</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yeasts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and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molds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can survive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aw</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values as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low</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as 0.80 and 0.70,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respectively</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This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explains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why</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fruits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with</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high free water content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spoil</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quickly</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while</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dried</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fruits can last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months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without</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refrigeration</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a:t>
            </a:r>
            <a:endParaRPr kumimoji="0" lang="fr-FR" altLang="fr-FR"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Food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preservation</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methods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often</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target</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the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reduction</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or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immobilization</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of free water:</a:t>
            </a:r>
            <a:endParaRPr kumimoji="0" lang="fr-FR" altLang="fr-FR"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fr-FR" altLang="fr-FR" b="1"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Dehydration</a:t>
            </a:r>
            <a:r>
              <a:rPr kumimoji="0" lang="fr-FR" altLang="fr-FR" b="1"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Removes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free water,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leaving</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primarily</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bound</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water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behind</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a:t>
            </a: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fr-FR" altLang="fr-FR" b="1"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Freezing</a:t>
            </a:r>
            <a:r>
              <a:rPr kumimoji="0" lang="fr-FR" altLang="fr-FR" b="1"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Converts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free water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into</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ice</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making</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it</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unavailable</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for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microbial</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growth</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a:t>
            </a: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fr-FR" altLang="fr-FR" b="1"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Salt and </a:t>
            </a:r>
            <a:r>
              <a:rPr kumimoji="0" lang="fr-FR" altLang="fr-FR" b="1"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sugar</a:t>
            </a:r>
            <a:r>
              <a:rPr kumimoji="0" lang="fr-FR" altLang="fr-FR" b="1"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addition:</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Creates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hypertonic</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environment</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that</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ties up free water,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effectively</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reducing</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water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activity</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a:t>
            </a:r>
          </a:p>
          <a:p>
            <a:pPr marL="0" marR="0" lvl="0" indent="0" algn="just" defTabSz="914400" rtl="0" eaLnBrk="0" fontAlgn="base" latinLnBrk="0" hangingPunct="0">
              <a:lnSpc>
                <a:spcPct val="150000"/>
              </a:lnSpc>
              <a:spcBef>
                <a:spcPct val="0"/>
              </a:spcBef>
              <a:spcAft>
                <a:spcPct val="0"/>
              </a:spcAft>
              <a:buClrTx/>
              <a:buSzTx/>
              <a:buFontTx/>
              <a:buChar char="•"/>
              <a:tabLst/>
            </a:pPr>
            <a:r>
              <a:rPr kumimoji="0" lang="fr-FR" altLang="fr-FR" b="1"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Smoking:</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Traditional</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smoking not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only</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adds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antimicrobial</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compounds but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also</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removes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surface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moisture</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from</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foods</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like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fish</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and </a:t>
            </a:r>
            <a:r>
              <a:rPr kumimoji="0" lang="fr-FR" altLang="fr-FR"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meat</a:t>
            </a:r>
            <a:r>
              <a:rPr kumimoji="0" lang="fr-FR" altLang="fr-FR"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5" name="Google Shape;862;p51">
            <a:extLst>
              <a:ext uri="{FF2B5EF4-FFF2-40B4-BE49-F238E27FC236}">
                <a16:creationId xmlns:a16="http://schemas.microsoft.com/office/drawing/2014/main" id="{994BA356-58F0-A64A-4DE8-0155FADAAFDA}"/>
              </a:ext>
            </a:extLst>
          </p:cNvPr>
          <p:cNvSpPr txBox="1">
            <a:spLocks noGrp="1"/>
          </p:cNvSpPr>
          <p:nvPr>
            <p:ph type="title"/>
          </p:nvPr>
        </p:nvSpPr>
        <p:spPr>
          <a:xfrm>
            <a:off x="1243010" y="0"/>
            <a:ext cx="6403266" cy="681958"/>
          </a:xfrm>
          <a:prstGeom prst="rect">
            <a:avLst/>
          </a:prstGeom>
        </p:spPr>
        <p:txBody>
          <a:bodyPr spcFirstLastPara="1" wrap="square" lIns="91425" tIns="91425" rIns="91425" bIns="91425" anchor="t" anchorCtr="0">
            <a:noAutofit/>
          </a:bodyPr>
          <a:lstStyle/>
          <a:p>
            <a:r>
              <a:rPr lang="en" sz="2400" dirty="0"/>
              <a:t>— </a:t>
            </a:r>
            <a:r>
              <a:rPr lang="en-US" sz="2400" dirty="0"/>
              <a:t>How water content affects food properties</a:t>
            </a:r>
            <a:br>
              <a:rPr lang="en-US" dirty="0"/>
            </a:br>
            <a:br>
              <a:rPr lang="fr-FR" dirty="0"/>
            </a:br>
            <a:endParaRPr dirty="0"/>
          </a:p>
        </p:txBody>
      </p:sp>
    </p:spTree>
    <p:extLst>
      <p:ext uri="{BB962C8B-B14F-4D97-AF65-F5344CB8AC3E}">
        <p14:creationId xmlns:p14="http://schemas.microsoft.com/office/powerpoint/2010/main" val="15430412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21AB8-4871-1904-A6CD-C49A1F8DFF0C}"/>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8733958C-658C-C096-3A60-E96A5E3B68E0}"/>
              </a:ext>
            </a:extLst>
          </p:cNvPr>
          <p:cNvSpPr txBox="1">
            <a:spLocks noGrp="1"/>
          </p:cNvSpPr>
          <p:nvPr>
            <p:ph type="title"/>
          </p:nvPr>
        </p:nvSpPr>
        <p:spPr>
          <a:xfrm>
            <a:off x="1243010" y="0"/>
            <a:ext cx="6403266" cy="681958"/>
          </a:xfrm>
          <a:prstGeom prst="rect">
            <a:avLst/>
          </a:prstGeom>
        </p:spPr>
        <p:txBody>
          <a:bodyPr spcFirstLastPara="1" wrap="square" lIns="91425" tIns="91425" rIns="91425" bIns="91425" anchor="t" anchorCtr="0">
            <a:noAutofit/>
          </a:bodyPr>
          <a:lstStyle/>
          <a:p>
            <a:r>
              <a:rPr lang="en" sz="2400" dirty="0"/>
              <a:t>— </a:t>
            </a:r>
            <a:r>
              <a:rPr lang="en-US" sz="2400" dirty="0"/>
              <a:t>How water content affects food properties</a:t>
            </a:r>
            <a:br>
              <a:rPr lang="en-US" dirty="0"/>
            </a:br>
            <a:br>
              <a:rPr lang="fr-FR" dirty="0"/>
            </a:br>
            <a:endParaRPr dirty="0"/>
          </a:p>
        </p:txBody>
      </p:sp>
      <p:sp>
        <p:nvSpPr>
          <p:cNvPr id="2" name="Rectangle 1">
            <a:extLst>
              <a:ext uri="{FF2B5EF4-FFF2-40B4-BE49-F238E27FC236}">
                <a16:creationId xmlns:a16="http://schemas.microsoft.com/office/drawing/2014/main" id="{75ED1115-581F-D174-B259-F557A003B25D}"/>
              </a:ext>
            </a:extLst>
          </p:cNvPr>
          <p:cNvSpPr>
            <a:spLocks noChangeArrowheads="1"/>
          </p:cNvSpPr>
          <p:nvPr/>
        </p:nvSpPr>
        <p:spPr bwMode="auto">
          <a:xfrm>
            <a:off x="402020" y="1091940"/>
            <a:ext cx="8339959" cy="309507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50000"/>
              </a:lnSpc>
              <a:spcBef>
                <a:spcPct val="0"/>
              </a:spcBef>
              <a:spcAft>
                <a:spcPct val="0"/>
              </a:spcAft>
              <a:buClrTx/>
              <a:buSzTx/>
              <a:buFontTx/>
              <a:buNone/>
              <a:tabLst/>
            </a:pPr>
            <a:r>
              <a:rPr kumimoji="0" lang="fr-FR" altLang="fr-FR" sz="20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Flavor</a:t>
            </a:r>
            <a:r>
              <a:rPr kumimoji="0" lang="fr-FR" altLang="fr-FR" sz="20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perception and </a:t>
            </a:r>
            <a:r>
              <a:rPr kumimoji="0" lang="fr-FR" altLang="fr-FR" sz="2000" b="1" i="0" u="none" strike="noStrike" cap="none" normalizeH="0" baseline="0" dirty="0" err="1">
                <a:ln>
                  <a:noFill/>
                </a:ln>
                <a:solidFill>
                  <a:srgbClr val="FF0000"/>
                </a:solidFill>
                <a:effectLst/>
                <a:latin typeface="Times New Roman" panose="02020603050405020304" pitchFamily="18" charset="0"/>
                <a:cs typeface="Times New Roman" panose="02020603050405020304" pitchFamily="18" charset="0"/>
              </a:rPr>
              <a:t>delivery</a:t>
            </a:r>
            <a:r>
              <a:rPr kumimoji="0" lang="fr-FR" altLang="fr-FR" sz="20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rPr>
              <a:t> </a:t>
            </a:r>
          </a:p>
          <a:p>
            <a:pPr marL="0" marR="0" lvl="0" indent="0" algn="just" defTabSz="914400" rtl="0" eaLnBrk="0" fontAlgn="base" latinLnBrk="0" hangingPunct="0">
              <a:lnSpc>
                <a:spcPct val="150000"/>
              </a:lnSpc>
              <a:spcBef>
                <a:spcPct val="0"/>
              </a:spcBef>
              <a:spcAft>
                <a:spcPct val="0"/>
              </a:spcAft>
              <a:buClrTx/>
              <a:buSzTx/>
              <a:buFontTx/>
              <a:buNone/>
              <a:tabLst/>
            </a:pP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Water serves as the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primary</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solvent for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flavor</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compounds in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foods</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Free water dissolves water-soluble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flavors</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and carries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them</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to taste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receptors</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explaining</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why</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dried</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foods</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often</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have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muted</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flavors</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until</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rehydrated</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This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is</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particularly</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evident</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in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spices</a:t>
            </a:r>
            <a:r>
              <a:rPr lang="fr-FR" altLang="fr-FR" sz="1600" dirty="0">
                <a:solidFill>
                  <a:srgbClr val="3F3F3F"/>
                </a:solidFill>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the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aromatic</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compounds in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whole</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spices</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remain</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trapped</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until</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moisture</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helps</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release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them</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during</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cooking.</a:t>
            </a:r>
            <a:endParaRPr kumimoji="0" lang="fr-FR" altLang="fr-FR"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50000"/>
              </a:lnSpc>
              <a:spcBef>
                <a:spcPct val="0"/>
              </a:spcBef>
              <a:spcAft>
                <a:spcPct val="0"/>
              </a:spcAft>
              <a:buClrTx/>
              <a:buSzTx/>
              <a:buFontTx/>
              <a:buNone/>
              <a:tabLst/>
            </a:pP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The distribution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between</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free and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bound</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water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also</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affects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flavor</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intensity</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Foods</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with</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higher</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bound</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water proportions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typically</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have more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concentrated</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flavors</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because</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the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flavor</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compounds are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less</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diluted</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This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is</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one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reason</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why</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reducing</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sauces intensifies </a:t>
            </a:r>
            <a:r>
              <a:rPr kumimoji="0" lang="fr-FR" altLang="fr-FR" sz="1600" b="0" i="0" u="none" strike="noStrike" cap="none" normalizeH="0" baseline="0" dirty="0" err="1">
                <a:ln>
                  <a:noFill/>
                </a:ln>
                <a:solidFill>
                  <a:srgbClr val="3F3F3F"/>
                </a:solidFill>
                <a:effectLst/>
                <a:latin typeface="Times New Roman" panose="02020603050405020304" pitchFamily="18" charset="0"/>
                <a:cs typeface="Times New Roman" panose="02020603050405020304" pitchFamily="18" charset="0"/>
              </a:rPr>
              <a:t>their</a:t>
            </a:r>
            <a:r>
              <a:rPr kumimoji="0" lang="fr-FR" altLang="fr-FR" sz="1600" b="0" i="0" u="none" strike="noStrike" cap="none" normalizeH="0" baseline="0" dirty="0">
                <a:ln>
                  <a:noFill/>
                </a:ln>
                <a:solidFill>
                  <a:srgbClr val="3F3F3F"/>
                </a:solidFill>
                <a:effectLst/>
                <a:latin typeface="Times New Roman" panose="02020603050405020304" pitchFamily="18" charset="0"/>
                <a:cs typeface="Times New Roman" panose="02020603050405020304" pitchFamily="18" charset="0"/>
              </a:rPr>
              <a:t> taste profile.</a:t>
            </a:r>
            <a:endParaRPr kumimoji="0" lang="fr-FR" altLang="fr-FR"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57225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886"/>
        <p:cNvGrpSpPr/>
        <p:nvPr/>
      </p:nvGrpSpPr>
      <p:grpSpPr>
        <a:xfrm>
          <a:off x="0" y="0"/>
          <a:ext cx="0" cy="0"/>
          <a:chOff x="0" y="0"/>
          <a:chExt cx="0" cy="0"/>
        </a:xfrm>
      </p:grpSpPr>
      <p:sp>
        <p:nvSpPr>
          <p:cNvPr id="887" name="Google Shape;887;p52"/>
          <p:cNvSpPr txBox="1">
            <a:spLocks noGrp="1"/>
          </p:cNvSpPr>
          <p:nvPr>
            <p:ph type="title"/>
          </p:nvPr>
        </p:nvSpPr>
        <p:spPr>
          <a:xfrm>
            <a:off x="726775" y="-91121"/>
            <a:ext cx="7704000" cy="572700"/>
          </a:xfrm>
          <a:prstGeom prst="rect">
            <a:avLst/>
          </a:prstGeom>
        </p:spPr>
        <p:txBody>
          <a:bodyPr spcFirstLastPara="1" wrap="square" lIns="91425" tIns="91425" rIns="91425" bIns="91425" anchor="t" anchorCtr="0">
            <a:noAutofit/>
          </a:bodyPr>
          <a:lstStyle/>
          <a:p>
            <a:r>
              <a:rPr lang="fr-FR" dirty="0" err="1"/>
              <a:t>Measuring</a:t>
            </a:r>
            <a:r>
              <a:rPr lang="fr-FR" dirty="0"/>
              <a:t> water in </a:t>
            </a:r>
            <a:r>
              <a:rPr lang="fr-FR" dirty="0" err="1"/>
              <a:t>foods</a:t>
            </a:r>
            <a:r>
              <a:rPr lang="fr-FR" dirty="0"/>
              <a:t> </a:t>
            </a:r>
          </a:p>
        </p:txBody>
      </p:sp>
      <p:sp>
        <p:nvSpPr>
          <p:cNvPr id="888" name="Google Shape;888;p52"/>
          <p:cNvSpPr txBox="1">
            <a:spLocks noGrp="1"/>
          </p:cNvSpPr>
          <p:nvPr>
            <p:ph type="subTitle" idx="4294967295"/>
          </p:nvPr>
        </p:nvSpPr>
        <p:spPr>
          <a:xfrm>
            <a:off x="539829" y="481579"/>
            <a:ext cx="8604171" cy="611400"/>
          </a:xfrm>
          <a:prstGeom prst="rect">
            <a:avLst/>
          </a:prstGeom>
        </p:spPr>
        <p:txBody>
          <a:bodyPr spcFirstLastPara="1" wrap="square" lIns="91425" tIns="91425" rIns="91425" bIns="91425" anchor="t" anchorCtr="0">
            <a:noAutofit/>
          </a:bodyPr>
          <a:lstStyle/>
          <a:p>
            <a:pPr marL="0" lvl="0" indent="0">
              <a:buNone/>
            </a:pPr>
            <a:r>
              <a:rPr lang="en-US" sz="1600" dirty="0">
                <a:latin typeface="Times New Roman" panose="02020603050405020304" pitchFamily="18" charset="0"/>
                <a:cs typeface="Times New Roman" panose="02020603050405020304" pitchFamily="18" charset="0"/>
              </a:rPr>
              <a:t>Food scientists and processors use several methods to assess water content and distribution in foods:</a:t>
            </a:r>
            <a:endParaRPr sz="1600" dirty="0">
              <a:latin typeface="Times New Roman" panose="02020603050405020304" pitchFamily="18" charset="0"/>
              <a:cs typeface="Times New Roman" panose="02020603050405020304" pitchFamily="18" charset="0"/>
            </a:endParaRPr>
          </a:p>
        </p:txBody>
      </p:sp>
      <p:graphicFrame>
        <p:nvGraphicFramePr>
          <p:cNvPr id="2" name="Google Shape;988;p58">
            <a:extLst>
              <a:ext uri="{FF2B5EF4-FFF2-40B4-BE49-F238E27FC236}">
                <a16:creationId xmlns:a16="http://schemas.microsoft.com/office/drawing/2014/main" id="{6D04E138-038E-E542-6FE1-383941FC107A}"/>
              </a:ext>
            </a:extLst>
          </p:cNvPr>
          <p:cNvGraphicFramePr/>
          <p:nvPr>
            <p:extLst>
              <p:ext uri="{D42A27DB-BD31-4B8C-83A1-F6EECF244321}">
                <p14:modId xmlns:p14="http://schemas.microsoft.com/office/powerpoint/2010/main" val="1807600374"/>
              </p:ext>
            </p:extLst>
          </p:nvPr>
        </p:nvGraphicFramePr>
        <p:xfrm>
          <a:off x="126124" y="919558"/>
          <a:ext cx="8797159" cy="4206150"/>
        </p:xfrm>
        <a:graphic>
          <a:graphicData uri="http://schemas.openxmlformats.org/drawingml/2006/table">
            <a:tbl>
              <a:tblPr>
                <a:noFill/>
                <a:tableStyleId>{F7B69C00-3781-4CFC-9CB6-F79073CF7D8A}</a:tableStyleId>
              </a:tblPr>
              <a:tblGrid>
                <a:gridCol w="4280338">
                  <a:extLst>
                    <a:ext uri="{9D8B030D-6E8A-4147-A177-3AD203B41FA5}">
                      <a16:colId xmlns:a16="http://schemas.microsoft.com/office/drawing/2014/main" val="20000"/>
                    </a:ext>
                  </a:extLst>
                </a:gridCol>
                <a:gridCol w="4516821">
                  <a:extLst>
                    <a:ext uri="{9D8B030D-6E8A-4147-A177-3AD203B41FA5}">
                      <a16:colId xmlns:a16="http://schemas.microsoft.com/office/drawing/2014/main" val="20001"/>
                    </a:ext>
                  </a:extLst>
                </a:gridCol>
              </a:tblGrid>
              <a:tr h="397125">
                <a:tc>
                  <a:txBody>
                    <a:bodyPr/>
                    <a:lstStyle/>
                    <a:p>
                      <a:pPr algn="ctr"/>
                      <a:r>
                        <a:rPr lang="fr-FR"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Total </a:t>
                      </a:r>
                      <a:r>
                        <a:rPr lang="fr-FR" sz="1600" b="1" i="0" u="none" strike="noStrike" cap="none" dirty="0" err="1">
                          <a:solidFill>
                            <a:srgbClr val="000000"/>
                          </a:solidFill>
                          <a:effectLst/>
                          <a:latin typeface="Times New Roman" panose="02020603050405020304" pitchFamily="18" charset="0"/>
                          <a:ea typeface="Arial"/>
                          <a:cs typeface="Times New Roman" panose="02020603050405020304" pitchFamily="18" charset="0"/>
                          <a:sym typeface="Arial"/>
                        </a:rPr>
                        <a:t>moisture</a:t>
                      </a:r>
                      <a:r>
                        <a:rPr lang="fr-FR"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content</a:t>
                      </a: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tc>
                  <a:txBody>
                    <a:bodyPr/>
                    <a:lstStyle/>
                    <a:p>
                      <a:pPr algn="ctr"/>
                      <a:r>
                        <a:rPr lang="fr-FR"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Water </a:t>
                      </a:r>
                      <a:r>
                        <a:rPr lang="fr-FR" sz="1600" b="1" i="0" u="none" strike="noStrike" cap="none" dirty="0" err="1">
                          <a:solidFill>
                            <a:srgbClr val="000000"/>
                          </a:solidFill>
                          <a:effectLst/>
                          <a:latin typeface="Times New Roman" panose="02020603050405020304" pitchFamily="18" charset="0"/>
                          <a:ea typeface="Arial"/>
                          <a:cs typeface="Times New Roman" panose="02020603050405020304" pitchFamily="18" charset="0"/>
                          <a:sym typeface="Arial"/>
                        </a:rPr>
                        <a:t>activity</a:t>
                      </a:r>
                      <a:r>
                        <a:rPr lang="fr-FR"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t>
                      </a:r>
                      <a:r>
                        <a:rPr lang="fr-FR" sz="1600" b="1" i="0" u="none" strike="noStrike" cap="none" dirty="0" err="1">
                          <a:solidFill>
                            <a:srgbClr val="000000"/>
                          </a:solidFill>
                          <a:effectLst/>
                          <a:latin typeface="Times New Roman" panose="02020603050405020304" pitchFamily="18" charset="0"/>
                          <a:ea typeface="Arial"/>
                          <a:cs typeface="Times New Roman" panose="02020603050405020304" pitchFamily="18" charset="0"/>
                          <a:sym typeface="Arial"/>
                        </a:rPr>
                        <a:t>aw</a:t>
                      </a:r>
                      <a:r>
                        <a:rPr lang="fr-FR"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t>
                      </a:r>
                    </a:p>
                  </a:txBody>
                  <a:tcPr marL="91425" marR="91425" marT="91425" marB="91425" anchor="ctr">
                    <a:lnL w="9525" cap="flat" cmpd="sng">
                      <a:solidFill>
                        <a:schemeClr val="dk1"/>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4"/>
                    </a:solidFill>
                  </a:tcPr>
                </a:tc>
                <a:extLst>
                  <a:ext uri="{0D108BD9-81ED-4DB2-BD59-A6C34878D82A}">
                    <a16:rowId xmlns:a16="http://schemas.microsoft.com/office/drawing/2014/main" val="10000"/>
                  </a:ext>
                </a:extLst>
              </a:tr>
              <a:tr h="731500">
                <a:tc>
                  <a:txBody>
                    <a:bodyPr/>
                    <a:lstStyle/>
                    <a:p>
                      <a:pPr marL="0" lvl="0" indent="0" algn="just" rtl="0">
                        <a:spcBef>
                          <a:spcPts val="0"/>
                        </a:spcBef>
                        <a:spcAft>
                          <a:spcPts val="0"/>
                        </a:spcAft>
                        <a:buNone/>
                      </a:pPr>
                      <a:r>
                        <a:rPr lang="en-US"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The most basic measurement is total moisture content, usually determined by drying a food sample at a specific temperature until it reaches constant weight. This method, however, doesn’t distinguish between different types of water and may not completely remove all bound water.</a:t>
                      </a:r>
                      <a:endParaRPr sz="1600" dirty="0">
                        <a:solidFill>
                          <a:schemeClr val="dk1"/>
                        </a:solidFill>
                        <a:latin typeface="Times New Roman" panose="02020603050405020304" pitchFamily="18" charset="0"/>
                        <a:ea typeface="Albert Sans"/>
                        <a:cs typeface="Times New Roman" panose="02020603050405020304" pitchFamily="18" charset="0"/>
                        <a:sym typeface="Albert Sans"/>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3">
                        <a:alpha val="21520"/>
                      </a:schemeClr>
                    </a:solidFill>
                  </a:tcPr>
                </a:tc>
                <a:tc>
                  <a:txBody>
                    <a:bodyPr/>
                    <a:lstStyle/>
                    <a:p>
                      <a:pPr marL="0" lvl="0" indent="0" algn="just" rtl="0">
                        <a:spcBef>
                          <a:spcPts val="0"/>
                        </a:spcBef>
                        <a:spcAft>
                          <a:spcPts val="0"/>
                        </a:spcAft>
                        <a:buNone/>
                      </a:pPr>
                      <a:r>
                        <a:rPr lang="en-US"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Water activity measures the ratio of water vapor pressure of a food to that of pure water at the same temperature. It essentially quantifies the amount of free water available for microbial growth and biochemical reactions. While water content tells you how much water is present, water activity tells you how much of that water is available to participate in reactions.</a:t>
                      </a:r>
                      <a:endParaRPr sz="1600" dirty="0">
                        <a:solidFill>
                          <a:schemeClr val="dk1"/>
                        </a:solidFill>
                        <a:latin typeface="Times New Roman" panose="02020603050405020304" pitchFamily="18" charset="0"/>
                        <a:ea typeface="Albert Sans"/>
                        <a:cs typeface="Times New Roman" panose="02020603050405020304" pitchFamily="18" charset="0"/>
                        <a:sym typeface="Albert Sans"/>
                      </a:endParaRPr>
                    </a:p>
                  </a:txBody>
                  <a:tcPr marL="91425" marR="91425" marT="91425" marB="91425" anchor="ctr">
                    <a:lnL w="9525" cap="flat" cmpd="sng">
                      <a:solidFill>
                        <a:schemeClr val="dk1"/>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3">
                        <a:alpha val="21520"/>
                      </a:schemeClr>
                    </a:solidFill>
                  </a:tcPr>
                </a:tc>
                <a:extLst>
                  <a:ext uri="{0D108BD9-81ED-4DB2-BD59-A6C34878D82A}">
                    <a16:rowId xmlns:a16="http://schemas.microsoft.com/office/drawing/2014/main" val="10001"/>
                  </a:ext>
                </a:extLst>
              </a:tr>
              <a:tr h="731500">
                <a:tc>
                  <a:txBody>
                    <a:bodyPr/>
                    <a:lstStyle/>
                    <a:p>
                      <a:pPr marL="0" lvl="0" indent="0" algn="just" rtl="0">
                        <a:spcBef>
                          <a:spcPts val="0"/>
                        </a:spcBef>
                        <a:spcAft>
                          <a:spcPts val="0"/>
                        </a:spcAft>
                        <a:buNone/>
                      </a:pPr>
                      <a:r>
                        <a:rPr lang="en-US"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For most fresh fruits and vegetables, total moisture content ranges from 80-95%, while cereals and grains typically contain 10-14% moisture. Processed meats like sausages contain intermediate moisture levels, usually between 45-55%.</a:t>
                      </a:r>
                      <a:endParaRPr sz="1600" dirty="0">
                        <a:solidFill>
                          <a:schemeClr val="dk1"/>
                        </a:solidFill>
                        <a:latin typeface="Times New Roman" panose="02020603050405020304" pitchFamily="18" charset="0"/>
                        <a:ea typeface="Albert Sans"/>
                        <a:cs typeface="Times New Roman" panose="02020603050405020304" pitchFamily="18" charset="0"/>
                        <a:sym typeface="Albert Sans"/>
                      </a:endParaRPr>
                    </a:p>
                  </a:txBody>
                  <a:tcPr marL="91425" marR="91425" marT="91425" marB="91425" anchor="ctr">
                    <a:lnL w="9525" cap="flat" cmpd="sng">
                      <a:solidFill>
                        <a:srgbClr val="9E9E9E">
                          <a:alpha val="0"/>
                        </a:srgbClr>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3">
                        <a:alpha val="21520"/>
                      </a:schemeClr>
                    </a:solidFill>
                  </a:tcPr>
                </a:tc>
                <a:tc>
                  <a:txBody>
                    <a:bodyPr/>
                    <a:lstStyle/>
                    <a:p>
                      <a:pPr marL="0" lvl="0" indent="0" algn="just" rtl="0">
                        <a:spcBef>
                          <a:spcPts val="0"/>
                        </a:spcBef>
                        <a:spcAft>
                          <a:spcPts val="0"/>
                        </a:spcAft>
                        <a:buNone/>
                      </a:pPr>
                      <a:r>
                        <a:rPr lang="en-US"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The aw scale ranges from 0 (bone dry) to 1.0 (pure water). Foods with similar moisture contents can have dramatically different water activities depending on how much of their water is bound versus free:</a:t>
                      </a:r>
                      <a:endParaRPr sz="1600" dirty="0">
                        <a:solidFill>
                          <a:schemeClr val="dk1"/>
                        </a:solidFill>
                        <a:latin typeface="Times New Roman" panose="02020603050405020304" pitchFamily="18" charset="0"/>
                        <a:ea typeface="Albert Sans"/>
                        <a:cs typeface="Times New Roman" panose="02020603050405020304" pitchFamily="18" charset="0"/>
                        <a:sym typeface="Albert Sans"/>
                      </a:endParaRPr>
                    </a:p>
                  </a:txBody>
                  <a:tcPr marL="91425" marR="91425" marT="91425" marB="91425" anchor="ctr">
                    <a:lnL w="9525" cap="flat" cmpd="sng">
                      <a:solidFill>
                        <a:schemeClr val="dk1"/>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3">
                        <a:alpha val="21520"/>
                      </a:schemeClr>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886">
          <a:extLst>
            <a:ext uri="{FF2B5EF4-FFF2-40B4-BE49-F238E27FC236}">
              <a16:creationId xmlns:a16="http://schemas.microsoft.com/office/drawing/2014/main" id="{898E7305-1287-F2D9-5843-C131C3DAF5AF}"/>
            </a:ext>
          </a:extLst>
        </p:cNvPr>
        <p:cNvGrpSpPr/>
        <p:nvPr/>
      </p:nvGrpSpPr>
      <p:grpSpPr>
        <a:xfrm>
          <a:off x="0" y="0"/>
          <a:ext cx="0" cy="0"/>
          <a:chOff x="0" y="0"/>
          <a:chExt cx="0" cy="0"/>
        </a:xfrm>
      </p:grpSpPr>
      <p:sp>
        <p:nvSpPr>
          <p:cNvPr id="887" name="Google Shape;887;p52">
            <a:extLst>
              <a:ext uri="{FF2B5EF4-FFF2-40B4-BE49-F238E27FC236}">
                <a16:creationId xmlns:a16="http://schemas.microsoft.com/office/drawing/2014/main" id="{58927187-9D03-BA62-1F88-505E87B84EEA}"/>
              </a:ext>
            </a:extLst>
          </p:cNvPr>
          <p:cNvSpPr txBox="1">
            <a:spLocks noGrp="1"/>
          </p:cNvSpPr>
          <p:nvPr>
            <p:ph type="title"/>
          </p:nvPr>
        </p:nvSpPr>
        <p:spPr>
          <a:xfrm>
            <a:off x="726775" y="-91121"/>
            <a:ext cx="7704000" cy="572700"/>
          </a:xfrm>
          <a:prstGeom prst="rect">
            <a:avLst/>
          </a:prstGeom>
        </p:spPr>
        <p:txBody>
          <a:bodyPr spcFirstLastPara="1" wrap="square" lIns="91425" tIns="91425" rIns="91425" bIns="91425" anchor="t" anchorCtr="0">
            <a:noAutofit/>
          </a:bodyPr>
          <a:lstStyle/>
          <a:p>
            <a:r>
              <a:rPr lang="fr-FR" dirty="0" err="1"/>
              <a:t>Measuring</a:t>
            </a:r>
            <a:r>
              <a:rPr lang="fr-FR" dirty="0"/>
              <a:t> water in </a:t>
            </a:r>
            <a:r>
              <a:rPr lang="fr-FR" dirty="0" err="1"/>
              <a:t>foods</a:t>
            </a:r>
            <a:r>
              <a:rPr lang="fr-FR" dirty="0"/>
              <a:t> </a:t>
            </a:r>
          </a:p>
        </p:txBody>
      </p:sp>
      <p:sp>
        <p:nvSpPr>
          <p:cNvPr id="888" name="Google Shape;888;p52">
            <a:extLst>
              <a:ext uri="{FF2B5EF4-FFF2-40B4-BE49-F238E27FC236}">
                <a16:creationId xmlns:a16="http://schemas.microsoft.com/office/drawing/2014/main" id="{586134A5-4F14-9041-73D9-50689809C3E4}"/>
              </a:ext>
            </a:extLst>
          </p:cNvPr>
          <p:cNvSpPr txBox="1">
            <a:spLocks noGrp="1"/>
          </p:cNvSpPr>
          <p:nvPr>
            <p:ph type="subTitle" idx="4294967295"/>
          </p:nvPr>
        </p:nvSpPr>
        <p:spPr>
          <a:xfrm>
            <a:off x="539829" y="481579"/>
            <a:ext cx="8604171" cy="611400"/>
          </a:xfrm>
          <a:prstGeom prst="rect">
            <a:avLst/>
          </a:prstGeom>
        </p:spPr>
        <p:txBody>
          <a:bodyPr spcFirstLastPara="1" wrap="square" lIns="91425" tIns="91425" rIns="91425" bIns="91425" anchor="t" anchorCtr="0">
            <a:noAutofit/>
          </a:bodyPr>
          <a:lstStyle/>
          <a:p>
            <a:pPr marL="0" lvl="0" indent="0">
              <a:buNone/>
            </a:pPr>
            <a:r>
              <a:rPr lang="en-US" sz="1600" dirty="0">
                <a:latin typeface="Times New Roman" panose="02020603050405020304" pitchFamily="18" charset="0"/>
                <a:cs typeface="Times New Roman" panose="02020603050405020304" pitchFamily="18" charset="0"/>
              </a:rPr>
              <a:t>Food scientists and processors use several methods to assess water content and distribution in foods:</a:t>
            </a:r>
            <a:endParaRPr sz="16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2" name="Google Shape;988;p58">
                <a:extLst>
                  <a:ext uri="{FF2B5EF4-FFF2-40B4-BE49-F238E27FC236}">
                    <a16:creationId xmlns:a16="http://schemas.microsoft.com/office/drawing/2014/main" id="{0F9D6B48-0C65-0A81-BD33-EB61A3C4651A}"/>
                  </a:ext>
                </a:extLst>
              </p:cNvPr>
              <p:cNvGraphicFramePr/>
              <p:nvPr>
                <p:extLst>
                  <p:ext uri="{D42A27DB-BD31-4B8C-83A1-F6EECF244321}">
                    <p14:modId xmlns:p14="http://schemas.microsoft.com/office/powerpoint/2010/main" val="97145359"/>
                  </p:ext>
                </p:extLst>
              </p:nvPr>
            </p:nvGraphicFramePr>
            <p:xfrm>
              <a:off x="888711" y="867104"/>
              <a:ext cx="7366578" cy="4180687"/>
            </p:xfrm>
            <a:graphic>
              <a:graphicData uri="http://schemas.openxmlformats.org/drawingml/2006/table">
                <a:tbl>
                  <a:tblPr>
                    <a:noFill/>
                    <a:tableStyleId>{F7B69C00-3781-4CFC-9CB6-F79073CF7D8A}</a:tableStyleId>
                  </a:tblPr>
                  <a:tblGrid>
                    <a:gridCol w="7366578">
                      <a:extLst>
                        <a:ext uri="{9D8B030D-6E8A-4147-A177-3AD203B41FA5}">
                          <a16:colId xmlns:a16="http://schemas.microsoft.com/office/drawing/2014/main" val="20001"/>
                        </a:ext>
                      </a:extLst>
                    </a:gridCol>
                  </a:tblGrid>
                  <a:tr h="211813">
                    <a:tc>
                      <a:txBody>
                        <a:bodyPr/>
                        <a:lstStyle/>
                        <a:p>
                          <a:pPr algn="ctr"/>
                          <a:r>
                            <a:rPr lang="fr-FR"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Water </a:t>
                          </a:r>
                          <a:r>
                            <a:rPr lang="fr-FR" sz="1600" b="1" i="0" u="none" strike="noStrike" cap="none" dirty="0" err="1">
                              <a:solidFill>
                                <a:srgbClr val="000000"/>
                              </a:solidFill>
                              <a:effectLst/>
                              <a:latin typeface="Times New Roman" panose="02020603050405020304" pitchFamily="18" charset="0"/>
                              <a:ea typeface="Arial"/>
                              <a:cs typeface="Times New Roman" panose="02020603050405020304" pitchFamily="18" charset="0"/>
                              <a:sym typeface="Arial"/>
                            </a:rPr>
                            <a:t>activity</a:t>
                          </a:r>
                          <a:r>
                            <a:rPr lang="fr-FR"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t>
                          </a:r>
                          <a:r>
                            <a:rPr lang="fr-FR" sz="1600" b="1" i="0" u="none" strike="noStrike" cap="none" dirty="0" err="1">
                              <a:solidFill>
                                <a:srgbClr val="000000"/>
                              </a:solidFill>
                              <a:effectLst/>
                              <a:latin typeface="Times New Roman" panose="02020603050405020304" pitchFamily="18" charset="0"/>
                              <a:ea typeface="Arial"/>
                              <a:cs typeface="Times New Roman" panose="02020603050405020304" pitchFamily="18" charset="0"/>
                              <a:sym typeface="Arial"/>
                            </a:rPr>
                            <a:t>aw</a:t>
                          </a:r>
                          <a:r>
                            <a:rPr lang="fr-FR"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t>
                          </a:r>
                        </a:p>
                      </a:txBody>
                      <a:tcPr marL="91425" marR="91425" marT="91425" marB="91425" anchor="ctr">
                        <a:lnL w="9525" cap="flat" cmpd="sng">
                          <a:solidFill>
                            <a:schemeClr val="dk1"/>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lgn="ctr">
                          <a:solidFill>
                            <a:schemeClr val="dk1"/>
                          </a:solidFill>
                          <a:prstDash val="solid"/>
                          <a:round/>
                          <a:headEnd type="none" w="sm" len="sm"/>
                          <a:tailEnd type="none" w="sm" len="sm"/>
                        </a:lnB>
                        <a:solidFill>
                          <a:schemeClr val="accent4"/>
                        </a:solidFill>
                      </a:tcPr>
                    </a:tc>
                    <a:extLst>
                      <a:ext uri="{0D108BD9-81ED-4DB2-BD59-A6C34878D82A}">
                        <a16:rowId xmlns:a16="http://schemas.microsoft.com/office/drawing/2014/main" val="10000"/>
                      </a:ext>
                    </a:extLst>
                  </a:tr>
                  <a:tr h="1179625">
                    <a:tc>
                      <a:txBody>
                        <a:bodyPr/>
                        <a:lstStyle/>
                        <a:p>
                          <a:r>
                            <a:rPr lang="fr-FR"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The</a:t>
                          </a:r>
                          <a:r>
                            <a:rPr lang="fr-FR" sz="1600" b="0" i="0" u="none" strike="noStrike" cap="none" baseline="0" dirty="0">
                              <a:solidFill>
                                <a:srgbClr val="000000"/>
                              </a:solidFill>
                              <a:effectLst/>
                              <a:latin typeface="Times New Roman" panose="02020603050405020304" pitchFamily="18" charset="0"/>
                              <a:ea typeface="Arial"/>
                              <a:cs typeface="Times New Roman" panose="02020603050405020304" pitchFamily="18" charset="0"/>
                              <a:sym typeface="Arial"/>
                            </a:rPr>
                            <a:t> </a:t>
                          </a:r>
                          <a:r>
                            <a:rPr lang="fr-FR"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formula for water </a:t>
                          </a:r>
                          <a:r>
                            <a:rPr lang="fr-FR" sz="1600" b="0" i="0" u="none" strike="noStrike" cap="none" dirty="0" err="1">
                              <a:solidFill>
                                <a:srgbClr val="000000"/>
                              </a:solidFill>
                              <a:effectLst/>
                              <a:latin typeface="Times New Roman" panose="02020603050405020304" pitchFamily="18" charset="0"/>
                              <a:ea typeface="Arial"/>
                              <a:cs typeface="Times New Roman" panose="02020603050405020304" pitchFamily="18" charset="0"/>
                              <a:sym typeface="Arial"/>
                            </a:rPr>
                            <a:t>activity</a:t>
                          </a:r>
                          <a:r>
                            <a:rPr lang="fr-FR"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t>
                          </a:r>
                          <a14:m>
                            <m:oMath xmlns:m="http://schemas.openxmlformats.org/officeDocument/2006/math">
                              <m:sSub>
                                <m:sSubPr>
                                  <m:ctrlPr>
                                    <a:rPr lang="ar-DZ" sz="1600" b="0" i="1" u="none" strike="noStrike" cap="none">
                                      <a:solidFill>
                                        <a:srgbClr val="000000"/>
                                      </a:solidFill>
                                      <a:latin typeface="Cambria Math" panose="02040503050406030204" pitchFamily="18" charset="0"/>
                                      <a:ea typeface="Arial"/>
                                      <a:cs typeface="+mj-cs"/>
                                      <a:sym typeface="Arial"/>
                                    </a:rPr>
                                  </m:ctrlPr>
                                </m:sSubPr>
                                <m:e>
                                  <m:r>
                                    <a:rPr lang="ar-DZ" sz="1600" b="0" i="1" u="none" strike="noStrike" cap="none">
                                      <a:solidFill>
                                        <a:srgbClr val="000000"/>
                                      </a:solidFill>
                                      <a:latin typeface="Cambria Math" panose="02040503050406030204" pitchFamily="18" charset="0"/>
                                      <a:ea typeface="Arial"/>
                                      <a:cs typeface="+mj-cs"/>
                                      <a:sym typeface="Arial"/>
                                    </a:rPr>
                                    <m:t>𝑎</m:t>
                                  </m:r>
                                </m:e>
                                <m:sub>
                                  <m:r>
                                    <a:rPr lang="ar-DZ" sz="1600" b="0" i="1" u="none" strike="noStrike" cap="none">
                                      <a:solidFill>
                                        <a:srgbClr val="000000"/>
                                      </a:solidFill>
                                      <a:latin typeface="Cambria Math" panose="02040503050406030204" pitchFamily="18" charset="0"/>
                                      <a:ea typeface="Arial"/>
                                      <a:cs typeface="+mj-cs"/>
                                      <a:sym typeface="Arial"/>
                                    </a:rPr>
                                    <m:t>𝑤</m:t>
                                  </m:r>
                                </m:sub>
                              </m:sSub>
                            </m:oMath>
                          </a14:m>
                          <a:r>
                            <a:rPr lang="fr-FR"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a:t>
                          </a:r>
                          <a:r>
                            <a:rPr lang="ar-DZ"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t>
                          </a:r>
                          <a:r>
                            <a:rPr lang="fr-FR"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in </a:t>
                          </a:r>
                          <a:r>
                            <a:rPr lang="fr-FR" sz="1600" b="0" i="0" u="none" strike="noStrike" cap="none" dirty="0" err="1">
                              <a:solidFill>
                                <a:srgbClr val="000000"/>
                              </a:solidFill>
                              <a:effectLst/>
                              <a:latin typeface="Times New Roman" panose="02020603050405020304" pitchFamily="18" charset="0"/>
                              <a:ea typeface="Arial"/>
                              <a:cs typeface="Times New Roman" panose="02020603050405020304" pitchFamily="18" charset="0"/>
                              <a:sym typeface="Arial"/>
                            </a:rPr>
                            <a:t>food</a:t>
                          </a:r>
                          <a:r>
                            <a:rPr lang="fr-FR"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t>
                          </a:r>
                          <a:r>
                            <a:rPr lang="fr-FR" sz="1600" b="0" i="0" u="none" strike="noStrike" cap="none" dirty="0" err="1">
                              <a:solidFill>
                                <a:srgbClr val="000000"/>
                              </a:solidFill>
                              <a:effectLst/>
                              <a:latin typeface="Times New Roman" panose="02020603050405020304" pitchFamily="18" charset="0"/>
                              <a:ea typeface="Arial"/>
                              <a:cs typeface="Times New Roman" panose="02020603050405020304" pitchFamily="18" charset="0"/>
                              <a:sym typeface="Arial"/>
                            </a:rPr>
                            <a:t>is</a:t>
                          </a:r>
                          <a:r>
                            <a:rPr lang="fr-FR"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a:t>
                          </a:r>
                        </a:p>
                        <a:p>
                          <a:endParaRPr lang="fr-FR" sz="1600" b="1" i="0" u="none" strike="noStrike" cap="none" dirty="0">
                            <a:solidFill>
                              <a:srgbClr val="000000"/>
                            </a:solidFill>
                            <a:latin typeface="Arial"/>
                            <a:ea typeface="Arial"/>
                            <a:cs typeface="+mj-cs"/>
                            <a:sym typeface="Arial"/>
                          </a:endParaRPr>
                        </a:p>
                        <a:p>
                          <a:pPr/>
                          <a14:m>
                            <m:oMathPara xmlns:m="http://schemas.openxmlformats.org/officeDocument/2006/math">
                              <m:oMathParaPr>
                                <m:jc m:val="centerGroup"/>
                              </m:oMathParaPr>
                              <m:oMath xmlns:m="http://schemas.openxmlformats.org/officeDocument/2006/math">
                                <m:sSub>
                                  <m:sSubPr>
                                    <m:ctrlPr>
                                      <a:rPr lang="ar-DZ" sz="1600" b="1" i="1" u="none" strike="noStrike" cap="none">
                                        <a:solidFill>
                                          <a:srgbClr val="000000"/>
                                        </a:solidFill>
                                        <a:latin typeface="Cambria Math" panose="02040503050406030204" pitchFamily="18" charset="0"/>
                                        <a:ea typeface="Arial"/>
                                        <a:cs typeface="+mj-cs"/>
                                        <a:sym typeface="Arial"/>
                                      </a:rPr>
                                    </m:ctrlPr>
                                  </m:sSubPr>
                                  <m:e>
                                    <m:r>
                                      <a:rPr lang="ar-DZ" sz="1600" b="1" i="1" u="none" strike="noStrike" cap="none">
                                        <a:solidFill>
                                          <a:srgbClr val="000000"/>
                                        </a:solidFill>
                                        <a:latin typeface="Cambria Math" panose="02040503050406030204" pitchFamily="18" charset="0"/>
                                        <a:ea typeface="Arial"/>
                                        <a:cs typeface="+mj-cs"/>
                                        <a:sym typeface="Arial"/>
                                      </a:rPr>
                                      <m:t>𝒂</m:t>
                                    </m:r>
                                  </m:e>
                                  <m:sub>
                                    <m:r>
                                      <a:rPr lang="ar-DZ" sz="1600" b="1" i="1" u="none" strike="noStrike" cap="none">
                                        <a:solidFill>
                                          <a:srgbClr val="000000"/>
                                        </a:solidFill>
                                        <a:latin typeface="Cambria Math" panose="02040503050406030204" pitchFamily="18" charset="0"/>
                                        <a:ea typeface="Arial"/>
                                        <a:cs typeface="+mj-cs"/>
                                        <a:sym typeface="Arial"/>
                                      </a:rPr>
                                      <m:t>𝒘</m:t>
                                    </m:r>
                                  </m:sub>
                                </m:sSub>
                                <m:r>
                                  <a:rPr lang="ar-DZ" sz="1600" b="1" i="0" u="none" strike="noStrike" cap="none">
                                    <a:solidFill>
                                      <a:srgbClr val="000000"/>
                                    </a:solidFill>
                                    <a:latin typeface="Cambria Math" panose="02040503050406030204" pitchFamily="18" charset="0"/>
                                    <a:ea typeface="Arial"/>
                                    <a:cs typeface="+mj-cs"/>
                                    <a:sym typeface="Arial"/>
                                  </a:rPr>
                                  <m:t>=</m:t>
                                </m:r>
                                <m:f>
                                  <m:fPr>
                                    <m:ctrlPr>
                                      <a:rPr lang="ar-DZ" sz="1600" b="1" i="1" u="none" strike="noStrike" cap="none">
                                        <a:solidFill>
                                          <a:srgbClr val="000000"/>
                                        </a:solidFill>
                                        <a:latin typeface="Cambria Math" panose="02040503050406030204" pitchFamily="18" charset="0"/>
                                        <a:ea typeface="Arial"/>
                                        <a:cs typeface="+mj-cs"/>
                                        <a:sym typeface="Arial"/>
                                      </a:rPr>
                                    </m:ctrlPr>
                                  </m:fPr>
                                  <m:num>
                                    <m:sSub>
                                      <m:sSubPr>
                                        <m:ctrlPr>
                                          <a:rPr lang="ar-DZ" sz="1600" b="1" i="1" u="none" strike="noStrike" cap="none" smtClean="0">
                                            <a:solidFill>
                                              <a:srgbClr val="000000"/>
                                            </a:solidFill>
                                            <a:latin typeface="Cambria Math" panose="02040503050406030204" pitchFamily="18" charset="0"/>
                                            <a:ea typeface="Arial"/>
                                            <a:cs typeface="+mj-cs"/>
                                            <a:sym typeface="Arial"/>
                                          </a:rPr>
                                        </m:ctrlPr>
                                      </m:sSubPr>
                                      <m:e>
                                        <m:r>
                                          <a:rPr lang="ar-DZ" sz="1600" b="1" i="1" u="none" strike="noStrike" cap="none">
                                            <a:solidFill>
                                              <a:srgbClr val="000000"/>
                                            </a:solidFill>
                                            <a:latin typeface="Cambria Math" panose="02040503050406030204" pitchFamily="18" charset="0"/>
                                            <a:ea typeface="Arial"/>
                                            <a:cs typeface="+mj-cs"/>
                                            <a:sym typeface="Arial"/>
                                          </a:rPr>
                                          <m:t>𝒑</m:t>
                                        </m:r>
                                      </m:e>
                                      <m:sub>
                                        <m:r>
                                          <a:rPr lang="fr-FR" sz="1600" b="1" i="1" u="none" strike="noStrike" cap="none" smtClean="0">
                                            <a:solidFill>
                                              <a:srgbClr val="000000"/>
                                            </a:solidFill>
                                            <a:latin typeface="Cambria Math" panose="02040503050406030204" pitchFamily="18" charset="0"/>
                                            <a:ea typeface="Arial"/>
                                            <a:cs typeface="+mj-cs"/>
                                            <a:sym typeface="Arial"/>
                                          </a:rPr>
                                          <m:t>𝟏</m:t>
                                        </m:r>
                                      </m:sub>
                                    </m:sSub>
                                  </m:num>
                                  <m:den>
                                    <m:sSub>
                                      <m:sSubPr>
                                        <m:ctrlPr>
                                          <a:rPr lang="ar-DZ" sz="1600" b="1" i="1" u="none" strike="noStrike" cap="none">
                                            <a:solidFill>
                                              <a:srgbClr val="000000"/>
                                            </a:solidFill>
                                            <a:latin typeface="Cambria Math" panose="02040503050406030204" pitchFamily="18" charset="0"/>
                                            <a:ea typeface="Arial"/>
                                            <a:cs typeface="+mj-cs"/>
                                            <a:sym typeface="Arial"/>
                                          </a:rPr>
                                        </m:ctrlPr>
                                      </m:sSubPr>
                                      <m:e>
                                        <m:r>
                                          <a:rPr lang="ar-DZ" sz="1600" b="1" i="1" u="none" strike="noStrike" cap="none">
                                            <a:solidFill>
                                              <a:srgbClr val="000000"/>
                                            </a:solidFill>
                                            <a:latin typeface="Cambria Math" panose="02040503050406030204" pitchFamily="18" charset="0"/>
                                            <a:ea typeface="Arial"/>
                                            <a:cs typeface="+mj-cs"/>
                                            <a:sym typeface="Arial"/>
                                          </a:rPr>
                                          <m:t>𝒑</m:t>
                                        </m:r>
                                      </m:e>
                                      <m:sub>
                                        <m:r>
                                          <a:rPr lang="fr-FR" sz="1600" b="1" i="1" u="none" strike="noStrike" cap="none" smtClean="0">
                                            <a:solidFill>
                                              <a:srgbClr val="000000"/>
                                            </a:solidFill>
                                            <a:latin typeface="Cambria Math" panose="02040503050406030204" pitchFamily="18" charset="0"/>
                                            <a:ea typeface="Arial"/>
                                            <a:cs typeface="+mj-cs"/>
                                            <a:sym typeface="Arial"/>
                                          </a:rPr>
                                          <m:t>𝟎</m:t>
                                        </m:r>
                                      </m:sub>
                                    </m:sSub>
                                  </m:den>
                                </m:f>
                              </m:oMath>
                            </m:oMathPara>
                          </a14:m>
                          <a:endParaRPr lang="ar-DZ" sz="1600" b="1" dirty="0">
                            <a:latin typeface="Times New Roman" panose="02020603050405020304" pitchFamily="18" charset="0"/>
                            <a:cs typeface="Times New Roman" panose="02020603050405020304" pitchFamily="18" charset="0"/>
                          </a:endParaRPr>
                        </a:p>
                        <a:p>
                          <a:r>
                            <a:rPr lang="fr-FR" sz="1600" b="0" i="0" u="none" strike="noStrike" cap="none" dirty="0" err="1">
                              <a:solidFill>
                                <a:srgbClr val="000000"/>
                              </a:solidFill>
                              <a:effectLst/>
                              <a:latin typeface="Times New Roman" panose="02020603050405020304" pitchFamily="18" charset="0"/>
                              <a:ea typeface="Arial"/>
                              <a:cs typeface="Times New Roman" panose="02020603050405020304" pitchFamily="18" charset="0"/>
                              <a:sym typeface="Arial"/>
                            </a:rPr>
                            <a:t>where</a:t>
                          </a:r>
                          <a:r>
                            <a:rPr lang="fr-FR"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a:t>
                          </a:r>
                        </a:p>
                        <a:p>
                          <a14:m>
                            <m:oMath xmlns:m="http://schemas.openxmlformats.org/officeDocument/2006/math">
                              <m:sSub>
                                <m:sSubPr>
                                  <m:ctrlPr>
                                    <a:rPr lang="ar-DZ" sz="1600" b="0" i="1" u="none" strike="noStrike" cap="none" smtClean="0">
                                      <a:solidFill>
                                        <a:srgbClr val="000000"/>
                                      </a:solidFill>
                                      <a:latin typeface="Cambria Math" panose="02040503050406030204" pitchFamily="18" charset="0"/>
                                      <a:ea typeface="Arial"/>
                                      <a:cs typeface="+mj-cs"/>
                                      <a:sym typeface="Arial"/>
                                    </a:rPr>
                                  </m:ctrlPr>
                                </m:sSubPr>
                                <m:e>
                                  <m:r>
                                    <a:rPr lang="ar-DZ" sz="1600" b="0" i="1" u="none" strike="noStrike" cap="none">
                                      <a:solidFill>
                                        <a:srgbClr val="000000"/>
                                      </a:solidFill>
                                      <a:latin typeface="Cambria Math" panose="02040503050406030204" pitchFamily="18" charset="0"/>
                                      <a:ea typeface="Arial"/>
                                      <a:cs typeface="+mj-cs"/>
                                      <a:sym typeface="Arial"/>
                                    </a:rPr>
                                    <m:t>𝑝</m:t>
                                  </m:r>
                                </m:e>
                                <m:sub>
                                  <m:r>
                                    <a:rPr lang="fr-FR" sz="1600" b="0" i="1" u="none" strike="noStrike" cap="none" smtClean="0">
                                      <a:solidFill>
                                        <a:srgbClr val="000000"/>
                                      </a:solidFill>
                                      <a:latin typeface="Cambria Math" panose="02040503050406030204" pitchFamily="18" charset="0"/>
                                      <a:ea typeface="Arial"/>
                                      <a:cs typeface="+mj-cs"/>
                                      <a:sym typeface="Arial"/>
                                    </a:rPr>
                                    <m:t>1</m:t>
                                  </m:r>
                                </m:sub>
                              </m:sSub>
                              <m:r>
                                <m:rPr>
                                  <m:nor/>
                                </m:rPr>
                                <a:rPr lang="ar-DZ"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m:t> </m:t>
                              </m:r>
                            </m:oMath>
                          </a14:m>
                          <a:r>
                            <a:rPr lang="fr-FR"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is the </a:t>
                          </a:r>
                          <a:r>
                            <a:rPr lang="fr-FR" sz="1600" b="0" i="0" u="none" strike="noStrike" cap="none" dirty="0" err="1">
                              <a:solidFill>
                                <a:srgbClr val="000000"/>
                              </a:solidFill>
                              <a:effectLst/>
                              <a:latin typeface="Times New Roman" panose="02020603050405020304" pitchFamily="18" charset="0"/>
                              <a:ea typeface="Arial"/>
                              <a:cs typeface="Times New Roman" panose="02020603050405020304" pitchFamily="18" charset="0"/>
                              <a:sym typeface="Arial"/>
                            </a:rPr>
                            <a:t>vapor</a:t>
                          </a:r>
                          <a:r>
                            <a:rPr lang="fr-FR"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pressure of water </a:t>
                          </a:r>
                          <a:r>
                            <a:rPr lang="fr-FR" sz="1600" b="0" i="0" u="none" strike="noStrike" cap="none" dirty="0" err="1">
                              <a:solidFill>
                                <a:srgbClr val="000000"/>
                              </a:solidFill>
                              <a:effectLst/>
                              <a:latin typeface="Times New Roman" panose="02020603050405020304" pitchFamily="18" charset="0"/>
                              <a:ea typeface="Arial"/>
                              <a:cs typeface="Times New Roman" panose="02020603050405020304" pitchFamily="18" charset="0"/>
                              <a:sym typeface="Arial"/>
                            </a:rPr>
                            <a:t>above</a:t>
                          </a:r>
                          <a:r>
                            <a:rPr lang="fr-FR"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the </a:t>
                          </a:r>
                          <a:r>
                            <a:rPr lang="fr-FR" sz="1600" b="0" i="0" u="none" strike="noStrike" cap="none" dirty="0" err="1">
                              <a:solidFill>
                                <a:srgbClr val="000000"/>
                              </a:solidFill>
                              <a:effectLst/>
                              <a:latin typeface="Times New Roman" panose="02020603050405020304" pitchFamily="18" charset="0"/>
                              <a:ea typeface="Arial"/>
                              <a:cs typeface="Times New Roman" panose="02020603050405020304" pitchFamily="18" charset="0"/>
                              <a:sym typeface="Arial"/>
                            </a:rPr>
                            <a:t>food</a:t>
                          </a:r>
                          <a:r>
                            <a:rPr lang="fr-FR"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a:t>
                          </a:r>
                        </a:p>
                        <a:p>
                          <a14:m>
                            <m:oMath xmlns:m="http://schemas.openxmlformats.org/officeDocument/2006/math">
                              <m:sSub>
                                <m:sSubPr>
                                  <m:ctrlPr>
                                    <a:rPr lang="ar-DZ" sz="1600" b="0" i="1" u="none" strike="noStrike" cap="none">
                                      <a:solidFill>
                                        <a:srgbClr val="000000"/>
                                      </a:solidFill>
                                      <a:latin typeface="Cambria Math" panose="02040503050406030204" pitchFamily="18" charset="0"/>
                                      <a:ea typeface="Arial"/>
                                      <a:cs typeface="+mj-cs"/>
                                      <a:sym typeface="Arial"/>
                                    </a:rPr>
                                  </m:ctrlPr>
                                </m:sSubPr>
                                <m:e>
                                  <m:r>
                                    <a:rPr lang="ar-DZ" sz="1600" b="0" i="1" u="none" strike="noStrike" cap="none">
                                      <a:solidFill>
                                        <a:srgbClr val="000000"/>
                                      </a:solidFill>
                                      <a:latin typeface="Cambria Math" panose="02040503050406030204" pitchFamily="18" charset="0"/>
                                      <a:ea typeface="Arial"/>
                                      <a:cs typeface="+mj-cs"/>
                                      <a:sym typeface="Arial"/>
                                    </a:rPr>
                                    <m:t>𝑝</m:t>
                                  </m:r>
                                </m:e>
                                <m:sub>
                                  <m:r>
                                    <a:rPr lang="fr-FR" sz="1600" b="0" i="1" u="none" strike="noStrike" cap="none" smtClean="0">
                                      <a:solidFill>
                                        <a:srgbClr val="000000"/>
                                      </a:solidFill>
                                      <a:latin typeface="Cambria Math" panose="02040503050406030204" pitchFamily="18" charset="0"/>
                                      <a:ea typeface="Arial"/>
                                      <a:cs typeface="+mj-cs"/>
                                      <a:sym typeface="Arial"/>
                                    </a:rPr>
                                    <m:t>0</m:t>
                                  </m:r>
                                </m:sub>
                              </m:sSub>
                            </m:oMath>
                          </a14:m>
                          <a:r>
                            <a:rPr lang="ar-DZ"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t>
                          </a:r>
                          <a:r>
                            <a:rPr lang="fr-FR" sz="1600" b="0" i="0" u="none" strike="noStrike" cap="none" dirty="0" err="1">
                              <a:solidFill>
                                <a:srgbClr val="000000"/>
                              </a:solidFill>
                              <a:effectLst/>
                              <a:latin typeface="Times New Roman" panose="02020603050405020304" pitchFamily="18" charset="0"/>
                              <a:ea typeface="Arial"/>
                              <a:cs typeface="Times New Roman" panose="02020603050405020304" pitchFamily="18" charset="0"/>
                              <a:sym typeface="Arial"/>
                            </a:rPr>
                            <a:t>is</a:t>
                          </a:r>
                          <a:r>
                            <a:rPr lang="fr-FR"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the </a:t>
                          </a:r>
                          <a:r>
                            <a:rPr lang="fr-FR" sz="1600" b="0" i="0" u="none" strike="noStrike" cap="none" dirty="0" err="1">
                              <a:solidFill>
                                <a:srgbClr val="000000"/>
                              </a:solidFill>
                              <a:effectLst/>
                              <a:latin typeface="Times New Roman" panose="02020603050405020304" pitchFamily="18" charset="0"/>
                              <a:ea typeface="Arial"/>
                              <a:cs typeface="Times New Roman" panose="02020603050405020304" pitchFamily="18" charset="0"/>
                              <a:sym typeface="Arial"/>
                            </a:rPr>
                            <a:t>vapor</a:t>
                          </a:r>
                          <a:r>
                            <a:rPr lang="fr-FR"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pressure of pure water at the </a:t>
                          </a:r>
                          <a:r>
                            <a:rPr lang="fr-FR" sz="1600" b="0" i="0" u="none" strike="noStrike" cap="none" dirty="0" err="1">
                              <a:solidFill>
                                <a:srgbClr val="000000"/>
                              </a:solidFill>
                              <a:effectLst/>
                              <a:latin typeface="Times New Roman" panose="02020603050405020304" pitchFamily="18" charset="0"/>
                              <a:ea typeface="Arial"/>
                              <a:cs typeface="Times New Roman" panose="02020603050405020304" pitchFamily="18" charset="0"/>
                              <a:sym typeface="Arial"/>
                            </a:rPr>
                            <a:t>same</a:t>
                          </a:r>
                          <a:r>
                            <a:rPr lang="fr-FR"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t>
                          </a:r>
                          <a:r>
                            <a:rPr lang="fr-FR" sz="1600" b="0" i="0" u="none" strike="noStrike" cap="none" dirty="0" err="1">
                              <a:solidFill>
                                <a:srgbClr val="000000"/>
                              </a:solidFill>
                              <a:effectLst/>
                              <a:latin typeface="Times New Roman" panose="02020603050405020304" pitchFamily="18" charset="0"/>
                              <a:ea typeface="Arial"/>
                              <a:cs typeface="Times New Roman" panose="02020603050405020304" pitchFamily="18" charset="0"/>
                              <a:sym typeface="Arial"/>
                            </a:rPr>
                            <a:t>temperature</a:t>
                          </a:r>
                          <a:r>
                            <a:rPr lang="fr-FR"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a:t>
                          </a:r>
                        </a:p>
                      </a:txBody>
                      <a:tcPr marL="91425" marR="91425" marT="91425" marB="91425" anchor="ctr">
                        <a:lnL w="9525" cap="flat" cmpd="sng">
                          <a:solidFill>
                            <a:schemeClr val="dk1"/>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solidFill>
                          <a:schemeClr val="accent3">
                            <a:alpha val="21520"/>
                          </a:schemeClr>
                        </a:solidFill>
                      </a:tcPr>
                    </a:tc>
                    <a:extLst>
                      <a:ext uri="{0D108BD9-81ED-4DB2-BD59-A6C34878D82A}">
                        <a16:rowId xmlns:a16="http://schemas.microsoft.com/office/drawing/2014/main" val="10001"/>
                      </a:ext>
                    </a:extLst>
                  </a:tr>
                  <a:tr h="1435538">
                    <a:tc>
                      <a:txBody>
                        <a:bodyPr/>
                        <a:lstStyle/>
                        <a:p>
                          <a:r>
                            <a:rPr lang="en-US"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Fresh fruits and vegetables:</a:t>
                          </a:r>
                          <a:r>
                            <a:rPr lang="en-US"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aw = 0.97-0.99</a:t>
                          </a:r>
                        </a:p>
                        <a:p>
                          <a:r>
                            <a:rPr lang="en-US"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Fresh meat:</a:t>
                          </a:r>
                          <a:r>
                            <a:rPr lang="en-US"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aw = 0.95-0.97</a:t>
                          </a:r>
                        </a:p>
                        <a:p>
                          <a:r>
                            <a:rPr lang="en-US"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Bread:</a:t>
                          </a:r>
                          <a:r>
                            <a:rPr lang="en-US"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aw = 0.94-0.97</a:t>
                          </a:r>
                        </a:p>
                        <a:p>
                          <a:r>
                            <a:rPr lang="en-US"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Jam:</a:t>
                          </a:r>
                          <a:r>
                            <a:rPr lang="en-US"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aw = 0.80-0.85</a:t>
                          </a:r>
                        </a:p>
                        <a:p>
                          <a:r>
                            <a:rPr lang="en-US"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Dried fruits:</a:t>
                          </a:r>
                          <a:r>
                            <a:rPr lang="en-US"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aw = 0.60-0.70</a:t>
                          </a:r>
                        </a:p>
                        <a:p>
                          <a:r>
                            <a:rPr lang="en-US"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Honey:</a:t>
                          </a:r>
                          <a:r>
                            <a:rPr lang="en-US"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aw = 0.50-0.70</a:t>
                          </a:r>
                        </a:p>
                        <a:p>
                          <a:r>
                            <a:rPr lang="en-US"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Cookies:</a:t>
                          </a:r>
                          <a:r>
                            <a:rPr lang="en-US"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aw = 0.30-0.40</a:t>
                          </a:r>
                        </a:p>
                      </a:txBody>
                      <a:tcPr marL="91425" marR="91425" marT="91425" marB="91425" anchor="ctr">
                        <a:lnL w="9525" cap="flat" cmpd="sng">
                          <a:solidFill>
                            <a:schemeClr val="dk1"/>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3">
                            <a:alpha val="21520"/>
                          </a:schemeClr>
                        </a:solidFill>
                      </a:tcPr>
                    </a:tc>
                    <a:extLst>
                      <a:ext uri="{0D108BD9-81ED-4DB2-BD59-A6C34878D82A}">
                        <a16:rowId xmlns:a16="http://schemas.microsoft.com/office/drawing/2014/main" val="10002"/>
                      </a:ext>
                    </a:extLst>
                  </a:tr>
                </a:tbl>
              </a:graphicData>
            </a:graphic>
          </p:graphicFrame>
        </mc:Choice>
        <mc:Fallback xmlns="">
          <p:graphicFrame>
            <p:nvGraphicFramePr>
              <p:cNvPr id="2" name="Google Shape;988;p58">
                <a:extLst>
                  <a:ext uri="{FF2B5EF4-FFF2-40B4-BE49-F238E27FC236}">
                    <a16:creationId xmlns:a16="http://schemas.microsoft.com/office/drawing/2014/main" id="{0F9D6B48-0C65-0A81-BD33-EB61A3C4651A}"/>
                  </a:ext>
                </a:extLst>
              </p:cNvPr>
              <p:cNvGraphicFramePr/>
              <p:nvPr>
                <p:extLst>
                  <p:ext uri="{D42A27DB-BD31-4B8C-83A1-F6EECF244321}">
                    <p14:modId xmlns:p14="http://schemas.microsoft.com/office/powerpoint/2010/main" val="97145359"/>
                  </p:ext>
                </p:extLst>
              </p:nvPr>
            </p:nvGraphicFramePr>
            <p:xfrm>
              <a:off x="888711" y="867104"/>
              <a:ext cx="7366578" cy="4210468"/>
            </p:xfrm>
            <a:graphic>
              <a:graphicData uri="http://schemas.openxmlformats.org/drawingml/2006/table">
                <a:tbl>
                  <a:tblPr>
                    <a:noFill/>
                    <a:tableStyleId>{F7B69C00-3781-4CFC-9CB6-F79073CF7D8A}</a:tableStyleId>
                  </a:tblPr>
                  <a:tblGrid>
                    <a:gridCol w="7366578">
                      <a:extLst>
                        <a:ext uri="{9D8B030D-6E8A-4147-A177-3AD203B41FA5}">
                          <a16:colId xmlns:a16="http://schemas.microsoft.com/office/drawing/2014/main" val="20001"/>
                        </a:ext>
                      </a:extLst>
                    </a:gridCol>
                  </a:tblGrid>
                  <a:tr h="426690">
                    <a:tc>
                      <a:txBody>
                        <a:bodyPr/>
                        <a:lstStyle/>
                        <a:p>
                          <a:pPr algn="ctr"/>
                          <a:r>
                            <a:rPr lang="fr-FR"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Water </a:t>
                          </a:r>
                          <a:r>
                            <a:rPr lang="fr-FR" sz="1600" b="1" i="0" u="none" strike="noStrike" cap="none" dirty="0" err="1">
                              <a:solidFill>
                                <a:srgbClr val="000000"/>
                              </a:solidFill>
                              <a:effectLst/>
                              <a:latin typeface="Times New Roman" panose="02020603050405020304" pitchFamily="18" charset="0"/>
                              <a:ea typeface="Arial"/>
                              <a:cs typeface="Times New Roman" panose="02020603050405020304" pitchFamily="18" charset="0"/>
                              <a:sym typeface="Arial"/>
                            </a:rPr>
                            <a:t>activity</a:t>
                          </a:r>
                          <a:r>
                            <a:rPr lang="fr-FR"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t>
                          </a:r>
                          <a:r>
                            <a:rPr lang="fr-FR" sz="1600" b="1" i="0" u="none" strike="noStrike" cap="none" dirty="0" err="1">
                              <a:solidFill>
                                <a:srgbClr val="000000"/>
                              </a:solidFill>
                              <a:effectLst/>
                              <a:latin typeface="Times New Roman" panose="02020603050405020304" pitchFamily="18" charset="0"/>
                              <a:ea typeface="Arial"/>
                              <a:cs typeface="Times New Roman" panose="02020603050405020304" pitchFamily="18" charset="0"/>
                              <a:sym typeface="Arial"/>
                            </a:rPr>
                            <a:t>aw</a:t>
                          </a:r>
                          <a:r>
                            <a:rPr lang="fr-FR"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t>
                          </a:r>
                        </a:p>
                      </a:txBody>
                      <a:tcPr marL="91425" marR="91425" marT="91425" marB="91425" anchor="ctr">
                        <a:lnL w="9525" cap="flat" cmpd="sng">
                          <a:solidFill>
                            <a:schemeClr val="dk1"/>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solidFill>
                            <a:srgbClr val="9E9E9E">
                              <a:alpha val="0"/>
                            </a:srgbClr>
                          </a:solidFill>
                          <a:prstDash val="solid"/>
                          <a:round/>
                          <a:headEnd type="none" w="sm" len="sm"/>
                          <a:tailEnd type="none" w="sm" len="sm"/>
                        </a:lnT>
                        <a:lnB w="9525" cap="flat" cmpd="sng" algn="ctr">
                          <a:solidFill>
                            <a:schemeClr val="dk1"/>
                          </a:solidFill>
                          <a:prstDash val="solid"/>
                          <a:round/>
                          <a:headEnd type="none" w="sm" len="sm"/>
                          <a:tailEnd type="none" w="sm" len="sm"/>
                        </a:lnB>
                        <a:solidFill>
                          <a:schemeClr val="accent4"/>
                        </a:solidFill>
                      </a:tcPr>
                    </a:tc>
                    <a:extLst>
                      <a:ext uri="{0D108BD9-81ED-4DB2-BD59-A6C34878D82A}">
                        <a16:rowId xmlns:a16="http://schemas.microsoft.com/office/drawing/2014/main" val="10000"/>
                      </a:ext>
                    </a:extLst>
                  </a:tr>
                  <a:tr h="1894048">
                    <a:tc>
                      <a:txBody>
                        <a:bodyPr/>
                        <a:lstStyle/>
                        <a:p>
                          <a:endParaRPr lang="fr-FR"/>
                        </a:p>
                      </a:txBody>
                      <a:tcPr marL="91425" marR="91425" marT="91425" marB="91425" anchor="ctr">
                        <a:lnL w="9525" cap="flat" cmpd="sng">
                          <a:solidFill>
                            <a:schemeClr val="dk1"/>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lgn="ctr">
                          <a:solidFill>
                            <a:schemeClr val="dk1"/>
                          </a:solidFill>
                          <a:prstDash val="solid"/>
                          <a:round/>
                          <a:headEnd type="none" w="sm" len="sm"/>
                          <a:tailEnd type="none" w="sm" len="sm"/>
                        </a:lnB>
                        <a:blipFill>
                          <a:blip r:embed="rId3"/>
                          <a:stretch>
                            <a:fillRect t="-22830" r="-83" b="-101286"/>
                          </a:stretch>
                        </a:blipFill>
                      </a:tcPr>
                    </a:tc>
                    <a:extLst>
                      <a:ext uri="{0D108BD9-81ED-4DB2-BD59-A6C34878D82A}">
                        <a16:rowId xmlns:a16="http://schemas.microsoft.com/office/drawing/2014/main" val="10001"/>
                      </a:ext>
                    </a:extLst>
                  </a:tr>
                  <a:tr h="1889730">
                    <a:tc>
                      <a:txBody>
                        <a:bodyPr/>
                        <a:lstStyle/>
                        <a:p>
                          <a:r>
                            <a:rPr lang="en-US"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Fresh fruits and vegetables:</a:t>
                          </a:r>
                          <a:r>
                            <a:rPr lang="en-US"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aw = 0.97-0.99</a:t>
                          </a:r>
                        </a:p>
                        <a:p>
                          <a:r>
                            <a:rPr lang="en-US"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Fresh meat:</a:t>
                          </a:r>
                          <a:r>
                            <a:rPr lang="en-US"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aw = 0.95-0.97</a:t>
                          </a:r>
                        </a:p>
                        <a:p>
                          <a:r>
                            <a:rPr lang="en-US"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Bread:</a:t>
                          </a:r>
                          <a:r>
                            <a:rPr lang="en-US"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aw = 0.94-0.97</a:t>
                          </a:r>
                        </a:p>
                        <a:p>
                          <a:r>
                            <a:rPr lang="en-US"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Jam:</a:t>
                          </a:r>
                          <a:r>
                            <a:rPr lang="en-US"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aw = 0.80-0.85</a:t>
                          </a:r>
                        </a:p>
                        <a:p>
                          <a:r>
                            <a:rPr lang="en-US"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Dried fruits:</a:t>
                          </a:r>
                          <a:r>
                            <a:rPr lang="en-US"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aw = 0.60-0.70</a:t>
                          </a:r>
                        </a:p>
                        <a:p>
                          <a:r>
                            <a:rPr lang="en-US"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Honey:</a:t>
                          </a:r>
                          <a:r>
                            <a:rPr lang="en-US"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aw = 0.50-0.70</a:t>
                          </a:r>
                        </a:p>
                        <a:p>
                          <a:r>
                            <a:rPr lang="en-US" sz="1600" b="1"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Cookies:</a:t>
                          </a:r>
                          <a:r>
                            <a:rPr lang="en-US" sz="1600" b="0" i="0" u="none" strike="noStrike" cap="none" dirty="0">
                              <a:solidFill>
                                <a:srgbClr val="000000"/>
                              </a:solidFill>
                              <a:effectLst/>
                              <a:latin typeface="Times New Roman" panose="02020603050405020304" pitchFamily="18" charset="0"/>
                              <a:ea typeface="Arial"/>
                              <a:cs typeface="Times New Roman" panose="02020603050405020304" pitchFamily="18" charset="0"/>
                              <a:sym typeface="Arial"/>
                            </a:rPr>
                            <a:t> aw = 0.30-0.40</a:t>
                          </a:r>
                        </a:p>
                      </a:txBody>
                      <a:tcPr marL="91425" marR="91425" marT="91425" marB="91425" anchor="ctr">
                        <a:lnL w="9525" cap="flat" cmpd="sng">
                          <a:solidFill>
                            <a:schemeClr val="dk1"/>
                          </a:solidFill>
                          <a:prstDash val="solid"/>
                          <a:round/>
                          <a:headEnd type="none" w="sm" len="sm"/>
                          <a:tailEnd type="none" w="sm" len="sm"/>
                        </a:lnL>
                        <a:lnR w="9525" cap="flat" cmpd="sng">
                          <a:solidFill>
                            <a:srgbClr val="9E9E9E">
                              <a:alpha val="0"/>
                            </a:srgbClr>
                          </a:solidFill>
                          <a:prstDash val="solid"/>
                          <a:round/>
                          <a:headEnd type="none" w="sm" len="sm"/>
                          <a:tailEnd type="none" w="sm" len="sm"/>
                        </a:lnR>
                        <a:lnT w="9525" cap="flat" cmpd="sng" algn="ctr">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accent3">
                            <a:alpha val="21520"/>
                          </a:schemeClr>
                        </a:solidFill>
                      </a:tcPr>
                    </a:tc>
                    <a:extLst>
                      <a:ext uri="{0D108BD9-81ED-4DB2-BD59-A6C34878D82A}">
                        <a16:rowId xmlns:a16="http://schemas.microsoft.com/office/drawing/2014/main" val="10002"/>
                      </a:ext>
                    </a:extLst>
                  </a:tr>
                </a:tbl>
              </a:graphicData>
            </a:graphic>
          </p:graphicFrame>
        </mc:Fallback>
      </mc:AlternateContent>
      <p:pic>
        <p:nvPicPr>
          <p:cNvPr id="3" name="Image 2">
            <a:extLst>
              <a:ext uri="{FF2B5EF4-FFF2-40B4-BE49-F238E27FC236}">
                <a16:creationId xmlns:a16="http://schemas.microsoft.com/office/drawing/2014/main" id="{87426AD2-BD1C-799E-E81A-AD0BE5F3AB04}"/>
              </a:ext>
            </a:extLst>
          </p:cNvPr>
          <p:cNvPicPr>
            <a:picLocks noChangeAspect="1"/>
          </p:cNvPicPr>
          <p:nvPr/>
        </p:nvPicPr>
        <p:blipFill>
          <a:blip r:embed="rId4"/>
          <a:stretch>
            <a:fillRect/>
          </a:stretch>
        </p:blipFill>
        <p:spPr>
          <a:xfrm>
            <a:off x="6140669" y="1422035"/>
            <a:ext cx="2059441" cy="1663240"/>
          </a:xfrm>
          <a:prstGeom prst="rect">
            <a:avLst/>
          </a:prstGeom>
        </p:spPr>
      </p:pic>
    </p:spTree>
    <p:extLst>
      <p:ext uri="{BB962C8B-B14F-4D97-AF65-F5344CB8AC3E}">
        <p14:creationId xmlns:p14="http://schemas.microsoft.com/office/powerpoint/2010/main" val="5532855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886">
          <a:extLst>
            <a:ext uri="{FF2B5EF4-FFF2-40B4-BE49-F238E27FC236}">
              <a16:creationId xmlns:a16="http://schemas.microsoft.com/office/drawing/2014/main" id="{58EBA533-E3A8-3BAD-B42C-FE6AEF016C8F}"/>
            </a:ext>
          </a:extLst>
        </p:cNvPr>
        <p:cNvGrpSpPr/>
        <p:nvPr/>
      </p:nvGrpSpPr>
      <p:grpSpPr>
        <a:xfrm>
          <a:off x="0" y="0"/>
          <a:ext cx="0" cy="0"/>
          <a:chOff x="0" y="0"/>
          <a:chExt cx="0" cy="0"/>
        </a:xfrm>
      </p:grpSpPr>
      <p:sp>
        <p:nvSpPr>
          <p:cNvPr id="887" name="Google Shape;887;p52">
            <a:extLst>
              <a:ext uri="{FF2B5EF4-FFF2-40B4-BE49-F238E27FC236}">
                <a16:creationId xmlns:a16="http://schemas.microsoft.com/office/drawing/2014/main" id="{17FEC1D9-4B3C-2EEA-1F71-C76B4917E8FE}"/>
              </a:ext>
            </a:extLst>
          </p:cNvPr>
          <p:cNvSpPr txBox="1">
            <a:spLocks noGrp="1"/>
          </p:cNvSpPr>
          <p:nvPr>
            <p:ph type="title"/>
          </p:nvPr>
        </p:nvSpPr>
        <p:spPr>
          <a:xfrm>
            <a:off x="-441435" y="1848038"/>
            <a:ext cx="4599754" cy="572700"/>
          </a:xfrm>
          <a:prstGeom prst="rect">
            <a:avLst/>
          </a:prstGeom>
        </p:spPr>
        <p:txBody>
          <a:bodyPr spcFirstLastPara="1" wrap="square" lIns="91425" tIns="91425" rIns="91425" bIns="91425" anchor="t" anchorCtr="0">
            <a:noAutofit/>
          </a:bodyPr>
          <a:lstStyle/>
          <a:p>
            <a:r>
              <a:rPr lang="fr-FR" dirty="0" err="1"/>
              <a:t>Measuring</a:t>
            </a:r>
            <a:r>
              <a:rPr lang="fr-FR" dirty="0"/>
              <a:t> water </a:t>
            </a:r>
            <a:br>
              <a:rPr lang="fr-FR" dirty="0"/>
            </a:br>
            <a:r>
              <a:rPr lang="fr-FR" dirty="0"/>
              <a:t>in </a:t>
            </a:r>
            <a:r>
              <a:rPr lang="fr-FR" dirty="0" err="1"/>
              <a:t>foods</a:t>
            </a:r>
            <a:r>
              <a:rPr lang="fr-FR" dirty="0"/>
              <a:t> </a:t>
            </a:r>
          </a:p>
        </p:txBody>
      </p:sp>
      <p:pic>
        <p:nvPicPr>
          <p:cNvPr id="6" name="Image 5">
            <a:extLst>
              <a:ext uri="{FF2B5EF4-FFF2-40B4-BE49-F238E27FC236}">
                <a16:creationId xmlns:a16="http://schemas.microsoft.com/office/drawing/2014/main" id="{12AE26A1-3749-39ED-0285-C7542AA387C8}"/>
              </a:ext>
            </a:extLst>
          </p:cNvPr>
          <p:cNvPicPr>
            <a:picLocks noChangeAspect="1"/>
          </p:cNvPicPr>
          <p:nvPr/>
        </p:nvPicPr>
        <p:blipFill>
          <a:blip r:embed="rId3"/>
          <a:srcRect l="-1019" t="3796" r="1019" b="-3796"/>
          <a:stretch>
            <a:fillRect/>
          </a:stretch>
        </p:blipFill>
        <p:spPr>
          <a:xfrm>
            <a:off x="3641013" y="-64302"/>
            <a:ext cx="5417426" cy="5143500"/>
          </a:xfrm>
          <a:prstGeom prst="rect">
            <a:avLst/>
          </a:prstGeom>
        </p:spPr>
      </p:pic>
    </p:spTree>
    <p:extLst>
      <p:ext uri="{BB962C8B-B14F-4D97-AF65-F5344CB8AC3E}">
        <p14:creationId xmlns:p14="http://schemas.microsoft.com/office/powerpoint/2010/main" val="14844171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005"/>
        <p:cNvGrpSpPr/>
        <p:nvPr/>
      </p:nvGrpSpPr>
      <p:grpSpPr>
        <a:xfrm>
          <a:off x="0" y="0"/>
          <a:ext cx="0" cy="0"/>
          <a:chOff x="0" y="0"/>
          <a:chExt cx="0" cy="0"/>
        </a:xfrm>
      </p:grpSpPr>
      <p:grpSp>
        <p:nvGrpSpPr>
          <p:cNvPr id="1006" name="Google Shape;1006;p60"/>
          <p:cNvGrpSpPr/>
          <p:nvPr/>
        </p:nvGrpSpPr>
        <p:grpSpPr>
          <a:xfrm>
            <a:off x="5478911" y="554541"/>
            <a:ext cx="3119700" cy="3895800"/>
            <a:chOff x="1202025" y="708350"/>
            <a:chExt cx="3119700" cy="3895800"/>
          </a:xfrm>
        </p:grpSpPr>
        <p:sp>
          <p:nvSpPr>
            <p:cNvPr id="1007" name="Google Shape;1007;p60"/>
            <p:cNvSpPr/>
            <p:nvPr/>
          </p:nvSpPr>
          <p:spPr>
            <a:xfrm>
              <a:off x="1202025" y="708350"/>
              <a:ext cx="3119700" cy="38958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60"/>
            <p:cNvSpPr/>
            <p:nvPr/>
          </p:nvSpPr>
          <p:spPr>
            <a:xfrm>
              <a:off x="2457975" y="4509800"/>
              <a:ext cx="607800" cy="94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0" name="Google Shape;1010;p60"/>
          <p:cNvSpPr txBox="1">
            <a:spLocks noGrp="1"/>
          </p:cNvSpPr>
          <p:nvPr>
            <p:ph type="subTitle" idx="1"/>
          </p:nvPr>
        </p:nvSpPr>
        <p:spPr>
          <a:xfrm>
            <a:off x="-77318" y="376864"/>
            <a:ext cx="5303893" cy="4612157"/>
          </a:xfrm>
          <a:prstGeom prst="rect">
            <a:avLst/>
          </a:prstGeom>
        </p:spPr>
        <p:txBody>
          <a:bodyPr spcFirstLastPara="1" wrap="square" lIns="91425" tIns="91425" rIns="91425" bIns="91425" anchor="t" anchorCtr="0">
            <a:noAutofit/>
          </a:bodyPr>
          <a:lstStyle/>
          <a:p>
            <a:pPr algn="just"/>
            <a:r>
              <a:rPr lang="en-US" dirty="0"/>
              <a:t>Water in foods is far more complex than just moisture content. The distribution between free, bound, and imbibed water fundamentally determines a food’s characteristics, from its texture and flavor to its safety and stability. For food science students, understanding these water types provides a foundation for explaining countless phenomena in food systems—from why bread goes stale to why pickles remain safe without refrigeration.</a:t>
            </a:r>
          </a:p>
          <a:p>
            <a:pPr algn="just"/>
            <a:r>
              <a:rPr lang="en-US" dirty="0"/>
              <a:t>As our understanding of food-water interactions continues to evolve, so too will our ability to create better food products: safer, more nutritious, longer-lasting, and with improved sensory qualities. This knowledge bridges the gap between traditional food wisdom and modern food technology, creating opportunities for innovation while respecting the fundamental principles that govern all food systems.</a:t>
            </a:r>
          </a:p>
        </p:txBody>
      </p:sp>
      <p:pic>
        <p:nvPicPr>
          <p:cNvPr id="1012" name="Google Shape;1012;p60"/>
          <p:cNvPicPr preferRelativeResize="0"/>
          <p:nvPr/>
        </p:nvPicPr>
        <p:blipFill rotWithShape="1">
          <a:blip r:embed="rId3">
            <a:alphaModFix/>
          </a:blip>
          <a:srcRect/>
          <a:stretch/>
        </p:blipFill>
        <p:spPr>
          <a:xfrm rot="1413463">
            <a:off x="7954441" y="3850116"/>
            <a:ext cx="1200150" cy="1200150"/>
          </a:xfrm>
          <a:prstGeom prst="rect">
            <a:avLst/>
          </a:prstGeom>
          <a:noFill/>
          <a:ln>
            <a:noFill/>
          </a:ln>
          <a:effectLst>
            <a:outerShdw blurRad="57150" dist="19050" dir="5400000" algn="bl" rotWithShape="0">
              <a:schemeClr val="dk1">
                <a:alpha val="50000"/>
              </a:schemeClr>
            </a:outerShdw>
          </a:effectLst>
        </p:spPr>
      </p:pic>
      <p:pic>
        <p:nvPicPr>
          <p:cNvPr id="1013" name="Google Shape;1013;p60"/>
          <p:cNvPicPr preferRelativeResize="0"/>
          <p:nvPr/>
        </p:nvPicPr>
        <p:blipFill rotWithShape="1">
          <a:blip r:embed="rId4">
            <a:alphaModFix/>
          </a:blip>
          <a:srcRect/>
          <a:stretch/>
        </p:blipFill>
        <p:spPr>
          <a:xfrm rot="1364748">
            <a:off x="4893940" y="-132027"/>
            <a:ext cx="1200150" cy="1200150"/>
          </a:xfrm>
          <a:prstGeom prst="rect">
            <a:avLst/>
          </a:prstGeom>
          <a:noFill/>
          <a:ln>
            <a:noFill/>
          </a:ln>
          <a:effectLst>
            <a:outerShdw blurRad="57150" dist="19050" dir="5400000" algn="bl" rotWithShape="0">
              <a:schemeClr val="dk1">
                <a:alpha val="50000"/>
              </a:schemeClr>
            </a:outerShdw>
          </a:effectLst>
        </p:spPr>
      </p:pic>
      <p:sp>
        <p:nvSpPr>
          <p:cNvPr id="3" name="ZoneTexte 2">
            <a:extLst>
              <a:ext uri="{FF2B5EF4-FFF2-40B4-BE49-F238E27FC236}">
                <a16:creationId xmlns:a16="http://schemas.microsoft.com/office/drawing/2014/main" id="{350EE15C-77DB-91CE-425F-2AD1245568A1}"/>
              </a:ext>
            </a:extLst>
          </p:cNvPr>
          <p:cNvSpPr txBox="1"/>
          <p:nvPr/>
        </p:nvSpPr>
        <p:spPr>
          <a:xfrm>
            <a:off x="5651938" y="693159"/>
            <a:ext cx="2829909" cy="3372077"/>
          </a:xfrm>
          <a:prstGeom prst="rect">
            <a:avLst/>
          </a:prstGeom>
          <a:noFill/>
        </p:spPr>
        <p:txBody>
          <a:bodyPr wrap="square">
            <a:spAutoFit/>
          </a:bodyPr>
          <a:lstStyle/>
          <a:p>
            <a:pPr algn="just">
              <a:lnSpc>
                <a:spcPct val="150000"/>
              </a:lnSpc>
            </a:pPr>
            <a:r>
              <a:rPr lang="en-US" sz="1600" b="1" dirty="0">
                <a:latin typeface="Times New Roman" panose="02020603050405020304" pitchFamily="18" charset="0"/>
                <a:cs typeface="Times New Roman" panose="02020603050405020304" pitchFamily="18" charset="0"/>
              </a:rPr>
              <a:t>What do you think? </a:t>
            </a:r>
            <a:r>
              <a:rPr lang="en-US" sz="1600" dirty="0">
                <a:latin typeface="Times New Roman" panose="02020603050405020304" pitchFamily="18" charset="0"/>
                <a:cs typeface="Times New Roman" panose="02020603050405020304" pitchFamily="18" charset="0"/>
              </a:rPr>
              <a:t>How might understanding the different types of water in foods help you make better decisions about food storage in your own kitchen? Have you noticed texture changes in foods that could be explained by shifts in water distribution?</a:t>
            </a:r>
          </a:p>
        </p:txBody>
      </p:sp>
      <p:sp>
        <p:nvSpPr>
          <p:cNvPr id="5" name="Titre 4">
            <a:extLst>
              <a:ext uri="{FF2B5EF4-FFF2-40B4-BE49-F238E27FC236}">
                <a16:creationId xmlns:a16="http://schemas.microsoft.com/office/drawing/2014/main" id="{28ECCDF0-6C29-1A38-D102-5EE359E22DF7}"/>
              </a:ext>
            </a:extLst>
          </p:cNvPr>
          <p:cNvSpPr>
            <a:spLocks noGrp="1"/>
          </p:cNvSpPr>
          <p:nvPr>
            <p:ph type="title"/>
          </p:nvPr>
        </p:nvSpPr>
        <p:spPr>
          <a:xfrm>
            <a:off x="494750" y="0"/>
            <a:ext cx="2278118" cy="531343"/>
          </a:xfrm>
        </p:spPr>
        <p:txBody>
          <a:bodyPr/>
          <a:lstStyle/>
          <a:p>
            <a:r>
              <a:rPr lang="fr-FR" dirty="0"/>
              <a:t>Conclusion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6BF49-9BBE-44E2-DCB5-AFE35DD72CE4}"/>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7AF637C5-DE8E-F5FB-1BBD-109036A9F7F9}"/>
              </a:ext>
            </a:extLst>
          </p:cNvPr>
          <p:cNvSpPr txBox="1">
            <a:spLocks noGrp="1"/>
          </p:cNvSpPr>
          <p:nvPr>
            <p:ph type="title"/>
          </p:nvPr>
        </p:nvSpPr>
        <p:spPr>
          <a:xfrm>
            <a:off x="1504266" y="1820636"/>
            <a:ext cx="6798811" cy="1502228"/>
          </a:xfrm>
          <a:prstGeom prst="rect">
            <a:avLst/>
          </a:prstGeom>
        </p:spPr>
        <p:txBody>
          <a:bodyPr spcFirstLastPara="1" wrap="square" lIns="91425" tIns="91425" rIns="91425" bIns="91425" anchor="t" anchorCtr="0">
            <a:noAutofit/>
          </a:bodyPr>
          <a:lstStyle/>
          <a:p>
            <a:r>
              <a:rPr lang="en" sz="4800" dirty="0">
                <a:solidFill>
                  <a:srgbClr val="FF0000"/>
                </a:solidFill>
              </a:rPr>
              <a:t>— </a:t>
            </a:r>
            <a:r>
              <a:rPr lang="fr-FR" sz="4800" dirty="0">
                <a:solidFill>
                  <a:srgbClr val="FF0000"/>
                </a:solidFill>
              </a:rPr>
              <a:t>Adsorption </a:t>
            </a:r>
            <a:r>
              <a:rPr lang="fr-FR" sz="4800" dirty="0" err="1">
                <a:solidFill>
                  <a:srgbClr val="FF0000"/>
                </a:solidFill>
              </a:rPr>
              <a:t>Isotherm</a:t>
            </a:r>
            <a:br>
              <a:rPr lang="fr-FR" dirty="0"/>
            </a:br>
            <a:br>
              <a:rPr lang="en-US" dirty="0"/>
            </a:br>
            <a:br>
              <a:rPr lang="fr-FR" dirty="0"/>
            </a:br>
            <a:endParaRPr dirty="0"/>
          </a:p>
        </p:txBody>
      </p:sp>
    </p:spTree>
    <p:extLst>
      <p:ext uri="{BB962C8B-B14F-4D97-AF65-F5344CB8AC3E}">
        <p14:creationId xmlns:p14="http://schemas.microsoft.com/office/powerpoint/2010/main" val="35274081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13435-629E-43B2-5028-835AC65A1028}"/>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8C3A4864-1D24-457E-1D90-1CA886A3C98D}"/>
              </a:ext>
            </a:extLst>
          </p:cNvPr>
          <p:cNvSpPr txBox="1">
            <a:spLocks noGrp="1"/>
          </p:cNvSpPr>
          <p:nvPr>
            <p:ph type="title"/>
          </p:nvPr>
        </p:nvSpPr>
        <p:spPr>
          <a:xfrm>
            <a:off x="1243010" y="0"/>
            <a:ext cx="6403266" cy="681958"/>
          </a:xfrm>
          <a:prstGeom prst="rect">
            <a:avLst/>
          </a:prstGeom>
        </p:spPr>
        <p:txBody>
          <a:bodyPr spcFirstLastPara="1" wrap="square" lIns="91425" tIns="91425" rIns="91425" bIns="91425" anchor="t" anchorCtr="0">
            <a:noAutofit/>
          </a:bodyPr>
          <a:lstStyle/>
          <a:p>
            <a:r>
              <a:rPr lang="en" sz="2400" dirty="0"/>
              <a:t>— </a:t>
            </a:r>
            <a:r>
              <a:rPr lang="en-US" dirty="0">
                <a:solidFill>
                  <a:srgbClr val="FF0000"/>
                </a:solidFill>
              </a:rPr>
              <a:t>What Is an Adsorption Isotherm?</a:t>
            </a:r>
            <a:br>
              <a:rPr lang="en-US" dirty="0">
                <a:solidFill>
                  <a:srgbClr val="FF0000"/>
                </a:solidFill>
              </a:rPr>
            </a:br>
            <a:br>
              <a:rPr lang="fr-FR" dirty="0">
                <a:solidFill>
                  <a:srgbClr val="FF0000"/>
                </a:solidFill>
              </a:rPr>
            </a:br>
            <a:br>
              <a:rPr lang="en-US" dirty="0"/>
            </a:br>
            <a:br>
              <a:rPr lang="fr-FR" dirty="0"/>
            </a:br>
            <a:endParaRPr dirty="0"/>
          </a:p>
        </p:txBody>
      </p:sp>
      <mc:AlternateContent xmlns:mc="http://schemas.openxmlformats.org/markup-compatibility/2006" xmlns:a14="http://schemas.microsoft.com/office/drawing/2010/main">
        <mc:Choice Requires="a14">
          <p:sp>
            <p:nvSpPr>
              <p:cNvPr id="4" name="ZoneTexte 3">
                <a:extLst>
                  <a:ext uri="{FF2B5EF4-FFF2-40B4-BE49-F238E27FC236}">
                    <a16:creationId xmlns:a16="http://schemas.microsoft.com/office/drawing/2014/main" id="{8170E832-97FE-01F6-D841-425DFCBE3D34}"/>
                  </a:ext>
                </a:extLst>
              </p:cNvPr>
              <p:cNvSpPr txBox="1"/>
              <p:nvPr/>
            </p:nvSpPr>
            <p:spPr>
              <a:xfrm>
                <a:off x="193091" y="617052"/>
                <a:ext cx="8503104" cy="1477328"/>
              </a:xfrm>
              <a:prstGeom prst="rect">
                <a:avLst/>
              </a:prstGeom>
              <a:noFill/>
            </p:spPr>
            <p:txBody>
              <a:bodyPr wrap="square">
                <a:spAutoFit/>
              </a:bodyPr>
              <a:lstStyle/>
              <a:p>
                <a:pPr algn="ctr"/>
                <a:r>
                  <a:rPr lang="fr-FR" sz="1800" b="0" i="0" dirty="0">
                    <a:effectLst/>
                    <a:latin typeface="fkGroteskNeue"/>
                    <a:cs typeface="+mj-cs"/>
                  </a:rPr>
                  <a:t>A water adsorption </a:t>
                </a:r>
                <a:r>
                  <a:rPr lang="fr-FR" sz="1800" b="0" i="0" dirty="0" err="1">
                    <a:effectLst/>
                    <a:latin typeface="fkGroteskNeue"/>
                    <a:cs typeface="+mj-cs"/>
                  </a:rPr>
                  <a:t>isotherm</a:t>
                </a:r>
                <a:r>
                  <a:rPr lang="fr-FR" sz="1800" b="0" i="0" dirty="0">
                    <a:effectLst/>
                    <a:latin typeface="fkGroteskNeue"/>
                    <a:cs typeface="+mj-cs"/>
                  </a:rPr>
                  <a:t> </a:t>
                </a:r>
                <a:r>
                  <a:rPr lang="fr-FR" sz="1800" b="0" i="0" dirty="0" err="1">
                    <a:effectLst/>
                    <a:latin typeface="fkGroteskNeue"/>
                    <a:cs typeface="+mj-cs"/>
                  </a:rPr>
                  <a:t>is</a:t>
                </a:r>
                <a:r>
                  <a:rPr lang="fr-FR" sz="1800" b="0" i="0" dirty="0">
                    <a:effectLst/>
                    <a:latin typeface="fkGroteskNeue"/>
                    <a:cs typeface="+mj-cs"/>
                  </a:rPr>
                  <a:t> a </a:t>
                </a:r>
                <a:r>
                  <a:rPr lang="fr-FR" sz="1800" b="0" i="0" dirty="0" err="1">
                    <a:effectLst/>
                    <a:latin typeface="fkGroteskNeue"/>
                    <a:cs typeface="+mj-cs"/>
                  </a:rPr>
                  <a:t>curve</a:t>
                </a:r>
                <a:r>
                  <a:rPr lang="fr-FR" sz="1800" b="0" i="0" dirty="0">
                    <a:effectLst/>
                    <a:latin typeface="fkGroteskNeue"/>
                    <a:cs typeface="+mj-cs"/>
                  </a:rPr>
                  <a:t> </a:t>
                </a:r>
                <a:r>
                  <a:rPr lang="fr-FR" sz="1800" b="0" i="0" dirty="0" err="1">
                    <a:effectLst/>
                    <a:latin typeface="fkGroteskNeue"/>
                    <a:cs typeface="+mj-cs"/>
                  </a:rPr>
                  <a:t>that</a:t>
                </a:r>
                <a:r>
                  <a:rPr lang="fr-FR" sz="1800" b="0" i="0" dirty="0">
                    <a:effectLst/>
                    <a:latin typeface="fkGroteskNeue"/>
                    <a:cs typeface="+mj-cs"/>
                  </a:rPr>
                  <a:t> shows how </a:t>
                </a:r>
                <a:r>
                  <a:rPr lang="fr-FR" sz="1800" b="0" i="0" dirty="0" err="1">
                    <a:effectLst/>
                    <a:latin typeface="fkGroteskNeue"/>
                    <a:cs typeface="+mj-cs"/>
                  </a:rPr>
                  <a:t>much</a:t>
                </a:r>
                <a:r>
                  <a:rPr lang="fr-FR" sz="1800" b="0" i="0" dirty="0">
                    <a:effectLst/>
                    <a:latin typeface="fkGroteskNeue"/>
                    <a:cs typeface="+mj-cs"/>
                  </a:rPr>
                  <a:t> water a </a:t>
                </a:r>
                <a:r>
                  <a:rPr lang="fr-FR" sz="1800" b="0" i="0" dirty="0" err="1">
                    <a:effectLst/>
                    <a:latin typeface="fkGroteskNeue"/>
                    <a:cs typeface="+mj-cs"/>
                  </a:rPr>
                  <a:t>food</a:t>
                </a:r>
                <a:r>
                  <a:rPr lang="fr-FR" sz="1800" b="0" i="0" dirty="0">
                    <a:effectLst/>
                    <a:latin typeface="fkGroteskNeue"/>
                    <a:cs typeface="+mj-cs"/>
                  </a:rPr>
                  <a:t> can </a:t>
                </a:r>
                <a:r>
                  <a:rPr lang="fr-FR" sz="1800" b="0" i="0" dirty="0" err="1">
                    <a:effectLst/>
                    <a:latin typeface="fkGroteskNeue"/>
                    <a:cs typeface="+mj-cs"/>
                  </a:rPr>
                  <a:t>hold</a:t>
                </a:r>
                <a:r>
                  <a:rPr lang="fr-FR" sz="1800" b="0" i="0" dirty="0">
                    <a:effectLst/>
                    <a:latin typeface="fkGroteskNeue"/>
                    <a:cs typeface="+mj-cs"/>
                  </a:rPr>
                  <a:t> (</a:t>
                </a:r>
                <a:r>
                  <a:rPr lang="fr-FR" sz="1800" b="0" i="0" dirty="0" err="1">
                    <a:effectLst/>
                    <a:latin typeface="fkGroteskNeue"/>
                    <a:cs typeface="+mj-cs"/>
                  </a:rPr>
                  <a:t>its</a:t>
                </a:r>
                <a:r>
                  <a:rPr lang="fr-FR" sz="1800" b="0" i="0" dirty="0">
                    <a:effectLst/>
                    <a:latin typeface="fkGroteskNeue"/>
                    <a:cs typeface="+mj-cs"/>
                  </a:rPr>
                  <a:t> </a:t>
                </a:r>
                <a:r>
                  <a:rPr lang="fr-FR" sz="1800" b="0" i="0" dirty="0" err="1">
                    <a:effectLst/>
                    <a:latin typeface="fkGroteskNeue"/>
                    <a:cs typeface="+mj-cs"/>
                  </a:rPr>
                  <a:t>moisture</a:t>
                </a:r>
                <a:r>
                  <a:rPr lang="fr-FR" sz="1800" b="0" i="0" dirty="0">
                    <a:effectLst/>
                    <a:latin typeface="fkGroteskNeue"/>
                    <a:cs typeface="+mj-cs"/>
                  </a:rPr>
                  <a:t> content) at </a:t>
                </a:r>
                <a:r>
                  <a:rPr lang="fr-FR" sz="1800" b="0" i="0" dirty="0" err="1">
                    <a:effectLst/>
                    <a:latin typeface="fkGroteskNeue"/>
                    <a:cs typeface="+mj-cs"/>
                  </a:rPr>
                  <a:t>different</a:t>
                </a:r>
                <a:r>
                  <a:rPr lang="fr-FR" sz="1800" b="0" i="0" dirty="0">
                    <a:effectLst/>
                    <a:latin typeface="fkGroteskNeue"/>
                    <a:cs typeface="+mj-cs"/>
                  </a:rPr>
                  <a:t> </a:t>
                </a:r>
                <a:r>
                  <a:rPr lang="fr-FR" sz="1800" b="0" i="0" dirty="0" err="1">
                    <a:effectLst/>
                    <a:latin typeface="fkGroteskNeue"/>
                    <a:cs typeface="+mj-cs"/>
                  </a:rPr>
                  <a:t>levels</a:t>
                </a:r>
                <a:r>
                  <a:rPr lang="fr-FR" sz="1800" b="0" i="0" dirty="0">
                    <a:effectLst/>
                    <a:latin typeface="fkGroteskNeue"/>
                    <a:cs typeface="+mj-cs"/>
                  </a:rPr>
                  <a:t> of air </a:t>
                </a:r>
                <a:r>
                  <a:rPr lang="fr-FR" sz="1800" b="0" i="0" dirty="0" err="1">
                    <a:effectLst/>
                    <a:latin typeface="fkGroteskNeue"/>
                    <a:cs typeface="+mj-cs"/>
                  </a:rPr>
                  <a:t>humidity</a:t>
                </a:r>
                <a:r>
                  <a:rPr lang="fr-FR" sz="1800" b="0" i="0" dirty="0">
                    <a:effectLst/>
                    <a:latin typeface="fkGroteskNeue"/>
                    <a:cs typeface="+mj-cs"/>
                  </a:rPr>
                  <a:t> (</a:t>
                </a:r>
                <a:r>
                  <a:rPr lang="fr-FR" sz="1800" b="0" i="0" dirty="0" err="1">
                    <a:effectLst/>
                    <a:latin typeface="fkGroteskNeue"/>
                    <a:cs typeface="+mj-cs"/>
                  </a:rPr>
                  <a:t>expressed</a:t>
                </a:r>
                <a:r>
                  <a:rPr lang="fr-FR" sz="1800" b="0" i="0" dirty="0">
                    <a:effectLst/>
                    <a:latin typeface="fkGroteskNeue"/>
                    <a:cs typeface="+mj-cs"/>
                  </a:rPr>
                  <a:t> as water </a:t>
                </a:r>
                <a:r>
                  <a:rPr lang="fr-FR" sz="1800" b="0" i="0" dirty="0" err="1">
                    <a:effectLst/>
                    <a:latin typeface="fkGroteskNeue"/>
                    <a:cs typeface="+mj-cs"/>
                  </a:rPr>
                  <a:t>activity</a:t>
                </a:r>
                <a:r>
                  <a:rPr lang="fr-FR" sz="1800" b="0" i="0" dirty="0">
                    <a:effectLst/>
                    <a:latin typeface="fkGroteskNeue"/>
                    <a:cs typeface="+mj-cs"/>
                  </a:rPr>
                  <a:t>, </a:t>
                </a:r>
                <a14:m>
                  <m:oMath xmlns:m="http://schemas.openxmlformats.org/officeDocument/2006/math">
                    <m:sSub>
                      <m:sSubPr>
                        <m:ctrlPr>
                          <a:rPr lang="ar-DZ" sz="1800" i="1">
                            <a:latin typeface="Cambria Math" panose="02040503050406030204" pitchFamily="18" charset="0"/>
                            <a:cs typeface="+mj-cs"/>
                          </a:rPr>
                        </m:ctrlPr>
                      </m:sSubPr>
                      <m:e>
                        <m:r>
                          <a:rPr lang="ar-DZ" sz="1800" i="1">
                            <a:latin typeface="Cambria Math" panose="02040503050406030204" pitchFamily="18" charset="0"/>
                            <a:cs typeface="+mj-cs"/>
                          </a:rPr>
                          <m:t>𝑎</m:t>
                        </m:r>
                      </m:e>
                      <m:sub>
                        <m:r>
                          <a:rPr lang="ar-DZ" sz="1800" i="1">
                            <a:latin typeface="Cambria Math" panose="02040503050406030204" pitchFamily="18" charset="0"/>
                            <a:cs typeface="+mj-cs"/>
                          </a:rPr>
                          <m:t>𝑤</m:t>
                        </m:r>
                      </m:sub>
                    </m:sSub>
                  </m:oMath>
                </a14:m>
                <a:r>
                  <a:rPr lang="ar-DZ" sz="1800" b="0" i="0" dirty="0">
                    <a:effectLst/>
                    <a:latin typeface="fkGroteskNeue"/>
                    <a:cs typeface="+mj-cs"/>
                  </a:rPr>
                  <a:t>), </a:t>
                </a:r>
                <a:r>
                  <a:rPr lang="fr-FR" sz="1800" b="0" i="0" dirty="0">
                    <a:effectLst/>
                    <a:latin typeface="fkGroteskNeue"/>
                    <a:cs typeface="+mj-cs"/>
                  </a:rPr>
                  <a:t>all </a:t>
                </a:r>
                <a:r>
                  <a:rPr lang="fr-FR" sz="1800" b="0" i="0" dirty="0" err="1">
                    <a:effectLst/>
                    <a:latin typeface="fkGroteskNeue"/>
                    <a:cs typeface="+mj-cs"/>
                  </a:rPr>
                  <a:t>measured</a:t>
                </a:r>
                <a:r>
                  <a:rPr lang="fr-FR" sz="1800" b="0" i="0" dirty="0">
                    <a:effectLst/>
                    <a:latin typeface="fkGroteskNeue"/>
                    <a:cs typeface="+mj-cs"/>
                  </a:rPr>
                  <a:t> at a constant </a:t>
                </a:r>
                <a:r>
                  <a:rPr lang="fr-FR" sz="1800" b="0" i="0" dirty="0" err="1">
                    <a:effectLst/>
                    <a:latin typeface="fkGroteskNeue"/>
                    <a:cs typeface="+mj-cs"/>
                  </a:rPr>
                  <a:t>temperature</a:t>
                </a:r>
                <a:r>
                  <a:rPr lang="fr-FR" sz="1800" b="0" i="0" dirty="0">
                    <a:effectLst/>
                    <a:latin typeface="fkGroteskNeue"/>
                    <a:cs typeface="+mj-cs"/>
                  </a:rPr>
                  <a:t>. This </a:t>
                </a:r>
                <a:r>
                  <a:rPr lang="fr-FR" sz="1800" b="0" i="0" dirty="0" err="1">
                    <a:effectLst/>
                    <a:latin typeface="fkGroteskNeue"/>
                    <a:cs typeface="+mj-cs"/>
                  </a:rPr>
                  <a:t>is</a:t>
                </a:r>
                <a:r>
                  <a:rPr lang="fr-FR" sz="1800" b="0" i="0" dirty="0">
                    <a:effectLst/>
                    <a:latin typeface="fkGroteskNeue"/>
                    <a:cs typeface="+mj-cs"/>
                  </a:rPr>
                  <a:t> a crucial concept in </a:t>
                </a:r>
                <a:r>
                  <a:rPr lang="fr-FR" sz="1800" b="0" i="0" dirty="0" err="1">
                    <a:effectLst/>
                    <a:latin typeface="fkGroteskNeue"/>
                    <a:cs typeface="+mj-cs"/>
                  </a:rPr>
                  <a:t>food</a:t>
                </a:r>
                <a:r>
                  <a:rPr lang="fr-FR" sz="1800" b="0" i="0" dirty="0">
                    <a:effectLst/>
                    <a:latin typeface="fkGroteskNeue"/>
                    <a:cs typeface="+mj-cs"/>
                  </a:rPr>
                  <a:t> science, </a:t>
                </a:r>
                <a:r>
                  <a:rPr lang="fr-FR" sz="1800" b="0" i="0" dirty="0" err="1">
                    <a:effectLst/>
                    <a:latin typeface="fkGroteskNeue"/>
                    <a:cs typeface="+mj-cs"/>
                  </a:rPr>
                  <a:t>especially</a:t>
                </a:r>
                <a:r>
                  <a:rPr lang="fr-FR" sz="1800" b="0" i="0" dirty="0">
                    <a:effectLst/>
                    <a:latin typeface="fkGroteskNeue"/>
                    <a:cs typeface="+mj-cs"/>
                  </a:rPr>
                  <a:t> agri-</a:t>
                </a:r>
                <a:r>
                  <a:rPr lang="fr-FR" sz="1800" b="0" i="0" dirty="0" err="1">
                    <a:effectLst/>
                    <a:latin typeface="fkGroteskNeue"/>
                    <a:cs typeface="+mj-cs"/>
                  </a:rPr>
                  <a:t>food</a:t>
                </a:r>
                <a:r>
                  <a:rPr lang="fr-FR" sz="1800" b="0" i="0" dirty="0">
                    <a:effectLst/>
                    <a:latin typeface="fkGroteskNeue"/>
                    <a:cs typeface="+mj-cs"/>
                  </a:rPr>
                  <a:t>, </a:t>
                </a:r>
                <a:r>
                  <a:rPr lang="fr-FR" sz="1800" b="0" i="0" dirty="0" err="1">
                    <a:effectLst/>
                    <a:latin typeface="fkGroteskNeue"/>
                    <a:cs typeface="+mj-cs"/>
                  </a:rPr>
                  <a:t>because</a:t>
                </a:r>
                <a:r>
                  <a:rPr lang="fr-FR" sz="1800" b="0" i="0" dirty="0">
                    <a:effectLst/>
                    <a:latin typeface="fkGroteskNeue"/>
                    <a:cs typeface="+mj-cs"/>
                  </a:rPr>
                  <a:t> the </a:t>
                </a:r>
                <a:r>
                  <a:rPr lang="fr-FR" sz="1800" b="0" i="0" dirty="0" err="1">
                    <a:effectLst/>
                    <a:latin typeface="fkGroteskNeue"/>
                    <a:cs typeface="+mj-cs"/>
                  </a:rPr>
                  <a:t>way</a:t>
                </a:r>
                <a:r>
                  <a:rPr lang="fr-FR" sz="1800" b="0" i="0" dirty="0">
                    <a:effectLst/>
                    <a:latin typeface="fkGroteskNeue"/>
                    <a:cs typeface="+mj-cs"/>
                  </a:rPr>
                  <a:t> water </a:t>
                </a:r>
                <a:r>
                  <a:rPr lang="fr-FR" sz="1800" b="0" i="0" dirty="0" err="1">
                    <a:effectLst/>
                    <a:latin typeface="fkGroteskNeue"/>
                    <a:cs typeface="+mj-cs"/>
                  </a:rPr>
                  <a:t>interacts</a:t>
                </a:r>
                <a:r>
                  <a:rPr lang="fr-FR" sz="1800" b="0" i="0" dirty="0">
                    <a:effectLst/>
                    <a:latin typeface="fkGroteskNeue"/>
                    <a:cs typeface="+mj-cs"/>
                  </a:rPr>
                  <a:t> </a:t>
                </a:r>
                <a:r>
                  <a:rPr lang="fr-FR" sz="1800" b="0" i="0" dirty="0" err="1">
                    <a:effectLst/>
                    <a:latin typeface="fkGroteskNeue"/>
                    <a:cs typeface="+mj-cs"/>
                  </a:rPr>
                  <a:t>with</a:t>
                </a:r>
                <a:r>
                  <a:rPr lang="fr-FR" sz="1800" b="0" i="0" dirty="0">
                    <a:effectLst/>
                    <a:latin typeface="fkGroteskNeue"/>
                    <a:cs typeface="+mj-cs"/>
                  </a:rPr>
                  <a:t> </a:t>
                </a:r>
                <a:r>
                  <a:rPr lang="fr-FR" sz="1800" b="0" i="0" dirty="0" err="1">
                    <a:effectLst/>
                    <a:latin typeface="fkGroteskNeue"/>
                    <a:cs typeface="+mj-cs"/>
                  </a:rPr>
                  <a:t>food</a:t>
                </a:r>
                <a:r>
                  <a:rPr lang="fr-FR" sz="1800" b="0" i="0" dirty="0">
                    <a:effectLst/>
                    <a:latin typeface="fkGroteskNeue"/>
                    <a:cs typeface="+mj-cs"/>
                  </a:rPr>
                  <a:t> affects </a:t>
                </a:r>
                <a:r>
                  <a:rPr lang="fr-FR" sz="1800" b="0" i="0" dirty="0" err="1">
                    <a:effectLst/>
                    <a:latin typeface="fkGroteskNeue"/>
                    <a:cs typeface="+mj-cs"/>
                  </a:rPr>
                  <a:t>preservation</a:t>
                </a:r>
                <a:r>
                  <a:rPr lang="fr-FR" sz="1800" b="0" i="0" dirty="0">
                    <a:effectLst/>
                    <a:latin typeface="fkGroteskNeue"/>
                    <a:cs typeface="+mj-cs"/>
                  </a:rPr>
                  <a:t>, </a:t>
                </a:r>
                <a:r>
                  <a:rPr lang="fr-FR" sz="1800" b="0" i="0" dirty="0" err="1">
                    <a:effectLst/>
                    <a:latin typeface="fkGroteskNeue"/>
                    <a:cs typeface="+mj-cs"/>
                  </a:rPr>
                  <a:t>safety</a:t>
                </a:r>
                <a:r>
                  <a:rPr lang="fr-FR" sz="1800" b="0" i="0" dirty="0">
                    <a:effectLst/>
                    <a:latin typeface="fkGroteskNeue"/>
                    <a:cs typeface="+mj-cs"/>
                  </a:rPr>
                  <a:t>, texture, and shelf life.</a:t>
                </a:r>
                <a:endParaRPr lang="fr-FR" sz="1800" dirty="0">
                  <a:cs typeface="+mj-cs"/>
                </a:endParaRPr>
              </a:p>
            </p:txBody>
          </p:sp>
        </mc:Choice>
        <mc:Fallback xmlns="">
          <p:sp>
            <p:nvSpPr>
              <p:cNvPr id="4" name="ZoneTexte 3">
                <a:extLst>
                  <a:ext uri="{FF2B5EF4-FFF2-40B4-BE49-F238E27FC236}">
                    <a16:creationId xmlns:a16="http://schemas.microsoft.com/office/drawing/2014/main" id="{8170E832-97FE-01F6-D841-425DFCBE3D34}"/>
                  </a:ext>
                </a:extLst>
              </p:cNvPr>
              <p:cNvSpPr txBox="1">
                <a:spLocks noRot="1" noChangeAspect="1" noMove="1" noResize="1" noEditPoints="1" noAdjustHandles="1" noChangeArrowheads="1" noChangeShapeType="1" noTextEdit="1"/>
              </p:cNvSpPr>
              <p:nvPr/>
            </p:nvSpPr>
            <p:spPr>
              <a:xfrm>
                <a:off x="193091" y="617052"/>
                <a:ext cx="8503104" cy="1477328"/>
              </a:xfrm>
              <a:prstGeom prst="rect">
                <a:avLst/>
              </a:prstGeom>
              <a:blipFill>
                <a:blip r:embed="rId2"/>
                <a:stretch>
                  <a:fillRect t="-2058" r="-502" b="-5350"/>
                </a:stretch>
              </a:blipFill>
            </p:spPr>
            <p:txBody>
              <a:bodyPr/>
              <a:lstStyle/>
              <a:p>
                <a:r>
                  <a:rPr lang="fr-FR">
                    <a:noFill/>
                  </a:rPr>
                  <a:t> </a:t>
                </a:r>
              </a:p>
            </p:txBody>
          </p:sp>
        </mc:Fallback>
      </mc:AlternateContent>
      <p:sp>
        <p:nvSpPr>
          <p:cNvPr id="7" name="ZoneTexte 6">
            <a:extLst>
              <a:ext uri="{FF2B5EF4-FFF2-40B4-BE49-F238E27FC236}">
                <a16:creationId xmlns:a16="http://schemas.microsoft.com/office/drawing/2014/main" id="{D09F1183-3842-5AC9-8EC5-7AB19018EAF5}"/>
              </a:ext>
            </a:extLst>
          </p:cNvPr>
          <p:cNvSpPr txBox="1"/>
          <p:nvPr/>
        </p:nvSpPr>
        <p:spPr>
          <a:xfrm>
            <a:off x="0" y="2081893"/>
            <a:ext cx="9025618" cy="738664"/>
          </a:xfrm>
          <a:prstGeom prst="rect">
            <a:avLst/>
          </a:prstGeom>
          <a:noFill/>
        </p:spPr>
        <p:txBody>
          <a:bodyPr wrap="square">
            <a:spAutoFit/>
          </a:bodyPr>
          <a:lstStyle/>
          <a:p>
            <a:pPr algn="ctr">
              <a:buNone/>
            </a:pPr>
            <a:r>
              <a:rPr lang="en-US" sz="2400" b="1" i="0" dirty="0">
                <a:solidFill>
                  <a:srgbClr val="FF0000"/>
                </a:solidFill>
                <a:effectLst/>
                <a:latin typeface="Times New Roman" panose="02020603050405020304" pitchFamily="18" charset="0"/>
                <a:cs typeface="Times New Roman" panose="02020603050405020304" pitchFamily="18" charset="0"/>
              </a:rPr>
              <a:t>Absorption vs. Adsorption </a:t>
            </a:r>
          </a:p>
          <a:p>
            <a:pPr algn="ctr">
              <a:buNone/>
            </a:pPr>
            <a:r>
              <a:rPr lang="en-US" sz="1800" b="0" i="0" dirty="0">
                <a:effectLst/>
                <a:latin typeface="Times New Roman" panose="02020603050405020304" pitchFamily="18" charset="0"/>
                <a:cs typeface="Times New Roman" panose="02020603050405020304" pitchFamily="18" charset="0"/>
              </a:rPr>
              <a:t>Let’s clarify the difference between absorption and adsorption, </a:t>
            </a:r>
          </a:p>
        </p:txBody>
      </p:sp>
      <p:graphicFrame>
        <p:nvGraphicFramePr>
          <p:cNvPr id="8" name="Tableau 7">
            <a:extLst>
              <a:ext uri="{FF2B5EF4-FFF2-40B4-BE49-F238E27FC236}">
                <a16:creationId xmlns:a16="http://schemas.microsoft.com/office/drawing/2014/main" id="{B2898631-A945-B905-3472-0906F7D3E1D6}"/>
              </a:ext>
            </a:extLst>
          </p:cNvPr>
          <p:cNvGraphicFramePr>
            <a:graphicFrameLocks noGrp="1"/>
          </p:cNvGraphicFramePr>
          <p:nvPr>
            <p:extLst>
              <p:ext uri="{D42A27DB-BD31-4B8C-83A1-F6EECF244321}">
                <p14:modId xmlns:p14="http://schemas.microsoft.com/office/powerpoint/2010/main" val="3405106675"/>
              </p:ext>
            </p:extLst>
          </p:nvPr>
        </p:nvGraphicFramePr>
        <p:xfrm>
          <a:off x="1004207" y="2947307"/>
          <a:ext cx="6929778" cy="1995633"/>
        </p:xfrm>
        <a:graphic>
          <a:graphicData uri="http://schemas.openxmlformats.org/drawingml/2006/table">
            <a:tbl>
              <a:tblPr firstRow="1" bandRow="1">
                <a:tableStyleId>{F2DE63D5-997A-4646-A377-4702673A728D}</a:tableStyleId>
              </a:tblPr>
              <a:tblGrid>
                <a:gridCol w="3842998">
                  <a:extLst>
                    <a:ext uri="{9D8B030D-6E8A-4147-A177-3AD203B41FA5}">
                      <a16:colId xmlns:a16="http://schemas.microsoft.com/office/drawing/2014/main" val="688466860"/>
                    </a:ext>
                  </a:extLst>
                </a:gridCol>
                <a:gridCol w="3086780">
                  <a:extLst>
                    <a:ext uri="{9D8B030D-6E8A-4147-A177-3AD203B41FA5}">
                      <a16:colId xmlns:a16="http://schemas.microsoft.com/office/drawing/2014/main" val="246057037"/>
                    </a:ext>
                  </a:extLst>
                </a:gridCol>
              </a:tblGrid>
              <a:tr h="319233">
                <a:tc>
                  <a:txBody>
                    <a:bodyPr/>
                    <a:lstStyle/>
                    <a:p>
                      <a:pPr algn="ctr"/>
                      <a:r>
                        <a:rPr lang="en-US" sz="1400" b="1" dirty="0">
                          <a:solidFill>
                            <a:schemeClr val="bg2"/>
                          </a:solidFill>
                          <a:effectLst/>
                        </a:rPr>
                        <a:t>A</a:t>
                      </a:r>
                      <a:r>
                        <a:rPr lang="en-US" sz="1400" b="1" dirty="0">
                          <a:solidFill>
                            <a:srgbClr val="FF0000"/>
                          </a:solidFill>
                          <a:effectLst/>
                        </a:rPr>
                        <a:t>b</a:t>
                      </a:r>
                      <a:r>
                        <a:rPr lang="en-US" sz="1400" b="1" dirty="0">
                          <a:solidFill>
                            <a:schemeClr val="bg2"/>
                          </a:solidFill>
                          <a:effectLst/>
                        </a:rPr>
                        <a:t>sorption</a:t>
                      </a:r>
                      <a:endParaRPr lang="fr-FR" dirty="0">
                        <a:solidFill>
                          <a:schemeClr val="bg2"/>
                        </a:solidFill>
                      </a:endParaRPr>
                    </a:p>
                  </a:txBody>
                  <a:tcPr/>
                </a:tc>
                <a:tc>
                  <a:txBody>
                    <a:bodyPr/>
                    <a:lstStyle/>
                    <a:p>
                      <a:pPr algn="ctr"/>
                      <a:r>
                        <a:rPr lang="en-US" sz="1400" b="1" dirty="0">
                          <a:solidFill>
                            <a:schemeClr val="bg2"/>
                          </a:solidFill>
                          <a:effectLst/>
                        </a:rPr>
                        <a:t>A</a:t>
                      </a:r>
                      <a:r>
                        <a:rPr lang="en-US" sz="1400" b="1" dirty="0">
                          <a:solidFill>
                            <a:srgbClr val="FF0000"/>
                          </a:solidFill>
                          <a:effectLst/>
                        </a:rPr>
                        <a:t>d</a:t>
                      </a:r>
                      <a:r>
                        <a:rPr lang="en-US" sz="1400" b="1" dirty="0">
                          <a:solidFill>
                            <a:schemeClr val="bg2"/>
                          </a:solidFill>
                          <a:effectLst/>
                        </a:rPr>
                        <a:t>sorption </a:t>
                      </a:r>
                      <a:endParaRPr lang="fr-FR" dirty="0">
                        <a:solidFill>
                          <a:schemeClr val="bg2"/>
                        </a:solidFill>
                      </a:endParaRPr>
                    </a:p>
                  </a:txBody>
                  <a:tcPr/>
                </a:tc>
                <a:extLst>
                  <a:ext uri="{0D108BD9-81ED-4DB2-BD59-A6C34878D82A}">
                    <a16:rowId xmlns:a16="http://schemas.microsoft.com/office/drawing/2014/main" val="3985855991"/>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0" u="none" strike="noStrike" cap="none" dirty="0">
                          <a:solidFill>
                            <a:srgbClr val="000000"/>
                          </a:solidFill>
                          <a:effectLst/>
                          <a:sym typeface="Arial"/>
                        </a:rPr>
                        <a:t>Water (or another substance) </a:t>
                      </a:r>
                      <a:r>
                        <a:rPr lang="en-US" sz="1400" b="1" u="none" strike="noStrike" cap="none" dirty="0">
                          <a:solidFill>
                            <a:srgbClr val="FF0000"/>
                          </a:solidFill>
                          <a:effectLst/>
                          <a:sym typeface="Arial"/>
                        </a:rPr>
                        <a:t>enters inside </a:t>
                      </a:r>
                      <a:r>
                        <a:rPr lang="en-US" sz="1400" b="0" u="none" strike="noStrike" cap="none" dirty="0">
                          <a:solidFill>
                            <a:srgbClr val="000000"/>
                          </a:solidFill>
                          <a:effectLst/>
                          <a:sym typeface="Arial"/>
                        </a:rPr>
                        <a:t>the bulk of the material or cell.</a:t>
                      </a:r>
                    </a:p>
                    <a:p>
                      <a:pPr algn="l"/>
                      <a:endParaRPr lang="fr-FR"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0" u="none" strike="noStrike" cap="none" dirty="0">
                          <a:solidFill>
                            <a:srgbClr val="000000"/>
                          </a:solidFill>
                          <a:effectLst/>
                          <a:sym typeface="Arial"/>
                        </a:rPr>
                        <a:t>Water (or another substance) </a:t>
                      </a:r>
                      <a:r>
                        <a:rPr lang="en-US" sz="1400" b="1" i="0" u="none" strike="noStrike" cap="none" dirty="0">
                          <a:solidFill>
                            <a:srgbClr val="FF0000"/>
                          </a:solidFill>
                          <a:effectLst/>
                          <a:sym typeface="Arial"/>
                        </a:rPr>
                        <a:t>attaches only to the surface </a:t>
                      </a:r>
                      <a:r>
                        <a:rPr lang="en-US" sz="1400" b="0" u="none" strike="noStrike" cap="none" dirty="0">
                          <a:solidFill>
                            <a:srgbClr val="000000"/>
                          </a:solidFill>
                          <a:effectLst/>
                          <a:sym typeface="Arial"/>
                        </a:rPr>
                        <a:t>of a material.</a:t>
                      </a:r>
                    </a:p>
                    <a:p>
                      <a:pPr algn="l"/>
                      <a:endParaRPr lang="fr-FR" dirty="0"/>
                    </a:p>
                  </a:txBody>
                  <a:tcPr/>
                </a:tc>
                <a:extLst>
                  <a:ext uri="{0D108BD9-81ED-4DB2-BD59-A6C34878D82A}">
                    <a16:rowId xmlns:a16="http://schemas.microsoft.com/office/drawing/2014/main" val="1060180513"/>
                  </a:ext>
                </a:extLst>
              </a:tr>
              <a:tr h="370840">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1" u="none" strike="noStrike" cap="none" dirty="0">
                          <a:solidFill>
                            <a:srgbClr val="FF0000"/>
                          </a:solidFill>
                          <a:effectLst/>
                          <a:sym typeface="Arial"/>
                        </a:rPr>
                        <a:t>Exp: </a:t>
                      </a:r>
                      <a:r>
                        <a:rPr lang="en-US" sz="1400" b="0" u="none" strike="noStrike" cap="none" dirty="0">
                          <a:solidFill>
                            <a:srgbClr val="000000"/>
                          </a:solidFill>
                          <a:effectLst/>
                          <a:sym typeface="Arial"/>
                        </a:rPr>
                        <a:t>a sponge soaking up water: the liquid goes deep inside.</a:t>
                      </a:r>
                    </a:p>
                    <a:p>
                      <a:pPr algn="l"/>
                      <a:endParaRPr lang="fr-FR" dirty="0"/>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1" u="none" strike="noStrike" cap="none" dirty="0">
                          <a:solidFill>
                            <a:srgbClr val="FF0000"/>
                          </a:solidFill>
                          <a:effectLst/>
                          <a:sym typeface="Arial"/>
                        </a:rPr>
                        <a:t>Exp: </a:t>
                      </a:r>
                      <a:r>
                        <a:rPr lang="en-US" sz="1400" b="0" u="none" strike="noStrike" cap="none" dirty="0">
                          <a:solidFill>
                            <a:srgbClr val="000000"/>
                          </a:solidFill>
                          <a:effectLst/>
                          <a:sym typeface="Arial"/>
                        </a:rPr>
                        <a:t> dew forming on a leaf: the water stays on the outside.</a:t>
                      </a:r>
                    </a:p>
                    <a:p>
                      <a:pPr algn="l"/>
                      <a:endParaRPr lang="fr-FR" dirty="0"/>
                    </a:p>
                  </a:txBody>
                  <a:tcPr/>
                </a:tc>
                <a:extLst>
                  <a:ext uri="{0D108BD9-81ED-4DB2-BD59-A6C34878D82A}">
                    <a16:rowId xmlns:a16="http://schemas.microsoft.com/office/drawing/2014/main" val="1763075689"/>
                  </a:ext>
                </a:extLst>
              </a:tr>
            </a:tbl>
          </a:graphicData>
        </a:graphic>
      </p:graphicFrame>
    </p:spTree>
    <p:extLst>
      <p:ext uri="{BB962C8B-B14F-4D97-AF65-F5344CB8AC3E}">
        <p14:creationId xmlns:p14="http://schemas.microsoft.com/office/powerpoint/2010/main" val="20688552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2C11B-4F12-9567-C69E-B76D5C15D03D}"/>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ED08270E-2E9C-DD34-6936-929BD77EDF79}"/>
              </a:ext>
            </a:extLst>
          </p:cNvPr>
          <p:cNvSpPr txBox="1">
            <a:spLocks noGrp="1"/>
          </p:cNvSpPr>
          <p:nvPr>
            <p:ph type="title"/>
          </p:nvPr>
        </p:nvSpPr>
        <p:spPr>
          <a:xfrm>
            <a:off x="1243010" y="0"/>
            <a:ext cx="6403266" cy="681958"/>
          </a:xfrm>
          <a:prstGeom prst="rect">
            <a:avLst/>
          </a:prstGeom>
        </p:spPr>
        <p:txBody>
          <a:bodyPr spcFirstLastPara="1" wrap="square" lIns="91425" tIns="91425" rIns="91425" bIns="91425" anchor="t" anchorCtr="0">
            <a:noAutofit/>
          </a:bodyPr>
          <a:lstStyle/>
          <a:p>
            <a:r>
              <a:rPr lang="en" sz="2400" dirty="0"/>
              <a:t>— </a:t>
            </a:r>
            <a:r>
              <a:rPr lang="fr-FR" dirty="0"/>
              <a:t>Adsorption </a:t>
            </a:r>
            <a:r>
              <a:rPr lang="fr-FR" dirty="0" err="1"/>
              <a:t>Isotherms</a:t>
            </a:r>
            <a:br>
              <a:rPr lang="fr-FR" dirty="0"/>
            </a:br>
            <a:br>
              <a:rPr lang="en-US" dirty="0"/>
            </a:br>
            <a:br>
              <a:rPr lang="fr-FR" dirty="0"/>
            </a:br>
            <a:endParaRPr dirty="0"/>
          </a:p>
        </p:txBody>
      </p:sp>
      <p:pic>
        <p:nvPicPr>
          <p:cNvPr id="3" name="Média en ligne 2" title="Adsorption vs Absorption (Difference between Adsorbing and Absorbing)">
            <a:hlinkClick r:id="" action="ppaction://media"/>
            <a:extLst>
              <a:ext uri="{FF2B5EF4-FFF2-40B4-BE49-F238E27FC236}">
                <a16:creationId xmlns:a16="http://schemas.microsoft.com/office/drawing/2014/main" id="{482BFAC3-2FDB-37C8-1939-DA0122B6327F}"/>
              </a:ext>
            </a:extLst>
          </p:cNvPr>
          <p:cNvPicPr>
            <a:picLocks noRot="1" noChangeAspect="1"/>
          </p:cNvPicPr>
          <p:nvPr>
            <a:videoFile r:link="rId1"/>
          </p:nvPr>
        </p:nvPicPr>
        <p:blipFill>
          <a:blip r:embed="rId3"/>
          <a:stretch>
            <a:fillRect/>
          </a:stretch>
        </p:blipFill>
        <p:spPr>
          <a:xfrm>
            <a:off x="504466" y="617735"/>
            <a:ext cx="8010884" cy="4525765"/>
          </a:xfrm>
          <a:prstGeom prst="rect">
            <a:avLst/>
          </a:prstGeom>
        </p:spPr>
      </p:pic>
    </p:spTree>
    <p:extLst>
      <p:ext uri="{BB962C8B-B14F-4D97-AF65-F5344CB8AC3E}">
        <p14:creationId xmlns:p14="http://schemas.microsoft.com/office/powerpoint/2010/main" val="2943241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04DA16E7-F3AF-A24C-E97C-D226940CF260}"/>
              </a:ext>
            </a:extLst>
          </p:cNvPr>
          <p:cNvPicPr>
            <a:picLocks noChangeAspect="1"/>
          </p:cNvPicPr>
          <p:nvPr/>
        </p:nvPicPr>
        <p:blipFill>
          <a:blip r:embed="rId3"/>
          <a:stretch>
            <a:fillRect/>
          </a:stretch>
        </p:blipFill>
        <p:spPr>
          <a:xfrm>
            <a:off x="1225421" y="233789"/>
            <a:ext cx="6979686" cy="4909711"/>
          </a:xfrm>
          <a:prstGeom prst="rect">
            <a:avLst/>
          </a:prstGeom>
        </p:spPr>
      </p:pic>
    </p:spTree>
    <p:extLst>
      <p:ext uri="{BB962C8B-B14F-4D97-AF65-F5344CB8AC3E}">
        <p14:creationId xmlns:p14="http://schemas.microsoft.com/office/powerpoint/2010/main" val="6237094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67501-92E9-1C64-DFE4-7FDA42961228}"/>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6124789A-0361-86DC-BCD5-AA197556358B}"/>
              </a:ext>
            </a:extLst>
          </p:cNvPr>
          <p:cNvSpPr txBox="1">
            <a:spLocks noGrp="1"/>
          </p:cNvSpPr>
          <p:nvPr>
            <p:ph type="title"/>
          </p:nvPr>
        </p:nvSpPr>
        <p:spPr>
          <a:xfrm>
            <a:off x="1243010" y="0"/>
            <a:ext cx="6403266" cy="681958"/>
          </a:xfrm>
          <a:prstGeom prst="rect">
            <a:avLst/>
          </a:prstGeom>
        </p:spPr>
        <p:txBody>
          <a:bodyPr spcFirstLastPara="1" wrap="square" lIns="91425" tIns="91425" rIns="91425" bIns="91425" anchor="t" anchorCtr="0">
            <a:noAutofit/>
          </a:bodyPr>
          <a:lstStyle/>
          <a:p>
            <a:r>
              <a:rPr lang="en" sz="2400" dirty="0"/>
              <a:t>— </a:t>
            </a:r>
            <a:r>
              <a:rPr lang="en-US" dirty="0">
                <a:solidFill>
                  <a:srgbClr val="FF0000"/>
                </a:solidFill>
              </a:rPr>
              <a:t>Examples in Agrifood</a:t>
            </a:r>
            <a:br>
              <a:rPr lang="en-US" dirty="0"/>
            </a:br>
            <a:br>
              <a:rPr lang="fr-FR" dirty="0"/>
            </a:br>
            <a:endParaRPr dirty="0"/>
          </a:p>
        </p:txBody>
      </p:sp>
      <p:graphicFrame>
        <p:nvGraphicFramePr>
          <p:cNvPr id="8" name="Tableau 7">
            <a:extLst>
              <a:ext uri="{FF2B5EF4-FFF2-40B4-BE49-F238E27FC236}">
                <a16:creationId xmlns:a16="http://schemas.microsoft.com/office/drawing/2014/main" id="{6D8F34DD-0612-5369-8E0D-4436F0051B55}"/>
              </a:ext>
            </a:extLst>
          </p:cNvPr>
          <p:cNvGraphicFramePr>
            <a:graphicFrameLocks noGrp="1"/>
          </p:cNvGraphicFramePr>
          <p:nvPr>
            <p:extLst>
              <p:ext uri="{D42A27DB-BD31-4B8C-83A1-F6EECF244321}">
                <p14:modId xmlns:p14="http://schemas.microsoft.com/office/powerpoint/2010/main" val="774864404"/>
              </p:ext>
            </p:extLst>
          </p:nvPr>
        </p:nvGraphicFramePr>
        <p:xfrm>
          <a:off x="591911" y="803002"/>
          <a:ext cx="7960178" cy="4104101"/>
        </p:xfrm>
        <a:graphic>
          <a:graphicData uri="http://schemas.openxmlformats.org/drawingml/2006/table">
            <a:tbl>
              <a:tblPr firstRow="1" bandRow="1">
                <a:tableStyleId>{F2DE63D5-997A-4646-A377-4702673A728D}</a:tableStyleId>
              </a:tblPr>
              <a:tblGrid>
                <a:gridCol w="4099015">
                  <a:extLst>
                    <a:ext uri="{9D8B030D-6E8A-4147-A177-3AD203B41FA5}">
                      <a16:colId xmlns:a16="http://schemas.microsoft.com/office/drawing/2014/main" val="688466860"/>
                    </a:ext>
                  </a:extLst>
                </a:gridCol>
                <a:gridCol w="3861163">
                  <a:extLst>
                    <a:ext uri="{9D8B030D-6E8A-4147-A177-3AD203B41FA5}">
                      <a16:colId xmlns:a16="http://schemas.microsoft.com/office/drawing/2014/main" val="246057037"/>
                    </a:ext>
                  </a:extLst>
                </a:gridCol>
              </a:tblGrid>
              <a:tr h="351251">
                <a:tc>
                  <a:txBody>
                    <a:bodyPr/>
                    <a:lstStyle/>
                    <a:p>
                      <a:pPr algn="ctr"/>
                      <a:r>
                        <a:rPr lang="en-US" sz="1400" b="1" dirty="0">
                          <a:solidFill>
                            <a:schemeClr val="bg2"/>
                          </a:solidFill>
                          <a:effectLst/>
                        </a:rPr>
                        <a:t>A</a:t>
                      </a:r>
                      <a:r>
                        <a:rPr lang="en-US" sz="1400" b="1" dirty="0">
                          <a:solidFill>
                            <a:srgbClr val="FF0000"/>
                          </a:solidFill>
                          <a:effectLst/>
                        </a:rPr>
                        <a:t>b</a:t>
                      </a:r>
                      <a:r>
                        <a:rPr lang="en-US" sz="1400" b="1" dirty="0">
                          <a:solidFill>
                            <a:schemeClr val="bg2"/>
                          </a:solidFill>
                          <a:effectLst/>
                        </a:rPr>
                        <a:t>sorption</a:t>
                      </a:r>
                      <a:endParaRPr lang="fr-FR" dirty="0">
                        <a:solidFill>
                          <a:schemeClr val="bg2"/>
                        </a:solidFill>
                      </a:endParaRPr>
                    </a:p>
                  </a:txBody>
                  <a:tcPr/>
                </a:tc>
                <a:tc>
                  <a:txBody>
                    <a:bodyPr/>
                    <a:lstStyle/>
                    <a:p>
                      <a:pPr algn="ctr"/>
                      <a:r>
                        <a:rPr lang="en-US" sz="1400" b="1" dirty="0">
                          <a:solidFill>
                            <a:schemeClr val="bg2"/>
                          </a:solidFill>
                          <a:effectLst/>
                        </a:rPr>
                        <a:t>A</a:t>
                      </a:r>
                      <a:r>
                        <a:rPr lang="en-US" sz="1400" b="1" dirty="0">
                          <a:solidFill>
                            <a:srgbClr val="FF0000"/>
                          </a:solidFill>
                          <a:effectLst/>
                        </a:rPr>
                        <a:t>d</a:t>
                      </a:r>
                      <a:r>
                        <a:rPr lang="en-US" sz="1400" b="1" dirty="0">
                          <a:solidFill>
                            <a:schemeClr val="bg2"/>
                          </a:solidFill>
                          <a:effectLst/>
                        </a:rPr>
                        <a:t>sorption </a:t>
                      </a:r>
                      <a:endParaRPr lang="fr-FR" dirty="0">
                        <a:solidFill>
                          <a:schemeClr val="bg2"/>
                        </a:solidFill>
                      </a:endParaRPr>
                    </a:p>
                  </a:txBody>
                  <a:tcPr/>
                </a:tc>
                <a:extLst>
                  <a:ext uri="{0D108BD9-81ED-4DB2-BD59-A6C34878D82A}">
                    <a16:rowId xmlns:a16="http://schemas.microsoft.com/office/drawing/2014/main" val="3985855991"/>
                  </a:ext>
                </a:extLst>
              </a:tr>
              <a:tr h="1509166">
                <a:tc>
                  <a:txBody>
                    <a:bodyPr/>
                    <a:lstStyle/>
                    <a:p>
                      <a:pPr>
                        <a:lnSpc>
                          <a:spcPct val="150000"/>
                        </a:lnSpc>
                      </a:pPr>
                      <a:r>
                        <a:rPr lang="en-US" sz="1600" b="1" i="0" u="none" strike="noStrike" cap="none" dirty="0">
                          <a:solidFill>
                            <a:schemeClr val="tx1"/>
                          </a:solidFill>
                          <a:effectLst/>
                          <a:latin typeface="Times New Roman" panose="02020603050405020304" pitchFamily="18" charset="0"/>
                          <a:ea typeface="+mn-ea"/>
                          <a:cs typeface="Times New Roman" panose="02020603050405020304" pitchFamily="18" charset="0"/>
                          <a:sym typeface="Arial"/>
                        </a:rPr>
                        <a:t>Seeds soaking in water before planting: </a:t>
                      </a:r>
                      <a:r>
                        <a:rPr lang="en-US" sz="1600" b="0" i="0" u="none" strike="noStrike" cap="none" dirty="0">
                          <a:solidFill>
                            <a:schemeClr val="tx1"/>
                          </a:solidFill>
                          <a:effectLst/>
                          <a:latin typeface="Times New Roman" panose="02020603050405020304" pitchFamily="18" charset="0"/>
                          <a:ea typeface="+mn-ea"/>
                          <a:cs typeface="Times New Roman" panose="02020603050405020304" pitchFamily="18" charset="0"/>
                          <a:sym typeface="Arial"/>
                        </a:rPr>
                        <a:t>Seeds take in water </a:t>
                      </a:r>
                      <a:r>
                        <a:rPr lang="en-US" sz="1600" b="0" i="1" u="none" strike="noStrike" cap="none" dirty="0">
                          <a:solidFill>
                            <a:schemeClr val="tx1"/>
                          </a:solidFill>
                          <a:effectLst/>
                          <a:latin typeface="Times New Roman" panose="02020603050405020304" pitchFamily="18" charset="0"/>
                          <a:ea typeface="+mn-ea"/>
                          <a:cs typeface="Times New Roman" panose="02020603050405020304" pitchFamily="18" charset="0"/>
                          <a:sym typeface="Arial"/>
                        </a:rPr>
                        <a:t>into their cells</a:t>
                      </a:r>
                      <a:r>
                        <a:rPr lang="en-US" sz="1600" b="0" i="0" u="none" strike="noStrike" cap="none" dirty="0">
                          <a:solidFill>
                            <a:schemeClr val="tx1"/>
                          </a:solidFill>
                          <a:effectLst/>
                          <a:latin typeface="Times New Roman" panose="02020603050405020304" pitchFamily="18" charset="0"/>
                          <a:ea typeface="+mn-ea"/>
                          <a:cs typeface="Times New Roman" panose="02020603050405020304" pitchFamily="18" charset="0"/>
                          <a:sym typeface="Arial"/>
                        </a:rPr>
                        <a:t> to start germination.</a:t>
                      </a:r>
                    </a:p>
                    <a:p>
                      <a:pPr algn="l">
                        <a:lnSpc>
                          <a:spcPct val="150000"/>
                        </a:lnSpc>
                      </a:pPr>
                      <a:endParaRPr lang="fr-FR" sz="1600" dirty="0">
                        <a:latin typeface="Times New Roman" panose="02020603050405020304" pitchFamily="18" charset="0"/>
                        <a:cs typeface="Times New Roman" panose="02020603050405020304" pitchFamily="18" charset="0"/>
                      </a:endParaRPr>
                    </a:p>
                  </a:txBody>
                  <a:tcPr/>
                </a:tc>
                <a:tc>
                  <a:txBody>
                    <a:bodyPr/>
                    <a:lstStyle/>
                    <a:p>
                      <a:pPr>
                        <a:lnSpc>
                          <a:spcPct val="150000"/>
                        </a:lnSpc>
                      </a:pPr>
                      <a:r>
                        <a:rPr lang="en-US" sz="1600" b="1" i="0" u="none" strike="noStrike" cap="none" dirty="0">
                          <a:solidFill>
                            <a:schemeClr val="tx1"/>
                          </a:solidFill>
                          <a:effectLst/>
                          <a:latin typeface="Times New Roman" panose="02020603050405020304" pitchFamily="18" charset="0"/>
                          <a:ea typeface="+mn-ea"/>
                          <a:cs typeface="Times New Roman" panose="02020603050405020304" pitchFamily="18" charset="0"/>
                          <a:sym typeface="Arial"/>
                        </a:rPr>
                        <a:t>Powdered milk in humid air:</a:t>
                      </a:r>
                    </a:p>
                    <a:p>
                      <a:pPr>
                        <a:lnSpc>
                          <a:spcPct val="150000"/>
                        </a:lnSpc>
                      </a:pPr>
                      <a:r>
                        <a:rPr lang="en-US" sz="1600" b="1" i="0" u="none" strike="noStrike" cap="none" dirty="0">
                          <a:solidFill>
                            <a:schemeClr val="tx1"/>
                          </a:solidFill>
                          <a:effectLst/>
                          <a:latin typeface="Times New Roman" panose="02020603050405020304" pitchFamily="18" charset="0"/>
                          <a:ea typeface="+mn-ea"/>
                          <a:cs typeface="Times New Roman" panose="02020603050405020304" pitchFamily="18" charset="0"/>
                          <a:sym typeface="Arial"/>
                        </a:rPr>
                        <a:t> </a:t>
                      </a:r>
                      <a:r>
                        <a:rPr lang="en-US" sz="1600" b="0" i="0" u="none" strike="noStrike" cap="none" dirty="0">
                          <a:solidFill>
                            <a:schemeClr val="tx1"/>
                          </a:solidFill>
                          <a:effectLst/>
                          <a:latin typeface="Times New Roman" panose="02020603050405020304" pitchFamily="18" charset="0"/>
                          <a:ea typeface="+mn-ea"/>
                          <a:cs typeface="Times New Roman" panose="02020603050405020304" pitchFamily="18" charset="0"/>
                          <a:sym typeface="Arial"/>
                        </a:rPr>
                        <a:t>Water vapor from the air sticks to the surface of the milk powder grains without entering the internal structure.</a:t>
                      </a:r>
                    </a:p>
                    <a:p>
                      <a:pPr algn="l">
                        <a:lnSpc>
                          <a:spcPct val="150000"/>
                        </a:lnSpc>
                      </a:pPr>
                      <a:endParaRPr lang="fr-FR"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60180513"/>
                  </a:ext>
                </a:extLst>
              </a:tr>
              <a:tr h="1274407">
                <a:tc>
                  <a:txBody>
                    <a:bodyPr/>
                    <a:lstStyle/>
                    <a:p>
                      <a:pPr>
                        <a:lnSpc>
                          <a:spcPct val="150000"/>
                        </a:lnSpc>
                      </a:pPr>
                      <a:r>
                        <a:rPr lang="en-US" sz="1600" b="1" i="0" u="none" strike="noStrike" cap="none" dirty="0">
                          <a:solidFill>
                            <a:schemeClr val="tx1"/>
                          </a:solidFill>
                          <a:effectLst/>
                          <a:latin typeface="Times New Roman" panose="02020603050405020304" pitchFamily="18" charset="0"/>
                          <a:ea typeface="+mn-ea"/>
                          <a:cs typeface="Times New Roman" panose="02020603050405020304" pitchFamily="18" charset="0"/>
                          <a:sym typeface="Arial"/>
                        </a:rPr>
                        <a:t>Fresh vegetables: </a:t>
                      </a:r>
                    </a:p>
                    <a:p>
                      <a:pPr>
                        <a:lnSpc>
                          <a:spcPct val="150000"/>
                        </a:lnSpc>
                      </a:pPr>
                      <a:r>
                        <a:rPr lang="en-US" sz="1600" b="0" i="0" u="none" strike="noStrike" cap="none" dirty="0">
                          <a:solidFill>
                            <a:schemeClr val="tx1"/>
                          </a:solidFill>
                          <a:effectLst/>
                          <a:latin typeface="Times New Roman" panose="02020603050405020304" pitchFamily="18" charset="0"/>
                          <a:ea typeface="+mn-ea"/>
                          <a:cs typeface="Times New Roman" panose="02020603050405020304" pitchFamily="18" charset="0"/>
                          <a:sym typeface="Arial"/>
                        </a:rPr>
                        <a:t>When vegetables are rehydrated or cooked, water moves </a:t>
                      </a:r>
                      <a:r>
                        <a:rPr lang="en-US" sz="1600" b="0" i="1" u="none" strike="noStrike" cap="none" dirty="0">
                          <a:solidFill>
                            <a:schemeClr val="tx1"/>
                          </a:solidFill>
                          <a:effectLst/>
                          <a:latin typeface="Times New Roman" panose="02020603050405020304" pitchFamily="18" charset="0"/>
                          <a:ea typeface="+mn-ea"/>
                          <a:cs typeface="Times New Roman" panose="02020603050405020304" pitchFamily="18" charset="0"/>
                          <a:sym typeface="Arial"/>
                        </a:rPr>
                        <a:t>inside</a:t>
                      </a:r>
                      <a:r>
                        <a:rPr lang="en-US" sz="1600" b="0" i="0" u="none" strike="noStrike" cap="none" dirty="0">
                          <a:solidFill>
                            <a:schemeClr val="tx1"/>
                          </a:solidFill>
                          <a:effectLst/>
                          <a:latin typeface="Times New Roman" panose="02020603050405020304" pitchFamily="18" charset="0"/>
                          <a:ea typeface="+mn-ea"/>
                          <a:cs typeface="Times New Roman" panose="02020603050405020304" pitchFamily="18" charset="0"/>
                          <a:sym typeface="Arial"/>
                        </a:rPr>
                        <a:t> their tissues.</a:t>
                      </a:r>
                    </a:p>
                    <a:p>
                      <a:pPr algn="l">
                        <a:lnSpc>
                          <a:spcPct val="150000"/>
                        </a:lnSpc>
                      </a:pPr>
                      <a:endParaRPr lang="fr-FR" sz="1600" dirty="0">
                        <a:latin typeface="Times New Roman" panose="02020603050405020304" pitchFamily="18" charset="0"/>
                        <a:cs typeface="Times New Roman" panose="02020603050405020304" pitchFamily="18" charset="0"/>
                      </a:endParaRPr>
                    </a:p>
                  </a:txBody>
                  <a:tcPr/>
                </a:tc>
                <a:tc>
                  <a:txBody>
                    <a:bodyPr/>
                    <a:lstStyle/>
                    <a:p>
                      <a:pPr>
                        <a:lnSpc>
                          <a:spcPct val="150000"/>
                        </a:lnSpc>
                      </a:pPr>
                      <a:r>
                        <a:rPr lang="en-US" sz="1600" b="1" i="0" u="none" strike="noStrike" cap="none" dirty="0">
                          <a:solidFill>
                            <a:schemeClr val="tx1"/>
                          </a:solidFill>
                          <a:effectLst/>
                          <a:latin typeface="Times New Roman" panose="02020603050405020304" pitchFamily="18" charset="0"/>
                          <a:ea typeface="+mn-ea"/>
                          <a:cs typeface="Times New Roman" panose="02020603050405020304" pitchFamily="18" charset="0"/>
                          <a:sym typeface="Arial"/>
                        </a:rPr>
                        <a:t>Drying grains or fruits: </a:t>
                      </a:r>
                    </a:p>
                    <a:p>
                      <a:pPr>
                        <a:lnSpc>
                          <a:spcPct val="150000"/>
                        </a:lnSpc>
                      </a:pPr>
                      <a:r>
                        <a:rPr lang="en-US" sz="1600" b="0" i="0" u="none" strike="noStrike" cap="none" dirty="0">
                          <a:solidFill>
                            <a:schemeClr val="tx1"/>
                          </a:solidFill>
                          <a:effectLst/>
                          <a:latin typeface="Times New Roman" panose="02020603050405020304" pitchFamily="18" charset="0"/>
                          <a:ea typeface="+mn-ea"/>
                          <a:cs typeface="Times New Roman" panose="02020603050405020304" pitchFamily="18" charset="0"/>
                          <a:sym typeface="Arial"/>
                        </a:rPr>
                        <a:t>The first water to leave during drying is the one sticking to the surface  that’s </a:t>
                      </a:r>
                      <a:r>
                        <a:rPr lang="en-US" sz="1600" b="0" i="1" u="none" strike="noStrike" cap="none" dirty="0">
                          <a:solidFill>
                            <a:schemeClr val="tx1"/>
                          </a:solidFill>
                          <a:effectLst/>
                          <a:latin typeface="Times New Roman" panose="02020603050405020304" pitchFamily="18" charset="0"/>
                          <a:ea typeface="+mn-ea"/>
                          <a:cs typeface="Times New Roman" panose="02020603050405020304" pitchFamily="18" charset="0"/>
                          <a:sym typeface="Arial"/>
                        </a:rPr>
                        <a:t>adsorbed</a:t>
                      </a:r>
                      <a:r>
                        <a:rPr lang="en-US" sz="1600" b="0" i="0" u="none" strike="noStrike" cap="none" dirty="0">
                          <a:solidFill>
                            <a:schemeClr val="tx1"/>
                          </a:solidFill>
                          <a:effectLst/>
                          <a:latin typeface="Times New Roman" panose="02020603050405020304" pitchFamily="18" charset="0"/>
                          <a:ea typeface="+mn-ea"/>
                          <a:cs typeface="Times New Roman" panose="02020603050405020304" pitchFamily="18" charset="0"/>
                          <a:sym typeface="Arial"/>
                        </a:rPr>
                        <a:t> water.</a:t>
                      </a:r>
                    </a:p>
                    <a:p>
                      <a:pPr algn="l">
                        <a:lnSpc>
                          <a:spcPct val="150000"/>
                        </a:lnSpc>
                      </a:pPr>
                      <a:endParaRPr lang="fr-FR"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63075689"/>
                  </a:ext>
                </a:extLst>
              </a:tr>
            </a:tbl>
          </a:graphicData>
        </a:graphic>
      </p:graphicFrame>
    </p:spTree>
    <p:extLst>
      <p:ext uri="{BB962C8B-B14F-4D97-AF65-F5344CB8AC3E}">
        <p14:creationId xmlns:p14="http://schemas.microsoft.com/office/powerpoint/2010/main" val="10916570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A2F0C-F03D-539E-479E-51D03E06813C}"/>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0D4A6380-43E0-EA01-40DA-721213719125}"/>
              </a:ext>
            </a:extLst>
          </p:cNvPr>
          <p:cNvSpPr txBox="1">
            <a:spLocks noGrp="1"/>
          </p:cNvSpPr>
          <p:nvPr>
            <p:ph type="title"/>
          </p:nvPr>
        </p:nvSpPr>
        <p:spPr>
          <a:xfrm>
            <a:off x="1243010" y="0"/>
            <a:ext cx="6403266" cy="681958"/>
          </a:xfrm>
          <a:prstGeom prst="rect">
            <a:avLst/>
          </a:prstGeom>
        </p:spPr>
        <p:txBody>
          <a:bodyPr spcFirstLastPara="1" wrap="square" lIns="91425" tIns="91425" rIns="91425" bIns="91425" anchor="t" anchorCtr="0">
            <a:noAutofit/>
          </a:bodyPr>
          <a:lstStyle/>
          <a:p>
            <a:r>
              <a:rPr lang="en" sz="2400" dirty="0"/>
              <a:t>— </a:t>
            </a:r>
            <a:r>
              <a:rPr lang="en-US" sz="3200" dirty="0">
                <a:solidFill>
                  <a:srgbClr val="FF0000"/>
                </a:solidFill>
              </a:rPr>
              <a:t>Why Does This Matter?</a:t>
            </a:r>
            <a:br>
              <a:rPr lang="en-US" sz="3200" dirty="0"/>
            </a:br>
            <a:br>
              <a:rPr lang="fr-FR" sz="3200" dirty="0"/>
            </a:br>
            <a:endParaRPr sz="3200" dirty="0"/>
          </a:p>
        </p:txBody>
      </p:sp>
      <p:graphicFrame>
        <p:nvGraphicFramePr>
          <p:cNvPr id="8" name="Tableau 7">
            <a:extLst>
              <a:ext uri="{FF2B5EF4-FFF2-40B4-BE49-F238E27FC236}">
                <a16:creationId xmlns:a16="http://schemas.microsoft.com/office/drawing/2014/main" id="{E4144E71-3E79-E2CE-0B76-F1ED50983DEE}"/>
              </a:ext>
            </a:extLst>
          </p:cNvPr>
          <p:cNvGraphicFramePr>
            <a:graphicFrameLocks noGrp="1"/>
          </p:cNvGraphicFramePr>
          <p:nvPr>
            <p:extLst>
              <p:ext uri="{D42A27DB-BD31-4B8C-83A1-F6EECF244321}">
                <p14:modId xmlns:p14="http://schemas.microsoft.com/office/powerpoint/2010/main" val="667214621"/>
              </p:ext>
            </p:extLst>
          </p:nvPr>
        </p:nvGraphicFramePr>
        <p:xfrm>
          <a:off x="591911" y="803002"/>
          <a:ext cx="7960178" cy="3134824"/>
        </p:xfrm>
        <a:graphic>
          <a:graphicData uri="http://schemas.openxmlformats.org/drawingml/2006/table">
            <a:tbl>
              <a:tblPr firstRow="1" bandRow="1">
                <a:tableStyleId>{F2DE63D5-997A-4646-A377-4702673A728D}</a:tableStyleId>
              </a:tblPr>
              <a:tblGrid>
                <a:gridCol w="3342526">
                  <a:extLst>
                    <a:ext uri="{9D8B030D-6E8A-4147-A177-3AD203B41FA5}">
                      <a16:colId xmlns:a16="http://schemas.microsoft.com/office/drawing/2014/main" val="688466860"/>
                    </a:ext>
                  </a:extLst>
                </a:gridCol>
                <a:gridCol w="4617652">
                  <a:extLst>
                    <a:ext uri="{9D8B030D-6E8A-4147-A177-3AD203B41FA5}">
                      <a16:colId xmlns:a16="http://schemas.microsoft.com/office/drawing/2014/main" val="246057037"/>
                    </a:ext>
                  </a:extLst>
                </a:gridCol>
              </a:tblGrid>
              <a:tr h="351251">
                <a:tc>
                  <a:txBody>
                    <a:bodyPr/>
                    <a:lstStyle/>
                    <a:p>
                      <a:pPr algn="ctr"/>
                      <a:r>
                        <a:rPr lang="en-US" sz="1400" b="1" dirty="0">
                          <a:solidFill>
                            <a:schemeClr val="bg2"/>
                          </a:solidFill>
                          <a:effectLst/>
                        </a:rPr>
                        <a:t>A</a:t>
                      </a:r>
                      <a:r>
                        <a:rPr lang="en-US" sz="1400" b="1" dirty="0">
                          <a:solidFill>
                            <a:srgbClr val="FF0000"/>
                          </a:solidFill>
                          <a:effectLst/>
                        </a:rPr>
                        <a:t>b</a:t>
                      </a:r>
                      <a:r>
                        <a:rPr lang="en-US" sz="1400" b="1" dirty="0">
                          <a:solidFill>
                            <a:schemeClr val="bg2"/>
                          </a:solidFill>
                          <a:effectLst/>
                        </a:rPr>
                        <a:t>sorption</a:t>
                      </a:r>
                      <a:endParaRPr lang="fr-FR" dirty="0">
                        <a:solidFill>
                          <a:schemeClr val="bg2"/>
                        </a:solidFill>
                      </a:endParaRPr>
                    </a:p>
                  </a:txBody>
                  <a:tcPr/>
                </a:tc>
                <a:tc>
                  <a:txBody>
                    <a:bodyPr/>
                    <a:lstStyle/>
                    <a:p>
                      <a:pPr algn="ctr"/>
                      <a:r>
                        <a:rPr lang="en-US" sz="1400" b="1" dirty="0">
                          <a:solidFill>
                            <a:schemeClr val="bg2"/>
                          </a:solidFill>
                          <a:effectLst/>
                        </a:rPr>
                        <a:t>A</a:t>
                      </a:r>
                      <a:r>
                        <a:rPr lang="en-US" sz="1400" b="1" dirty="0">
                          <a:solidFill>
                            <a:srgbClr val="FF0000"/>
                          </a:solidFill>
                          <a:effectLst/>
                        </a:rPr>
                        <a:t>d</a:t>
                      </a:r>
                      <a:r>
                        <a:rPr lang="en-US" sz="1400" b="1" dirty="0">
                          <a:solidFill>
                            <a:schemeClr val="bg2"/>
                          </a:solidFill>
                          <a:effectLst/>
                        </a:rPr>
                        <a:t>sorption </a:t>
                      </a:r>
                      <a:endParaRPr lang="fr-FR" dirty="0">
                        <a:solidFill>
                          <a:schemeClr val="bg2"/>
                        </a:solidFill>
                      </a:endParaRPr>
                    </a:p>
                  </a:txBody>
                  <a:tcPr/>
                </a:tc>
                <a:extLst>
                  <a:ext uri="{0D108BD9-81ED-4DB2-BD59-A6C34878D82A}">
                    <a16:rowId xmlns:a16="http://schemas.microsoft.com/office/drawing/2014/main" val="3985855991"/>
                  </a:ext>
                </a:extLst>
              </a:tr>
              <a:tr h="1509166">
                <a:tc>
                  <a:txBody>
                    <a:bodyPr/>
                    <a:lstStyle/>
                    <a:p>
                      <a:pPr>
                        <a:lnSpc>
                          <a:spcPct val="150000"/>
                        </a:lnSpc>
                      </a:pPr>
                      <a:r>
                        <a:rPr lang="en-US" sz="1600" b="1" i="0" u="none" strike="noStrike" cap="none" dirty="0">
                          <a:solidFill>
                            <a:schemeClr val="tx1"/>
                          </a:solidFill>
                          <a:effectLst/>
                          <a:latin typeface="Times New Roman" panose="02020603050405020304" pitchFamily="18" charset="0"/>
                          <a:ea typeface="+mn-ea"/>
                          <a:cs typeface="Times New Roman" panose="02020603050405020304" pitchFamily="18" charset="0"/>
                          <a:sym typeface="Arial"/>
                        </a:rPr>
                        <a:t>changes the whole material and can increase weight or volume significantly.</a:t>
                      </a:r>
                      <a:endParaRPr lang="fr-FR" sz="1600" dirty="0">
                        <a:latin typeface="Times New Roman" panose="02020603050405020304" pitchFamily="18" charset="0"/>
                        <a:cs typeface="Times New Roman" panose="02020603050405020304" pitchFamily="18" charset="0"/>
                      </a:endParaRPr>
                    </a:p>
                  </a:txBody>
                  <a:tcPr/>
                </a:tc>
                <a:tc>
                  <a:txBody>
                    <a:bodyPr/>
                    <a:lstStyle/>
                    <a:p>
                      <a:pPr>
                        <a:lnSpc>
                          <a:spcPct val="150000"/>
                        </a:lnSpc>
                      </a:pPr>
                      <a:r>
                        <a:rPr lang="en-US" sz="1600" b="1" i="0" u="none" strike="noStrike" cap="none" dirty="0">
                          <a:solidFill>
                            <a:schemeClr val="tx1"/>
                          </a:solidFill>
                          <a:effectLst/>
                          <a:latin typeface="Times New Roman" panose="02020603050405020304" pitchFamily="18" charset="0"/>
                          <a:ea typeface="+mn-ea"/>
                          <a:cs typeface="Times New Roman" panose="02020603050405020304" pitchFamily="18" charset="0"/>
                          <a:sym typeface="Arial"/>
                        </a:rPr>
                        <a:t>controls processes like caking, spoilage, powder stability — only a thin outer layer matters.</a:t>
                      </a:r>
                      <a:endParaRPr lang="fr-FR"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60180513"/>
                  </a:ext>
                </a:extLst>
              </a:tr>
              <a:tr h="1274407">
                <a:tc>
                  <a:txBody>
                    <a:bodyPr/>
                    <a:lstStyle/>
                    <a:p>
                      <a:pPr algn="l">
                        <a:lnSpc>
                          <a:spcPct val="150000"/>
                        </a:lnSpc>
                      </a:pPr>
                      <a:endParaRPr lang="fr-FR" sz="1600" dirty="0">
                        <a:latin typeface="Times New Roman" panose="02020603050405020304" pitchFamily="18" charset="0"/>
                        <a:cs typeface="Times New Roman" panose="02020603050405020304" pitchFamily="18" charset="0"/>
                      </a:endParaRPr>
                    </a:p>
                  </a:txBody>
                  <a:tcPr/>
                </a:tc>
                <a:tc>
                  <a:txBody>
                    <a:bodyPr/>
                    <a:lstStyle/>
                    <a:p>
                      <a:pPr>
                        <a:lnSpc>
                          <a:spcPct val="150000"/>
                        </a:lnSpc>
                      </a:pPr>
                      <a:r>
                        <a:rPr lang="en-US" sz="1600" b="1" i="0" u="none" strike="noStrike" cap="none" dirty="0">
                          <a:solidFill>
                            <a:schemeClr val="tx1"/>
                          </a:solidFill>
                          <a:effectLst/>
                          <a:latin typeface="Times New Roman" panose="02020603050405020304" pitchFamily="18" charset="0"/>
                          <a:ea typeface="+mn-ea"/>
                          <a:cs typeface="Times New Roman" panose="02020603050405020304" pitchFamily="18" charset="0"/>
                          <a:sym typeface="Arial"/>
                        </a:rPr>
                        <a:t>In food preservation, most quality changes (like spoilage or caking in powders) are mainly due to adsorbed water, studied with isotherms.</a:t>
                      </a:r>
                      <a:endParaRPr lang="fr-FR" sz="16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63075689"/>
                  </a:ext>
                </a:extLst>
              </a:tr>
            </a:tbl>
          </a:graphicData>
        </a:graphic>
      </p:graphicFrame>
    </p:spTree>
    <p:extLst>
      <p:ext uri="{BB962C8B-B14F-4D97-AF65-F5344CB8AC3E}">
        <p14:creationId xmlns:p14="http://schemas.microsoft.com/office/powerpoint/2010/main" val="38027604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3A09A-174A-F71A-677C-1531DBDFF1F7}"/>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1A2146B4-5D3D-290A-6895-2B3204CCF91A}"/>
              </a:ext>
            </a:extLst>
          </p:cNvPr>
          <p:cNvSpPr txBox="1">
            <a:spLocks noGrp="1"/>
          </p:cNvSpPr>
          <p:nvPr>
            <p:ph type="title"/>
          </p:nvPr>
        </p:nvSpPr>
        <p:spPr>
          <a:xfrm>
            <a:off x="1283833" y="0"/>
            <a:ext cx="7109054" cy="681958"/>
          </a:xfrm>
          <a:prstGeom prst="rect">
            <a:avLst/>
          </a:prstGeom>
        </p:spPr>
        <p:txBody>
          <a:bodyPr spcFirstLastPara="1" wrap="square" lIns="91425" tIns="91425" rIns="91425" bIns="91425" anchor="t" anchorCtr="0">
            <a:noAutofit/>
          </a:bodyPr>
          <a:lstStyle/>
          <a:p>
            <a:r>
              <a:rPr lang="en" dirty="0"/>
              <a:t>— </a:t>
            </a:r>
            <a:r>
              <a:rPr lang="fr-FR" dirty="0"/>
              <a:t> </a:t>
            </a:r>
            <a:r>
              <a:rPr lang="en-US" sz="2200" dirty="0"/>
              <a:t>Sorption, Absorption and Desorption Isotherm</a:t>
            </a:r>
            <a:br>
              <a:rPr lang="en-US" b="0" dirty="0"/>
            </a:br>
            <a:br>
              <a:rPr lang="fr-FR" dirty="0"/>
            </a:br>
            <a:br>
              <a:rPr lang="fr-FR" dirty="0"/>
            </a:br>
            <a:r>
              <a:rPr lang="fr-FR" dirty="0"/>
              <a:t> </a:t>
            </a:r>
            <a:br>
              <a:rPr lang="en-US" dirty="0"/>
            </a:br>
            <a:endParaRPr dirty="0"/>
          </a:p>
        </p:txBody>
      </p:sp>
      <p:sp>
        <p:nvSpPr>
          <p:cNvPr id="11" name="ZoneTexte 10">
            <a:extLst>
              <a:ext uri="{FF2B5EF4-FFF2-40B4-BE49-F238E27FC236}">
                <a16:creationId xmlns:a16="http://schemas.microsoft.com/office/drawing/2014/main" id="{BA725833-964E-9136-7934-07FF81415E74}"/>
              </a:ext>
            </a:extLst>
          </p:cNvPr>
          <p:cNvSpPr txBox="1"/>
          <p:nvPr/>
        </p:nvSpPr>
        <p:spPr>
          <a:xfrm>
            <a:off x="604157" y="1096378"/>
            <a:ext cx="8115300" cy="2535246"/>
          </a:xfrm>
          <a:prstGeom prst="rect">
            <a:avLst/>
          </a:prstGeom>
          <a:noFill/>
        </p:spPr>
        <p:txBody>
          <a:bodyPr wrap="square">
            <a:spAutoFit/>
          </a:bodyPr>
          <a:lstStyle/>
          <a:p>
            <a:pPr algn="just">
              <a:lnSpc>
                <a:spcPct val="150000"/>
              </a:lnSpc>
            </a:pPr>
            <a:r>
              <a:rPr lang="en-US" sz="1800" dirty="0"/>
              <a:t>During the storage of foods, moisture exchange between foods and the environment continues until the establishment of an equilibrium. The moisture exchange may occur when food is losing moisture to its environment, e.g., desorption, or when it is gaining moisture from the moist surroundings, e.g., adsorption. A sorption isotherm at a constant temperature describes the relationship between food and its environment. </a:t>
            </a:r>
            <a:endParaRPr lang="fr-FR"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64605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5C438-4E7C-E1A3-6763-6ED178710D55}"/>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E8D6B5D8-62AE-8AD0-B526-8A992FCB341C}"/>
              </a:ext>
            </a:extLst>
          </p:cNvPr>
          <p:cNvSpPr txBox="1">
            <a:spLocks noGrp="1"/>
          </p:cNvSpPr>
          <p:nvPr>
            <p:ph type="title"/>
          </p:nvPr>
        </p:nvSpPr>
        <p:spPr>
          <a:xfrm>
            <a:off x="1283833" y="0"/>
            <a:ext cx="7109054" cy="681958"/>
          </a:xfrm>
          <a:prstGeom prst="rect">
            <a:avLst/>
          </a:prstGeom>
        </p:spPr>
        <p:txBody>
          <a:bodyPr spcFirstLastPara="1" wrap="square" lIns="91425" tIns="91425" rIns="91425" bIns="91425" anchor="t" anchorCtr="0">
            <a:noAutofit/>
          </a:bodyPr>
          <a:lstStyle/>
          <a:p>
            <a:r>
              <a:rPr lang="en" dirty="0"/>
              <a:t>— </a:t>
            </a:r>
            <a:r>
              <a:rPr lang="fr-FR" dirty="0"/>
              <a:t> </a:t>
            </a:r>
            <a:r>
              <a:rPr lang="en-US" sz="2200" dirty="0"/>
              <a:t>Sorption, Absorption and Desorption Isotherm</a:t>
            </a:r>
            <a:br>
              <a:rPr lang="en-US" b="0" dirty="0"/>
            </a:br>
            <a:br>
              <a:rPr lang="fr-FR" dirty="0"/>
            </a:br>
            <a:br>
              <a:rPr lang="fr-FR" dirty="0"/>
            </a:br>
            <a:r>
              <a:rPr lang="fr-FR" dirty="0"/>
              <a:t> </a:t>
            </a:r>
            <a:br>
              <a:rPr lang="en-US" dirty="0"/>
            </a:br>
            <a:endParaRPr dirty="0"/>
          </a:p>
        </p:txBody>
      </p:sp>
    </p:spTree>
    <p:extLst>
      <p:ext uri="{BB962C8B-B14F-4D97-AF65-F5344CB8AC3E}">
        <p14:creationId xmlns:p14="http://schemas.microsoft.com/office/powerpoint/2010/main" val="23053856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AD5F4-D784-9158-470F-7F3D7B25A4B6}"/>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8ACE163C-A20B-832F-2A79-9A5355454379}"/>
              </a:ext>
            </a:extLst>
          </p:cNvPr>
          <p:cNvSpPr txBox="1">
            <a:spLocks noGrp="1"/>
          </p:cNvSpPr>
          <p:nvPr>
            <p:ph type="title"/>
          </p:nvPr>
        </p:nvSpPr>
        <p:spPr>
          <a:xfrm>
            <a:off x="1283833" y="0"/>
            <a:ext cx="7109054" cy="681958"/>
          </a:xfrm>
          <a:prstGeom prst="rect">
            <a:avLst/>
          </a:prstGeom>
        </p:spPr>
        <p:txBody>
          <a:bodyPr spcFirstLastPara="1" wrap="square" lIns="91425" tIns="91425" rIns="91425" bIns="91425" anchor="t" anchorCtr="0">
            <a:noAutofit/>
          </a:bodyPr>
          <a:lstStyle/>
          <a:p>
            <a:r>
              <a:rPr lang="en" dirty="0"/>
              <a:t>— </a:t>
            </a:r>
            <a:r>
              <a:rPr lang="fr-FR" dirty="0"/>
              <a:t> </a:t>
            </a:r>
            <a:r>
              <a:rPr lang="en-US" sz="2200" dirty="0"/>
              <a:t>Sorption, Absorption and Desorption Isotherm</a:t>
            </a:r>
            <a:br>
              <a:rPr lang="en-US" b="0" dirty="0"/>
            </a:br>
            <a:br>
              <a:rPr lang="fr-FR" dirty="0"/>
            </a:br>
            <a:br>
              <a:rPr lang="fr-FR" dirty="0"/>
            </a:br>
            <a:r>
              <a:rPr lang="fr-FR" dirty="0"/>
              <a:t> </a:t>
            </a:r>
            <a:br>
              <a:rPr lang="en-US" dirty="0"/>
            </a:br>
            <a:endParaRPr dirty="0"/>
          </a:p>
        </p:txBody>
      </p:sp>
      <p:sp>
        <p:nvSpPr>
          <p:cNvPr id="2" name="Rectangle 1">
            <a:extLst>
              <a:ext uri="{FF2B5EF4-FFF2-40B4-BE49-F238E27FC236}">
                <a16:creationId xmlns:a16="http://schemas.microsoft.com/office/drawing/2014/main" id="{5DC240CA-1DE0-5117-2A52-E556AABEE57F}"/>
              </a:ext>
            </a:extLst>
          </p:cNvPr>
          <p:cNvSpPr>
            <a:spLocks noChangeArrowheads="1"/>
          </p:cNvSpPr>
          <p:nvPr/>
        </p:nvSpPr>
        <p:spPr bwMode="auto">
          <a:xfrm>
            <a:off x="545036" y="807404"/>
            <a:ext cx="8339959" cy="1883657"/>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gn="ctr"/>
            <a:r>
              <a:rPr lang="en-US" sz="1800" b="1" dirty="0">
                <a:solidFill>
                  <a:srgbClr val="FF0000"/>
                </a:solidFill>
                <a:latin typeface="Times New Roman" panose="02020603050405020304" pitchFamily="18" charset="0"/>
                <a:cs typeface="Times New Roman" panose="02020603050405020304" pitchFamily="18" charset="0"/>
              </a:rPr>
              <a:t>Absorption Isotherm and Desorption Isotherm</a:t>
            </a:r>
          </a:p>
          <a:p>
            <a:endParaRPr lang="en-US" sz="1800" b="1" dirty="0">
              <a:solidFill>
                <a:srgbClr val="FF0000"/>
              </a:solidFill>
              <a:latin typeface="Times New Roman" panose="02020603050405020304" pitchFamily="18" charset="0"/>
              <a:cs typeface="Times New Roman" panose="02020603050405020304" pitchFamily="18" charset="0"/>
            </a:endParaRPr>
          </a:p>
          <a:p>
            <a:r>
              <a:rPr lang="en-US" sz="1800" dirty="0">
                <a:latin typeface="Times New Roman" panose="02020603050405020304" pitchFamily="18" charset="0"/>
                <a:cs typeface="Times New Roman" panose="02020603050405020304" pitchFamily="18" charset="0"/>
              </a:rPr>
              <a:t>This is the curve that represents the equilibrium between </a:t>
            </a:r>
            <a:r>
              <a:rPr lang="en-US" sz="1800" b="1" dirty="0">
                <a:solidFill>
                  <a:srgbClr val="FF0000"/>
                </a:solidFill>
                <a:latin typeface="Times New Roman" panose="02020603050405020304" pitchFamily="18" charset="0"/>
                <a:cs typeface="Times New Roman" panose="02020603050405020304" pitchFamily="18" charset="0"/>
              </a:rPr>
              <a:t>the amount of water retained by the food</a:t>
            </a:r>
            <a:r>
              <a:rPr lang="en-US" sz="1800" dirty="0">
                <a:latin typeface="Times New Roman" panose="02020603050405020304" pitchFamily="18" charset="0"/>
                <a:cs typeface="Times New Roman" panose="02020603050405020304" pitchFamily="18" charset="0"/>
              </a:rPr>
              <a:t> as </a:t>
            </a:r>
            <a:r>
              <a:rPr lang="en-US" sz="1800" b="1" dirty="0">
                <a:solidFill>
                  <a:srgbClr val="FF0000"/>
                </a:solidFill>
                <a:latin typeface="Times New Roman" panose="02020603050405020304" pitchFamily="18" charset="0"/>
                <a:cs typeface="Times New Roman" panose="02020603050405020304" pitchFamily="18" charset="0"/>
              </a:rPr>
              <a:t>a function of humidity </a:t>
            </a:r>
            <a:r>
              <a:rPr lang="en-US" sz="1800" dirty="0">
                <a:latin typeface="Times New Roman" panose="02020603050405020304" pitchFamily="18" charset="0"/>
                <a:cs typeface="Times New Roman" panose="02020603050405020304" pitchFamily="18" charset="0"/>
              </a:rPr>
              <a:t>at a given temperature. In other words, </a:t>
            </a:r>
            <a:r>
              <a:rPr lang="en-US" sz="1800" b="1" dirty="0">
                <a:solidFill>
                  <a:srgbClr val="FF0000"/>
                </a:solidFill>
                <a:latin typeface="Times New Roman" panose="02020603050405020304" pitchFamily="18" charset="0"/>
                <a:cs typeface="Times New Roman" panose="02020603050405020304" pitchFamily="18" charset="0"/>
              </a:rPr>
              <a:t>it is the partial pressure of water vapor exerted by the water in the food</a:t>
            </a:r>
            <a:r>
              <a:rPr lang="en-US" sz="1800" dirty="0">
                <a:latin typeface="Times New Roman" panose="02020603050405020304" pitchFamily="18" charset="0"/>
                <a:cs typeface="Times New Roman" panose="02020603050405020304" pitchFamily="18" charset="0"/>
              </a:rPr>
              <a:t>.</a:t>
            </a:r>
          </a:p>
          <a:p>
            <a:pPr marL="0" marR="0" lvl="0" indent="0" algn="just" defTabSz="914400" rtl="0" eaLnBrk="0" fontAlgn="base" latinLnBrk="0" hangingPunct="0">
              <a:lnSpc>
                <a:spcPct val="150000"/>
              </a:lnSpc>
              <a:spcBef>
                <a:spcPct val="0"/>
              </a:spcBef>
              <a:spcAft>
                <a:spcPct val="0"/>
              </a:spcAft>
              <a:buClrTx/>
              <a:buSzTx/>
              <a:buFontTx/>
              <a:buNone/>
              <a:tabLst/>
            </a:pPr>
            <a:endParaRPr kumimoji="0" lang="fr-FR" altLang="fr-FR" sz="20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p:txBody>
      </p:sp>
      <p:sp>
        <p:nvSpPr>
          <p:cNvPr id="11" name="ZoneTexte 10">
            <a:extLst>
              <a:ext uri="{FF2B5EF4-FFF2-40B4-BE49-F238E27FC236}">
                <a16:creationId xmlns:a16="http://schemas.microsoft.com/office/drawing/2014/main" id="{2A4CABA9-D6E3-0A04-1E71-2854DD4BA4AA}"/>
              </a:ext>
            </a:extLst>
          </p:cNvPr>
          <p:cNvSpPr txBox="1"/>
          <p:nvPr/>
        </p:nvSpPr>
        <p:spPr>
          <a:xfrm>
            <a:off x="545036" y="2824191"/>
            <a:ext cx="8115300" cy="1631216"/>
          </a:xfrm>
          <a:prstGeom prst="rect">
            <a:avLst/>
          </a:prstGeom>
          <a:noFill/>
        </p:spPr>
        <p:txBody>
          <a:bodyPr wrap="square">
            <a:spAutoFit/>
          </a:bodyPr>
          <a:lstStyle/>
          <a:p>
            <a:pPr algn="just"/>
            <a:r>
              <a:rPr lang="en-US" sz="2000" dirty="0">
                <a:latin typeface="Times New Roman" panose="02020603050405020304" pitchFamily="18" charset="0"/>
                <a:cs typeface="Times New Roman" panose="02020603050405020304" pitchFamily="18" charset="0"/>
              </a:rPr>
              <a:t>The adsorption-desorption isotherm is the relationship between water activity and water content, providing an interesting approach to understanding the behavior of water in foodstuffs . This approach involves establishing the water content curve as a function of water activity</a:t>
            </a:r>
            <a:br>
              <a:rPr lang="fr-FR" sz="2000" dirty="0">
                <a:latin typeface="Times New Roman" panose="02020603050405020304" pitchFamily="18" charset="0"/>
                <a:cs typeface="Times New Roman" panose="02020603050405020304" pitchFamily="18" charset="0"/>
              </a:rPr>
            </a:br>
            <a:endParaRPr lang="fr-F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5762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78F78-9831-BD3D-62E8-CD180143CEB8}"/>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3548D948-4037-25B4-6442-B6DB689B7C38}"/>
              </a:ext>
            </a:extLst>
          </p:cNvPr>
          <p:cNvSpPr txBox="1">
            <a:spLocks noGrp="1"/>
          </p:cNvSpPr>
          <p:nvPr>
            <p:ph type="title"/>
          </p:nvPr>
        </p:nvSpPr>
        <p:spPr>
          <a:xfrm>
            <a:off x="1308325" y="24493"/>
            <a:ext cx="7109054" cy="681958"/>
          </a:xfrm>
          <a:prstGeom prst="rect">
            <a:avLst/>
          </a:prstGeom>
        </p:spPr>
        <p:txBody>
          <a:bodyPr spcFirstLastPara="1" wrap="square" lIns="91425" tIns="91425" rIns="91425" bIns="91425" anchor="t" anchorCtr="0">
            <a:noAutofit/>
          </a:bodyPr>
          <a:lstStyle/>
          <a:p>
            <a:r>
              <a:rPr lang="en" dirty="0"/>
              <a:t>— </a:t>
            </a:r>
            <a:r>
              <a:rPr lang="fr-FR" dirty="0"/>
              <a:t> </a:t>
            </a:r>
            <a:r>
              <a:rPr lang="en-US" dirty="0"/>
              <a:t>Sorption, Absorption and Desorption Isotherm</a:t>
            </a:r>
            <a:br>
              <a:rPr lang="en-US" b="0" dirty="0"/>
            </a:br>
            <a:br>
              <a:rPr lang="fr-FR" dirty="0"/>
            </a:br>
            <a:br>
              <a:rPr lang="fr-FR" dirty="0"/>
            </a:br>
            <a:r>
              <a:rPr lang="fr-FR" dirty="0"/>
              <a:t> </a:t>
            </a:r>
            <a:br>
              <a:rPr lang="en-US" dirty="0"/>
            </a:br>
            <a:br>
              <a:rPr lang="fr-FR" dirty="0"/>
            </a:br>
            <a:endParaRPr dirty="0"/>
          </a:p>
        </p:txBody>
      </p:sp>
      <p:sp>
        <p:nvSpPr>
          <p:cNvPr id="2" name="Rectangle 1">
            <a:extLst>
              <a:ext uri="{FF2B5EF4-FFF2-40B4-BE49-F238E27FC236}">
                <a16:creationId xmlns:a16="http://schemas.microsoft.com/office/drawing/2014/main" id="{B26C2E79-7B05-C892-BF6E-FCA65B5EE783}"/>
              </a:ext>
            </a:extLst>
          </p:cNvPr>
          <p:cNvSpPr>
            <a:spLocks noChangeArrowheads="1"/>
          </p:cNvSpPr>
          <p:nvPr/>
        </p:nvSpPr>
        <p:spPr bwMode="auto">
          <a:xfrm>
            <a:off x="107402" y="460230"/>
            <a:ext cx="8929195" cy="468442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r>
              <a:rPr lang="en-US" sz="1600" b="1" dirty="0">
                <a:solidFill>
                  <a:srgbClr val="FF0000"/>
                </a:solidFill>
                <a:latin typeface="Times New Roman" panose="02020603050405020304" pitchFamily="18" charset="0"/>
                <a:cs typeface="Times New Roman" panose="02020603050405020304" pitchFamily="18" charset="0"/>
              </a:rPr>
              <a:t>Water adsorption and desorption isotherm</a:t>
            </a:r>
          </a:p>
          <a:p>
            <a:endParaRPr lang="en-US" sz="1600" b="1" dirty="0">
              <a:solidFill>
                <a:srgbClr val="FF0000"/>
              </a:solidFill>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 water content (X) in a food product depends mainly on its water content (X) and its temperature. The curve representing, for a given temperature, the X of a product as a function of the value of the or the HRE is called:</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sz="1600" b="1" dirty="0">
                <a:solidFill>
                  <a:srgbClr val="FF0000"/>
                </a:solidFill>
                <a:latin typeface="Times New Roman" panose="02020603050405020304" pitchFamily="18" charset="0"/>
                <a:cs typeface="Times New Roman" panose="02020603050405020304" pitchFamily="18" charset="0"/>
              </a:rPr>
              <a:t>Adsorption isotherm</a:t>
            </a:r>
            <a:r>
              <a:rPr lang="en-US" sz="1600" dirty="0">
                <a:latin typeface="Times New Roman" panose="02020603050405020304" pitchFamily="18" charset="0"/>
                <a:cs typeface="Times New Roman" panose="02020603050405020304" pitchFamily="18" charset="0"/>
              </a:rPr>
              <a:t>, if it has been determined experimentally starting with a </a:t>
            </a:r>
            <a:r>
              <a:rPr lang="en-US" sz="1600" b="1" dirty="0">
                <a:solidFill>
                  <a:srgbClr val="FF0000"/>
                </a:solidFill>
                <a:latin typeface="Times New Roman" panose="02020603050405020304" pitchFamily="18" charset="0"/>
                <a:cs typeface="Times New Roman" panose="02020603050405020304" pitchFamily="18" charset="0"/>
              </a:rPr>
              <a:t>dry product</a:t>
            </a:r>
            <a:r>
              <a:rPr lang="en-US" sz="1600" dirty="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ü"/>
            </a:pPr>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sz="1600" b="1" dirty="0">
                <a:solidFill>
                  <a:srgbClr val="FF0000"/>
                </a:solidFill>
                <a:latin typeface="Times New Roman" panose="02020603050405020304" pitchFamily="18" charset="0"/>
                <a:cs typeface="Times New Roman" panose="02020603050405020304" pitchFamily="18" charset="0"/>
              </a:rPr>
              <a:t>Desorption isotherm</a:t>
            </a:r>
            <a:r>
              <a:rPr lang="en-US" sz="1600" dirty="0">
                <a:latin typeface="Times New Roman" panose="02020603050405020304" pitchFamily="18" charset="0"/>
                <a:cs typeface="Times New Roman" panose="02020603050405020304" pitchFamily="18" charset="0"/>
              </a:rPr>
              <a:t>, if it has been determined experimentally starting with a </a:t>
            </a:r>
            <a:r>
              <a:rPr lang="en-US" sz="1600" b="1" dirty="0">
                <a:solidFill>
                  <a:srgbClr val="FF0000"/>
                </a:solidFill>
                <a:latin typeface="Times New Roman" panose="02020603050405020304" pitchFamily="18" charset="0"/>
                <a:cs typeface="Times New Roman" panose="02020603050405020304" pitchFamily="18" charset="0"/>
              </a:rPr>
              <a:t>water-saturated product</a:t>
            </a:r>
            <a:r>
              <a:rPr lang="en-US" sz="1600" dirty="0">
                <a:latin typeface="Times New Roman" panose="02020603050405020304" pitchFamily="18" charset="0"/>
                <a:cs typeface="Times New Roman" panose="02020603050405020304" pitchFamily="18" charset="0"/>
              </a:rPr>
              <a:t>.</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The adsorption-desorption isotherm curve can be graphically represented by plotting:</a:t>
            </a:r>
          </a:p>
          <a:p>
            <a:r>
              <a:rPr lang="en-US" sz="1600" dirty="0">
                <a:latin typeface="Times New Roman" panose="02020603050405020304" pitchFamily="18" charset="0"/>
                <a:cs typeface="Times New Roman" panose="02020603050405020304" pitchFamily="18" charset="0"/>
              </a:rPr>
              <a:t>Along the x-axis: either the αw </a:t>
            </a:r>
          </a:p>
          <a:p>
            <a:r>
              <a:rPr lang="en-US" sz="1600" dirty="0">
                <a:latin typeface="Times New Roman" panose="02020603050405020304" pitchFamily="18" charset="0"/>
                <a:cs typeface="Times New Roman" panose="02020603050405020304" pitchFamily="18" charset="0"/>
              </a:rPr>
              <a:t>Along the y-axis: the product's water content expressed in g of water per 100 g of dry matter (% DM)</a:t>
            </a:r>
          </a:p>
          <a:p>
            <a:endParaRPr lang="en-US" sz="16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ü"/>
            </a:pPr>
            <a:r>
              <a:rPr lang="en-US" sz="1600" dirty="0">
                <a:latin typeface="Times New Roman" panose="02020603050405020304" pitchFamily="18" charset="0"/>
                <a:cs typeface="Times New Roman" panose="02020603050405020304" pitchFamily="18" charset="0"/>
              </a:rPr>
              <a:t>The two curves are generally different because drying a product (from αw = 1 to &lt; 0.6) results in irreversible changes in </a:t>
            </a:r>
            <a:r>
              <a:rPr lang="en-US" sz="1600" b="1" dirty="0">
                <a:solidFill>
                  <a:srgbClr val="FF0000"/>
                </a:solidFill>
                <a:latin typeface="Times New Roman" panose="02020603050405020304" pitchFamily="18" charset="0"/>
                <a:cs typeface="Times New Roman" panose="02020603050405020304" pitchFamily="18" charset="0"/>
              </a:rPr>
              <a:t>structure</a:t>
            </a:r>
            <a:r>
              <a:rPr lang="en-US" sz="1600" dirty="0">
                <a:latin typeface="Times New Roman" panose="02020603050405020304" pitchFamily="18" charset="0"/>
                <a:cs typeface="Times New Roman" panose="02020603050405020304" pitchFamily="18" charset="0"/>
              </a:rPr>
              <a:t> and </a:t>
            </a:r>
            <a:r>
              <a:rPr lang="en-US" sz="1600" b="1" dirty="0">
                <a:solidFill>
                  <a:srgbClr val="FF0000"/>
                </a:solidFill>
                <a:latin typeface="Times New Roman" panose="02020603050405020304" pitchFamily="18" charset="0"/>
                <a:cs typeface="Times New Roman" panose="02020603050405020304" pitchFamily="18" charset="0"/>
              </a:rPr>
              <a:t>porosity.</a:t>
            </a:r>
          </a:p>
          <a:p>
            <a:pPr marL="0" marR="0" lvl="0" indent="0" algn="just" defTabSz="914400" rtl="0" eaLnBrk="0" fontAlgn="base" latinLnBrk="0" hangingPunct="0">
              <a:lnSpc>
                <a:spcPct val="150000"/>
              </a:lnSpc>
              <a:spcBef>
                <a:spcPct val="0"/>
              </a:spcBef>
              <a:spcAft>
                <a:spcPct val="0"/>
              </a:spcAft>
              <a:buClrTx/>
              <a:buSzTx/>
              <a:buFontTx/>
              <a:buNone/>
              <a:tabLst/>
            </a:pPr>
            <a:endParaRPr kumimoji="0" lang="fr-FR" altLang="fr-FR" sz="2000" b="1" i="0" u="none" strike="noStrike" cap="none" normalizeH="0" baseline="0" dirty="0">
              <a:ln>
                <a:noFill/>
              </a:ln>
              <a:solidFill>
                <a:srgbClr val="FF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54301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302EC-75E3-D390-F6DB-D07561FE7DBF}"/>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B4327A0D-1447-2B4E-E943-B3E5C1FC2077}"/>
              </a:ext>
            </a:extLst>
          </p:cNvPr>
          <p:cNvSpPr txBox="1">
            <a:spLocks noGrp="1"/>
          </p:cNvSpPr>
          <p:nvPr>
            <p:ph type="title"/>
          </p:nvPr>
        </p:nvSpPr>
        <p:spPr>
          <a:xfrm>
            <a:off x="1308325" y="24493"/>
            <a:ext cx="7109054" cy="681958"/>
          </a:xfrm>
          <a:prstGeom prst="rect">
            <a:avLst/>
          </a:prstGeom>
        </p:spPr>
        <p:txBody>
          <a:bodyPr spcFirstLastPara="1" wrap="square" lIns="91425" tIns="91425" rIns="91425" bIns="91425" anchor="t" anchorCtr="0">
            <a:noAutofit/>
          </a:bodyPr>
          <a:lstStyle/>
          <a:p>
            <a:r>
              <a:rPr lang="en" dirty="0"/>
              <a:t>— </a:t>
            </a:r>
            <a:r>
              <a:rPr lang="fr-FR" dirty="0"/>
              <a:t> </a:t>
            </a:r>
            <a:r>
              <a:rPr lang="en-US" dirty="0"/>
              <a:t>Sorption, Absorption and Desorption Isotherm</a:t>
            </a:r>
            <a:br>
              <a:rPr lang="en-US" b="0" dirty="0"/>
            </a:br>
            <a:br>
              <a:rPr lang="fr-FR" dirty="0"/>
            </a:br>
            <a:br>
              <a:rPr lang="fr-FR" dirty="0"/>
            </a:br>
            <a:r>
              <a:rPr lang="fr-FR" dirty="0"/>
              <a:t> </a:t>
            </a:r>
            <a:br>
              <a:rPr lang="en-US" dirty="0"/>
            </a:br>
            <a:br>
              <a:rPr lang="fr-FR" dirty="0"/>
            </a:br>
            <a:endParaRPr dirty="0"/>
          </a:p>
        </p:txBody>
      </p:sp>
      <p:pic>
        <p:nvPicPr>
          <p:cNvPr id="4" name="Image 3">
            <a:extLst>
              <a:ext uri="{FF2B5EF4-FFF2-40B4-BE49-F238E27FC236}">
                <a16:creationId xmlns:a16="http://schemas.microsoft.com/office/drawing/2014/main" id="{8531FF93-DDE1-5B9B-3E2F-7370800F6C6E}"/>
              </a:ext>
            </a:extLst>
          </p:cNvPr>
          <p:cNvPicPr>
            <a:picLocks noChangeAspect="1"/>
          </p:cNvPicPr>
          <p:nvPr/>
        </p:nvPicPr>
        <p:blipFill>
          <a:blip r:embed="rId2"/>
          <a:stretch>
            <a:fillRect/>
          </a:stretch>
        </p:blipFill>
        <p:spPr>
          <a:xfrm>
            <a:off x="0" y="1112787"/>
            <a:ext cx="4074334" cy="3615447"/>
          </a:xfrm>
          <a:prstGeom prst="rect">
            <a:avLst/>
          </a:prstGeom>
        </p:spPr>
      </p:pic>
      <p:pic>
        <p:nvPicPr>
          <p:cNvPr id="2" name="Image 1">
            <a:extLst>
              <a:ext uri="{FF2B5EF4-FFF2-40B4-BE49-F238E27FC236}">
                <a16:creationId xmlns:a16="http://schemas.microsoft.com/office/drawing/2014/main" id="{8C6D1196-7B9E-FE8E-D8C0-BD78CCC3B02B}"/>
              </a:ext>
            </a:extLst>
          </p:cNvPr>
          <p:cNvPicPr>
            <a:picLocks noChangeAspect="1"/>
          </p:cNvPicPr>
          <p:nvPr/>
        </p:nvPicPr>
        <p:blipFill>
          <a:blip r:embed="rId3"/>
          <a:stretch>
            <a:fillRect/>
          </a:stretch>
        </p:blipFill>
        <p:spPr>
          <a:xfrm>
            <a:off x="3847832" y="855676"/>
            <a:ext cx="5296168" cy="4129671"/>
          </a:xfrm>
          <a:prstGeom prst="rect">
            <a:avLst/>
          </a:prstGeom>
        </p:spPr>
      </p:pic>
    </p:spTree>
    <p:extLst>
      <p:ext uri="{BB962C8B-B14F-4D97-AF65-F5344CB8AC3E}">
        <p14:creationId xmlns:p14="http://schemas.microsoft.com/office/powerpoint/2010/main" val="39050901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44C17-47EC-7A47-D25A-C0B4F4C90073}"/>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9D3E6A5C-B9D1-C991-17FE-8655189BEF60}"/>
              </a:ext>
            </a:extLst>
          </p:cNvPr>
          <p:cNvSpPr txBox="1">
            <a:spLocks noGrp="1"/>
          </p:cNvSpPr>
          <p:nvPr>
            <p:ph type="title"/>
          </p:nvPr>
        </p:nvSpPr>
        <p:spPr>
          <a:xfrm>
            <a:off x="1308325" y="24493"/>
            <a:ext cx="7109054" cy="681958"/>
          </a:xfrm>
          <a:prstGeom prst="rect">
            <a:avLst/>
          </a:prstGeom>
        </p:spPr>
        <p:txBody>
          <a:bodyPr spcFirstLastPara="1" wrap="square" lIns="91425" tIns="91425" rIns="91425" bIns="91425" anchor="t" anchorCtr="0">
            <a:noAutofit/>
          </a:bodyPr>
          <a:lstStyle/>
          <a:p>
            <a:r>
              <a:rPr lang="en" dirty="0"/>
              <a:t>— </a:t>
            </a:r>
            <a:r>
              <a:rPr lang="fr-FR" dirty="0"/>
              <a:t> </a:t>
            </a:r>
            <a:r>
              <a:rPr lang="en-US" dirty="0"/>
              <a:t>Sorption, Absorption and Desorption Isotherm</a:t>
            </a:r>
            <a:br>
              <a:rPr lang="en-US" b="0" dirty="0"/>
            </a:br>
            <a:br>
              <a:rPr lang="fr-FR" dirty="0"/>
            </a:br>
            <a:br>
              <a:rPr lang="fr-FR" dirty="0"/>
            </a:br>
            <a:r>
              <a:rPr lang="fr-FR" dirty="0"/>
              <a:t> </a:t>
            </a:r>
            <a:br>
              <a:rPr lang="en-US" dirty="0"/>
            </a:br>
            <a:br>
              <a:rPr lang="fr-FR" dirty="0"/>
            </a:br>
            <a:endParaRPr dirty="0"/>
          </a:p>
        </p:txBody>
      </p:sp>
      <p:pic>
        <p:nvPicPr>
          <p:cNvPr id="7" name="Image 6">
            <a:extLst>
              <a:ext uri="{FF2B5EF4-FFF2-40B4-BE49-F238E27FC236}">
                <a16:creationId xmlns:a16="http://schemas.microsoft.com/office/drawing/2014/main" id="{10D9B6BF-A089-BEB6-99E8-6C8BD0BB9861}"/>
              </a:ext>
            </a:extLst>
          </p:cNvPr>
          <p:cNvPicPr>
            <a:picLocks noChangeAspect="1"/>
          </p:cNvPicPr>
          <p:nvPr/>
        </p:nvPicPr>
        <p:blipFill>
          <a:blip r:embed="rId2"/>
          <a:srcRect l="10175" r="7017"/>
          <a:stretch>
            <a:fillRect/>
          </a:stretch>
        </p:blipFill>
        <p:spPr>
          <a:xfrm>
            <a:off x="1376152" y="706451"/>
            <a:ext cx="6459523" cy="4350967"/>
          </a:xfrm>
          <a:prstGeom prst="rect">
            <a:avLst/>
          </a:prstGeom>
        </p:spPr>
      </p:pic>
    </p:spTree>
    <p:extLst>
      <p:ext uri="{BB962C8B-B14F-4D97-AF65-F5344CB8AC3E}">
        <p14:creationId xmlns:p14="http://schemas.microsoft.com/office/powerpoint/2010/main" val="39836499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5EBF800F-C43B-B273-6119-9E56D847DC2E}"/>
              </a:ext>
            </a:extLst>
          </p:cNvPr>
          <p:cNvPicPr>
            <a:picLocks noChangeAspect="1"/>
          </p:cNvPicPr>
          <p:nvPr/>
        </p:nvPicPr>
        <p:blipFill>
          <a:blip r:embed="rId2"/>
          <a:stretch>
            <a:fillRect/>
          </a:stretch>
        </p:blipFill>
        <p:spPr>
          <a:xfrm>
            <a:off x="3886200" y="-26019"/>
            <a:ext cx="5257800" cy="5195537"/>
          </a:xfrm>
          <a:prstGeom prst="rect">
            <a:avLst/>
          </a:prstGeom>
        </p:spPr>
      </p:pic>
      <p:sp>
        <p:nvSpPr>
          <p:cNvPr id="13" name="ZoneTexte 12">
            <a:extLst>
              <a:ext uri="{FF2B5EF4-FFF2-40B4-BE49-F238E27FC236}">
                <a16:creationId xmlns:a16="http://schemas.microsoft.com/office/drawing/2014/main" id="{FFD21C68-8542-4149-7F3B-558CFD19422D}"/>
              </a:ext>
            </a:extLst>
          </p:cNvPr>
          <p:cNvSpPr txBox="1"/>
          <p:nvPr/>
        </p:nvSpPr>
        <p:spPr>
          <a:xfrm>
            <a:off x="114300" y="1972879"/>
            <a:ext cx="3380014" cy="707886"/>
          </a:xfrm>
          <a:prstGeom prst="rect">
            <a:avLst/>
          </a:prstGeom>
          <a:noFill/>
        </p:spPr>
        <p:txBody>
          <a:bodyPr wrap="square">
            <a:spAutoFit/>
          </a:bodyPr>
          <a:lstStyle/>
          <a:p>
            <a:pPr algn="ctr"/>
            <a:r>
              <a:rPr kumimoji="0" lang="en" sz="2000" b="1" i="0" u="none" strike="noStrike" kern="0" cap="none" spc="0" normalizeH="0" baseline="0" noProof="0" dirty="0">
                <a:ln>
                  <a:noFill/>
                </a:ln>
                <a:solidFill>
                  <a:srgbClr val="383030"/>
                </a:solidFill>
                <a:effectLst/>
                <a:uLnTx/>
                <a:uFillTx/>
                <a:latin typeface="Questrial"/>
                <a:ea typeface="Questrial"/>
                <a:cs typeface="Questrial"/>
                <a:sym typeface="Questrial"/>
              </a:rPr>
              <a:t>— </a:t>
            </a:r>
            <a:r>
              <a:rPr kumimoji="0" lang="fr-FR" sz="2000" b="1" i="0" u="none" strike="noStrike" kern="0" cap="none" spc="0" normalizeH="0" baseline="0" noProof="0" dirty="0">
                <a:ln>
                  <a:noFill/>
                </a:ln>
                <a:solidFill>
                  <a:srgbClr val="383030"/>
                </a:solidFill>
                <a:effectLst/>
                <a:uLnTx/>
                <a:uFillTx/>
                <a:latin typeface="Questrial"/>
                <a:ea typeface="Questrial"/>
                <a:cs typeface="Questrial"/>
                <a:sym typeface="Questrial"/>
              </a:rPr>
              <a:t> </a:t>
            </a:r>
            <a:r>
              <a:rPr kumimoji="0" lang="en-US" sz="2000" b="1" i="0" u="none" strike="noStrike" kern="0" cap="none" spc="0" normalizeH="0" baseline="0" noProof="0" dirty="0">
                <a:ln>
                  <a:noFill/>
                </a:ln>
                <a:solidFill>
                  <a:srgbClr val="383030"/>
                </a:solidFill>
                <a:effectLst/>
                <a:uLnTx/>
                <a:uFillTx/>
                <a:latin typeface="Questrial"/>
                <a:ea typeface="Questrial"/>
                <a:cs typeface="Questrial"/>
                <a:sym typeface="Questrial"/>
              </a:rPr>
              <a:t>Sorption, Absorption </a:t>
            </a:r>
          </a:p>
          <a:p>
            <a:pPr algn="ctr"/>
            <a:r>
              <a:rPr kumimoji="0" lang="en-US" sz="2000" b="1" i="0" u="none" strike="noStrike" kern="0" cap="none" spc="0" normalizeH="0" baseline="0" noProof="0" dirty="0">
                <a:ln>
                  <a:noFill/>
                </a:ln>
                <a:solidFill>
                  <a:srgbClr val="383030"/>
                </a:solidFill>
                <a:effectLst/>
                <a:uLnTx/>
                <a:uFillTx/>
                <a:latin typeface="Questrial"/>
                <a:ea typeface="Questrial"/>
                <a:cs typeface="Questrial"/>
                <a:sym typeface="Questrial"/>
              </a:rPr>
              <a:t>and Desorption Isotherm</a:t>
            </a:r>
            <a:endParaRPr lang="fr-FR" dirty="0"/>
          </a:p>
        </p:txBody>
      </p:sp>
    </p:spTree>
    <p:extLst>
      <p:ext uri="{BB962C8B-B14F-4D97-AF65-F5344CB8AC3E}">
        <p14:creationId xmlns:p14="http://schemas.microsoft.com/office/powerpoint/2010/main" val="5679621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E1922-E1BE-FA34-9155-06A563B7F41B}"/>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58E92C93-6BF3-87B6-191D-9CAC670E08BF}"/>
              </a:ext>
            </a:extLst>
          </p:cNvPr>
          <p:cNvSpPr txBox="1">
            <a:spLocks noGrp="1"/>
          </p:cNvSpPr>
          <p:nvPr>
            <p:ph type="title"/>
          </p:nvPr>
        </p:nvSpPr>
        <p:spPr>
          <a:xfrm>
            <a:off x="1308325" y="24493"/>
            <a:ext cx="7109054" cy="681958"/>
          </a:xfrm>
          <a:prstGeom prst="rect">
            <a:avLst/>
          </a:prstGeom>
        </p:spPr>
        <p:txBody>
          <a:bodyPr spcFirstLastPara="1" wrap="square" lIns="91425" tIns="91425" rIns="91425" bIns="91425" anchor="t" anchorCtr="0">
            <a:noAutofit/>
          </a:bodyPr>
          <a:lstStyle/>
          <a:p>
            <a:r>
              <a:rPr lang="en" dirty="0"/>
              <a:t>— </a:t>
            </a:r>
            <a:r>
              <a:rPr lang="fr-FR" dirty="0"/>
              <a:t> </a:t>
            </a:r>
            <a:r>
              <a:rPr lang="en-US" dirty="0"/>
              <a:t>Sorption, Absorption and Desorption Isotherm</a:t>
            </a:r>
            <a:br>
              <a:rPr lang="en-US" b="0" dirty="0"/>
            </a:br>
            <a:br>
              <a:rPr lang="fr-FR" dirty="0"/>
            </a:br>
            <a:br>
              <a:rPr lang="fr-FR" dirty="0"/>
            </a:br>
            <a:r>
              <a:rPr lang="fr-FR" dirty="0"/>
              <a:t> </a:t>
            </a:r>
            <a:br>
              <a:rPr lang="en-US" dirty="0"/>
            </a:br>
            <a:br>
              <a:rPr lang="fr-FR" dirty="0"/>
            </a:br>
            <a:endParaRPr dirty="0"/>
          </a:p>
        </p:txBody>
      </p:sp>
      <p:sp>
        <p:nvSpPr>
          <p:cNvPr id="2" name="Rectangle 1">
            <a:extLst>
              <a:ext uri="{FF2B5EF4-FFF2-40B4-BE49-F238E27FC236}">
                <a16:creationId xmlns:a16="http://schemas.microsoft.com/office/drawing/2014/main" id="{E49862AD-AD14-6F41-9389-3A3C54F95EDD}"/>
              </a:ext>
            </a:extLst>
          </p:cNvPr>
          <p:cNvSpPr>
            <a:spLocks noChangeArrowheads="1"/>
          </p:cNvSpPr>
          <p:nvPr/>
        </p:nvSpPr>
        <p:spPr bwMode="auto">
          <a:xfrm>
            <a:off x="542784" y="493627"/>
            <a:ext cx="8339959" cy="448007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en-US" sz="1600" dirty="0">
                <a:latin typeface="Times New Roman" panose="02020603050405020304" pitchFamily="18" charset="0"/>
                <a:cs typeface="Times New Roman" panose="02020603050405020304" pitchFamily="18" charset="0"/>
              </a:rPr>
              <a:t>Generally, the curve is S-shaped, more or less pronounced, with two inflection points that allow three zones to be more or less clearly delineated. Theoretical approaches (models) have made it possible to calculate part of the curve (zone A, work by </a:t>
            </a:r>
            <a:r>
              <a:rPr lang="en-US" sz="1600" dirty="0" err="1">
                <a:latin typeface="Times New Roman" panose="02020603050405020304" pitchFamily="18" charset="0"/>
                <a:cs typeface="Times New Roman" panose="02020603050405020304" pitchFamily="18" charset="0"/>
              </a:rPr>
              <a:t>Brunauer</a:t>
            </a:r>
            <a:r>
              <a:rPr lang="en-US" sz="1600" dirty="0">
                <a:latin typeface="Times New Roman" panose="02020603050405020304" pitchFamily="18" charset="0"/>
                <a:cs typeface="Times New Roman" panose="02020603050405020304" pitchFamily="18" charset="0"/>
              </a:rPr>
              <a:t>, Emmett, and Teller, the first inflection point sometimes referred to as the "BET point" from the initials of the three authors). </a:t>
            </a:r>
          </a:p>
          <a:p>
            <a:pPr>
              <a:lnSpc>
                <a:spcPct val="150000"/>
              </a:lnSpc>
            </a:pPr>
            <a:r>
              <a:rPr lang="en-US" sz="1600" dirty="0">
                <a:latin typeface="Times New Roman" panose="02020603050405020304" pitchFamily="18" charset="0"/>
                <a:cs typeface="Times New Roman" panose="02020603050405020304" pitchFamily="18" charset="0"/>
              </a:rPr>
              <a:t>In the three defined zones, water has distinct properties:</a:t>
            </a:r>
          </a:p>
          <a:p>
            <a:pPr>
              <a:lnSpc>
                <a:spcPct val="150000"/>
              </a:lnSpc>
            </a:pPr>
            <a:r>
              <a:rPr lang="en-US" sz="1600" b="1" dirty="0">
                <a:solidFill>
                  <a:srgbClr val="FF0000"/>
                </a:solidFill>
                <a:latin typeface="Times New Roman" panose="02020603050405020304" pitchFamily="18" charset="0"/>
                <a:cs typeface="Times New Roman" panose="02020603050405020304" pitchFamily="18" charset="0"/>
              </a:rPr>
              <a:t>Zone A:</a:t>
            </a:r>
            <a:r>
              <a:rPr lang="en-US" sz="1600" dirty="0">
                <a:latin typeface="Times New Roman" panose="02020603050405020304" pitchFamily="18" charset="0"/>
                <a:cs typeface="Times New Roman" panose="02020603050405020304" pitchFamily="18" charset="0"/>
              </a:rPr>
              <a:t> </a:t>
            </a:r>
            <a:r>
              <a:rPr lang="en-US" sz="1600" b="1" dirty="0">
                <a:solidFill>
                  <a:srgbClr val="FF0000"/>
                </a:solidFill>
                <a:latin typeface="Times New Roman" panose="02020603050405020304" pitchFamily="18" charset="0"/>
                <a:cs typeface="Times New Roman" panose="02020603050405020304" pitchFamily="18" charset="0"/>
              </a:rPr>
              <a:t>Aw at the upper limit: in the order of 0.2 - 0.3 (BET point, precisely)</a:t>
            </a:r>
          </a:p>
          <a:p>
            <a:pPr>
              <a:lnSpc>
                <a:spcPct val="150000"/>
              </a:lnSpc>
            </a:pPr>
            <a:r>
              <a:rPr lang="en-US" sz="1600" b="1" dirty="0">
                <a:solidFill>
                  <a:srgbClr val="FF0000"/>
                </a:solidFill>
                <a:latin typeface="Times New Roman" panose="02020603050405020304" pitchFamily="18" charset="0"/>
                <a:cs typeface="Times New Roman" panose="02020603050405020304" pitchFamily="18" charset="0"/>
              </a:rPr>
              <a:t>Strongly bound water </a:t>
            </a:r>
            <a:r>
              <a:rPr lang="en-US" sz="1600" dirty="0">
                <a:latin typeface="Times New Roman" panose="02020603050405020304" pitchFamily="18" charset="0"/>
                <a:cs typeface="Times New Roman" panose="02020603050405020304" pitchFamily="18" charset="0"/>
              </a:rPr>
              <a:t>(adsorption energy: 1-15 kcal/mole H2O)</a:t>
            </a:r>
          </a:p>
          <a:p>
            <a:pPr>
              <a:lnSpc>
                <a:spcPct val="150000"/>
              </a:lnSpc>
            </a:pPr>
            <a:r>
              <a:rPr lang="en-US" sz="1600" dirty="0">
                <a:latin typeface="Times New Roman" panose="02020603050405020304" pitchFamily="18" charset="0"/>
                <a:cs typeface="Times New Roman" panose="02020603050405020304" pitchFamily="18" charset="0"/>
              </a:rPr>
              <a:t>A practically </a:t>
            </a:r>
            <a:r>
              <a:rPr lang="en-US" sz="1600" b="1" dirty="0">
                <a:solidFill>
                  <a:srgbClr val="FF0000"/>
                </a:solidFill>
                <a:latin typeface="Times New Roman" panose="02020603050405020304" pitchFamily="18" charset="0"/>
                <a:cs typeface="Times New Roman" panose="02020603050405020304" pitchFamily="18" charset="0"/>
              </a:rPr>
              <a:t>monomolecular layer </a:t>
            </a:r>
            <a:r>
              <a:rPr lang="en-US" sz="1600" dirty="0">
                <a:latin typeface="Times New Roman" panose="02020603050405020304" pitchFamily="18" charset="0"/>
                <a:cs typeface="Times New Roman" panose="02020603050405020304" pitchFamily="18" charset="0"/>
              </a:rPr>
              <a:t>(associations by H bonds with polar organic constituents of</a:t>
            </a:r>
          </a:p>
          <a:p>
            <a:pPr>
              <a:lnSpc>
                <a:spcPct val="150000"/>
              </a:lnSpc>
            </a:pPr>
            <a:r>
              <a:rPr lang="en-US" sz="1600" dirty="0">
                <a:latin typeface="Times New Roman" panose="02020603050405020304" pitchFamily="18" charset="0"/>
                <a:cs typeface="Times New Roman" panose="02020603050405020304" pitchFamily="18" charset="0"/>
              </a:rPr>
              <a:t>foodstuffs (proteins, carbohydrates), water of crystallization of mineral constituents</a:t>
            </a:r>
          </a:p>
          <a:p>
            <a:pPr>
              <a:lnSpc>
                <a:spcPct val="150000"/>
              </a:lnSpc>
            </a:pPr>
            <a:r>
              <a:rPr lang="en-US" sz="1600" dirty="0">
                <a:latin typeface="Times New Roman" panose="02020603050405020304" pitchFamily="18" charset="0"/>
                <a:cs typeface="Times New Roman" panose="02020603050405020304" pitchFamily="18" charset="0"/>
              </a:rPr>
              <a:t>Non-freezable water, water not available as a solvent or reactive transport medium</a:t>
            </a:r>
          </a:p>
          <a:p>
            <a:pPr>
              <a:lnSpc>
                <a:spcPct val="150000"/>
              </a:lnSpc>
            </a:pPr>
            <a:r>
              <a:rPr lang="en-US" sz="1600" dirty="0">
                <a:latin typeface="Times New Roman" panose="02020603050405020304" pitchFamily="18" charset="0"/>
                <a:cs typeface="Times New Roman" panose="02020603050405020304" pitchFamily="18" charset="0"/>
              </a:rPr>
              <a:t>(biological processes) in defatted foodstuffs whose contents generally range</a:t>
            </a:r>
          </a:p>
          <a:p>
            <a:pPr>
              <a:lnSpc>
                <a:spcPct val="150000"/>
              </a:lnSpc>
            </a:pPr>
            <a:r>
              <a:rPr lang="en-US" sz="1600" dirty="0">
                <a:latin typeface="Times New Roman" panose="02020603050405020304" pitchFamily="18" charset="0"/>
                <a:cs typeface="Times New Roman" panose="02020603050405020304" pitchFamily="18" charset="0"/>
              </a:rPr>
              <a:t>between 3-11% .</a:t>
            </a:r>
          </a:p>
        </p:txBody>
      </p:sp>
    </p:spTree>
    <p:extLst>
      <p:ext uri="{BB962C8B-B14F-4D97-AF65-F5344CB8AC3E}">
        <p14:creationId xmlns:p14="http://schemas.microsoft.com/office/powerpoint/2010/main" val="189950879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BF10D-4AA9-DAB9-DE16-8806EE6A03C4}"/>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A10DA08A-345B-AE9D-4980-CD4CFEE8DA63}"/>
              </a:ext>
            </a:extLst>
          </p:cNvPr>
          <p:cNvSpPr txBox="1">
            <a:spLocks noGrp="1"/>
          </p:cNvSpPr>
          <p:nvPr>
            <p:ph type="title"/>
          </p:nvPr>
        </p:nvSpPr>
        <p:spPr>
          <a:xfrm>
            <a:off x="1308325" y="24493"/>
            <a:ext cx="7109054" cy="681958"/>
          </a:xfrm>
          <a:prstGeom prst="rect">
            <a:avLst/>
          </a:prstGeom>
        </p:spPr>
        <p:txBody>
          <a:bodyPr spcFirstLastPara="1" wrap="square" lIns="91425" tIns="91425" rIns="91425" bIns="91425" anchor="t" anchorCtr="0">
            <a:noAutofit/>
          </a:bodyPr>
          <a:lstStyle/>
          <a:p>
            <a:r>
              <a:rPr lang="en" dirty="0"/>
              <a:t>— </a:t>
            </a:r>
            <a:r>
              <a:rPr lang="fr-FR" dirty="0"/>
              <a:t> </a:t>
            </a:r>
            <a:r>
              <a:rPr lang="en-US" dirty="0"/>
              <a:t>Sorption, Absorption and Desorption Isotherm</a:t>
            </a:r>
            <a:br>
              <a:rPr lang="en-US" b="0" dirty="0"/>
            </a:br>
            <a:br>
              <a:rPr lang="fr-FR" dirty="0"/>
            </a:br>
            <a:br>
              <a:rPr lang="fr-FR" dirty="0"/>
            </a:br>
            <a:r>
              <a:rPr lang="fr-FR" dirty="0"/>
              <a:t> </a:t>
            </a:r>
            <a:br>
              <a:rPr lang="en-US" dirty="0"/>
            </a:br>
            <a:br>
              <a:rPr lang="fr-FR" dirty="0"/>
            </a:br>
            <a:endParaRPr dirty="0"/>
          </a:p>
        </p:txBody>
      </p:sp>
      <p:sp>
        <p:nvSpPr>
          <p:cNvPr id="2" name="Rectangle 1">
            <a:extLst>
              <a:ext uri="{FF2B5EF4-FFF2-40B4-BE49-F238E27FC236}">
                <a16:creationId xmlns:a16="http://schemas.microsoft.com/office/drawing/2014/main" id="{8828712D-3291-E367-E4F9-DB8EC9EFF1C7}"/>
              </a:ext>
            </a:extLst>
          </p:cNvPr>
          <p:cNvSpPr>
            <a:spLocks noChangeArrowheads="1"/>
          </p:cNvSpPr>
          <p:nvPr/>
        </p:nvSpPr>
        <p:spPr bwMode="auto">
          <a:xfrm>
            <a:off x="0" y="234567"/>
            <a:ext cx="9043331" cy="484940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a:lnSpc>
                <a:spcPct val="150000"/>
              </a:lnSpc>
            </a:pPr>
            <a:r>
              <a:rPr lang="en-US" sz="1600" b="1" dirty="0">
                <a:solidFill>
                  <a:srgbClr val="FF0000"/>
                </a:solidFill>
                <a:latin typeface="Times New Roman" panose="02020603050405020304" pitchFamily="18" charset="0"/>
                <a:cs typeface="Times New Roman" panose="02020603050405020304" pitchFamily="18" charset="0"/>
              </a:rPr>
              <a:t>Zone B:</a:t>
            </a:r>
            <a:r>
              <a:rPr lang="en-US" sz="1600" dirty="0">
                <a:latin typeface="Times New Roman" panose="02020603050405020304" pitchFamily="18" charset="0"/>
                <a:cs typeface="Times New Roman" panose="02020603050405020304" pitchFamily="18" charset="0"/>
              </a:rPr>
              <a:t> </a:t>
            </a:r>
            <a:r>
              <a:rPr lang="en-US" sz="1600" b="1" dirty="0">
                <a:solidFill>
                  <a:srgbClr val="FF0000"/>
                </a:solidFill>
                <a:latin typeface="Times New Roman" panose="02020603050405020304" pitchFamily="18" charset="0"/>
                <a:cs typeface="Times New Roman" panose="02020603050405020304" pitchFamily="18" charset="0"/>
              </a:rPr>
              <a:t>Loosely bound water</a:t>
            </a:r>
          </a:p>
          <a:p>
            <a:pPr>
              <a:lnSpc>
                <a:spcPct val="150000"/>
              </a:lnSpc>
            </a:pPr>
            <a:r>
              <a:rPr lang="en-US" sz="1600" dirty="0">
                <a:latin typeface="Times New Roman" panose="02020603050405020304" pitchFamily="18" charset="0"/>
                <a:cs typeface="Times New Roman" panose="02020603050405020304" pitchFamily="18" charset="0"/>
              </a:rPr>
              <a:t>Successive layers on the basic monomolecular layer of water fill the pores. Water availability depends on pore size (competitive effect of capillarity) . This water is:</a:t>
            </a:r>
          </a:p>
          <a:p>
            <a:pPr>
              <a:lnSpc>
                <a:spcPct val="150000"/>
              </a:lnSpc>
            </a:pPr>
            <a:r>
              <a:rPr lang="en-US" sz="1600" dirty="0">
                <a:latin typeface="Times New Roman" panose="02020603050405020304" pitchFamily="18" charset="0"/>
                <a:cs typeface="Times New Roman" panose="02020603050405020304" pitchFamily="18" charset="0"/>
              </a:rPr>
              <a:t>- Freezable;</a:t>
            </a:r>
          </a:p>
          <a:p>
            <a:pPr>
              <a:lnSpc>
                <a:spcPct val="150000"/>
              </a:lnSpc>
            </a:pPr>
            <a:r>
              <a:rPr lang="en-US" sz="1600" dirty="0">
                <a:latin typeface="Times New Roman" panose="02020603050405020304" pitchFamily="18" charset="0"/>
                <a:cs typeface="Times New Roman" panose="02020603050405020304" pitchFamily="18" charset="0"/>
              </a:rPr>
              <a:t>- Available as a reagent and solvent;</a:t>
            </a:r>
          </a:p>
          <a:p>
            <a:pPr marL="285750" indent="-285750">
              <a:lnSpc>
                <a:spcPct val="150000"/>
              </a:lnSpc>
              <a:buFontTx/>
              <a:buChar char="-"/>
            </a:pPr>
            <a:r>
              <a:rPr lang="en-US" sz="1600" dirty="0">
                <a:latin typeface="Times New Roman" panose="02020603050405020304" pitchFamily="18" charset="0"/>
                <a:cs typeface="Times New Roman" panose="02020603050405020304" pitchFamily="18" charset="0"/>
              </a:rPr>
              <a:t>Not available as a transport medium.</a:t>
            </a:r>
          </a:p>
          <a:p>
            <a:pPr>
              <a:lnSpc>
                <a:spcPct val="150000"/>
              </a:lnSpc>
            </a:pPr>
            <a:r>
              <a:rPr lang="en-US" sz="1600" b="1" dirty="0">
                <a:solidFill>
                  <a:srgbClr val="FF0000"/>
                </a:solidFill>
                <a:latin typeface="Times New Roman" panose="02020603050405020304" pitchFamily="18" charset="0"/>
                <a:cs typeface="Times New Roman" panose="02020603050405020304" pitchFamily="18" charset="0"/>
              </a:rPr>
              <a:t>Zone C: Free Water</a:t>
            </a:r>
          </a:p>
          <a:p>
            <a:pPr algn="just">
              <a:lnSpc>
                <a:spcPct val="150000"/>
              </a:lnSpc>
            </a:pPr>
            <a:r>
              <a:rPr lang="en-US" sz="1600" dirty="0">
                <a:latin typeface="Times New Roman" panose="02020603050405020304" pitchFamily="18" charset="0"/>
                <a:cs typeface="Times New Roman" panose="02020603050405020304" pitchFamily="18" charset="0"/>
              </a:rPr>
              <a:t>Water is available for all functions. The majority of water contained in fresh foods (fruits, vegetables, meats) is retained in tissues as long as they have not been damaged, responsible for mechanical (freezing and thawing) and microbiological alterations of cell walls . The shape of the curves is determined by the more or less hygroscopic properties of the foods. The desorption or adsorption isotherm should, in theory, follow the same path, but experimental data show that this is not always the case (particularly for fruits and vegetables).</a:t>
            </a:r>
          </a:p>
        </p:txBody>
      </p:sp>
    </p:spTree>
    <p:extLst>
      <p:ext uri="{BB962C8B-B14F-4D97-AF65-F5344CB8AC3E}">
        <p14:creationId xmlns:p14="http://schemas.microsoft.com/office/powerpoint/2010/main" val="358328905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EF1ED-C698-AA78-1388-ECB7A9EE56F1}"/>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6EF37ED6-561F-A1E9-A2D8-7F7C952A0C02}"/>
              </a:ext>
            </a:extLst>
          </p:cNvPr>
          <p:cNvSpPr txBox="1">
            <a:spLocks noGrp="1"/>
          </p:cNvSpPr>
          <p:nvPr>
            <p:ph type="title"/>
          </p:nvPr>
        </p:nvSpPr>
        <p:spPr>
          <a:xfrm>
            <a:off x="1243010" y="0"/>
            <a:ext cx="6403266" cy="681958"/>
          </a:xfrm>
          <a:prstGeom prst="rect">
            <a:avLst/>
          </a:prstGeom>
        </p:spPr>
        <p:txBody>
          <a:bodyPr spcFirstLastPara="1" wrap="square" lIns="91425" tIns="91425" rIns="91425" bIns="91425" anchor="t" anchorCtr="0">
            <a:noAutofit/>
          </a:bodyPr>
          <a:lstStyle/>
          <a:p>
            <a:r>
              <a:rPr lang="en" sz="2400" dirty="0"/>
              <a:t>— </a:t>
            </a:r>
            <a:r>
              <a:rPr lang="fr-FR" sz="2400" dirty="0" err="1">
                <a:solidFill>
                  <a:srgbClr val="FF0000"/>
                </a:solidFill>
              </a:rPr>
              <a:t>Hysteresis</a:t>
            </a:r>
            <a:r>
              <a:rPr lang="fr-FR" sz="2400" dirty="0">
                <a:solidFill>
                  <a:srgbClr val="FF0000"/>
                </a:solidFill>
              </a:rPr>
              <a:t> </a:t>
            </a:r>
            <a:r>
              <a:rPr lang="fr-FR" sz="2400" dirty="0" err="1">
                <a:solidFill>
                  <a:srgbClr val="FF0000"/>
                </a:solidFill>
              </a:rPr>
              <a:t>Phenomena</a:t>
            </a:r>
            <a:r>
              <a:rPr lang="fr-FR" sz="2400" dirty="0">
                <a:solidFill>
                  <a:srgbClr val="FF0000"/>
                </a:solidFill>
              </a:rPr>
              <a:t> of </a:t>
            </a:r>
            <a:r>
              <a:rPr lang="fr-FR" sz="2400" dirty="0" err="1">
                <a:solidFill>
                  <a:srgbClr val="FF0000"/>
                </a:solidFill>
              </a:rPr>
              <a:t>Isotherms</a:t>
            </a:r>
            <a:br>
              <a:rPr lang="en-US" dirty="0"/>
            </a:br>
            <a:br>
              <a:rPr lang="fr-FR" dirty="0"/>
            </a:br>
            <a:endParaRPr dirty="0"/>
          </a:p>
        </p:txBody>
      </p:sp>
      <p:sp>
        <p:nvSpPr>
          <p:cNvPr id="14" name="ZoneTexte 13">
            <a:extLst>
              <a:ext uri="{FF2B5EF4-FFF2-40B4-BE49-F238E27FC236}">
                <a16:creationId xmlns:a16="http://schemas.microsoft.com/office/drawing/2014/main" id="{2B911713-1DD5-F8D1-F95F-38EEE1D57BE5}"/>
              </a:ext>
            </a:extLst>
          </p:cNvPr>
          <p:cNvSpPr txBox="1"/>
          <p:nvPr/>
        </p:nvSpPr>
        <p:spPr>
          <a:xfrm>
            <a:off x="159391" y="752787"/>
            <a:ext cx="4269996" cy="3170099"/>
          </a:xfrm>
          <a:prstGeom prst="rect">
            <a:avLst/>
          </a:prstGeom>
          <a:noFill/>
        </p:spPr>
        <p:txBody>
          <a:bodyPr wrap="square">
            <a:spAutoFit/>
          </a:bodyPr>
          <a:lstStyle/>
          <a:p>
            <a:pPr algn="just" rtl="0">
              <a:lnSpc>
                <a:spcPts val="2700"/>
              </a:lnSpc>
              <a:buNone/>
            </a:pPr>
            <a:r>
              <a:rPr lang="en-US" sz="1600" i="0" dirty="0">
                <a:solidFill>
                  <a:srgbClr val="1F1F1F"/>
                </a:solidFill>
                <a:effectLst/>
                <a:latin typeface="Times New Roman" panose="02020603050405020304" pitchFamily="18" charset="0"/>
                <a:cs typeface="Times New Roman" panose="02020603050405020304" pitchFamily="18" charset="0"/>
              </a:rPr>
              <a:t>Generally speaking, adsorption-desorption isotherms exhibit the dynamic property of hysteresis: the adsorption curve is shifted relative to the desorption curve . The shift is such that the relationship </a:t>
            </a:r>
            <a:r>
              <a:rPr lang="en-US" sz="1600" b="1" i="0" dirty="0">
                <a:solidFill>
                  <a:srgbClr val="FF0000"/>
                </a:solidFill>
                <a:effectLst/>
                <a:latin typeface="Times New Roman" panose="02020603050405020304" pitchFamily="18" charset="0"/>
                <a:cs typeface="Times New Roman" panose="02020603050405020304" pitchFamily="18" charset="0"/>
              </a:rPr>
              <a:t>Aw (adsorption) &gt; Aw (desorption)</a:t>
            </a:r>
            <a:r>
              <a:rPr lang="en-US" sz="1600" i="0" dirty="0">
                <a:solidFill>
                  <a:srgbClr val="1F1F1F"/>
                </a:solidFill>
                <a:effectLst/>
                <a:latin typeface="Times New Roman" panose="02020603050405020304" pitchFamily="18" charset="0"/>
                <a:cs typeface="Times New Roman" panose="02020603050405020304" pitchFamily="18" charset="0"/>
              </a:rPr>
              <a:t> at equal water content is always satisfied.</a:t>
            </a:r>
          </a:p>
          <a:p>
            <a:pPr algn="just" rtl="0">
              <a:lnSpc>
                <a:spcPts val="2700"/>
              </a:lnSpc>
              <a:buNone/>
            </a:pPr>
            <a:r>
              <a:rPr lang="en-US" sz="1600" i="0" dirty="0">
                <a:solidFill>
                  <a:srgbClr val="1F1F1F"/>
                </a:solidFill>
                <a:effectLst/>
                <a:latin typeface="Times New Roman" panose="02020603050405020304" pitchFamily="18" charset="0"/>
                <a:cs typeface="Times New Roman" panose="02020603050405020304" pitchFamily="18" charset="0"/>
              </a:rPr>
              <a:t>In practice, for the same activity value Aw, the H2O content in desorption can be 2-4 g/100 g higher than that in adsorption (potato starch)</a:t>
            </a:r>
          </a:p>
        </p:txBody>
      </p:sp>
      <p:pic>
        <p:nvPicPr>
          <p:cNvPr id="16" name="Image 15">
            <a:extLst>
              <a:ext uri="{FF2B5EF4-FFF2-40B4-BE49-F238E27FC236}">
                <a16:creationId xmlns:a16="http://schemas.microsoft.com/office/drawing/2014/main" id="{D5A82ADE-BAA1-F5FB-3626-BEDAC98FDAAD}"/>
              </a:ext>
            </a:extLst>
          </p:cNvPr>
          <p:cNvPicPr>
            <a:picLocks noChangeAspect="1"/>
          </p:cNvPicPr>
          <p:nvPr/>
        </p:nvPicPr>
        <p:blipFill>
          <a:blip r:embed="rId3"/>
          <a:srcRect l="6698" r="8522"/>
          <a:stretch>
            <a:fillRect/>
          </a:stretch>
        </p:blipFill>
        <p:spPr>
          <a:xfrm>
            <a:off x="4444643" y="864066"/>
            <a:ext cx="4614183" cy="3170099"/>
          </a:xfrm>
          <a:prstGeom prst="rect">
            <a:avLst/>
          </a:prstGeom>
        </p:spPr>
      </p:pic>
      <p:sp>
        <p:nvSpPr>
          <p:cNvPr id="18" name="ZoneTexte 17">
            <a:extLst>
              <a:ext uri="{FF2B5EF4-FFF2-40B4-BE49-F238E27FC236}">
                <a16:creationId xmlns:a16="http://schemas.microsoft.com/office/drawing/2014/main" id="{432FB5BB-4B1C-F78E-DE89-CB35F1C56478}"/>
              </a:ext>
            </a:extLst>
          </p:cNvPr>
          <p:cNvSpPr txBox="1"/>
          <p:nvPr/>
        </p:nvSpPr>
        <p:spPr>
          <a:xfrm>
            <a:off x="4706224" y="4076365"/>
            <a:ext cx="4681056" cy="406137"/>
          </a:xfrm>
          <a:prstGeom prst="rect">
            <a:avLst/>
          </a:prstGeom>
          <a:noFill/>
        </p:spPr>
        <p:txBody>
          <a:bodyPr wrap="square">
            <a:spAutoFit/>
          </a:bodyPr>
          <a:lstStyle/>
          <a:p>
            <a:pPr algn="l" rtl="0">
              <a:lnSpc>
                <a:spcPts val="2700"/>
              </a:lnSpc>
              <a:buNone/>
            </a:pPr>
            <a:r>
              <a:rPr lang="en-US" sz="1800" b="0" i="0" dirty="0">
                <a:solidFill>
                  <a:srgbClr val="1F1F1F"/>
                </a:solidFill>
                <a:effectLst/>
                <a:latin typeface="Times New Roman" panose="02020603050405020304" pitchFamily="18" charset="0"/>
                <a:cs typeface="Times New Roman" panose="02020603050405020304" pitchFamily="18" charset="0"/>
              </a:rPr>
              <a:t>Figure : Hysteresis curve of isotherms</a:t>
            </a:r>
          </a:p>
        </p:txBody>
      </p:sp>
    </p:spTree>
    <p:extLst>
      <p:ext uri="{BB962C8B-B14F-4D97-AF65-F5344CB8AC3E}">
        <p14:creationId xmlns:p14="http://schemas.microsoft.com/office/powerpoint/2010/main" val="18341981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DA2BE2-C78D-BBAD-3D56-C136FEADB6E6}"/>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D29430BD-8D2D-43A5-C92F-DCE97304C731}"/>
              </a:ext>
            </a:extLst>
          </p:cNvPr>
          <p:cNvSpPr txBox="1">
            <a:spLocks noGrp="1"/>
          </p:cNvSpPr>
          <p:nvPr>
            <p:ph type="title"/>
          </p:nvPr>
        </p:nvSpPr>
        <p:spPr>
          <a:xfrm>
            <a:off x="1243010" y="0"/>
            <a:ext cx="6403266" cy="681958"/>
          </a:xfrm>
          <a:prstGeom prst="rect">
            <a:avLst/>
          </a:prstGeom>
        </p:spPr>
        <p:txBody>
          <a:bodyPr spcFirstLastPara="1" wrap="square" lIns="91425" tIns="91425" rIns="91425" bIns="91425" anchor="t" anchorCtr="0">
            <a:noAutofit/>
          </a:bodyPr>
          <a:lstStyle/>
          <a:p>
            <a:r>
              <a:rPr lang="en" sz="2400" dirty="0"/>
              <a:t>— </a:t>
            </a:r>
            <a:r>
              <a:rPr lang="fr-FR" sz="2400" dirty="0" err="1">
                <a:solidFill>
                  <a:srgbClr val="FF0000"/>
                </a:solidFill>
              </a:rPr>
              <a:t>Hysteresis</a:t>
            </a:r>
            <a:r>
              <a:rPr lang="fr-FR" sz="2400" dirty="0">
                <a:solidFill>
                  <a:srgbClr val="FF0000"/>
                </a:solidFill>
              </a:rPr>
              <a:t> </a:t>
            </a:r>
            <a:r>
              <a:rPr lang="fr-FR" sz="2400" dirty="0" err="1">
                <a:solidFill>
                  <a:srgbClr val="FF0000"/>
                </a:solidFill>
              </a:rPr>
              <a:t>Phenomena</a:t>
            </a:r>
            <a:r>
              <a:rPr lang="fr-FR" sz="2400" dirty="0">
                <a:solidFill>
                  <a:srgbClr val="FF0000"/>
                </a:solidFill>
              </a:rPr>
              <a:t> of </a:t>
            </a:r>
            <a:r>
              <a:rPr lang="fr-FR" sz="2400" dirty="0" err="1">
                <a:solidFill>
                  <a:srgbClr val="FF0000"/>
                </a:solidFill>
              </a:rPr>
              <a:t>Isotherms</a:t>
            </a:r>
            <a:br>
              <a:rPr lang="en-US" dirty="0"/>
            </a:br>
            <a:br>
              <a:rPr lang="fr-FR" dirty="0"/>
            </a:br>
            <a:endParaRPr dirty="0"/>
          </a:p>
        </p:txBody>
      </p:sp>
      <p:sp>
        <p:nvSpPr>
          <p:cNvPr id="14" name="ZoneTexte 13">
            <a:extLst>
              <a:ext uri="{FF2B5EF4-FFF2-40B4-BE49-F238E27FC236}">
                <a16:creationId xmlns:a16="http://schemas.microsoft.com/office/drawing/2014/main" id="{74FACE55-6A80-AA42-A874-CD48365AAE0D}"/>
              </a:ext>
            </a:extLst>
          </p:cNvPr>
          <p:cNvSpPr txBox="1"/>
          <p:nvPr/>
        </p:nvSpPr>
        <p:spPr>
          <a:xfrm>
            <a:off x="310617" y="779929"/>
            <a:ext cx="8506437" cy="3862596"/>
          </a:xfrm>
          <a:prstGeom prst="rect">
            <a:avLst/>
          </a:prstGeom>
          <a:noFill/>
        </p:spPr>
        <p:txBody>
          <a:bodyPr wrap="square">
            <a:spAutoFit/>
          </a:bodyPr>
          <a:lstStyle/>
          <a:p>
            <a:pPr algn="just" rtl="0">
              <a:lnSpc>
                <a:spcPts val="2700"/>
              </a:lnSpc>
              <a:buNone/>
            </a:pPr>
            <a:r>
              <a:rPr lang="en-US" sz="1600" i="0" dirty="0">
                <a:solidFill>
                  <a:srgbClr val="1F1F1F"/>
                </a:solidFill>
                <a:effectLst/>
                <a:latin typeface="Times New Roman" panose="02020603050405020304" pitchFamily="18" charset="0"/>
                <a:cs typeface="Times New Roman" panose="02020603050405020304" pitchFamily="18" charset="0"/>
              </a:rPr>
              <a:t>Hysteresis in the context of adsorption and desorption isotherms refers to the phenomenon where the amount of water retained by a material (food, soil, powder, etc.) at a given relative humidity depends on whether the material is gaining or losing water:</a:t>
            </a:r>
          </a:p>
          <a:p>
            <a:pPr algn="just" rtl="0">
              <a:lnSpc>
                <a:spcPts val="2700"/>
              </a:lnSpc>
              <a:buNone/>
            </a:pPr>
            <a:endParaRPr lang="en-US" sz="1600" i="0" dirty="0">
              <a:solidFill>
                <a:srgbClr val="1F1F1F"/>
              </a:solidFill>
              <a:effectLst/>
              <a:latin typeface="Times New Roman" panose="02020603050405020304" pitchFamily="18" charset="0"/>
              <a:cs typeface="Times New Roman" panose="02020603050405020304" pitchFamily="18" charset="0"/>
            </a:endParaRPr>
          </a:p>
          <a:p>
            <a:pPr algn="just" rtl="0">
              <a:lnSpc>
                <a:spcPts val="2700"/>
              </a:lnSpc>
              <a:buNone/>
            </a:pPr>
            <a:r>
              <a:rPr lang="en-US" sz="1600" i="0" dirty="0">
                <a:solidFill>
                  <a:srgbClr val="1F1F1F"/>
                </a:solidFill>
                <a:effectLst/>
                <a:latin typeface="Times New Roman" panose="02020603050405020304" pitchFamily="18" charset="0"/>
                <a:cs typeface="Times New Roman" panose="02020603050405020304" pitchFamily="18" charset="0"/>
              </a:rPr>
              <a:t>- During adsorption (when the material takes up water from a dry state), the moisture content increases along a certain curve.</a:t>
            </a:r>
          </a:p>
          <a:p>
            <a:pPr algn="just" rtl="0">
              <a:lnSpc>
                <a:spcPts val="2700"/>
              </a:lnSpc>
              <a:buNone/>
            </a:pPr>
            <a:endParaRPr lang="en-US" sz="1600" i="0" dirty="0">
              <a:solidFill>
                <a:srgbClr val="1F1F1F"/>
              </a:solidFill>
              <a:effectLst/>
              <a:latin typeface="Times New Roman" panose="02020603050405020304" pitchFamily="18" charset="0"/>
              <a:cs typeface="Times New Roman" panose="02020603050405020304" pitchFamily="18" charset="0"/>
            </a:endParaRPr>
          </a:p>
          <a:p>
            <a:pPr algn="just" rtl="0">
              <a:lnSpc>
                <a:spcPts val="2700"/>
              </a:lnSpc>
              <a:buNone/>
            </a:pPr>
            <a:r>
              <a:rPr lang="en-US" sz="1600" i="0" dirty="0">
                <a:solidFill>
                  <a:srgbClr val="1F1F1F"/>
                </a:solidFill>
                <a:effectLst/>
                <a:latin typeface="Times New Roman" panose="02020603050405020304" pitchFamily="18" charset="0"/>
                <a:cs typeface="Times New Roman" panose="02020603050405020304" pitchFamily="18" charset="0"/>
              </a:rPr>
              <a:t>- During desorption (when the material loses water from a wet state), the moisture content decreases, but along a different curve.</a:t>
            </a:r>
          </a:p>
          <a:p>
            <a:pPr algn="just" rtl="0">
              <a:lnSpc>
                <a:spcPts val="2700"/>
              </a:lnSpc>
              <a:buNone/>
            </a:pPr>
            <a:endParaRPr lang="en-US" sz="1600" i="0" dirty="0">
              <a:solidFill>
                <a:srgbClr val="1F1F1F"/>
              </a:solidFill>
              <a:effectLst/>
              <a:latin typeface="Times New Roman" panose="02020603050405020304" pitchFamily="18" charset="0"/>
              <a:cs typeface="Times New Roman" panose="02020603050405020304" pitchFamily="18" charset="0"/>
            </a:endParaRPr>
          </a:p>
          <a:p>
            <a:pPr algn="just" rtl="0">
              <a:lnSpc>
                <a:spcPts val="2700"/>
              </a:lnSpc>
              <a:buNone/>
            </a:pPr>
            <a:r>
              <a:rPr lang="en-US" sz="1600" i="0" dirty="0">
                <a:solidFill>
                  <a:srgbClr val="1F1F1F"/>
                </a:solidFill>
                <a:effectLst/>
                <a:latin typeface="Times New Roman" panose="02020603050405020304" pitchFamily="18" charset="0"/>
                <a:cs typeface="Times New Roman" panose="02020603050405020304" pitchFamily="18" charset="0"/>
              </a:rPr>
              <a:t>- The difference between these two curves at the same relative humidity is called </a:t>
            </a:r>
            <a:r>
              <a:rPr lang="en-US" sz="1600" b="1" i="0" dirty="0">
                <a:solidFill>
                  <a:srgbClr val="FF0000"/>
                </a:solidFill>
                <a:effectLst/>
                <a:latin typeface="Times New Roman" panose="02020603050405020304" pitchFamily="18" charset="0"/>
                <a:cs typeface="Times New Roman" panose="02020603050405020304" pitchFamily="18" charset="0"/>
              </a:rPr>
              <a:t>hysteresis</a:t>
            </a:r>
            <a:r>
              <a:rPr lang="en-US" sz="1600" i="0" dirty="0">
                <a:solidFill>
                  <a:srgbClr val="1F1F1F"/>
                </a:solidFill>
                <a:effectLst/>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9342351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a:extLst>
              <a:ext uri="{FF2B5EF4-FFF2-40B4-BE49-F238E27FC236}">
                <a16:creationId xmlns:a16="http://schemas.microsoft.com/office/drawing/2014/main" id="{ED7148B0-6E75-0338-8153-3DE228D437DB}"/>
              </a:ext>
            </a:extLst>
          </p:cNvPr>
          <p:cNvSpPr txBox="1"/>
          <p:nvPr/>
        </p:nvSpPr>
        <p:spPr>
          <a:xfrm>
            <a:off x="200023" y="618562"/>
            <a:ext cx="8372476" cy="786754"/>
          </a:xfrm>
          <a:prstGeom prst="rect">
            <a:avLst/>
          </a:prstGeom>
          <a:noFill/>
        </p:spPr>
        <p:txBody>
          <a:bodyPr wrap="square">
            <a:spAutoFit/>
          </a:bodyPr>
          <a:lstStyle/>
          <a:p>
            <a:pPr>
              <a:lnSpc>
                <a:spcPct val="150000"/>
              </a:lnSpc>
            </a:pPr>
            <a:r>
              <a:rPr lang="en-US" sz="1600" b="0" i="0" dirty="0">
                <a:effectLst/>
                <a:latin typeface="Times New Roman" panose="02020603050405020304" pitchFamily="18" charset="0"/>
                <a:cs typeface="Times New Roman" panose="02020603050405020304" pitchFamily="18" charset="0"/>
              </a:rPr>
              <a:t>A food technologist is developing a dried tomato product. The water adsorption isotherm at 25°C for this tomato has the following simplified values:</a:t>
            </a:r>
            <a:endParaRPr lang="fr-FR" sz="1600" dirty="0">
              <a:latin typeface="Times New Roman" panose="02020603050405020304" pitchFamily="18" charset="0"/>
              <a:cs typeface="Times New Roman" panose="02020603050405020304" pitchFamily="18" charset="0"/>
            </a:endParaRPr>
          </a:p>
        </p:txBody>
      </p:sp>
      <p:sp>
        <p:nvSpPr>
          <p:cNvPr id="12" name="ZoneTexte 11">
            <a:extLst>
              <a:ext uri="{FF2B5EF4-FFF2-40B4-BE49-F238E27FC236}">
                <a16:creationId xmlns:a16="http://schemas.microsoft.com/office/drawing/2014/main" id="{B570EBB5-EFFB-6FD6-6C95-0904DD8BBD0F}"/>
              </a:ext>
            </a:extLst>
          </p:cNvPr>
          <p:cNvSpPr txBox="1"/>
          <p:nvPr/>
        </p:nvSpPr>
        <p:spPr>
          <a:xfrm>
            <a:off x="1596116" y="95001"/>
            <a:ext cx="4678134" cy="461665"/>
          </a:xfrm>
          <a:prstGeom prst="rect">
            <a:avLst/>
          </a:prstGeom>
          <a:noFill/>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Example</a:t>
            </a:r>
          </a:p>
        </p:txBody>
      </p:sp>
      <mc:AlternateContent xmlns:mc="http://schemas.openxmlformats.org/markup-compatibility/2006" xmlns:a14="http://schemas.microsoft.com/office/drawing/2010/main">
        <mc:Choice Requires="a14">
          <p:graphicFrame>
            <p:nvGraphicFramePr>
              <p:cNvPr id="13" name="Tableau 12">
                <a:extLst>
                  <a:ext uri="{FF2B5EF4-FFF2-40B4-BE49-F238E27FC236}">
                    <a16:creationId xmlns:a16="http://schemas.microsoft.com/office/drawing/2014/main" id="{BF87D4C0-8328-FF3D-3112-8BCBB4EF2A51}"/>
                  </a:ext>
                </a:extLst>
              </p:cNvPr>
              <p:cNvGraphicFramePr>
                <a:graphicFrameLocks noGrp="1"/>
              </p:cNvGraphicFramePr>
              <p:nvPr>
                <p:extLst>
                  <p:ext uri="{D42A27DB-BD31-4B8C-83A1-F6EECF244321}">
                    <p14:modId xmlns:p14="http://schemas.microsoft.com/office/powerpoint/2010/main" val="3680041370"/>
                  </p:ext>
                </p:extLst>
              </p:nvPr>
            </p:nvGraphicFramePr>
            <p:xfrm>
              <a:off x="200023" y="1777456"/>
              <a:ext cx="4699000" cy="2265680"/>
            </p:xfrm>
            <a:graphic>
              <a:graphicData uri="http://schemas.openxmlformats.org/drawingml/2006/table">
                <a:tbl>
                  <a:tblPr/>
                  <a:tblGrid>
                    <a:gridCol w="2349500">
                      <a:extLst>
                        <a:ext uri="{9D8B030D-6E8A-4147-A177-3AD203B41FA5}">
                          <a16:colId xmlns:a16="http://schemas.microsoft.com/office/drawing/2014/main" val="2813802337"/>
                        </a:ext>
                      </a:extLst>
                    </a:gridCol>
                    <a:gridCol w="2349500">
                      <a:extLst>
                        <a:ext uri="{9D8B030D-6E8A-4147-A177-3AD203B41FA5}">
                          <a16:colId xmlns:a16="http://schemas.microsoft.com/office/drawing/2014/main" val="4161430398"/>
                        </a:ext>
                      </a:extLst>
                    </a:gridCol>
                  </a:tblGrid>
                  <a:tr h="275136">
                    <a:tc>
                      <a:txBody>
                        <a:bodyPr/>
                        <a:lstStyle/>
                        <a:p>
                          <a:pPr algn="ctr" fontAlgn="t" latinLnBrk="0">
                            <a:buNone/>
                          </a:pPr>
                          <a:r>
                            <a:rPr lang="fr-FR" sz="1600" b="0" dirty="0">
                              <a:effectLst/>
                              <a:cs typeface="+mj-cs"/>
                            </a:rPr>
                            <a:t>Water </a:t>
                          </a:r>
                          <a:r>
                            <a:rPr lang="fr-FR" sz="1600" b="0" dirty="0" err="1">
                              <a:effectLst/>
                              <a:cs typeface="+mj-cs"/>
                            </a:rPr>
                            <a:t>activity</a:t>
                          </a:r>
                          <a:r>
                            <a:rPr lang="fr-FR" sz="1600" b="0" dirty="0">
                              <a:effectLst/>
                              <a:cs typeface="+mj-cs"/>
                            </a:rPr>
                            <a:t> (</a:t>
                          </a:r>
                          <a14:m>
                            <m:oMath xmlns:m="http://schemas.openxmlformats.org/officeDocument/2006/math">
                              <m:sSub>
                                <m:sSubPr>
                                  <m:ctrlPr>
                                    <a:rPr lang="ar-DZ" sz="1600" i="1">
                                      <a:latin typeface="Cambria Math" panose="02040503050406030204" pitchFamily="18" charset="0"/>
                                      <a:cs typeface="+mj-cs"/>
                                    </a:rPr>
                                  </m:ctrlPr>
                                </m:sSubPr>
                                <m:e>
                                  <m:r>
                                    <a:rPr lang="ar-DZ" sz="1600" i="1">
                                      <a:latin typeface="Cambria Math" panose="02040503050406030204" pitchFamily="18" charset="0"/>
                                      <a:cs typeface="+mj-cs"/>
                                    </a:rPr>
                                    <m:t>𝑎</m:t>
                                  </m:r>
                                </m:e>
                                <m:sub>
                                  <m:r>
                                    <a:rPr lang="ar-DZ" sz="1600" i="1">
                                      <a:latin typeface="Cambria Math" panose="02040503050406030204" pitchFamily="18" charset="0"/>
                                      <a:cs typeface="+mj-cs"/>
                                    </a:rPr>
                                    <m:t>𝑤</m:t>
                                  </m:r>
                                </m:sub>
                              </m:sSub>
                              <m:r>
                                <a:rPr lang="fr-FR" sz="1600" b="0" i="0" smtClean="0">
                                  <a:latin typeface="Cambria Math" panose="02040503050406030204" pitchFamily="18" charset="0"/>
                                  <a:cs typeface="+mj-cs"/>
                                </a:rPr>
                                <m:t>)</m:t>
                              </m:r>
                            </m:oMath>
                          </a14:m>
                          <a:endParaRPr lang="ar-DZ" sz="1600" b="0" dirty="0">
                            <a:effectLst/>
                            <a:cs typeface="+mj-cs"/>
                          </a:endParaRPr>
                        </a:p>
                      </a:txBody>
                      <a:tcPr marL="50800" marR="50800" marT="50800" marB="50800">
                        <a:lnL w="6350" cap="flat" cmpd="sng" algn="ctr">
                          <a:solidFill>
                            <a:srgbClr val="D029C3"/>
                          </a:solidFill>
                          <a:prstDash val="solid"/>
                          <a:round/>
                          <a:headEnd type="none" w="med" len="med"/>
                          <a:tailEnd type="none" w="med" len="med"/>
                        </a:lnL>
                        <a:lnR w="6350" cap="flat" cmpd="sng" algn="ctr">
                          <a:solidFill>
                            <a:srgbClr val="6030C3"/>
                          </a:solidFill>
                          <a:prstDash val="solid"/>
                          <a:round/>
                          <a:headEnd type="none" w="med" len="med"/>
                          <a:tailEnd type="none" w="med" len="med"/>
                        </a:lnR>
                        <a:lnT w="6350" cap="flat" cmpd="sng" algn="ctr">
                          <a:solidFill>
                            <a:srgbClr val="D029C3"/>
                          </a:solidFill>
                          <a:prstDash val="solid"/>
                          <a:round/>
                          <a:headEnd type="none" w="med" len="med"/>
                          <a:tailEnd type="none" w="med" len="med"/>
                        </a:lnT>
                        <a:lnB w="6350" cap="flat" cmpd="sng" algn="ctr">
                          <a:solidFill>
                            <a:srgbClr val="903CC3"/>
                          </a:solidFill>
                          <a:prstDash val="solid"/>
                          <a:round/>
                          <a:headEnd type="none" w="med" len="med"/>
                          <a:tailEnd type="none" w="med" len="med"/>
                        </a:lnB>
                        <a:noFill/>
                      </a:tcPr>
                    </a:tc>
                    <a:tc>
                      <a:txBody>
                        <a:bodyPr/>
                        <a:lstStyle/>
                        <a:p>
                          <a:pPr algn="ctr" fontAlgn="t" latinLnBrk="0">
                            <a:buNone/>
                          </a:pPr>
                          <a:r>
                            <a:rPr lang="fr-FR" sz="1600" b="0" dirty="0" err="1">
                              <a:effectLst/>
                              <a:cs typeface="+mj-cs"/>
                            </a:rPr>
                            <a:t>Moisture</a:t>
                          </a:r>
                          <a:r>
                            <a:rPr lang="fr-FR" sz="1600" b="0" dirty="0">
                              <a:effectLst/>
                              <a:cs typeface="+mj-cs"/>
                            </a:rPr>
                            <a:t> Content (% dry basis)</a:t>
                          </a:r>
                        </a:p>
                      </a:txBody>
                      <a:tcPr marL="50800" marR="50800" marT="50800" marB="50800">
                        <a:lnL w="6350" cap="flat" cmpd="sng" algn="ctr">
                          <a:solidFill>
                            <a:srgbClr val="6030C3"/>
                          </a:solidFill>
                          <a:prstDash val="solid"/>
                          <a:round/>
                          <a:headEnd type="none" w="med" len="med"/>
                          <a:tailEnd type="none" w="med" len="med"/>
                        </a:lnL>
                        <a:lnR w="6350" cap="flat" cmpd="sng" algn="ctr">
                          <a:solidFill>
                            <a:srgbClr val="6030C3"/>
                          </a:solidFill>
                          <a:prstDash val="solid"/>
                          <a:round/>
                          <a:headEnd type="none" w="med" len="med"/>
                          <a:tailEnd type="none" w="med" len="med"/>
                        </a:lnR>
                        <a:lnT w="6350" cap="flat" cmpd="sng" algn="ctr">
                          <a:solidFill>
                            <a:srgbClr val="6030C3"/>
                          </a:solidFill>
                          <a:prstDash val="solid"/>
                          <a:round/>
                          <a:headEnd type="none" w="med" len="med"/>
                          <a:tailEnd type="none" w="med" len="med"/>
                        </a:lnT>
                        <a:lnB w="6350" cap="flat" cmpd="sng" algn="ctr">
                          <a:solidFill>
                            <a:srgbClr val="802EC3"/>
                          </a:solidFill>
                          <a:prstDash val="solid"/>
                          <a:round/>
                          <a:headEnd type="none" w="med" len="med"/>
                          <a:tailEnd type="none" w="med" len="med"/>
                        </a:lnB>
                        <a:noFill/>
                      </a:tcPr>
                    </a:tc>
                    <a:extLst>
                      <a:ext uri="{0D108BD9-81ED-4DB2-BD59-A6C34878D82A}">
                        <a16:rowId xmlns:a16="http://schemas.microsoft.com/office/drawing/2014/main" val="377642561"/>
                      </a:ext>
                    </a:extLst>
                  </a:tr>
                  <a:tr h="0">
                    <a:tc>
                      <a:txBody>
                        <a:bodyPr/>
                        <a:lstStyle/>
                        <a:p>
                          <a:pPr algn="ctr" fontAlgn="base" latinLnBrk="0">
                            <a:buNone/>
                          </a:pPr>
                          <a:r>
                            <a:rPr lang="fr-FR" sz="1600">
                              <a:effectLst/>
                              <a:cs typeface="+mj-cs"/>
                            </a:rPr>
                            <a:t>0.10</a:t>
                          </a:r>
                        </a:p>
                      </a:txBody>
                      <a:tcPr marL="50800" marR="50800" anchor="ctr">
                        <a:lnL w="6350" cap="flat" cmpd="sng" algn="ctr">
                          <a:solidFill>
                            <a:srgbClr val="903CC3"/>
                          </a:solidFill>
                          <a:prstDash val="solid"/>
                          <a:round/>
                          <a:headEnd type="none" w="med" len="med"/>
                          <a:tailEnd type="none" w="med" len="med"/>
                        </a:lnL>
                        <a:lnR w="6350" cap="flat" cmpd="sng" algn="ctr">
                          <a:solidFill>
                            <a:srgbClr val="802EC3"/>
                          </a:solidFill>
                          <a:prstDash val="solid"/>
                          <a:round/>
                          <a:headEnd type="none" w="med" len="med"/>
                          <a:tailEnd type="none" w="med" len="med"/>
                        </a:lnR>
                        <a:lnT w="6350" cap="flat" cmpd="sng" algn="ctr">
                          <a:solidFill>
                            <a:srgbClr val="903CC3"/>
                          </a:solidFill>
                          <a:prstDash val="solid"/>
                          <a:round/>
                          <a:headEnd type="none" w="med" len="med"/>
                          <a:tailEnd type="none" w="med" len="med"/>
                        </a:lnT>
                        <a:lnB w="6350" cap="flat" cmpd="sng" algn="ctr">
                          <a:solidFill>
                            <a:srgbClr val="102BC3"/>
                          </a:solidFill>
                          <a:prstDash val="solid"/>
                          <a:round/>
                          <a:headEnd type="none" w="med" len="med"/>
                          <a:tailEnd type="none" w="med" len="med"/>
                        </a:lnB>
                        <a:noFill/>
                      </a:tcPr>
                    </a:tc>
                    <a:tc>
                      <a:txBody>
                        <a:bodyPr/>
                        <a:lstStyle/>
                        <a:p>
                          <a:pPr algn="ctr" fontAlgn="base" latinLnBrk="0">
                            <a:buNone/>
                          </a:pPr>
                          <a:r>
                            <a:rPr lang="fr-FR" sz="1600" dirty="0">
                              <a:effectLst/>
                              <a:cs typeface="+mj-cs"/>
                            </a:rPr>
                            <a:t>4</a:t>
                          </a:r>
                        </a:p>
                      </a:txBody>
                      <a:tcPr marL="50800" marR="50800" anchor="ctr">
                        <a:lnL w="6350" cap="flat" cmpd="sng" algn="ctr">
                          <a:solidFill>
                            <a:srgbClr val="802EC3"/>
                          </a:solidFill>
                          <a:prstDash val="solid"/>
                          <a:round/>
                          <a:headEnd type="none" w="med" len="med"/>
                          <a:tailEnd type="none" w="med" len="med"/>
                        </a:lnL>
                        <a:lnR w="6350" cap="flat" cmpd="sng" algn="ctr">
                          <a:solidFill>
                            <a:srgbClr val="802EC3"/>
                          </a:solidFill>
                          <a:prstDash val="solid"/>
                          <a:round/>
                          <a:headEnd type="none" w="med" len="med"/>
                          <a:tailEnd type="none" w="med" len="med"/>
                        </a:lnR>
                        <a:lnT w="6350" cap="flat" cmpd="sng" algn="ctr">
                          <a:solidFill>
                            <a:srgbClr val="802EC3"/>
                          </a:solidFill>
                          <a:prstDash val="solid"/>
                          <a:round/>
                          <a:headEnd type="none" w="med" len="med"/>
                          <a:tailEnd type="none" w="med" len="med"/>
                        </a:lnT>
                        <a:lnB w="6350" cap="flat" cmpd="sng" algn="ctr">
                          <a:solidFill>
                            <a:srgbClr val="0036C3"/>
                          </a:solidFill>
                          <a:prstDash val="solid"/>
                          <a:round/>
                          <a:headEnd type="none" w="med" len="med"/>
                          <a:tailEnd type="none" w="med" len="med"/>
                        </a:lnB>
                        <a:noFill/>
                      </a:tcPr>
                    </a:tc>
                    <a:extLst>
                      <a:ext uri="{0D108BD9-81ED-4DB2-BD59-A6C34878D82A}">
                        <a16:rowId xmlns:a16="http://schemas.microsoft.com/office/drawing/2014/main" val="27549877"/>
                      </a:ext>
                    </a:extLst>
                  </a:tr>
                  <a:tr h="0">
                    <a:tc>
                      <a:txBody>
                        <a:bodyPr/>
                        <a:lstStyle/>
                        <a:p>
                          <a:pPr algn="ctr" fontAlgn="base" latinLnBrk="0">
                            <a:buNone/>
                          </a:pPr>
                          <a:r>
                            <a:rPr lang="fr-FR" sz="1600">
                              <a:effectLst/>
                              <a:cs typeface="+mj-cs"/>
                            </a:rPr>
                            <a:t>0.30</a:t>
                          </a:r>
                        </a:p>
                      </a:txBody>
                      <a:tcPr marL="50800" marR="50800" anchor="ctr">
                        <a:lnL w="6350" cap="flat" cmpd="sng" algn="ctr">
                          <a:solidFill>
                            <a:srgbClr val="102BC3"/>
                          </a:solidFill>
                          <a:prstDash val="solid"/>
                          <a:round/>
                          <a:headEnd type="none" w="med" len="med"/>
                          <a:tailEnd type="none" w="med" len="med"/>
                        </a:lnL>
                        <a:lnR w="6350" cap="flat" cmpd="sng" algn="ctr">
                          <a:solidFill>
                            <a:srgbClr val="0036C3"/>
                          </a:solidFill>
                          <a:prstDash val="solid"/>
                          <a:round/>
                          <a:headEnd type="none" w="med" len="med"/>
                          <a:tailEnd type="none" w="med" len="med"/>
                        </a:lnR>
                        <a:lnT w="6350" cap="flat" cmpd="sng" algn="ctr">
                          <a:solidFill>
                            <a:srgbClr val="102BC3"/>
                          </a:solidFill>
                          <a:prstDash val="solid"/>
                          <a:round/>
                          <a:headEnd type="none" w="med" len="med"/>
                          <a:tailEnd type="none" w="med" len="med"/>
                        </a:lnT>
                        <a:lnB w="6350" cap="flat" cmpd="sng" algn="ctr">
                          <a:solidFill>
                            <a:srgbClr val="3029C3"/>
                          </a:solidFill>
                          <a:prstDash val="solid"/>
                          <a:round/>
                          <a:headEnd type="none" w="med" len="med"/>
                          <a:tailEnd type="none" w="med" len="med"/>
                        </a:lnB>
                        <a:noFill/>
                      </a:tcPr>
                    </a:tc>
                    <a:tc>
                      <a:txBody>
                        <a:bodyPr/>
                        <a:lstStyle/>
                        <a:p>
                          <a:pPr algn="ctr" fontAlgn="base" latinLnBrk="0">
                            <a:buNone/>
                          </a:pPr>
                          <a:r>
                            <a:rPr lang="fr-FR" sz="1600" dirty="0">
                              <a:effectLst/>
                              <a:cs typeface="+mj-cs"/>
                            </a:rPr>
                            <a:t>8</a:t>
                          </a:r>
                        </a:p>
                      </a:txBody>
                      <a:tcPr marL="50800" marR="50800" anchor="ctr">
                        <a:lnL w="6350" cap="flat" cmpd="sng" algn="ctr">
                          <a:solidFill>
                            <a:srgbClr val="0036C3"/>
                          </a:solidFill>
                          <a:prstDash val="solid"/>
                          <a:round/>
                          <a:headEnd type="none" w="med" len="med"/>
                          <a:tailEnd type="none" w="med" len="med"/>
                        </a:lnL>
                        <a:lnR w="6350" cap="flat" cmpd="sng" algn="ctr">
                          <a:solidFill>
                            <a:srgbClr val="0036C3"/>
                          </a:solidFill>
                          <a:prstDash val="solid"/>
                          <a:round/>
                          <a:headEnd type="none" w="med" len="med"/>
                          <a:tailEnd type="none" w="med" len="med"/>
                        </a:lnR>
                        <a:lnT w="6350" cap="flat" cmpd="sng" algn="ctr">
                          <a:solidFill>
                            <a:srgbClr val="0036C3"/>
                          </a:solidFill>
                          <a:prstDash val="solid"/>
                          <a:round/>
                          <a:headEnd type="none" w="med" len="med"/>
                          <a:tailEnd type="none" w="med" len="med"/>
                        </a:lnT>
                        <a:lnB w="6350" cap="flat" cmpd="sng" algn="ctr">
                          <a:solidFill>
                            <a:srgbClr val="E03CC3"/>
                          </a:solidFill>
                          <a:prstDash val="solid"/>
                          <a:round/>
                          <a:headEnd type="none" w="med" len="med"/>
                          <a:tailEnd type="none" w="med" len="med"/>
                        </a:lnB>
                        <a:noFill/>
                      </a:tcPr>
                    </a:tc>
                    <a:extLst>
                      <a:ext uri="{0D108BD9-81ED-4DB2-BD59-A6C34878D82A}">
                        <a16:rowId xmlns:a16="http://schemas.microsoft.com/office/drawing/2014/main" val="124246510"/>
                      </a:ext>
                    </a:extLst>
                  </a:tr>
                  <a:tr h="0">
                    <a:tc>
                      <a:txBody>
                        <a:bodyPr/>
                        <a:lstStyle/>
                        <a:p>
                          <a:pPr algn="ctr" fontAlgn="base" latinLnBrk="0">
                            <a:buNone/>
                          </a:pPr>
                          <a:r>
                            <a:rPr lang="fr-FR" sz="1600" dirty="0">
                              <a:effectLst/>
                              <a:cs typeface="+mj-cs"/>
                            </a:rPr>
                            <a:t>0.50</a:t>
                          </a:r>
                        </a:p>
                      </a:txBody>
                      <a:tcPr marL="50800" marR="50800" anchor="ctr">
                        <a:lnL w="6350" cap="flat" cmpd="sng" algn="ctr">
                          <a:solidFill>
                            <a:srgbClr val="3029C3"/>
                          </a:solidFill>
                          <a:prstDash val="solid"/>
                          <a:round/>
                          <a:headEnd type="none" w="med" len="med"/>
                          <a:tailEnd type="none" w="med" len="med"/>
                        </a:lnL>
                        <a:lnR w="6350" cap="flat" cmpd="sng" algn="ctr">
                          <a:solidFill>
                            <a:srgbClr val="E03CC3"/>
                          </a:solidFill>
                          <a:prstDash val="solid"/>
                          <a:round/>
                          <a:headEnd type="none" w="med" len="med"/>
                          <a:tailEnd type="none" w="med" len="med"/>
                        </a:lnR>
                        <a:lnT w="6350" cap="flat" cmpd="sng" algn="ctr">
                          <a:solidFill>
                            <a:srgbClr val="3029C3"/>
                          </a:solidFill>
                          <a:prstDash val="solid"/>
                          <a:round/>
                          <a:headEnd type="none" w="med" len="med"/>
                          <a:tailEnd type="none" w="med" len="med"/>
                        </a:lnT>
                        <a:lnB w="6350" cap="flat" cmpd="sng" algn="ctr">
                          <a:solidFill>
                            <a:srgbClr val="B02BC3"/>
                          </a:solidFill>
                          <a:prstDash val="solid"/>
                          <a:round/>
                          <a:headEnd type="none" w="med" len="med"/>
                          <a:tailEnd type="none" w="med" len="med"/>
                        </a:lnB>
                        <a:noFill/>
                      </a:tcPr>
                    </a:tc>
                    <a:tc>
                      <a:txBody>
                        <a:bodyPr/>
                        <a:lstStyle/>
                        <a:p>
                          <a:pPr algn="ctr" fontAlgn="base" latinLnBrk="0">
                            <a:buNone/>
                          </a:pPr>
                          <a:r>
                            <a:rPr lang="fr-FR" sz="1600" dirty="0">
                              <a:effectLst/>
                              <a:cs typeface="+mj-cs"/>
                            </a:rPr>
                            <a:t>14</a:t>
                          </a:r>
                        </a:p>
                      </a:txBody>
                      <a:tcPr marL="50800" marR="50800" anchor="ctr">
                        <a:lnL w="6350" cap="flat" cmpd="sng" algn="ctr">
                          <a:solidFill>
                            <a:srgbClr val="E03CC3"/>
                          </a:solidFill>
                          <a:prstDash val="solid"/>
                          <a:round/>
                          <a:headEnd type="none" w="med" len="med"/>
                          <a:tailEnd type="none" w="med" len="med"/>
                        </a:lnL>
                        <a:lnR w="6350" cap="flat" cmpd="sng" algn="ctr">
                          <a:solidFill>
                            <a:srgbClr val="E03CC3"/>
                          </a:solidFill>
                          <a:prstDash val="solid"/>
                          <a:round/>
                          <a:headEnd type="none" w="med" len="med"/>
                          <a:tailEnd type="none" w="med" len="med"/>
                        </a:lnR>
                        <a:lnT w="6350" cap="flat" cmpd="sng" algn="ctr">
                          <a:solidFill>
                            <a:srgbClr val="E03CC3"/>
                          </a:solidFill>
                          <a:prstDash val="solid"/>
                          <a:round/>
                          <a:headEnd type="none" w="med" len="med"/>
                          <a:tailEnd type="none" w="med" len="med"/>
                        </a:lnT>
                        <a:lnB w="6350" cap="flat" cmpd="sng" algn="ctr">
                          <a:solidFill>
                            <a:srgbClr val="802EC3"/>
                          </a:solidFill>
                          <a:prstDash val="solid"/>
                          <a:round/>
                          <a:headEnd type="none" w="med" len="med"/>
                          <a:tailEnd type="none" w="med" len="med"/>
                        </a:lnB>
                        <a:noFill/>
                      </a:tcPr>
                    </a:tc>
                    <a:extLst>
                      <a:ext uri="{0D108BD9-81ED-4DB2-BD59-A6C34878D82A}">
                        <a16:rowId xmlns:a16="http://schemas.microsoft.com/office/drawing/2014/main" val="472907274"/>
                      </a:ext>
                    </a:extLst>
                  </a:tr>
                  <a:tr h="0">
                    <a:tc>
                      <a:txBody>
                        <a:bodyPr/>
                        <a:lstStyle/>
                        <a:p>
                          <a:pPr algn="ctr" fontAlgn="base" latinLnBrk="0">
                            <a:buNone/>
                          </a:pPr>
                          <a:r>
                            <a:rPr lang="fr-FR" sz="1600">
                              <a:effectLst/>
                              <a:cs typeface="+mj-cs"/>
                            </a:rPr>
                            <a:t>0.70</a:t>
                          </a:r>
                        </a:p>
                      </a:txBody>
                      <a:tcPr marL="50800" marR="50800" anchor="ctr">
                        <a:lnL w="6350" cap="flat" cmpd="sng" algn="ctr">
                          <a:solidFill>
                            <a:srgbClr val="B02BC3"/>
                          </a:solidFill>
                          <a:prstDash val="solid"/>
                          <a:round/>
                          <a:headEnd type="none" w="med" len="med"/>
                          <a:tailEnd type="none" w="med" len="med"/>
                        </a:lnL>
                        <a:lnR w="6350" cap="flat" cmpd="sng" algn="ctr">
                          <a:solidFill>
                            <a:srgbClr val="802EC3"/>
                          </a:solidFill>
                          <a:prstDash val="solid"/>
                          <a:round/>
                          <a:headEnd type="none" w="med" len="med"/>
                          <a:tailEnd type="none" w="med" len="med"/>
                        </a:lnR>
                        <a:lnT w="6350" cap="flat" cmpd="sng" algn="ctr">
                          <a:solidFill>
                            <a:srgbClr val="B02BC3"/>
                          </a:solidFill>
                          <a:prstDash val="solid"/>
                          <a:round/>
                          <a:headEnd type="none" w="med" len="med"/>
                          <a:tailEnd type="none" w="med" len="med"/>
                        </a:lnT>
                        <a:lnB w="6350" cap="flat" cmpd="sng" algn="ctr">
                          <a:solidFill>
                            <a:srgbClr val="4032C3"/>
                          </a:solidFill>
                          <a:prstDash val="solid"/>
                          <a:round/>
                          <a:headEnd type="none" w="med" len="med"/>
                          <a:tailEnd type="none" w="med" len="med"/>
                        </a:lnB>
                        <a:noFill/>
                      </a:tcPr>
                    </a:tc>
                    <a:tc>
                      <a:txBody>
                        <a:bodyPr/>
                        <a:lstStyle/>
                        <a:p>
                          <a:pPr algn="ctr" fontAlgn="base" latinLnBrk="0">
                            <a:buNone/>
                          </a:pPr>
                          <a:r>
                            <a:rPr lang="fr-FR" sz="1600" dirty="0">
                              <a:effectLst/>
                              <a:cs typeface="+mj-cs"/>
                            </a:rPr>
                            <a:t>22</a:t>
                          </a:r>
                        </a:p>
                      </a:txBody>
                      <a:tcPr marL="50800" marR="50800" anchor="ctr">
                        <a:lnL w="6350" cap="flat" cmpd="sng" algn="ctr">
                          <a:solidFill>
                            <a:srgbClr val="802EC3"/>
                          </a:solidFill>
                          <a:prstDash val="solid"/>
                          <a:round/>
                          <a:headEnd type="none" w="med" len="med"/>
                          <a:tailEnd type="none" w="med" len="med"/>
                        </a:lnL>
                        <a:lnR w="6350" cap="flat" cmpd="sng" algn="ctr">
                          <a:solidFill>
                            <a:srgbClr val="802EC3"/>
                          </a:solidFill>
                          <a:prstDash val="solid"/>
                          <a:round/>
                          <a:headEnd type="none" w="med" len="med"/>
                          <a:tailEnd type="none" w="med" len="med"/>
                        </a:lnR>
                        <a:lnT w="6350" cap="flat" cmpd="sng" algn="ctr">
                          <a:solidFill>
                            <a:srgbClr val="802EC3"/>
                          </a:solidFill>
                          <a:prstDash val="solid"/>
                          <a:round/>
                          <a:headEnd type="none" w="med" len="med"/>
                          <a:tailEnd type="none" w="med" len="med"/>
                        </a:lnT>
                        <a:lnB w="6350" cap="flat" cmpd="sng" algn="ctr">
                          <a:solidFill>
                            <a:srgbClr val="E03CC3"/>
                          </a:solidFill>
                          <a:prstDash val="solid"/>
                          <a:round/>
                          <a:headEnd type="none" w="med" len="med"/>
                          <a:tailEnd type="none" w="med" len="med"/>
                        </a:lnB>
                        <a:noFill/>
                      </a:tcPr>
                    </a:tc>
                    <a:extLst>
                      <a:ext uri="{0D108BD9-81ED-4DB2-BD59-A6C34878D82A}">
                        <a16:rowId xmlns:a16="http://schemas.microsoft.com/office/drawing/2014/main" val="258011061"/>
                      </a:ext>
                    </a:extLst>
                  </a:tr>
                  <a:tr h="0">
                    <a:tc>
                      <a:txBody>
                        <a:bodyPr/>
                        <a:lstStyle/>
                        <a:p>
                          <a:pPr algn="ctr" fontAlgn="base" latinLnBrk="0">
                            <a:buNone/>
                          </a:pPr>
                          <a:r>
                            <a:rPr lang="fr-FR" sz="1600">
                              <a:effectLst/>
                              <a:cs typeface="+mj-cs"/>
                            </a:rPr>
                            <a:t>0.90</a:t>
                          </a:r>
                        </a:p>
                      </a:txBody>
                      <a:tcPr marL="50800" marR="50800" anchor="ctr">
                        <a:lnL w="6350" cap="flat" cmpd="sng" algn="ctr">
                          <a:solidFill>
                            <a:srgbClr val="4032C3"/>
                          </a:solidFill>
                          <a:prstDash val="solid"/>
                          <a:round/>
                          <a:headEnd type="none" w="med" len="med"/>
                          <a:tailEnd type="none" w="med" len="med"/>
                        </a:lnL>
                        <a:lnR w="6350" cap="flat" cmpd="sng" algn="ctr">
                          <a:solidFill>
                            <a:srgbClr val="E03CC3"/>
                          </a:solidFill>
                          <a:prstDash val="solid"/>
                          <a:round/>
                          <a:headEnd type="none" w="med" len="med"/>
                          <a:tailEnd type="none" w="med" len="med"/>
                        </a:lnR>
                        <a:lnT w="6350" cap="flat" cmpd="sng" algn="ctr">
                          <a:solidFill>
                            <a:srgbClr val="4032C3"/>
                          </a:solidFill>
                          <a:prstDash val="solid"/>
                          <a:round/>
                          <a:headEnd type="none" w="med" len="med"/>
                          <a:tailEnd type="none" w="med" len="med"/>
                        </a:lnT>
                        <a:lnB w="6350" cap="flat" cmpd="sng" algn="ctr">
                          <a:solidFill>
                            <a:srgbClr val="4032C3"/>
                          </a:solidFill>
                          <a:prstDash val="solid"/>
                          <a:round/>
                          <a:headEnd type="none" w="med" len="med"/>
                          <a:tailEnd type="none" w="med" len="med"/>
                        </a:lnB>
                        <a:noFill/>
                      </a:tcPr>
                    </a:tc>
                    <a:tc>
                      <a:txBody>
                        <a:bodyPr/>
                        <a:lstStyle/>
                        <a:p>
                          <a:pPr algn="ctr" fontAlgn="base" latinLnBrk="0">
                            <a:buNone/>
                          </a:pPr>
                          <a:r>
                            <a:rPr lang="fr-FR" sz="1600" dirty="0">
                              <a:effectLst/>
                              <a:cs typeface="+mj-cs"/>
                            </a:rPr>
                            <a:t>35</a:t>
                          </a:r>
                        </a:p>
                      </a:txBody>
                      <a:tcPr marL="50800" marR="50800" anchor="ctr">
                        <a:lnL w="6350" cap="flat" cmpd="sng" algn="ctr">
                          <a:solidFill>
                            <a:srgbClr val="E03CC3"/>
                          </a:solidFill>
                          <a:prstDash val="solid"/>
                          <a:round/>
                          <a:headEnd type="none" w="med" len="med"/>
                          <a:tailEnd type="none" w="med" len="med"/>
                        </a:lnL>
                        <a:lnR w="6350" cap="flat" cmpd="sng" algn="ctr">
                          <a:solidFill>
                            <a:srgbClr val="E03CC3"/>
                          </a:solidFill>
                          <a:prstDash val="solid"/>
                          <a:round/>
                          <a:headEnd type="none" w="med" len="med"/>
                          <a:tailEnd type="none" w="med" len="med"/>
                        </a:lnR>
                        <a:lnT w="6350" cap="flat" cmpd="sng" algn="ctr">
                          <a:solidFill>
                            <a:srgbClr val="E03CC3"/>
                          </a:solidFill>
                          <a:prstDash val="solid"/>
                          <a:round/>
                          <a:headEnd type="none" w="med" len="med"/>
                          <a:tailEnd type="none" w="med" len="med"/>
                        </a:lnT>
                        <a:lnB w="6350" cap="flat" cmpd="sng" algn="ctr">
                          <a:solidFill>
                            <a:srgbClr val="E03CC3"/>
                          </a:solidFill>
                          <a:prstDash val="solid"/>
                          <a:round/>
                          <a:headEnd type="none" w="med" len="med"/>
                          <a:tailEnd type="none" w="med" len="med"/>
                        </a:lnB>
                        <a:noFill/>
                      </a:tcPr>
                    </a:tc>
                    <a:extLst>
                      <a:ext uri="{0D108BD9-81ED-4DB2-BD59-A6C34878D82A}">
                        <a16:rowId xmlns:a16="http://schemas.microsoft.com/office/drawing/2014/main" val="42616871"/>
                      </a:ext>
                    </a:extLst>
                  </a:tr>
                </a:tbl>
              </a:graphicData>
            </a:graphic>
          </p:graphicFrame>
        </mc:Choice>
        <mc:Fallback xmlns="">
          <p:graphicFrame>
            <p:nvGraphicFramePr>
              <p:cNvPr id="13" name="Tableau 12">
                <a:extLst>
                  <a:ext uri="{FF2B5EF4-FFF2-40B4-BE49-F238E27FC236}">
                    <a16:creationId xmlns:a16="http://schemas.microsoft.com/office/drawing/2014/main" id="{BF87D4C0-8328-FF3D-3112-8BCBB4EF2A51}"/>
                  </a:ext>
                </a:extLst>
              </p:cNvPr>
              <p:cNvGraphicFramePr>
                <a:graphicFrameLocks noGrp="1"/>
              </p:cNvGraphicFramePr>
              <p:nvPr>
                <p:extLst>
                  <p:ext uri="{D42A27DB-BD31-4B8C-83A1-F6EECF244321}">
                    <p14:modId xmlns:p14="http://schemas.microsoft.com/office/powerpoint/2010/main" val="3680041370"/>
                  </p:ext>
                </p:extLst>
              </p:nvPr>
            </p:nvGraphicFramePr>
            <p:xfrm>
              <a:off x="200023" y="1777456"/>
              <a:ext cx="4699000" cy="2265680"/>
            </p:xfrm>
            <a:graphic>
              <a:graphicData uri="http://schemas.openxmlformats.org/drawingml/2006/table">
                <a:tbl>
                  <a:tblPr/>
                  <a:tblGrid>
                    <a:gridCol w="2349500">
                      <a:extLst>
                        <a:ext uri="{9D8B030D-6E8A-4147-A177-3AD203B41FA5}">
                          <a16:colId xmlns:a16="http://schemas.microsoft.com/office/drawing/2014/main" val="2813802337"/>
                        </a:ext>
                      </a:extLst>
                    </a:gridCol>
                    <a:gridCol w="2349500">
                      <a:extLst>
                        <a:ext uri="{9D8B030D-6E8A-4147-A177-3AD203B41FA5}">
                          <a16:colId xmlns:a16="http://schemas.microsoft.com/office/drawing/2014/main" val="4161430398"/>
                        </a:ext>
                      </a:extLst>
                    </a:gridCol>
                  </a:tblGrid>
                  <a:tr h="589280">
                    <a:tc>
                      <a:txBody>
                        <a:bodyPr/>
                        <a:lstStyle/>
                        <a:p>
                          <a:endParaRPr lang="fr-FR"/>
                        </a:p>
                      </a:txBody>
                      <a:tcPr marL="50800" marR="50800" marT="50800" marB="50800">
                        <a:lnL w="6350" cap="flat" cmpd="sng" algn="ctr">
                          <a:solidFill>
                            <a:srgbClr val="D029C3"/>
                          </a:solidFill>
                          <a:prstDash val="solid"/>
                          <a:round/>
                          <a:headEnd type="none" w="med" len="med"/>
                          <a:tailEnd type="none" w="med" len="med"/>
                        </a:lnL>
                        <a:lnR w="6350" cap="flat" cmpd="sng" algn="ctr">
                          <a:solidFill>
                            <a:srgbClr val="6030C3"/>
                          </a:solidFill>
                          <a:prstDash val="solid"/>
                          <a:round/>
                          <a:headEnd type="none" w="med" len="med"/>
                          <a:tailEnd type="none" w="med" len="med"/>
                        </a:lnR>
                        <a:lnT w="6350" cap="flat" cmpd="sng" algn="ctr">
                          <a:solidFill>
                            <a:srgbClr val="D029C3"/>
                          </a:solidFill>
                          <a:prstDash val="solid"/>
                          <a:round/>
                          <a:headEnd type="none" w="med" len="med"/>
                          <a:tailEnd type="none" w="med" len="med"/>
                        </a:lnT>
                        <a:lnB w="6350" cap="flat" cmpd="sng" algn="ctr">
                          <a:solidFill>
                            <a:srgbClr val="903CC3"/>
                          </a:solidFill>
                          <a:prstDash val="solid"/>
                          <a:round/>
                          <a:headEnd type="none" w="med" len="med"/>
                          <a:tailEnd type="none" w="med" len="med"/>
                        </a:lnB>
                        <a:blipFill>
                          <a:blip r:embed="rId2"/>
                          <a:stretch>
                            <a:fillRect t="-2062" r="-100259" b="-296907"/>
                          </a:stretch>
                        </a:blipFill>
                      </a:tcPr>
                    </a:tc>
                    <a:tc>
                      <a:txBody>
                        <a:bodyPr/>
                        <a:lstStyle/>
                        <a:p>
                          <a:pPr algn="ctr" fontAlgn="t" latinLnBrk="0">
                            <a:buNone/>
                          </a:pPr>
                          <a:r>
                            <a:rPr lang="fr-FR" sz="1600" b="0" dirty="0" err="1">
                              <a:effectLst/>
                              <a:cs typeface="+mj-cs"/>
                            </a:rPr>
                            <a:t>Moisture</a:t>
                          </a:r>
                          <a:r>
                            <a:rPr lang="fr-FR" sz="1600" b="0" dirty="0">
                              <a:effectLst/>
                              <a:cs typeface="+mj-cs"/>
                            </a:rPr>
                            <a:t> Content (% dry basis)</a:t>
                          </a:r>
                        </a:p>
                      </a:txBody>
                      <a:tcPr marL="50800" marR="50800" marT="50800" marB="50800">
                        <a:lnL w="6350" cap="flat" cmpd="sng" algn="ctr">
                          <a:solidFill>
                            <a:srgbClr val="6030C3"/>
                          </a:solidFill>
                          <a:prstDash val="solid"/>
                          <a:round/>
                          <a:headEnd type="none" w="med" len="med"/>
                          <a:tailEnd type="none" w="med" len="med"/>
                        </a:lnL>
                        <a:lnR w="6350" cap="flat" cmpd="sng" algn="ctr">
                          <a:solidFill>
                            <a:srgbClr val="6030C3"/>
                          </a:solidFill>
                          <a:prstDash val="solid"/>
                          <a:round/>
                          <a:headEnd type="none" w="med" len="med"/>
                          <a:tailEnd type="none" w="med" len="med"/>
                        </a:lnR>
                        <a:lnT w="6350" cap="flat" cmpd="sng" algn="ctr">
                          <a:solidFill>
                            <a:srgbClr val="6030C3"/>
                          </a:solidFill>
                          <a:prstDash val="solid"/>
                          <a:round/>
                          <a:headEnd type="none" w="med" len="med"/>
                          <a:tailEnd type="none" w="med" len="med"/>
                        </a:lnT>
                        <a:lnB w="6350" cap="flat" cmpd="sng" algn="ctr">
                          <a:solidFill>
                            <a:srgbClr val="802EC3"/>
                          </a:solidFill>
                          <a:prstDash val="solid"/>
                          <a:round/>
                          <a:headEnd type="none" w="med" len="med"/>
                          <a:tailEnd type="none" w="med" len="med"/>
                        </a:lnB>
                        <a:noFill/>
                      </a:tcPr>
                    </a:tc>
                    <a:extLst>
                      <a:ext uri="{0D108BD9-81ED-4DB2-BD59-A6C34878D82A}">
                        <a16:rowId xmlns:a16="http://schemas.microsoft.com/office/drawing/2014/main" val="377642561"/>
                      </a:ext>
                    </a:extLst>
                  </a:tr>
                  <a:tr h="335280">
                    <a:tc>
                      <a:txBody>
                        <a:bodyPr/>
                        <a:lstStyle/>
                        <a:p>
                          <a:pPr algn="ctr" fontAlgn="base" latinLnBrk="0">
                            <a:buNone/>
                          </a:pPr>
                          <a:r>
                            <a:rPr lang="fr-FR" sz="1600">
                              <a:effectLst/>
                              <a:cs typeface="+mj-cs"/>
                            </a:rPr>
                            <a:t>0.10</a:t>
                          </a:r>
                        </a:p>
                      </a:txBody>
                      <a:tcPr marL="50800" marR="50800" anchor="ctr">
                        <a:lnL w="6350" cap="flat" cmpd="sng" algn="ctr">
                          <a:solidFill>
                            <a:srgbClr val="903CC3"/>
                          </a:solidFill>
                          <a:prstDash val="solid"/>
                          <a:round/>
                          <a:headEnd type="none" w="med" len="med"/>
                          <a:tailEnd type="none" w="med" len="med"/>
                        </a:lnL>
                        <a:lnR w="6350" cap="flat" cmpd="sng" algn="ctr">
                          <a:solidFill>
                            <a:srgbClr val="802EC3"/>
                          </a:solidFill>
                          <a:prstDash val="solid"/>
                          <a:round/>
                          <a:headEnd type="none" w="med" len="med"/>
                          <a:tailEnd type="none" w="med" len="med"/>
                        </a:lnR>
                        <a:lnT w="6350" cap="flat" cmpd="sng" algn="ctr">
                          <a:solidFill>
                            <a:srgbClr val="903CC3"/>
                          </a:solidFill>
                          <a:prstDash val="solid"/>
                          <a:round/>
                          <a:headEnd type="none" w="med" len="med"/>
                          <a:tailEnd type="none" w="med" len="med"/>
                        </a:lnT>
                        <a:lnB w="6350" cap="flat" cmpd="sng" algn="ctr">
                          <a:solidFill>
                            <a:srgbClr val="102BC3"/>
                          </a:solidFill>
                          <a:prstDash val="solid"/>
                          <a:round/>
                          <a:headEnd type="none" w="med" len="med"/>
                          <a:tailEnd type="none" w="med" len="med"/>
                        </a:lnB>
                        <a:noFill/>
                      </a:tcPr>
                    </a:tc>
                    <a:tc>
                      <a:txBody>
                        <a:bodyPr/>
                        <a:lstStyle/>
                        <a:p>
                          <a:pPr algn="ctr" fontAlgn="base" latinLnBrk="0">
                            <a:buNone/>
                          </a:pPr>
                          <a:r>
                            <a:rPr lang="fr-FR" sz="1600" dirty="0">
                              <a:effectLst/>
                              <a:cs typeface="+mj-cs"/>
                            </a:rPr>
                            <a:t>4</a:t>
                          </a:r>
                        </a:p>
                      </a:txBody>
                      <a:tcPr marL="50800" marR="50800" anchor="ctr">
                        <a:lnL w="6350" cap="flat" cmpd="sng" algn="ctr">
                          <a:solidFill>
                            <a:srgbClr val="802EC3"/>
                          </a:solidFill>
                          <a:prstDash val="solid"/>
                          <a:round/>
                          <a:headEnd type="none" w="med" len="med"/>
                          <a:tailEnd type="none" w="med" len="med"/>
                        </a:lnL>
                        <a:lnR w="6350" cap="flat" cmpd="sng" algn="ctr">
                          <a:solidFill>
                            <a:srgbClr val="802EC3"/>
                          </a:solidFill>
                          <a:prstDash val="solid"/>
                          <a:round/>
                          <a:headEnd type="none" w="med" len="med"/>
                          <a:tailEnd type="none" w="med" len="med"/>
                        </a:lnR>
                        <a:lnT w="6350" cap="flat" cmpd="sng" algn="ctr">
                          <a:solidFill>
                            <a:srgbClr val="802EC3"/>
                          </a:solidFill>
                          <a:prstDash val="solid"/>
                          <a:round/>
                          <a:headEnd type="none" w="med" len="med"/>
                          <a:tailEnd type="none" w="med" len="med"/>
                        </a:lnT>
                        <a:lnB w="6350" cap="flat" cmpd="sng" algn="ctr">
                          <a:solidFill>
                            <a:srgbClr val="0036C3"/>
                          </a:solidFill>
                          <a:prstDash val="solid"/>
                          <a:round/>
                          <a:headEnd type="none" w="med" len="med"/>
                          <a:tailEnd type="none" w="med" len="med"/>
                        </a:lnB>
                        <a:noFill/>
                      </a:tcPr>
                    </a:tc>
                    <a:extLst>
                      <a:ext uri="{0D108BD9-81ED-4DB2-BD59-A6C34878D82A}">
                        <a16:rowId xmlns:a16="http://schemas.microsoft.com/office/drawing/2014/main" val="27549877"/>
                      </a:ext>
                    </a:extLst>
                  </a:tr>
                  <a:tr h="335280">
                    <a:tc>
                      <a:txBody>
                        <a:bodyPr/>
                        <a:lstStyle/>
                        <a:p>
                          <a:pPr algn="ctr" fontAlgn="base" latinLnBrk="0">
                            <a:buNone/>
                          </a:pPr>
                          <a:r>
                            <a:rPr lang="fr-FR" sz="1600">
                              <a:effectLst/>
                              <a:cs typeface="+mj-cs"/>
                            </a:rPr>
                            <a:t>0.30</a:t>
                          </a:r>
                        </a:p>
                      </a:txBody>
                      <a:tcPr marL="50800" marR="50800" anchor="ctr">
                        <a:lnL w="6350" cap="flat" cmpd="sng" algn="ctr">
                          <a:solidFill>
                            <a:srgbClr val="102BC3"/>
                          </a:solidFill>
                          <a:prstDash val="solid"/>
                          <a:round/>
                          <a:headEnd type="none" w="med" len="med"/>
                          <a:tailEnd type="none" w="med" len="med"/>
                        </a:lnL>
                        <a:lnR w="6350" cap="flat" cmpd="sng" algn="ctr">
                          <a:solidFill>
                            <a:srgbClr val="0036C3"/>
                          </a:solidFill>
                          <a:prstDash val="solid"/>
                          <a:round/>
                          <a:headEnd type="none" w="med" len="med"/>
                          <a:tailEnd type="none" w="med" len="med"/>
                        </a:lnR>
                        <a:lnT w="6350" cap="flat" cmpd="sng" algn="ctr">
                          <a:solidFill>
                            <a:srgbClr val="102BC3"/>
                          </a:solidFill>
                          <a:prstDash val="solid"/>
                          <a:round/>
                          <a:headEnd type="none" w="med" len="med"/>
                          <a:tailEnd type="none" w="med" len="med"/>
                        </a:lnT>
                        <a:lnB w="6350" cap="flat" cmpd="sng" algn="ctr">
                          <a:solidFill>
                            <a:srgbClr val="3029C3"/>
                          </a:solidFill>
                          <a:prstDash val="solid"/>
                          <a:round/>
                          <a:headEnd type="none" w="med" len="med"/>
                          <a:tailEnd type="none" w="med" len="med"/>
                        </a:lnB>
                        <a:noFill/>
                      </a:tcPr>
                    </a:tc>
                    <a:tc>
                      <a:txBody>
                        <a:bodyPr/>
                        <a:lstStyle/>
                        <a:p>
                          <a:pPr algn="ctr" fontAlgn="base" latinLnBrk="0">
                            <a:buNone/>
                          </a:pPr>
                          <a:r>
                            <a:rPr lang="fr-FR" sz="1600" dirty="0">
                              <a:effectLst/>
                              <a:cs typeface="+mj-cs"/>
                            </a:rPr>
                            <a:t>8</a:t>
                          </a:r>
                        </a:p>
                      </a:txBody>
                      <a:tcPr marL="50800" marR="50800" anchor="ctr">
                        <a:lnL w="6350" cap="flat" cmpd="sng" algn="ctr">
                          <a:solidFill>
                            <a:srgbClr val="0036C3"/>
                          </a:solidFill>
                          <a:prstDash val="solid"/>
                          <a:round/>
                          <a:headEnd type="none" w="med" len="med"/>
                          <a:tailEnd type="none" w="med" len="med"/>
                        </a:lnL>
                        <a:lnR w="6350" cap="flat" cmpd="sng" algn="ctr">
                          <a:solidFill>
                            <a:srgbClr val="0036C3"/>
                          </a:solidFill>
                          <a:prstDash val="solid"/>
                          <a:round/>
                          <a:headEnd type="none" w="med" len="med"/>
                          <a:tailEnd type="none" w="med" len="med"/>
                        </a:lnR>
                        <a:lnT w="6350" cap="flat" cmpd="sng" algn="ctr">
                          <a:solidFill>
                            <a:srgbClr val="0036C3"/>
                          </a:solidFill>
                          <a:prstDash val="solid"/>
                          <a:round/>
                          <a:headEnd type="none" w="med" len="med"/>
                          <a:tailEnd type="none" w="med" len="med"/>
                        </a:lnT>
                        <a:lnB w="6350" cap="flat" cmpd="sng" algn="ctr">
                          <a:solidFill>
                            <a:srgbClr val="E03CC3"/>
                          </a:solidFill>
                          <a:prstDash val="solid"/>
                          <a:round/>
                          <a:headEnd type="none" w="med" len="med"/>
                          <a:tailEnd type="none" w="med" len="med"/>
                        </a:lnB>
                        <a:noFill/>
                      </a:tcPr>
                    </a:tc>
                    <a:extLst>
                      <a:ext uri="{0D108BD9-81ED-4DB2-BD59-A6C34878D82A}">
                        <a16:rowId xmlns:a16="http://schemas.microsoft.com/office/drawing/2014/main" val="124246510"/>
                      </a:ext>
                    </a:extLst>
                  </a:tr>
                  <a:tr h="335280">
                    <a:tc>
                      <a:txBody>
                        <a:bodyPr/>
                        <a:lstStyle/>
                        <a:p>
                          <a:pPr algn="ctr" fontAlgn="base" latinLnBrk="0">
                            <a:buNone/>
                          </a:pPr>
                          <a:r>
                            <a:rPr lang="fr-FR" sz="1600" dirty="0">
                              <a:effectLst/>
                              <a:cs typeface="+mj-cs"/>
                            </a:rPr>
                            <a:t>0.50</a:t>
                          </a:r>
                        </a:p>
                      </a:txBody>
                      <a:tcPr marL="50800" marR="50800" anchor="ctr">
                        <a:lnL w="6350" cap="flat" cmpd="sng" algn="ctr">
                          <a:solidFill>
                            <a:srgbClr val="3029C3"/>
                          </a:solidFill>
                          <a:prstDash val="solid"/>
                          <a:round/>
                          <a:headEnd type="none" w="med" len="med"/>
                          <a:tailEnd type="none" w="med" len="med"/>
                        </a:lnL>
                        <a:lnR w="6350" cap="flat" cmpd="sng" algn="ctr">
                          <a:solidFill>
                            <a:srgbClr val="E03CC3"/>
                          </a:solidFill>
                          <a:prstDash val="solid"/>
                          <a:round/>
                          <a:headEnd type="none" w="med" len="med"/>
                          <a:tailEnd type="none" w="med" len="med"/>
                        </a:lnR>
                        <a:lnT w="6350" cap="flat" cmpd="sng" algn="ctr">
                          <a:solidFill>
                            <a:srgbClr val="3029C3"/>
                          </a:solidFill>
                          <a:prstDash val="solid"/>
                          <a:round/>
                          <a:headEnd type="none" w="med" len="med"/>
                          <a:tailEnd type="none" w="med" len="med"/>
                        </a:lnT>
                        <a:lnB w="6350" cap="flat" cmpd="sng" algn="ctr">
                          <a:solidFill>
                            <a:srgbClr val="B02BC3"/>
                          </a:solidFill>
                          <a:prstDash val="solid"/>
                          <a:round/>
                          <a:headEnd type="none" w="med" len="med"/>
                          <a:tailEnd type="none" w="med" len="med"/>
                        </a:lnB>
                        <a:noFill/>
                      </a:tcPr>
                    </a:tc>
                    <a:tc>
                      <a:txBody>
                        <a:bodyPr/>
                        <a:lstStyle/>
                        <a:p>
                          <a:pPr algn="ctr" fontAlgn="base" latinLnBrk="0">
                            <a:buNone/>
                          </a:pPr>
                          <a:r>
                            <a:rPr lang="fr-FR" sz="1600" dirty="0">
                              <a:effectLst/>
                              <a:cs typeface="+mj-cs"/>
                            </a:rPr>
                            <a:t>14</a:t>
                          </a:r>
                        </a:p>
                      </a:txBody>
                      <a:tcPr marL="50800" marR="50800" anchor="ctr">
                        <a:lnL w="6350" cap="flat" cmpd="sng" algn="ctr">
                          <a:solidFill>
                            <a:srgbClr val="E03CC3"/>
                          </a:solidFill>
                          <a:prstDash val="solid"/>
                          <a:round/>
                          <a:headEnd type="none" w="med" len="med"/>
                          <a:tailEnd type="none" w="med" len="med"/>
                        </a:lnL>
                        <a:lnR w="6350" cap="flat" cmpd="sng" algn="ctr">
                          <a:solidFill>
                            <a:srgbClr val="E03CC3"/>
                          </a:solidFill>
                          <a:prstDash val="solid"/>
                          <a:round/>
                          <a:headEnd type="none" w="med" len="med"/>
                          <a:tailEnd type="none" w="med" len="med"/>
                        </a:lnR>
                        <a:lnT w="6350" cap="flat" cmpd="sng" algn="ctr">
                          <a:solidFill>
                            <a:srgbClr val="E03CC3"/>
                          </a:solidFill>
                          <a:prstDash val="solid"/>
                          <a:round/>
                          <a:headEnd type="none" w="med" len="med"/>
                          <a:tailEnd type="none" w="med" len="med"/>
                        </a:lnT>
                        <a:lnB w="6350" cap="flat" cmpd="sng" algn="ctr">
                          <a:solidFill>
                            <a:srgbClr val="802EC3"/>
                          </a:solidFill>
                          <a:prstDash val="solid"/>
                          <a:round/>
                          <a:headEnd type="none" w="med" len="med"/>
                          <a:tailEnd type="none" w="med" len="med"/>
                        </a:lnB>
                        <a:noFill/>
                      </a:tcPr>
                    </a:tc>
                    <a:extLst>
                      <a:ext uri="{0D108BD9-81ED-4DB2-BD59-A6C34878D82A}">
                        <a16:rowId xmlns:a16="http://schemas.microsoft.com/office/drawing/2014/main" val="472907274"/>
                      </a:ext>
                    </a:extLst>
                  </a:tr>
                  <a:tr h="335280">
                    <a:tc>
                      <a:txBody>
                        <a:bodyPr/>
                        <a:lstStyle/>
                        <a:p>
                          <a:pPr algn="ctr" fontAlgn="base" latinLnBrk="0">
                            <a:buNone/>
                          </a:pPr>
                          <a:r>
                            <a:rPr lang="fr-FR" sz="1600">
                              <a:effectLst/>
                              <a:cs typeface="+mj-cs"/>
                            </a:rPr>
                            <a:t>0.70</a:t>
                          </a:r>
                        </a:p>
                      </a:txBody>
                      <a:tcPr marL="50800" marR="50800" anchor="ctr">
                        <a:lnL w="6350" cap="flat" cmpd="sng" algn="ctr">
                          <a:solidFill>
                            <a:srgbClr val="B02BC3"/>
                          </a:solidFill>
                          <a:prstDash val="solid"/>
                          <a:round/>
                          <a:headEnd type="none" w="med" len="med"/>
                          <a:tailEnd type="none" w="med" len="med"/>
                        </a:lnL>
                        <a:lnR w="6350" cap="flat" cmpd="sng" algn="ctr">
                          <a:solidFill>
                            <a:srgbClr val="802EC3"/>
                          </a:solidFill>
                          <a:prstDash val="solid"/>
                          <a:round/>
                          <a:headEnd type="none" w="med" len="med"/>
                          <a:tailEnd type="none" w="med" len="med"/>
                        </a:lnR>
                        <a:lnT w="6350" cap="flat" cmpd="sng" algn="ctr">
                          <a:solidFill>
                            <a:srgbClr val="B02BC3"/>
                          </a:solidFill>
                          <a:prstDash val="solid"/>
                          <a:round/>
                          <a:headEnd type="none" w="med" len="med"/>
                          <a:tailEnd type="none" w="med" len="med"/>
                        </a:lnT>
                        <a:lnB w="6350" cap="flat" cmpd="sng" algn="ctr">
                          <a:solidFill>
                            <a:srgbClr val="4032C3"/>
                          </a:solidFill>
                          <a:prstDash val="solid"/>
                          <a:round/>
                          <a:headEnd type="none" w="med" len="med"/>
                          <a:tailEnd type="none" w="med" len="med"/>
                        </a:lnB>
                        <a:noFill/>
                      </a:tcPr>
                    </a:tc>
                    <a:tc>
                      <a:txBody>
                        <a:bodyPr/>
                        <a:lstStyle/>
                        <a:p>
                          <a:pPr algn="ctr" fontAlgn="base" latinLnBrk="0">
                            <a:buNone/>
                          </a:pPr>
                          <a:r>
                            <a:rPr lang="fr-FR" sz="1600" dirty="0">
                              <a:effectLst/>
                              <a:cs typeface="+mj-cs"/>
                            </a:rPr>
                            <a:t>22</a:t>
                          </a:r>
                        </a:p>
                      </a:txBody>
                      <a:tcPr marL="50800" marR="50800" anchor="ctr">
                        <a:lnL w="6350" cap="flat" cmpd="sng" algn="ctr">
                          <a:solidFill>
                            <a:srgbClr val="802EC3"/>
                          </a:solidFill>
                          <a:prstDash val="solid"/>
                          <a:round/>
                          <a:headEnd type="none" w="med" len="med"/>
                          <a:tailEnd type="none" w="med" len="med"/>
                        </a:lnL>
                        <a:lnR w="6350" cap="flat" cmpd="sng" algn="ctr">
                          <a:solidFill>
                            <a:srgbClr val="802EC3"/>
                          </a:solidFill>
                          <a:prstDash val="solid"/>
                          <a:round/>
                          <a:headEnd type="none" w="med" len="med"/>
                          <a:tailEnd type="none" w="med" len="med"/>
                        </a:lnR>
                        <a:lnT w="6350" cap="flat" cmpd="sng" algn="ctr">
                          <a:solidFill>
                            <a:srgbClr val="802EC3"/>
                          </a:solidFill>
                          <a:prstDash val="solid"/>
                          <a:round/>
                          <a:headEnd type="none" w="med" len="med"/>
                          <a:tailEnd type="none" w="med" len="med"/>
                        </a:lnT>
                        <a:lnB w="6350" cap="flat" cmpd="sng" algn="ctr">
                          <a:solidFill>
                            <a:srgbClr val="E03CC3"/>
                          </a:solidFill>
                          <a:prstDash val="solid"/>
                          <a:round/>
                          <a:headEnd type="none" w="med" len="med"/>
                          <a:tailEnd type="none" w="med" len="med"/>
                        </a:lnB>
                        <a:noFill/>
                      </a:tcPr>
                    </a:tc>
                    <a:extLst>
                      <a:ext uri="{0D108BD9-81ED-4DB2-BD59-A6C34878D82A}">
                        <a16:rowId xmlns:a16="http://schemas.microsoft.com/office/drawing/2014/main" val="258011061"/>
                      </a:ext>
                    </a:extLst>
                  </a:tr>
                  <a:tr h="335280">
                    <a:tc>
                      <a:txBody>
                        <a:bodyPr/>
                        <a:lstStyle/>
                        <a:p>
                          <a:pPr algn="ctr" fontAlgn="base" latinLnBrk="0">
                            <a:buNone/>
                          </a:pPr>
                          <a:r>
                            <a:rPr lang="fr-FR" sz="1600">
                              <a:effectLst/>
                              <a:cs typeface="+mj-cs"/>
                            </a:rPr>
                            <a:t>0.90</a:t>
                          </a:r>
                        </a:p>
                      </a:txBody>
                      <a:tcPr marL="50800" marR="50800" anchor="ctr">
                        <a:lnL w="6350" cap="flat" cmpd="sng" algn="ctr">
                          <a:solidFill>
                            <a:srgbClr val="4032C3"/>
                          </a:solidFill>
                          <a:prstDash val="solid"/>
                          <a:round/>
                          <a:headEnd type="none" w="med" len="med"/>
                          <a:tailEnd type="none" w="med" len="med"/>
                        </a:lnL>
                        <a:lnR w="6350" cap="flat" cmpd="sng" algn="ctr">
                          <a:solidFill>
                            <a:srgbClr val="E03CC3"/>
                          </a:solidFill>
                          <a:prstDash val="solid"/>
                          <a:round/>
                          <a:headEnd type="none" w="med" len="med"/>
                          <a:tailEnd type="none" w="med" len="med"/>
                        </a:lnR>
                        <a:lnT w="6350" cap="flat" cmpd="sng" algn="ctr">
                          <a:solidFill>
                            <a:srgbClr val="4032C3"/>
                          </a:solidFill>
                          <a:prstDash val="solid"/>
                          <a:round/>
                          <a:headEnd type="none" w="med" len="med"/>
                          <a:tailEnd type="none" w="med" len="med"/>
                        </a:lnT>
                        <a:lnB w="6350" cap="flat" cmpd="sng" algn="ctr">
                          <a:solidFill>
                            <a:srgbClr val="4032C3"/>
                          </a:solidFill>
                          <a:prstDash val="solid"/>
                          <a:round/>
                          <a:headEnd type="none" w="med" len="med"/>
                          <a:tailEnd type="none" w="med" len="med"/>
                        </a:lnB>
                        <a:noFill/>
                      </a:tcPr>
                    </a:tc>
                    <a:tc>
                      <a:txBody>
                        <a:bodyPr/>
                        <a:lstStyle/>
                        <a:p>
                          <a:pPr algn="ctr" fontAlgn="base" latinLnBrk="0">
                            <a:buNone/>
                          </a:pPr>
                          <a:r>
                            <a:rPr lang="fr-FR" sz="1600" dirty="0">
                              <a:effectLst/>
                              <a:cs typeface="+mj-cs"/>
                            </a:rPr>
                            <a:t>35</a:t>
                          </a:r>
                        </a:p>
                      </a:txBody>
                      <a:tcPr marL="50800" marR="50800" anchor="ctr">
                        <a:lnL w="6350" cap="flat" cmpd="sng" algn="ctr">
                          <a:solidFill>
                            <a:srgbClr val="E03CC3"/>
                          </a:solidFill>
                          <a:prstDash val="solid"/>
                          <a:round/>
                          <a:headEnd type="none" w="med" len="med"/>
                          <a:tailEnd type="none" w="med" len="med"/>
                        </a:lnL>
                        <a:lnR w="6350" cap="flat" cmpd="sng" algn="ctr">
                          <a:solidFill>
                            <a:srgbClr val="E03CC3"/>
                          </a:solidFill>
                          <a:prstDash val="solid"/>
                          <a:round/>
                          <a:headEnd type="none" w="med" len="med"/>
                          <a:tailEnd type="none" w="med" len="med"/>
                        </a:lnR>
                        <a:lnT w="6350" cap="flat" cmpd="sng" algn="ctr">
                          <a:solidFill>
                            <a:srgbClr val="E03CC3"/>
                          </a:solidFill>
                          <a:prstDash val="solid"/>
                          <a:round/>
                          <a:headEnd type="none" w="med" len="med"/>
                          <a:tailEnd type="none" w="med" len="med"/>
                        </a:lnT>
                        <a:lnB w="6350" cap="flat" cmpd="sng" algn="ctr">
                          <a:solidFill>
                            <a:srgbClr val="E03CC3"/>
                          </a:solidFill>
                          <a:prstDash val="solid"/>
                          <a:round/>
                          <a:headEnd type="none" w="med" len="med"/>
                          <a:tailEnd type="none" w="med" len="med"/>
                        </a:lnB>
                        <a:noFill/>
                      </a:tcPr>
                    </a:tc>
                    <a:extLst>
                      <a:ext uri="{0D108BD9-81ED-4DB2-BD59-A6C34878D82A}">
                        <a16:rowId xmlns:a16="http://schemas.microsoft.com/office/drawing/2014/main" val="42616871"/>
                      </a:ext>
                    </a:extLst>
                  </a:tr>
                </a:tbl>
              </a:graphicData>
            </a:graphic>
          </p:graphicFrame>
        </mc:Fallback>
      </mc:AlternateContent>
      <mc:AlternateContent xmlns:mc="http://schemas.openxmlformats.org/markup-compatibility/2006" xmlns:a14="http://schemas.microsoft.com/office/drawing/2010/main">
        <mc:Choice Requires="a14">
          <p:sp>
            <p:nvSpPr>
              <p:cNvPr id="15" name="ZoneTexte 14">
                <a:extLst>
                  <a:ext uri="{FF2B5EF4-FFF2-40B4-BE49-F238E27FC236}">
                    <a16:creationId xmlns:a16="http://schemas.microsoft.com/office/drawing/2014/main" id="{7D798A49-D590-995F-F19C-148831A7929F}"/>
                  </a:ext>
                </a:extLst>
              </p:cNvPr>
              <p:cNvSpPr txBox="1"/>
              <p:nvPr/>
            </p:nvSpPr>
            <p:spPr>
              <a:xfrm>
                <a:off x="5094517" y="1212790"/>
                <a:ext cx="3849460" cy="3747436"/>
              </a:xfrm>
              <a:prstGeom prst="rect">
                <a:avLst/>
              </a:prstGeom>
              <a:noFill/>
            </p:spPr>
            <p:txBody>
              <a:bodyPr wrap="square">
                <a:spAutoFit/>
              </a:bodyPr>
              <a:lstStyle/>
              <a:p>
                <a:pPr algn="l">
                  <a:buNone/>
                </a:pPr>
                <a:r>
                  <a:rPr lang="fr-FR" sz="2400" b="1" i="0" dirty="0">
                    <a:solidFill>
                      <a:srgbClr val="FF0000"/>
                    </a:solidFill>
                    <a:effectLst/>
                    <a:latin typeface="Times New Roman" panose="02020603050405020304" pitchFamily="18" charset="0"/>
                    <a:cs typeface="Times New Roman" panose="02020603050405020304" pitchFamily="18" charset="0"/>
                  </a:rPr>
                  <a:t>Questions</a:t>
                </a:r>
              </a:p>
              <a:p>
                <a:pPr algn="just">
                  <a:lnSpc>
                    <a:spcPct val="150000"/>
                  </a:lnSpc>
                  <a:buFont typeface="+mj-lt"/>
                  <a:buAutoNum type="arabicPeriod"/>
                </a:pPr>
                <a:r>
                  <a:rPr lang="fr-FR" sz="1600" b="0" i="0" dirty="0">
                    <a:effectLst/>
                    <a:latin typeface="fkGroteskNeue"/>
                    <a:cs typeface="+mj-cs"/>
                  </a:rPr>
                  <a:t>At </a:t>
                </a:r>
                <a:r>
                  <a:rPr lang="fr-FR" sz="1600" b="0" i="0" dirty="0" err="1">
                    <a:effectLst/>
                    <a:latin typeface="fkGroteskNeue"/>
                    <a:cs typeface="+mj-cs"/>
                  </a:rPr>
                  <a:t>what</a:t>
                </a:r>
                <a:r>
                  <a:rPr lang="fr-FR" sz="1600" b="0" i="0" dirty="0">
                    <a:effectLst/>
                    <a:latin typeface="fkGroteskNeue"/>
                    <a:cs typeface="+mj-cs"/>
                  </a:rPr>
                  <a:t> value of </a:t>
                </a:r>
                <a14:m>
                  <m:oMath xmlns:m="http://schemas.openxmlformats.org/officeDocument/2006/math">
                    <m:sSub>
                      <m:sSubPr>
                        <m:ctrlPr>
                          <a:rPr lang="ar-DZ" sz="1600" i="1">
                            <a:latin typeface="Cambria Math" panose="02040503050406030204" pitchFamily="18" charset="0"/>
                            <a:cs typeface="+mj-cs"/>
                          </a:rPr>
                        </m:ctrlPr>
                      </m:sSubPr>
                      <m:e>
                        <m:r>
                          <a:rPr lang="ar-DZ" sz="1600" i="1">
                            <a:latin typeface="Cambria Math" panose="02040503050406030204" pitchFamily="18" charset="0"/>
                            <a:cs typeface="+mj-cs"/>
                          </a:rPr>
                          <m:t>𝑎</m:t>
                        </m:r>
                      </m:e>
                      <m:sub>
                        <m:r>
                          <a:rPr lang="ar-DZ" sz="1600" i="1">
                            <a:latin typeface="Cambria Math" panose="02040503050406030204" pitchFamily="18" charset="0"/>
                            <a:cs typeface="+mj-cs"/>
                          </a:rPr>
                          <m:t>𝑤</m:t>
                        </m:r>
                      </m:sub>
                    </m:sSub>
                  </m:oMath>
                </a14:m>
                <a:r>
                  <a:rPr lang="ar-DZ" sz="1600" b="0" i="0" dirty="0">
                    <a:effectLst/>
                    <a:latin typeface="fkGroteskNeue"/>
                    <a:cs typeface="+mj-cs"/>
                  </a:rPr>
                  <a:t> </a:t>
                </a:r>
                <a:r>
                  <a:rPr lang="fr-FR" sz="1600" b="0" i="0" dirty="0" err="1">
                    <a:effectLst/>
                    <a:latin typeface="fkGroteskNeue"/>
                    <a:cs typeface="+mj-cs"/>
                  </a:rPr>
                  <a:t>is</a:t>
                </a:r>
                <a:r>
                  <a:rPr lang="fr-FR" sz="1600" b="0" i="0" dirty="0">
                    <a:effectLst/>
                    <a:latin typeface="fkGroteskNeue"/>
                    <a:cs typeface="+mj-cs"/>
                  </a:rPr>
                  <a:t> </a:t>
                </a:r>
                <a:r>
                  <a:rPr lang="fr-FR" sz="1600" b="0" i="0" dirty="0" err="1">
                    <a:effectLst/>
                    <a:latin typeface="fkGroteskNeue"/>
                    <a:cs typeface="+mj-cs"/>
                  </a:rPr>
                  <a:t>most</a:t>
                </a:r>
                <a:r>
                  <a:rPr lang="fr-FR" sz="1600" b="0" i="0" dirty="0">
                    <a:effectLst/>
                    <a:latin typeface="fkGroteskNeue"/>
                    <a:cs typeface="+mj-cs"/>
                  </a:rPr>
                  <a:t> of the water </a:t>
                </a:r>
                <a:r>
                  <a:rPr lang="fr-FR" sz="1600" b="0" i="0" dirty="0" err="1">
                    <a:effectLst/>
                    <a:latin typeface="fkGroteskNeue"/>
                    <a:cs typeface="+mj-cs"/>
                  </a:rPr>
                  <a:t>likely</a:t>
                </a:r>
                <a:r>
                  <a:rPr lang="fr-FR" sz="1600" b="0" i="0" dirty="0">
                    <a:effectLst/>
                    <a:latin typeface="fkGroteskNeue"/>
                    <a:cs typeface="+mj-cs"/>
                  </a:rPr>
                  <a:t> </a:t>
                </a:r>
                <a:r>
                  <a:rPr lang="fr-FR" sz="1600" b="0" i="1" dirty="0" err="1">
                    <a:effectLst/>
                    <a:latin typeface="fkGroteskNeue"/>
                    <a:cs typeface="+mj-cs"/>
                  </a:rPr>
                  <a:t>tightly</a:t>
                </a:r>
                <a:r>
                  <a:rPr lang="fr-FR" sz="1600" b="0" i="1" dirty="0">
                    <a:effectLst/>
                    <a:latin typeface="fkGroteskNeue"/>
                    <a:cs typeface="+mj-cs"/>
                  </a:rPr>
                  <a:t> </a:t>
                </a:r>
                <a:r>
                  <a:rPr lang="fr-FR" sz="1600" b="0" i="1" dirty="0" err="1">
                    <a:effectLst/>
                    <a:latin typeface="fkGroteskNeue"/>
                    <a:cs typeface="+mj-cs"/>
                  </a:rPr>
                  <a:t>bound</a:t>
                </a:r>
                <a:r>
                  <a:rPr lang="fr-FR" sz="1600" b="0" i="0" dirty="0">
                    <a:effectLst/>
                    <a:latin typeface="fkGroteskNeue"/>
                    <a:cs typeface="+mj-cs"/>
                  </a:rPr>
                  <a:t> (</a:t>
                </a:r>
                <a:r>
                  <a:rPr lang="fr-FR" sz="1600" b="0" i="0" dirty="0" err="1">
                    <a:effectLst/>
                    <a:latin typeface="fkGroteskNeue"/>
                    <a:cs typeface="+mj-cs"/>
                  </a:rPr>
                  <a:t>monolayer</a:t>
                </a:r>
                <a:r>
                  <a:rPr lang="fr-FR" sz="1600" b="0" i="0" dirty="0">
                    <a:effectLst/>
                    <a:latin typeface="fkGroteskNeue"/>
                    <a:cs typeface="+mj-cs"/>
                  </a:rPr>
                  <a:t>), and </a:t>
                </a:r>
                <a:r>
                  <a:rPr lang="fr-FR" sz="1600" b="0" i="0" dirty="0" err="1">
                    <a:effectLst/>
                    <a:latin typeface="fkGroteskNeue"/>
                    <a:cs typeface="+mj-cs"/>
                  </a:rPr>
                  <a:t>what</a:t>
                </a:r>
                <a:r>
                  <a:rPr lang="fr-FR" sz="1600" b="0" i="0" dirty="0">
                    <a:effectLst/>
                    <a:latin typeface="fkGroteskNeue"/>
                    <a:cs typeface="+mj-cs"/>
                  </a:rPr>
                  <a:t> </a:t>
                </a:r>
                <a:r>
                  <a:rPr lang="fr-FR" sz="1600" b="0" i="0" dirty="0" err="1">
                    <a:effectLst/>
                    <a:latin typeface="fkGroteskNeue"/>
                    <a:cs typeface="+mj-cs"/>
                  </a:rPr>
                  <a:t>does</a:t>
                </a:r>
                <a:r>
                  <a:rPr lang="fr-FR" sz="1600" b="0" i="0" dirty="0">
                    <a:effectLst/>
                    <a:latin typeface="fkGroteskNeue"/>
                    <a:cs typeface="+mj-cs"/>
                  </a:rPr>
                  <a:t> </a:t>
                </a:r>
                <a:r>
                  <a:rPr lang="fr-FR" sz="1600" b="0" i="0" dirty="0" err="1">
                    <a:effectLst/>
                    <a:latin typeface="fkGroteskNeue"/>
                    <a:cs typeface="+mj-cs"/>
                  </a:rPr>
                  <a:t>this</a:t>
                </a:r>
                <a:r>
                  <a:rPr lang="fr-FR" sz="1600" b="0" i="0" dirty="0">
                    <a:effectLst/>
                    <a:latin typeface="fkGroteskNeue"/>
                    <a:cs typeface="+mj-cs"/>
                  </a:rPr>
                  <a:t> </a:t>
                </a:r>
                <a:r>
                  <a:rPr lang="fr-FR" sz="1600" b="0" i="0" dirty="0" err="1">
                    <a:effectLst/>
                    <a:latin typeface="fkGroteskNeue"/>
                    <a:cs typeface="+mj-cs"/>
                  </a:rPr>
                  <a:t>mean</a:t>
                </a:r>
                <a:r>
                  <a:rPr lang="fr-FR" sz="1600" b="0" i="0" dirty="0">
                    <a:effectLst/>
                    <a:latin typeface="fkGroteskNeue"/>
                    <a:cs typeface="+mj-cs"/>
                  </a:rPr>
                  <a:t> for </a:t>
                </a:r>
                <a:r>
                  <a:rPr lang="fr-FR" sz="1600" b="0" i="0" dirty="0" err="1">
                    <a:effectLst/>
                    <a:latin typeface="fkGroteskNeue"/>
                    <a:cs typeface="+mj-cs"/>
                  </a:rPr>
                  <a:t>product</a:t>
                </a:r>
                <a:r>
                  <a:rPr lang="fr-FR" sz="1600" b="0" i="0" dirty="0">
                    <a:effectLst/>
                    <a:latin typeface="fkGroteskNeue"/>
                    <a:cs typeface="+mj-cs"/>
                  </a:rPr>
                  <a:t> </a:t>
                </a:r>
                <a:r>
                  <a:rPr lang="fr-FR" sz="1600" b="0" i="0" dirty="0" err="1">
                    <a:effectLst/>
                    <a:latin typeface="fkGroteskNeue"/>
                    <a:cs typeface="+mj-cs"/>
                  </a:rPr>
                  <a:t>safety</a:t>
                </a:r>
                <a:r>
                  <a:rPr lang="fr-FR" sz="1600" b="0" i="0" dirty="0">
                    <a:effectLst/>
                    <a:latin typeface="fkGroteskNeue"/>
                    <a:cs typeface="+mj-cs"/>
                  </a:rPr>
                  <a:t>?</a:t>
                </a:r>
              </a:p>
              <a:p>
                <a:pPr algn="just">
                  <a:lnSpc>
                    <a:spcPct val="150000"/>
                  </a:lnSpc>
                  <a:buFont typeface="+mj-lt"/>
                  <a:buAutoNum type="arabicPeriod"/>
                </a:pPr>
                <a:r>
                  <a:rPr lang="fr-FR" sz="1600" b="0" i="0" dirty="0">
                    <a:effectLst/>
                    <a:latin typeface="fkGroteskNeue"/>
                    <a:cs typeface="+mj-cs"/>
                  </a:rPr>
                  <a:t>If the </a:t>
                </a:r>
                <a:r>
                  <a:rPr lang="fr-FR" sz="1600" b="0" i="0" dirty="0" err="1">
                    <a:effectLst/>
                    <a:latin typeface="fkGroteskNeue"/>
                    <a:cs typeface="+mj-cs"/>
                  </a:rPr>
                  <a:t>dried</a:t>
                </a:r>
                <a:r>
                  <a:rPr lang="fr-FR" sz="1600" b="0" i="0" dirty="0">
                    <a:effectLst/>
                    <a:latin typeface="fkGroteskNeue"/>
                    <a:cs typeface="+mj-cs"/>
                  </a:rPr>
                  <a:t> </a:t>
                </a:r>
                <a:r>
                  <a:rPr lang="fr-FR" sz="1600" b="0" i="0" dirty="0" err="1">
                    <a:effectLst/>
                    <a:latin typeface="fkGroteskNeue"/>
                    <a:cs typeface="+mj-cs"/>
                  </a:rPr>
                  <a:t>tomatoes</a:t>
                </a:r>
                <a:r>
                  <a:rPr lang="fr-FR" sz="1600" b="0" i="0" dirty="0">
                    <a:effectLst/>
                    <a:latin typeface="fkGroteskNeue"/>
                    <a:cs typeface="+mj-cs"/>
                  </a:rPr>
                  <a:t> are </a:t>
                </a:r>
                <a:r>
                  <a:rPr lang="fr-FR" sz="1600" b="0" i="0" dirty="0" err="1">
                    <a:effectLst/>
                    <a:latin typeface="fkGroteskNeue"/>
                    <a:cs typeface="+mj-cs"/>
                  </a:rPr>
                  <a:t>stored</a:t>
                </a:r>
                <a:r>
                  <a:rPr lang="fr-FR" sz="1600" b="0" i="0" dirty="0">
                    <a:effectLst/>
                    <a:latin typeface="fkGroteskNeue"/>
                    <a:cs typeface="+mj-cs"/>
                  </a:rPr>
                  <a:t> at </a:t>
                </a:r>
                <a14:m>
                  <m:oMath xmlns:m="http://schemas.openxmlformats.org/officeDocument/2006/math">
                    <m:sSub>
                      <m:sSubPr>
                        <m:ctrlPr>
                          <a:rPr lang="ar-DZ" sz="1600" i="1">
                            <a:latin typeface="Cambria Math" panose="02040503050406030204" pitchFamily="18" charset="0"/>
                            <a:cs typeface="+mj-cs"/>
                          </a:rPr>
                        </m:ctrlPr>
                      </m:sSubPr>
                      <m:e>
                        <m:r>
                          <a:rPr lang="ar-DZ" sz="1600" i="1">
                            <a:latin typeface="Cambria Math" panose="02040503050406030204" pitchFamily="18" charset="0"/>
                            <a:cs typeface="+mj-cs"/>
                          </a:rPr>
                          <m:t>𝑎</m:t>
                        </m:r>
                      </m:e>
                      <m:sub>
                        <m:r>
                          <a:rPr lang="ar-DZ" sz="1600" i="1">
                            <a:latin typeface="Cambria Math" panose="02040503050406030204" pitchFamily="18" charset="0"/>
                            <a:cs typeface="+mj-cs"/>
                          </a:rPr>
                          <m:t>𝑤</m:t>
                        </m:r>
                      </m:sub>
                    </m:sSub>
                    <m:r>
                      <a:rPr lang="ar-DZ" sz="1600" i="0">
                        <a:latin typeface="Cambria Math" panose="02040503050406030204" pitchFamily="18" charset="0"/>
                        <a:cs typeface="+mj-cs"/>
                      </a:rPr>
                      <m:t>=</m:t>
                    </m:r>
                    <m:r>
                      <a:rPr lang="ar-DZ" sz="1600" i="0">
                        <a:latin typeface="Cambria Math" panose="02040503050406030204" pitchFamily="18" charset="0"/>
                        <a:cs typeface="+mj-cs"/>
                      </a:rPr>
                      <m:t>0</m:t>
                    </m:r>
                    <m:r>
                      <a:rPr lang="ar-DZ" sz="1600" i="0">
                        <a:latin typeface="Cambria Math" panose="02040503050406030204" pitchFamily="18" charset="0"/>
                        <a:cs typeface="+mj-cs"/>
                      </a:rPr>
                      <m:t>.</m:t>
                    </m:r>
                    <m:r>
                      <a:rPr lang="ar-DZ" sz="1600" i="0">
                        <a:latin typeface="Cambria Math" panose="02040503050406030204" pitchFamily="18" charset="0"/>
                        <a:cs typeface="+mj-cs"/>
                      </a:rPr>
                      <m:t>70</m:t>
                    </m:r>
                  </m:oMath>
                </a14:m>
                <a:r>
                  <a:rPr lang="ar-DZ" sz="1600" b="0" i="0" dirty="0">
                    <a:effectLst/>
                    <a:latin typeface="fkGroteskNeue"/>
                    <a:cs typeface="+mj-cs"/>
                  </a:rPr>
                  <a:t>, </a:t>
                </a:r>
                <a:r>
                  <a:rPr lang="fr-FR" sz="1600" b="0" i="0" dirty="0" err="1">
                    <a:effectLst/>
                    <a:latin typeface="fkGroteskNeue"/>
                    <a:cs typeface="+mj-cs"/>
                  </a:rPr>
                  <a:t>what</a:t>
                </a:r>
                <a:r>
                  <a:rPr lang="fr-FR" sz="1600" b="0" i="0" dirty="0">
                    <a:effectLst/>
                    <a:latin typeface="fkGroteskNeue"/>
                    <a:cs typeface="+mj-cs"/>
                  </a:rPr>
                  <a:t> </a:t>
                </a:r>
                <a:r>
                  <a:rPr lang="fr-FR" sz="1600" b="0" i="0" dirty="0" err="1">
                    <a:effectLst/>
                    <a:latin typeface="fkGroteskNeue"/>
                    <a:cs typeface="+mj-cs"/>
                  </a:rPr>
                  <a:t>risks</a:t>
                </a:r>
                <a:r>
                  <a:rPr lang="fr-FR" sz="1600" b="0" i="0" dirty="0">
                    <a:effectLst/>
                    <a:latin typeface="fkGroteskNeue"/>
                    <a:cs typeface="+mj-cs"/>
                  </a:rPr>
                  <a:t> </a:t>
                </a:r>
                <a:r>
                  <a:rPr lang="fr-FR" sz="1600" b="0" i="0" dirty="0" err="1">
                    <a:effectLst/>
                    <a:latin typeface="fkGroteskNeue"/>
                    <a:cs typeface="+mj-cs"/>
                  </a:rPr>
                  <a:t>might</a:t>
                </a:r>
                <a:r>
                  <a:rPr lang="fr-FR" sz="1600" b="0" i="0" dirty="0">
                    <a:effectLst/>
                    <a:latin typeface="fkGroteskNeue"/>
                    <a:cs typeface="+mj-cs"/>
                  </a:rPr>
                  <a:t> </a:t>
                </a:r>
                <a:r>
                  <a:rPr lang="fr-FR" sz="1600" b="0" i="0" dirty="0" err="1">
                    <a:effectLst/>
                    <a:latin typeface="fkGroteskNeue"/>
                    <a:cs typeface="+mj-cs"/>
                  </a:rPr>
                  <a:t>this</a:t>
                </a:r>
                <a:r>
                  <a:rPr lang="fr-FR" sz="1600" b="0" i="0" dirty="0">
                    <a:effectLst/>
                    <a:latin typeface="fkGroteskNeue"/>
                    <a:cs typeface="+mj-cs"/>
                  </a:rPr>
                  <a:t> pose </a:t>
                </a:r>
                <a:r>
                  <a:rPr lang="fr-FR" sz="1600" b="0" i="0" dirty="0" err="1">
                    <a:effectLst/>
                    <a:latin typeface="fkGroteskNeue"/>
                    <a:cs typeface="+mj-cs"/>
                  </a:rPr>
                  <a:t>compared</a:t>
                </a:r>
                <a:r>
                  <a:rPr lang="fr-FR" sz="1600" b="0" i="0" dirty="0">
                    <a:effectLst/>
                    <a:latin typeface="fkGroteskNeue"/>
                    <a:cs typeface="+mj-cs"/>
                  </a:rPr>
                  <a:t> to </a:t>
                </a:r>
                <a:r>
                  <a:rPr lang="fr-FR" sz="1600" b="0" i="0" dirty="0" err="1">
                    <a:effectLst/>
                    <a:latin typeface="fkGroteskNeue"/>
                    <a:cs typeface="+mj-cs"/>
                  </a:rPr>
                  <a:t>storing</a:t>
                </a:r>
                <a:r>
                  <a:rPr lang="fr-FR" sz="1600" b="0" i="0" dirty="0">
                    <a:effectLst/>
                    <a:latin typeface="fkGroteskNeue"/>
                    <a:cs typeface="+mj-cs"/>
                  </a:rPr>
                  <a:t> </a:t>
                </a:r>
                <a:r>
                  <a:rPr lang="fr-FR" sz="1600" b="0" i="0" dirty="0" err="1">
                    <a:effectLst/>
                    <a:latin typeface="fkGroteskNeue"/>
                    <a:cs typeface="+mj-cs"/>
                  </a:rPr>
                  <a:t>them</a:t>
                </a:r>
                <a:r>
                  <a:rPr lang="fr-FR" sz="1600" b="0" i="0" dirty="0">
                    <a:effectLst/>
                    <a:latin typeface="fkGroteskNeue"/>
                    <a:cs typeface="+mj-cs"/>
                  </a:rPr>
                  <a:t> at </a:t>
                </a:r>
                <a14:m>
                  <m:oMath xmlns:m="http://schemas.openxmlformats.org/officeDocument/2006/math">
                    <m:sSub>
                      <m:sSubPr>
                        <m:ctrlPr>
                          <a:rPr lang="ar-DZ" sz="1600" i="1">
                            <a:latin typeface="Cambria Math" panose="02040503050406030204" pitchFamily="18" charset="0"/>
                            <a:cs typeface="+mj-cs"/>
                          </a:rPr>
                        </m:ctrlPr>
                      </m:sSubPr>
                      <m:e>
                        <m:r>
                          <a:rPr lang="ar-DZ" sz="1600" i="1">
                            <a:latin typeface="Cambria Math" panose="02040503050406030204" pitchFamily="18" charset="0"/>
                            <a:cs typeface="+mj-cs"/>
                          </a:rPr>
                          <m:t>𝑎</m:t>
                        </m:r>
                      </m:e>
                      <m:sub>
                        <m:r>
                          <a:rPr lang="ar-DZ" sz="1600" i="1">
                            <a:latin typeface="Cambria Math" panose="02040503050406030204" pitchFamily="18" charset="0"/>
                            <a:cs typeface="+mj-cs"/>
                          </a:rPr>
                          <m:t>𝑤</m:t>
                        </m:r>
                      </m:sub>
                    </m:sSub>
                    <m:r>
                      <a:rPr lang="ar-DZ" sz="1600" i="0">
                        <a:latin typeface="Cambria Math" panose="02040503050406030204" pitchFamily="18" charset="0"/>
                        <a:cs typeface="+mj-cs"/>
                      </a:rPr>
                      <m:t>=</m:t>
                    </m:r>
                    <m:r>
                      <a:rPr lang="ar-DZ" sz="1600" i="0">
                        <a:latin typeface="Cambria Math" panose="02040503050406030204" pitchFamily="18" charset="0"/>
                        <a:cs typeface="+mj-cs"/>
                      </a:rPr>
                      <m:t>0</m:t>
                    </m:r>
                    <m:r>
                      <a:rPr lang="ar-DZ" sz="1600" i="0">
                        <a:latin typeface="Cambria Math" panose="02040503050406030204" pitchFamily="18" charset="0"/>
                        <a:cs typeface="+mj-cs"/>
                      </a:rPr>
                      <m:t>.</m:t>
                    </m:r>
                    <m:r>
                      <a:rPr lang="ar-DZ" sz="1600" i="0">
                        <a:latin typeface="Cambria Math" panose="02040503050406030204" pitchFamily="18" charset="0"/>
                        <a:cs typeface="+mj-cs"/>
                      </a:rPr>
                      <m:t>30</m:t>
                    </m:r>
                  </m:oMath>
                </a14:m>
                <a:r>
                  <a:rPr lang="ar-DZ" sz="1600" b="0" i="0" dirty="0">
                    <a:effectLst/>
                    <a:latin typeface="fkGroteskNeue"/>
                    <a:cs typeface="+mj-cs"/>
                  </a:rPr>
                  <a:t>?</a:t>
                </a:r>
              </a:p>
              <a:p>
                <a:pPr algn="just">
                  <a:lnSpc>
                    <a:spcPct val="150000"/>
                  </a:lnSpc>
                  <a:buFont typeface="+mj-lt"/>
                  <a:buAutoNum type="arabicPeriod"/>
                </a:pPr>
                <a:r>
                  <a:rPr lang="fr-FR" sz="1600" b="0" i="0" dirty="0" err="1">
                    <a:effectLst/>
                    <a:latin typeface="fkGroteskNeue"/>
                    <a:cs typeface="+mj-cs"/>
                  </a:rPr>
                  <a:t>What</a:t>
                </a:r>
                <a:r>
                  <a:rPr lang="fr-FR" sz="1600" b="0" i="0" dirty="0">
                    <a:effectLst/>
                    <a:latin typeface="fkGroteskNeue"/>
                    <a:cs typeface="+mj-cs"/>
                  </a:rPr>
                  <a:t> </a:t>
                </a:r>
                <a:r>
                  <a:rPr lang="fr-FR" sz="1600" b="0" i="0" dirty="0" err="1">
                    <a:effectLst/>
                    <a:latin typeface="fkGroteskNeue"/>
                    <a:cs typeface="+mj-cs"/>
                  </a:rPr>
                  <a:t>would</a:t>
                </a:r>
                <a:r>
                  <a:rPr lang="fr-FR" sz="1600" b="0" i="0" dirty="0">
                    <a:effectLst/>
                    <a:latin typeface="fkGroteskNeue"/>
                    <a:cs typeface="+mj-cs"/>
                  </a:rPr>
                  <a:t> </a:t>
                </a:r>
                <a:r>
                  <a:rPr lang="fr-FR" sz="1600" b="0" i="0" dirty="0" err="1">
                    <a:effectLst/>
                    <a:latin typeface="fkGroteskNeue"/>
                    <a:cs typeface="+mj-cs"/>
                  </a:rPr>
                  <a:t>you</a:t>
                </a:r>
                <a:r>
                  <a:rPr lang="fr-FR" sz="1600" b="0" i="0" dirty="0">
                    <a:effectLst/>
                    <a:latin typeface="fkGroteskNeue"/>
                    <a:cs typeface="+mj-cs"/>
                  </a:rPr>
                  <a:t> </a:t>
                </a:r>
                <a:r>
                  <a:rPr lang="fr-FR" sz="1600" b="0" i="0" dirty="0" err="1">
                    <a:effectLst/>
                    <a:latin typeface="fkGroteskNeue"/>
                    <a:cs typeface="+mj-cs"/>
                  </a:rPr>
                  <a:t>suggest</a:t>
                </a:r>
                <a:r>
                  <a:rPr lang="fr-FR" sz="1600" b="0" i="0" dirty="0">
                    <a:effectLst/>
                    <a:latin typeface="fkGroteskNeue"/>
                    <a:cs typeface="+mj-cs"/>
                  </a:rPr>
                  <a:t> as the </a:t>
                </a:r>
                <a:r>
                  <a:rPr lang="fr-FR" sz="1600" b="0" i="1" dirty="0" err="1">
                    <a:effectLst/>
                    <a:latin typeface="fkGroteskNeue"/>
                    <a:cs typeface="+mj-cs"/>
                  </a:rPr>
                  <a:t>safest</a:t>
                </a:r>
                <a:r>
                  <a:rPr lang="fr-FR" sz="1600" b="0" i="0" dirty="0">
                    <a:effectLst/>
                    <a:latin typeface="fkGroteskNeue"/>
                    <a:cs typeface="+mj-cs"/>
                  </a:rPr>
                  <a:t> </a:t>
                </a:r>
                <a:r>
                  <a:rPr lang="fr-FR" sz="1600" b="0" i="0" dirty="0" err="1">
                    <a:effectLst/>
                    <a:latin typeface="fkGroteskNeue"/>
                    <a:cs typeface="+mj-cs"/>
                  </a:rPr>
                  <a:t>storage</a:t>
                </a:r>
                <a:r>
                  <a:rPr lang="fr-FR" sz="1600" b="0" i="0" dirty="0">
                    <a:effectLst/>
                    <a:latin typeface="fkGroteskNeue"/>
                    <a:cs typeface="+mj-cs"/>
                  </a:rPr>
                  <a:t> water </a:t>
                </a:r>
                <a:r>
                  <a:rPr lang="fr-FR" sz="1600" b="0" i="0" dirty="0" err="1">
                    <a:effectLst/>
                    <a:latin typeface="fkGroteskNeue"/>
                    <a:cs typeface="+mj-cs"/>
                  </a:rPr>
                  <a:t>activity</a:t>
                </a:r>
                <a:r>
                  <a:rPr lang="fr-FR" sz="1600" b="0" i="0" dirty="0">
                    <a:effectLst/>
                    <a:latin typeface="fkGroteskNeue"/>
                    <a:cs typeface="+mj-cs"/>
                  </a:rPr>
                  <a:t> for long shelf life?</a:t>
                </a:r>
              </a:p>
            </p:txBody>
          </p:sp>
        </mc:Choice>
        <mc:Fallback xmlns="">
          <p:sp>
            <p:nvSpPr>
              <p:cNvPr id="15" name="ZoneTexte 14">
                <a:extLst>
                  <a:ext uri="{FF2B5EF4-FFF2-40B4-BE49-F238E27FC236}">
                    <a16:creationId xmlns:a16="http://schemas.microsoft.com/office/drawing/2014/main" id="{7D798A49-D590-995F-F19C-148831A7929F}"/>
                  </a:ext>
                </a:extLst>
              </p:cNvPr>
              <p:cNvSpPr txBox="1">
                <a:spLocks noRot="1" noChangeAspect="1" noMove="1" noResize="1" noEditPoints="1" noAdjustHandles="1" noChangeArrowheads="1" noChangeShapeType="1" noTextEdit="1"/>
              </p:cNvSpPr>
              <p:nvPr/>
            </p:nvSpPr>
            <p:spPr>
              <a:xfrm>
                <a:off x="5094517" y="1212790"/>
                <a:ext cx="3849460" cy="3747436"/>
              </a:xfrm>
              <a:prstGeom prst="rect">
                <a:avLst/>
              </a:prstGeom>
              <a:blipFill>
                <a:blip r:embed="rId3"/>
                <a:stretch>
                  <a:fillRect l="-2536" t="-1301" r="-792" b="-1138"/>
                </a:stretch>
              </a:blipFill>
            </p:spPr>
            <p:txBody>
              <a:bodyPr/>
              <a:lstStyle/>
              <a:p>
                <a:r>
                  <a:rPr lang="fr-FR">
                    <a:noFill/>
                  </a:rPr>
                  <a:t> </a:t>
                </a:r>
              </a:p>
            </p:txBody>
          </p:sp>
        </mc:Fallback>
      </mc:AlternateContent>
    </p:spTree>
    <p:extLst>
      <p:ext uri="{BB962C8B-B14F-4D97-AF65-F5344CB8AC3E}">
        <p14:creationId xmlns:p14="http://schemas.microsoft.com/office/powerpoint/2010/main" val="10904322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E82E5-95A7-4438-92BC-820EDA70021B}"/>
            </a:ext>
          </a:extLst>
        </p:cNvPr>
        <p:cNvGrpSpPr/>
        <p:nvPr/>
      </p:nvGrpSpPr>
      <p:grpSpPr>
        <a:xfrm>
          <a:off x="0" y="0"/>
          <a:ext cx="0" cy="0"/>
          <a:chOff x="0" y="0"/>
          <a:chExt cx="0" cy="0"/>
        </a:xfrm>
      </p:grpSpPr>
      <p:sp>
        <p:nvSpPr>
          <p:cNvPr id="12" name="ZoneTexte 11">
            <a:extLst>
              <a:ext uri="{FF2B5EF4-FFF2-40B4-BE49-F238E27FC236}">
                <a16:creationId xmlns:a16="http://schemas.microsoft.com/office/drawing/2014/main" id="{A96E4457-61C9-D46D-45DB-F77BE51801A6}"/>
              </a:ext>
            </a:extLst>
          </p:cNvPr>
          <p:cNvSpPr txBox="1"/>
          <p:nvPr/>
        </p:nvSpPr>
        <p:spPr>
          <a:xfrm>
            <a:off x="1579788" y="132211"/>
            <a:ext cx="4678134" cy="461665"/>
          </a:xfrm>
          <a:prstGeom prst="rect">
            <a:avLst/>
          </a:prstGeom>
          <a:noFill/>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Solution Walkthrough</a:t>
            </a:r>
          </a:p>
        </p:txBody>
      </p:sp>
      <mc:AlternateContent xmlns:mc="http://schemas.openxmlformats.org/markup-compatibility/2006" xmlns:a14="http://schemas.microsoft.com/office/drawing/2010/main">
        <mc:Choice Requires="a14">
          <p:sp>
            <p:nvSpPr>
              <p:cNvPr id="3" name="ZoneTexte 2">
                <a:extLst>
                  <a:ext uri="{FF2B5EF4-FFF2-40B4-BE49-F238E27FC236}">
                    <a16:creationId xmlns:a16="http://schemas.microsoft.com/office/drawing/2014/main" id="{653EFC67-5C9A-C903-0A73-1D98C115F6C2}"/>
                  </a:ext>
                </a:extLst>
              </p:cNvPr>
              <p:cNvSpPr txBox="1"/>
              <p:nvPr/>
            </p:nvSpPr>
            <p:spPr>
              <a:xfrm>
                <a:off x="195943" y="824942"/>
                <a:ext cx="8850085" cy="3785652"/>
              </a:xfrm>
              <a:prstGeom prst="rect">
                <a:avLst/>
              </a:prstGeom>
              <a:noFill/>
            </p:spPr>
            <p:txBody>
              <a:bodyPr wrap="square">
                <a:spAutoFit/>
              </a:bodyPr>
              <a:lstStyle/>
              <a:p>
                <a:pPr algn="just">
                  <a:buNone/>
                </a:pPr>
                <a:r>
                  <a:rPr lang="fr-FR" b="1" i="0" dirty="0">
                    <a:solidFill>
                      <a:srgbClr val="FF0000"/>
                    </a:solidFill>
                    <a:effectLst/>
                    <a:latin typeface="fkGroteskNeue"/>
                  </a:rPr>
                  <a:t>1</a:t>
                </a:r>
                <a:r>
                  <a:rPr lang="fr-FR" sz="1600" b="1" i="0" dirty="0">
                    <a:solidFill>
                      <a:srgbClr val="FF0000"/>
                    </a:solidFill>
                    <a:effectLst/>
                    <a:latin typeface="fkGroteskNeue"/>
                    <a:cs typeface="+mj-cs"/>
                  </a:rPr>
                  <a:t>. </a:t>
                </a:r>
                <a:r>
                  <a:rPr lang="fr-FR" sz="1600" b="1" i="0" dirty="0" err="1">
                    <a:solidFill>
                      <a:srgbClr val="FF0000"/>
                    </a:solidFill>
                    <a:effectLst/>
                    <a:latin typeface="fkGroteskNeue"/>
                    <a:cs typeface="+mj-cs"/>
                  </a:rPr>
                  <a:t>Monolayer</a:t>
                </a:r>
                <a:r>
                  <a:rPr lang="fr-FR" sz="1600" b="1" i="0" dirty="0">
                    <a:solidFill>
                      <a:srgbClr val="FF0000"/>
                    </a:solidFill>
                    <a:effectLst/>
                    <a:latin typeface="fkGroteskNeue"/>
                    <a:cs typeface="+mj-cs"/>
                  </a:rPr>
                  <a:t> point and </a:t>
                </a:r>
                <a:r>
                  <a:rPr lang="fr-FR" sz="1600" b="1" i="0" dirty="0" err="1">
                    <a:solidFill>
                      <a:srgbClr val="FF0000"/>
                    </a:solidFill>
                    <a:effectLst/>
                    <a:latin typeface="fkGroteskNeue"/>
                    <a:cs typeface="+mj-cs"/>
                  </a:rPr>
                  <a:t>safety</a:t>
                </a:r>
                <a:r>
                  <a:rPr lang="fr-FR" sz="1600" b="1" i="0" dirty="0">
                    <a:solidFill>
                      <a:srgbClr val="FF0000"/>
                    </a:solidFill>
                    <a:effectLst/>
                    <a:latin typeface="fkGroteskNeue"/>
                    <a:cs typeface="+mj-cs"/>
                  </a:rPr>
                  <a:t>:</a:t>
                </a:r>
              </a:p>
              <a:p>
                <a:pPr algn="just">
                  <a:buFont typeface="Arial" panose="020B0604020202020204" pitchFamily="34" charset="0"/>
                  <a:buChar char="•"/>
                </a:pPr>
                <a:r>
                  <a:rPr lang="fr-FR" sz="1600" b="0" i="1" dirty="0" err="1">
                    <a:effectLst/>
                    <a:latin typeface="fkGroteskNeue"/>
                    <a:cs typeface="+mj-cs"/>
                  </a:rPr>
                  <a:t>Looking</a:t>
                </a:r>
                <a:r>
                  <a:rPr lang="fr-FR" sz="1600" b="0" i="1" dirty="0">
                    <a:effectLst/>
                    <a:latin typeface="fkGroteskNeue"/>
                    <a:cs typeface="+mj-cs"/>
                  </a:rPr>
                  <a:t> at the table, the </a:t>
                </a:r>
                <a:r>
                  <a:rPr lang="fr-FR" sz="1600" b="0" i="1" dirty="0" err="1">
                    <a:effectLst/>
                    <a:latin typeface="fkGroteskNeue"/>
                    <a:cs typeface="+mj-cs"/>
                  </a:rPr>
                  <a:t>lowest</a:t>
                </a:r>
                <a:r>
                  <a:rPr lang="fr-FR" sz="1600" b="0" i="1" dirty="0">
                    <a:effectLst/>
                    <a:latin typeface="fkGroteskNeue"/>
                    <a:cs typeface="+mj-cs"/>
                  </a:rPr>
                  <a:t> water content corresponds to the </a:t>
                </a:r>
                <a:r>
                  <a:rPr lang="fr-FR" sz="1600" b="0" i="1" dirty="0" err="1">
                    <a:effectLst/>
                    <a:latin typeface="fkGroteskNeue"/>
                    <a:cs typeface="+mj-cs"/>
                  </a:rPr>
                  <a:t>lowest</a:t>
                </a:r>
                <a:r>
                  <a:rPr lang="fr-FR" sz="1600" b="0" i="1" dirty="0">
                    <a:effectLst/>
                    <a:latin typeface="fkGroteskNeue"/>
                    <a:cs typeface="+mj-cs"/>
                  </a:rPr>
                  <a:t> water </a:t>
                </a:r>
                <a:r>
                  <a:rPr lang="fr-FR" sz="1600" b="0" i="1" dirty="0" err="1">
                    <a:effectLst/>
                    <a:latin typeface="fkGroteskNeue"/>
                    <a:cs typeface="+mj-cs"/>
                  </a:rPr>
                  <a:t>activity</a:t>
                </a:r>
                <a:r>
                  <a:rPr lang="fr-FR" sz="1600" b="0" i="1" dirty="0">
                    <a:effectLst/>
                    <a:latin typeface="fkGroteskNeue"/>
                    <a:cs typeface="+mj-cs"/>
                  </a:rPr>
                  <a:t> (</a:t>
                </a:r>
                <a14:m>
                  <m:oMath xmlns:m="http://schemas.openxmlformats.org/officeDocument/2006/math">
                    <m:sSub>
                      <m:sSubPr>
                        <m:ctrlPr>
                          <a:rPr lang="ar-DZ" sz="1600" i="1">
                            <a:latin typeface="Cambria Math" panose="02040503050406030204" pitchFamily="18" charset="0"/>
                            <a:cs typeface="+mj-cs"/>
                          </a:rPr>
                        </m:ctrlPr>
                      </m:sSubPr>
                      <m:e>
                        <m:r>
                          <a:rPr lang="ar-DZ" sz="1600" i="1">
                            <a:latin typeface="Cambria Math" panose="02040503050406030204" pitchFamily="18" charset="0"/>
                            <a:cs typeface="+mj-cs"/>
                          </a:rPr>
                          <m:t>𝑎</m:t>
                        </m:r>
                      </m:e>
                      <m:sub>
                        <m:r>
                          <a:rPr lang="ar-DZ" sz="1600" i="1">
                            <a:latin typeface="Cambria Math" panose="02040503050406030204" pitchFamily="18" charset="0"/>
                            <a:cs typeface="+mj-cs"/>
                          </a:rPr>
                          <m:t>𝑤</m:t>
                        </m:r>
                      </m:sub>
                    </m:sSub>
                    <m:r>
                      <a:rPr lang="ar-DZ" sz="1600" i="0">
                        <a:latin typeface="Cambria Math" panose="02040503050406030204" pitchFamily="18" charset="0"/>
                        <a:cs typeface="+mj-cs"/>
                      </a:rPr>
                      <m:t>=</m:t>
                    </m:r>
                    <m:r>
                      <a:rPr lang="ar-DZ" sz="1600" i="0">
                        <a:latin typeface="Cambria Math" panose="02040503050406030204" pitchFamily="18" charset="0"/>
                        <a:cs typeface="+mj-cs"/>
                      </a:rPr>
                      <m:t>0</m:t>
                    </m:r>
                    <m:r>
                      <a:rPr lang="ar-DZ" sz="1600" i="0">
                        <a:latin typeface="Cambria Math" panose="02040503050406030204" pitchFamily="18" charset="0"/>
                        <a:cs typeface="+mj-cs"/>
                      </a:rPr>
                      <m:t>.</m:t>
                    </m:r>
                    <m:r>
                      <a:rPr lang="ar-DZ" sz="1600" i="0">
                        <a:latin typeface="Cambria Math" panose="02040503050406030204" pitchFamily="18" charset="0"/>
                        <a:cs typeface="+mj-cs"/>
                      </a:rPr>
                      <m:t>10</m:t>
                    </m:r>
                  </m:oMath>
                </a14:m>
                <a:r>
                  <a:rPr lang="ar-DZ" sz="1600" b="0" i="1" dirty="0">
                    <a:effectLst/>
                    <a:latin typeface="fkGroteskNeue"/>
                    <a:cs typeface="+mj-cs"/>
                  </a:rPr>
                  <a:t>, </a:t>
                </a:r>
                <a:r>
                  <a:rPr lang="fr-FR" sz="1600" b="0" i="1" dirty="0" err="1">
                    <a:effectLst/>
                    <a:latin typeface="fkGroteskNeue"/>
                    <a:cs typeface="+mj-cs"/>
                  </a:rPr>
                  <a:t>moisture</a:t>
                </a:r>
                <a:r>
                  <a:rPr lang="fr-FR" sz="1600" b="0" i="1" dirty="0">
                    <a:effectLst/>
                    <a:latin typeface="fkGroteskNeue"/>
                    <a:cs typeface="+mj-cs"/>
                  </a:rPr>
                  <a:t> = 4%).</a:t>
                </a:r>
                <a:endParaRPr lang="fr-FR" sz="1600" b="0" i="0" dirty="0">
                  <a:effectLst/>
                  <a:latin typeface="fkGroteskNeue"/>
                  <a:cs typeface="+mj-cs"/>
                </a:endParaRPr>
              </a:p>
              <a:p>
                <a:pPr algn="just">
                  <a:buFont typeface="Arial" panose="020B0604020202020204" pitchFamily="34" charset="0"/>
                  <a:buChar char="•"/>
                </a:pPr>
                <a:r>
                  <a:rPr lang="fr-FR" sz="1600" b="0" i="0" dirty="0">
                    <a:effectLst/>
                    <a:latin typeface="fkGroteskNeue"/>
                    <a:cs typeface="+mj-cs"/>
                  </a:rPr>
                  <a:t>At </a:t>
                </a:r>
                <a14:m>
                  <m:oMath xmlns:m="http://schemas.openxmlformats.org/officeDocument/2006/math">
                    <m:sSub>
                      <m:sSubPr>
                        <m:ctrlPr>
                          <a:rPr lang="ar-DZ" sz="1600" i="1">
                            <a:latin typeface="Cambria Math" panose="02040503050406030204" pitchFamily="18" charset="0"/>
                            <a:cs typeface="+mj-cs"/>
                          </a:rPr>
                        </m:ctrlPr>
                      </m:sSubPr>
                      <m:e>
                        <m:r>
                          <a:rPr lang="ar-DZ" sz="1600" i="1">
                            <a:latin typeface="Cambria Math" panose="02040503050406030204" pitchFamily="18" charset="0"/>
                            <a:cs typeface="+mj-cs"/>
                          </a:rPr>
                          <m:t>𝑎</m:t>
                        </m:r>
                      </m:e>
                      <m:sub>
                        <m:r>
                          <a:rPr lang="ar-DZ" sz="1600" i="1">
                            <a:latin typeface="Cambria Math" panose="02040503050406030204" pitchFamily="18" charset="0"/>
                            <a:cs typeface="+mj-cs"/>
                          </a:rPr>
                          <m:t>𝑤</m:t>
                        </m:r>
                      </m:sub>
                    </m:sSub>
                  </m:oMath>
                </a14:m>
                <a:r>
                  <a:rPr lang="ar-DZ" sz="1600" b="0" i="0" dirty="0">
                    <a:effectLst/>
                    <a:latin typeface="fkGroteskNeue"/>
                    <a:cs typeface="+mj-cs"/>
                  </a:rPr>
                  <a:t> </a:t>
                </a:r>
                <a:r>
                  <a:rPr lang="fr-FR" sz="1600" b="0" i="0" dirty="0" err="1">
                    <a:effectLst/>
                    <a:latin typeface="fkGroteskNeue"/>
                    <a:cs typeface="+mj-cs"/>
                  </a:rPr>
                  <a:t>below</a:t>
                </a:r>
                <a:r>
                  <a:rPr lang="fr-FR" sz="1600" b="0" i="0" dirty="0">
                    <a:effectLst/>
                    <a:latin typeface="fkGroteskNeue"/>
                    <a:cs typeface="+mj-cs"/>
                  </a:rPr>
                  <a:t> 0.30, water </a:t>
                </a:r>
                <a:r>
                  <a:rPr lang="fr-FR" sz="1600" b="0" i="0" dirty="0" err="1">
                    <a:effectLst/>
                    <a:latin typeface="fkGroteskNeue"/>
                    <a:cs typeface="+mj-cs"/>
                  </a:rPr>
                  <a:t>is</a:t>
                </a:r>
                <a:r>
                  <a:rPr lang="fr-FR" sz="1600" b="0" i="0" dirty="0">
                    <a:effectLst/>
                    <a:latin typeface="fkGroteskNeue"/>
                    <a:cs typeface="+mj-cs"/>
                  </a:rPr>
                  <a:t> </a:t>
                </a:r>
                <a:r>
                  <a:rPr lang="fr-FR" sz="1600" b="0" i="0" dirty="0" err="1">
                    <a:effectLst/>
                    <a:latin typeface="fkGroteskNeue"/>
                    <a:cs typeface="+mj-cs"/>
                  </a:rPr>
                  <a:t>mainly</a:t>
                </a:r>
                <a:r>
                  <a:rPr lang="fr-FR" sz="1600" b="0" i="0" dirty="0">
                    <a:effectLst/>
                    <a:latin typeface="fkGroteskNeue"/>
                    <a:cs typeface="+mj-cs"/>
                  </a:rPr>
                  <a:t> </a:t>
                </a:r>
                <a:r>
                  <a:rPr lang="fr-FR" sz="1600" b="0" i="0" dirty="0" err="1">
                    <a:effectLst/>
                    <a:latin typeface="fkGroteskNeue"/>
                    <a:cs typeface="+mj-cs"/>
                  </a:rPr>
                  <a:t>monolayer</a:t>
                </a:r>
                <a:r>
                  <a:rPr lang="fr-FR" sz="1600" b="0" i="0" dirty="0">
                    <a:effectLst/>
                    <a:latin typeface="fkGroteskNeue"/>
                    <a:cs typeface="+mj-cs"/>
                  </a:rPr>
                  <a:t> (</a:t>
                </a:r>
                <a:r>
                  <a:rPr lang="fr-FR" sz="1600" b="0" i="0" dirty="0" err="1">
                    <a:effectLst/>
                    <a:latin typeface="fkGroteskNeue"/>
                    <a:cs typeface="+mj-cs"/>
                  </a:rPr>
                  <a:t>tightly</a:t>
                </a:r>
                <a:r>
                  <a:rPr lang="fr-FR" sz="1600" b="0" i="0" dirty="0">
                    <a:effectLst/>
                    <a:latin typeface="fkGroteskNeue"/>
                    <a:cs typeface="+mj-cs"/>
                  </a:rPr>
                  <a:t> </a:t>
                </a:r>
                <a:r>
                  <a:rPr lang="fr-FR" sz="1600" b="0" i="0" dirty="0" err="1">
                    <a:effectLst/>
                    <a:latin typeface="fkGroteskNeue"/>
                    <a:cs typeface="+mj-cs"/>
                  </a:rPr>
                  <a:t>bound</a:t>
                </a:r>
                <a:r>
                  <a:rPr lang="fr-FR" sz="1600" b="0" i="0" dirty="0">
                    <a:effectLst/>
                    <a:latin typeface="fkGroteskNeue"/>
                    <a:cs typeface="+mj-cs"/>
                  </a:rPr>
                  <a:t>), </a:t>
                </a:r>
                <a:r>
                  <a:rPr lang="fr-FR" sz="1600" b="0" i="0" dirty="0" err="1">
                    <a:effectLst/>
                    <a:latin typeface="fkGroteskNeue"/>
                    <a:cs typeface="+mj-cs"/>
                  </a:rPr>
                  <a:t>so</a:t>
                </a:r>
                <a:r>
                  <a:rPr lang="fr-FR" sz="1600" b="0" i="0" dirty="0">
                    <a:effectLst/>
                    <a:latin typeface="fkGroteskNeue"/>
                    <a:cs typeface="+mj-cs"/>
                  </a:rPr>
                  <a:t> </a:t>
                </a:r>
                <a:r>
                  <a:rPr lang="fr-FR" sz="1600" b="0" i="0" dirty="0" err="1">
                    <a:effectLst/>
                    <a:latin typeface="fkGroteskNeue"/>
                    <a:cs typeface="+mj-cs"/>
                  </a:rPr>
                  <a:t>spoilage</a:t>
                </a:r>
                <a:r>
                  <a:rPr lang="fr-FR" sz="1600" b="0" i="0" dirty="0">
                    <a:effectLst/>
                    <a:latin typeface="fkGroteskNeue"/>
                    <a:cs typeface="+mj-cs"/>
                  </a:rPr>
                  <a:t> </a:t>
                </a:r>
                <a:r>
                  <a:rPr lang="fr-FR" sz="1600" b="0" i="0" dirty="0" err="1">
                    <a:effectLst/>
                    <a:latin typeface="fkGroteskNeue"/>
                    <a:cs typeface="+mj-cs"/>
                  </a:rPr>
                  <a:t>reactions</a:t>
                </a:r>
                <a:r>
                  <a:rPr lang="fr-FR" sz="1600" b="0" i="0" dirty="0">
                    <a:effectLst/>
                    <a:latin typeface="fkGroteskNeue"/>
                    <a:cs typeface="+mj-cs"/>
                  </a:rPr>
                  <a:t> and </a:t>
                </a:r>
                <a:r>
                  <a:rPr lang="fr-FR" sz="1600" b="0" i="0" dirty="0" err="1">
                    <a:effectLst/>
                    <a:latin typeface="fkGroteskNeue"/>
                    <a:cs typeface="+mj-cs"/>
                  </a:rPr>
                  <a:t>microbial</a:t>
                </a:r>
                <a:r>
                  <a:rPr lang="fr-FR" sz="1600" b="0" i="0" dirty="0">
                    <a:effectLst/>
                    <a:latin typeface="fkGroteskNeue"/>
                    <a:cs typeface="+mj-cs"/>
                  </a:rPr>
                  <a:t> </a:t>
                </a:r>
                <a:r>
                  <a:rPr lang="fr-FR" sz="1600" b="0" i="0" dirty="0" err="1">
                    <a:effectLst/>
                    <a:latin typeface="fkGroteskNeue"/>
                    <a:cs typeface="+mj-cs"/>
                  </a:rPr>
                  <a:t>growth</a:t>
                </a:r>
                <a:r>
                  <a:rPr lang="fr-FR" sz="1600" b="0" i="0" dirty="0">
                    <a:effectLst/>
                    <a:latin typeface="fkGroteskNeue"/>
                    <a:cs typeface="+mj-cs"/>
                  </a:rPr>
                  <a:t> are </a:t>
                </a:r>
                <a:r>
                  <a:rPr lang="fr-FR" sz="1600" b="0" i="0" dirty="0" err="1">
                    <a:effectLst/>
                    <a:latin typeface="fkGroteskNeue"/>
                    <a:cs typeface="+mj-cs"/>
                  </a:rPr>
                  <a:t>very</a:t>
                </a:r>
                <a:r>
                  <a:rPr lang="fr-FR" sz="1600" b="0" i="0" dirty="0">
                    <a:effectLst/>
                    <a:latin typeface="fkGroteskNeue"/>
                    <a:cs typeface="+mj-cs"/>
                  </a:rPr>
                  <a:t> </a:t>
                </a:r>
                <a:r>
                  <a:rPr lang="fr-FR" sz="1600" b="0" i="0" dirty="0" err="1">
                    <a:effectLst/>
                    <a:latin typeface="fkGroteskNeue"/>
                    <a:cs typeface="+mj-cs"/>
                  </a:rPr>
                  <a:t>limited</a:t>
                </a:r>
                <a:r>
                  <a:rPr lang="fr-FR" sz="1600" b="0" i="0" dirty="0">
                    <a:effectLst/>
                    <a:latin typeface="fkGroteskNeue"/>
                    <a:cs typeface="+mj-cs"/>
                  </a:rPr>
                  <a:t>. This </a:t>
                </a:r>
                <a:r>
                  <a:rPr lang="fr-FR" sz="1600" b="0" i="0" dirty="0" err="1">
                    <a:effectLst/>
                    <a:latin typeface="fkGroteskNeue"/>
                    <a:cs typeface="+mj-cs"/>
                  </a:rPr>
                  <a:t>means</a:t>
                </a:r>
                <a:r>
                  <a:rPr lang="fr-FR" sz="1600" b="0" i="0" dirty="0">
                    <a:effectLst/>
                    <a:latin typeface="fkGroteskNeue"/>
                    <a:cs typeface="+mj-cs"/>
                  </a:rPr>
                  <a:t> </a:t>
                </a:r>
                <a:r>
                  <a:rPr lang="fr-FR" sz="1600" b="0" i="0" dirty="0" err="1">
                    <a:effectLst/>
                    <a:latin typeface="fkGroteskNeue"/>
                    <a:cs typeface="+mj-cs"/>
                  </a:rPr>
                  <a:t>better</a:t>
                </a:r>
                <a:r>
                  <a:rPr lang="fr-FR" sz="1600" b="0" i="0" dirty="0">
                    <a:effectLst/>
                    <a:latin typeface="fkGroteskNeue"/>
                    <a:cs typeface="+mj-cs"/>
                  </a:rPr>
                  <a:t> </a:t>
                </a:r>
                <a:r>
                  <a:rPr lang="fr-FR" sz="1600" b="0" i="0" dirty="0" err="1">
                    <a:effectLst/>
                    <a:latin typeface="fkGroteskNeue"/>
                    <a:cs typeface="+mj-cs"/>
                  </a:rPr>
                  <a:t>product</a:t>
                </a:r>
                <a:r>
                  <a:rPr lang="fr-FR" sz="1600" b="0" i="0" dirty="0">
                    <a:effectLst/>
                    <a:latin typeface="fkGroteskNeue"/>
                    <a:cs typeface="+mj-cs"/>
                  </a:rPr>
                  <a:t> </a:t>
                </a:r>
                <a:r>
                  <a:rPr lang="fr-FR" sz="1600" b="0" i="0" dirty="0" err="1">
                    <a:effectLst/>
                    <a:latin typeface="fkGroteskNeue"/>
                    <a:cs typeface="+mj-cs"/>
                  </a:rPr>
                  <a:t>safety</a:t>
                </a:r>
                <a:r>
                  <a:rPr lang="fr-FR" sz="1600" b="0" i="0" dirty="0">
                    <a:effectLst/>
                    <a:latin typeface="fkGroteskNeue"/>
                    <a:cs typeface="+mj-cs"/>
                  </a:rPr>
                  <a:t> and </a:t>
                </a:r>
                <a:r>
                  <a:rPr lang="fr-FR" sz="1600" b="0" i="0" dirty="0" err="1">
                    <a:effectLst/>
                    <a:latin typeface="fkGroteskNeue"/>
                    <a:cs typeface="+mj-cs"/>
                  </a:rPr>
                  <a:t>stability</a:t>
                </a:r>
                <a:r>
                  <a:rPr lang="fr-FR" sz="1600" b="0" i="0" dirty="0">
                    <a:effectLst/>
                    <a:latin typeface="fkGroteskNeue"/>
                    <a:cs typeface="+mj-cs"/>
                  </a:rPr>
                  <a:t>.</a:t>
                </a:r>
              </a:p>
              <a:p>
                <a:pPr algn="just"/>
                <a:endParaRPr lang="fr-FR" sz="1600" b="0" i="0" dirty="0">
                  <a:effectLst/>
                  <a:latin typeface="fkGroteskNeue"/>
                  <a:cs typeface="+mj-cs"/>
                </a:endParaRPr>
              </a:p>
              <a:p>
                <a:pPr algn="just">
                  <a:buNone/>
                </a:pPr>
                <a:r>
                  <a:rPr lang="fr-FR" sz="1600" b="1" i="0" dirty="0">
                    <a:solidFill>
                      <a:srgbClr val="FF0000"/>
                    </a:solidFill>
                    <a:effectLst/>
                    <a:latin typeface="fkGroteskNeue"/>
                    <a:cs typeface="+mj-cs"/>
                  </a:rPr>
                  <a:t>2. Risk at </a:t>
                </a:r>
                <a:r>
                  <a:rPr lang="fr-FR" sz="1600" b="1" i="0" dirty="0" err="1">
                    <a:solidFill>
                      <a:srgbClr val="FF0000"/>
                    </a:solidFill>
                    <a:effectLst/>
                    <a:latin typeface="fkGroteskNeue"/>
                    <a:cs typeface="+mj-cs"/>
                  </a:rPr>
                  <a:t>higher</a:t>
                </a:r>
                <a:r>
                  <a:rPr lang="fr-FR" sz="1600" b="1" i="0" dirty="0">
                    <a:solidFill>
                      <a:srgbClr val="FF0000"/>
                    </a:solidFill>
                    <a:effectLst/>
                    <a:latin typeface="fkGroteskNeue"/>
                    <a:cs typeface="+mj-cs"/>
                  </a:rPr>
                  <a:t> </a:t>
                </a:r>
                <a14:m>
                  <m:oMath xmlns:m="http://schemas.openxmlformats.org/officeDocument/2006/math">
                    <m:sSub>
                      <m:sSubPr>
                        <m:ctrlPr>
                          <a:rPr lang="ar-DZ" sz="1600" b="1" i="1">
                            <a:solidFill>
                              <a:srgbClr val="FF0000"/>
                            </a:solidFill>
                            <a:latin typeface="Cambria Math" panose="02040503050406030204" pitchFamily="18" charset="0"/>
                            <a:cs typeface="+mj-cs"/>
                          </a:rPr>
                        </m:ctrlPr>
                      </m:sSubPr>
                      <m:e>
                        <m:r>
                          <a:rPr lang="ar-DZ" sz="1600" b="1" i="1">
                            <a:solidFill>
                              <a:srgbClr val="FF0000"/>
                            </a:solidFill>
                            <a:latin typeface="Cambria Math" panose="02040503050406030204" pitchFamily="18" charset="0"/>
                            <a:cs typeface="+mj-cs"/>
                          </a:rPr>
                          <m:t>𝒂</m:t>
                        </m:r>
                      </m:e>
                      <m:sub>
                        <m:r>
                          <a:rPr lang="ar-DZ" sz="1600" b="1" i="1">
                            <a:solidFill>
                              <a:srgbClr val="FF0000"/>
                            </a:solidFill>
                            <a:latin typeface="Cambria Math" panose="02040503050406030204" pitchFamily="18" charset="0"/>
                            <a:cs typeface="+mj-cs"/>
                          </a:rPr>
                          <m:t>𝒘</m:t>
                        </m:r>
                      </m:sub>
                    </m:sSub>
                  </m:oMath>
                </a14:m>
                <a:r>
                  <a:rPr lang="ar-DZ" sz="1600" b="1" i="0" dirty="0">
                    <a:solidFill>
                      <a:srgbClr val="FF0000"/>
                    </a:solidFill>
                    <a:effectLst/>
                    <a:latin typeface="fkGroteskNeue"/>
                    <a:cs typeface="+mj-cs"/>
                  </a:rPr>
                  <a:t>:</a:t>
                </a:r>
              </a:p>
              <a:p>
                <a:pPr algn="just">
                  <a:buFont typeface="Arial" panose="020B0604020202020204" pitchFamily="34" charset="0"/>
                  <a:buChar char="•"/>
                </a:pPr>
                <a:r>
                  <a:rPr lang="fr-FR" sz="1600" b="0" i="1" dirty="0">
                    <a:effectLst/>
                    <a:latin typeface="fkGroteskNeue"/>
                    <a:cs typeface="+mj-cs"/>
                  </a:rPr>
                  <a:t>At </a:t>
                </a:r>
                <a14:m>
                  <m:oMath xmlns:m="http://schemas.openxmlformats.org/officeDocument/2006/math">
                    <m:sSub>
                      <m:sSubPr>
                        <m:ctrlPr>
                          <a:rPr lang="ar-DZ" sz="1600" i="1">
                            <a:latin typeface="Cambria Math" panose="02040503050406030204" pitchFamily="18" charset="0"/>
                            <a:cs typeface="+mj-cs"/>
                          </a:rPr>
                        </m:ctrlPr>
                      </m:sSubPr>
                      <m:e>
                        <m:r>
                          <a:rPr lang="ar-DZ" sz="1600" i="1">
                            <a:latin typeface="Cambria Math" panose="02040503050406030204" pitchFamily="18" charset="0"/>
                            <a:cs typeface="+mj-cs"/>
                          </a:rPr>
                          <m:t>𝑎</m:t>
                        </m:r>
                      </m:e>
                      <m:sub>
                        <m:r>
                          <a:rPr lang="ar-DZ" sz="1600" i="1">
                            <a:latin typeface="Cambria Math" panose="02040503050406030204" pitchFamily="18" charset="0"/>
                            <a:cs typeface="+mj-cs"/>
                          </a:rPr>
                          <m:t>𝑤</m:t>
                        </m:r>
                      </m:sub>
                    </m:sSub>
                    <m:r>
                      <a:rPr lang="ar-DZ" sz="1600" i="0">
                        <a:latin typeface="Cambria Math" panose="02040503050406030204" pitchFamily="18" charset="0"/>
                        <a:cs typeface="+mj-cs"/>
                      </a:rPr>
                      <m:t>=</m:t>
                    </m:r>
                    <m:r>
                      <a:rPr lang="ar-DZ" sz="1600" i="0">
                        <a:latin typeface="Cambria Math" panose="02040503050406030204" pitchFamily="18" charset="0"/>
                        <a:cs typeface="+mj-cs"/>
                      </a:rPr>
                      <m:t>0</m:t>
                    </m:r>
                    <m:r>
                      <a:rPr lang="ar-DZ" sz="1600" i="0">
                        <a:latin typeface="Cambria Math" panose="02040503050406030204" pitchFamily="18" charset="0"/>
                        <a:cs typeface="+mj-cs"/>
                      </a:rPr>
                      <m:t>.</m:t>
                    </m:r>
                    <m:r>
                      <a:rPr lang="ar-DZ" sz="1600" i="0">
                        <a:latin typeface="Cambria Math" panose="02040503050406030204" pitchFamily="18" charset="0"/>
                        <a:cs typeface="+mj-cs"/>
                      </a:rPr>
                      <m:t>70</m:t>
                    </m:r>
                  </m:oMath>
                </a14:m>
                <a:r>
                  <a:rPr lang="ar-DZ" sz="1600" b="0" i="1" dirty="0">
                    <a:effectLst/>
                    <a:latin typeface="fkGroteskNeue"/>
                    <a:cs typeface="+mj-cs"/>
                  </a:rPr>
                  <a:t>, </a:t>
                </a:r>
                <a:r>
                  <a:rPr lang="fr-FR" sz="1600" b="0" i="1" dirty="0" err="1">
                    <a:effectLst/>
                    <a:latin typeface="fkGroteskNeue"/>
                    <a:cs typeface="+mj-cs"/>
                  </a:rPr>
                  <a:t>moisture</a:t>
                </a:r>
                <a:r>
                  <a:rPr lang="fr-FR" sz="1600" b="0" i="1" dirty="0">
                    <a:effectLst/>
                    <a:latin typeface="fkGroteskNeue"/>
                    <a:cs typeface="+mj-cs"/>
                  </a:rPr>
                  <a:t> </a:t>
                </a:r>
                <a:r>
                  <a:rPr lang="fr-FR" sz="1600" b="0" i="1" dirty="0" err="1">
                    <a:effectLst/>
                    <a:latin typeface="fkGroteskNeue"/>
                    <a:cs typeface="+mj-cs"/>
                  </a:rPr>
                  <a:t>is</a:t>
                </a:r>
                <a:r>
                  <a:rPr lang="fr-FR" sz="1600" b="0" i="1" dirty="0">
                    <a:effectLst/>
                    <a:latin typeface="fkGroteskNeue"/>
                    <a:cs typeface="+mj-cs"/>
                  </a:rPr>
                  <a:t> 22%, </a:t>
                </a:r>
                <a:r>
                  <a:rPr lang="fr-FR" sz="1600" b="0" i="1" dirty="0" err="1">
                    <a:effectLst/>
                    <a:latin typeface="fkGroteskNeue"/>
                    <a:cs typeface="+mj-cs"/>
                  </a:rPr>
                  <a:t>while</a:t>
                </a:r>
                <a:r>
                  <a:rPr lang="fr-FR" sz="1600" b="0" i="1" dirty="0">
                    <a:effectLst/>
                    <a:latin typeface="fkGroteskNeue"/>
                    <a:cs typeface="+mj-cs"/>
                  </a:rPr>
                  <a:t> at </a:t>
                </a:r>
                <a14:m>
                  <m:oMath xmlns:m="http://schemas.openxmlformats.org/officeDocument/2006/math">
                    <m:sSub>
                      <m:sSubPr>
                        <m:ctrlPr>
                          <a:rPr lang="ar-DZ" sz="1600" i="1">
                            <a:latin typeface="Cambria Math" panose="02040503050406030204" pitchFamily="18" charset="0"/>
                            <a:cs typeface="+mj-cs"/>
                          </a:rPr>
                        </m:ctrlPr>
                      </m:sSubPr>
                      <m:e>
                        <m:r>
                          <a:rPr lang="ar-DZ" sz="1600" i="1">
                            <a:latin typeface="Cambria Math" panose="02040503050406030204" pitchFamily="18" charset="0"/>
                            <a:cs typeface="+mj-cs"/>
                          </a:rPr>
                          <m:t>𝑎</m:t>
                        </m:r>
                      </m:e>
                      <m:sub>
                        <m:r>
                          <a:rPr lang="ar-DZ" sz="1600" i="1">
                            <a:latin typeface="Cambria Math" panose="02040503050406030204" pitchFamily="18" charset="0"/>
                            <a:cs typeface="+mj-cs"/>
                          </a:rPr>
                          <m:t>𝑤</m:t>
                        </m:r>
                      </m:sub>
                    </m:sSub>
                    <m:r>
                      <a:rPr lang="ar-DZ" sz="1600" i="0">
                        <a:latin typeface="Cambria Math" panose="02040503050406030204" pitchFamily="18" charset="0"/>
                        <a:cs typeface="+mj-cs"/>
                      </a:rPr>
                      <m:t>=</m:t>
                    </m:r>
                    <m:r>
                      <a:rPr lang="ar-DZ" sz="1600" i="0">
                        <a:latin typeface="Cambria Math" panose="02040503050406030204" pitchFamily="18" charset="0"/>
                        <a:cs typeface="+mj-cs"/>
                      </a:rPr>
                      <m:t>0</m:t>
                    </m:r>
                    <m:r>
                      <a:rPr lang="ar-DZ" sz="1600" i="0">
                        <a:latin typeface="Cambria Math" panose="02040503050406030204" pitchFamily="18" charset="0"/>
                        <a:cs typeface="+mj-cs"/>
                      </a:rPr>
                      <m:t>.</m:t>
                    </m:r>
                    <m:r>
                      <a:rPr lang="ar-DZ" sz="1600" i="0">
                        <a:latin typeface="Cambria Math" panose="02040503050406030204" pitchFamily="18" charset="0"/>
                        <a:cs typeface="+mj-cs"/>
                      </a:rPr>
                      <m:t>30</m:t>
                    </m:r>
                  </m:oMath>
                </a14:m>
                <a:r>
                  <a:rPr lang="ar-DZ" sz="1600" b="0" i="1" dirty="0">
                    <a:effectLst/>
                    <a:latin typeface="fkGroteskNeue"/>
                    <a:cs typeface="+mj-cs"/>
                  </a:rPr>
                  <a:t>, </a:t>
                </a:r>
                <a:r>
                  <a:rPr lang="fr-FR" sz="1600" b="0" i="1" dirty="0" err="1">
                    <a:effectLst/>
                    <a:latin typeface="fkGroteskNeue"/>
                    <a:cs typeface="+mj-cs"/>
                  </a:rPr>
                  <a:t>it</a:t>
                </a:r>
                <a:r>
                  <a:rPr lang="fr-FR" sz="1600" b="0" i="1" dirty="0">
                    <a:effectLst/>
                    <a:latin typeface="fkGroteskNeue"/>
                    <a:cs typeface="+mj-cs"/>
                  </a:rPr>
                  <a:t> </a:t>
                </a:r>
                <a:r>
                  <a:rPr lang="fr-FR" sz="1600" b="0" i="1" dirty="0" err="1">
                    <a:effectLst/>
                    <a:latin typeface="fkGroteskNeue"/>
                    <a:cs typeface="+mj-cs"/>
                  </a:rPr>
                  <a:t>is</a:t>
                </a:r>
                <a:r>
                  <a:rPr lang="fr-FR" sz="1600" b="0" i="1" dirty="0">
                    <a:effectLst/>
                    <a:latin typeface="fkGroteskNeue"/>
                    <a:cs typeface="+mj-cs"/>
                  </a:rPr>
                  <a:t> </a:t>
                </a:r>
                <a:r>
                  <a:rPr lang="fr-FR" sz="1600" b="0" i="1" dirty="0" err="1">
                    <a:effectLst/>
                    <a:latin typeface="fkGroteskNeue"/>
                    <a:cs typeface="+mj-cs"/>
                  </a:rPr>
                  <a:t>only</a:t>
                </a:r>
                <a:r>
                  <a:rPr lang="fr-FR" sz="1600" b="0" i="1" dirty="0">
                    <a:effectLst/>
                    <a:latin typeface="fkGroteskNeue"/>
                    <a:cs typeface="+mj-cs"/>
                  </a:rPr>
                  <a:t> 8%.</a:t>
                </a:r>
                <a:endParaRPr lang="fr-FR" sz="1600" b="0" i="0" dirty="0">
                  <a:effectLst/>
                  <a:latin typeface="fkGroteskNeue"/>
                  <a:cs typeface="+mj-cs"/>
                </a:endParaRPr>
              </a:p>
              <a:p>
                <a:pPr algn="just">
                  <a:buFont typeface="Arial" panose="020B0604020202020204" pitchFamily="34" charset="0"/>
                  <a:buChar char="•"/>
                </a:pPr>
                <a:r>
                  <a:rPr lang="fr-FR" sz="1600" b="0" i="0" dirty="0" err="1">
                    <a:effectLst/>
                    <a:latin typeface="fkGroteskNeue"/>
                    <a:cs typeface="+mj-cs"/>
                  </a:rPr>
                  <a:t>Higher</a:t>
                </a:r>
                <a:r>
                  <a:rPr lang="fr-FR" sz="1600" b="0" i="0" dirty="0">
                    <a:effectLst/>
                    <a:latin typeface="fkGroteskNeue"/>
                    <a:cs typeface="+mj-cs"/>
                  </a:rPr>
                  <a:t> </a:t>
                </a:r>
                <a14:m>
                  <m:oMath xmlns:m="http://schemas.openxmlformats.org/officeDocument/2006/math">
                    <m:sSub>
                      <m:sSubPr>
                        <m:ctrlPr>
                          <a:rPr lang="ar-DZ" sz="1600" i="1">
                            <a:latin typeface="Cambria Math" panose="02040503050406030204" pitchFamily="18" charset="0"/>
                            <a:cs typeface="+mj-cs"/>
                          </a:rPr>
                        </m:ctrlPr>
                      </m:sSubPr>
                      <m:e>
                        <m:r>
                          <a:rPr lang="ar-DZ" sz="1600" i="1">
                            <a:latin typeface="Cambria Math" panose="02040503050406030204" pitchFamily="18" charset="0"/>
                            <a:cs typeface="+mj-cs"/>
                          </a:rPr>
                          <m:t>𝑎</m:t>
                        </m:r>
                      </m:e>
                      <m:sub>
                        <m:r>
                          <a:rPr lang="ar-DZ" sz="1600" i="1">
                            <a:latin typeface="Cambria Math" panose="02040503050406030204" pitchFamily="18" charset="0"/>
                            <a:cs typeface="+mj-cs"/>
                          </a:rPr>
                          <m:t>𝑤</m:t>
                        </m:r>
                      </m:sub>
                    </m:sSub>
                  </m:oMath>
                </a14:m>
                <a:r>
                  <a:rPr lang="ar-DZ" sz="1600" b="0" i="0" dirty="0">
                    <a:effectLst/>
                    <a:latin typeface="fkGroteskNeue"/>
                    <a:cs typeface="+mj-cs"/>
                  </a:rPr>
                  <a:t> </a:t>
                </a:r>
                <a:r>
                  <a:rPr lang="fr-FR" sz="1600" b="0" i="0" dirty="0" err="1">
                    <a:effectLst/>
                    <a:latin typeface="fkGroteskNeue"/>
                    <a:cs typeface="+mj-cs"/>
                  </a:rPr>
                  <a:t>allows</a:t>
                </a:r>
                <a:r>
                  <a:rPr lang="fr-FR" sz="1600" b="0" i="0" dirty="0">
                    <a:effectLst/>
                    <a:latin typeface="fkGroteskNeue"/>
                    <a:cs typeface="+mj-cs"/>
                  </a:rPr>
                  <a:t> more water to </a:t>
                </a:r>
                <a:r>
                  <a:rPr lang="fr-FR" sz="1600" b="0" i="0" dirty="0" err="1">
                    <a:effectLst/>
                    <a:latin typeface="fkGroteskNeue"/>
                    <a:cs typeface="+mj-cs"/>
                  </a:rPr>
                  <a:t>be</a:t>
                </a:r>
                <a:r>
                  <a:rPr lang="fr-FR" sz="1600" b="0" i="0" dirty="0">
                    <a:effectLst/>
                    <a:latin typeface="fkGroteskNeue"/>
                    <a:cs typeface="+mj-cs"/>
                  </a:rPr>
                  <a:t> </a:t>
                </a:r>
                <a:r>
                  <a:rPr lang="fr-FR" sz="1600" b="0" i="0" dirty="0" err="1">
                    <a:effectLst/>
                    <a:latin typeface="fkGroteskNeue"/>
                    <a:cs typeface="+mj-cs"/>
                  </a:rPr>
                  <a:t>available</a:t>
                </a:r>
                <a:r>
                  <a:rPr lang="fr-FR" sz="1600" b="0" i="0" dirty="0">
                    <a:effectLst/>
                    <a:latin typeface="fkGroteskNeue"/>
                    <a:cs typeface="+mj-cs"/>
                  </a:rPr>
                  <a:t> for microbes and </a:t>
                </a:r>
                <a:r>
                  <a:rPr lang="fr-FR" sz="1600" b="0" i="0" dirty="0" err="1">
                    <a:effectLst/>
                    <a:latin typeface="fkGroteskNeue"/>
                    <a:cs typeface="+mj-cs"/>
                  </a:rPr>
                  <a:t>chemical</a:t>
                </a:r>
                <a:r>
                  <a:rPr lang="fr-FR" sz="1600" b="0" i="0" dirty="0">
                    <a:effectLst/>
                    <a:latin typeface="fkGroteskNeue"/>
                    <a:cs typeface="+mj-cs"/>
                  </a:rPr>
                  <a:t> changes! At </a:t>
                </a:r>
                <a14:m>
                  <m:oMath xmlns:m="http://schemas.openxmlformats.org/officeDocument/2006/math">
                    <m:sSub>
                      <m:sSubPr>
                        <m:ctrlPr>
                          <a:rPr lang="ar-DZ" sz="1600" i="1">
                            <a:latin typeface="Cambria Math" panose="02040503050406030204" pitchFamily="18" charset="0"/>
                            <a:cs typeface="+mj-cs"/>
                          </a:rPr>
                        </m:ctrlPr>
                      </m:sSubPr>
                      <m:e>
                        <m:r>
                          <a:rPr lang="ar-DZ" sz="1600" i="1">
                            <a:latin typeface="Cambria Math" panose="02040503050406030204" pitchFamily="18" charset="0"/>
                            <a:cs typeface="+mj-cs"/>
                          </a:rPr>
                          <m:t>𝑎</m:t>
                        </m:r>
                      </m:e>
                      <m:sub>
                        <m:r>
                          <a:rPr lang="ar-DZ" sz="1600" i="1">
                            <a:latin typeface="Cambria Math" panose="02040503050406030204" pitchFamily="18" charset="0"/>
                            <a:cs typeface="+mj-cs"/>
                          </a:rPr>
                          <m:t>𝑤</m:t>
                        </m:r>
                      </m:sub>
                    </m:sSub>
                    <m:r>
                      <a:rPr lang="ar-DZ" sz="1600" i="0">
                        <a:latin typeface="Cambria Math" panose="02040503050406030204" pitchFamily="18" charset="0"/>
                        <a:cs typeface="+mj-cs"/>
                      </a:rPr>
                      <m:t>=</m:t>
                    </m:r>
                    <m:r>
                      <a:rPr lang="ar-DZ" sz="1600" i="0">
                        <a:latin typeface="Cambria Math" panose="02040503050406030204" pitchFamily="18" charset="0"/>
                        <a:cs typeface="+mj-cs"/>
                      </a:rPr>
                      <m:t>0</m:t>
                    </m:r>
                    <m:r>
                      <a:rPr lang="ar-DZ" sz="1600" i="0">
                        <a:latin typeface="Cambria Math" panose="02040503050406030204" pitchFamily="18" charset="0"/>
                        <a:cs typeface="+mj-cs"/>
                      </a:rPr>
                      <m:t>.</m:t>
                    </m:r>
                    <m:r>
                      <a:rPr lang="ar-DZ" sz="1600" i="0">
                        <a:latin typeface="Cambria Math" panose="02040503050406030204" pitchFamily="18" charset="0"/>
                        <a:cs typeface="+mj-cs"/>
                      </a:rPr>
                      <m:t>70</m:t>
                    </m:r>
                  </m:oMath>
                </a14:m>
                <a:r>
                  <a:rPr lang="ar-DZ" sz="1600" b="0" i="0" dirty="0">
                    <a:effectLst/>
                    <a:latin typeface="fkGroteskNeue"/>
                    <a:cs typeface="+mj-cs"/>
                  </a:rPr>
                  <a:t>, </a:t>
                </a:r>
                <a:r>
                  <a:rPr lang="fr-FR" sz="1600" b="0" i="0" dirty="0" err="1">
                    <a:effectLst/>
                    <a:latin typeface="fkGroteskNeue"/>
                    <a:cs typeface="+mj-cs"/>
                  </a:rPr>
                  <a:t>there</a:t>
                </a:r>
                <a:r>
                  <a:rPr lang="fr-FR" sz="1600" b="0" i="0" dirty="0">
                    <a:effectLst/>
                    <a:latin typeface="fkGroteskNeue"/>
                    <a:cs typeface="+mj-cs"/>
                  </a:rPr>
                  <a:t> </a:t>
                </a:r>
                <a:r>
                  <a:rPr lang="fr-FR" sz="1600" b="0" i="0" dirty="0" err="1">
                    <a:effectLst/>
                    <a:latin typeface="fkGroteskNeue"/>
                    <a:cs typeface="+mj-cs"/>
                  </a:rPr>
                  <a:t>is</a:t>
                </a:r>
                <a:r>
                  <a:rPr lang="fr-FR" sz="1600" b="0" i="0" dirty="0">
                    <a:effectLst/>
                    <a:latin typeface="fkGroteskNeue"/>
                    <a:cs typeface="+mj-cs"/>
                  </a:rPr>
                  <a:t> </a:t>
                </a:r>
                <a:r>
                  <a:rPr lang="fr-FR" sz="1600" b="0" i="0" dirty="0" err="1">
                    <a:effectLst/>
                    <a:latin typeface="fkGroteskNeue"/>
                    <a:cs typeface="+mj-cs"/>
                  </a:rPr>
                  <a:t>risk</a:t>
                </a:r>
                <a:r>
                  <a:rPr lang="fr-FR" sz="1600" b="0" i="0" dirty="0">
                    <a:effectLst/>
                    <a:latin typeface="fkGroteskNeue"/>
                    <a:cs typeface="+mj-cs"/>
                  </a:rPr>
                  <a:t> of </a:t>
                </a:r>
                <a:r>
                  <a:rPr lang="fr-FR" sz="1600" b="0" i="0" dirty="0" err="1">
                    <a:effectLst/>
                    <a:latin typeface="fkGroteskNeue"/>
                    <a:cs typeface="+mj-cs"/>
                  </a:rPr>
                  <a:t>mold</a:t>
                </a:r>
                <a:r>
                  <a:rPr lang="fr-FR" sz="1600" b="0" i="0" dirty="0">
                    <a:effectLst/>
                    <a:latin typeface="fkGroteskNeue"/>
                    <a:cs typeface="+mj-cs"/>
                  </a:rPr>
                  <a:t> </a:t>
                </a:r>
                <a:r>
                  <a:rPr lang="fr-FR" sz="1600" b="0" i="0" dirty="0" err="1">
                    <a:effectLst/>
                    <a:latin typeface="fkGroteskNeue"/>
                    <a:cs typeface="+mj-cs"/>
                  </a:rPr>
                  <a:t>growth</a:t>
                </a:r>
                <a:r>
                  <a:rPr lang="fr-FR" sz="1600" b="0" i="0" dirty="0">
                    <a:effectLst/>
                    <a:latin typeface="fkGroteskNeue"/>
                    <a:cs typeface="+mj-cs"/>
                  </a:rPr>
                  <a:t> and </a:t>
                </a:r>
                <a:r>
                  <a:rPr lang="fr-FR" sz="1600" b="0" i="0" dirty="0" err="1">
                    <a:effectLst/>
                    <a:latin typeface="fkGroteskNeue"/>
                    <a:cs typeface="+mj-cs"/>
                  </a:rPr>
                  <a:t>faster</a:t>
                </a:r>
                <a:r>
                  <a:rPr lang="fr-FR" sz="1600" b="0" i="0" dirty="0">
                    <a:effectLst/>
                    <a:latin typeface="fkGroteskNeue"/>
                    <a:cs typeface="+mj-cs"/>
                  </a:rPr>
                  <a:t> </a:t>
                </a:r>
                <a:r>
                  <a:rPr lang="fr-FR" sz="1600" b="0" i="0" dirty="0" err="1">
                    <a:effectLst/>
                    <a:latin typeface="fkGroteskNeue"/>
                    <a:cs typeface="+mj-cs"/>
                  </a:rPr>
                  <a:t>spoilage</a:t>
                </a:r>
                <a:r>
                  <a:rPr lang="fr-FR" sz="1600" b="0" i="0" dirty="0">
                    <a:effectLst/>
                    <a:latin typeface="fkGroteskNeue"/>
                    <a:cs typeface="+mj-cs"/>
                  </a:rPr>
                  <a:t>; at </a:t>
                </a:r>
                <a14:m>
                  <m:oMath xmlns:m="http://schemas.openxmlformats.org/officeDocument/2006/math">
                    <m:sSub>
                      <m:sSubPr>
                        <m:ctrlPr>
                          <a:rPr lang="ar-DZ" sz="1600" i="1">
                            <a:latin typeface="Cambria Math" panose="02040503050406030204" pitchFamily="18" charset="0"/>
                            <a:cs typeface="+mj-cs"/>
                          </a:rPr>
                        </m:ctrlPr>
                      </m:sSubPr>
                      <m:e>
                        <m:r>
                          <a:rPr lang="ar-DZ" sz="1600" i="1">
                            <a:latin typeface="Cambria Math" panose="02040503050406030204" pitchFamily="18" charset="0"/>
                            <a:cs typeface="+mj-cs"/>
                          </a:rPr>
                          <m:t>𝑎</m:t>
                        </m:r>
                      </m:e>
                      <m:sub>
                        <m:r>
                          <a:rPr lang="ar-DZ" sz="1600" i="1">
                            <a:latin typeface="Cambria Math" panose="02040503050406030204" pitchFamily="18" charset="0"/>
                            <a:cs typeface="+mj-cs"/>
                          </a:rPr>
                          <m:t>𝑤</m:t>
                        </m:r>
                      </m:sub>
                    </m:sSub>
                    <m:r>
                      <a:rPr lang="ar-DZ" sz="1600" i="0">
                        <a:latin typeface="Cambria Math" panose="02040503050406030204" pitchFamily="18" charset="0"/>
                        <a:cs typeface="+mj-cs"/>
                      </a:rPr>
                      <m:t>=</m:t>
                    </m:r>
                    <m:r>
                      <a:rPr lang="ar-DZ" sz="1600" i="0">
                        <a:latin typeface="Cambria Math" panose="02040503050406030204" pitchFamily="18" charset="0"/>
                        <a:cs typeface="+mj-cs"/>
                      </a:rPr>
                      <m:t>0</m:t>
                    </m:r>
                    <m:r>
                      <a:rPr lang="ar-DZ" sz="1600" i="0">
                        <a:latin typeface="Cambria Math" panose="02040503050406030204" pitchFamily="18" charset="0"/>
                        <a:cs typeface="+mj-cs"/>
                      </a:rPr>
                      <m:t>.</m:t>
                    </m:r>
                    <m:r>
                      <a:rPr lang="ar-DZ" sz="1600" i="0">
                        <a:latin typeface="Cambria Math" panose="02040503050406030204" pitchFamily="18" charset="0"/>
                        <a:cs typeface="+mj-cs"/>
                      </a:rPr>
                      <m:t>30</m:t>
                    </m:r>
                  </m:oMath>
                </a14:m>
                <a:r>
                  <a:rPr lang="ar-DZ" sz="1600" b="0" i="0" dirty="0">
                    <a:effectLst/>
                    <a:latin typeface="fkGroteskNeue"/>
                    <a:cs typeface="+mj-cs"/>
                  </a:rPr>
                  <a:t>, </a:t>
                </a:r>
                <a:r>
                  <a:rPr lang="fr-FR" sz="1600" b="0" i="0" dirty="0" err="1">
                    <a:effectLst/>
                    <a:latin typeface="fkGroteskNeue"/>
                    <a:cs typeface="+mj-cs"/>
                  </a:rPr>
                  <a:t>much</a:t>
                </a:r>
                <a:r>
                  <a:rPr lang="fr-FR" sz="1600" b="0" i="0" dirty="0">
                    <a:effectLst/>
                    <a:latin typeface="fkGroteskNeue"/>
                    <a:cs typeface="+mj-cs"/>
                  </a:rPr>
                  <a:t> </a:t>
                </a:r>
                <a:r>
                  <a:rPr lang="fr-FR" sz="1600" b="0" i="0" dirty="0" err="1">
                    <a:effectLst/>
                    <a:latin typeface="fkGroteskNeue"/>
                    <a:cs typeface="+mj-cs"/>
                  </a:rPr>
                  <a:t>lower</a:t>
                </a:r>
                <a:r>
                  <a:rPr lang="fr-FR" sz="1600" b="0" i="0" dirty="0">
                    <a:effectLst/>
                    <a:latin typeface="fkGroteskNeue"/>
                    <a:cs typeface="+mj-cs"/>
                  </a:rPr>
                  <a:t> </a:t>
                </a:r>
                <a:r>
                  <a:rPr lang="fr-FR" sz="1600" b="0" i="0" dirty="0" err="1">
                    <a:effectLst/>
                    <a:latin typeface="fkGroteskNeue"/>
                    <a:cs typeface="+mj-cs"/>
                  </a:rPr>
                  <a:t>risk</a:t>
                </a:r>
                <a:r>
                  <a:rPr lang="fr-FR" sz="1600" b="0" i="0" dirty="0">
                    <a:effectLst/>
                    <a:latin typeface="fkGroteskNeue"/>
                    <a:cs typeface="+mj-cs"/>
                  </a:rPr>
                  <a:t>.</a:t>
                </a:r>
              </a:p>
              <a:p>
                <a:pPr algn="just"/>
                <a:endParaRPr lang="fr-FR" sz="1600" b="0" i="0" dirty="0">
                  <a:effectLst/>
                  <a:latin typeface="fkGroteskNeue"/>
                  <a:cs typeface="+mj-cs"/>
                </a:endParaRPr>
              </a:p>
              <a:p>
                <a:pPr algn="just">
                  <a:buNone/>
                </a:pPr>
                <a:r>
                  <a:rPr lang="fr-FR" sz="1600" b="1" i="0" dirty="0">
                    <a:solidFill>
                      <a:srgbClr val="FF0000"/>
                    </a:solidFill>
                    <a:effectLst/>
                    <a:latin typeface="fkGroteskNeue"/>
                    <a:cs typeface="+mj-cs"/>
                  </a:rPr>
                  <a:t>3. </a:t>
                </a:r>
                <a:r>
                  <a:rPr lang="fr-FR" sz="1600" b="1" i="0" dirty="0" err="1">
                    <a:solidFill>
                      <a:srgbClr val="FF0000"/>
                    </a:solidFill>
                    <a:effectLst/>
                    <a:latin typeface="fkGroteskNeue"/>
                    <a:cs typeface="+mj-cs"/>
                  </a:rPr>
                  <a:t>Suggested</a:t>
                </a:r>
                <a:r>
                  <a:rPr lang="fr-FR" sz="1600" b="1" i="0" dirty="0">
                    <a:solidFill>
                      <a:srgbClr val="FF0000"/>
                    </a:solidFill>
                    <a:effectLst/>
                    <a:latin typeface="fkGroteskNeue"/>
                    <a:cs typeface="+mj-cs"/>
                  </a:rPr>
                  <a:t> </a:t>
                </a:r>
                <a:r>
                  <a:rPr lang="fr-FR" sz="1600" b="1" i="0" dirty="0" err="1">
                    <a:solidFill>
                      <a:srgbClr val="FF0000"/>
                    </a:solidFill>
                    <a:effectLst/>
                    <a:latin typeface="fkGroteskNeue"/>
                    <a:cs typeface="+mj-cs"/>
                  </a:rPr>
                  <a:t>storage</a:t>
                </a:r>
                <a:r>
                  <a:rPr lang="fr-FR" sz="1600" b="1" i="0" dirty="0">
                    <a:solidFill>
                      <a:srgbClr val="FF0000"/>
                    </a:solidFill>
                    <a:effectLst/>
                    <a:latin typeface="fkGroteskNeue"/>
                    <a:cs typeface="+mj-cs"/>
                  </a:rPr>
                  <a:t> </a:t>
                </a:r>
                <a14:m>
                  <m:oMath xmlns:m="http://schemas.openxmlformats.org/officeDocument/2006/math">
                    <m:sSub>
                      <m:sSubPr>
                        <m:ctrlPr>
                          <a:rPr lang="ar-DZ" sz="1600" b="1" i="1">
                            <a:solidFill>
                              <a:srgbClr val="FF0000"/>
                            </a:solidFill>
                            <a:latin typeface="Cambria Math" panose="02040503050406030204" pitchFamily="18" charset="0"/>
                            <a:cs typeface="+mj-cs"/>
                          </a:rPr>
                        </m:ctrlPr>
                      </m:sSubPr>
                      <m:e>
                        <m:r>
                          <a:rPr lang="ar-DZ" sz="1600" b="1" i="1">
                            <a:solidFill>
                              <a:srgbClr val="FF0000"/>
                            </a:solidFill>
                            <a:latin typeface="Cambria Math" panose="02040503050406030204" pitchFamily="18" charset="0"/>
                            <a:cs typeface="+mj-cs"/>
                          </a:rPr>
                          <m:t>𝒂</m:t>
                        </m:r>
                      </m:e>
                      <m:sub>
                        <m:r>
                          <a:rPr lang="ar-DZ" sz="1600" b="1" i="1">
                            <a:solidFill>
                              <a:srgbClr val="FF0000"/>
                            </a:solidFill>
                            <a:latin typeface="Cambria Math" panose="02040503050406030204" pitchFamily="18" charset="0"/>
                            <a:cs typeface="+mj-cs"/>
                          </a:rPr>
                          <m:t>𝒘</m:t>
                        </m:r>
                      </m:sub>
                    </m:sSub>
                  </m:oMath>
                </a14:m>
                <a:r>
                  <a:rPr lang="ar-DZ" sz="1600" b="1" i="0" dirty="0">
                    <a:solidFill>
                      <a:srgbClr val="FF0000"/>
                    </a:solidFill>
                    <a:effectLst/>
                    <a:latin typeface="fkGroteskNeue"/>
                    <a:cs typeface="+mj-cs"/>
                  </a:rPr>
                  <a:t>:</a:t>
                </a:r>
              </a:p>
              <a:p>
                <a:pPr algn="just">
                  <a:buFont typeface="Arial" panose="020B0604020202020204" pitchFamily="34" charset="0"/>
                  <a:buChar char="•"/>
                </a:pPr>
                <a:r>
                  <a:rPr lang="fr-FR" sz="1600" b="0" i="1" dirty="0">
                    <a:effectLst/>
                    <a:latin typeface="fkGroteskNeue"/>
                    <a:cs typeface="+mj-cs"/>
                  </a:rPr>
                  <a:t>To </a:t>
                </a:r>
                <a:r>
                  <a:rPr lang="fr-FR" sz="1600" b="0" i="1" dirty="0" err="1">
                    <a:effectLst/>
                    <a:latin typeface="fkGroteskNeue"/>
                    <a:cs typeface="+mj-cs"/>
                  </a:rPr>
                  <a:t>maximize</a:t>
                </a:r>
                <a:r>
                  <a:rPr lang="fr-FR" sz="1600" b="0" i="1" dirty="0">
                    <a:effectLst/>
                    <a:latin typeface="fkGroteskNeue"/>
                    <a:cs typeface="+mj-cs"/>
                  </a:rPr>
                  <a:t> shelf life, </a:t>
                </a:r>
                <a:r>
                  <a:rPr lang="fr-FR" sz="1600" b="0" i="1" dirty="0" err="1">
                    <a:effectLst/>
                    <a:latin typeface="fkGroteskNeue"/>
                    <a:cs typeface="+mj-cs"/>
                  </a:rPr>
                  <a:t>keep</a:t>
                </a:r>
                <a:r>
                  <a:rPr lang="fr-FR" sz="1600" b="0" i="1" dirty="0">
                    <a:effectLst/>
                    <a:latin typeface="fkGroteskNeue"/>
                    <a:cs typeface="+mj-cs"/>
                  </a:rPr>
                  <a:t> </a:t>
                </a:r>
                <a14:m>
                  <m:oMath xmlns:m="http://schemas.openxmlformats.org/officeDocument/2006/math">
                    <m:sSub>
                      <m:sSubPr>
                        <m:ctrlPr>
                          <a:rPr lang="ar-DZ" sz="1600" i="1">
                            <a:latin typeface="Cambria Math" panose="02040503050406030204" pitchFamily="18" charset="0"/>
                            <a:cs typeface="+mj-cs"/>
                          </a:rPr>
                        </m:ctrlPr>
                      </m:sSubPr>
                      <m:e>
                        <m:r>
                          <a:rPr lang="ar-DZ" sz="1600" i="1">
                            <a:latin typeface="Cambria Math" panose="02040503050406030204" pitchFamily="18" charset="0"/>
                            <a:cs typeface="+mj-cs"/>
                          </a:rPr>
                          <m:t>𝑎</m:t>
                        </m:r>
                      </m:e>
                      <m:sub>
                        <m:r>
                          <a:rPr lang="ar-DZ" sz="1600" i="1">
                            <a:latin typeface="Cambria Math" panose="02040503050406030204" pitchFamily="18" charset="0"/>
                            <a:cs typeface="+mj-cs"/>
                          </a:rPr>
                          <m:t>𝑤</m:t>
                        </m:r>
                      </m:sub>
                    </m:sSub>
                  </m:oMath>
                </a14:m>
                <a:r>
                  <a:rPr lang="ar-DZ" sz="1600" b="0" i="1" dirty="0">
                    <a:effectLst/>
                    <a:latin typeface="fkGroteskNeue"/>
                    <a:cs typeface="+mj-cs"/>
                  </a:rPr>
                  <a:t> </a:t>
                </a:r>
                <a:r>
                  <a:rPr lang="fr-FR" sz="1600" b="0" i="1" dirty="0">
                    <a:effectLst/>
                    <a:latin typeface="fkGroteskNeue"/>
                    <a:cs typeface="+mj-cs"/>
                  </a:rPr>
                  <a:t>at or </a:t>
                </a:r>
                <a:r>
                  <a:rPr lang="fr-FR" sz="1600" b="0" i="1" dirty="0" err="1">
                    <a:effectLst/>
                    <a:latin typeface="fkGroteskNeue"/>
                    <a:cs typeface="+mj-cs"/>
                  </a:rPr>
                  <a:t>below</a:t>
                </a:r>
                <a:r>
                  <a:rPr lang="fr-FR" sz="1600" b="0" i="1" dirty="0">
                    <a:effectLst/>
                    <a:latin typeface="fkGroteskNeue"/>
                    <a:cs typeface="+mj-cs"/>
                  </a:rPr>
                  <a:t> 0.30.</a:t>
                </a:r>
                <a:endParaRPr lang="fr-FR" sz="1600" b="0" i="0" dirty="0">
                  <a:effectLst/>
                  <a:latin typeface="fkGroteskNeue"/>
                  <a:cs typeface="+mj-cs"/>
                </a:endParaRPr>
              </a:p>
              <a:p>
                <a:pPr algn="just">
                  <a:buFont typeface="Arial" panose="020B0604020202020204" pitchFamily="34" charset="0"/>
                  <a:buChar char="•"/>
                </a:pPr>
                <a:r>
                  <a:rPr lang="fr-FR" sz="1600" b="0" i="0" dirty="0" err="1">
                    <a:effectLst/>
                    <a:latin typeface="fkGroteskNeue"/>
                    <a:cs typeface="+mj-cs"/>
                  </a:rPr>
                  <a:t>Why</a:t>
                </a:r>
                <a:r>
                  <a:rPr lang="fr-FR" sz="1600" b="0" i="0" dirty="0">
                    <a:effectLst/>
                    <a:latin typeface="fkGroteskNeue"/>
                    <a:cs typeface="+mj-cs"/>
                  </a:rPr>
                  <a:t>? This </a:t>
                </a:r>
                <a:r>
                  <a:rPr lang="fr-FR" sz="1600" b="0" i="0" dirty="0" err="1">
                    <a:effectLst/>
                    <a:latin typeface="fkGroteskNeue"/>
                    <a:cs typeface="+mj-cs"/>
                  </a:rPr>
                  <a:t>keeps</a:t>
                </a:r>
                <a:r>
                  <a:rPr lang="fr-FR" sz="1600" b="0" i="0" dirty="0">
                    <a:effectLst/>
                    <a:latin typeface="fkGroteskNeue"/>
                    <a:cs typeface="+mj-cs"/>
                  </a:rPr>
                  <a:t> </a:t>
                </a:r>
                <a:r>
                  <a:rPr lang="fr-FR" sz="1600" b="0" i="0" dirty="0" err="1">
                    <a:effectLst/>
                    <a:latin typeface="fkGroteskNeue"/>
                    <a:cs typeface="+mj-cs"/>
                  </a:rPr>
                  <a:t>most</a:t>
                </a:r>
                <a:r>
                  <a:rPr lang="fr-FR" sz="1600" b="0" i="0" dirty="0">
                    <a:effectLst/>
                    <a:latin typeface="fkGroteskNeue"/>
                    <a:cs typeface="+mj-cs"/>
                  </a:rPr>
                  <a:t> of the water in the </a:t>
                </a:r>
                <a:r>
                  <a:rPr lang="fr-FR" sz="1600" b="0" i="0" dirty="0" err="1">
                    <a:effectLst/>
                    <a:latin typeface="fkGroteskNeue"/>
                    <a:cs typeface="+mj-cs"/>
                  </a:rPr>
                  <a:t>monolayer</a:t>
                </a:r>
                <a:r>
                  <a:rPr lang="fr-FR" sz="1600" b="0" i="0" dirty="0">
                    <a:effectLst/>
                    <a:latin typeface="fkGroteskNeue"/>
                    <a:cs typeface="+mj-cs"/>
                  </a:rPr>
                  <a:t> or </a:t>
                </a:r>
                <a:r>
                  <a:rPr lang="fr-FR" sz="1600" b="0" i="0" dirty="0" err="1">
                    <a:effectLst/>
                    <a:latin typeface="fkGroteskNeue"/>
                    <a:cs typeface="+mj-cs"/>
                  </a:rPr>
                  <a:t>low</a:t>
                </a:r>
                <a:r>
                  <a:rPr lang="fr-FR" sz="1600" b="0" i="0" dirty="0">
                    <a:effectLst/>
                    <a:latin typeface="fkGroteskNeue"/>
                    <a:cs typeface="+mj-cs"/>
                  </a:rPr>
                  <a:t> </a:t>
                </a:r>
                <a:r>
                  <a:rPr lang="fr-FR" sz="1600" b="0" i="0" dirty="0" err="1">
                    <a:effectLst/>
                    <a:latin typeface="fkGroteskNeue"/>
                    <a:cs typeface="+mj-cs"/>
                  </a:rPr>
                  <a:t>multilayer</a:t>
                </a:r>
                <a:r>
                  <a:rPr lang="fr-FR" sz="1600" b="0" i="0" dirty="0">
                    <a:effectLst/>
                    <a:latin typeface="fkGroteskNeue"/>
                    <a:cs typeface="+mj-cs"/>
                  </a:rPr>
                  <a:t> state, </a:t>
                </a:r>
                <a:r>
                  <a:rPr lang="fr-FR" sz="1600" b="0" i="0" dirty="0" err="1">
                    <a:effectLst/>
                    <a:latin typeface="fkGroteskNeue"/>
                    <a:cs typeface="+mj-cs"/>
                  </a:rPr>
                  <a:t>minimizing</a:t>
                </a:r>
                <a:r>
                  <a:rPr lang="fr-FR" sz="1600" b="0" i="0" dirty="0">
                    <a:effectLst/>
                    <a:latin typeface="fkGroteskNeue"/>
                    <a:cs typeface="+mj-cs"/>
                  </a:rPr>
                  <a:t> </a:t>
                </a:r>
                <a:r>
                  <a:rPr lang="fr-FR" sz="1600" b="0" i="0" dirty="0" err="1">
                    <a:effectLst/>
                    <a:latin typeface="fkGroteskNeue"/>
                    <a:cs typeface="+mj-cs"/>
                  </a:rPr>
                  <a:t>spoilage</a:t>
                </a:r>
                <a:r>
                  <a:rPr lang="fr-FR" sz="1600" b="0" i="0" dirty="0">
                    <a:effectLst/>
                    <a:latin typeface="fkGroteskNeue"/>
                    <a:cs typeface="+mj-cs"/>
                  </a:rPr>
                  <a:t> </a:t>
                </a:r>
                <a:r>
                  <a:rPr lang="fr-FR" sz="1600" b="0" i="0" dirty="0" err="1">
                    <a:effectLst/>
                    <a:latin typeface="fkGroteskNeue"/>
                    <a:cs typeface="+mj-cs"/>
                  </a:rPr>
                  <a:t>processes</a:t>
                </a:r>
                <a:r>
                  <a:rPr lang="fr-FR" sz="1600" b="0" i="0" dirty="0">
                    <a:effectLst/>
                    <a:latin typeface="fkGroteskNeue"/>
                    <a:cs typeface="+mj-cs"/>
                  </a:rPr>
                  <a:t>.</a:t>
                </a:r>
              </a:p>
            </p:txBody>
          </p:sp>
        </mc:Choice>
        <mc:Fallback xmlns="">
          <p:sp>
            <p:nvSpPr>
              <p:cNvPr id="3" name="ZoneTexte 2">
                <a:extLst>
                  <a:ext uri="{FF2B5EF4-FFF2-40B4-BE49-F238E27FC236}">
                    <a16:creationId xmlns:a16="http://schemas.microsoft.com/office/drawing/2014/main" id="{653EFC67-5C9A-C903-0A73-1D98C115F6C2}"/>
                  </a:ext>
                </a:extLst>
              </p:cNvPr>
              <p:cNvSpPr txBox="1">
                <a:spLocks noRot="1" noChangeAspect="1" noMove="1" noResize="1" noEditPoints="1" noAdjustHandles="1" noChangeArrowheads="1" noChangeShapeType="1" noTextEdit="1"/>
              </p:cNvSpPr>
              <p:nvPr/>
            </p:nvSpPr>
            <p:spPr>
              <a:xfrm>
                <a:off x="195943" y="824942"/>
                <a:ext cx="8850085" cy="3785652"/>
              </a:xfrm>
              <a:prstGeom prst="rect">
                <a:avLst/>
              </a:prstGeom>
              <a:blipFill>
                <a:blip r:embed="rId2"/>
                <a:stretch>
                  <a:fillRect l="-344" t="-483" r="-413" b="-1127"/>
                </a:stretch>
              </a:blipFill>
            </p:spPr>
            <p:txBody>
              <a:bodyPr/>
              <a:lstStyle/>
              <a:p>
                <a:r>
                  <a:rPr lang="fr-FR">
                    <a:noFill/>
                  </a:rPr>
                  <a:t> </a:t>
                </a:r>
              </a:p>
            </p:txBody>
          </p:sp>
        </mc:Fallback>
      </mc:AlternateContent>
    </p:spTree>
    <p:extLst>
      <p:ext uri="{BB962C8B-B14F-4D97-AF65-F5344CB8AC3E}">
        <p14:creationId xmlns:p14="http://schemas.microsoft.com/office/powerpoint/2010/main" val="17225630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F322D-9570-A5FC-CC64-8ABF31609BA9}"/>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A3B5BEBE-F41B-0001-280D-15BC6560A9FD}"/>
              </a:ext>
            </a:extLst>
          </p:cNvPr>
          <p:cNvSpPr txBox="1">
            <a:spLocks noGrp="1"/>
          </p:cNvSpPr>
          <p:nvPr>
            <p:ph type="title"/>
          </p:nvPr>
        </p:nvSpPr>
        <p:spPr>
          <a:xfrm>
            <a:off x="1172594" y="1681843"/>
            <a:ext cx="6798811" cy="1502228"/>
          </a:xfrm>
          <a:prstGeom prst="rect">
            <a:avLst/>
          </a:prstGeom>
        </p:spPr>
        <p:txBody>
          <a:bodyPr spcFirstLastPara="1" wrap="square" lIns="91425" tIns="91425" rIns="91425" bIns="91425" anchor="t" anchorCtr="0">
            <a:noAutofit/>
          </a:bodyPr>
          <a:lstStyle/>
          <a:p>
            <a:pPr algn="ctr"/>
            <a:r>
              <a:rPr lang="en" sz="4800" dirty="0">
                <a:solidFill>
                  <a:srgbClr val="FF0000"/>
                </a:solidFill>
              </a:rPr>
              <a:t>— </a:t>
            </a:r>
            <a:r>
              <a:rPr lang="en-US" sz="4800" dirty="0">
                <a:solidFill>
                  <a:srgbClr val="FF0000"/>
                </a:solidFill>
              </a:rPr>
              <a:t>Water Activity and Food Modifications</a:t>
            </a:r>
            <a:br>
              <a:rPr lang="fr-FR" dirty="0"/>
            </a:br>
            <a:br>
              <a:rPr lang="en-US" dirty="0"/>
            </a:br>
            <a:br>
              <a:rPr lang="fr-FR" dirty="0"/>
            </a:br>
            <a:endParaRPr dirty="0"/>
          </a:p>
        </p:txBody>
      </p:sp>
    </p:spTree>
    <p:extLst>
      <p:ext uri="{BB962C8B-B14F-4D97-AF65-F5344CB8AC3E}">
        <p14:creationId xmlns:p14="http://schemas.microsoft.com/office/powerpoint/2010/main" val="11138031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0F9C3-9F2F-CCF1-AB39-7612A71D98A1}"/>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B5F678C9-05BA-0867-19BB-9383608F7BD4}"/>
              </a:ext>
            </a:extLst>
          </p:cNvPr>
          <p:cNvSpPr txBox="1">
            <a:spLocks noGrp="1"/>
          </p:cNvSpPr>
          <p:nvPr>
            <p:ph type="title"/>
          </p:nvPr>
        </p:nvSpPr>
        <p:spPr>
          <a:xfrm>
            <a:off x="1272098" y="-107243"/>
            <a:ext cx="7109054" cy="646086"/>
          </a:xfrm>
          <a:prstGeom prst="rect">
            <a:avLst/>
          </a:prstGeom>
        </p:spPr>
        <p:txBody>
          <a:bodyPr spcFirstLastPara="1" wrap="square" lIns="91425" tIns="91425" rIns="91425" bIns="91425" anchor="t" anchorCtr="0">
            <a:noAutofit/>
          </a:bodyPr>
          <a:lstStyle/>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r>
              <a:rPr lang="en" sz="2400" dirty="0">
                <a:solidFill>
                  <a:srgbClr val="FF0000"/>
                </a:solidFill>
              </a:rPr>
              <a:t>— </a:t>
            </a:r>
            <a:r>
              <a:rPr lang="fr-FR" sz="2400" dirty="0">
                <a:solidFill>
                  <a:srgbClr val="FF0000"/>
                </a:solidFill>
              </a:rPr>
              <a:t> </a:t>
            </a:r>
            <a:r>
              <a:rPr lang="en-US" sz="2400" dirty="0">
                <a:solidFill>
                  <a:srgbClr val="FF0000"/>
                </a:solidFill>
              </a:rPr>
              <a:t>Water activity and food modifications</a:t>
            </a:r>
            <a:br>
              <a:rPr lang="en-US" sz="1800" b="0" dirty="0">
                <a:solidFill>
                  <a:srgbClr val="FF0000"/>
                </a:solidFill>
              </a:rPr>
            </a:br>
            <a:br>
              <a:rPr lang="en-US" sz="1800" b="0" dirty="0">
                <a:solidFill>
                  <a:srgbClr val="FF0000"/>
                </a:solidFill>
              </a:rPr>
            </a:br>
            <a:br>
              <a:rPr kumimoji="0" lang="en-US" sz="1800" b="0"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br>
            <a:br>
              <a:rPr lang="en-US" sz="1800" b="0" dirty="0">
                <a:solidFill>
                  <a:srgbClr val="FF0000"/>
                </a:solidFill>
              </a:rPr>
            </a:br>
            <a:br>
              <a:rPr lang="fr-FR" sz="1800" b="0" dirty="0">
                <a:solidFill>
                  <a:srgbClr val="FF0000"/>
                </a:solidFill>
              </a:rPr>
            </a:br>
            <a:endParaRPr sz="1800" b="0" dirty="0">
              <a:solidFill>
                <a:srgbClr val="FF0000"/>
              </a:solidFill>
            </a:endParaRPr>
          </a:p>
        </p:txBody>
      </p:sp>
      <p:sp>
        <p:nvSpPr>
          <p:cNvPr id="4" name="ZoneTexte 3">
            <a:extLst>
              <a:ext uri="{FF2B5EF4-FFF2-40B4-BE49-F238E27FC236}">
                <a16:creationId xmlns:a16="http://schemas.microsoft.com/office/drawing/2014/main" id="{03656965-FAFC-15E7-0FBA-6512288FAAA8}"/>
              </a:ext>
            </a:extLst>
          </p:cNvPr>
          <p:cNvSpPr txBox="1"/>
          <p:nvPr/>
        </p:nvSpPr>
        <p:spPr>
          <a:xfrm>
            <a:off x="274525" y="606551"/>
            <a:ext cx="8355125" cy="786754"/>
          </a:xfrm>
          <a:prstGeom prst="rect">
            <a:avLst/>
          </a:prstGeom>
          <a:noFill/>
        </p:spPr>
        <p:txBody>
          <a:bodyPr wrap="square">
            <a:spAutoFit/>
          </a:bodyPr>
          <a:lstStyle/>
          <a:p>
            <a:pPr algn="just">
              <a:lnSpc>
                <a:spcPct val="150000"/>
              </a:lnSpc>
            </a:pPr>
            <a:r>
              <a:rPr kumimoji="0" lang="en-US" sz="1600" b="0" i="0" u="none" strike="noStrike" kern="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sym typeface="Arial"/>
              </a:rPr>
              <a:t>The importance of water activity for the stability of foodstuffs during processing and storage is illustrated in the figure below:</a:t>
            </a:r>
            <a:endParaRPr lang="fr-FR" sz="1600" dirty="0">
              <a:latin typeface="Times New Roman" panose="02020603050405020304" pitchFamily="18" charset="0"/>
              <a:cs typeface="Times New Roman" panose="02020603050405020304" pitchFamily="18" charset="0"/>
            </a:endParaRPr>
          </a:p>
        </p:txBody>
      </p:sp>
      <p:pic>
        <p:nvPicPr>
          <p:cNvPr id="7" name="Image 6">
            <a:extLst>
              <a:ext uri="{FF2B5EF4-FFF2-40B4-BE49-F238E27FC236}">
                <a16:creationId xmlns:a16="http://schemas.microsoft.com/office/drawing/2014/main" id="{9943F7AA-321E-85C3-7142-B64083BC415D}"/>
              </a:ext>
            </a:extLst>
          </p:cNvPr>
          <p:cNvPicPr>
            <a:picLocks noChangeAspect="1"/>
          </p:cNvPicPr>
          <p:nvPr/>
        </p:nvPicPr>
        <p:blipFill>
          <a:blip r:embed="rId2"/>
          <a:srcRect l="638" t="982"/>
          <a:stretch>
            <a:fillRect/>
          </a:stretch>
        </p:blipFill>
        <p:spPr>
          <a:xfrm>
            <a:off x="3926390" y="1183055"/>
            <a:ext cx="5005340" cy="3682487"/>
          </a:xfrm>
          <a:prstGeom prst="rect">
            <a:avLst/>
          </a:prstGeom>
        </p:spPr>
      </p:pic>
      <p:sp>
        <p:nvSpPr>
          <p:cNvPr id="9" name="ZoneTexte 8">
            <a:extLst>
              <a:ext uri="{FF2B5EF4-FFF2-40B4-BE49-F238E27FC236}">
                <a16:creationId xmlns:a16="http://schemas.microsoft.com/office/drawing/2014/main" id="{AE91EE71-D04B-B010-1A21-B0C9B044662F}"/>
              </a:ext>
            </a:extLst>
          </p:cNvPr>
          <p:cNvSpPr txBox="1"/>
          <p:nvPr/>
        </p:nvSpPr>
        <p:spPr>
          <a:xfrm>
            <a:off x="274525" y="1625950"/>
            <a:ext cx="3584121" cy="2633413"/>
          </a:xfrm>
          <a:prstGeom prst="rect">
            <a:avLst/>
          </a:prstGeom>
          <a:noFill/>
        </p:spPr>
        <p:txBody>
          <a:bodyPr wrap="square">
            <a:spAutoFit/>
          </a:bodyPr>
          <a:lstStyle/>
          <a:p>
            <a:pPr marL="285750" indent="-285750">
              <a:lnSpc>
                <a:spcPct val="150000"/>
              </a:lnSpc>
              <a:buFont typeface="Wingdings" panose="05000000000000000000" pitchFamily="2" charset="2"/>
              <a:buChar char="ü"/>
            </a:pPr>
            <a:r>
              <a:rPr lang="en-US" sz="1600" b="1" i="0" dirty="0">
                <a:effectLst/>
                <a:latin typeface="Times New Roman" panose="02020603050405020304" pitchFamily="18" charset="0"/>
                <a:cs typeface="Times New Roman" panose="02020603050405020304" pitchFamily="18" charset="0"/>
              </a:rPr>
              <a:t>Horizontal axis (x): </a:t>
            </a:r>
            <a:r>
              <a:rPr lang="en-US" sz="1600" b="0" i="0" dirty="0">
                <a:effectLst/>
                <a:latin typeface="Times New Roman" panose="02020603050405020304" pitchFamily="18" charset="0"/>
                <a:cs typeface="Times New Roman" panose="02020603050405020304" pitchFamily="18" charset="0"/>
              </a:rPr>
              <a:t>water activity (aw), from 0 (no free water) to 1 (pure water).</a:t>
            </a:r>
          </a:p>
          <a:p>
            <a:pPr marL="285750" indent="-285750">
              <a:lnSpc>
                <a:spcPct val="150000"/>
              </a:lnSpc>
              <a:buFont typeface="Wingdings" panose="05000000000000000000" pitchFamily="2" charset="2"/>
              <a:buChar char="ü"/>
            </a:pPr>
            <a:r>
              <a:rPr lang="en-US" sz="1600" b="1" i="0" dirty="0">
                <a:effectLst/>
                <a:latin typeface="Times New Roman" panose="02020603050405020304" pitchFamily="18" charset="0"/>
                <a:cs typeface="Times New Roman" panose="02020603050405020304" pitchFamily="18" charset="0"/>
              </a:rPr>
              <a:t>Left vertical axis: </a:t>
            </a:r>
            <a:r>
              <a:rPr lang="en-US" sz="1600" b="0" i="0" dirty="0">
                <a:effectLst/>
                <a:latin typeface="Times New Roman" panose="02020603050405020304" pitchFamily="18" charset="0"/>
                <a:cs typeface="Times New Roman" panose="02020603050405020304" pitchFamily="18" charset="0"/>
              </a:rPr>
              <a:t>moisture content of the food.</a:t>
            </a:r>
          </a:p>
          <a:p>
            <a:pPr marL="285750" indent="-285750">
              <a:lnSpc>
                <a:spcPct val="150000"/>
              </a:lnSpc>
              <a:buFont typeface="Wingdings" panose="05000000000000000000" pitchFamily="2" charset="2"/>
              <a:buChar char="ü"/>
            </a:pPr>
            <a:r>
              <a:rPr lang="en-US" sz="1600" b="1" i="0" dirty="0">
                <a:solidFill>
                  <a:schemeClr val="tx1"/>
                </a:solidFill>
                <a:effectLst/>
                <a:latin typeface="Times New Roman" panose="02020603050405020304" pitchFamily="18" charset="0"/>
                <a:cs typeface="Times New Roman" panose="02020603050405020304" pitchFamily="18" charset="0"/>
              </a:rPr>
              <a:t>Right vertical axis: </a:t>
            </a:r>
            <a:r>
              <a:rPr lang="en-US" sz="1600" b="0" i="0" dirty="0">
                <a:effectLst/>
                <a:latin typeface="Times New Roman" panose="02020603050405020304" pitchFamily="18" charset="0"/>
                <a:cs typeface="Times New Roman" panose="02020603050405020304" pitchFamily="18" charset="0"/>
              </a:rPr>
              <a:t>relative reaction rate.</a:t>
            </a:r>
            <a:endParaRPr lang="fr-FR"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40456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B764F-71D0-20EC-784C-A2DE7A819A7A}"/>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36A1544F-4214-F267-948B-BD8FC8B6C5EF}"/>
              </a:ext>
            </a:extLst>
          </p:cNvPr>
          <p:cNvPicPr>
            <a:picLocks noChangeAspect="1"/>
          </p:cNvPicPr>
          <p:nvPr/>
        </p:nvPicPr>
        <p:blipFill>
          <a:blip r:embed="rId2"/>
          <a:srcRect l="638" t="982"/>
          <a:stretch>
            <a:fillRect/>
          </a:stretch>
        </p:blipFill>
        <p:spPr>
          <a:xfrm>
            <a:off x="3869239" y="1283504"/>
            <a:ext cx="5005340" cy="3682487"/>
          </a:xfrm>
          <a:prstGeom prst="rect">
            <a:avLst/>
          </a:prstGeom>
        </p:spPr>
      </p:pic>
      <p:sp>
        <p:nvSpPr>
          <p:cNvPr id="5" name="ZoneTexte 4">
            <a:extLst>
              <a:ext uri="{FF2B5EF4-FFF2-40B4-BE49-F238E27FC236}">
                <a16:creationId xmlns:a16="http://schemas.microsoft.com/office/drawing/2014/main" id="{D45AA372-6229-C998-80DB-A7AF0997F957}"/>
              </a:ext>
            </a:extLst>
          </p:cNvPr>
          <p:cNvSpPr txBox="1"/>
          <p:nvPr/>
        </p:nvSpPr>
        <p:spPr>
          <a:xfrm>
            <a:off x="32656" y="646182"/>
            <a:ext cx="3779433" cy="1274644"/>
          </a:xfrm>
          <a:prstGeom prst="rect">
            <a:avLst/>
          </a:prstGeom>
          <a:noFill/>
        </p:spPr>
        <p:txBody>
          <a:bodyPr wrap="square">
            <a:spAutoFit/>
          </a:bodyPr>
          <a:lstStyle/>
          <a:p>
            <a:pPr marL="285750" indent="-285750" algn="l">
              <a:buFont typeface="Wingdings" panose="05000000000000000000" pitchFamily="2" charset="2"/>
              <a:buChar char="q"/>
            </a:pPr>
            <a:r>
              <a:rPr lang="en-US" b="1" i="0" dirty="0">
                <a:solidFill>
                  <a:srgbClr val="00B0F0"/>
                </a:solidFill>
                <a:effectLst/>
                <a:latin typeface="Times New Roman" panose="02020603050405020304" pitchFamily="18" charset="0"/>
                <a:cs typeface="Times New Roman" panose="02020603050405020304" pitchFamily="18" charset="0"/>
              </a:rPr>
              <a:t>Region I (aw &lt; 0.25)</a:t>
            </a:r>
          </a:p>
          <a:p>
            <a:pPr algn="l">
              <a:lnSpc>
                <a:spcPct val="150000"/>
              </a:lnSpc>
              <a:buFont typeface="Arial" panose="020B0604020202020204" pitchFamily="34" charset="0"/>
              <a:buChar char="•"/>
            </a:pPr>
            <a:r>
              <a:rPr lang="en-US" b="0" i="0" dirty="0">
                <a:effectLst/>
                <a:latin typeface="Times New Roman" panose="02020603050405020304" pitchFamily="18" charset="0"/>
                <a:cs typeface="Times New Roman" panose="02020603050405020304" pitchFamily="18" charset="0"/>
              </a:rPr>
              <a:t>Water is very tightly bound → little available.</a:t>
            </a:r>
          </a:p>
          <a:p>
            <a:pPr algn="l">
              <a:lnSpc>
                <a:spcPct val="150000"/>
              </a:lnSpc>
              <a:buFont typeface="Arial" panose="020B0604020202020204" pitchFamily="34" charset="0"/>
              <a:buChar char="•"/>
            </a:pPr>
            <a:r>
              <a:rPr lang="en-US" b="0" i="0" dirty="0">
                <a:effectLst/>
                <a:latin typeface="Times New Roman" panose="02020603050405020304" pitchFamily="18" charset="0"/>
                <a:cs typeface="Times New Roman" panose="02020603050405020304" pitchFamily="18" charset="0"/>
              </a:rPr>
              <a:t>Microorganisms are inactive.</a:t>
            </a:r>
          </a:p>
          <a:p>
            <a:pPr algn="l">
              <a:lnSpc>
                <a:spcPct val="150000"/>
              </a:lnSpc>
              <a:buFont typeface="Arial" panose="020B0604020202020204" pitchFamily="34" charset="0"/>
              <a:buChar char="•"/>
            </a:pPr>
            <a:r>
              <a:rPr lang="en-US" i="0" dirty="0">
                <a:solidFill>
                  <a:srgbClr val="00B0F0"/>
                </a:solidFill>
                <a:effectLst/>
                <a:latin typeface="Times New Roman" panose="02020603050405020304" pitchFamily="18" charset="0"/>
                <a:cs typeface="Times New Roman" panose="02020603050405020304" pitchFamily="18" charset="0"/>
              </a:rPr>
              <a:t>Lipid oxidation possible (rancidity).</a:t>
            </a:r>
          </a:p>
        </p:txBody>
      </p:sp>
      <p:sp>
        <p:nvSpPr>
          <p:cNvPr id="6" name="Rectangle 5">
            <a:extLst>
              <a:ext uri="{FF2B5EF4-FFF2-40B4-BE49-F238E27FC236}">
                <a16:creationId xmlns:a16="http://schemas.microsoft.com/office/drawing/2014/main" id="{B448122F-2063-198F-B5BA-56D615FCA54B}"/>
              </a:ext>
            </a:extLst>
          </p:cNvPr>
          <p:cNvSpPr/>
          <p:nvPr/>
        </p:nvSpPr>
        <p:spPr>
          <a:xfrm>
            <a:off x="4302579" y="847324"/>
            <a:ext cx="1024615" cy="3575958"/>
          </a:xfrm>
          <a:prstGeom prst="rect">
            <a:avLst/>
          </a:prstGeom>
          <a:noFill/>
          <a:ln>
            <a:solidFill>
              <a:srgbClr val="00B0F0"/>
            </a:solidFill>
          </a:ln>
          <a:effectLst>
            <a:glow rad="139700">
              <a:srgbClr val="00B0F0">
                <a:alpha val="40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1DC446C5-1EF1-BC8D-FB0C-D68C510A770C}"/>
              </a:ext>
            </a:extLst>
          </p:cNvPr>
          <p:cNvSpPr/>
          <p:nvPr/>
        </p:nvSpPr>
        <p:spPr>
          <a:xfrm>
            <a:off x="7551963" y="837398"/>
            <a:ext cx="1036864" cy="3575958"/>
          </a:xfrm>
          <a:prstGeom prst="rect">
            <a:avLst/>
          </a:prstGeom>
          <a:noFill/>
          <a:ln>
            <a:solidFill>
              <a:schemeClr val="accent3">
                <a:lumMod val="50000"/>
                <a:lumOff val="50000"/>
              </a:schemeClr>
            </a:solidFill>
          </a:ln>
          <a:effectLst>
            <a:glow rad="139700">
              <a:schemeClr val="accent3">
                <a:lumMod val="50000"/>
                <a:lumOff val="50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F37BE93D-0934-F748-095D-1BDE4461A131}"/>
              </a:ext>
            </a:extLst>
          </p:cNvPr>
          <p:cNvSpPr/>
          <p:nvPr/>
        </p:nvSpPr>
        <p:spPr>
          <a:xfrm>
            <a:off x="5392507" y="837398"/>
            <a:ext cx="2094143" cy="3595810"/>
          </a:xfrm>
          <a:prstGeom prst="rect">
            <a:avLst/>
          </a:prstGeom>
          <a:noFill/>
          <a:ln>
            <a:solidFill>
              <a:srgbClr val="FF0000"/>
            </a:solidFill>
          </a:ln>
          <a:effectLst>
            <a:glow rad="139700">
              <a:srgbClr val="FF0000">
                <a:alpha val="40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5BBA2612-A3F5-ED02-6E25-C352ACDEB9E8}"/>
              </a:ext>
            </a:extLst>
          </p:cNvPr>
          <p:cNvSpPr txBox="1"/>
          <p:nvPr/>
        </p:nvSpPr>
        <p:spPr>
          <a:xfrm>
            <a:off x="0" y="2023088"/>
            <a:ext cx="3779433" cy="1169551"/>
          </a:xfrm>
          <a:prstGeom prst="rect">
            <a:avLst/>
          </a:prstGeom>
          <a:noFill/>
        </p:spPr>
        <p:txBody>
          <a:bodyPr wrap="square">
            <a:spAutoFit/>
          </a:bodyPr>
          <a:lstStyle/>
          <a:p>
            <a:pPr marL="285750" indent="-285750">
              <a:buFont typeface="Wingdings" panose="05000000000000000000" pitchFamily="2" charset="2"/>
              <a:buChar char="q"/>
            </a:pPr>
            <a:r>
              <a:rPr lang="en-US" b="1" dirty="0">
                <a:solidFill>
                  <a:srgbClr val="FF0000"/>
                </a:solidFill>
                <a:latin typeface="Times New Roman" panose="02020603050405020304" pitchFamily="18" charset="0"/>
                <a:cs typeface="Times New Roman" panose="02020603050405020304" pitchFamily="18" charset="0"/>
              </a:rPr>
              <a:t>Region II (0.25 &lt; aw &lt; 0.75)</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Water becomes more available.</a:t>
            </a:r>
          </a:p>
          <a:p>
            <a:pPr marL="285750" indent="-285750">
              <a:buFont typeface="Arial" panose="020B0604020202020204" pitchFamily="34" charset="0"/>
              <a:buChar char="•"/>
            </a:pPr>
            <a:r>
              <a:rPr lang="en-US" dirty="0">
                <a:solidFill>
                  <a:srgbClr val="FF0000"/>
                </a:solidFill>
                <a:latin typeface="Times New Roman" panose="02020603050405020304" pitchFamily="18" charset="0"/>
                <a:cs typeface="Times New Roman" panose="02020603050405020304" pitchFamily="18" charset="0"/>
              </a:rPr>
              <a:t>Enzymatic reactions may occur.</a:t>
            </a:r>
          </a:p>
          <a:p>
            <a:pPr marL="285750" indent="-285750">
              <a:buFont typeface="Arial" panose="020B0604020202020204" pitchFamily="34" charset="0"/>
              <a:buChar char="•"/>
            </a:pPr>
            <a:r>
              <a:rPr lang="en-US" dirty="0">
                <a:solidFill>
                  <a:srgbClr val="FF0000"/>
                </a:solidFill>
                <a:latin typeface="Times New Roman" panose="02020603050405020304" pitchFamily="18" charset="0"/>
                <a:cs typeface="Times New Roman" panose="02020603050405020304" pitchFamily="18" charset="0"/>
              </a:rPr>
              <a:t>Beginning of browning (Maillard reaction).</a:t>
            </a:r>
          </a:p>
          <a:p>
            <a:pPr marL="285750" indent="-285750">
              <a:buFont typeface="Arial" panose="020B0604020202020204" pitchFamily="34" charset="0"/>
              <a:buChar char="•"/>
            </a:pPr>
            <a:r>
              <a:rPr lang="en-US" dirty="0">
                <a:solidFill>
                  <a:srgbClr val="FF0000"/>
                </a:solidFill>
                <a:latin typeface="Times New Roman" panose="02020603050405020304" pitchFamily="18" charset="0"/>
                <a:cs typeface="Times New Roman" panose="02020603050405020304" pitchFamily="18" charset="0"/>
              </a:rPr>
              <a:t>Maximum food stability in this zone.</a:t>
            </a:r>
          </a:p>
        </p:txBody>
      </p:sp>
      <p:sp>
        <p:nvSpPr>
          <p:cNvPr id="12" name="ZoneTexte 11">
            <a:extLst>
              <a:ext uri="{FF2B5EF4-FFF2-40B4-BE49-F238E27FC236}">
                <a16:creationId xmlns:a16="http://schemas.microsoft.com/office/drawing/2014/main" id="{202FB19F-64D4-9E67-67D2-F1654F546F40}"/>
              </a:ext>
            </a:extLst>
          </p:cNvPr>
          <p:cNvSpPr txBox="1"/>
          <p:nvPr/>
        </p:nvSpPr>
        <p:spPr>
          <a:xfrm>
            <a:off x="-41771" y="3294902"/>
            <a:ext cx="3706586" cy="1674754"/>
          </a:xfrm>
          <a:prstGeom prst="rect">
            <a:avLst/>
          </a:prstGeom>
          <a:noFill/>
        </p:spPr>
        <p:txBody>
          <a:bodyPr wrap="square">
            <a:spAutoFit/>
          </a:bodyPr>
          <a:lstStyle/>
          <a:p>
            <a:pPr marL="285750" indent="-285750">
              <a:buFont typeface="Wingdings" panose="05000000000000000000" pitchFamily="2" charset="2"/>
              <a:buChar char="q"/>
            </a:pPr>
            <a:r>
              <a:rPr lang="en-US" b="1" dirty="0">
                <a:solidFill>
                  <a:schemeClr val="accent3">
                    <a:lumMod val="75000"/>
                    <a:lumOff val="25000"/>
                  </a:schemeClr>
                </a:solidFill>
                <a:latin typeface="Times New Roman" panose="02020603050405020304" pitchFamily="18" charset="0"/>
                <a:cs typeface="Times New Roman" panose="02020603050405020304" pitchFamily="18" charset="0"/>
              </a:rPr>
              <a:t>Region III (aw &gt; 0.75)</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 lot of free water.</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Strong microbial activity (bacteria, yeasts, molds).</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Chemical reactions are rapid.</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Rapid food deterioration.</a:t>
            </a:r>
          </a:p>
          <a:p>
            <a:pPr algn="l">
              <a:lnSpc>
                <a:spcPct val="150000"/>
              </a:lnSpc>
            </a:pPr>
            <a:endParaRPr lang="en-US" b="0" i="0" dirty="0">
              <a:effectLst/>
              <a:latin typeface="Times New Roman" panose="02020603050405020304" pitchFamily="18" charset="0"/>
              <a:cs typeface="Times New Roman" panose="02020603050405020304" pitchFamily="18" charset="0"/>
            </a:endParaRPr>
          </a:p>
        </p:txBody>
      </p:sp>
      <p:sp>
        <p:nvSpPr>
          <p:cNvPr id="18" name="Google Shape;862;p51">
            <a:extLst>
              <a:ext uri="{FF2B5EF4-FFF2-40B4-BE49-F238E27FC236}">
                <a16:creationId xmlns:a16="http://schemas.microsoft.com/office/drawing/2014/main" id="{3F8D43D5-AA86-8A5D-6E1C-C004CDD64171}"/>
              </a:ext>
            </a:extLst>
          </p:cNvPr>
          <p:cNvSpPr txBox="1">
            <a:spLocks noGrp="1"/>
          </p:cNvSpPr>
          <p:nvPr>
            <p:ph type="title"/>
          </p:nvPr>
        </p:nvSpPr>
        <p:spPr>
          <a:xfrm>
            <a:off x="1272098" y="-107243"/>
            <a:ext cx="7109054" cy="646086"/>
          </a:xfrm>
          <a:prstGeom prst="rect">
            <a:avLst/>
          </a:prstGeom>
        </p:spPr>
        <p:txBody>
          <a:bodyPr spcFirstLastPara="1" wrap="square" lIns="91425" tIns="91425" rIns="91425" bIns="91425" anchor="t" anchorCtr="0">
            <a:noAutofit/>
          </a:bodyPr>
          <a:lstStyle/>
          <a:p>
            <a:pPr marL="0" marR="0" lvl="0" indent="0" defTabSz="914400" rtl="0" eaLnBrk="1" fontAlgn="auto" latinLnBrk="0" hangingPunct="1">
              <a:lnSpc>
                <a:spcPct val="150000"/>
              </a:lnSpc>
              <a:spcBef>
                <a:spcPts val="0"/>
              </a:spcBef>
              <a:spcAft>
                <a:spcPts val="0"/>
              </a:spcAft>
              <a:buClr>
                <a:srgbClr val="000000"/>
              </a:buClr>
              <a:buSzTx/>
              <a:buFont typeface="Arial"/>
              <a:buNone/>
              <a:tabLst/>
              <a:defRPr/>
            </a:pPr>
            <a:r>
              <a:rPr lang="en" sz="2400" dirty="0">
                <a:solidFill>
                  <a:srgbClr val="FF0000"/>
                </a:solidFill>
              </a:rPr>
              <a:t>— </a:t>
            </a:r>
            <a:r>
              <a:rPr lang="fr-FR" sz="2400" dirty="0">
                <a:solidFill>
                  <a:srgbClr val="FF0000"/>
                </a:solidFill>
              </a:rPr>
              <a:t> </a:t>
            </a:r>
            <a:r>
              <a:rPr lang="en-US" sz="2400" dirty="0">
                <a:solidFill>
                  <a:srgbClr val="FF0000"/>
                </a:solidFill>
              </a:rPr>
              <a:t>Water activity and food modifications</a:t>
            </a:r>
            <a:br>
              <a:rPr lang="en-US" sz="1800" b="0" dirty="0">
                <a:solidFill>
                  <a:srgbClr val="FF0000"/>
                </a:solidFill>
              </a:rPr>
            </a:br>
            <a:br>
              <a:rPr lang="en-US" sz="1800" b="0" dirty="0">
                <a:solidFill>
                  <a:srgbClr val="FF0000"/>
                </a:solidFill>
              </a:rPr>
            </a:br>
            <a:br>
              <a:rPr kumimoji="0" lang="en-US" sz="1800" b="0" i="0" u="none" strike="noStrike" kern="0" cap="none" spc="0" normalizeH="0" baseline="0" noProof="0" dirty="0">
                <a:ln>
                  <a:noFill/>
                </a:ln>
                <a:solidFill>
                  <a:srgbClr val="FF0000"/>
                </a:solidFill>
                <a:effectLst/>
                <a:uLnTx/>
                <a:uFillTx/>
                <a:latin typeface="Times New Roman" panose="02020603050405020304" pitchFamily="18" charset="0"/>
                <a:cs typeface="Times New Roman" panose="02020603050405020304" pitchFamily="18" charset="0"/>
                <a:sym typeface="Arial"/>
              </a:rPr>
            </a:br>
            <a:br>
              <a:rPr lang="en-US" sz="1800" b="0" dirty="0">
                <a:solidFill>
                  <a:srgbClr val="FF0000"/>
                </a:solidFill>
              </a:rPr>
            </a:br>
            <a:br>
              <a:rPr lang="fr-FR" sz="1800" b="0" dirty="0">
                <a:solidFill>
                  <a:srgbClr val="FF0000"/>
                </a:solidFill>
              </a:rPr>
            </a:br>
            <a:endParaRPr sz="1800" b="0" dirty="0">
              <a:solidFill>
                <a:srgbClr val="FF0000"/>
              </a:solidFill>
            </a:endParaRPr>
          </a:p>
        </p:txBody>
      </p:sp>
    </p:spTree>
    <p:extLst>
      <p:ext uri="{BB962C8B-B14F-4D97-AF65-F5344CB8AC3E}">
        <p14:creationId xmlns:p14="http://schemas.microsoft.com/office/powerpoint/2010/main" val="122319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9" grpId="0" animBg="1"/>
      <p:bldP spid="10" grpId="0" animBg="1"/>
      <p:bldP spid="11" grpId="0"/>
      <p:bldP spid="1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C1178-A5E1-CC87-04BD-0C1F6670A90C}"/>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47F32192-5766-9E75-EC90-D1BE1434294E}"/>
              </a:ext>
            </a:extLst>
          </p:cNvPr>
          <p:cNvSpPr txBox="1">
            <a:spLocks noGrp="1"/>
          </p:cNvSpPr>
          <p:nvPr>
            <p:ph type="title"/>
          </p:nvPr>
        </p:nvSpPr>
        <p:spPr>
          <a:xfrm>
            <a:off x="1272098" y="-107243"/>
            <a:ext cx="7109054" cy="646086"/>
          </a:xfrm>
          <a:prstGeom prst="rect">
            <a:avLst/>
          </a:prstGeom>
        </p:spPr>
        <p:txBody>
          <a:bodyPr spcFirstLastPara="1" wrap="square" lIns="91425" tIns="91425" rIns="91425" bIns="91425" anchor="t" anchorCtr="0">
            <a:noAutofit/>
          </a:bodyPr>
          <a:lstStyle/>
          <a:p>
            <a:pPr>
              <a:lnSpc>
                <a:spcPct val="150000"/>
              </a:lnSpc>
              <a:buClr>
                <a:srgbClr val="000000"/>
              </a:buClr>
              <a:buSzTx/>
              <a:defRPr/>
            </a:pPr>
            <a:r>
              <a:rPr lang="en" sz="2400" dirty="0">
                <a:solidFill>
                  <a:srgbClr val="FF0000"/>
                </a:solidFill>
              </a:rPr>
              <a:t>— </a:t>
            </a:r>
            <a:r>
              <a:rPr lang="fr-FR" sz="2400" dirty="0">
                <a:solidFill>
                  <a:srgbClr val="FF0000"/>
                </a:solidFill>
              </a:rPr>
              <a:t> </a:t>
            </a:r>
            <a:r>
              <a:rPr lang="en-US" sz="2400" dirty="0">
                <a:solidFill>
                  <a:srgbClr val="FF0000"/>
                </a:solidFill>
              </a:rPr>
              <a:t>Water activity and food modifications</a:t>
            </a:r>
            <a:br>
              <a:rPr lang="en-US" sz="1800" b="0" dirty="0">
                <a:solidFill>
                  <a:srgbClr val="FF0000"/>
                </a:solidFill>
              </a:rPr>
            </a:br>
            <a:br>
              <a:rPr lang="fr-FR" sz="1800" b="0" dirty="0">
                <a:solidFill>
                  <a:srgbClr val="FF0000"/>
                </a:solidFill>
              </a:rPr>
            </a:br>
            <a:endParaRPr sz="1800" b="0" dirty="0">
              <a:solidFill>
                <a:srgbClr val="FF0000"/>
              </a:solidFill>
            </a:endParaRPr>
          </a:p>
        </p:txBody>
      </p:sp>
      <p:sp>
        <p:nvSpPr>
          <p:cNvPr id="3" name="ZoneTexte 2">
            <a:extLst>
              <a:ext uri="{FF2B5EF4-FFF2-40B4-BE49-F238E27FC236}">
                <a16:creationId xmlns:a16="http://schemas.microsoft.com/office/drawing/2014/main" id="{54110CAC-D640-44E4-0734-6CEC4407A3B7}"/>
              </a:ext>
            </a:extLst>
          </p:cNvPr>
          <p:cNvSpPr txBox="1"/>
          <p:nvPr/>
        </p:nvSpPr>
        <p:spPr>
          <a:xfrm>
            <a:off x="110216" y="647122"/>
            <a:ext cx="8821513" cy="4185761"/>
          </a:xfrm>
          <a:prstGeom prst="rect">
            <a:avLst/>
          </a:prstGeom>
          <a:noFill/>
        </p:spPr>
        <p:txBody>
          <a:bodyPr wrap="square">
            <a:spAutoFit/>
          </a:bodyPr>
          <a:lstStyle/>
          <a:p>
            <a:pPr algn="just"/>
            <a:r>
              <a:rPr lang="en-US" sz="1800" b="0" dirty="0">
                <a:latin typeface="Times New Roman" panose="02020603050405020304" pitchFamily="18" charset="0"/>
                <a:cs typeface="Times New Roman" panose="02020603050405020304" pitchFamily="18" charset="0"/>
              </a:rPr>
              <a:t>To delve deeper, let's focus on the reactions influenced by water activity in food.</a:t>
            </a:r>
            <a:endParaRPr lang="ar-DZ" sz="1800" b="0" dirty="0">
              <a:latin typeface="Times New Roman" panose="02020603050405020304" pitchFamily="18" charset="0"/>
              <a:cs typeface="Times New Roman" panose="02020603050405020304" pitchFamily="18" charset="0"/>
            </a:endParaRPr>
          </a:p>
          <a:p>
            <a:pPr algn="just"/>
            <a:endParaRPr lang="ar-DZ" sz="1800" b="0" dirty="0">
              <a:latin typeface="Times New Roman" panose="02020603050405020304" pitchFamily="18" charset="0"/>
              <a:cs typeface="Times New Roman" panose="02020603050405020304" pitchFamily="18" charset="0"/>
            </a:endParaRPr>
          </a:p>
          <a:p>
            <a:pPr algn="just"/>
            <a:r>
              <a:rPr lang="en-US" sz="1800" b="1" dirty="0">
                <a:solidFill>
                  <a:srgbClr val="FF0000"/>
                </a:solidFill>
                <a:latin typeface="Times New Roman" panose="02020603050405020304" pitchFamily="18" charset="0"/>
                <a:cs typeface="Times New Roman" panose="02020603050405020304" pitchFamily="18" charset="0"/>
              </a:rPr>
              <a:t>Region I (aw &lt; 0.25): The Domain of Oxidation</a:t>
            </a:r>
            <a:endParaRPr lang="ar-DZ" sz="1800" b="1" dirty="0">
              <a:solidFill>
                <a:srgbClr val="FF0000"/>
              </a:solidFill>
              <a:latin typeface="Times New Roman" panose="02020603050405020304" pitchFamily="18" charset="0"/>
              <a:cs typeface="Times New Roman" panose="02020603050405020304" pitchFamily="18" charset="0"/>
            </a:endParaRPr>
          </a:p>
          <a:p>
            <a:pPr algn="just"/>
            <a:endParaRPr lang="en-US" sz="1800" b="1" dirty="0">
              <a:solidFill>
                <a:srgbClr val="FF0000"/>
              </a:solidFill>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State of water: </a:t>
            </a:r>
            <a:r>
              <a:rPr lang="en-US" sz="1800" b="0" dirty="0">
                <a:latin typeface="Times New Roman" panose="02020603050405020304" pitchFamily="18" charset="0"/>
                <a:cs typeface="Times New Roman" panose="02020603050405020304" pitchFamily="18" charset="0"/>
              </a:rPr>
              <a:t>The water is so tightly bound that it acts as part of the molecular structure. It is not available.</a:t>
            </a:r>
          </a:p>
          <a:p>
            <a:pPr marL="285750" indent="-285750" algn="just">
              <a:buFont typeface="Wingdings" panose="05000000000000000000" pitchFamily="2" charset="2"/>
              <a:buChar char="ü"/>
            </a:pPr>
            <a:endParaRPr lang="en-US" sz="1800" b="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Microbial growth: </a:t>
            </a:r>
            <a:r>
              <a:rPr lang="en-US" sz="1800" b="0" dirty="0">
                <a:latin typeface="Times New Roman" panose="02020603050405020304" pitchFamily="18" charset="0"/>
                <a:cs typeface="Times New Roman" panose="02020603050405020304" pitchFamily="18" charset="0"/>
              </a:rPr>
              <a:t>None. Microbes (bacteria, yeast, mold) absolutely need free water for their vital functions. Here, they are dormant or die.</a:t>
            </a:r>
          </a:p>
          <a:p>
            <a:pPr marL="285750" indent="-285750" algn="just">
              <a:buFont typeface="Wingdings" panose="05000000000000000000" pitchFamily="2" charset="2"/>
              <a:buChar char="ü"/>
            </a:pPr>
            <a:endParaRPr lang="en-US" sz="1800" b="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Enzymatic </a:t>
            </a:r>
            <a:r>
              <a:rPr lang="fr-FR" sz="1800" b="1" dirty="0">
                <a:latin typeface="Times New Roman" panose="02020603050405020304" pitchFamily="18" charset="0"/>
                <a:cs typeface="Times New Roman" panose="02020603050405020304" pitchFamily="18" charset="0"/>
              </a:rPr>
              <a:t>r</a:t>
            </a:r>
            <a:r>
              <a:rPr lang="en-US" sz="1800" b="1" dirty="0" err="1">
                <a:latin typeface="Times New Roman" panose="02020603050405020304" pitchFamily="18" charset="0"/>
                <a:cs typeface="Times New Roman" panose="02020603050405020304" pitchFamily="18" charset="0"/>
              </a:rPr>
              <a:t>eactions</a:t>
            </a:r>
            <a:r>
              <a:rPr lang="en-US" sz="1800" b="1" dirty="0">
                <a:latin typeface="Times New Roman" panose="02020603050405020304" pitchFamily="18" charset="0"/>
                <a:cs typeface="Times New Roman" panose="02020603050405020304" pitchFamily="18" charset="0"/>
              </a:rPr>
              <a:t>: </a:t>
            </a:r>
            <a:r>
              <a:rPr lang="en-US" sz="1800" b="0" dirty="0">
                <a:latin typeface="Times New Roman" panose="02020603050405020304" pitchFamily="18" charset="0"/>
                <a:cs typeface="Times New Roman" panose="02020603050405020304" pitchFamily="18" charset="0"/>
              </a:rPr>
              <a:t>Very slow or stopped. Enzymes, which are biological catalysts, need water to move and react with their substrates. Without free water, they are "frozen" in place.</a:t>
            </a:r>
          </a:p>
          <a:p>
            <a:endParaRPr lang="en-US" sz="1800" b="0" dirty="0">
              <a:latin typeface="Times New Roman" panose="02020603050405020304" pitchFamily="18" charset="0"/>
              <a:cs typeface="Times New Roman" panose="02020603050405020304" pitchFamily="18" charset="0"/>
            </a:endParaRPr>
          </a:p>
          <a:p>
            <a:endParaRPr lang="en-US"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88910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ADF05-23D3-CCAC-5747-508B04AA0303}"/>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B7FC44D4-02F8-014C-302B-78A55A136C01}"/>
              </a:ext>
            </a:extLst>
          </p:cNvPr>
          <p:cNvSpPr txBox="1">
            <a:spLocks noGrp="1"/>
          </p:cNvSpPr>
          <p:nvPr>
            <p:ph type="title"/>
          </p:nvPr>
        </p:nvSpPr>
        <p:spPr>
          <a:xfrm>
            <a:off x="1272098" y="-107243"/>
            <a:ext cx="7109054" cy="646086"/>
          </a:xfrm>
          <a:prstGeom prst="rect">
            <a:avLst/>
          </a:prstGeom>
        </p:spPr>
        <p:txBody>
          <a:bodyPr spcFirstLastPara="1" wrap="square" lIns="91425" tIns="91425" rIns="91425" bIns="91425" anchor="t" anchorCtr="0">
            <a:noAutofit/>
          </a:bodyPr>
          <a:lstStyle/>
          <a:p>
            <a:pPr>
              <a:lnSpc>
                <a:spcPct val="150000"/>
              </a:lnSpc>
              <a:buClr>
                <a:srgbClr val="000000"/>
              </a:buClr>
              <a:buSzTx/>
              <a:defRPr/>
            </a:pPr>
            <a:r>
              <a:rPr lang="en" sz="2400" dirty="0">
                <a:solidFill>
                  <a:srgbClr val="FF0000"/>
                </a:solidFill>
              </a:rPr>
              <a:t>— </a:t>
            </a:r>
            <a:r>
              <a:rPr lang="fr-FR" sz="2400" dirty="0">
                <a:solidFill>
                  <a:srgbClr val="FF0000"/>
                </a:solidFill>
              </a:rPr>
              <a:t> </a:t>
            </a:r>
            <a:r>
              <a:rPr lang="en-US" sz="2400" dirty="0">
                <a:solidFill>
                  <a:srgbClr val="FF0000"/>
                </a:solidFill>
              </a:rPr>
              <a:t>Water activity and food modifications</a:t>
            </a:r>
            <a:br>
              <a:rPr lang="en-US" sz="1800" b="0" dirty="0">
                <a:solidFill>
                  <a:srgbClr val="FF0000"/>
                </a:solidFill>
              </a:rPr>
            </a:br>
            <a:br>
              <a:rPr lang="fr-FR" sz="1800" b="0" dirty="0">
                <a:solidFill>
                  <a:srgbClr val="FF0000"/>
                </a:solidFill>
              </a:rPr>
            </a:br>
            <a:endParaRPr sz="1800" b="0" dirty="0">
              <a:solidFill>
                <a:srgbClr val="FF0000"/>
              </a:solidFill>
            </a:endParaRPr>
          </a:p>
        </p:txBody>
      </p:sp>
      <p:sp>
        <p:nvSpPr>
          <p:cNvPr id="3" name="ZoneTexte 2">
            <a:extLst>
              <a:ext uri="{FF2B5EF4-FFF2-40B4-BE49-F238E27FC236}">
                <a16:creationId xmlns:a16="http://schemas.microsoft.com/office/drawing/2014/main" id="{83B420A9-9B3C-3F01-BACB-40CCB1CD7A57}"/>
              </a:ext>
            </a:extLst>
          </p:cNvPr>
          <p:cNvSpPr txBox="1"/>
          <p:nvPr/>
        </p:nvSpPr>
        <p:spPr>
          <a:xfrm>
            <a:off x="324529" y="630794"/>
            <a:ext cx="8494941" cy="3908762"/>
          </a:xfrm>
          <a:prstGeom prst="rect">
            <a:avLst/>
          </a:prstGeom>
          <a:noFill/>
        </p:spPr>
        <p:txBody>
          <a:bodyPr wrap="square">
            <a:spAutoFit/>
          </a:bodyPr>
          <a:lstStyle/>
          <a:p>
            <a:endParaRPr lang="en-US" b="0"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ü"/>
            </a:pPr>
            <a:r>
              <a:rPr lang="en-US" sz="2000" b="1" dirty="0">
                <a:solidFill>
                  <a:srgbClr val="FF0000"/>
                </a:solidFill>
                <a:latin typeface="Times New Roman" panose="02020603050405020304" pitchFamily="18" charset="0"/>
                <a:cs typeface="Times New Roman" panose="02020603050405020304" pitchFamily="18" charset="0"/>
              </a:rPr>
              <a:t>Detailed explanation of Lipid oxidation (Rancidity):</a:t>
            </a:r>
          </a:p>
          <a:p>
            <a:endParaRPr lang="en-US" b="0" dirty="0">
              <a:latin typeface="Times New Roman" panose="02020603050405020304" pitchFamily="18" charset="0"/>
              <a:cs typeface="Times New Roman" panose="02020603050405020304" pitchFamily="18" charset="0"/>
            </a:endParaRPr>
          </a:p>
          <a:p>
            <a:pPr algn="just"/>
            <a:r>
              <a:rPr lang="en-US" sz="2000" b="0" dirty="0">
                <a:latin typeface="Times New Roman" panose="02020603050405020304" pitchFamily="18" charset="0"/>
                <a:cs typeface="Times New Roman" panose="02020603050405020304" pitchFamily="18" charset="0"/>
              </a:rPr>
              <a:t>Why is this the dominant reaction here? Fat oxidation is a reaction that does not require water in an aqueous phase. It is primarily triggered by oxygen (O₂) in the air.</a:t>
            </a:r>
          </a:p>
          <a:p>
            <a:pPr algn="just"/>
            <a:endParaRPr lang="en-US" sz="2000" b="0" dirty="0">
              <a:latin typeface="Times New Roman" panose="02020603050405020304" pitchFamily="18" charset="0"/>
              <a:cs typeface="Times New Roman" panose="02020603050405020304" pitchFamily="18" charset="0"/>
            </a:endParaRPr>
          </a:p>
          <a:p>
            <a:pPr algn="just"/>
            <a:r>
              <a:rPr lang="en-US" sz="2000" b="1" dirty="0">
                <a:solidFill>
                  <a:srgbClr val="FF0000"/>
                </a:solidFill>
                <a:latin typeface="Times New Roman" panose="02020603050405020304" pitchFamily="18" charset="0"/>
                <a:cs typeface="Times New Roman" panose="02020603050405020304" pitchFamily="18" charset="0"/>
              </a:rPr>
              <a:t>Mechanism:</a:t>
            </a:r>
            <a:r>
              <a:rPr lang="en-US" sz="2000" b="0" dirty="0">
                <a:latin typeface="Times New Roman" panose="02020603050405020304" pitchFamily="18" charset="0"/>
                <a:cs typeface="Times New Roman" panose="02020603050405020304" pitchFamily="18" charset="0"/>
              </a:rPr>
              <a:t> When the aw is very low, the dry surface of the food directly exposes fat molecules to oxygen. Free radicals (produced by light, heat, or metals) attack the chains of unsaturated fatty acids, initiating a chain reaction that produces aldehydes, ketones, and carboxylic acids – responsible for the bad odors and flavors of rancidity.</a:t>
            </a:r>
            <a:br>
              <a:rPr lang="en-US" sz="2000" b="0" dirty="0">
                <a:latin typeface="Times New Roman" panose="02020603050405020304" pitchFamily="18" charset="0"/>
                <a:cs typeface="Times New Roman" panose="02020603050405020304" pitchFamily="18" charset="0"/>
              </a:rPr>
            </a:br>
            <a:endParaRPr lang="fr-FR" sz="2000" dirty="0"/>
          </a:p>
        </p:txBody>
      </p:sp>
    </p:spTree>
    <p:extLst>
      <p:ext uri="{BB962C8B-B14F-4D97-AF65-F5344CB8AC3E}">
        <p14:creationId xmlns:p14="http://schemas.microsoft.com/office/powerpoint/2010/main" val="32132695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5C732-6320-1623-786B-007F3BD18F65}"/>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0DDA6CA4-8092-997A-0215-435ED6873779}"/>
              </a:ext>
            </a:extLst>
          </p:cNvPr>
          <p:cNvSpPr txBox="1">
            <a:spLocks noGrp="1"/>
          </p:cNvSpPr>
          <p:nvPr>
            <p:ph type="title"/>
          </p:nvPr>
        </p:nvSpPr>
        <p:spPr>
          <a:xfrm>
            <a:off x="1272098" y="-107243"/>
            <a:ext cx="7109054" cy="646086"/>
          </a:xfrm>
          <a:prstGeom prst="rect">
            <a:avLst/>
          </a:prstGeom>
        </p:spPr>
        <p:txBody>
          <a:bodyPr spcFirstLastPara="1" wrap="square" lIns="91425" tIns="91425" rIns="91425" bIns="91425" anchor="t" anchorCtr="0">
            <a:noAutofit/>
          </a:bodyPr>
          <a:lstStyle/>
          <a:p>
            <a:pPr>
              <a:lnSpc>
                <a:spcPct val="150000"/>
              </a:lnSpc>
              <a:buClr>
                <a:srgbClr val="000000"/>
              </a:buClr>
              <a:buSzTx/>
              <a:defRPr/>
            </a:pPr>
            <a:r>
              <a:rPr lang="en" sz="2400" dirty="0">
                <a:solidFill>
                  <a:srgbClr val="FF0000"/>
                </a:solidFill>
              </a:rPr>
              <a:t>— </a:t>
            </a:r>
            <a:r>
              <a:rPr lang="fr-FR" sz="2400" dirty="0">
                <a:solidFill>
                  <a:srgbClr val="FF0000"/>
                </a:solidFill>
              </a:rPr>
              <a:t> </a:t>
            </a:r>
            <a:r>
              <a:rPr lang="en-US" sz="2400" dirty="0">
                <a:solidFill>
                  <a:srgbClr val="FF0000"/>
                </a:solidFill>
              </a:rPr>
              <a:t>Water activity and food modifications</a:t>
            </a:r>
            <a:br>
              <a:rPr lang="en-US" sz="1800" b="0" dirty="0">
                <a:solidFill>
                  <a:srgbClr val="FF0000"/>
                </a:solidFill>
              </a:rPr>
            </a:br>
            <a:br>
              <a:rPr lang="fr-FR" sz="1800" b="0" dirty="0">
                <a:solidFill>
                  <a:srgbClr val="FF0000"/>
                </a:solidFill>
              </a:rPr>
            </a:br>
            <a:endParaRPr sz="1800" b="0" dirty="0">
              <a:solidFill>
                <a:srgbClr val="FF0000"/>
              </a:solidFill>
            </a:endParaRPr>
          </a:p>
        </p:txBody>
      </p:sp>
      <p:sp>
        <p:nvSpPr>
          <p:cNvPr id="3" name="ZoneTexte 2">
            <a:extLst>
              <a:ext uri="{FF2B5EF4-FFF2-40B4-BE49-F238E27FC236}">
                <a16:creationId xmlns:a16="http://schemas.microsoft.com/office/drawing/2014/main" id="{E2720E16-612E-8F30-8BC8-FFEACDE8D5B7}"/>
              </a:ext>
            </a:extLst>
          </p:cNvPr>
          <p:cNvSpPr txBox="1"/>
          <p:nvPr/>
        </p:nvSpPr>
        <p:spPr>
          <a:xfrm>
            <a:off x="175530" y="883887"/>
            <a:ext cx="8666391" cy="4324261"/>
          </a:xfrm>
          <a:prstGeom prst="rect">
            <a:avLst/>
          </a:prstGeom>
          <a:noFill/>
        </p:spPr>
        <p:txBody>
          <a:bodyPr wrap="square">
            <a:spAutoFit/>
          </a:bodyPr>
          <a:lstStyle/>
          <a:p>
            <a:pPr marL="285750" indent="-285750">
              <a:buFont typeface="Wingdings" panose="05000000000000000000" pitchFamily="2" charset="2"/>
              <a:buChar char="Ø"/>
            </a:pPr>
            <a:r>
              <a:rPr lang="en-US" sz="1800" b="1" dirty="0">
                <a:solidFill>
                  <a:srgbClr val="FF0000"/>
                </a:solidFill>
                <a:latin typeface="Times New Roman" panose="02020603050405020304" pitchFamily="18" charset="0"/>
                <a:cs typeface="Times New Roman" panose="02020603050405020304" pitchFamily="18" charset="0"/>
              </a:rPr>
              <a:t>Region II (0.25 &lt; aw &lt; 0.75): The zone of maximum stability</a:t>
            </a:r>
          </a:p>
          <a:p>
            <a:endParaRPr lang="en-US" sz="1800" b="1" dirty="0">
              <a:solidFill>
                <a:srgbClr val="FF0000"/>
              </a:solidFill>
              <a:latin typeface="Times New Roman" panose="02020603050405020304" pitchFamily="18" charset="0"/>
              <a:cs typeface="Times New Roman" panose="02020603050405020304" pitchFamily="18" charset="0"/>
            </a:endParaRPr>
          </a:p>
          <a:p>
            <a:pPr marL="285750" indent="-285750">
              <a:lnSpc>
                <a:spcPct val="150000"/>
              </a:lnSpc>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State of water: </a:t>
            </a:r>
            <a:r>
              <a:rPr lang="en-US" sz="1800" b="0" dirty="0">
                <a:latin typeface="Times New Roman" panose="02020603050405020304" pitchFamily="18" charset="0"/>
                <a:cs typeface="Times New Roman" panose="02020603050405020304" pitchFamily="18" charset="0"/>
              </a:rPr>
              <a:t>The water is partially bound. A significant amount of free water becomes available to act as a solvent and reaction medium.</a:t>
            </a:r>
          </a:p>
          <a:p>
            <a:pPr marL="285750" indent="-285750">
              <a:lnSpc>
                <a:spcPct val="150000"/>
              </a:lnSpc>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Microbial growth: </a:t>
            </a:r>
            <a:r>
              <a:rPr lang="en-US" sz="1800" b="0" dirty="0">
                <a:latin typeface="Times New Roman" panose="02020603050405020304" pitchFamily="18" charset="0"/>
                <a:cs typeface="Times New Roman" panose="02020603050405020304" pitchFamily="18" charset="0"/>
              </a:rPr>
              <a:t>Most bacteria still cannot grow (their minimum aw is generally &gt; 0.85). However, some molds and yeasts can begin to grow slowly above 0.6-0.7.</a:t>
            </a:r>
          </a:p>
          <a:p>
            <a:pPr marL="285750" indent="-285750">
              <a:buFont typeface="Wingdings" panose="05000000000000000000" pitchFamily="2" charset="2"/>
              <a:buChar char="ü"/>
            </a:pPr>
            <a:r>
              <a:rPr lang="en-US" sz="1800" b="1" dirty="0">
                <a:latin typeface="Times New Roman" panose="02020603050405020304" pitchFamily="18" charset="0"/>
                <a:cs typeface="Times New Roman" panose="02020603050405020304" pitchFamily="18" charset="0"/>
              </a:rPr>
              <a:t>Enzymatic Reactions: </a:t>
            </a:r>
            <a:r>
              <a:rPr lang="en-US" sz="1800" dirty="0">
                <a:latin typeface="Times New Roman" panose="02020603050405020304" pitchFamily="18" charset="0"/>
                <a:cs typeface="Times New Roman" panose="02020603050405020304" pitchFamily="18" charset="0"/>
              </a:rPr>
              <a:t>free water acts as a solvent and a carrier. It allows enzymes and  their substrates (e.g., starch, proteins) to move, meet, and react.</a:t>
            </a:r>
          </a:p>
          <a:p>
            <a:endParaRPr lang="en-US" sz="1800" dirty="0">
              <a:latin typeface="Times New Roman" panose="02020603050405020304" pitchFamily="18" charset="0"/>
              <a:cs typeface="Times New Roman" panose="02020603050405020304" pitchFamily="18" charset="0"/>
            </a:endParaRPr>
          </a:p>
          <a:p>
            <a:r>
              <a:rPr lang="en-US" sz="1800" b="1" dirty="0">
                <a:solidFill>
                  <a:srgbClr val="FF0000"/>
                </a:solidFill>
                <a:latin typeface="Times New Roman" panose="02020603050405020304" pitchFamily="18" charset="0"/>
                <a:cs typeface="Times New Roman" panose="02020603050405020304" pitchFamily="18" charset="0"/>
              </a:rPr>
              <a:t>Example:</a:t>
            </a:r>
            <a:r>
              <a:rPr lang="en-US" sz="1800" dirty="0">
                <a:latin typeface="Times New Roman" panose="02020603050405020304" pitchFamily="18" charset="0"/>
                <a:cs typeface="Times New Roman" panose="02020603050405020304" pitchFamily="18" charset="0"/>
              </a:rPr>
              <a:t> The enzymatic hydrolysis of </a:t>
            </a:r>
            <a:r>
              <a:rPr lang="en-US" sz="1800" dirty="0" err="1">
                <a:latin typeface="Times New Roman" panose="02020603050405020304" pitchFamily="18" charset="0"/>
                <a:cs typeface="Times New Roman" panose="02020603050405020304" pitchFamily="18" charset="0"/>
              </a:rPr>
              <a:t>pectins</a:t>
            </a:r>
            <a:r>
              <a:rPr lang="en-US" sz="1800" dirty="0">
                <a:latin typeface="Times New Roman" panose="02020603050405020304" pitchFamily="18" charset="0"/>
                <a:cs typeface="Times New Roman" panose="02020603050405020304" pitchFamily="18" charset="0"/>
              </a:rPr>
              <a:t> in ripe fruits, or the activity of proteases in meat that tenderizes it.</a:t>
            </a:r>
          </a:p>
          <a:p>
            <a:pPr marL="285750" indent="-285750">
              <a:lnSpc>
                <a:spcPct val="150000"/>
              </a:lnSpc>
              <a:buFont typeface="Wingdings" panose="05000000000000000000" pitchFamily="2" charset="2"/>
              <a:buChar char="ü"/>
            </a:pPr>
            <a:endParaRPr lang="en-US" sz="1800" b="0" dirty="0">
              <a:latin typeface="Times New Roman" panose="02020603050405020304" pitchFamily="18" charset="0"/>
              <a:cs typeface="Times New Roman" panose="02020603050405020304" pitchFamily="18" charset="0"/>
            </a:endParaRPr>
          </a:p>
          <a:p>
            <a:endParaRPr lang="en-US"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02459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736D6-2017-DB56-74F1-672AC8474793}"/>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5965DB21-DBA0-11DF-6955-3E94235DA897}"/>
              </a:ext>
            </a:extLst>
          </p:cNvPr>
          <p:cNvSpPr txBox="1">
            <a:spLocks noGrp="1"/>
          </p:cNvSpPr>
          <p:nvPr>
            <p:ph type="title"/>
          </p:nvPr>
        </p:nvSpPr>
        <p:spPr>
          <a:xfrm>
            <a:off x="1272098" y="-107243"/>
            <a:ext cx="7109054" cy="646086"/>
          </a:xfrm>
          <a:prstGeom prst="rect">
            <a:avLst/>
          </a:prstGeom>
        </p:spPr>
        <p:txBody>
          <a:bodyPr spcFirstLastPara="1" wrap="square" lIns="91425" tIns="91425" rIns="91425" bIns="91425" anchor="t" anchorCtr="0">
            <a:noAutofit/>
          </a:bodyPr>
          <a:lstStyle/>
          <a:p>
            <a:pPr>
              <a:lnSpc>
                <a:spcPct val="150000"/>
              </a:lnSpc>
              <a:buClr>
                <a:srgbClr val="000000"/>
              </a:buClr>
              <a:buSzTx/>
              <a:defRPr/>
            </a:pPr>
            <a:r>
              <a:rPr lang="en" sz="2400" dirty="0">
                <a:solidFill>
                  <a:srgbClr val="FF0000"/>
                </a:solidFill>
              </a:rPr>
              <a:t>— </a:t>
            </a:r>
            <a:r>
              <a:rPr lang="fr-FR" sz="2400" dirty="0">
                <a:solidFill>
                  <a:srgbClr val="FF0000"/>
                </a:solidFill>
              </a:rPr>
              <a:t> </a:t>
            </a:r>
            <a:r>
              <a:rPr lang="en-US" sz="2400" dirty="0">
                <a:solidFill>
                  <a:srgbClr val="FF0000"/>
                </a:solidFill>
              </a:rPr>
              <a:t>Water activity and food modifications</a:t>
            </a:r>
            <a:br>
              <a:rPr lang="en-US" sz="1800" b="0" dirty="0">
                <a:solidFill>
                  <a:srgbClr val="FF0000"/>
                </a:solidFill>
              </a:rPr>
            </a:br>
            <a:br>
              <a:rPr lang="fr-FR" sz="1800" b="0" dirty="0">
                <a:solidFill>
                  <a:srgbClr val="FF0000"/>
                </a:solidFill>
              </a:rPr>
            </a:br>
            <a:endParaRPr sz="1800" b="0" dirty="0">
              <a:solidFill>
                <a:srgbClr val="FF0000"/>
              </a:solidFill>
            </a:endParaRPr>
          </a:p>
        </p:txBody>
      </p:sp>
      <p:sp>
        <p:nvSpPr>
          <p:cNvPr id="3" name="ZoneTexte 2">
            <a:extLst>
              <a:ext uri="{FF2B5EF4-FFF2-40B4-BE49-F238E27FC236}">
                <a16:creationId xmlns:a16="http://schemas.microsoft.com/office/drawing/2014/main" id="{4CA6B7EA-0D3E-8D21-FB84-D34746A1D3AA}"/>
              </a:ext>
            </a:extLst>
          </p:cNvPr>
          <p:cNvSpPr txBox="1"/>
          <p:nvPr/>
        </p:nvSpPr>
        <p:spPr>
          <a:xfrm>
            <a:off x="110216" y="647122"/>
            <a:ext cx="9099097" cy="4601260"/>
          </a:xfrm>
          <a:prstGeom prst="rect">
            <a:avLst/>
          </a:prstGeom>
          <a:noFill/>
        </p:spPr>
        <p:txBody>
          <a:bodyPr wrap="square">
            <a:spAutoFit/>
          </a:bodyPr>
          <a:lstStyle/>
          <a:p>
            <a:endParaRPr lang="en-US" sz="1800" b="0" dirty="0">
              <a:latin typeface="Times New Roman" panose="02020603050405020304" pitchFamily="18" charset="0"/>
              <a:cs typeface="Times New Roman" panose="02020603050405020304" pitchFamily="18" charset="0"/>
            </a:endParaRPr>
          </a:p>
          <a:p>
            <a:pPr algn="just">
              <a:lnSpc>
                <a:spcPct val="150000"/>
              </a:lnSpc>
            </a:pPr>
            <a:r>
              <a:rPr lang="en-US" sz="1800" b="1" dirty="0">
                <a:solidFill>
                  <a:srgbClr val="FF0000"/>
                </a:solidFill>
                <a:latin typeface="Times New Roman" panose="02020603050405020304" pitchFamily="18" charset="0"/>
                <a:cs typeface="Times New Roman" panose="02020603050405020304" pitchFamily="18" charset="0"/>
              </a:rPr>
              <a:t>Non-Enzymatic Browning (Maillard Reaction):</a:t>
            </a:r>
            <a:endParaRPr lang="en-US" sz="1800" b="0" dirty="0">
              <a:latin typeface="Times New Roman" panose="02020603050405020304" pitchFamily="18" charset="0"/>
              <a:cs typeface="Times New Roman" panose="02020603050405020304" pitchFamily="18" charset="0"/>
            </a:endParaRPr>
          </a:p>
          <a:p>
            <a:pPr algn="just">
              <a:lnSpc>
                <a:spcPct val="150000"/>
              </a:lnSpc>
            </a:pPr>
            <a:r>
              <a:rPr lang="en-US" sz="1800" b="0" dirty="0">
                <a:latin typeface="Times New Roman" panose="02020603050405020304" pitchFamily="18" charset="0"/>
                <a:cs typeface="Times New Roman" panose="02020603050405020304" pitchFamily="18" charset="0"/>
              </a:rPr>
              <a:t>This is the reaction between amino acids (proteins) and reducing sugars. It is responsible for roasted aromas, in bread, coffee, roasted meat, and </a:t>
            </a:r>
            <a:r>
              <a:rPr lang="en-US" sz="1800" b="1" dirty="0">
                <a:solidFill>
                  <a:srgbClr val="FF0000"/>
                </a:solidFill>
                <a:latin typeface="Times New Roman" panose="02020603050405020304" pitchFamily="18" charset="0"/>
                <a:cs typeface="Times New Roman" panose="02020603050405020304" pitchFamily="18" charset="0"/>
              </a:rPr>
              <a:t>the brown color.</a:t>
            </a:r>
          </a:p>
          <a:p>
            <a:pPr algn="ctr">
              <a:lnSpc>
                <a:spcPct val="150000"/>
              </a:lnSpc>
            </a:pPr>
            <a:r>
              <a:rPr lang="en-US" sz="1800" b="1" dirty="0">
                <a:solidFill>
                  <a:srgbClr val="FF0000"/>
                </a:solidFill>
                <a:latin typeface="Times New Roman" panose="02020603050405020304" pitchFamily="18" charset="0"/>
                <a:cs typeface="Times New Roman" panose="02020603050405020304" pitchFamily="18" charset="0"/>
              </a:rPr>
              <a:t>Why do we care about this reaction?</a:t>
            </a:r>
          </a:p>
          <a:p>
            <a:pPr>
              <a:lnSpc>
                <a:spcPct val="150000"/>
              </a:lnSpc>
            </a:pPr>
            <a:r>
              <a:rPr lang="en-US" sz="1800" dirty="0">
                <a:latin typeface="Times New Roman" panose="02020603050405020304" pitchFamily="18" charset="0"/>
                <a:cs typeface="Times New Roman" panose="02020603050405020304" pitchFamily="18" charset="0"/>
              </a:rPr>
              <a:t>Because it's the soul of cooking! This reaction is primarily responsible for:</a:t>
            </a:r>
          </a:p>
          <a:p>
            <a:pPr marL="285750" indent="-285750">
              <a:lnSpc>
                <a:spcPct val="150000"/>
              </a:lnSpc>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The </a:t>
            </a:r>
            <a:r>
              <a:rPr lang="en-US" sz="1800" b="1" dirty="0">
                <a:latin typeface="Times New Roman" panose="02020603050405020304" pitchFamily="18" charset="0"/>
                <a:cs typeface="Times New Roman" panose="02020603050405020304" pitchFamily="18" charset="0"/>
              </a:rPr>
              <a:t>color</a:t>
            </a:r>
            <a:r>
              <a:rPr lang="en-US" sz="1800" dirty="0">
                <a:latin typeface="Times New Roman" panose="02020603050405020304" pitchFamily="18" charset="0"/>
                <a:cs typeface="Times New Roman" panose="02020603050405020304" pitchFamily="18" charset="0"/>
              </a:rPr>
              <a:t> of the golden crust of bread.</a:t>
            </a:r>
          </a:p>
          <a:p>
            <a:pPr marL="285750" indent="-285750">
              <a:lnSpc>
                <a:spcPct val="150000"/>
              </a:lnSpc>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The </a:t>
            </a:r>
            <a:r>
              <a:rPr lang="en-US" sz="1800" b="1" dirty="0">
                <a:latin typeface="Times New Roman" panose="02020603050405020304" pitchFamily="18" charset="0"/>
                <a:cs typeface="Times New Roman" panose="02020603050405020304" pitchFamily="18" charset="0"/>
              </a:rPr>
              <a:t>aroma</a:t>
            </a:r>
            <a:r>
              <a:rPr lang="en-US" sz="1800" dirty="0">
                <a:latin typeface="Times New Roman" panose="02020603050405020304" pitchFamily="18" charset="0"/>
                <a:cs typeface="Times New Roman" panose="02020603050405020304" pitchFamily="18" charset="0"/>
              </a:rPr>
              <a:t> of roasted coffee and grilled meat.</a:t>
            </a:r>
          </a:p>
          <a:p>
            <a:pPr marL="285750" indent="-285750">
              <a:lnSpc>
                <a:spcPct val="150000"/>
              </a:lnSpc>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The </a:t>
            </a:r>
            <a:r>
              <a:rPr lang="en-US" sz="1800" b="1" dirty="0">
                <a:latin typeface="Times New Roman" panose="02020603050405020304" pitchFamily="18" charset="0"/>
                <a:cs typeface="Times New Roman" panose="02020603050405020304" pitchFamily="18" charset="0"/>
              </a:rPr>
              <a:t>flavor</a:t>
            </a:r>
            <a:r>
              <a:rPr lang="en-US" sz="1800" dirty="0">
                <a:latin typeface="Times New Roman" panose="02020603050405020304" pitchFamily="18" charset="0"/>
                <a:cs typeface="Times New Roman" panose="02020603050405020304" pitchFamily="18" charset="0"/>
              </a:rPr>
              <a:t> of biscuits, </a:t>
            </a:r>
            <a:r>
              <a:rPr lang="en-US" sz="1800" dirty="0" err="1">
                <a:latin typeface="Times New Roman" panose="02020603050405020304" pitchFamily="18" charset="0"/>
                <a:cs typeface="Times New Roman" panose="02020603050405020304" pitchFamily="18" charset="0"/>
              </a:rPr>
              <a:t>french</a:t>
            </a:r>
            <a:r>
              <a:rPr lang="en-US" sz="1800" dirty="0">
                <a:latin typeface="Times New Roman" panose="02020603050405020304" pitchFamily="18" charset="0"/>
                <a:cs typeface="Times New Roman" panose="02020603050405020304" pitchFamily="18" charset="0"/>
              </a:rPr>
              <a:t> fries, and baked potatoes.</a:t>
            </a:r>
          </a:p>
          <a:p>
            <a:pPr marL="285750" indent="-285750">
              <a:lnSpc>
                <a:spcPct val="150000"/>
              </a:lnSpc>
              <a:buFont typeface="Wingdings" panose="05000000000000000000" pitchFamily="2" charset="2"/>
              <a:buChar char="ü"/>
            </a:pPr>
            <a:r>
              <a:rPr lang="en-US" sz="1800" dirty="0">
                <a:latin typeface="Times New Roman" panose="02020603050405020304" pitchFamily="18" charset="0"/>
                <a:cs typeface="Times New Roman" panose="02020603050405020304" pitchFamily="18" charset="0"/>
              </a:rPr>
              <a:t>The </a:t>
            </a:r>
            <a:r>
              <a:rPr lang="en-US" sz="1800" b="1" dirty="0">
                <a:latin typeface="Times New Roman" panose="02020603050405020304" pitchFamily="18" charset="0"/>
                <a:cs typeface="Times New Roman" panose="02020603050405020304" pitchFamily="18" charset="0"/>
              </a:rPr>
              <a:t>color and taste</a:t>
            </a:r>
            <a:r>
              <a:rPr lang="en-US" sz="1800" dirty="0">
                <a:latin typeface="Times New Roman" panose="02020603050405020304" pitchFamily="18" charset="0"/>
                <a:cs typeface="Times New Roman" panose="02020603050405020304" pitchFamily="18" charset="0"/>
              </a:rPr>
              <a:t> of caramelized onions</a:t>
            </a:r>
            <a:r>
              <a:rPr lang="en-US" dirty="0"/>
              <a:t>.</a:t>
            </a:r>
          </a:p>
          <a:p>
            <a:br>
              <a:rPr lang="en-US" dirty="0"/>
            </a:br>
            <a:endParaRPr lang="en-US" sz="18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30217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79CB1-DD66-5DE9-B99A-8E6CCC0B7B43}"/>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5CBB5427-5380-7151-2A96-16A3D982C849}"/>
              </a:ext>
            </a:extLst>
          </p:cNvPr>
          <p:cNvSpPr txBox="1">
            <a:spLocks noGrp="1"/>
          </p:cNvSpPr>
          <p:nvPr>
            <p:ph type="title"/>
          </p:nvPr>
        </p:nvSpPr>
        <p:spPr>
          <a:xfrm>
            <a:off x="1272098" y="-107243"/>
            <a:ext cx="7109054" cy="646086"/>
          </a:xfrm>
          <a:prstGeom prst="rect">
            <a:avLst/>
          </a:prstGeom>
        </p:spPr>
        <p:txBody>
          <a:bodyPr spcFirstLastPara="1" wrap="square" lIns="91425" tIns="91425" rIns="91425" bIns="91425" anchor="t" anchorCtr="0">
            <a:noAutofit/>
          </a:bodyPr>
          <a:lstStyle/>
          <a:p>
            <a:pPr>
              <a:lnSpc>
                <a:spcPct val="150000"/>
              </a:lnSpc>
              <a:buClr>
                <a:srgbClr val="000000"/>
              </a:buClr>
              <a:buSzTx/>
              <a:defRPr/>
            </a:pPr>
            <a:r>
              <a:rPr lang="en" sz="2400" dirty="0">
                <a:solidFill>
                  <a:srgbClr val="FF0000"/>
                </a:solidFill>
              </a:rPr>
              <a:t>— </a:t>
            </a:r>
            <a:r>
              <a:rPr lang="fr-FR" sz="2400" dirty="0">
                <a:solidFill>
                  <a:srgbClr val="FF0000"/>
                </a:solidFill>
              </a:rPr>
              <a:t> </a:t>
            </a:r>
            <a:r>
              <a:rPr lang="en-US" sz="2400" dirty="0">
                <a:solidFill>
                  <a:srgbClr val="FF0000"/>
                </a:solidFill>
              </a:rPr>
              <a:t>Water activity and food modifications</a:t>
            </a:r>
            <a:br>
              <a:rPr lang="en-US" sz="1800" b="0" dirty="0">
                <a:solidFill>
                  <a:srgbClr val="FF0000"/>
                </a:solidFill>
              </a:rPr>
            </a:br>
            <a:br>
              <a:rPr lang="fr-FR" sz="1800" b="0" dirty="0">
                <a:solidFill>
                  <a:srgbClr val="FF0000"/>
                </a:solidFill>
              </a:rPr>
            </a:br>
            <a:endParaRPr sz="1800" b="0" dirty="0">
              <a:solidFill>
                <a:srgbClr val="FF0000"/>
              </a:solidFill>
            </a:endParaRPr>
          </a:p>
        </p:txBody>
      </p:sp>
      <p:sp>
        <p:nvSpPr>
          <p:cNvPr id="3" name="ZoneTexte 2">
            <a:extLst>
              <a:ext uri="{FF2B5EF4-FFF2-40B4-BE49-F238E27FC236}">
                <a16:creationId xmlns:a16="http://schemas.microsoft.com/office/drawing/2014/main" id="{48BD7741-5949-9F02-B1AE-79FB317EEBBF}"/>
              </a:ext>
            </a:extLst>
          </p:cNvPr>
          <p:cNvSpPr txBox="1"/>
          <p:nvPr/>
        </p:nvSpPr>
        <p:spPr>
          <a:xfrm>
            <a:off x="381679" y="426687"/>
            <a:ext cx="8119383" cy="2627899"/>
          </a:xfrm>
          <a:prstGeom prst="rect">
            <a:avLst/>
          </a:prstGeom>
          <a:noFill/>
        </p:spPr>
        <p:txBody>
          <a:bodyPr wrap="square">
            <a:spAutoFit/>
          </a:bodyPr>
          <a:lstStyle/>
          <a:p>
            <a:endParaRPr lang="en-US" sz="1800" b="0" dirty="0">
              <a:latin typeface="Times New Roman" panose="02020603050405020304" pitchFamily="18" charset="0"/>
              <a:cs typeface="Times New Roman" panose="02020603050405020304" pitchFamily="18" charset="0"/>
            </a:endParaRPr>
          </a:p>
          <a:p>
            <a:pPr algn="just">
              <a:lnSpc>
                <a:spcPct val="150000"/>
              </a:lnSpc>
            </a:pPr>
            <a:endParaRPr lang="en-US" sz="1800" b="0" dirty="0">
              <a:latin typeface="Times New Roman" panose="02020603050405020304" pitchFamily="18" charset="0"/>
              <a:cs typeface="Times New Roman" panose="02020603050405020304" pitchFamily="18" charset="0"/>
            </a:endParaRPr>
          </a:p>
          <a:p>
            <a:pPr algn="ctr">
              <a:lnSpc>
                <a:spcPct val="150000"/>
              </a:lnSpc>
            </a:pPr>
            <a:r>
              <a:rPr lang="en-US" sz="2800" b="1" dirty="0">
                <a:solidFill>
                  <a:srgbClr val="FF0000"/>
                </a:solidFill>
                <a:latin typeface="Times New Roman" panose="02020603050405020304" pitchFamily="18" charset="0"/>
                <a:cs typeface="Times New Roman" panose="02020603050405020304" pitchFamily="18" charset="0"/>
              </a:rPr>
              <a:t>Why does it peak in this zone? </a:t>
            </a:r>
            <a:endParaRPr lang="en-US" sz="1800" b="1" dirty="0">
              <a:solidFill>
                <a:srgbClr val="FF0000"/>
              </a:solidFill>
              <a:latin typeface="Times New Roman" panose="02020603050405020304" pitchFamily="18" charset="0"/>
              <a:cs typeface="Times New Roman" panose="02020603050405020304" pitchFamily="18" charset="0"/>
            </a:endParaRPr>
          </a:p>
          <a:p>
            <a:pPr algn="just">
              <a:lnSpc>
                <a:spcPct val="150000"/>
              </a:lnSpc>
            </a:pPr>
            <a:r>
              <a:rPr lang="en-US" sz="1800" b="0" dirty="0">
                <a:latin typeface="Times New Roman" panose="02020603050405020304" pitchFamily="18" charset="0"/>
                <a:cs typeface="Times New Roman" panose="02020603050405020304" pitchFamily="18" charset="0"/>
              </a:rPr>
              <a:t>The Maillard reaction needs a little water for the reactants to move, but too much water dilutes the reactants and slows down the reaction. The optimal zone is often between 0.4 and 0.7, where molecular mobility is good without excessive dilution.</a:t>
            </a:r>
          </a:p>
        </p:txBody>
      </p:sp>
    </p:spTree>
    <p:extLst>
      <p:ext uri="{BB962C8B-B14F-4D97-AF65-F5344CB8AC3E}">
        <p14:creationId xmlns:p14="http://schemas.microsoft.com/office/powerpoint/2010/main" val="8912204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0A949-2B59-02EA-93CE-828DB9894142}"/>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BB5E393E-7E3D-D7A7-7B3C-9CF0D51D73FD}"/>
              </a:ext>
            </a:extLst>
          </p:cNvPr>
          <p:cNvSpPr txBox="1">
            <a:spLocks noGrp="1"/>
          </p:cNvSpPr>
          <p:nvPr>
            <p:ph type="title"/>
          </p:nvPr>
        </p:nvSpPr>
        <p:spPr>
          <a:xfrm>
            <a:off x="1272098" y="-107243"/>
            <a:ext cx="7109054" cy="646086"/>
          </a:xfrm>
          <a:prstGeom prst="rect">
            <a:avLst/>
          </a:prstGeom>
        </p:spPr>
        <p:txBody>
          <a:bodyPr spcFirstLastPara="1" wrap="square" lIns="91425" tIns="91425" rIns="91425" bIns="91425" anchor="t" anchorCtr="0">
            <a:noAutofit/>
          </a:bodyPr>
          <a:lstStyle/>
          <a:p>
            <a:pPr>
              <a:lnSpc>
                <a:spcPct val="150000"/>
              </a:lnSpc>
              <a:buClr>
                <a:srgbClr val="000000"/>
              </a:buClr>
              <a:buSzTx/>
              <a:defRPr/>
            </a:pPr>
            <a:r>
              <a:rPr lang="en" sz="2400" dirty="0">
                <a:solidFill>
                  <a:srgbClr val="FF0000"/>
                </a:solidFill>
              </a:rPr>
              <a:t>— </a:t>
            </a:r>
            <a:r>
              <a:rPr lang="fr-FR" sz="2400" dirty="0">
                <a:solidFill>
                  <a:srgbClr val="FF0000"/>
                </a:solidFill>
              </a:rPr>
              <a:t> </a:t>
            </a:r>
            <a:r>
              <a:rPr lang="en-US" sz="2400" dirty="0">
                <a:solidFill>
                  <a:srgbClr val="FF0000"/>
                </a:solidFill>
              </a:rPr>
              <a:t>Water activity and food modifications</a:t>
            </a:r>
            <a:br>
              <a:rPr lang="en-US" sz="1800" b="0" dirty="0">
                <a:solidFill>
                  <a:srgbClr val="FF0000"/>
                </a:solidFill>
              </a:rPr>
            </a:br>
            <a:br>
              <a:rPr lang="fr-FR" sz="1800" b="0" dirty="0">
                <a:solidFill>
                  <a:srgbClr val="FF0000"/>
                </a:solidFill>
              </a:rPr>
            </a:br>
            <a:endParaRPr sz="1800" b="0" dirty="0">
              <a:solidFill>
                <a:srgbClr val="FF0000"/>
              </a:solidFill>
            </a:endParaRPr>
          </a:p>
        </p:txBody>
      </p:sp>
      <p:sp>
        <p:nvSpPr>
          <p:cNvPr id="3" name="ZoneTexte 2">
            <a:extLst>
              <a:ext uri="{FF2B5EF4-FFF2-40B4-BE49-F238E27FC236}">
                <a16:creationId xmlns:a16="http://schemas.microsoft.com/office/drawing/2014/main" id="{D82693E3-E055-7F1F-476D-813C32E788CF}"/>
              </a:ext>
            </a:extLst>
          </p:cNvPr>
          <p:cNvSpPr txBox="1"/>
          <p:nvPr/>
        </p:nvSpPr>
        <p:spPr>
          <a:xfrm>
            <a:off x="231152" y="749969"/>
            <a:ext cx="8235213" cy="3643562"/>
          </a:xfrm>
          <a:prstGeom prst="rect">
            <a:avLst/>
          </a:prstGeom>
          <a:noFill/>
        </p:spPr>
        <p:txBody>
          <a:bodyPr wrap="square">
            <a:spAutoFit/>
          </a:bodyPr>
          <a:lstStyle/>
          <a:p>
            <a:endParaRPr lang="en-US" sz="1800" b="0" dirty="0">
              <a:latin typeface="Times New Roman" panose="02020603050405020304" pitchFamily="18" charset="0"/>
              <a:cs typeface="Times New Roman" panose="02020603050405020304" pitchFamily="18" charset="0"/>
            </a:endParaRPr>
          </a:p>
          <a:p>
            <a:pPr marL="285750" indent="-285750" algn="just">
              <a:lnSpc>
                <a:spcPct val="150000"/>
              </a:lnSpc>
              <a:buFont typeface="Wingdings" panose="05000000000000000000" pitchFamily="2" charset="2"/>
              <a:buChar char="Ø"/>
            </a:pPr>
            <a:r>
              <a:rPr lang="en-US" sz="1800" b="1" dirty="0">
                <a:solidFill>
                  <a:srgbClr val="FF0000"/>
                </a:solidFill>
                <a:latin typeface="Times New Roman" panose="02020603050405020304" pitchFamily="18" charset="0"/>
                <a:cs typeface="Times New Roman" panose="02020603050405020304" pitchFamily="18" charset="0"/>
              </a:rPr>
              <a:t>Region III (aw &gt; 0.75): The Domain of Rapid Spoilage</a:t>
            </a:r>
          </a:p>
          <a:p>
            <a:pPr marL="285750" indent="-285750" algn="just">
              <a:lnSpc>
                <a:spcPct val="150000"/>
              </a:lnSpc>
              <a:buFont typeface="Wingdings" panose="05000000000000000000" pitchFamily="2" charset="2"/>
              <a:buChar char="ü"/>
            </a:pPr>
            <a:r>
              <a:rPr lang="en-US" sz="1800" b="1" dirty="0">
                <a:solidFill>
                  <a:schemeClr val="tx1"/>
                </a:solidFill>
                <a:latin typeface="Times New Roman" panose="02020603050405020304" pitchFamily="18" charset="0"/>
                <a:cs typeface="Times New Roman" panose="02020603050405020304" pitchFamily="18" charset="0"/>
              </a:rPr>
              <a:t>State of Water:</a:t>
            </a:r>
            <a:r>
              <a:rPr lang="en-US" sz="1800" dirty="0">
                <a:solidFill>
                  <a:schemeClr val="tx1"/>
                </a:solidFill>
                <a:latin typeface="Times New Roman" panose="02020603050405020304" pitchFamily="18" charset="0"/>
                <a:cs typeface="Times New Roman" panose="02020603050405020304" pitchFamily="18" charset="0"/>
              </a:rPr>
              <a:t> Free water is abundant. Foods are typically "wet" (fruits, vegetables, meat, milk).</a:t>
            </a:r>
          </a:p>
          <a:p>
            <a:pPr marL="285750" indent="-285750" algn="just">
              <a:lnSpc>
                <a:spcPct val="150000"/>
              </a:lnSpc>
              <a:buFont typeface="Wingdings" panose="05000000000000000000" pitchFamily="2" charset="2"/>
              <a:buChar char="ü"/>
            </a:pPr>
            <a:r>
              <a:rPr lang="en-US" sz="1800" b="1" dirty="0">
                <a:solidFill>
                  <a:schemeClr val="tx1"/>
                </a:solidFill>
                <a:latin typeface="Times New Roman" panose="02020603050405020304" pitchFamily="18" charset="0"/>
                <a:cs typeface="Times New Roman" panose="02020603050405020304" pitchFamily="18" charset="0"/>
              </a:rPr>
              <a:t>Microbial Growth: </a:t>
            </a:r>
            <a:r>
              <a:rPr lang="en-US" sz="1800" dirty="0">
                <a:solidFill>
                  <a:schemeClr val="tx1"/>
                </a:solidFill>
                <a:latin typeface="Times New Roman" panose="02020603050405020304" pitchFamily="18" charset="0"/>
                <a:cs typeface="Times New Roman" panose="02020603050405020304" pitchFamily="18" charset="0"/>
              </a:rPr>
              <a:t>Explosive. This is the main cause of spoilage. Almost all bacteria (e.g., </a:t>
            </a:r>
            <a:r>
              <a:rPr lang="en-US" sz="1800" i="1" dirty="0">
                <a:solidFill>
                  <a:schemeClr val="tx1"/>
                </a:solidFill>
                <a:latin typeface="Times New Roman" panose="02020603050405020304" pitchFamily="18" charset="0"/>
                <a:cs typeface="Times New Roman" panose="02020603050405020304" pitchFamily="18" charset="0"/>
              </a:rPr>
              <a:t>E. coli</a:t>
            </a:r>
            <a:r>
              <a:rPr lang="en-US" sz="1800" dirty="0">
                <a:solidFill>
                  <a:schemeClr val="tx1"/>
                </a:solidFill>
                <a:latin typeface="Times New Roman" panose="02020603050405020304" pitchFamily="18" charset="0"/>
                <a:cs typeface="Times New Roman" panose="02020603050405020304" pitchFamily="18" charset="0"/>
              </a:rPr>
              <a:t>, </a:t>
            </a:r>
            <a:r>
              <a:rPr lang="en-US" sz="1800" i="1" dirty="0">
                <a:solidFill>
                  <a:schemeClr val="tx1"/>
                </a:solidFill>
                <a:latin typeface="Times New Roman" panose="02020603050405020304" pitchFamily="18" charset="0"/>
                <a:cs typeface="Times New Roman" panose="02020603050405020304" pitchFamily="18" charset="0"/>
              </a:rPr>
              <a:t>Salmonella</a:t>
            </a:r>
            <a:r>
              <a:rPr lang="en-US" sz="1800" dirty="0">
                <a:solidFill>
                  <a:schemeClr val="tx1"/>
                </a:solidFill>
                <a:latin typeface="Times New Roman" panose="02020603050405020304" pitchFamily="18" charset="0"/>
                <a:cs typeface="Times New Roman" panose="02020603050405020304" pitchFamily="18" charset="0"/>
              </a:rPr>
              <a:t>), yeasts, and molds can grow freely. Water is essential for the transport of nutrients, the elimination of waste, and all the internal metabolic reactions of microbes.</a:t>
            </a:r>
          </a:p>
          <a:p>
            <a:pPr algn="just">
              <a:lnSpc>
                <a:spcPct val="150000"/>
              </a:lnSpc>
            </a:pPr>
            <a:endParaRPr lang="en-US" sz="1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387076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65249-0DF7-7AFA-DB74-84199FF2C721}"/>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38BBAB56-592D-27B9-D6BE-0D309099A936}"/>
              </a:ext>
            </a:extLst>
          </p:cNvPr>
          <p:cNvSpPr txBox="1">
            <a:spLocks noGrp="1"/>
          </p:cNvSpPr>
          <p:nvPr>
            <p:ph type="title"/>
          </p:nvPr>
        </p:nvSpPr>
        <p:spPr>
          <a:xfrm>
            <a:off x="1272098" y="-107243"/>
            <a:ext cx="7109054" cy="646086"/>
          </a:xfrm>
          <a:prstGeom prst="rect">
            <a:avLst/>
          </a:prstGeom>
        </p:spPr>
        <p:txBody>
          <a:bodyPr spcFirstLastPara="1" wrap="square" lIns="91425" tIns="91425" rIns="91425" bIns="91425" anchor="t" anchorCtr="0">
            <a:noAutofit/>
          </a:bodyPr>
          <a:lstStyle/>
          <a:p>
            <a:pPr>
              <a:lnSpc>
                <a:spcPct val="150000"/>
              </a:lnSpc>
              <a:buClr>
                <a:srgbClr val="000000"/>
              </a:buClr>
              <a:buSzTx/>
              <a:defRPr/>
            </a:pPr>
            <a:r>
              <a:rPr lang="en" sz="2400" dirty="0">
                <a:solidFill>
                  <a:srgbClr val="FF0000"/>
                </a:solidFill>
              </a:rPr>
              <a:t>— </a:t>
            </a:r>
            <a:r>
              <a:rPr lang="fr-FR" sz="2400" dirty="0">
                <a:solidFill>
                  <a:srgbClr val="FF0000"/>
                </a:solidFill>
              </a:rPr>
              <a:t> </a:t>
            </a:r>
            <a:r>
              <a:rPr lang="en-US" sz="2400" dirty="0">
                <a:solidFill>
                  <a:srgbClr val="FF0000"/>
                </a:solidFill>
              </a:rPr>
              <a:t>Water activity and food modifications</a:t>
            </a:r>
            <a:br>
              <a:rPr lang="en-US" sz="1800" b="0" dirty="0">
                <a:solidFill>
                  <a:srgbClr val="FF0000"/>
                </a:solidFill>
              </a:rPr>
            </a:br>
            <a:br>
              <a:rPr lang="fr-FR" sz="1800" b="0" dirty="0">
                <a:solidFill>
                  <a:srgbClr val="FF0000"/>
                </a:solidFill>
              </a:rPr>
            </a:br>
            <a:endParaRPr sz="1800" b="0" dirty="0">
              <a:solidFill>
                <a:srgbClr val="FF0000"/>
              </a:solidFill>
            </a:endParaRPr>
          </a:p>
        </p:txBody>
      </p:sp>
      <p:sp>
        <p:nvSpPr>
          <p:cNvPr id="3" name="ZoneTexte 2">
            <a:extLst>
              <a:ext uri="{FF2B5EF4-FFF2-40B4-BE49-F238E27FC236}">
                <a16:creationId xmlns:a16="http://schemas.microsoft.com/office/drawing/2014/main" id="{8B0E73BE-B923-7B2E-9195-81F8F2C795F9}"/>
              </a:ext>
            </a:extLst>
          </p:cNvPr>
          <p:cNvSpPr txBox="1"/>
          <p:nvPr/>
        </p:nvSpPr>
        <p:spPr>
          <a:xfrm>
            <a:off x="110216" y="647122"/>
            <a:ext cx="9099097" cy="3366563"/>
          </a:xfrm>
          <a:prstGeom prst="rect">
            <a:avLst/>
          </a:prstGeom>
          <a:noFill/>
        </p:spPr>
        <p:txBody>
          <a:bodyPr wrap="square">
            <a:spAutoFit/>
          </a:bodyPr>
          <a:lstStyle/>
          <a:p>
            <a:pPr algn="just">
              <a:lnSpc>
                <a:spcPct val="150000"/>
              </a:lnSpc>
            </a:pPr>
            <a:r>
              <a:rPr lang="en-US" sz="1800" b="1" dirty="0">
                <a:solidFill>
                  <a:schemeClr val="tx1"/>
                </a:solidFill>
                <a:latin typeface="Times New Roman" panose="02020603050405020304" pitchFamily="18" charset="0"/>
                <a:cs typeface="Times New Roman" panose="02020603050405020304" pitchFamily="18" charset="0"/>
              </a:rPr>
              <a:t>Detailed explanation of reactions:</a:t>
            </a:r>
          </a:p>
          <a:p>
            <a:pPr algn="just">
              <a:lnSpc>
                <a:spcPct val="150000"/>
              </a:lnSpc>
            </a:pPr>
            <a:r>
              <a:rPr lang="en-US" sz="1800" dirty="0">
                <a:solidFill>
                  <a:schemeClr val="tx1"/>
                </a:solidFill>
                <a:latin typeface="Times New Roman" panose="02020603050405020304" pitchFamily="18" charset="0"/>
                <a:cs typeface="Times New Roman" panose="02020603050405020304" pitchFamily="18" charset="0"/>
              </a:rPr>
              <a:t>All reactions accelerate: The abundance of free water allows for rapid diffusion of reactants.</a:t>
            </a:r>
          </a:p>
          <a:p>
            <a:pPr marL="285750" indent="-285750" algn="just">
              <a:lnSpc>
                <a:spcPct val="150000"/>
              </a:lnSpc>
              <a:buFont typeface="Wingdings" panose="05000000000000000000" pitchFamily="2" charset="2"/>
              <a:buChar char="ü"/>
            </a:pPr>
            <a:r>
              <a:rPr lang="en-US" sz="1800" b="1" dirty="0">
                <a:solidFill>
                  <a:schemeClr val="tx1"/>
                </a:solidFill>
                <a:latin typeface="Times New Roman" panose="02020603050405020304" pitchFamily="18" charset="0"/>
                <a:cs typeface="Times New Roman" panose="02020603050405020304" pitchFamily="18" charset="0"/>
              </a:rPr>
              <a:t>Hydrolysis:</a:t>
            </a:r>
            <a:r>
              <a:rPr lang="en-US" sz="1800" dirty="0">
                <a:solidFill>
                  <a:schemeClr val="tx1"/>
                </a:solidFill>
                <a:latin typeface="Times New Roman" panose="02020603050405020304" pitchFamily="18" charset="0"/>
                <a:cs typeface="Times New Roman" panose="02020603050405020304" pitchFamily="18" charset="0"/>
              </a:rPr>
              <a:t> Hydrolysis reactions (breaking molecules with water) become very important. For example, the hydrolysis of sugars (sucrose splitting into glucose and fructose) or the degradation of water-soluble vitamins (like vitamin C).</a:t>
            </a:r>
          </a:p>
          <a:p>
            <a:pPr marL="285750" indent="-285750" algn="just">
              <a:lnSpc>
                <a:spcPct val="150000"/>
              </a:lnSpc>
              <a:buFont typeface="Wingdings" panose="05000000000000000000" pitchFamily="2" charset="2"/>
              <a:buChar char="ü"/>
            </a:pPr>
            <a:r>
              <a:rPr lang="en-US" sz="1800" b="1" dirty="0">
                <a:solidFill>
                  <a:schemeClr val="tx1"/>
                </a:solidFill>
                <a:latin typeface="Times New Roman" panose="02020603050405020304" pitchFamily="18" charset="0"/>
                <a:cs typeface="Times New Roman" panose="02020603050405020304" pitchFamily="18" charset="0"/>
              </a:rPr>
              <a:t>Maximum Enzymatic Activity: </a:t>
            </a:r>
            <a:r>
              <a:rPr lang="en-US" sz="1800" dirty="0">
                <a:solidFill>
                  <a:schemeClr val="tx1"/>
                </a:solidFill>
                <a:latin typeface="Times New Roman" panose="02020603050405020304" pitchFamily="18" charset="0"/>
                <a:cs typeface="Times New Roman" panose="02020603050405020304" pitchFamily="18" charset="0"/>
              </a:rPr>
              <a:t>Enzymes from microbes and those naturally present in the food work at their maximum speed, leading to softening, changes in texture, and the production of spoilage compounds.</a:t>
            </a:r>
          </a:p>
        </p:txBody>
      </p:sp>
    </p:spTree>
    <p:extLst>
      <p:ext uri="{BB962C8B-B14F-4D97-AF65-F5344CB8AC3E}">
        <p14:creationId xmlns:p14="http://schemas.microsoft.com/office/powerpoint/2010/main" val="91326497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21BFC-C9CE-ECA0-50D6-30954CD49FF4}"/>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3E4A6D79-4556-2CF6-6B1F-CB5DD932E80A}"/>
              </a:ext>
            </a:extLst>
          </p:cNvPr>
          <p:cNvSpPr txBox="1">
            <a:spLocks noGrp="1"/>
          </p:cNvSpPr>
          <p:nvPr>
            <p:ph type="title"/>
          </p:nvPr>
        </p:nvSpPr>
        <p:spPr>
          <a:xfrm>
            <a:off x="1272098" y="-107243"/>
            <a:ext cx="7109054" cy="646086"/>
          </a:xfrm>
          <a:prstGeom prst="rect">
            <a:avLst/>
          </a:prstGeom>
        </p:spPr>
        <p:txBody>
          <a:bodyPr spcFirstLastPara="1" wrap="square" lIns="91425" tIns="91425" rIns="91425" bIns="91425" anchor="t" anchorCtr="0">
            <a:noAutofit/>
          </a:bodyPr>
          <a:lstStyle/>
          <a:p>
            <a:pPr>
              <a:lnSpc>
                <a:spcPct val="150000"/>
              </a:lnSpc>
              <a:buClr>
                <a:srgbClr val="000000"/>
              </a:buClr>
              <a:buSzTx/>
              <a:defRPr/>
            </a:pPr>
            <a:r>
              <a:rPr lang="en" sz="2400" dirty="0">
                <a:solidFill>
                  <a:srgbClr val="FF0000"/>
                </a:solidFill>
              </a:rPr>
              <a:t>— </a:t>
            </a:r>
            <a:r>
              <a:rPr lang="fr-FR" sz="2400" dirty="0">
                <a:solidFill>
                  <a:srgbClr val="FF0000"/>
                </a:solidFill>
              </a:rPr>
              <a:t> </a:t>
            </a:r>
            <a:r>
              <a:rPr lang="en-US" sz="2400" dirty="0">
                <a:solidFill>
                  <a:srgbClr val="FF0000"/>
                </a:solidFill>
              </a:rPr>
              <a:t>Water activity and food modifications</a:t>
            </a:r>
            <a:br>
              <a:rPr lang="en-US" sz="1800" b="0" dirty="0">
                <a:solidFill>
                  <a:srgbClr val="FF0000"/>
                </a:solidFill>
              </a:rPr>
            </a:br>
            <a:br>
              <a:rPr lang="fr-FR" sz="1800" b="0" dirty="0">
                <a:solidFill>
                  <a:srgbClr val="FF0000"/>
                </a:solidFill>
              </a:rPr>
            </a:br>
            <a:endParaRPr sz="1800" b="0" dirty="0">
              <a:solidFill>
                <a:srgbClr val="FF0000"/>
              </a:solidFill>
            </a:endParaRPr>
          </a:p>
        </p:txBody>
      </p:sp>
      <p:graphicFrame>
        <p:nvGraphicFramePr>
          <p:cNvPr id="2" name="Tableau 1">
            <a:extLst>
              <a:ext uri="{FF2B5EF4-FFF2-40B4-BE49-F238E27FC236}">
                <a16:creationId xmlns:a16="http://schemas.microsoft.com/office/drawing/2014/main" id="{D7792459-AF53-2DD4-221C-CD054941E209}"/>
              </a:ext>
            </a:extLst>
          </p:cNvPr>
          <p:cNvGraphicFramePr>
            <a:graphicFrameLocks noGrp="1"/>
          </p:cNvGraphicFramePr>
          <p:nvPr>
            <p:extLst>
              <p:ext uri="{D42A27DB-BD31-4B8C-83A1-F6EECF244321}">
                <p14:modId xmlns:p14="http://schemas.microsoft.com/office/powerpoint/2010/main" val="3127648848"/>
              </p:ext>
            </p:extLst>
          </p:nvPr>
        </p:nvGraphicFramePr>
        <p:xfrm>
          <a:off x="702129" y="1285875"/>
          <a:ext cx="7684680" cy="2570480"/>
        </p:xfrm>
        <a:graphic>
          <a:graphicData uri="http://schemas.openxmlformats.org/drawingml/2006/table">
            <a:tbl>
              <a:tblPr>
                <a:tableStyleId>{ED083AE6-46FA-4A59-8FB0-9F97EB10719F}</a:tableStyleId>
              </a:tblPr>
              <a:tblGrid>
                <a:gridCol w="1630363">
                  <a:extLst>
                    <a:ext uri="{9D8B030D-6E8A-4147-A177-3AD203B41FA5}">
                      <a16:colId xmlns:a16="http://schemas.microsoft.com/office/drawing/2014/main" val="880685144"/>
                    </a:ext>
                  </a:extLst>
                </a:gridCol>
                <a:gridCol w="2021160">
                  <a:extLst>
                    <a:ext uri="{9D8B030D-6E8A-4147-A177-3AD203B41FA5}">
                      <a16:colId xmlns:a16="http://schemas.microsoft.com/office/drawing/2014/main" val="531123786"/>
                    </a:ext>
                  </a:extLst>
                </a:gridCol>
                <a:gridCol w="4033157">
                  <a:extLst>
                    <a:ext uri="{9D8B030D-6E8A-4147-A177-3AD203B41FA5}">
                      <a16:colId xmlns:a16="http://schemas.microsoft.com/office/drawing/2014/main" val="1787180337"/>
                    </a:ext>
                  </a:extLst>
                </a:gridCol>
              </a:tblGrid>
              <a:tr h="0">
                <a:tc>
                  <a:txBody>
                    <a:bodyPr/>
                    <a:lstStyle/>
                    <a:p>
                      <a:pPr algn="ctr" fontAlgn="t" latinLnBrk="0">
                        <a:buNone/>
                      </a:pPr>
                      <a:r>
                        <a:rPr lang="fr-FR" sz="1800" b="1" dirty="0" err="1">
                          <a:effectLst/>
                          <a:latin typeface="Times New Roman" panose="02020603050405020304" pitchFamily="18" charset="0"/>
                          <a:cs typeface="Times New Roman" panose="02020603050405020304" pitchFamily="18" charset="0"/>
                        </a:rPr>
                        <a:t>Aw</a:t>
                      </a:r>
                      <a:r>
                        <a:rPr lang="fr-FR" sz="1800" b="1" dirty="0">
                          <a:effectLst/>
                          <a:latin typeface="Times New Roman" panose="02020603050405020304" pitchFamily="18" charset="0"/>
                          <a:cs typeface="Times New Roman" panose="02020603050405020304" pitchFamily="18" charset="0"/>
                        </a:rPr>
                        <a:t> (Water Activity)</a:t>
                      </a:r>
                    </a:p>
                  </a:txBody>
                  <a:tcPr marL="50800" marR="50800" marT="50800" marB="50800"/>
                </a:tc>
                <a:tc>
                  <a:txBody>
                    <a:bodyPr/>
                    <a:lstStyle/>
                    <a:p>
                      <a:pPr algn="ctr" fontAlgn="t" latinLnBrk="0">
                        <a:buNone/>
                      </a:pPr>
                      <a:r>
                        <a:rPr lang="fr-FR" sz="1800" b="1" dirty="0">
                          <a:effectLst/>
                          <a:latin typeface="Times New Roman" panose="02020603050405020304" pitchFamily="18" charset="0"/>
                          <a:cs typeface="Times New Roman" panose="02020603050405020304" pitchFamily="18" charset="0"/>
                        </a:rPr>
                        <a:t> </a:t>
                      </a:r>
                      <a:r>
                        <a:rPr lang="fr-FR" sz="1800" b="1" dirty="0" err="1">
                          <a:effectLst/>
                          <a:latin typeface="Times New Roman" panose="02020603050405020304" pitchFamily="18" charset="0"/>
                          <a:cs typeface="Times New Roman" panose="02020603050405020304" pitchFamily="18" charset="0"/>
                        </a:rPr>
                        <a:t>Examples</a:t>
                      </a:r>
                      <a:endParaRPr lang="fr-FR" sz="1800" b="1" dirty="0">
                        <a:effectLst/>
                        <a:latin typeface="Times New Roman" panose="02020603050405020304" pitchFamily="18" charset="0"/>
                        <a:cs typeface="Times New Roman" panose="02020603050405020304" pitchFamily="18" charset="0"/>
                      </a:endParaRPr>
                    </a:p>
                  </a:txBody>
                  <a:tcPr marL="50800" marR="50800" marT="50800" marB="50800"/>
                </a:tc>
                <a:tc>
                  <a:txBody>
                    <a:bodyPr/>
                    <a:lstStyle/>
                    <a:p>
                      <a:pPr algn="ctr" fontAlgn="t" latinLnBrk="0">
                        <a:buNone/>
                      </a:pPr>
                      <a:r>
                        <a:rPr lang="fr-FR" sz="1800" b="1" dirty="0" err="1">
                          <a:effectLst/>
                          <a:latin typeface="Times New Roman" panose="02020603050405020304" pitchFamily="18" charset="0"/>
                          <a:cs typeface="Times New Roman" panose="02020603050405020304" pitchFamily="18" charset="0"/>
                        </a:rPr>
                        <a:t>What</a:t>
                      </a:r>
                      <a:r>
                        <a:rPr lang="fr-FR" sz="1800" b="1" dirty="0">
                          <a:effectLst/>
                          <a:latin typeface="Times New Roman" panose="02020603050405020304" pitchFamily="18" charset="0"/>
                          <a:cs typeface="Times New Roman" panose="02020603050405020304" pitchFamily="18" charset="0"/>
                        </a:rPr>
                        <a:t> </a:t>
                      </a:r>
                      <a:r>
                        <a:rPr lang="fr-FR" sz="1800" b="1" dirty="0" err="1">
                          <a:effectLst/>
                          <a:latin typeface="Times New Roman" panose="02020603050405020304" pitchFamily="18" charset="0"/>
                          <a:cs typeface="Times New Roman" panose="02020603050405020304" pitchFamily="18" charset="0"/>
                        </a:rPr>
                        <a:t>Happens</a:t>
                      </a:r>
                      <a:r>
                        <a:rPr lang="fr-FR" sz="1800" b="1" dirty="0">
                          <a:effectLst/>
                          <a:latin typeface="Times New Roman" panose="02020603050405020304" pitchFamily="18" charset="0"/>
                          <a:cs typeface="Times New Roman" panose="02020603050405020304" pitchFamily="18" charset="0"/>
                        </a:rPr>
                        <a:t> (</a:t>
                      </a:r>
                      <a:r>
                        <a:rPr lang="fr-FR" sz="1800" b="1" dirty="0" err="1">
                          <a:effectLst/>
                          <a:latin typeface="Times New Roman" panose="02020603050405020304" pitchFamily="18" charset="0"/>
                          <a:cs typeface="Times New Roman" panose="02020603050405020304" pitchFamily="18" charset="0"/>
                        </a:rPr>
                        <a:t>Reactions</a:t>
                      </a:r>
                      <a:r>
                        <a:rPr lang="fr-FR" sz="1800" b="1" dirty="0">
                          <a:effectLst/>
                          <a:latin typeface="Times New Roman" panose="02020603050405020304" pitchFamily="18" charset="0"/>
                          <a:cs typeface="Times New Roman" panose="02020603050405020304" pitchFamily="18" charset="0"/>
                        </a:rPr>
                        <a:t>/Risks)</a:t>
                      </a:r>
                    </a:p>
                  </a:txBody>
                  <a:tcPr marL="50800" marR="50800" marT="50800" marB="50800"/>
                </a:tc>
                <a:extLst>
                  <a:ext uri="{0D108BD9-81ED-4DB2-BD59-A6C34878D82A}">
                    <a16:rowId xmlns:a16="http://schemas.microsoft.com/office/drawing/2014/main" val="481151365"/>
                  </a:ext>
                </a:extLst>
              </a:tr>
              <a:tr h="0">
                <a:tc>
                  <a:txBody>
                    <a:bodyPr/>
                    <a:lstStyle/>
                    <a:p>
                      <a:pPr fontAlgn="base" latinLnBrk="0">
                        <a:buNone/>
                      </a:pPr>
                      <a:r>
                        <a:rPr lang="fr-FR" sz="1800">
                          <a:effectLst/>
                          <a:latin typeface="Times New Roman" panose="02020603050405020304" pitchFamily="18" charset="0"/>
                          <a:cs typeface="Times New Roman" panose="02020603050405020304" pitchFamily="18" charset="0"/>
                        </a:rPr>
                        <a:t>&lt; 0.3</a:t>
                      </a:r>
                    </a:p>
                  </a:txBody>
                  <a:tcPr marL="50800" marR="50800" anchor="ctr"/>
                </a:tc>
                <a:tc>
                  <a:txBody>
                    <a:bodyPr/>
                    <a:lstStyle/>
                    <a:p>
                      <a:pPr fontAlgn="base" latinLnBrk="0">
                        <a:buNone/>
                      </a:pPr>
                      <a:r>
                        <a:rPr lang="fr-FR" sz="1800" dirty="0">
                          <a:effectLst/>
                          <a:latin typeface="Times New Roman" panose="02020603050405020304" pitchFamily="18" charset="0"/>
                          <a:cs typeface="Times New Roman" panose="02020603050405020304" pitchFamily="18" charset="0"/>
                        </a:rPr>
                        <a:t>Biscuits, </a:t>
                      </a:r>
                      <a:r>
                        <a:rPr lang="fr-FR" sz="1800" dirty="0" err="1">
                          <a:effectLst/>
                          <a:latin typeface="Times New Roman" panose="02020603050405020304" pitchFamily="18" charset="0"/>
                          <a:cs typeface="Times New Roman" panose="02020603050405020304" pitchFamily="18" charset="0"/>
                        </a:rPr>
                        <a:t>cereal</a:t>
                      </a:r>
                      <a:r>
                        <a:rPr lang="fr-FR" sz="1800" dirty="0">
                          <a:effectLst/>
                          <a:latin typeface="Times New Roman" panose="02020603050405020304" pitchFamily="18" charset="0"/>
                          <a:cs typeface="Times New Roman" panose="02020603050405020304" pitchFamily="18" charset="0"/>
                        </a:rPr>
                        <a:t>, </a:t>
                      </a:r>
                      <a:r>
                        <a:rPr lang="fr-FR" sz="1800" dirty="0" err="1">
                          <a:effectLst/>
                          <a:latin typeface="Times New Roman" panose="02020603050405020304" pitchFamily="18" charset="0"/>
                          <a:cs typeface="Times New Roman" panose="02020603050405020304" pitchFamily="18" charset="0"/>
                        </a:rPr>
                        <a:t>powdered</a:t>
                      </a:r>
                      <a:r>
                        <a:rPr lang="fr-FR" sz="1800" dirty="0">
                          <a:effectLst/>
                          <a:latin typeface="Times New Roman" panose="02020603050405020304" pitchFamily="18" charset="0"/>
                          <a:cs typeface="Times New Roman" panose="02020603050405020304" pitchFamily="18" charset="0"/>
                        </a:rPr>
                        <a:t> </a:t>
                      </a:r>
                      <a:r>
                        <a:rPr lang="fr-FR" sz="1800" dirty="0" err="1">
                          <a:effectLst/>
                          <a:latin typeface="Times New Roman" panose="02020603050405020304" pitchFamily="18" charset="0"/>
                          <a:cs typeface="Times New Roman" panose="02020603050405020304" pitchFamily="18" charset="0"/>
                        </a:rPr>
                        <a:t>milk</a:t>
                      </a:r>
                      <a:endParaRPr lang="fr-FR" sz="1800" dirty="0">
                        <a:effectLst/>
                        <a:latin typeface="Times New Roman" panose="02020603050405020304" pitchFamily="18" charset="0"/>
                        <a:cs typeface="Times New Roman" panose="02020603050405020304" pitchFamily="18" charset="0"/>
                      </a:endParaRPr>
                    </a:p>
                  </a:txBody>
                  <a:tcPr marL="50800" marR="50800" anchor="ctr"/>
                </a:tc>
                <a:tc>
                  <a:txBody>
                    <a:bodyPr/>
                    <a:lstStyle/>
                    <a:p>
                      <a:pPr fontAlgn="base" latinLnBrk="0">
                        <a:buNone/>
                      </a:pPr>
                      <a:r>
                        <a:rPr lang="en-US" sz="1800" dirty="0">
                          <a:effectLst/>
                          <a:latin typeface="Times New Roman" panose="02020603050405020304" pitchFamily="18" charset="0"/>
                          <a:cs typeface="Times New Roman" panose="02020603050405020304" pitchFamily="18" charset="0"/>
                        </a:rPr>
                        <a:t>No microbes, rancidity (fat oxidation possible)</a:t>
                      </a:r>
                    </a:p>
                  </a:txBody>
                  <a:tcPr marL="50800" marR="50800" anchor="ctr"/>
                </a:tc>
                <a:extLst>
                  <a:ext uri="{0D108BD9-81ED-4DB2-BD59-A6C34878D82A}">
                    <a16:rowId xmlns:a16="http://schemas.microsoft.com/office/drawing/2014/main" val="2071786308"/>
                  </a:ext>
                </a:extLst>
              </a:tr>
              <a:tr h="0">
                <a:tc>
                  <a:txBody>
                    <a:bodyPr/>
                    <a:lstStyle/>
                    <a:p>
                      <a:pPr fontAlgn="base" latinLnBrk="0">
                        <a:buNone/>
                      </a:pPr>
                      <a:r>
                        <a:rPr lang="fr-FR" sz="1800">
                          <a:effectLst/>
                          <a:latin typeface="Times New Roman" panose="02020603050405020304" pitchFamily="18" charset="0"/>
                          <a:cs typeface="Times New Roman" panose="02020603050405020304" pitchFamily="18" charset="0"/>
                        </a:rPr>
                        <a:t>0.3 - 0.7</a:t>
                      </a:r>
                    </a:p>
                  </a:txBody>
                  <a:tcPr marL="50800" marR="50800" anchor="ctr"/>
                </a:tc>
                <a:tc>
                  <a:txBody>
                    <a:bodyPr/>
                    <a:lstStyle/>
                    <a:p>
                      <a:pPr fontAlgn="base" latinLnBrk="0">
                        <a:buNone/>
                      </a:pPr>
                      <a:r>
                        <a:rPr lang="fr-FR" sz="1800">
                          <a:effectLst/>
                          <a:latin typeface="Times New Roman" panose="02020603050405020304" pitchFamily="18" charset="0"/>
                          <a:cs typeface="Times New Roman" panose="02020603050405020304" pitchFamily="18" charset="0"/>
                        </a:rPr>
                        <a:t>Raisins, chocolate, dry-cured ham</a:t>
                      </a:r>
                    </a:p>
                  </a:txBody>
                  <a:tcPr marL="50800" marR="50800" anchor="ctr"/>
                </a:tc>
                <a:tc>
                  <a:txBody>
                    <a:bodyPr/>
                    <a:lstStyle/>
                    <a:p>
                      <a:pPr fontAlgn="base" latinLnBrk="0">
                        <a:buNone/>
                      </a:pPr>
                      <a:r>
                        <a:rPr lang="en-US" sz="1800" dirty="0">
                          <a:effectLst/>
                          <a:latin typeface="Times New Roman" panose="02020603050405020304" pitchFamily="18" charset="0"/>
                          <a:cs typeface="Times New Roman" panose="02020603050405020304" pitchFamily="18" charset="0"/>
                        </a:rPr>
                        <a:t>Maillard, good shelf life, few microbes</a:t>
                      </a:r>
                    </a:p>
                  </a:txBody>
                  <a:tcPr marL="50800" marR="50800" anchor="ctr"/>
                </a:tc>
                <a:extLst>
                  <a:ext uri="{0D108BD9-81ED-4DB2-BD59-A6C34878D82A}">
                    <a16:rowId xmlns:a16="http://schemas.microsoft.com/office/drawing/2014/main" val="3092126532"/>
                  </a:ext>
                </a:extLst>
              </a:tr>
              <a:tr h="0">
                <a:tc>
                  <a:txBody>
                    <a:bodyPr/>
                    <a:lstStyle/>
                    <a:p>
                      <a:pPr fontAlgn="base" latinLnBrk="0">
                        <a:buNone/>
                      </a:pPr>
                      <a:r>
                        <a:rPr lang="fr-FR" sz="1800" dirty="0">
                          <a:effectLst/>
                          <a:latin typeface="Times New Roman" panose="02020603050405020304" pitchFamily="18" charset="0"/>
                          <a:cs typeface="Times New Roman" panose="02020603050405020304" pitchFamily="18" charset="0"/>
                        </a:rPr>
                        <a:t>&gt; 0.7</a:t>
                      </a:r>
                    </a:p>
                  </a:txBody>
                  <a:tcPr marL="50800" marR="50800" anchor="ctr"/>
                </a:tc>
                <a:tc>
                  <a:txBody>
                    <a:bodyPr/>
                    <a:lstStyle/>
                    <a:p>
                      <a:pPr fontAlgn="base" latinLnBrk="0">
                        <a:buNone/>
                      </a:pPr>
                      <a:r>
                        <a:rPr lang="fr-FR" sz="1800">
                          <a:effectLst/>
                          <a:latin typeface="Times New Roman" panose="02020603050405020304" pitchFamily="18" charset="0"/>
                          <a:cs typeface="Times New Roman" panose="02020603050405020304" pitchFamily="18" charset="0"/>
                        </a:rPr>
                        <a:t>Bread, meat, yogurt, apples</a:t>
                      </a:r>
                    </a:p>
                  </a:txBody>
                  <a:tcPr marL="50800" marR="50800" anchor="ctr"/>
                </a:tc>
                <a:tc>
                  <a:txBody>
                    <a:bodyPr/>
                    <a:lstStyle/>
                    <a:p>
                      <a:pPr fontAlgn="base" latinLnBrk="0">
                        <a:buNone/>
                      </a:pPr>
                      <a:r>
                        <a:rPr lang="en-US" sz="1800" dirty="0">
                          <a:effectLst/>
                          <a:latin typeface="Times New Roman" panose="02020603050405020304" pitchFamily="18" charset="0"/>
                          <a:cs typeface="Times New Roman" panose="02020603050405020304" pitchFamily="18" charset="0"/>
                        </a:rPr>
                        <a:t>Microbial growth, enzymatic reactions, spoilage</a:t>
                      </a:r>
                    </a:p>
                  </a:txBody>
                  <a:tcPr marL="50800" marR="50800" anchor="ctr"/>
                </a:tc>
                <a:extLst>
                  <a:ext uri="{0D108BD9-81ED-4DB2-BD59-A6C34878D82A}">
                    <a16:rowId xmlns:a16="http://schemas.microsoft.com/office/drawing/2014/main" val="698412378"/>
                  </a:ext>
                </a:extLst>
              </a:tr>
            </a:tbl>
          </a:graphicData>
        </a:graphic>
      </p:graphicFrame>
      <p:sp>
        <p:nvSpPr>
          <p:cNvPr id="4" name="Rectangle 1">
            <a:extLst>
              <a:ext uri="{FF2B5EF4-FFF2-40B4-BE49-F238E27FC236}">
                <a16:creationId xmlns:a16="http://schemas.microsoft.com/office/drawing/2014/main" id="{E3CAC569-9422-F9BA-B0DC-0CB94CFF1F39}"/>
              </a:ext>
            </a:extLst>
          </p:cNvPr>
          <p:cNvSpPr>
            <a:spLocks noChangeArrowheads="1"/>
          </p:cNvSpPr>
          <p:nvPr/>
        </p:nvSpPr>
        <p:spPr bwMode="auto">
          <a:xfrm>
            <a:off x="2222500" y="1285875"/>
            <a:ext cx="9144000" cy="0"/>
          </a:xfrm>
          <a:prstGeom prst="rect">
            <a:avLst/>
          </a:prstGeom>
          <a:solidFill>
            <a:schemeClr val="accent5">
              <a:lumMod val="40000"/>
              <a:lumOff val="60000"/>
            </a:schemeClr>
          </a:solidFill>
          <a:ln>
            <a:noFill/>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a:ln>
                  <a:noFill/>
                </a:ln>
                <a:solidFill>
                  <a:schemeClr val="tx1"/>
                </a:solidFill>
                <a:effectLst/>
                <a:latin typeface="Arial" panose="020B0604020202020204" pitchFamily="34" charset="0"/>
              </a:rPr>
            </a:br>
            <a:endParaRPr kumimoji="0" lang="fr-FR" altLang="fr-FR"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904065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99F9B-0BED-7BFE-F94B-A836B7CD665C}"/>
            </a:ext>
          </a:extLst>
        </p:cNvPr>
        <p:cNvGrpSpPr/>
        <p:nvPr/>
      </p:nvGrpSpPr>
      <p:grpSpPr>
        <a:xfrm>
          <a:off x="0" y="0"/>
          <a:ext cx="0" cy="0"/>
          <a:chOff x="0" y="0"/>
          <a:chExt cx="0" cy="0"/>
        </a:xfrm>
      </p:grpSpPr>
      <p:pic>
        <p:nvPicPr>
          <p:cNvPr id="7" name="Image 6">
            <a:extLst>
              <a:ext uri="{FF2B5EF4-FFF2-40B4-BE49-F238E27FC236}">
                <a16:creationId xmlns:a16="http://schemas.microsoft.com/office/drawing/2014/main" id="{374635DF-DDA4-782D-7F7E-4518D0590E16}"/>
              </a:ext>
            </a:extLst>
          </p:cNvPr>
          <p:cNvPicPr>
            <a:picLocks noChangeAspect="1"/>
          </p:cNvPicPr>
          <p:nvPr/>
        </p:nvPicPr>
        <p:blipFill>
          <a:blip r:embed="rId2"/>
          <a:stretch>
            <a:fillRect/>
          </a:stretch>
        </p:blipFill>
        <p:spPr>
          <a:xfrm>
            <a:off x="4038006" y="0"/>
            <a:ext cx="5179473" cy="5226941"/>
          </a:xfrm>
          <a:prstGeom prst="rect">
            <a:avLst/>
          </a:prstGeom>
        </p:spPr>
      </p:pic>
      <p:sp>
        <p:nvSpPr>
          <p:cNvPr id="10" name="Google Shape;862;p51">
            <a:extLst>
              <a:ext uri="{FF2B5EF4-FFF2-40B4-BE49-F238E27FC236}">
                <a16:creationId xmlns:a16="http://schemas.microsoft.com/office/drawing/2014/main" id="{78A12DB2-356D-DBBC-CA5F-DACC464BC352}"/>
              </a:ext>
            </a:extLst>
          </p:cNvPr>
          <p:cNvSpPr txBox="1">
            <a:spLocks/>
          </p:cNvSpPr>
          <p:nvPr/>
        </p:nvSpPr>
        <p:spPr>
          <a:xfrm>
            <a:off x="0" y="1208314"/>
            <a:ext cx="3681839" cy="75111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Questrial"/>
              <a:buNone/>
              <a:defRPr sz="2000" b="1" i="0" u="none" strike="noStrike" cap="none">
                <a:solidFill>
                  <a:schemeClr val="dk1"/>
                </a:solidFill>
                <a:latin typeface="Questrial"/>
                <a:ea typeface="Questrial"/>
                <a:cs typeface="Questrial"/>
                <a:sym typeface="Questrial"/>
              </a:defRPr>
            </a:lvl1pPr>
            <a:lvl2pPr marR="0" lvl="1"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2pPr>
            <a:lvl3pPr marR="0" lvl="2"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3pPr>
            <a:lvl4pPr marR="0" lvl="3"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4pPr>
            <a:lvl5pPr marR="0" lvl="4"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5pPr>
            <a:lvl6pPr marR="0" lvl="5"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6pPr>
            <a:lvl7pPr marR="0" lvl="6"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7pPr>
            <a:lvl8pPr marR="0" lvl="7"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8pPr>
            <a:lvl9pPr marR="0" lvl="8" algn="ctr" rtl="0">
              <a:lnSpc>
                <a:spcPct val="100000"/>
              </a:lnSpc>
              <a:spcBef>
                <a:spcPts val="0"/>
              </a:spcBef>
              <a:spcAft>
                <a:spcPts val="0"/>
              </a:spcAft>
              <a:buClr>
                <a:schemeClr val="dk1"/>
              </a:buClr>
              <a:buSzPts val="3000"/>
              <a:buFont typeface="Questrial"/>
              <a:buNone/>
              <a:defRPr sz="3000" b="1" i="0" u="none" strike="noStrike" cap="none">
                <a:solidFill>
                  <a:schemeClr val="dk1"/>
                </a:solidFill>
                <a:latin typeface="Questrial"/>
                <a:ea typeface="Questrial"/>
                <a:cs typeface="Questrial"/>
                <a:sym typeface="Questrial"/>
              </a:defRPr>
            </a:lvl9pPr>
          </a:lstStyle>
          <a:p>
            <a:pPr algn="ctr">
              <a:lnSpc>
                <a:spcPct val="150000"/>
              </a:lnSpc>
              <a:buClr>
                <a:srgbClr val="000000"/>
              </a:buClr>
              <a:buSzTx/>
              <a:defRPr/>
            </a:pPr>
            <a:r>
              <a:rPr lang="en-US" sz="2400" dirty="0">
                <a:solidFill>
                  <a:srgbClr val="FF0000"/>
                </a:solidFill>
              </a:rPr>
              <a:t>—  Water activity and food</a:t>
            </a:r>
          </a:p>
          <a:p>
            <a:pPr algn="ctr">
              <a:lnSpc>
                <a:spcPct val="150000"/>
              </a:lnSpc>
              <a:buClr>
                <a:srgbClr val="000000"/>
              </a:buClr>
              <a:buSzTx/>
              <a:defRPr/>
            </a:pPr>
            <a:r>
              <a:rPr lang="en-US" sz="2400" dirty="0">
                <a:solidFill>
                  <a:srgbClr val="FF0000"/>
                </a:solidFill>
              </a:rPr>
              <a:t> modifications</a:t>
            </a:r>
            <a:br>
              <a:rPr lang="en-US" sz="1800" b="0" dirty="0">
                <a:solidFill>
                  <a:srgbClr val="FF0000"/>
                </a:solidFill>
              </a:rPr>
            </a:br>
            <a:br>
              <a:rPr lang="en-US" sz="1800" b="0" dirty="0">
                <a:solidFill>
                  <a:srgbClr val="FF0000"/>
                </a:solidFill>
              </a:rPr>
            </a:br>
            <a:endParaRPr lang="en-US" sz="1800" b="0" dirty="0">
              <a:solidFill>
                <a:srgbClr val="FF0000"/>
              </a:solidFill>
            </a:endParaRPr>
          </a:p>
        </p:txBody>
      </p:sp>
      <p:sp>
        <p:nvSpPr>
          <p:cNvPr id="11" name="Rectangle 10">
            <a:extLst>
              <a:ext uri="{FF2B5EF4-FFF2-40B4-BE49-F238E27FC236}">
                <a16:creationId xmlns:a16="http://schemas.microsoft.com/office/drawing/2014/main" id="{F415E43D-D2C8-5E8F-183D-39B831F40452}"/>
              </a:ext>
            </a:extLst>
          </p:cNvPr>
          <p:cNvSpPr/>
          <p:nvPr/>
        </p:nvSpPr>
        <p:spPr>
          <a:xfrm>
            <a:off x="6989093" y="1453242"/>
            <a:ext cx="677403" cy="261257"/>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latin typeface="Times New Roman" panose="02020603050405020304" pitchFamily="18" charset="0"/>
                <a:cs typeface="Times New Roman" panose="02020603050405020304" pitchFamily="18" charset="0"/>
              </a:rPr>
              <a:t>&lt;0.25</a:t>
            </a:r>
          </a:p>
        </p:txBody>
      </p:sp>
      <p:sp>
        <p:nvSpPr>
          <p:cNvPr id="12" name="Rectangle 11">
            <a:extLst>
              <a:ext uri="{FF2B5EF4-FFF2-40B4-BE49-F238E27FC236}">
                <a16:creationId xmlns:a16="http://schemas.microsoft.com/office/drawing/2014/main" id="{DD698439-839B-64AA-B9FD-F314ABC50E67}"/>
              </a:ext>
            </a:extLst>
          </p:cNvPr>
          <p:cNvSpPr/>
          <p:nvPr/>
        </p:nvSpPr>
        <p:spPr>
          <a:xfrm>
            <a:off x="7174865" y="3209462"/>
            <a:ext cx="818086" cy="261257"/>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latin typeface="Times New Roman" panose="02020603050405020304" pitchFamily="18" charset="0"/>
                <a:cs typeface="Times New Roman" panose="02020603050405020304" pitchFamily="18" charset="0"/>
              </a:rPr>
              <a:t>&gt; 0.75</a:t>
            </a:r>
          </a:p>
        </p:txBody>
      </p:sp>
      <p:sp>
        <p:nvSpPr>
          <p:cNvPr id="13" name="Rectangle 12">
            <a:extLst>
              <a:ext uri="{FF2B5EF4-FFF2-40B4-BE49-F238E27FC236}">
                <a16:creationId xmlns:a16="http://schemas.microsoft.com/office/drawing/2014/main" id="{FB6C047F-8184-944F-D775-F93C357E09AD}"/>
              </a:ext>
            </a:extLst>
          </p:cNvPr>
          <p:cNvSpPr/>
          <p:nvPr/>
        </p:nvSpPr>
        <p:spPr>
          <a:xfrm>
            <a:off x="7046011" y="4954797"/>
            <a:ext cx="1893881" cy="261257"/>
          </a:xfrm>
          <a:prstGeom prst="rect">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dirty="0">
                <a:solidFill>
                  <a:schemeClr val="tx1"/>
                </a:solidFill>
                <a:latin typeface="Times New Roman" panose="02020603050405020304" pitchFamily="18" charset="0"/>
                <a:cs typeface="Times New Roman" panose="02020603050405020304" pitchFamily="18" charset="0"/>
              </a:rPr>
              <a:t>(0.25 &lt; </a:t>
            </a:r>
            <a:r>
              <a:rPr lang="fr-FR" sz="1600" b="1" dirty="0" err="1">
                <a:solidFill>
                  <a:schemeClr val="tx1"/>
                </a:solidFill>
                <a:latin typeface="Times New Roman" panose="02020603050405020304" pitchFamily="18" charset="0"/>
                <a:cs typeface="Times New Roman" panose="02020603050405020304" pitchFamily="18" charset="0"/>
              </a:rPr>
              <a:t>aw</a:t>
            </a:r>
            <a:r>
              <a:rPr lang="fr-FR" sz="1600" b="1" dirty="0">
                <a:solidFill>
                  <a:schemeClr val="tx1"/>
                </a:solidFill>
                <a:latin typeface="Times New Roman" panose="02020603050405020304" pitchFamily="18" charset="0"/>
                <a:cs typeface="Times New Roman" panose="02020603050405020304" pitchFamily="18" charset="0"/>
              </a:rPr>
              <a:t> &lt; 0.75) </a:t>
            </a:r>
          </a:p>
        </p:txBody>
      </p:sp>
    </p:spTree>
    <p:extLst>
      <p:ext uri="{BB962C8B-B14F-4D97-AF65-F5344CB8AC3E}">
        <p14:creationId xmlns:p14="http://schemas.microsoft.com/office/powerpoint/2010/main" val="40071342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A507D-CFC8-F1B0-307A-17C710BC1B3A}"/>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FAEB61B8-31C8-8012-0F59-0DB9651BE1C2}"/>
              </a:ext>
            </a:extLst>
          </p:cNvPr>
          <p:cNvSpPr txBox="1">
            <a:spLocks noGrp="1"/>
          </p:cNvSpPr>
          <p:nvPr>
            <p:ph type="title"/>
          </p:nvPr>
        </p:nvSpPr>
        <p:spPr>
          <a:xfrm>
            <a:off x="1272098" y="-107243"/>
            <a:ext cx="7109054" cy="646086"/>
          </a:xfrm>
          <a:prstGeom prst="rect">
            <a:avLst/>
          </a:prstGeom>
        </p:spPr>
        <p:txBody>
          <a:bodyPr spcFirstLastPara="1" wrap="square" lIns="91425" tIns="91425" rIns="91425" bIns="91425" anchor="t" anchorCtr="0">
            <a:noAutofit/>
          </a:bodyPr>
          <a:lstStyle/>
          <a:p>
            <a:pPr>
              <a:lnSpc>
                <a:spcPct val="150000"/>
              </a:lnSpc>
              <a:buClr>
                <a:srgbClr val="000000"/>
              </a:buClr>
              <a:buSzTx/>
              <a:defRPr/>
            </a:pPr>
            <a:r>
              <a:rPr lang="en" sz="2400" dirty="0">
                <a:solidFill>
                  <a:srgbClr val="FF0000"/>
                </a:solidFill>
              </a:rPr>
              <a:t>— </a:t>
            </a:r>
            <a:r>
              <a:rPr lang="fr-FR" sz="2400" dirty="0">
                <a:solidFill>
                  <a:srgbClr val="FF0000"/>
                </a:solidFill>
              </a:rPr>
              <a:t> </a:t>
            </a:r>
            <a:r>
              <a:rPr lang="en-US" sz="2400" dirty="0">
                <a:solidFill>
                  <a:srgbClr val="FF0000"/>
                </a:solidFill>
              </a:rPr>
              <a:t>Synthesis and Application</a:t>
            </a:r>
            <a:br>
              <a:rPr lang="en-US" sz="1800" b="0" dirty="0">
                <a:solidFill>
                  <a:srgbClr val="FF0000"/>
                </a:solidFill>
              </a:rPr>
            </a:br>
            <a:br>
              <a:rPr lang="fr-FR" sz="1800" b="0" dirty="0">
                <a:solidFill>
                  <a:srgbClr val="FF0000"/>
                </a:solidFill>
              </a:rPr>
            </a:br>
            <a:endParaRPr sz="1800" b="0" dirty="0">
              <a:solidFill>
                <a:srgbClr val="FF0000"/>
              </a:solidFill>
            </a:endParaRPr>
          </a:p>
        </p:txBody>
      </p:sp>
      <p:sp>
        <p:nvSpPr>
          <p:cNvPr id="3" name="ZoneTexte 2">
            <a:extLst>
              <a:ext uri="{FF2B5EF4-FFF2-40B4-BE49-F238E27FC236}">
                <a16:creationId xmlns:a16="http://schemas.microsoft.com/office/drawing/2014/main" id="{AC9F35F8-8518-B8D8-37B5-795F20B3FA98}"/>
              </a:ext>
            </a:extLst>
          </p:cNvPr>
          <p:cNvSpPr txBox="1"/>
          <p:nvPr/>
        </p:nvSpPr>
        <p:spPr>
          <a:xfrm>
            <a:off x="110216" y="647122"/>
            <a:ext cx="9099097" cy="3782061"/>
          </a:xfrm>
          <a:prstGeom prst="rect">
            <a:avLst/>
          </a:prstGeom>
          <a:noFill/>
        </p:spPr>
        <p:txBody>
          <a:bodyPr wrap="square">
            <a:spAutoFit/>
          </a:bodyPr>
          <a:lstStyle/>
          <a:p>
            <a:pPr algn="just">
              <a:lnSpc>
                <a:spcPct val="150000"/>
              </a:lnSpc>
            </a:pPr>
            <a:r>
              <a:rPr lang="en-US" sz="1800" dirty="0">
                <a:solidFill>
                  <a:schemeClr val="tx1"/>
                </a:solidFill>
                <a:latin typeface="Times New Roman" panose="02020603050405020304" pitchFamily="18" charset="0"/>
                <a:cs typeface="Times New Roman" panose="02020603050405020304" pitchFamily="18" charset="0"/>
              </a:rPr>
              <a:t>The graph shows that the optimal stability zone for many dry or dehydrated foods (crackers, cereals, pasta, spices) is in region II </a:t>
            </a:r>
            <a:r>
              <a:rPr lang="en-US" sz="1800" b="1" dirty="0">
                <a:solidFill>
                  <a:srgbClr val="FF0000"/>
                </a:solidFill>
                <a:latin typeface="Times New Roman" panose="02020603050405020304" pitchFamily="18" charset="0"/>
                <a:cs typeface="Times New Roman" panose="02020603050405020304" pitchFamily="18" charset="0"/>
              </a:rPr>
              <a:t>(aw ~ 0.3 – 0.6)</a:t>
            </a:r>
            <a:r>
              <a:rPr lang="en-US" sz="1800" dirty="0">
                <a:solidFill>
                  <a:schemeClr val="tx1"/>
                </a:solidFill>
                <a:latin typeface="Times New Roman" panose="02020603050405020304" pitchFamily="18" charset="0"/>
                <a:cs typeface="Times New Roman" panose="02020603050405020304" pitchFamily="18" charset="0"/>
              </a:rPr>
              <a:t>. In this zone, the three main scourges – microbes, enzymes, and oxidation – are simultaneously minimized.</a:t>
            </a:r>
          </a:p>
          <a:p>
            <a:pPr algn="just">
              <a:lnSpc>
                <a:spcPct val="150000"/>
              </a:lnSpc>
            </a:pPr>
            <a:r>
              <a:rPr lang="en-US" sz="1800" dirty="0">
                <a:solidFill>
                  <a:schemeClr val="tx1"/>
                </a:solidFill>
                <a:latin typeface="Times New Roman" panose="02020603050405020304" pitchFamily="18" charset="0"/>
                <a:cs typeface="Times New Roman" panose="02020603050405020304" pitchFamily="18" charset="0"/>
              </a:rPr>
              <a:t>This is why food preservation technologies often aim to lower aw:</a:t>
            </a:r>
          </a:p>
          <a:p>
            <a:pPr marL="285750" indent="-285750" algn="just">
              <a:lnSpc>
                <a:spcPct val="150000"/>
              </a:lnSpc>
              <a:buFont typeface="Wingdings" panose="05000000000000000000" pitchFamily="2" charset="2"/>
              <a:buChar char="ü"/>
            </a:pPr>
            <a:r>
              <a:rPr lang="en-US" sz="1800" b="1" dirty="0">
                <a:solidFill>
                  <a:schemeClr val="tx1"/>
                </a:solidFill>
                <a:latin typeface="Times New Roman" panose="02020603050405020304" pitchFamily="18" charset="0"/>
                <a:cs typeface="Times New Roman" panose="02020603050405020304" pitchFamily="18" charset="0"/>
              </a:rPr>
              <a:t>Dehydration/Drying: </a:t>
            </a:r>
            <a:r>
              <a:rPr lang="en-US" sz="1800" dirty="0">
                <a:solidFill>
                  <a:schemeClr val="tx1"/>
                </a:solidFill>
                <a:latin typeface="Times New Roman" panose="02020603050405020304" pitchFamily="18" charset="0"/>
                <a:cs typeface="Times New Roman" panose="02020603050405020304" pitchFamily="18" charset="0"/>
              </a:rPr>
              <a:t>Removes water.</a:t>
            </a:r>
          </a:p>
          <a:p>
            <a:pPr marL="285750" indent="-285750" algn="just">
              <a:lnSpc>
                <a:spcPct val="150000"/>
              </a:lnSpc>
              <a:buFont typeface="Wingdings" panose="05000000000000000000" pitchFamily="2" charset="2"/>
              <a:buChar char="ü"/>
            </a:pPr>
            <a:r>
              <a:rPr lang="en-US" sz="1800" b="1" dirty="0">
                <a:solidFill>
                  <a:schemeClr val="tx1"/>
                </a:solidFill>
                <a:latin typeface="Times New Roman" panose="02020603050405020304" pitchFamily="18" charset="0"/>
                <a:cs typeface="Times New Roman" panose="02020603050405020304" pitchFamily="18" charset="0"/>
              </a:rPr>
              <a:t>Freezing:</a:t>
            </a:r>
            <a:r>
              <a:rPr lang="en-US" sz="1800" dirty="0">
                <a:solidFill>
                  <a:schemeClr val="tx1"/>
                </a:solidFill>
                <a:latin typeface="Times New Roman" panose="02020603050405020304" pitchFamily="18" charset="0"/>
                <a:cs typeface="Times New Roman" panose="02020603050405020304" pitchFamily="18" charset="0"/>
              </a:rPr>
              <a:t> Turns free water into ice (unavailable).</a:t>
            </a:r>
          </a:p>
          <a:p>
            <a:pPr marL="285750" indent="-285750" algn="just">
              <a:lnSpc>
                <a:spcPct val="150000"/>
              </a:lnSpc>
              <a:buFont typeface="Wingdings" panose="05000000000000000000" pitchFamily="2" charset="2"/>
              <a:buChar char="ü"/>
            </a:pPr>
            <a:r>
              <a:rPr lang="en-US" sz="1800" b="1" dirty="0">
                <a:solidFill>
                  <a:schemeClr val="tx1"/>
                </a:solidFill>
                <a:latin typeface="Times New Roman" panose="02020603050405020304" pitchFamily="18" charset="0"/>
                <a:cs typeface="Times New Roman" panose="02020603050405020304" pitchFamily="18" charset="0"/>
              </a:rPr>
              <a:t>Salting/Sugaring:</a:t>
            </a:r>
            <a:r>
              <a:rPr lang="en-US" sz="1800" dirty="0">
                <a:solidFill>
                  <a:schemeClr val="tx1"/>
                </a:solidFill>
                <a:latin typeface="Times New Roman" panose="02020603050405020304" pitchFamily="18" charset="0"/>
                <a:cs typeface="Times New Roman" panose="02020603050405020304" pitchFamily="18" charset="0"/>
              </a:rPr>
              <a:t> "Binds" water with salt or sugar, reducing the free aw.</a:t>
            </a:r>
          </a:p>
          <a:p>
            <a:pPr algn="just">
              <a:lnSpc>
                <a:spcPct val="150000"/>
              </a:lnSpc>
            </a:pPr>
            <a:r>
              <a:rPr lang="en-US" sz="1800" dirty="0">
                <a:solidFill>
                  <a:schemeClr val="tx1"/>
                </a:solidFill>
                <a:latin typeface="Times New Roman" panose="02020603050405020304" pitchFamily="18" charset="0"/>
                <a:cs typeface="Times New Roman" panose="02020603050405020304" pitchFamily="18" charset="0"/>
              </a:rPr>
              <a:t>By understanding these mechanisms, we can better formulate, package, and store foods to preserve their quality, safety, and shelf life.</a:t>
            </a:r>
          </a:p>
        </p:txBody>
      </p:sp>
    </p:spTree>
    <p:extLst>
      <p:ext uri="{BB962C8B-B14F-4D97-AF65-F5344CB8AC3E}">
        <p14:creationId xmlns:p14="http://schemas.microsoft.com/office/powerpoint/2010/main" val="27227158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5A783-26F4-2378-0789-7762C125BD54}"/>
            </a:ext>
          </a:extLst>
        </p:cNvPr>
        <p:cNvGrpSpPr/>
        <p:nvPr/>
      </p:nvGrpSpPr>
      <p:grpSpPr>
        <a:xfrm>
          <a:off x="0" y="0"/>
          <a:ext cx="0" cy="0"/>
          <a:chOff x="0" y="0"/>
          <a:chExt cx="0" cy="0"/>
        </a:xfrm>
      </p:grpSpPr>
      <p:sp>
        <p:nvSpPr>
          <p:cNvPr id="5" name="Google Shape;862;p51">
            <a:extLst>
              <a:ext uri="{FF2B5EF4-FFF2-40B4-BE49-F238E27FC236}">
                <a16:creationId xmlns:a16="http://schemas.microsoft.com/office/drawing/2014/main" id="{BE6F6630-9F2F-EF4F-25E7-0D15C1E7D08C}"/>
              </a:ext>
            </a:extLst>
          </p:cNvPr>
          <p:cNvSpPr txBox="1">
            <a:spLocks noGrp="1"/>
          </p:cNvSpPr>
          <p:nvPr>
            <p:ph type="title"/>
          </p:nvPr>
        </p:nvSpPr>
        <p:spPr>
          <a:xfrm>
            <a:off x="1272098" y="-107243"/>
            <a:ext cx="7109054" cy="646086"/>
          </a:xfrm>
          <a:prstGeom prst="rect">
            <a:avLst/>
          </a:prstGeom>
        </p:spPr>
        <p:txBody>
          <a:bodyPr spcFirstLastPara="1" wrap="square" lIns="91425" tIns="91425" rIns="91425" bIns="91425" anchor="t" anchorCtr="0">
            <a:noAutofit/>
          </a:bodyPr>
          <a:lstStyle/>
          <a:p>
            <a:pPr>
              <a:lnSpc>
                <a:spcPct val="150000"/>
              </a:lnSpc>
              <a:buClr>
                <a:srgbClr val="000000"/>
              </a:buClr>
              <a:buSzTx/>
              <a:defRPr/>
            </a:pPr>
            <a:r>
              <a:rPr lang="en" sz="2400" dirty="0">
                <a:solidFill>
                  <a:srgbClr val="FF0000"/>
                </a:solidFill>
              </a:rPr>
              <a:t>— </a:t>
            </a:r>
            <a:r>
              <a:rPr lang="fr-FR" sz="2400" dirty="0">
                <a:solidFill>
                  <a:srgbClr val="FF0000"/>
                </a:solidFill>
              </a:rPr>
              <a:t> </a:t>
            </a:r>
            <a:r>
              <a:rPr lang="en-US" sz="2400" dirty="0">
                <a:solidFill>
                  <a:srgbClr val="FF0000"/>
                </a:solidFill>
              </a:rPr>
              <a:t>Water activity and food modifications</a:t>
            </a:r>
            <a:br>
              <a:rPr lang="en-US" sz="1800" b="0" dirty="0">
                <a:solidFill>
                  <a:srgbClr val="FF0000"/>
                </a:solidFill>
              </a:rPr>
            </a:br>
            <a:br>
              <a:rPr lang="fr-FR" sz="1800" b="0" dirty="0">
                <a:solidFill>
                  <a:srgbClr val="FF0000"/>
                </a:solidFill>
              </a:rPr>
            </a:br>
            <a:endParaRPr sz="1800" b="0" dirty="0">
              <a:solidFill>
                <a:srgbClr val="FF0000"/>
              </a:solidFill>
            </a:endParaRPr>
          </a:p>
        </p:txBody>
      </p:sp>
      <p:sp>
        <p:nvSpPr>
          <p:cNvPr id="4" name="Rectangle 1">
            <a:extLst>
              <a:ext uri="{FF2B5EF4-FFF2-40B4-BE49-F238E27FC236}">
                <a16:creationId xmlns:a16="http://schemas.microsoft.com/office/drawing/2014/main" id="{EDCF056C-86C2-9ABB-C9D5-620B8B1CC7CD}"/>
              </a:ext>
            </a:extLst>
          </p:cNvPr>
          <p:cNvSpPr>
            <a:spLocks noChangeArrowheads="1"/>
          </p:cNvSpPr>
          <p:nvPr/>
        </p:nvSpPr>
        <p:spPr bwMode="auto">
          <a:xfrm>
            <a:off x="2222500" y="1285875"/>
            <a:ext cx="9144000" cy="0"/>
          </a:xfrm>
          <a:prstGeom prst="rect">
            <a:avLst/>
          </a:prstGeom>
          <a:solidFill>
            <a:schemeClr val="accent5">
              <a:lumMod val="40000"/>
              <a:lumOff val="60000"/>
            </a:schemeClr>
          </a:solidFill>
          <a:ln>
            <a:noFill/>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800" b="0" i="0" u="none" strike="noStrike" cap="none" normalizeH="0" baseline="0">
                <a:ln>
                  <a:noFill/>
                </a:ln>
                <a:solidFill>
                  <a:schemeClr val="tx1"/>
                </a:solidFill>
                <a:effectLst/>
                <a:latin typeface="Arial" panose="020B0604020202020204" pitchFamily="34" charset="0"/>
              </a:rPr>
            </a:br>
            <a:endParaRPr kumimoji="0" lang="fr-FR" altLang="fr-FR" sz="1800" b="0" i="0" u="none" strike="noStrike" cap="none" normalizeH="0" baseline="0">
              <a:ln>
                <a:noFill/>
              </a:ln>
              <a:solidFill>
                <a:schemeClr val="tx1"/>
              </a:solidFill>
              <a:effectLst/>
              <a:latin typeface="Arial" panose="020B0604020202020204" pitchFamily="34" charset="0"/>
            </a:endParaRPr>
          </a:p>
        </p:txBody>
      </p:sp>
      <p:pic>
        <p:nvPicPr>
          <p:cNvPr id="6" name="Image 5">
            <a:extLst>
              <a:ext uri="{FF2B5EF4-FFF2-40B4-BE49-F238E27FC236}">
                <a16:creationId xmlns:a16="http://schemas.microsoft.com/office/drawing/2014/main" id="{C71233E7-C5AD-F413-E182-FCB8CC32EBA7}"/>
              </a:ext>
            </a:extLst>
          </p:cNvPr>
          <p:cNvPicPr>
            <a:picLocks noChangeAspect="1"/>
          </p:cNvPicPr>
          <p:nvPr/>
        </p:nvPicPr>
        <p:blipFill>
          <a:blip r:embed="rId2"/>
          <a:stretch>
            <a:fillRect/>
          </a:stretch>
        </p:blipFill>
        <p:spPr>
          <a:xfrm>
            <a:off x="1157287" y="523873"/>
            <a:ext cx="7109053" cy="4505327"/>
          </a:xfrm>
          <a:prstGeom prst="rect">
            <a:avLst/>
          </a:prstGeom>
        </p:spPr>
      </p:pic>
      <p:sp>
        <p:nvSpPr>
          <p:cNvPr id="10" name="Rectangle 9">
            <a:extLst>
              <a:ext uri="{FF2B5EF4-FFF2-40B4-BE49-F238E27FC236}">
                <a16:creationId xmlns:a16="http://schemas.microsoft.com/office/drawing/2014/main" id="{AF7DC464-CCB6-8034-6AFB-B36BE1F38220}"/>
              </a:ext>
            </a:extLst>
          </p:cNvPr>
          <p:cNvSpPr/>
          <p:nvPr/>
        </p:nvSpPr>
        <p:spPr>
          <a:xfrm>
            <a:off x="3255507" y="1363438"/>
            <a:ext cx="2632986" cy="3192232"/>
          </a:xfrm>
          <a:prstGeom prst="rect">
            <a:avLst/>
          </a:prstGeom>
          <a:noFill/>
          <a:ln>
            <a:solidFill>
              <a:srgbClr val="FF0000"/>
            </a:solidFill>
          </a:ln>
          <a:effectLst>
            <a:glow rad="139700">
              <a:srgbClr val="FF0000">
                <a:alpha val="40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21626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10"/>
        <p:cNvGrpSpPr/>
        <p:nvPr/>
      </p:nvGrpSpPr>
      <p:grpSpPr>
        <a:xfrm>
          <a:off x="0" y="0"/>
          <a:ext cx="0" cy="0"/>
          <a:chOff x="0" y="0"/>
          <a:chExt cx="0" cy="0"/>
        </a:xfrm>
      </p:grpSpPr>
      <p:pic>
        <p:nvPicPr>
          <p:cNvPr id="911" name="Google Shape;911;p54"/>
          <p:cNvPicPr preferRelativeResize="0">
            <a:picLocks noGrp="1"/>
          </p:cNvPicPr>
          <p:nvPr>
            <p:ph type="pic" idx="2"/>
          </p:nvPr>
        </p:nvPicPr>
        <p:blipFill rotWithShape="1">
          <a:blip r:embed="rId3">
            <a:alphaModFix/>
          </a:blip>
          <a:srcRect l="28082" r="2337"/>
          <a:stretch/>
        </p:blipFill>
        <p:spPr>
          <a:xfrm flipH="1">
            <a:off x="-63559" y="0"/>
            <a:ext cx="1053192" cy="1116301"/>
          </a:xfrm>
          <a:prstGeom prst="hexagon">
            <a:avLst>
              <a:gd name="adj" fmla="val 22639"/>
              <a:gd name="vf" fmla="val 115470"/>
            </a:avLst>
          </a:prstGeom>
        </p:spPr>
      </p:pic>
      <p:sp>
        <p:nvSpPr>
          <p:cNvPr id="912" name="Google Shape;912;p54"/>
          <p:cNvSpPr txBox="1">
            <a:spLocks noGrp="1"/>
          </p:cNvSpPr>
          <p:nvPr>
            <p:ph type="title"/>
          </p:nvPr>
        </p:nvSpPr>
        <p:spPr>
          <a:xfrm>
            <a:off x="2922527" y="31564"/>
            <a:ext cx="2381321" cy="549301"/>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fr-FR" dirty="0">
                <a:solidFill>
                  <a:srgbClr val="FF0000"/>
                </a:solidFill>
              </a:rPr>
              <a:t>Conclusion</a:t>
            </a:r>
            <a:endParaRPr dirty="0">
              <a:solidFill>
                <a:srgbClr val="FF0000"/>
              </a:solidFill>
            </a:endParaRPr>
          </a:p>
        </p:txBody>
      </p:sp>
      <p:sp>
        <p:nvSpPr>
          <p:cNvPr id="913" name="Google Shape;913;p54"/>
          <p:cNvSpPr txBox="1">
            <a:spLocks noGrp="1"/>
          </p:cNvSpPr>
          <p:nvPr>
            <p:ph type="subTitle" idx="1"/>
          </p:nvPr>
        </p:nvSpPr>
        <p:spPr>
          <a:xfrm>
            <a:off x="832757" y="290433"/>
            <a:ext cx="8025493" cy="4562634"/>
          </a:xfrm>
          <a:prstGeom prst="rect">
            <a:avLst/>
          </a:prstGeom>
        </p:spPr>
        <p:txBody>
          <a:bodyPr spcFirstLastPara="1" wrap="square" lIns="91425" tIns="91425" rIns="91425" bIns="91425" anchor="t" anchorCtr="0">
            <a:noAutofit/>
          </a:bodyPr>
          <a:lstStyle/>
          <a:p>
            <a:pPr algn="just">
              <a:lnSpc>
                <a:spcPct val="150000"/>
              </a:lnSpc>
            </a:pPr>
            <a:r>
              <a:rPr lang="en-US" sz="1600" dirty="0">
                <a:latin typeface="Times New Roman" panose="02020603050405020304" pitchFamily="18" charset="0"/>
                <a:cs typeface="Times New Roman" panose="02020603050405020304" pitchFamily="18" charset="0"/>
              </a:rPr>
              <a:t>In summary, water activity (aₑ) is a fundamental critical control point in food science and</a:t>
            </a:r>
          </a:p>
          <a:p>
            <a:pPr algn="just">
              <a:lnSpc>
                <a:spcPct val="150000"/>
              </a:lnSpc>
            </a:pPr>
            <a:r>
              <a:rPr lang="en-US" sz="1600" dirty="0">
                <a:latin typeface="Times New Roman" panose="02020603050405020304" pitchFamily="18" charset="0"/>
                <a:cs typeface="Times New Roman" panose="02020603050405020304" pitchFamily="18" charset="0"/>
              </a:rPr>
              <a:t>technology. It is not the total water content, but the </a:t>
            </a:r>
            <a:r>
              <a:rPr lang="en-US" sz="1600" i="1" dirty="0">
                <a:latin typeface="Times New Roman" panose="02020603050405020304" pitchFamily="18" charset="0"/>
                <a:cs typeface="Times New Roman" panose="02020603050405020304" pitchFamily="18" charset="0"/>
              </a:rPr>
              <a:t>availability</a:t>
            </a:r>
            <a:r>
              <a:rPr lang="en-US" sz="1600" dirty="0">
                <a:latin typeface="Times New Roman" panose="02020603050405020304" pitchFamily="18" charset="0"/>
                <a:cs typeface="Times New Roman" panose="02020603050405020304" pitchFamily="18" charset="0"/>
              </a:rPr>
              <a:t> of that water, which dictates the stability and safety of a food product.</a:t>
            </a:r>
          </a:p>
          <a:p>
            <a:pPr algn="just">
              <a:lnSpc>
                <a:spcPct val="150000"/>
              </a:lnSpc>
            </a:pPr>
            <a:r>
              <a:rPr lang="en-US" sz="1600" dirty="0">
                <a:latin typeface="Times New Roman" panose="02020603050405020304" pitchFamily="18" charset="0"/>
                <a:cs typeface="Times New Roman" panose="02020603050405020304" pitchFamily="18" charset="0"/>
              </a:rPr>
              <a:t>The relationship between aw and food deterioration is defined by three key zones:</a:t>
            </a:r>
          </a:p>
          <a:p>
            <a:pPr algn="just">
              <a:lnSpc>
                <a:spcPct val="150000"/>
              </a:lnSpc>
            </a:pPr>
            <a:r>
              <a:rPr lang="en-US" sz="1600" dirty="0">
                <a:latin typeface="Times New Roman" panose="02020603050405020304" pitchFamily="18" charset="0"/>
                <a:cs typeface="Times New Roman" panose="02020603050405020304" pitchFamily="18" charset="0"/>
              </a:rPr>
              <a:t>At </a:t>
            </a:r>
            <a:r>
              <a:rPr lang="en-US" sz="1600" b="1" dirty="0">
                <a:latin typeface="Times New Roman" panose="02020603050405020304" pitchFamily="18" charset="0"/>
                <a:cs typeface="Times New Roman" panose="02020603050405020304" pitchFamily="18" charset="0"/>
              </a:rPr>
              <a:t>low aw (&lt;0.25)</a:t>
            </a:r>
            <a:r>
              <a:rPr lang="en-US" sz="1600" dirty="0">
                <a:latin typeface="Times New Roman" panose="02020603050405020304" pitchFamily="18" charset="0"/>
                <a:cs typeface="Times New Roman" panose="02020603050405020304" pitchFamily="18" charset="0"/>
              </a:rPr>
              <a:t>, lipid oxidation is the primary concern.</a:t>
            </a:r>
          </a:p>
          <a:p>
            <a:pPr algn="just">
              <a:lnSpc>
                <a:spcPct val="150000"/>
              </a:lnSpc>
            </a:pPr>
            <a:r>
              <a:rPr lang="en-US" sz="1600" dirty="0">
                <a:latin typeface="Times New Roman" panose="02020603050405020304" pitchFamily="18" charset="0"/>
                <a:cs typeface="Times New Roman" panose="02020603050405020304" pitchFamily="18" charset="0"/>
              </a:rPr>
              <a:t>In the </a:t>
            </a:r>
            <a:r>
              <a:rPr lang="en-US" sz="1600" b="1" dirty="0">
                <a:latin typeface="Times New Roman" panose="02020603050405020304" pitchFamily="18" charset="0"/>
                <a:cs typeface="Times New Roman" panose="02020603050405020304" pitchFamily="18" charset="0"/>
              </a:rPr>
              <a:t>intermediate aw range (0.25 - 0.75)</a:t>
            </a:r>
            <a:r>
              <a:rPr lang="en-US" sz="1600" dirty="0">
                <a:latin typeface="Times New Roman" panose="02020603050405020304" pitchFamily="18" charset="0"/>
                <a:cs typeface="Times New Roman" panose="02020603050405020304" pitchFamily="18" charset="0"/>
              </a:rPr>
              <a:t>, enzymatic reactions and non-enzymatic browning peak, but this is also the zone of maximum stability for many dry foods.</a:t>
            </a:r>
          </a:p>
          <a:p>
            <a:pPr algn="just">
              <a:lnSpc>
                <a:spcPct val="150000"/>
              </a:lnSpc>
            </a:pPr>
            <a:r>
              <a:rPr lang="en-US" sz="1600" dirty="0">
                <a:latin typeface="Times New Roman" panose="02020603050405020304" pitchFamily="18" charset="0"/>
                <a:cs typeface="Times New Roman" panose="02020603050405020304" pitchFamily="18" charset="0"/>
              </a:rPr>
              <a:t>At </a:t>
            </a:r>
            <a:r>
              <a:rPr lang="en-US" sz="1600" b="1" dirty="0">
                <a:latin typeface="Times New Roman" panose="02020603050405020304" pitchFamily="18" charset="0"/>
                <a:cs typeface="Times New Roman" panose="02020603050405020304" pitchFamily="18" charset="0"/>
              </a:rPr>
              <a:t>high aw (&gt;0.75)</a:t>
            </a:r>
            <a:r>
              <a:rPr lang="en-US" sz="1600" dirty="0">
                <a:latin typeface="Times New Roman" panose="02020603050405020304" pitchFamily="18" charset="0"/>
                <a:cs typeface="Times New Roman" panose="02020603050405020304" pitchFamily="18" charset="0"/>
              </a:rPr>
              <a:t>, microbial growth becomes the dominant cause of rapid spoilage.</a:t>
            </a:r>
          </a:p>
          <a:p>
            <a:pPr algn="just">
              <a:lnSpc>
                <a:spcPct val="150000"/>
              </a:lnSpc>
            </a:pPr>
            <a:r>
              <a:rPr lang="en-US" sz="1600" dirty="0">
                <a:latin typeface="Times New Roman" panose="02020603050405020304" pitchFamily="18" charset="0"/>
                <a:cs typeface="Times New Roman" panose="02020603050405020304" pitchFamily="18" charset="0"/>
              </a:rPr>
              <a:t>Therefore, controlling water activity through methods like drying, salting, sugaring, or </a:t>
            </a:r>
            <a:r>
              <a:rPr lang="en-US" sz="1600" dirty="0" err="1">
                <a:latin typeface="Times New Roman" panose="02020603050405020304" pitchFamily="18" charset="0"/>
                <a:cs typeface="Times New Roman" panose="02020603050405020304" pitchFamily="18" charset="0"/>
              </a:rPr>
              <a:t>freezingis</a:t>
            </a:r>
            <a:r>
              <a:rPr lang="en-US" sz="1600" dirty="0">
                <a:latin typeface="Times New Roman" panose="02020603050405020304" pitchFamily="18" charset="0"/>
                <a:cs typeface="Times New Roman" panose="02020603050405020304" pitchFamily="18" charset="0"/>
              </a:rPr>
              <a:t> an essential strategy for extending shelf life, ensuring food safety, and maintaining desired food quality. Mastering aₑ allows producers to predict and control the chemical and microbial destiny of their products.</a:t>
            </a:r>
          </a:p>
        </p:txBody>
      </p:sp>
      <p:pic>
        <p:nvPicPr>
          <p:cNvPr id="915" name="Google Shape;915;p54"/>
          <p:cNvPicPr preferRelativeResize="0"/>
          <p:nvPr/>
        </p:nvPicPr>
        <p:blipFill rotWithShape="1">
          <a:blip r:embed="rId4">
            <a:alphaModFix/>
          </a:blip>
          <a:srcRect t="18966" b="18972"/>
          <a:stretch/>
        </p:blipFill>
        <p:spPr>
          <a:xfrm rot="4450240">
            <a:off x="-538375" y="3613870"/>
            <a:ext cx="1695601" cy="1052320"/>
          </a:xfrm>
          <a:prstGeom prst="rect">
            <a:avLst/>
          </a:prstGeom>
          <a:noFill/>
          <a:ln>
            <a:noFill/>
          </a:ln>
          <a:effectLst>
            <a:outerShdw blurRad="57150" dist="19050" dir="5400000" algn="bl" rotWithShape="0">
              <a:schemeClr val="dk1">
                <a:alpha val="50000"/>
              </a:schemeClr>
            </a:outerShdw>
          </a:effectLst>
        </p:spPr>
      </p:pic>
    </p:spTree>
  </p:cSld>
  <p:clrMapOvr>
    <a:masterClrMapping/>
  </p:clrMapOvr>
</p:sld>
</file>

<file path=ppt/theme/theme1.xml><?xml version="1.0" encoding="utf-8"?>
<a:theme xmlns:a="http://schemas.openxmlformats.org/drawingml/2006/main" name="Biochemistry and Biomolecules - Science - 9th grade by Slidesgo">
  <a:themeElements>
    <a:clrScheme name="Simple Light">
      <a:dk1>
        <a:srgbClr val="383030"/>
      </a:dk1>
      <a:lt1>
        <a:srgbClr val="D8E7D8"/>
      </a:lt1>
      <a:dk2>
        <a:srgbClr val="FEFEFE"/>
      </a:dk2>
      <a:lt2>
        <a:srgbClr val="F7F2E9"/>
      </a:lt2>
      <a:accent1>
        <a:srgbClr val="A1A48F"/>
      </a:accent1>
      <a:accent2>
        <a:srgbClr val="5A6B47"/>
      </a:accent2>
      <a:accent3>
        <a:srgbClr val="004717"/>
      </a:accent3>
      <a:accent4>
        <a:srgbClr val="BB945E"/>
      </a:accent4>
      <a:accent5>
        <a:srgbClr val="6D563C"/>
      </a:accent5>
      <a:accent6>
        <a:srgbClr val="FFFFFF"/>
      </a:accent6>
      <a:hlink>
        <a:srgbClr val="38303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3529</TotalTime>
  <Words>6200</Words>
  <Application>Microsoft Office PowerPoint</Application>
  <PresentationFormat>Affichage à l'écran (16:9)</PresentationFormat>
  <Paragraphs>414</Paragraphs>
  <Slides>78</Slides>
  <Notes>26</Notes>
  <HiddenSlides>0</HiddenSlides>
  <MMClips>5</MMClips>
  <ScaleCrop>false</ScaleCrop>
  <HeadingPairs>
    <vt:vector size="6" baseType="variant">
      <vt:variant>
        <vt:lpstr>Polices utilisées</vt:lpstr>
      </vt:variant>
      <vt:variant>
        <vt:i4>14</vt:i4>
      </vt:variant>
      <vt:variant>
        <vt:lpstr>Thème</vt:lpstr>
      </vt:variant>
      <vt:variant>
        <vt:i4>1</vt:i4>
      </vt:variant>
      <vt:variant>
        <vt:lpstr>Titres des diapositives</vt:lpstr>
      </vt:variant>
      <vt:variant>
        <vt:i4>78</vt:i4>
      </vt:variant>
    </vt:vector>
  </HeadingPairs>
  <TitlesOfParts>
    <vt:vector size="93" baseType="lpstr">
      <vt:lpstr>Questrial</vt:lpstr>
      <vt:lpstr>Cambria Math</vt:lpstr>
      <vt:lpstr>Calibri</vt:lpstr>
      <vt:lpstr>Nunito Light</vt:lpstr>
      <vt:lpstr>Albert Sans Light</vt:lpstr>
      <vt:lpstr>Inter Var</vt:lpstr>
      <vt:lpstr>Wingdings</vt:lpstr>
      <vt:lpstr>Times New Roman</vt:lpstr>
      <vt:lpstr>fkGroteskNeue</vt:lpstr>
      <vt:lpstr>Comic Sans MS</vt:lpstr>
      <vt:lpstr>Anaheim</vt:lpstr>
      <vt:lpstr>Symbol</vt:lpstr>
      <vt:lpstr>Arial</vt:lpstr>
      <vt:lpstr>Albert Sans</vt:lpstr>
      <vt:lpstr>Biochemistry and Biomolecules - Science - 9th grade by Slidesgo</vt:lpstr>
      <vt:lpstr>Author's presentation</vt:lpstr>
      <vt:lpstr>Subject Taught</vt:lpstr>
      <vt:lpstr>Course Objectives</vt:lpstr>
      <vt:lpstr>Recommended Prerequisites</vt:lpstr>
      <vt:lpstr>Assessment Method: </vt:lpstr>
      <vt:lpstr>Table of contents</vt:lpstr>
      <vt:lpstr>Introduction</vt:lpstr>
      <vt:lpstr>Introduction to food  biochemistry</vt:lpstr>
      <vt:lpstr>Introduction to food  biochemistry</vt:lpstr>
      <vt:lpstr>Type of biomolecules </vt:lpstr>
      <vt:lpstr>Chapter one: Water in food</vt:lpstr>
      <vt:lpstr>— General information</vt:lpstr>
      <vt:lpstr>— General information</vt:lpstr>
      <vt:lpstr>— Structure of Water </vt:lpstr>
      <vt:lpstr>— Structure of Water </vt:lpstr>
      <vt:lpstr>— Structure of Water </vt:lpstr>
      <vt:lpstr>— Structure of Water </vt:lpstr>
      <vt:lpstr>Présentation PowerPoint</vt:lpstr>
      <vt:lpstr>Covalent bonds &amp; Hydrogen bonds</vt:lpstr>
      <vt:lpstr>— Behaviour and physical properties </vt:lpstr>
      <vt:lpstr>Présentation PowerPoint</vt:lpstr>
      <vt:lpstr>— Behaviour and physical properties </vt:lpstr>
      <vt:lpstr>Présentation PowerPoint</vt:lpstr>
      <vt:lpstr>— Behaviour and physical properties </vt:lpstr>
      <vt:lpstr>— Behaviour and physical properties </vt:lpstr>
      <vt:lpstr>— Behaviour and physical properties </vt:lpstr>
      <vt:lpstr>— Behaviour and physical properties </vt:lpstr>
      <vt:lpstr>Présentation PowerPoint</vt:lpstr>
      <vt:lpstr>Présentation PowerPoint</vt:lpstr>
      <vt:lpstr>— Behavior of water in food products </vt:lpstr>
      <vt:lpstr>Présentation PowerPoint</vt:lpstr>
      <vt:lpstr>— Behavior of water in food products </vt:lpstr>
      <vt:lpstr>— Behavior of water in food products </vt:lpstr>
      <vt:lpstr>— Behavior of water in food products </vt:lpstr>
      <vt:lpstr>— Behavior of water in food products </vt:lpstr>
      <vt:lpstr>— Behavior of water in food products </vt:lpstr>
      <vt:lpstr>— How water content affects food properties  </vt:lpstr>
      <vt:lpstr>Présentation PowerPoint</vt:lpstr>
      <vt:lpstr>— How water content affects food properties  </vt:lpstr>
      <vt:lpstr>— How water content affects food properties  </vt:lpstr>
      <vt:lpstr>Measuring water in foods </vt:lpstr>
      <vt:lpstr>Measuring water in foods </vt:lpstr>
      <vt:lpstr>Measuring water  in foods </vt:lpstr>
      <vt:lpstr>Conclusion</vt:lpstr>
      <vt:lpstr>— Adsorption Isotherm   </vt:lpstr>
      <vt:lpstr>— What Is an Adsorption Isotherm?    </vt:lpstr>
      <vt:lpstr>— Adsorption Isotherms   </vt:lpstr>
      <vt:lpstr>Présentation PowerPoint</vt:lpstr>
      <vt:lpstr>— Examples in Agrifood  </vt:lpstr>
      <vt:lpstr>— Why Does This Matter?  </vt:lpstr>
      <vt:lpstr>—  Sorption, Absorption and Desorption Isotherm     </vt:lpstr>
      <vt:lpstr>—  Sorption, Absorption and Desorption Isotherm     </vt:lpstr>
      <vt:lpstr>—  Sorption, Absorption and Desorption Isotherm     </vt:lpstr>
      <vt:lpstr>—  Sorption, Absorption and Desorption Isotherm      </vt:lpstr>
      <vt:lpstr>—  Sorption, Absorption and Desorption Isotherm      </vt:lpstr>
      <vt:lpstr>—  Sorption, Absorption and Desorption Isotherm      </vt:lpstr>
      <vt:lpstr>Présentation PowerPoint</vt:lpstr>
      <vt:lpstr>—  Sorption, Absorption and Desorption Isotherm      </vt:lpstr>
      <vt:lpstr>—  Sorption, Absorption and Desorption Isotherm      </vt:lpstr>
      <vt:lpstr>— Hysteresis Phenomena of Isotherms  </vt:lpstr>
      <vt:lpstr>— Hysteresis Phenomena of Isotherms  </vt:lpstr>
      <vt:lpstr>Présentation PowerPoint</vt:lpstr>
      <vt:lpstr>Présentation PowerPoint</vt:lpstr>
      <vt:lpstr>— Water Activity and Food Modifications   </vt:lpstr>
      <vt:lpstr>—  Water activity and food modifications     </vt:lpstr>
      <vt:lpstr>—  Water activity and food modifications     </vt:lpstr>
      <vt:lpstr>—  Water activity and food modifications  </vt:lpstr>
      <vt:lpstr>—  Water activity and food modifications  </vt:lpstr>
      <vt:lpstr>—  Water activity and food modifications  </vt:lpstr>
      <vt:lpstr>—  Water activity and food modifications  </vt:lpstr>
      <vt:lpstr>—  Water activity and food modifications  </vt:lpstr>
      <vt:lpstr>—  Water activity and food modifications  </vt:lpstr>
      <vt:lpstr>—  Water activity and food modifications  </vt:lpstr>
      <vt:lpstr>—  Water activity and food modifications  </vt:lpstr>
      <vt:lpstr>Présentation PowerPoint</vt:lpstr>
      <vt:lpstr>—  Synthesis and Application  </vt:lpstr>
      <vt:lpstr>—  Water activity and food modifications  </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NeonTech.DZ</cp:lastModifiedBy>
  <cp:revision>133</cp:revision>
  <dcterms:modified xsi:type="dcterms:W3CDTF">2025-10-20T12:48:06Z</dcterms:modified>
</cp:coreProperties>
</file>