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4"/>
  </p:notesMasterIdLst>
  <p:sldIdLst>
    <p:sldId id="256" r:id="rId2"/>
    <p:sldId id="305" r:id="rId3"/>
    <p:sldId id="306" r:id="rId4"/>
    <p:sldId id="297" r:id="rId5"/>
    <p:sldId id="259" r:id="rId6"/>
    <p:sldId id="298" r:id="rId7"/>
    <p:sldId id="261" r:id="rId8"/>
    <p:sldId id="302" r:id="rId9"/>
    <p:sldId id="262" r:id="rId10"/>
    <p:sldId id="263" r:id="rId11"/>
    <p:sldId id="264" r:id="rId12"/>
    <p:sldId id="265" r:id="rId13"/>
    <p:sldId id="266" r:id="rId14"/>
    <p:sldId id="267" r:id="rId15"/>
    <p:sldId id="268" r:id="rId16"/>
    <p:sldId id="269" r:id="rId17"/>
    <p:sldId id="303" r:id="rId18"/>
    <p:sldId id="270" r:id="rId19"/>
    <p:sldId id="271" r:id="rId20"/>
    <p:sldId id="272" r:id="rId21"/>
    <p:sldId id="275" r:id="rId22"/>
    <p:sldId id="276" r:id="rId23"/>
    <p:sldId id="277" r:id="rId24"/>
    <p:sldId id="279" r:id="rId25"/>
    <p:sldId id="281" r:id="rId26"/>
    <p:sldId id="274" r:id="rId27"/>
    <p:sldId id="283" r:id="rId28"/>
    <p:sldId id="285" r:id="rId29"/>
    <p:sldId id="287" r:id="rId30"/>
    <p:sldId id="309" r:id="rId31"/>
    <p:sldId id="289" r:id="rId32"/>
    <p:sldId id="291" r:id="rId33"/>
    <p:sldId id="307" r:id="rId34"/>
    <p:sldId id="308" r:id="rId35"/>
    <p:sldId id="295" r:id="rId36"/>
    <p:sldId id="293" r:id="rId37"/>
    <p:sldId id="299" r:id="rId38"/>
    <p:sldId id="310" r:id="rId39"/>
    <p:sldId id="315" r:id="rId40"/>
    <p:sldId id="313" r:id="rId41"/>
    <p:sldId id="314" r:id="rId42"/>
    <p:sldId id="296" r:id="rId43"/>
  </p:sldIdLst>
  <p:sldSz cx="18288000" cy="10287000"/>
  <p:notesSz cx="6858000" cy="9144000"/>
  <p:embeddedFontLst>
    <p:embeddedFont>
      <p:font typeface="Amiri" panose="00000500000000000000" pitchFamily="2" charset="-78"/>
      <p:regular r:id="rId45"/>
      <p:bold r:id="rId46"/>
      <p:italic r:id="rId47"/>
      <p:boldItalic r:id="rId48"/>
    </p:embeddedFont>
    <p:embeddedFont>
      <p:font typeface="Gotham" panose="020B0604020202020204" charset="0"/>
      <p:regular r:id="rId49"/>
    </p:embeddedFont>
    <p:embeddedFont>
      <p:font typeface="Gotham Bold" panose="020B0604020202020204" charset="0"/>
      <p:regular r:id="rId50"/>
    </p:embeddedFont>
    <p:embeddedFont>
      <p:font typeface="Gotham Heavy" panose="020B0604020202020204" charset="0"/>
      <p:regular r:id="rId51"/>
    </p:embeddedFont>
    <p:embeddedFont>
      <p:font typeface="OpenSymbol" panose="05010000000000000000" pitchFamily="2" charset="2"/>
      <p:regular r:id="rId52"/>
    </p:embeddedFont>
    <p:embeddedFont>
      <p:font typeface="Vladimir Script" panose="03050402040407070305" pitchFamily="66" charset="0"/>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FFCC"/>
    <a:srgbClr val="E8F8DC"/>
    <a:srgbClr val="FFFF66"/>
    <a:srgbClr val="D5F2C0"/>
    <a:srgbClr val="FFFF99"/>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0" d="100"/>
          <a:sy n="40" d="100"/>
        </p:scale>
        <p:origin x="90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8183EB-3016-4139-8256-BAB85A9CC8DA}" type="doc">
      <dgm:prSet loTypeId="urn:microsoft.com/office/officeart/2005/8/layout/process5" loCatId="process" qsTypeId="urn:microsoft.com/office/officeart/2005/8/quickstyle/simple2" qsCatId="simple" csTypeId="urn:microsoft.com/office/officeart/2005/8/colors/accent3_3" csCatId="accent3" phldr="1"/>
      <dgm:spPr/>
      <dgm:t>
        <a:bodyPr/>
        <a:lstStyle/>
        <a:p>
          <a:endParaRPr lang="en-GB"/>
        </a:p>
      </dgm:t>
    </dgm:pt>
    <dgm:pt modelId="{774F6E5F-85F6-45E3-B6CD-E1EA1A9DE3B4}">
      <dgm:prSet phldrT="[Text]" custT="1"/>
      <dgm:spPr/>
      <dgm:t>
        <a:bodyPr/>
        <a:lstStyle/>
        <a:p>
          <a:r>
            <a:rPr lang="en-GB" sz="3600" b="1" dirty="0">
              <a:solidFill>
                <a:schemeClr val="tx1"/>
              </a:solidFill>
              <a:latin typeface="Gotham" panose="020B0604020202020204" charset="0"/>
              <a:cs typeface="Gotham" panose="020B0604020202020204" charset="0"/>
            </a:rPr>
            <a:t>Renewable energy and feedstock</a:t>
          </a:r>
        </a:p>
      </dgm:t>
    </dgm:pt>
    <dgm:pt modelId="{38AA6CCA-0D32-4A62-908E-0FFFFD296071}" type="parTrans" cxnId="{989C63F7-9A00-4011-9893-C315F44EC98C}">
      <dgm:prSet/>
      <dgm:spPr/>
      <dgm:t>
        <a:bodyPr/>
        <a:lstStyle/>
        <a:p>
          <a:endParaRPr lang="en-GB" sz="3600" b="1">
            <a:solidFill>
              <a:schemeClr val="tx1"/>
            </a:solidFill>
            <a:latin typeface="Gotham" panose="020B0604020202020204" charset="0"/>
            <a:cs typeface="Gotham" panose="020B0604020202020204" charset="0"/>
          </a:endParaRPr>
        </a:p>
      </dgm:t>
    </dgm:pt>
    <dgm:pt modelId="{840020FD-F9A0-47B7-9544-F47C3C797587}" type="sibTrans" cxnId="{989C63F7-9A00-4011-9893-C315F44EC98C}">
      <dgm:prSet custT="1"/>
      <dgm:spPr/>
      <dgm:t>
        <a:bodyPr/>
        <a:lstStyle/>
        <a:p>
          <a:endParaRPr lang="en-GB" sz="3600" b="1">
            <a:solidFill>
              <a:schemeClr val="tx1"/>
            </a:solidFill>
            <a:latin typeface="Gotham" panose="020B0604020202020204" charset="0"/>
            <a:cs typeface="Gotham" panose="020B0604020202020204" charset="0"/>
          </a:endParaRPr>
        </a:p>
      </dgm:t>
    </dgm:pt>
    <dgm:pt modelId="{13AABF6C-9A98-45BB-AB51-A79682CE0E40}">
      <dgm:prSet phldrT="[Text]" custT="1"/>
      <dgm:spPr/>
      <dgm:t>
        <a:bodyPr/>
        <a:lstStyle/>
        <a:p>
          <a:r>
            <a:rPr lang="en-US" sz="3600" b="1" dirty="0">
              <a:solidFill>
                <a:schemeClr val="tx1"/>
              </a:solidFill>
              <a:latin typeface="Gotham" panose="020B0604020202020204" charset="0"/>
              <a:cs typeface="Gotham" panose="020B0604020202020204" charset="0"/>
            </a:rPr>
            <a:t>reduction of pollutant emissions and preservation of resources</a:t>
          </a:r>
          <a:endParaRPr lang="en-GB" sz="3600" b="1" dirty="0">
            <a:solidFill>
              <a:schemeClr val="tx1"/>
            </a:solidFill>
            <a:latin typeface="Gotham" panose="020B0604020202020204" charset="0"/>
            <a:cs typeface="Gotham" panose="020B0604020202020204" charset="0"/>
          </a:endParaRPr>
        </a:p>
      </dgm:t>
    </dgm:pt>
    <dgm:pt modelId="{940D9F5F-8B1B-4619-9A8C-E41E73BA1148}" type="parTrans" cxnId="{69FA57E0-7746-4792-9CFC-46BF3478E803}">
      <dgm:prSet/>
      <dgm:spPr/>
      <dgm:t>
        <a:bodyPr/>
        <a:lstStyle/>
        <a:p>
          <a:endParaRPr lang="en-GB" sz="3600" b="1">
            <a:solidFill>
              <a:schemeClr val="tx1"/>
            </a:solidFill>
            <a:latin typeface="Gotham" panose="020B0604020202020204" charset="0"/>
            <a:cs typeface="Gotham" panose="020B0604020202020204" charset="0"/>
          </a:endParaRPr>
        </a:p>
      </dgm:t>
    </dgm:pt>
    <dgm:pt modelId="{74676A3F-E6E4-45D7-8C76-3BA678E6516A}" type="sibTrans" cxnId="{69FA57E0-7746-4792-9CFC-46BF3478E803}">
      <dgm:prSet custT="1"/>
      <dgm:spPr/>
      <dgm:t>
        <a:bodyPr/>
        <a:lstStyle/>
        <a:p>
          <a:endParaRPr lang="en-GB" sz="3600" b="1">
            <a:solidFill>
              <a:schemeClr val="tx1"/>
            </a:solidFill>
            <a:latin typeface="Gotham" panose="020B0604020202020204" charset="0"/>
            <a:cs typeface="Gotham" panose="020B0604020202020204" charset="0"/>
          </a:endParaRPr>
        </a:p>
      </dgm:t>
    </dgm:pt>
    <dgm:pt modelId="{980FF6D3-FD3F-4E79-BA51-E56FA197A8A4}">
      <dgm:prSet phldrT="[Text]" custT="1"/>
      <dgm:spPr/>
      <dgm:t>
        <a:bodyPr/>
        <a:lstStyle/>
        <a:p>
          <a:r>
            <a:rPr lang="en-GB" sz="3600" b="1" dirty="0">
              <a:solidFill>
                <a:schemeClr val="tx1"/>
              </a:solidFill>
              <a:latin typeface="Gotham" panose="020B0604020202020204" charset="0"/>
              <a:cs typeface="Gotham" panose="020B0604020202020204" charset="0"/>
            </a:rPr>
            <a:t>efficient transformation process</a:t>
          </a:r>
        </a:p>
      </dgm:t>
    </dgm:pt>
    <dgm:pt modelId="{742F9CEF-3362-4A7A-89D6-E1A369D35356}" type="parTrans" cxnId="{C9432308-A728-456A-86CB-AC35D523ACEC}">
      <dgm:prSet/>
      <dgm:spPr/>
      <dgm:t>
        <a:bodyPr/>
        <a:lstStyle/>
        <a:p>
          <a:endParaRPr lang="en-GB" sz="3600" b="1">
            <a:solidFill>
              <a:schemeClr val="tx1"/>
            </a:solidFill>
            <a:latin typeface="Gotham" panose="020B0604020202020204" charset="0"/>
            <a:cs typeface="Gotham" panose="020B0604020202020204" charset="0"/>
          </a:endParaRPr>
        </a:p>
      </dgm:t>
    </dgm:pt>
    <dgm:pt modelId="{BADAE5D4-B662-4E60-A562-01F61C9B7DC8}" type="sibTrans" cxnId="{C9432308-A728-456A-86CB-AC35D523ACEC}">
      <dgm:prSet custT="1"/>
      <dgm:spPr/>
      <dgm:t>
        <a:bodyPr/>
        <a:lstStyle/>
        <a:p>
          <a:endParaRPr lang="en-GB" sz="3600" b="1">
            <a:solidFill>
              <a:schemeClr val="tx1"/>
            </a:solidFill>
            <a:latin typeface="Gotham" panose="020B0604020202020204" charset="0"/>
            <a:cs typeface="Gotham" panose="020B0604020202020204" charset="0"/>
          </a:endParaRPr>
        </a:p>
      </dgm:t>
    </dgm:pt>
    <dgm:pt modelId="{F2ECE3D5-810D-4CE3-9223-89CE5E676F94}">
      <dgm:prSet phldrT="[Text]" custT="1"/>
      <dgm:spPr/>
      <dgm:t>
        <a:bodyPr/>
        <a:lstStyle/>
        <a:p>
          <a:r>
            <a:rPr lang="en-US" sz="3600" b="1" dirty="0">
              <a:solidFill>
                <a:schemeClr val="tx1"/>
              </a:solidFill>
              <a:latin typeface="Gotham" panose="020B0604020202020204" charset="0"/>
              <a:cs typeface="Gotham" panose="020B0604020202020204" charset="0"/>
            </a:rPr>
            <a:t>chemical products obtained with low environmental impact</a:t>
          </a:r>
          <a:endParaRPr lang="en-GB" sz="3600" b="1" dirty="0">
            <a:solidFill>
              <a:schemeClr val="tx1"/>
            </a:solidFill>
            <a:latin typeface="Gotham" panose="020B0604020202020204" charset="0"/>
            <a:cs typeface="Gotham" panose="020B0604020202020204" charset="0"/>
          </a:endParaRPr>
        </a:p>
      </dgm:t>
    </dgm:pt>
    <dgm:pt modelId="{0D3C1E45-5CC3-4B3D-A275-C3596124FD9F}" type="parTrans" cxnId="{6E45C3EE-6086-47EB-9BA9-7E80A827B6AD}">
      <dgm:prSet/>
      <dgm:spPr/>
      <dgm:t>
        <a:bodyPr/>
        <a:lstStyle/>
        <a:p>
          <a:endParaRPr lang="en-GB" sz="3600" b="1">
            <a:solidFill>
              <a:schemeClr val="tx1"/>
            </a:solidFill>
            <a:latin typeface="Gotham" panose="020B0604020202020204" charset="0"/>
            <a:cs typeface="Gotham" panose="020B0604020202020204" charset="0"/>
          </a:endParaRPr>
        </a:p>
      </dgm:t>
    </dgm:pt>
    <dgm:pt modelId="{0713F009-FEE6-41D7-8904-71EC1DDD1E6D}" type="sibTrans" cxnId="{6E45C3EE-6086-47EB-9BA9-7E80A827B6AD}">
      <dgm:prSet/>
      <dgm:spPr/>
      <dgm:t>
        <a:bodyPr/>
        <a:lstStyle/>
        <a:p>
          <a:endParaRPr lang="en-GB" sz="3600" b="1">
            <a:solidFill>
              <a:schemeClr val="tx1"/>
            </a:solidFill>
            <a:latin typeface="Gotham" panose="020B0604020202020204" charset="0"/>
            <a:cs typeface="Gotham" panose="020B0604020202020204" charset="0"/>
          </a:endParaRPr>
        </a:p>
      </dgm:t>
    </dgm:pt>
    <dgm:pt modelId="{F7F97C2C-3121-4FB9-8F37-4D4197C8EF49}" type="pres">
      <dgm:prSet presAssocID="{678183EB-3016-4139-8256-BAB85A9CC8DA}" presName="diagram" presStyleCnt="0">
        <dgm:presLayoutVars>
          <dgm:dir/>
          <dgm:resizeHandles val="exact"/>
        </dgm:presLayoutVars>
      </dgm:prSet>
      <dgm:spPr/>
    </dgm:pt>
    <dgm:pt modelId="{7A2018AB-377C-48E1-B43A-332D00C3F007}" type="pres">
      <dgm:prSet presAssocID="{774F6E5F-85F6-45E3-B6CD-E1EA1A9DE3B4}" presName="node" presStyleLbl="node1" presStyleIdx="0" presStyleCnt="4">
        <dgm:presLayoutVars>
          <dgm:bulletEnabled val="1"/>
        </dgm:presLayoutVars>
      </dgm:prSet>
      <dgm:spPr/>
    </dgm:pt>
    <dgm:pt modelId="{72330ADF-D0BD-4C3A-BA55-D964CE7DFD30}" type="pres">
      <dgm:prSet presAssocID="{840020FD-F9A0-47B7-9544-F47C3C797587}" presName="sibTrans" presStyleLbl="sibTrans2D1" presStyleIdx="0" presStyleCnt="3"/>
      <dgm:spPr/>
    </dgm:pt>
    <dgm:pt modelId="{5FCED3A8-F386-4B85-9B6A-E967907C41A5}" type="pres">
      <dgm:prSet presAssocID="{840020FD-F9A0-47B7-9544-F47C3C797587}" presName="connectorText" presStyleLbl="sibTrans2D1" presStyleIdx="0" presStyleCnt="3"/>
      <dgm:spPr/>
    </dgm:pt>
    <dgm:pt modelId="{6FF818C6-EF1C-4D76-AF3C-32F009225F88}" type="pres">
      <dgm:prSet presAssocID="{13AABF6C-9A98-45BB-AB51-A79682CE0E40}" presName="node" presStyleLbl="node1" presStyleIdx="1" presStyleCnt="4" custScaleY="184396">
        <dgm:presLayoutVars>
          <dgm:bulletEnabled val="1"/>
        </dgm:presLayoutVars>
      </dgm:prSet>
      <dgm:spPr/>
    </dgm:pt>
    <dgm:pt modelId="{E2ECF011-BD9F-437F-934B-E38B6444FF84}" type="pres">
      <dgm:prSet presAssocID="{74676A3F-E6E4-45D7-8C76-3BA678E6516A}" presName="sibTrans" presStyleLbl="sibTrans2D1" presStyleIdx="1" presStyleCnt="3"/>
      <dgm:spPr/>
    </dgm:pt>
    <dgm:pt modelId="{B4DD96E8-55E6-4971-A215-BF257D4B6A71}" type="pres">
      <dgm:prSet presAssocID="{74676A3F-E6E4-45D7-8C76-3BA678E6516A}" presName="connectorText" presStyleLbl="sibTrans2D1" presStyleIdx="1" presStyleCnt="3"/>
      <dgm:spPr/>
    </dgm:pt>
    <dgm:pt modelId="{1D817092-FBCE-4088-B9B1-1139AB18151C}" type="pres">
      <dgm:prSet presAssocID="{980FF6D3-FD3F-4E79-BA51-E56FA197A8A4}" presName="node" presStyleLbl="node1" presStyleIdx="2" presStyleCnt="4">
        <dgm:presLayoutVars>
          <dgm:bulletEnabled val="1"/>
        </dgm:presLayoutVars>
      </dgm:prSet>
      <dgm:spPr/>
    </dgm:pt>
    <dgm:pt modelId="{D147EFC0-0620-42B9-BB8C-109EA74A348F}" type="pres">
      <dgm:prSet presAssocID="{BADAE5D4-B662-4E60-A562-01F61C9B7DC8}" presName="sibTrans" presStyleLbl="sibTrans2D1" presStyleIdx="2" presStyleCnt="3"/>
      <dgm:spPr/>
    </dgm:pt>
    <dgm:pt modelId="{A6E42F8F-A32F-40BD-A4B8-B1EB7EFCECDB}" type="pres">
      <dgm:prSet presAssocID="{BADAE5D4-B662-4E60-A562-01F61C9B7DC8}" presName="connectorText" presStyleLbl="sibTrans2D1" presStyleIdx="2" presStyleCnt="3"/>
      <dgm:spPr/>
    </dgm:pt>
    <dgm:pt modelId="{29B7C6A8-31B8-485B-85DB-B755DCBCAB35}" type="pres">
      <dgm:prSet presAssocID="{F2ECE3D5-810D-4CE3-9223-89CE5E676F94}" presName="node" presStyleLbl="node1" presStyleIdx="3" presStyleCnt="4" custScaleY="162528">
        <dgm:presLayoutVars>
          <dgm:bulletEnabled val="1"/>
        </dgm:presLayoutVars>
      </dgm:prSet>
      <dgm:spPr/>
    </dgm:pt>
  </dgm:ptLst>
  <dgm:cxnLst>
    <dgm:cxn modelId="{C9432308-A728-456A-86CB-AC35D523ACEC}" srcId="{678183EB-3016-4139-8256-BAB85A9CC8DA}" destId="{980FF6D3-FD3F-4E79-BA51-E56FA197A8A4}" srcOrd="2" destOrd="0" parTransId="{742F9CEF-3362-4A7A-89D6-E1A369D35356}" sibTransId="{BADAE5D4-B662-4E60-A562-01F61C9B7DC8}"/>
    <dgm:cxn modelId="{C46E9C14-9184-4810-9317-AE910161268F}" type="presOf" srcId="{BADAE5D4-B662-4E60-A562-01F61C9B7DC8}" destId="{D147EFC0-0620-42B9-BB8C-109EA74A348F}" srcOrd="0" destOrd="0" presId="urn:microsoft.com/office/officeart/2005/8/layout/process5"/>
    <dgm:cxn modelId="{95F96D19-0AD3-4EB0-B1D0-59731C0BC034}" type="presOf" srcId="{980FF6D3-FD3F-4E79-BA51-E56FA197A8A4}" destId="{1D817092-FBCE-4088-B9B1-1139AB18151C}" srcOrd="0" destOrd="0" presId="urn:microsoft.com/office/officeart/2005/8/layout/process5"/>
    <dgm:cxn modelId="{8984341D-32F3-4E3B-AED4-62C041EFD366}" type="presOf" srcId="{F2ECE3D5-810D-4CE3-9223-89CE5E676F94}" destId="{29B7C6A8-31B8-485B-85DB-B755DCBCAB35}" srcOrd="0" destOrd="0" presId="urn:microsoft.com/office/officeart/2005/8/layout/process5"/>
    <dgm:cxn modelId="{46635E36-296A-4EF6-A850-7A115E813ADA}" type="presOf" srcId="{74676A3F-E6E4-45D7-8C76-3BA678E6516A}" destId="{B4DD96E8-55E6-4971-A215-BF257D4B6A71}" srcOrd="1" destOrd="0" presId="urn:microsoft.com/office/officeart/2005/8/layout/process5"/>
    <dgm:cxn modelId="{A109C637-E9EE-41EF-8903-6159DD18EBC3}" type="presOf" srcId="{678183EB-3016-4139-8256-BAB85A9CC8DA}" destId="{F7F97C2C-3121-4FB9-8F37-4D4197C8EF49}" srcOrd="0" destOrd="0" presId="urn:microsoft.com/office/officeart/2005/8/layout/process5"/>
    <dgm:cxn modelId="{E7EBC646-689A-4B13-9568-52D1E3EA184B}" type="presOf" srcId="{13AABF6C-9A98-45BB-AB51-A79682CE0E40}" destId="{6FF818C6-EF1C-4D76-AF3C-32F009225F88}" srcOrd="0" destOrd="0" presId="urn:microsoft.com/office/officeart/2005/8/layout/process5"/>
    <dgm:cxn modelId="{19B44B52-F35F-4ED7-BC7C-32A414B401C9}" type="presOf" srcId="{774F6E5F-85F6-45E3-B6CD-E1EA1A9DE3B4}" destId="{7A2018AB-377C-48E1-B43A-332D00C3F007}" srcOrd="0" destOrd="0" presId="urn:microsoft.com/office/officeart/2005/8/layout/process5"/>
    <dgm:cxn modelId="{A9FA3099-2161-43F7-91E9-5F65359F485D}" type="presOf" srcId="{74676A3F-E6E4-45D7-8C76-3BA678E6516A}" destId="{E2ECF011-BD9F-437F-934B-E38B6444FF84}" srcOrd="0" destOrd="0" presId="urn:microsoft.com/office/officeart/2005/8/layout/process5"/>
    <dgm:cxn modelId="{D0DA04B8-6B2D-4FFC-B674-B20E21E3B6BA}" type="presOf" srcId="{840020FD-F9A0-47B7-9544-F47C3C797587}" destId="{72330ADF-D0BD-4C3A-BA55-D964CE7DFD30}" srcOrd="0" destOrd="0" presId="urn:microsoft.com/office/officeart/2005/8/layout/process5"/>
    <dgm:cxn modelId="{A4DE1EBB-A37C-45BF-BF1E-10FCD5806C9E}" type="presOf" srcId="{840020FD-F9A0-47B7-9544-F47C3C797587}" destId="{5FCED3A8-F386-4B85-9B6A-E967907C41A5}" srcOrd="1" destOrd="0" presId="urn:microsoft.com/office/officeart/2005/8/layout/process5"/>
    <dgm:cxn modelId="{CDC81ED8-8A9F-4DC5-8D79-66F04C4C9DD6}" type="presOf" srcId="{BADAE5D4-B662-4E60-A562-01F61C9B7DC8}" destId="{A6E42F8F-A32F-40BD-A4B8-B1EB7EFCECDB}" srcOrd="1" destOrd="0" presId="urn:microsoft.com/office/officeart/2005/8/layout/process5"/>
    <dgm:cxn modelId="{69FA57E0-7746-4792-9CFC-46BF3478E803}" srcId="{678183EB-3016-4139-8256-BAB85A9CC8DA}" destId="{13AABF6C-9A98-45BB-AB51-A79682CE0E40}" srcOrd="1" destOrd="0" parTransId="{940D9F5F-8B1B-4619-9A8C-E41E73BA1148}" sibTransId="{74676A3F-E6E4-45D7-8C76-3BA678E6516A}"/>
    <dgm:cxn modelId="{6E45C3EE-6086-47EB-9BA9-7E80A827B6AD}" srcId="{678183EB-3016-4139-8256-BAB85A9CC8DA}" destId="{F2ECE3D5-810D-4CE3-9223-89CE5E676F94}" srcOrd="3" destOrd="0" parTransId="{0D3C1E45-5CC3-4B3D-A275-C3596124FD9F}" sibTransId="{0713F009-FEE6-41D7-8904-71EC1DDD1E6D}"/>
    <dgm:cxn modelId="{989C63F7-9A00-4011-9893-C315F44EC98C}" srcId="{678183EB-3016-4139-8256-BAB85A9CC8DA}" destId="{774F6E5F-85F6-45E3-B6CD-E1EA1A9DE3B4}" srcOrd="0" destOrd="0" parTransId="{38AA6CCA-0D32-4A62-908E-0FFFFD296071}" sibTransId="{840020FD-F9A0-47B7-9544-F47C3C797587}"/>
    <dgm:cxn modelId="{4417781C-7328-4C53-ACFF-F1239D54E638}" type="presParOf" srcId="{F7F97C2C-3121-4FB9-8F37-4D4197C8EF49}" destId="{7A2018AB-377C-48E1-B43A-332D00C3F007}" srcOrd="0" destOrd="0" presId="urn:microsoft.com/office/officeart/2005/8/layout/process5"/>
    <dgm:cxn modelId="{49039005-DAB5-4401-AD81-51110D484B85}" type="presParOf" srcId="{F7F97C2C-3121-4FB9-8F37-4D4197C8EF49}" destId="{72330ADF-D0BD-4C3A-BA55-D964CE7DFD30}" srcOrd="1" destOrd="0" presId="urn:microsoft.com/office/officeart/2005/8/layout/process5"/>
    <dgm:cxn modelId="{468ECF0C-1A94-4C34-9123-F29EB2C06A26}" type="presParOf" srcId="{72330ADF-D0BD-4C3A-BA55-D964CE7DFD30}" destId="{5FCED3A8-F386-4B85-9B6A-E967907C41A5}" srcOrd="0" destOrd="0" presId="urn:microsoft.com/office/officeart/2005/8/layout/process5"/>
    <dgm:cxn modelId="{81C68ADB-ADE9-4A8D-BA7B-45A8101665D6}" type="presParOf" srcId="{F7F97C2C-3121-4FB9-8F37-4D4197C8EF49}" destId="{6FF818C6-EF1C-4D76-AF3C-32F009225F88}" srcOrd="2" destOrd="0" presId="urn:microsoft.com/office/officeart/2005/8/layout/process5"/>
    <dgm:cxn modelId="{D7823BE4-1437-4E79-92EE-CF9A6671B53F}" type="presParOf" srcId="{F7F97C2C-3121-4FB9-8F37-4D4197C8EF49}" destId="{E2ECF011-BD9F-437F-934B-E38B6444FF84}" srcOrd="3" destOrd="0" presId="urn:microsoft.com/office/officeart/2005/8/layout/process5"/>
    <dgm:cxn modelId="{C7DBD2A5-195D-4CC2-8BA4-93D4A346F274}" type="presParOf" srcId="{E2ECF011-BD9F-437F-934B-E38B6444FF84}" destId="{B4DD96E8-55E6-4971-A215-BF257D4B6A71}" srcOrd="0" destOrd="0" presId="urn:microsoft.com/office/officeart/2005/8/layout/process5"/>
    <dgm:cxn modelId="{5A9116FD-4B4B-489B-A066-13C8226B5BC7}" type="presParOf" srcId="{F7F97C2C-3121-4FB9-8F37-4D4197C8EF49}" destId="{1D817092-FBCE-4088-B9B1-1139AB18151C}" srcOrd="4" destOrd="0" presId="urn:microsoft.com/office/officeart/2005/8/layout/process5"/>
    <dgm:cxn modelId="{BA16A8D7-8ECF-4DC6-BB4C-5B8FDADABD80}" type="presParOf" srcId="{F7F97C2C-3121-4FB9-8F37-4D4197C8EF49}" destId="{D147EFC0-0620-42B9-BB8C-109EA74A348F}" srcOrd="5" destOrd="0" presId="urn:microsoft.com/office/officeart/2005/8/layout/process5"/>
    <dgm:cxn modelId="{4506FB28-CB95-47B6-956B-EFB99D2339CE}" type="presParOf" srcId="{D147EFC0-0620-42B9-BB8C-109EA74A348F}" destId="{A6E42F8F-A32F-40BD-A4B8-B1EB7EFCECDB}" srcOrd="0" destOrd="0" presId="urn:microsoft.com/office/officeart/2005/8/layout/process5"/>
    <dgm:cxn modelId="{A4D6196B-2165-4B7B-9F33-AF9773FBE271}" type="presParOf" srcId="{F7F97C2C-3121-4FB9-8F37-4D4197C8EF49}" destId="{29B7C6A8-31B8-485B-85DB-B755DCBCAB35}"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018AB-377C-48E1-B43A-332D00C3F007}">
      <dsp:nvSpPr>
        <dsp:cNvPr id="0" name=""/>
        <dsp:cNvSpPr/>
      </dsp:nvSpPr>
      <dsp:spPr>
        <a:xfrm>
          <a:off x="7969" y="1319175"/>
          <a:ext cx="3484550" cy="2090730"/>
        </a:xfrm>
        <a:prstGeom prst="roundRect">
          <a:avLst>
            <a:gd name="adj" fmla="val 10000"/>
          </a:avLst>
        </a:prstGeom>
        <a:solidFill>
          <a:schemeClr val="accent3">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b="1" kern="1200" dirty="0">
              <a:solidFill>
                <a:schemeClr val="tx1"/>
              </a:solidFill>
              <a:latin typeface="Gotham" panose="020B0604020202020204" charset="0"/>
              <a:cs typeface="Gotham" panose="020B0604020202020204" charset="0"/>
            </a:rPr>
            <a:t>Renewable energy and feedstock</a:t>
          </a:r>
        </a:p>
      </dsp:txBody>
      <dsp:txXfrm>
        <a:off x="69204" y="1380410"/>
        <a:ext cx="3362080" cy="1968260"/>
      </dsp:txXfrm>
    </dsp:sp>
    <dsp:sp modelId="{72330ADF-D0BD-4C3A-BA55-D964CE7DFD30}">
      <dsp:nvSpPr>
        <dsp:cNvPr id="0" name=""/>
        <dsp:cNvSpPr/>
      </dsp:nvSpPr>
      <dsp:spPr>
        <a:xfrm>
          <a:off x="3799160" y="1932456"/>
          <a:ext cx="738724" cy="864168"/>
        </a:xfrm>
        <a:prstGeom prst="rightArrow">
          <a:avLst>
            <a:gd name="adj1" fmla="val 60000"/>
            <a:gd name="adj2" fmla="val 50000"/>
          </a:avLst>
        </a:prstGeom>
        <a:solidFill>
          <a:schemeClr val="accent3">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b="1" kern="1200">
            <a:solidFill>
              <a:schemeClr val="tx1"/>
            </a:solidFill>
            <a:latin typeface="Gotham" panose="020B0604020202020204" charset="0"/>
            <a:cs typeface="Gotham" panose="020B0604020202020204" charset="0"/>
          </a:endParaRPr>
        </a:p>
      </dsp:txBody>
      <dsp:txXfrm>
        <a:off x="3799160" y="2105290"/>
        <a:ext cx="517107" cy="518500"/>
      </dsp:txXfrm>
    </dsp:sp>
    <dsp:sp modelId="{6FF818C6-EF1C-4D76-AF3C-32F009225F88}">
      <dsp:nvSpPr>
        <dsp:cNvPr id="0" name=""/>
        <dsp:cNvSpPr/>
      </dsp:nvSpPr>
      <dsp:spPr>
        <a:xfrm>
          <a:off x="4886339" y="436929"/>
          <a:ext cx="3484550" cy="3855222"/>
        </a:xfrm>
        <a:prstGeom prst="roundRect">
          <a:avLst>
            <a:gd name="adj" fmla="val 10000"/>
          </a:avLst>
        </a:prstGeom>
        <a:solidFill>
          <a:schemeClr val="accent3">
            <a:shade val="80000"/>
            <a:hueOff val="72969"/>
            <a:satOff val="-477"/>
            <a:lumOff val="818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tx1"/>
              </a:solidFill>
              <a:latin typeface="Gotham" panose="020B0604020202020204" charset="0"/>
              <a:cs typeface="Gotham" panose="020B0604020202020204" charset="0"/>
            </a:rPr>
            <a:t>reduction of pollutant emissions and preservation of resources</a:t>
          </a:r>
          <a:endParaRPr lang="en-GB" sz="3600" b="1" kern="1200" dirty="0">
            <a:solidFill>
              <a:schemeClr val="tx1"/>
            </a:solidFill>
            <a:latin typeface="Gotham" panose="020B0604020202020204" charset="0"/>
            <a:cs typeface="Gotham" panose="020B0604020202020204" charset="0"/>
          </a:endParaRPr>
        </a:p>
      </dsp:txBody>
      <dsp:txXfrm>
        <a:off x="4988398" y="538988"/>
        <a:ext cx="3280432" cy="3651104"/>
      </dsp:txXfrm>
    </dsp:sp>
    <dsp:sp modelId="{E2ECF011-BD9F-437F-934B-E38B6444FF84}">
      <dsp:nvSpPr>
        <dsp:cNvPr id="0" name=""/>
        <dsp:cNvSpPr/>
      </dsp:nvSpPr>
      <dsp:spPr>
        <a:xfrm>
          <a:off x="8677530" y="1932456"/>
          <a:ext cx="738724" cy="864168"/>
        </a:xfrm>
        <a:prstGeom prst="rightArrow">
          <a:avLst>
            <a:gd name="adj1" fmla="val 60000"/>
            <a:gd name="adj2" fmla="val 50000"/>
          </a:avLst>
        </a:prstGeom>
        <a:solidFill>
          <a:schemeClr val="accent3">
            <a:shade val="90000"/>
            <a:hueOff val="109447"/>
            <a:satOff val="-1766"/>
            <a:lumOff val="10911"/>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b="1" kern="1200">
            <a:solidFill>
              <a:schemeClr val="tx1"/>
            </a:solidFill>
            <a:latin typeface="Gotham" panose="020B0604020202020204" charset="0"/>
            <a:cs typeface="Gotham" panose="020B0604020202020204" charset="0"/>
          </a:endParaRPr>
        </a:p>
      </dsp:txBody>
      <dsp:txXfrm>
        <a:off x="8677530" y="2105290"/>
        <a:ext cx="517107" cy="518500"/>
      </dsp:txXfrm>
    </dsp:sp>
    <dsp:sp modelId="{1D817092-FBCE-4088-B9B1-1139AB18151C}">
      <dsp:nvSpPr>
        <dsp:cNvPr id="0" name=""/>
        <dsp:cNvSpPr/>
      </dsp:nvSpPr>
      <dsp:spPr>
        <a:xfrm>
          <a:off x="9764710" y="1319175"/>
          <a:ext cx="3484550" cy="2090730"/>
        </a:xfrm>
        <a:prstGeom prst="roundRect">
          <a:avLst>
            <a:gd name="adj" fmla="val 10000"/>
          </a:avLst>
        </a:prstGeom>
        <a:solidFill>
          <a:schemeClr val="accent3">
            <a:shade val="80000"/>
            <a:hueOff val="145938"/>
            <a:satOff val="-954"/>
            <a:lumOff val="1636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b="1" kern="1200" dirty="0">
              <a:solidFill>
                <a:schemeClr val="tx1"/>
              </a:solidFill>
              <a:latin typeface="Gotham" panose="020B0604020202020204" charset="0"/>
              <a:cs typeface="Gotham" panose="020B0604020202020204" charset="0"/>
            </a:rPr>
            <a:t>efficient transformation process</a:t>
          </a:r>
        </a:p>
      </dsp:txBody>
      <dsp:txXfrm>
        <a:off x="9825945" y="1380410"/>
        <a:ext cx="3362080" cy="1968260"/>
      </dsp:txXfrm>
    </dsp:sp>
    <dsp:sp modelId="{D147EFC0-0620-42B9-BB8C-109EA74A348F}">
      <dsp:nvSpPr>
        <dsp:cNvPr id="0" name=""/>
        <dsp:cNvSpPr/>
      </dsp:nvSpPr>
      <dsp:spPr>
        <a:xfrm>
          <a:off x="13555900" y="1932456"/>
          <a:ext cx="738724" cy="864168"/>
        </a:xfrm>
        <a:prstGeom prst="rightArrow">
          <a:avLst>
            <a:gd name="adj1" fmla="val 60000"/>
            <a:gd name="adj2" fmla="val 50000"/>
          </a:avLst>
        </a:prstGeom>
        <a:solidFill>
          <a:schemeClr val="accent3">
            <a:shade val="90000"/>
            <a:hueOff val="218894"/>
            <a:satOff val="-3532"/>
            <a:lumOff val="21821"/>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b="1" kern="1200">
            <a:solidFill>
              <a:schemeClr val="tx1"/>
            </a:solidFill>
            <a:latin typeface="Gotham" panose="020B0604020202020204" charset="0"/>
            <a:cs typeface="Gotham" panose="020B0604020202020204" charset="0"/>
          </a:endParaRPr>
        </a:p>
      </dsp:txBody>
      <dsp:txXfrm>
        <a:off x="13555900" y="2105290"/>
        <a:ext cx="517107" cy="518500"/>
      </dsp:txXfrm>
    </dsp:sp>
    <dsp:sp modelId="{29B7C6A8-31B8-485B-85DB-B755DCBCAB35}">
      <dsp:nvSpPr>
        <dsp:cNvPr id="0" name=""/>
        <dsp:cNvSpPr/>
      </dsp:nvSpPr>
      <dsp:spPr>
        <a:xfrm>
          <a:off x="14643080" y="665529"/>
          <a:ext cx="3484550" cy="3398021"/>
        </a:xfrm>
        <a:prstGeom prst="roundRect">
          <a:avLst>
            <a:gd name="adj" fmla="val 10000"/>
          </a:avLst>
        </a:prstGeom>
        <a:solidFill>
          <a:schemeClr val="accent3">
            <a:shade val="80000"/>
            <a:hueOff val="218907"/>
            <a:satOff val="-1431"/>
            <a:lumOff val="2455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tx1"/>
              </a:solidFill>
              <a:latin typeface="Gotham" panose="020B0604020202020204" charset="0"/>
              <a:cs typeface="Gotham" panose="020B0604020202020204" charset="0"/>
            </a:rPr>
            <a:t>chemical products obtained with low environmental impact</a:t>
          </a:r>
          <a:endParaRPr lang="en-GB" sz="3600" b="1" kern="1200" dirty="0">
            <a:solidFill>
              <a:schemeClr val="tx1"/>
            </a:solidFill>
            <a:latin typeface="Gotham" panose="020B0604020202020204" charset="0"/>
            <a:cs typeface="Gotham" panose="020B0604020202020204" charset="0"/>
          </a:endParaRPr>
        </a:p>
      </dsp:txBody>
      <dsp:txXfrm>
        <a:off x="14742605" y="765054"/>
        <a:ext cx="3285500" cy="3198971"/>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E504A8-AA41-4103-BBB7-718C237B743C}" type="datetimeFigureOut">
              <a:rPr lang="en-GB" smtClean="0"/>
              <a:t>13/12/2025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E6C735-2252-4A28-9300-E77F84F5784E}" type="slidenum">
              <a:rPr lang="en-GB" smtClean="0"/>
              <a:t>‹#›</a:t>
            </a:fld>
            <a:endParaRPr lang="en-GB"/>
          </a:p>
        </p:txBody>
      </p:sp>
    </p:spTree>
    <p:extLst>
      <p:ext uri="{BB962C8B-B14F-4D97-AF65-F5344CB8AC3E}">
        <p14:creationId xmlns:p14="http://schemas.microsoft.com/office/powerpoint/2010/main" val="410155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E6C735-2252-4A28-9300-E77F84F5784E}" type="slidenum">
              <a:rPr lang="en-GB" smtClean="0"/>
              <a:t>7</a:t>
            </a:fld>
            <a:endParaRPr lang="en-GB"/>
          </a:p>
        </p:txBody>
      </p:sp>
    </p:spTree>
    <p:extLst>
      <p:ext uri="{BB962C8B-B14F-4D97-AF65-F5344CB8AC3E}">
        <p14:creationId xmlns:p14="http://schemas.microsoft.com/office/powerpoint/2010/main" val="4266152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alpha val="27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536507" y="-1028700"/>
            <a:ext cx="4212307" cy="4114800"/>
          </a:xfrm>
          <a:custGeom>
            <a:avLst/>
            <a:gdLst/>
            <a:ahLst/>
            <a:cxnLst/>
            <a:rect l="l" t="t" r="r" b="b"/>
            <a:pathLst>
              <a:path w="4212307" h="4114800">
                <a:moveTo>
                  <a:pt x="0" y="0"/>
                </a:moveTo>
                <a:lnTo>
                  <a:pt x="4212308" y="0"/>
                </a:lnTo>
                <a:lnTo>
                  <a:pt x="421230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925875" y="5381373"/>
            <a:ext cx="4158368" cy="4114800"/>
          </a:xfrm>
          <a:custGeom>
            <a:avLst/>
            <a:gdLst/>
            <a:ahLst/>
            <a:cxnLst/>
            <a:rect l="l" t="t" r="r" b="b"/>
            <a:pathLst>
              <a:path w="4158368" h="4114800">
                <a:moveTo>
                  <a:pt x="0" y="0"/>
                </a:moveTo>
                <a:lnTo>
                  <a:pt x="4158369" y="0"/>
                </a:lnTo>
                <a:lnTo>
                  <a:pt x="415836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5238192" y="9119889"/>
            <a:ext cx="4364103" cy="3859521"/>
          </a:xfrm>
          <a:custGeom>
            <a:avLst/>
            <a:gdLst/>
            <a:ahLst/>
            <a:cxnLst/>
            <a:rect l="l" t="t" r="r" b="b"/>
            <a:pathLst>
              <a:path w="4364103" h="3859521">
                <a:moveTo>
                  <a:pt x="0" y="0"/>
                </a:moveTo>
                <a:lnTo>
                  <a:pt x="4364103" y="0"/>
                </a:lnTo>
                <a:lnTo>
                  <a:pt x="4364103" y="3859521"/>
                </a:lnTo>
                <a:lnTo>
                  <a:pt x="0" y="3859521"/>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5" name="Freeform 5"/>
          <p:cNvSpPr/>
          <p:nvPr/>
        </p:nvSpPr>
        <p:spPr>
          <a:xfrm>
            <a:off x="17586242" y="4034284"/>
            <a:ext cx="4182441" cy="4114800"/>
          </a:xfrm>
          <a:custGeom>
            <a:avLst/>
            <a:gdLst/>
            <a:ahLst/>
            <a:cxnLst/>
            <a:rect l="l" t="t" r="r" b="b"/>
            <a:pathLst>
              <a:path w="4182441" h="4114800">
                <a:moveTo>
                  <a:pt x="0" y="0"/>
                </a:moveTo>
                <a:lnTo>
                  <a:pt x="4182440" y="0"/>
                </a:lnTo>
                <a:lnTo>
                  <a:pt x="418244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sp>
        <p:nvSpPr>
          <p:cNvPr id="6" name="Freeform 6"/>
          <p:cNvSpPr/>
          <p:nvPr/>
        </p:nvSpPr>
        <p:spPr>
          <a:xfrm>
            <a:off x="10815125" y="9337720"/>
            <a:ext cx="4519963" cy="3721110"/>
          </a:xfrm>
          <a:custGeom>
            <a:avLst/>
            <a:gdLst/>
            <a:ahLst/>
            <a:cxnLst/>
            <a:rect l="l" t="t" r="r" b="b"/>
            <a:pathLst>
              <a:path w="4519963" h="3721110">
                <a:moveTo>
                  <a:pt x="0" y="0"/>
                </a:moveTo>
                <a:lnTo>
                  <a:pt x="4519963" y="0"/>
                </a:lnTo>
                <a:lnTo>
                  <a:pt x="4519963" y="3721110"/>
                </a:lnTo>
                <a:lnTo>
                  <a:pt x="0" y="3721110"/>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sp>
      <p:sp>
        <p:nvSpPr>
          <p:cNvPr id="7" name="Freeform 7"/>
          <p:cNvSpPr/>
          <p:nvPr/>
        </p:nvSpPr>
        <p:spPr>
          <a:xfrm>
            <a:off x="-3588347" y="-789838"/>
            <a:ext cx="4998171" cy="4114800"/>
          </a:xfrm>
          <a:custGeom>
            <a:avLst/>
            <a:gdLst/>
            <a:ahLst/>
            <a:cxnLst/>
            <a:rect l="l" t="t" r="r" b="b"/>
            <a:pathLst>
              <a:path w="4998171" h="4114800">
                <a:moveTo>
                  <a:pt x="0" y="0"/>
                </a:moveTo>
                <a:lnTo>
                  <a:pt x="4998171" y="0"/>
                </a:lnTo>
                <a:lnTo>
                  <a:pt x="4998171"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sp>
      <p:sp>
        <p:nvSpPr>
          <p:cNvPr id="8" name="Freeform 8"/>
          <p:cNvSpPr/>
          <p:nvPr/>
        </p:nvSpPr>
        <p:spPr>
          <a:xfrm rot="-5400000">
            <a:off x="6452118" y="-3334307"/>
            <a:ext cx="4398575" cy="4327439"/>
          </a:xfrm>
          <a:custGeom>
            <a:avLst/>
            <a:gdLst/>
            <a:ahLst/>
            <a:cxnLst/>
            <a:rect l="l" t="t" r="r" b="b"/>
            <a:pathLst>
              <a:path w="4398575" h="4327439">
                <a:moveTo>
                  <a:pt x="0" y="0"/>
                </a:moveTo>
                <a:lnTo>
                  <a:pt x="4398575" y="0"/>
                </a:lnTo>
                <a:lnTo>
                  <a:pt x="4398575" y="4327439"/>
                </a:lnTo>
                <a:lnTo>
                  <a:pt x="0" y="4327439"/>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sp>
        <p:nvSpPr>
          <p:cNvPr id="9" name="Freeform 9"/>
          <p:cNvSpPr/>
          <p:nvPr/>
        </p:nvSpPr>
        <p:spPr>
          <a:xfrm>
            <a:off x="11000541" y="-3086100"/>
            <a:ext cx="5097501" cy="4114800"/>
          </a:xfrm>
          <a:custGeom>
            <a:avLst/>
            <a:gdLst/>
            <a:ahLst/>
            <a:cxnLst/>
            <a:rect l="l" t="t" r="r" b="b"/>
            <a:pathLst>
              <a:path w="5097501" h="4114800">
                <a:moveTo>
                  <a:pt x="0" y="0"/>
                </a:moveTo>
                <a:lnTo>
                  <a:pt x="5097501" y="0"/>
                </a:lnTo>
                <a:lnTo>
                  <a:pt x="5097501"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sp>
      <p:sp>
        <p:nvSpPr>
          <p:cNvPr id="10" name="Freeform 10"/>
          <p:cNvSpPr/>
          <p:nvPr/>
        </p:nvSpPr>
        <p:spPr>
          <a:xfrm>
            <a:off x="2504357" y="-2942973"/>
            <a:ext cx="3255836" cy="4114800"/>
          </a:xfrm>
          <a:custGeom>
            <a:avLst/>
            <a:gdLst/>
            <a:ahLst/>
            <a:cxnLst/>
            <a:rect l="l" t="t" r="r" b="b"/>
            <a:pathLst>
              <a:path w="3255836" h="4114800">
                <a:moveTo>
                  <a:pt x="0" y="0"/>
                </a:moveTo>
                <a:lnTo>
                  <a:pt x="3255835" y="0"/>
                </a:lnTo>
                <a:lnTo>
                  <a:pt x="3255835"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sp>
      <p:sp>
        <p:nvSpPr>
          <p:cNvPr id="11" name="Freeform 11"/>
          <p:cNvSpPr/>
          <p:nvPr/>
        </p:nvSpPr>
        <p:spPr>
          <a:xfrm>
            <a:off x="685497" y="8864610"/>
            <a:ext cx="4264041" cy="4114800"/>
          </a:xfrm>
          <a:custGeom>
            <a:avLst/>
            <a:gdLst/>
            <a:ahLst/>
            <a:cxnLst/>
            <a:rect l="l" t="t" r="r" b="b"/>
            <a:pathLst>
              <a:path w="4264041" h="4114800">
                <a:moveTo>
                  <a:pt x="0" y="0"/>
                </a:moveTo>
                <a:lnTo>
                  <a:pt x="4264041" y="0"/>
                </a:lnTo>
                <a:lnTo>
                  <a:pt x="4264041" y="4114800"/>
                </a:lnTo>
                <a:lnTo>
                  <a:pt x="0" y="4114800"/>
                </a:lnTo>
                <a:lnTo>
                  <a:pt x="0" y="0"/>
                </a:lnTo>
                <a:close/>
              </a:path>
            </a:pathLst>
          </a:custGeom>
          <a:blipFill>
            <a:blip r:embed="rId16">
              <a:extLst>
                <a:ext uri="{96DAC541-7B7A-43D3-8B79-37D633B846F1}">
                  <asvg:svgBlip xmlns:asvg="http://schemas.microsoft.com/office/drawing/2016/SVG/main" r:embed="rId17"/>
                </a:ext>
              </a:extLst>
            </a:blip>
            <a:stretch>
              <a:fillRect/>
            </a:stretch>
          </a:blipFill>
          <a:ln cap="sq">
            <a:noFill/>
            <a:prstDash val="solid"/>
            <a:miter/>
          </a:ln>
        </p:spPr>
      </p:sp>
      <p:sp>
        <p:nvSpPr>
          <p:cNvPr id="12" name="Freeform 12"/>
          <p:cNvSpPr/>
          <p:nvPr/>
        </p:nvSpPr>
        <p:spPr>
          <a:xfrm>
            <a:off x="15977401" y="8400021"/>
            <a:ext cx="3945537" cy="5596506"/>
          </a:xfrm>
          <a:custGeom>
            <a:avLst/>
            <a:gdLst/>
            <a:ahLst/>
            <a:cxnLst/>
            <a:rect l="l" t="t" r="r" b="b"/>
            <a:pathLst>
              <a:path w="3945537" h="5596506">
                <a:moveTo>
                  <a:pt x="0" y="0"/>
                </a:moveTo>
                <a:lnTo>
                  <a:pt x="3945537" y="0"/>
                </a:lnTo>
                <a:lnTo>
                  <a:pt x="3945537" y="5596507"/>
                </a:lnTo>
                <a:lnTo>
                  <a:pt x="0" y="5596507"/>
                </a:lnTo>
                <a:lnTo>
                  <a:pt x="0" y="0"/>
                </a:lnTo>
                <a:close/>
              </a:path>
            </a:pathLst>
          </a:custGeom>
          <a:blipFill>
            <a:blip r:embed="rId18">
              <a:extLst>
                <a:ext uri="{96DAC541-7B7A-43D3-8B79-37D633B846F1}">
                  <asvg:svgBlip xmlns:asvg="http://schemas.microsoft.com/office/drawing/2016/SVG/main" r:embed="rId19"/>
                </a:ext>
              </a:extLst>
            </a:blip>
            <a:stretch>
              <a:fillRect/>
            </a:stretch>
          </a:blipFill>
          <a:ln cap="sq">
            <a:noFill/>
            <a:prstDash val="solid"/>
            <a:miter/>
          </a:ln>
        </p:spPr>
      </p:sp>
      <p:sp>
        <p:nvSpPr>
          <p:cNvPr id="13" name="Freeform 13"/>
          <p:cNvSpPr/>
          <p:nvPr/>
        </p:nvSpPr>
        <p:spPr>
          <a:xfrm>
            <a:off x="10668000" y="0"/>
            <a:ext cx="7889528" cy="10514107"/>
          </a:xfrm>
          <a:custGeom>
            <a:avLst/>
            <a:gdLst/>
            <a:ahLst/>
            <a:cxnLst/>
            <a:rect l="l" t="t" r="r" b="b"/>
            <a:pathLst>
              <a:path w="7889528" h="10514107">
                <a:moveTo>
                  <a:pt x="0" y="0"/>
                </a:moveTo>
                <a:lnTo>
                  <a:pt x="7889528" y="0"/>
                </a:lnTo>
                <a:lnTo>
                  <a:pt x="7889528" y="10514107"/>
                </a:lnTo>
                <a:lnTo>
                  <a:pt x="0" y="10514107"/>
                </a:lnTo>
                <a:lnTo>
                  <a:pt x="0" y="0"/>
                </a:lnTo>
                <a:close/>
              </a:path>
            </a:pathLst>
          </a:custGeom>
          <a:blipFill>
            <a:blip r:embed="rId20"/>
            <a:stretch>
              <a:fillRect t="-2483" b="-2483"/>
            </a:stretch>
          </a:blipFill>
        </p:spPr>
      </p:sp>
      <p:sp>
        <p:nvSpPr>
          <p:cNvPr id="14" name="TextBox 14"/>
          <p:cNvSpPr txBox="1"/>
          <p:nvPr/>
        </p:nvSpPr>
        <p:spPr>
          <a:xfrm>
            <a:off x="1232494" y="3773371"/>
            <a:ext cx="9394685" cy="2594471"/>
          </a:xfrm>
          <a:prstGeom prst="rect">
            <a:avLst/>
          </a:prstGeom>
        </p:spPr>
        <p:txBody>
          <a:bodyPr lIns="0" tIns="0" rIns="0" bIns="0" rtlCol="0" anchor="t">
            <a:spAutoFit/>
          </a:bodyPr>
          <a:lstStyle/>
          <a:p>
            <a:pPr algn="l">
              <a:lnSpc>
                <a:spcPts val="10134"/>
              </a:lnSpc>
            </a:pPr>
            <a:r>
              <a:rPr lang="en-US" sz="9383" b="1" spc="-328">
                <a:solidFill>
                  <a:srgbClr val="086A35"/>
                </a:solidFill>
                <a:latin typeface="Gotham Heavy"/>
                <a:ea typeface="Gotham Heavy"/>
                <a:cs typeface="Gotham Heavy"/>
                <a:sym typeface="Gotham Heavy"/>
              </a:rPr>
              <a:t>GREEN CHEMISTRY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2">
            <a:extLst>
              <a:ext uri="{FF2B5EF4-FFF2-40B4-BE49-F238E27FC236}">
                <a16:creationId xmlns:a16="http://schemas.microsoft.com/office/drawing/2014/main" id="{950C4B9C-64A6-8C4C-70BB-3C6288A7E520}"/>
              </a:ext>
            </a:extLst>
          </p:cNvPr>
          <p:cNvSpPr txBox="1"/>
          <p:nvPr/>
        </p:nvSpPr>
        <p:spPr>
          <a:xfrm>
            <a:off x="914400" y="622818"/>
            <a:ext cx="16828184" cy="1038746"/>
          </a:xfrm>
          <a:prstGeom prst="rect">
            <a:avLst/>
          </a:prstGeom>
        </p:spPr>
        <p:txBody>
          <a:bodyPr wrap="square" lIns="0" tIns="0" rIns="0" bIns="0" rtlCol="0" anchor="t">
            <a:spAutoFit/>
          </a:bodyPr>
          <a:lstStyle/>
          <a:p>
            <a:pPr lvl="0" algn="ctr">
              <a:lnSpc>
                <a:spcPts val="8136"/>
              </a:lnSpc>
            </a:pPr>
            <a:r>
              <a:rPr lang="en-US" sz="7200" b="1" spc="-252" dirty="0">
                <a:solidFill>
                  <a:srgbClr val="086A35"/>
                </a:solidFill>
                <a:latin typeface="Gotham Bold"/>
                <a:ea typeface="Gotham Bold"/>
                <a:cs typeface="Gotham Bold"/>
                <a:sym typeface="Gotham Bold"/>
              </a:rPr>
              <a:t>2/ Sustainable process design</a:t>
            </a:r>
          </a:p>
        </p:txBody>
      </p:sp>
      <p:sp>
        <p:nvSpPr>
          <p:cNvPr id="21" name="TextBox 20">
            <a:extLst>
              <a:ext uri="{FF2B5EF4-FFF2-40B4-BE49-F238E27FC236}">
                <a16:creationId xmlns:a16="http://schemas.microsoft.com/office/drawing/2014/main" id="{91DC366B-17EE-1CBA-03AE-DCCEE333C02F}"/>
              </a:ext>
            </a:extLst>
          </p:cNvPr>
          <p:cNvSpPr txBox="1"/>
          <p:nvPr/>
        </p:nvSpPr>
        <p:spPr>
          <a:xfrm>
            <a:off x="729908" y="3009900"/>
            <a:ext cx="16828184" cy="6093976"/>
          </a:xfrm>
          <a:prstGeom prst="rect">
            <a:avLst/>
          </a:prstGeom>
          <a:noFill/>
        </p:spPr>
        <p:txBody>
          <a:bodyPr wrap="square">
            <a:spAutoFit/>
          </a:bodyPr>
          <a:lstStyle/>
          <a:p>
            <a:pPr algn="just"/>
            <a:r>
              <a:rPr lang="en-GB" sz="3000" dirty="0">
                <a:solidFill>
                  <a:srgbClr val="006600"/>
                </a:solidFill>
                <a:latin typeface="Gotham" panose="020B0604020202020204" charset="0"/>
                <a:cs typeface="Gotham" panose="020B0604020202020204" charset="0"/>
              </a:rPr>
              <a:t>According to </a:t>
            </a:r>
            <a:r>
              <a:rPr lang="en-GB" sz="3000" b="1" i="1" dirty="0">
                <a:solidFill>
                  <a:srgbClr val="006600"/>
                </a:solidFill>
                <a:latin typeface="Amiri" panose="00000500000000000000" pitchFamily="2" charset="-78"/>
                <a:ea typeface="Amiri" panose="00000500000000000000" pitchFamily="2" charset="-78"/>
                <a:cs typeface="Amiri" panose="00000500000000000000" pitchFamily="2" charset="-78"/>
              </a:rPr>
              <a:t>Michel </a:t>
            </a:r>
            <a:r>
              <a:rPr lang="en-GB" sz="3000" b="1" i="1" dirty="0" err="1">
                <a:solidFill>
                  <a:srgbClr val="006600"/>
                </a:solidFill>
                <a:latin typeface="Amiri" panose="00000500000000000000" pitchFamily="2" charset="-78"/>
                <a:ea typeface="Amiri" panose="00000500000000000000" pitchFamily="2" charset="-78"/>
                <a:cs typeface="Amiri" panose="00000500000000000000" pitchFamily="2" charset="-78"/>
              </a:rPr>
              <a:t>Tollenaere</a:t>
            </a:r>
            <a:r>
              <a:rPr lang="en-GB" sz="3000" b="1" i="1" dirty="0">
                <a:solidFill>
                  <a:srgbClr val="006600"/>
                </a:solidFill>
                <a:latin typeface="Amiri" panose="00000500000000000000" pitchFamily="2" charset="-78"/>
                <a:ea typeface="Amiri" panose="00000500000000000000" pitchFamily="2" charset="-78"/>
                <a:cs typeface="Amiri" panose="00000500000000000000" pitchFamily="2" charset="-78"/>
              </a:rPr>
              <a:t>,</a:t>
            </a:r>
            <a:r>
              <a:rPr lang="en-GB" sz="3000" dirty="0">
                <a:solidFill>
                  <a:srgbClr val="006600"/>
                </a:solidFill>
                <a:latin typeface="Gotham" panose="020B0604020202020204" charset="0"/>
                <a:cs typeface="Gotham" panose="020B0604020202020204" charset="0"/>
              </a:rPr>
              <a:t> the product design approach comprises four phases, each containing several steps:</a:t>
            </a:r>
          </a:p>
          <a:p>
            <a:pPr algn="just"/>
            <a:endParaRPr lang="en-GB" sz="3000" dirty="0">
              <a:solidFill>
                <a:srgbClr val="006600"/>
              </a:solidFill>
              <a:latin typeface="Gotham" panose="020B0604020202020204" charset="0"/>
              <a:cs typeface="Gotham" panose="020B0604020202020204" charset="0"/>
            </a:endParaRPr>
          </a:p>
          <a:p>
            <a:pPr algn="just"/>
            <a:endParaRPr lang="en-GB" sz="3000" dirty="0">
              <a:solidFill>
                <a:srgbClr val="006600"/>
              </a:solidFill>
              <a:latin typeface="Gotham" panose="020B0604020202020204" charset="0"/>
              <a:cs typeface="Gotham" panose="020B0604020202020204" charset="0"/>
            </a:endParaRPr>
          </a:p>
          <a:p>
            <a:pPr algn="just"/>
            <a:r>
              <a:rPr lang="en-GB" sz="3000" dirty="0">
                <a:solidFill>
                  <a:srgbClr val="006600"/>
                </a:solidFill>
                <a:latin typeface="Gotham" panose="020B0604020202020204" charset="0"/>
                <a:cs typeface="Gotham" panose="020B0604020202020204" charset="0"/>
              </a:rPr>
              <a:t>• Phase 1: Identify the need;</a:t>
            </a:r>
          </a:p>
          <a:p>
            <a:pPr algn="just"/>
            <a:endParaRPr lang="en-GB" sz="3000" dirty="0">
              <a:solidFill>
                <a:srgbClr val="006600"/>
              </a:solidFill>
              <a:latin typeface="Gotham" panose="020B0604020202020204" charset="0"/>
              <a:cs typeface="Gotham" panose="020B0604020202020204" charset="0"/>
            </a:endParaRPr>
          </a:p>
          <a:p>
            <a:pPr algn="just"/>
            <a:r>
              <a:rPr lang="en-GB" sz="3000" dirty="0">
                <a:solidFill>
                  <a:srgbClr val="006600"/>
                </a:solidFill>
                <a:latin typeface="Gotham" panose="020B0604020202020204" charset="0"/>
                <a:cs typeface="Gotham" panose="020B0604020202020204" charset="0"/>
              </a:rPr>
              <a:t>• Phase 2:Interpret the need using research concepts;</a:t>
            </a:r>
          </a:p>
          <a:p>
            <a:pPr algn="just"/>
            <a:endParaRPr lang="en-GB" sz="3000" dirty="0">
              <a:solidFill>
                <a:srgbClr val="006600"/>
              </a:solidFill>
              <a:latin typeface="Gotham" panose="020B0604020202020204" charset="0"/>
              <a:cs typeface="Gotham" panose="020B0604020202020204" charset="0"/>
            </a:endParaRPr>
          </a:p>
          <a:p>
            <a:pPr algn="just"/>
            <a:r>
              <a:rPr lang="en-GB" sz="3000" dirty="0">
                <a:solidFill>
                  <a:srgbClr val="006600"/>
                </a:solidFill>
                <a:latin typeface="Gotham" panose="020B0604020202020204" charset="0"/>
                <a:cs typeface="Gotham" panose="020B0604020202020204" charset="0"/>
              </a:rPr>
              <a:t>• Phase 3: Define the requirements;</a:t>
            </a:r>
          </a:p>
          <a:p>
            <a:pPr algn="just"/>
            <a:endParaRPr lang="en-GB" sz="3000" dirty="0">
              <a:solidFill>
                <a:srgbClr val="006600"/>
              </a:solidFill>
              <a:latin typeface="Gotham" panose="020B0604020202020204" charset="0"/>
              <a:cs typeface="Gotham" panose="020B0604020202020204" charset="0"/>
            </a:endParaRPr>
          </a:p>
          <a:p>
            <a:pPr algn="just"/>
            <a:r>
              <a:rPr lang="en-GB" sz="3000" dirty="0">
                <a:solidFill>
                  <a:srgbClr val="006600"/>
                </a:solidFill>
                <a:latin typeface="Gotham" panose="020B0604020202020204" charset="0"/>
                <a:cs typeface="Gotham" panose="020B0604020202020204" charset="0"/>
              </a:rPr>
              <a:t>• Phase 4: Validate the need.</a:t>
            </a:r>
          </a:p>
          <a:p>
            <a:pPr algn="just"/>
            <a:endParaRPr lang="en-GB" sz="3000" dirty="0">
              <a:solidFill>
                <a:srgbClr val="006600"/>
              </a:solidFill>
              <a:latin typeface="Gotham" panose="020B0604020202020204" charset="0"/>
              <a:cs typeface="Gotham" panose="020B0604020202020204" charset="0"/>
            </a:endParaRPr>
          </a:p>
          <a:p>
            <a:pPr algn="just"/>
            <a:r>
              <a:rPr lang="en-US" sz="3000" dirty="0">
                <a:solidFill>
                  <a:srgbClr val="006600"/>
                </a:solidFill>
                <a:latin typeface="Gotham" panose="020B0604020202020204" charset="0"/>
                <a:cs typeface="Gotham" panose="020B0604020202020204" charset="0"/>
              </a:rPr>
              <a:t>These phases can be summarized in four basic questions:</a:t>
            </a:r>
            <a:endParaRPr lang="en-GB" sz="3000" dirty="0">
              <a:solidFill>
                <a:srgbClr val="006600"/>
              </a:solidFill>
              <a:latin typeface="Gotham" panose="020B0604020202020204" charset="0"/>
              <a:cs typeface="Gotham" panose="020B0604020202020204" charset="0"/>
            </a:endParaRPr>
          </a:p>
        </p:txBody>
      </p:sp>
      <p:sp>
        <p:nvSpPr>
          <p:cNvPr id="3" name="TextBox 2">
            <a:extLst>
              <a:ext uri="{FF2B5EF4-FFF2-40B4-BE49-F238E27FC236}">
                <a16:creationId xmlns:a16="http://schemas.microsoft.com/office/drawing/2014/main" id="{9D50C4D3-E3A7-BF3C-BE1F-05796F0E9200}"/>
              </a:ext>
            </a:extLst>
          </p:cNvPr>
          <p:cNvSpPr txBox="1"/>
          <p:nvPr/>
        </p:nvSpPr>
        <p:spPr>
          <a:xfrm>
            <a:off x="7315200" y="3771900"/>
            <a:ext cx="10515600" cy="584775"/>
          </a:xfrm>
          <a:prstGeom prst="rect">
            <a:avLst/>
          </a:prstGeom>
          <a:noFill/>
        </p:spPr>
        <p:txBody>
          <a:bodyPr wrap="square">
            <a:spAutoFit/>
          </a:bodyPr>
          <a:lstStyle/>
          <a:p>
            <a:r>
              <a:rPr lang="ar-DZ" sz="3200" noProof="0" dirty="0">
                <a:solidFill>
                  <a:srgbClr val="006600"/>
                </a:solidFill>
                <a:latin typeface="Amiri" panose="00000500000000000000" pitchFamily="2" charset="-78"/>
                <a:ea typeface="Amiri" panose="00000500000000000000" pitchFamily="2" charset="-78"/>
                <a:cs typeface="Amiri" panose="00000500000000000000" pitchFamily="2" charset="-78"/>
              </a:rPr>
              <a:t>يتألف نهج تصميم المنتج من أربع مراحل، تحتوي كل منها على عدة خطوات:</a:t>
            </a:r>
          </a:p>
        </p:txBody>
      </p:sp>
      <p:sp>
        <p:nvSpPr>
          <p:cNvPr id="5" name="TextBox 4">
            <a:extLst>
              <a:ext uri="{FF2B5EF4-FFF2-40B4-BE49-F238E27FC236}">
                <a16:creationId xmlns:a16="http://schemas.microsoft.com/office/drawing/2014/main" id="{607D5025-DE1F-72A2-C123-063BAB421A6C}"/>
              </a:ext>
            </a:extLst>
          </p:cNvPr>
          <p:cNvSpPr txBox="1"/>
          <p:nvPr/>
        </p:nvSpPr>
        <p:spPr>
          <a:xfrm>
            <a:off x="-685800" y="4914900"/>
            <a:ext cx="9144000" cy="584775"/>
          </a:xfrm>
          <a:prstGeom prst="rect">
            <a:avLst/>
          </a:prstGeom>
          <a:noFill/>
        </p:spPr>
        <p:txBody>
          <a:bodyPr wrap="square">
            <a:spAutoFit/>
          </a:bodyPr>
          <a:lstStyle/>
          <a:p>
            <a:pPr algn="r" rtl="1"/>
            <a:r>
              <a:rPr lang="ar-DZ" sz="3200" noProof="0">
                <a:solidFill>
                  <a:srgbClr val="006600"/>
                </a:solidFill>
                <a:latin typeface="Amiri" panose="00000500000000000000" pitchFamily="2" charset="-78"/>
                <a:ea typeface="Amiri" panose="00000500000000000000" pitchFamily="2" charset="-78"/>
                <a:cs typeface="Amiri" panose="00000500000000000000" pitchFamily="2" charset="-78"/>
              </a:rPr>
              <a:t>تحديد الحاجة</a:t>
            </a:r>
          </a:p>
        </p:txBody>
      </p:sp>
      <p:sp>
        <p:nvSpPr>
          <p:cNvPr id="9" name="TextBox 8">
            <a:extLst>
              <a:ext uri="{FF2B5EF4-FFF2-40B4-BE49-F238E27FC236}">
                <a16:creationId xmlns:a16="http://schemas.microsoft.com/office/drawing/2014/main" id="{4398EA23-3E34-BA8A-8379-EA9C7BF30C94}"/>
              </a:ext>
            </a:extLst>
          </p:cNvPr>
          <p:cNvSpPr txBox="1"/>
          <p:nvPr/>
        </p:nvSpPr>
        <p:spPr>
          <a:xfrm>
            <a:off x="7924800" y="5764500"/>
            <a:ext cx="9484962" cy="584775"/>
          </a:xfrm>
          <a:prstGeom prst="rect">
            <a:avLst/>
          </a:prstGeom>
          <a:noFill/>
        </p:spPr>
        <p:txBody>
          <a:bodyPr wrap="square">
            <a:spAutoFit/>
          </a:bodyPr>
          <a:lstStyle/>
          <a:p>
            <a:pPr algn="r" rtl="1"/>
            <a:r>
              <a:rPr lang="ar-DZ" sz="3200" noProof="0">
                <a:solidFill>
                  <a:srgbClr val="006600"/>
                </a:solidFill>
                <a:latin typeface="Amiri" panose="00000500000000000000" pitchFamily="2" charset="-78"/>
                <a:ea typeface="Amiri" panose="00000500000000000000" pitchFamily="2" charset="-78"/>
                <a:cs typeface="Amiri" panose="00000500000000000000" pitchFamily="2" charset="-78"/>
              </a:rPr>
              <a:t>تفسير الحاجة باستخدام مفاهيم البحث</a:t>
            </a:r>
          </a:p>
        </p:txBody>
      </p:sp>
      <p:sp>
        <p:nvSpPr>
          <p:cNvPr id="11" name="TextBox 10">
            <a:extLst>
              <a:ext uri="{FF2B5EF4-FFF2-40B4-BE49-F238E27FC236}">
                <a16:creationId xmlns:a16="http://schemas.microsoft.com/office/drawing/2014/main" id="{AAB09B3E-4E46-4FE2-5758-C2F9DA3CA882}"/>
              </a:ext>
            </a:extLst>
          </p:cNvPr>
          <p:cNvSpPr txBox="1"/>
          <p:nvPr/>
        </p:nvSpPr>
        <p:spPr>
          <a:xfrm>
            <a:off x="7924800" y="6778555"/>
            <a:ext cx="9484962" cy="523220"/>
          </a:xfrm>
          <a:prstGeom prst="rect">
            <a:avLst/>
          </a:prstGeom>
          <a:noFill/>
        </p:spPr>
        <p:txBody>
          <a:bodyPr wrap="square">
            <a:spAutoFit/>
          </a:bodyPr>
          <a:lstStyle/>
          <a:p>
            <a:pPr algn="r"/>
            <a:r>
              <a:rPr lang="ar-DZ" sz="2800" noProof="0">
                <a:solidFill>
                  <a:srgbClr val="006600"/>
                </a:solidFill>
                <a:latin typeface="Amiri" panose="00000500000000000000" pitchFamily="2" charset="-78"/>
                <a:ea typeface="Amiri" panose="00000500000000000000" pitchFamily="2" charset="-78"/>
                <a:cs typeface="Amiri" panose="00000500000000000000" pitchFamily="2" charset="-78"/>
              </a:rPr>
              <a:t>تحديد المتطلبات</a:t>
            </a:r>
          </a:p>
        </p:txBody>
      </p:sp>
      <p:sp>
        <p:nvSpPr>
          <p:cNvPr id="13" name="TextBox 12">
            <a:extLst>
              <a:ext uri="{FF2B5EF4-FFF2-40B4-BE49-F238E27FC236}">
                <a16:creationId xmlns:a16="http://schemas.microsoft.com/office/drawing/2014/main" id="{ACFFDF57-C66C-335D-EEAE-E84CD4EF318F}"/>
              </a:ext>
            </a:extLst>
          </p:cNvPr>
          <p:cNvSpPr txBox="1"/>
          <p:nvPr/>
        </p:nvSpPr>
        <p:spPr>
          <a:xfrm>
            <a:off x="7924800" y="7731055"/>
            <a:ext cx="9484962" cy="584775"/>
          </a:xfrm>
          <a:prstGeom prst="rect">
            <a:avLst/>
          </a:prstGeom>
          <a:noFill/>
        </p:spPr>
        <p:txBody>
          <a:bodyPr wrap="square">
            <a:spAutoFit/>
          </a:bodyPr>
          <a:lstStyle/>
          <a:p>
            <a:pPr algn="r" rtl="1"/>
            <a:r>
              <a:rPr lang="ar-DZ" sz="3200" noProof="0">
                <a:solidFill>
                  <a:srgbClr val="006600"/>
                </a:solidFill>
                <a:latin typeface="Amiri" panose="00000500000000000000" pitchFamily="2" charset="-78"/>
                <a:ea typeface="Amiri" panose="00000500000000000000" pitchFamily="2" charset="-78"/>
                <a:cs typeface="Amiri" panose="00000500000000000000" pitchFamily="2" charset="-78"/>
              </a:rPr>
              <a:t>التحقق من صحة الحاجة</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a:extLst>
              <a:ext uri="{FF2B5EF4-FFF2-40B4-BE49-F238E27FC236}">
                <a16:creationId xmlns:a16="http://schemas.microsoft.com/office/drawing/2014/main" id="{FDEBC545-325F-A00D-0791-2A8D204232F6}"/>
              </a:ext>
            </a:extLst>
          </p:cNvPr>
          <p:cNvGraphicFramePr>
            <a:graphicFrameLocks noGrp="1"/>
          </p:cNvGraphicFramePr>
          <p:nvPr>
            <p:extLst>
              <p:ext uri="{D42A27DB-BD31-4B8C-83A1-F6EECF244321}">
                <p14:modId xmlns:p14="http://schemas.microsoft.com/office/powerpoint/2010/main" val="1169919170"/>
              </p:ext>
            </p:extLst>
          </p:nvPr>
        </p:nvGraphicFramePr>
        <p:xfrm>
          <a:off x="419100" y="405991"/>
          <a:ext cx="17449800" cy="9475018"/>
        </p:xfrm>
        <a:graphic>
          <a:graphicData uri="http://schemas.openxmlformats.org/drawingml/2006/table">
            <a:tbl>
              <a:tblPr firstRow="1" bandRow="1">
                <a:tableStyleId>{5940675A-B579-460E-94D1-54222C63F5DA}</a:tableStyleId>
              </a:tblPr>
              <a:tblGrid>
                <a:gridCol w="2819400">
                  <a:extLst>
                    <a:ext uri="{9D8B030D-6E8A-4147-A177-3AD203B41FA5}">
                      <a16:colId xmlns:a16="http://schemas.microsoft.com/office/drawing/2014/main" val="2839018169"/>
                    </a:ext>
                  </a:extLst>
                </a:gridCol>
                <a:gridCol w="4081886">
                  <a:extLst>
                    <a:ext uri="{9D8B030D-6E8A-4147-A177-3AD203B41FA5}">
                      <a16:colId xmlns:a16="http://schemas.microsoft.com/office/drawing/2014/main" val="594605624"/>
                    </a:ext>
                  </a:extLst>
                </a:gridCol>
                <a:gridCol w="10548514">
                  <a:extLst>
                    <a:ext uri="{9D8B030D-6E8A-4147-A177-3AD203B41FA5}">
                      <a16:colId xmlns:a16="http://schemas.microsoft.com/office/drawing/2014/main" val="3329195862"/>
                    </a:ext>
                  </a:extLst>
                </a:gridCol>
              </a:tblGrid>
              <a:tr h="1850238">
                <a:tc>
                  <a:txBody>
                    <a:bodyPr/>
                    <a:lstStyle/>
                    <a:p>
                      <a:pPr algn="ctr"/>
                      <a:endParaRPr lang="en-GB" sz="3200" b="1" dirty="0">
                        <a:solidFill>
                          <a:srgbClr val="006600"/>
                        </a:solidFill>
                        <a:latin typeface="Gotham" panose="020B0604020202020204" charset="0"/>
                        <a:cs typeface="Gotham" panose="020B0604020202020204" charset="0"/>
                      </a:endParaRPr>
                    </a:p>
                    <a:p>
                      <a:pPr algn="ctr"/>
                      <a:r>
                        <a:rPr lang="en-GB" sz="3200" b="1" dirty="0">
                          <a:solidFill>
                            <a:srgbClr val="006600"/>
                          </a:solidFill>
                          <a:latin typeface="Gotham" panose="020B0604020202020204" charset="0"/>
                          <a:cs typeface="Gotham" panose="020B0604020202020204" charset="0"/>
                        </a:rPr>
                        <a:t>Why ?</a:t>
                      </a:r>
                    </a:p>
                  </a:txBody>
                  <a:tcPr/>
                </a:tc>
                <a:tc>
                  <a:txBody>
                    <a:bodyPr/>
                    <a:lstStyle/>
                    <a:p>
                      <a:pPr algn="ctr"/>
                      <a:r>
                        <a:rPr lang="en-GB" sz="3000" b="1" dirty="0">
                          <a:solidFill>
                            <a:srgbClr val="006600"/>
                          </a:solidFill>
                          <a:latin typeface="Gotham" panose="020B0604020202020204" charset="0"/>
                          <a:cs typeface="Gotham" panose="020B0604020202020204" charset="0"/>
                        </a:rPr>
                        <a:t>Identifying the need</a:t>
                      </a:r>
                    </a:p>
                  </a:txBody>
                  <a:tcPr/>
                </a:tc>
                <a:tc>
                  <a:txBody>
                    <a:bodyPr/>
                    <a:lstStyle/>
                    <a:p>
                      <a:pPr marL="285750" indent="-285750">
                        <a:buFont typeface="Wingdings" panose="05000000000000000000" pitchFamily="2" charset="2"/>
                        <a:buChar char="Ø"/>
                      </a:pPr>
                      <a:r>
                        <a:rPr lang="en-GB" sz="3000" dirty="0">
                          <a:solidFill>
                            <a:srgbClr val="006600"/>
                          </a:solidFill>
                          <a:latin typeface="Gotham" panose="020B0604020202020204" charset="0"/>
                          <a:cs typeface="Gotham" panose="020B0604020202020204" charset="0"/>
                        </a:rPr>
                        <a:t> </a:t>
                      </a:r>
                      <a:r>
                        <a:rPr lang="en-US" sz="3000" dirty="0">
                          <a:solidFill>
                            <a:srgbClr val="006600"/>
                          </a:solidFill>
                          <a:latin typeface="Gotham" panose="020B0604020202020204" charset="0"/>
                          <a:cs typeface="Gotham" panose="020B0604020202020204" charset="0"/>
                        </a:rPr>
                        <a:t>Market research and competitive analysis;</a:t>
                      </a:r>
                    </a:p>
                    <a:p>
                      <a:pPr marL="285750" indent="-285750">
                        <a:buFont typeface="Wingdings" panose="05000000000000000000" pitchFamily="2" charset="2"/>
                        <a:buChar char="Ø"/>
                      </a:pPr>
                      <a:r>
                        <a:rPr lang="en-US" sz="3000" dirty="0">
                          <a:solidFill>
                            <a:srgbClr val="006600"/>
                          </a:solidFill>
                          <a:latin typeface="Gotham" panose="020B0604020202020204" charset="0"/>
                          <a:cs typeface="Gotham" panose="020B0604020202020204" charset="0"/>
                        </a:rPr>
                        <a:t> Product innovation or product improvement?</a:t>
                      </a:r>
                    </a:p>
                    <a:p>
                      <a:pPr marL="285750" indent="-285750">
                        <a:buFont typeface="Wingdings" panose="05000000000000000000" pitchFamily="2" charset="2"/>
                        <a:buChar char="Ø"/>
                      </a:pPr>
                      <a:r>
                        <a:rPr lang="en-GB" sz="3000" dirty="0">
                          <a:solidFill>
                            <a:srgbClr val="006600"/>
                          </a:solidFill>
                          <a:latin typeface="Gotham" panose="020B0604020202020204" charset="0"/>
                          <a:cs typeface="Gotham" panose="020B0604020202020204" charset="0"/>
                        </a:rPr>
                        <a:t> Design and development planning;</a:t>
                      </a:r>
                    </a:p>
                    <a:p>
                      <a:pPr marL="285750" indent="-285750">
                        <a:buFont typeface="Wingdings" panose="05000000000000000000" pitchFamily="2" charset="2"/>
                        <a:buChar char="Ø"/>
                      </a:pPr>
                      <a:r>
                        <a:rPr lang="en-GB" sz="3000" dirty="0">
                          <a:solidFill>
                            <a:srgbClr val="006600"/>
                          </a:solidFill>
                          <a:latin typeface="Gotham" panose="020B0604020202020204" charset="0"/>
                          <a:cs typeface="Gotham" panose="020B0604020202020204" charset="0"/>
                        </a:rPr>
                        <a:t> Organizational and technical interfaces</a:t>
                      </a:r>
                    </a:p>
                  </a:txBody>
                  <a:tcPr/>
                </a:tc>
                <a:extLst>
                  <a:ext uri="{0D108BD9-81ED-4DB2-BD59-A6C34878D82A}">
                    <a16:rowId xmlns:a16="http://schemas.microsoft.com/office/drawing/2014/main" val="2739779585"/>
                  </a:ext>
                </a:extLst>
              </a:tr>
              <a:tr h="1127760">
                <a:tc>
                  <a:txBody>
                    <a:bodyPr/>
                    <a:lstStyle/>
                    <a:p>
                      <a:pPr algn="ctr"/>
                      <a:r>
                        <a:rPr lang="en-GB" sz="3200" b="1" dirty="0">
                          <a:solidFill>
                            <a:srgbClr val="006600"/>
                          </a:solidFill>
                          <a:latin typeface="Gotham" panose="020B0604020202020204" charset="0"/>
                          <a:cs typeface="Gotham" panose="020B0604020202020204" charset="0"/>
                        </a:rPr>
                        <a:t>What and how much?</a:t>
                      </a:r>
                    </a:p>
                  </a:txBody>
                  <a:tcPr/>
                </a:tc>
                <a:tc>
                  <a:txBody>
                    <a:bodyPr/>
                    <a:lstStyle/>
                    <a:p>
                      <a:pPr algn="ctr"/>
                      <a:r>
                        <a:rPr lang="en-GB" sz="3000" dirty="0">
                          <a:solidFill>
                            <a:srgbClr val="006600"/>
                          </a:solidFill>
                          <a:latin typeface="Gotham" panose="020B0604020202020204" charset="0"/>
                          <a:cs typeface="Gotham" panose="020B0604020202020204" charset="0"/>
                        </a:rPr>
                        <a:t>Preliminary design</a:t>
                      </a:r>
                    </a:p>
                  </a:txBody>
                  <a:tcPr/>
                </a:tc>
                <a:tc>
                  <a:txBody>
                    <a:bodyPr/>
                    <a:lstStyle/>
                    <a:p>
                      <a:pPr marL="457200" indent="-457200">
                        <a:buFont typeface="Wingdings" panose="05000000000000000000" pitchFamily="2" charset="2"/>
                        <a:buChar char="Ø"/>
                      </a:pPr>
                      <a:r>
                        <a:rPr lang="en-US" sz="3000" dirty="0">
                          <a:solidFill>
                            <a:srgbClr val="006600"/>
                          </a:solidFill>
                          <a:latin typeface="Gotham" panose="020B0604020202020204" charset="0"/>
                          <a:cs typeface="Gotham" panose="020B0604020202020204" charset="0"/>
                        </a:rPr>
                        <a:t>Input data = functional specifications;</a:t>
                      </a:r>
                    </a:p>
                    <a:p>
                      <a:pPr marL="457200" indent="-457200">
                        <a:buFont typeface="Wingdings" panose="05000000000000000000" pitchFamily="2" charset="2"/>
                        <a:buChar char="Ø"/>
                      </a:pPr>
                      <a:r>
                        <a:rPr lang="en-US" sz="3000" dirty="0">
                          <a:solidFill>
                            <a:srgbClr val="006600"/>
                          </a:solidFill>
                          <a:latin typeface="Gotham" panose="020B0604020202020204" charset="0"/>
                          <a:cs typeface="Gotham" panose="020B0604020202020204" charset="0"/>
                        </a:rPr>
                        <a:t>Creation of the model and prototype;</a:t>
                      </a:r>
                      <a:endParaRPr lang="en-GB" sz="3000" dirty="0">
                        <a:solidFill>
                          <a:srgbClr val="006600"/>
                        </a:solidFill>
                        <a:latin typeface="Gotham" panose="020B0604020202020204" charset="0"/>
                        <a:cs typeface="Gotham" panose="020B0604020202020204" charset="0"/>
                      </a:endParaRPr>
                    </a:p>
                  </a:txBody>
                  <a:tcPr/>
                </a:tc>
                <a:extLst>
                  <a:ext uri="{0D108BD9-81ED-4DB2-BD59-A6C34878D82A}">
                    <a16:rowId xmlns:a16="http://schemas.microsoft.com/office/drawing/2014/main" val="781179266"/>
                  </a:ext>
                </a:extLst>
              </a:tr>
              <a:tr h="1409705">
                <a:tc>
                  <a:txBody>
                    <a:bodyPr/>
                    <a:lstStyle/>
                    <a:p>
                      <a:pPr algn="ctr"/>
                      <a:r>
                        <a:rPr lang="en-GB" sz="3200" b="1" dirty="0">
                          <a:solidFill>
                            <a:srgbClr val="006600"/>
                          </a:solidFill>
                          <a:latin typeface="Gotham" panose="020B0604020202020204" charset="0"/>
                          <a:cs typeface="Gotham" panose="020B0604020202020204" charset="0"/>
                        </a:rPr>
                        <a:t>With what?</a:t>
                      </a:r>
                    </a:p>
                  </a:txBody>
                  <a:tcPr/>
                </a:tc>
                <a:tc>
                  <a:txBody>
                    <a:bodyPr/>
                    <a:lstStyle/>
                    <a:p>
                      <a:pPr algn="ctr"/>
                      <a:r>
                        <a:rPr lang="en-GB" sz="3000" dirty="0">
                          <a:solidFill>
                            <a:srgbClr val="006600"/>
                          </a:solidFill>
                          <a:latin typeface="Gotham" panose="020B0604020202020204" charset="0"/>
                          <a:cs typeface="Gotham" panose="020B0604020202020204" charset="0"/>
                        </a:rPr>
                        <a:t>Development</a:t>
                      </a:r>
                    </a:p>
                  </a:txBody>
                  <a:tcPr/>
                </a:tc>
                <a:tc>
                  <a:txBody>
                    <a:bodyPr/>
                    <a:lstStyle/>
                    <a:p>
                      <a:pPr marL="457200" indent="-457200">
                        <a:buFont typeface="Wingdings" panose="05000000000000000000" pitchFamily="2" charset="2"/>
                        <a:buChar char="Ø"/>
                      </a:pPr>
                      <a:r>
                        <a:rPr lang="en-GB" sz="3000" dirty="0">
                          <a:solidFill>
                            <a:srgbClr val="006600"/>
                          </a:solidFill>
                          <a:latin typeface="Gotham" panose="020B0604020202020204" charset="0"/>
                          <a:cs typeface="Gotham" panose="020B0604020202020204" charset="0"/>
                        </a:rPr>
                        <a:t>Raw materials;</a:t>
                      </a:r>
                    </a:p>
                    <a:p>
                      <a:pPr marL="457200" indent="-457200">
                        <a:buFont typeface="Wingdings" panose="05000000000000000000" pitchFamily="2" charset="2"/>
                        <a:buChar char="Ø"/>
                      </a:pPr>
                      <a:r>
                        <a:rPr lang="en-GB" sz="3000" dirty="0">
                          <a:solidFill>
                            <a:srgbClr val="006600"/>
                          </a:solidFill>
                          <a:latin typeface="Gotham" panose="020B0604020202020204" charset="0"/>
                          <a:cs typeface="Gotham" panose="020B0604020202020204" charset="0"/>
                        </a:rPr>
                        <a:t>Technical means;</a:t>
                      </a:r>
                    </a:p>
                    <a:p>
                      <a:pPr marL="457200" indent="-457200">
                        <a:buFont typeface="Wingdings" panose="05000000000000000000" pitchFamily="2" charset="2"/>
                        <a:buChar char="Ø"/>
                      </a:pPr>
                      <a:r>
                        <a:rPr lang="en-GB" sz="3000" dirty="0">
                          <a:solidFill>
                            <a:srgbClr val="006600"/>
                          </a:solidFill>
                          <a:latin typeface="Gotham" panose="020B0604020202020204" charset="0"/>
                          <a:cs typeface="Gotham" panose="020B0604020202020204" charset="0"/>
                        </a:rPr>
                        <a:t>Constraints.</a:t>
                      </a:r>
                    </a:p>
                  </a:txBody>
                  <a:tcPr/>
                </a:tc>
                <a:extLst>
                  <a:ext uri="{0D108BD9-81ED-4DB2-BD59-A6C34878D82A}">
                    <a16:rowId xmlns:a16="http://schemas.microsoft.com/office/drawing/2014/main" val="3763889159"/>
                  </a:ext>
                </a:extLst>
              </a:tr>
              <a:tr h="1850238">
                <a:tc rowSpan="3">
                  <a:txBody>
                    <a:bodyPr/>
                    <a:lstStyle/>
                    <a:p>
                      <a:pPr algn="ctr"/>
                      <a:endParaRPr lang="en-GB" sz="3200" b="1" dirty="0">
                        <a:solidFill>
                          <a:srgbClr val="006600"/>
                        </a:solidFill>
                        <a:latin typeface="Gotham" panose="020B0604020202020204" charset="0"/>
                        <a:cs typeface="Gotham" panose="020B0604020202020204" charset="0"/>
                      </a:endParaRPr>
                    </a:p>
                    <a:p>
                      <a:pPr algn="ctr"/>
                      <a:endParaRPr lang="en-GB" sz="3200" b="1" dirty="0">
                        <a:solidFill>
                          <a:srgbClr val="006600"/>
                        </a:solidFill>
                        <a:latin typeface="Gotham" panose="020B0604020202020204" charset="0"/>
                        <a:cs typeface="Gotham" panose="020B0604020202020204" charset="0"/>
                      </a:endParaRPr>
                    </a:p>
                    <a:p>
                      <a:pPr algn="ctr"/>
                      <a:endParaRPr lang="en-GB" sz="3200" b="1" dirty="0">
                        <a:solidFill>
                          <a:srgbClr val="006600"/>
                        </a:solidFill>
                        <a:latin typeface="Gotham" panose="020B0604020202020204" charset="0"/>
                        <a:cs typeface="Gotham" panose="020B0604020202020204" charset="0"/>
                      </a:endParaRPr>
                    </a:p>
                    <a:p>
                      <a:pPr algn="ctr"/>
                      <a:endParaRPr lang="en-GB" sz="3200" b="1" dirty="0">
                        <a:solidFill>
                          <a:srgbClr val="006600"/>
                        </a:solidFill>
                        <a:latin typeface="Gotham" panose="020B0604020202020204" charset="0"/>
                        <a:cs typeface="Gotham" panose="020B0604020202020204" charset="0"/>
                      </a:endParaRPr>
                    </a:p>
                    <a:p>
                      <a:pPr algn="ctr"/>
                      <a:endParaRPr lang="en-GB" sz="3200" b="1" dirty="0">
                        <a:solidFill>
                          <a:srgbClr val="006600"/>
                        </a:solidFill>
                        <a:latin typeface="Gotham" panose="020B0604020202020204" charset="0"/>
                        <a:cs typeface="Gotham" panose="020B0604020202020204" charset="0"/>
                      </a:endParaRPr>
                    </a:p>
                    <a:p>
                      <a:pPr algn="ctr"/>
                      <a:r>
                        <a:rPr lang="en-GB" sz="3200" b="1" dirty="0">
                          <a:solidFill>
                            <a:srgbClr val="006600"/>
                          </a:solidFill>
                          <a:latin typeface="Gotham" panose="020B0604020202020204" charset="0"/>
                          <a:cs typeface="Gotham" panose="020B0604020202020204" charset="0"/>
                        </a:rPr>
                        <a:t>How ?</a:t>
                      </a:r>
                    </a:p>
                  </a:txBody>
                  <a:tcPr/>
                </a:tc>
                <a:tc>
                  <a:txBody>
                    <a:bodyPr/>
                    <a:lstStyle/>
                    <a:p>
                      <a:pPr algn="ctr"/>
                      <a:r>
                        <a:rPr lang="en-GB" sz="3000" dirty="0">
                          <a:solidFill>
                            <a:srgbClr val="006600"/>
                          </a:solidFill>
                          <a:latin typeface="Gotham" panose="020B0604020202020204" charset="0"/>
                          <a:cs typeface="Gotham" panose="020B0604020202020204" charset="0"/>
                        </a:rPr>
                        <a:t>Industrialization</a:t>
                      </a:r>
                    </a:p>
                  </a:txBody>
                  <a:tcPr/>
                </a:tc>
                <a:tc>
                  <a:txBody>
                    <a:bodyPr/>
                    <a:lstStyle/>
                    <a:p>
                      <a:pPr marL="457200" indent="-457200">
                        <a:buFont typeface="Wingdings" panose="05000000000000000000" pitchFamily="2" charset="2"/>
                        <a:buChar char="Ø"/>
                      </a:pPr>
                      <a:r>
                        <a:rPr lang="en-GB" sz="3000" dirty="0">
                          <a:solidFill>
                            <a:srgbClr val="006600"/>
                          </a:solidFill>
                          <a:latin typeface="Gotham" panose="020B0604020202020204" charset="0"/>
                          <a:cs typeface="Gotham" panose="020B0604020202020204" charset="0"/>
                        </a:rPr>
                        <a:t>manufacturing file;</a:t>
                      </a:r>
                    </a:p>
                    <a:p>
                      <a:pPr marL="457200" indent="-457200">
                        <a:buFont typeface="Wingdings" panose="05000000000000000000" pitchFamily="2" charset="2"/>
                        <a:buChar char="Ø"/>
                      </a:pPr>
                      <a:r>
                        <a:rPr lang="en-US" sz="3000" dirty="0">
                          <a:solidFill>
                            <a:srgbClr val="006600"/>
                          </a:solidFill>
                          <a:latin typeface="Gotham" panose="020B0604020202020204" charset="0"/>
                          <a:cs typeface="Gotham" panose="020B0604020202020204" charset="0"/>
                        </a:rPr>
                        <a:t>Qualification of workstations and equipment;</a:t>
                      </a:r>
                    </a:p>
                    <a:p>
                      <a:pPr marL="457200" indent="-457200">
                        <a:buFont typeface="Wingdings" panose="05000000000000000000" pitchFamily="2" charset="2"/>
                        <a:buChar char="Ø"/>
                      </a:pPr>
                      <a:r>
                        <a:rPr lang="en-GB" sz="3000" dirty="0">
                          <a:solidFill>
                            <a:srgbClr val="006600"/>
                          </a:solidFill>
                          <a:latin typeface="Gotham" panose="020B0604020202020204" charset="0"/>
                          <a:cs typeface="Gotham" panose="020B0604020202020204" charset="0"/>
                        </a:rPr>
                        <a:t>Product specification;</a:t>
                      </a:r>
                    </a:p>
                    <a:p>
                      <a:pPr marL="457200" indent="-457200">
                        <a:buFont typeface="Wingdings" panose="05000000000000000000" pitchFamily="2" charset="2"/>
                        <a:buChar char="Ø"/>
                      </a:pPr>
                      <a:r>
                        <a:rPr lang="en-GB" sz="3000" dirty="0">
                          <a:solidFill>
                            <a:srgbClr val="006600"/>
                          </a:solidFill>
                          <a:latin typeface="Gotham" panose="020B0604020202020204" charset="0"/>
                          <a:cs typeface="Gotham" panose="020B0604020202020204" charset="0"/>
                        </a:rPr>
                        <a:t>Cost analysis;</a:t>
                      </a:r>
                    </a:p>
                  </a:txBody>
                  <a:tcPr/>
                </a:tc>
                <a:extLst>
                  <a:ext uri="{0D108BD9-81ED-4DB2-BD59-A6C34878D82A}">
                    <a16:rowId xmlns:a16="http://schemas.microsoft.com/office/drawing/2014/main" val="1436167007"/>
                  </a:ext>
                </a:extLst>
              </a:tr>
              <a:tr h="1123498">
                <a:tc vMerge="1">
                  <a:txBody>
                    <a:bodyPr/>
                    <a:lstStyle/>
                    <a:p>
                      <a:pPr algn="ctr"/>
                      <a:endParaRPr lang="en-GB" sz="3000" dirty="0">
                        <a:solidFill>
                          <a:srgbClr val="006600"/>
                        </a:solidFill>
                        <a:latin typeface="Gotham" panose="020B0604020202020204" charset="0"/>
                        <a:cs typeface="Gotham" panose="020B0604020202020204" charset="0"/>
                      </a:endParaRPr>
                    </a:p>
                  </a:txBody>
                  <a:tcPr/>
                </a:tc>
                <a:tc>
                  <a:txBody>
                    <a:bodyPr/>
                    <a:lstStyle/>
                    <a:p>
                      <a:pPr algn="ctr"/>
                      <a:r>
                        <a:rPr lang="en-GB" sz="3000" dirty="0">
                          <a:solidFill>
                            <a:srgbClr val="006600"/>
                          </a:solidFill>
                          <a:latin typeface="Gotham" panose="020B0604020202020204" charset="0"/>
                          <a:cs typeface="Gotham" panose="020B0604020202020204" charset="0"/>
                        </a:rPr>
                        <a:t>Validation</a:t>
                      </a:r>
                    </a:p>
                  </a:txBody>
                  <a:tcPr/>
                </a:tc>
                <a:tc>
                  <a:txBody>
                    <a:bodyPr/>
                    <a:lstStyle/>
                    <a:p>
                      <a:pPr marL="457200" indent="-457200">
                        <a:buFont typeface="Wingdings" panose="05000000000000000000" pitchFamily="2" charset="2"/>
                        <a:buChar char="Ø"/>
                      </a:pPr>
                      <a:r>
                        <a:rPr lang="en-US" sz="3000" dirty="0">
                          <a:solidFill>
                            <a:srgbClr val="006600"/>
                          </a:solidFill>
                          <a:latin typeface="Gotham" panose="020B0604020202020204" charset="0"/>
                          <a:cs typeface="Gotham" panose="020B0604020202020204" charset="0"/>
                        </a:rPr>
                        <a:t>Output data: results obtained (industrial feasibility study, risk analysis);</a:t>
                      </a:r>
                    </a:p>
                  </a:txBody>
                  <a:tcPr/>
                </a:tc>
                <a:extLst>
                  <a:ext uri="{0D108BD9-81ED-4DB2-BD59-A6C34878D82A}">
                    <a16:rowId xmlns:a16="http://schemas.microsoft.com/office/drawing/2014/main" val="2073621683"/>
                  </a:ext>
                </a:extLst>
              </a:tr>
              <a:tr h="1123498">
                <a:tc vMerge="1">
                  <a:txBody>
                    <a:bodyPr/>
                    <a:lstStyle/>
                    <a:p>
                      <a:pPr algn="ctr"/>
                      <a:endParaRPr lang="en-GB" sz="3000" dirty="0">
                        <a:solidFill>
                          <a:srgbClr val="006600"/>
                        </a:solidFill>
                        <a:latin typeface="Gotham" panose="020B0604020202020204" charset="0"/>
                        <a:cs typeface="Gotham" panose="020B0604020202020204" charset="0"/>
                      </a:endParaRPr>
                    </a:p>
                  </a:txBody>
                  <a:tcPr/>
                </a:tc>
                <a:tc>
                  <a:txBody>
                    <a:bodyPr/>
                    <a:lstStyle/>
                    <a:p>
                      <a:pPr algn="ctr"/>
                      <a:r>
                        <a:rPr lang="en-GB" sz="3000" dirty="0">
                          <a:solidFill>
                            <a:srgbClr val="006600"/>
                          </a:solidFill>
                          <a:latin typeface="Gotham" panose="020B0604020202020204" charset="0"/>
                          <a:cs typeface="Gotham" panose="020B0604020202020204" charset="0"/>
                        </a:rPr>
                        <a:t>Production</a:t>
                      </a:r>
                    </a:p>
                  </a:txBody>
                  <a:tcPr/>
                </a:tc>
                <a:tc>
                  <a:txBody>
                    <a:bodyPr/>
                    <a:lstStyle/>
                    <a:p>
                      <a:pPr marL="457200" indent="-457200">
                        <a:buFont typeface="Wingdings" panose="05000000000000000000" pitchFamily="2" charset="2"/>
                        <a:buChar char="Ø"/>
                      </a:pPr>
                      <a:r>
                        <a:rPr lang="en-US" sz="3000" dirty="0">
                          <a:solidFill>
                            <a:srgbClr val="006600"/>
                          </a:solidFill>
                          <a:latin typeface="Gotham" panose="020B0604020202020204" charset="0"/>
                          <a:cs typeface="Gotham" panose="020B0604020202020204" charset="0"/>
                        </a:rPr>
                        <a:t>Validation of conformity specifications;</a:t>
                      </a:r>
                    </a:p>
                    <a:p>
                      <a:pPr marL="457200" indent="-457200">
                        <a:buFont typeface="Wingdings" panose="05000000000000000000" pitchFamily="2" charset="2"/>
                        <a:buChar char="Ø"/>
                      </a:pPr>
                      <a:r>
                        <a:rPr lang="en-US" sz="3000" dirty="0">
                          <a:solidFill>
                            <a:srgbClr val="006600"/>
                          </a:solidFill>
                          <a:latin typeface="Gotham" panose="020B0604020202020204" charset="0"/>
                          <a:cs typeface="Gotham" panose="020B0604020202020204" charset="0"/>
                        </a:rPr>
                        <a:t>Deviations;</a:t>
                      </a:r>
                    </a:p>
                    <a:p>
                      <a:pPr marL="457200" indent="-457200">
                        <a:buFont typeface="Wingdings" panose="05000000000000000000" pitchFamily="2" charset="2"/>
                        <a:buChar char="Ø"/>
                      </a:pPr>
                      <a:r>
                        <a:rPr lang="en-US" sz="3000" dirty="0">
                          <a:solidFill>
                            <a:srgbClr val="006600"/>
                          </a:solidFill>
                          <a:latin typeface="Gotham" panose="020B0604020202020204" charset="0"/>
                          <a:cs typeface="Gotham" panose="020B0604020202020204" charset="0"/>
                        </a:rPr>
                        <a:t>Solutions;</a:t>
                      </a:r>
                    </a:p>
                    <a:p>
                      <a:pPr marL="457200" indent="-457200">
                        <a:buFont typeface="Wingdings" panose="05000000000000000000" pitchFamily="2" charset="2"/>
                        <a:buChar char="Ø"/>
                      </a:pPr>
                      <a:r>
                        <a:rPr lang="en-US" sz="3000" dirty="0">
                          <a:solidFill>
                            <a:srgbClr val="006600"/>
                          </a:solidFill>
                          <a:latin typeface="Gotham" panose="020B0604020202020204" charset="0"/>
                          <a:cs typeface="Gotham" panose="020B0604020202020204" charset="0"/>
                        </a:rPr>
                        <a:t>Verification of documentary evidence.</a:t>
                      </a:r>
                    </a:p>
                  </a:txBody>
                  <a:tcPr/>
                </a:tc>
                <a:extLst>
                  <a:ext uri="{0D108BD9-81ED-4DB2-BD59-A6C34878D82A}">
                    <a16:rowId xmlns:a16="http://schemas.microsoft.com/office/drawing/2014/main" val="3706957160"/>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04800" y="2019300"/>
            <a:ext cx="7734970" cy="6632585"/>
          </a:xfrm>
          <a:prstGeom prst="rect">
            <a:avLst/>
          </a:prstGeom>
        </p:spPr>
        <p:txBody>
          <a:bodyPr wrap="square" lIns="0" tIns="0" rIns="0" bIns="0" rtlCol="0" anchor="t">
            <a:spAutoFit/>
          </a:bodyPr>
          <a:lstStyle/>
          <a:p>
            <a:pPr marL="457200" lvl="0" indent="-457200" algn="just">
              <a:lnSpc>
                <a:spcPts val="4049"/>
              </a:lnSpc>
              <a:spcBef>
                <a:spcPct val="0"/>
              </a:spcBef>
              <a:buFont typeface="Wingdings" panose="05000000000000000000" pitchFamily="2" charset="2"/>
              <a:buChar char="Ø"/>
            </a:pPr>
            <a:r>
              <a:rPr lang="en-US" sz="2999" spc="179" dirty="0">
                <a:solidFill>
                  <a:srgbClr val="086A35"/>
                </a:solidFill>
                <a:latin typeface="Gotham"/>
                <a:ea typeface="Gotham"/>
                <a:cs typeface="Gotham"/>
                <a:sym typeface="Gotham"/>
              </a:rPr>
              <a:t>A system boundary serves to delimit the processes included in the study (extraction, manufacturing, transport, use, end of life, etc.).</a:t>
            </a:r>
          </a:p>
          <a:p>
            <a:pPr lvl="0" algn="just">
              <a:lnSpc>
                <a:spcPts val="4049"/>
              </a:lnSpc>
              <a:spcBef>
                <a:spcPct val="0"/>
              </a:spcBef>
            </a:pPr>
            <a:r>
              <a:rPr lang="en-US" sz="2999" spc="179" dirty="0">
                <a:solidFill>
                  <a:srgbClr val="086A35"/>
                </a:solidFill>
                <a:latin typeface="Gotham"/>
                <a:ea typeface="Gotham"/>
                <a:cs typeface="Gotham"/>
                <a:sym typeface="Gotham"/>
              </a:rPr>
              <a:t> </a:t>
            </a:r>
          </a:p>
          <a:p>
            <a:pPr lvl="0" algn="just">
              <a:lnSpc>
                <a:spcPts val="4049"/>
              </a:lnSpc>
              <a:spcBef>
                <a:spcPct val="0"/>
              </a:spcBef>
            </a:pPr>
            <a:endParaRPr lang="en-US" sz="2999" spc="179" dirty="0">
              <a:solidFill>
                <a:srgbClr val="086A35"/>
              </a:solidFill>
              <a:latin typeface="Gotham"/>
              <a:ea typeface="Gotham"/>
              <a:cs typeface="Gotham"/>
              <a:sym typeface="Gotham"/>
            </a:endParaRPr>
          </a:p>
          <a:p>
            <a:pPr marL="457200" lvl="0" indent="-457200" algn="just">
              <a:lnSpc>
                <a:spcPts val="4049"/>
              </a:lnSpc>
              <a:spcBef>
                <a:spcPct val="0"/>
              </a:spcBef>
              <a:buFont typeface="Wingdings" panose="05000000000000000000" pitchFamily="2" charset="2"/>
              <a:buChar char="Ø"/>
            </a:pPr>
            <a:r>
              <a:rPr lang="en-US" sz="2999" spc="179" dirty="0">
                <a:solidFill>
                  <a:srgbClr val="086A35"/>
                </a:solidFill>
                <a:latin typeface="Gotham"/>
                <a:ea typeface="Gotham"/>
                <a:cs typeface="Gotham"/>
                <a:sym typeface="Gotham"/>
              </a:rPr>
              <a:t>It defines the elements of the system and their interactions, and constitutes a methodological tool helping the designer to applicate the principles of sustainability to processes. </a:t>
            </a:r>
            <a:endParaRPr lang="en-US" sz="2999" u="none" spc="179" dirty="0">
              <a:solidFill>
                <a:srgbClr val="086A35"/>
              </a:solidFill>
              <a:latin typeface="Gotham"/>
              <a:ea typeface="Gotham"/>
              <a:cs typeface="Gotham"/>
              <a:sym typeface="Gotham"/>
            </a:endParaRPr>
          </a:p>
        </p:txBody>
      </p:sp>
      <p:sp>
        <p:nvSpPr>
          <p:cNvPr id="4" name="TextBox 2">
            <a:extLst>
              <a:ext uri="{FF2B5EF4-FFF2-40B4-BE49-F238E27FC236}">
                <a16:creationId xmlns:a16="http://schemas.microsoft.com/office/drawing/2014/main" id="{7D912780-C76A-03E8-F013-745ECDBCAB15}"/>
              </a:ext>
            </a:extLst>
          </p:cNvPr>
          <p:cNvSpPr txBox="1"/>
          <p:nvPr/>
        </p:nvSpPr>
        <p:spPr>
          <a:xfrm>
            <a:off x="914400" y="622818"/>
            <a:ext cx="16828184" cy="1038746"/>
          </a:xfrm>
          <a:prstGeom prst="rect">
            <a:avLst/>
          </a:prstGeom>
        </p:spPr>
        <p:txBody>
          <a:bodyPr wrap="square" lIns="0" tIns="0" rIns="0" bIns="0" rtlCol="0" anchor="t">
            <a:spAutoFit/>
          </a:bodyPr>
          <a:lstStyle/>
          <a:p>
            <a:pPr lvl="0" algn="ctr">
              <a:lnSpc>
                <a:spcPts val="8136"/>
              </a:lnSpc>
            </a:pPr>
            <a:r>
              <a:rPr lang="en-US" sz="7200" b="1" spc="-252" dirty="0">
                <a:solidFill>
                  <a:srgbClr val="086A35"/>
                </a:solidFill>
                <a:latin typeface="Gotham Bold"/>
                <a:ea typeface="Gotham Bold"/>
                <a:cs typeface="Gotham Bold"/>
                <a:sym typeface="Gotham Bold"/>
              </a:rPr>
              <a:t>3/ System boundaries</a:t>
            </a:r>
          </a:p>
        </p:txBody>
      </p:sp>
      <p:pic>
        <p:nvPicPr>
          <p:cNvPr id="8" name="Picture 7">
            <a:extLst>
              <a:ext uri="{FF2B5EF4-FFF2-40B4-BE49-F238E27FC236}">
                <a16:creationId xmlns:a16="http://schemas.microsoft.com/office/drawing/2014/main" id="{7440DA2C-3A92-4119-08F7-EA7127E47F67}"/>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r="9895"/>
          <a:stretch>
            <a:fillRect/>
          </a:stretch>
        </p:blipFill>
        <p:spPr>
          <a:xfrm>
            <a:off x="8229600" y="2165750"/>
            <a:ext cx="9753600" cy="7498432"/>
          </a:xfrm>
          <a:prstGeom prst="rect">
            <a:avLst/>
          </a:prstGeom>
        </p:spPr>
      </p:pic>
      <p:sp>
        <p:nvSpPr>
          <p:cNvPr id="9" name="TextBox 8">
            <a:extLst>
              <a:ext uri="{FF2B5EF4-FFF2-40B4-BE49-F238E27FC236}">
                <a16:creationId xmlns:a16="http://schemas.microsoft.com/office/drawing/2014/main" id="{E5864473-096C-85EB-929F-9ABAD2266D08}"/>
              </a:ext>
            </a:extLst>
          </p:cNvPr>
          <p:cNvSpPr txBox="1"/>
          <p:nvPr/>
        </p:nvSpPr>
        <p:spPr>
          <a:xfrm>
            <a:off x="8420770" y="6286500"/>
            <a:ext cx="1141659" cy="461665"/>
          </a:xfrm>
          <a:prstGeom prst="rect">
            <a:avLst/>
          </a:prstGeom>
          <a:noFill/>
        </p:spPr>
        <p:txBody>
          <a:bodyPr wrap="none" rtlCol="0">
            <a:spAutoFit/>
          </a:bodyPr>
          <a:lstStyle/>
          <a:p>
            <a:r>
              <a:rPr lang="en-GB" sz="2400" b="1" dirty="0">
                <a:solidFill>
                  <a:schemeClr val="accent3">
                    <a:lumMod val="75000"/>
                  </a:schemeClr>
                </a:solidFill>
                <a:latin typeface="Times New Roman" panose="02020603050405020304" pitchFamily="18" charset="0"/>
                <a:cs typeface="Times New Roman" panose="02020603050405020304" pitchFamily="18" charset="0"/>
              </a:rPr>
              <a:t>Energy</a:t>
            </a:r>
          </a:p>
        </p:txBody>
      </p:sp>
      <p:sp>
        <p:nvSpPr>
          <p:cNvPr id="7" name="TextBox 6">
            <a:extLst>
              <a:ext uri="{FF2B5EF4-FFF2-40B4-BE49-F238E27FC236}">
                <a16:creationId xmlns:a16="http://schemas.microsoft.com/office/drawing/2014/main" id="{326ADC27-90BC-CB7D-FEEA-6DE501338D84}"/>
              </a:ext>
            </a:extLst>
          </p:cNvPr>
          <p:cNvSpPr txBox="1"/>
          <p:nvPr/>
        </p:nvSpPr>
        <p:spPr>
          <a:xfrm>
            <a:off x="-1295400" y="4851112"/>
            <a:ext cx="9144000" cy="584775"/>
          </a:xfrm>
          <a:prstGeom prst="rect">
            <a:avLst/>
          </a:prstGeom>
          <a:noFill/>
        </p:spPr>
        <p:txBody>
          <a:bodyPr wrap="square">
            <a:spAutoFit/>
          </a:bodyPr>
          <a:lstStyle/>
          <a:p>
            <a:pPr algn="r" rtl="1"/>
            <a:r>
              <a:rPr lang="ar-DZ" sz="3200" noProof="0">
                <a:solidFill>
                  <a:srgbClr val="006600"/>
                </a:solidFill>
                <a:latin typeface="Amiri" panose="00000500000000000000" pitchFamily="2" charset="-78"/>
                <a:ea typeface="Amiri" panose="00000500000000000000" pitchFamily="2" charset="-78"/>
                <a:cs typeface="Amiri" panose="00000500000000000000" pitchFamily="2" charset="-78"/>
              </a:rPr>
              <a:t>تُستخدم حدود النظام لتحديد العمليات المشمولة في الدراسة</a:t>
            </a:r>
          </a:p>
        </p:txBody>
      </p:sp>
      <p:sp>
        <p:nvSpPr>
          <p:cNvPr id="11" name="TextBox 10">
            <a:extLst>
              <a:ext uri="{FF2B5EF4-FFF2-40B4-BE49-F238E27FC236}">
                <a16:creationId xmlns:a16="http://schemas.microsoft.com/office/drawing/2014/main" id="{A8DB8D6D-C97B-9FE4-D534-BBDB1D63DA4D}"/>
              </a:ext>
            </a:extLst>
          </p:cNvPr>
          <p:cNvSpPr txBox="1"/>
          <p:nvPr/>
        </p:nvSpPr>
        <p:spPr>
          <a:xfrm>
            <a:off x="0" y="8801100"/>
            <a:ext cx="8039770" cy="1077218"/>
          </a:xfrm>
          <a:prstGeom prst="rect">
            <a:avLst/>
          </a:prstGeom>
          <a:noFill/>
        </p:spPr>
        <p:txBody>
          <a:bodyPr wrap="square">
            <a:spAutoFit/>
          </a:bodyPr>
          <a:lstStyle/>
          <a:p>
            <a:pPr algn="r" rtl="1"/>
            <a:r>
              <a:rPr lang="ar-DZ" sz="3200" noProof="0" dirty="0">
                <a:solidFill>
                  <a:srgbClr val="006600"/>
                </a:solidFill>
                <a:latin typeface="Amiri" panose="00000500000000000000" pitchFamily="2" charset="-78"/>
                <a:ea typeface="Amiri" panose="00000500000000000000" pitchFamily="2" charset="-78"/>
                <a:cs typeface="Amiri" panose="00000500000000000000" pitchFamily="2" charset="-78"/>
              </a:rPr>
              <a:t>ويحدد عناصر النظام وتفاعلاتها، ويشكل أداة منهجية تساعد المصمم على تطبيق مبادئ الاستدامة على العمليات.</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97816" y="624585"/>
            <a:ext cx="16980584" cy="1038746"/>
          </a:xfrm>
          <a:prstGeom prst="rect">
            <a:avLst/>
          </a:prstGeom>
        </p:spPr>
        <p:txBody>
          <a:bodyPr wrap="square" lIns="0" tIns="0" rIns="0" bIns="0" rtlCol="0" anchor="t">
            <a:spAutoFit/>
          </a:bodyPr>
          <a:lstStyle/>
          <a:p>
            <a:pPr lvl="0">
              <a:lnSpc>
                <a:spcPts val="8136"/>
              </a:lnSpc>
            </a:pPr>
            <a:r>
              <a:rPr lang="en-US" sz="7200" b="1" spc="-252" dirty="0">
                <a:solidFill>
                  <a:srgbClr val="086A35"/>
                </a:solidFill>
                <a:latin typeface="Gotham Bold"/>
                <a:ea typeface="Gotham Bold"/>
                <a:cs typeface="Gotham Bold"/>
                <a:sym typeface="Gotham Bold"/>
              </a:rPr>
              <a:t>4/ Life cycle analysis, eco-design tools</a:t>
            </a:r>
          </a:p>
        </p:txBody>
      </p:sp>
      <p:sp>
        <p:nvSpPr>
          <p:cNvPr id="3" name="TextBox 3"/>
          <p:cNvSpPr txBox="1"/>
          <p:nvPr/>
        </p:nvSpPr>
        <p:spPr>
          <a:xfrm>
            <a:off x="334926" y="1907327"/>
            <a:ext cx="16230600" cy="512961"/>
          </a:xfrm>
          <a:prstGeom prst="rect">
            <a:avLst/>
          </a:prstGeom>
        </p:spPr>
        <p:txBody>
          <a:bodyPr lIns="0" tIns="0" rIns="0" bIns="0" rtlCol="0" anchor="t">
            <a:spAutoFit/>
          </a:bodyPr>
          <a:lstStyle/>
          <a:p>
            <a:pPr marL="323847" lvl="1" algn="just">
              <a:lnSpc>
                <a:spcPts val="4049"/>
              </a:lnSpc>
            </a:pPr>
            <a:r>
              <a:rPr lang="en-US" sz="3600" b="1" spc="179" dirty="0">
                <a:solidFill>
                  <a:srgbClr val="086A35"/>
                </a:solidFill>
                <a:latin typeface="Gotham"/>
                <a:ea typeface="Gotham"/>
                <a:cs typeface="Gotham"/>
                <a:sym typeface="Gotham"/>
              </a:rPr>
              <a:t>a/ Eco-design</a:t>
            </a:r>
            <a:endParaRPr lang="en-US" sz="3600" b="1" u="none" spc="179" dirty="0">
              <a:solidFill>
                <a:srgbClr val="086A35"/>
              </a:solidFill>
              <a:latin typeface="Gotham"/>
              <a:ea typeface="Gotham"/>
              <a:cs typeface="Gotham"/>
              <a:sym typeface="Gotham"/>
            </a:endParaRPr>
          </a:p>
        </p:txBody>
      </p:sp>
      <p:sp>
        <p:nvSpPr>
          <p:cNvPr id="5" name="TextBox 3"/>
          <p:cNvSpPr txBox="1"/>
          <p:nvPr/>
        </p:nvSpPr>
        <p:spPr>
          <a:xfrm>
            <a:off x="334926" y="2614603"/>
            <a:ext cx="17343474" cy="2528897"/>
          </a:xfrm>
          <a:prstGeom prst="rect">
            <a:avLst/>
          </a:prstGeom>
        </p:spPr>
        <p:txBody>
          <a:bodyPr wrap="square" lIns="0" tIns="0" rIns="0" bIns="0" rtlCol="0" anchor="t">
            <a:spAutoFit/>
          </a:bodyPr>
          <a:lstStyle/>
          <a:p>
            <a:pPr marL="323847" lvl="1" algn="just">
              <a:lnSpc>
                <a:spcPts val="4049"/>
              </a:lnSpc>
            </a:pPr>
            <a:r>
              <a:rPr lang="en-US" sz="2999" spc="179" dirty="0">
                <a:solidFill>
                  <a:srgbClr val="086A35"/>
                </a:solidFill>
                <a:latin typeface="Gotham" panose="020B0604020202020204" charset="0"/>
                <a:ea typeface="Gotham Bold"/>
                <a:cs typeface="Gotham" panose="020B0604020202020204" charset="0"/>
                <a:sym typeface="Gotham Bold"/>
              </a:rPr>
              <a:t>Eco-design is a design approach that integrates environmental considerations from the outset of product development. It takes into account the end-of-life of materials (recycling, repair, reuse) in order to reduce environmental impacts throughout the product's life cycle, while preserving its performance and usefulness.</a:t>
            </a:r>
            <a:endParaRPr lang="en-US" sz="2999" u="none" spc="179" dirty="0">
              <a:solidFill>
                <a:srgbClr val="086A35"/>
              </a:solidFill>
              <a:latin typeface="Gotham" panose="020B0604020202020204" charset="0"/>
              <a:ea typeface="Gotham Bold"/>
              <a:cs typeface="Gotham" panose="020B0604020202020204" charset="0"/>
              <a:sym typeface="Gotham Bold"/>
            </a:endParaRPr>
          </a:p>
        </p:txBody>
      </p:sp>
      <p:graphicFrame>
        <p:nvGraphicFramePr>
          <p:cNvPr id="10" name="Diagram 9">
            <a:extLst>
              <a:ext uri="{FF2B5EF4-FFF2-40B4-BE49-F238E27FC236}">
                <a16:creationId xmlns:a16="http://schemas.microsoft.com/office/drawing/2014/main" id="{368F54A9-49AD-EF48-9439-CE05DE9C3673}"/>
              </a:ext>
            </a:extLst>
          </p:cNvPr>
          <p:cNvGraphicFramePr/>
          <p:nvPr>
            <p:extLst>
              <p:ext uri="{D42A27DB-BD31-4B8C-83A1-F6EECF244321}">
                <p14:modId xmlns:p14="http://schemas.microsoft.com/office/powerpoint/2010/main" val="1544555326"/>
              </p:ext>
            </p:extLst>
          </p:nvPr>
        </p:nvGraphicFramePr>
        <p:xfrm>
          <a:off x="76200" y="5841090"/>
          <a:ext cx="18135600" cy="4729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3C76A6C4-27E4-71F2-9D12-74B7F981FF3A}"/>
              </a:ext>
            </a:extLst>
          </p:cNvPr>
          <p:cNvSpPr txBox="1"/>
          <p:nvPr/>
        </p:nvSpPr>
        <p:spPr>
          <a:xfrm>
            <a:off x="697816" y="5209282"/>
            <a:ext cx="16980584" cy="1077218"/>
          </a:xfrm>
          <a:prstGeom prst="rect">
            <a:avLst/>
          </a:prstGeom>
          <a:noFill/>
        </p:spPr>
        <p:txBody>
          <a:bodyPr wrap="square">
            <a:spAutoFit/>
          </a:bodyPr>
          <a:lstStyle/>
          <a:p>
            <a:pPr algn="just" rtl="1"/>
            <a:r>
              <a:rPr lang="ar-DZ" sz="3200" noProof="0" dirty="0">
                <a:solidFill>
                  <a:srgbClr val="006600"/>
                </a:solidFill>
                <a:latin typeface="Amiri" panose="00000500000000000000" pitchFamily="2" charset="-78"/>
                <a:ea typeface="Amiri" panose="00000500000000000000" pitchFamily="2" charset="-78"/>
                <a:cs typeface="Amiri" panose="00000500000000000000" pitchFamily="2" charset="-78"/>
              </a:rPr>
              <a:t>التصميم البيئي هو نهج تصميمي يدمج الاعتبارات البيئية منذ بداية تطوير المنتج. ويأخذ في الاعتبار انتهاء عمر المواد (إعادة التدوير، الإصلاح، إعادة الاستخدام) لتقليل الآثار البيئية طوال دورة حياة المنتج، مع الحفاظ على أدائه وفائدته.</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p:cNvSpPr txBox="1"/>
          <p:nvPr/>
        </p:nvSpPr>
        <p:spPr>
          <a:xfrm>
            <a:off x="201072" y="2694387"/>
            <a:ext cx="8854888" cy="4067780"/>
          </a:xfrm>
          <a:prstGeom prst="rect">
            <a:avLst/>
          </a:prstGeom>
        </p:spPr>
        <p:txBody>
          <a:bodyPr wrap="square" lIns="0" tIns="0" rIns="0" bIns="0" rtlCol="0" anchor="t">
            <a:spAutoFit/>
          </a:bodyPr>
          <a:lstStyle/>
          <a:p>
            <a:pPr marL="323847" lvl="1" algn="just">
              <a:lnSpc>
                <a:spcPts val="4049"/>
              </a:lnSpc>
            </a:pPr>
            <a:r>
              <a:rPr lang="en-US" sz="2999" spc="179" dirty="0">
                <a:solidFill>
                  <a:srgbClr val="086A35"/>
                </a:solidFill>
                <a:latin typeface="Gotham"/>
                <a:ea typeface="Gotham"/>
                <a:cs typeface="Gotham"/>
                <a:sym typeface="Gotham"/>
              </a:rPr>
              <a:t>Life cycle assessment is a method for quantifying the environmental impacts of a service or product, from the extraction of the materials needed to the end of its life. It is an approach that takes stock of the flows of materials and energy entering and leaving each stage of a product's life cycle.</a:t>
            </a:r>
            <a:endParaRPr lang="en-US" sz="2999" u="none" spc="179" dirty="0">
              <a:solidFill>
                <a:srgbClr val="086A35"/>
              </a:solidFill>
              <a:latin typeface="Gotham"/>
              <a:ea typeface="Gotham"/>
              <a:cs typeface="Gotham"/>
              <a:sym typeface="Gotham"/>
            </a:endParaRPr>
          </a:p>
        </p:txBody>
      </p:sp>
      <p:sp>
        <p:nvSpPr>
          <p:cNvPr id="4" name="TextBox 2">
            <a:extLst>
              <a:ext uri="{FF2B5EF4-FFF2-40B4-BE49-F238E27FC236}">
                <a16:creationId xmlns:a16="http://schemas.microsoft.com/office/drawing/2014/main" id="{E481F498-6866-B61B-B0A6-950DC1785DCB}"/>
              </a:ext>
            </a:extLst>
          </p:cNvPr>
          <p:cNvSpPr txBox="1"/>
          <p:nvPr/>
        </p:nvSpPr>
        <p:spPr>
          <a:xfrm>
            <a:off x="697816" y="624585"/>
            <a:ext cx="16980584" cy="1038746"/>
          </a:xfrm>
          <a:prstGeom prst="rect">
            <a:avLst/>
          </a:prstGeom>
        </p:spPr>
        <p:txBody>
          <a:bodyPr wrap="square" lIns="0" tIns="0" rIns="0" bIns="0" rtlCol="0" anchor="t">
            <a:spAutoFit/>
          </a:bodyPr>
          <a:lstStyle/>
          <a:p>
            <a:pPr lvl="0">
              <a:lnSpc>
                <a:spcPts val="8136"/>
              </a:lnSpc>
            </a:pPr>
            <a:r>
              <a:rPr lang="en-US" sz="7200" b="1" spc="-252" dirty="0">
                <a:solidFill>
                  <a:srgbClr val="086A35"/>
                </a:solidFill>
                <a:latin typeface="Gotham Bold"/>
                <a:ea typeface="Gotham Bold"/>
                <a:cs typeface="Gotham Bold"/>
                <a:sym typeface="Gotham Bold"/>
              </a:rPr>
              <a:t>4/ Life cycle analysis, eco-design tools</a:t>
            </a:r>
          </a:p>
        </p:txBody>
      </p:sp>
      <p:sp>
        <p:nvSpPr>
          <p:cNvPr id="5" name="TextBox 3">
            <a:extLst>
              <a:ext uri="{FF2B5EF4-FFF2-40B4-BE49-F238E27FC236}">
                <a16:creationId xmlns:a16="http://schemas.microsoft.com/office/drawing/2014/main" id="{EDB4699B-B38E-4AFD-7D9D-8684B74C7F28}"/>
              </a:ext>
            </a:extLst>
          </p:cNvPr>
          <p:cNvSpPr txBox="1"/>
          <p:nvPr/>
        </p:nvSpPr>
        <p:spPr>
          <a:xfrm>
            <a:off x="202365" y="1870638"/>
            <a:ext cx="16230600" cy="512961"/>
          </a:xfrm>
          <a:prstGeom prst="rect">
            <a:avLst/>
          </a:prstGeom>
        </p:spPr>
        <p:txBody>
          <a:bodyPr lIns="0" tIns="0" rIns="0" bIns="0" rtlCol="0" anchor="t">
            <a:spAutoFit/>
          </a:bodyPr>
          <a:lstStyle/>
          <a:p>
            <a:pPr marL="323847" lvl="1" algn="just">
              <a:lnSpc>
                <a:spcPts val="4049"/>
              </a:lnSpc>
            </a:pPr>
            <a:r>
              <a:rPr lang="en-US" sz="3600" b="1" spc="179" dirty="0">
                <a:solidFill>
                  <a:srgbClr val="086A35"/>
                </a:solidFill>
                <a:latin typeface="Gotham"/>
                <a:ea typeface="Gotham"/>
                <a:cs typeface="Gotham"/>
                <a:sym typeface="Gotham"/>
              </a:rPr>
              <a:t>b/ Life Cycle Assessment</a:t>
            </a:r>
            <a:endParaRPr lang="en-US" sz="3600" b="1" u="none" spc="179" dirty="0">
              <a:solidFill>
                <a:srgbClr val="086A35"/>
              </a:solidFill>
              <a:latin typeface="Gotham"/>
              <a:ea typeface="Gotham"/>
              <a:cs typeface="Gotham"/>
              <a:sym typeface="Gotham"/>
            </a:endParaRPr>
          </a:p>
        </p:txBody>
      </p:sp>
      <p:pic>
        <p:nvPicPr>
          <p:cNvPr id="12" name="Picture 11">
            <a:extLst>
              <a:ext uri="{FF2B5EF4-FFF2-40B4-BE49-F238E27FC236}">
                <a16:creationId xmlns:a16="http://schemas.microsoft.com/office/drawing/2014/main" id="{A1F6E272-6EA0-55BF-B1EE-5FF7E1AAEB22}"/>
              </a:ext>
            </a:extLst>
          </p:cNvPr>
          <p:cNvPicPr>
            <a:picLocks noChangeAspect="1"/>
          </p:cNvPicPr>
          <p:nvPr/>
        </p:nvPicPr>
        <p:blipFill>
          <a:blip r:embed="rId2"/>
          <a:stretch>
            <a:fillRect/>
          </a:stretch>
        </p:blipFill>
        <p:spPr>
          <a:xfrm>
            <a:off x="9232039" y="2243972"/>
            <a:ext cx="8854888" cy="7665105"/>
          </a:xfrm>
          <a:prstGeom prst="rect">
            <a:avLst/>
          </a:prstGeom>
        </p:spPr>
      </p:pic>
      <p:sp>
        <p:nvSpPr>
          <p:cNvPr id="3" name="TextBox 2">
            <a:extLst>
              <a:ext uri="{FF2B5EF4-FFF2-40B4-BE49-F238E27FC236}">
                <a16:creationId xmlns:a16="http://schemas.microsoft.com/office/drawing/2014/main" id="{E387E374-E9CD-52E6-2277-B67929D93BFA}"/>
              </a:ext>
            </a:extLst>
          </p:cNvPr>
          <p:cNvSpPr txBox="1"/>
          <p:nvPr/>
        </p:nvSpPr>
        <p:spPr>
          <a:xfrm>
            <a:off x="289112" y="6923645"/>
            <a:ext cx="8854888" cy="2985433"/>
          </a:xfrm>
          <a:prstGeom prst="rect">
            <a:avLst/>
          </a:prstGeom>
          <a:noFill/>
        </p:spPr>
        <p:txBody>
          <a:bodyPr wrap="square">
            <a:spAutoFit/>
          </a:bodyPr>
          <a:lstStyle/>
          <a:p>
            <a:pPr algn="just" rtl="1">
              <a:lnSpc>
                <a:spcPct val="150000"/>
              </a:lnSpc>
            </a:pPr>
            <a:r>
              <a:rPr lang="ar-DZ" sz="3200" noProof="0" dirty="0">
                <a:solidFill>
                  <a:srgbClr val="006600"/>
                </a:solidFill>
                <a:latin typeface="Amiri" panose="00000500000000000000" pitchFamily="2" charset="-78"/>
                <a:ea typeface="Amiri" panose="00000500000000000000" pitchFamily="2" charset="-78"/>
                <a:cs typeface="Amiri" panose="00000500000000000000" pitchFamily="2" charset="-78"/>
              </a:rPr>
              <a:t>تقييم دورة حياة المنتج هو أسلوب لقياس الآثار البيئية للخدمة أو المنتج، بدءًا من استخراج المواد اللازمة لإنتاجه وحتى التخلص منه في نهاية عمره الافتراضي. وهو نهج يرصد تدفقات المواد والطاقة الداخلة والخارجة من كل مرحلة من مراحل دورة حياة المنتج.</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p:nvPr/>
        </p:nvSpPr>
        <p:spPr>
          <a:xfrm>
            <a:off x="524540" y="3399075"/>
            <a:ext cx="17153860" cy="4580741"/>
          </a:xfrm>
          <a:prstGeom prst="rect">
            <a:avLst/>
          </a:prstGeom>
        </p:spPr>
        <p:txBody>
          <a:bodyPr wrap="square" lIns="0" tIns="0" rIns="0" bIns="0" rtlCol="0" anchor="t">
            <a:spAutoFit/>
          </a:bodyPr>
          <a:lstStyle/>
          <a:p>
            <a:pPr marL="323847" lvl="1" algn="just">
              <a:lnSpc>
                <a:spcPts val="4049"/>
              </a:lnSpc>
            </a:pPr>
            <a:r>
              <a:rPr lang="en-US" sz="2999" spc="179" dirty="0">
                <a:solidFill>
                  <a:srgbClr val="086A35"/>
                </a:solidFill>
                <a:latin typeface="Gotham" panose="020B0604020202020204" charset="0"/>
                <a:ea typeface="Gotham Bold"/>
                <a:cs typeface="Gotham" panose="020B0604020202020204" charset="0"/>
                <a:sym typeface="Gotham Bold"/>
              </a:rPr>
              <a:t>According to </a:t>
            </a:r>
            <a:r>
              <a:rPr lang="en-US" sz="2999" b="1" spc="179" dirty="0">
                <a:solidFill>
                  <a:srgbClr val="086A35"/>
                </a:solidFill>
                <a:latin typeface="Gotham Bold" panose="020B0604020202020204" charset="0"/>
                <a:ea typeface="Gotham Bold"/>
                <a:cs typeface="Gotham Bold" panose="020B0604020202020204" charset="0"/>
                <a:sym typeface="Gotham Bold"/>
              </a:rPr>
              <a:t>ISO 14040 </a:t>
            </a:r>
            <a:r>
              <a:rPr lang="en-US" sz="2999" spc="179" dirty="0">
                <a:solidFill>
                  <a:srgbClr val="086A35"/>
                </a:solidFill>
                <a:latin typeface="Gotham" panose="020B0604020202020204" charset="0"/>
                <a:ea typeface="Gotham Bold"/>
                <a:cs typeface="Gotham" panose="020B0604020202020204" charset="0"/>
                <a:sym typeface="Gotham Bold"/>
              </a:rPr>
              <a:t>and </a:t>
            </a:r>
            <a:r>
              <a:rPr lang="en-US" sz="2999" b="1" spc="179" dirty="0">
                <a:solidFill>
                  <a:srgbClr val="086A35"/>
                </a:solidFill>
                <a:latin typeface="Gotham Bold" panose="020B0604020202020204" charset="0"/>
                <a:ea typeface="Gotham Bold"/>
                <a:cs typeface="Gotham Bold" panose="020B0604020202020204" charset="0"/>
                <a:sym typeface="Gotham Bold"/>
              </a:rPr>
              <a:t>14044 </a:t>
            </a:r>
            <a:r>
              <a:rPr lang="en-US" sz="2999" spc="179" dirty="0">
                <a:solidFill>
                  <a:srgbClr val="086A35"/>
                </a:solidFill>
                <a:latin typeface="Gotham" panose="020B0604020202020204" charset="0"/>
                <a:ea typeface="Gotham Bold"/>
                <a:cs typeface="Gotham" panose="020B0604020202020204" charset="0"/>
                <a:sym typeface="Gotham Bold"/>
              </a:rPr>
              <a:t>standards, life cycle analysis comprises four stages:</a:t>
            </a:r>
          </a:p>
          <a:p>
            <a:pPr marL="323847" lvl="1" algn="just">
              <a:lnSpc>
                <a:spcPts val="4049"/>
              </a:lnSpc>
            </a:pPr>
            <a:r>
              <a:rPr lang="en-US" sz="2999" b="1" u="sng" spc="179" dirty="0">
                <a:solidFill>
                  <a:srgbClr val="086A35"/>
                </a:solidFill>
                <a:latin typeface="Gotham" panose="020B0604020202020204" charset="0"/>
                <a:ea typeface="Gotham Bold"/>
                <a:cs typeface="Gotham" panose="020B0604020202020204" charset="0"/>
                <a:sym typeface="Gotham Bold"/>
              </a:rPr>
              <a:t>Stage1:</a:t>
            </a:r>
            <a:r>
              <a:rPr lang="en-US" sz="2999" spc="179" dirty="0">
                <a:solidFill>
                  <a:srgbClr val="086A35"/>
                </a:solidFill>
                <a:latin typeface="Gotham" panose="020B0604020202020204" charset="0"/>
                <a:ea typeface="Gotham Bold"/>
                <a:cs typeface="Gotham" panose="020B0604020202020204" charset="0"/>
                <a:sym typeface="Gotham Bold"/>
              </a:rPr>
              <a:t> Defining the purpose, objectives, and boundaries of the system;</a:t>
            </a:r>
          </a:p>
          <a:p>
            <a:pPr marL="323847" lvl="1" algn="just">
              <a:lnSpc>
                <a:spcPts val="4049"/>
              </a:lnSpc>
            </a:pPr>
            <a:r>
              <a:rPr lang="en-US" sz="2999" b="1" u="sng" spc="179" dirty="0">
                <a:solidFill>
                  <a:srgbClr val="086A35"/>
                </a:solidFill>
                <a:latin typeface="Gotham" panose="020B0604020202020204" charset="0"/>
                <a:ea typeface="Gotham Bold"/>
                <a:cs typeface="Gotham" panose="020B0604020202020204" charset="0"/>
                <a:sym typeface="Gotham Bold"/>
              </a:rPr>
              <a:t>Stage2:</a:t>
            </a:r>
            <a:r>
              <a:rPr lang="en-US" sz="2999" b="1" spc="179" dirty="0">
                <a:solidFill>
                  <a:srgbClr val="086A35"/>
                </a:solidFill>
                <a:latin typeface="Gotham" panose="020B0604020202020204" charset="0"/>
                <a:ea typeface="Gotham Bold"/>
                <a:cs typeface="Gotham" panose="020B0604020202020204" charset="0"/>
                <a:sym typeface="Gotham Bold"/>
              </a:rPr>
              <a:t> </a:t>
            </a:r>
            <a:r>
              <a:rPr lang="en-US" sz="2999" spc="179" dirty="0">
                <a:solidFill>
                  <a:srgbClr val="086A35"/>
                </a:solidFill>
                <a:latin typeface="Gotham" panose="020B0604020202020204" charset="0"/>
                <a:ea typeface="Gotham Bold"/>
                <a:cs typeface="Gotham" panose="020B0604020202020204" charset="0"/>
                <a:sym typeface="Gotham Bold"/>
              </a:rPr>
              <a:t>Analyzing the balance sheets;</a:t>
            </a:r>
          </a:p>
          <a:p>
            <a:pPr marL="323847" lvl="1" algn="just">
              <a:lnSpc>
                <a:spcPts val="4049"/>
              </a:lnSpc>
            </a:pPr>
            <a:r>
              <a:rPr lang="en-US" sz="2999" b="1" u="sng" spc="179" dirty="0">
                <a:solidFill>
                  <a:srgbClr val="086A35"/>
                </a:solidFill>
                <a:latin typeface="Gotham" panose="020B0604020202020204" charset="0"/>
                <a:ea typeface="Gotham Bold"/>
                <a:cs typeface="Gotham" panose="020B0604020202020204" charset="0"/>
                <a:sym typeface="Gotham Bold"/>
              </a:rPr>
              <a:t>Stage3:</a:t>
            </a:r>
            <a:r>
              <a:rPr lang="en-US" sz="2999" spc="179" dirty="0">
                <a:solidFill>
                  <a:srgbClr val="086A35"/>
                </a:solidFill>
                <a:latin typeface="Gotham" panose="020B0604020202020204" charset="0"/>
                <a:ea typeface="Gotham Bold"/>
                <a:cs typeface="Gotham" panose="020B0604020202020204" charset="0"/>
                <a:sym typeface="Gotham Bold"/>
              </a:rPr>
              <a:t> Evaluating the impact;</a:t>
            </a:r>
          </a:p>
          <a:p>
            <a:pPr marL="323847" lvl="1" algn="just">
              <a:lnSpc>
                <a:spcPts val="4049"/>
              </a:lnSpc>
            </a:pPr>
            <a:r>
              <a:rPr lang="en-US" sz="2999" b="1" u="sng" spc="179" dirty="0">
                <a:solidFill>
                  <a:srgbClr val="086A35"/>
                </a:solidFill>
                <a:latin typeface="Gotham" panose="020B0604020202020204" charset="0"/>
                <a:ea typeface="Gotham Bold"/>
                <a:cs typeface="Gotham" panose="020B0604020202020204" charset="0"/>
                <a:sym typeface="Gotham Bold"/>
              </a:rPr>
              <a:t>Stage4:</a:t>
            </a:r>
            <a:r>
              <a:rPr lang="en-US" sz="2999" spc="179" dirty="0">
                <a:solidFill>
                  <a:srgbClr val="086A35"/>
                </a:solidFill>
                <a:latin typeface="Gotham" panose="020B0604020202020204" charset="0"/>
                <a:ea typeface="Gotham Bold"/>
                <a:cs typeface="Gotham" panose="020B0604020202020204" charset="0"/>
                <a:sym typeface="Gotham Bold"/>
              </a:rPr>
              <a:t> Improving the impact.</a:t>
            </a:r>
            <a:endParaRPr lang="en-US" sz="2999" u="none" spc="179" dirty="0">
              <a:solidFill>
                <a:srgbClr val="086A35"/>
              </a:solidFill>
              <a:latin typeface="Gotham" panose="020B0604020202020204" charset="0"/>
              <a:ea typeface="Gotham Bold"/>
              <a:cs typeface="Gotham" panose="020B0604020202020204" charset="0"/>
              <a:sym typeface="Gotham Bold"/>
            </a:endParaRPr>
          </a:p>
          <a:p>
            <a:pPr marL="323847" lvl="1" algn="just">
              <a:lnSpc>
                <a:spcPts val="4049"/>
              </a:lnSpc>
            </a:pPr>
            <a:r>
              <a:rPr lang="en-US" sz="2999" spc="179" dirty="0">
                <a:solidFill>
                  <a:srgbClr val="086A35"/>
                </a:solidFill>
                <a:latin typeface="Gotham" panose="020B0604020202020204" charset="0"/>
                <a:ea typeface="Gotham Bold"/>
                <a:cs typeface="Gotham" panose="020B0604020202020204" charset="0"/>
                <a:sym typeface="Gotham Bold"/>
              </a:rPr>
              <a:t>Life cycle analysis must be coupled with multi-objective optimization to enable process design that simultaneously optimizes environmental, technical and economic criteria.</a:t>
            </a:r>
            <a:endParaRPr lang="en-US" sz="2999" u="none" spc="179" dirty="0">
              <a:solidFill>
                <a:srgbClr val="086A35"/>
              </a:solidFill>
              <a:latin typeface="Gotham" panose="020B0604020202020204" charset="0"/>
              <a:ea typeface="Gotham Bold"/>
              <a:cs typeface="Gotham" panose="020B0604020202020204" charset="0"/>
              <a:sym typeface="Gotham Bold"/>
            </a:endParaRPr>
          </a:p>
        </p:txBody>
      </p:sp>
      <p:sp>
        <p:nvSpPr>
          <p:cNvPr id="8" name="TextBox 2">
            <a:extLst>
              <a:ext uri="{FF2B5EF4-FFF2-40B4-BE49-F238E27FC236}">
                <a16:creationId xmlns:a16="http://schemas.microsoft.com/office/drawing/2014/main" id="{9919EBA0-92ED-0B08-7E6C-60CE3AFCF760}"/>
              </a:ext>
            </a:extLst>
          </p:cNvPr>
          <p:cNvSpPr txBox="1"/>
          <p:nvPr/>
        </p:nvSpPr>
        <p:spPr>
          <a:xfrm>
            <a:off x="697816" y="624585"/>
            <a:ext cx="16980584" cy="1038746"/>
          </a:xfrm>
          <a:prstGeom prst="rect">
            <a:avLst/>
          </a:prstGeom>
        </p:spPr>
        <p:txBody>
          <a:bodyPr wrap="square" lIns="0" tIns="0" rIns="0" bIns="0" rtlCol="0" anchor="t">
            <a:spAutoFit/>
          </a:bodyPr>
          <a:lstStyle/>
          <a:p>
            <a:pPr lvl="0">
              <a:lnSpc>
                <a:spcPts val="8136"/>
              </a:lnSpc>
            </a:pPr>
            <a:r>
              <a:rPr lang="en-US" sz="7200" b="1" spc="-252" dirty="0">
                <a:solidFill>
                  <a:srgbClr val="086A35"/>
                </a:solidFill>
                <a:latin typeface="Gotham Bold"/>
                <a:ea typeface="Gotham Bold"/>
                <a:cs typeface="Gotham Bold"/>
                <a:sym typeface="Gotham Bold"/>
              </a:rPr>
              <a:t>4/ Life cycle analysis, eco-design tools</a:t>
            </a:r>
          </a:p>
        </p:txBody>
      </p:sp>
      <p:sp>
        <p:nvSpPr>
          <p:cNvPr id="9" name="TextBox 3">
            <a:extLst>
              <a:ext uri="{FF2B5EF4-FFF2-40B4-BE49-F238E27FC236}">
                <a16:creationId xmlns:a16="http://schemas.microsoft.com/office/drawing/2014/main" id="{911E75F8-AEFC-EDD9-14EC-2C4A0D6A8215}"/>
              </a:ext>
            </a:extLst>
          </p:cNvPr>
          <p:cNvSpPr txBox="1"/>
          <p:nvPr/>
        </p:nvSpPr>
        <p:spPr>
          <a:xfrm>
            <a:off x="304800" y="2018946"/>
            <a:ext cx="16230600" cy="512961"/>
          </a:xfrm>
          <a:prstGeom prst="rect">
            <a:avLst/>
          </a:prstGeom>
        </p:spPr>
        <p:txBody>
          <a:bodyPr lIns="0" tIns="0" rIns="0" bIns="0" rtlCol="0" anchor="t">
            <a:spAutoFit/>
          </a:bodyPr>
          <a:lstStyle/>
          <a:p>
            <a:pPr marL="323847" lvl="1" algn="just">
              <a:lnSpc>
                <a:spcPts val="4049"/>
              </a:lnSpc>
            </a:pPr>
            <a:r>
              <a:rPr lang="en-US" sz="3600" b="1" spc="179" dirty="0">
                <a:solidFill>
                  <a:srgbClr val="086A35"/>
                </a:solidFill>
                <a:latin typeface="Gotham"/>
                <a:ea typeface="Gotham"/>
                <a:cs typeface="Gotham"/>
                <a:sym typeface="Gotham"/>
              </a:rPr>
              <a:t>b/ Life Cycle Assessment – Methode of analysis</a:t>
            </a:r>
            <a:endParaRPr lang="en-US" sz="3600" b="1" u="none" spc="179" dirty="0">
              <a:solidFill>
                <a:srgbClr val="086A35"/>
              </a:solidFill>
              <a:latin typeface="Gotham"/>
              <a:ea typeface="Gotham"/>
              <a:cs typeface="Gotham"/>
              <a:sym typeface="Gotham"/>
            </a:endParaRPr>
          </a:p>
        </p:txBody>
      </p:sp>
      <p:sp>
        <p:nvSpPr>
          <p:cNvPr id="3" name="TextBox 2">
            <a:extLst>
              <a:ext uri="{FF2B5EF4-FFF2-40B4-BE49-F238E27FC236}">
                <a16:creationId xmlns:a16="http://schemas.microsoft.com/office/drawing/2014/main" id="{7A5B35C5-41D8-EA4E-EFF3-2937D724E61A}"/>
              </a:ext>
            </a:extLst>
          </p:cNvPr>
          <p:cNvSpPr txBox="1"/>
          <p:nvPr/>
        </p:nvSpPr>
        <p:spPr>
          <a:xfrm>
            <a:off x="757570" y="8585197"/>
            <a:ext cx="16687800" cy="1077218"/>
          </a:xfrm>
          <a:prstGeom prst="rect">
            <a:avLst/>
          </a:prstGeom>
          <a:noFill/>
        </p:spPr>
        <p:txBody>
          <a:bodyPr wrap="square">
            <a:spAutoFit/>
          </a:bodyPr>
          <a:lstStyle/>
          <a:p>
            <a:pPr algn="just" rtl="1"/>
            <a:r>
              <a:rPr lang="ar-DZ" sz="3200" noProof="0" dirty="0">
                <a:solidFill>
                  <a:srgbClr val="006600"/>
                </a:solidFill>
                <a:latin typeface="Amiri" panose="00000500000000000000" pitchFamily="2" charset="-78"/>
                <a:ea typeface="Amiri" panose="00000500000000000000" pitchFamily="2" charset="-78"/>
                <a:cs typeface="Amiri" panose="00000500000000000000" pitchFamily="2" charset="-78"/>
              </a:rPr>
              <a:t>يجب أن يقترن تحليل دورة الحياة بالتحسين متعدد الأهداف لتمكين تصميم العملية الذي يعمل على تحسين المعايير البيئية والتقنية والاقتصادية في نفس الوقت</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147F8147-D425-A605-7685-6FAD8AB68771}"/>
              </a:ext>
            </a:extLst>
          </p:cNvPr>
          <p:cNvSpPr txBox="1"/>
          <p:nvPr/>
        </p:nvSpPr>
        <p:spPr>
          <a:xfrm>
            <a:off x="697816" y="624585"/>
            <a:ext cx="16980584" cy="2077492"/>
          </a:xfrm>
          <a:prstGeom prst="rect">
            <a:avLst/>
          </a:prstGeom>
        </p:spPr>
        <p:txBody>
          <a:bodyPr wrap="square" lIns="0" tIns="0" rIns="0" bIns="0" rtlCol="0" anchor="t">
            <a:spAutoFit/>
          </a:bodyPr>
          <a:lstStyle/>
          <a:p>
            <a:pPr lvl="0" algn="ctr">
              <a:lnSpc>
                <a:spcPts val="8136"/>
              </a:lnSpc>
            </a:pPr>
            <a:r>
              <a:rPr lang="en-US" sz="7200" b="1" spc="-252" dirty="0">
                <a:solidFill>
                  <a:srgbClr val="086A35"/>
                </a:solidFill>
                <a:latin typeface="Gotham Bold"/>
                <a:ea typeface="Gotham Bold"/>
                <a:cs typeface="Gotham Bold"/>
                <a:sym typeface="Gotham Bold"/>
              </a:rPr>
              <a:t>5/ Sustainable process: optimization strategies</a:t>
            </a:r>
          </a:p>
        </p:txBody>
      </p:sp>
      <p:sp>
        <p:nvSpPr>
          <p:cNvPr id="4" name="TextBox 3">
            <a:extLst>
              <a:ext uri="{FF2B5EF4-FFF2-40B4-BE49-F238E27FC236}">
                <a16:creationId xmlns:a16="http://schemas.microsoft.com/office/drawing/2014/main" id="{EC8F402A-BEDD-0105-65A7-B7750B72D60C}"/>
              </a:ext>
            </a:extLst>
          </p:cNvPr>
          <p:cNvSpPr txBox="1"/>
          <p:nvPr/>
        </p:nvSpPr>
        <p:spPr>
          <a:xfrm>
            <a:off x="1524000" y="3066223"/>
            <a:ext cx="9144000" cy="646331"/>
          </a:xfrm>
          <a:prstGeom prst="rect">
            <a:avLst/>
          </a:prstGeom>
          <a:noFill/>
        </p:spPr>
        <p:txBody>
          <a:bodyPr wrap="square">
            <a:spAutoFit/>
          </a:bodyPr>
          <a:lstStyle/>
          <a:p>
            <a:r>
              <a:rPr lang="en-GB" sz="3600" b="1" dirty="0">
                <a:solidFill>
                  <a:srgbClr val="006600"/>
                </a:solidFill>
              </a:rPr>
              <a:t>a/ Examples of studies</a:t>
            </a:r>
          </a:p>
        </p:txBody>
      </p:sp>
      <p:sp>
        <p:nvSpPr>
          <p:cNvPr id="6" name="Arrow: Pentagon 5">
            <a:extLst>
              <a:ext uri="{FF2B5EF4-FFF2-40B4-BE49-F238E27FC236}">
                <a16:creationId xmlns:a16="http://schemas.microsoft.com/office/drawing/2014/main" id="{335FA201-4F75-5F1E-7C6A-69273B679D6B}"/>
              </a:ext>
            </a:extLst>
          </p:cNvPr>
          <p:cNvSpPr/>
          <p:nvPr/>
        </p:nvSpPr>
        <p:spPr>
          <a:xfrm>
            <a:off x="1371600" y="4076700"/>
            <a:ext cx="6096000" cy="838200"/>
          </a:xfrm>
          <a:prstGeom prst="homePlate">
            <a:avLst/>
          </a:prstGeom>
          <a:ln w="76200">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3600" b="1" dirty="0"/>
              <a:t>1/ Energy-related studies</a:t>
            </a:r>
          </a:p>
        </p:txBody>
      </p:sp>
      <p:sp>
        <p:nvSpPr>
          <p:cNvPr id="7" name="Arrow: Pentagon 6">
            <a:extLst>
              <a:ext uri="{FF2B5EF4-FFF2-40B4-BE49-F238E27FC236}">
                <a16:creationId xmlns:a16="http://schemas.microsoft.com/office/drawing/2014/main" id="{0CBF2A8A-8C13-1E57-08C5-7872D7141648}"/>
              </a:ext>
            </a:extLst>
          </p:cNvPr>
          <p:cNvSpPr/>
          <p:nvPr/>
        </p:nvSpPr>
        <p:spPr>
          <a:xfrm>
            <a:off x="1371600" y="5105400"/>
            <a:ext cx="6909661" cy="838200"/>
          </a:xfrm>
          <a:prstGeom prst="homePlate">
            <a:avLst/>
          </a:prstGeom>
          <a:ln w="76200">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3600" b="1" dirty="0"/>
              <a:t>2/ Emission of polluting gases</a:t>
            </a:r>
          </a:p>
        </p:txBody>
      </p:sp>
      <p:sp>
        <p:nvSpPr>
          <p:cNvPr id="8" name="Arrow: Pentagon 7">
            <a:extLst>
              <a:ext uri="{FF2B5EF4-FFF2-40B4-BE49-F238E27FC236}">
                <a16:creationId xmlns:a16="http://schemas.microsoft.com/office/drawing/2014/main" id="{BD875C1F-B6F3-6183-4986-3C4469926650}"/>
              </a:ext>
            </a:extLst>
          </p:cNvPr>
          <p:cNvSpPr/>
          <p:nvPr/>
        </p:nvSpPr>
        <p:spPr>
          <a:xfrm>
            <a:off x="1371600" y="6134100"/>
            <a:ext cx="10210800" cy="838200"/>
          </a:xfrm>
          <a:prstGeom prst="homePlate">
            <a:avLst/>
          </a:prstGeom>
          <a:ln w="76200">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3600" b="1" dirty="0"/>
              <a:t> 3/ </a:t>
            </a:r>
            <a:r>
              <a:rPr lang="en-US" sz="3600" b="1" dirty="0"/>
              <a:t>Studies related to the environmental impact</a:t>
            </a:r>
            <a:endParaRPr lang="en-GB" sz="3600" b="1" dirty="0"/>
          </a:p>
        </p:txBody>
      </p:sp>
      <p:sp>
        <p:nvSpPr>
          <p:cNvPr id="9" name="Arrow: Pentagon 8">
            <a:extLst>
              <a:ext uri="{FF2B5EF4-FFF2-40B4-BE49-F238E27FC236}">
                <a16:creationId xmlns:a16="http://schemas.microsoft.com/office/drawing/2014/main" id="{7D83E6CA-C6DC-850B-B49E-64EAD3D24B47}"/>
              </a:ext>
            </a:extLst>
          </p:cNvPr>
          <p:cNvSpPr/>
          <p:nvPr/>
        </p:nvSpPr>
        <p:spPr>
          <a:xfrm>
            <a:off x="1371600" y="7162800"/>
            <a:ext cx="10210800" cy="838200"/>
          </a:xfrm>
          <a:prstGeom prst="homePlate">
            <a:avLst/>
          </a:prstGeom>
          <a:ln w="76200">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3600" b="1" dirty="0"/>
              <a:t>4/ </a:t>
            </a:r>
            <a:r>
              <a:rPr lang="en-US" sz="3600" b="1" dirty="0"/>
              <a:t>Generation of alternative reaction pathways</a:t>
            </a:r>
            <a:endParaRPr lang="en-GB" sz="3600" b="1" dirty="0"/>
          </a:p>
        </p:txBody>
      </p:sp>
      <p:sp>
        <p:nvSpPr>
          <p:cNvPr id="10" name="Arrow: Pentagon 9">
            <a:extLst>
              <a:ext uri="{FF2B5EF4-FFF2-40B4-BE49-F238E27FC236}">
                <a16:creationId xmlns:a16="http://schemas.microsoft.com/office/drawing/2014/main" id="{DD712E07-01A7-D5F4-C345-77585706D7DF}"/>
              </a:ext>
            </a:extLst>
          </p:cNvPr>
          <p:cNvSpPr/>
          <p:nvPr/>
        </p:nvSpPr>
        <p:spPr>
          <a:xfrm>
            <a:off x="1371600" y="8191500"/>
            <a:ext cx="5105400" cy="838200"/>
          </a:xfrm>
          <a:prstGeom prst="homePlate">
            <a:avLst/>
          </a:prstGeom>
          <a:ln w="76200">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3600" b="1" dirty="0"/>
              <a:t>5/ Solvent problems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B995BF3D-AB18-8C52-138D-E18441F5BC0A}"/>
              </a:ext>
            </a:extLst>
          </p:cNvPr>
          <p:cNvSpPr/>
          <p:nvPr/>
        </p:nvSpPr>
        <p:spPr>
          <a:xfrm>
            <a:off x="0" y="419100"/>
            <a:ext cx="6096000" cy="838200"/>
          </a:xfrm>
          <a:prstGeom prst="homePlate">
            <a:avLst/>
          </a:prstGeom>
          <a:ln w="76200">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3600" b="1" dirty="0"/>
              <a:t>1/ Energy-related studies</a:t>
            </a:r>
          </a:p>
        </p:txBody>
      </p:sp>
      <p:pic>
        <p:nvPicPr>
          <p:cNvPr id="19" name="Picture 18">
            <a:extLst>
              <a:ext uri="{FF2B5EF4-FFF2-40B4-BE49-F238E27FC236}">
                <a16:creationId xmlns:a16="http://schemas.microsoft.com/office/drawing/2014/main" id="{169D3E20-D524-363B-7D22-E0138492DBA2}"/>
              </a:ext>
            </a:extLst>
          </p:cNvPr>
          <p:cNvPicPr>
            <a:picLocks noChangeAspect="1"/>
          </p:cNvPicPr>
          <p:nvPr/>
        </p:nvPicPr>
        <p:blipFill>
          <a:blip r:embed="rId2"/>
          <a:stretch>
            <a:fillRect/>
          </a:stretch>
        </p:blipFill>
        <p:spPr>
          <a:xfrm>
            <a:off x="3370847" y="2771863"/>
            <a:ext cx="14718632" cy="7291212"/>
          </a:xfrm>
          <a:prstGeom prst="rect">
            <a:avLst/>
          </a:prstGeom>
        </p:spPr>
      </p:pic>
      <p:sp>
        <p:nvSpPr>
          <p:cNvPr id="21" name="TextBox 20">
            <a:extLst>
              <a:ext uri="{FF2B5EF4-FFF2-40B4-BE49-F238E27FC236}">
                <a16:creationId xmlns:a16="http://schemas.microsoft.com/office/drawing/2014/main" id="{B3198660-AC3D-E6D5-18E4-2D6D61F66A82}"/>
              </a:ext>
            </a:extLst>
          </p:cNvPr>
          <p:cNvSpPr txBox="1"/>
          <p:nvPr/>
        </p:nvSpPr>
        <p:spPr>
          <a:xfrm>
            <a:off x="182479" y="1459811"/>
            <a:ext cx="17923042" cy="1754326"/>
          </a:xfrm>
          <a:prstGeom prst="rect">
            <a:avLst/>
          </a:prstGeom>
          <a:noFill/>
        </p:spPr>
        <p:txBody>
          <a:bodyPr wrap="square">
            <a:spAutoFit/>
          </a:bodyPr>
          <a:lstStyle/>
          <a:p>
            <a:pPr algn="just"/>
            <a:r>
              <a:rPr lang="en-US" sz="3600" b="1" dirty="0">
                <a:solidFill>
                  <a:srgbClr val="006600"/>
                </a:solidFill>
              </a:rPr>
              <a:t>A cogeneration plant is an intelligent energy system that produces two useful forms of energy (electricity + heat) from a single source, thereby saving energy and reducing polluting emissions.</a:t>
            </a:r>
            <a:endParaRPr lang="en-GB" sz="3600" b="1" dirty="0">
              <a:solidFill>
                <a:srgbClr val="006600"/>
              </a:solidFill>
            </a:endParaRPr>
          </a:p>
        </p:txBody>
      </p:sp>
      <p:sp>
        <p:nvSpPr>
          <p:cNvPr id="23" name="TextBox 22">
            <a:extLst>
              <a:ext uri="{FF2B5EF4-FFF2-40B4-BE49-F238E27FC236}">
                <a16:creationId xmlns:a16="http://schemas.microsoft.com/office/drawing/2014/main" id="{54F5B670-3321-1D91-AA00-BEC3E611C3B1}"/>
              </a:ext>
            </a:extLst>
          </p:cNvPr>
          <p:cNvSpPr txBox="1"/>
          <p:nvPr/>
        </p:nvSpPr>
        <p:spPr>
          <a:xfrm>
            <a:off x="172453" y="3647810"/>
            <a:ext cx="2875547" cy="6001643"/>
          </a:xfrm>
          <a:prstGeom prst="rect">
            <a:avLst/>
          </a:prstGeom>
          <a:noFill/>
        </p:spPr>
        <p:txBody>
          <a:bodyPr wrap="square">
            <a:spAutoFit/>
          </a:bodyPr>
          <a:lstStyle/>
          <a:p>
            <a:pPr algn="r" rtl="1"/>
            <a:r>
              <a:rPr lang="ar-DZ" sz="3200" noProof="0" dirty="0">
                <a:solidFill>
                  <a:srgbClr val="006600"/>
                </a:solidFill>
                <a:latin typeface="Amiri" panose="00000500000000000000" pitchFamily="2" charset="-78"/>
                <a:ea typeface="Amiri" panose="00000500000000000000" pitchFamily="2" charset="-78"/>
                <a:cs typeface="Amiri" panose="00000500000000000000" pitchFamily="2" charset="-78"/>
              </a:rPr>
              <a:t>محطة التوليد المشترك هي نظام طاقة ذكي ينتج شكلين مفيدين من الطاقة (كهرباء + حرارة) من مصدر واحد</a:t>
            </a:r>
            <a:r>
              <a:rPr lang="en-GB" sz="3200" noProof="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ar-DZ" sz="3200" dirty="0">
                <a:solidFill>
                  <a:srgbClr val="006600"/>
                </a:solidFill>
                <a:latin typeface="Amiri" panose="00000500000000000000" pitchFamily="2" charset="-78"/>
                <a:ea typeface="Amiri" panose="00000500000000000000" pitchFamily="2" charset="-78"/>
                <a:cs typeface="Amiri" panose="00000500000000000000" pitchFamily="2" charset="-78"/>
              </a:rPr>
              <a:t>الطاقة (مثل الغاز الطبيعي أو وقود الزيت أو الكتلة الحيوية أو حتى البخار)</a:t>
            </a:r>
            <a:r>
              <a:rPr lang="ar-DZ" sz="3200" noProof="0" dirty="0">
                <a:solidFill>
                  <a:srgbClr val="006600"/>
                </a:solidFill>
                <a:latin typeface="Amiri" panose="00000500000000000000" pitchFamily="2" charset="-78"/>
                <a:ea typeface="Amiri" panose="00000500000000000000" pitchFamily="2" charset="-78"/>
                <a:cs typeface="Amiri" panose="00000500000000000000" pitchFamily="2" charset="-78"/>
              </a:rPr>
              <a:t>، وبالتالي توفير الطاقة وتقليل الانبعاثات الملوثة.</a:t>
            </a:r>
          </a:p>
        </p:txBody>
      </p:sp>
    </p:spTree>
    <p:extLst>
      <p:ext uri="{BB962C8B-B14F-4D97-AF65-F5344CB8AC3E}">
        <p14:creationId xmlns:p14="http://schemas.microsoft.com/office/powerpoint/2010/main" val="3803837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007A3F19-49E2-E305-F889-C53101C0AD54}"/>
              </a:ext>
            </a:extLst>
          </p:cNvPr>
          <p:cNvSpPr/>
          <p:nvPr/>
        </p:nvSpPr>
        <p:spPr>
          <a:xfrm>
            <a:off x="0" y="419100"/>
            <a:ext cx="6096000" cy="838200"/>
          </a:xfrm>
          <a:prstGeom prst="homePlate">
            <a:avLst/>
          </a:prstGeom>
          <a:ln w="76200">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3600" b="1" dirty="0"/>
              <a:t>1/ Energy-related studies</a:t>
            </a:r>
          </a:p>
        </p:txBody>
      </p:sp>
      <p:sp>
        <p:nvSpPr>
          <p:cNvPr id="4" name="TextBox 3">
            <a:extLst>
              <a:ext uri="{FF2B5EF4-FFF2-40B4-BE49-F238E27FC236}">
                <a16:creationId xmlns:a16="http://schemas.microsoft.com/office/drawing/2014/main" id="{7FC4BFA4-E5B5-1001-30C8-1598DA611CC7}"/>
              </a:ext>
            </a:extLst>
          </p:cNvPr>
          <p:cNvSpPr txBox="1"/>
          <p:nvPr/>
        </p:nvSpPr>
        <p:spPr>
          <a:xfrm>
            <a:off x="561974" y="1602289"/>
            <a:ext cx="17164050" cy="2862322"/>
          </a:xfrm>
          <a:prstGeom prst="rect">
            <a:avLst/>
          </a:prstGeom>
          <a:noFill/>
        </p:spPr>
        <p:txBody>
          <a:bodyPr wrap="square">
            <a:spAutoFit/>
          </a:bodyPr>
          <a:lstStyle/>
          <a:p>
            <a:pPr algn="just"/>
            <a:r>
              <a:rPr lang="en-GB" sz="3600" b="1" i="1" u="sng" dirty="0">
                <a:solidFill>
                  <a:srgbClr val="006600"/>
                </a:solidFill>
              </a:rPr>
              <a:t>Principal of working</a:t>
            </a:r>
            <a:r>
              <a:rPr lang="en-GB" sz="3600" b="1" dirty="0">
                <a:solidFill>
                  <a:srgbClr val="006600"/>
                </a:solidFill>
              </a:rPr>
              <a:t>: </a:t>
            </a:r>
          </a:p>
          <a:p>
            <a:pPr algn="just"/>
            <a:r>
              <a:rPr lang="en-GB" sz="3600" b="1" dirty="0">
                <a:solidFill>
                  <a:srgbClr val="006600"/>
                </a:solidFill>
              </a:rPr>
              <a:t>When electricity is generated, a significant portion of the energy is lost as heat (for example, in the exhaust gases of a turbine—35% saved).</a:t>
            </a:r>
          </a:p>
          <a:p>
            <a:pPr algn="just"/>
            <a:r>
              <a:rPr lang="en-GB" sz="3600" b="1" dirty="0">
                <a:solidFill>
                  <a:srgbClr val="006600"/>
                </a:solidFill>
              </a:rPr>
              <a:t>In a cogeneration plant, this lost heat is not wasted (85-90% saved): it is recovered and used to heat water, buildings, or for industrial processes.</a:t>
            </a:r>
          </a:p>
        </p:txBody>
      </p:sp>
      <p:sp>
        <p:nvSpPr>
          <p:cNvPr id="6" name="TextBox 5">
            <a:extLst>
              <a:ext uri="{FF2B5EF4-FFF2-40B4-BE49-F238E27FC236}">
                <a16:creationId xmlns:a16="http://schemas.microsoft.com/office/drawing/2014/main" id="{8EC32573-3EF4-E1B8-6CDD-31469CF1B2C7}"/>
              </a:ext>
            </a:extLst>
          </p:cNvPr>
          <p:cNvSpPr txBox="1"/>
          <p:nvPr/>
        </p:nvSpPr>
        <p:spPr>
          <a:xfrm>
            <a:off x="381000" y="4809600"/>
            <a:ext cx="17164050" cy="1754326"/>
          </a:xfrm>
          <a:prstGeom prst="rect">
            <a:avLst/>
          </a:prstGeom>
          <a:noFill/>
        </p:spPr>
        <p:txBody>
          <a:bodyPr wrap="square">
            <a:spAutoFit/>
          </a:bodyPr>
          <a:lstStyle/>
          <a:p>
            <a:pPr algn="just" rtl="1"/>
            <a:r>
              <a:rPr lang="ar-DZ" sz="3600" noProof="0" dirty="0">
                <a:solidFill>
                  <a:srgbClr val="006600"/>
                </a:solidFill>
                <a:latin typeface="Amiri" panose="00000500000000000000" pitchFamily="2" charset="-78"/>
                <a:ea typeface="Amiri" panose="00000500000000000000" pitchFamily="2" charset="-78"/>
                <a:cs typeface="Amiri" panose="00000500000000000000" pitchFamily="2" charset="-78"/>
              </a:rPr>
              <a:t>عند توليد الكهرباء، يُفقد جزء كبير من الطاقة على شكل حرارة (على سبيل المثال، في غازات عادم التوربينات).</a:t>
            </a:r>
          </a:p>
          <a:p>
            <a:pPr algn="just" rtl="1"/>
            <a:r>
              <a:rPr lang="ar-DZ" sz="3600" noProof="0" dirty="0">
                <a:solidFill>
                  <a:srgbClr val="006600"/>
                </a:solidFill>
                <a:latin typeface="Amiri" panose="00000500000000000000" pitchFamily="2" charset="-78"/>
                <a:ea typeface="Amiri" panose="00000500000000000000" pitchFamily="2" charset="-78"/>
                <a:cs typeface="Amiri" panose="00000500000000000000" pitchFamily="2" charset="-78"/>
              </a:rPr>
              <a:t>في محطة التوليد المشترك، لا تُهدر هذه الحرارة المفقودة، بل تُستعاد وتُستخدم لتسخين المياه أو المباني أو في العمليات الصناعية.</a:t>
            </a:r>
          </a:p>
        </p:txBody>
      </p:sp>
      <p:sp>
        <p:nvSpPr>
          <p:cNvPr id="9" name="TextBox 8">
            <a:extLst>
              <a:ext uri="{FF2B5EF4-FFF2-40B4-BE49-F238E27FC236}">
                <a16:creationId xmlns:a16="http://schemas.microsoft.com/office/drawing/2014/main" id="{59B0E1A0-9C67-C50D-7179-5984761225CC}"/>
              </a:ext>
            </a:extLst>
          </p:cNvPr>
          <p:cNvSpPr txBox="1"/>
          <p:nvPr/>
        </p:nvSpPr>
        <p:spPr>
          <a:xfrm>
            <a:off x="561974" y="6908915"/>
            <a:ext cx="9160042" cy="2862322"/>
          </a:xfrm>
          <a:prstGeom prst="rect">
            <a:avLst/>
          </a:prstGeom>
          <a:noFill/>
        </p:spPr>
        <p:txBody>
          <a:bodyPr wrap="square">
            <a:spAutoFit/>
          </a:bodyPr>
          <a:lstStyle/>
          <a:p>
            <a:r>
              <a:rPr lang="en-GB" sz="3600" b="1" i="1" u="sng" dirty="0">
                <a:solidFill>
                  <a:srgbClr val="006600"/>
                </a:solidFill>
                <a:latin typeface="+mj-lt"/>
              </a:rPr>
              <a:t>Typical applications:</a:t>
            </a:r>
          </a:p>
          <a:p>
            <a:r>
              <a:rPr lang="en-GB" sz="3600" b="1" dirty="0">
                <a:solidFill>
                  <a:srgbClr val="006600"/>
                </a:solidFill>
                <a:latin typeface="+mj-lt"/>
              </a:rPr>
              <a:t>District heating (heat networks);</a:t>
            </a:r>
          </a:p>
          <a:p>
            <a:r>
              <a:rPr lang="en-GB" sz="3600" b="1" dirty="0">
                <a:solidFill>
                  <a:srgbClr val="006600"/>
                </a:solidFill>
                <a:latin typeface="+mj-lt"/>
              </a:rPr>
              <a:t>Hospitals, hotels, universities;</a:t>
            </a:r>
          </a:p>
          <a:p>
            <a:r>
              <a:rPr lang="en-GB" sz="3600" b="1" dirty="0">
                <a:solidFill>
                  <a:srgbClr val="006600"/>
                </a:solidFill>
                <a:latin typeface="+mj-lt"/>
              </a:rPr>
              <a:t>Factories requiring both electricity and steam/heat for their processes.</a:t>
            </a:r>
          </a:p>
        </p:txBody>
      </p:sp>
      <p:sp>
        <p:nvSpPr>
          <p:cNvPr id="11" name="TextBox 10">
            <a:extLst>
              <a:ext uri="{FF2B5EF4-FFF2-40B4-BE49-F238E27FC236}">
                <a16:creationId xmlns:a16="http://schemas.microsoft.com/office/drawing/2014/main" id="{21C7C862-6C19-8661-3429-2CE9C4CCC5C4}"/>
              </a:ext>
            </a:extLst>
          </p:cNvPr>
          <p:cNvSpPr txBox="1"/>
          <p:nvPr/>
        </p:nvSpPr>
        <p:spPr>
          <a:xfrm>
            <a:off x="8409071" y="7424813"/>
            <a:ext cx="9160042" cy="2308324"/>
          </a:xfrm>
          <a:prstGeom prst="rect">
            <a:avLst/>
          </a:prstGeom>
          <a:noFill/>
        </p:spPr>
        <p:txBody>
          <a:bodyPr wrap="square">
            <a:spAutoFit/>
          </a:bodyPr>
          <a:lstStyle/>
          <a:p>
            <a:pPr algn="r" rtl="1"/>
            <a:r>
              <a:rPr lang="ar-DZ" sz="3600" noProof="0">
                <a:solidFill>
                  <a:srgbClr val="006600"/>
                </a:solidFill>
                <a:latin typeface="Amiri" panose="00000500000000000000" pitchFamily="2" charset="-78"/>
                <a:ea typeface="Amiri" panose="00000500000000000000" pitchFamily="2" charset="-78"/>
                <a:cs typeface="Amiri" panose="00000500000000000000" pitchFamily="2" charset="-78"/>
              </a:rPr>
              <a:t>التطبيقات النموذجية:</a:t>
            </a:r>
          </a:p>
          <a:p>
            <a:pPr algn="r" rtl="1"/>
            <a:r>
              <a:rPr lang="ar-DZ" sz="3600" noProof="0" dirty="0">
                <a:solidFill>
                  <a:srgbClr val="006600"/>
                </a:solidFill>
                <a:latin typeface="Amiri" panose="00000500000000000000" pitchFamily="2" charset="-78"/>
                <a:ea typeface="Amiri" panose="00000500000000000000" pitchFamily="2" charset="-78"/>
                <a:cs typeface="Amiri" panose="00000500000000000000" pitchFamily="2" charset="-78"/>
              </a:rPr>
              <a:t>التدفئة المركزية- شبكات التدفئة</a:t>
            </a:r>
          </a:p>
          <a:p>
            <a:pPr algn="r" rtl="1"/>
            <a:r>
              <a:rPr lang="ar-DZ" sz="3600" noProof="0" dirty="0">
                <a:solidFill>
                  <a:srgbClr val="006600"/>
                </a:solidFill>
                <a:latin typeface="Amiri" panose="00000500000000000000" pitchFamily="2" charset="-78"/>
                <a:ea typeface="Amiri" panose="00000500000000000000" pitchFamily="2" charset="-78"/>
                <a:cs typeface="Amiri" panose="00000500000000000000" pitchFamily="2" charset="-78"/>
              </a:rPr>
              <a:t>المستشفيات والفنادق والجامعات</a:t>
            </a:r>
          </a:p>
          <a:p>
            <a:pPr algn="r" rtl="1"/>
            <a:r>
              <a:rPr lang="ar-DZ" sz="3600" noProof="0" dirty="0">
                <a:solidFill>
                  <a:srgbClr val="006600"/>
                </a:solidFill>
                <a:latin typeface="Amiri" panose="00000500000000000000" pitchFamily="2" charset="-78"/>
                <a:ea typeface="Amiri" panose="00000500000000000000" pitchFamily="2" charset="-78"/>
                <a:cs typeface="Amiri" panose="00000500000000000000" pitchFamily="2" charset="-78"/>
              </a:rPr>
              <a:t>المصانع التي تحتاج إلى الكهرباء والبخار/الحرارة لعملياتها</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11277BC-D51B-7749-AB38-730CB99C3EC7}"/>
              </a:ext>
            </a:extLst>
          </p:cNvPr>
          <p:cNvSpPr txBox="1"/>
          <p:nvPr/>
        </p:nvSpPr>
        <p:spPr>
          <a:xfrm>
            <a:off x="471487" y="1866900"/>
            <a:ext cx="17164050" cy="1754326"/>
          </a:xfrm>
          <a:prstGeom prst="rect">
            <a:avLst/>
          </a:prstGeom>
          <a:noFill/>
        </p:spPr>
        <p:txBody>
          <a:bodyPr wrap="square">
            <a:spAutoFit/>
          </a:bodyPr>
          <a:lstStyle/>
          <a:p>
            <a:pPr algn="just"/>
            <a:r>
              <a:rPr lang="en-US" sz="3600" b="1" dirty="0">
                <a:solidFill>
                  <a:srgbClr val="006600"/>
                </a:solidFill>
              </a:rPr>
              <a:t>In 2005, ‘</a:t>
            </a:r>
            <a:r>
              <a:rPr lang="en-US" sz="3600" b="1" i="1" dirty="0" err="1">
                <a:solidFill>
                  <a:srgbClr val="006600"/>
                </a:solidFill>
                <a:latin typeface="Amiri" panose="00000500000000000000" pitchFamily="2" charset="-78"/>
                <a:ea typeface="Amiri" panose="00000500000000000000" pitchFamily="2" charset="-78"/>
                <a:cs typeface="Amiri" panose="00000500000000000000" pitchFamily="2" charset="-78"/>
              </a:rPr>
              <a:t>Giannantoni</a:t>
            </a:r>
            <a:r>
              <a:rPr lang="en-US" sz="3600" b="1" dirty="0">
                <a:solidFill>
                  <a:srgbClr val="006600"/>
                </a:solidFill>
              </a:rPr>
              <a:t>’ conducted a study on a cogeneration system, that is, an installation capable of simultaneously producing heat and electricity from the same energy source.</a:t>
            </a:r>
            <a:endParaRPr lang="en-GB" sz="3600" b="1" dirty="0">
              <a:solidFill>
                <a:srgbClr val="006600"/>
              </a:solidFill>
            </a:endParaRPr>
          </a:p>
        </p:txBody>
      </p:sp>
      <p:sp>
        <p:nvSpPr>
          <p:cNvPr id="15" name="TextBox 14">
            <a:extLst>
              <a:ext uri="{FF2B5EF4-FFF2-40B4-BE49-F238E27FC236}">
                <a16:creationId xmlns:a16="http://schemas.microsoft.com/office/drawing/2014/main" id="{47D758E5-39EF-725E-6EE8-48FA68656BE9}"/>
              </a:ext>
            </a:extLst>
          </p:cNvPr>
          <p:cNvSpPr txBox="1"/>
          <p:nvPr/>
        </p:nvSpPr>
        <p:spPr>
          <a:xfrm>
            <a:off x="447424" y="3924300"/>
            <a:ext cx="17345025" cy="1077218"/>
          </a:xfrm>
          <a:prstGeom prst="rect">
            <a:avLst/>
          </a:prstGeom>
          <a:noFill/>
        </p:spPr>
        <p:txBody>
          <a:bodyPr wrap="square">
            <a:spAutoFit/>
          </a:bodyPr>
          <a:lstStyle/>
          <a:p>
            <a:pPr algn="just" rtl="1"/>
            <a:r>
              <a:rPr lang="ar-DZ" sz="3200" noProof="0" dirty="0">
                <a:solidFill>
                  <a:srgbClr val="006600"/>
                </a:solidFill>
                <a:latin typeface="Amiri" panose="00000500000000000000" pitchFamily="2" charset="-78"/>
                <a:ea typeface="Amiri" panose="00000500000000000000" pitchFamily="2" charset="-78"/>
                <a:cs typeface="Amiri" panose="00000500000000000000" pitchFamily="2" charset="-78"/>
              </a:rPr>
              <a:t>في عام 2005، أجرى "جيانانتوني"</a:t>
            </a:r>
            <a:r>
              <a:rPr lang="ar-DZ" sz="3200" dirty="0">
                <a:solidFill>
                  <a:srgbClr val="006600"/>
                </a:solidFill>
                <a:latin typeface="Amiri" panose="00000500000000000000" pitchFamily="2" charset="-78"/>
                <a:ea typeface="Amiri" panose="00000500000000000000" pitchFamily="2" charset="-78"/>
                <a:cs typeface="Amiri" panose="00000500000000000000" pitchFamily="2" charset="-78"/>
              </a:rPr>
              <a:t> دراسة على نظام توليد الطاقة المشترك، أي منشأة قادرة على إنتاج الحرارة والكهرباء في وقت واحد من نفس مصدر الطاقة.</a:t>
            </a:r>
            <a:endParaRPr lang="ar-DZ" sz="3200" noProof="0" dirty="0">
              <a:solidFill>
                <a:srgbClr val="006600"/>
              </a:solidFill>
              <a:latin typeface="Amiri" panose="00000500000000000000" pitchFamily="2" charset="-78"/>
              <a:ea typeface="Amiri" panose="00000500000000000000" pitchFamily="2" charset="-78"/>
              <a:cs typeface="Amiri" panose="00000500000000000000" pitchFamily="2" charset="-78"/>
            </a:endParaRPr>
          </a:p>
        </p:txBody>
      </p:sp>
      <p:sp>
        <p:nvSpPr>
          <p:cNvPr id="2" name="Arrow: Pentagon 1">
            <a:extLst>
              <a:ext uri="{FF2B5EF4-FFF2-40B4-BE49-F238E27FC236}">
                <a16:creationId xmlns:a16="http://schemas.microsoft.com/office/drawing/2014/main" id="{863D5B01-683D-26D2-2032-8E641717DF11}"/>
              </a:ext>
            </a:extLst>
          </p:cNvPr>
          <p:cNvSpPr/>
          <p:nvPr/>
        </p:nvSpPr>
        <p:spPr>
          <a:xfrm>
            <a:off x="0" y="419100"/>
            <a:ext cx="6096000" cy="838200"/>
          </a:xfrm>
          <a:prstGeom prst="homePlate">
            <a:avLst/>
          </a:prstGeom>
          <a:ln w="76200">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3600" b="1" dirty="0"/>
              <a:t>1/ Energy-related studies</a:t>
            </a:r>
          </a:p>
        </p:txBody>
      </p:sp>
      <p:sp>
        <p:nvSpPr>
          <p:cNvPr id="4" name="TextBox 3">
            <a:extLst>
              <a:ext uri="{FF2B5EF4-FFF2-40B4-BE49-F238E27FC236}">
                <a16:creationId xmlns:a16="http://schemas.microsoft.com/office/drawing/2014/main" id="{042F598A-A73B-DB4F-DD5C-98D4ABF76C93}"/>
              </a:ext>
            </a:extLst>
          </p:cNvPr>
          <p:cNvSpPr txBox="1"/>
          <p:nvPr/>
        </p:nvSpPr>
        <p:spPr>
          <a:xfrm>
            <a:off x="471487" y="5641895"/>
            <a:ext cx="17164050" cy="1200329"/>
          </a:xfrm>
          <a:prstGeom prst="rect">
            <a:avLst/>
          </a:prstGeom>
          <a:noFill/>
        </p:spPr>
        <p:txBody>
          <a:bodyPr wrap="square">
            <a:spAutoFit/>
          </a:bodyPr>
          <a:lstStyle/>
          <a:p>
            <a:pPr algn="just"/>
            <a:r>
              <a:rPr lang="en-GB" sz="3600" b="1" i="1" u="sng" dirty="0">
                <a:solidFill>
                  <a:srgbClr val="006600"/>
                </a:solidFill>
              </a:rPr>
              <a:t>Principle: </a:t>
            </a:r>
            <a:r>
              <a:rPr lang="en-GB" sz="3600" b="1" dirty="0">
                <a:solidFill>
                  <a:srgbClr val="006600"/>
                </a:solidFill>
              </a:rPr>
              <a:t>Moves from a steam cycle (where steam drives a turbine) to a combined cycle (where a gas turbine and a steam turbine are combined to improve efficiency).</a:t>
            </a:r>
          </a:p>
        </p:txBody>
      </p:sp>
      <p:sp>
        <p:nvSpPr>
          <p:cNvPr id="6" name="TextBox 5">
            <a:extLst>
              <a:ext uri="{FF2B5EF4-FFF2-40B4-BE49-F238E27FC236}">
                <a16:creationId xmlns:a16="http://schemas.microsoft.com/office/drawing/2014/main" id="{DD2E258E-CD98-0CE9-0071-0B7731C79DD3}"/>
              </a:ext>
            </a:extLst>
          </p:cNvPr>
          <p:cNvSpPr txBox="1"/>
          <p:nvPr/>
        </p:nvSpPr>
        <p:spPr>
          <a:xfrm>
            <a:off x="447424" y="7668518"/>
            <a:ext cx="17188113" cy="1200329"/>
          </a:xfrm>
          <a:prstGeom prst="rect">
            <a:avLst/>
          </a:prstGeom>
          <a:noFill/>
        </p:spPr>
        <p:txBody>
          <a:bodyPr wrap="square">
            <a:spAutoFit/>
          </a:bodyPr>
          <a:lstStyle/>
          <a:p>
            <a:pPr algn="just" rtl="1"/>
            <a:r>
              <a:rPr lang="ar-DZ" sz="3600" noProof="0">
                <a:solidFill>
                  <a:srgbClr val="006600"/>
                </a:solidFill>
                <a:latin typeface="Amiri" panose="00000500000000000000" pitchFamily="2" charset="-78"/>
                <a:ea typeface="Amiri" panose="00000500000000000000" pitchFamily="2" charset="-78"/>
                <a:cs typeface="Amiri" panose="00000500000000000000" pitchFamily="2" charset="-78"/>
              </a:rPr>
              <a:t>الانتقال من دورة البخار (حيث يقوم البخار بتحريك التوربين) إلى دورة مركبة (حيث يتم الجمع بين توربين غازي وتوربين بخاري لتحسين الكفاءة).</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7A1BC9-A462-FAAA-B0E4-3EFD413EDC2C}"/>
              </a:ext>
            </a:extLst>
          </p:cNvPr>
          <p:cNvSpPr txBox="1"/>
          <p:nvPr/>
        </p:nvSpPr>
        <p:spPr>
          <a:xfrm>
            <a:off x="2871289" y="2889036"/>
            <a:ext cx="12545422" cy="4508927"/>
          </a:xfrm>
          <a:prstGeom prst="rect">
            <a:avLst/>
          </a:prstGeom>
          <a:noFill/>
        </p:spPr>
        <p:txBody>
          <a:bodyPr wrap="none" rtlCol="0">
            <a:spAutoFit/>
          </a:bodyPr>
          <a:lstStyle/>
          <a:p>
            <a:r>
              <a:rPr lang="en-GB" sz="28700" dirty="0">
                <a:solidFill>
                  <a:srgbClr val="006600"/>
                </a:solidFill>
                <a:latin typeface="Vladimir Script" panose="03050402040407070305" pitchFamily="66" charset="0"/>
              </a:rPr>
              <a:t>Chapter 2</a:t>
            </a:r>
          </a:p>
        </p:txBody>
      </p:sp>
    </p:spTree>
    <p:extLst>
      <p:ext uri="{BB962C8B-B14F-4D97-AF65-F5344CB8AC3E}">
        <p14:creationId xmlns:p14="http://schemas.microsoft.com/office/powerpoint/2010/main" val="2518175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075E431E-905E-5820-5567-B08875539E70}"/>
              </a:ext>
            </a:extLst>
          </p:cNvPr>
          <p:cNvSpPr/>
          <p:nvPr/>
        </p:nvSpPr>
        <p:spPr>
          <a:xfrm>
            <a:off x="0" y="419100"/>
            <a:ext cx="6909661" cy="838200"/>
          </a:xfrm>
          <a:prstGeom prst="homePlate">
            <a:avLst/>
          </a:prstGeom>
          <a:ln w="76200">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3600" b="1" dirty="0"/>
              <a:t>2/ Emission of polluting gases</a:t>
            </a:r>
          </a:p>
        </p:txBody>
      </p:sp>
      <p:sp>
        <p:nvSpPr>
          <p:cNvPr id="4" name="TextBox 3">
            <a:extLst>
              <a:ext uri="{FF2B5EF4-FFF2-40B4-BE49-F238E27FC236}">
                <a16:creationId xmlns:a16="http://schemas.microsoft.com/office/drawing/2014/main" id="{4DFF8164-A301-D09A-1BA0-507D1A6D218F}"/>
              </a:ext>
            </a:extLst>
          </p:cNvPr>
          <p:cNvSpPr txBox="1"/>
          <p:nvPr/>
        </p:nvSpPr>
        <p:spPr>
          <a:xfrm>
            <a:off x="495300" y="2324100"/>
            <a:ext cx="17297400" cy="1200329"/>
          </a:xfrm>
          <a:prstGeom prst="rect">
            <a:avLst/>
          </a:prstGeom>
          <a:noFill/>
        </p:spPr>
        <p:txBody>
          <a:bodyPr wrap="square">
            <a:spAutoFit/>
          </a:bodyPr>
          <a:lstStyle/>
          <a:p>
            <a:pPr algn="just"/>
            <a:r>
              <a:rPr lang="en-GB" sz="3600" b="1" dirty="0">
                <a:solidFill>
                  <a:srgbClr val="006600"/>
                </a:solidFill>
              </a:rPr>
              <a:t>During production, factories produce by-products, not only in solid form but also in the form of toxic gas.</a:t>
            </a:r>
          </a:p>
        </p:txBody>
      </p:sp>
      <p:sp>
        <p:nvSpPr>
          <p:cNvPr id="6" name="TextBox 5">
            <a:extLst>
              <a:ext uri="{FF2B5EF4-FFF2-40B4-BE49-F238E27FC236}">
                <a16:creationId xmlns:a16="http://schemas.microsoft.com/office/drawing/2014/main" id="{8FAC72DD-9B9C-4A82-E75E-160277A7BE54}"/>
              </a:ext>
            </a:extLst>
          </p:cNvPr>
          <p:cNvSpPr txBox="1"/>
          <p:nvPr/>
        </p:nvSpPr>
        <p:spPr>
          <a:xfrm>
            <a:off x="495300" y="3784300"/>
            <a:ext cx="17297400" cy="646331"/>
          </a:xfrm>
          <a:prstGeom prst="rect">
            <a:avLst/>
          </a:prstGeom>
          <a:noFill/>
        </p:spPr>
        <p:txBody>
          <a:bodyPr wrap="square">
            <a:spAutoFit/>
          </a:bodyPr>
          <a:lstStyle/>
          <a:p>
            <a:pPr algn="just" rtl="1"/>
            <a:r>
              <a:rPr lang="ar-DZ" sz="3600" b="1" noProof="0" dirty="0">
                <a:solidFill>
                  <a:srgbClr val="006600"/>
                </a:solidFill>
                <a:latin typeface="Amiri" panose="00000500000000000000" pitchFamily="2" charset="-78"/>
                <a:ea typeface="Amiri" panose="00000500000000000000" pitchFamily="2" charset="-78"/>
                <a:cs typeface="Amiri" panose="00000500000000000000" pitchFamily="2" charset="-78"/>
              </a:rPr>
              <a:t>أثناء الإنتاج، تنتج المصانع منتجات ثانوية، ليس فقط في شكل صلب ولكن أيضًا في شكل غاز سام.</a:t>
            </a:r>
          </a:p>
        </p:txBody>
      </p:sp>
      <p:sp>
        <p:nvSpPr>
          <p:cNvPr id="8" name="TextBox 7">
            <a:extLst>
              <a:ext uri="{FF2B5EF4-FFF2-40B4-BE49-F238E27FC236}">
                <a16:creationId xmlns:a16="http://schemas.microsoft.com/office/drawing/2014/main" id="{6D8E9BD2-DFB8-3465-6417-2386924ED836}"/>
              </a:ext>
            </a:extLst>
          </p:cNvPr>
          <p:cNvSpPr txBox="1"/>
          <p:nvPr/>
        </p:nvSpPr>
        <p:spPr>
          <a:xfrm>
            <a:off x="487279" y="4692507"/>
            <a:ext cx="17297400" cy="1754326"/>
          </a:xfrm>
          <a:prstGeom prst="rect">
            <a:avLst/>
          </a:prstGeom>
          <a:noFill/>
        </p:spPr>
        <p:txBody>
          <a:bodyPr wrap="square">
            <a:spAutoFit/>
          </a:bodyPr>
          <a:lstStyle/>
          <a:p>
            <a:pPr algn="just"/>
            <a:r>
              <a:rPr lang="en-GB" sz="3600" b="1" dirty="0">
                <a:solidFill>
                  <a:srgbClr val="006600"/>
                </a:solidFill>
              </a:rPr>
              <a:t>Between 1996, 1997, ‘</a:t>
            </a:r>
            <a:r>
              <a:rPr lang="en-GB" sz="3600" b="1" i="1" dirty="0">
                <a:solidFill>
                  <a:srgbClr val="006600"/>
                </a:solidFill>
                <a:latin typeface="Amiri" panose="00000500000000000000" pitchFamily="2" charset="-78"/>
                <a:ea typeface="Amiri" panose="00000500000000000000" pitchFamily="2" charset="-78"/>
                <a:cs typeface="Amiri" panose="00000500000000000000" pitchFamily="2" charset="-78"/>
              </a:rPr>
              <a:t>Golonka</a:t>
            </a:r>
            <a:r>
              <a:rPr lang="en-GB" sz="3600" b="1" dirty="0">
                <a:solidFill>
                  <a:srgbClr val="006600"/>
                </a:solidFill>
              </a:rPr>
              <a:t>’ used the Life Cycle Assessment (LCA) method to study and compare </a:t>
            </a:r>
            <a:r>
              <a:rPr lang="en-GB" sz="3600" b="1" dirty="0" err="1">
                <a:solidFill>
                  <a:srgbClr val="006600"/>
                </a:solidFill>
              </a:rPr>
              <a:t>sulfur</a:t>
            </a:r>
            <a:r>
              <a:rPr lang="en-GB" sz="3600" b="1" dirty="0">
                <a:solidFill>
                  <a:srgbClr val="006600"/>
                </a:solidFill>
              </a:rPr>
              <a:t> dioxide (SO₂) emissions from blast furnaces (metallurgical facilities used to produce iron or steel) in Australia.</a:t>
            </a:r>
          </a:p>
        </p:txBody>
      </p:sp>
      <p:sp>
        <p:nvSpPr>
          <p:cNvPr id="10" name="TextBox 9">
            <a:extLst>
              <a:ext uri="{FF2B5EF4-FFF2-40B4-BE49-F238E27FC236}">
                <a16:creationId xmlns:a16="http://schemas.microsoft.com/office/drawing/2014/main" id="{FCEC88A2-5A5C-C184-53CD-6AC12C781666}"/>
              </a:ext>
            </a:extLst>
          </p:cNvPr>
          <p:cNvSpPr txBox="1"/>
          <p:nvPr/>
        </p:nvSpPr>
        <p:spPr>
          <a:xfrm>
            <a:off x="495300" y="6708709"/>
            <a:ext cx="17114921" cy="1200329"/>
          </a:xfrm>
          <a:prstGeom prst="rect">
            <a:avLst/>
          </a:prstGeom>
          <a:noFill/>
        </p:spPr>
        <p:txBody>
          <a:bodyPr wrap="square">
            <a:spAutoFit/>
          </a:bodyPr>
          <a:lstStyle/>
          <a:p>
            <a:pPr algn="r" rtl="1"/>
            <a:r>
              <a:rPr lang="ar-DZ" sz="3600" b="1" dirty="0">
                <a:solidFill>
                  <a:srgbClr val="006600"/>
                </a:solidFill>
                <a:latin typeface="Amiri" panose="00000500000000000000" pitchFamily="2" charset="-78"/>
                <a:ea typeface="Amiri" panose="00000500000000000000" pitchFamily="2" charset="-78"/>
                <a:cs typeface="Amiri" panose="00000500000000000000" pitchFamily="2" charset="-78"/>
              </a:rPr>
              <a:t>بين عامي 1996 و 1997 استخدم العالم</a:t>
            </a:r>
            <a:r>
              <a:rPr lang="ar-DZ" sz="3600" b="1" noProof="0" dirty="0">
                <a:solidFill>
                  <a:srgbClr val="006600"/>
                </a:solidFill>
                <a:latin typeface="Amiri" panose="00000500000000000000" pitchFamily="2" charset="-78"/>
                <a:ea typeface="Amiri" panose="00000500000000000000" pitchFamily="2" charset="-78"/>
                <a:cs typeface="Amiri" panose="00000500000000000000" pitchFamily="2" charset="-78"/>
              </a:rPr>
              <a:t> "جولونكا" طريقة تقييم دورة الحياة (LCA) لدراسة ومقارنة انبعاثات ثاني أكسيد الكبريت (SO₂) من أفران الصهر (المرافق المعدنية المستخدمة لإنتاج الحديد أو الفولاذ) في أستراليا.</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ECCA28-DF7E-5087-18F9-4087BBBDA163}"/>
              </a:ext>
            </a:extLst>
          </p:cNvPr>
          <p:cNvSpPr txBox="1"/>
          <p:nvPr/>
        </p:nvSpPr>
        <p:spPr>
          <a:xfrm>
            <a:off x="468427" y="1943100"/>
            <a:ext cx="9601200" cy="7294305"/>
          </a:xfrm>
          <a:prstGeom prst="rect">
            <a:avLst/>
          </a:prstGeom>
          <a:noFill/>
        </p:spPr>
        <p:txBody>
          <a:bodyPr wrap="square">
            <a:spAutoFit/>
          </a:bodyPr>
          <a:lstStyle/>
          <a:p>
            <a:pPr algn="just"/>
            <a:r>
              <a:rPr lang="en-GB" sz="3600" b="1" u="sng" dirty="0">
                <a:solidFill>
                  <a:srgbClr val="006600"/>
                </a:solidFill>
              </a:rPr>
              <a:t>The aim of this study </a:t>
            </a:r>
            <a:r>
              <a:rPr lang="en-GB" sz="3600" b="1" dirty="0">
                <a:solidFill>
                  <a:srgbClr val="006600"/>
                </a:solidFill>
              </a:rPr>
              <a:t>was to reduce the risk of environmental acidification, as SO₂ is a gas that, when released into the air, can cause acid rain, which is harmful to soils, plants, and waterways.</a:t>
            </a:r>
          </a:p>
          <a:p>
            <a:pPr algn="just"/>
            <a:r>
              <a:rPr lang="en-GB" sz="3600" b="1" dirty="0">
                <a:solidFill>
                  <a:srgbClr val="006600"/>
                </a:solidFill>
              </a:rPr>
              <a:t>Next, Golonka </a:t>
            </a:r>
            <a:r>
              <a:rPr lang="en-GB" sz="3600" b="1" u="sng" dirty="0">
                <a:solidFill>
                  <a:srgbClr val="006600"/>
                </a:solidFill>
              </a:rPr>
              <a:t>optimized</a:t>
            </a:r>
            <a:r>
              <a:rPr lang="en-GB" sz="3600" b="1" dirty="0">
                <a:solidFill>
                  <a:srgbClr val="006600"/>
                </a:solidFill>
              </a:rPr>
              <a:t> the industrial process by conducting several computer simulations of blast furnace operation, varying certain parameters (e.g., temperature, air quantity, fuel type, etc.).</a:t>
            </a:r>
          </a:p>
          <a:p>
            <a:pPr algn="just"/>
            <a:r>
              <a:rPr lang="en-GB" sz="3600" b="1" dirty="0">
                <a:solidFill>
                  <a:srgbClr val="006600"/>
                </a:solidFill>
              </a:rPr>
              <a:t>By comparing the results of these simulations, he was able to determine which conditions most effectively reduce pollutant emissions while maintaining good industrial performance.</a:t>
            </a:r>
          </a:p>
        </p:txBody>
      </p:sp>
      <p:sp>
        <p:nvSpPr>
          <p:cNvPr id="6" name="Arrow: Pentagon 5">
            <a:extLst>
              <a:ext uri="{FF2B5EF4-FFF2-40B4-BE49-F238E27FC236}">
                <a16:creationId xmlns:a16="http://schemas.microsoft.com/office/drawing/2014/main" id="{CB01F743-4096-0970-6423-DA7F12A7CBB2}"/>
              </a:ext>
            </a:extLst>
          </p:cNvPr>
          <p:cNvSpPr/>
          <p:nvPr/>
        </p:nvSpPr>
        <p:spPr>
          <a:xfrm>
            <a:off x="0" y="419100"/>
            <a:ext cx="6909661" cy="838200"/>
          </a:xfrm>
          <a:prstGeom prst="homePlate">
            <a:avLst/>
          </a:prstGeom>
          <a:ln w="76200">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3600" b="1" dirty="0"/>
              <a:t>2/ Emission of polluting gases</a:t>
            </a:r>
          </a:p>
        </p:txBody>
      </p:sp>
      <p:sp>
        <p:nvSpPr>
          <p:cNvPr id="8" name="TextBox 7">
            <a:extLst>
              <a:ext uri="{FF2B5EF4-FFF2-40B4-BE49-F238E27FC236}">
                <a16:creationId xmlns:a16="http://schemas.microsoft.com/office/drawing/2014/main" id="{8B763327-1FCD-5275-301B-C93AE998BD6F}"/>
              </a:ext>
            </a:extLst>
          </p:cNvPr>
          <p:cNvSpPr txBox="1"/>
          <p:nvPr/>
        </p:nvSpPr>
        <p:spPr>
          <a:xfrm>
            <a:off x="10295826" y="1943100"/>
            <a:ext cx="7523747" cy="7294305"/>
          </a:xfrm>
          <a:prstGeom prst="rect">
            <a:avLst/>
          </a:prstGeom>
          <a:noFill/>
        </p:spPr>
        <p:txBody>
          <a:bodyPr wrap="square">
            <a:spAutoFit/>
          </a:bodyPr>
          <a:lstStyle/>
          <a:p>
            <a:pPr algn="just" rtl="1"/>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هدفت</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هذه</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الدراسة</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إلى</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الحد</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من</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خطر</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تحمض</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البيئة</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إذ</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إن</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ثاني</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أكسيد</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الكبريت</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غازٌ</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يُمكن</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أن</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يُسبب</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عند</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إطلاقه</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في</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الهواء</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أمطارًا</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حمضية</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وهو</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أمرٌ</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ضارٌ</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بالتربة</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والنباتات</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والمجاري</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المائية</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a:t>
            </a:r>
          </a:p>
          <a:p>
            <a:pPr algn="just" rtl="1"/>
            <a:endParaRPr lang="en-GB" sz="3600" dirty="0">
              <a:solidFill>
                <a:srgbClr val="006600"/>
              </a:solidFill>
              <a:latin typeface="Amiri" panose="00000500000000000000" pitchFamily="2" charset="-78"/>
              <a:ea typeface="Amiri" panose="00000500000000000000" pitchFamily="2" charset="-78"/>
              <a:cs typeface="Amiri" panose="00000500000000000000" pitchFamily="2" charset="-78"/>
            </a:endParaRPr>
          </a:p>
          <a:p>
            <a:pPr algn="just" rtl="1"/>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بعد</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ذلك</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حسّن</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جولونكا</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العملية</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الصناعية</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بإجراء</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عدة</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عمليات</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محاكاة</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حاسوبية</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لتشغيل</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فرن</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الصهر</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مع</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تغيير</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بعض</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المعايير</a:t>
            </a:r>
            <a:r>
              <a:rPr lang="ar-DZ"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مثل</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درجة</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الحرارة</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وكمية</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الهواء</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ونوع</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الوقود</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إلخ</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a:t>
            </a:r>
          </a:p>
          <a:p>
            <a:pPr algn="just" rtl="1"/>
            <a:endParaRPr lang="en-GB" sz="3600" dirty="0">
              <a:solidFill>
                <a:srgbClr val="006600"/>
              </a:solidFill>
              <a:latin typeface="Amiri" panose="00000500000000000000" pitchFamily="2" charset="-78"/>
              <a:ea typeface="Amiri" panose="00000500000000000000" pitchFamily="2" charset="-78"/>
              <a:cs typeface="Amiri" panose="00000500000000000000" pitchFamily="2" charset="-78"/>
            </a:endParaRPr>
          </a:p>
          <a:p>
            <a:pPr algn="just" rtl="1"/>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بمقارنة</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نتائج</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هذه</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المحاكاة</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تمكّن</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من</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تحديد</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الظروف</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التي</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تُقلل</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انبعاثات</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الملوثات</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بشكل</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أكثر</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فعالية</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مع</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ar-DZ" sz="3600" noProof="0" dirty="0">
                <a:solidFill>
                  <a:srgbClr val="006600"/>
                </a:solidFill>
                <a:latin typeface="Amiri" panose="00000500000000000000" pitchFamily="2" charset="-78"/>
                <a:ea typeface="Amiri" panose="00000500000000000000" pitchFamily="2" charset="-78"/>
                <a:cs typeface="Amiri" panose="00000500000000000000" pitchFamily="2" charset="-78"/>
              </a:rPr>
              <a:t>الحفاظ</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على</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أداء</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صناعي</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جيد</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02CAF1-F344-B12E-4306-241677AA15AE}"/>
              </a:ext>
            </a:extLst>
          </p:cNvPr>
          <p:cNvPicPr>
            <a:picLocks noChangeAspect="1"/>
          </p:cNvPicPr>
          <p:nvPr/>
        </p:nvPicPr>
        <p:blipFill>
          <a:blip r:embed="rId2"/>
          <a:stretch>
            <a:fillRect/>
          </a:stretch>
        </p:blipFill>
        <p:spPr>
          <a:xfrm>
            <a:off x="1295400" y="1409700"/>
            <a:ext cx="15544800" cy="8751960"/>
          </a:xfrm>
          <a:prstGeom prst="rect">
            <a:avLst/>
          </a:prstGeom>
        </p:spPr>
      </p:pic>
      <p:sp>
        <p:nvSpPr>
          <p:cNvPr id="2" name="Arrow: Pentagon 1">
            <a:extLst>
              <a:ext uri="{FF2B5EF4-FFF2-40B4-BE49-F238E27FC236}">
                <a16:creationId xmlns:a16="http://schemas.microsoft.com/office/drawing/2014/main" id="{63C05352-5A2F-9567-4FEE-F4FEDA116BA8}"/>
              </a:ext>
            </a:extLst>
          </p:cNvPr>
          <p:cNvSpPr/>
          <p:nvPr/>
        </p:nvSpPr>
        <p:spPr>
          <a:xfrm>
            <a:off x="0" y="419100"/>
            <a:ext cx="6909661" cy="838200"/>
          </a:xfrm>
          <a:prstGeom prst="homePlate">
            <a:avLst/>
          </a:prstGeom>
          <a:ln w="76200">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3600" b="1" dirty="0"/>
              <a:t>2/ Emission of polluting gases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5F2D619A-CD14-F5C8-4949-ED50DEE5E375}"/>
              </a:ext>
            </a:extLst>
          </p:cNvPr>
          <p:cNvSpPr/>
          <p:nvPr/>
        </p:nvSpPr>
        <p:spPr>
          <a:xfrm>
            <a:off x="0" y="495300"/>
            <a:ext cx="10210800" cy="838200"/>
          </a:xfrm>
          <a:prstGeom prst="homePlate">
            <a:avLst/>
          </a:prstGeom>
          <a:ln w="76200">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3600" b="1" dirty="0"/>
              <a:t> 3/ </a:t>
            </a:r>
            <a:r>
              <a:rPr lang="en-US" sz="3600" b="1" dirty="0"/>
              <a:t>Studies related to the environmental impact</a:t>
            </a:r>
            <a:endParaRPr lang="en-GB" sz="3600" b="1" dirty="0"/>
          </a:p>
        </p:txBody>
      </p:sp>
      <p:sp>
        <p:nvSpPr>
          <p:cNvPr id="4" name="TextBox 3">
            <a:extLst>
              <a:ext uri="{FF2B5EF4-FFF2-40B4-BE49-F238E27FC236}">
                <a16:creationId xmlns:a16="http://schemas.microsoft.com/office/drawing/2014/main" id="{72F7D6DE-9403-A090-DA6D-C0BA92CDAD49}"/>
              </a:ext>
            </a:extLst>
          </p:cNvPr>
          <p:cNvSpPr txBox="1"/>
          <p:nvPr/>
        </p:nvSpPr>
        <p:spPr>
          <a:xfrm>
            <a:off x="685800" y="2019300"/>
            <a:ext cx="9160042" cy="7294305"/>
          </a:xfrm>
          <a:prstGeom prst="rect">
            <a:avLst/>
          </a:prstGeom>
          <a:noFill/>
        </p:spPr>
        <p:txBody>
          <a:bodyPr wrap="square">
            <a:spAutoFit/>
          </a:bodyPr>
          <a:lstStyle/>
          <a:p>
            <a:pPr algn="just"/>
            <a:r>
              <a:rPr lang="en-GB" sz="3600" b="1" dirty="0">
                <a:solidFill>
                  <a:srgbClr val="006600"/>
                </a:solidFill>
              </a:rPr>
              <a:t>In 1997, ‘</a:t>
            </a:r>
            <a:r>
              <a:rPr lang="en-GB" sz="3600" b="1" i="1" dirty="0">
                <a:solidFill>
                  <a:srgbClr val="006600"/>
                </a:solidFill>
                <a:latin typeface="Amiri" panose="00000500000000000000" pitchFamily="2" charset="-78"/>
                <a:ea typeface="Amiri" panose="00000500000000000000" pitchFamily="2" charset="-78"/>
                <a:cs typeface="Amiri" panose="00000500000000000000" pitchFamily="2" charset="-78"/>
              </a:rPr>
              <a:t>Stefanis</a:t>
            </a:r>
            <a:r>
              <a:rPr lang="en-GB" sz="3600" b="1" dirty="0">
                <a:solidFill>
                  <a:srgbClr val="006600"/>
                </a:solidFill>
              </a:rPr>
              <a:t>’ proposed a working method called the "</a:t>
            </a:r>
            <a:r>
              <a:rPr lang="en-GB" sz="3600" b="1" i="1" dirty="0">
                <a:solidFill>
                  <a:srgbClr val="006600"/>
                </a:solidFill>
              </a:rPr>
              <a:t>Minimum Environmental Impact Methodology</a:t>
            </a:r>
            <a:r>
              <a:rPr lang="en-GB" sz="3600" b="1" dirty="0">
                <a:solidFill>
                  <a:srgbClr val="006600"/>
                </a:solidFill>
              </a:rPr>
              <a:t>.“</a:t>
            </a:r>
          </a:p>
          <a:p>
            <a:pPr algn="just"/>
            <a:endParaRPr lang="en-GB" sz="3600" b="1" dirty="0">
              <a:solidFill>
                <a:srgbClr val="006600"/>
              </a:solidFill>
            </a:endParaRPr>
          </a:p>
          <a:p>
            <a:pPr algn="just"/>
            <a:r>
              <a:rPr lang="en-GB" sz="3600" b="1" u="sng" dirty="0">
                <a:solidFill>
                  <a:srgbClr val="006600"/>
                </a:solidFill>
              </a:rPr>
              <a:t>This method aims to</a:t>
            </a:r>
            <a:r>
              <a:rPr lang="en-GB" sz="3600" b="1" dirty="0">
                <a:solidFill>
                  <a:srgbClr val="006600"/>
                </a:solidFill>
              </a:rPr>
              <a:t> minimize negative environmental impacts during the design and operation of industrial processes.</a:t>
            </a:r>
          </a:p>
          <a:p>
            <a:pPr algn="just"/>
            <a:endParaRPr lang="en-GB" sz="3600" b="1" dirty="0">
              <a:solidFill>
                <a:srgbClr val="006600"/>
              </a:solidFill>
            </a:endParaRPr>
          </a:p>
          <a:p>
            <a:pPr algn="just"/>
            <a:r>
              <a:rPr lang="en-GB" sz="3600" b="1" dirty="0">
                <a:solidFill>
                  <a:srgbClr val="006600"/>
                </a:solidFill>
              </a:rPr>
              <a:t>It incorporates the principles of Life Cycle Assessment (LCA)—that is, it considers all stages of the process, from raw material production to waste treatment, in order to assess the overall environmental impact.</a:t>
            </a:r>
          </a:p>
        </p:txBody>
      </p:sp>
      <p:sp>
        <p:nvSpPr>
          <p:cNvPr id="6" name="TextBox 5">
            <a:extLst>
              <a:ext uri="{FF2B5EF4-FFF2-40B4-BE49-F238E27FC236}">
                <a16:creationId xmlns:a16="http://schemas.microsoft.com/office/drawing/2014/main" id="{CF28BB69-462E-12C7-F552-99C71708078E}"/>
              </a:ext>
            </a:extLst>
          </p:cNvPr>
          <p:cNvSpPr txBox="1"/>
          <p:nvPr/>
        </p:nvSpPr>
        <p:spPr>
          <a:xfrm>
            <a:off x="10363200" y="2628900"/>
            <a:ext cx="7239000" cy="5632311"/>
          </a:xfrm>
          <a:prstGeom prst="rect">
            <a:avLst/>
          </a:prstGeom>
          <a:noFill/>
        </p:spPr>
        <p:txBody>
          <a:bodyPr wrap="square">
            <a:spAutoFit/>
          </a:bodyPr>
          <a:lstStyle/>
          <a:p>
            <a:pPr algn="just" rtl="1"/>
            <a:r>
              <a:rPr lang="ar-DZ" sz="3600" noProof="0" dirty="0">
                <a:solidFill>
                  <a:srgbClr val="006600"/>
                </a:solidFill>
                <a:latin typeface="Amiri" panose="00000500000000000000" pitchFamily="2" charset="-78"/>
                <a:ea typeface="Amiri" panose="00000500000000000000" pitchFamily="2" charset="-78"/>
                <a:cs typeface="Amiri" panose="00000500000000000000" pitchFamily="2" charset="-78"/>
              </a:rPr>
              <a:t>عام 1997 اقترح ستيفانيس منهجيةً عمليةً تُسمى "منهجية الحد الأدنى للأثر البيئي".</a:t>
            </a:r>
          </a:p>
          <a:p>
            <a:pPr algn="just" rtl="1"/>
            <a:endParaRPr lang="ar-DZ" sz="3600" noProof="0" dirty="0">
              <a:solidFill>
                <a:srgbClr val="006600"/>
              </a:solidFill>
              <a:latin typeface="Amiri" panose="00000500000000000000" pitchFamily="2" charset="-78"/>
              <a:ea typeface="Amiri" panose="00000500000000000000" pitchFamily="2" charset="-78"/>
              <a:cs typeface="Amiri" panose="00000500000000000000" pitchFamily="2" charset="-78"/>
            </a:endParaRPr>
          </a:p>
          <a:p>
            <a:pPr algn="just" rtl="1"/>
            <a:r>
              <a:rPr lang="ar-DZ" sz="3600" noProof="0" dirty="0">
                <a:solidFill>
                  <a:srgbClr val="006600"/>
                </a:solidFill>
                <a:latin typeface="Amiri" panose="00000500000000000000" pitchFamily="2" charset="-78"/>
                <a:ea typeface="Amiri" panose="00000500000000000000" pitchFamily="2" charset="-78"/>
                <a:cs typeface="Amiri" panose="00000500000000000000" pitchFamily="2" charset="-78"/>
              </a:rPr>
              <a:t>تهدف هذه المنهجية إلى تقليل الآثار البيئية السلبية أثناء تصميم وتشغيل العمليات الصناعية.</a:t>
            </a:r>
          </a:p>
          <a:p>
            <a:pPr algn="just" rtl="1"/>
            <a:endParaRPr lang="ar-DZ" sz="3600" noProof="0" dirty="0">
              <a:solidFill>
                <a:srgbClr val="006600"/>
              </a:solidFill>
              <a:latin typeface="Amiri" panose="00000500000000000000" pitchFamily="2" charset="-78"/>
              <a:ea typeface="Amiri" panose="00000500000000000000" pitchFamily="2" charset="-78"/>
              <a:cs typeface="Amiri" panose="00000500000000000000" pitchFamily="2" charset="-78"/>
            </a:endParaRPr>
          </a:p>
          <a:p>
            <a:pPr algn="just" rtl="1"/>
            <a:r>
              <a:rPr lang="ar-DZ" sz="3600" noProof="0" dirty="0">
                <a:solidFill>
                  <a:srgbClr val="006600"/>
                </a:solidFill>
                <a:latin typeface="Amiri" panose="00000500000000000000" pitchFamily="2" charset="-78"/>
                <a:ea typeface="Amiri" panose="00000500000000000000" pitchFamily="2" charset="-78"/>
                <a:cs typeface="Amiri" panose="00000500000000000000" pitchFamily="2" charset="-78"/>
              </a:rPr>
              <a:t>وتُدمج مبادئ تقييم دورة الحياة (LCA)، أي أنها تُراعي جميع مراحل العملية، من إنتاج المواد الخام إلى معالجة النفايات، لتقييم الأثر البيئي الإجمالي.</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1DFD87-964F-9288-D4C7-E59BD0FED9AB}"/>
              </a:ext>
            </a:extLst>
          </p:cNvPr>
          <p:cNvSpPr txBox="1"/>
          <p:nvPr/>
        </p:nvSpPr>
        <p:spPr>
          <a:xfrm>
            <a:off x="228600" y="1356770"/>
            <a:ext cx="17754600" cy="8956298"/>
          </a:xfrm>
          <a:prstGeom prst="rect">
            <a:avLst/>
          </a:prstGeom>
          <a:noFill/>
        </p:spPr>
        <p:txBody>
          <a:bodyPr wrap="square">
            <a:spAutoFit/>
          </a:bodyPr>
          <a:lstStyle/>
          <a:p>
            <a:pPr algn="just"/>
            <a:r>
              <a:rPr lang="en-GB" sz="3600" b="1" dirty="0">
                <a:solidFill>
                  <a:srgbClr val="006600"/>
                </a:solidFill>
              </a:rPr>
              <a:t>The method proposed by ‘</a:t>
            </a:r>
            <a:r>
              <a:rPr lang="en-GB" sz="3600" b="1" i="1" dirty="0">
                <a:solidFill>
                  <a:srgbClr val="006600"/>
                </a:solidFill>
                <a:latin typeface="Amiri" panose="00000500000000000000" pitchFamily="2" charset="-78"/>
                <a:ea typeface="Amiri" panose="00000500000000000000" pitchFamily="2" charset="-78"/>
                <a:cs typeface="Amiri" panose="00000500000000000000" pitchFamily="2" charset="-78"/>
              </a:rPr>
              <a:t>Stefanis’ </a:t>
            </a:r>
            <a:r>
              <a:rPr lang="en-GB" sz="3600" b="1" dirty="0">
                <a:solidFill>
                  <a:srgbClr val="006600"/>
                </a:solidFill>
                <a:latin typeface="+mj-lt"/>
                <a:ea typeface="Amiri" panose="00000500000000000000" pitchFamily="2" charset="-78"/>
                <a:cs typeface="Amiri" panose="00000500000000000000" pitchFamily="2" charset="-78"/>
              </a:rPr>
              <a:t>based on ‘</a:t>
            </a:r>
            <a:r>
              <a:rPr lang="en-GB" sz="3600" b="1" i="1" dirty="0">
                <a:solidFill>
                  <a:srgbClr val="006600"/>
                </a:solidFill>
                <a:latin typeface="Amiri" panose="00000500000000000000" pitchFamily="2" charset="-78"/>
                <a:ea typeface="Amiri" panose="00000500000000000000" pitchFamily="2" charset="-78"/>
                <a:cs typeface="Amiri" panose="00000500000000000000" pitchFamily="2" charset="-78"/>
              </a:rPr>
              <a:t>Batch processes</a:t>
            </a:r>
            <a:r>
              <a:rPr lang="en-GB" sz="3600" b="1" dirty="0">
                <a:solidFill>
                  <a:srgbClr val="006600"/>
                </a:solidFill>
              </a:rPr>
              <a:t>’, this is an industrial processes that operate in successive steps (for example, closed reactor).</a:t>
            </a:r>
            <a:endParaRPr lang="ar-DZ" sz="3600" b="1" dirty="0">
              <a:solidFill>
                <a:srgbClr val="006600"/>
              </a:solidFill>
            </a:endParaRPr>
          </a:p>
          <a:p>
            <a:pPr algn="just" rtl="1"/>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عمليات</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الدفعات</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هي</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عمليات</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صناعية</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تُجرى</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على</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مراحل</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متتالية</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على</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سبيل</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المثال</a:t>
            </a:r>
            <a:r>
              <a:rPr lang="ar-DZ" sz="3600" dirty="0">
                <a:solidFill>
                  <a:srgbClr val="006600"/>
                </a:solidFill>
                <a:latin typeface="Amiri" panose="00000500000000000000" pitchFamily="2" charset="-78"/>
                <a:ea typeface="Amiri" panose="00000500000000000000" pitchFamily="2" charset="-78"/>
                <a:cs typeface="Amiri" panose="00000500000000000000" pitchFamily="2" charset="-78"/>
              </a:rPr>
              <a:t> المفاعلات المغلقة</a:t>
            </a:r>
            <a:endParaRPr lang="en-GB" sz="3600" b="1" dirty="0">
              <a:solidFill>
                <a:srgbClr val="006600"/>
              </a:solidFill>
            </a:endParaRPr>
          </a:p>
          <a:p>
            <a:pPr algn="just"/>
            <a:r>
              <a:rPr lang="en-GB" sz="3600" b="1" dirty="0">
                <a:solidFill>
                  <a:srgbClr val="006600"/>
                </a:solidFill>
              </a:rPr>
              <a:t>In these processes:</a:t>
            </a:r>
          </a:p>
          <a:p>
            <a:pPr algn="just"/>
            <a:r>
              <a:rPr lang="en-GB" sz="3600" b="1" dirty="0">
                <a:solidFill>
                  <a:srgbClr val="006600"/>
                </a:solidFill>
              </a:rPr>
              <a:t>waste production varies depending on the process design and the order of operations over time (scheduling); it is therefore important to optimize the design and planning to reduce this waste.</a:t>
            </a:r>
            <a:endParaRPr lang="ar-DZ" sz="3600" b="1" dirty="0">
              <a:solidFill>
                <a:srgbClr val="006600"/>
              </a:solidFill>
            </a:endParaRPr>
          </a:p>
          <a:p>
            <a:pPr algn="just" rtl="1"/>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في</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هذه</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العمليات</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a:t>
            </a:r>
          </a:p>
          <a:p>
            <a:pPr algn="just" rtl="1"/>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يختلف</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إنتاج</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النفايات</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تبعًا</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لتصميم</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العملية</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وتسلسل</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العمليات</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بمرور</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الوقت</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الجدولة</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a:t>
            </a:r>
            <a:r>
              <a:rPr lang="ar-DZ"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لذلك</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من</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المهم</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تحسين</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التصميم</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والتخطيط</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للحد</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من</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هذه</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النفايات</a:t>
            </a:r>
            <a:endParaRPr lang="en-GB" sz="3600" b="1" dirty="0">
              <a:solidFill>
                <a:srgbClr val="006600"/>
              </a:solidFill>
            </a:endParaRPr>
          </a:p>
          <a:p>
            <a:pPr algn="just"/>
            <a:r>
              <a:rPr lang="en-GB" sz="3600" b="1" dirty="0">
                <a:solidFill>
                  <a:srgbClr val="006600"/>
                </a:solidFill>
              </a:rPr>
              <a:t>Thus, Stefanis' methodology aims to:</a:t>
            </a:r>
          </a:p>
          <a:p>
            <a:pPr algn="just"/>
            <a:r>
              <a:rPr lang="en-GB" sz="3600" b="1" dirty="0">
                <a:solidFill>
                  <a:srgbClr val="006600"/>
                </a:solidFill>
              </a:rPr>
              <a:t>minimize environmental impact, while achieving optimal cost,</a:t>
            </a:r>
            <a:r>
              <a:rPr lang="ar-DZ" sz="3600" b="1" dirty="0">
                <a:solidFill>
                  <a:srgbClr val="006600"/>
                </a:solidFill>
              </a:rPr>
              <a:t> </a:t>
            </a:r>
            <a:r>
              <a:rPr lang="en-GB" sz="3600" b="1" dirty="0">
                <a:solidFill>
                  <a:srgbClr val="006600"/>
                </a:solidFill>
              </a:rPr>
              <a:t>a well-structured design, and efficient and environmentally friendly operating procedures (or operating conditions).</a:t>
            </a:r>
            <a:endParaRPr lang="ar-DZ" sz="3600" b="1" dirty="0">
              <a:solidFill>
                <a:srgbClr val="006600"/>
              </a:solidFill>
            </a:endParaRPr>
          </a:p>
          <a:p>
            <a:pPr algn="just"/>
            <a:endParaRPr lang="ar-DZ" sz="3600" b="1" dirty="0">
              <a:solidFill>
                <a:srgbClr val="006600"/>
              </a:solidFill>
            </a:endParaRPr>
          </a:p>
          <a:p>
            <a:pPr algn="r" rtl="1"/>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وهكذا</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تهدف</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منهجية</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ستيفانيس</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إلى</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a:t>
            </a:r>
            <a:r>
              <a:rPr lang="ar-DZ"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تقليل</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الأثر</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البيئي</a:t>
            </a:r>
            <a:r>
              <a:rPr lang="ar-DZ"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مع</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تحقيق</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التكلفة</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المثلى</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a:t>
            </a:r>
            <a:r>
              <a:rPr lang="ar-DZ"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وتصميم</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جيد</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التنظيم</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a:t>
            </a:r>
            <a:r>
              <a:rPr lang="ar-DZ" sz="3600" dirty="0">
                <a:solidFill>
                  <a:srgbClr val="006600"/>
                </a:solidFill>
                <a:latin typeface="Amiri" panose="00000500000000000000" pitchFamily="2" charset="-78"/>
                <a:ea typeface="Amiri" panose="00000500000000000000" pitchFamily="2" charset="-78"/>
                <a:cs typeface="Amiri" panose="00000500000000000000" pitchFamily="2" charset="-78"/>
              </a:rPr>
              <a:t> و</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ظروف</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تشغيل</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فعّالة</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وصديقة</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en-GB" sz="3600" dirty="0" err="1">
                <a:solidFill>
                  <a:srgbClr val="006600"/>
                </a:solidFill>
                <a:latin typeface="Amiri" panose="00000500000000000000" pitchFamily="2" charset="-78"/>
                <a:ea typeface="Amiri" panose="00000500000000000000" pitchFamily="2" charset="-78"/>
                <a:cs typeface="Amiri" panose="00000500000000000000" pitchFamily="2" charset="-78"/>
              </a:rPr>
              <a:t>للبيئة</a:t>
            </a:r>
            <a:r>
              <a:rPr lang="en-GB" sz="3600" dirty="0">
                <a:solidFill>
                  <a:srgbClr val="006600"/>
                </a:solidFill>
                <a:latin typeface="Amiri" panose="00000500000000000000" pitchFamily="2" charset="-78"/>
                <a:ea typeface="Amiri" panose="00000500000000000000" pitchFamily="2" charset="-78"/>
                <a:cs typeface="Amiri" panose="00000500000000000000" pitchFamily="2" charset="-78"/>
              </a:rPr>
              <a:t>.</a:t>
            </a:r>
          </a:p>
        </p:txBody>
      </p:sp>
      <p:sp>
        <p:nvSpPr>
          <p:cNvPr id="4" name="Arrow: Pentagon 3">
            <a:extLst>
              <a:ext uri="{FF2B5EF4-FFF2-40B4-BE49-F238E27FC236}">
                <a16:creationId xmlns:a16="http://schemas.microsoft.com/office/drawing/2014/main" id="{513CB344-9904-5C69-8829-4B3F02702783}"/>
              </a:ext>
            </a:extLst>
          </p:cNvPr>
          <p:cNvSpPr/>
          <p:nvPr/>
        </p:nvSpPr>
        <p:spPr>
          <a:xfrm>
            <a:off x="0" y="266700"/>
            <a:ext cx="10210800" cy="838200"/>
          </a:xfrm>
          <a:prstGeom prst="homePlate">
            <a:avLst/>
          </a:prstGeom>
          <a:ln w="76200">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3600" b="1" dirty="0"/>
              <a:t> 3/ </a:t>
            </a:r>
            <a:r>
              <a:rPr lang="en-US" sz="3600" b="1" dirty="0"/>
              <a:t>Studies related to the environmental impact</a:t>
            </a:r>
            <a:endParaRPr lang="en-GB" sz="36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EA0D1B4E-166F-98EF-0AED-AFC1F1D029BB}"/>
              </a:ext>
            </a:extLst>
          </p:cNvPr>
          <p:cNvSpPr/>
          <p:nvPr/>
        </p:nvSpPr>
        <p:spPr>
          <a:xfrm>
            <a:off x="0" y="266700"/>
            <a:ext cx="10210800" cy="838200"/>
          </a:xfrm>
          <a:prstGeom prst="homePlate">
            <a:avLst/>
          </a:prstGeom>
          <a:ln w="76200">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3600" b="1" dirty="0"/>
              <a:t>4/ </a:t>
            </a:r>
            <a:r>
              <a:rPr lang="en-US" sz="3600" b="1" dirty="0"/>
              <a:t>Generation of alternative reaction pathways</a:t>
            </a:r>
            <a:endParaRPr lang="en-GB" sz="3600" b="1" dirty="0"/>
          </a:p>
        </p:txBody>
      </p:sp>
      <p:sp>
        <p:nvSpPr>
          <p:cNvPr id="4" name="TextBox 3">
            <a:extLst>
              <a:ext uri="{FF2B5EF4-FFF2-40B4-BE49-F238E27FC236}">
                <a16:creationId xmlns:a16="http://schemas.microsoft.com/office/drawing/2014/main" id="{8D389D1A-D352-4A22-4A5A-4C5909EA80B1}"/>
              </a:ext>
            </a:extLst>
          </p:cNvPr>
          <p:cNvSpPr txBox="1"/>
          <p:nvPr/>
        </p:nvSpPr>
        <p:spPr>
          <a:xfrm>
            <a:off x="419100" y="2247900"/>
            <a:ext cx="17449800" cy="1754326"/>
          </a:xfrm>
          <a:prstGeom prst="rect">
            <a:avLst/>
          </a:prstGeom>
          <a:noFill/>
        </p:spPr>
        <p:txBody>
          <a:bodyPr wrap="square">
            <a:spAutoFit/>
          </a:bodyPr>
          <a:lstStyle/>
          <a:p>
            <a:pPr algn="just"/>
            <a:r>
              <a:rPr lang="en-GB" sz="3600" b="1" dirty="0">
                <a:solidFill>
                  <a:srgbClr val="006600"/>
                </a:solidFill>
              </a:rPr>
              <a:t>In 1997, ‘</a:t>
            </a:r>
            <a:r>
              <a:rPr lang="en-GB" sz="3600" b="1" i="1" dirty="0">
                <a:solidFill>
                  <a:srgbClr val="006600"/>
                </a:solidFill>
                <a:latin typeface="Amiri" panose="00000500000000000000" pitchFamily="2" charset="-78"/>
                <a:ea typeface="Amiri" panose="00000500000000000000" pitchFamily="2" charset="-78"/>
                <a:cs typeface="Amiri" panose="00000500000000000000" pitchFamily="2" charset="-78"/>
              </a:rPr>
              <a:t>Buxton</a:t>
            </a:r>
            <a:r>
              <a:rPr lang="en-GB" sz="3600" b="1" dirty="0">
                <a:solidFill>
                  <a:srgbClr val="006600"/>
                </a:solidFill>
              </a:rPr>
              <a:t>’ developed a systematic procedure for designing reaction pathways in organic chemistry — in other words, for choosing the chemical reactions that yield a given final product.</a:t>
            </a:r>
          </a:p>
        </p:txBody>
      </p:sp>
      <p:sp>
        <p:nvSpPr>
          <p:cNvPr id="6" name="TextBox 5">
            <a:extLst>
              <a:ext uri="{FF2B5EF4-FFF2-40B4-BE49-F238E27FC236}">
                <a16:creationId xmlns:a16="http://schemas.microsoft.com/office/drawing/2014/main" id="{EBD31CB8-E9A0-162B-B46F-551422CAF356}"/>
              </a:ext>
            </a:extLst>
          </p:cNvPr>
          <p:cNvSpPr txBox="1"/>
          <p:nvPr/>
        </p:nvSpPr>
        <p:spPr>
          <a:xfrm>
            <a:off x="228600" y="4543335"/>
            <a:ext cx="17602200" cy="1200329"/>
          </a:xfrm>
          <a:prstGeom prst="rect">
            <a:avLst/>
          </a:prstGeom>
          <a:noFill/>
        </p:spPr>
        <p:txBody>
          <a:bodyPr wrap="square">
            <a:spAutoFit/>
          </a:bodyPr>
          <a:lstStyle/>
          <a:p>
            <a:pPr algn="just" rtl="1"/>
            <a:r>
              <a:rPr lang="ar-DZ" sz="3600" noProof="0" dirty="0">
                <a:solidFill>
                  <a:srgbClr val="006600"/>
                </a:solidFill>
                <a:latin typeface="Amiri" panose="00000500000000000000" pitchFamily="2" charset="-78"/>
                <a:ea typeface="Amiri" panose="00000500000000000000" pitchFamily="2" charset="-78"/>
                <a:cs typeface="Amiri" panose="00000500000000000000" pitchFamily="2" charset="-78"/>
              </a:rPr>
              <a:t>في عام 1997، قام "بوكستون" بتطوير إجراء منهجي لتصميم مسارات التفاعل في الكيمياء العضوية - أو بعبارة أخرى، لاختيار التفاعلات الكيميائية التي تنتج منتجًا نهائيًا معينًا.</a:t>
            </a:r>
          </a:p>
        </p:txBody>
      </p:sp>
      <p:sp>
        <p:nvSpPr>
          <p:cNvPr id="8" name="TextBox 7">
            <a:extLst>
              <a:ext uri="{FF2B5EF4-FFF2-40B4-BE49-F238E27FC236}">
                <a16:creationId xmlns:a16="http://schemas.microsoft.com/office/drawing/2014/main" id="{663DD4BC-9021-9223-353B-2C154C2A63CE}"/>
              </a:ext>
            </a:extLst>
          </p:cNvPr>
          <p:cNvSpPr txBox="1"/>
          <p:nvPr/>
        </p:nvSpPr>
        <p:spPr>
          <a:xfrm>
            <a:off x="838200" y="7620863"/>
            <a:ext cx="16952495" cy="646331"/>
          </a:xfrm>
          <a:prstGeom prst="rect">
            <a:avLst/>
          </a:prstGeom>
          <a:noFill/>
        </p:spPr>
        <p:txBody>
          <a:bodyPr wrap="square">
            <a:spAutoFit/>
          </a:bodyPr>
          <a:lstStyle/>
          <a:p>
            <a:pPr algn="r" rtl="1"/>
            <a:r>
              <a:rPr lang="ar-DZ" sz="3600" noProof="0" dirty="0">
                <a:solidFill>
                  <a:srgbClr val="006600"/>
                </a:solidFill>
                <a:latin typeface="Amiri" panose="00000500000000000000" pitchFamily="2" charset="-78"/>
                <a:ea typeface="Amiri" panose="00000500000000000000" pitchFamily="2" charset="-78"/>
                <a:cs typeface="Amiri" panose="00000500000000000000" pitchFamily="2" charset="-78"/>
              </a:rPr>
              <a:t>الهدف هو تقليل إنتاج النفايات وجعل العمليات الكيميائية أكثر نظافة واستدامة.</a:t>
            </a:r>
          </a:p>
        </p:txBody>
      </p:sp>
      <p:sp>
        <p:nvSpPr>
          <p:cNvPr id="10" name="TextBox 9">
            <a:extLst>
              <a:ext uri="{FF2B5EF4-FFF2-40B4-BE49-F238E27FC236}">
                <a16:creationId xmlns:a16="http://schemas.microsoft.com/office/drawing/2014/main" id="{8F07AF1C-9254-54B8-2BC4-E3EFDAA5E6C7}"/>
              </a:ext>
            </a:extLst>
          </p:cNvPr>
          <p:cNvSpPr txBox="1"/>
          <p:nvPr/>
        </p:nvSpPr>
        <p:spPr>
          <a:xfrm>
            <a:off x="381000" y="6117460"/>
            <a:ext cx="17449800" cy="1200329"/>
          </a:xfrm>
          <a:prstGeom prst="rect">
            <a:avLst/>
          </a:prstGeom>
          <a:noFill/>
        </p:spPr>
        <p:txBody>
          <a:bodyPr wrap="square">
            <a:spAutoFit/>
          </a:bodyPr>
          <a:lstStyle/>
          <a:p>
            <a:pPr algn="just"/>
            <a:r>
              <a:rPr lang="en-GB" sz="3600" b="1" dirty="0">
                <a:solidFill>
                  <a:srgbClr val="006600"/>
                </a:solidFill>
              </a:rPr>
              <a:t>The goal is to reduce waste production and make chemical processes cleaner and more sustainable.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3E2D4FE-1CAC-DDE0-6A57-84C0A46095F1}"/>
              </a:ext>
            </a:extLst>
          </p:cNvPr>
          <p:cNvSpPr txBox="1"/>
          <p:nvPr/>
        </p:nvSpPr>
        <p:spPr>
          <a:xfrm>
            <a:off x="4495800" y="5524500"/>
            <a:ext cx="12597064" cy="2308324"/>
          </a:xfrm>
          <a:prstGeom prst="rect">
            <a:avLst/>
          </a:prstGeom>
          <a:noFill/>
        </p:spPr>
        <p:txBody>
          <a:bodyPr wrap="square">
            <a:spAutoFit/>
          </a:bodyPr>
          <a:lstStyle/>
          <a:p>
            <a:pPr algn="r" rtl="1"/>
            <a:r>
              <a:rPr lang="ar-DZ" sz="3600" noProof="0" dirty="0">
                <a:solidFill>
                  <a:srgbClr val="006600"/>
                </a:solidFill>
                <a:latin typeface="Amiri" panose="00000500000000000000" pitchFamily="2" charset="-78"/>
                <a:ea typeface="Amiri" panose="00000500000000000000" pitchFamily="2" charset="-78"/>
                <a:cs typeface="Amiri" panose="00000500000000000000" pitchFamily="2" charset="-78"/>
              </a:rPr>
              <a:t>طريقة بوكستون لتصميم تفاعلات كيميائية أكثر ملاءمة للبيئة من خلال:</a:t>
            </a:r>
          </a:p>
          <a:p>
            <a:pPr algn="r" rtl="1"/>
            <a:r>
              <a:rPr lang="ar-DZ" sz="3600" noProof="0" dirty="0">
                <a:solidFill>
                  <a:srgbClr val="006600"/>
                </a:solidFill>
                <a:latin typeface="Amiri" panose="00000500000000000000" pitchFamily="2" charset="-78"/>
                <a:ea typeface="Amiri" panose="00000500000000000000" pitchFamily="2" charset="-78"/>
                <a:cs typeface="Amiri" panose="00000500000000000000" pitchFamily="2" charset="-78"/>
              </a:rPr>
              <a:t>- اختيار مسارات التفاعل بعناية،</a:t>
            </a:r>
          </a:p>
          <a:p>
            <a:pPr algn="r" rtl="1"/>
            <a:r>
              <a:rPr lang="ar-DZ" sz="3600" noProof="0" dirty="0">
                <a:solidFill>
                  <a:srgbClr val="006600"/>
                </a:solidFill>
                <a:latin typeface="Amiri" panose="00000500000000000000" pitchFamily="2" charset="-78"/>
                <a:ea typeface="Amiri" panose="00000500000000000000" pitchFamily="2" charset="-78"/>
                <a:cs typeface="Amiri" panose="00000500000000000000" pitchFamily="2" charset="-78"/>
              </a:rPr>
              <a:t>- تجنب التفاعلات غير الضرورية التي تُنتج نفايات،</a:t>
            </a:r>
          </a:p>
          <a:p>
            <a:pPr algn="r" rtl="1"/>
            <a:r>
              <a:rPr lang="ar-DZ" sz="3600" noProof="0" dirty="0">
                <a:solidFill>
                  <a:srgbClr val="006600"/>
                </a:solidFill>
                <a:latin typeface="Amiri" panose="00000500000000000000" pitchFamily="2" charset="-78"/>
                <a:ea typeface="Amiri" panose="00000500000000000000" pitchFamily="2" charset="-78"/>
                <a:cs typeface="Amiri" panose="00000500000000000000" pitchFamily="2" charset="-78"/>
              </a:rPr>
              <a:t>- استخدام النمذجة بمساعدة الحاسوب لتصميم جزيئات وعمليات أنظف وأكثر كفاءة.</a:t>
            </a:r>
          </a:p>
        </p:txBody>
      </p:sp>
      <p:sp>
        <p:nvSpPr>
          <p:cNvPr id="2" name="Arrow: Pentagon 1">
            <a:extLst>
              <a:ext uri="{FF2B5EF4-FFF2-40B4-BE49-F238E27FC236}">
                <a16:creationId xmlns:a16="http://schemas.microsoft.com/office/drawing/2014/main" id="{409C067C-97DC-914A-C05C-1879B05C6579}"/>
              </a:ext>
            </a:extLst>
          </p:cNvPr>
          <p:cNvSpPr/>
          <p:nvPr/>
        </p:nvSpPr>
        <p:spPr>
          <a:xfrm>
            <a:off x="0" y="571500"/>
            <a:ext cx="10210800" cy="838200"/>
          </a:xfrm>
          <a:prstGeom prst="homePlate">
            <a:avLst/>
          </a:prstGeom>
          <a:ln w="76200">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3600" b="1" dirty="0"/>
              <a:t>4/ </a:t>
            </a:r>
            <a:r>
              <a:rPr lang="en-US" sz="3600" b="1" dirty="0"/>
              <a:t>Generation of alternative reaction pathways</a:t>
            </a:r>
            <a:endParaRPr lang="en-GB" sz="3600" b="1" dirty="0"/>
          </a:p>
        </p:txBody>
      </p:sp>
      <p:sp>
        <p:nvSpPr>
          <p:cNvPr id="12" name="TextBox 11">
            <a:extLst>
              <a:ext uri="{FF2B5EF4-FFF2-40B4-BE49-F238E27FC236}">
                <a16:creationId xmlns:a16="http://schemas.microsoft.com/office/drawing/2014/main" id="{756223B7-18DE-FE18-5EA1-F90949DC7F20}"/>
              </a:ext>
            </a:extLst>
          </p:cNvPr>
          <p:cNvSpPr txBox="1"/>
          <p:nvPr/>
        </p:nvSpPr>
        <p:spPr>
          <a:xfrm>
            <a:off x="342900" y="2454176"/>
            <a:ext cx="17602200" cy="2308324"/>
          </a:xfrm>
          <a:prstGeom prst="rect">
            <a:avLst/>
          </a:prstGeom>
          <a:noFill/>
        </p:spPr>
        <p:txBody>
          <a:bodyPr wrap="square">
            <a:spAutoFit/>
          </a:bodyPr>
          <a:lstStyle/>
          <a:p>
            <a:r>
              <a:rPr lang="en-GB" sz="3600" b="1" i="1" dirty="0">
                <a:solidFill>
                  <a:srgbClr val="006600"/>
                </a:solidFill>
                <a:latin typeface="Amiri" panose="00000500000000000000" pitchFamily="2" charset="-78"/>
                <a:ea typeface="Amiri" panose="00000500000000000000" pitchFamily="2" charset="-78"/>
                <a:cs typeface="Amiri" panose="00000500000000000000" pitchFamily="2" charset="-78"/>
              </a:rPr>
              <a:t>Buxton</a:t>
            </a:r>
            <a:r>
              <a:rPr lang="en-GB" sz="3600" b="1" dirty="0">
                <a:solidFill>
                  <a:srgbClr val="006600"/>
                </a:solidFill>
              </a:rPr>
              <a:t> method for designing more environmentally friendly chemical reactions based on:</a:t>
            </a:r>
          </a:p>
          <a:p>
            <a:r>
              <a:rPr lang="en-GB" sz="3600" b="1" dirty="0">
                <a:solidFill>
                  <a:srgbClr val="006600"/>
                </a:solidFill>
              </a:rPr>
              <a:t>- carefully selecting reaction pathways,</a:t>
            </a:r>
          </a:p>
          <a:p>
            <a:r>
              <a:rPr lang="en-GB" sz="3600" b="1" dirty="0">
                <a:solidFill>
                  <a:srgbClr val="006600"/>
                </a:solidFill>
              </a:rPr>
              <a:t>- avoiding unnecessary reactions that generate waste,</a:t>
            </a:r>
          </a:p>
          <a:p>
            <a:r>
              <a:rPr lang="en-GB" sz="3600" b="1" dirty="0">
                <a:solidFill>
                  <a:srgbClr val="006600"/>
                </a:solidFill>
              </a:rPr>
              <a:t>- using computer-aided </a:t>
            </a:r>
            <a:r>
              <a:rPr lang="en-GB" sz="3600" b="1" dirty="0" err="1">
                <a:solidFill>
                  <a:srgbClr val="006600"/>
                </a:solidFill>
              </a:rPr>
              <a:t>modeling</a:t>
            </a:r>
            <a:r>
              <a:rPr lang="en-GB" sz="3600" b="1" dirty="0">
                <a:solidFill>
                  <a:srgbClr val="006600"/>
                </a:solidFill>
              </a:rPr>
              <a:t> to design cleaner and optimized molecules and processes.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FC085A74-CBF2-4126-E0D0-74DFF2417194}"/>
              </a:ext>
            </a:extLst>
          </p:cNvPr>
          <p:cNvSpPr/>
          <p:nvPr/>
        </p:nvSpPr>
        <p:spPr>
          <a:xfrm>
            <a:off x="0" y="419100"/>
            <a:ext cx="5105400" cy="838200"/>
          </a:xfrm>
          <a:prstGeom prst="homePlate">
            <a:avLst/>
          </a:prstGeom>
          <a:ln w="76200">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3600" b="1" dirty="0"/>
              <a:t>5/ Solvent problems</a:t>
            </a:r>
          </a:p>
        </p:txBody>
      </p:sp>
      <p:sp>
        <p:nvSpPr>
          <p:cNvPr id="10" name="TextBox 9">
            <a:extLst>
              <a:ext uri="{FF2B5EF4-FFF2-40B4-BE49-F238E27FC236}">
                <a16:creationId xmlns:a16="http://schemas.microsoft.com/office/drawing/2014/main" id="{FA42DFB5-A4DB-D20A-0A5A-567068897D2B}"/>
              </a:ext>
            </a:extLst>
          </p:cNvPr>
          <p:cNvSpPr txBox="1"/>
          <p:nvPr/>
        </p:nvSpPr>
        <p:spPr>
          <a:xfrm>
            <a:off x="381000" y="3656737"/>
            <a:ext cx="17389642" cy="1200329"/>
          </a:xfrm>
          <a:prstGeom prst="rect">
            <a:avLst/>
          </a:prstGeom>
          <a:noFill/>
        </p:spPr>
        <p:txBody>
          <a:bodyPr wrap="square">
            <a:spAutoFit/>
          </a:bodyPr>
          <a:lstStyle/>
          <a:p>
            <a:pPr algn="just" rtl="1"/>
            <a:r>
              <a:rPr lang="ar-DZ" sz="3600" noProof="0" dirty="0">
                <a:solidFill>
                  <a:srgbClr val="006600"/>
                </a:solidFill>
                <a:latin typeface="Amiri" panose="00000500000000000000" pitchFamily="2" charset="-78"/>
                <a:ea typeface="Amiri" panose="00000500000000000000" pitchFamily="2" charset="-78"/>
                <a:cs typeface="Amiri" panose="00000500000000000000" pitchFamily="2" charset="-78"/>
              </a:rPr>
              <a:t>في العديد من العمليات الكيميائية، تُستخدم المذيبات لفصل المنتجات أو استخلاصها أو تنقيتها.</a:t>
            </a:r>
          </a:p>
          <a:p>
            <a:pPr algn="just" rtl="1"/>
            <a:r>
              <a:rPr lang="ar-DZ" sz="3600" noProof="0" dirty="0">
                <a:solidFill>
                  <a:srgbClr val="006600"/>
                </a:solidFill>
                <a:latin typeface="Amiri" panose="00000500000000000000" pitchFamily="2" charset="-78"/>
                <a:ea typeface="Amiri" panose="00000500000000000000" pitchFamily="2" charset="-78"/>
                <a:cs typeface="Amiri" panose="00000500000000000000" pitchFamily="2" charset="-78"/>
              </a:rPr>
              <a:t>ومع ذلك، قد تكون بعض المذيبات سامة أو ملوثة أو يصعب التخلص منها، مما يؤثر سلبًا على البيئة.</a:t>
            </a:r>
          </a:p>
        </p:txBody>
      </p:sp>
      <p:sp>
        <p:nvSpPr>
          <p:cNvPr id="12" name="TextBox 11">
            <a:extLst>
              <a:ext uri="{FF2B5EF4-FFF2-40B4-BE49-F238E27FC236}">
                <a16:creationId xmlns:a16="http://schemas.microsoft.com/office/drawing/2014/main" id="{F1432E9F-4105-9BFF-0C0C-FB685AC2DC60}"/>
              </a:ext>
            </a:extLst>
          </p:cNvPr>
          <p:cNvSpPr txBox="1"/>
          <p:nvPr/>
        </p:nvSpPr>
        <p:spPr>
          <a:xfrm>
            <a:off x="381000" y="1562100"/>
            <a:ext cx="17389642" cy="1754326"/>
          </a:xfrm>
          <a:prstGeom prst="rect">
            <a:avLst/>
          </a:prstGeom>
          <a:noFill/>
        </p:spPr>
        <p:txBody>
          <a:bodyPr wrap="square">
            <a:spAutoFit/>
          </a:bodyPr>
          <a:lstStyle/>
          <a:p>
            <a:pPr algn="just"/>
            <a:r>
              <a:rPr lang="en-GB" sz="3600" b="1" dirty="0">
                <a:solidFill>
                  <a:srgbClr val="006600"/>
                </a:solidFill>
              </a:rPr>
              <a:t>In many chemical processes, solvents are used to separate, extract, or purify products.</a:t>
            </a:r>
          </a:p>
          <a:p>
            <a:pPr algn="just"/>
            <a:r>
              <a:rPr lang="en-GB" sz="3600" b="1" dirty="0">
                <a:solidFill>
                  <a:srgbClr val="006600"/>
                </a:solidFill>
              </a:rPr>
              <a:t>However, some solvents can be toxic, polluting, or difficult to dispose of, which impacts the environment.</a:t>
            </a:r>
          </a:p>
        </p:txBody>
      </p:sp>
      <p:sp>
        <p:nvSpPr>
          <p:cNvPr id="14" name="TextBox 13">
            <a:extLst>
              <a:ext uri="{FF2B5EF4-FFF2-40B4-BE49-F238E27FC236}">
                <a16:creationId xmlns:a16="http://schemas.microsoft.com/office/drawing/2014/main" id="{841574D6-6DEF-03E7-75BC-158B43DB8041}"/>
              </a:ext>
            </a:extLst>
          </p:cNvPr>
          <p:cNvSpPr txBox="1"/>
          <p:nvPr/>
        </p:nvSpPr>
        <p:spPr>
          <a:xfrm>
            <a:off x="372979" y="5429934"/>
            <a:ext cx="17389642" cy="1754326"/>
          </a:xfrm>
          <a:prstGeom prst="rect">
            <a:avLst/>
          </a:prstGeom>
          <a:noFill/>
        </p:spPr>
        <p:txBody>
          <a:bodyPr wrap="square">
            <a:spAutoFit/>
          </a:bodyPr>
          <a:lstStyle/>
          <a:p>
            <a:pPr algn="just"/>
            <a:r>
              <a:rPr lang="en-GB" sz="3600" b="1" dirty="0">
                <a:solidFill>
                  <a:srgbClr val="006600"/>
                </a:solidFill>
              </a:rPr>
              <a:t>In 1998, ‘</a:t>
            </a:r>
            <a:r>
              <a:rPr lang="en-GB" sz="3600" b="1" i="1" dirty="0" err="1">
                <a:solidFill>
                  <a:srgbClr val="006600"/>
                </a:solidFill>
                <a:latin typeface="Amiri" panose="00000500000000000000" pitchFamily="2" charset="-78"/>
                <a:ea typeface="Amiri" panose="00000500000000000000" pitchFamily="2" charset="-78"/>
                <a:cs typeface="Amiri" panose="00000500000000000000" pitchFamily="2" charset="-78"/>
              </a:rPr>
              <a:t>Pistikopoulos</a:t>
            </a:r>
            <a:r>
              <a:rPr lang="en-GB" sz="3600" b="1" dirty="0">
                <a:solidFill>
                  <a:srgbClr val="006600"/>
                </a:solidFill>
              </a:rPr>
              <a:t>’ proposed a systematic procedure for choosing the most appropriate solvent in chemical processes where separating agents (such as solvents) play an essential role.</a:t>
            </a:r>
          </a:p>
        </p:txBody>
      </p:sp>
      <p:sp>
        <p:nvSpPr>
          <p:cNvPr id="16" name="TextBox 15">
            <a:extLst>
              <a:ext uri="{FF2B5EF4-FFF2-40B4-BE49-F238E27FC236}">
                <a16:creationId xmlns:a16="http://schemas.microsoft.com/office/drawing/2014/main" id="{38BFF02B-8648-114C-7D4C-6C79A1CCF0D0}"/>
              </a:ext>
            </a:extLst>
          </p:cNvPr>
          <p:cNvSpPr txBox="1"/>
          <p:nvPr/>
        </p:nvSpPr>
        <p:spPr>
          <a:xfrm>
            <a:off x="685800" y="7658100"/>
            <a:ext cx="17084842" cy="1200329"/>
          </a:xfrm>
          <a:prstGeom prst="rect">
            <a:avLst/>
          </a:prstGeom>
          <a:noFill/>
        </p:spPr>
        <p:txBody>
          <a:bodyPr wrap="square">
            <a:spAutoFit/>
          </a:bodyPr>
          <a:lstStyle/>
          <a:p>
            <a:pPr algn="just" rtl="1"/>
            <a:r>
              <a:rPr lang="ar-DZ" sz="3600" noProof="0" dirty="0">
                <a:solidFill>
                  <a:srgbClr val="006600"/>
                </a:solidFill>
                <a:latin typeface="Amiri" panose="00000500000000000000" pitchFamily="2" charset="-78"/>
                <a:ea typeface="Amiri" panose="00000500000000000000" pitchFamily="2" charset="-78"/>
                <a:cs typeface="Amiri" panose="00000500000000000000" pitchFamily="2" charset="-78"/>
              </a:rPr>
              <a:t>سنة 1998 اقترح بيستيكوبولوس إجراءً منهجيًا لاختيار المذيب الأكثر ملاءمة في العمليات الكيميائية حيث تلعب عوامل الفصل (مثل المذيبات) دورًا </a:t>
            </a:r>
            <a:r>
              <a:rPr lang="ar-DZ" sz="3600" dirty="0">
                <a:solidFill>
                  <a:srgbClr val="006600"/>
                </a:solidFill>
                <a:latin typeface="Amiri" panose="00000500000000000000" pitchFamily="2" charset="-78"/>
                <a:ea typeface="Amiri" panose="00000500000000000000" pitchFamily="2" charset="-78"/>
                <a:cs typeface="Amiri" panose="00000500000000000000" pitchFamily="2" charset="-78"/>
              </a:rPr>
              <a:t>أساسيًا. </a:t>
            </a:r>
            <a:endParaRPr lang="ar-DZ" sz="3600" noProof="0" dirty="0">
              <a:solidFill>
                <a:srgbClr val="006600"/>
              </a:solidFill>
              <a:latin typeface="Amiri" panose="00000500000000000000" pitchFamily="2" charset="-78"/>
              <a:ea typeface="Amiri" panose="00000500000000000000" pitchFamily="2" charset="-78"/>
              <a:cs typeface="Amiri" panose="00000500000000000000" pitchFamily="2" charset="-7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EF25C14-2500-77D3-3A15-80E6B1846A2E}"/>
              </a:ext>
            </a:extLst>
          </p:cNvPr>
          <p:cNvSpPr txBox="1"/>
          <p:nvPr/>
        </p:nvSpPr>
        <p:spPr>
          <a:xfrm>
            <a:off x="304800" y="1710541"/>
            <a:ext cx="17449800" cy="3970318"/>
          </a:xfrm>
          <a:prstGeom prst="rect">
            <a:avLst/>
          </a:prstGeom>
          <a:noFill/>
        </p:spPr>
        <p:txBody>
          <a:bodyPr wrap="square">
            <a:spAutoFit/>
          </a:bodyPr>
          <a:lstStyle/>
          <a:p>
            <a:pPr algn="just"/>
            <a:r>
              <a:rPr lang="en-GB" sz="3600" b="1" i="1" dirty="0" err="1">
                <a:solidFill>
                  <a:srgbClr val="006600"/>
                </a:solidFill>
                <a:latin typeface="Amiri" panose="00000500000000000000" pitchFamily="2" charset="-78"/>
                <a:ea typeface="Amiri" panose="00000500000000000000" pitchFamily="2" charset="-78"/>
                <a:cs typeface="Amiri" panose="00000500000000000000" pitchFamily="2" charset="-78"/>
              </a:rPr>
              <a:t>Pistikopoulos</a:t>
            </a:r>
            <a:r>
              <a:rPr lang="en-GB" sz="3600" b="1" dirty="0">
                <a:solidFill>
                  <a:srgbClr val="006600"/>
                </a:solidFill>
              </a:rPr>
              <a:t> has developed a method that allows for:</a:t>
            </a:r>
          </a:p>
          <a:p>
            <a:pPr algn="just"/>
            <a:r>
              <a:rPr lang="en-GB" sz="3600" b="1" dirty="0">
                <a:solidFill>
                  <a:srgbClr val="006600"/>
                </a:solidFill>
              </a:rPr>
              <a:t>- Selecting the solvent based on its technical efficiency (ability to effectively separate the products),</a:t>
            </a:r>
          </a:p>
          <a:p>
            <a:pPr algn="just"/>
            <a:r>
              <a:rPr lang="en-GB" sz="3600" b="1" dirty="0">
                <a:solidFill>
                  <a:srgbClr val="006600"/>
                </a:solidFill>
              </a:rPr>
              <a:t>- Taking into account its environmental effects (toxicity, biodegradability, potential for air or water pollution, etc.).</a:t>
            </a:r>
          </a:p>
          <a:p>
            <a:pPr algn="just"/>
            <a:r>
              <a:rPr lang="en-GB" sz="3600" b="1" dirty="0">
                <a:solidFill>
                  <a:srgbClr val="006600"/>
                </a:solidFill>
              </a:rPr>
              <a:t>In other words, it is about finding a balance between process performance and environmental responsibility.</a:t>
            </a:r>
          </a:p>
        </p:txBody>
      </p:sp>
      <p:sp>
        <p:nvSpPr>
          <p:cNvPr id="11" name="Arrow: Pentagon 10">
            <a:extLst>
              <a:ext uri="{FF2B5EF4-FFF2-40B4-BE49-F238E27FC236}">
                <a16:creationId xmlns:a16="http://schemas.microsoft.com/office/drawing/2014/main" id="{F71E5B80-E0B6-B144-0F6A-09DA7603736A}"/>
              </a:ext>
            </a:extLst>
          </p:cNvPr>
          <p:cNvSpPr/>
          <p:nvPr/>
        </p:nvSpPr>
        <p:spPr>
          <a:xfrm>
            <a:off x="0" y="419100"/>
            <a:ext cx="5105400" cy="838200"/>
          </a:xfrm>
          <a:prstGeom prst="homePlate">
            <a:avLst/>
          </a:prstGeom>
          <a:ln w="76200">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3600" b="1" dirty="0"/>
              <a:t>5/ Solvent problems</a:t>
            </a:r>
          </a:p>
        </p:txBody>
      </p:sp>
      <p:sp>
        <p:nvSpPr>
          <p:cNvPr id="13" name="TextBox 12">
            <a:extLst>
              <a:ext uri="{FF2B5EF4-FFF2-40B4-BE49-F238E27FC236}">
                <a16:creationId xmlns:a16="http://schemas.microsoft.com/office/drawing/2014/main" id="{8C74ED87-95CB-667E-204B-195468081FDB}"/>
              </a:ext>
            </a:extLst>
          </p:cNvPr>
          <p:cNvSpPr txBox="1"/>
          <p:nvPr/>
        </p:nvSpPr>
        <p:spPr>
          <a:xfrm>
            <a:off x="304800" y="6286500"/>
            <a:ext cx="17449800" cy="3416320"/>
          </a:xfrm>
          <a:prstGeom prst="rect">
            <a:avLst/>
          </a:prstGeom>
          <a:noFill/>
        </p:spPr>
        <p:txBody>
          <a:bodyPr wrap="square">
            <a:spAutoFit/>
          </a:bodyPr>
          <a:lstStyle/>
          <a:p>
            <a:pPr algn="just" rtl="1"/>
            <a:r>
              <a:rPr lang="ar-DZ" sz="3600" noProof="0" dirty="0">
                <a:solidFill>
                  <a:srgbClr val="006600"/>
                </a:solidFill>
                <a:latin typeface="Amiri" panose="00000500000000000000" pitchFamily="2" charset="-78"/>
                <a:ea typeface="Amiri" panose="00000500000000000000" pitchFamily="2" charset="-78"/>
                <a:cs typeface="Amiri" panose="00000500000000000000" pitchFamily="2" charset="-78"/>
              </a:rPr>
              <a:t>طوّرت شركة بيستيكوبولوس طريقةً تتيح:</a:t>
            </a:r>
          </a:p>
          <a:p>
            <a:pPr algn="just" rtl="1"/>
            <a:endParaRPr lang="ar-DZ" sz="3600" noProof="0" dirty="0">
              <a:solidFill>
                <a:srgbClr val="006600"/>
              </a:solidFill>
              <a:latin typeface="Amiri" panose="00000500000000000000" pitchFamily="2" charset="-78"/>
              <a:ea typeface="Amiri" panose="00000500000000000000" pitchFamily="2" charset="-78"/>
              <a:cs typeface="Amiri" panose="00000500000000000000" pitchFamily="2" charset="-78"/>
            </a:endParaRPr>
          </a:p>
          <a:p>
            <a:pPr algn="just" rtl="1"/>
            <a:r>
              <a:rPr lang="en-GB" sz="3600" noProof="0" dirty="0">
                <a:solidFill>
                  <a:srgbClr val="006600"/>
                </a:solidFill>
                <a:latin typeface="Amiri" panose="00000500000000000000" pitchFamily="2" charset="-78"/>
                <a:ea typeface="Amiri" panose="00000500000000000000" pitchFamily="2" charset="-78"/>
                <a:cs typeface="Amiri" panose="00000500000000000000" pitchFamily="2" charset="-78"/>
              </a:rPr>
              <a:t>-</a:t>
            </a:r>
            <a:r>
              <a:rPr lang="ar-DZ" sz="3600" noProof="0" dirty="0">
                <a:solidFill>
                  <a:srgbClr val="006600"/>
                </a:solidFill>
                <a:latin typeface="Amiri" panose="00000500000000000000" pitchFamily="2" charset="-78"/>
                <a:ea typeface="Amiri" panose="00000500000000000000" pitchFamily="2" charset="-78"/>
                <a:cs typeface="Amiri" panose="00000500000000000000" pitchFamily="2" charset="-78"/>
              </a:rPr>
              <a:t>اختيار المذيب ليس فقط بناءً على كفاءته التقنية (قدرته على فصل المنتجات بفعالية)،</a:t>
            </a:r>
          </a:p>
          <a:p>
            <a:pPr algn="just" rtl="1"/>
            <a:r>
              <a:rPr lang="en-GB" sz="3600" noProof="0" dirty="0">
                <a:solidFill>
                  <a:srgbClr val="006600"/>
                </a:solidFill>
                <a:latin typeface="Amiri" panose="00000500000000000000" pitchFamily="2" charset="-78"/>
                <a:ea typeface="Amiri" panose="00000500000000000000" pitchFamily="2" charset="-78"/>
                <a:cs typeface="Amiri" panose="00000500000000000000" pitchFamily="2" charset="-78"/>
              </a:rPr>
              <a:t>-</a:t>
            </a:r>
            <a:r>
              <a:rPr lang="ar-DZ" sz="3600" noProof="0" dirty="0">
                <a:solidFill>
                  <a:srgbClr val="006600"/>
                </a:solidFill>
                <a:latin typeface="Amiri" panose="00000500000000000000" pitchFamily="2" charset="-78"/>
                <a:ea typeface="Amiri" panose="00000500000000000000" pitchFamily="2" charset="-78"/>
                <a:cs typeface="Amiri" panose="00000500000000000000" pitchFamily="2" charset="-78"/>
              </a:rPr>
              <a:t>مراعاة آثاره البيئية (سمّيته، قابليته للتحلل الحيوي، احتمالية تلوث الهواء أو الماء، إلخ).</a:t>
            </a:r>
          </a:p>
          <a:p>
            <a:pPr algn="just" rtl="1"/>
            <a:endParaRPr lang="ar-DZ" sz="3600" noProof="0" dirty="0">
              <a:solidFill>
                <a:srgbClr val="006600"/>
              </a:solidFill>
              <a:latin typeface="Amiri" panose="00000500000000000000" pitchFamily="2" charset="-78"/>
              <a:ea typeface="Amiri" panose="00000500000000000000" pitchFamily="2" charset="-78"/>
              <a:cs typeface="Amiri" panose="00000500000000000000" pitchFamily="2" charset="-78"/>
            </a:endParaRPr>
          </a:p>
          <a:p>
            <a:pPr algn="just" rtl="1"/>
            <a:r>
              <a:rPr lang="ar-DZ" sz="3600" noProof="0" dirty="0">
                <a:solidFill>
                  <a:srgbClr val="006600"/>
                </a:solidFill>
                <a:latin typeface="Amiri" panose="00000500000000000000" pitchFamily="2" charset="-78"/>
                <a:ea typeface="Amiri" panose="00000500000000000000" pitchFamily="2" charset="-78"/>
                <a:cs typeface="Amiri" panose="00000500000000000000" pitchFamily="2" charset="-78"/>
              </a:rPr>
              <a:t>بعبارة أخرى، يتعلق الأمر بإيجاد توازن بين </a:t>
            </a:r>
            <a:r>
              <a:rPr lang="ar-DZ" sz="3600" b="1" u="sng" noProof="0" dirty="0">
                <a:solidFill>
                  <a:srgbClr val="006600"/>
                </a:solidFill>
                <a:latin typeface="Amiri" panose="00000500000000000000" pitchFamily="2" charset="-78"/>
                <a:ea typeface="Amiri" panose="00000500000000000000" pitchFamily="2" charset="-78"/>
                <a:cs typeface="Amiri" panose="00000500000000000000" pitchFamily="2" charset="-78"/>
              </a:rPr>
              <a:t>أداء العملية </a:t>
            </a:r>
            <a:r>
              <a:rPr lang="ar-DZ" sz="3600" noProof="0" dirty="0">
                <a:solidFill>
                  <a:srgbClr val="006600"/>
                </a:solidFill>
                <a:latin typeface="Amiri" panose="00000500000000000000" pitchFamily="2" charset="-78"/>
                <a:ea typeface="Amiri" panose="00000500000000000000" pitchFamily="2" charset="-78"/>
                <a:cs typeface="Amiri" panose="00000500000000000000" pitchFamily="2" charset="-78"/>
              </a:rPr>
              <a:t>و</a:t>
            </a:r>
            <a:r>
              <a:rPr lang="ar-DZ" sz="3600" b="1" u="sng" noProof="0" dirty="0">
                <a:solidFill>
                  <a:srgbClr val="006600"/>
                </a:solidFill>
                <a:latin typeface="Amiri" panose="00000500000000000000" pitchFamily="2" charset="-78"/>
                <a:ea typeface="Amiri" panose="00000500000000000000" pitchFamily="2" charset="-78"/>
                <a:cs typeface="Amiri" panose="00000500000000000000" pitchFamily="2" charset="-78"/>
              </a:rPr>
              <a:t>المسؤولية البيئية.</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2">
            <a:extLst>
              <a:ext uri="{FF2B5EF4-FFF2-40B4-BE49-F238E27FC236}">
                <a16:creationId xmlns:a16="http://schemas.microsoft.com/office/drawing/2014/main" id="{BF32AA7A-C553-FECA-8CEC-F17F06BB1A23}"/>
              </a:ext>
            </a:extLst>
          </p:cNvPr>
          <p:cNvSpPr txBox="1"/>
          <p:nvPr/>
        </p:nvSpPr>
        <p:spPr>
          <a:xfrm>
            <a:off x="697816" y="624585"/>
            <a:ext cx="16980584" cy="2077492"/>
          </a:xfrm>
          <a:prstGeom prst="rect">
            <a:avLst/>
          </a:prstGeom>
        </p:spPr>
        <p:txBody>
          <a:bodyPr wrap="square" lIns="0" tIns="0" rIns="0" bIns="0" rtlCol="0" anchor="t">
            <a:spAutoFit/>
          </a:bodyPr>
          <a:lstStyle/>
          <a:p>
            <a:pPr lvl="0" algn="ctr">
              <a:lnSpc>
                <a:spcPts val="8136"/>
              </a:lnSpc>
            </a:pPr>
            <a:r>
              <a:rPr lang="en-US" sz="7200" b="1" spc="-252" dirty="0">
                <a:solidFill>
                  <a:srgbClr val="086A35"/>
                </a:solidFill>
                <a:latin typeface="Gotham Bold"/>
                <a:ea typeface="Gotham Bold"/>
                <a:cs typeface="Gotham Bold"/>
                <a:sym typeface="Gotham Bold"/>
              </a:rPr>
              <a:t>6/ Representation and modeling of processes</a:t>
            </a:r>
          </a:p>
        </p:txBody>
      </p:sp>
      <p:sp>
        <p:nvSpPr>
          <p:cNvPr id="4" name="TextBox 3">
            <a:extLst>
              <a:ext uri="{FF2B5EF4-FFF2-40B4-BE49-F238E27FC236}">
                <a16:creationId xmlns:a16="http://schemas.microsoft.com/office/drawing/2014/main" id="{804C6954-EDB2-775C-7A60-942C4A3029E0}"/>
              </a:ext>
            </a:extLst>
          </p:cNvPr>
          <p:cNvSpPr txBox="1"/>
          <p:nvPr/>
        </p:nvSpPr>
        <p:spPr>
          <a:xfrm>
            <a:off x="932443" y="3062770"/>
            <a:ext cx="16423113" cy="4161460"/>
          </a:xfrm>
          <a:prstGeom prst="rect">
            <a:avLst/>
          </a:prstGeom>
          <a:noFill/>
        </p:spPr>
        <p:txBody>
          <a:bodyPr wrap="square">
            <a:spAutoFit/>
          </a:bodyPr>
          <a:lstStyle/>
          <a:p>
            <a:pPr marL="571500" indent="-571500" algn="just">
              <a:lnSpc>
                <a:spcPct val="150000"/>
              </a:lnSpc>
              <a:buFont typeface="Wingdings" panose="05000000000000000000" pitchFamily="2" charset="2"/>
              <a:buChar char="Ø"/>
            </a:pPr>
            <a:r>
              <a:rPr lang="en-GB" sz="3600" b="1" dirty="0">
                <a:solidFill>
                  <a:srgbClr val="006600"/>
                </a:solidFill>
              </a:rPr>
              <a:t>To produce more, better and with less pollution, we need to use new technologies and new ways of designing industrial processes.</a:t>
            </a:r>
          </a:p>
          <a:p>
            <a:pPr marL="571500" indent="-571500" algn="just">
              <a:lnSpc>
                <a:spcPct val="150000"/>
              </a:lnSpc>
              <a:buFont typeface="Wingdings" panose="05000000000000000000" pitchFamily="2" charset="2"/>
              <a:buChar char="Ø"/>
            </a:pPr>
            <a:r>
              <a:rPr lang="en-US" sz="3600" b="1" dirty="0">
                <a:solidFill>
                  <a:srgbClr val="006600"/>
                </a:solidFill>
              </a:rPr>
              <a:t>In process engineering, cost and time control relies on computer-aided modeling and simulation. This is where the use of computers and various software programs becomes essential in the digital age.</a:t>
            </a:r>
            <a:endParaRPr lang="en-GB" sz="3600" b="1" dirty="0">
              <a:solidFill>
                <a:srgbClr val="0066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3652EA-BF5A-2BA6-42B7-882A7352BA74}"/>
              </a:ext>
            </a:extLst>
          </p:cNvPr>
          <p:cNvSpPr txBox="1"/>
          <p:nvPr/>
        </p:nvSpPr>
        <p:spPr>
          <a:xfrm>
            <a:off x="1503091" y="2225100"/>
            <a:ext cx="15260909" cy="5509200"/>
          </a:xfrm>
          <a:prstGeom prst="rect">
            <a:avLst/>
          </a:prstGeom>
          <a:noFill/>
        </p:spPr>
        <p:txBody>
          <a:bodyPr wrap="none" rtlCol="0">
            <a:spAutoFit/>
          </a:bodyPr>
          <a:lstStyle/>
          <a:p>
            <a:pPr algn="ctr"/>
            <a:r>
              <a:rPr lang="en-GB" sz="8800" dirty="0">
                <a:ln w="0"/>
                <a:solidFill>
                  <a:srgbClr val="006600"/>
                </a:solidFill>
                <a:effectLst>
                  <a:outerShdw blurRad="38100" dist="19050" dir="2700000" algn="tl" rotWithShape="0">
                    <a:schemeClr val="dk1">
                      <a:alpha val="40000"/>
                    </a:schemeClr>
                  </a:outerShdw>
                </a:effectLst>
                <a:latin typeface="Vladimir Script" panose="03050402040407070305" pitchFamily="66" charset="0"/>
              </a:rPr>
              <a:t>Sustainable process design methodology: </a:t>
            </a:r>
          </a:p>
          <a:p>
            <a:pPr algn="ctr"/>
            <a:r>
              <a:rPr lang="en-GB" sz="8800" dirty="0">
                <a:ln w="0"/>
                <a:solidFill>
                  <a:srgbClr val="006600"/>
                </a:solidFill>
                <a:effectLst>
                  <a:outerShdw blurRad="38100" dist="19050" dir="2700000" algn="tl" rotWithShape="0">
                    <a:schemeClr val="dk1">
                      <a:alpha val="40000"/>
                    </a:schemeClr>
                  </a:outerShdw>
                </a:effectLst>
                <a:latin typeface="Vladimir Script" panose="03050402040407070305" pitchFamily="66" charset="0"/>
              </a:rPr>
              <a:t>a multi-criteria approach.</a:t>
            </a:r>
          </a:p>
          <a:p>
            <a:pPr algn="ctr"/>
            <a:r>
              <a:rPr lang="ar-DZ" sz="8800" dirty="0">
                <a:ln w="0"/>
                <a:solidFill>
                  <a:srgbClr val="006600"/>
                </a:solidFill>
                <a:effectLst>
                  <a:outerShdw blurRad="38100" dist="19050" dir="2700000" algn="tl" rotWithShape="0">
                    <a:schemeClr val="dk1">
                      <a:alpha val="40000"/>
                    </a:schemeClr>
                  </a:outerShdw>
                </a:effectLst>
                <a:latin typeface="Vladimir Script" panose="03050402040407070305" pitchFamily="66" charset="0"/>
              </a:rPr>
              <a:t>منهجية تصميم الطرائق المستدامة: </a:t>
            </a:r>
          </a:p>
          <a:p>
            <a:pPr algn="ctr"/>
            <a:r>
              <a:rPr lang="ar-DZ" sz="8800" dirty="0">
                <a:ln w="0"/>
                <a:solidFill>
                  <a:srgbClr val="006600"/>
                </a:solidFill>
                <a:effectLst>
                  <a:outerShdw blurRad="38100" dist="19050" dir="2700000" algn="tl" rotWithShape="0">
                    <a:schemeClr val="dk1">
                      <a:alpha val="40000"/>
                    </a:schemeClr>
                  </a:outerShdw>
                </a:effectLst>
                <a:latin typeface="Vladimir Script" panose="03050402040407070305" pitchFamily="66" charset="0"/>
              </a:rPr>
              <a:t>نهج متعدد المعايير.</a:t>
            </a:r>
            <a:endParaRPr lang="en-GB" sz="8800" dirty="0">
              <a:ln w="0"/>
              <a:solidFill>
                <a:srgbClr val="006600"/>
              </a:solidFill>
              <a:effectLst>
                <a:outerShdw blurRad="38100" dist="19050" dir="2700000" algn="tl" rotWithShape="0">
                  <a:schemeClr val="dk1">
                    <a:alpha val="40000"/>
                  </a:schemeClr>
                </a:outerShdw>
              </a:effectLst>
              <a:latin typeface="Vladimir Script" panose="03050402040407070305" pitchFamily="66" charset="0"/>
            </a:endParaRPr>
          </a:p>
        </p:txBody>
      </p:sp>
    </p:spTree>
    <p:extLst>
      <p:ext uri="{BB962C8B-B14F-4D97-AF65-F5344CB8AC3E}">
        <p14:creationId xmlns:p14="http://schemas.microsoft.com/office/powerpoint/2010/main" val="2682768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2A98E1F6-2241-CE26-1D65-881F4C6C0C62}"/>
              </a:ext>
            </a:extLst>
          </p:cNvPr>
          <p:cNvSpPr txBox="1"/>
          <p:nvPr/>
        </p:nvSpPr>
        <p:spPr>
          <a:xfrm>
            <a:off x="697816" y="624585"/>
            <a:ext cx="16980584" cy="2077492"/>
          </a:xfrm>
          <a:prstGeom prst="rect">
            <a:avLst/>
          </a:prstGeom>
        </p:spPr>
        <p:txBody>
          <a:bodyPr wrap="square" lIns="0" tIns="0" rIns="0" bIns="0" rtlCol="0" anchor="t">
            <a:spAutoFit/>
          </a:bodyPr>
          <a:lstStyle/>
          <a:p>
            <a:pPr lvl="0" algn="ctr">
              <a:lnSpc>
                <a:spcPts val="8136"/>
              </a:lnSpc>
            </a:pPr>
            <a:r>
              <a:rPr lang="en-US" sz="7200" b="1" spc="-252" dirty="0">
                <a:solidFill>
                  <a:srgbClr val="086A35"/>
                </a:solidFill>
                <a:latin typeface="Gotham Bold"/>
                <a:ea typeface="Gotham Bold"/>
                <a:cs typeface="Gotham Bold"/>
                <a:sym typeface="Gotham Bold"/>
              </a:rPr>
              <a:t>6/ Representation and modeling of processes</a:t>
            </a:r>
          </a:p>
        </p:txBody>
      </p:sp>
      <p:sp>
        <p:nvSpPr>
          <p:cNvPr id="7" name="Arrow: Pentagon 6">
            <a:extLst>
              <a:ext uri="{FF2B5EF4-FFF2-40B4-BE49-F238E27FC236}">
                <a16:creationId xmlns:a16="http://schemas.microsoft.com/office/drawing/2014/main" id="{26C0348D-4EE5-01B9-AEA6-B8A375A59AF5}"/>
              </a:ext>
            </a:extLst>
          </p:cNvPr>
          <p:cNvSpPr/>
          <p:nvPr/>
        </p:nvSpPr>
        <p:spPr>
          <a:xfrm>
            <a:off x="533400" y="3086100"/>
            <a:ext cx="10427384" cy="990600"/>
          </a:xfrm>
          <a:prstGeom prst="homePlate">
            <a:avLst/>
          </a:prstGeom>
          <a:ln w="76200">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3600" b="1" dirty="0">
                <a:solidFill>
                  <a:srgbClr val="006600"/>
                </a:solidFill>
              </a:rPr>
              <a:t>1/ Producing more, better with much less pollution</a:t>
            </a:r>
          </a:p>
        </p:txBody>
      </p:sp>
      <p:sp>
        <p:nvSpPr>
          <p:cNvPr id="6" name="TextBox 5">
            <a:extLst>
              <a:ext uri="{FF2B5EF4-FFF2-40B4-BE49-F238E27FC236}">
                <a16:creationId xmlns:a16="http://schemas.microsoft.com/office/drawing/2014/main" id="{5698DC7E-CA93-CF36-7E77-27DD9F231362}"/>
              </a:ext>
            </a:extLst>
          </p:cNvPr>
          <p:cNvSpPr txBox="1"/>
          <p:nvPr/>
        </p:nvSpPr>
        <p:spPr>
          <a:xfrm>
            <a:off x="514027" y="4460723"/>
            <a:ext cx="16603128" cy="2499467"/>
          </a:xfrm>
          <a:prstGeom prst="rect">
            <a:avLst/>
          </a:prstGeom>
          <a:noFill/>
        </p:spPr>
        <p:txBody>
          <a:bodyPr wrap="square">
            <a:spAutoFit/>
          </a:bodyPr>
          <a:lstStyle/>
          <a:p>
            <a:pPr algn="just">
              <a:lnSpc>
                <a:spcPct val="150000"/>
              </a:lnSpc>
            </a:pPr>
            <a:r>
              <a:rPr lang="en-GB" sz="3600" b="1" dirty="0">
                <a:solidFill>
                  <a:srgbClr val="006600"/>
                </a:solidFill>
              </a:rPr>
              <a:t>This means: more production, better quality, but with less: raw materials, energy, waste, pollution, and at lower costs.</a:t>
            </a:r>
          </a:p>
          <a:p>
            <a:pPr algn="just">
              <a:lnSpc>
                <a:spcPct val="150000"/>
              </a:lnSpc>
            </a:pPr>
            <a:r>
              <a:rPr lang="en-GB" sz="3600" b="1" dirty="0">
                <a:solidFill>
                  <a:srgbClr val="006600"/>
                </a:solidFill>
              </a:rPr>
              <a:t>This is the goal of modern process engineering.</a:t>
            </a:r>
          </a:p>
        </p:txBody>
      </p:sp>
    </p:spTree>
    <p:extLst>
      <p:ext uri="{BB962C8B-B14F-4D97-AF65-F5344CB8AC3E}">
        <p14:creationId xmlns:p14="http://schemas.microsoft.com/office/powerpoint/2010/main" val="2093447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71B6A2B-B998-3FA7-1C54-C24ED20D836E}"/>
              </a:ext>
            </a:extLst>
          </p:cNvPr>
          <p:cNvSpPr txBox="1"/>
          <p:nvPr/>
        </p:nvSpPr>
        <p:spPr>
          <a:xfrm>
            <a:off x="194930" y="1856256"/>
            <a:ext cx="17898140" cy="8316444"/>
          </a:xfrm>
          <a:prstGeom prst="rect">
            <a:avLst/>
          </a:prstGeom>
          <a:noFill/>
        </p:spPr>
        <p:txBody>
          <a:bodyPr wrap="square">
            <a:spAutoFit/>
          </a:bodyPr>
          <a:lstStyle/>
          <a:p>
            <a:pPr marL="571500" indent="-571500" algn="just">
              <a:lnSpc>
                <a:spcPct val="150000"/>
              </a:lnSpc>
              <a:buFont typeface="Wingdings" panose="05000000000000000000" pitchFamily="2" charset="2"/>
              <a:buChar char="ü"/>
            </a:pPr>
            <a:r>
              <a:rPr lang="en-US" sz="3600" b="1" dirty="0">
                <a:solidFill>
                  <a:srgbClr val="006600"/>
                </a:solidFill>
              </a:rPr>
              <a:t>The goal now is to replace this equipment with more modern solutions.</a:t>
            </a:r>
            <a:endParaRPr lang="en-GB" sz="3600" b="1" dirty="0">
              <a:solidFill>
                <a:srgbClr val="006600"/>
              </a:solidFill>
            </a:endParaRPr>
          </a:p>
          <a:p>
            <a:pPr marL="571500" indent="-571500" algn="just">
              <a:lnSpc>
                <a:spcPct val="150000"/>
              </a:lnSpc>
              <a:buFont typeface="Wingdings" panose="05000000000000000000" pitchFamily="2" charset="2"/>
              <a:buChar char="ü"/>
            </a:pPr>
            <a:r>
              <a:rPr lang="en-US" sz="3600" b="1" dirty="0">
                <a:solidFill>
                  <a:srgbClr val="006600"/>
                </a:solidFill>
              </a:rPr>
              <a:t>Requires complex technologies that replace expensive, large, energy-intensive, and polluting equipment by other small-size.</a:t>
            </a:r>
          </a:p>
          <a:p>
            <a:pPr marL="571500" indent="-571500" algn="just">
              <a:lnSpc>
                <a:spcPct val="150000"/>
              </a:lnSpc>
              <a:buFont typeface="Wingdings" panose="05000000000000000000" pitchFamily="2" charset="2"/>
              <a:buChar char="ü"/>
            </a:pPr>
            <a:r>
              <a:rPr lang="en-US" sz="3600" b="1" dirty="0">
                <a:solidFill>
                  <a:srgbClr val="006600"/>
                </a:solidFill>
              </a:rPr>
              <a:t>In other words; The old industrial facilities were: enormous, expensive, energy-intensive, and polluting.</a:t>
            </a:r>
          </a:p>
          <a:p>
            <a:pPr marL="571500" indent="-571500" algn="just">
              <a:lnSpc>
                <a:spcPct val="150000"/>
              </a:lnSpc>
              <a:buFont typeface="Wingdings" panose="05000000000000000000" pitchFamily="2" charset="2"/>
              <a:buChar char="ü"/>
            </a:pPr>
            <a:r>
              <a:rPr lang="en-US" sz="3600" b="1" dirty="0">
                <a:solidFill>
                  <a:srgbClr val="006600"/>
                </a:solidFill>
              </a:rPr>
              <a:t>New technologies allow the use of: more compact equipment {It often integrates several functions into a single device, and is easier to install and maintain}, easier-to-control devices. </a:t>
            </a:r>
            <a:r>
              <a:rPr lang="en-US" sz="3600" b="1" dirty="0">
                <a:solidFill>
                  <a:srgbClr val="006600"/>
                </a:solidFill>
                <a:sym typeface="Wingdings" panose="05000000000000000000" pitchFamily="2" charset="2"/>
              </a:rPr>
              <a:t> we name this ‘’</a:t>
            </a:r>
            <a:r>
              <a:rPr lang="en-US" sz="3600" b="1" i="1" dirty="0">
                <a:solidFill>
                  <a:srgbClr val="00B050"/>
                </a:solidFill>
                <a:sym typeface="Wingdings" panose="05000000000000000000" pitchFamily="2" charset="2"/>
              </a:rPr>
              <a:t>the intensification of processes</a:t>
            </a:r>
            <a:r>
              <a:rPr lang="en-US" sz="3600" b="1" dirty="0">
                <a:solidFill>
                  <a:srgbClr val="006600"/>
                </a:solidFill>
                <a:sym typeface="Wingdings" panose="05000000000000000000" pitchFamily="2" charset="2"/>
              </a:rPr>
              <a:t>’’ </a:t>
            </a:r>
          </a:p>
          <a:p>
            <a:pPr marL="571500" indent="-571500" algn="just">
              <a:lnSpc>
                <a:spcPct val="150000"/>
              </a:lnSpc>
              <a:buFont typeface="Wingdings" panose="05000000000000000000" pitchFamily="2" charset="2"/>
              <a:buChar char="ü"/>
            </a:pPr>
            <a:r>
              <a:rPr lang="en-US" sz="3600" b="1" dirty="0">
                <a:solidFill>
                  <a:srgbClr val="006600"/>
                </a:solidFill>
              </a:rPr>
              <a:t>The intensification of processes, is the combination of several operations in a single piece of equipment. </a:t>
            </a:r>
          </a:p>
        </p:txBody>
      </p:sp>
      <p:sp>
        <p:nvSpPr>
          <p:cNvPr id="11" name="Arrow: Pentagon 10">
            <a:extLst>
              <a:ext uri="{FF2B5EF4-FFF2-40B4-BE49-F238E27FC236}">
                <a16:creationId xmlns:a16="http://schemas.microsoft.com/office/drawing/2014/main" id="{797E1784-1788-D945-944D-D640BC7605BE}"/>
              </a:ext>
            </a:extLst>
          </p:cNvPr>
          <p:cNvSpPr/>
          <p:nvPr/>
        </p:nvSpPr>
        <p:spPr>
          <a:xfrm>
            <a:off x="381000" y="495300"/>
            <a:ext cx="13335000" cy="1200328"/>
          </a:xfrm>
          <a:prstGeom prst="homePlate">
            <a:avLst/>
          </a:prstGeom>
          <a:ln w="76200">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3600" b="1" dirty="0">
                <a:solidFill>
                  <a:srgbClr val="006600"/>
                </a:solidFill>
              </a:rPr>
              <a:t>2/ Replacing equipment: </a:t>
            </a:r>
            <a:r>
              <a:rPr lang="en-US" sz="3600" b="1" dirty="0">
                <a:solidFill>
                  <a:srgbClr val="006600"/>
                </a:solidFill>
              </a:rPr>
              <a:t>The intensification of processes</a:t>
            </a:r>
            <a:endParaRPr lang="en-GB" sz="3600" b="1" dirty="0">
              <a:solidFill>
                <a:srgbClr val="0066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C2B5CDF-0315-E8E8-9677-52F07ECD11C0}"/>
              </a:ext>
            </a:extLst>
          </p:cNvPr>
          <p:cNvSpPr txBox="1"/>
          <p:nvPr/>
        </p:nvSpPr>
        <p:spPr>
          <a:xfrm>
            <a:off x="455428" y="2095500"/>
            <a:ext cx="17146772" cy="6654450"/>
          </a:xfrm>
          <a:prstGeom prst="rect">
            <a:avLst/>
          </a:prstGeom>
          <a:noFill/>
        </p:spPr>
        <p:txBody>
          <a:bodyPr wrap="square">
            <a:spAutoFit/>
          </a:bodyPr>
          <a:lstStyle/>
          <a:p>
            <a:pPr algn="just">
              <a:lnSpc>
                <a:spcPct val="150000"/>
              </a:lnSpc>
            </a:pPr>
            <a:r>
              <a:rPr lang="en-US" sz="3600" b="1" i="1" u="sng" dirty="0">
                <a:solidFill>
                  <a:srgbClr val="006600"/>
                </a:solidFill>
              </a:rPr>
              <a:t>Example 01: </a:t>
            </a:r>
          </a:p>
          <a:p>
            <a:pPr algn="just">
              <a:lnSpc>
                <a:spcPct val="150000"/>
              </a:lnSpc>
            </a:pPr>
            <a:r>
              <a:rPr lang="en-US" sz="3600" b="1" dirty="0">
                <a:solidFill>
                  <a:srgbClr val="006600"/>
                </a:solidFill>
              </a:rPr>
              <a:t>An older process used: a large reactor, a large distillation column, and two heat exchangers; </a:t>
            </a:r>
          </a:p>
          <a:p>
            <a:pPr algn="just">
              <a:lnSpc>
                <a:spcPct val="150000"/>
              </a:lnSpc>
            </a:pPr>
            <a:r>
              <a:rPr lang="en-US" sz="3600" b="1" dirty="0">
                <a:solidFill>
                  <a:srgbClr val="006600"/>
                </a:solidFill>
              </a:rPr>
              <a:t>A new process is a compact version could combine these functions in a single, much smaller, but equally efficient piece of equipment.</a:t>
            </a:r>
          </a:p>
          <a:p>
            <a:pPr algn="just">
              <a:lnSpc>
                <a:spcPct val="150000"/>
              </a:lnSpc>
            </a:pPr>
            <a:r>
              <a:rPr lang="en-US" sz="3600" b="1" i="1" u="sng" dirty="0">
                <a:solidFill>
                  <a:srgbClr val="006600"/>
                </a:solidFill>
              </a:rPr>
              <a:t>Example 02:</a:t>
            </a:r>
          </a:p>
          <a:p>
            <a:pPr algn="just">
              <a:lnSpc>
                <a:spcPct val="150000"/>
              </a:lnSpc>
            </a:pPr>
            <a:r>
              <a:rPr lang="en-US" sz="3600" b="1" dirty="0">
                <a:solidFill>
                  <a:srgbClr val="006600"/>
                </a:solidFill>
              </a:rPr>
              <a:t>Reactive distillation = reaction + separation in the same apparatus.</a:t>
            </a:r>
          </a:p>
          <a:p>
            <a:pPr algn="just">
              <a:lnSpc>
                <a:spcPct val="150000"/>
              </a:lnSpc>
            </a:pPr>
            <a:r>
              <a:rPr lang="en-US" sz="3600" b="1" dirty="0">
                <a:solidFill>
                  <a:srgbClr val="006600"/>
                </a:solidFill>
              </a:rPr>
              <a:t>Instead of having a reactor + a distillation column → everything is combined.</a:t>
            </a:r>
            <a:endParaRPr lang="en-GB" sz="3600" b="1" dirty="0">
              <a:solidFill>
                <a:srgbClr val="006600"/>
              </a:solidFill>
            </a:endParaRPr>
          </a:p>
        </p:txBody>
      </p:sp>
      <p:sp>
        <p:nvSpPr>
          <p:cNvPr id="10" name="Arrow: Pentagon 9">
            <a:extLst>
              <a:ext uri="{FF2B5EF4-FFF2-40B4-BE49-F238E27FC236}">
                <a16:creationId xmlns:a16="http://schemas.microsoft.com/office/drawing/2014/main" id="{AE493C1E-9137-30B7-3254-8E0DCF15C99F}"/>
              </a:ext>
            </a:extLst>
          </p:cNvPr>
          <p:cNvSpPr/>
          <p:nvPr/>
        </p:nvSpPr>
        <p:spPr>
          <a:xfrm>
            <a:off x="457200" y="419100"/>
            <a:ext cx="13335000" cy="1200328"/>
          </a:xfrm>
          <a:prstGeom prst="homePlate">
            <a:avLst/>
          </a:prstGeom>
          <a:ln w="76200">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3600" b="1" dirty="0">
                <a:solidFill>
                  <a:srgbClr val="006600"/>
                </a:solidFill>
              </a:rPr>
              <a:t>2/ Replacing equipment: </a:t>
            </a:r>
            <a:r>
              <a:rPr lang="en-US" sz="3600" b="1" dirty="0">
                <a:solidFill>
                  <a:srgbClr val="006600"/>
                </a:solidFill>
              </a:rPr>
              <a:t>The intensification of processes</a:t>
            </a:r>
            <a:endParaRPr lang="en-GB" sz="3600" b="1" dirty="0">
              <a:solidFill>
                <a:srgbClr val="0066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4F27C1-503A-49D0-2F7F-2EF2189ACD4E}"/>
              </a:ext>
            </a:extLst>
          </p:cNvPr>
          <p:cNvPicPr>
            <a:picLocks noChangeAspect="1"/>
          </p:cNvPicPr>
          <p:nvPr/>
        </p:nvPicPr>
        <p:blipFill>
          <a:blip r:embed="rId2"/>
          <a:srcRect l="2009" t="3388" b="2604"/>
          <a:stretch>
            <a:fillRect/>
          </a:stretch>
        </p:blipFill>
        <p:spPr>
          <a:xfrm>
            <a:off x="304800" y="342900"/>
            <a:ext cx="13792200" cy="9601200"/>
          </a:xfrm>
          <a:prstGeom prst="rect">
            <a:avLst/>
          </a:prstGeom>
        </p:spPr>
      </p:pic>
      <p:sp>
        <p:nvSpPr>
          <p:cNvPr id="5" name="TextBox 4">
            <a:extLst>
              <a:ext uri="{FF2B5EF4-FFF2-40B4-BE49-F238E27FC236}">
                <a16:creationId xmlns:a16="http://schemas.microsoft.com/office/drawing/2014/main" id="{230B0326-D55D-5CA1-2EF9-1A2831C28030}"/>
              </a:ext>
            </a:extLst>
          </p:cNvPr>
          <p:cNvSpPr txBox="1"/>
          <p:nvPr/>
        </p:nvSpPr>
        <p:spPr>
          <a:xfrm>
            <a:off x="14782800" y="3712339"/>
            <a:ext cx="2743200" cy="2862322"/>
          </a:xfrm>
          <a:prstGeom prst="rect">
            <a:avLst/>
          </a:prstGeom>
          <a:noFill/>
        </p:spPr>
        <p:txBody>
          <a:bodyPr wrap="square">
            <a:spAutoFit/>
          </a:bodyPr>
          <a:lstStyle/>
          <a:p>
            <a:pPr algn="ctr"/>
            <a:r>
              <a:rPr lang="en-GB" sz="3600" b="1" i="0" noProof="0">
                <a:solidFill>
                  <a:srgbClr val="006600"/>
                </a:solidFill>
                <a:effectLst/>
                <a:latin typeface="+mj-lt"/>
              </a:rPr>
              <a:t>Computer Controlled Solid-Liquid Extraction Unit</a:t>
            </a:r>
            <a:endParaRPr lang="en-GB" sz="3600" b="1" noProof="0">
              <a:solidFill>
                <a:srgbClr val="006600"/>
              </a:solidFill>
              <a:latin typeface="+mj-lt"/>
            </a:endParaRPr>
          </a:p>
        </p:txBody>
      </p:sp>
    </p:spTree>
    <p:extLst>
      <p:ext uri="{BB962C8B-B14F-4D97-AF65-F5344CB8AC3E}">
        <p14:creationId xmlns:p14="http://schemas.microsoft.com/office/powerpoint/2010/main" val="2230147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8AAB39-36FF-69CA-4AB7-39335B4D208F}"/>
              </a:ext>
            </a:extLst>
          </p:cNvPr>
          <p:cNvPicPr>
            <a:picLocks noChangeAspect="1"/>
          </p:cNvPicPr>
          <p:nvPr/>
        </p:nvPicPr>
        <p:blipFill>
          <a:blip r:embed="rId2"/>
          <a:srcRect l="2143" t="2653" b="1743"/>
          <a:stretch>
            <a:fillRect/>
          </a:stretch>
        </p:blipFill>
        <p:spPr>
          <a:xfrm>
            <a:off x="304800" y="342900"/>
            <a:ext cx="14020800" cy="9677399"/>
          </a:xfrm>
          <a:prstGeom prst="rect">
            <a:avLst/>
          </a:prstGeom>
        </p:spPr>
      </p:pic>
      <p:sp>
        <p:nvSpPr>
          <p:cNvPr id="5" name="TextBox 4">
            <a:extLst>
              <a:ext uri="{FF2B5EF4-FFF2-40B4-BE49-F238E27FC236}">
                <a16:creationId xmlns:a16="http://schemas.microsoft.com/office/drawing/2014/main" id="{080A9806-1E0A-84DC-63A6-3C5C954F8EA0}"/>
              </a:ext>
            </a:extLst>
          </p:cNvPr>
          <p:cNvSpPr txBox="1"/>
          <p:nvPr/>
        </p:nvSpPr>
        <p:spPr>
          <a:xfrm>
            <a:off x="14554200" y="3712339"/>
            <a:ext cx="3276600" cy="2862322"/>
          </a:xfrm>
          <a:prstGeom prst="rect">
            <a:avLst/>
          </a:prstGeom>
          <a:noFill/>
        </p:spPr>
        <p:txBody>
          <a:bodyPr wrap="square">
            <a:spAutoFit/>
          </a:bodyPr>
          <a:lstStyle/>
          <a:p>
            <a:pPr algn="ctr"/>
            <a:r>
              <a:rPr lang="en-GB" sz="3600" b="1" dirty="0">
                <a:solidFill>
                  <a:srgbClr val="006600"/>
                </a:solidFill>
              </a:rPr>
              <a:t>Computer-</a:t>
            </a:r>
          </a:p>
          <a:p>
            <a:pPr algn="ctr"/>
            <a:r>
              <a:rPr lang="en-GB" sz="3600" b="1" dirty="0">
                <a:solidFill>
                  <a:srgbClr val="006600"/>
                </a:solidFill>
              </a:rPr>
              <a:t>Controlled </a:t>
            </a:r>
          </a:p>
          <a:p>
            <a:pPr algn="ctr"/>
            <a:r>
              <a:rPr lang="en-GB" sz="3600" b="1" dirty="0">
                <a:solidFill>
                  <a:srgbClr val="006600"/>
                </a:solidFill>
              </a:rPr>
              <a:t>Continuous </a:t>
            </a:r>
          </a:p>
          <a:p>
            <a:pPr algn="ctr"/>
            <a:r>
              <a:rPr lang="en-GB" sz="3600" b="1" dirty="0">
                <a:solidFill>
                  <a:srgbClr val="006600"/>
                </a:solidFill>
              </a:rPr>
              <a:t>Distillation </a:t>
            </a:r>
          </a:p>
          <a:p>
            <a:pPr algn="ctr"/>
            <a:r>
              <a:rPr lang="en-GB" sz="3600" b="1" dirty="0">
                <a:solidFill>
                  <a:srgbClr val="006600"/>
                </a:solidFill>
              </a:rPr>
              <a:t>Unit</a:t>
            </a:r>
          </a:p>
        </p:txBody>
      </p:sp>
    </p:spTree>
    <p:extLst>
      <p:ext uri="{BB962C8B-B14F-4D97-AF65-F5344CB8AC3E}">
        <p14:creationId xmlns:p14="http://schemas.microsoft.com/office/powerpoint/2010/main" val="686138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FEA0BD-DC19-DA4A-30C5-7926004FD4D3}"/>
              </a:ext>
            </a:extLst>
          </p:cNvPr>
          <p:cNvPicPr>
            <a:picLocks noChangeAspect="1"/>
          </p:cNvPicPr>
          <p:nvPr/>
        </p:nvPicPr>
        <p:blipFill>
          <a:blip r:embed="rId2"/>
          <a:stretch>
            <a:fillRect/>
          </a:stretch>
        </p:blipFill>
        <p:spPr>
          <a:xfrm>
            <a:off x="304800" y="266700"/>
            <a:ext cx="14173200" cy="975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B77B6F8A-7151-78BC-9202-51C875EAF783}"/>
              </a:ext>
            </a:extLst>
          </p:cNvPr>
          <p:cNvSpPr txBox="1"/>
          <p:nvPr/>
        </p:nvSpPr>
        <p:spPr>
          <a:xfrm>
            <a:off x="14706600" y="3712339"/>
            <a:ext cx="3276600" cy="2862322"/>
          </a:xfrm>
          <a:prstGeom prst="rect">
            <a:avLst/>
          </a:prstGeom>
          <a:noFill/>
        </p:spPr>
        <p:txBody>
          <a:bodyPr wrap="square">
            <a:spAutoFit/>
          </a:bodyPr>
          <a:lstStyle/>
          <a:p>
            <a:pPr algn="ctr"/>
            <a:r>
              <a:rPr lang="en-GB" sz="3600" b="1" dirty="0">
                <a:solidFill>
                  <a:srgbClr val="006600"/>
                </a:solidFill>
              </a:rPr>
              <a:t>Reactor-</a:t>
            </a:r>
          </a:p>
          <a:p>
            <a:pPr algn="ctr"/>
            <a:r>
              <a:rPr lang="en-GB" sz="3600" b="1" dirty="0">
                <a:solidFill>
                  <a:srgbClr val="006600"/>
                </a:solidFill>
              </a:rPr>
              <a:t>Heat </a:t>
            </a:r>
          </a:p>
          <a:p>
            <a:pPr algn="ctr"/>
            <a:r>
              <a:rPr lang="en-GB" sz="3600" b="1" dirty="0">
                <a:solidFill>
                  <a:srgbClr val="006600"/>
                </a:solidFill>
              </a:rPr>
              <a:t>exchanger</a:t>
            </a:r>
          </a:p>
          <a:p>
            <a:pPr algn="ctr"/>
            <a:r>
              <a:rPr lang="en-GB" sz="3600" b="1" dirty="0">
                <a:solidFill>
                  <a:srgbClr val="006600"/>
                </a:solidFill>
              </a:rPr>
              <a:t>combined</a:t>
            </a:r>
          </a:p>
          <a:p>
            <a:pPr algn="ctr"/>
            <a:r>
              <a:rPr lang="en-GB" sz="3600" b="1" dirty="0">
                <a:solidFill>
                  <a:srgbClr val="006600"/>
                </a:solidFill>
              </a:rPr>
              <a:t>Unit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5A7E6D9F-6916-4427-4BB9-3D3C6175F5AC}"/>
              </a:ext>
            </a:extLst>
          </p:cNvPr>
          <p:cNvSpPr/>
          <p:nvPr/>
        </p:nvSpPr>
        <p:spPr>
          <a:xfrm>
            <a:off x="457200" y="419100"/>
            <a:ext cx="12192000" cy="1200328"/>
          </a:xfrm>
          <a:prstGeom prst="homePlate">
            <a:avLst/>
          </a:prstGeom>
          <a:ln w="76200">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3600" b="1" dirty="0">
                <a:solidFill>
                  <a:srgbClr val="006600"/>
                </a:solidFill>
              </a:rPr>
              <a:t>3/ </a:t>
            </a:r>
            <a:r>
              <a:rPr lang="en-US" sz="3600" b="1" dirty="0">
                <a:solidFill>
                  <a:srgbClr val="006600"/>
                </a:solidFill>
              </a:rPr>
              <a:t>Cheaper processes, less polluting and more efficient</a:t>
            </a:r>
            <a:endParaRPr lang="en-GB" sz="3600" b="1" dirty="0">
              <a:solidFill>
                <a:srgbClr val="006600"/>
              </a:solidFill>
            </a:endParaRPr>
          </a:p>
        </p:txBody>
      </p:sp>
      <p:sp>
        <p:nvSpPr>
          <p:cNvPr id="10" name="TextBox 9">
            <a:extLst>
              <a:ext uri="{FF2B5EF4-FFF2-40B4-BE49-F238E27FC236}">
                <a16:creationId xmlns:a16="http://schemas.microsoft.com/office/drawing/2014/main" id="{E49B04F0-DFB2-D91E-CB94-3F8AE1926171}"/>
              </a:ext>
            </a:extLst>
          </p:cNvPr>
          <p:cNvSpPr txBox="1"/>
          <p:nvPr/>
        </p:nvSpPr>
        <p:spPr>
          <a:xfrm>
            <a:off x="457200" y="1619428"/>
            <a:ext cx="17068800" cy="3330464"/>
          </a:xfrm>
          <a:prstGeom prst="rect">
            <a:avLst/>
          </a:prstGeom>
          <a:noFill/>
        </p:spPr>
        <p:txBody>
          <a:bodyPr wrap="square">
            <a:spAutoFit/>
          </a:bodyPr>
          <a:lstStyle/>
          <a:p>
            <a:pPr>
              <a:lnSpc>
                <a:spcPct val="150000"/>
              </a:lnSpc>
            </a:pPr>
            <a:r>
              <a:rPr lang="en-GB" sz="3600" b="1" dirty="0">
                <a:solidFill>
                  <a:srgbClr val="006600"/>
                </a:solidFill>
              </a:rPr>
              <a:t>Modern equipment allows for:</a:t>
            </a:r>
          </a:p>
          <a:p>
            <a:pPr marL="571500" indent="-571500">
              <a:lnSpc>
                <a:spcPct val="150000"/>
              </a:lnSpc>
              <a:buFont typeface="Wingdings" panose="05000000000000000000" pitchFamily="2" charset="2"/>
              <a:buChar char="ü"/>
            </a:pPr>
            <a:r>
              <a:rPr lang="en-GB" sz="3600" b="1" dirty="0">
                <a:solidFill>
                  <a:srgbClr val="006600"/>
                </a:solidFill>
              </a:rPr>
              <a:t>Cost reduction: many equipment's are collected in only one;</a:t>
            </a:r>
          </a:p>
          <a:p>
            <a:pPr marL="571500" indent="-571500">
              <a:lnSpc>
                <a:spcPct val="150000"/>
              </a:lnSpc>
              <a:buFont typeface="Wingdings" panose="05000000000000000000" pitchFamily="2" charset="2"/>
              <a:buChar char="ü"/>
            </a:pPr>
            <a:r>
              <a:rPr lang="en-GB" sz="3600" b="1" dirty="0">
                <a:solidFill>
                  <a:srgbClr val="006600"/>
                </a:solidFill>
              </a:rPr>
              <a:t>Less polluting: reduced emissions and waste, energy savings, improved safety (fewer industrial risks), better overall performance.</a:t>
            </a:r>
          </a:p>
        </p:txBody>
      </p:sp>
      <p:sp>
        <p:nvSpPr>
          <p:cNvPr id="12" name="TextBox 11">
            <a:extLst>
              <a:ext uri="{FF2B5EF4-FFF2-40B4-BE49-F238E27FC236}">
                <a16:creationId xmlns:a16="http://schemas.microsoft.com/office/drawing/2014/main" id="{E06FD360-5744-8D1A-FD5E-DE7E04E7EE6D}"/>
              </a:ext>
            </a:extLst>
          </p:cNvPr>
          <p:cNvSpPr txBox="1"/>
          <p:nvPr/>
        </p:nvSpPr>
        <p:spPr>
          <a:xfrm>
            <a:off x="455428" y="4862173"/>
            <a:ext cx="17068800" cy="3330464"/>
          </a:xfrm>
          <a:prstGeom prst="rect">
            <a:avLst/>
          </a:prstGeom>
          <a:noFill/>
        </p:spPr>
        <p:txBody>
          <a:bodyPr wrap="square">
            <a:spAutoFit/>
          </a:bodyPr>
          <a:lstStyle/>
          <a:p>
            <a:pPr>
              <a:lnSpc>
                <a:spcPct val="150000"/>
              </a:lnSpc>
            </a:pPr>
            <a:r>
              <a:rPr lang="en-GB" sz="3600" b="1" i="1" u="sng" dirty="0">
                <a:solidFill>
                  <a:srgbClr val="006600"/>
                </a:solidFill>
              </a:rPr>
              <a:t>Example 01: </a:t>
            </a:r>
          </a:p>
          <a:p>
            <a:pPr>
              <a:lnSpc>
                <a:spcPct val="150000"/>
              </a:lnSpc>
            </a:pPr>
            <a:r>
              <a:rPr lang="en-GB" sz="3600" b="1" dirty="0">
                <a:solidFill>
                  <a:srgbClr val="006600"/>
                </a:solidFill>
              </a:rPr>
              <a:t>Microfluidics uses very small channels to move fluids.</a:t>
            </a:r>
          </a:p>
          <a:p>
            <a:pPr>
              <a:lnSpc>
                <a:spcPct val="150000"/>
              </a:lnSpc>
            </a:pPr>
            <a:r>
              <a:rPr lang="en-GB" sz="3600" b="1" dirty="0">
                <a:solidFill>
                  <a:srgbClr val="006600"/>
                </a:solidFill>
              </a:rPr>
              <a:t>Advantages: very low material consumption, excellent reaction control, high safety.</a:t>
            </a:r>
          </a:p>
          <a:p>
            <a:pPr>
              <a:lnSpc>
                <a:spcPct val="150000"/>
              </a:lnSpc>
            </a:pPr>
            <a:r>
              <a:rPr lang="en-GB" sz="3600" b="1" dirty="0">
                <a:solidFill>
                  <a:srgbClr val="006600"/>
                </a:solidFill>
              </a:rPr>
              <a:t>Used in fine chemicals, pharmaceuticals, and nanotechnology.</a:t>
            </a:r>
          </a:p>
        </p:txBody>
      </p:sp>
      <p:sp>
        <p:nvSpPr>
          <p:cNvPr id="14" name="TextBox 13">
            <a:extLst>
              <a:ext uri="{FF2B5EF4-FFF2-40B4-BE49-F238E27FC236}">
                <a16:creationId xmlns:a16="http://schemas.microsoft.com/office/drawing/2014/main" id="{A0BB1B8F-8AE3-F386-1E8F-1D45CE1D063C}"/>
              </a:ext>
            </a:extLst>
          </p:cNvPr>
          <p:cNvSpPr txBox="1"/>
          <p:nvPr/>
        </p:nvSpPr>
        <p:spPr>
          <a:xfrm>
            <a:off x="457200" y="8202088"/>
            <a:ext cx="17068800" cy="1668470"/>
          </a:xfrm>
          <a:prstGeom prst="rect">
            <a:avLst/>
          </a:prstGeom>
          <a:noFill/>
        </p:spPr>
        <p:txBody>
          <a:bodyPr wrap="square">
            <a:spAutoFit/>
          </a:bodyPr>
          <a:lstStyle/>
          <a:p>
            <a:pPr>
              <a:lnSpc>
                <a:spcPct val="150000"/>
              </a:lnSpc>
            </a:pPr>
            <a:r>
              <a:rPr lang="en-GB" sz="3600" b="1" i="1" u="sng" dirty="0">
                <a:solidFill>
                  <a:srgbClr val="006600"/>
                </a:solidFill>
              </a:rPr>
              <a:t>Examples 02: </a:t>
            </a:r>
            <a:r>
              <a:rPr lang="en-GB" sz="3600" b="1" dirty="0">
                <a:solidFill>
                  <a:srgbClr val="006600"/>
                </a:solidFill>
              </a:rPr>
              <a:t>Supercritical fluids (e.g., supercritical CO₂)</a:t>
            </a:r>
          </a:p>
          <a:p>
            <a:pPr>
              <a:lnSpc>
                <a:spcPct val="150000"/>
              </a:lnSpc>
            </a:pPr>
            <a:r>
              <a:rPr lang="en-GB" sz="3600" b="1" dirty="0">
                <a:solidFill>
                  <a:srgbClr val="006600"/>
                </a:solidFill>
              </a:rPr>
              <a:t>They are: less toxic, often recyclable, more efficient for certain extractions or reactions.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8E106E51-C447-07AF-862E-52C0F7C780AE}"/>
              </a:ext>
            </a:extLst>
          </p:cNvPr>
          <p:cNvSpPr txBox="1"/>
          <p:nvPr/>
        </p:nvSpPr>
        <p:spPr>
          <a:xfrm>
            <a:off x="697816" y="624585"/>
            <a:ext cx="16980584" cy="1038746"/>
          </a:xfrm>
          <a:prstGeom prst="rect">
            <a:avLst/>
          </a:prstGeom>
        </p:spPr>
        <p:txBody>
          <a:bodyPr wrap="square" lIns="0" tIns="0" rIns="0" bIns="0" rtlCol="0" anchor="t">
            <a:spAutoFit/>
          </a:bodyPr>
          <a:lstStyle/>
          <a:p>
            <a:pPr lvl="0" algn="ctr">
              <a:lnSpc>
                <a:spcPts val="8136"/>
              </a:lnSpc>
            </a:pPr>
            <a:r>
              <a:rPr lang="en-US" sz="7200" b="1" spc="-252" dirty="0">
                <a:solidFill>
                  <a:srgbClr val="086A35"/>
                </a:solidFill>
                <a:latin typeface="Gotham Bold"/>
                <a:ea typeface="Gotham Bold"/>
                <a:cs typeface="Gotham Bold"/>
                <a:sym typeface="Gotham Bold"/>
              </a:rPr>
              <a:t>7/ ’’</a:t>
            </a:r>
            <a:r>
              <a:rPr lang="en-US" sz="7200" b="1" i="1" spc="-252" dirty="0">
                <a:solidFill>
                  <a:srgbClr val="086A35"/>
                </a:solidFill>
                <a:latin typeface="Gotham Bold"/>
                <a:ea typeface="Gotham Bold"/>
                <a:cs typeface="Gotham Bold"/>
                <a:sym typeface="Gotham Bold"/>
              </a:rPr>
              <a:t>Bond Graph</a:t>
            </a:r>
            <a:r>
              <a:rPr lang="en-US" sz="7200" b="1" spc="-252" dirty="0">
                <a:solidFill>
                  <a:srgbClr val="086A35"/>
                </a:solidFill>
                <a:latin typeface="Gotham Bold"/>
                <a:ea typeface="Gotham Bold"/>
                <a:cs typeface="Gotham Bold"/>
                <a:sym typeface="Gotham Bold"/>
              </a:rPr>
              <a:t>’’</a:t>
            </a:r>
          </a:p>
        </p:txBody>
      </p:sp>
      <p:sp>
        <p:nvSpPr>
          <p:cNvPr id="5" name="Arrow: Pentagon 4">
            <a:extLst>
              <a:ext uri="{FF2B5EF4-FFF2-40B4-BE49-F238E27FC236}">
                <a16:creationId xmlns:a16="http://schemas.microsoft.com/office/drawing/2014/main" id="{DEE80B6F-9B4C-F4E6-BAB2-094D9161C1EF}"/>
              </a:ext>
            </a:extLst>
          </p:cNvPr>
          <p:cNvSpPr/>
          <p:nvPr/>
        </p:nvSpPr>
        <p:spPr>
          <a:xfrm>
            <a:off x="533400" y="2019300"/>
            <a:ext cx="5867400" cy="1038746"/>
          </a:xfrm>
          <a:prstGeom prst="homePlate">
            <a:avLst/>
          </a:prstGeom>
          <a:ln w="76200">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3600" b="1" dirty="0">
                <a:solidFill>
                  <a:srgbClr val="006600"/>
                </a:solidFill>
              </a:rPr>
              <a:t>1/ </a:t>
            </a:r>
            <a:r>
              <a:rPr lang="en-US" sz="3600" b="1" dirty="0">
                <a:solidFill>
                  <a:srgbClr val="006600"/>
                </a:solidFill>
              </a:rPr>
              <a:t>What is a Bond Graph?</a:t>
            </a:r>
            <a:endParaRPr lang="en-GB" sz="3600" b="1" dirty="0">
              <a:solidFill>
                <a:srgbClr val="006600"/>
              </a:solidFill>
            </a:endParaRPr>
          </a:p>
        </p:txBody>
      </p:sp>
      <p:sp>
        <p:nvSpPr>
          <p:cNvPr id="7" name="TextBox 6">
            <a:extLst>
              <a:ext uri="{FF2B5EF4-FFF2-40B4-BE49-F238E27FC236}">
                <a16:creationId xmlns:a16="http://schemas.microsoft.com/office/drawing/2014/main" id="{21E9F4CE-13FE-7FF8-35CE-14AB418250B9}"/>
              </a:ext>
            </a:extLst>
          </p:cNvPr>
          <p:cNvSpPr txBox="1"/>
          <p:nvPr/>
        </p:nvSpPr>
        <p:spPr>
          <a:xfrm>
            <a:off x="533400" y="3275515"/>
            <a:ext cx="17145000" cy="1754326"/>
          </a:xfrm>
          <a:prstGeom prst="rect">
            <a:avLst/>
          </a:prstGeom>
          <a:noFill/>
        </p:spPr>
        <p:txBody>
          <a:bodyPr wrap="square">
            <a:spAutoFit/>
          </a:bodyPr>
          <a:lstStyle/>
          <a:p>
            <a:pPr marL="571500" indent="-571500" algn="just">
              <a:buFont typeface="Wingdings" panose="05000000000000000000" pitchFamily="2" charset="2"/>
              <a:buChar char="Ø"/>
            </a:pPr>
            <a:r>
              <a:rPr lang="en-GB" sz="3600" b="1" dirty="0">
                <a:solidFill>
                  <a:srgbClr val="006600"/>
                </a:solidFill>
              </a:rPr>
              <a:t>A Bond Graph is a graphical modelling method used to represent any type of physical system: mechanical, electrical, thermal, hydraulic, chemical.</a:t>
            </a:r>
          </a:p>
          <a:p>
            <a:pPr marL="571500" indent="-571500" algn="just">
              <a:buFont typeface="Wingdings" panose="05000000000000000000" pitchFamily="2" charset="2"/>
              <a:buChar char="Ø"/>
            </a:pPr>
            <a:r>
              <a:rPr lang="en-GB" sz="3600" b="1" dirty="0">
                <a:solidFill>
                  <a:srgbClr val="006600"/>
                </a:solidFill>
              </a:rPr>
              <a:t>It serves to show how energy flows within a system.</a:t>
            </a:r>
          </a:p>
        </p:txBody>
      </p:sp>
      <p:sp>
        <p:nvSpPr>
          <p:cNvPr id="9" name="TextBox 8">
            <a:extLst>
              <a:ext uri="{FF2B5EF4-FFF2-40B4-BE49-F238E27FC236}">
                <a16:creationId xmlns:a16="http://schemas.microsoft.com/office/drawing/2014/main" id="{5B4D5FC1-34DF-EC9B-C5CF-BF437CF88605}"/>
              </a:ext>
            </a:extLst>
          </p:cNvPr>
          <p:cNvSpPr txBox="1"/>
          <p:nvPr/>
        </p:nvSpPr>
        <p:spPr>
          <a:xfrm>
            <a:off x="526942" y="6642025"/>
            <a:ext cx="17151458" cy="3416320"/>
          </a:xfrm>
          <a:prstGeom prst="rect">
            <a:avLst/>
          </a:prstGeom>
          <a:noFill/>
        </p:spPr>
        <p:txBody>
          <a:bodyPr wrap="square">
            <a:spAutoFit/>
          </a:bodyPr>
          <a:lstStyle/>
          <a:p>
            <a:pPr marL="571500" indent="-571500" algn="just">
              <a:buFont typeface="Wingdings" panose="05000000000000000000" pitchFamily="2" charset="2"/>
              <a:buChar char="Ø"/>
            </a:pPr>
            <a:r>
              <a:rPr lang="en-GB" sz="3600" b="1" dirty="0">
                <a:solidFill>
                  <a:srgbClr val="006600"/>
                </a:solidFill>
              </a:rPr>
              <a:t>Instead of simply describing the equations, a Bond Graph represents energy exchanges as connections (bonds) between elements. Each connection carries two quantities:</a:t>
            </a:r>
          </a:p>
          <a:p>
            <a:pPr marL="571500" indent="-571500" algn="just">
              <a:buFont typeface="Wingdings" panose="05000000000000000000" pitchFamily="2" charset="2"/>
              <a:buChar char="ü"/>
            </a:pPr>
            <a:r>
              <a:rPr lang="en-GB" sz="3600" b="1" dirty="0">
                <a:solidFill>
                  <a:srgbClr val="006600"/>
                </a:solidFill>
              </a:rPr>
              <a:t>Effort (such as tension, pressure, force, etc.)</a:t>
            </a:r>
          </a:p>
          <a:p>
            <a:pPr marL="571500" indent="-571500" algn="just">
              <a:buFont typeface="Wingdings" panose="05000000000000000000" pitchFamily="2" charset="2"/>
              <a:buChar char="ü"/>
            </a:pPr>
            <a:r>
              <a:rPr lang="en-GB" sz="3600" b="1" dirty="0">
                <a:solidFill>
                  <a:srgbClr val="006600"/>
                </a:solidFill>
              </a:rPr>
              <a:t>Flow (such as flow rate, velocity, current, etc.)</a:t>
            </a:r>
          </a:p>
          <a:p>
            <a:pPr algn="ctr"/>
            <a:r>
              <a:rPr lang="en-GB" sz="3600" b="1" i="1" dirty="0">
                <a:solidFill>
                  <a:srgbClr val="92D050"/>
                </a:solidFill>
              </a:rPr>
              <a:t>Energy = Effort × Flow.</a:t>
            </a:r>
          </a:p>
        </p:txBody>
      </p:sp>
      <p:sp>
        <p:nvSpPr>
          <p:cNvPr id="10" name="Arrow: Pentagon 9">
            <a:extLst>
              <a:ext uri="{FF2B5EF4-FFF2-40B4-BE49-F238E27FC236}">
                <a16:creationId xmlns:a16="http://schemas.microsoft.com/office/drawing/2014/main" id="{465CCB16-1383-F105-A0C2-4CCBB836C599}"/>
              </a:ext>
            </a:extLst>
          </p:cNvPr>
          <p:cNvSpPr/>
          <p:nvPr/>
        </p:nvSpPr>
        <p:spPr>
          <a:xfrm>
            <a:off x="526942" y="5316560"/>
            <a:ext cx="4121258" cy="1038746"/>
          </a:xfrm>
          <a:prstGeom prst="homePlate">
            <a:avLst/>
          </a:prstGeom>
          <a:ln w="76200">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3600" b="1" dirty="0">
                <a:solidFill>
                  <a:srgbClr val="006600"/>
                </a:solidFill>
              </a:rPr>
              <a:t>2/ </a:t>
            </a:r>
            <a:r>
              <a:rPr lang="en-US" sz="3600" b="1" dirty="0">
                <a:solidFill>
                  <a:srgbClr val="006600"/>
                </a:solidFill>
              </a:rPr>
              <a:t>Principal idea</a:t>
            </a:r>
            <a:endParaRPr lang="en-GB" sz="3600" b="1" dirty="0">
              <a:solidFill>
                <a:srgbClr val="006600"/>
              </a:solidFill>
            </a:endParaRPr>
          </a:p>
        </p:txBody>
      </p:sp>
    </p:spTree>
    <p:extLst>
      <p:ext uri="{BB962C8B-B14F-4D97-AF65-F5344CB8AC3E}">
        <p14:creationId xmlns:p14="http://schemas.microsoft.com/office/powerpoint/2010/main" val="7378911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E366BC19-FDED-8C5E-9062-1E31501A848A}"/>
              </a:ext>
            </a:extLst>
          </p:cNvPr>
          <p:cNvSpPr/>
          <p:nvPr/>
        </p:nvSpPr>
        <p:spPr>
          <a:xfrm>
            <a:off x="533400" y="2019300"/>
            <a:ext cx="6553200" cy="1038746"/>
          </a:xfrm>
          <a:prstGeom prst="homePlate">
            <a:avLst/>
          </a:prstGeom>
          <a:ln w="76200">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3600" b="1" dirty="0">
                <a:solidFill>
                  <a:srgbClr val="006600"/>
                </a:solidFill>
              </a:rPr>
              <a:t>3/ </a:t>
            </a:r>
            <a:r>
              <a:rPr lang="en-US" sz="3600" b="1" dirty="0">
                <a:solidFill>
                  <a:srgbClr val="006600"/>
                </a:solidFill>
              </a:rPr>
              <a:t>Advantages of ‘</a:t>
            </a:r>
            <a:r>
              <a:rPr lang="en-US" sz="3600" b="1" i="1" dirty="0">
                <a:solidFill>
                  <a:srgbClr val="006600"/>
                </a:solidFill>
              </a:rPr>
              <a:t>band graph</a:t>
            </a:r>
            <a:r>
              <a:rPr lang="en-US" sz="3600" b="1" dirty="0">
                <a:solidFill>
                  <a:srgbClr val="006600"/>
                </a:solidFill>
              </a:rPr>
              <a:t>’</a:t>
            </a:r>
            <a:endParaRPr lang="en-GB" sz="3600" b="1" dirty="0">
              <a:solidFill>
                <a:srgbClr val="006600"/>
              </a:solidFill>
            </a:endParaRPr>
          </a:p>
        </p:txBody>
      </p:sp>
      <p:sp>
        <p:nvSpPr>
          <p:cNvPr id="9" name="TextBox 2">
            <a:extLst>
              <a:ext uri="{FF2B5EF4-FFF2-40B4-BE49-F238E27FC236}">
                <a16:creationId xmlns:a16="http://schemas.microsoft.com/office/drawing/2014/main" id="{3335509C-08E0-579E-38DA-691ECFE2EB4C}"/>
              </a:ext>
            </a:extLst>
          </p:cNvPr>
          <p:cNvSpPr txBox="1"/>
          <p:nvPr/>
        </p:nvSpPr>
        <p:spPr>
          <a:xfrm>
            <a:off x="697816" y="624585"/>
            <a:ext cx="16980584" cy="1038746"/>
          </a:xfrm>
          <a:prstGeom prst="rect">
            <a:avLst/>
          </a:prstGeom>
        </p:spPr>
        <p:txBody>
          <a:bodyPr wrap="square" lIns="0" tIns="0" rIns="0" bIns="0" rtlCol="0" anchor="t">
            <a:spAutoFit/>
          </a:bodyPr>
          <a:lstStyle/>
          <a:p>
            <a:pPr lvl="0" algn="ctr">
              <a:lnSpc>
                <a:spcPts val="8136"/>
              </a:lnSpc>
            </a:pPr>
            <a:r>
              <a:rPr lang="en-US" sz="7200" b="1" spc="-252" dirty="0">
                <a:solidFill>
                  <a:srgbClr val="086A35"/>
                </a:solidFill>
                <a:latin typeface="Gotham Bold"/>
                <a:ea typeface="Gotham Bold"/>
                <a:cs typeface="Gotham Bold"/>
                <a:sym typeface="Gotham Bold"/>
              </a:rPr>
              <a:t>7/ ’’</a:t>
            </a:r>
            <a:r>
              <a:rPr lang="en-US" sz="7200" b="1" i="1" spc="-252" dirty="0">
                <a:solidFill>
                  <a:srgbClr val="086A35"/>
                </a:solidFill>
                <a:latin typeface="Gotham Bold"/>
                <a:ea typeface="Gotham Bold"/>
                <a:cs typeface="Gotham Bold"/>
                <a:sym typeface="Gotham Bold"/>
              </a:rPr>
              <a:t>Bond Graph</a:t>
            </a:r>
            <a:r>
              <a:rPr lang="en-US" sz="7200" b="1" spc="-252" dirty="0">
                <a:solidFill>
                  <a:srgbClr val="086A35"/>
                </a:solidFill>
                <a:latin typeface="Gotham Bold"/>
                <a:ea typeface="Gotham Bold"/>
                <a:cs typeface="Gotham Bold"/>
                <a:sym typeface="Gotham Bold"/>
              </a:rPr>
              <a:t>’’</a:t>
            </a:r>
          </a:p>
        </p:txBody>
      </p:sp>
      <p:sp>
        <p:nvSpPr>
          <p:cNvPr id="10" name="TextBox 9">
            <a:extLst>
              <a:ext uri="{FF2B5EF4-FFF2-40B4-BE49-F238E27FC236}">
                <a16:creationId xmlns:a16="http://schemas.microsoft.com/office/drawing/2014/main" id="{B95B9A65-4684-4439-F93E-97D355C11529}"/>
              </a:ext>
            </a:extLst>
          </p:cNvPr>
          <p:cNvSpPr txBox="1"/>
          <p:nvPr/>
        </p:nvSpPr>
        <p:spPr>
          <a:xfrm>
            <a:off x="533400" y="3414015"/>
            <a:ext cx="17145000" cy="2862322"/>
          </a:xfrm>
          <a:prstGeom prst="rect">
            <a:avLst/>
          </a:prstGeom>
          <a:noFill/>
        </p:spPr>
        <p:txBody>
          <a:bodyPr wrap="square">
            <a:spAutoFit/>
          </a:bodyPr>
          <a:lstStyle/>
          <a:p>
            <a:pPr algn="just"/>
            <a:r>
              <a:rPr lang="en-GB" sz="3600" b="1" dirty="0">
                <a:solidFill>
                  <a:srgbClr val="006600"/>
                </a:solidFill>
              </a:rPr>
              <a:t>Compared to other visual representations such as block diagrams, bond graphs have several advantages:</a:t>
            </a:r>
          </a:p>
          <a:p>
            <a:pPr marL="571500" indent="-571500" algn="just">
              <a:buFont typeface="Wingdings" panose="05000000000000000000" pitchFamily="2" charset="2"/>
              <a:buChar char="ü"/>
            </a:pPr>
            <a:r>
              <a:rPr lang="en-US" sz="3600" b="1" dirty="0">
                <a:solidFill>
                  <a:srgbClr val="006600"/>
                </a:solidFill>
              </a:rPr>
              <a:t>The unification of different physical domains into a single diagram;</a:t>
            </a:r>
          </a:p>
          <a:p>
            <a:pPr marL="571500" indent="-571500" algn="just">
              <a:buFont typeface="Wingdings" panose="05000000000000000000" pitchFamily="2" charset="2"/>
              <a:buChar char="ü"/>
            </a:pPr>
            <a:r>
              <a:rPr lang="en-US" sz="3600" b="1" dirty="0">
                <a:solidFill>
                  <a:srgbClr val="006600"/>
                </a:solidFill>
              </a:rPr>
              <a:t>A rapid understanding of how energy flows;</a:t>
            </a:r>
          </a:p>
          <a:p>
            <a:pPr marL="571500" indent="-571500" algn="just">
              <a:buFont typeface="Wingdings" panose="05000000000000000000" pitchFamily="2" charset="2"/>
              <a:buChar char="ü"/>
            </a:pPr>
            <a:r>
              <a:rPr lang="en-US" sz="3600" b="1" dirty="0">
                <a:solidFill>
                  <a:srgbClr val="006600"/>
                </a:solidFill>
              </a:rPr>
              <a:t>An easy transition from the diagram to the mathematical model (equations);</a:t>
            </a:r>
            <a:endParaRPr lang="en-GB" sz="3600" b="1" dirty="0">
              <a:solidFill>
                <a:srgbClr val="006600"/>
              </a:solidFill>
            </a:endParaRPr>
          </a:p>
        </p:txBody>
      </p:sp>
    </p:spTree>
    <p:extLst>
      <p:ext uri="{BB962C8B-B14F-4D97-AF65-F5344CB8AC3E}">
        <p14:creationId xmlns:p14="http://schemas.microsoft.com/office/powerpoint/2010/main" val="17894145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15E49E1-7F59-A452-A1C3-FE40E39F67AB}"/>
              </a:ext>
            </a:extLst>
          </p:cNvPr>
          <p:cNvGraphicFramePr>
            <a:graphicFrameLocks noGrp="1"/>
          </p:cNvGraphicFramePr>
          <p:nvPr>
            <p:extLst>
              <p:ext uri="{D42A27DB-BD31-4B8C-83A1-F6EECF244321}">
                <p14:modId xmlns:p14="http://schemas.microsoft.com/office/powerpoint/2010/main" val="1352128458"/>
              </p:ext>
            </p:extLst>
          </p:nvPr>
        </p:nvGraphicFramePr>
        <p:xfrm>
          <a:off x="419100" y="2247900"/>
          <a:ext cx="17449800" cy="7477074"/>
        </p:xfrm>
        <a:graphic>
          <a:graphicData uri="http://schemas.openxmlformats.org/drawingml/2006/table">
            <a:tbl>
              <a:tblPr>
                <a:tableStyleId>{0505E3EF-67EA-436B-97B2-0124C06EBD24}</a:tableStyleId>
              </a:tblPr>
              <a:tblGrid>
                <a:gridCol w="2552700">
                  <a:extLst>
                    <a:ext uri="{9D8B030D-6E8A-4147-A177-3AD203B41FA5}">
                      <a16:colId xmlns:a16="http://schemas.microsoft.com/office/drawing/2014/main" val="3435196433"/>
                    </a:ext>
                  </a:extLst>
                </a:gridCol>
                <a:gridCol w="5638800">
                  <a:extLst>
                    <a:ext uri="{9D8B030D-6E8A-4147-A177-3AD203B41FA5}">
                      <a16:colId xmlns:a16="http://schemas.microsoft.com/office/drawing/2014/main" val="1177002313"/>
                    </a:ext>
                  </a:extLst>
                </a:gridCol>
                <a:gridCol w="9258300">
                  <a:extLst>
                    <a:ext uri="{9D8B030D-6E8A-4147-A177-3AD203B41FA5}">
                      <a16:colId xmlns:a16="http://schemas.microsoft.com/office/drawing/2014/main" val="667596132"/>
                    </a:ext>
                  </a:extLst>
                </a:gridCol>
              </a:tblGrid>
              <a:tr h="814379">
                <a:tc>
                  <a:txBody>
                    <a:bodyPr/>
                    <a:lstStyle/>
                    <a:p>
                      <a:pPr algn="ctr">
                        <a:buNone/>
                      </a:pPr>
                      <a:r>
                        <a:rPr lang="fr-FR" sz="3600"/>
                        <a:t>Symbol</a:t>
                      </a:r>
                    </a:p>
                  </a:txBody>
                  <a:tcPr anchor="ctr"/>
                </a:tc>
                <a:tc>
                  <a:txBody>
                    <a:bodyPr/>
                    <a:lstStyle/>
                    <a:p>
                      <a:pPr algn="ctr">
                        <a:buNone/>
                      </a:pPr>
                      <a:r>
                        <a:rPr lang="fr-FR" sz="3600"/>
                        <a:t>Meaning</a:t>
                      </a:r>
                    </a:p>
                  </a:txBody>
                  <a:tcPr anchor="ctr"/>
                </a:tc>
                <a:tc>
                  <a:txBody>
                    <a:bodyPr/>
                    <a:lstStyle/>
                    <a:p>
                      <a:pPr algn="ctr">
                        <a:buNone/>
                      </a:pPr>
                      <a:r>
                        <a:rPr lang="fr-FR" sz="3600"/>
                        <a:t>Example</a:t>
                      </a:r>
                    </a:p>
                  </a:txBody>
                  <a:tcPr anchor="ctr"/>
                </a:tc>
                <a:extLst>
                  <a:ext uri="{0D108BD9-81ED-4DB2-BD59-A6C34878D82A}">
                    <a16:rowId xmlns:a16="http://schemas.microsoft.com/office/drawing/2014/main" val="3423441113"/>
                  </a:ext>
                </a:extLst>
              </a:tr>
              <a:tr h="938221">
                <a:tc>
                  <a:txBody>
                    <a:bodyPr/>
                    <a:lstStyle/>
                    <a:p>
                      <a:pPr algn="ctr">
                        <a:buNone/>
                      </a:pPr>
                      <a:r>
                        <a:rPr lang="fr-FR" sz="3600" b="1"/>
                        <a:t>R</a:t>
                      </a:r>
                      <a:endParaRPr lang="fr-FR" sz="3600"/>
                    </a:p>
                  </a:txBody>
                  <a:tcPr anchor="ctr"/>
                </a:tc>
                <a:tc>
                  <a:txBody>
                    <a:bodyPr/>
                    <a:lstStyle/>
                    <a:p>
                      <a:pPr algn="ctr">
                        <a:buNone/>
                      </a:pPr>
                      <a:r>
                        <a:rPr lang="fr-FR" sz="3600"/>
                        <a:t>Resistance (energy loss)</a:t>
                      </a:r>
                    </a:p>
                  </a:txBody>
                  <a:tcPr anchor="ctr"/>
                </a:tc>
                <a:tc>
                  <a:txBody>
                    <a:bodyPr/>
                    <a:lstStyle/>
                    <a:p>
                      <a:pPr algn="ctr">
                        <a:buNone/>
                      </a:pPr>
                      <a:r>
                        <a:rPr lang="fr-FR" sz="3600" dirty="0"/>
                        <a:t>friction, </a:t>
                      </a:r>
                      <a:r>
                        <a:rPr lang="fr-FR" sz="3600" dirty="0" err="1"/>
                        <a:t>electrical</a:t>
                      </a:r>
                      <a:r>
                        <a:rPr lang="fr-FR" sz="3600" dirty="0"/>
                        <a:t> </a:t>
                      </a:r>
                      <a:r>
                        <a:rPr lang="fr-FR" sz="3600" dirty="0" err="1"/>
                        <a:t>resistor</a:t>
                      </a:r>
                      <a:r>
                        <a:rPr lang="fr-FR" sz="3600" dirty="0"/>
                        <a:t> </a:t>
                      </a:r>
                      <a:r>
                        <a:rPr lang="ar-DZ" sz="3600" dirty="0"/>
                        <a:t>الاحتكاك، المقاومة الكهربائية</a:t>
                      </a:r>
                      <a:endParaRPr lang="fr-FR" sz="3600" dirty="0"/>
                    </a:p>
                  </a:txBody>
                  <a:tcPr anchor="ctr"/>
                </a:tc>
                <a:extLst>
                  <a:ext uri="{0D108BD9-81ED-4DB2-BD59-A6C34878D82A}">
                    <a16:rowId xmlns:a16="http://schemas.microsoft.com/office/drawing/2014/main" val="894819799"/>
                  </a:ext>
                </a:extLst>
              </a:tr>
              <a:tr h="838200">
                <a:tc>
                  <a:txBody>
                    <a:bodyPr/>
                    <a:lstStyle/>
                    <a:p>
                      <a:pPr algn="ctr">
                        <a:buNone/>
                      </a:pPr>
                      <a:r>
                        <a:rPr lang="fr-FR" sz="3600" b="1"/>
                        <a:t>C</a:t>
                      </a:r>
                      <a:endParaRPr lang="fr-FR" sz="3600"/>
                    </a:p>
                  </a:txBody>
                  <a:tcPr anchor="ctr"/>
                </a:tc>
                <a:tc>
                  <a:txBody>
                    <a:bodyPr/>
                    <a:lstStyle/>
                    <a:p>
                      <a:pPr algn="ctr">
                        <a:buNone/>
                      </a:pPr>
                      <a:r>
                        <a:rPr lang="fr-FR" sz="3600" dirty="0"/>
                        <a:t>Capacitance (</a:t>
                      </a:r>
                      <a:r>
                        <a:rPr lang="fr-FR" sz="3600" dirty="0" err="1"/>
                        <a:t>energy</a:t>
                      </a:r>
                      <a:r>
                        <a:rPr lang="fr-FR" sz="3600" dirty="0"/>
                        <a:t> </a:t>
                      </a:r>
                      <a:r>
                        <a:rPr lang="fr-FR" sz="3600" dirty="0" err="1"/>
                        <a:t>storage</a:t>
                      </a:r>
                      <a:r>
                        <a:rPr lang="fr-FR" sz="3600" dirty="0"/>
                        <a:t>)</a:t>
                      </a:r>
                    </a:p>
                  </a:txBody>
                  <a:tcPr anchor="ctr"/>
                </a:tc>
                <a:tc>
                  <a:txBody>
                    <a:bodyPr/>
                    <a:lstStyle/>
                    <a:p>
                      <a:pPr algn="ctr">
                        <a:buNone/>
                      </a:pPr>
                      <a:r>
                        <a:rPr lang="fr-FR" sz="3600" dirty="0" err="1"/>
                        <a:t>capacitor</a:t>
                      </a:r>
                      <a:r>
                        <a:rPr lang="fr-FR" sz="3600" dirty="0"/>
                        <a:t>, tank </a:t>
                      </a:r>
                      <a:r>
                        <a:rPr lang="ar-DZ" sz="3600" dirty="0"/>
                        <a:t>مكثف، خزان</a:t>
                      </a:r>
                      <a:endParaRPr lang="fr-FR" sz="3600" dirty="0"/>
                    </a:p>
                  </a:txBody>
                  <a:tcPr anchor="ctr"/>
                </a:tc>
                <a:extLst>
                  <a:ext uri="{0D108BD9-81ED-4DB2-BD59-A6C34878D82A}">
                    <a16:rowId xmlns:a16="http://schemas.microsoft.com/office/drawing/2014/main" val="2118014458"/>
                  </a:ext>
                </a:extLst>
              </a:tr>
              <a:tr h="814379">
                <a:tc>
                  <a:txBody>
                    <a:bodyPr/>
                    <a:lstStyle/>
                    <a:p>
                      <a:pPr algn="ctr">
                        <a:buNone/>
                      </a:pPr>
                      <a:r>
                        <a:rPr lang="fr-FR" sz="3600" b="1"/>
                        <a:t>I</a:t>
                      </a:r>
                      <a:endParaRPr lang="fr-FR" sz="3600"/>
                    </a:p>
                  </a:txBody>
                  <a:tcPr anchor="ctr"/>
                </a:tc>
                <a:tc>
                  <a:txBody>
                    <a:bodyPr/>
                    <a:lstStyle/>
                    <a:p>
                      <a:pPr algn="ctr">
                        <a:buNone/>
                      </a:pPr>
                      <a:r>
                        <a:rPr lang="fr-FR" sz="3600" dirty="0" err="1"/>
                        <a:t>Inertia</a:t>
                      </a:r>
                      <a:r>
                        <a:rPr lang="fr-FR" sz="3600" dirty="0"/>
                        <a:t> </a:t>
                      </a:r>
                    </a:p>
                  </a:txBody>
                  <a:tcPr anchor="ctr"/>
                </a:tc>
                <a:tc>
                  <a:txBody>
                    <a:bodyPr/>
                    <a:lstStyle/>
                    <a:p>
                      <a:pPr algn="ctr">
                        <a:buNone/>
                      </a:pPr>
                      <a:r>
                        <a:rPr lang="fr-FR" sz="3600" dirty="0"/>
                        <a:t>mass, inductance </a:t>
                      </a:r>
                      <a:r>
                        <a:rPr lang="ar-DZ" sz="3600" dirty="0"/>
                        <a:t>الكتلة، الحث</a:t>
                      </a:r>
                      <a:endParaRPr lang="fr-FR" sz="3600" dirty="0"/>
                    </a:p>
                  </a:txBody>
                  <a:tcPr anchor="ctr"/>
                </a:tc>
                <a:extLst>
                  <a:ext uri="{0D108BD9-81ED-4DB2-BD59-A6C34878D82A}">
                    <a16:rowId xmlns:a16="http://schemas.microsoft.com/office/drawing/2014/main" val="1694026268"/>
                  </a:ext>
                </a:extLst>
              </a:tr>
              <a:tr h="814379">
                <a:tc>
                  <a:txBody>
                    <a:bodyPr/>
                    <a:lstStyle/>
                    <a:p>
                      <a:pPr algn="ctr">
                        <a:buNone/>
                      </a:pPr>
                      <a:r>
                        <a:rPr lang="fr-FR" sz="3600" b="1"/>
                        <a:t>Se / Sf</a:t>
                      </a:r>
                      <a:endParaRPr lang="fr-FR" sz="3600"/>
                    </a:p>
                  </a:txBody>
                  <a:tcPr anchor="ctr"/>
                </a:tc>
                <a:tc>
                  <a:txBody>
                    <a:bodyPr/>
                    <a:lstStyle/>
                    <a:p>
                      <a:pPr algn="ctr">
                        <a:buNone/>
                      </a:pPr>
                      <a:r>
                        <a:rPr lang="fr-FR" sz="3600"/>
                        <a:t>Source of effort / flow</a:t>
                      </a:r>
                    </a:p>
                  </a:txBody>
                  <a:tcPr anchor="ctr"/>
                </a:tc>
                <a:tc>
                  <a:txBody>
                    <a:bodyPr/>
                    <a:lstStyle/>
                    <a:p>
                      <a:pPr algn="ctr">
                        <a:buNone/>
                      </a:pPr>
                      <a:r>
                        <a:rPr lang="fr-FR" sz="3600" dirty="0"/>
                        <a:t>voltage source, </a:t>
                      </a:r>
                      <a:r>
                        <a:rPr lang="fr-FR" sz="3600" dirty="0" err="1"/>
                        <a:t>pump</a:t>
                      </a:r>
                      <a:r>
                        <a:rPr lang="ar-DZ" sz="3600" dirty="0"/>
                        <a:t> مصدر الجهد، المضخة </a:t>
                      </a:r>
                      <a:endParaRPr lang="fr-FR" sz="3600" dirty="0"/>
                    </a:p>
                  </a:txBody>
                  <a:tcPr anchor="ctr"/>
                </a:tc>
                <a:extLst>
                  <a:ext uri="{0D108BD9-81ED-4DB2-BD59-A6C34878D82A}">
                    <a16:rowId xmlns:a16="http://schemas.microsoft.com/office/drawing/2014/main" val="1711174669"/>
                  </a:ext>
                </a:extLst>
              </a:tr>
              <a:tr h="814379">
                <a:tc>
                  <a:txBody>
                    <a:bodyPr/>
                    <a:lstStyle/>
                    <a:p>
                      <a:pPr algn="ctr">
                        <a:buNone/>
                      </a:pPr>
                      <a:r>
                        <a:rPr lang="fr-FR" sz="3600" b="1"/>
                        <a:t>TF</a:t>
                      </a:r>
                      <a:endParaRPr lang="fr-FR" sz="3600"/>
                    </a:p>
                  </a:txBody>
                  <a:tcPr anchor="ctr"/>
                </a:tc>
                <a:tc>
                  <a:txBody>
                    <a:bodyPr/>
                    <a:lstStyle/>
                    <a:p>
                      <a:pPr algn="ctr">
                        <a:buNone/>
                      </a:pPr>
                      <a:r>
                        <a:rPr lang="fr-FR" sz="3600"/>
                        <a:t>Transformer</a:t>
                      </a:r>
                    </a:p>
                  </a:txBody>
                  <a:tcPr anchor="ctr"/>
                </a:tc>
                <a:tc>
                  <a:txBody>
                    <a:bodyPr/>
                    <a:lstStyle/>
                    <a:p>
                      <a:pPr algn="ctr">
                        <a:buNone/>
                      </a:pPr>
                      <a:r>
                        <a:rPr lang="fr-FR" sz="3600" dirty="0"/>
                        <a:t>transformer</a:t>
                      </a:r>
                      <a:r>
                        <a:rPr lang="ar-DZ" sz="3600" dirty="0"/>
                        <a:t> محول </a:t>
                      </a:r>
                      <a:endParaRPr lang="fr-FR" sz="3600" dirty="0"/>
                    </a:p>
                  </a:txBody>
                  <a:tcPr anchor="ctr"/>
                </a:tc>
                <a:extLst>
                  <a:ext uri="{0D108BD9-81ED-4DB2-BD59-A6C34878D82A}">
                    <a16:rowId xmlns:a16="http://schemas.microsoft.com/office/drawing/2014/main" val="1513406335"/>
                  </a:ext>
                </a:extLst>
              </a:tr>
              <a:tr h="814379">
                <a:tc>
                  <a:txBody>
                    <a:bodyPr/>
                    <a:lstStyle/>
                    <a:p>
                      <a:pPr algn="ctr">
                        <a:buNone/>
                      </a:pPr>
                      <a:r>
                        <a:rPr lang="fr-FR" sz="3600" b="1"/>
                        <a:t>GY</a:t>
                      </a:r>
                      <a:endParaRPr lang="fr-FR" sz="3600"/>
                    </a:p>
                  </a:txBody>
                  <a:tcPr anchor="ctr"/>
                </a:tc>
                <a:tc>
                  <a:txBody>
                    <a:bodyPr/>
                    <a:lstStyle/>
                    <a:p>
                      <a:pPr algn="ctr">
                        <a:buNone/>
                      </a:pPr>
                      <a:r>
                        <a:rPr lang="fr-FR" sz="3600"/>
                        <a:t>Gyrator</a:t>
                      </a:r>
                    </a:p>
                  </a:txBody>
                  <a:tcPr anchor="ctr"/>
                </a:tc>
                <a:tc>
                  <a:txBody>
                    <a:bodyPr/>
                    <a:lstStyle/>
                    <a:p>
                      <a:pPr algn="ctr">
                        <a:buNone/>
                      </a:pPr>
                      <a:r>
                        <a:rPr lang="fr-FR" sz="3600" dirty="0" err="1"/>
                        <a:t>electric</a:t>
                      </a:r>
                      <a:r>
                        <a:rPr lang="fr-FR" sz="3600" dirty="0"/>
                        <a:t> </a:t>
                      </a:r>
                      <a:r>
                        <a:rPr lang="fr-FR" sz="3600" dirty="0" err="1"/>
                        <a:t>motor</a:t>
                      </a:r>
                      <a:r>
                        <a:rPr lang="ar-DZ" sz="3600" dirty="0"/>
                        <a:t> محرك كهربائي </a:t>
                      </a:r>
                      <a:endParaRPr lang="fr-FR" sz="3600" dirty="0"/>
                    </a:p>
                  </a:txBody>
                  <a:tcPr anchor="ctr"/>
                </a:tc>
                <a:extLst>
                  <a:ext uri="{0D108BD9-81ED-4DB2-BD59-A6C34878D82A}">
                    <a16:rowId xmlns:a16="http://schemas.microsoft.com/office/drawing/2014/main" val="694316836"/>
                  </a:ext>
                </a:extLst>
              </a:tr>
              <a:tr h="814379">
                <a:tc>
                  <a:txBody>
                    <a:bodyPr/>
                    <a:lstStyle/>
                    <a:p>
                      <a:pPr algn="ctr">
                        <a:buNone/>
                      </a:pPr>
                      <a:r>
                        <a:rPr lang="fr-FR" sz="3600" b="1"/>
                        <a:t>0-junction</a:t>
                      </a:r>
                      <a:endParaRPr lang="fr-FR" sz="3600"/>
                    </a:p>
                  </a:txBody>
                  <a:tcPr anchor="ctr"/>
                </a:tc>
                <a:tc>
                  <a:txBody>
                    <a:bodyPr/>
                    <a:lstStyle/>
                    <a:p>
                      <a:pPr algn="ctr">
                        <a:buNone/>
                      </a:pPr>
                      <a:r>
                        <a:rPr lang="fr-FR" sz="3600"/>
                        <a:t>Same effort, flows split</a:t>
                      </a:r>
                    </a:p>
                  </a:txBody>
                  <a:tcPr anchor="ctr"/>
                </a:tc>
                <a:tc>
                  <a:txBody>
                    <a:bodyPr/>
                    <a:lstStyle/>
                    <a:p>
                      <a:pPr algn="ctr">
                        <a:buNone/>
                      </a:pPr>
                      <a:r>
                        <a:rPr lang="fr-FR" sz="3600" dirty="0" err="1"/>
                        <a:t>electrical</a:t>
                      </a:r>
                      <a:r>
                        <a:rPr lang="fr-FR" sz="3600" dirty="0"/>
                        <a:t> </a:t>
                      </a:r>
                      <a:r>
                        <a:rPr lang="fr-FR" sz="3600" dirty="0" err="1"/>
                        <a:t>node</a:t>
                      </a:r>
                      <a:r>
                        <a:rPr lang="ar-DZ" sz="3600" dirty="0"/>
                        <a:t> العقدة الكهربائية </a:t>
                      </a:r>
                      <a:endParaRPr lang="fr-FR" sz="3600" dirty="0"/>
                    </a:p>
                  </a:txBody>
                  <a:tcPr anchor="ctr"/>
                </a:tc>
                <a:extLst>
                  <a:ext uri="{0D108BD9-81ED-4DB2-BD59-A6C34878D82A}">
                    <a16:rowId xmlns:a16="http://schemas.microsoft.com/office/drawing/2014/main" val="2971285933"/>
                  </a:ext>
                </a:extLst>
              </a:tr>
              <a:tr h="814379">
                <a:tc>
                  <a:txBody>
                    <a:bodyPr/>
                    <a:lstStyle/>
                    <a:p>
                      <a:pPr algn="ctr">
                        <a:buNone/>
                      </a:pPr>
                      <a:r>
                        <a:rPr lang="fr-FR" sz="3600" b="1"/>
                        <a:t>1-junction</a:t>
                      </a:r>
                      <a:endParaRPr lang="fr-FR" sz="3600"/>
                    </a:p>
                  </a:txBody>
                  <a:tcPr anchor="ctr"/>
                </a:tc>
                <a:tc>
                  <a:txBody>
                    <a:bodyPr/>
                    <a:lstStyle/>
                    <a:p>
                      <a:pPr algn="ctr">
                        <a:buNone/>
                      </a:pPr>
                      <a:r>
                        <a:rPr lang="fr-FR" sz="3600"/>
                        <a:t>Same flow, efforts split</a:t>
                      </a:r>
                    </a:p>
                  </a:txBody>
                  <a:tcPr anchor="ctr"/>
                </a:tc>
                <a:tc>
                  <a:txBody>
                    <a:bodyPr/>
                    <a:lstStyle/>
                    <a:p>
                      <a:pPr algn="ctr">
                        <a:buNone/>
                      </a:pPr>
                      <a:r>
                        <a:rPr lang="fr-FR" sz="3600" dirty="0" err="1"/>
                        <a:t>mechanical</a:t>
                      </a:r>
                      <a:r>
                        <a:rPr lang="fr-FR" sz="3600" dirty="0"/>
                        <a:t> </a:t>
                      </a:r>
                      <a:r>
                        <a:rPr lang="fr-FR" sz="3600" dirty="0" err="1"/>
                        <a:t>shaft</a:t>
                      </a:r>
                      <a:r>
                        <a:rPr lang="ar-DZ" sz="3600" dirty="0"/>
                        <a:t>عمود ميكانيكي </a:t>
                      </a:r>
                      <a:endParaRPr lang="fr-FR" sz="3600" dirty="0"/>
                    </a:p>
                  </a:txBody>
                  <a:tcPr anchor="ctr"/>
                </a:tc>
                <a:extLst>
                  <a:ext uri="{0D108BD9-81ED-4DB2-BD59-A6C34878D82A}">
                    <a16:rowId xmlns:a16="http://schemas.microsoft.com/office/drawing/2014/main" val="3255876013"/>
                  </a:ext>
                </a:extLst>
              </a:tr>
            </a:tbl>
          </a:graphicData>
        </a:graphic>
      </p:graphicFrame>
      <p:sp>
        <p:nvSpPr>
          <p:cNvPr id="3" name="Arrow: Pentagon 2">
            <a:extLst>
              <a:ext uri="{FF2B5EF4-FFF2-40B4-BE49-F238E27FC236}">
                <a16:creationId xmlns:a16="http://schemas.microsoft.com/office/drawing/2014/main" id="{7D05D906-F731-6A60-6C11-778CF1EF8539}"/>
              </a:ext>
            </a:extLst>
          </p:cNvPr>
          <p:cNvSpPr/>
          <p:nvPr/>
        </p:nvSpPr>
        <p:spPr>
          <a:xfrm>
            <a:off x="438473" y="597543"/>
            <a:ext cx="7543800" cy="1038746"/>
          </a:xfrm>
          <a:prstGeom prst="homePlate">
            <a:avLst/>
          </a:prstGeom>
          <a:ln w="76200">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3600" b="1" dirty="0">
                <a:solidFill>
                  <a:srgbClr val="006600"/>
                </a:solidFill>
              </a:rPr>
              <a:t>4/ Symbol significations</a:t>
            </a:r>
          </a:p>
        </p:txBody>
      </p:sp>
    </p:spTree>
    <p:extLst>
      <p:ext uri="{BB962C8B-B14F-4D97-AF65-F5344CB8AC3E}">
        <p14:creationId xmlns:p14="http://schemas.microsoft.com/office/powerpoint/2010/main" val="577497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97816" y="624585"/>
            <a:ext cx="16828184" cy="2077492"/>
          </a:xfrm>
          <a:prstGeom prst="rect">
            <a:avLst/>
          </a:prstGeom>
        </p:spPr>
        <p:txBody>
          <a:bodyPr wrap="square" lIns="0" tIns="0" rIns="0" bIns="0" rtlCol="0" anchor="t">
            <a:spAutoFit/>
          </a:bodyPr>
          <a:lstStyle/>
          <a:p>
            <a:pPr marL="0" lvl="0" indent="0" algn="ctr">
              <a:lnSpc>
                <a:spcPts val="8136"/>
              </a:lnSpc>
            </a:pPr>
            <a:r>
              <a:rPr lang="en-US" sz="7200" b="1" spc="-252" dirty="0">
                <a:solidFill>
                  <a:srgbClr val="086A35"/>
                </a:solidFill>
                <a:latin typeface="Gotham Bold"/>
                <a:ea typeface="Gotham Bold"/>
                <a:cs typeface="Gotham Bold"/>
                <a:sym typeface="Gotham Bold"/>
              </a:rPr>
              <a:t>Introduction to process engineering design</a:t>
            </a:r>
          </a:p>
        </p:txBody>
      </p:sp>
      <p:sp>
        <p:nvSpPr>
          <p:cNvPr id="3" name="TextBox 3"/>
          <p:cNvSpPr txBox="1"/>
          <p:nvPr/>
        </p:nvSpPr>
        <p:spPr>
          <a:xfrm>
            <a:off x="1028699" y="2863627"/>
            <a:ext cx="16230600" cy="1502976"/>
          </a:xfrm>
          <a:prstGeom prst="rect">
            <a:avLst/>
          </a:prstGeom>
        </p:spPr>
        <p:txBody>
          <a:bodyPr lIns="0" tIns="0" rIns="0" bIns="0" rtlCol="0" anchor="t">
            <a:spAutoFit/>
          </a:bodyPr>
          <a:lstStyle/>
          <a:p>
            <a:pPr lvl="0" algn="just">
              <a:lnSpc>
                <a:spcPts val="4049"/>
              </a:lnSpc>
              <a:spcBef>
                <a:spcPct val="0"/>
              </a:spcBef>
            </a:pPr>
            <a:r>
              <a:rPr lang="en-US" sz="2999" spc="179" dirty="0">
                <a:solidFill>
                  <a:srgbClr val="086A35"/>
                </a:solidFill>
                <a:latin typeface="Gotham"/>
                <a:ea typeface="Gotham"/>
                <a:cs typeface="Gotham"/>
                <a:sym typeface="Gotham"/>
              </a:rPr>
              <a:t>The design of processes must take into account technical and economic criteria by adapting the sustainable development strategy which allows for the addition of environmental and social criteria.</a:t>
            </a:r>
            <a:endParaRPr lang="en-US" sz="2999" u="none" spc="179" dirty="0">
              <a:solidFill>
                <a:srgbClr val="086A35"/>
              </a:solidFill>
              <a:latin typeface="Gotham"/>
              <a:ea typeface="Gotham"/>
              <a:cs typeface="Gotham"/>
              <a:sym typeface="Gotham"/>
            </a:endParaRPr>
          </a:p>
        </p:txBody>
      </p:sp>
      <p:pic>
        <p:nvPicPr>
          <p:cNvPr id="8" name="Picture 7">
            <a:extLst>
              <a:ext uri="{FF2B5EF4-FFF2-40B4-BE49-F238E27FC236}">
                <a16:creationId xmlns:a16="http://schemas.microsoft.com/office/drawing/2014/main" id="{9EA9DF06-297C-6E8A-4635-9DB85B55465C}"/>
              </a:ext>
            </a:extLst>
          </p:cNvPr>
          <p:cNvPicPr>
            <a:picLocks noChangeAspect="1"/>
          </p:cNvPicPr>
          <p:nvPr/>
        </p:nvPicPr>
        <p:blipFill>
          <a:blip r:embed="rId2"/>
          <a:stretch>
            <a:fillRect/>
          </a:stretch>
        </p:blipFill>
        <p:spPr>
          <a:xfrm>
            <a:off x="3858712" y="6134100"/>
            <a:ext cx="10570575" cy="3807846"/>
          </a:xfrm>
          <a:prstGeom prst="rect">
            <a:avLst/>
          </a:prstGeom>
        </p:spPr>
      </p:pic>
      <p:sp>
        <p:nvSpPr>
          <p:cNvPr id="5" name="TextBox 4">
            <a:extLst>
              <a:ext uri="{FF2B5EF4-FFF2-40B4-BE49-F238E27FC236}">
                <a16:creationId xmlns:a16="http://schemas.microsoft.com/office/drawing/2014/main" id="{C2AD2A07-4AE2-B1A1-298B-0E4FF6605046}"/>
              </a:ext>
            </a:extLst>
          </p:cNvPr>
          <p:cNvSpPr txBox="1"/>
          <p:nvPr/>
        </p:nvSpPr>
        <p:spPr>
          <a:xfrm>
            <a:off x="1028698" y="4528153"/>
            <a:ext cx="16230599" cy="1277914"/>
          </a:xfrm>
          <a:prstGeom prst="rect">
            <a:avLst/>
          </a:prstGeom>
          <a:noFill/>
        </p:spPr>
        <p:txBody>
          <a:bodyPr wrap="square">
            <a:spAutoFit/>
          </a:bodyPr>
          <a:lstStyle/>
          <a:p>
            <a:pPr algn="just" rtl="1">
              <a:lnSpc>
                <a:spcPct val="107000"/>
              </a:lnSpc>
              <a:spcAft>
                <a:spcPts val="800"/>
              </a:spcAft>
              <a:buNone/>
            </a:pPr>
            <a:r>
              <a:rPr lang="ar-SA" sz="3600" kern="100" dirty="0">
                <a:solidFill>
                  <a:srgbClr val="006600"/>
                </a:solidFill>
                <a:effectLst/>
                <a:latin typeface="Amiri" panose="00000500000000000000" pitchFamily="2" charset="-78"/>
                <a:ea typeface="Amiri" panose="00000500000000000000" pitchFamily="2" charset="-78"/>
                <a:cs typeface="Amiri" panose="00000500000000000000" pitchFamily="2" charset="-78"/>
              </a:rPr>
              <a:t>يجب أن يأخذ تصميم العمليات في الاعتبار المعايير الفنية والاقتصادية من خلال تكييف استراتيجية التنمية المستدامة التي تسمح بإضافة المعايير البيئية والاجتماعية</a:t>
            </a:r>
            <a:r>
              <a:rPr lang="en-GB" sz="3600" kern="100" dirty="0">
                <a:solidFill>
                  <a:srgbClr val="006600"/>
                </a:solidFill>
                <a:effectLst/>
                <a:latin typeface="Amiri" panose="00000500000000000000" pitchFamily="2" charset="-78"/>
                <a:ea typeface="Amiri" panose="00000500000000000000" pitchFamily="2" charset="-78"/>
                <a:cs typeface="Amiri" panose="00000500000000000000" pitchFamily="2" charset="-78"/>
              </a:rPr>
              <a:t>.</a:t>
            </a:r>
            <a:endParaRPr lang="fr-FR" sz="3600" kern="100" dirty="0">
              <a:solidFill>
                <a:srgbClr val="006600"/>
              </a:solidFill>
              <a:effectLst/>
              <a:latin typeface="Amiri" panose="00000500000000000000" pitchFamily="2" charset="-78"/>
              <a:ea typeface="Amiri" panose="00000500000000000000" pitchFamily="2" charset="-78"/>
              <a:cs typeface="Amiri" panose="00000500000000000000" pitchFamily="2" charset="-78"/>
            </a:endParaRPr>
          </a:p>
        </p:txBody>
      </p:sp>
    </p:spTree>
    <p:extLst>
      <p:ext uri="{BB962C8B-B14F-4D97-AF65-F5344CB8AC3E}">
        <p14:creationId xmlns:p14="http://schemas.microsoft.com/office/powerpoint/2010/main" val="34405729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3F889E-D2C0-6B93-EF57-54AF4BCC8BF3}"/>
              </a:ext>
            </a:extLst>
          </p:cNvPr>
          <p:cNvPicPr>
            <a:picLocks noChangeAspect="1"/>
          </p:cNvPicPr>
          <p:nvPr/>
        </p:nvPicPr>
        <p:blipFill>
          <a:blip r:embed="rId2"/>
          <a:srcRect r="1279"/>
          <a:stretch>
            <a:fillRect/>
          </a:stretch>
        </p:blipFill>
        <p:spPr>
          <a:xfrm>
            <a:off x="152400" y="188796"/>
            <a:ext cx="14706600" cy="99094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C65AE267-CFD3-F609-634E-2508D372C0DD}"/>
              </a:ext>
            </a:extLst>
          </p:cNvPr>
          <p:cNvSpPr txBox="1"/>
          <p:nvPr/>
        </p:nvSpPr>
        <p:spPr>
          <a:xfrm>
            <a:off x="14935200" y="2881342"/>
            <a:ext cx="3276600" cy="4524315"/>
          </a:xfrm>
          <a:prstGeom prst="rect">
            <a:avLst/>
          </a:prstGeom>
          <a:noFill/>
        </p:spPr>
        <p:txBody>
          <a:bodyPr wrap="square">
            <a:spAutoFit/>
          </a:bodyPr>
          <a:lstStyle/>
          <a:p>
            <a:pPr algn="ctr"/>
            <a:r>
              <a:rPr lang="en-GB" sz="3600" b="1" dirty="0">
                <a:solidFill>
                  <a:srgbClr val="006600"/>
                </a:solidFill>
              </a:rPr>
              <a:t>Bond </a:t>
            </a:r>
          </a:p>
          <a:p>
            <a:pPr algn="ctr"/>
            <a:r>
              <a:rPr lang="en-GB" sz="3600" b="1" dirty="0">
                <a:solidFill>
                  <a:srgbClr val="006600"/>
                </a:solidFill>
              </a:rPr>
              <a:t>graphs </a:t>
            </a:r>
          </a:p>
          <a:p>
            <a:pPr algn="ctr"/>
            <a:r>
              <a:rPr lang="en-GB" sz="3600" b="1" dirty="0">
                <a:solidFill>
                  <a:srgbClr val="006600"/>
                </a:solidFill>
              </a:rPr>
              <a:t>For</a:t>
            </a:r>
          </a:p>
          <a:p>
            <a:pPr algn="ctr"/>
            <a:r>
              <a:rPr lang="en-GB" sz="3600" b="1" dirty="0">
                <a:solidFill>
                  <a:srgbClr val="006600"/>
                </a:solidFill>
              </a:rPr>
              <a:t>The </a:t>
            </a:r>
          </a:p>
          <a:p>
            <a:pPr algn="ctr"/>
            <a:r>
              <a:rPr lang="en-GB" sz="3600" b="1" dirty="0">
                <a:solidFill>
                  <a:srgbClr val="006600"/>
                </a:solidFill>
              </a:rPr>
              <a:t>Diagnosis</a:t>
            </a:r>
          </a:p>
          <a:p>
            <a:pPr algn="ctr"/>
            <a:r>
              <a:rPr lang="en-GB" sz="3600" b="1" dirty="0">
                <a:solidFill>
                  <a:srgbClr val="006600"/>
                </a:solidFill>
              </a:rPr>
              <a:t>Of </a:t>
            </a:r>
          </a:p>
          <a:p>
            <a:pPr algn="ctr"/>
            <a:r>
              <a:rPr lang="en-GB" sz="3600" b="1" dirty="0" err="1">
                <a:solidFill>
                  <a:srgbClr val="006600"/>
                </a:solidFill>
              </a:rPr>
              <a:t>Chamical</a:t>
            </a:r>
            <a:endParaRPr lang="en-GB" sz="3600" b="1" dirty="0">
              <a:solidFill>
                <a:srgbClr val="006600"/>
              </a:solidFill>
            </a:endParaRPr>
          </a:p>
          <a:p>
            <a:pPr algn="ctr"/>
            <a:r>
              <a:rPr lang="en-GB" sz="3600" b="1" dirty="0">
                <a:solidFill>
                  <a:srgbClr val="006600"/>
                </a:solidFill>
              </a:rPr>
              <a:t>Processes </a:t>
            </a:r>
          </a:p>
        </p:txBody>
      </p:sp>
    </p:spTree>
    <p:extLst>
      <p:ext uri="{BB962C8B-B14F-4D97-AF65-F5344CB8AC3E}">
        <p14:creationId xmlns:p14="http://schemas.microsoft.com/office/powerpoint/2010/main" val="7755410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343D2E-F5FA-0FC5-6912-C0AFB439F71C}"/>
              </a:ext>
            </a:extLst>
          </p:cNvPr>
          <p:cNvPicPr>
            <a:picLocks noChangeAspect="1"/>
          </p:cNvPicPr>
          <p:nvPr/>
        </p:nvPicPr>
        <p:blipFill>
          <a:blip r:embed="rId2"/>
          <a:srcRect l="776" r="1616"/>
          <a:stretch>
            <a:fillRect/>
          </a:stretch>
        </p:blipFill>
        <p:spPr>
          <a:xfrm>
            <a:off x="76200" y="190500"/>
            <a:ext cx="15011400" cy="998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4D79E769-1445-5164-A1B7-16E115E321D0}"/>
              </a:ext>
            </a:extLst>
          </p:cNvPr>
          <p:cNvSpPr txBox="1"/>
          <p:nvPr/>
        </p:nvSpPr>
        <p:spPr>
          <a:xfrm>
            <a:off x="14935200" y="2881342"/>
            <a:ext cx="3276600" cy="4524315"/>
          </a:xfrm>
          <a:prstGeom prst="rect">
            <a:avLst/>
          </a:prstGeom>
          <a:noFill/>
        </p:spPr>
        <p:txBody>
          <a:bodyPr wrap="square">
            <a:spAutoFit/>
          </a:bodyPr>
          <a:lstStyle/>
          <a:p>
            <a:pPr algn="ctr"/>
            <a:r>
              <a:rPr lang="en-GB" sz="3600" b="1" dirty="0">
                <a:solidFill>
                  <a:srgbClr val="006600"/>
                </a:solidFill>
              </a:rPr>
              <a:t>Bond </a:t>
            </a:r>
          </a:p>
          <a:p>
            <a:pPr algn="ctr"/>
            <a:r>
              <a:rPr lang="en-GB" sz="3600" b="1" dirty="0">
                <a:solidFill>
                  <a:srgbClr val="006600"/>
                </a:solidFill>
              </a:rPr>
              <a:t>graphs </a:t>
            </a:r>
          </a:p>
          <a:p>
            <a:pPr algn="ctr"/>
            <a:r>
              <a:rPr lang="en-GB" sz="3600" b="1" dirty="0">
                <a:solidFill>
                  <a:srgbClr val="006600"/>
                </a:solidFill>
              </a:rPr>
              <a:t>For</a:t>
            </a:r>
          </a:p>
          <a:p>
            <a:pPr algn="ctr"/>
            <a:r>
              <a:rPr lang="en-GB" sz="3600" b="1" dirty="0">
                <a:solidFill>
                  <a:srgbClr val="006600"/>
                </a:solidFill>
              </a:rPr>
              <a:t>The </a:t>
            </a:r>
          </a:p>
          <a:p>
            <a:pPr algn="ctr"/>
            <a:r>
              <a:rPr lang="en-GB" sz="3600" b="1" dirty="0">
                <a:solidFill>
                  <a:srgbClr val="006600"/>
                </a:solidFill>
              </a:rPr>
              <a:t>Diagnosis</a:t>
            </a:r>
          </a:p>
          <a:p>
            <a:pPr algn="ctr"/>
            <a:r>
              <a:rPr lang="en-GB" sz="3600" b="1" dirty="0">
                <a:solidFill>
                  <a:srgbClr val="006600"/>
                </a:solidFill>
              </a:rPr>
              <a:t>Of </a:t>
            </a:r>
          </a:p>
          <a:p>
            <a:pPr algn="ctr"/>
            <a:r>
              <a:rPr lang="en-GB" sz="3600" b="1" dirty="0" err="1">
                <a:solidFill>
                  <a:srgbClr val="006600"/>
                </a:solidFill>
              </a:rPr>
              <a:t>Chamical</a:t>
            </a:r>
            <a:endParaRPr lang="en-GB" sz="3600" b="1" dirty="0">
              <a:solidFill>
                <a:srgbClr val="006600"/>
              </a:solidFill>
            </a:endParaRPr>
          </a:p>
          <a:p>
            <a:pPr algn="ctr"/>
            <a:r>
              <a:rPr lang="en-GB" sz="3600" b="1" dirty="0">
                <a:solidFill>
                  <a:srgbClr val="006600"/>
                </a:solidFill>
              </a:rPr>
              <a:t>Processes </a:t>
            </a:r>
          </a:p>
        </p:txBody>
      </p:sp>
    </p:spTree>
    <p:extLst>
      <p:ext uri="{BB962C8B-B14F-4D97-AF65-F5344CB8AC3E}">
        <p14:creationId xmlns:p14="http://schemas.microsoft.com/office/powerpoint/2010/main" val="19574689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536507" y="-1028700"/>
            <a:ext cx="4212307" cy="4114800"/>
          </a:xfrm>
          <a:custGeom>
            <a:avLst/>
            <a:gdLst/>
            <a:ahLst/>
            <a:cxnLst/>
            <a:rect l="l" t="t" r="r" b="b"/>
            <a:pathLst>
              <a:path w="4212307" h="4114800">
                <a:moveTo>
                  <a:pt x="0" y="0"/>
                </a:moveTo>
                <a:lnTo>
                  <a:pt x="4212308" y="0"/>
                </a:lnTo>
                <a:lnTo>
                  <a:pt x="421230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925875" y="5381373"/>
            <a:ext cx="4158368" cy="4114800"/>
          </a:xfrm>
          <a:custGeom>
            <a:avLst/>
            <a:gdLst/>
            <a:ahLst/>
            <a:cxnLst/>
            <a:rect l="l" t="t" r="r" b="b"/>
            <a:pathLst>
              <a:path w="4158368" h="4114800">
                <a:moveTo>
                  <a:pt x="0" y="0"/>
                </a:moveTo>
                <a:lnTo>
                  <a:pt x="4158369" y="0"/>
                </a:lnTo>
                <a:lnTo>
                  <a:pt x="415836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5238192" y="9119889"/>
            <a:ext cx="4364103" cy="3859521"/>
          </a:xfrm>
          <a:custGeom>
            <a:avLst/>
            <a:gdLst/>
            <a:ahLst/>
            <a:cxnLst/>
            <a:rect l="l" t="t" r="r" b="b"/>
            <a:pathLst>
              <a:path w="4364103" h="3859521">
                <a:moveTo>
                  <a:pt x="0" y="0"/>
                </a:moveTo>
                <a:lnTo>
                  <a:pt x="4364103" y="0"/>
                </a:lnTo>
                <a:lnTo>
                  <a:pt x="4364103" y="3859521"/>
                </a:lnTo>
                <a:lnTo>
                  <a:pt x="0" y="3859521"/>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5" name="Freeform 5"/>
          <p:cNvSpPr/>
          <p:nvPr/>
        </p:nvSpPr>
        <p:spPr>
          <a:xfrm>
            <a:off x="17586242" y="4034284"/>
            <a:ext cx="4182441" cy="4114800"/>
          </a:xfrm>
          <a:custGeom>
            <a:avLst/>
            <a:gdLst/>
            <a:ahLst/>
            <a:cxnLst/>
            <a:rect l="l" t="t" r="r" b="b"/>
            <a:pathLst>
              <a:path w="4182441" h="4114800">
                <a:moveTo>
                  <a:pt x="0" y="0"/>
                </a:moveTo>
                <a:lnTo>
                  <a:pt x="4182440" y="0"/>
                </a:lnTo>
                <a:lnTo>
                  <a:pt x="418244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sp>
        <p:nvSpPr>
          <p:cNvPr id="6" name="Freeform 6"/>
          <p:cNvSpPr/>
          <p:nvPr/>
        </p:nvSpPr>
        <p:spPr>
          <a:xfrm>
            <a:off x="10815125" y="9337720"/>
            <a:ext cx="4519963" cy="3721110"/>
          </a:xfrm>
          <a:custGeom>
            <a:avLst/>
            <a:gdLst/>
            <a:ahLst/>
            <a:cxnLst/>
            <a:rect l="l" t="t" r="r" b="b"/>
            <a:pathLst>
              <a:path w="4519963" h="3721110">
                <a:moveTo>
                  <a:pt x="0" y="0"/>
                </a:moveTo>
                <a:lnTo>
                  <a:pt x="4519963" y="0"/>
                </a:lnTo>
                <a:lnTo>
                  <a:pt x="4519963" y="3721110"/>
                </a:lnTo>
                <a:lnTo>
                  <a:pt x="0" y="3721110"/>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sp>
      <p:sp>
        <p:nvSpPr>
          <p:cNvPr id="7" name="Freeform 7"/>
          <p:cNvSpPr/>
          <p:nvPr/>
        </p:nvSpPr>
        <p:spPr>
          <a:xfrm>
            <a:off x="-3588347" y="-789838"/>
            <a:ext cx="4998171" cy="4114800"/>
          </a:xfrm>
          <a:custGeom>
            <a:avLst/>
            <a:gdLst/>
            <a:ahLst/>
            <a:cxnLst/>
            <a:rect l="l" t="t" r="r" b="b"/>
            <a:pathLst>
              <a:path w="4998171" h="4114800">
                <a:moveTo>
                  <a:pt x="0" y="0"/>
                </a:moveTo>
                <a:lnTo>
                  <a:pt x="4998171" y="0"/>
                </a:lnTo>
                <a:lnTo>
                  <a:pt x="4998171"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sp>
      <p:sp>
        <p:nvSpPr>
          <p:cNvPr id="8" name="Freeform 8"/>
          <p:cNvSpPr/>
          <p:nvPr/>
        </p:nvSpPr>
        <p:spPr>
          <a:xfrm rot="-5400000">
            <a:off x="6452118" y="-3334307"/>
            <a:ext cx="4398575" cy="4327439"/>
          </a:xfrm>
          <a:custGeom>
            <a:avLst/>
            <a:gdLst/>
            <a:ahLst/>
            <a:cxnLst/>
            <a:rect l="l" t="t" r="r" b="b"/>
            <a:pathLst>
              <a:path w="4398575" h="4327439">
                <a:moveTo>
                  <a:pt x="0" y="0"/>
                </a:moveTo>
                <a:lnTo>
                  <a:pt x="4398575" y="0"/>
                </a:lnTo>
                <a:lnTo>
                  <a:pt x="4398575" y="4327439"/>
                </a:lnTo>
                <a:lnTo>
                  <a:pt x="0" y="4327439"/>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sp>
        <p:nvSpPr>
          <p:cNvPr id="9" name="Freeform 9"/>
          <p:cNvSpPr/>
          <p:nvPr/>
        </p:nvSpPr>
        <p:spPr>
          <a:xfrm>
            <a:off x="11000541" y="-3086100"/>
            <a:ext cx="5097501" cy="4114800"/>
          </a:xfrm>
          <a:custGeom>
            <a:avLst/>
            <a:gdLst/>
            <a:ahLst/>
            <a:cxnLst/>
            <a:rect l="l" t="t" r="r" b="b"/>
            <a:pathLst>
              <a:path w="5097501" h="4114800">
                <a:moveTo>
                  <a:pt x="0" y="0"/>
                </a:moveTo>
                <a:lnTo>
                  <a:pt x="5097501" y="0"/>
                </a:lnTo>
                <a:lnTo>
                  <a:pt x="5097501"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sp>
      <p:sp>
        <p:nvSpPr>
          <p:cNvPr id="10" name="Freeform 10"/>
          <p:cNvSpPr/>
          <p:nvPr/>
        </p:nvSpPr>
        <p:spPr>
          <a:xfrm>
            <a:off x="2504357" y="-2942973"/>
            <a:ext cx="3255836" cy="4114800"/>
          </a:xfrm>
          <a:custGeom>
            <a:avLst/>
            <a:gdLst/>
            <a:ahLst/>
            <a:cxnLst/>
            <a:rect l="l" t="t" r="r" b="b"/>
            <a:pathLst>
              <a:path w="3255836" h="4114800">
                <a:moveTo>
                  <a:pt x="0" y="0"/>
                </a:moveTo>
                <a:lnTo>
                  <a:pt x="3255835" y="0"/>
                </a:lnTo>
                <a:lnTo>
                  <a:pt x="3255835"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sp>
      <p:sp>
        <p:nvSpPr>
          <p:cNvPr id="11" name="Freeform 11"/>
          <p:cNvSpPr/>
          <p:nvPr/>
        </p:nvSpPr>
        <p:spPr>
          <a:xfrm>
            <a:off x="685497" y="8864610"/>
            <a:ext cx="4264041" cy="4114800"/>
          </a:xfrm>
          <a:custGeom>
            <a:avLst/>
            <a:gdLst/>
            <a:ahLst/>
            <a:cxnLst/>
            <a:rect l="l" t="t" r="r" b="b"/>
            <a:pathLst>
              <a:path w="4264041" h="4114800">
                <a:moveTo>
                  <a:pt x="0" y="0"/>
                </a:moveTo>
                <a:lnTo>
                  <a:pt x="4264041" y="0"/>
                </a:lnTo>
                <a:lnTo>
                  <a:pt x="4264041" y="4114800"/>
                </a:lnTo>
                <a:lnTo>
                  <a:pt x="0" y="4114800"/>
                </a:lnTo>
                <a:lnTo>
                  <a:pt x="0" y="0"/>
                </a:lnTo>
                <a:close/>
              </a:path>
            </a:pathLst>
          </a:custGeom>
          <a:blipFill>
            <a:blip r:embed="rId16">
              <a:extLst>
                <a:ext uri="{96DAC541-7B7A-43D3-8B79-37D633B846F1}">
                  <asvg:svgBlip xmlns:asvg="http://schemas.microsoft.com/office/drawing/2016/SVG/main" r:embed="rId17"/>
                </a:ext>
              </a:extLst>
            </a:blip>
            <a:stretch>
              <a:fillRect/>
            </a:stretch>
          </a:blipFill>
          <a:ln cap="sq">
            <a:noFill/>
            <a:prstDash val="solid"/>
            <a:miter/>
          </a:ln>
        </p:spPr>
      </p:sp>
      <p:sp>
        <p:nvSpPr>
          <p:cNvPr id="12" name="Freeform 12"/>
          <p:cNvSpPr/>
          <p:nvPr/>
        </p:nvSpPr>
        <p:spPr>
          <a:xfrm>
            <a:off x="15977401" y="8400021"/>
            <a:ext cx="3945537" cy="5596506"/>
          </a:xfrm>
          <a:custGeom>
            <a:avLst/>
            <a:gdLst/>
            <a:ahLst/>
            <a:cxnLst/>
            <a:rect l="l" t="t" r="r" b="b"/>
            <a:pathLst>
              <a:path w="3945537" h="5596506">
                <a:moveTo>
                  <a:pt x="0" y="0"/>
                </a:moveTo>
                <a:lnTo>
                  <a:pt x="3945537" y="0"/>
                </a:lnTo>
                <a:lnTo>
                  <a:pt x="3945537" y="5596507"/>
                </a:lnTo>
                <a:lnTo>
                  <a:pt x="0" y="5596507"/>
                </a:lnTo>
                <a:lnTo>
                  <a:pt x="0" y="0"/>
                </a:lnTo>
                <a:close/>
              </a:path>
            </a:pathLst>
          </a:custGeom>
          <a:blipFill>
            <a:blip r:embed="rId18">
              <a:extLst>
                <a:ext uri="{96DAC541-7B7A-43D3-8B79-37D633B846F1}">
                  <asvg:svgBlip xmlns:asvg="http://schemas.microsoft.com/office/drawing/2016/SVG/main" r:embed="rId19"/>
                </a:ext>
              </a:extLst>
            </a:blip>
            <a:stretch>
              <a:fillRect/>
            </a:stretch>
          </a:blipFill>
          <a:ln cap="sq">
            <a:noFill/>
            <a:prstDash val="solid"/>
            <a:miter/>
          </a:ln>
        </p:spPr>
      </p:sp>
      <p:sp>
        <p:nvSpPr>
          <p:cNvPr id="16" name="Google Shape;209;p30" title="2147666426.jpg"/>
          <p:cNvSpPr/>
          <p:nvPr/>
        </p:nvSpPr>
        <p:spPr>
          <a:xfrm>
            <a:off x="8953370" y="-52161"/>
            <a:ext cx="9472369" cy="10509581"/>
          </a:xfrm>
          <a:prstGeom prst="roundRect">
            <a:avLst>
              <a:gd name="adj" fmla="val 1618"/>
            </a:avLst>
          </a:prstGeom>
          <a:blipFill rotWithShape="0">
            <a:blip r:embed="rId20"/>
            <a:srcRect/>
            <a:stretch/>
          </a:blipFill>
          <a:ln w="19050">
            <a:solidFill>
              <a:srgbClr val="1F1047"/>
            </a:solidFill>
            <a:round/>
          </a:ln>
          <a:effectLst>
            <a:outerShdw dist="76123" dir="2642517" algn="bl" rotWithShape="0">
              <a:schemeClr val="lt2"/>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a:solidFill>
                <a:srgbClr val="000000"/>
              </a:solidFill>
              <a:effectLst/>
              <a:uFillTx/>
              <a:latin typeface="OpenSymbol"/>
            </a:endParaRPr>
          </a:p>
        </p:txBody>
      </p:sp>
      <p:sp>
        <p:nvSpPr>
          <p:cNvPr id="14" name="TextBox 14"/>
          <p:cNvSpPr txBox="1"/>
          <p:nvPr/>
        </p:nvSpPr>
        <p:spPr>
          <a:xfrm>
            <a:off x="1024644" y="2996104"/>
            <a:ext cx="9171564" cy="4770537"/>
          </a:xfrm>
          <a:prstGeom prst="rect">
            <a:avLst/>
          </a:prstGeom>
        </p:spPr>
        <p:txBody>
          <a:bodyPr wrap="square" lIns="0" tIns="0" rIns="0" bIns="0" rtlCol="0" anchor="t">
            <a:spAutoFit/>
          </a:bodyPr>
          <a:lstStyle/>
          <a:p>
            <a:pPr algn="l">
              <a:lnSpc>
                <a:spcPts val="12389"/>
              </a:lnSpc>
            </a:pPr>
            <a:r>
              <a:rPr lang="en-US" sz="11471" b="1" spc="-401" dirty="0">
                <a:solidFill>
                  <a:srgbClr val="086A35"/>
                </a:solidFill>
                <a:latin typeface="Gotham Heavy"/>
                <a:ea typeface="Gotham Heavy"/>
                <a:cs typeface="Gotham Heavy"/>
                <a:sym typeface="Gotham Heavy"/>
              </a:rPr>
              <a:t>THANK YOU FOR YOUR ATTENTION!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9444665C-8136-57EE-2E11-040EB9CCA44B}"/>
              </a:ext>
            </a:extLst>
          </p:cNvPr>
          <p:cNvSpPr txBox="1"/>
          <p:nvPr/>
        </p:nvSpPr>
        <p:spPr>
          <a:xfrm>
            <a:off x="939262" y="2857500"/>
            <a:ext cx="16230600" cy="1513235"/>
          </a:xfrm>
          <a:prstGeom prst="rect">
            <a:avLst/>
          </a:prstGeom>
        </p:spPr>
        <p:txBody>
          <a:bodyPr lIns="0" tIns="0" rIns="0" bIns="0" rtlCol="0" anchor="t">
            <a:spAutoFit/>
          </a:bodyPr>
          <a:lstStyle/>
          <a:p>
            <a:pPr algn="just">
              <a:spcAft>
                <a:spcPts val="1000"/>
              </a:spcAft>
              <a:buNone/>
            </a:pPr>
            <a:r>
              <a:rPr lang="en-GB" sz="3000" dirty="0">
                <a:solidFill>
                  <a:srgbClr val="006600"/>
                </a:solidFill>
                <a:latin typeface="Gotham" panose="020B0604020202020204" charset="0"/>
                <a:ea typeface="Calibri" panose="020F0502020204030204" pitchFamily="34" charset="0"/>
                <a:cs typeface="Gotham" panose="020B0604020202020204" charset="0"/>
              </a:rPr>
              <a:t>Process design means:</a:t>
            </a:r>
            <a:endParaRPr lang="fr-FR" sz="3000" i="1" dirty="0">
              <a:solidFill>
                <a:srgbClr val="006600"/>
              </a:solidFill>
              <a:latin typeface="Gotham" panose="020B0604020202020204" charset="0"/>
              <a:ea typeface="Calibri" panose="020F0502020204030204" pitchFamily="34" charset="0"/>
              <a:cs typeface="Gotham" panose="020B0604020202020204" charset="0"/>
            </a:endParaRPr>
          </a:p>
          <a:p>
            <a:pPr algn="just">
              <a:spcAft>
                <a:spcPts val="1000"/>
              </a:spcAft>
              <a:buNone/>
            </a:pPr>
            <a:r>
              <a:rPr lang="en-GB" sz="3000" dirty="0">
                <a:solidFill>
                  <a:srgbClr val="006600"/>
                </a:solidFill>
                <a:latin typeface="Gotham" panose="020B0604020202020204" charset="0"/>
                <a:ea typeface="Calibri" panose="020F0502020204030204" pitchFamily="34" charset="0"/>
                <a:cs typeface="Gotham" panose="020B0604020202020204" charset="0"/>
              </a:rPr>
              <a:t>Imagining, defining, and organizing all the steps necessary to transform raw materials into finished products efficiently, safely, and economically.</a:t>
            </a:r>
          </a:p>
        </p:txBody>
      </p:sp>
      <p:sp>
        <p:nvSpPr>
          <p:cNvPr id="4" name="TextBox 2">
            <a:extLst>
              <a:ext uri="{FF2B5EF4-FFF2-40B4-BE49-F238E27FC236}">
                <a16:creationId xmlns:a16="http://schemas.microsoft.com/office/drawing/2014/main" id="{8E359E18-B332-6ED4-1E4B-6B317B48889B}"/>
              </a:ext>
            </a:extLst>
          </p:cNvPr>
          <p:cNvSpPr txBox="1"/>
          <p:nvPr/>
        </p:nvSpPr>
        <p:spPr>
          <a:xfrm>
            <a:off x="914400" y="622818"/>
            <a:ext cx="16828184" cy="2077492"/>
          </a:xfrm>
          <a:prstGeom prst="rect">
            <a:avLst/>
          </a:prstGeom>
        </p:spPr>
        <p:txBody>
          <a:bodyPr wrap="square" lIns="0" tIns="0" rIns="0" bIns="0" rtlCol="0" anchor="t">
            <a:spAutoFit/>
          </a:bodyPr>
          <a:lstStyle/>
          <a:p>
            <a:pPr marL="0" lvl="0" indent="0" algn="ctr">
              <a:lnSpc>
                <a:spcPts val="8136"/>
              </a:lnSpc>
            </a:pPr>
            <a:r>
              <a:rPr lang="en-US" sz="7200" b="1" spc="-252" dirty="0">
                <a:solidFill>
                  <a:srgbClr val="086A35"/>
                </a:solidFill>
                <a:latin typeface="Gotham Bold"/>
                <a:ea typeface="Gotham Bold"/>
                <a:cs typeface="Gotham Bold"/>
                <a:sym typeface="Gotham Bold"/>
              </a:rPr>
              <a:t>Introduction to process engineering design</a:t>
            </a:r>
          </a:p>
        </p:txBody>
      </p:sp>
      <p:sp>
        <p:nvSpPr>
          <p:cNvPr id="2" name="Rectangle: Diagonal Corners Snipped 1">
            <a:extLst>
              <a:ext uri="{FF2B5EF4-FFF2-40B4-BE49-F238E27FC236}">
                <a16:creationId xmlns:a16="http://schemas.microsoft.com/office/drawing/2014/main" id="{1CABA989-B7D8-9AAD-D193-9807A6D5878F}"/>
              </a:ext>
            </a:extLst>
          </p:cNvPr>
          <p:cNvSpPr/>
          <p:nvPr/>
        </p:nvSpPr>
        <p:spPr>
          <a:xfrm>
            <a:off x="1295400" y="5905500"/>
            <a:ext cx="6019800" cy="1828800"/>
          </a:xfrm>
          <a:prstGeom prst="snip2DiagRect">
            <a:avLst/>
          </a:prstGeom>
          <a:solidFill>
            <a:srgbClr val="E8F8DC"/>
          </a:solidFill>
          <a:ln w="76200">
            <a:solidFill>
              <a:srgbClr val="00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lumMod val="95000"/>
                    <a:lumOff val="5000"/>
                  </a:schemeClr>
                </a:solidFill>
              </a:rPr>
              <a:t>Design</a:t>
            </a:r>
          </a:p>
        </p:txBody>
      </p:sp>
      <p:sp>
        <p:nvSpPr>
          <p:cNvPr id="3" name="Rectangle 2">
            <a:extLst>
              <a:ext uri="{FF2B5EF4-FFF2-40B4-BE49-F238E27FC236}">
                <a16:creationId xmlns:a16="http://schemas.microsoft.com/office/drawing/2014/main" id="{A6F78C31-F547-CADA-27BB-2E0B03146A87}"/>
              </a:ext>
            </a:extLst>
          </p:cNvPr>
          <p:cNvSpPr/>
          <p:nvPr/>
        </p:nvSpPr>
        <p:spPr>
          <a:xfrm>
            <a:off x="7315200" y="6515100"/>
            <a:ext cx="7467600" cy="685800"/>
          </a:xfrm>
          <a:prstGeom prst="rect">
            <a:avLst/>
          </a:prstGeom>
          <a:solidFill>
            <a:srgbClr val="E8F8DC"/>
          </a:solidFill>
          <a:ln w="57150">
            <a:solidFill>
              <a:srgbClr val="00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lumMod val="95000"/>
                    <a:lumOff val="5000"/>
                  </a:schemeClr>
                </a:solidFill>
              </a:rPr>
              <a:t>Create, plan, develop</a:t>
            </a:r>
          </a:p>
        </p:txBody>
      </p:sp>
      <p:sp>
        <p:nvSpPr>
          <p:cNvPr id="5" name="Rectangle: Diagonal Corners Snipped 4">
            <a:extLst>
              <a:ext uri="{FF2B5EF4-FFF2-40B4-BE49-F238E27FC236}">
                <a16:creationId xmlns:a16="http://schemas.microsoft.com/office/drawing/2014/main" id="{7387680B-1BB8-CEB4-6130-5D4EE37D8B9E}"/>
              </a:ext>
            </a:extLst>
          </p:cNvPr>
          <p:cNvSpPr/>
          <p:nvPr/>
        </p:nvSpPr>
        <p:spPr>
          <a:xfrm>
            <a:off x="1676400" y="7821204"/>
            <a:ext cx="6019800" cy="1828800"/>
          </a:xfrm>
          <a:prstGeom prst="snip2DiagRect">
            <a:avLst/>
          </a:prstGeom>
          <a:solidFill>
            <a:srgbClr val="E8F8DC"/>
          </a:solidFill>
          <a:ln w="76200">
            <a:solidFill>
              <a:srgbClr val="00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lumMod val="95000"/>
                    <a:lumOff val="5000"/>
                  </a:schemeClr>
                </a:solidFill>
              </a:rPr>
              <a:t>Process</a:t>
            </a:r>
          </a:p>
        </p:txBody>
      </p:sp>
      <p:sp>
        <p:nvSpPr>
          <p:cNvPr id="7" name="Rectangle 6">
            <a:extLst>
              <a:ext uri="{FF2B5EF4-FFF2-40B4-BE49-F238E27FC236}">
                <a16:creationId xmlns:a16="http://schemas.microsoft.com/office/drawing/2014/main" id="{1D727FE7-683A-931D-0E90-35E70C00B85C}"/>
              </a:ext>
            </a:extLst>
          </p:cNvPr>
          <p:cNvSpPr/>
          <p:nvPr/>
        </p:nvSpPr>
        <p:spPr>
          <a:xfrm>
            <a:off x="7696200" y="8278404"/>
            <a:ext cx="9067800" cy="1143000"/>
          </a:xfrm>
          <a:prstGeom prst="rect">
            <a:avLst/>
          </a:prstGeom>
          <a:solidFill>
            <a:srgbClr val="E8F8DC"/>
          </a:solidFill>
          <a:ln w="57150">
            <a:solidFill>
              <a:srgbClr val="00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lumMod val="95000"/>
                    <a:lumOff val="5000"/>
                  </a:schemeClr>
                </a:solidFill>
              </a:rPr>
              <a:t>All physical and chemical operations (heating, mixing, reacting, etc.) used to manufacture a product.</a:t>
            </a:r>
          </a:p>
        </p:txBody>
      </p:sp>
      <p:sp>
        <p:nvSpPr>
          <p:cNvPr id="10" name="TextBox 9">
            <a:extLst>
              <a:ext uri="{FF2B5EF4-FFF2-40B4-BE49-F238E27FC236}">
                <a16:creationId xmlns:a16="http://schemas.microsoft.com/office/drawing/2014/main" id="{71BEB645-04A4-C45C-99F2-25FB436726C2}"/>
              </a:ext>
            </a:extLst>
          </p:cNvPr>
          <p:cNvSpPr txBox="1"/>
          <p:nvPr/>
        </p:nvSpPr>
        <p:spPr>
          <a:xfrm>
            <a:off x="863062" y="4671155"/>
            <a:ext cx="16383000" cy="1200329"/>
          </a:xfrm>
          <a:prstGeom prst="rect">
            <a:avLst/>
          </a:prstGeom>
          <a:noFill/>
        </p:spPr>
        <p:txBody>
          <a:bodyPr wrap="square">
            <a:spAutoFit/>
          </a:bodyPr>
          <a:lstStyle/>
          <a:p>
            <a:pPr algn="r" rtl="1"/>
            <a:r>
              <a:rPr lang="ar-DZ" sz="3600" noProof="0" dirty="0">
                <a:solidFill>
                  <a:srgbClr val="006600"/>
                </a:solidFill>
                <a:latin typeface="Amiri" panose="00000500000000000000" pitchFamily="2" charset="-78"/>
                <a:ea typeface="Amiri" panose="00000500000000000000" pitchFamily="2" charset="-78"/>
                <a:cs typeface="Amiri" panose="00000500000000000000" pitchFamily="2" charset="-78"/>
              </a:rPr>
              <a:t>تصميم العملية يعني: تصور وتحديد وتنظيم جميع الخطوات اللازمة لتحويل المواد الخام إلى منتجات نهائية بكفاءة وأمان وفعالية اقتصادية.</a:t>
            </a:r>
          </a:p>
        </p:txBody>
      </p:sp>
    </p:spTree>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85800" y="2993451"/>
            <a:ext cx="17062792" cy="1303883"/>
          </a:xfrm>
          <a:prstGeom prst="rect">
            <a:avLst/>
          </a:prstGeom>
        </p:spPr>
        <p:txBody>
          <a:bodyPr wrap="square" lIns="0" tIns="0" rIns="0" bIns="0" rtlCol="0" anchor="t">
            <a:spAutoFit/>
          </a:bodyPr>
          <a:lstStyle/>
          <a:p>
            <a:pPr marL="457200" lvl="0" indent="-457200" algn="just">
              <a:lnSpc>
                <a:spcPct val="150000"/>
              </a:lnSpc>
              <a:spcBef>
                <a:spcPct val="0"/>
              </a:spcBef>
              <a:buFont typeface="Wingdings" panose="05000000000000000000" pitchFamily="2" charset="2"/>
              <a:buChar char="v"/>
            </a:pPr>
            <a:r>
              <a:rPr lang="en-US" sz="2999" spc="179" dirty="0">
                <a:solidFill>
                  <a:srgbClr val="086A35"/>
                </a:solidFill>
                <a:latin typeface="Gotham"/>
                <a:ea typeface="Gotham"/>
                <a:cs typeface="Gotham"/>
                <a:sym typeface="Gotham"/>
              </a:rPr>
              <a:t>Sustainable development, was first introduced in 1980 by the International Union for Conservation of Nature (IUCN).</a:t>
            </a:r>
            <a:endParaRPr lang="en-US" sz="2999" u="none" spc="179" dirty="0">
              <a:solidFill>
                <a:srgbClr val="086A35"/>
              </a:solidFill>
              <a:latin typeface="Gotham"/>
              <a:ea typeface="Gotham"/>
              <a:cs typeface="Gotham"/>
              <a:sym typeface="Gotham"/>
            </a:endParaRPr>
          </a:p>
        </p:txBody>
      </p:sp>
      <p:sp>
        <p:nvSpPr>
          <p:cNvPr id="4" name="TextBox 2">
            <a:extLst>
              <a:ext uri="{FF2B5EF4-FFF2-40B4-BE49-F238E27FC236}">
                <a16:creationId xmlns:a16="http://schemas.microsoft.com/office/drawing/2014/main" id="{4EDECE8C-12FD-A204-00F4-F04F903217D4}"/>
              </a:ext>
            </a:extLst>
          </p:cNvPr>
          <p:cNvSpPr txBox="1"/>
          <p:nvPr/>
        </p:nvSpPr>
        <p:spPr>
          <a:xfrm>
            <a:off x="914400" y="622818"/>
            <a:ext cx="16828184" cy="2077492"/>
          </a:xfrm>
          <a:prstGeom prst="rect">
            <a:avLst/>
          </a:prstGeom>
        </p:spPr>
        <p:txBody>
          <a:bodyPr wrap="square" lIns="0" tIns="0" rIns="0" bIns="0" rtlCol="0" anchor="t">
            <a:spAutoFit/>
          </a:bodyPr>
          <a:lstStyle/>
          <a:p>
            <a:pPr lvl="0" algn="ctr">
              <a:lnSpc>
                <a:spcPts val="8136"/>
              </a:lnSpc>
            </a:pPr>
            <a:r>
              <a:rPr lang="en-US" sz="7200" b="1" spc="-252" dirty="0">
                <a:solidFill>
                  <a:srgbClr val="086A35"/>
                </a:solidFill>
                <a:latin typeface="Gotham Bold"/>
                <a:ea typeface="Gotham Bold"/>
                <a:cs typeface="Gotham Bold"/>
                <a:sym typeface="Gotham Bold"/>
              </a:rPr>
              <a:t>1/ Concept of sustainable development in process engineering</a:t>
            </a:r>
          </a:p>
        </p:txBody>
      </p:sp>
      <p:pic>
        <p:nvPicPr>
          <p:cNvPr id="6" name="Picture 5">
            <a:extLst>
              <a:ext uri="{FF2B5EF4-FFF2-40B4-BE49-F238E27FC236}">
                <a16:creationId xmlns:a16="http://schemas.microsoft.com/office/drawing/2014/main" id="{606F6A02-EA45-B5BD-3316-4D96168DC6F9}"/>
              </a:ext>
            </a:extLst>
          </p:cNvPr>
          <p:cNvPicPr>
            <a:picLocks noChangeAspect="1"/>
          </p:cNvPicPr>
          <p:nvPr/>
        </p:nvPicPr>
        <p:blipFill>
          <a:blip r:embed="rId2"/>
          <a:srcRect r="54269"/>
          <a:stretch>
            <a:fillRect/>
          </a:stretch>
        </p:blipFill>
        <p:spPr>
          <a:xfrm>
            <a:off x="14659488" y="4632585"/>
            <a:ext cx="3200400" cy="4583609"/>
          </a:xfrm>
          <a:prstGeom prst="rect">
            <a:avLst/>
          </a:prstGeom>
        </p:spPr>
      </p:pic>
      <p:sp>
        <p:nvSpPr>
          <p:cNvPr id="8" name="TextBox 7">
            <a:extLst>
              <a:ext uri="{FF2B5EF4-FFF2-40B4-BE49-F238E27FC236}">
                <a16:creationId xmlns:a16="http://schemas.microsoft.com/office/drawing/2014/main" id="{2A3D9CCF-8918-3104-F654-759F7E8DAD68}"/>
              </a:ext>
            </a:extLst>
          </p:cNvPr>
          <p:cNvSpPr txBox="1"/>
          <p:nvPr/>
        </p:nvSpPr>
        <p:spPr>
          <a:xfrm>
            <a:off x="609600" y="4616543"/>
            <a:ext cx="13487400" cy="4859022"/>
          </a:xfrm>
          <a:prstGeom prst="rect">
            <a:avLst/>
          </a:prstGeom>
          <a:noFill/>
        </p:spPr>
        <p:txBody>
          <a:bodyPr wrap="square">
            <a:spAutoFit/>
          </a:bodyPr>
          <a:lstStyle/>
          <a:p>
            <a:pPr marL="457200" indent="-457200" algn="just">
              <a:lnSpc>
                <a:spcPct val="150000"/>
              </a:lnSpc>
              <a:buFont typeface="Wingdings" panose="05000000000000000000" pitchFamily="2" charset="2"/>
              <a:buChar char="v"/>
            </a:pPr>
            <a:r>
              <a:rPr lang="en-GB" sz="3000" dirty="0">
                <a:solidFill>
                  <a:srgbClr val="006600"/>
                </a:solidFill>
                <a:latin typeface="Gotham" panose="020B0604020202020204" charset="0"/>
                <a:cs typeface="Gotham" panose="020B0604020202020204" charset="0"/>
              </a:rPr>
              <a:t>In 1987, </a:t>
            </a:r>
            <a:r>
              <a:rPr lang="en-GB" sz="3000" b="1" i="1" dirty="0">
                <a:solidFill>
                  <a:srgbClr val="006600"/>
                </a:solidFill>
                <a:latin typeface="Amiri" panose="00000500000000000000" pitchFamily="2" charset="-78"/>
                <a:ea typeface="Amiri" panose="00000500000000000000" pitchFamily="2" charset="-78"/>
                <a:cs typeface="Amiri" panose="00000500000000000000" pitchFamily="2" charset="-78"/>
              </a:rPr>
              <a:t>Ms. Brundtland </a:t>
            </a:r>
            <a:r>
              <a:rPr lang="en-GB" sz="3000" dirty="0">
                <a:solidFill>
                  <a:srgbClr val="006600"/>
                </a:solidFill>
                <a:latin typeface="Gotham" panose="020B0604020202020204" charset="0"/>
                <a:cs typeface="Gotham" panose="020B0604020202020204" charset="0"/>
              </a:rPr>
              <a:t>defined the Sustainable development as: "Development that meets the needs of the present without compromising the ability of future generations to meet their own needs." </a:t>
            </a:r>
          </a:p>
          <a:p>
            <a:pPr algn="just">
              <a:lnSpc>
                <a:spcPct val="150000"/>
              </a:lnSpc>
            </a:pPr>
            <a:endParaRPr lang="en-GB" sz="3000" dirty="0">
              <a:solidFill>
                <a:srgbClr val="006600"/>
              </a:solidFill>
              <a:latin typeface="Gotham" panose="020B0604020202020204" charset="0"/>
              <a:cs typeface="Gotham" panose="020B0604020202020204" charset="0"/>
            </a:endParaRPr>
          </a:p>
          <a:p>
            <a:pPr marL="457200" indent="-457200" algn="just">
              <a:lnSpc>
                <a:spcPct val="150000"/>
              </a:lnSpc>
              <a:buFont typeface="Wingdings" panose="05000000000000000000" pitchFamily="2" charset="2"/>
              <a:buChar char="v"/>
            </a:pPr>
            <a:endParaRPr lang="en-GB" sz="3000" dirty="0">
              <a:solidFill>
                <a:srgbClr val="006600"/>
              </a:solidFill>
              <a:latin typeface="Gotham" panose="020B0604020202020204" charset="0"/>
              <a:cs typeface="Gotham" panose="020B0604020202020204" charset="0"/>
            </a:endParaRPr>
          </a:p>
          <a:p>
            <a:pPr marL="457200" indent="-457200" algn="just">
              <a:lnSpc>
                <a:spcPct val="150000"/>
              </a:lnSpc>
              <a:buFont typeface="Wingdings" panose="05000000000000000000" pitchFamily="2" charset="2"/>
              <a:buChar char="v"/>
            </a:pPr>
            <a:r>
              <a:rPr lang="en-GB" sz="3000" dirty="0">
                <a:solidFill>
                  <a:srgbClr val="006600"/>
                </a:solidFill>
                <a:latin typeface="Gotham" panose="020B0604020202020204" charset="0"/>
                <a:cs typeface="Gotham" panose="020B0604020202020204" charset="0"/>
              </a:rPr>
              <a:t>It rests on three pillars: environment, economy, and society.</a:t>
            </a:r>
          </a:p>
        </p:txBody>
      </p:sp>
      <p:sp>
        <p:nvSpPr>
          <p:cNvPr id="10" name="TextBox 9">
            <a:extLst>
              <a:ext uri="{FF2B5EF4-FFF2-40B4-BE49-F238E27FC236}">
                <a16:creationId xmlns:a16="http://schemas.microsoft.com/office/drawing/2014/main" id="{9D124AD1-F900-3987-4D40-3390C0B97B0B}"/>
              </a:ext>
            </a:extLst>
          </p:cNvPr>
          <p:cNvSpPr txBox="1"/>
          <p:nvPr/>
        </p:nvSpPr>
        <p:spPr>
          <a:xfrm>
            <a:off x="609600" y="7810500"/>
            <a:ext cx="13487400" cy="646331"/>
          </a:xfrm>
          <a:prstGeom prst="rect">
            <a:avLst/>
          </a:prstGeom>
          <a:noFill/>
        </p:spPr>
        <p:txBody>
          <a:bodyPr wrap="square">
            <a:spAutoFit/>
          </a:bodyPr>
          <a:lstStyle/>
          <a:p>
            <a:pPr algn="just" rtl="1"/>
            <a:r>
              <a:rPr lang="ar-DZ" sz="3600" noProof="0" dirty="0">
                <a:solidFill>
                  <a:srgbClr val="006600"/>
                </a:solidFill>
                <a:latin typeface="Amiri" panose="00000500000000000000" pitchFamily="2" charset="-78"/>
                <a:ea typeface="Amiri" panose="00000500000000000000" pitchFamily="2" charset="-78"/>
                <a:cs typeface="Amiri" panose="00000500000000000000" pitchFamily="2" charset="-78"/>
              </a:rPr>
              <a:t>التنمية التي تلبي احتياجات الحاضر دون المساس بقدرة الأجيال القادمة على تلبية احتياجاتها</a:t>
            </a:r>
          </a:p>
        </p:txBody>
      </p:sp>
    </p:spTree>
    <p:extLst>
      <p:ext uri="{BB962C8B-B14F-4D97-AF65-F5344CB8AC3E}">
        <p14:creationId xmlns:p14="http://schemas.microsoft.com/office/powerpoint/2010/main" val="3194437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29908" y="4381500"/>
            <a:ext cx="3276600" cy="4153829"/>
          </a:xfrm>
          <a:prstGeom prst="rect">
            <a:avLst/>
          </a:prstGeom>
        </p:spPr>
        <p:txBody>
          <a:bodyPr wrap="square" lIns="0" tIns="0" rIns="0" bIns="0" rtlCol="0" anchor="t">
            <a:spAutoFit/>
          </a:bodyPr>
          <a:lstStyle/>
          <a:p>
            <a:pPr lvl="0" algn="ctr">
              <a:spcBef>
                <a:spcPct val="0"/>
              </a:spcBef>
            </a:pPr>
            <a:r>
              <a:rPr lang="en-US" sz="2999" spc="179" dirty="0">
                <a:solidFill>
                  <a:srgbClr val="086A35"/>
                </a:solidFill>
                <a:latin typeface="Gotham"/>
                <a:ea typeface="Gotham"/>
                <a:cs typeface="Gotham"/>
                <a:sym typeface="Gotham"/>
              </a:rPr>
              <a:t>The image represents a product's life cycle, incorporating the concept of sustainable development (SD). </a:t>
            </a:r>
          </a:p>
        </p:txBody>
      </p:sp>
      <p:sp>
        <p:nvSpPr>
          <p:cNvPr id="4" name="TextBox 2">
            <a:extLst>
              <a:ext uri="{FF2B5EF4-FFF2-40B4-BE49-F238E27FC236}">
                <a16:creationId xmlns:a16="http://schemas.microsoft.com/office/drawing/2014/main" id="{EC1D94AA-6B2C-CB4E-B1E5-3C5778CCD785}"/>
              </a:ext>
            </a:extLst>
          </p:cNvPr>
          <p:cNvSpPr txBox="1"/>
          <p:nvPr/>
        </p:nvSpPr>
        <p:spPr>
          <a:xfrm>
            <a:off x="729908" y="570681"/>
            <a:ext cx="16828184" cy="2077492"/>
          </a:xfrm>
          <a:prstGeom prst="rect">
            <a:avLst/>
          </a:prstGeom>
        </p:spPr>
        <p:txBody>
          <a:bodyPr wrap="square" lIns="0" tIns="0" rIns="0" bIns="0" rtlCol="0" anchor="t">
            <a:spAutoFit/>
          </a:bodyPr>
          <a:lstStyle/>
          <a:p>
            <a:pPr lvl="0" algn="ctr">
              <a:lnSpc>
                <a:spcPts val="8136"/>
              </a:lnSpc>
            </a:pPr>
            <a:r>
              <a:rPr lang="en-US" sz="7200" b="1" spc="-252" dirty="0">
                <a:solidFill>
                  <a:srgbClr val="086A35"/>
                </a:solidFill>
                <a:latin typeface="Gotham Bold"/>
                <a:ea typeface="Gotham Bold"/>
                <a:cs typeface="Gotham Bold"/>
                <a:sym typeface="Gotham Bold"/>
              </a:rPr>
              <a:t>1/ Concept of sustainable development in process engineering</a:t>
            </a:r>
          </a:p>
        </p:txBody>
      </p:sp>
      <p:pic>
        <p:nvPicPr>
          <p:cNvPr id="5" name="Picture 4">
            <a:extLst>
              <a:ext uri="{FF2B5EF4-FFF2-40B4-BE49-F238E27FC236}">
                <a16:creationId xmlns:a16="http://schemas.microsoft.com/office/drawing/2014/main" id="{84DA5820-004D-D991-2D40-83F5571CDF6B}"/>
              </a:ext>
            </a:extLst>
          </p:cNvPr>
          <p:cNvPicPr>
            <a:picLocks noChangeAspect="1"/>
          </p:cNvPicPr>
          <p:nvPr/>
        </p:nvPicPr>
        <p:blipFill>
          <a:blip r:embed="rId3"/>
          <a:srcRect b="7243"/>
          <a:stretch>
            <a:fillRect/>
          </a:stretch>
        </p:blipFill>
        <p:spPr>
          <a:xfrm>
            <a:off x="4648200" y="2648173"/>
            <a:ext cx="12909892" cy="706814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4D12A0-9AB3-A6E6-2F90-6FDAF6294683}"/>
              </a:ext>
            </a:extLst>
          </p:cNvPr>
          <p:cNvSpPr txBox="1"/>
          <p:nvPr/>
        </p:nvSpPr>
        <p:spPr>
          <a:xfrm>
            <a:off x="729908" y="2857500"/>
            <a:ext cx="16828184" cy="7017306"/>
          </a:xfrm>
          <a:prstGeom prst="rect">
            <a:avLst/>
          </a:prstGeom>
          <a:noFill/>
        </p:spPr>
        <p:txBody>
          <a:bodyPr wrap="square">
            <a:spAutoFit/>
          </a:bodyPr>
          <a:lstStyle/>
          <a:p>
            <a:pPr lvl="0" algn="just">
              <a:lnSpc>
                <a:spcPct val="150000"/>
              </a:lnSpc>
              <a:spcBef>
                <a:spcPct val="0"/>
              </a:spcBef>
            </a:pPr>
            <a:r>
              <a:rPr lang="en-US" sz="3000" b="1" u="sng" spc="179" dirty="0">
                <a:solidFill>
                  <a:srgbClr val="086A35"/>
                </a:solidFill>
                <a:latin typeface="Gotham"/>
                <a:ea typeface="Gotham"/>
                <a:cs typeface="Gotham"/>
                <a:sym typeface="Gotham"/>
              </a:rPr>
              <a:t>Objective</a:t>
            </a:r>
            <a:r>
              <a:rPr lang="en-US" sz="3000" spc="179" dirty="0">
                <a:solidFill>
                  <a:srgbClr val="086A35"/>
                </a:solidFill>
                <a:latin typeface="Gotham"/>
                <a:ea typeface="Gotham"/>
                <a:cs typeface="Gotham"/>
                <a:sym typeface="Gotham"/>
              </a:rPr>
              <a:t>: </a:t>
            </a:r>
          </a:p>
          <a:p>
            <a:pPr lvl="0" algn="just">
              <a:spcBef>
                <a:spcPct val="0"/>
              </a:spcBef>
            </a:pPr>
            <a:r>
              <a:rPr lang="en-US" sz="3000" spc="179" dirty="0">
                <a:solidFill>
                  <a:srgbClr val="086A35"/>
                </a:solidFill>
                <a:latin typeface="Gotham"/>
                <a:ea typeface="Gotham"/>
                <a:cs typeface="Gotham"/>
                <a:sym typeface="Gotham"/>
              </a:rPr>
              <a:t>This cycle describes the different stages a </a:t>
            </a:r>
          </a:p>
          <a:p>
            <a:pPr lvl="0" algn="just">
              <a:spcBef>
                <a:spcPct val="0"/>
              </a:spcBef>
            </a:pPr>
            <a:r>
              <a:rPr lang="en-US" sz="3000" spc="179" dirty="0">
                <a:solidFill>
                  <a:srgbClr val="086A35"/>
                </a:solidFill>
                <a:latin typeface="Gotham"/>
                <a:ea typeface="Gotham"/>
                <a:cs typeface="Gotham"/>
                <a:sym typeface="Gotham"/>
              </a:rPr>
              <a:t>product goes through, from its design to its </a:t>
            </a:r>
          </a:p>
          <a:p>
            <a:pPr lvl="0" algn="just">
              <a:spcBef>
                <a:spcPct val="0"/>
              </a:spcBef>
            </a:pPr>
            <a:r>
              <a:rPr lang="en-US" sz="3000" spc="179" dirty="0">
                <a:solidFill>
                  <a:srgbClr val="086A35"/>
                </a:solidFill>
                <a:latin typeface="Gotham"/>
                <a:ea typeface="Gotham"/>
                <a:cs typeface="Gotham"/>
                <a:sym typeface="Gotham"/>
              </a:rPr>
              <a:t>withdrawal from the market.</a:t>
            </a:r>
          </a:p>
          <a:p>
            <a:pPr lvl="0" algn="just">
              <a:spcBef>
                <a:spcPct val="0"/>
              </a:spcBef>
            </a:pPr>
            <a:endParaRPr lang="en-US" sz="3000" spc="179" dirty="0">
              <a:solidFill>
                <a:srgbClr val="086A35"/>
              </a:solidFill>
              <a:latin typeface="Gotham"/>
              <a:ea typeface="Gotham"/>
              <a:cs typeface="Gotham"/>
              <a:sym typeface="Gotham"/>
            </a:endParaRPr>
          </a:p>
          <a:p>
            <a:pPr lvl="0" algn="just">
              <a:lnSpc>
                <a:spcPct val="150000"/>
              </a:lnSpc>
              <a:spcBef>
                <a:spcPct val="0"/>
              </a:spcBef>
            </a:pPr>
            <a:r>
              <a:rPr lang="en-US" sz="3000" b="1" u="sng" spc="179" dirty="0">
                <a:solidFill>
                  <a:srgbClr val="086A35"/>
                </a:solidFill>
                <a:latin typeface="Gotham"/>
                <a:ea typeface="Gotham"/>
                <a:cs typeface="Gotham"/>
                <a:sym typeface="Gotham"/>
              </a:rPr>
              <a:t>The main stages illustrated are:</a:t>
            </a:r>
          </a:p>
          <a:p>
            <a:pPr lvl="0" algn="just">
              <a:spcBef>
                <a:spcPct val="0"/>
              </a:spcBef>
            </a:pPr>
            <a:r>
              <a:rPr lang="en-US" sz="3000" spc="179" dirty="0">
                <a:solidFill>
                  <a:srgbClr val="086A35"/>
                </a:solidFill>
                <a:latin typeface="Gotham"/>
                <a:ea typeface="Gotham"/>
                <a:cs typeface="Gotham"/>
                <a:sym typeface="Gotham"/>
              </a:rPr>
              <a:t>• Raw Materials Extraction: The extraction of the raw materials necessary for manufacturing.</a:t>
            </a:r>
          </a:p>
          <a:p>
            <a:pPr lvl="0" algn="just">
              <a:spcBef>
                <a:spcPct val="0"/>
              </a:spcBef>
            </a:pPr>
            <a:r>
              <a:rPr lang="en-US" sz="3000" spc="179" dirty="0">
                <a:solidFill>
                  <a:srgbClr val="086A35"/>
                </a:solidFill>
                <a:latin typeface="Gotham"/>
                <a:ea typeface="Gotham"/>
                <a:cs typeface="Gotham"/>
                <a:sym typeface="Gotham"/>
              </a:rPr>
              <a:t>• Innovation Management, Design, Development, Distribution: The development, production, and marketing phases of the product.</a:t>
            </a:r>
          </a:p>
          <a:p>
            <a:pPr lvl="0" algn="just">
              <a:spcBef>
                <a:spcPct val="0"/>
              </a:spcBef>
            </a:pPr>
            <a:r>
              <a:rPr lang="en-US" sz="3000" spc="179" dirty="0">
                <a:solidFill>
                  <a:srgbClr val="086A35"/>
                </a:solidFill>
                <a:latin typeface="Gotham"/>
                <a:ea typeface="Gotham"/>
                <a:cs typeface="Gotham"/>
                <a:sym typeface="Gotham"/>
              </a:rPr>
              <a:t>• Operation, Management, Supervision, Multi-site Management: The use and management of the product.</a:t>
            </a:r>
          </a:p>
          <a:p>
            <a:pPr lvl="0" algn="just">
              <a:spcBef>
                <a:spcPct val="0"/>
              </a:spcBef>
            </a:pPr>
            <a:r>
              <a:rPr lang="en-US" sz="3000" spc="179" dirty="0">
                <a:solidFill>
                  <a:srgbClr val="086A35"/>
                </a:solidFill>
                <a:latin typeface="Gotham"/>
                <a:ea typeface="Gotham"/>
                <a:cs typeface="Gotham"/>
                <a:sym typeface="Gotham"/>
              </a:rPr>
              <a:t>• Impact Analysis: The evaluation of the product's impact, particularly its environmental impact, throughout its life cycle.</a:t>
            </a:r>
          </a:p>
        </p:txBody>
      </p:sp>
      <p:sp>
        <p:nvSpPr>
          <p:cNvPr id="8" name="TextBox 2">
            <a:extLst>
              <a:ext uri="{FF2B5EF4-FFF2-40B4-BE49-F238E27FC236}">
                <a16:creationId xmlns:a16="http://schemas.microsoft.com/office/drawing/2014/main" id="{D07DA9B2-552E-4959-4688-E836AEF5FD5A}"/>
              </a:ext>
            </a:extLst>
          </p:cNvPr>
          <p:cNvSpPr txBox="1"/>
          <p:nvPr/>
        </p:nvSpPr>
        <p:spPr>
          <a:xfrm>
            <a:off x="914400" y="622818"/>
            <a:ext cx="16828184" cy="2077492"/>
          </a:xfrm>
          <a:prstGeom prst="rect">
            <a:avLst/>
          </a:prstGeom>
        </p:spPr>
        <p:txBody>
          <a:bodyPr wrap="square" lIns="0" tIns="0" rIns="0" bIns="0" rtlCol="0" anchor="t">
            <a:spAutoFit/>
          </a:bodyPr>
          <a:lstStyle/>
          <a:p>
            <a:pPr lvl="0" algn="ctr">
              <a:lnSpc>
                <a:spcPts val="8136"/>
              </a:lnSpc>
            </a:pPr>
            <a:r>
              <a:rPr lang="en-US" sz="7200" b="1" spc="-252" dirty="0">
                <a:solidFill>
                  <a:srgbClr val="086A35"/>
                </a:solidFill>
                <a:latin typeface="Gotham Bold"/>
                <a:ea typeface="Gotham Bold"/>
                <a:cs typeface="Gotham Bold"/>
                <a:sym typeface="Gotham Bold"/>
              </a:rPr>
              <a:t>1/ Concept of sustainable development in process engineering</a:t>
            </a:r>
          </a:p>
        </p:txBody>
      </p:sp>
      <p:sp>
        <p:nvSpPr>
          <p:cNvPr id="4" name="TextBox 3">
            <a:extLst>
              <a:ext uri="{FF2B5EF4-FFF2-40B4-BE49-F238E27FC236}">
                <a16:creationId xmlns:a16="http://schemas.microsoft.com/office/drawing/2014/main" id="{B5AC7510-E5AC-58F6-4549-560F180416BE}"/>
              </a:ext>
            </a:extLst>
          </p:cNvPr>
          <p:cNvSpPr txBox="1"/>
          <p:nvPr/>
        </p:nvSpPr>
        <p:spPr>
          <a:xfrm>
            <a:off x="10972800" y="3495725"/>
            <a:ext cx="6356692" cy="1754326"/>
          </a:xfrm>
          <a:prstGeom prst="rect">
            <a:avLst/>
          </a:prstGeom>
          <a:noFill/>
        </p:spPr>
        <p:txBody>
          <a:bodyPr wrap="square">
            <a:spAutoFit/>
          </a:bodyPr>
          <a:lstStyle/>
          <a:p>
            <a:pPr algn="r" rtl="1"/>
            <a:r>
              <a:rPr lang="ar-DZ" sz="3600" noProof="0" dirty="0">
                <a:solidFill>
                  <a:srgbClr val="006600"/>
                </a:solidFill>
                <a:latin typeface="Amiri" panose="00000500000000000000" pitchFamily="2" charset="-78"/>
                <a:ea typeface="Amiri" panose="00000500000000000000" pitchFamily="2" charset="-78"/>
                <a:cs typeface="Amiri" panose="00000500000000000000" pitchFamily="2" charset="-78"/>
              </a:rPr>
              <a:t>تصف هذه الدورة المراحل المختلفة التي يمر بها المنتج،</a:t>
            </a:r>
            <a:r>
              <a:rPr lang="en-GB" sz="3600" noProof="0" dirty="0">
                <a:solidFill>
                  <a:srgbClr val="006600"/>
                </a:solidFill>
                <a:latin typeface="Amiri" panose="00000500000000000000" pitchFamily="2" charset="-78"/>
                <a:ea typeface="Amiri" panose="00000500000000000000" pitchFamily="2" charset="-78"/>
                <a:cs typeface="Amiri" panose="00000500000000000000" pitchFamily="2" charset="-78"/>
              </a:rPr>
              <a:t> </a:t>
            </a:r>
            <a:r>
              <a:rPr lang="ar-DZ" sz="3600" noProof="0" dirty="0">
                <a:solidFill>
                  <a:srgbClr val="006600"/>
                </a:solidFill>
                <a:latin typeface="Amiri" panose="00000500000000000000" pitchFamily="2" charset="-78"/>
                <a:ea typeface="Amiri" panose="00000500000000000000" pitchFamily="2" charset="-78"/>
                <a:cs typeface="Amiri" panose="00000500000000000000" pitchFamily="2" charset="-78"/>
              </a:rPr>
              <a:t>من تصميمه حتى سحبه من السوق.</a:t>
            </a:r>
          </a:p>
        </p:txBody>
      </p:sp>
    </p:spTree>
    <p:extLst>
      <p:ext uri="{BB962C8B-B14F-4D97-AF65-F5344CB8AC3E}">
        <p14:creationId xmlns:p14="http://schemas.microsoft.com/office/powerpoint/2010/main" val="60573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67BE9D75-30F2-DC5F-F36C-0E65D831A96D}"/>
              </a:ext>
            </a:extLst>
          </p:cNvPr>
          <p:cNvSpPr>
            <a:spLocks noChangeArrowheads="1"/>
          </p:cNvSpPr>
          <p:nvPr/>
        </p:nvSpPr>
        <p:spPr bwMode="auto">
          <a:xfrm>
            <a:off x="685800" y="1866900"/>
            <a:ext cx="17056784" cy="762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GB" sz="3000" i="0" u="none" strike="noStrike" cap="none" normalizeH="0" baseline="0" noProof="0" dirty="0">
                <a:ln>
                  <a:noFill/>
                </a:ln>
                <a:solidFill>
                  <a:srgbClr val="006600"/>
                </a:solidFill>
                <a:effectLst/>
                <a:latin typeface="Gotham" panose="020B0604020202020204" charset="0"/>
                <a:cs typeface="Gotham" panose="020B0604020202020204" charset="0"/>
              </a:rPr>
              <a:t>Designing sustainable processes requires a systemic and multidisciplinary approach that integrates </a:t>
            </a:r>
            <a:r>
              <a:rPr kumimoji="0" lang="en-GB" sz="3000" b="1" i="0" u="sng" strike="noStrike" cap="none" normalizeH="0" baseline="0" noProof="0" dirty="0">
                <a:ln>
                  <a:noFill/>
                </a:ln>
                <a:solidFill>
                  <a:srgbClr val="006600"/>
                </a:solidFill>
                <a:effectLst/>
                <a:latin typeface="Gotham" panose="020B0604020202020204" charset="0"/>
                <a:cs typeface="Gotham" panose="020B0604020202020204" charset="0"/>
              </a:rPr>
              <a:t>environmental</a:t>
            </a:r>
            <a:r>
              <a:rPr kumimoji="0" lang="en-GB" sz="3000" i="0" u="none" strike="noStrike" cap="none" normalizeH="0" baseline="0" noProof="0" dirty="0">
                <a:ln>
                  <a:noFill/>
                </a:ln>
                <a:solidFill>
                  <a:srgbClr val="006600"/>
                </a:solidFill>
                <a:effectLst/>
                <a:latin typeface="Gotham" panose="020B0604020202020204" charset="0"/>
                <a:cs typeface="Gotham" panose="020B0604020202020204" charset="0"/>
              </a:rPr>
              <a:t> and </a:t>
            </a:r>
            <a:r>
              <a:rPr kumimoji="0" lang="en-GB" sz="3000" b="1" i="0" u="sng" strike="noStrike" cap="none" normalizeH="0" baseline="0" noProof="0" dirty="0">
                <a:ln>
                  <a:noFill/>
                </a:ln>
                <a:solidFill>
                  <a:srgbClr val="006600"/>
                </a:solidFill>
                <a:effectLst/>
                <a:latin typeface="Gotham" panose="020B0604020202020204" charset="0"/>
                <a:cs typeface="Gotham" panose="020B0604020202020204" charset="0"/>
              </a:rPr>
              <a:t>social</a:t>
            </a:r>
            <a:r>
              <a:rPr kumimoji="0" lang="en-GB" sz="3000" i="0" u="none" strike="noStrike" cap="none" normalizeH="0" baseline="0" noProof="0" dirty="0">
                <a:ln>
                  <a:noFill/>
                </a:ln>
                <a:solidFill>
                  <a:srgbClr val="006600"/>
                </a:solidFill>
                <a:effectLst/>
                <a:latin typeface="Gotham" panose="020B0604020202020204" charset="0"/>
                <a:cs typeface="Gotham" panose="020B0604020202020204" charset="0"/>
              </a:rPr>
              <a:t> aspects along with technical and economic criteria from the beginning of the design phase.</a:t>
            </a:r>
          </a:p>
          <a:p>
            <a:pPr marR="0" lvl="0" algn="just" defTabSz="914400" rtl="0" eaLnBrk="0" fontAlgn="base" latinLnBrk="0" hangingPunct="0">
              <a:lnSpc>
                <a:spcPct val="150000"/>
              </a:lnSpc>
              <a:spcBef>
                <a:spcPct val="0"/>
              </a:spcBef>
              <a:spcAft>
                <a:spcPct val="0"/>
              </a:spcAft>
              <a:buClrTx/>
              <a:buSzTx/>
              <a:tabLst/>
            </a:pPr>
            <a:endParaRPr kumimoji="0" lang="en-GB" sz="3000" i="0" u="none" strike="noStrike" cap="none" normalizeH="0" baseline="0" noProof="0" dirty="0">
              <a:ln>
                <a:noFill/>
              </a:ln>
              <a:solidFill>
                <a:srgbClr val="006600"/>
              </a:solidFill>
              <a:effectLst/>
              <a:latin typeface="Gotham" panose="020B0604020202020204" charset="0"/>
              <a:cs typeface="Gotham" panose="020B0604020202020204" charset="0"/>
            </a:endParaRPr>
          </a:p>
          <a:p>
            <a:pPr marL="457200" indent="-457200" algn="just" eaLnBrk="0" fontAlgn="base" hangingPunct="0">
              <a:lnSpc>
                <a:spcPct val="150000"/>
              </a:lnSpc>
              <a:spcBef>
                <a:spcPct val="0"/>
              </a:spcBef>
              <a:spcAft>
                <a:spcPct val="0"/>
              </a:spcAft>
              <a:buFont typeface="Wingdings" panose="05000000000000000000" pitchFamily="2" charset="2"/>
              <a:buChar char="v"/>
            </a:pPr>
            <a:endParaRPr lang="en-GB" sz="3000" dirty="0">
              <a:solidFill>
                <a:srgbClr val="006600"/>
              </a:solidFill>
              <a:latin typeface="Gotham" panose="020B0604020202020204" charset="0"/>
              <a:cs typeface="Gotham" panose="020B0604020202020204" charset="0"/>
            </a:endParaRPr>
          </a:p>
          <a:p>
            <a:pPr marL="457200" indent="-457200" algn="just" eaLnBrk="0" fontAlgn="base" hangingPunct="0">
              <a:lnSpc>
                <a:spcPct val="150000"/>
              </a:lnSpc>
              <a:spcBef>
                <a:spcPct val="0"/>
              </a:spcBef>
              <a:spcAft>
                <a:spcPct val="0"/>
              </a:spcAft>
              <a:buFont typeface="Wingdings" panose="05000000000000000000" pitchFamily="2" charset="2"/>
              <a:buChar char="v"/>
            </a:pPr>
            <a:r>
              <a:rPr lang="en-GB" sz="3000" dirty="0">
                <a:solidFill>
                  <a:srgbClr val="006600"/>
                </a:solidFill>
                <a:latin typeface="Gotham" panose="020B0604020202020204" charset="0"/>
                <a:cs typeface="Gotham" panose="020B0604020202020204" charset="0"/>
              </a:rPr>
              <a:t>Process design approaches may vary depending on industrial practices. However, they generally involve the following steps:</a:t>
            </a:r>
          </a:p>
          <a:p>
            <a:pPr>
              <a:lnSpc>
                <a:spcPct val="150000"/>
              </a:lnSpc>
            </a:pPr>
            <a:r>
              <a:rPr lang="en-GB" sz="3000" dirty="0">
                <a:solidFill>
                  <a:srgbClr val="006600"/>
                </a:solidFill>
                <a:latin typeface="Gotham" panose="020B0604020202020204" charset="0"/>
                <a:cs typeface="Gotham" panose="020B0604020202020204" charset="0"/>
              </a:rPr>
              <a:t>a/ Project initiation;</a:t>
            </a:r>
          </a:p>
          <a:p>
            <a:pPr>
              <a:lnSpc>
                <a:spcPct val="150000"/>
              </a:lnSpc>
            </a:pPr>
            <a:r>
              <a:rPr lang="en-GB" sz="3000" dirty="0">
                <a:solidFill>
                  <a:srgbClr val="006600"/>
                </a:solidFill>
                <a:latin typeface="Gotham" panose="020B0604020202020204" charset="0"/>
                <a:cs typeface="Gotham" panose="020B0604020202020204" charset="0"/>
              </a:rPr>
              <a:t>b/ Preliminary design;</a:t>
            </a:r>
          </a:p>
          <a:p>
            <a:pPr>
              <a:lnSpc>
                <a:spcPct val="150000"/>
              </a:lnSpc>
            </a:pPr>
            <a:r>
              <a:rPr lang="en-GB" sz="3000" dirty="0">
                <a:solidFill>
                  <a:srgbClr val="006600"/>
                </a:solidFill>
                <a:latin typeface="Gotham" panose="020B0604020202020204" charset="0"/>
                <a:cs typeface="Gotham" panose="020B0604020202020204" charset="0"/>
              </a:rPr>
              <a:t>c/ Detailed design;</a:t>
            </a:r>
          </a:p>
          <a:p>
            <a:pPr>
              <a:lnSpc>
                <a:spcPct val="150000"/>
              </a:lnSpc>
            </a:pPr>
            <a:r>
              <a:rPr lang="en-GB" sz="3000" dirty="0">
                <a:solidFill>
                  <a:srgbClr val="006600"/>
                </a:solidFill>
                <a:latin typeface="Gotham" panose="020B0604020202020204" charset="0"/>
                <a:cs typeface="Gotham" panose="020B0604020202020204" charset="0"/>
              </a:rPr>
              <a:t>d/ Final design.</a:t>
            </a:r>
          </a:p>
        </p:txBody>
      </p:sp>
      <p:sp>
        <p:nvSpPr>
          <p:cNvPr id="22" name="TextBox 2">
            <a:extLst>
              <a:ext uri="{FF2B5EF4-FFF2-40B4-BE49-F238E27FC236}">
                <a16:creationId xmlns:a16="http://schemas.microsoft.com/office/drawing/2014/main" id="{73FB6D66-19C6-E5F1-FD43-DFEEFA5DD2E3}"/>
              </a:ext>
            </a:extLst>
          </p:cNvPr>
          <p:cNvSpPr txBox="1"/>
          <p:nvPr/>
        </p:nvSpPr>
        <p:spPr>
          <a:xfrm>
            <a:off x="914400" y="622818"/>
            <a:ext cx="16828184" cy="1038746"/>
          </a:xfrm>
          <a:prstGeom prst="rect">
            <a:avLst/>
          </a:prstGeom>
        </p:spPr>
        <p:txBody>
          <a:bodyPr wrap="square" lIns="0" tIns="0" rIns="0" bIns="0" rtlCol="0" anchor="t">
            <a:spAutoFit/>
          </a:bodyPr>
          <a:lstStyle/>
          <a:p>
            <a:pPr lvl="0" algn="ctr">
              <a:lnSpc>
                <a:spcPts val="8136"/>
              </a:lnSpc>
            </a:pPr>
            <a:r>
              <a:rPr lang="en-US" sz="7200" b="1" spc="-252" dirty="0">
                <a:solidFill>
                  <a:srgbClr val="086A35"/>
                </a:solidFill>
                <a:latin typeface="Gotham Bold"/>
                <a:ea typeface="Gotham Bold"/>
                <a:cs typeface="Gotham Bold"/>
                <a:sym typeface="Gotham Bold"/>
              </a:rPr>
              <a:t>2/ Sustainable process design</a:t>
            </a:r>
          </a:p>
        </p:txBody>
      </p:sp>
      <p:sp>
        <p:nvSpPr>
          <p:cNvPr id="3" name="TextBox 2">
            <a:extLst>
              <a:ext uri="{FF2B5EF4-FFF2-40B4-BE49-F238E27FC236}">
                <a16:creationId xmlns:a16="http://schemas.microsoft.com/office/drawing/2014/main" id="{F8643927-AE99-F702-8789-E7E394F4018C}"/>
              </a:ext>
            </a:extLst>
          </p:cNvPr>
          <p:cNvSpPr txBox="1"/>
          <p:nvPr/>
        </p:nvSpPr>
        <p:spPr>
          <a:xfrm>
            <a:off x="615608" y="4152900"/>
            <a:ext cx="17056784" cy="1200329"/>
          </a:xfrm>
          <a:prstGeom prst="rect">
            <a:avLst/>
          </a:prstGeom>
          <a:noFill/>
        </p:spPr>
        <p:txBody>
          <a:bodyPr wrap="square">
            <a:spAutoFit/>
          </a:bodyPr>
          <a:lstStyle/>
          <a:p>
            <a:pPr algn="r" rtl="1"/>
            <a:r>
              <a:rPr lang="ar-DZ" sz="3600" noProof="0" dirty="0">
                <a:solidFill>
                  <a:srgbClr val="006600"/>
                </a:solidFill>
                <a:latin typeface="Amiri" panose="00000500000000000000" pitchFamily="2" charset="-78"/>
                <a:ea typeface="Amiri" panose="00000500000000000000" pitchFamily="2" charset="-78"/>
                <a:cs typeface="Amiri" panose="00000500000000000000" pitchFamily="2" charset="-78"/>
              </a:rPr>
              <a:t>يتطلب تصميم العمليات المستدامة اتباع نهج محدد ومتعدد التخصصات يدمج الجوانب البيئية والاجتماعية إلى جانب المعايير الفنية والاقتصادية منذ بداية مرحلة التصميم.</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8889</TotalTime>
  <Words>3381</Words>
  <Application>Microsoft Office PowerPoint</Application>
  <PresentationFormat>Custom</PresentationFormat>
  <Paragraphs>329</Paragraphs>
  <Slides>42</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42</vt:i4>
      </vt:variant>
    </vt:vector>
  </HeadingPairs>
  <TitlesOfParts>
    <vt:vector size="53" baseType="lpstr">
      <vt:lpstr>Vladimir Script</vt:lpstr>
      <vt:lpstr>Amiri</vt:lpstr>
      <vt:lpstr>Wingdings</vt:lpstr>
      <vt:lpstr>OpenSymbol</vt:lpstr>
      <vt:lpstr>Times New Roman</vt:lpstr>
      <vt:lpstr>Calibri</vt:lpstr>
      <vt:lpstr>Gotham Bold</vt:lpstr>
      <vt:lpstr>Arial</vt:lpstr>
      <vt:lpstr>Gotham</vt:lpstr>
      <vt:lpstr>Gotham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Recycling</dc:title>
  <dc:creator>pc</dc:creator>
  <cp:lastModifiedBy>I. MAYOUF</cp:lastModifiedBy>
  <cp:revision>33</cp:revision>
  <dcterms:created xsi:type="dcterms:W3CDTF">2006-08-16T00:00:00Z</dcterms:created>
  <dcterms:modified xsi:type="dcterms:W3CDTF">2025-12-13T07:42:13Z</dcterms:modified>
  <dc:identifier>DAGw4fs3LXI</dc:identifier>
</cp:coreProperties>
</file>