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2" r:id="rId2"/>
  </p:sldMasterIdLst>
  <p:notesMasterIdLst>
    <p:notesMasterId r:id="rId24"/>
  </p:notesMasterIdLst>
  <p:sldIdLst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3" r:id="rId15"/>
    <p:sldId id="274" r:id="rId16"/>
    <p:sldId id="282" r:id="rId17"/>
    <p:sldId id="280" r:id="rId18"/>
    <p:sldId id="281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967975-C294-4F11-B68F-39A487FC93EA}" v="77" dt="2024-02-09T13:34:04.023"/>
    <p1510:client id="{64CCC832-F72F-485C-8115-2CF46946A9DA}" v="22" dt="2024-02-09T10:45:32.7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2E9F4-F137-4358-AA29-31015C73BC73}" type="datetimeFigureOut">
              <a:t>09/02/2024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74D31-C41D-45C7-A39F-0BEF1A58FF5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227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B4934-56D8-4B30-B6EB-FBEEB4B5F84F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94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1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744D0-2BDF-4541-B3E8-2E35BE022580}" type="datetime1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7111" y="2708920"/>
            <a:ext cx="9877778" cy="3450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2802" y="6275175"/>
            <a:ext cx="1029463" cy="365125"/>
          </a:xfrm>
        </p:spPr>
        <p:txBody>
          <a:bodyPr/>
          <a:lstStyle/>
          <a:p>
            <a:fld id="{C745A749-2057-4F79-9ABC-9C7EC68C0617}" type="datetime1">
              <a:rPr lang="en-GB" smtClean="0"/>
              <a:t>09/02/2024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40730" y="6214814"/>
            <a:ext cx="1549101" cy="365125"/>
          </a:xfrm>
        </p:spPr>
        <p:txBody>
          <a:bodyPr/>
          <a:lstStyle/>
          <a:p>
            <a:fld id="{1521D24B-81E2-429D-B0AF-BB1F94E31E2E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2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9" y="4075290"/>
            <a:ext cx="7392686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1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8" y="4074176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4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0BEB2-E440-4252-8959-9D66C8FB3D93}" type="datetime1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B7AD-1DFC-4193-B6E8-38DACC393872}" type="datetime1">
              <a:rPr lang="en-GB" smtClean="0"/>
              <a:t>09/02/2024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2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2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0F54-27E9-483D-8D7C-1FB63710F60A}" type="datetime1">
              <a:rPr lang="en-GB" smtClean="0"/>
              <a:t>09/02/2024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A0BC-D9F8-4C15-ABFB-C3491DEB1BAA}" type="datetime1">
              <a:rPr lang="en-GB" smtClean="0"/>
              <a:t>09/02/2024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BA15-A6A0-4492-AD4F-AC9ECD39D948}" type="datetime1">
              <a:rPr lang="en-GB" smtClean="0"/>
              <a:t>09/02/2024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2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CA815-8544-4DDC-84C1-CC4D1FE052B9}" type="datetime1">
              <a:rPr lang="en-GB" smtClean="0"/>
              <a:t>09/02/2024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848-C2C7-46C6-B981-E9001616A00B}" type="datetime1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97F1-74BB-4FFA-923C-5CAAF4C6B38B}" type="datetime1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447802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701"/>
          <a:stretch>
            <a:fillRect/>
          </a:stretch>
        </p:blipFill>
        <p:spPr bwMode="auto">
          <a:xfrm>
            <a:off x="639704" y="468313"/>
            <a:ext cx="8534400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904" y="6309321"/>
            <a:ext cx="1825037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4745" y="1628800"/>
            <a:ext cx="10972800" cy="4525963"/>
          </a:xfrm>
        </p:spPr>
        <p:txBody>
          <a:bodyPr/>
          <a:lstStyle>
            <a:lvl1pPr>
              <a:defRPr sz="1800" b="1" cap="none" baseline="0">
                <a:solidFill>
                  <a:schemeClr val="tx2">
                    <a:lumMod val="50000"/>
                  </a:schemeClr>
                </a:solidFill>
              </a:defRPr>
            </a:lvl1pPr>
            <a:lvl2pPr marL="759828" indent="-292242">
              <a:buFont typeface="Arial" panose="020B0604020202020204" pitchFamily="34" charset="0"/>
              <a:buChar char="•"/>
              <a:defRPr sz="1600" b="0" i="0" cap="none" baseline="0">
                <a:solidFill>
                  <a:schemeClr val="tx2">
                    <a:lumMod val="50000"/>
                  </a:schemeClr>
                </a:solidFill>
              </a:defRPr>
            </a:lvl2pPr>
            <a:lvl3pPr marL="1168967" indent="-233794">
              <a:buFont typeface="Wingdings" panose="05000000000000000000" pitchFamily="2" charset="2"/>
              <a:buChar char="ü"/>
              <a:defRPr sz="1400" b="1" i="0" cap="none" baseline="0">
                <a:solidFill>
                  <a:schemeClr val="tx2">
                    <a:lumMod val="50000"/>
                  </a:schemeClr>
                </a:solidFill>
              </a:defRPr>
            </a:lvl3pPr>
            <a:lvl4pPr marL="1636553" indent="-233794">
              <a:buFont typeface="Wingdings" panose="05000000000000000000" pitchFamily="2" charset="2"/>
              <a:buChar char="§"/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5725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6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sr-Latn-RS"/>
              <a:t>VNS Conference 2016, Malaga October 3-4th  </a:t>
            </a:r>
            <a:fld id="{C46B6C87-4835-426D-889D-0C966059D316}" type="datetime1">
              <a:rPr lang="en-GB" smtClean="0"/>
              <a:t>09/02/2024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6" y="6250166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5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8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24025" y="2156822"/>
            <a:ext cx="8743950" cy="1780108"/>
          </a:xfrm>
        </p:spPr>
        <p:txBody>
          <a:bodyPr>
            <a:normAutofit fontScale="90000"/>
          </a:bodyPr>
          <a:lstStyle/>
          <a:p>
            <a:r>
              <a:rPr lang="fr-FR" sz="4000" dirty="0">
                <a:latin typeface="Times New Roman"/>
                <a:cs typeface="Times New Roman"/>
              </a:rPr>
              <a:t>Partie 3 :</a:t>
            </a:r>
            <a:br>
              <a:rPr lang="fr-FR" sz="4000" dirty="0">
                <a:latin typeface="Times New Roman"/>
                <a:cs typeface="Times New Roman"/>
              </a:rPr>
            </a:br>
            <a:r>
              <a:rPr lang="fr-FR" sz="4000" dirty="0">
                <a:latin typeface="Times New Roman"/>
                <a:cs typeface="Times New Roman"/>
              </a:rPr>
              <a:t>Métaheuristiques à base de population de solutions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3283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43128" y="2583280"/>
            <a:ext cx="6044273" cy="24523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 M</a:t>
            </a:r>
            <a:r>
              <a:rPr lang="fr-FR" sz="2800" dirty="0">
                <a:latin typeface="Times"/>
                <a:cs typeface="Times"/>
              </a:rPr>
              <a:t>éthode 2 : croisement à 2 points </a:t>
            </a:r>
            <a:endParaRPr lang="fr-FR" dirty="0">
              <a:latin typeface="Candara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découpe les deux parents en trois parties (par deux points de découpage).</a:t>
            </a:r>
            <a:endParaRPr lang="fr-FR" dirty="0">
              <a:latin typeface="Candara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Les deux points de découpage sont choisis aléatoirement. 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>
                <a:latin typeface="Times New Roman"/>
                <a:cs typeface="Times New Roman"/>
              </a:rPr>
              <a:t>Le croissement 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1043CE6-39BD-4064-A0C1-7E316619A7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475831"/>
              </p:ext>
            </p:extLst>
          </p:nvPr>
        </p:nvGraphicFramePr>
        <p:xfrm>
          <a:off x="7840980" y="302742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14C2C6FB-4A26-48F1-A34D-96C1A994C9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672258"/>
              </p:ext>
            </p:extLst>
          </p:nvPr>
        </p:nvGraphicFramePr>
        <p:xfrm>
          <a:off x="7850504" y="38084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10" name="Tableau 5">
            <a:extLst>
              <a:ext uri="{FF2B5EF4-FFF2-40B4-BE49-F238E27FC236}">
                <a16:creationId xmlns:a16="http://schemas.microsoft.com/office/drawing/2014/main" id="{9048259B-6AB0-4A0C-A0ED-64F930409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771077"/>
              </p:ext>
            </p:extLst>
          </p:nvPr>
        </p:nvGraphicFramePr>
        <p:xfrm>
          <a:off x="7879079" y="519912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CDC90528-D758-4104-ACC5-988776DE3355}"/>
              </a:ext>
            </a:extLst>
          </p:cNvPr>
          <p:cNvCxnSpPr/>
          <p:nvPr/>
        </p:nvCxnSpPr>
        <p:spPr>
          <a:xfrm>
            <a:off x="9182100" y="2705100"/>
            <a:ext cx="9525" cy="193357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43B0B750-A432-4693-B62C-26576AEA630B}"/>
              </a:ext>
            </a:extLst>
          </p:cNvPr>
          <p:cNvCxnSpPr>
            <a:cxnSpLocks/>
          </p:cNvCxnSpPr>
          <p:nvPr/>
        </p:nvCxnSpPr>
        <p:spPr>
          <a:xfrm>
            <a:off x="8505825" y="2667000"/>
            <a:ext cx="28575" cy="192405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èche : bas 15">
            <a:extLst>
              <a:ext uri="{FF2B5EF4-FFF2-40B4-BE49-F238E27FC236}">
                <a16:creationId xmlns:a16="http://schemas.microsoft.com/office/drawing/2014/main" id="{441DD57C-4099-4381-B1A3-69B47259E19C}"/>
              </a:ext>
            </a:extLst>
          </p:cNvPr>
          <p:cNvSpPr/>
          <p:nvPr/>
        </p:nvSpPr>
        <p:spPr>
          <a:xfrm>
            <a:off x="8796908" y="4530470"/>
            <a:ext cx="180975" cy="400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09243C01-A215-4BFC-92E9-08A900D9DF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439103"/>
              </p:ext>
            </p:extLst>
          </p:nvPr>
        </p:nvGraphicFramePr>
        <p:xfrm>
          <a:off x="7869554" y="6008751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18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24053" y="2526130"/>
            <a:ext cx="5913040" cy="216660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 M</a:t>
            </a:r>
            <a:r>
              <a:rPr lang="fr-FR" sz="2800" dirty="0">
                <a:latin typeface="Times"/>
                <a:cs typeface="Times"/>
              </a:rPr>
              <a:t>éthode 3 : croisement uniforme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consiste à parcourir les deux parents gène par gène et, à chaque fois, un gène parmi les deux est sélectionné. 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La solution "enfant" est construite par les gènes sélectionnés.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>
                <a:latin typeface="Times New Roman"/>
                <a:cs typeface="Times New Roman"/>
              </a:rPr>
              <a:t>Le croissement 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2B8EFE25-0E93-4B63-9E12-A853C43E9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256992"/>
              </p:ext>
            </p:extLst>
          </p:nvPr>
        </p:nvGraphicFramePr>
        <p:xfrm>
          <a:off x="6269355" y="29702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A9465D-34D4-4F5A-B16F-8B70AB9257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032584"/>
              </p:ext>
            </p:extLst>
          </p:nvPr>
        </p:nvGraphicFramePr>
        <p:xfrm>
          <a:off x="6269354" y="36941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10" name="Tableau 5">
            <a:extLst>
              <a:ext uri="{FF2B5EF4-FFF2-40B4-BE49-F238E27FC236}">
                <a16:creationId xmlns:a16="http://schemas.microsoft.com/office/drawing/2014/main" id="{B18D9935-0C05-42C2-8245-A71C72A71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640771"/>
              </p:ext>
            </p:extLst>
          </p:nvPr>
        </p:nvGraphicFramePr>
        <p:xfrm>
          <a:off x="6307454" y="49895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40401795-02D3-4F8B-9899-EB00FAF5B78A}"/>
              </a:ext>
            </a:extLst>
          </p:cNvPr>
          <p:cNvSpPr/>
          <p:nvPr/>
        </p:nvSpPr>
        <p:spPr>
          <a:xfrm>
            <a:off x="7301483" y="4273295"/>
            <a:ext cx="257175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D7E27D9-737F-4F80-9BE1-869E6C08C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325369"/>
              </p:ext>
            </p:extLst>
          </p:nvPr>
        </p:nvGraphicFramePr>
        <p:xfrm>
          <a:off x="9184004" y="2979801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BF35A6CA-1428-4994-A3BB-AFEBB2C74D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493996"/>
              </p:ext>
            </p:extLst>
          </p:nvPr>
        </p:nvGraphicFramePr>
        <p:xfrm>
          <a:off x="9193529" y="3760851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14" name="Tableau 5">
            <a:extLst>
              <a:ext uri="{FF2B5EF4-FFF2-40B4-BE49-F238E27FC236}">
                <a16:creationId xmlns:a16="http://schemas.microsoft.com/office/drawing/2014/main" id="{244F5723-95AE-4F42-9BA2-69A41E45C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270320"/>
              </p:ext>
            </p:extLst>
          </p:nvPr>
        </p:nvGraphicFramePr>
        <p:xfrm>
          <a:off x="9260204" y="4999101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808BEE5A-921F-4893-956C-1610D0474F10}"/>
              </a:ext>
            </a:extLst>
          </p:cNvPr>
          <p:cNvSpPr/>
          <p:nvPr/>
        </p:nvSpPr>
        <p:spPr>
          <a:xfrm>
            <a:off x="10235183" y="4282820"/>
            <a:ext cx="257175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070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689377" y="2727499"/>
            <a:ext cx="10895903" cy="271193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600" dirty="0">
                <a:latin typeface="Times"/>
                <a:cs typeface="Times New Roman"/>
              </a:rPr>
              <a:t>- L</a:t>
            </a:r>
            <a:r>
              <a:rPr lang="fr-FR" sz="2600" dirty="0">
                <a:latin typeface="Times"/>
                <a:cs typeface="Times"/>
              </a:rPr>
              <a:t>a mutation consiste à apporter une petite modification aléatoire à la solution. Par exemple altérer un ou deux gènes de la solution. </a:t>
            </a:r>
            <a:endParaRPr lang="fr-FR" sz="2600" dirty="0">
              <a:latin typeface="Candara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fr-FR" sz="2600" dirty="0">
              <a:latin typeface="Times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600" dirty="0">
                <a:latin typeface="Times"/>
                <a:cs typeface="Times New Roman"/>
              </a:rPr>
              <a:t>- Le but de la mutation est d'assurer une bonne exploration de l'espace recherche.</a:t>
            </a:r>
            <a:endParaRPr lang="fr-FR" dirty="0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600" dirty="0">
                <a:latin typeface="Times"/>
                <a:cs typeface="Times"/>
              </a:rPr>
              <a:t>      -  La mutation est appliquée avec une probabilité </a:t>
            </a:r>
            <a:r>
              <a:rPr lang="fr-FR" sz="2600" b="1" i="1" dirty="0">
                <a:latin typeface="Times"/>
                <a:cs typeface="Times"/>
              </a:rPr>
              <a:t>pm  </a:t>
            </a:r>
            <a:r>
              <a:rPr lang="fr-FR" sz="2600" dirty="0">
                <a:latin typeface="Times"/>
                <a:cs typeface="Times"/>
              </a:rPr>
              <a:t>(en général, </a:t>
            </a:r>
            <a:r>
              <a:rPr lang="fr-FR" sz="2600" b="1" i="1" dirty="0">
                <a:latin typeface="Times"/>
                <a:cs typeface="Times"/>
              </a:rPr>
              <a:t>pm</a:t>
            </a:r>
            <a:r>
              <a:rPr lang="fr-FR" sz="2600" dirty="0">
                <a:latin typeface="Times"/>
                <a:cs typeface="Times"/>
              </a:rPr>
              <a:t> est comprise entre 0.01 (1%) et 0.05 (5%)).</a:t>
            </a:r>
            <a:endParaRPr lang="fr-FR"/>
          </a:p>
          <a:p>
            <a:pPr marL="0" indent="0" algn="just">
              <a:lnSpc>
                <a:spcPct val="80000"/>
              </a:lnSpc>
              <a:buNone/>
            </a:pPr>
            <a:endParaRPr lang="fr-FR" sz="2600" dirty="0">
              <a:latin typeface="Times"/>
              <a:cs typeface="Times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mutation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766681DA-8440-4D93-A0C8-68AC3ADFE9FE}"/>
              </a:ext>
            </a:extLst>
          </p:cNvPr>
          <p:cNvSpPr/>
          <p:nvPr/>
        </p:nvSpPr>
        <p:spPr>
          <a:xfrm>
            <a:off x="5778245" y="5577458"/>
            <a:ext cx="981075" cy="247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16A007FA-C30C-4D29-9B9D-6C9FA684B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613427"/>
              </p:ext>
            </p:extLst>
          </p:nvPr>
        </p:nvGraphicFramePr>
        <p:xfrm>
          <a:off x="3154680" y="55229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84B1F57B-7498-4A96-AD6B-C0E739DC60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740106"/>
              </p:ext>
            </p:extLst>
          </p:nvPr>
        </p:nvGraphicFramePr>
        <p:xfrm>
          <a:off x="7002780" y="5494401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948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8095" y="2590688"/>
            <a:ext cx="11525381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La sélection est l'opérateur qui permet de choisir de bonnes solutions à partir de la population </a:t>
            </a:r>
            <a:r>
              <a:rPr lang="fr-FR" sz="2800" b="1" dirty="0">
                <a:latin typeface="Times"/>
                <a:cs typeface="Times New Roman"/>
              </a:rPr>
              <a:t>P </a:t>
            </a:r>
            <a:r>
              <a:rPr lang="fr-FR" sz="2800" dirty="0">
                <a:latin typeface="Times"/>
                <a:cs typeface="Times New Roman"/>
              </a:rPr>
              <a:t>pour créer l'ensemble des parents </a:t>
            </a:r>
            <a:r>
              <a:rPr lang="fr-FR" sz="2800" b="1" dirty="0">
                <a:latin typeface="Times"/>
                <a:cs typeface="Times New Roman"/>
              </a:rPr>
              <a:t>P'</a:t>
            </a:r>
            <a:r>
              <a:rPr lang="fr-FR" sz="2800" dirty="0">
                <a:latin typeface="Times"/>
                <a:cs typeface="Times New Roman"/>
              </a:rPr>
              <a:t>. L'ensemble des parents </a:t>
            </a:r>
            <a:r>
              <a:rPr lang="fr-FR" sz="2800" b="1" dirty="0">
                <a:latin typeface="Times"/>
                <a:cs typeface="Times New Roman"/>
              </a:rPr>
              <a:t>P'</a:t>
            </a:r>
            <a:r>
              <a:rPr lang="fr-FR" sz="2800" dirty="0">
                <a:latin typeface="Times"/>
                <a:cs typeface="Times New Roman"/>
              </a:rPr>
              <a:t> est construit par des copies de ces solutions choisies.</a:t>
            </a:r>
            <a:endParaRPr lang="fr-FR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Dans la littérature, </a:t>
            </a:r>
            <a:r>
              <a:rPr lang="fr-FR" sz="2800" b="1" dirty="0">
                <a:latin typeface="Times"/>
                <a:cs typeface="Times New Roman"/>
              </a:rPr>
              <a:t>P'</a:t>
            </a:r>
            <a:r>
              <a:rPr lang="fr-FR" sz="2800" dirty="0">
                <a:latin typeface="Times"/>
                <a:cs typeface="Times New Roman"/>
              </a:rPr>
              <a:t> est appelé population intermédiaire.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Chaque solution de </a:t>
            </a:r>
            <a:r>
              <a:rPr lang="fr-FR" sz="2800" b="1" dirty="0">
                <a:latin typeface="Times"/>
                <a:cs typeface="Times"/>
              </a:rPr>
              <a:t>P</a:t>
            </a:r>
            <a:r>
              <a:rPr lang="fr-FR" sz="2800" dirty="0">
                <a:latin typeface="Times"/>
                <a:cs typeface="Times"/>
              </a:rPr>
              <a:t> peut-être sélectionnée zéro, un ou plusieurs fois.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ea typeface="+mn-lt"/>
                <a:cs typeface="Times"/>
              </a:rPr>
              <a:t>- Il existe plusieurs méthodes de sélection : (1) Sélection par roulette, (2) Sélection par rang, (3) Sélection par tournoi, (4) Sélection uniforme, etc...</a:t>
            </a:r>
            <a:endParaRPr lang="fr-FR" dirty="0"/>
          </a:p>
          <a:p>
            <a:pPr>
              <a:buNone/>
            </a:pPr>
            <a:endParaRPr lang="fr-FR" sz="2800" dirty="0">
              <a:latin typeface="Times"/>
              <a:ea typeface="+mn-lt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ea typeface="+mn-lt"/>
              <a:cs typeface="+mn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</p:spTree>
    <p:extLst>
      <p:ext uri="{BB962C8B-B14F-4D97-AF65-F5344CB8AC3E}">
        <p14:creationId xmlns:p14="http://schemas.microsoft.com/office/powerpoint/2010/main" val="2331103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76453" y="2049880"/>
            <a:ext cx="11430131" cy="42906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Méthode 1 : </a:t>
            </a:r>
            <a:r>
              <a:rPr lang="fr-FR" sz="2800" b="1" dirty="0">
                <a:latin typeface="Times"/>
                <a:cs typeface="Times"/>
              </a:rPr>
              <a:t>sélection par roulette</a:t>
            </a:r>
            <a:r>
              <a:rPr lang="fr-FR" sz="2800" dirty="0">
                <a:latin typeface="Times"/>
                <a:cs typeface="Times"/>
              </a:rPr>
              <a:t> </a:t>
            </a:r>
            <a:endParaRPr lang="fr-FR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consiste à choisir aléatoirement une solution où la probabilité de sélection d'une solution est proportionnelle à la valeur de la fonction objectif de cette solution. Donc, la probabilité de sélection 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 d'une solution </a:t>
            </a:r>
            <a:r>
              <a:rPr lang="fr-FR" sz="2800" b="1" i="1" dirty="0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 est calculée comme suit: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  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b="1" i="1" dirty="0">
                <a:latin typeface="Times"/>
                <a:cs typeface="Times"/>
              </a:rPr>
              <a:t> = f(s) / (Σ f(s'), s' </a:t>
            </a:r>
            <a:r>
              <a:rPr lang="fr-FR" sz="2800" dirty="0">
                <a:ea typeface="+mn-lt"/>
                <a:cs typeface="+mn-lt"/>
              </a:rPr>
              <a:t>∈</a:t>
            </a:r>
            <a:r>
              <a:rPr lang="fr-FR" sz="2800" b="1" i="1" dirty="0">
                <a:latin typeface="Times"/>
                <a:cs typeface="Times"/>
              </a:rPr>
              <a:t> |P|)</a:t>
            </a:r>
            <a:endParaRPr lang="fr-FR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Pour un problème de minimisation et après le calcul du 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, nous devons, par la suite, transformer la probabilité de sélection de chaque solution comme suit: </a:t>
            </a:r>
            <a:endParaRPr lang="en-US" sz="2800" dirty="0">
              <a:latin typeface="Times"/>
              <a:cs typeface="Times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b="1" i="1" dirty="0">
                <a:latin typeface="Times"/>
                <a:cs typeface="Times"/>
              </a:rPr>
              <a:t> </a:t>
            </a:r>
            <a:r>
              <a:rPr lang="fr-FR" sz="2800" dirty="0">
                <a:latin typeface="Times"/>
                <a:cs typeface="Times"/>
              </a:rPr>
              <a:t> = </a:t>
            </a:r>
            <a:r>
              <a:rPr lang="fr-FR" sz="2800" b="1" i="1" dirty="0">
                <a:latin typeface="Times"/>
                <a:cs typeface="Times"/>
              </a:rPr>
              <a:t>(1 – 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b="1" i="1" dirty="0">
                <a:latin typeface="Times"/>
                <a:cs typeface="Times"/>
              </a:rPr>
              <a:t>) / (|P| - 1)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</p:spTree>
    <p:extLst>
      <p:ext uri="{BB962C8B-B14F-4D97-AF65-F5344CB8AC3E}">
        <p14:creationId xmlns:p14="http://schemas.microsoft.com/office/powerpoint/2010/main" val="1503919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05028" y="2697580"/>
            <a:ext cx="11382506" cy="183323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 Méthode 1 : </a:t>
            </a:r>
            <a:r>
              <a:rPr lang="fr-FR" sz="2800" b="1" dirty="0">
                <a:latin typeface="Times"/>
                <a:cs typeface="Times"/>
              </a:rPr>
              <a:t>sélection par roulette</a:t>
            </a:r>
            <a:r>
              <a:rPr lang="fr-FR" sz="2800" dirty="0">
                <a:latin typeface="Times"/>
                <a:cs typeface="Times"/>
              </a:rPr>
              <a:t> (exemple)</a:t>
            </a:r>
            <a:endParaRPr lang="fr-FR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Soit l'exemple suivant (pour un problème de maximisation) avec une population de 5 solutions.  Pour chaque solution, nous avons : la valeur de la fonction  objectif (</a:t>
            </a:r>
            <a:r>
              <a:rPr lang="fr-FR" sz="2800" b="1" i="1" dirty="0">
                <a:latin typeface="Times"/>
                <a:cs typeface="Times"/>
              </a:rPr>
              <a:t>f(s)</a:t>
            </a:r>
            <a:r>
              <a:rPr lang="fr-FR" sz="2800" dirty="0">
                <a:latin typeface="Times"/>
                <a:cs typeface="Times"/>
              </a:rPr>
              <a:t>) et la probabilité de sélection (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).</a:t>
            </a:r>
            <a:endParaRPr lang="fr-FR" dirty="0"/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3DFE9C11-665A-4E94-A9CC-7F849B55C9A8}"/>
              </a:ext>
            </a:extLst>
          </p:cNvPr>
          <p:cNvSpPr/>
          <p:nvPr/>
        </p:nvSpPr>
        <p:spPr>
          <a:xfrm>
            <a:off x="7677150" y="4762500"/>
            <a:ext cx="2047875" cy="17907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88F358A8-A801-43FC-B864-7E5BA13B2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196284"/>
              </p:ext>
            </p:extLst>
          </p:nvPr>
        </p:nvGraphicFramePr>
        <p:xfrm>
          <a:off x="1973580" y="5056251"/>
          <a:ext cx="494174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624">
                  <a:extLst>
                    <a:ext uri="{9D8B030D-6E8A-4147-A177-3AD203B41FA5}">
                      <a16:colId xmlns:a16="http://schemas.microsoft.com/office/drawing/2014/main" val="625033523"/>
                    </a:ext>
                  </a:extLst>
                </a:gridCol>
                <a:gridCol w="823624">
                  <a:extLst>
                    <a:ext uri="{9D8B030D-6E8A-4147-A177-3AD203B41FA5}">
                      <a16:colId xmlns:a16="http://schemas.microsoft.com/office/drawing/2014/main" val="366942727"/>
                    </a:ext>
                  </a:extLst>
                </a:gridCol>
                <a:gridCol w="823624">
                  <a:extLst>
                    <a:ext uri="{9D8B030D-6E8A-4147-A177-3AD203B41FA5}">
                      <a16:colId xmlns:a16="http://schemas.microsoft.com/office/drawing/2014/main" val="1399869879"/>
                    </a:ext>
                  </a:extLst>
                </a:gridCol>
                <a:gridCol w="823624">
                  <a:extLst>
                    <a:ext uri="{9D8B030D-6E8A-4147-A177-3AD203B41FA5}">
                      <a16:colId xmlns:a16="http://schemas.microsoft.com/office/drawing/2014/main" val="1865439028"/>
                    </a:ext>
                  </a:extLst>
                </a:gridCol>
                <a:gridCol w="823624">
                  <a:extLst>
                    <a:ext uri="{9D8B030D-6E8A-4147-A177-3AD203B41FA5}">
                      <a16:colId xmlns:a16="http://schemas.microsoft.com/office/drawing/2014/main" val="2981129231"/>
                    </a:ext>
                  </a:extLst>
                </a:gridCol>
                <a:gridCol w="823624">
                  <a:extLst>
                    <a:ext uri="{9D8B030D-6E8A-4147-A177-3AD203B41FA5}">
                      <a16:colId xmlns:a16="http://schemas.microsoft.com/office/drawing/2014/main" val="1113346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Indice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313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i="1" dirty="0">
                          <a:latin typeface="Times"/>
                        </a:rPr>
                        <a:t>f(s)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940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i="1" dirty="0" err="1">
                          <a:latin typeface="Times"/>
                        </a:rPr>
                        <a:t>pr</a:t>
                      </a:r>
                      <a:r>
                        <a:rPr lang="fr-FR" i="1" baseline="-25000" dirty="0" err="1">
                          <a:latin typeface="Times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0.26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0.17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0.41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0.06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570339"/>
                  </a:ext>
                </a:extLst>
              </a:tr>
            </a:tbl>
          </a:graphicData>
        </a:graphic>
      </p:graphicFrame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12AE63CA-C866-465A-860D-F78E52D1CD62}"/>
              </a:ext>
            </a:extLst>
          </p:cNvPr>
          <p:cNvCxnSpPr>
            <a:cxnSpLocks/>
          </p:cNvCxnSpPr>
          <p:nvPr/>
        </p:nvCxnSpPr>
        <p:spPr>
          <a:xfrm>
            <a:off x="8210550" y="4867275"/>
            <a:ext cx="514350" cy="8096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804D7B68-95C8-4923-A670-25AE18317B86}"/>
              </a:ext>
            </a:extLst>
          </p:cNvPr>
          <p:cNvCxnSpPr>
            <a:cxnSpLocks/>
          </p:cNvCxnSpPr>
          <p:nvPr/>
        </p:nvCxnSpPr>
        <p:spPr>
          <a:xfrm flipH="1">
            <a:off x="8543925" y="5667375"/>
            <a:ext cx="171450" cy="82867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0D7854AD-167A-4248-A8B6-EFE542E297FA}"/>
              </a:ext>
            </a:extLst>
          </p:cNvPr>
          <p:cNvCxnSpPr>
            <a:cxnSpLocks/>
          </p:cNvCxnSpPr>
          <p:nvPr/>
        </p:nvCxnSpPr>
        <p:spPr>
          <a:xfrm>
            <a:off x="8743950" y="5695950"/>
            <a:ext cx="704850" cy="63817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B0843073-7F5E-4D2A-A62A-68D382B56A5B}"/>
              </a:ext>
            </a:extLst>
          </p:cNvPr>
          <p:cNvCxnSpPr>
            <a:cxnSpLocks/>
          </p:cNvCxnSpPr>
          <p:nvPr/>
        </p:nvCxnSpPr>
        <p:spPr>
          <a:xfrm flipV="1">
            <a:off x="8743950" y="4953000"/>
            <a:ext cx="571500" cy="72390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F5278D93-EF4E-4136-AF34-546CCF1910DD}"/>
              </a:ext>
            </a:extLst>
          </p:cNvPr>
          <p:cNvCxnSpPr>
            <a:cxnSpLocks/>
          </p:cNvCxnSpPr>
          <p:nvPr/>
        </p:nvCxnSpPr>
        <p:spPr>
          <a:xfrm flipH="1" flipV="1">
            <a:off x="8677275" y="4762500"/>
            <a:ext cx="38100" cy="9239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3E19DCCA-AE5A-44DF-8A2C-9B4757078777}"/>
              </a:ext>
            </a:extLst>
          </p:cNvPr>
          <p:cNvSpPr txBox="1"/>
          <p:nvPr/>
        </p:nvSpPr>
        <p:spPr>
          <a:xfrm>
            <a:off x="8353425" y="4838700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5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6473E68-0730-4D1F-B0E0-789479A06763}"/>
              </a:ext>
            </a:extLst>
          </p:cNvPr>
          <p:cNvSpPr txBox="1"/>
          <p:nvPr/>
        </p:nvSpPr>
        <p:spPr>
          <a:xfrm>
            <a:off x="8058150" y="5467349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4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1E51E4B-78E6-4EC4-8C1B-CEF122231851}"/>
              </a:ext>
            </a:extLst>
          </p:cNvPr>
          <p:cNvSpPr txBox="1"/>
          <p:nvPr/>
        </p:nvSpPr>
        <p:spPr>
          <a:xfrm>
            <a:off x="8782050" y="5943599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31421B1-4F97-4CC8-A983-D9DDDBC67C91}"/>
              </a:ext>
            </a:extLst>
          </p:cNvPr>
          <p:cNvSpPr txBox="1"/>
          <p:nvPr/>
        </p:nvSpPr>
        <p:spPr>
          <a:xfrm>
            <a:off x="9182100" y="5391149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0915D05-83A0-4167-8640-3D53212812A7}"/>
              </a:ext>
            </a:extLst>
          </p:cNvPr>
          <p:cNvSpPr txBox="1"/>
          <p:nvPr/>
        </p:nvSpPr>
        <p:spPr>
          <a:xfrm>
            <a:off x="8763000" y="4857750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1</a:t>
            </a:r>
          </a:p>
        </p:txBody>
      </p:sp>
      <p:sp>
        <p:nvSpPr>
          <p:cNvPr id="7" name="Flèche : pentagone 6">
            <a:extLst>
              <a:ext uri="{FF2B5EF4-FFF2-40B4-BE49-F238E27FC236}">
                <a16:creationId xmlns:a16="http://schemas.microsoft.com/office/drawing/2014/main" id="{76589D2C-D39C-4388-8C4C-0A315B1C0DB5}"/>
              </a:ext>
            </a:extLst>
          </p:cNvPr>
          <p:cNvSpPr/>
          <p:nvPr/>
        </p:nvSpPr>
        <p:spPr>
          <a:xfrm rot="5220000">
            <a:off x="8574517" y="4607750"/>
            <a:ext cx="190500" cy="476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1928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4078" y="2335630"/>
            <a:ext cx="11334881" cy="377633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Méthode 2 : </a:t>
            </a:r>
            <a:r>
              <a:rPr lang="fr-FR" sz="2800" b="1" dirty="0">
                <a:latin typeface="Times"/>
                <a:cs typeface="Times"/>
              </a:rPr>
              <a:t>sélection par rang</a:t>
            </a:r>
            <a:endParaRPr lang="fr-FR" b="1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 Avec cette méthode, chaque solution est choisie aléatoirement où la  probabilité de sélection d'une solution est proportionnelle à son rang dans la population. </a:t>
            </a:r>
            <a:endParaRPr lang="fr-FR" b="1" dirty="0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Donc la première étape de la méthode est de trier les solutions dans </a:t>
            </a:r>
            <a:r>
              <a:rPr lang="fr-FR" sz="2800" b="1" dirty="0">
                <a:latin typeface="Times"/>
                <a:cs typeface="Times"/>
              </a:rPr>
              <a:t>P</a:t>
            </a:r>
            <a:r>
              <a:rPr lang="fr-FR" sz="2800" dirty="0">
                <a:latin typeface="Times"/>
                <a:cs typeface="Times"/>
              </a:rPr>
              <a:t> suivant la valeur de la fonction objectif, en commençant par la plus mauvaise solution (</a:t>
            </a:r>
            <a:r>
              <a:rPr lang="fr-FR" sz="2800" b="1" i="1" dirty="0">
                <a:latin typeface="Times"/>
                <a:cs typeface="Times"/>
              </a:rPr>
              <a:t>rang </a:t>
            </a:r>
            <a:r>
              <a:rPr lang="fr-FR" sz="2800" dirty="0">
                <a:latin typeface="Times"/>
                <a:cs typeface="Times"/>
              </a:rPr>
              <a:t>= 1) jusqu’au meilleure solution (</a:t>
            </a:r>
            <a:r>
              <a:rPr lang="fr-FR" sz="2800" b="1" i="1" dirty="0">
                <a:latin typeface="Times"/>
                <a:cs typeface="Times"/>
              </a:rPr>
              <a:t>rang</a:t>
            </a:r>
            <a:r>
              <a:rPr lang="fr-FR" sz="2800" dirty="0">
                <a:latin typeface="Times"/>
                <a:cs typeface="Times"/>
              </a:rPr>
              <a:t> = |</a:t>
            </a:r>
            <a:r>
              <a:rPr lang="fr-FR" sz="2800" b="1" dirty="0">
                <a:latin typeface="Times"/>
                <a:cs typeface="Times"/>
              </a:rPr>
              <a:t>P</a:t>
            </a:r>
            <a:r>
              <a:rPr lang="fr-FR" sz="2800" dirty="0">
                <a:latin typeface="Times"/>
                <a:cs typeface="Times"/>
              </a:rPr>
              <a:t>|). Ensuite, la probabilité de sélection de chaque solution </a:t>
            </a:r>
            <a:r>
              <a:rPr lang="fr-FR" sz="2800" b="1" i="1" dirty="0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 est calculée comme suit: </a:t>
            </a:r>
            <a:endParaRPr lang="fr-FR" b="1">
              <a:latin typeface="Candara"/>
              <a:cs typeface="Times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b="1" i="1" dirty="0">
                <a:latin typeface="Times"/>
                <a:cs typeface="Times"/>
              </a:rPr>
              <a:t> = rang(s) / (Σ rang(s'), s' </a:t>
            </a:r>
            <a:r>
              <a:rPr lang="fr-FR" sz="2800" dirty="0">
                <a:ea typeface="+mn-lt"/>
                <a:cs typeface="+mn-lt"/>
              </a:rPr>
              <a:t>∈</a:t>
            </a:r>
            <a:r>
              <a:rPr lang="fr-FR" sz="2800" b="1" i="1" dirty="0">
                <a:latin typeface="Times"/>
                <a:cs typeface="Times"/>
              </a:rPr>
              <a:t> |P|)</a:t>
            </a:r>
            <a:endParaRPr lang="fr-FR" b="1"/>
          </a:p>
          <a:p>
            <a:pPr marL="0" indent="0">
              <a:lnSpc>
                <a:spcPct val="80000"/>
              </a:lnSpc>
              <a:buNone/>
            </a:pPr>
            <a:endParaRPr lang="fr-FR" sz="2800" i="1" dirty="0">
              <a:latin typeface="Times"/>
              <a:cs typeface="Times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</p:spTree>
    <p:extLst>
      <p:ext uri="{BB962C8B-B14F-4D97-AF65-F5344CB8AC3E}">
        <p14:creationId xmlns:p14="http://schemas.microsoft.com/office/powerpoint/2010/main" val="2608250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19303" y="2316580"/>
            <a:ext cx="11382506" cy="2109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Méthode 2 : </a:t>
            </a:r>
            <a:r>
              <a:rPr lang="fr-FR" sz="2800" b="1" dirty="0">
                <a:latin typeface="Times"/>
                <a:cs typeface="Times"/>
              </a:rPr>
              <a:t>sélection par rang</a:t>
            </a:r>
            <a:r>
              <a:rPr lang="fr-FR" sz="2800" dirty="0">
                <a:latin typeface="Times"/>
                <a:cs typeface="Times"/>
              </a:rPr>
              <a:t> (exemple)</a:t>
            </a:r>
            <a:endParaRPr lang="fr-FR" dirty="0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Soit l'exemple suivant  (pour un problème de maximisation) avec une population de 5 solutions. Pour chaque solution, nous avons : la valeur de la fonction objectif (</a:t>
            </a:r>
            <a:r>
              <a:rPr lang="fr-FR" sz="2800" b="1" i="1" dirty="0">
                <a:latin typeface="Times"/>
                <a:cs typeface="Times"/>
              </a:rPr>
              <a:t>f(s)</a:t>
            </a:r>
            <a:r>
              <a:rPr lang="fr-FR" sz="2800" dirty="0">
                <a:latin typeface="Times"/>
                <a:cs typeface="Times"/>
              </a:rPr>
              <a:t>), le rang de la solution (</a:t>
            </a:r>
            <a:r>
              <a:rPr lang="fr-FR" sz="2800" b="1" i="1" dirty="0">
                <a:latin typeface="Times"/>
                <a:cs typeface="Times"/>
              </a:rPr>
              <a:t>Rang(s)</a:t>
            </a:r>
            <a:r>
              <a:rPr lang="fr-FR" sz="2800" dirty="0">
                <a:latin typeface="Times"/>
                <a:cs typeface="Times"/>
              </a:rPr>
              <a:t>) et la probabilité de sélection (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).</a:t>
            </a: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i="1" dirty="0">
              <a:latin typeface="Times"/>
              <a:cs typeface="Times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3DFE9C11-665A-4E94-A9CC-7F849B55C9A8}"/>
              </a:ext>
            </a:extLst>
          </p:cNvPr>
          <p:cNvSpPr/>
          <p:nvPr/>
        </p:nvSpPr>
        <p:spPr>
          <a:xfrm>
            <a:off x="8105775" y="4600575"/>
            <a:ext cx="2047875" cy="17907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88F358A8-A801-43FC-B864-7E5BA13B2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097749"/>
              </p:ext>
            </p:extLst>
          </p:nvPr>
        </p:nvGraphicFramePr>
        <p:xfrm>
          <a:off x="1945005" y="4760976"/>
          <a:ext cx="4941739" cy="1483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0593">
                  <a:extLst>
                    <a:ext uri="{9D8B030D-6E8A-4147-A177-3AD203B41FA5}">
                      <a16:colId xmlns:a16="http://schemas.microsoft.com/office/drawing/2014/main" val="625033523"/>
                    </a:ext>
                  </a:extLst>
                </a:gridCol>
                <a:gridCol w="706654">
                  <a:extLst>
                    <a:ext uri="{9D8B030D-6E8A-4147-A177-3AD203B41FA5}">
                      <a16:colId xmlns:a16="http://schemas.microsoft.com/office/drawing/2014/main" val="366942727"/>
                    </a:ext>
                  </a:extLst>
                </a:gridCol>
                <a:gridCol w="823623">
                  <a:extLst>
                    <a:ext uri="{9D8B030D-6E8A-4147-A177-3AD203B41FA5}">
                      <a16:colId xmlns:a16="http://schemas.microsoft.com/office/drawing/2014/main" val="1399869879"/>
                    </a:ext>
                  </a:extLst>
                </a:gridCol>
                <a:gridCol w="823623">
                  <a:extLst>
                    <a:ext uri="{9D8B030D-6E8A-4147-A177-3AD203B41FA5}">
                      <a16:colId xmlns:a16="http://schemas.microsoft.com/office/drawing/2014/main" val="1865439028"/>
                    </a:ext>
                  </a:extLst>
                </a:gridCol>
                <a:gridCol w="823623">
                  <a:extLst>
                    <a:ext uri="{9D8B030D-6E8A-4147-A177-3AD203B41FA5}">
                      <a16:colId xmlns:a16="http://schemas.microsoft.com/office/drawing/2014/main" val="2981129231"/>
                    </a:ext>
                  </a:extLst>
                </a:gridCol>
                <a:gridCol w="823623">
                  <a:extLst>
                    <a:ext uri="{9D8B030D-6E8A-4147-A177-3AD203B41FA5}">
                      <a16:colId xmlns:a16="http://schemas.microsoft.com/office/drawing/2014/main" val="1113346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Indice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313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i="1" dirty="0"/>
                        <a:t>f(s)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94039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i="1" dirty="0"/>
                        <a:t>Rang(s)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582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i="1" dirty="0" err="1"/>
                        <a:t>pr</a:t>
                      </a:r>
                      <a:r>
                        <a:rPr lang="fr-FR" i="1" baseline="-25000" dirty="0" err="1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570339"/>
                  </a:ext>
                </a:extLst>
              </a:tr>
            </a:tbl>
          </a:graphicData>
        </a:graphic>
      </p:graphicFrame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12AE63CA-C866-465A-860D-F78E52D1CD62}"/>
              </a:ext>
            </a:extLst>
          </p:cNvPr>
          <p:cNvCxnSpPr>
            <a:cxnSpLocks/>
          </p:cNvCxnSpPr>
          <p:nvPr/>
        </p:nvCxnSpPr>
        <p:spPr>
          <a:xfrm>
            <a:off x="8639175" y="4705350"/>
            <a:ext cx="514350" cy="8096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804D7B68-95C8-4923-A670-25AE18317B86}"/>
              </a:ext>
            </a:extLst>
          </p:cNvPr>
          <p:cNvCxnSpPr>
            <a:cxnSpLocks/>
          </p:cNvCxnSpPr>
          <p:nvPr/>
        </p:nvCxnSpPr>
        <p:spPr>
          <a:xfrm flipH="1">
            <a:off x="8696325" y="5553075"/>
            <a:ext cx="466725" cy="7334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0D7854AD-167A-4248-A8B6-EFE542E297FA}"/>
              </a:ext>
            </a:extLst>
          </p:cNvPr>
          <p:cNvCxnSpPr>
            <a:cxnSpLocks/>
          </p:cNvCxnSpPr>
          <p:nvPr/>
        </p:nvCxnSpPr>
        <p:spPr>
          <a:xfrm>
            <a:off x="9144000" y="5524500"/>
            <a:ext cx="609600" cy="71437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B0843073-7F5E-4D2A-A62A-68D382B56A5B}"/>
              </a:ext>
            </a:extLst>
          </p:cNvPr>
          <p:cNvCxnSpPr>
            <a:cxnSpLocks/>
          </p:cNvCxnSpPr>
          <p:nvPr/>
        </p:nvCxnSpPr>
        <p:spPr>
          <a:xfrm flipV="1">
            <a:off x="9163050" y="4867275"/>
            <a:ext cx="638175" cy="66675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F5278D93-EF4E-4136-AF34-546CCF1910DD}"/>
              </a:ext>
            </a:extLst>
          </p:cNvPr>
          <p:cNvCxnSpPr>
            <a:cxnSpLocks/>
          </p:cNvCxnSpPr>
          <p:nvPr/>
        </p:nvCxnSpPr>
        <p:spPr>
          <a:xfrm flipH="1" flipV="1">
            <a:off x="9105900" y="4600575"/>
            <a:ext cx="38100" cy="9239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3E19DCCA-AE5A-44DF-8A2C-9B4757078777}"/>
              </a:ext>
            </a:extLst>
          </p:cNvPr>
          <p:cNvSpPr txBox="1"/>
          <p:nvPr/>
        </p:nvSpPr>
        <p:spPr>
          <a:xfrm>
            <a:off x="8782050" y="4676775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5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6473E68-0730-4D1F-B0E0-789479A06763}"/>
              </a:ext>
            </a:extLst>
          </p:cNvPr>
          <p:cNvSpPr txBox="1"/>
          <p:nvPr/>
        </p:nvSpPr>
        <p:spPr>
          <a:xfrm>
            <a:off x="8486775" y="5305424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4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1E51E4B-78E6-4EC4-8C1B-CEF122231851}"/>
              </a:ext>
            </a:extLst>
          </p:cNvPr>
          <p:cNvSpPr txBox="1"/>
          <p:nvPr/>
        </p:nvSpPr>
        <p:spPr>
          <a:xfrm>
            <a:off x="9191625" y="5772149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31421B1-4F97-4CC8-A983-D9DDDBC67C91}"/>
              </a:ext>
            </a:extLst>
          </p:cNvPr>
          <p:cNvSpPr txBox="1"/>
          <p:nvPr/>
        </p:nvSpPr>
        <p:spPr>
          <a:xfrm>
            <a:off x="9610725" y="5229224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0915D05-83A0-4167-8640-3D53212812A7}"/>
              </a:ext>
            </a:extLst>
          </p:cNvPr>
          <p:cNvSpPr txBox="1"/>
          <p:nvPr/>
        </p:nvSpPr>
        <p:spPr>
          <a:xfrm>
            <a:off x="9191625" y="4695825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1</a:t>
            </a:r>
          </a:p>
        </p:txBody>
      </p:sp>
      <p:sp>
        <p:nvSpPr>
          <p:cNvPr id="7" name="Flèche : pentagone 6">
            <a:extLst>
              <a:ext uri="{FF2B5EF4-FFF2-40B4-BE49-F238E27FC236}">
                <a16:creationId xmlns:a16="http://schemas.microsoft.com/office/drawing/2014/main" id="{E4E252C2-C289-4E52-A657-8E096022946B}"/>
              </a:ext>
            </a:extLst>
          </p:cNvPr>
          <p:cNvSpPr/>
          <p:nvPr/>
        </p:nvSpPr>
        <p:spPr>
          <a:xfrm rot="5400000">
            <a:off x="9032998" y="4437074"/>
            <a:ext cx="152400" cy="762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3443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5978" y="2707105"/>
            <a:ext cx="7020056" cy="29952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Méthode 3 : </a:t>
            </a:r>
            <a:r>
              <a:rPr lang="fr-FR" sz="2800" b="1" dirty="0">
                <a:latin typeface="Times"/>
                <a:cs typeface="Times"/>
              </a:rPr>
              <a:t>sélection par tournoi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consiste à choisir aléatoirement </a:t>
            </a:r>
            <a:r>
              <a:rPr lang="fr-FR" sz="2800" b="1" i="1" dirty="0">
                <a:latin typeface="Times"/>
                <a:cs typeface="Times"/>
              </a:rPr>
              <a:t>k</a:t>
            </a:r>
            <a:r>
              <a:rPr lang="fr-FR" sz="2800" dirty="0">
                <a:latin typeface="Times"/>
                <a:cs typeface="Times"/>
              </a:rPr>
              <a:t> </a:t>
            </a:r>
            <a:r>
              <a:rPr lang="fr-FR" sz="2800" b="1" i="1" dirty="0">
                <a:latin typeface="Times"/>
                <a:cs typeface="Times"/>
              </a:rPr>
              <a:t>(k &lt; |P|)</a:t>
            </a:r>
            <a:r>
              <a:rPr lang="fr-FR" sz="2800" dirty="0">
                <a:latin typeface="Times"/>
                <a:cs typeface="Times"/>
              </a:rPr>
              <a:t> solutions à partir de la population </a:t>
            </a:r>
            <a:r>
              <a:rPr lang="fr-FR" sz="2800" b="1" dirty="0">
                <a:latin typeface="Times"/>
                <a:cs typeface="Times"/>
              </a:rPr>
              <a:t>P</a:t>
            </a:r>
            <a:r>
              <a:rPr lang="fr-FR" sz="2800" dirty="0">
                <a:latin typeface="Times"/>
                <a:cs typeface="Times"/>
              </a:rPr>
              <a:t>. Ensuite, la meilleure solution (parmi les </a:t>
            </a:r>
            <a:r>
              <a:rPr lang="fr-FR" sz="2800" b="1" i="1" dirty="0">
                <a:latin typeface="Times"/>
                <a:cs typeface="Times"/>
              </a:rPr>
              <a:t>k</a:t>
            </a:r>
            <a:r>
              <a:rPr lang="fr-FR" sz="2800" dirty="0">
                <a:latin typeface="Times"/>
                <a:cs typeface="Times"/>
              </a:rPr>
              <a:t> solutions choisies) est sélectionnée.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</a:t>
            </a:r>
            <a:r>
              <a:rPr lang="fr-FR" sz="2800" b="1" i="1" dirty="0">
                <a:latin typeface="Times"/>
                <a:cs typeface="Times"/>
              </a:rPr>
              <a:t>k</a:t>
            </a:r>
            <a:r>
              <a:rPr lang="fr-FR" sz="2800" dirty="0">
                <a:latin typeface="Times"/>
                <a:cs typeface="Times"/>
              </a:rPr>
              <a:t> est un paramètre de la méthode.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  <p:sp>
        <p:nvSpPr>
          <p:cNvPr id="5" name="Accolades 4">
            <a:extLst>
              <a:ext uri="{FF2B5EF4-FFF2-40B4-BE49-F238E27FC236}">
                <a16:creationId xmlns:a16="http://schemas.microsoft.com/office/drawing/2014/main" id="{8A2DAF6A-A2A4-4E44-8E4E-503E7CBED742}"/>
              </a:ext>
            </a:extLst>
          </p:cNvPr>
          <p:cNvSpPr/>
          <p:nvPr/>
        </p:nvSpPr>
        <p:spPr>
          <a:xfrm>
            <a:off x="8304276" y="2752725"/>
            <a:ext cx="3381375" cy="514350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A141CC4-F948-4865-B468-B17945390F74}"/>
              </a:ext>
            </a:extLst>
          </p:cNvPr>
          <p:cNvSpPr txBox="1"/>
          <p:nvPr/>
        </p:nvSpPr>
        <p:spPr>
          <a:xfrm>
            <a:off x="9248775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9C3943D-D8A4-4BA2-BA4E-D1A19DD1466E}"/>
              </a:ext>
            </a:extLst>
          </p:cNvPr>
          <p:cNvSpPr txBox="1"/>
          <p:nvPr/>
        </p:nvSpPr>
        <p:spPr>
          <a:xfrm>
            <a:off x="8772525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F2C9D4C-AEEB-421D-B2CC-2B70303D9F1D}"/>
              </a:ext>
            </a:extLst>
          </p:cNvPr>
          <p:cNvSpPr txBox="1"/>
          <p:nvPr/>
        </p:nvSpPr>
        <p:spPr>
          <a:xfrm>
            <a:off x="8305800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400BB8C-10E4-4A0E-8B3E-DDB673493546}"/>
              </a:ext>
            </a:extLst>
          </p:cNvPr>
          <p:cNvSpPr txBox="1"/>
          <p:nvPr/>
        </p:nvSpPr>
        <p:spPr>
          <a:xfrm>
            <a:off x="9772650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S4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7C10938-104B-46B9-9BB1-3B41BDC3C02D}"/>
              </a:ext>
            </a:extLst>
          </p:cNvPr>
          <p:cNvSpPr txBox="1"/>
          <p:nvPr/>
        </p:nvSpPr>
        <p:spPr>
          <a:xfrm>
            <a:off x="10248900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S5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E733414-D845-4636-B1C0-EE220AE8EEC6}"/>
              </a:ext>
            </a:extLst>
          </p:cNvPr>
          <p:cNvSpPr txBox="1"/>
          <p:nvPr/>
        </p:nvSpPr>
        <p:spPr>
          <a:xfrm>
            <a:off x="10715625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S6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0D09E85-596E-4EF1-A51B-724378CB30FF}"/>
              </a:ext>
            </a:extLst>
          </p:cNvPr>
          <p:cNvSpPr txBox="1"/>
          <p:nvPr/>
        </p:nvSpPr>
        <p:spPr>
          <a:xfrm>
            <a:off x="11239500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S7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84646D10-F4EC-470B-AE79-2570CB38AB3B}"/>
              </a:ext>
            </a:extLst>
          </p:cNvPr>
          <p:cNvCxnSpPr/>
          <p:nvPr/>
        </p:nvCxnSpPr>
        <p:spPr>
          <a:xfrm flipH="1">
            <a:off x="11010900" y="3895725"/>
            <a:ext cx="9525" cy="62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53926008-F8AD-4231-B5C5-BD2F34A99B16}"/>
              </a:ext>
            </a:extLst>
          </p:cNvPr>
          <p:cNvCxnSpPr>
            <a:cxnSpLocks/>
          </p:cNvCxnSpPr>
          <p:nvPr/>
        </p:nvCxnSpPr>
        <p:spPr>
          <a:xfrm>
            <a:off x="8991600" y="3171825"/>
            <a:ext cx="9525" cy="1257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9F2A88AB-CF40-4CE6-B2E5-7E4A4AF6B430}"/>
              </a:ext>
            </a:extLst>
          </p:cNvPr>
          <p:cNvCxnSpPr>
            <a:cxnSpLocks/>
          </p:cNvCxnSpPr>
          <p:nvPr/>
        </p:nvCxnSpPr>
        <p:spPr>
          <a:xfrm>
            <a:off x="10439400" y="3171825"/>
            <a:ext cx="9525" cy="514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0E5677DA-7EB8-4522-80FE-28EB470CB991}"/>
              </a:ext>
            </a:extLst>
          </p:cNvPr>
          <p:cNvCxnSpPr>
            <a:cxnSpLocks/>
          </p:cNvCxnSpPr>
          <p:nvPr/>
        </p:nvCxnSpPr>
        <p:spPr>
          <a:xfrm>
            <a:off x="11449050" y="3124200"/>
            <a:ext cx="9525" cy="504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3B5C423E-FBCC-4829-ADA0-8526CEE66612}"/>
              </a:ext>
            </a:extLst>
          </p:cNvPr>
          <p:cNvSpPr txBox="1"/>
          <p:nvPr/>
        </p:nvSpPr>
        <p:spPr>
          <a:xfrm>
            <a:off x="8791574" y="44672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S2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07418DC-8459-4A2F-9290-B986CE32FF7E}"/>
              </a:ext>
            </a:extLst>
          </p:cNvPr>
          <p:cNvSpPr txBox="1"/>
          <p:nvPr/>
        </p:nvSpPr>
        <p:spPr>
          <a:xfrm>
            <a:off x="7677149" y="2828924"/>
            <a:ext cx="54292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600" dirty="0"/>
              <a:t>P =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E0343A7-B6C0-422B-8E79-1AD69717AD24}"/>
              </a:ext>
            </a:extLst>
          </p:cNvPr>
          <p:cNvSpPr txBox="1"/>
          <p:nvPr/>
        </p:nvSpPr>
        <p:spPr>
          <a:xfrm>
            <a:off x="10287000" y="3638549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S5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04CCBCCC-371B-494F-B786-F02549EE4491}"/>
              </a:ext>
            </a:extLst>
          </p:cNvPr>
          <p:cNvSpPr txBox="1"/>
          <p:nvPr/>
        </p:nvSpPr>
        <p:spPr>
          <a:xfrm>
            <a:off x="10801350" y="4476749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S5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0B2212F-8FE0-4A8A-9A01-BDC17BE3AF1F}"/>
              </a:ext>
            </a:extLst>
          </p:cNvPr>
          <p:cNvSpPr txBox="1"/>
          <p:nvPr/>
        </p:nvSpPr>
        <p:spPr>
          <a:xfrm>
            <a:off x="11277599" y="3629024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S7</a:t>
            </a: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457108F9-E405-4CC4-A11F-2061C65A6F11}"/>
              </a:ext>
            </a:extLst>
          </p:cNvPr>
          <p:cNvCxnSpPr/>
          <p:nvPr/>
        </p:nvCxnSpPr>
        <p:spPr>
          <a:xfrm>
            <a:off x="9144000" y="4610100"/>
            <a:ext cx="1657350" cy="2857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060947B5-43EC-4D48-8AB5-5F0765B3EABB}"/>
              </a:ext>
            </a:extLst>
          </p:cNvPr>
          <p:cNvCxnSpPr>
            <a:cxnSpLocks/>
          </p:cNvCxnSpPr>
          <p:nvPr/>
        </p:nvCxnSpPr>
        <p:spPr>
          <a:xfrm flipV="1">
            <a:off x="10658475" y="3838575"/>
            <a:ext cx="676275" cy="95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CC57D4B9-89B3-450A-A031-A8C2D6DCCE7C}"/>
              </a:ext>
            </a:extLst>
          </p:cNvPr>
          <p:cNvCxnSpPr>
            <a:cxnSpLocks/>
          </p:cNvCxnSpPr>
          <p:nvPr/>
        </p:nvCxnSpPr>
        <p:spPr>
          <a:xfrm>
            <a:off x="10153650" y="4638675"/>
            <a:ext cx="9525" cy="514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A71FBA1D-1A6F-4FE8-9599-1C67AC8FA2AE}"/>
              </a:ext>
            </a:extLst>
          </p:cNvPr>
          <p:cNvSpPr txBox="1"/>
          <p:nvPr/>
        </p:nvSpPr>
        <p:spPr>
          <a:xfrm>
            <a:off x="9982200" y="5153024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S5</a:t>
            </a:r>
          </a:p>
        </p:txBody>
      </p:sp>
    </p:spTree>
    <p:extLst>
      <p:ext uri="{BB962C8B-B14F-4D97-AF65-F5344CB8AC3E}">
        <p14:creationId xmlns:p14="http://schemas.microsoft.com/office/powerpoint/2010/main" val="202225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2178" y="2497555"/>
            <a:ext cx="11115806" cy="26428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Méthode 4 : </a:t>
            </a:r>
            <a:r>
              <a:rPr lang="fr-FR" sz="2800" b="1" dirty="0">
                <a:latin typeface="Times"/>
                <a:cs typeface="Times"/>
              </a:rPr>
              <a:t>sélection uniforme.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consiste à choisir aléatoirement une solution sans intervention de la valeur de la fonction objectif (en ignorant la valeur de la fonction objectif). 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Donc, chaque solution a une probabilité de 1/|P| d'être sélectionnée. (|P| est la taille de la population).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</p:spTree>
    <p:extLst>
      <p:ext uri="{BB962C8B-B14F-4D97-AF65-F5344CB8AC3E}">
        <p14:creationId xmlns:p14="http://schemas.microsoft.com/office/powerpoint/2010/main" val="4053887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681253" y="2621380"/>
            <a:ext cx="11115806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i="1" dirty="0">
                <a:latin typeface="Times"/>
                <a:cs typeface="Times New Roman"/>
              </a:rPr>
              <a:t>- </a:t>
            </a:r>
            <a:r>
              <a:rPr lang="fr-FR" sz="2800" dirty="0">
                <a:latin typeface="Times"/>
                <a:cs typeface="Times New Roman"/>
              </a:rPr>
              <a:t>L'algorithme génétique (</a:t>
            </a:r>
            <a:r>
              <a:rPr lang="fr-FR" sz="2800" dirty="0" err="1">
                <a:latin typeface="Times"/>
                <a:cs typeface="Times New Roman"/>
              </a:rPr>
              <a:t>Genetic</a:t>
            </a:r>
            <a:r>
              <a:rPr lang="fr-FR" sz="2800" dirty="0">
                <a:latin typeface="Times"/>
                <a:cs typeface="Times New Roman"/>
              </a:rPr>
              <a:t> </a:t>
            </a:r>
            <a:r>
              <a:rPr lang="fr-FR" sz="2800" dirty="0" err="1">
                <a:latin typeface="Times"/>
                <a:cs typeface="Times New Roman"/>
              </a:rPr>
              <a:t>Algorithm</a:t>
            </a:r>
            <a:r>
              <a:rPr lang="fr-FR" sz="2800" dirty="0">
                <a:latin typeface="Times"/>
                <a:cs typeface="Times New Roman"/>
              </a:rPr>
              <a:t>, GA) est une métaheuristique inspirée de la nature.</a:t>
            </a:r>
            <a:endParaRPr lang="fr-FR" dirty="0">
              <a:latin typeface="Times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Le GA est basé sur les principes de la sélection naturelle et de la génétique [</a:t>
            </a:r>
            <a:r>
              <a:rPr lang="fr-FR" sz="2800" i="1" dirty="0">
                <a:latin typeface="Times"/>
                <a:cs typeface="Times"/>
              </a:rPr>
              <a:t>D. E. Goldberg, 1989</a:t>
            </a:r>
            <a:r>
              <a:rPr lang="fr-FR" sz="2800" dirty="0">
                <a:latin typeface="Times"/>
                <a:cs typeface="Times"/>
              </a:rPr>
              <a:t>].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Le GA a été proposé en 1975 par John H. Holland [</a:t>
            </a:r>
            <a:r>
              <a:rPr lang="fr-FR" sz="2800" i="1" dirty="0">
                <a:latin typeface="Times"/>
                <a:cs typeface="Times New Roman"/>
              </a:rPr>
              <a:t>J. H.</a:t>
            </a:r>
            <a:r>
              <a:rPr lang="fr-FR" sz="2800" dirty="0">
                <a:latin typeface="Times"/>
                <a:cs typeface="Times New Roman"/>
              </a:rPr>
              <a:t> </a:t>
            </a:r>
            <a:r>
              <a:rPr lang="fr-FR" sz="2800" i="1" dirty="0">
                <a:latin typeface="Times"/>
                <a:cs typeface="Times"/>
              </a:rPr>
              <a:t>Holland, 1975</a:t>
            </a:r>
            <a:r>
              <a:rPr lang="fr-FR" sz="2800" dirty="0">
                <a:latin typeface="Times"/>
                <a:cs typeface="Times New Roman"/>
              </a:rPr>
              <a:t>].</a:t>
            </a:r>
            <a:endParaRPr lang="fr-FR" dirty="0">
              <a:latin typeface="Times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i="1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i="1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1800" i="1" dirty="0">
                <a:latin typeface="Times"/>
                <a:cs typeface="Times New Roman"/>
              </a:rPr>
              <a:t>Goldberg, D.E., </a:t>
            </a:r>
            <a:r>
              <a:rPr lang="fr-FR" sz="1800" i="1" dirty="0" err="1">
                <a:latin typeface="Times"/>
                <a:cs typeface="Times New Roman"/>
              </a:rPr>
              <a:t>Genetic</a:t>
            </a:r>
            <a:r>
              <a:rPr lang="fr-FR" sz="1800" i="1" dirty="0">
                <a:latin typeface="Times"/>
                <a:cs typeface="Times New Roman"/>
              </a:rPr>
              <a:t> </a:t>
            </a:r>
            <a:r>
              <a:rPr lang="fr-FR" sz="1800" i="1" dirty="0" err="1">
                <a:latin typeface="Times"/>
                <a:cs typeface="Times New Roman"/>
              </a:rPr>
              <a:t>Algorithms</a:t>
            </a:r>
            <a:r>
              <a:rPr lang="fr-FR" sz="1800" i="1" dirty="0">
                <a:latin typeface="Times"/>
                <a:cs typeface="Times New Roman"/>
              </a:rPr>
              <a:t> in </a:t>
            </a:r>
            <a:r>
              <a:rPr lang="fr-FR" sz="1800" i="1" dirty="0" err="1">
                <a:latin typeface="Times"/>
                <a:cs typeface="Times New Roman"/>
              </a:rPr>
              <a:t>Search</a:t>
            </a:r>
            <a:r>
              <a:rPr lang="fr-FR" sz="1800" i="1" dirty="0">
                <a:latin typeface="Times"/>
                <a:cs typeface="Times New Roman"/>
              </a:rPr>
              <a:t>, </a:t>
            </a:r>
            <a:r>
              <a:rPr lang="fr-FR" sz="1800" i="1" dirty="0" err="1">
                <a:latin typeface="Times"/>
                <a:cs typeface="Times New Roman"/>
              </a:rPr>
              <a:t>Optimization</a:t>
            </a:r>
            <a:r>
              <a:rPr lang="fr-FR" sz="1800" i="1" dirty="0">
                <a:latin typeface="Times"/>
                <a:cs typeface="Times New Roman"/>
              </a:rPr>
              <a:t> and Machine Learning. Addison-Wesley : Reading, MA, 1989.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1800" i="1" dirty="0">
                <a:latin typeface="Times"/>
                <a:cs typeface="Times New Roman"/>
              </a:rPr>
              <a:t> Holland </a:t>
            </a:r>
            <a:r>
              <a:rPr lang="fr-FR" sz="1800" i="1" dirty="0">
                <a:latin typeface="Times"/>
                <a:cs typeface="Times"/>
              </a:rPr>
              <a:t>J. H.</a:t>
            </a:r>
            <a:r>
              <a:rPr lang="fr-FR" sz="1800" i="1" dirty="0">
                <a:latin typeface="Times"/>
                <a:cs typeface="Times New Roman"/>
              </a:rPr>
              <a:t>, Adaptation in Natural and </a:t>
            </a:r>
            <a:r>
              <a:rPr lang="fr-FR" sz="1800" i="1" dirty="0" err="1">
                <a:latin typeface="Times"/>
                <a:cs typeface="Times New Roman"/>
              </a:rPr>
              <a:t>Artificial</a:t>
            </a:r>
            <a:r>
              <a:rPr lang="fr-FR" sz="1800" i="1" dirty="0">
                <a:latin typeface="Times"/>
                <a:cs typeface="Times New Roman"/>
              </a:rPr>
              <a:t> </a:t>
            </a:r>
            <a:r>
              <a:rPr lang="fr-FR" sz="1800" i="1" dirty="0" err="1">
                <a:latin typeface="Times"/>
                <a:cs typeface="Times New Roman"/>
              </a:rPr>
              <a:t>Systems</a:t>
            </a:r>
            <a:r>
              <a:rPr lang="fr-FR" sz="1800" i="1" dirty="0">
                <a:latin typeface="Times"/>
                <a:cs typeface="Times New Roman"/>
              </a:rPr>
              <a:t>. </a:t>
            </a:r>
            <a:r>
              <a:rPr lang="fr-FR" sz="1800" i="1" dirty="0" err="1">
                <a:latin typeface="Times"/>
                <a:cs typeface="Times New Roman"/>
              </a:rPr>
              <a:t>University</a:t>
            </a:r>
            <a:r>
              <a:rPr lang="fr-FR" sz="1800" i="1" dirty="0">
                <a:latin typeface="Times"/>
                <a:cs typeface="Times New Roman"/>
              </a:rPr>
              <a:t> of Michigan </a:t>
            </a:r>
            <a:r>
              <a:rPr lang="fr-FR" sz="1800" i="1" dirty="0" err="1">
                <a:latin typeface="Times"/>
                <a:cs typeface="Times New Roman"/>
              </a:rPr>
              <a:t>Press</a:t>
            </a:r>
            <a:r>
              <a:rPr lang="fr-FR" sz="1800" i="1" dirty="0">
                <a:latin typeface="Times"/>
                <a:cs typeface="Times New Roman"/>
              </a:rPr>
              <a:t> : Ann Arbor, 1975.</a:t>
            </a:r>
            <a:endParaRPr lang="fr-FR" sz="1800" dirty="0">
              <a:latin typeface="Candara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 </a:t>
            </a:r>
          </a:p>
        </p:txBody>
      </p:sp>
    </p:spTree>
    <p:extLst>
      <p:ext uri="{BB962C8B-B14F-4D97-AF65-F5344CB8AC3E}">
        <p14:creationId xmlns:p14="http://schemas.microsoft.com/office/powerpoint/2010/main" val="3794980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38378" y="2678530"/>
            <a:ext cx="11115806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Il y a plusieurs méthodes qu'on peut utiliser pour choisir les solutions de la population de l'itération suivante :</a:t>
            </a:r>
            <a:endParaRPr lang="fr-FR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1) Supprimer complètement la population </a:t>
            </a:r>
            <a:r>
              <a:rPr lang="fr-FR" sz="2800" b="1" dirty="0">
                <a:latin typeface="Times"/>
                <a:cs typeface="Times New Roman"/>
              </a:rPr>
              <a:t>P</a:t>
            </a:r>
            <a:r>
              <a:rPr lang="fr-FR" sz="2800" dirty="0">
                <a:latin typeface="Times"/>
                <a:cs typeface="Times New Roman"/>
              </a:rPr>
              <a:t> et la remplacer par la nouvelle population </a:t>
            </a:r>
            <a:r>
              <a:rPr lang="fr-FR" sz="2800" b="1" dirty="0">
                <a:latin typeface="Times"/>
                <a:cs typeface="Times New Roman"/>
              </a:rPr>
              <a:t>E</a:t>
            </a:r>
            <a:r>
              <a:rPr lang="fr-FR" sz="2800" dirty="0">
                <a:latin typeface="Times"/>
                <a:cs typeface="Times New Roman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2) Fusionner les deux ensembles </a:t>
            </a:r>
            <a:r>
              <a:rPr lang="fr-FR" sz="2800" b="1" dirty="0">
                <a:latin typeface="Times"/>
                <a:cs typeface="Times New Roman"/>
              </a:rPr>
              <a:t>P</a:t>
            </a:r>
            <a:r>
              <a:rPr lang="fr-FR" sz="2800" dirty="0">
                <a:latin typeface="Times"/>
                <a:cs typeface="Times New Roman"/>
              </a:rPr>
              <a:t> et </a:t>
            </a:r>
            <a:r>
              <a:rPr lang="fr-FR" sz="2800" b="1" dirty="0">
                <a:latin typeface="Times"/>
                <a:cs typeface="Times New Roman"/>
              </a:rPr>
              <a:t>E</a:t>
            </a:r>
            <a:r>
              <a:rPr lang="fr-FR" sz="2800" dirty="0">
                <a:latin typeface="Times"/>
                <a:cs typeface="Times New Roman"/>
              </a:rPr>
              <a:t> et utiliser une des méthodes de sélection (utilisées dans la phase de sélection</a:t>
            </a:r>
            <a:r>
              <a:rPr lang="fr-FR" sz="2800" dirty="0">
                <a:latin typeface="Times"/>
                <a:cs typeface="Times"/>
              </a:rPr>
              <a:t>)</a:t>
            </a:r>
            <a:r>
              <a:rPr lang="fr-FR" sz="2800" dirty="0">
                <a:latin typeface="Times"/>
                <a:cs typeface="Times New Roman"/>
              </a:rPr>
              <a:t> pour choisir les solutions.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3) Fusionner les deux </a:t>
            </a:r>
            <a:r>
              <a:rPr lang="fr-FR" sz="2800" dirty="0">
                <a:latin typeface="Times"/>
                <a:cs typeface="Times"/>
              </a:rPr>
              <a:t>ensembles </a:t>
            </a:r>
            <a:r>
              <a:rPr lang="fr-FR" sz="2800" b="1" dirty="0">
                <a:latin typeface="Times"/>
                <a:cs typeface="Times"/>
              </a:rPr>
              <a:t>P</a:t>
            </a:r>
            <a:r>
              <a:rPr lang="fr-FR" sz="2800" dirty="0">
                <a:latin typeface="Times"/>
                <a:cs typeface="Times"/>
              </a:rPr>
              <a:t> et </a:t>
            </a:r>
            <a:r>
              <a:rPr lang="fr-FR" sz="2800" b="1" dirty="0">
                <a:latin typeface="Times"/>
                <a:cs typeface="Times"/>
              </a:rPr>
              <a:t>E</a:t>
            </a:r>
            <a:r>
              <a:rPr lang="fr-FR" sz="2800" dirty="0">
                <a:latin typeface="Times"/>
                <a:cs typeface="Times New Roman"/>
              </a:rPr>
              <a:t> et choisir les meilleures solutions (méthode élitiste).</a:t>
            </a: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>
                <a:latin typeface="Times New Roman"/>
                <a:cs typeface="Times New Roman"/>
              </a:rPr>
              <a:t>Le remplacement </a:t>
            </a:r>
          </a:p>
        </p:txBody>
      </p:sp>
    </p:spTree>
    <p:extLst>
      <p:ext uri="{BB962C8B-B14F-4D97-AF65-F5344CB8AC3E}">
        <p14:creationId xmlns:p14="http://schemas.microsoft.com/office/powerpoint/2010/main" val="893534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2178" y="2772722"/>
            <a:ext cx="11253389" cy="258570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</a:t>
            </a:r>
            <a:r>
              <a:rPr lang="fr-FR" sz="2800" dirty="0">
                <a:latin typeface="Times"/>
                <a:cs typeface="Times"/>
              </a:rPr>
              <a:t>Afin d'assurer une bonne diversification, il est recommandé de générer l</a:t>
            </a:r>
            <a:r>
              <a:rPr lang="fr-FR" sz="2800" dirty="0">
                <a:latin typeface="Times"/>
                <a:cs typeface="Times New Roman"/>
              </a:rPr>
              <a:t>a population initiale de façon aléatoire. 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Le critère d'arrêt (le nombre de générations), l</a:t>
            </a:r>
            <a:r>
              <a:rPr lang="fr-FR" sz="2800" dirty="0">
                <a:latin typeface="Times"/>
                <a:cs typeface="Times"/>
              </a:rPr>
              <a:t>a taille de la population, les probabilités de croisement et de mutation</a:t>
            </a:r>
            <a:r>
              <a:rPr lang="fr-FR" sz="2800" dirty="0">
                <a:latin typeface="Times"/>
                <a:cs typeface="Times New Roman"/>
              </a:rPr>
              <a:t> sont des paramètres de l'algorithme génétique.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Pour d</a:t>
            </a:r>
            <a:r>
              <a:rPr lang="fr-FR" sz="2800" dirty="0">
                <a:latin typeface="Times"/>
                <a:cs typeface="Times"/>
              </a:rPr>
              <a:t>évelopper un algorithme génétique efficace, il faut bien </a:t>
            </a:r>
            <a:r>
              <a:rPr lang="fr-FR" sz="2800" dirty="0">
                <a:latin typeface="Times"/>
                <a:cs typeface="Times New Roman"/>
              </a:rPr>
              <a:t>choisir les opérateurs de sélection, de croisement, de mutation et de remplacement.</a:t>
            </a: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Population initiale et paramètres</a:t>
            </a:r>
          </a:p>
        </p:txBody>
      </p:sp>
    </p:spTree>
    <p:extLst>
      <p:ext uri="{BB962C8B-B14F-4D97-AF65-F5344CB8AC3E}">
        <p14:creationId xmlns:p14="http://schemas.microsoft.com/office/powerpoint/2010/main" val="3786062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4078" y="2568463"/>
            <a:ext cx="11344406" cy="239520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La sélection naturelle possède trois principes: la variation, l'adaptation et l'hérédité.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1) La variation : Il y a des différences plus ou moins importantes entre les individus d'une population (d'une même espèce).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2) L'adaptation : Certains individus possèdent des caractéristiques qui leur permettent d'avoir plus de chance pour survivre et pour se reproduise par rapport aux autres.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3) L'hérédité : les caractéristiques des individus d'une population sont transmissible à leur descendance. C’est-à-dire, ces caractéristiques doivent être héréditaires.</a:t>
            </a: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Principes de la sélection naturelle </a:t>
            </a:r>
          </a:p>
        </p:txBody>
      </p:sp>
    </p:spTree>
    <p:extLst>
      <p:ext uri="{BB962C8B-B14F-4D97-AF65-F5344CB8AC3E}">
        <p14:creationId xmlns:p14="http://schemas.microsoft.com/office/powerpoint/2010/main" val="60816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70644" y="2567405"/>
            <a:ext cx="11253389" cy="27539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b="1" dirty="0">
                <a:latin typeface="Times"/>
                <a:cs typeface="Times New Roman"/>
              </a:rPr>
              <a:t>  En biologie Vs. En optimisation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Un individu ou un </a:t>
            </a:r>
            <a:r>
              <a:rPr lang="fr-FR" sz="2800" dirty="0">
                <a:latin typeface="Times"/>
                <a:cs typeface="Times"/>
              </a:rPr>
              <a:t>chromosome</a:t>
            </a:r>
            <a:r>
              <a:rPr lang="fr-FR" sz="2800" dirty="0">
                <a:latin typeface="Times"/>
                <a:cs typeface="Times New Roman"/>
              </a:rPr>
              <a:t>  &lt;=&gt; une solution du problème. </a:t>
            </a:r>
            <a:endParaRPr lang="fr-FR" dirty="0">
              <a:latin typeface="Candara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Une population &lt;=&gt; un ensemble de solutions.</a:t>
            </a:r>
            <a:endParaRPr lang="fr-FR" dirty="0"/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Un gène &lt;=&gt; la composante élémentaire de la solution. </a:t>
            </a:r>
            <a:endParaRPr lang="fr-FR" dirty="0"/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Une génération &lt;=&gt; une itération de l'algorithme.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Fonction d'adaptation ou fitness &lt;=&gt; la fonction objectif.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Parents ou enfants &lt;=&gt; un ensemble de solutions.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Terminologie </a:t>
            </a:r>
          </a:p>
        </p:txBody>
      </p:sp>
    </p:spTree>
    <p:extLst>
      <p:ext uri="{BB962C8B-B14F-4D97-AF65-F5344CB8AC3E}">
        <p14:creationId xmlns:p14="http://schemas.microsoft.com/office/powerpoint/2010/main" val="1271599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2178" y="2497555"/>
            <a:ext cx="11115806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Terminologie, exemple du TSP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8C5C526C-0017-43BA-BBCE-0B877F7C3CD6}"/>
              </a:ext>
            </a:extLst>
          </p:cNvPr>
          <p:cNvSpPr/>
          <p:nvPr/>
        </p:nvSpPr>
        <p:spPr>
          <a:xfrm>
            <a:off x="5962388" y="3201443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0F0CCCD-2A2B-4347-8F1A-B6DE5223CFC9}"/>
              </a:ext>
            </a:extLst>
          </p:cNvPr>
          <p:cNvSpPr/>
          <p:nvPr/>
        </p:nvSpPr>
        <p:spPr>
          <a:xfrm>
            <a:off x="5962387" y="377555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32582845-43C3-4CAB-85E2-F5D1F8D2B01C}"/>
              </a:ext>
            </a:extLst>
          </p:cNvPr>
          <p:cNvSpPr/>
          <p:nvPr/>
        </p:nvSpPr>
        <p:spPr>
          <a:xfrm>
            <a:off x="5962386" y="263777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841FEEDB-577A-409A-AE72-8EEE1C62F7B0}"/>
              </a:ext>
            </a:extLst>
          </p:cNvPr>
          <p:cNvSpPr/>
          <p:nvPr/>
        </p:nvSpPr>
        <p:spPr>
          <a:xfrm>
            <a:off x="6734825" y="377555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326E239B-2E48-4A47-A99A-99D6ADCAC899}"/>
              </a:ext>
            </a:extLst>
          </p:cNvPr>
          <p:cNvSpPr/>
          <p:nvPr/>
        </p:nvSpPr>
        <p:spPr>
          <a:xfrm>
            <a:off x="6693072" y="3222319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C13BC07E-8743-4F9D-B65E-AA6457D55D88}"/>
              </a:ext>
            </a:extLst>
          </p:cNvPr>
          <p:cNvSpPr/>
          <p:nvPr/>
        </p:nvSpPr>
        <p:spPr>
          <a:xfrm>
            <a:off x="7434195" y="3775552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B7163A39-0F84-4C0A-AD94-690F7A137C02}"/>
              </a:ext>
            </a:extLst>
          </p:cNvPr>
          <p:cNvSpPr/>
          <p:nvPr/>
        </p:nvSpPr>
        <p:spPr>
          <a:xfrm>
            <a:off x="8895565" y="377555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10BBA958-B7E0-4DA5-B63D-3D5B7825F0FA}"/>
              </a:ext>
            </a:extLst>
          </p:cNvPr>
          <p:cNvSpPr/>
          <p:nvPr/>
        </p:nvSpPr>
        <p:spPr>
          <a:xfrm>
            <a:off x="7434195" y="320144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A32D45B-2F90-4E37-BAAF-D2577C636DBC}"/>
              </a:ext>
            </a:extLst>
          </p:cNvPr>
          <p:cNvSpPr/>
          <p:nvPr/>
        </p:nvSpPr>
        <p:spPr>
          <a:xfrm>
            <a:off x="8175319" y="320144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02B99F41-5A6F-468E-A046-F1F82122475A}"/>
              </a:ext>
            </a:extLst>
          </p:cNvPr>
          <p:cNvSpPr/>
          <p:nvPr/>
        </p:nvSpPr>
        <p:spPr>
          <a:xfrm>
            <a:off x="8895565" y="320144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86E4E0F7-B072-48F3-AD02-94A59643E2D0}"/>
              </a:ext>
            </a:extLst>
          </p:cNvPr>
          <p:cNvSpPr/>
          <p:nvPr/>
        </p:nvSpPr>
        <p:spPr>
          <a:xfrm>
            <a:off x="8175319" y="3775552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4468C23E-81BE-4C8F-83B6-DDF64F633E4E}"/>
              </a:ext>
            </a:extLst>
          </p:cNvPr>
          <p:cNvSpPr/>
          <p:nvPr/>
        </p:nvSpPr>
        <p:spPr>
          <a:xfrm>
            <a:off x="6693073" y="263777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D5D793ED-6E15-48EE-AAFC-FCC5CCAA49EC}"/>
              </a:ext>
            </a:extLst>
          </p:cNvPr>
          <p:cNvSpPr/>
          <p:nvPr/>
        </p:nvSpPr>
        <p:spPr>
          <a:xfrm>
            <a:off x="7382003" y="263777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D531A1EF-BED0-43EA-9D96-ECE5A4CC8877}"/>
              </a:ext>
            </a:extLst>
          </p:cNvPr>
          <p:cNvSpPr/>
          <p:nvPr/>
        </p:nvSpPr>
        <p:spPr>
          <a:xfrm>
            <a:off x="8175319" y="263777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3AF0B288-C162-4D15-BB9B-84A082ED0187}"/>
              </a:ext>
            </a:extLst>
          </p:cNvPr>
          <p:cNvSpPr/>
          <p:nvPr/>
        </p:nvSpPr>
        <p:spPr>
          <a:xfrm>
            <a:off x="8895565" y="263777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05C39945-C74B-415C-9FDE-B020C5F9866B}"/>
              </a:ext>
            </a:extLst>
          </p:cNvPr>
          <p:cNvCxnSpPr>
            <a:cxnSpLocks/>
          </p:cNvCxnSpPr>
          <p:nvPr/>
        </p:nvCxnSpPr>
        <p:spPr>
          <a:xfrm>
            <a:off x="6105262" y="3897550"/>
            <a:ext cx="2954054" cy="41754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D181FF1-2E6C-4597-B8D8-4C43C7D78504}"/>
              </a:ext>
            </a:extLst>
          </p:cNvPr>
          <p:cNvCxnSpPr>
            <a:cxnSpLocks/>
          </p:cNvCxnSpPr>
          <p:nvPr/>
        </p:nvCxnSpPr>
        <p:spPr>
          <a:xfrm flipV="1">
            <a:off x="6157453" y="3406947"/>
            <a:ext cx="2891424" cy="2087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C3B22B64-2FB5-4D9B-A89E-8C1B595E8F00}"/>
              </a:ext>
            </a:extLst>
          </p:cNvPr>
          <p:cNvCxnSpPr>
            <a:cxnSpLocks/>
          </p:cNvCxnSpPr>
          <p:nvPr/>
        </p:nvCxnSpPr>
        <p:spPr>
          <a:xfrm>
            <a:off x="6157453" y="2759768"/>
            <a:ext cx="2901862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Accolade ouvrante 30">
            <a:extLst>
              <a:ext uri="{FF2B5EF4-FFF2-40B4-BE49-F238E27FC236}">
                <a16:creationId xmlns:a16="http://schemas.microsoft.com/office/drawing/2014/main" id="{54F5E0AB-BD13-4671-B0D6-7D42169A67E8}"/>
              </a:ext>
            </a:extLst>
          </p:cNvPr>
          <p:cNvSpPr/>
          <p:nvPr/>
        </p:nvSpPr>
        <p:spPr>
          <a:xfrm>
            <a:off x="2834185" y="2336234"/>
            <a:ext cx="427972" cy="21085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0745598-DA59-4719-A4EB-2A121358A691}"/>
              </a:ext>
            </a:extLst>
          </p:cNvPr>
          <p:cNvSpPr txBox="1"/>
          <p:nvPr/>
        </p:nvSpPr>
        <p:spPr>
          <a:xfrm>
            <a:off x="3492153" y="2622376"/>
            <a:ext cx="224789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latin typeface="Times"/>
                <a:cs typeface="Times"/>
              </a:rPr>
              <a:t>Un individu ou </a:t>
            </a:r>
          </a:p>
          <a:p>
            <a:r>
              <a:rPr lang="fr-FR" dirty="0">
                <a:latin typeface="Times"/>
                <a:cs typeface="Times"/>
              </a:rPr>
              <a:t>Chromosome (une solution)</a:t>
            </a:r>
          </a:p>
          <a:p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3ED6BF4-C2F2-4CBC-B26C-0888A05888DE}"/>
              </a:ext>
            </a:extLst>
          </p:cNvPr>
          <p:cNvSpPr txBox="1"/>
          <p:nvPr/>
        </p:nvSpPr>
        <p:spPr>
          <a:xfrm>
            <a:off x="866252" y="2989935"/>
            <a:ext cx="209602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latin typeface="Times"/>
                <a:cs typeface="Times"/>
              </a:rPr>
              <a:t>Une population de</a:t>
            </a:r>
          </a:p>
          <a:p>
            <a:r>
              <a:rPr lang="fr-FR" dirty="0">
                <a:latin typeface="Times"/>
                <a:cs typeface="Times"/>
              </a:rPr>
              <a:t>3 solutions</a:t>
            </a:r>
          </a:p>
          <a:p>
            <a:endParaRPr lang="fr-FR" dirty="0"/>
          </a:p>
        </p:txBody>
      </p:sp>
      <p:sp>
        <p:nvSpPr>
          <p:cNvPr id="34" name="Flèche : droite 33">
            <a:extLst>
              <a:ext uri="{FF2B5EF4-FFF2-40B4-BE49-F238E27FC236}">
                <a16:creationId xmlns:a16="http://schemas.microsoft.com/office/drawing/2014/main" id="{33BE4AF2-EB4A-48A4-9F59-F7DD9A759188}"/>
              </a:ext>
            </a:extLst>
          </p:cNvPr>
          <p:cNvSpPr/>
          <p:nvPr/>
        </p:nvSpPr>
        <p:spPr>
          <a:xfrm>
            <a:off x="5127414" y="2713434"/>
            <a:ext cx="520873" cy="948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Flèche : droite 34">
            <a:extLst>
              <a:ext uri="{FF2B5EF4-FFF2-40B4-BE49-F238E27FC236}">
                <a16:creationId xmlns:a16="http://schemas.microsoft.com/office/drawing/2014/main" id="{2C5BB65A-B446-4B78-B429-3FC2A3ACC754}"/>
              </a:ext>
            </a:extLst>
          </p:cNvPr>
          <p:cNvSpPr/>
          <p:nvPr/>
        </p:nvSpPr>
        <p:spPr>
          <a:xfrm rot="17640000">
            <a:off x="6998286" y="4324743"/>
            <a:ext cx="590681" cy="549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7AD92B4D-CCE1-4C71-830F-2B42ECB4AADB}"/>
              </a:ext>
            </a:extLst>
          </p:cNvPr>
          <p:cNvSpPr txBox="1"/>
          <p:nvPr/>
        </p:nvSpPr>
        <p:spPr>
          <a:xfrm>
            <a:off x="5874186" y="4567826"/>
            <a:ext cx="236924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latin typeface="Times"/>
                <a:cs typeface="Times"/>
              </a:rPr>
              <a:t>Un gène (une ville)</a:t>
            </a:r>
          </a:p>
          <a:p>
            <a:endParaRPr lang="fr-FR" dirty="0"/>
          </a:p>
        </p:txBody>
      </p:sp>
      <p:sp>
        <p:nvSpPr>
          <p:cNvPr id="8" name="Accolade ouvrante 7">
            <a:extLst>
              <a:ext uri="{FF2B5EF4-FFF2-40B4-BE49-F238E27FC236}">
                <a16:creationId xmlns:a16="http://schemas.microsoft.com/office/drawing/2014/main" id="{CB13408F-2F48-43D1-B6B8-9FBB5E44471F}"/>
              </a:ext>
            </a:extLst>
          </p:cNvPr>
          <p:cNvSpPr/>
          <p:nvPr/>
        </p:nvSpPr>
        <p:spPr>
          <a:xfrm>
            <a:off x="5742051" y="2600325"/>
            <a:ext cx="133350" cy="39052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674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2178" y="2554705"/>
            <a:ext cx="11115806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600" dirty="0">
                <a:latin typeface="Times"/>
                <a:cs typeface="Times"/>
              </a:rPr>
              <a:t>- Le GA commence par la création d’une population initiale </a:t>
            </a:r>
            <a:r>
              <a:rPr lang="fr-FR" sz="2600" b="1" dirty="0">
                <a:latin typeface="Times"/>
                <a:cs typeface="Times"/>
              </a:rPr>
              <a:t>P</a:t>
            </a:r>
            <a:r>
              <a:rPr lang="fr-FR" sz="2600" dirty="0">
                <a:latin typeface="Times"/>
                <a:cs typeface="Times"/>
              </a:rPr>
              <a:t>. Ensuite, à chaque itération, l’algorithme crée un ensemble </a:t>
            </a:r>
            <a:r>
              <a:rPr lang="fr-FR" sz="2600" b="1" dirty="0">
                <a:latin typeface="Times"/>
                <a:cs typeface="Times"/>
              </a:rPr>
              <a:t>P' (|P'| = |P|) </a:t>
            </a:r>
            <a:r>
              <a:rPr lang="fr-FR" sz="2600" dirty="0">
                <a:latin typeface="Times"/>
                <a:cs typeface="Times"/>
              </a:rPr>
              <a:t>de solutions</a:t>
            </a:r>
            <a:r>
              <a:rPr lang="fr-FR" sz="2600" b="1" dirty="0">
                <a:latin typeface="Times"/>
                <a:cs typeface="Times"/>
              </a:rPr>
              <a:t> </a:t>
            </a:r>
            <a:r>
              <a:rPr lang="fr-FR" sz="2600" dirty="0">
                <a:latin typeface="Times"/>
                <a:cs typeface="Times"/>
              </a:rPr>
              <a:t>appelé </a:t>
            </a:r>
            <a:r>
              <a:rPr lang="fr-FR" sz="2600" b="1" i="1" dirty="0">
                <a:latin typeface="Times"/>
                <a:cs typeface="Times"/>
              </a:rPr>
              <a:t>parents</a:t>
            </a:r>
            <a:r>
              <a:rPr lang="fr-FR" sz="2600" dirty="0">
                <a:latin typeface="Times"/>
                <a:cs typeface="Times"/>
              </a:rPr>
              <a:t>. Pour créer </a:t>
            </a:r>
            <a:r>
              <a:rPr lang="fr-FR" sz="2600" b="1" dirty="0">
                <a:latin typeface="Times"/>
                <a:cs typeface="Times"/>
              </a:rPr>
              <a:t>P'</a:t>
            </a:r>
            <a:r>
              <a:rPr lang="fr-FR" sz="2600" dirty="0">
                <a:latin typeface="Times"/>
                <a:cs typeface="Times"/>
              </a:rPr>
              <a:t>, le GA sélectionne, à chaque fois, une solution à partir de </a:t>
            </a:r>
            <a:r>
              <a:rPr lang="fr-FR" sz="2600" b="1" dirty="0">
                <a:latin typeface="Times"/>
                <a:cs typeface="Times"/>
              </a:rPr>
              <a:t>P</a:t>
            </a:r>
            <a:r>
              <a:rPr lang="fr-FR" sz="2600" dirty="0">
                <a:latin typeface="Times"/>
                <a:cs typeface="Times"/>
              </a:rPr>
              <a:t> et ajoute une copie de cette solution à </a:t>
            </a:r>
            <a:r>
              <a:rPr lang="fr-FR" sz="2600" b="1" dirty="0">
                <a:latin typeface="Times"/>
                <a:cs typeface="Times"/>
              </a:rPr>
              <a:t>P'</a:t>
            </a:r>
            <a:r>
              <a:rPr lang="fr-FR" sz="2600" dirty="0">
                <a:latin typeface="Times"/>
                <a:cs typeface="Times"/>
              </a:rPr>
              <a:t>. Une solution qui appartient à </a:t>
            </a:r>
            <a:r>
              <a:rPr lang="fr-FR" sz="2600" b="1" dirty="0">
                <a:latin typeface="Times"/>
                <a:cs typeface="Times"/>
              </a:rPr>
              <a:t>P</a:t>
            </a:r>
            <a:r>
              <a:rPr lang="fr-FR" sz="2600" dirty="0">
                <a:latin typeface="Times"/>
                <a:cs typeface="Times"/>
              </a:rPr>
              <a:t> peut-être sélectionnée zéro, un ou plusieurs fois. Après la sélection, le croissement est appliqué sur </a:t>
            </a:r>
            <a:r>
              <a:rPr lang="fr-FR" sz="2600" b="1" dirty="0">
                <a:latin typeface="Times"/>
                <a:cs typeface="Times"/>
              </a:rPr>
              <a:t>P'</a:t>
            </a:r>
            <a:r>
              <a:rPr lang="fr-FR" sz="2600" dirty="0">
                <a:latin typeface="Times"/>
                <a:cs typeface="Times"/>
              </a:rPr>
              <a:t>  pour générer un nouvel ensemble de solutions </a:t>
            </a:r>
            <a:r>
              <a:rPr lang="fr-FR" sz="2600" b="1" dirty="0">
                <a:latin typeface="Times"/>
                <a:cs typeface="Times"/>
              </a:rPr>
              <a:t>E</a:t>
            </a:r>
            <a:r>
              <a:rPr lang="fr-FR" sz="2600" dirty="0">
                <a:latin typeface="Times"/>
                <a:cs typeface="Times"/>
              </a:rPr>
              <a:t> appelé </a:t>
            </a:r>
            <a:r>
              <a:rPr lang="fr-FR" sz="2600" b="1" i="1" dirty="0">
                <a:latin typeface="Times"/>
                <a:cs typeface="Times"/>
              </a:rPr>
              <a:t>enfants</a:t>
            </a:r>
            <a:r>
              <a:rPr lang="fr-FR" sz="2600" dirty="0">
                <a:latin typeface="Times"/>
                <a:cs typeface="Times"/>
              </a:rPr>
              <a:t>. Ensuite, l'algorithme applique la mutation sur l'ensemble </a:t>
            </a:r>
            <a:r>
              <a:rPr lang="fr-FR" sz="2600" b="1" dirty="0">
                <a:latin typeface="Times"/>
                <a:cs typeface="Times"/>
              </a:rPr>
              <a:t>E</a:t>
            </a:r>
            <a:r>
              <a:rPr lang="fr-FR" sz="2600" dirty="0">
                <a:latin typeface="Times"/>
                <a:cs typeface="Times"/>
              </a:rPr>
              <a:t>. A la fin de l'itération courante, Le GA choisit |</a:t>
            </a:r>
            <a:r>
              <a:rPr lang="fr-FR" sz="2600" b="1" dirty="0">
                <a:latin typeface="Times"/>
                <a:cs typeface="Times"/>
              </a:rPr>
              <a:t>P</a:t>
            </a:r>
            <a:r>
              <a:rPr lang="fr-FR" sz="2600" dirty="0">
                <a:latin typeface="Times"/>
                <a:cs typeface="Times"/>
              </a:rPr>
              <a:t>| solutions à partir de </a:t>
            </a:r>
            <a:r>
              <a:rPr lang="fr-FR" sz="2600" b="1" dirty="0">
                <a:latin typeface="Times"/>
                <a:cs typeface="Times"/>
              </a:rPr>
              <a:t>P + E</a:t>
            </a:r>
            <a:r>
              <a:rPr lang="fr-FR" sz="2600" dirty="0">
                <a:latin typeface="Times"/>
                <a:cs typeface="Times"/>
              </a:rPr>
              <a:t> pour construire la population de l’itération suivante (l'étape de remplacement). 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996029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38378" y="2316580"/>
            <a:ext cx="11115806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b="1" dirty="0">
                <a:latin typeface="Times"/>
                <a:cs typeface="Times New Roman"/>
              </a:rPr>
              <a:t>Algorithme génétique.</a:t>
            </a:r>
            <a:r>
              <a:rPr lang="fr-FR" sz="2800" dirty="0">
                <a:latin typeface="Times"/>
                <a:cs typeface="Times New Roman"/>
              </a:rPr>
              <a:t>
1. P = </a:t>
            </a:r>
            <a:r>
              <a:rPr lang="fr-FR" sz="2800" dirty="0" err="1">
                <a:latin typeface="Times"/>
                <a:cs typeface="Times New Roman"/>
              </a:rPr>
              <a:t>Créer_une_population_initiale</a:t>
            </a:r>
            <a:r>
              <a:rPr lang="fr-FR" sz="2800" dirty="0">
                <a:latin typeface="Times"/>
                <a:cs typeface="Times New Roman"/>
              </a:rPr>
              <a:t> ();
2. </a:t>
            </a:r>
            <a:r>
              <a:rPr lang="fr-FR" sz="2800" dirty="0" err="1">
                <a:latin typeface="Times"/>
                <a:cs typeface="Times New Roman"/>
              </a:rPr>
              <a:t>Tantque</a:t>
            </a:r>
            <a:r>
              <a:rPr lang="fr-FR" sz="2800" dirty="0">
                <a:latin typeface="Times"/>
                <a:cs typeface="Times New Roman"/>
              </a:rPr>
              <a:t> le critère d’arrêt n’est pas satisfait faire</a:t>
            </a:r>
            <a:endParaRPr lang="fr-FR">
              <a:latin typeface="Candara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3.      P' = </a:t>
            </a:r>
            <a:r>
              <a:rPr lang="fr-FR" sz="2800" dirty="0" err="1">
                <a:latin typeface="Times"/>
                <a:cs typeface="Times New Roman"/>
              </a:rPr>
              <a:t>Selection</a:t>
            </a:r>
            <a:r>
              <a:rPr lang="fr-FR" sz="2800" dirty="0">
                <a:latin typeface="Times"/>
                <a:cs typeface="Times New Roman"/>
              </a:rPr>
              <a:t>(P); 
4.      E = Croisement(P'); 
5.      E = Mutation(E);
6.      P = Remplacement(E, P);
7. </a:t>
            </a:r>
            <a:r>
              <a:rPr lang="fr-FR" sz="2800" dirty="0" err="1">
                <a:latin typeface="Times"/>
                <a:cs typeface="Times New Roman"/>
              </a:rPr>
              <a:t>FinTantque</a:t>
            </a:r>
            <a:endParaRPr lang="fr-FR" sz="2800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8. Retourner la meilleure solution trouvée;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Algorithme général </a:t>
            </a:r>
          </a:p>
        </p:txBody>
      </p:sp>
    </p:spTree>
    <p:extLst>
      <p:ext uri="{BB962C8B-B14F-4D97-AF65-F5344CB8AC3E}">
        <p14:creationId xmlns:p14="http://schemas.microsoft.com/office/powerpoint/2010/main" val="2322881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76453" y="2764255"/>
            <a:ext cx="11430131" cy="305243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L</a:t>
            </a:r>
            <a:r>
              <a:rPr lang="fr-FR" sz="2800" dirty="0">
                <a:latin typeface="Times"/>
                <a:cs typeface="Times"/>
              </a:rPr>
              <a:t>e croisement est l'opérateur (ou bien la procédure) qui permet de construire un ou deux nouvelles solutions (appelées enfants) à partir de deux solutions parents en recombinant les gènes parentaux.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Le croisement est appliqué à chaque paire de solutions (parents) sélectionnés avec une probabilité </a:t>
            </a:r>
            <a:r>
              <a:rPr lang="fr-FR" sz="2800" b="1" i="1" dirty="0">
                <a:latin typeface="Times"/>
                <a:cs typeface="Times"/>
              </a:rPr>
              <a:t>pc</a:t>
            </a:r>
            <a:r>
              <a:rPr lang="fr-FR" sz="2800" dirty="0">
                <a:latin typeface="Times"/>
                <a:cs typeface="Times"/>
              </a:rPr>
              <a:t>. </a:t>
            </a:r>
            <a:endParaRPr lang="fr-FR" dirty="0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En général, </a:t>
            </a:r>
            <a:r>
              <a:rPr lang="fr-FR" sz="2800" b="1" i="1" dirty="0">
                <a:latin typeface="Times"/>
                <a:cs typeface="Times"/>
              </a:rPr>
              <a:t>pc</a:t>
            </a:r>
            <a:r>
              <a:rPr lang="fr-FR" sz="2800" dirty="0">
                <a:latin typeface="Times"/>
                <a:cs typeface="Times"/>
              </a:rPr>
              <a:t> est comprise entre 0.65 (65%) et 0.90 (90%).</a:t>
            </a:r>
            <a:endParaRPr lang="fr-FR" dirty="0">
              <a:latin typeface="Candara"/>
              <a:cs typeface="Times"/>
            </a:endParaRPr>
          </a:p>
          <a:p>
            <a:pPr algn="just">
              <a:lnSpc>
                <a:spcPct val="80000"/>
              </a:lnSpc>
              <a:buFont typeface="Calibri" pitchFamily="18" charset="2"/>
              <a:buChar char="-"/>
            </a:pPr>
            <a:r>
              <a:rPr lang="fr-FR" sz="2800" dirty="0">
                <a:latin typeface="Times"/>
                <a:cs typeface="Times"/>
              </a:rPr>
              <a:t>Il existe plusieurs méthodes de croissement : croisement à un point, croissement à deux points, croissement uniforme etc...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Le croissement </a:t>
            </a:r>
          </a:p>
        </p:txBody>
      </p:sp>
    </p:spTree>
    <p:extLst>
      <p:ext uri="{BB962C8B-B14F-4D97-AF65-F5344CB8AC3E}">
        <p14:creationId xmlns:p14="http://schemas.microsoft.com/office/powerpoint/2010/main" val="997442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19303" y="2497555"/>
            <a:ext cx="6430565" cy="22332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Méthode 1 : croisement à un point.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découpe les parents en deux parties (par un point de découpage).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Le point de découpage est choisi aléatoirement. 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Le croissement </a:t>
            </a:r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D723EF66-F75B-4648-8082-05653CF88D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044555"/>
              </p:ext>
            </p:extLst>
          </p:nvPr>
        </p:nvGraphicFramePr>
        <p:xfrm>
          <a:off x="7840980" y="302742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708AD2E8-C18F-406F-B6B8-DCEBD7F70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474095"/>
              </p:ext>
            </p:extLst>
          </p:nvPr>
        </p:nvGraphicFramePr>
        <p:xfrm>
          <a:off x="7850504" y="38084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7" name="Tableau 5">
            <a:extLst>
              <a:ext uri="{FF2B5EF4-FFF2-40B4-BE49-F238E27FC236}">
                <a16:creationId xmlns:a16="http://schemas.microsoft.com/office/drawing/2014/main" id="{37811AC4-6828-40B8-A6CE-F808DC253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970271"/>
              </p:ext>
            </p:extLst>
          </p:nvPr>
        </p:nvGraphicFramePr>
        <p:xfrm>
          <a:off x="7879079" y="504672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008D9546-5AEF-4607-B5A7-47B357EF09BD}"/>
              </a:ext>
            </a:extLst>
          </p:cNvPr>
          <p:cNvCxnSpPr/>
          <p:nvPr/>
        </p:nvCxnSpPr>
        <p:spPr>
          <a:xfrm flipH="1" flipV="1">
            <a:off x="9182100" y="2714625"/>
            <a:ext cx="28575" cy="186690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èche : bas 9">
            <a:extLst>
              <a:ext uri="{FF2B5EF4-FFF2-40B4-BE49-F238E27FC236}">
                <a16:creationId xmlns:a16="http://schemas.microsoft.com/office/drawing/2014/main" id="{B16BD08D-9540-4AE7-B30F-CFD08A7D6A20}"/>
              </a:ext>
            </a:extLst>
          </p:cNvPr>
          <p:cNvSpPr/>
          <p:nvPr/>
        </p:nvSpPr>
        <p:spPr>
          <a:xfrm>
            <a:off x="8863583" y="4501895"/>
            <a:ext cx="219075" cy="352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1" name="Tableau 5">
            <a:extLst>
              <a:ext uri="{FF2B5EF4-FFF2-40B4-BE49-F238E27FC236}">
                <a16:creationId xmlns:a16="http://schemas.microsoft.com/office/drawing/2014/main" id="{323EE517-E9FC-41FF-8AA0-5D0E6CF270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10291"/>
              </p:ext>
            </p:extLst>
          </p:nvPr>
        </p:nvGraphicFramePr>
        <p:xfrm>
          <a:off x="7879079" y="5789675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8215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avefor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23" baseType="lpstr">
      <vt:lpstr>Thème Office</vt:lpstr>
      <vt:lpstr>Waveform</vt:lpstr>
      <vt:lpstr>Partie 3 : Métaheuristiques à base de population de solutions</vt:lpstr>
      <vt:lpstr>3. Algorithme génétique </vt:lpstr>
      <vt:lpstr>3. Algorithme génétique: Principes de la sélection naturelle </vt:lpstr>
      <vt:lpstr>3. Algorithme génétique: Terminologie </vt:lpstr>
      <vt:lpstr>3. Algorithme génétique: Terminologie, exemple du TSP</vt:lpstr>
      <vt:lpstr>3. Algorithme génétique: description</vt:lpstr>
      <vt:lpstr>3. Algorithme génétique: Algorithme général </vt:lpstr>
      <vt:lpstr>3. Algorithme génétique: Le croissement </vt:lpstr>
      <vt:lpstr>3. Algorithme génétique: Le croissement </vt:lpstr>
      <vt:lpstr>Algorithme génétique: Le croissement </vt:lpstr>
      <vt:lpstr>Algorithme génétique: Le croissement </vt:lpstr>
      <vt:lpstr>Algorithme génétique: La mutation</vt:lpstr>
      <vt:lpstr>Algorithme génétique: La sélection </vt:lpstr>
      <vt:lpstr>Algorithme génétique: La sélection </vt:lpstr>
      <vt:lpstr>Algorithme génétique: La sélection </vt:lpstr>
      <vt:lpstr>Algorithme génétique: La sélection </vt:lpstr>
      <vt:lpstr>Algorithme génétique: La sélection </vt:lpstr>
      <vt:lpstr>Algorithme génétique: La sélection </vt:lpstr>
      <vt:lpstr>Algorithme génétique: La sélection </vt:lpstr>
      <vt:lpstr>Algorithme génétique: Le remplacement </vt:lpstr>
      <vt:lpstr>Algorithme génétique: Population initiale et paramètres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/>
  <cp:revision>2662</cp:revision>
  <dcterms:created xsi:type="dcterms:W3CDTF">2022-01-21T09:16:49Z</dcterms:created>
  <dcterms:modified xsi:type="dcterms:W3CDTF">2024-02-09T13:39:37Z</dcterms:modified>
</cp:coreProperties>
</file>