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68" r:id="rId2"/>
    <p:sldId id="256" r:id="rId3"/>
    <p:sldId id="257" r:id="rId4"/>
    <p:sldId id="258" r:id="rId5"/>
    <p:sldId id="260" r:id="rId6"/>
    <p:sldId id="261" r:id="rId7"/>
    <p:sldId id="266" r:id="rId8"/>
    <p:sldId id="267" r:id="rId9"/>
    <p:sldId id="263" r:id="rId10"/>
    <p:sldId id="265" r:id="rId11"/>
  </p:sldIdLst>
  <p:sldSz cx="18288000" cy="10287000"/>
  <p:notesSz cx="6858000" cy="9144000"/>
  <p:embeddedFontLst>
    <p:embeddedFont>
      <p:font typeface="Aldhabi" panose="01000000000000000000" pitchFamily="2" charset="-78"/>
      <p:regular r:id="rId13"/>
    </p:embeddedFont>
    <p:embeddedFont>
      <p:font typeface="Algerian" panose="04020705040A02060702" pitchFamily="82" charset="0"/>
      <p:regular r:id="rId14"/>
    </p:embeddedFont>
    <p:embeddedFont>
      <p:font typeface="Arial Black" panose="020B0A04020102020204" pitchFamily="34" charset="0"/>
      <p:bold r:id="rId15"/>
    </p:embeddedFont>
    <p:embeddedFont>
      <p:font typeface="Bahnschrift Condensed" panose="020B0502040204020203" pitchFamily="34" charset="0"/>
      <p:regular r:id="rId16"/>
      <p:bold r:id="rId17"/>
    </p:embeddedFont>
    <p:embeddedFont>
      <p:font typeface="DM Sans" pitchFamily="2" charset="0"/>
      <p:regular r:id="rId18"/>
      <p:bold r:id="rId19"/>
      <p:italic r:id="rId20"/>
      <p:boldItalic r:id="rId21"/>
    </p:embeddedFont>
    <p:embeddedFont>
      <p:font typeface="DM Sans Bold" charset="0"/>
      <p:regular r:id="rId22"/>
    </p:embeddedFont>
    <p:embeddedFont>
      <p:font typeface="Elephant" panose="02020904090505020303" pitchFamily="18" charset="0"/>
      <p:regular r:id="rId23"/>
      <p:italic r:id="rId24"/>
    </p:embeddedFont>
    <p:embeddedFont>
      <p:font typeface="Fat" panose="020B0604020202020204" charset="0"/>
      <p:regular r:id="rId25"/>
    </p:embeddedFont>
    <p:embeddedFont>
      <p:font typeface="Tw Cen MT Condensed Extra Bold" panose="020B0803020202020204" pitchFamily="3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p:scale>
          <a:sx n="42" d="100"/>
          <a:sy n="42" d="100"/>
        </p:scale>
        <p:origin x="804"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34CD9-6A67-4A86-AF17-4704E237AB0F}" type="datetimeFigureOut">
              <a:rPr lang="fr-FR" smtClean="0"/>
              <a:t>28/11/2025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01728-4415-4FD7-A8C6-262A174E10BA}" type="slidenum">
              <a:rPr lang="fr-FR" smtClean="0"/>
              <a:t>‹N°›</a:t>
            </a:fld>
            <a:endParaRPr lang="fr-FR"/>
          </a:p>
        </p:txBody>
      </p:sp>
    </p:spTree>
    <p:extLst>
      <p:ext uri="{BB962C8B-B14F-4D97-AF65-F5344CB8AC3E}">
        <p14:creationId xmlns:p14="http://schemas.microsoft.com/office/powerpoint/2010/main" val="429088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4C01728-4415-4FD7-A8C6-262A174E10BA}" type="slidenum">
              <a:rPr lang="fr-FR" smtClean="0"/>
              <a:t>8</a:t>
            </a:fld>
            <a:endParaRPr lang="fr-FR"/>
          </a:p>
        </p:txBody>
      </p:sp>
    </p:spTree>
    <p:extLst>
      <p:ext uri="{BB962C8B-B14F-4D97-AF65-F5344CB8AC3E}">
        <p14:creationId xmlns:p14="http://schemas.microsoft.com/office/powerpoint/2010/main" val="256333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6.jpeg"/><Relationship Id="rId12"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png"/><Relationship Id="rId9" Type="http://schemas.openxmlformats.org/officeDocument/2006/relationships/image" Target="../media/image38.png"/><Relationship Id="rId14" Type="http://schemas.openxmlformats.org/officeDocument/2006/relationships/image" Target="../media/image43.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4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1C6977B-8533-48CB-19F1-F692EE480A4C}"/>
              </a:ext>
            </a:extLst>
          </p:cNvPr>
          <p:cNvSpPr>
            <a:spLocks noGrp="1"/>
          </p:cNvSpPr>
          <p:nvPr>
            <p:ph idx="1"/>
          </p:nvPr>
        </p:nvSpPr>
        <p:spPr>
          <a:xfrm>
            <a:off x="457199" y="2781300"/>
            <a:ext cx="17373601" cy="7277100"/>
          </a:xfrm>
        </p:spPr>
        <p:txBody>
          <a:bodyPr>
            <a:normAutofit/>
          </a:bodyPr>
          <a:lstStyle/>
          <a:p>
            <a:pPr marL="0" indent="0" algn="ctr">
              <a:buNone/>
            </a:pPr>
            <a:r>
              <a:rPr lang="ar-SA" sz="21400" dirty="0">
                <a:solidFill>
                  <a:schemeClr val="accent2">
                    <a:lumMod val="75000"/>
                  </a:schemeClr>
                </a:solidFill>
                <a:latin typeface="Aldhabi" panose="01000000000000000000" pitchFamily="2" charset="-78"/>
                <a:cs typeface="Aldhabi" panose="01000000000000000000" pitchFamily="2" charset="-78"/>
              </a:rPr>
              <a:t>بسم الله </a:t>
            </a:r>
            <a:r>
              <a:rPr lang="ar-SA" sz="21400" dirty="0">
                <a:latin typeface="Aldhabi" panose="01000000000000000000" pitchFamily="2" charset="-78"/>
                <a:cs typeface="Aldhabi" panose="01000000000000000000" pitchFamily="2" charset="-78"/>
              </a:rPr>
              <a:t>الرحمن الرحيم</a:t>
            </a:r>
            <a:endParaRPr lang="fr-FR" sz="21400" dirty="0">
              <a:latin typeface="Aldhabi" panose="01000000000000000000" pitchFamily="2" charset="-78"/>
              <a:cs typeface="Aldhabi" panose="01000000000000000000" pitchFamily="2" charset="-78"/>
            </a:endParaRPr>
          </a:p>
        </p:txBody>
      </p:sp>
      <p:sp>
        <p:nvSpPr>
          <p:cNvPr id="4" name="Freeform 2">
            <a:extLst>
              <a:ext uri="{FF2B5EF4-FFF2-40B4-BE49-F238E27FC236}">
                <a16:creationId xmlns:a16="http://schemas.microsoft.com/office/drawing/2014/main" id="{7C0BBD16-74CB-9037-F9E6-245C719E4699}"/>
              </a:ext>
            </a:extLst>
          </p:cNvPr>
          <p:cNvSpPr/>
          <p:nvPr/>
        </p:nvSpPr>
        <p:spPr>
          <a:xfrm rot="-6128820" flipV="1">
            <a:off x="6767708" y="6287360"/>
            <a:ext cx="8673857" cy="4558946"/>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2">
              <a:alphaModFix amt="57000"/>
            </a:blip>
            <a:stretch>
              <a:fillRect/>
            </a:stretch>
          </a:blipFill>
        </p:spPr>
      </p:sp>
      <p:sp>
        <p:nvSpPr>
          <p:cNvPr id="5" name="Freeform 2">
            <a:extLst>
              <a:ext uri="{FF2B5EF4-FFF2-40B4-BE49-F238E27FC236}">
                <a16:creationId xmlns:a16="http://schemas.microsoft.com/office/drawing/2014/main" id="{868FF084-58BC-84B3-A102-549727C5E9F7}"/>
              </a:ext>
            </a:extLst>
          </p:cNvPr>
          <p:cNvSpPr/>
          <p:nvPr/>
        </p:nvSpPr>
        <p:spPr>
          <a:xfrm rot="19777725">
            <a:off x="-28541" y="-879377"/>
            <a:ext cx="8673857" cy="6011817"/>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2">
              <a:alphaModFix amt="57000"/>
            </a:blip>
            <a:stretch>
              <a:fillRect/>
            </a:stretch>
          </a:blipFill>
        </p:spPr>
        <p:txBody>
          <a:bodyPr/>
          <a:lstStyle/>
          <a:p>
            <a:endParaRPr lang="fr-FR" dirty="0"/>
          </a:p>
        </p:txBody>
      </p:sp>
      <p:sp>
        <p:nvSpPr>
          <p:cNvPr id="7" name="Freeform 4">
            <a:extLst>
              <a:ext uri="{FF2B5EF4-FFF2-40B4-BE49-F238E27FC236}">
                <a16:creationId xmlns:a16="http://schemas.microsoft.com/office/drawing/2014/main" id="{56150750-AA94-F272-CFF1-B44B0F32576F}"/>
              </a:ext>
            </a:extLst>
          </p:cNvPr>
          <p:cNvSpPr/>
          <p:nvPr/>
        </p:nvSpPr>
        <p:spPr>
          <a:xfrm rot="5400000">
            <a:off x="12856448" y="-1272307"/>
            <a:ext cx="7581519" cy="822960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3">
              <a:alphaModFix amt="46000"/>
            </a:blip>
            <a:stretch>
              <a:fillRect/>
            </a:stretch>
          </a:blipFill>
        </p:spPr>
      </p:sp>
      <p:sp>
        <p:nvSpPr>
          <p:cNvPr id="2" name="Freeform 4">
            <a:extLst>
              <a:ext uri="{FF2B5EF4-FFF2-40B4-BE49-F238E27FC236}">
                <a16:creationId xmlns:a16="http://schemas.microsoft.com/office/drawing/2014/main" id="{58B8AFB6-5DAF-9220-EBC2-68C4D3992D0A}"/>
              </a:ext>
            </a:extLst>
          </p:cNvPr>
          <p:cNvSpPr/>
          <p:nvPr/>
        </p:nvSpPr>
        <p:spPr>
          <a:xfrm rot="5400000" flipV="1">
            <a:off x="-1679382" y="2438200"/>
            <a:ext cx="7581519" cy="912133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3">
              <a:alphaModFix amt="46000"/>
            </a:blip>
            <a:stretch>
              <a:fillRect/>
            </a:stretch>
          </a:blipFill>
        </p:spPr>
      </p:sp>
    </p:spTree>
    <p:extLst>
      <p:ext uri="{BB962C8B-B14F-4D97-AF65-F5344CB8AC3E}">
        <p14:creationId xmlns:p14="http://schemas.microsoft.com/office/powerpoint/2010/main" val="311174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6128820">
            <a:off x="9615896" y="4919302"/>
            <a:ext cx="8994098" cy="822960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2">
              <a:alphaModFix amt="57000"/>
            </a:blip>
            <a:stretch>
              <a:fillRect/>
            </a:stretch>
          </a:blipFill>
        </p:spPr>
      </p:sp>
      <p:sp>
        <p:nvSpPr>
          <p:cNvPr id="3" name="Freeform 3"/>
          <p:cNvSpPr/>
          <p:nvPr/>
        </p:nvSpPr>
        <p:spPr>
          <a:xfrm>
            <a:off x="-430313" y="-13412"/>
            <a:ext cx="7581519" cy="822960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3">
              <a:alphaModFix amt="46000"/>
            </a:blip>
            <a:stretch>
              <a:fillRect/>
            </a:stretch>
          </a:blipFill>
        </p:spPr>
      </p:sp>
      <p:sp>
        <p:nvSpPr>
          <p:cNvPr id="4" name="TextBox 4"/>
          <p:cNvSpPr txBox="1"/>
          <p:nvPr/>
        </p:nvSpPr>
        <p:spPr>
          <a:xfrm>
            <a:off x="2336487" y="2354275"/>
            <a:ext cx="13268280" cy="5578450"/>
          </a:xfrm>
          <a:prstGeom prst="rect">
            <a:avLst/>
          </a:prstGeom>
        </p:spPr>
        <p:txBody>
          <a:bodyPr lIns="0" tIns="0" rIns="0" bIns="0" rtlCol="0" anchor="t">
            <a:spAutoFit/>
          </a:bodyPr>
          <a:lstStyle/>
          <a:p>
            <a:pPr algn="ctr">
              <a:lnSpc>
                <a:spcPts val="14539"/>
              </a:lnSpc>
            </a:pPr>
            <a:r>
              <a:rPr lang="en-US" sz="17950" dirty="0">
                <a:solidFill>
                  <a:srgbClr val="222222"/>
                </a:solidFill>
                <a:latin typeface="Fat"/>
                <a:ea typeface="Fat"/>
                <a:cs typeface="Fat"/>
                <a:sym typeface="Fat"/>
              </a:rPr>
              <a:t>Thank you for your </a:t>
            </a:r>
            <a:r>
              <a:rPr lang="en-US" sz="17950" dirty="0" err="1">
                <a:solidFill>
                  <a:srgbClr val="222222"/>
                </a:solidFill>
                <a:latin typeface="Fat"/>
                <a:ea typeface="Fat"/>
                <a:cs typeface="Fat"/>
                <a:sym typeface="Fat"/>
              </a:rPr>
              <a:t>listning</a:t>
            </a:r>
            <a:r>
              <a:rPr lang="en-US" sz="17950" dirty="0">
                <a:solidFill>
                  <a:srgbClr val="222222"/>
                </a:solidFill>
                <a:latin typeface="Fat"/>
                <a:ea typeface="Fat"/>
                <a:cs typeface="Fat"/>
                <a:sym typeface="Fat"/>
              </a:rPr>
              <a:t> </a:t>
            </a:r>
          </a:p>
        </p:txBody>
      </p:sp>
      <p:sp>
        <p:nvSpPr>
          <p:cNvPr id="7" name="Freeform 7"/>
          <p:cNvSpPr/>
          <p:nvPr/>
        </p:nvSpPr>
        <p:spPr>
          <a:xfrm>
            <a:off x="13646034" y="5645613"/>
            <a:ext cx="4905986" cy="4654799"/>
          </a:xfrm>
          <a:custGeom>
            <a:avLst/>
            <a:gdLst/>
            <a:ahLst/>
            <a:cxnLst/>
            <a:rect l="l" t="t" r="r" b="b"/>
            <a:pathLst>
              <a:path w="4905986" h="4654799">
                <a:moveTo>
                  <a:pt x="0" y="0"/>
                </a:moveTo>
                <a:lnTo>
                  <a:pt x="4905986" y="0"/>
                </a:lnTo>
                <a:lnTo>
                  <a:pt x="4905986" y="4654799"/>
                </a:lnTo>
                <a:lnTo>
                  <a:pt x="0" y="46547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321602" y="-489391"/>
            <a:ext cx="10794561" cy="10166514"/>
          </a:xfrm>
          <a:custGeom>
            <a:avLst/>
            <a:gdLst/>
            <a:ahLst/>
            <a:cxnLst/>
            <a:rect l="l" t="t" r="r" b="b"/>
            <a:pathLst>
              <a:path w="10794561" h="10166514">
                <a:moveTo>
                  <a:pt x="0" y="0"/>
                </a:moveTo>
                <a:lnTo>
                  <a:pt x="10794561" y="0"/>
                </a:lnTo>
                <a:lnTo>
                  <a:pt x="10794561" y="10166515"/>
                </a:lnTo>
                <a:lnTo>
                  <a:pt x="0" y="10166515"/>
                </a:lnTo>
                <a:lnTo>
                  <a:pt x="0" y="0"/>
                </a:lnTo>
                <a:close/>
              </a:path>
            </a:pathLst>
          </a:custGeom>
          <a:blipFill>
            <a:blip r:embed="rId6">
              <a:alphaModFix amt="4000"/>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12" name="Freeform 5">
            <a:extLst>
              <a:ext uri="{FF2B5EF4-FFF2-40B4-BE49-F238E27FC236}">
                <a16:creationId xmlns:a16="http://schemas.microsoft.com/office/drawing/2014/main" id="{EF96F486-D847-27CE-4036-0DED3C4FE9F3}"/>
              </a:ext>
            </a:extLst>
          </p:cNvPr>
          <p:cNvSpPr/>
          <p:nvPr/>
        </p:nvSpPr>
        <p:spPr>
          <a:xfrm rot="9071960" flipV="1">
            <a:off x="224087" y="320576"/>
            <a:ext cx="3036738" cy="2713694"/>
          </a:xfrm>
          <a:custGeom>
            <a:avLst/>
            <a:gdLst/>
            <a:ahLst/>
            <a:cxnLst/>
            <a:rect l="l" t="t" r="r" b="b"/>
            <a:pathLst>
              <a:path w="1383698" h="1383698">
                <a:moveTo>
                  <a:pt x="0" y="0"/>
                </a:moveTo>
                <a:lnTo>
                  <a:pt x="1383698" y="0"/>
                </a:lnTo>
                <a:lnTo>
                  <a:pt x="1383698" y="1383698"/>
                </a:lnTo>
                <a:lnTo>
                  <a:pt x="0" y="13836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6128820">
            <a:off x="10197528" y="3257261"/>
            <a:ext cx="8673857" cy="6011817"/>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2">
              <a:alphaModFix amt="57000"/>
            </a:blip>
            <a:stretch>
              <a:fillRect/>
            </a:stretch>
          </a:blipFill>
        </p:spPr>
      </p:sp>
      <p:sp>
        <p:nvSpPr>
          <p:cNvPr id="3" name="Freeform 3"/>
          <p:cNvSpPr/>
          <p:nvPr/>
        </p:nvSpPr>
        <p:spPr>
          <a:xfrm rot="-1337144">
            <a:off x="-106307" y="2769607"/>
            <a:ext cx="5788255" cy="6866038"/>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3">
              <a:alphaModFix amt="46000"/>
            </a:blip>
            <a:stretch>
              <a:fillRect/>
            </a:stretch>
          </a:blipFill>
        </p:spPr>
      </p:sp>
      <p:sp>
        <p:nvSpPr>
          <p:cNvPr id="4" name="TextBox 4"/>
          <p:cNvSpPr txBox="1"/>
          <p:nvPr/>
        </p:nvSpPr>
        <p:spPr>
          <a:xfrm>
            <a:off x="92027" y="2220868"/>
            <a:ext cx="9877659" cy="5578450"/>
          </a:xfrm>
          <a:prstGeom prst="rect">
            <a:avLst/>
          </a:prstGeom>
        </p:spPr>
        <p:txBody>
          <a:bodyPr wrap="square" lIns="0" tIns="0" rIns="0" bIns="0" rtlCol="0" anchor="t">
            <a:spAutoFit/>
          </a:bodyPr>
          <a:lstStyle/>
          <a:p>
            <a:pPr algn="ctr">
              <a:lnSpc>
                <a:spcPts val="14539"/>
              </a:lnSpc>
            </a:pPr>
            <a:r>
              <a:rPr lang="en-US" sz="12500" dirty="0">
                <a:solidFill>
                  <a:srgbClr val="222222"/>
                </a:solidFill>
                <a:latin typeface="Fat"/>
                <a:ea typeface="Fat"/>
                <a:cs typeface="Fat"/>
                <a:sym typeface="Fat"/>
              </a:rPr>
              <a:t>The phosphoric Acid</a:t>
            </a:r>
          </a:p>
        </p:txBody>
      </p:sp>
      <p:sp>
        <p:nvSpPr>
          <p:cNvPr id="5" name="Freeform 5"/>
          <p:cNvSpPr/>
          <p:nvPr/>
        </p:nvSpPr>
        <p:spPr>
          <a:xfrm rot="134122">
            <a:off x="10882110" y="806824"/>
            <a:ext cx="6377190" cy="6655511"/>
          </a:xfrm>
          <a:custGeom>
            <a:avLst/>
            <a:gdLst/>
            <a:ahLst/>
            <a:cxnLst/>
            <a:rect l="l" t="t" r="r" b="b"/>
            <a:pathLst>
              <a:path w="6377190" h="6655511">
                <a:moveTo>
                  <a:pt x="0" y="0"/>
                </a:moveTo>
                <a:lnTo>
                  <a:pt x="6377190" y="0"/>
                </a:lnTo>
                <a:lnTo>
                  <a:pt x="6377190" y="6655512"/>
                </a:lnTo>
                <a:lnTo>
                  <a:pt x="0" y="6655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AutoShape 6"/>
          <p:cNvSpPr/>
          <p:nvPr/>
        </p:nvSpPr>
        <p:spPr>
          <a:xfrm flipV="1">
            <a:off x="92027" y="8677394"/>
            <a:ext cx="17891173" cy="47505"/>
          </a:xfrm>
          <a:prstGeom prst="line">
            <a:avLst/>
          </a:prstGeom>
          <a:ln w="38100" cap="flat">
            <a:solidFill>
              <a:srgbClr val="222222"/>
            </a:solidFill>
            <a:prstDash val="solid"/>
            <a:headEnd type="none" w="sm" len="sm"/>
            <a:tailEnd type="none" w="sm" len="sm"/>
          </a:ln>
        </p:spPr>
      </p:sp>
      <p:sp>
        <p:nvSpPr>
          <p:cNvPr id="7" name="AutoShape 7"/>
          <p:cNvSpPr/>
          <p:nvPr/>
        </p:nvSpPr>
        <p:spPr>
          <a:xfrm flipH="1">
            <a:off x="1028700" y="1028700"/>
            <a:ext cx="0" cy="709035"/>
          </a:xfrm>
          <a:prstGeom prst="line">
            <a:avLst/>
          </a:prstGeom>
          <a:ln w="66675" cap="rnd">
            <a:solidFill>
              <a:srgbClr val="222222"/>
            </a:solidFill>
            <a:prstDash val="solid"/>
            <a:headEnd type="none" w="sm" len="sm"/>
            <a:tailEnd type="none" w="sm" len="sm"/>
          </a:ln>
        </p:spPr>
      </p:sp>
      <p:sp>
        <p:nvSpPr>
          <p:cNvPr id="8" name="TextBox 8"/>
          <p:cNvSpPr txBox="1"/>
          <p:nvPr/>
        </p:nvSpPr>
        <p:spPr>
          <a:xfrm>
            <a:off x="1028700" y="8892540"/>
            <a:ext cx="7433850" cy="365760"/>
          </a:xfrm>
          <a:prstGeom prst="rect">
            <a:avLst/>
          </a:prstGeom>
        </p:spPr>
        <p:txBody>
          <a:bodyPr lIns="0" tIns="0" rIns="0" bIns="0" rtlCol="0" anchor="t">
            <a:spAutoFit/>
          </a:bodyPr>
          <a:lstStyle/>
          <a:p>
            <a:pPr algn="l">
              <a:lnSpc>
                <a:spcPts val="2940"/>
              </a:lnSpc>
              <a:spcBef>
                <a:spcPct val="0"/>
              </a:spcBef>
            </a:pPr>
            <a:r>
              <a:rPr lang="en-US" sz="2100" b="1" spc="420" dirty="0">
                <a:solidFill>
                  <a:srgbClr val="222222"/>
                </a:solidFill>
                <a:latin typeface="DM Sans Bold"/>
                <a:ea typeface="DM Sans Bold"/>
                <a:cs typeface="DM Sans Bold"/>
                <a:sym typeface="DM Sans Bold"/>
              </a:rPr>
              <a:t>Name:Beloucif Saoussene</a:t>
            </a:r>
          </a:p>
        </p:txBody>
      </p:sp>
      <p:sp>
        <p:nvSpPr>
          <p:cNvPr id="10" name="TextBox 10"/>
          <p:cNvSpPr txBox="1"/>
          <p:nvPr/>
        </p:nvSpPr>
        <p:spPr>
          <a:xfrm>
            <a:off x="4530834" y="175376"/>
            <a:ext cx="8094373" cy="1477328"/>
          </a:xfrm>
          <a:prstGeom prst="rect">
            <a:avLst/>
          </a:prstGeom>
        </p:spPr>
        <p:txBody>
          <a:bodyPr wrap="square" lIns="0" tIns="0" rIns="0" bIns="0" rtlCol="0" anchor="t">
            <a:spAutoFit/>
          </a:bodyPr>
          <a:lstStyle/>
          <a:p>
            <a:pPr indent="232852" algn="ctr" eaLnBrk="0" hangingPunct="0">
              <a:defRPr/>
            </a:pPr>
            <a:r>
              <a:rPr lang="en-CA" sz="2400" b="1" i="1" dirty="0">
                <a:latin typeface="Times New Roman" pitchFamily="18" charset="0"/>
                <a:ea typeface="Calibri" pitchFamily="34" charset="0"/>
                <a:cs typeface="Times New Roman" pitchFamily="18" charset="0"/>
              </a:rPr>
              <a:t>People’s Democratic Republique of Algeria</a:t>
            </a:r>
          </a:p>
          <a:p>
            <a:pPr indent="232852" algn="ctr" eaLnBrk="0" hangingPunct="0">
              <a:defRPr/>
            </a:pPr>
            <a:r>
              <a:rPr lang="en-CA" sz="2400" b="1" i="1" dirty="0">
                <a:latin typeface="Times New Roman" pitchFamily="18" charset="0"/>
                <a:ea typeface="Calibri" pitchFamily="34" charset="0"/>
                <a:cs typeface="Times New Roman" pitchFamily="18" charset="0"/>
              </a:rPr>
              <a:t>Ministry of Higher Education and Scientific Research</a:t>
            </a:r>
          </a:p>
          <a:p>
            <a:pPr indent="232852" algn="ctr" eaLnBrk="0" hangingPunct="0">
              <a:defRPr/>
            </a:pPr>
            <a:r>
              <a:rPr lang="en-CA" sz="2400" b="1" i="1" dirty="0">
                <a:latin typeface="Times New Roman" pitchFamily="18" charset="0"/>
                <a:ea typeface="Calibri" pitchFamily="34" charset="0"/>
                <a:cs typeface="Times New Roman" pitchFamily="18" charset="0"/>
              </a:rPr>
              <a:t>Abdelhafid </a:t>
            </a:r>
            <a:r>
              <a:rPr lang="en-CA" sz="2400" b="1" i="1" err="1">
                <a:latin typeface="Times New Roman" pitchFamily="18" charset="0"/>
                <a:ea typeface="Calibri" pitchFamily="34" charset="0"/>
                <a:cs typeface="Times New Roman" pitchFamily="18" charset="0"/>
              </a:rPr>
              <a:t>Boussouf</a:t>
            </a:r>
            <a:r>
              <a:rPr lang="en-CA" sz="2400" b="1" i="1">
                <a:latin typeface="Times New Roman" pitchFamily="18" charset="0"/>
                <a:ea typeface="Calibri" pitchFamily="34" charset="0"/>
                <a:cs typeface="Times New Roman" pitchFamily="18" charset="0"/>
              </a:rPr>
              <a:t> University –</a:t>
            </a:r>
            <a:r>
              <a:rPr lang="en-CA" sz="2400" b="1" i="1" dirty="0">
                <a:latin typeface="Times New Roman" pitchFamily="18" charset="0"/>
                <a:ea typeface="Calibri" pitchFamily="34" charset="0"/>
                <a:cs typeface="Times New Roman" pitchFamily="18" charset="0"/>
              </a:rPr>
              <a:t>Mila</a:t>
            </a:r>
          </a:p>
          <a:p>
            <a:pPr indent="232852" algn="ctr" eaLnBrk="0" hangingPunct="0">
              <a:defRPr/>
            </a:pPr>
            <a:r>
              <a:rPr lang="en-CA" sz="2400" b="1" i="1" dirty="0">
                <a:latin typeface="Times New Roman" pitchFamily="18" charset="0"/>
                <a:ea typeface="Calibri" pitchFamily="34" charset="0"/>
                <a:cs typeface="Times New Roman" pitchFamily="18" charset="0"/>
              </a:rPr>
              <a:t>Institute of Science and Technology</a:t>
            </a:r>
          </a:p>
        </p:txBody>
      </p:sp>
      <p:sp>
        <p:nvSpPr>
          <p:cNvPr id="12" name="ZoneTexte 11">
            <a:extLst>
              <a:ext uri="{FF2B5EF4-FFF2-40B4-BE49-F238E27FC236}">
                <a16:creationId xmlns:a16="http://schemas.microsoft.com/office/drawing/2014/main" id="{65CCF290-7075-200C-A24B-E86683D15D07}"/>
              </a:ext>
            </a:extLst>
          </p:cNvPr>
          <p:cNvSpPr txBox="1"/>
          <p:nvPr/>
        </p:nvSpPr>
        <p:spPr>
          <a:xfrm>
            <a:off x="-573454" y="1064928"/>
            <a:ext cx="7565755" cy="646331"/>
          </a:xfrm>
          <a:prstGeom prst="rect">
            <a:avLst/>
          </a:prstGeom>
          <a:noFill/>
        </p:spPr>
        <p:txBody>
          <a:bodyPr wrap="square">
            <a:spAutoFit/>
          </a:bodyPr>
          <a:lstStyle/>
          <a:p>
            <a:pPr indent="232852" algn="ctr" eaLnBrk="0" hangingPunct="0">
              <a:defRPr/>
            </a:pPr>
            <a:r>
              <a:rPr lang="en-CA" sz="1800" b="1" i="1" dirty="0">
                <a:latin typeface="Times New Roman" pitchFamily="18" charset="0"/>
                <a:ea typeface="Calibri" pitchFamily="34" charset="0"/>
                <a:cs typeface="Times New Roman" pitchFamily="18" charset="0"/>
              </a:rPr>
              <a:t>Department of Process Engineering</a:t>
            </a:r>
          </a:p>
          <a:p>
            <a:pPr indent="232852" algn="ctr" eaLnBrk="0" hangingPunct="0">
              <a:defRPr/>
            </a:pPr>
            <a:r>
              <a:rPr lang="en-CA" sz="1800" b="1" i="1" dirty="0">
                <a:latin typeface="Times New Roman" pitchFamily="18" charset="0"/>
                <a:ea typeface="Calibri" pitchFamily="34" charset="0"/>
                <a:cs typeface="Times New Roman" pitchFamily="18" charset="0"/>
              </a:rPr>
              <a:t>Academic year: 2025/2026</a:t>
            </a:r>
            <a:endParaRPr lang="en-CA" sz="1800" b="1" dirty="0">
              <a:latin typeface="Times New Roman" pitchFamily="18" charset="0"/>
              <a:cs typeface="Times New Roman" pitchFamily="18" charset="0"/>
            </a:endParaRPr>
          </a:p>
        </p:txBody>
      </p:sp>
      <p:sp>
        <p:nvSpPr>
          <p:cNvPr id="14" name="Sous-titre 13">
            <a:extLst>
              <a:ext uri="{FF2B5EF4-FFF2-40B4-BE49-F238E27FC236}">
                <a16:creationId xmlns:a16="http://schemas.microsoft.com/office/drawing/2014/main" id="{A056CD23-32B7-87D3-8A53-1295CF23FC25}"/>
              </a:ext>
            </a:extLst>
          </p:cNvPr>
          <p:cNvSpPr>
            <a:spLocks noGrp="1"/>
          </p:cNvSpPr>
          <p:nvPr>
            <p:ph type="subTitle" idx="1"/>
          </p:nvPr>
        </p:nvSpPr>
        <p:spPr>
          <a:xfrm>
            <a:off x="12063422" y="8851475"/>
            <a:ext cx="5591155" cy="608024"/>
          </a:xfrm>
        </p:spPr>
        <p:txBody>
          <a:bodyPr>
            <a:normAutofit fontScale="85000" lnSpcReduction="10000"/>
          </a:bodyPr>
          <a:lstStyle/>
          <a:p>
            <a:r>
              <a:rPr lang="fr-FR" dirty="0">
                <a:solidFill>
                  <a:schemeClr val="tx1"/>
                </a:solidFill>
              </a:rPr>
              <a:t>Under the supervision of Dr.I.Mayouf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TextBox 2"/>
          <p:cNvSpPr txBox="1"/>
          <p:nvPr/>
        </p:nvSpPr>
        <p:spPr>
          <a:xfrm>
            <a:off x="2742475" y="2425779"/>
            <a:ext cx="13268280" cy="2070032"/>
          </a:xfrm>
          <a:prstGeom prst="rect">
            <a:avLst/>
          </a:prstGeom>
        </p:spPr>
        <p:txBody>
          <a:bodyPr lIns="0" tIns="0" rIns="0" bIns="0" rtlCol="0" anchor="t">
            <a:spAutoFit/>
          </a:bodyPr>
          <a:lstStyle/>
          <a:p>
            <a:pPr algn="ctr">
              <a:lnSpc>
                <a:spcPts val="14539"/>
              </a:lnSpc>
            </a:pPr>
            <a:r>
              <a:rPr lang="en-US" sz="17950" dirty="0">
                <a:solidFill>
                  <a:srgbClr val="222222"/>
                </a:solidFill>
                <a:latin typeface="Fat"/>
                <a:ea typeface="Fat"/>
                <a:cs typeface="Fat"/>
                <a:sym typeface="Fat"/>
              </a:rPr>
              <a:t>Overview</a:t>
            </a:r>
          </a:p>
        </p:txBody>
      </p:sp>
      <p:sp>
        <p:nvSpPr>
          <p:cNvPr id="3" name="Freeform 3"/>
          <p:cNvSpPr/>
          <p:nvPr/>
        </p:nvSpPr>
        <p:spPr>
          <a:xfrm rot="9178498">
            <a:off x="12144899" y="-4287195"/>
            <a:ext cx="8994098" cy="8229600"/>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2">
              <a:alphaModFix amt="57000"/>
            </a:blip>
            <a:stretch>
              <a:fillRect/>
            </a:stretch>
          </a:blipFill>
        </p:spPr>
      </p:sp>
      <p:sp>
        <p:nvSpPr>
          <p:cNvPr id="4" name="Freeform 4"/>
          <p:cNvSpPr/>
          <p:nvPr/>
        </p:nvSpPr>
        <p:spPr>
          <a:xfrm rot="5400000">
            <a:off x="-1372854" y="5649812"/>
            <a:ext cx="7581519" cy="822960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3">
              <a:alphaModFix amt="46000"/>
            </a:blip>
            <a:stretch>
              <a:fillRect/>
            </a:stretch>
          </a:blipFill>
        </p:spPr>
      </p:sp>
      <p:sp>
        <p:nvSpPr>
          <p:cNvPr id="26" name="AutoShape 26"/>
          <p:cNvSpPr/>
          <p:nvPr/>
        </p:nvSpPr>
        <p:spPr>
          <a:xfrm>
            <a:off x="-3694184" y="3647258"/>
            <a:ext cx="6492240" cy="0"/>
          </a:xfrm>
          <a:prstGeom prst="line">
            <a:avLst/>
          </a:prstGeom>
          <a:ln w="38100" cap="flat">
            <a:solidFill>
              <a:srgbClr val="222222"/>
            </a:solidFill>
            <a:prstDash val="solid"/>
            <a:headEnd type="none" w="sm" len="sm"/>
            <a:tailEnd type="none" w="sm" len="sm"/>
          </a:ln>
        </p:spPr>
        <p:txBody>
          <a:bodyPr/>
          <a:lstStyle/>
          <a:p>
            <a:endParaRPr lang="fr-FR" dirty="0"/>
          </a:p>
        </p:txBody>
      </p:sp>
      <p:sp>
        <p:nvSpPr>
          <p:cNvPr id="27" name="AutoShape 27"/>
          <p:cNvSpPr/>
          <p:nvPr/>
        </p:nvSpPr>
        <p:spPr>
          <a:xfrm>
            <a:off x="15468600" y="3507001"/>
            <a:ext cx="6492240" cy="0"/>
          </a:xfrm>
          <a:prstGeom prst="line">
            <a:avLst/>
          </a:prstGeom>
          <a:ln w="38100" cap="flat">
            <a:solidFill>
              <a:srgbClr val="222222"/>
            </a:solidFill>
            <a:prstDash val="solid"/>
            <a:headEnd type="none" w="sm" len="sm"/>
            <a:tailEnd type="none" w="sm" len="sm"/>
          </a:ln>
        </p:spPr>
      </p:sp>
      <p:sp>
        <p:nvSpPr>
          <p:cNvPr id="28" name="Freeform 28"/>
          <p:cNvSpPr/>
          <p:nvPr/>
        </p:nvSpPr>
        <p:spPr>
          <a:xfrm rot="-3581591">
            <a:off x="258420" y="-1312729"/>
            <a:ext cx="4318969" cy="4114800"/>
          </a:xfrm>
          <a:custGeom>
            <a:avLst/>
            <a:gdLst/>
            <a:ahLst/>
            <a:cxnLst/>
            <a:rect l="l" t="t" r="r" b="b"/>
            <a:pathLst>
              <a:path w="4318969" h="4114800">
                <a:moveTo>
                  <a:pt x="0" y="0"/>
                </a:moveTo>
                <a:lnTo>
                  <a:pt x="4318970" y="0"/>
                </a:lnTo>
                <a:lnTo>
                  <a:pt x="43189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dirty="0"/>
          </a:p>
        </p:txBody>
      </p:sp>
      <p:sp>
        <p:nvSpPr>
          <p:cNvPr id="29" name="Freeform 29"/>
          <p:cNvSpPr/>
          <p:nvPr/>
        </p:nvSpPr>
        <p:spPr>
          <a:xfrm>
            <a:off x="14859000" y="419100"/>
            <a:ext cx="2626519" cy="2626519"/>
          </a:xfrm>
          <a:custGeom>
            <a:avLst/>
            <a:gdLst/>
            <a:ahLst/>
            <a:cxnLst/>
            <a:rect l="l" t="t" r="r" b="b"/>
            <a:pathLst>
              <a:path w="2626519" h="2626519">
                <a:moveTo>
                  <a:pt x="0" y="0"/>
                </a:moveTo>
                <a:lnTo>
                  <a:pt x="2626519" y="0"/>
                </a:lnTo>
                <a:lnTo>
                  <a:pt x="2626519" y="2626519"/>
                </a:lnTo>
                <a:lnTo>
                  <a:pt x="0" y="2626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42" name="ZoneTexte 41">
            <a:extLst>
              <a:ext uri="{FF2B5EF4-FFF2-40B4-BE49-F238E27FC236}">
                <a16:creationId xmlns:a16="http://schemas.microsoft.com/office/drawing/2014/main" id="{1F15145D-8447-8CCE-80B5-303EE198F576}"/>
              </a:ext>
            </a:extLst>
          </p:cNvPr>
          <p:cNvSpPr txBox="1"/>
          <p:nvPr/>
        </p:nvSpPr>
        <p:spPr>
          <a:xfrm>
            <a:off x="3815408" y="4108640"/>
            <a:ext cx="13109944" cy="5463034"/>
          </a:xfrm>
          <a:prstGeom prst="rect">
            <a:avLst/>
          </a:prstGeom>
          <a:noFill/>
        </p:spPr>
        <p:txBody>
          <a:bodyPr wrap="square">
            <a:spAutoFit/>
          </a:bodyPr>
          <a:lstStyle/>
          <a:p>
            <a:pPr marL="342900" lvl="0" indent="-342900" rtl="0">
              <a:lnSpc>
                <a:spcPct val="150000"/>
              </a:lnSpc>
              <a:buFont typeface="+mj-lt"/>
              <a:buAutoNum type="arabicPeriod"/>
            </a:pPr>
            <a:r>
              <a:rPr lang="en-US" sz="3600" b="1" kern="1200" dirty="0">
                <a:solidFill>
                  <a:srgbClr val="000000"/>
                </a:solidFill>
                <a:effectLst/>
                <a:latin typeface="Algerian" panose="04020705040A02060702" pitchFamily="82" charset="0"/>
                <a:ea typeface="Fat" panose="020B0604020202020204" charset="0"/>
                <a:cs typeface="Arial" panose="020B0604020202020204" pitchFamily="34" charset="0"/>
              </a:rPr>
              <a:t>DEFINITION</a:t>
            </a:r>
            <a:endParaRPr lang="fr-FR"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fr-FR" sz="3600" b="1" kern="1800" dirty="0">
                <a:solidFill>
                  <a:srgbClr val="000000"/>
                </a:solidFill>
                <a:effectLst/>
                <a:latin typeface="Algerian" panose="04020705040A02060702" pitchFamily="82" charset="0"/>
                <a:ea typeface="Times New Roman" panose="02020603050405020304" pitchFamily="18" charset="0"/>
                <a:cs typeface="Arial" panose="020B0604020202020204" pitchFamily="34" charset="0"/>
              </a:rPr>
              <a:t>Structural Formation</a:t>
            </a:r>
            <a:endParaRPr lang="fr-FR"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fr-FR" sz="3600" b="1" kern="1200" dirty="0">
                <a:solidFill>
                  <a:srgbClr val="000000"/>
                </a:solidFill>
                <a:effectLst/>
                <a:latin typeface="Algerian" panose="04020705040A02060702" pitchFamily="82" charset="0"/>
                <a:ea typeface="Times New Roman" panose="02020603050405020304" pitchFamily="18" charset="0"/>
                <a:cs typeface="Arial" panose="020B0604020202020204" pitchFamily="34" charset="0"/>
              </a:rPr>
              <a:t>Compounds of H3PO4</a:t>
            </a:r>
            <a:endParaRPr lang="fr-FR"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fr-FR" sz="3600" b="1" dirty="0">
                <a:solidFill>
                  <a:srgbClr val="000000"/>
                </a:solidFill>
                <a:effectLst/>
                <a:latin typeface="Algerian" panose="04020705040A02060702" pitchFamily="82" charset="0"/>
                <a:ea typeface="Times New Roman" panose="02020603050405020304" pitchFamily="18" charset="0"/>
                <a:cs typeface="Arial" panose="020B0604020202020204" pitchFamily="34" charset="0"/>
              </a:rPr>
              <a:t>Industrial Uses</a:t>
            </a:r>
            <a:endParaRPr lang="fr-FR"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en-US" sz="3600" b="1" kern="1200" dirty="0">
                <a:solidFill>
                  <a:srgbClr val="000000"/>
                </a:solidFill>
                <a:effectLst/>
                <a:latin typeface="Algerian" panose="04020705040A02060702" pitchFamily="82" charset="0"/>
                <a:ea typeface="Times New Roman" panose="02020603050405020304" pitchFamily="18" charset="0"/>
                <a:cs typeface="Arial" panose="020B0604020202020204" pitchFamily="34" charset="0"/>
              </a:rPr>
              <a:t>Safety Precautions</a:t>
            </a:r>
            <a:endParaRPr lang="fr-FR" sz="16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Font typeface="+mj-lt"/>
              <a:buAutoNum type="arabicPeriod"/>
            </a:pPr>
            <a:r>
              <a:rPr lang="en-US" sz="3600" b="1" kern="1200" dirty="0">
                <a:solidFill>
                  <a:srgbClr val="000000"/>
                </a:solidFill>
                <a:effectLst/>
                <a:latin typeface="Algerian" panose="04020705040A02060702" pitchFamily="82" charset="0"/>
                <a:ea typeface="Times New Roman" panose="02020603050405020304" pitchFamily="18" charset="0"/>
                <a:cs typeface="Arial" panose="020B0604020202020204" pitchFamily="34" charset="0"/>
              </a:rPr>
              <a:t>Conclusion</a:t>
            </a:r>
            <a:endParaRPr lang="fr-FR" sz="16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800" b="1" kern="0" dirty="0">
                <a:solidFill>
                  <a:srgbClr val="000000"/>
                </a:solidFill>
                <a:effectLst/>
                <a:latin typeface="Algerian" panose="04020705040A02060702" pitchFamily="82" charset="0"/>
                <a:ea typeface="Times New Roman" panose="02020603050405020304" pitchFamily="18" charset="0"/>
                <a:cs typeface="Arial" panose="020B0604020202020204" pitchFamily="34" charset="0"/>
              </a:rPr>
              <a:t> </a:t>
            </a:r>
            <a:endParaRPr lang="fr-FR" sz="1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AutoShape 18">
            <a:extLst>
              <a:ext uri="{FF2B5EF4-FFF2-40B4-BE49-F238E27FC236}">
                <a16:creationId xmlns:a16="http://schemas.microsoft.com/office/drawing/2014/main" id="{0E10B1D1-8C49-232E-5DCE-73A12ED050EC}"/>
              </a:ext>
            </a:extLst>
          </p:cNvPr>
          <p:cNvSpPr/>
          <p:nvPr/>
        </p:nvSpPr>
        <p:spPr>
          <a:xfrm flipV="1">
            <a:off x="830750" y="9395104"/>
            <a:ext cx="17091730" cy="19333"/>
          </a:xfrm>
          <a:prstGeom prst="line">
            <a:avLst/>
          </a:prstGeom>
          <a:ln w="38100" cap="flat">
            <a:solidFill>
              <a:srgbClr val="222222"/>
            </a:solidFill>
            <a:prstDash val="solid"/>
            <a:headEnd type="none" w="sm" len="sm"/>
            <a:tailEnd type="none" w="sm" len="sm"/>
          </a:ln>
        </p:spPr>
      </p:sp>
      <p:sp>
        <p:nvSpPr>
          <p:cNvPr id="8" name="ZoneTexte 7">
            <a:extLst>
              <a:ext uri="{FF2B5EF4-FFF2-40B4-BE49-F238E27FC236}">
                <a16:creationId xmlns:a16="http://schemas.microsoft.com/office/drawing/2014/main" id="{1BCC161C-5E51-A624-5BA8-45B2FF1B79E8}"/>
              </a:ext>
            </a:extLst>
          </p:cNvPr>
          <p:cNvSpPr txBox="1"/>
          <p:nvPr/>
        </p:nvSpPr>
        <p:spPr>
          <a:xfrm>
            <a:off x="1366192" y="9440045"/>
            <a:ext cx="13106400" cy="400110"/>
          </a:xfrm>
          <a:prstGeom prst="rect">
            <a:avLst/>
          </a:prstGeom>
          <a:noFill/>
        </p:spPr>
        <p:txBody>
          <a:bodyPr wrap="square">
            <a:spAutoFit/>
          </a:bodyPr>
          <a:lstStyle/>
          <a:p>
            <a:r>
              <a:rPr lang="fr-FR" sz="2000" dirty="0" err="1">
                <a:latin typeface="Bahnschrift Condensed" panose="020B0502040204020203" pitchFamily="34" charset="0"/>
              </a:rPr>
              <a:t>Mineral</a:t>
            </a:r>
            <a:r>
              <a:rPr lang="fr-FR" sz="2000" dirty="0">
                <a:latin typeface="Bahnschrift Condensed" panose="020B0502040204020203" pitchFamily="34" charset="0"/>
              </a:rPr>
              <a:t> Chemistry</a:t>
            </a:r>
            <a:endParaRPr lang="fr-FR" sz="2000" dirty="0"/>
          </a:p>
        </p:txBody>
      </p:sp>
      <p:sp>
        <p:nvSpPr>
          <p:cNvPr id="10" name="ZoneTexte 9">
            <a:extLst>
              <a:ext uri="{FF2B5EF4-FFF2-40B4-BE49-F238E27FC236}">
                <a16:creationId xmlns:a16="http://schemas.microsoft.com/office/drawing/2014/main" id="{53936C63-DE4F-026E-3EA1-6FADBECE9D78}"/>
              </a:ext>
            </a:extLst>
          </p:cNvPr>
          <p:cNvSpPr txBox="1"/>
          <p:nvPr/>
        </p:nvSpPr>
        <p:spPr>
          <a:xfrm>
            <a:off x="16641948" y="9456239"/>
            <a:ext cx="1166312" cy="461665"/>
          </a:xfrm>
          <a:prstGeom prst="rect">
            <a:avLst/>
          </a:prstGeom>
          <a:noFill/>
        </p:spPr>
        <p:txBody>
          <a:bodyPr wrap="square">
            <a:spAutoFit/>
          </a:bodyPr>
          <a:lstStyle/>
          <a:p>
            <a:r>
              <a:rPr lang="fr-FR" sz="2400" b="1" dirty="0">
                <a:solidFill>
                  <a:schemeClr val="bg1">
                    <a:lumMod val="65000"/>
                  </a:schemeClr>
                </a:solidFill>
              </a:rPr>
              <a:t>H3PO4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fade">
                                      <p:cBhvr>
                                        <p:cTn id="12" dur="500"/>
                                        <p:tgtEl>
                                          <p:spTgt spid="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xEl>
                                              <p:pRg st="2" end="2"/>
                                            </p:txEl>
                                          </p:spTgt>
                                        </p:tgtEl>
                                        <p:attrNameLst>
                                          <p:attrName>style.visibility</p:attrName>
                                        </p:attrNameLst>
                                      </p:cBhvr>
                                      <p:to>
                                        <p:strVal val="visible"/>
                                      </p:to>
                                    </p:set>
                                    <p:animEffect transition="in" filter="wipe(down)">
                                      <p:cBhvr>
                                        <p:cTn id="17" dur="500"/>
                                        <p:tgtEl>
                                          <p:spTgt spid="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xEl>
                                              <p:pRg st="3" end="3"/>
                                            </p:txEl>
                                          </p:spTgt>
                                        </p:tgtEl>
                                        <p:attrNameLst>
                                          <p:attrName>style.visibility</p:attrName>
                                        </p:attrNameLst>
                                      </p:cBhvr>
                                      <p:to>
                                        <p:strVal val="visible"/>
                                      </p:to>
                                    </p:set>
                                    <p:animEffect transition="in" filter="fade">
                                      <p:cBhvr>
                                        <p:cTn id="22" dur="500"/>
                                        <p:tgtEl>
                                          <p:spTgt spid="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500"/>
                                        <p:tgtEl>
                                          <p:spTgt spid="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xEl>
                                              <p:pRg st="5" end="5"/>
                                            </p:txEl>
                                          </p:spTgt>
                                        </p:tgtEl>
                                        <p:attrNameLst>
                                          <p:attrName>style.visibility</p:attrName>
                                        </p:attrNameLst>
                                      </p:cBhvr>
                                      <p:to>
                                        <p:strVal val="visible"/>
                                      </p:to>
                                    </p:set>
                                    <p:animEffect transition="in" filter="fade">
                                      <p:cBhvr>
                                        <p:cTn id="32" dur="500"/>
                                        <p:tgtEl>
                                          <p:spTgt spid="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2" name="Group 2"/>
          <p:cNvGrpSpPr/>
          <p:nvPr/>
        </p:nvGrpSpPr>
        <p:grpSpPr>
          <a:xfrm>
            <a:off x="510470" y="549768"/>
            <a:ext cx="17091730" cy="8532835"/>
            <a:chOff x="0" y="0"/>
            <a:chExt cx="2037510" cy="1423612"/>
          </a:xfrm>
        </p:grpSpPr>
        <p:sp>
          <p:nvSpPr>
            <p:cNvPr id="3" name="Freeform 3"/>
            <p:cNvSpPr/>
            <p:nvPr/>
          </p:nvSpPr>
          <p:spPr>
            <a:xfrm>
              <a:off x="0" y="0"/>
              <a:ext cx="2037510" cy="1423612"/>
            </a:xfrm>
            <a:custGeom>
              <a:avLst/>
              <a:gdLst/>
              <a:ahLst/>
              <a:cxnLst/>
              <a:rect l="l" t="t" r="r" b="b"/>
              <a:pathLst>
                <a:path w="2037510" h="1423612">
                  <a:moveTo>
                    <a:pt x="23017" y="0"/>
                  </a:moveTo>
                  <a:lnTo>
                    <a:pt x="2014493" y="0"/>
                  </a:lnTo>
                  <a:cubicBezTo>
                    <a:pt x="2027205" y="0"/>
                    <a:pt x="2037510" y="10305"/>
                    <a:pt x="2037510" y="23017"/>
                  </a:cubicBezTo>
                  <a:lnTo>
                    <a:pt x="2037510" y="1400595"/>
                  </a:lnTo>
                  <a:cubicBezTo>
                    <a:pt x="2037510" y="1413307"/>
                    <a:pt x="2027205" y="1423612"/>
                    <a:pt x="2014493" y="1423612"/>
                  </a:cubicBezTo>
                  <a:lnTo>
                    <a:pt x="23017" y="1423612"/>
                  </a:lnTo>
                  <a:cubicBezTo>
                    <a:pt x="10305" y="1423612"/>
                    <a:pt x="0" y="1413307"/>
                    <a:pt x="0" y="1400595"/>
                  </a:cubicBezTo>
                  <a:lnTo>
                    <a:pt x="0" y="23017"/>
                  </a:lnTo>
                  <a:cubicBezTo>
                    <a:pt x="0" y="10305"/>
                    <a:pt x="10305" y="0"/>
                    <a:pt x="23017" y="0"/>
                  </a:cubicBezTo>
                  <a:close/>
                </a:path>
              </a:pathLst>
            </a:custGeom>
            <a:solidFill>
              <a:srgbClr val="000000">
                <a:alpha val="0"/>
              </a:srgbClr>
            </a:solidFill>
            <a:ln w="38100" cap="rnd">
              <a:solidFill>
                <a:srgbClr val="222222"/>
              </a:solidFill>
              <a:prstDash val="solid"/>
              <a:round/>
            </a:ln>
          </p:spPr>
        </p:sp>
        <p:sp>
          <p:nvSpPr>
            <p:cNvPr id="4" name="TextBox 4"/>
            <p:cNvSpPr txBox="1"/>
            <p:nvPr/>
          </p:nvSpPr>
          <p:spPr>
            <a:xfrm>
              <a:off x="0" y="-47625"/>
              <a:ext cx="2037510" cy="1471237"/>
            </a:xfrm>
            <a:prstGeom prst="rect">
              <a:avLst/>
            </a:prstGeom>
          </p:spPr>
          <p:txBody>
            <a:bodyPr lIns="50800" tIns="50800" rIns="50800" bIns="50800" rtlCol="0" anchor="ctr"/>
            <a:lstStyle/>
            <a:p>
              <a:pPr algn="ctr">
                <a:lnSpc>
                  <a:spcPts val="2940"/>
                </a:lnSpc>
              </a:pPr>
              <a:endParaRPr/>
            </a:p>
          </p:txBody>
        </p:sp>
      </p:grpSp>
      <p:sp>
        <p:nvSpPr>
          <p:cNvPr id="8" name="Freeform 8"/>
          <p:cNvSpPr/>
          <p:nvPr/>
        </p:nvSpPr>
        <p:spPr>
          <a:xfrm rot="6226737">
            <a:off x="12888704" y="-618428"/>
            <a:ext cx="7088925" cy="6334507"/>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2"/>
            <a:stretch>
              <a:fillRect/>
            </a:stretch>
          </a:blipFill>
        </p:spPr>
      </p:sp>
      <p:sp>
        <p:nvSpPr>
          <p:cNvPr id="9" name="Freeform 9"/>
          <p:cNvSpPr/>
          <p:nvPr/>
        </p:nvSpPr>
        <p:spPr>
          <a:xfrm rot="4091844">
            <a:off x="-2322435" y="-1144046"/>
            <a:ext cx="10125519" cy="8749751"/>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3">
              <a:alphaModFix amt="65000"/>
            </a:blip>
            <a:stretch>
              <a:fillRect/>
            </a:stretch>
          </a:blipFill>
        </p:spPr>
      </p:sp>
      <p:sp>
        <p:nvSpPr>
          <p:cNvPr id="10" name="Freeform 10"/>
          <p:cNvSpPr/>
          <p:nvPr/>
        </p:nvSpPr>
        <p:spPr>
          <a:xfrm>
            <a:off x="15747252" y="2847117"/>
            <a:ext cx="1167326" cy="1738505"/>
          </a:xfrm>
          <a:custGeom>
            <a:avLst/>
            <a:gdLst/>
            <a:ahLst/>
            <a:cxnLst/>
            <a:rect l="l" t="t" r="r" b="b"/>
            <a:pathLst>
              <a:path w="1167326" h="1738505">
                <a:moveTo>
                  <a:pt x="0" y="0"/>
                </a:moveTo>
                <a:lnTo>
                  <a:pt x="1167326" y="0"/>
                </a:lnTo>
                <a:lnTo>
                  <a:pt x="1167326" y="1738505"/>
                </a:lnTo>
                <a:lnTo>
                  <a:pt x="0" y="17385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904403">
            <a:off x="1946158" y="7238843"/>
            <a:ext cx="679682" cy="1699206"/>
          </a:xfrm>
          <a:custGeom>
            <a:avLst/>
            <a:gdLst/>
            <a:ahLst/>
            <a:cxnLst/>
            <a:rect l="l" t="t" r="r" b="b"/>
            <a:pathLst>
              <a:path w="679682" h="1699206">
                <a:moveTo>
                  <a:pt x="0" y="0"/>
                </a:moveTo>
                <a:lnTo>
                  <a:pt x="679683" y="0"/>
                </a:lnTo>
                <a:lnTo>
                  <a:pt x="679683" y="1699206"/>
                </a:lnTo>
                <a:lnTo>
                  <a:pt x="0" y="1699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AutoShape 17"/>
          <p:cNvSpPr/>
          <p:nvPr/>
        </p:nvSpPr>
        <p:spPr>
          <a:xfrm>
            <a:off x="2209800" y="2847116"/>
            <a:ext cx="15240000" cy="0"/>
          </a:xfrm>
          <a:prstGeom prst="line">
            <a:avLst/>
          </a:prstGeom>
          <a:ln w="38100" cap="flat">
            <a:solidFill>
              <a:srgbClr val="222222"/>
            </a:solidFill>
            <a:prstDash val="solid"/>
            <a:headEnd type="none" w="sm" len="sm"/>
            <a:tailEnd type="none" w="sm" len="sm"/>
          </a:ln>
        </p:spPr>
      </p:sp>
      <p:sp>
        <p:nvSpPr>
          <p:cNvPr id="18" name="AutoShape 18"/>
          <p:cNvSpPr/>
          <p:nvPr/>
        </p:nvSpPr>
        <p:spPr>
          <a:xfrm flipV="1">
            <a:off x="510470" y="9311163"/>
            <a:ext cx="17091730" cy="19333"/>
          </a:xfrm>
          <a:prstGeom prst="line">
            <a:avLst/>
          </a:prstGeom>
          <a:ln w="38100" cap="flat">
            <a:solidFill>
              <a:srgbClr val="222222"/>
            </a:solidFill>
            <a:prstDash val="solid"/>
            <a:headEnd type="none" w="sm" len="sm"/>
            <a:tailEnd type="none" w="sm" len="sm"/>
          </a:ln>
        </p:spPr>
      </p:sp>
      <p:sp>
        <p:nvSpPr>
          <p:cNvPr id="19" name="Titre 18">
            <a:extLst>
              <a:ext uri="{FF2B5EF4-FFF2-40B4-BE49-F238E27FC236}">
                <a16:creationId xmlns:a16="http://schemas.microsoft.com/office/drawing/2014/main" id="{A6D22BBD-BC93-3C09-B15C-1955B93CF3F7}"/>
              </a:ext>
            </a:extLst>
          </p:cNvPr>
          <p:cNvSpPr>
            <a:spLocks noGrp="1"/>
          </p:cNvSpPr>
          <p:nvPr>
            <p:ph type="ctrTitle"/>
          </p:nvPr>
        </p:nvSpPr>
        <p:spPr>
          <a:xfrm>
            <a:off x="-1387294" y="9379437"/>
            <a:ext cx="6248400" cy="481599"/>
          </a:xfrm>
        </p:spPr>
        <p:txBody>
          <a:bodyPr>
            <a:normAutofit fontScale="90000"/>
          </a:bodyPr>
          <a:lstStyle/>
          <a:p>
            <a:r>
              <a:rPr lang="fr-FR" sz="2800" dirty="0">
                <a:latin typeface="Bahnschrift Condensed" panose="020B0502040204020203" pitchFamily="34" charset="0"/>
              </a:rPr>
              <a:t>Mineral Chemistry</a:t>
            </a:r>
          </a:p>
        </p:txBody>
      </p:sp>
      <p:sp>
        <p:nvSpPr>
          <p:cNvPr id="21" name="Sous-titre 20">
            <a:extLst>
              <a:ext uri="{FF2B5EF4-FFF2-40B4-BE49-F238E27FC236}">
                <a16:creationId xmlns:a16="http://schemas.microsoft.com/office/drawing/2014/main" id="{B38B17B8-B963-D010-FB00-B65D60025AE2}"/>
              </a:ext>
            </a:extLst>
          </p:cNvPr>
          <p:cNvSpPr>
            <a:spLocks noGrp="1"/>
          </p:cNvSpPr>
          <p:nvPr>
            <p:ph type="subTitle" idx="1"/>
          </p:nvPr>
        </p:nvSpPr>
        <p:spPr>
          <a:xfrm>
            <a:off x="14524347" y="9308667"/>
            <a:ext cx="3059772" cy="495300"/>
          </a:xfrm>
        </p:spPr>
        <p:txBody>
          <a:bodyPr>
            <a:normAutofit fontScale="92500" lnSpcReduction="20000"/>
          </a:bodyPr>
          <a:lstStyle/>
          <a:p>
            <a:r>
              <a:rPr lang="fr-FR" dirty="0"/>
              <a:t>H3PO4</a:t>
            </a:r>
          </a:p>
        </p:txBody>
      </p:sp>
      <p:pic>
        <p:nvPicPr>
          <p:cNvPr id="23" name="Image 22">
            <a:extLst>
              <a:ext uri="{FF2B5EF4-FFF2-40B4-BE49-F238E27FC236}">
                <a16:creationId xmlns:a16="http://schemas.microsoft.com/office/drawing/2014/main" id="{BCAC779B-F8B7-F390-6C49-99B6444AD1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50641">
            <a:off x="13442597" y="6043204"/>
            <a:ext cx="3967652" cy="2920802"/>
          </a:xfrm>
          <a:prstGeom prst="ellipse">
            <a:avLst/>
          </a:prstGeom>
          <a:ln>
            <a:noFill/>
          </a:ln>
          <a:effectLst>
            <a:softEdge rad="112500"/>
          </a:effectLst>
        </p:spPr>
      </p:pic>
      <p:sp>
        <p:nvSpPr>
          <p:cNvPr id="25" name="ZoneTexte 24">
            <a:extLst>
              <a:ext uri="{FF2B5EF4-FFF2-40B4-BE49-F238E27FC236}">
                <a16:creationId xmlns:a16="http://schemas.microsoft.com/office/drawing/2014/main" id="{834B6249-16A2-2BE4-80CC-92F3BDAC271C}"/>
              </a:ext>
            </a:extLst>
          </p:cNvPr>
          <p:cNvSpPr txBox="1"/>
          <p:nvPr/>
        </p:nvSpPr>
        <p:spPr>
          <a:xfrm>
            <a:off x="914400" y="2974955"/>
            <a:ext cx="14020800" cy="3694409"/>
          </a:xfrm>
          <a:prstGeom prst="rect">
            <a:avLst/>
          </a:prstGeom>
          <a:noFill/>
        </p:spPr>
        <p:txBody>
          <a:bodyPr wrap="square">
            <a:spAutoFit/>
          </a:bodyPr>
          <a:lstStyle/>
          <a:p>
            <a:pPr marL="457200" algn="ctr">
              <a:lnSpc>
                <a:spcPct val="150000"/>
              </a:lnSpc>
            </a:pPr>
            <a:r>
              <a:rPr lang="en-US" sz="3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Phosphoric acid, with the chemical formula </a:t>
            </a:r>
            <a:r>
              <a:rPr lang="en-US" sz="3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H₃PO₄</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and </a:t>
            </a:r>
            <a:r>
              <a:rPr lang="en-US" sz="3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molar mass of 98 g/mol ,is an inorganic acid </a:t>
            </a:r>
            <a:r>
              <a:rPr lang="fr-FR" sz="3200" kern="0" dirty="0">
                <a:effectLst/>
                <a:latin typeface="Arial" panose="020B0604020202020204" pitchFamily="34" charset="0"/>
                <a:ea typeface="Times New Roman" panose="02020603050405020304" pitchFamily="18" charset="0"/>
                <a:cs typeface="Arial" panose="020B0604020202020204" pitchFamily="34" charset="0"/>
              </a:rPr>
              <a:t>one of the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most</a:t>
            </a:r>
            <a:r>
              <a:rPr lang="fr-FR" sz="3200" kern="0" dirty="0">
                <a:effectLst/>
                <a:latin typeface="Arial" panose="020B0604020202020204" pitchFamily="34" charset="0"/>
                <a:ea typeface="Times New Roman" panose="02020603050405020304" pitchFamily="18" charset="0"/>
                <a:cs typeface="Arial" panose="020B0604020202020204" pitchFamily="34" charset="0"/>
              </a:rPr>
              <a:t>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widely</a:t>
            </a:r>
            <a:r>
              <a:rPr lang="fr-FR" sz="3200" kern="0" dirty="0">
                <a:effectLst/>
                <a:latin typeface="Arial" panose="020B0604020202020204" pitchFamily="34" charset="0"/>
                <a:ea typeface="Times New Roman" panose="02020603050405020304" pitchFamily="18" charset="0"/>
                <a:cs typeface="Arial" panose="020B0604020202020204" pitchFamily="34" charset="0"/>
              </a:rPr>
              <a:t>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used</a:t>
            </a:r>
            <a:r>
              <a:rPr lang="fr-FR" sz="3200" kern="0" dirty="0">
                <a:effectLst/>
                <a:latin typeface="Arial" panose="020B0604020202020204" pitchFamily="34" charset="0"/>
                <a:ea typeface="Times New Roman" panose="02020603050405020304" pitchFamily="18" charset="0"/>
                <a:cs typeface="Arial" panose="020B0604020202020204" pitchFamily="34" charset="0"/>
              </a:rPr>
              <a:t>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acids</a:t>
            </a:r>
            <a:r>
              <a:rPr lang="fr-FR" sz="3200" kern="0" dirty="0">
                <a:effectLst/>
                <a:latin typeface="Arial" panose="020B0604020202020204" pitchFamily="34" charset="0"/>
                <a:ea typeface="Times New Roman" panose="02020603050405020304" pitchFamily="18" charset="0"/>
                <a:cs typeface="Arial" panose="020B0604020202020204" pitchFamily="34" charset="0"/>
              </a:rPr>
              <a:t> in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industry</a:t>
            </a:r>
            <a:r>
              <a:rPr lang="fr-FR" sz="3200" kern="0" dirty="0">
                <a:effectLst/>
                <a:latin typeface="Arial" panose="020B0604020202020204" pitchFamily="34" charset="0"/>
                <a:ea typeface="Times New Roman" panose="02020603050405020304" pitchFamily="18" charset="0"/>
                <a:cs typeface="Arial" panose="020B0604020202020204" pitchFamily="34" charset="0"/>
              </a:rPr>
              <a:t> due to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its</a:t>
            </a:r>
            <a:r>
              <a:rPr lang="fr-FR" sz="3200" kern="0" dirty="0">
                <a:effectLst/>
                <a:latin typeface="Arial" panose="020B0604020202020204" pitchFamily="34" charset="0"/>
                <a:ea typeface="Times New Roman" panose="02020603050405020304" pitchFamily="18" charset="0"/>
                <a:cs typeface="Arial" panose="020B0604020202020204" pitchFamily="34" charset="0"/>
              </a:rPr>
              <a:t>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moderate</a:t>
            </a:r>
            <a:r>
              <a:rPr lang="fr-FR" sz="3200" kern="0" dirty="0">
                <a:effectLst/>
                <a:latin typeface="Arial" panose="020B0604020202020204" pitchFamily="34" charset="0"/>
                <a:ea typeface="Times New Roman" panose="02020603050405020304" pitchFamily="18" charset="0"/>
                <a:cs typeface="Arial" panose="020B0604020202020204" pitchFamily="34" charset="0"/>
              </a:rPr>
              <a:t>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acidity</a:t>
            </a:r>
            <a:r>
              <a:rPr lang="fr-FR" sz="3200" kern="0" dirty="0">
                <a:effectLst/>
                <a:latin typeface="Arial" panose="020B0604020202020204" pitchFamily="34" charset="0"/>
                <a:ea typeface="Times New Roman" panose="02020603050405020304" pitchFamily="18" charset="0"/>
                <a:cs typeface="Arial" panose="020B0604020202020204" pitchFamily="34" charset="0"/>
              </a:rPr>
              <a:t> and </a:t>
            </a:r>
            <a:r>
              <a:rPr lang="fr-FR" sz="3200" kern="0" dirty="0" err="1">
                <a:effectLst/>
                <a:latin typeface="Arial" panose="020B0604020202020204" pitchFamily="34" charset="0"/>
                <a:ea typeface="Times New Roman" panose="02020603050405020304" pitchFamily="18" charset="0"/>
                <a:cs typeface="Arial" panose="020B0604020202020204" pitchFamily="34" charset="0"/>
              </a:rPr>
              <a:t>versatility</a:t>
            </a:r>
            <a:r>
              <a:rPr lang="en-US" sz="3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It is a </a:t>
            </a:r>
            <a:r>
              <a:rPr lang="en-US" sz="3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weak, triprotic acid</a:t>
            </a:r>
            <a:r>
              <a:rPr lang="en-US" sz="3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its </a:t>
            </a:r>
            <a:r>
              <a:rPr lang="en-US" sz="3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pure form. </a:t>
            </a:r>
            <a:r>
              <a:rPr lang="en-US" sz="3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H3PO4 is a </a:t>
            </a:r>
            <a:r>
              <a:rPr lang="en-US" sz="32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colorless, odorless, syrupy liquid</a:t>
            </a:r>
            <a:r>
              <a:rPr lang="en-US" sz="32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that is highly soluble in water.</a:t>
            </a:r>
            <a:endParaRPr lang="fr-FR"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ZoneTexte 5">
            <a:extLst>
              <a:ext uri="{FF2B5EF4-FFF2-40B4-BE49-F238E27FC236}">
                <a16:creationId xmlns:a16="http://schemas.microsoft.com/office/drawing/2014/main" id="{4DBFA031-8171-701C-888B-C0CF8FA781F9}"/>
              </a:ext>
            </a:extLst>
          </p:cNvPr>
          <p:cNvSpPr txBox="1"/>
          <p:nvPr/>
        </p:nvSpPr>
        <p:spPr>
          <a:xfrm>
            <a:off x="3689206" y="1002237"/>
            <a:ext cx="11163300" cy="1579920"/>
          </a:xfrm>
          <a:prstGeom prst="rect">
            <a:avLst/>
          </a:prstGeom>
          <a:noFill/>
        </p:spPr>
        <p:txBody>
          <a:bodyPr wrap="square">
            <a:spAutoFit/>
          </a:bodyPr>
          <a:lstStyle/>
          <a:p>
            <a:pPr algn="ctr">
              <a:lnSpc>
                <a:spcPts val="11550"/>
              </a:lnSpc>
            </a:pPr>
            <a:r>
              <a:rPr lang="fr-FR" sz="13800" dirty="0">
                <a:solidFill>
                  <a:srgbClr val="222222"/>
                </a:solidFill>
                <a:latin typeface="Fat"/>
                <a:ea typeface="Fat"/>
                <a:cs typeface="Fat"/>
                <a:sym typeface="Fat"/>
              </a:rPr>
              <a:t>1.</a:t>
            </a:r>
            <a:r>
              <a:rPr lang="en-US" sz="13800" dirty="0">
                <a:solidFill>
                  <a:srgbClr val="222222"/>
                </a:solidFill>
                <a:latin typeface="Fat"/>
                <a:ea typeface="Fat"/>
                <a:cs typeface="Fat"/>
                <a:sym typeface="Fat"/>
              </a:rPr>
              <a:t>DEFINITION</a:t>
            </a:r>
          </a:p>
        </p:txBody>
      </p:sp>
      <p:pic>
        <p:nvPicPr>
          <p:cNvPr id="7" name="Image 6">
            <a:extLst>
              <a:ext uri="{FF2B5EF4-FFF2-40B4-BE49-F238E27FC236}">
                <a16:creationId xmlns:a16="http://schemas.microsoft.com/office/drawing/2014/main" id="{9D0E2D61-1B3B-04C3-C83F-9771B515B83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51215" y="6888378"/>
            <a:ext cx="2887513" cy="21047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wipe(down)">
                                      <p:cBhvr>
                                        <p:cTn id="22" dur="580">
                                          <p:stCondLst>
                                            <p:cond delay="0"/>
                                          </p:stCondLst>
                                        </p:cTn>
                                        <p:tgtEl>
                                          <p:spTgt spid="25">
                                            <p:txEl>
                                              <p:pRg st="0" end="0"/>
                                            </p:txEl>
                                          </p:spTgt>
                                        </p:tgtEl>
                                      </p:cBhvr>
                                    </p:animEffect>
                                    <p:anim calcmode="lin" valueType="num">
                                      <p:cBhvr>
                                        <p:cTn id="23" dur="1822" tmFilter="0,0; 0.14,0.36; 0.43,0.73; 0.71,0.91; 1.0,1.0">
                                          <p:stCondLst>
                                            <p:cond delay="0"/>
                                          </p:stCondLst>
                                        </p:cTn>
                                        <p:tgtEl>
                                          <p:spTgt spid="25">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5">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5">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5">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5">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25">
                                            <p:txEl>
                                              <p:pRg st="0" end="0"/>
                                            </p:txEl>
                                          </p:spTgt>
                                        </p:tgtEl>
                                      </p:cBhvr>
                                      <p:to x="100000" y="60000"/>
                                    </p:animScale>
                                    <p:animScale>
                                      <p:cBhvr>
                                        <p:cTn id="29" dur="166" decel="50000">
                                          <p:stCondLst>
                                            <p:cond delay="676"/>
                                          </p:stCondLst>
                                        </p:cTn>
                                        <p:tgtEl>
                                          <p:spTgt spid="25">
                                            <p:txEl>
                                              <p:pRg st="0" end="0"/>
                                            </p:txEl>
                                          </p:spTgt>
                                        </p:tgtEl>
                                      </p:cBhvr>
                                      <p:to x="100000" y="100000"/>
                                    </p:animScale>
                                    <p:animScale>
                                      <p:cBhvr>
                                        <p:cTn id="30" dur="26">
                                          <p:stCondLst>
                                            <p:cond delay="1312"/>
                                          </p:stCondLst>
                                        </p:cTn>
                                        <p:tgtEl>
                                          <p:spTgt spid="25">
                                            <p:txEl>
                                              <p:pRg st="0" end="0"/>
                                            </p:txEl>
                                          </p:spTgt>
                                        </p:tgtEl>
                                      </p:cBhvr>
                                      <p:to x="100000" y="80000"/>
                                    </p:animScale>
                                    <p:animScale>
                                      <p:cBhvr>
                                        <p:cTn id="31" dur="166" decel="50000">
                                          <p:stCondLst>
                                            <p:cond delay="1338"/>
                                          </p:stCondLst>
                                        </p:cTn>
                                        <p:tgtEl>
                                          <p:spTgt spid="25">
                                            <p:txEl>
                                              <p:pRg st="0" end="0"/>
                                            </p:txEl>
                                          </p:spTgt>
                                        </p:tgtEl>
                                      </p:cBhvr>
                                      <p:to x="100000" y="100000"/>
                                    </p:animScale>
                                    <p:animScale>
                                      <p:cBhvr>
                                        <p:cTn id="32" dur="26">
                                          <p:stCondLst>
                                            <p:cond delay="1642"/>
                                          </p:stCondLst>
                                        </p:cTn>
                                        <p:tgtEl>
                                          <p:spTgt spid="25">
                                            <p:txEl>
                                              <p:pRg st="0" end="0"/>
                                            </p:txEl>
                                          </p:spTgt>
                                        </p:tgtEl>
                                      </p:cBhvr>
                                      <p:to x="100000" y="90000"/>
                                    </p:animScale>
                                    <p:animScale>
                                      <p:cBhvr>
                                        <p:cTn id="33" dur="166" decel="50000">
                                          <p:stCondLst>
                                            <p:cond delay="1668"/>
                                          </p:stCondLst>
                                        </p:cTn>
                                        <p:tgtEl>
                                          <p:spTgt spid="25">
                                            <p:txEl>
                                              <p:pRg st="0" end="0"/>
                                            </p:txEl>
                                          </p:spTgt>
                                        </p:tgtEl>
                                      </p:cBhvr>
                                      <p:to x="100000" y="100000"/>
                                    </p:animScale>
                                    <p:animScale>
                                      <p:cBhvr>
                                        <p:cTn id="34" dur="26">
                                          <p:stCondLst>
                                            <p:cond delay="1808"/>
                                          </p:stCondLst>
                                        </p:cTn>
                                        <p:tgtEl>
                                          <p:spTgt spid="25">
                                            <p:txEl>
                                              <p:pRg st="0" end="0"/>
                                            </p:txEl>
                                          </p:spTgt>
                                        </p:tgtEl>
                                      </p:cBhvr>
                                      <p:to x="100000" y="95000"/>
                                    </p:animScale>
                                    <p:animScale>
                                      <p:cBhvr>
                                        <p:cTn id="35" dur="166" decel="50000">
                                          <p:stCondLst>
                                            <p:cond delay="1834"/>
                                          </p:stCondLst>
                                        </p:cTn>
                                        <p:tgtEl>
                                          <p:spTgt spid="2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grpSp>
        <p:nvGrpSpPr>
          <p:cNvPr id="2" name="Group 2"/>
          <p:cNvGrpSpPr/>
          <p:nvPr/>
        </p:nvGrpSpPr>
        <p:grpSpPr>
          <a:xfrm>
            <a:off x="176218" y="-59756"/>
            <a:ext cx="18135600" cy="10230360"/>
            <a:chOff x="-11540" y="-47625"/>
            <a:chExt cx="4283291" cy="2215092"/>
          </a:xfrm>
        </p:grpSpPr>
        <p:sp>
          <p:nvSpPr>
            <p:cNvPr id="3" name="Freeform 3"/>
            <p:cNvSpPr/>
            <p:nvPr/>
          </p:nvSpPr>
          <p:spPr>
            <a:xfrm>
              <a:off x="-11540" y="0"/>
              <a:ext cx="4271751" cy="2167467"/>
            </a:xfrm>
            <a:custGeom>
              <a:avLst/>
              <a:gdLst/>
              <a:ahLst/>
              <a:cxnLst/>
              <a:rect l="l" t="t" r="r" b="b"/>
              <a:pathLst>
                <a:path w="4271751" h="2167467">
                  <a:moveTo>
                    <a:pt x="10979" y="0"/>
                  </a:moveTo>
                  <a:lnTo>
                    <a:pt x="4260772" y="0"/>
                  </a:lnTo>
                  <a:cubicBezTo>
                    <a:pt x="4263684" y="0"/>
                    <a:pt x="4266476" y="1157"/>
                    <a:pt x="4268535" y="3216"/>
                  </a:cubicBezTo>
                  <a:cubicBezTo>
                    <a:pt x="4270594" y="5274"/>
                    <a:pt x="4271751" y="8067"/>
                    <a:pt x="4271751" y="10979"/>
                  </a:cubicBezTo>
                  <a:lnTo>
                    <a:pt x="4271751" y="2156488"/>
                  </a:lnTo>
                  <a:cubicBezTo>
                    <a:pt x="4271751" y="2159400"/>
                    <a:pt x="4270594" y="2162192"/>
                    <a:pt x="4268535" y="2164251"/>
                  </a:cubicBezTo>
                  <a:cubicBezTo>
                    <a:pt x="4266476" y="2166310"/>
                    <a:pt x="4263684" y="2167467"/>
                    <a:pt x="4260772" y="2167467"/>
                  </a:cubicBezTo>
                  <a:lnTo>
                    <a:pt x="10979" y="2167467"/>
                  </a:lnTo>
                  <a:cubicBezTo>
                    <a:pt x="8067" y="2167467"/>
                    <a:pt x="5274" y="2166310"/>
                    <a:pt x="3216" y="2164251"/>
                  </a:cubicBezTo>
                  <a:cubicBezTo>
                    <a:pt x="1157" y="2162192"/>
                    <a:pt x="0" y="2159400"/>
                    <a:pt x="0" y="2156488"/>
                  </a:cubicBezTo>
                  <a:lnTo>
                    <a:pt x="0" y="10979"/>
                  </a:lnTo>
                  <a:cubicBezTo>
                    <a:pt x="0" y="8067"/>
                    <a:pt x="1157" y="5274"/>
                    <a:pt x="3216" y="3216"/>
                  </a:cubicBezTo>
                  <a:cubicBezTo>
                    <a:pt x="5274" y="1157"/>
                    <a:pt x="8067" y="0"/>
                    <a:pt x="10979" y="0"/>
                  </a:cubicBezTo>
                  <a:close/>
                </a:path>
              </a:pathLst>
            </a:custGeom>
            <a:solidFill>
              <a:srgbClr val="000000">
                <a:alpha val="0"/>
              </a:srgbClr>
            </a:solidFill>
            <a:ln w="38100" cap="rnd">
              <a:solidFill>
                <a:srgbClr val="222222"/>
              </a:solidFill>
              <a:prstDash val="solid"/>
              <a:round/>
            </a:ln>
          </p:spPr>
          <p:txBody>
            <a:bodyPr/>
            <a:lstStyle/>
            <a:p>
              <a:endParaRPr lang="fr-FR" dirty="0"/>
            </a:p>
          </p:txBody>
        </p:sp>
        <p:sp>
          <p:nvSpPr>
            <p:cNvPr id="4" name="TextBox 4"/>
            <p:cNvSpPr txBox="1"/>
            <p:nvPr/>
          </p:nvSpPr>
          <p:spPr>
            <a:xfrm>
              <a:off x="0" y="-47625"/>
              <a:ext cx="4271751" cy="2215092"/>
            </a:xfrm>
            <a:prstGeom prst="rect">
              <a:avLst/>
            </a:prstGeom>
          </p:spPr>
          <p:txBody>
            <a:bodyPr lIns="50800" tIns="50800" rIns="50800" bIns="50800" rtlCol="0" anchor="ctr"/>
            <a:lstStyle/>
            <a:p>
              <a:pPr algn="ctr">
                <a:lnSpc>
                  <a:spcPts val="2940"/>
                </a:lnSpc>
              </a:pPr>
              <a:endParaRPr/>
            </a:p>
          </p:txBody>
        </p:sp>
      </p:grpSp>
      <p:sp>
        <p:nvSpPr>
          <p:cNvPr id="5" name="AutoShape 5"/>
          <p:cNvSpPr/>
          <p:nvPr/>
        </p:nvSpPr>
        <p:spPr>
          <a:xfrm>
            <a:off x="176218" y="3047914"/>
            <a:ext cx="17935563" cy="35932"/>
          </a:xfrm>
          <a:prstGeom prst="line">
            <a:avLst/>
          </a:prstGeom>
          <a:ln w="38100" cap="flat">
            <a:solidFill>
              <a:srgbClr val="222222"/>
            </a:solidFill>
            <a:prstDash val="solid"/>
            <a:headEnd type="none" w="sm" len="sm"/>
            <a:tailEnd type="none" w="sm" len="sm"/>
          </a:ln>
        </p:spPr>
      </p:sp>
      <p:sp>
        <p:nvSpPr>
          <p:cNvPr id="6" name="AutoShape 6"/>
          <p:cNvSpPr/>
          <p:nvPr/>
        </p:nvSpPr>
        <p:spPr>
          <a:xfrm flipH="1">
            <a:off x="11889090" y="3083846"/>
            <a:ext cx="17863" cy="7146514"/>
          </a:xfrm>
          <a:prstGeom prst="line">
            <a:avLst/>
          </a:prstGeom>
          <a:ln w="38100" cap="flat">
            <a:solidFill>
              <a:srgbClr val="222222"/>
            </a:solidFill>
            <a:prstDash val="solid"/>
            <a:headEnd type="none" w="sm" len="sm"/>
            <a:tailEnd type="none" w="sm" len="sm"/>
          </a:ln>
        </p:spPr>
      </p:sp>
      <p:sp>
        <p:nvSpPr>
          <p:cNvPr id="7" name="AutoShape 7"/>
          <p:cNvSpPr/>
          <p:nvPr/>
        </p:nvSpPr>
        <p:spPr>
          <a:xfrm>
            <a:off x="6347135" y="3083846"/>
            <a:ext cx="105645" cy="7012654"/>
          </a:xfrm>
          <a:prstGeom prst="line">
            <a:avLst/>
          </a:prstGeom>
          <a:ln w="38100" cap="flat">
            <a:solidFill>
              <a:srgbClr val="222222"/>
            </a:solidFill>
            <a:prstDash val="solid"/>
            <a:headEnd type="none" w="sm" len="sm"/>
            <a:tailEnd type="none" w="sm" len="sm"/>
          </a:ln>
        </p:spPr>
      </p:sp>
      <p:sp>
        <p:nvSpPr>
          <p:cNvPr id="8" name="Freeform 8"/>
          <p:cNvSpPr/>
          <p:nvPr/>
        </p:nvSpPr>
        <p:spPr>
          <a:xfrm rot="-578125">
            <a:off x="-912968" y="-72241"/>
            <a:ext cx="7581519" cy="822960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2"/>
            <a:stretch>
              <a:fillRect/>
            </a:stretch>
          </a:blipFill>
        </p:spPr>
      </p:sp>
      <p:sp>
        <p:nvSpPr>
          <p:cNvPr id="9" name="Freeform 9"/>
          <p:cNvSpPr/>
          <p:nvPr/>
        </p:nvSpPr>
        <p:spPr>
          <a:xfrm rot="4070472">
            <a:off x="11727833" y="1555657"/>
            <a:ext cx="7951851" cy="8229600"/>
          </a:xfrm>
          <a:custGeom>
            <a:avLst/>
            <a:gdLst/>
            <a:ahLst/>
            <a:cxnLst/>
            <a:rect l="l" t="t" r="r" b="b"/>
            <a:pathLst>
              <a:path w="7951851" h="8229600">
                <a:moveTo>
                  <a:pt x="0" y="0"/>
                </a:moveTo>
                <a:lnTo>
                  <a:pt x="7951851" y="0"/>
                </a:lnTo>
                <a:lnTo>
                  <a:pt x="7951851" y="8229600"/>
                </a:lnTo>
                <a:lnTo>
                  <a:pt x="0" y="8229600"/>
                </a:lnTo>
                <a:lnTo>
                  <a:pt x="0" y="0"/>
                </a:lnTo>
                <a:close/>
              </a:path>
            </a:pathLst>
          </a:custGeom>
          <a:blipFill>
            <a:blip r:embed="rId3"/>
            <a:stretch>
              <a:fillRect/>
            </a:stretch>
          </a:blipFill>
        </p:spPr>
        <p:txBody>
          <a:bodyPr/>
          <a:lstStyle/>
          <a:p>
            <a:endParaRPr lang="fr-FR" dirty="0"/>
          </a:p>
        </p:txBody>
      </p:sp>
      <p:sp>
        <p:nvSpPr>
          <p:cNvPr id="10" name="Freeform 10"/>
          <p:cNvSpPr/>
          <p:nvPr/>
        </p:nvSpPr>
        <p:spPr>
          <a:xfrm>
            <a:off x="13660305" y="1754779"/>
            <a:ext cx="3202181" cy="2314967"/>
          </a:xfrm>
          <a:custGeom>
            <a:avLst/>
            <a:gdLst/>
            <a:ahLst/>
            <a:cxnLst/>
            <a:rect l="l" t="t" r="r" b="b"/>
            <a:pathLst>
              <a:path w="3202181" h="2314967">
                <a:moveTo>
                  <a:pt x="0" y="0"/>
                </a:moveTo>
                <a:lnTo>
                  <a:pt x="3202180" y="0"/>
                </a:lnTo>
                <a:lnTo>
                  <a:pt x="3202180" y="2314966"/>
                </a:lnTo>
                <a:lnTo>
                  <a:pt x="0" y="2314966"/>
                </a:lnTo>
                <a:lnTo>
                  <a:pt x="0" y="0"/>
                </a:lnTo>
                <a:close/>
              </a:path>
            </a:pathLst>
          </a:custGeom>
          <a:blipFill>
            <a:blip r:embed="rId4">
              <a:alphaModFix amt="6999"/>
              <a:extLst>
                <a:ext uri="{96DAC541-7B7A-43D3-8B79-37D633B846F1}">
                  <asvg:svgBlip xmlns:asvg="http://schemas.microsoft.com/office/drawing/2016/SVG/main" r:embed="rId5"/>
                </a:ext>
              </a:extLst>
            </a:blip>
            <a:stretch>
              <a:fillRect/>
            </a:stretch>
          </a:blipFill>
        </p:spPr>
      </p:sp>
      <p:sp>
        <p:nvSpPr>
          <p:cNvPr id="11" name="Freeform 11"/>
          <p:cNvSpPr/>
          <p:nvPr/>
        </p:nvSpPr>
        <p:spPr>
          <a:xfrm rot="-1576723">
            <a:off x="1957935" y="451176"/>
            <a:ext cx="947497" cy="2368743"/>
          </a:xfrm>
          <a:custGeom>
            <a:avLst/>
            <a:gdLst/>
            <a:ahLst/>
            <a:cxnLst/>
            <a:rect l="l" t="t" r="r" b="b"/>
            <a:pathLst>
              <a:path w="947497" h="2368743">
                <a:moveTo>
                  <a:pt x="0" y="0"/>
                </a:moveTo>
                <a:lnTo>
                  <a:pt x="947497" y="0"/>
                </a:lnTo>
                <a:lnTo>
                  <a:pt x="947497" y="2368742"/>
                </a:lnTo>
                <a:lnTo>
                  <a:pt x="0" y="23687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2" name="TextBox 12"/>
          <p:cNvSpPr txBox="1"/>
          <p:nvPr/>
        </p:nvSpPr>
        <p:spPr>
          <a:xfrm>
            <a:off x="4130772" y="628342"/>
            <a:ext cx="10052971" cy="1330492"/>
          </a:xfrm>
          <a:prstGeom prst="rect">
            <a:avLst/>
          </a:prstGeom>
        </p:spPr>
        <p:txBody>
          <a:bodyPr lIns="0" tIns="0" rIns="0" bIns="0" rtlCol="0" anchor="t">
            <a:spAutoFit/>
          </a:bodyPr>
          <a:lstStyle/>
          <a:p>
            <a:pPr algn="ctr">
              <a:lnSpc>
                <a:spcPts val="11550"/>
              </a:lnSpc>
            </a:pPr>
            <a:r>
              <a:rPr lang="fr-FR" sz="7200" b="1" kern="1800" dirty="0">
                <a:effectLst/>
                <a:latin typeface="Tw Cen MT Condensed Extra Bold" panose="020B0803020202020204" pitchFamily="34" charset="0"/>
                <a:ea typeface="Times New Roman" panose="02020603050405020304" pitchFamily="18" charset="0"/>
              </a:rPr>
              <a:t>2.Structural Formation</a:t>
            </a:r>
            <a:endParaRPr lang="en-US" sz="126800" dirty="0">
              <a:solidFill>
                <a:srgbClr val="222222"/>
              </a:solidFill>
              <a:latin typeface="Tw Cen MT Condensed Extra Bold" panose="020B0803020202020204" pitchFamily="34" charset="0"/>
              <a:ea typeface="Fat"/>
              <a:cs typeface="Fat"/>
              <a:sym typeface="Fat"/>
            </a:endParaRPr>
          </a:p>
        </p:txBody>
      </p:sp>
      <p:sp>
        <p:nvSpPr>
          <p:cNvPr id="13" name="TextBox 13"/>
          <p:cNvSpPr txBox="1"/>
          <p:nvPr/>
        </p:nvSpPr>
        <p:spPr>
          <a:xfrm>
            <a:off x="520743" y="3977687"/>
            <a:ext cx="7374009" cy="1692771"/>
          </a:xfrm>
          <a:prstGeom prst="rect">
            <a:avLst/>
          </a:prstGeom>
        </p:spPr>
        <p:txBody>
          <a:bodyPr wrap="square" lIns="0" tIns="0" rIns="0" bIns="0" rtlCol="0" anchor="t">
            <a:spAutoFit/>
          </a:bodyPr>
          <a:lstStyle/>
          <a:p>
            <a:pPr>
              <a:lnSpc>
                <a:spcPts val="6568"/>
              </a:lnSpc>
            </a:pPr>
            <a:r>
              <a:rPr lang="en-US" sz="3600" dirty="0">
                <a:solidFill>
                  <a:srgbClr val="222222"/>
                </a:solidFill>
                <a:latin typeface="Elephant" panose="02020904090505020303" pitchFamily="18" charset="0"/>
                <a:ea typeface="Fat"/>
                <a:cs typeface="Fat"/>
                <a:sym typeface="Fat"/>
              </a:rPr>
              <a:t>01 </a:t>
            </a:r>
            <a:r>
              <a:rPr lang="fr-FR" sz="3600" b="1" kern="0" dirty="0" err="1">
                <a:effectLst/>
                <a:latin typeface="Elephant" panose="02020904090505020303" pitchFamily="18" charset="0"/>
                <a:ea typeface="Times New Roman" panose="02020603050405020304" pitchFamily="18" charset="0"/>
                <a:cs typeface="Arial" panose="020B0604020202020204" pitchFamily="34" charset="0"/>
              </a:rPr>
              <a:t>Molecular</a:t>
            </a:r>
            <a:r>
              <a:rPr lang="fr-FR" sz="3600" b="1" kern="0" dirty="0">
                <a:effectLst/>
                <a:latin typeface="Elephant" panose="02020904090505020303" pitchFamily="18" charset="0"/>
                <a:ea typeface="Times New Roman" panose="02020603050405020304" pitchFamily="18" charset="0"/>
                <a:cs typeface="Arial" panose="020B0604020202020204" pitchFamily="34" charset="0"/>
              </a:rPr>
              <a:t> Structure</a:t>
            </a:r>
            <a:endParaRPr lang="fr-FR" sz="3600" kern="100" dirty="0">
              <a:effectLst/>
              <a:latin typeface="Elephant" panose="02020904090505020303" pitchFamily="18" charset="0"/>
              <a:ea typeface="Calibri" panose="020F0502020204030204" pitchFamily="34" charset="0"/>
              <a:cs typeface="Arial" panose="020B0604020202020204" pitchFamily="34" charset="0"/>
            </a:endParaRPr>
          </a:p>
          <a:p>
            <a:pPr algn="l">
              <a:lnSpc>
                <a:spcPts val="6568"/>
              </a:lnSpc>
            </a:pPr>
            <a:r>
              <a:rPr lang="en-US" sz="8108" dirty="0">
                <a:solidFill>
                  <a:srgbClr val="222222"/>
                </a:solidFill>
                <a:latin typeface="Fat"/>
                <a:ea typeface="Fat"/>
                <a:cs typeface="Fat"/>
                <a:sym typeface="Fat"/>
              </a:rPr>
              <a:t>  </a:t>
            </a:r>
          </a:p>
        </p:txBody>
      </p:sp>
      <p:sp>
        <p:nvSpPr>
          <p:cNvPr id="14" name="TextBox 14"/>
          <p:cNvSpPr txBox="1"/>
          <p:nvPr/>
        </p:nvSpPr>
        <p:spPr>
          <a:xfrm>
            <a:off x="8295145" y="5362575"/>
            <a:ext cx="1709005" cy="846386"/>
          </a:xfrm>
          <a:prstGeom prst="rect">
            <a:avLst/>
          </a:prstGeom>
        </p:spPr>
        <p:txBody>
          <a:bodyPr lIns="0" tIns="0" rIns="0" bIns="0" rtlCol="0" anchor="t">
            <a:spAutoFit/>
          </a:bodyPr>
          <a:lstStyle/>
          <a:p>
            <a:pPr algn="l">
              <a:lnSpc>
                <a:spcPts val="6568"/>
              </a:lnSpc>
            </a:pPr>
            <a:endParaRPr lang="en-US" sz="8108" dirty="0">
              <a:solidFill>
                <a:srgbClr val="222222"/>
              </a:solidFill>
              <a:latin typeface="Fat"/>
              <a:ea typeface="Fat"/>
              <a:cs typeface="Fat"/>
              <a:sym typeface="Fat"/>
            </a:endParaRPr>
          </a:p>
        </p:txBody>
      </p:sp>
      <p:sp>
        <p:nvSpPr>
          <p:cNvPr id="16" name="TextBox 16"/>
          <p:cNvSpPr txBox="1"/>
          <p:nvPr/>
        </p:nvSpPr>
        <p:spPr>
          <a:xfrm>
            <a:off x="6719766" y="6328192"/>
            <a:ext cx="4859765" cy="489173"/>
          </a:xfrm>
          <a:prstGeom prst="rect">
            <a:avLst/>
          </a:prstGeom>
        </p:spPr>
        <p:txBody>
          <a:bodyPr lIns="0" tIns="0" rIns="0" bIns="0" rtlCol="0" anchor="t">
            <a:spAutoFit/>
          </a:bodyPr>
          <a:lstStyle/>
          <a:p>
            <a:pPr algn="just">
              <a:lnSpc>
                <a:spcPts val="4392"/>
              </a:lnSpc>
            </a:pPr>
            <a:endParaRPr lang="en-US" sz="1800" dirty="0">
              <a:solidFill>
                <a:srgbClr val="222222"/>
              </a:solidFill>
              <a:latin typeface="DM Sans"/>
              <a:ea typeface="DM Sans"/>
              <a:cs typeface="DM Sans"/>
              <a:sym typeface="DM Sans"/>
            </a:endParaRPr>
          </a:p>
        </p:txBody>
      </p:sp>
      <p:sp>
        <p:nvSpPr>
          <p:cNvPr id="18" name="TextBox 18"/>
          <p:cNvSpPr txBox="1"/>
          <p:nvPr/>
        </p:nvSpPr>
        <p:spPr>
          <a:xfrm>
            <a:off x="12113500" y="6328192"/>
            <a:ext cx="4859765" cy="489173"/>
          </a:xfrm>
          <a:prstGeom prst="rect">
            <a:avLst/>
          </a:prstGeom>
        </p:spPr>
        <p:txBody>
          <a:bodyPr lIns="0" tIns="0" rIns="0" bIns="0" rtlCol="0" anchor="t">
            <a:spAutoFit/>
          </a:bodyPr>
          <a:lstStyle/>
          <a:p>
            <a:pPr algn="just">
              <a:lnSpc>
                <a:spcPts val="4392"/>
              </a:lnSpc>
            </a:pPr>
            <a:r>
              <a:rPr lang="en-US" sz="1800" dirty="0">
                <a:solidFill>
                  <a:srgbClr val="222222"/>
                </a:solidFill>
                <a:latin typeface="DM Sans"/>
                <a:ea typeface="DM Sans"/>
                <a:cs typeface="DM Sans"/>
                <a:sym typeface="DM Sans"/>
              </a:rPr>
              <a:t>.</a:t>
            </a:r>
          </a:p>
        </p:txBody>
      </p:sp>
      <p:sp>
        <p:nvSpPr>
          <p:cNvPr id="28" name="ZoneTexte 27">
            <a:extLst>
              <a:ext uri="{FF2B5EF4-FFF2-40B4-BE49-F238E27FC236}">
                <a16:creationId xmlns:a16="http://schemas.microsoft.com/office/drawing/2014/main" id="{AA33EE15-D82B-BB28-66DD-1D242D0CDEBF}"/>
              </a:ext>
            </a:extLst>
          </p:cNvPr>
          <p:cNvSpPr txBox="1"/>
          <p:nvPr/>
        </p:nvSpPr>
        <p:spPr>
          <a:xfrm>
            <a:off x="369719" y="5268237"/>
            <a:ext cx="5876335" cy="3707105"/>
          </a:xfrm>
          <a:prstGeom prst="rect">
            <a:avLst/>
          </a:prstGeom>
          <a:noFill/>
        </p:spPr>
        <p:txBody>
          <a:bodyPr wrap="square">
            <a:spAutoFit/>
          </a:bodyPr>
          <a:lstStyle/>
          <a:p>
            <a:pPr>
              <a:lnSpc>
                <a:spcPct val="107000"/>
              </a:lnSpc>
              <a:spcAft>
                <a:spcPts val="800"/>
              </a:spcAft>
              <a:buNone/>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Phosphoric</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acid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consists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of:</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One central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phosphorus</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 (P)</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atom</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Connected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to </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four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oxygen</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 (O)</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atoms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Three</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of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these</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oxygens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are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each</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bonded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to a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hydrogen</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 (H)</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atom</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The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fourth</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oxygen</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is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double-</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bonded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to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phosphorus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3" name="Image 32">
            <a:extLst>
              <a:ext uri="{FF2B5EF4-FFF2-40B4-BE49-F238E27FC236}">
                <a16:creationId xmlns:a16="http://schemas.microsoft.com/office/drawing/2014/main" id="{278FA304-044E-3C00-B91E-53FDC872ED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2780" y="3177617"/>
            <a:ext cx="5351158" cy="3301551"/>
          </a:xfrm>
          <a:prstGeom prst="rect">
            <a:avLst/>
          </a:prstGeom>
        </p:spPr>
      </p:pic>
      <p:sp>
        <p:nvSpPr>
          <p:cNvPr id="34" name="Rectangle 1">
            <a:extLst>
              <a:ext uri="{FF2B5EF4-FFF2-40B4-BE49-F238E27FC236}">
                <a16:creationId xmlns:a16="http://schemas.microsoft.com/office/drawing/2014/main" id="{F10E791D-F5B5-A62B-C65B-5EB7A44CE2E4}"/>
              </a:ext>
            </a:extLst>
          </p:cNvPr>
          <p:cNvSpPr>
            <a:spLocks noChangeArrowheads="1"/>
          </p:cNvSpPr>
          <p:nvPr/>
        </p:nvSpPr>
        <p:spPr bwMode="auto">
          <a:xfrm flipV="1">
            <a:off x="11889090" y="3431165"/>
            <a:ext cx="17601333" cy="14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2. Bonding and </a:t>
            </a:r>
            <a:r>
              <a:rPr kumimoji="0" lang="fr-FR" altLang="fr-FR" sz="18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Geometry</a:t>
            </a:r>
            <a:endParaRPr kumimoji="0" lang="fr-FR" altLang="fr-FR"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Phosphorus</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forms</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five covalent bonds</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fr-FR" altLang="fr-FR" sz="12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fr-FR" altLang="fr-FR"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One double bond</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with</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an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oxygen</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atom</a:t>
            </a: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fr-FR" altLang="fr-FR" sz="12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Three</a:t>
            </a:r>
            <a:r>
              <a:rPr kumimoji="0" lang="fr-FR" altLang="fr-FR"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single bonds</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with</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hydroxyl</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groups (–OH)</a:t>
            </a:r>
            <a:endParaRPr kumimoji="0" lang="fr-FR" altLang="fr-FR"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The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molecule</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has a </a:t>
            </a:r>
            <a:r>
              <a:rPr kumimoji="0" lang="fr-FR" altLang="fr-FR" sz="12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tetrahedral</a:t>
            </a:r>
            <a:r>
              <a:rPr kumimoji="0" lang="fr-FR" altLang="fr-FR"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geometry</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around</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the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phosphorus</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atom</a:t>
            </a:r>
            <a:r>
              <a:rPr kumimoji="0" lang="fr-FR" altLang="fr-FR"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fr-FR" altLang="fr-FR"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7" name="ZoneTexte 36">
            <a:extLst>
              <a:ext uri="{FF2B5EF4-FFF2-40B4-BE49-F238E27FC236}">
                <a16:creationId xmlns:a16="http://schemas.microsoft.com/office/drawing/2014/main" id="{CBD2D820-24A2-F424-7146-265785A2AD48}"/>
              </a:ext>
            </a:extLst>
          </p:cNvPr>
          <p:cNvSpPr txBox="1"/>
          <p:nvPr/>
        </p:nvSpPr>
        <p:spPr>
          <a:xfrm>
            <a:off x="11995384" y="4126523"/>
            <a:ext cx="6153851" cy="4723473"/>
          </a:xfrm>
          <a:prstGeom prst="rect">
            <a:avLst/>
          </a:prstGeom>
          <a:noFill/>
        </p:spPr>
        <p:txBody>
          <a:bodyPr wrap="square">
            <a:spAutoFit/>
          </a:bodyPr>
          <a:lstStyle/>
          <a:p>
            <a:pPr>
              <a:lnSpc>
                <a:spcPct val="107000"/>
              </a:lnSpc>
              <a:spcAft>
                <a:spcPts val="800"/>
              </a:spcAft>
              <a:buNone/>
            </a:pPr>
            <a:r>
              <a:rPr lang="fr-FR" sz="3600" b="1" kern="0" dirty="0">
                <a:effectLst/>
                <a:latin typeface="Elephant" panose="02020904090505020303" pitchFamily="18" charset="0"/>
                <a:ea typeface="Times New Roman" panose="02020603050405020304" pitchFamily="18" charset="0"/>
                <a:cs typeface="Arial" panose="020B0604020202020204" pitchFamily="34" charset="0"/>
              </a:rPr>
              <a:t>2. Bonding and </a:t>
            </a:r>
            <a:r>
              <a:rPr lang="fr-FR" sz="3600" b="1" kern="0" dirty="0" err="1">
                <a:effectLst/>
                <a:latin typeface="Elephant" panose="02020904090505020303" pitchFamily="18" charset="0"/>
                <a:ea typeface="Times New Roman" panose="02020603050405020304" pitchFamily="18" charset="0"/>
                <a:cs typeface="Arial" panose="020B0604020202020204" pitchFamily="34" charset="0"/>
              </a:rPr>
              <a:t>Geometry</a:t>
            </a:r>
            <a:endParaRPr lang="fr-FR" sz="3600" b="1" kern="0" dirty="0">
              <a:effectLst/>
              <a:latin typeface="Elephant" panose="02020904090505020303" pitchFamily="18" charset="0"/>
              <a:ea typeface="Times New Roman" panose="02020603050405020304" pitchFamily="18" charset="0"/>
              <a:cs typeface="Arial" panose="020B0604020202020204" pitchFamily="34" charset="0"/>
            </a:endParaRPr>
          </a:p>
          <a:p>
            <a:pPr>
              <a:lnSpc>
                <a:spcPct val="107000"/>
              </a:lnSpc>
              <a:spcAft>
                <a:spcPts val="800"/>
              </a:spcAft>
              <a:buNone/>
            </a:pPr>
            <a:endParaRPr lang="fr-FR" sz="2000" kern="100" dirty="0">
              <a:effectLst/>
              <a:latin typeface="Elephant" panose="02020904090505020303" pitchFamily="18"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H3PO4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forms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five covalent bonds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fr-FR" sz="2800" b="1" kern="0" dirty="0">
                <a:effectLst/>
                <a:latin typeface="Times New Roman" panose="02020603050405020304" pitchFamily="18" charset="0"/>
                <a:ea typeface="Times New Roman" panose="02020603050405020304" pitchFamily="18" charset="0"/>
                <a:cs typeface="Times New Roman" panose="02020603050405020304" pitchFamily="18" charset="0"/>
              </a:rPr>
              <a:t>One double bond</a:t>
            </a:r>
            <a:r>
              <a:rPr lang="fr-FR"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fr-FR" sz="2800" kern="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fr-FR"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oxygen</a:t>
            </a:r>
            <a:r>
              <a:rPr lang="fr-FR"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atom</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fr-FR"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Three</a:t>
            </a:r>
            <a:r>
              <a:rPr lang="fr-FR"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single bonds</a:t>
            </a:r>
            <a:r>
              <a:rPr lang="fr-FR"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with</a:t>
            </a:r>
            <a:r>
              <a:rPr lang="fr-FR"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hydroxyl</a:t>
            </a:r>
            <a:r>
              <a:rPr lang="fr-FR" sz="2800" kern="0" dirty="0">
                <a:effectLst/>
                <a:latin typeface="Times New Roman" panose="02020603050405020304" pitchFamily="18" charset="0"/>
                <a:ea typeface="Times New Roman" panose="02020603050405020304" pitchFamily="18" charset="0"/>
                <a:cs typeface="Times New Roman" panose="02020603050405020304" pitchFamily="18" charset="0"/>
              </a:rPr>
              <a:t> groups (–OH)</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The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molecule</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has a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tetrahedral</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geometry</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around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the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phosphorus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atom</a:t>
            </a:r>
            <a:r>
              <a:rPr lang="fr-FR" sz="1400"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1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Image 14">
            <a:extLst>
              <a:ext uri="{FF2B5EF4-FFF2-40B4-BE49-F238E27FC236}">
                <a16:creationId xmlns:a16="http://schemas.microsoft.com/office/drawing/2014/main" id="{7D13FEBB-FB37-4E29-59AE-41E7DFB358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2780" y="5971561"/>
            <a:ext cx="5347879" cy="416199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1000"/>
                                        <p:tgtEl>
                                          <p:spTgt spid="28">
                                            <p:txEl>
                                              <p:pRg st="0" end="0"/>
                                            </p:txEl>
                                          </p:spTgt>
                                        </p:tgtEl>
                                      </p:cBhvr>
                                    </p:animEffect>
                                    <p:anim calcmode="lin" valueType="num">
                                      <p:cBhvr>
                                        <p:cTn id="20"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xEl>
                                              <p:pRg st="1" end="1"/>
                                            </p:txEl>
                                          </p:spTgt>
                                        </p:tgtEl>
                                        <p:attrNameLst>
                                          <p:attrName>style.visibility</p:attrName>
                                        </p:attrNameLst>
                                      </p:cBhvr>
                                      <p:to>
                                        <p:strVal val="visible"/>
                                      </p:to>
                                    </p:set>
                                    <p:animEffect transition="in" filter="fade">
                                      <p:cBhvr>
                                        <p:cTn id="24" dur="1000"/>
                                        <p:tgtEl>
                                          <p:spTgt spid="28">
                                            <p:txEl>
                                              <p:pRg st="1" end="1"/>
                                            </p:txEl>
                                          </p:spTgt>
                                        </p:tgtEl>
                                      </p:cBhvr>
                                    </p:animEffect>
                                    <p:anim calcmode="lin" valueType="num">
                                      <p:cBhvr>
                                        <p:cTn id="25"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8">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xEl>
                                              <p:pRg st="2" end="2"/>
                                            </p:txEl>
                                          </p:spTgt>
                                        </p:tgtEl>
                                        <p:attrNameLst>
                                          <p:attrName>style.visibility</p:attrName>
                                        </p:attrNameLst>
                                      </p:cBhvr>
                                      <p:to>
                                        <p:strVal val="visible"/>
                                      </p:to>
                                    </p:set>
                                    <p:animEffect transition="in" filter="fade">
                                      <p:cBhvr>
                                        <p:cTn id="29" dur="1000"/>
                                        <p:tgtEl>
                                          <p:spTgt spid="28">
                                            <p:txEl>
                                              <p:pRg st="2" end="2"/>
                                            </p:txEl>
                                          </p:spTgt>
                                        </p:tgtEl>
                                      </p:cBhvr>
                                    </p:animEffect>
                                    <p:anim calcmode="lin" valueType="num">
                                      <p:cBhvr>
                                        <p:cTn id="30"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8">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xEl>
                                              <p:pRg st="3" end="3"/>
                                            </p:txEl>
                                          </p:spTgt>
                                        </p:tgtEl>
                                        <p:attrNameLst>
                                          <p:attrName>style.visibility</p:attrName>
                                        </p:attrNameLst>
                                      </p:cBhvr>
                                      <p:to>
                                        <p:strVal val="visible"/>
                                      </p:to>
                                    </p:set>
                                    <p:animEffect transition="in" filter="fade">
                                      <p:cBhvr>
                                        <p:cTn id="34" dur="1000"/>
                                        <p:tgtEl>
                                          <p:spTgt spid="28">
                                            <p:txEl>
                                              <p:pRg st="3" end="3"/>
                                            </p:txEl>
                                          </p:spTgt>
                                        </p:tgtEl>
                                      </p:cBhvr>
                                    </p:animEffect>
                                    <p:anim calcmode="lin" valueType="num">
                                      <p:cBhvr>
                                        <p:cTn id="35" dur="1000" fill="hold"/>
                                        <p:tgtEl>
                                          <p:spTgt spid="28">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28">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8">
                                            <p:txEl>
                                              <p:pRg st="4" end="4"/>
                                            </p:txEl>
                                          </p:spTgt>
                                        </p:tgtEl>
                                        <p:attrNameLst>
                                          <p:attrName>style.visibility</p:attrName>
                                        </p:attrNameLst>
                                      </p:cBhvr>
                                      <p:to>
                                        <p:strVal val="visible"/>
                                      </p:to>
                                    </p:set>
                                    <p:animEffect transition="in" filter="fade">
                                      <p:cBhvr>
                                        <p:cTn id="39" dur="1000"/>
                                        <p:tgtEl>
                                          <p:spTgt spid="28">
                                            <p:txEl>
                                              <p:pRg st="4" end="4"/>
                                            </p:txEl>
                                          </p:spTgt>
                                        </p:tgtEl>
                                      </p:cBhvr>
                                    </p:animEffect>
                                    <p:anim calcmode="lin" valueType="num">
                                      <p:cBhvr>
                                        <p:cTn id="40" dur="1000" fill="hold"/>
                                        <p:tgtEl>
                                          <p:spTgt spid="2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7">
                                            <p:txEl>
                                              <p:pRg st="0" end="0"/>
                                            </p:txEl>
                                          </p:spTgt>
                                        </p:tgtEl>
                                        <p:attrNameLst>
                                          <p:attrName>style.visibility</p:attrName>
                                        </p:attrNameLst>
                                      </p:cBhvr>
                                      <p:to>
                                        <p:strVal val="visible"/>
                                      </p:to>
                                    </p:set>
                                    <p:animEffect transition="in" filter="barn(inVertical)">
                                      <p:cBhvr>
                                        <p:cTn id="46" dur="500"/>
                                        <p:tgtEl>
                                          <p:spTgt spid="3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xEl>
                                              <p:pRg st="2" end="2"/>
                                            </p:txEl>
                                          </p:spTgt>
                                        </p:tgtEl>
                                        <p:attrNameLst>
                                          <p:attrName>style.visibility</p:attrName>
                                        </p:attrNameLst>
                                      </p:cBhvr>
                                      <p:to>
                                        <p:strVal val="visible"/>
                                      </p:to>
                                    </p:set>
                                    <p:animEffect transition="in" filter="fade">
                                      <p:cBhvr>
                                        <p:cTn id="51" dur="500"/>
                                        <p:tgtEl>
                                          <p:spTgt spid="37">
                                            <p:txEl>
                                              <p:pRg st="2" end="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xEl>
                                              <p:pRg st="3" end="3"/>
                                            </p:txEl>
                                          </p:spTgt>
                                        </p:tgtEl>
                                        <p:attrNameLst>
                                          <p:attrName>style.visibility</p:attrName>
                                        </p:attrNameLst>
                                      </p:cBhvr>
                                      <p:to>
                                        <p:strVal val="visible"/>
                                      </p:to>
                                    </p:set>
                                    <p:animEffect transition="in" filter="fade">
                                      <p:cBhvr>
                                        <p:cTn id="54" dur="500"/>
                                        <p:tgtEl>
                                          <p:spTgt spid="37">
                                            <p:txEl>
                                              <p:pRg st="3" end="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7">
                                            <p:txEl>
                                              <p:pRg st="4" end="4"/>
                                            </p:txEl>
                                          </p:spTgt>
                                        </p:tgtEl>
                                        <p:attrNameLst>
                                          <p:attrName>style.visibility</p:attrName>
                                        </p:attrNameLst>
                                      </p:cBhvr>
                                      <p:to>
                                        <p:strVal val="visible"/>
                                      </p:to>
                                    </p:set>
                                    <p:animEffect transition="in" filter="fade">
                                      <p:cBhvr>
                                        <p:cTn id="57" dur="500"/>
                                        <p:tgtEl>
                                          <p:spTgt spid="37">
                                            <p:txEl>
                                              <p:pRg st="4" end="4"/>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7">
                                            <p:txEl>
                                              <p:pRg st="5" end="5"/>
                                            </p:txEl>
                                          </p:spTgt>
                                        </p:tgtEl>
                                        <p:attrNameLst>
                                          <p:attrName>style.visibility</p:attrName>
                                        </p:attrNameLst>
                                      </p:cBhvr>
                                      <p:to>
                                        <p:strVal val="visible"/>
                                      </p:to>
                                    </p:set>
                                    <p:animEffect transition="in" filter="fade">
                                      <p:cBhvr>
                                        <p:cTn id="60" dur="500"/>
                                        <p:tgtEl>
                                          <p:spTgt spid="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7" name="Freeform 7"/>
          <p:cNvSpPr/>
          <p:nvPr/>
        </p:nvSpPr>
        <p:spPr>
          <a:xfrm rot="5308591">
            <a:off x="11470658" y="4968619"/>
            <a:ext cx="8994098" cy="8229600"/>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2">
              <a:alphaModFix amt="65000"/>
            </a:blip>
            <a:stretch>
              <a:fillRect/>
            </a:stretch>
          </a:blipFill>
        </p:spPr>
      </p:sp>
      <p:sp>
        <p:nvSpPr>
          <p:cNvPr id="8" name="Freeform 8"/>
          <p:cNvSpPr/>
          <p:nvPr/>
        </p:nvSpPr>
        <p:spPr>
          <a:xfrm rot="-944863">
            <a:off x="10390437" y="-2502263"/>
            <a:ext cx="7581519" cy="822960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3">
              <a:alphaModFix amt="70000"/>
            </a:blip>
            <a:stretch>
              <a:fillRect/>
            </a:stretch>
          </a:blipFill>
        </p:spPr>
        <p:txBody>
          <a:bodyPr/>
          <a:lstStyle/>
          <a:p>
            <a:endParaRPr lang="fr-FR" dirty="0"/>
          </a:p>
        </p:txBody>
      </p:sp>
      <p:sp>
        <p:nvSpPr>
          <p:cNvPr id="9" name="Freeform 9"/>
          <p:cNvSpPr/>
          <p:nvPr/>
        </p:nvSpPr>
        <p:spPr>
          <a:xfrm>
            <a:off x="14181202" y="1028700"/>
            <a:ext cx="3078098" cy="509285"/>
          </a:xfrm>
          <a:custGeom>
            <a:avLst/>
            <a:gdLst/>
            <a:ahLst/>
            <a:cxnLst/>
            <a:rect l="l" t="t" r="r" b="b"/>
            <a:pathLst>
              <a:path w="3078098" h="509285">
                <a:moveTo>
                  <a:pt x="0" y="0"/>
                </a:moveTo>
                <a:lnTo>
                  <a:pt x="3078098" y="0"/>
                </a:lnTo>
                <a:lnTo>
                  <a:pt x="3078098" y="509285"/>
                </a:lnTo>
                <a:lnTo>
                  <a:pt x="0" y="509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ZoneTexte 16">
            <a:extLst>
              <a:ext uri="{FF2B5EF4-FFF2-40B4-BE49-F238E27FC236}">
                <a16:creationId xmlns:a16="http://schemas.microsoft.com/office/drawing/2014/main" id="{4C3882B1-0678-11AE-DAE5-A3A1C4BE2463}"/>
              </a:ext>
            </a:extLst>
          </p:cNvPr>
          <p:cNvSpPr txBox="1"/>
          <p:nvPr/>
        </p:nvSpPr>
        <p:spPr>
          <a:xfrm>
            <a:off x="205740" y="234464"/>
            <a:ext cx="16765291" cy="9417963"/>
          </a:xfrm>
          <a:prstGeom prst="rect">
            <a:avLst/>
          </a:prstGeom>
          <a:noFill/>
        </p:spPr>
        <p:txBody>
          <a:bodyPr wrap="square">
            <a:spAutoFit/>
          </a:bodyPr>
          <a:lstStyle/>
          <a:p>
            <a:pPr>
              <a:buNone/>
            </a:pPr>
            <a:r>
              <a:rPr lang="fr-FR" sz="5400" b="1" dirty="0">
                <a:latin typeface="Elephant" panose="02020904090505020303" pitchFamily="18" charset="0"/>
              </a:rPr>
              <a:t>3.Compounds of H3PO4</a:t>
            </a:r>
          </a:p>
          <a:p>
            <a:pPr>
              <a:buNone/>
            </a:pPr>
            <a:endParaRPr lang="fr-FR" sz="4000" b="1" dirty="0"/>
          </a:p>
          <a:p>
            <a:pPr>
              <a:buNone/>
            </a:pPr>
            <a:r>
              <a:rPr lang="fr-FR" sz="3200" dirty="0" err="1"/>
              <a:t>Phosphoric</a:t>
            </a:r>
            <a:r>
              <a:rPr lang="fr-FR" sz="3200" dirty="0"/>
              <a:t> </a:t>
            </a:r>
            <a:r>
              <a:rPr lang="fr-FR" sz="3200" dirty="0" err="1"/>
              <a:t>acid</a:t>
            </a:r>
            <a:r>
              <a:rPr lang="fr-FR" sz="3200" dirty="0"/>
              <a:t> </a:t>
            </a:r>
            <a:r>
              <a:rPr lang="fr-FR" sz="3200" dirty="0" err="1"/>
              <a:t>forms</a:t>
            </a:r>
            <a:r>
              <a:rPr lang="fr-FR" sz="3200" dirty="0"/>
              <a:t> a </a:t>
            </a:r>
            <a:r>
              <a:rPr lang="fr-FR" sz="3200" dirty="0" err="1"/>
              <a:t>wide</a:t>
            </a:r>
            <a:r>
              <a:rPr lang="fr-FR" sz="3200" dirty="0"/>
              <a:t> range of important compounds, </a:t>
            </a:r>
            <a:r>
              <a:rPr lang="fr-FR" sz="3200" dirty="0" err="1"/>
              <a:t>including</a:t>
            </a:r>
            <a:r>
              <a:rPr lang="fr-FR" sz="3200" dirty="0"/>
              <a:t>:</a:t>
            </a:r>
          </a:p>
          <a:p>
            <a:pPr>
              <a:buNone/>
            </a:pPr>
            <a:endParaRPr lang="fr-FR" sz="3200" dirty="0"/>
          </a:p>
          <a:p>
            <a:pPr>
              <a:buNone/>
            </a:pPr>
            <a:r>
              <a:rPr lang="fr-FR" sz="3200" b="1" dirty="0"/>
              <a:t>A. Phosphate </a:t>
            </a:r>
            <a:r>
              <a:rPr lang="fr-FR" sz="3200" b="1" dirty="0" err="1"/>
              <a:t>Salts</a:t>
            </a:r>
            <a:endParaRPr lang="fr-FR" sz="3200" b="1" dirty="0"/>
          </a:p>
          <a:p>
            <a:pPr>
              <a:buFont typeface="Arial" panose="020B0604020202020204" pitchFamily="34" charset="0"/>
              <a:buChar char="•"/>
            </a:pPr>
            <a:r>
              <a:rPr lang="fr-FR" sz="3200" dirty="0"/>
              <a:t>Sodium phosphate (</a:t>
            </a:r>
            <a:r>
              <a:rPr lang="fr-FR" sz="3200" dirty="0" err="1"/>
              <a:t>Na₃PO</a:t>
            </a:r>
            <a:r>
              <a:rPr lang="fr-FR" sz="3200" dirty="0"/>
              <a:t>₄)</a:t>
            </a:r>
          </a:p>
          <a:p>
            <a:pPr>
              <a:buFont typeface="Arial" panose="020B0604020202020204" pitchFamily="34" charset="0"/>
              <a:buChar char="•"/>
            </a:pPr>
            <a:r>
              <a:rPr lang="fr-FR" sz="3200" dirty="0"/>
              <a:t>Calcium phosphate (Ca₃(PO₄)₂)</a:t>
            </a:r>
          </a:p>
          <a:p>
            <a:pPr>
              <a:buFont typeface="Arial" panose="020B0604020202020204" pitchFamily="34" charset="0"/>
              <a:buChar char="•"/>
            </a:pPr>
            <a:r>
              <a:rPr lang="fr-FR" sz="3200" dirty="0"/>
              <a:t>Ammonium phosphate ((NH₄)₃PO₄)</a:t>
            </a:r>
          </a:p>
          <a:p>
            <a:pPr>
              <a:buNone/>
            </a:pPr>
            <a:r>
              <a:rPr lang="fr-FR" sz="3200" dirty="0" err="1"/>
              <a:t>These</a:t>
            </a:r>
            <a:r>
              <a:rPr lang="fr-FR" sz="3200" dirty="0"/>
              <a:t> are </a:t>
            </a:r>
            <a:r>
              <a:rPr lang="fr-FR" sz="3200" dirty="0" err="1"/>
              <a:t>heavily</a:t>
            </a:r>
            <a:r>
              <a:rPr lang="fr-FR" sz="3200" dirty="0"/>
              <a:t> </a:t>
            </a:r>
            <a:r>
              <a:rPr lang="fr-FR" sz="3200" dirty="0" err="1"/>
              <a:t>used</a:t>
            </a:r>
            <a:r>
              <a:rPr lang="fr-FR" sz="3200" dirty="0"/>
              <a:t> in </a:t>
            </a:r>
            <a:r>
              <a:rPr lang="fr-FR" sz="3200" dirty="0" err="1"/>
              <a:t>fertilizers</a:t>
            </a:r>
            <a:r>
              <a:rPr lang="fr-FR" sz="3200" dirty="0"/>
              <a:t>, </a:t>
            </a:r>
            <a:r>
              <a:rPr lang="fr-FR" sz="3200" dirty="0" err="1"/>
              <a:t>detergents</a:t>
            </a:r>
            <a:r>
              <a:rPr lang="fr-FR" sz="3200" dirty="0"/>
              <a:t>, and water </a:t>
            </a:r>
            <a:r>
              <a:rPr lang="fr-FR" sz="3200" dirty="0" err="1"/>
              <a:t>treatment</a:t>
            </a:r>
            <a:r>
              <a:rPr lang="fr-FR" sz="3200" dirty="0"/>
              <a:t>.</a:t>
            </a:r>
          </a:p>
          <a:p>
            <a:pPr>
              <a:buNone/>
            </a:pPr>
            <a:endParaRPr lang="fr-FR" sz="3200" dirty="0"/>
          </a:p>
          <a:p>
            <a:pPr>
              <a:buNone/>
            </a:pPr>
            <a:r>
              <a:rPr lang="fr-FR" sz="3200" b="1" dirty="0"/>
              <a:t>B. Polyphosphates</a:t>
            </a:r>
            <a:endParaRPr lang="fr-FR" sz="3200" dirty="0"/>
          </a:p>
          <a:p>
            <a:pPr>
              <a:buFont typeface="Arial" panose="020B0604020202020204" pitchFamily="34" charset="0"/>
              <a:buChar char="•"/>
            </a:pPr>
            <a:r>
              <a:rPr lang="fr-FR" sz="3200" dirty="0"/>
              <a:t>Sodium </a:t>
            </a:r>
            <a:r>
              <a:rPr lang="fr-FR" sz="3200" dirty="0" err="1"/>
              <a:t>hexametaphosphate</a:t>
            </a:r>
            <a:endParaRPr lang="fr-FR" sz="3200" dirty="0"/>
          </a:p>
          <a:p>
            <a:pPr>
              <a:buFont typeface="Arial" panose="020B0604020202020204" pitchFamily="34" charset="0"/>
              <a:buChar char="•"/>
            </a:pPr>
            <a:r>
              <a:rPr lang="fr-FR" sz="3200" dirty="0"/>
              <a:t>Sodium pyrophosphate</a:t>
            </a:r>
          </a:p>
          <a:p>
            <a:pPr>
              <a:buNone/>
            </a:pPr>
            <a:r>
              <a:rPr lang="fr-FR" sz="3200" dirty="0" err="1"/>
              <a:t>Used</a:t>
            </a:r>
            <a:r>
              <a:rPr lang="fr-FR" sz="3200" dirty="0"/>
              <a:t> in </a:t>
            </a:r>
            <a:r>
              <a:rPr lang="fr-FR" sz="3200" dirty="0" err="1"/>
              <a:t>detergents</a:t>
            </a:r>
            <a:r>
              <a:rPr lang="fr-FR" sz="3200" dirty="0"/>
              <a:t> and the </a:t>
            </a:r>
            <a:r>
              <a:rPr lang="fr-FR" sz="3200" dirty="0" err="1"/>
              <a:t>food</a:t>
            </a:r>
            <a:r>
              <a:rPr lang="fr-FR" sz="3200" dirty="0"/>
              <a:t> </a:t>
            </a:r>
            <a:r>
              <a:rPr lang="fr-FR" sz="3200" dirty="0" err="1"/>
              <a:t>industry</a:t>
            </a:r>
            <a:r>
              <a:rPr lang="fr-FR" sz="3200" dirty="0"/>
              <a:t>.</a:t>
            </a:r>
          </a:p>
          <a:p>
            <a:pPr>
              <a:buNone/>
            </a:pPr>
            <a:endParaRPr lang="fr-FR" sz="3200" dirty="0"/>
          </a:p>
          <a:p>
            <a:pPr>
              <a:buNone/>
            </a:pPr>
            <a:r>
              <a:rPr lang="fr-FR" sz="3200" b="1" dirty="0"/>
              <a:t>C. </a:t>
            </a:r>
            <a:r>
              <a:rPr lang="fr-FR" sz="3200" b="1" dirty="0" err="1"/>
              <a:t>Derived</a:t>
            </a:r>
            <a:r>
              <a:rPr lang="fr-FR" sz="3200" b="1" dirty="0"/>
              <a:t> </a:t>
            </a:r>
            <a:r>
              <a:rPr lang="fr-FR" sz="3200" b="1" dirty="0" err="1"/>
              <a:t>Phosphoric</a:t>
            </a:r>
            <a:r>
              <a:rPr lang="fr-FR" sz="3200" b="1" dirty="0"/>
              <a:t> </a:t>
            </a:r>
            <a:r>
              <a:rPr lang="fr-FR" sz="3200" b="1" dirty="0" err="1"/>
              <a:t>Acids</a:t>
            </a:r>
            <a:endParaRPr lang="fr-FR" sz="3200" b="1" dirty="0"/>
          </a:p>
          <a:p>
            <a:pPr>
              <a:buFont typeface="Arial" panose="020B0604020202020204" pitchFamily="34" charset="0"/>
              <a:buChar char="•"/>
            </a:pPr>
            <a:r>
              <a:rPr lang="fr-FR" sz="3200" dirty="0" err="1"/>
              <a:t>Pyrophosphoric</a:t>
            </a:r>
            <a:r>
              <a:rPr lang="fr-FR" sz="3200" dirty="0"/>
              <a:t> </a:t>
            </a:r>
            <a:r>
              <a:rPr lang="fr-FR" sz="3200" dirty="0" err="1"/>
              <a:t>acid</a:t>
            </a:r>
            <a:r>
              <a:rPr lang="fr-FR" sz="3200" dirty="0"/>
              <a:t> (H₄P₂O₇)</a:t>
            </a:r>
          </a:p>
          <a:p>
            <a:pPr>
              <a:buFont typeface="Arial" panose="020B0604020202020204" pitchFamily="34" charset="0"/>
              <a:buChar char="•"/>
            </a:pPr>
            <a:r>
              <a:rPr lang="fr-FR" sz="3200" dirty="0" err="1"/>
              <a:t>Metaphosphoric</a:t>
            </a:r>
            <a:r>
              <a:rPr lang="fr-FR" sz="3200" dirty="0"/>
              <a:t> </a:t>
            </a:r>
            <a:r>
              <a:rPr lang="fr-FR" sz="3200" dirty="0" err="1"/>
              <a:t>acid</a:t>
            </a:r>
            <a:r>
              <a:rPr lang="fr-FR" sz="3200" dirty="0"/>
              <a:t> (HPO₃)</a:t>
            </a:r>
          </a:p>
        </p:txBody>
      </p:sp>
      <p:cxnSp>
        <p:nvCxnSpPr>
          <p:cNvPr id="22" name="Connecteur droit 21">
            <a:extLst>
              <a:ext uri="{FF2B5EF4-FFF2-40B4-BE49-F238E27FC236}">
                <a16:creationId xmlns:a16="http://schemas.microsoft.com/office/drawing/2014/main" id="{B2006907-E4CD-0E9E-231E-482F028FFD1E}"/>
              </a:ext>
            </a:extLst>
          </p:cNvPr>
          <p:cNvCxnSpPr>
            <a:cxnSpLocks/>
          </p:cNvCxnSpPr>
          <p:nvPr/>
        </p:nvCxnSpPr>
        <p:spPr>
          <a:xfrm>
            <a:off x="0" y="1537985"/>
            <a:ext cx="18288000" cy="100315"/>
          </a:xfrm>
          <a:prstGeom prst="line">
            <a:avLst/>
          </a:prstGeom>
        </p:spPr>
        <p:style>
          <a:lnRef idx="3">
            <a:schemeClr val="dk1"/>
          </a:lnRef>
          <a:fillRef idx="0">
            <a:schemeClr val="dk1"/>
          </a:fillRef>
          <a:effectRef idx="2">
            <a:schemeClr val="dk1"/>
          </a:effectRef>
          <a:fontRef idx="minor">
            <a:schemeClr val="tx1"/>
          </a:fontRef>
        </p:style>
      </p:cxnSp>
      <p:pic>
        <p:nvPicPr>
          <p:cNvPr id="27" name="Image 26">
            <a:extLst>
              <a:ext uri="{FF2B5EF4-FFF2-40B4-BE49-F238E27FC236}">
                <a16:creationId xmlns:a16="http://schemas.microsoft.com/office/drawing/2014/main" id="{8B7B8D95-4D28-5F6E-DCB7-6604E4DE5F74}"/>
              </a:ext>
            </a:extLst>
          </p:cNvPr>
          <p:cNvPicPr>
            <a:picLocks noChangeAspect="1"/>
          </p:cNvPicPr>
          <p:nvPr/>
        </p:nvPicPr>
        <p:blipFill>
          <a:blip r:embed="rId6"/>
          <a:stretch>
            <a:fillRect/>
          </a:stretch>
        </p:blipFill>
        <p:spPr>
          <a:xfrm>
            <a:off x="15186660" y="1734278"/>
            <a:ext cx="2895600" cy="2149983"/>
          </a:xfrm>
          <a:prstGeom prst="rect">
            <a:avLst/>
          </a:prstGeom>
          <a:ln>
            <a:noFill/>
          </a:ln>
          <a:effectLst>
            <a:softEdge rad="112500"/>
          </a:effectLst>
        </p:spPr>
      </p:pic>
      <p:pic>
        <p:nvPicPr>
          <p:cNvPr id="29" name="Image 28">
            <a:extLst>
              <a:ext uri="{FF2B5EF4-FFF2-40B4-BE49-F238E27FC236}">
                <a16:creationId xmlns:a16="http://schemas.microsoft.com/office/drawing/2014/main" id="{2AB4A645-8072-89B1-91FE-D4FB5BE56A20}"/>
              </a:ext>
            </a:extLst>
          </p:cNvPr>
          <p:cNvPicPr>
            <a:picLocks noChangeAspect="1"/>
          </p:cNvPicPr>
          <p:nvPr/>
        </p:nvPicPr>
        <p:blipFill>
          <a:blip r:embed="rId7"/>
          <a:stretch>
            <a:fillRect/>
          </a:stretch>
        </p:blipFill>
        <p:spPr>
          <a:xfrm>
            <a:off x="13992375" y="2938533"/>
            <a:ext cx="1975331" cy="3004791"/>
          </a:xfrm>
          <a:prstGeom prst="rect">
            <a:avLst/>
          </a:prstGeom>
          <a:ln>
            <a:noFill/>
          </a:ln>
          <a:effectLst>
            <a:softEdge rad="112500"/>
          </a:effectLst>
        </p:spPr>
      </p:pic>
      <p:pic>
        <p:nvPicPr>
          <p:cNvPr id="31" name="Image 30">
            <a:extLst>
              <a:ext uri="{FF2B5EF4-FFF2-40B4-BE49-F238E27FC236}">
                <a16:creationId xmlns:a16="http://schemas.microsoft.com/office/drawing/2014/main" id="{6D9D2CDD-A439-F364-F4C7-2A28558F0A05}"/>
              </a:ext>
            </a:extLst>
          </p:cNvPr>
          <p:cNvPicPr>
            <a:picLocks noChangeAspect="1"/>
          </p:cNvPicPr>
          <p:nvPr/>
        </p:nvPicPr>
        <p:blipFill>
          <a:blip r:embed="rId8"/>
          <a:stretch>
            <a:fillRect/>
          </a:stretch>
        </p:blipFill>
        <p:spPr>
          <a:xfrm>
            <a:off x="9864152" y="7199592"/>
            <a:ext cx="3955486" cy="2534168"/>
          </a:xfrm>
          <a:prstGeom prst="rect">
            <a:avLst/>
          </a:prstGeom>
          <a:ln>
            <a:noFill/>
          </a:ln>
          <a:effectLst>
            <a:softEdge rad="112500"/>
          </a:effectLst>
        </p:spPr>
      </p:pic>
      <p:pic>
        <p:nvPicPr>
          <p:cNvPr id="33" name="Image 32">
            <a:extLst>
              <a:ext uri="{FF2B5EF4-FFF2-40B4-BE49-F238E27FC236}">
                <a16:creationId xmlns:a16="http://schemas.microsoft.com/office/drawing/2014/main" id="{158781CC-AA35-6529-CE13-7BC3CDC48140}"/>
              </a:ext>
            </a:extLst>
          </p:cNvPr>
          <p:cNvPicPr>
            <a:picLocks noChangeAspect="1"/>
          </p:cNvPicPr>
          <p:nvPr/>
        </p:nvPicPr>
        <p:blipFill>
          <a:blip r:embed="rId9"/>
          <a:stretch>
            <a:fillRect/>
          </a:stretch>
        </p:blipFill>
        <p:spPr>
          <a:xfrm>
            <a:off x="15292832" y="3919328"/>
            <a:ext cx="2895601" cy="3953670"/>
          </a:xfrm>
          <a:prstGeom prst="ellipse">
            <a:avLst/>
          </a:prstGeom>
          <a:ln>
            <a:noFill/>
          </a:ln>
          <a:effectLst>
            <a:softEdge rad="112500"/>
          </a:effectLst>
        </p:spPr>
      </p:pic>
      <p:pic>
        <p:nvPicPr>
          <p:cNvPr id="35" name="Image 34">
            <a:extLst>
              <a:ext uri="{FF2B5EF4-FFF2-40B4-BE49-F238E27FC236}">
                <a16:creationId xmlns:a16="http://schemas.microsoft.com/office/drawing/2014/main" id="{4DF14494-C743-84D7-4A2F-1E5E963886F1}"/>
              </a:ext>
            </a:extLst>
          </p:cNvPr>
          <p:cNvPicPr>
            <a:picLocks noChangeAspect="1"/>
          </p:cNvPicPr>
          <p:nvPr/>
        </p:nvPicPr>
        <p:blipFill>
          <a:blip r:embed="rId10"/>
          <a:stretch>
            <a:fillRect/>
          </a:stretch>
        </p:blipFill>
        <p:spPr>
          <a:xfrm>
            <a:off x="13001318" y="5478020"/>
            <a:ext cx="3278114" cy="3605399"/>
          </a:xfrm>
          <a:prstGeom prst="ellipse">
            <a:avLst/>
          </a:prstGeom>
          <a:ln>
            <a:noFill/>
          </a:ln>
          <a:effectLst>
            <a:softEdge rad="112500"/>
          </a:effectLst>
        </p:spPr>
      </p:pic>
      <p:sp>
        <p:nvSpPr>
          <p:cNvPr id="4" name="TextBox 4">
            <a:extLst>
              <a:ext uri="{FF2B5EF4-FFF2-40B4-BE49-F238E27FC236}">
                <a16:creationId xmlns:a16="http://schemas.microsoft.com/office/drawing/2014/main" id="{06EF9CD5-032F-0654-1344-669D9686F184}"/>
              </a:ext>
            </a:extLst>
          </p:cNvPr>
          <p:cNvSpPr txBox="1"/>
          <p:nvPr/>
        </p:nvSpPr>
        <p:spPr>
          <a:xfrm>
            <a:off x="99567" y="1352530"/>
            <a:ext cx="18088865" cy="8828050"/>
          </a:xfrm>
          <a:prstGeom prst="rect">
            <a:avLst/>
          </a:prstGeom>
        </p:spPr>
        <p:txBody>
          <a:bodyPr lIns="50800" tIns="50800" rIns="50800" bIns="50800" rtlCol="0" anchor="ctr"/>
          <a:lstStyle/>
          <a:p>
            <a:pPr algn="ctr">
              <a:lnSpc>
                <a:spcPts val="2940"/>
              </a:lnSpc>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6" end="6"/>
                                            </p:txEl>
                                          </p:spTgt>
                                        </p:tgtEl>
                                        <p:attrNameLst>
                                          <p:attrName>style.visibility</p:attrName>
                                        </p:attrNameLst>
                                      </p:cBhvr>
                                      <p:to>
                                        <p:strVal val="visible"/>
                                      </p:to>
                                    </p:set>
                                    <p:animEffect transition="in" filter="fade">
                                      <p:cBhvr>
                                        <p:cTn id="26" dur="500"/>
                                        <p:tgtEl>
                                          <p:spTgt spid="17">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animEffect transition="in" filter="fade">
                                      <p:cBhvr>
                                        <p:cTn id="31" dur="500"/>
                                        <p:tgtEl>
                                          <p:spTgt spid="17">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xEl>
                                              <p:pRg st="8" end="8"/>
                                            </p:txEl>
                                          </p:spTgt>
                                        </p:tgtEl>
                                        <p:attrNameLst>
                                          <p:attrName>style.visibility</p:attrName>
                                        </p:attrNameLst>
                                      </p:cBhvr>
                                      <p:to>
                                        <p:strVal val="visible"/>
                                      </p:to>
                                    </p:set>
                                    <p:animEffect transition="in" filter="fade">
                                      <p:cBhvr>
                                        <p:cTn id="36" dur="500"/>
                                        <p:tgtEl>
                                          <p:spTgt spid="17">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xEl>
                                              <p:pRg st="10" end="10"/>
                                            </p:txEl>
                                          </p:spTgt>
                                        </p:tgtEl>
                                        <p:attrNameLst>
                                          <p:attrName>style.visibility</p:attrName>
                                        </p:attrNameLst>
                                      </p:cBhvr>
                                      <p:to>
                                        <p:strVal val="visible"/>
                                      </p:to>
                                    </p:set>
                                    <p:animEffect transition="in" filter="fade">
                                      <p:cBhvr>
                                        <p:cTn id="41" dur="500"/>
                                        <p:tgtEl>
                                          <p:spTgt spid="17">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xEl>
                                              <p:pRg st="11" end="11"/>
                                            </p:txEl>
                                          </p:spTgt>
                                        </p:tgtEl>
                                        <p:attrNameLst>
                                          <p:attrName>style.visibility</p:attrName>
                                        </p:attrNameLst>
                                      </p:cBhvr>
                                      <p:to>
                                        <p:strVal val="visible"/>
                                      </p:to>
                                    </p:set>
                                    <p:animEffect transition="in" filter="fade">
                                      <p:cBhvr>
                                        <p:cTn id="44" dur="500"/>
                                        <p:tgtEl>
                                          <p:spTgt spid="17">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xEl>
                                              <p:pRg st="12" end="12"/>
                                            </p:txEl>
                                          </p:spTgt>
                                        </p:tgtEl>
                                        <p:attrNameLst>
                                          <p:attrName>style.visibility</p:attrName>
                                        </p:attrNameLst>
                                      </p:cBhvr>
                                      <p:to>
                                        <p:strVal val="visible"/>
                                      </p:to>
                                    </p:set>
                                    <p:animEffect transition="in" filter="fade">
                                      <p:cBhvr>
                                        <p:cTn id="47" dur="500"/>
                                        <p:tgtEl>
                                          <p:spTgt spid="17">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xEl>
                                              <p:pRg st="13" end="13"/>
                                            </p:txEl>
                                          </p:spTgt>
                                        </p:tgtEl>
                                        <p:attrNameLst>
                                          <p:attrName>style.visibility</p:attrName>
                                        </p:attrNameLst>
                                      </p:cBhvr>
                                      <p:to>
                                        <p:strVal val="visible"/>
                                      </p:to>
                                    </p:set>
                                    <p:animEffect transition="in" filter="fade">
                                      <p:cBhvr>
                                        <p:cTn id="52" dur="500"/>
                                        <p:tgtEl>
                                          <p:spTgt spid="17">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xEl>
                                              <p:pRg st="15" end="15"/>
                                            </p:txEl>
                                          </p:spTgt>
                                        </p:tgtEl>
                                        <p:attrNameLst>
                                          <p:attrName>style.visibility</p:attrName>
                                        </p:attrNameLst>
                                      </p:cBhvr>
                                      <p:to>
                                        <p:strVal val="visible"/>
                                      </p:to>
                                    </p:set>
                                    <p:animEffect transition="in" filter="fade">
                                      <p:cBhvr>
                                        <p:cTn id="57" dur="500"/>
                                        <p:tgtEl>
                                          <p:spTgt spid="17">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xEl>
                                              <p:pRg st="16" end="16"/>
                                            </p:txEl>
                                          </p:spTgt>
                                        </p:tgtEl>
                                        <p:attrNameLst>
                                          <p:attrName>style.visibility</p:attrName>
                                        </p:attrNameLst>
                                      </p:cBhvr>
                                      <p:to>
                                        <p:strVal val="visible"/>
                                      </p:to>
                                    </p:set>
                                    <p:animEffect transition="in" filter="fade">
                                      <p:cBhvr>
                                        <p:cTn id="62" dur="500"/>
                                        <p:tgtEl>
                                          <p:spTgt spid="17">
                                            <p:txEl>
                                              <p:pRg st="16" end="1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xEl>
                                              <p:pRg st="17" end="17"/>
                                            </p:txEl>
                                          </p:spTgt>
                                        </p:tgtEl>
                                        <p:attrNameLst>
                                          <p:attrName>style.visibility</p:attrName>
                                        </p:attrNameLst>
                                      </p:cBhvr>
                                      <p:to>
                                        <p:strVal val="visible"/>
                                      </p:to>
                                    </p:set>
                                    <p:animEffect transition="in" filter="fade">
                                      <p:cBhvr>
                                        <p:cTn id="67" dur="500"/>
                                        <p:tgtEl>
                                          <p:spTgt spid="1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59876" y="96615"/>
            <a:ext cx="17968247" cy="1575701"/>
            <a:chOff x="0" y="0"/>
            <a:chExt cx="4732378" cy="415000"/>
          </a:xfrm>
        </p:grpSpPr>
        <p:sp>
          <p:nvSpPr>
            <p:cNvPr id="6" name="Freeform 6"/>
            <p:cNvSpPr/>
            <p:nvPr/>
          </p:nvSpPr>
          <p:spPr>
            <a:xfrm>
              <a:off x="0" y="0"/>
              <a:ext cx="4732378" cy="415000"/>
            </a:xfrm>
            <a:custGeom>
              <a:avLst/>
              <a:gdLst/>
              <a:ahLst/>
              <a:cxnLst/>
              <a:rect l="l" t="t" r="r" b="b"/>
              <a:pathLst>
                <a:path w="4732378" h="415000">
                  <a:moveTo>
                    <a:pt x="43087" y="0"/>
                  </a:moveTo>
                  <a:lnTo>
                    <a:pt x="4689291" y="0"/>
                  </a:lnTo>
                  <a:cubicBezTo>
                    <a:pt x="4700718" y="0"/>
                    <a:pt x="4711678" y="4539"/>
                    <a:pt x="4719758" y="12620"/>
                  </a:cubicBezTo>
                  <a:cubicBezTo>
                    <a:pt x="4727838" y="20700"/>
                    <a:pt x="4732378" y="31659"/>
                    <a:pt x="4732378" y="43087"/>
                  </a:cubicBezTo>
                  <a:lnTo>
                    <a:pt x="4732378" y="371913"/>
                  </a:lnTo>
                  <a:cubicBezTo>
                    <a:pt x="4732378" y="395709"/>
                    <a:pt x="4713087" y="415000"/>
                    <a:pt x="4689291" y="415000"/>
                  </a:cubicBezTo>
                  <a:lnTo>
                    <a:pt x="43087" y="415000"/>
                  </a:lnTo>
                  <a:cubicBezTo>
                    <a:pt x="31659" y="415000"/>
                    <a:pt x="20700" y="410460"/>
                    <a:pt x="12620" y="402380"/>
                  </a:cubicBezTo>
                  <a:cubicBezTo>
                    <a:pt x="4539" y="394299"/>
                    <a:pt x="0" y="383340"/>
                    <a:pt x="0" y="371913"/>
                  </a:cubicBezTo>
                  <a:lnTo>
                    <a:pt x="0" y="43087"/>
                  </a:lnTo>
                  <a:cubicBezTo>
                    <a:pt x="0" y="19291"/>
                    <a:pt x="19291" y="0"/>
                    <a:pt x="43087" y="0"/>
                  </a:cubicBezTo>
                  <a:close/>
                </a:path>
              </a:pathLst>
            </a:custGeom>
            <a:solidFill>
              <a:srgbClr val="000000"/>
            </a:solidFill>
          </p:spPr>
        </p:sp>
        <p:sp>
          <p:nvSpPr>
            <p:cNvPr id="7" name="TextBox 7"/>
            <p:cNvSpPr txBox="1"/>
            <p:nvPr/>
          </p:nvSpPr>
          <p:spPr>
            <a:xfrm>
              <a:off x="0" y="-76200"/>
              <a:ext cx="4732378" cy="491200"/>
            </a:xfrm>
            <a:prstGeom prst="rect">
              <a:avLst/>
            </a:prstGeom>
          </p:spPr>
          <p:txBody>
            <a:bodyPr lIns="50800" tIns="50800" rIns="50800" bIns="50800" rtlCol="0" anchor="ctr"/>
            <a:lstStyle/>
            <a:p>
              <a:pPr algn="ctr">
                <a:lnSpc>
                  <a:spcPts val="5599"/>
                </a:lnSpc>
              </a:pPr>
              <a:endParaRPr/>
            </a:p>
          </p:txBody>
        </p:sp>
      </p:grpSp>
      <p:sp>
        <p:nvSpPr>
          <p:cNvPr id="35" name="ZoneTexte 34">
            <a:extLst>
              <a:ext uri="{FF2B5EF4-FFF2-40B4-BE49-F238E27FC236}">
                <a16:creationId xmlns:a16="http://schemas.microsoft.com/office/drawing/2014/main" id="{26726450-4A06-194A-21D6-7AD446F6880D}"/>
              </a:ext>
            </a:extLst>
          </p:cNvPr>
          <p:cNvSpPr txBox="1"/>
          <p:nvPr/>
        </p:nvSpPr>
        <p:spPr>
          <a:xfrm>
            <a:off x="4974673" y="383344"/>
            <a:ext cx="9944100" cy="1200329"/>
          </a:xfrm>
          <a:prstGeom prst="rect">
            <a:avLst/>
          </a:prstGeom>
          <a:noFill/>
        </p:spPr>
        <p:txBody>
          <a:bodyPr wrap="square">
            <a:spAutoFit/>
          </a:bodyPr>
          <a:lstStyle/>
          <a:p>
            <a:r>
              <a:rPr lang="fr-FR" sz="7200" b="1" kern="0" dirty="0">
                <a:solidFill>
                  <a:schemeClr val="accent2">
                    <a:lumMod val="20000"/>
                    <a:lumOff val="80000"/>
                  </a:schemeClr>
                </a:solidFill>
                <a:effectLst/>
                <a:latin typeface="Times New Roman" panose="02020603050405020304" pitchFamily="18" charset="0"/>
                <a:ea typeface="Times New Roman" panose="02020603050405020304" pitchFamily="18" charset="0"/>
              </a:rPr>
              <a:t>4.Industrial Uses</a:t>
            </a:r>
            <a:endParaRPr lang="fr-FR" sz="7200" dirty="0">
              <a:solidFill>
                <a:schemeClr val="accent2">
                  <a:lumMod val="20000"/>
                  <a:lumOff val="80000"/>
                </a:schemeClr>
              </a:solidFill>
            </a:endParaRPr>
          </a:p>
        </p:txBody>
      </p:sp>
      <p:sp>
        <p:nvSpPr>
          <p:cNvPr id="37" name="ZoneTexte 36">
            <a:extLst>
              <a:ext uri="{FF2B5EF4-FFF2-40B4-BE49-F238E27FC236}">
                <a16:creationId xmlns:a16="http://schemas.microsoft.com/office/drawing/2014/main" id="{B3F79227-5EFD-1DE7-C904-138430B94FB8}"/>
              </a:ext>
            </a:extLst>
          </p:cNvPr>
          <p:cNvSpPr txBox="1"/>
          <p:nvPr/>
        </p:nvSpPr>
        <p:spPr>
          <a:xfrm>
            <a:off x="393702" y="1870402"/>
            <a:ext cx="5626097" cy="1621149"/>
          </a:xfrm>
          <a:prstGeom prst="rect">
            <a:avLst/>
          </a:prstGeom>
          <a:noFill/>
        </p:spPr>
        <p:txBody>
          <a:bodyPr wrap="square">
            <a:spAutoFit/>
          </a:bodyPr>
          <a:lstStyle/>
          <a:p>
            <a:pPr>
              <a:lnSpc>
                <a:spcPct val="107000"/>
              </a:lnSpc>
              <a:spcAft>
                <a:spcPts val="800"/>
              </a:spcAft>
              <a:buNone/>
            </a:pP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A. </a:t>
            </a:r>
            <a:r>
              <a:rPr lang="fr-FR" sz="3200" b="1" kern="0" dirty="0" err="1">
                <a:effectLst/>
                <a:latin typeface="Times New Roman" panose="02020603050405020304" pitchFamily="18" charset="0"/>
                <a:ea typeface="Times New Roman" panose="02020603050405020304" pitchFamily="18" charset="0"/>
                <a:cs typeface="Arial" panose="020B0604020202020204" pitchFamily="34" charset="0"/>
              </a:rPr>
              <a:t>Fertilizer</a:t>
            </a: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3200" b="1" kern="0" dirty="0" err="1">
                <a:effectLst/>
                <a:latin typeface="Times New Roman" panose="02020603050405020304" pitchFamily="18" charset="0"/>
                <a:ea typeface="Times New Roman" panose="02020603050405020304" pitchFamily="18" charset="0"/>
                <a:cs typeface="Arial" panose="020B0604020202020204" pitchFamily="34" charset="0"/>
              </a:rPr>
              <a:t>Industry</a:t>
            </a: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Major component for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producing</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ammonium phosphate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fertilizers</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2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63BB0B6E-6680-408B-7603-4632978ACE1A}"/>
              </a:ext>
            </a:extLst>
          </p:cNvPr>
          <p:cNvSpPr txBox="1"/>
          <p:nvPr/>
        </p:nvSpPr>
        <p:spPr>
          <a:xfrm>
            <a:off x="248419" y="4343085"/>
            <a:ext cx="6690360" cy="2850973"/>
          </a:xfrm>
          <a:prstGeom prst="rect">
            <a:avLst/>
          </a:prstGeom>
          <a:noFill/>
        </p:spPr>
        <p:txBody>
          <a:bodyPr wrap="square">
            <a:spAutoFit/>
          </a:bodyPr>
          <a:lstStyle/>
          <a:p>
            <a:pPr>
              <a:lnSpc>
                <a:spcPct val="107000"/>
              </a:lnSpc>
              <a:spcAft>
                <a:spcPts val="800"/>
              </a:spcAft>
              <a:buNone/>
            </a:pP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  B. Food </a:t>
            </a:r>
            <a:r>
              <a:rPr lang="fr-FR" sz="3200" b="1" kern="0" dirty="0" err="1">
                <a:effectLst/>
                <a:latin typeface="Times New Roman" panose="02020603050405020304" pitchFamily="18" charset="0"/>
                <a:ea typeface="Times New Roman" panose="02020603050405020304" pitchFamily="18" charset="0"/>
                <a:cs typeface="Arial" panose="020B0604020202020204" pitchFamily="34" charset="0"/>
              </a:rPr>
              <a:t>Industry</a:t>
            </a: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2400" b="1"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Used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Acidulant in soft drinks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Acidity</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regulator</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(E338)</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Emulsifying</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agent in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some</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dairy</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products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2" name="ZoneTexte 41">
            <a:extLst>
              <a:ext uri="{FF2B5EF4-FFF2-40B4-BE49-F238E27FC236}">
                <a16:creationId xmlns:a16="http://schemas.microsoft.com/office/drawing/2014/main" id="{35C3B193-3951-AB28-A824-45589059104F}"/>
              </a:ext>
            </a:extLst>
          </p:cNvPr>
          <p:cNvSpPr txBox="1"/>
          <p:nvPr/>
        </p:nvSpPr>
        <p:spPr>
          <a:xfrm>
            <a:off x="9454722" y="2302900"/>
            <a:ext cx="5978430" cy="2184765"/>
          </a:xfrm>
          <a:prstGeom prst="rect">
            <a:avLst/>
          </a:prstGeom>
          <a:noFill/>
        </p:spPr>
        <p:txBody>
          <a:bodyPr wrap="square">
            <a:spAutoFit/>
          </a:bodyPr>
          <a:lstStyle/>
          <a:p>
            <a:pPr>
              <a:lnSpc>
                <a:spcPct val="107000"/>
              </a:lnSpc>
              <a:spcAft>
                <a:spcPts val="800"/>
              </a:spcAft>
              <a:buNone/>
            </a:pP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D. Pharmaceutical Applications: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pH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regulator</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in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medical</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solutions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Raw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material</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for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some</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pharmaceutical</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salts</a:t>
            </a:r>
            <a:endParaRPr lang="fr-FR"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4" name="ZoneTexte 43">
            <a:extLst>
              <a:ext uri="{FF2B5EF4-FFF2-40B4-BE49-F238E27FC236}">
                <a16:creationId xmlns:a16="http://schemas.microsoft.com/office/drawing/2014/main" id="{A54FC9F4-6090-28CE-3E4E-762AE94E4249}"/>
              </a:ext>
            </a:extLst>
          </p:cNvPr>
          <p:cNvSpPr txBox="1"/>
          <p:nvPr/>
        </p:nvSpPr>
        <p:spPr>
          <a:xfrm>
            <a:off x="9289828" y="6303635"/>
            <a:ext cx="6381706" cy="3209405"/>
          </a:xfrm>
          <a:prstGeom prst="rect">
            <a:avLst/>
          </a:prstGeom>
          <a:noFill/>
        </p:spPr>
        <p:txBody>
          <a:bodyPr wrap="square">
            <a:spAutoFit/>
          </a:bodyPr>
          <a:lstStyle/>
          <a:p>
            <a:pPr>
              <a:lnSpc>
                <a:spcPct val="107000"/>
              </a:lnSpc>
              <a:spcAft>
                <a:spcPts val="800"/>
              </a:spcAft>
              <a:buNone/>
            </a:pP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E. Water </a:t>
            </a:r>
            <a:r>
              <a:rPr lang="fr-FR" sz="3200" b="1" kern="0" dirty="0" err="1">
                <a:effectLst/>
                <a:latin typeface="Times New Roman" panose="02020603050405020304" pitchFamily="18" charset="0"/>
                <a:ea typeface="Times New Roman" panose="02020603050405020304" pitchFamily="18" charset="0"/>
                <a:cs typeface="Arial" panose="020B0604020202020204" pitchFamily="34" charset="0"/>
              </a:rPr>
              <a:t>Treatment</a:t>
            </a: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 &amp; </a:t>
            </a:r>
            <a:r>
              <a:rPr lang="fr-FR" sz="3200" b="1" kern="0" dirty="0" err="1">
                <a:effectLst/>
                <a:latin typeface="Times New Roman" panose="02020603050405020304" pitchFamily="18" charset="0"/>
                <a:ea typeface="Times New Roman" panose="02020603050405020304" pitchFamily="18" charset="0"/>
                <a:cs typeface="Arial" panose="020B0604020202020204" pitchFamily="34" charset="0"/>
              </a:rPr>
              <a:t>Detergents</a:t>
            </a:r>
            <a:r>
              <a:rPr lang="fr-FR" sz="3200" b="1"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2400" b="1"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Source for phosphates and polyphosphates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Helps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remove</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hardness</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in water</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Used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in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industrial</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and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household</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detergents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6" name="Connecteur droit 45">
            <a:extLst>
              <a:ext uri="{FF2B5EF4-FFF2-40B4-BE49-F238E27FC236}">
                <a16:creationId xmlns:a16="http://schemas.microsoft.com/office/drawing/2014/main" id="{27D1F898-3181-1D47-B7E2-B4485349CDF0}"/>
              </a:ext>
            </a:extLst>
          </p:cNvPr>
          <p:cNvCxnSpPr/>
          <p:nvPr/>
        </p:nvCxnSpPr>
        <p:spPr>
          <a:xfrm>
            <a:off x="9143999" y="1823076"/>
            <a:ext cx="0" cy="8297235"/>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Connecteur droit 47">
            <a:extLst>
              <a:ext uri="{FF2B5EF4-FFF2-40B4-BE49-F238E27FC236}">
                <a16:creationId xmlns:a16="http://schemas.microsoft.com/office/drawing/2014/main" id="{C0DF989C-FCF4-0E5C-A3D8-39C594064D95}"/>
              </a:ext>
            </a:extLst>
          </p:cNvPr>
          <p:cNvCxnSpPr>
            <a:cxnSpLocks/>
          </p:cNvCxnSpPr>
          <p:nvPr/>
        </p:nvCxnSpPr>
        <p:spPr>
          <a:xfrm flipV="1">
            <a:off x="0" y="4186952"/>
            <a:ext cx="9143999" cy="45296"/>
          </a:xfrm>
          <a:prstGeom prst="line">
            <a:avLst/>
          </a:prstGeom>
        </p:spPr>
        <p:style>
          <a:lnRef idx="3">
            <a:schemeClr val="accent2"/>
          </a:lnRef>
          <a:fillRef idx="0">
            <a:schemeClr val="accent2"/>
          </a:fillRef>
          <a:effectRef idx="2">
            <a:schemeClr val="accent2"/>
          </a:effectRef>
          <a:fontRef idx="minor">
            <a:schemeClr val="tx1"/>
          </a:fontRef>
        </p:style>
      </p:cxnSp>
      <p:pic>
        <p:nvPicPr>
          <p:cNvPr id="49" name="Image 48">
            <a:extLst>
              <a:ext uri="{FF2B5EF4-FFF2-40B4-BE49-F238E27FC236}">
                <a16:creationId xmlns:a16="http://schemas.microsoft.com/office/drawing/2014/main" id="{AD8A1EB3-11D1-0F88-F848-45B65249F942}"/>
              </a:ext>
            </a:extLst>
          </p:cNvPr>
          <p:cNvPicPr>
            <a:picLocks noChangeAspect="1"/>
          </p:cNvPicPr>
          <p:nvPr/>
        </p:nvPicPr>
        <p:blipFill>
          <a:blip r:embed="rId2"/>
          <a:stretch>
            <a:fillRect/>
          </a:stretch>
        </p:blipFill>
        <p:spPr>
          <a:xfrm>
            <a:off x="15671535" y="783022"/>
            <a:ext cx="1828716" cy="2409172"/>
          </a:xfrm>
          <a:prstGeom prst="rect">
            <a:avLst/>
          </a:prstGeom>
        </p:spPr>
      </p:pic>
      <p:sp>
        <p:nvSpPr>
          <p:cNvPr id="11" name="ZoneTexte 10">
            <a:extLst>
              <a:ext uri="{FF2B5EF4-FFF2-40B4-BE49-F238E27FC236}">
                <a16:creationId xmlns:a16="http://schemas.microsoft.com/office/drawing/2014/main" id="{89E626F6-9735-CA4E-7EE5-94FCF47660AE}"/>
              </a:ext>
            </a:extLst>
          </p:cNvPr>
          <p:cNvSpPr txBox="1"/>
          <p:nvPr/>
        </p:nvSpPr>
        <p:spPr>
          <a:xfrm>
            <a:off x="190501" y="7716812"/>
            <a:ext cx="9166860" cy="2221442"/>
          </a:xfrm>
          <a:prstGeom prst="rect">
            <a:avLst/>
          </a:prstGeom>
          <a:noFill/>
        </p:spPr>
        <p:txBody>
          <a:bodyPr wrap="square">
            <a:spAutoFit/>
          </a:bodyPr>
          <a:lstStyle/>
          <a:p>
            <a:pPr>
              <a:lnSpc>
                <a:spcPct val="107000"/>
              </a:lnSpc>
              <a:spcAft>
                <a:spcPts val="800"/>
              </a:spcAft>
              <a:buNone/>
            </a:pP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C.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Metal</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b="1" kern="0" dirty="0" err="1">
                <a:effectLst/>
                <a:latin typeface="Times New Roman" panose="02020603050405020304" pitchFamily="18" charset="0"/>
                <a:ea typeface="Times New Roman" panose="02020603050405020304" pitchFamily="18" charset="0"/>
                <a:cs typeface="Arial" panose="020B0604020202020204" pitchFamily="34" charset="0"/>
              </a:rPr>
              <a:t>Treatment</a:t>
            </a:r>
            <a:r>
              <a:rPr lang="fr-FR" sz="2800" b="1" kern="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Rust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removal</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Metal</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cleaning</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Producing</a:t>
            </a:r>
            <a:r>
              <a:rPr lang="fr-FR" sz="2800" kern="0" dirty="0">
                <a:effectLst/>
                <a:latin typeface="Times New Roman" panose="02020603050405020304" pitchFamily="18" charset="0"/>
                <a:ea typeface="Times New Roman" panose="02020603050405020304" pitchFamily="18" charset="0"/>
                <a:cs typeface="Arial" panose="020B0604020202020204" pitchFamily="34" charset="0"/>
              </a:rPr>
              <a:t> protective phosphate </a:t>
            </a:r>
            <a:r>
              <a:rPr lang="fr-FR" sz="2800" kern="0" dirty="0" err="1">
                <a:effectLst/>
                <a:latin typeface="Times New Roman" panose="02020603050405020304" pitchFamily="18" charset="0"/>
                <a:ea typeface="Times New Roman" panose="02020603050405020304" pitchFamily="18" charset="0"/>
                <a:cs typeface="Arial" panose="020B0604020202020204" pitchFamily="34" charset="0"/>
              </a:rPr>
              <a:t>coatings</a:t>
            </a:r>
            <a:endParaRPr lang="fr-FR" sz="2400" kern="1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12" name="Connecteur droit 11">
            <a:extLst>
              <a:ext uri="{FF2B5EF4-FFF2-40B4-BE49-F238E27FC236}">
                <a16:creationId xmlns:a16="http://schemas.microsoft.com/office/drawing/2014/main" id="{50A937A3-63D2-FED2-2A45-F2C7CEABEF01}"/>
              </a:ext>
            </a:extLst>
          </p:cNvPr>
          <p:cNvCxnSpPr>
            <a:cxnSpLocks/>
          </p:cNvCxnSpPr>
          <p:nvPr/>
        </p:nvCxnSpPr>
        <p:spPr>
          <a:xfrm>
            <a:off x="20700" y="7477409"/>
            <a:ext cx="912329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Connecteur droit 14">
            <a:extLst>
              <a:ext uri="{FF2B5EF4-FFF2-40B4-BE49-F238E27FC236}">
                <a16:creationId xmlns:a16="http://schemas.microsoft.com/office/drawing/2014/main" id="{25DF1D6E-D8D9-E2F2-2107-0FB830C46D12}"/>
              </a:ext>
            </a:extLst>
          </p:cNvPr>
          <p:cNvCxnSpPr>
            <a:cxnSpLocks/>
          </p:cNvCxnSpPr>
          <p:nvPr/>
        </p:nvCxnSpPr>
        <p:spPr>
          <a:xfrm>
            <a:off x="9109666" y="5703145"/>
            <a:ext cx="9178334" cy="0"/>
          </a:xfrm>
          <a:prstGeom prst="line">
            <a:avLst/>
          </a:prstGeom>
        </p:spPr>
        <p:style>
          <a:lnRef idx="3">
            <a:schemeClr val="accent2"/>
          </a:lnRef>
          <a:fillRef idx="0">
            <a:schemeClr val="accent2"/>
          </a:fillRef>
          <a:effectRef idx="2">
            <a:schemeClr val="accent2"/>
          </a:effectRef>
          <a:fontRef idx="minor">
            <a:schemeClr val="tx1"/>
          </a:fontRef>
        </p:style>
      </p:cxnSp>
      <p:pic>
        <p:nvPicPr>
          <p:cNvPr id="1026" name="Picture 2" descr="الأسمدة الكيميائية الأحادية.. مصادر الفوسفور وفوائد نترات الكالسيوم">
            <a:extLst>
              <a:ext uri="{FF2B5EF4-FFF2-40B4-BE49-F238E27FC236}">
                <a16:creationId xmlns:a16="http://schemas.microsoft.com/office/drawing/2014/main" id="{7F625AE1-71B3-3ABE-6782-577E1E9F95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1" y="1716753"/>
            <a:ext cx="3547065" cy="2409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F2D7E3F8-1676-3CDE-D034-D97AB6C7905B}"/>
              </a:ext>
            </a:extLst>
          </p:cNvPr>
          <p:cNvPicPr>
            <a:picLocks noChangeAspect="1"/>
          </p:cNvPicPr>
          <p:nvPr/>
        </p:nvPicPr>
        <p:blipFill>
          <a:blip r:embed="rId4"/>
          <a:srcRect t="27143"/>
          <a:stretch/>
        </p:blipFill>
        <p:spPr>
          <a:xfrm>
            <a:off x="5562601" y="4243513"/>
            <a:ext cx="3581399" cy="2458074"/>
          </a:xfrm>
          <a:prstGeom prst="rect">
            <a:avLst/>
          </a:prstGeom>
          <a:ln>
            <a:noFill/>
          </a:ln>
          <a:effectLst>
            <a:softEdge rad="112500"/>
          </a:effectLst>
        </p:spPr>
      </p:pic>
      <p:pic>
        <p:nvPicPr>
          <p:cNvPr id="21" name="Image 20">
            <a:extLst>
              <a:ext uri="{FF2B5EF4-FFF2-40B4-BE49-F238E27FC236}">
                <a16:creationId xmlns:a16="http://schemas.microsoft.com/office/drawing/2014/main" id="{29E6F521-327C-E9CE-84FE-7ABB8F085137}"/>
              </a:ext>
            </a:extLst>
          </p:cNvPr>
          <p:cNvPicPr>
            <a:picLocks noChangeAspect="1"/>
          </p:cNvPicPr>
          <p:nvPr/>
        </p:nvPicPr>
        <p:blipFill>
          <a:blip r:embed="rId5"/>
          <a:stretch>
            <a:fillRect/>
          </a:stretch>
        </p:blipFill>
        <p:spPr>
          <a:xfrm>
            <a:off x="5562602" y="7477409"/>
            <a:ext cx="3564230" cy="1933288"/>
          </a:xfrm>
          <a:prstGeom prst="rect">
            <a:avLst/>
          </a:prstGeom>
          <a:ln>
            <a:noFill/>
          </a:ln>
          <a:effectLst>
            <a:softEdge rad="112500"/>
          </a:effectLst>
        </p:spPr>
      </p:pic>
      <p:pic>
        <p:nvPicPr>
          <p:cNvPr id="23" name="Image 22">
            <a:extLst>
              <a:ext uri="{FF2B5EF4-FFF2-40B4-BE49-F238E27FC236}">
                <a16:creationId xmlns:a16="http://schemas.microsoft.com/office/drawing/2014/main" id="{C79D46E9-6E55-BD23-6415-0FC54C7C6331}"/>
              </a:ext>
            </a:extLst>
          </p:cNvPr>
          <p:cNvPicPr>
            <a:picLocks noChangeAspect="1"/>
          </p:cNvPicPr>
          <p:nvPr/>
        </p:nvPicPr>
        <p:blipFill>
          <a:blip r:embed="rId6"/>
          <a:stretch>
            <a:fillRect/>
          </a:stretch>
        </p:blipFill>
        <p:spPr>
          <a:xfrm>
            <a:off x="13943718" y="3143213"/>
            <a:ext cx="3965820" cy="2409172"/>
          </a:xfrm>
          <a:prstGeom prst="rect">
            <a:avLst/>
          </a:prstGeom>
          <a:ln>
            <a:noFill/>
          </a:ln>
          <a:effectLst>
            <a:softEdge rad="112500"/>
          </a:effectLst>
        </p:spPr>
      </p:pic>
      <p:pic>
        <p:nvPicPr>
          <p:cNvPr id="25" name="Image 24">
            <a:extLst>
              <a:ext uri="{FF2B5EF4-FFF2-40B4-BE49-F238E27FC236}">
                <a16:creationId xmlns:a16="http://schemas.microsoft.com/office/drawing/2014/main" id="{C4488242-933F-93BB-95BA-E0E6314CB9D5}"/>
              </a:ext>
            </a:extLst>
          </p:cNvPr>
          <p:cNvPicPr>
            <a:picLocks noChangeAspect="1"/>
          </p:cNvPicPr>
          <p:nvPr/>
        </p:nvPicPr>
        <p:blipFill>
          <a:blip r:embed="rId7"/>
          <a:stretch>
            <a:fillRect/>
          </a:stretch>
        </p:blipFill>
        <p:spPr>
          <a:xfrm>
            <a:off x="14516100" y="7477409"/>
            <a:ext cx="3734031" cy="280959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Effect transition="in" filter="fade">
                                      <p:cBhvr>
                                        <p:cTn id="14" dur="500"/>
                                        <p:tgtEl>
                                          <p:spTgt spid="3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animEffect transition="in" filter="fade">
                                      <p:cBhvr>
                                        <p:cTn id="19" dur="500"/>
                                        <p:tgtEl>
                                          <p:spTgt spid="3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Effect transition="in" filter="fade">
                                      <p:cBhvr>
                                        <p:cTn id="24" dur="500"/>
                                        <p:tgtEl>
                                          <p:spTgt spid="39">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xEl>
                                              <p:pRg st="2" end="2"/>
                                            </p:txEl>
                                          </p:spTgt>
                                        </p:tgtEl>
                                        <p:attrNameLst>
                                          <p:attrName>style.visibility</p:attrName>
                                        </p:attrNameLst>
                                      </p:cBhvr>
                                      <p:to>
                                        <p:strVal val="visible"/>
                                      </p:to>
                                    </p:set>
                                    <p:animEffect transition="in" filter="fade">
                                      <p:cBhvr>
                                        <p:cTn id="27" dur="500"/>
                                        <p:tgtEl>
                                          <p:spTgt spid="39">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xEl>
                                              <p:pRg st="3" end="3"/>
                                            </p:txEl>
                                          </p:spTgt>
                                        </p:tgtEl>
                                        <p:attrNameLst>
                                          <p:attrName>style.visibility</p:attrName>
                                        </p:attrNameLst>
                                      </p:cBhvr>
                                      <p:to>
                                        <p:strVal val="visible"/>
                                      </p:to>
                                    </p:set>
                                    <p:animEffect transition="in" filter="fade">
                                      <p:cBhvr>
                                        <p:cTn id="30" dur="500"/>
                                        <p:tgtEl>
                                          <p:spTgt spid="39">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xEl>
                                              <p:pRg st="4" end="4"/>
                                            </p:txEl>
                                          </p:spTgt>
                                        </p:tgtEl>
                                        <p:attrNameLst>
                                          <p:attrName>style.visibility</p:attrName>
                                        </p:attrNameLst>
                                      </p:cBhvr>
                                      <p:to>
                                        <p:strVal val="visible"/>
                                      </p:to>
                                    </p:set>
                                    <p:animEffect transition="in" filter="fade">
                                      <p:cBhvr>
                                        <p:cTn id="33" dur="500"/>
                                        <p:tgtEl>
                                          <p:spTgt spid="3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fade">
                                      <p:cBhvr>
                                        <p:cTn id="43" dur="500"/>
                                        <p:tgtEl>
                                          <p:spTgt spid="11">
                                            <p:txEl>
                                              <p:p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xEl>
                                              <p:pRg st="2" end="2"/>
                                            </p:txEl>
                                          </p:spTgt>
                                        </p:tgtEl>
                                        <p:attrNameLst>
                                          <p:attrName>style.visibility</p:attrName>
                                        </p:attrNameLst>
                                      </p:cBhvr>
                                      <p:to>
                                        <p:strVal val="visible"/>
                                      </p:to>
                                    </p:set>
                                    <p:animEffect transition="in" filter="fade">
                                      <p:cBhvr>
                                        <p:cTn id="46" dur="500"/>
                                        <p:tgtEl>
                                          <p:spTgt spid="11">
                                            <p:txEl>
                                              <p:pRg st="2" end="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fade">
                                      <p:cBhvr>
                                        <p:cTn id="49" dur="500"/>
                                        <p:tgtEl>
                                          <p:spTgt spid="11">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2">
                                            <p:txEl>
                                              <p:pRg st="0" end="0"/>
                                            </p:txEl>
                                          </p:spTgt>
                                        </p:tgtEl>
                                        <p:attrNameLst>
                                          <p:attrName>style.visibility</p:attrName>
                                        </p:attrNameLst>
                                      </p:cBhvr>
                                      <p:to>
                                        <p:strVal val="visible"/>
                                      </p:to>
                                    </p:set>
                                    <p:anim calcmode="lin" valueType="num">
                                      <p:cBhvr additive="base">
                                        <p:cTn id="5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2">
                                            <p:txEl>
                                              <p:pRg st="1" end="1"/>
                                            </p:txEl>
                                          </p:spTgt>
                                        </p:tgtEl>
                                        <p:attrNameLst>
                                          <p:attrName>style.visibility</p:attrName>
                                        </p:attrNameLst>
                                      </p:cBhvr>
                                      <p:to>
                                        <p:strVal val="visible"/>
                                      </p:to>
                                    </p:set>
                                    <p:animEffect transition="in" filter="fade">
                                      <p:cBhvr>
                                        <p:cTn id="60" dur="1000"/>
                                        <p:tgtEl>
                                          <p:spTgt spid="42">
                                            <p:txEl>
                                              <p:pRg st="1" end="1"/>
                                            </p:txEl>
                                          </p:spTgt>
                                        </p:tgtEl>
                                      </p:cBhvr>
                                    </p:animEffect>
                                    <p:anim calcmode="lin" valueType="num">
                                      <p:cBhvr>
                                        <p:cTn id="61"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42">
                                            <p:txEl>
                                              <p:pRg st="1" end="1"/>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2">
                                            <p:txEl>
                                              <p:pRg st="2" end="2"/>
                                            </p:txEl>
                                          </p:spTgt>
                                        </p:tgtEl>
                                        <p:attrNameLst>
                                          <p:attrName>style.visibility</p:attrName>
                                        </p:attrNameLst>
                                      </p:cBhvr>
                                      <p:to>
                                        <p:strVal val="visible"/>
                                      </p:to>
                                    </p:set>
                                    <p:animEffect transition="in" filter="fade">
                                      <p:cBhvr>
                                        <p:cTn id="65" dur="1000"/>
                                        <p:tgtEl>
                                          <p:spTgt spid="42">
                                            <p:txEl>
                                              <p:pRg st="2" end="2"/>
                                            </p:txEl>
                                          </p:spTgt>
                                        </p:tgtEl>
                                      </p:cBhvr>
                                    </p:animEffect>
                                    <p:anim calcmode="lin" valueType="num">
                                      <p:cBhvr>
                                        <p:cTn id="66" dur="1000" fill="hold"/>
                                        <p:tgtEl>
                                          <p:spTgt spid="42">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4">
                                            <p:txEl>
                                              <p:pRg st="0" end="0"/>
                                            </p:txEl>
                                          </p:spTgt>
                                        </p:tgtEl>
                                        <p:attrNameLst>
                                          <p:attrName>style.visibility</p:attrName>
                                        </p:attrNameLst>
                                      </p:cBhvr>
                                      <p:to>
                                        <p:strVal val="visible"/>
                                      </p:to>
                                    </p:set>
                                    <p:animEffect transition="in" filter="fade">
                                      <p:cBhvr>
                                        <p:cTn id="72" dur="500"/>
                                        <p:tgtEl>
                                          <p:spTgt spid="4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4">
                                            <p:txEl>
                                              <p:pRg st="1" end="1"/>
                                            </p:txEl>
                                          </p:spTgt>
                                        </p:tgtEl>
                                        <p:attrNameLst>
                                          <p:attrName>style.visibility</p:attrName>
                                        </p:attrNameLst>
                                      </p:cBhvr>
                                      <p:to>
                                        <p:strVal val="visible"/>
                                      </p:to>
                                    </p:set>
                                    <p:animEffect transition="in" filter="fade">
                                      <p:cBhvr>
                                        <p:cTn id="77" dur="1000"/>
                                        <p:tgtEl>
                                          <p:spTgt spid="44">
                                            <p:txEl>
                                              <p:pRg st="1" end="1"/>
                                            </p:txEl>
                                          </p:spTgt>
                                        </p:tgtEl>
                                      </p:cBhvr>
                                    </p:animEffect>
                                    <p:anim calcmode="lin" valueType="num">
                                      <p:cBhvr>
                                        <p:cTn id="78" dur="1000" fill="hold"/>
                                        <p:tgtEl>
                                          <p:spTgt spid="44">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44">
                                            <p:txEl>
                                              <p:pRg st="1" end="1"/>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xEl>
                                              <p:pRg st="2" end="2"/>
                                            </p:txEl>
                                          </p:spTgt>
                                        </p:tgtEl>
                                        <p:attrNameLst>
                                          <p:attrName>style.visibility</p:attrName>
                                        </p:attrNameLst>
                                      </p:cBhvr>
                                      <p:to>
                                        <p:strVal val="visible"/>
                                      </p:to>
                                    </p:set>
                                    <p:animEffect transition="in" filter="fade">
                                      <p:cBhvr>
                                        <p:cTn id="82" dur="1000"/>
                                        <p:tgtEl>
                                          <p:spTgt spid="44">
                                            <p:txEl>
                                              <p:pRg st="2" end="2"/>
                                            </p:txEl>
                                          </p:spTgt>
                                        </p:tgtEl>
                                      </p:cBhvr>
                                    </p:animEffect>
                                    <p:anim calcmode="lin" valueType="num">
                                      <p:cBhvr>
                                        <p:cTn id="83" dur="1000" fill="hold"/>
                                        <p:tgtEl>
                                          <p:spTgt spid="44">
                                            <p:txEl>
                                              <p:pRg st="2" end="2"/>
                                            </p:txEl>
                                          </p:spTgt>
                                        </p:tgtEl>
                                        <p:attrNameLst>
                                          <p:attrName>ppt_x</p:attrName>
                                        </p:attrNameLst>
                                      </p:cBhvr>
                                      <p:tavLst>
                                        <p:tav tm="0">
                                          <p:val>
                                            <p:strVal val="#ppt_x"/>
                                          </p:val>
                                        </p:tav>
                                        <p:tav tm="100000">
                                          <p:val>
                                            <p:strVal val="#ppt_x"/>
                                          </p:val>
                                        </p:tav>
                                      </p:tavLst>
                                    </p:anim>
                                    <p:anim calcmode="lin" valueType="num">
                                      <p:cBhvr>
                                        <p:cTn id="84" dur="1000" fill="hold"/>
                                        <p:tgtEl>
                                          <p:spTgt spid="44">
                                            <p:txEl>
                                              <p:pRg st="2" end="2"/>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xEl>
                                              <p:pRg st="3" end="3"/>
                                            </p:txEl>
                                          </p:spTgt>
                                        </p:tgtEl>
                                        <p:attrNameLst>
                                          <p:attrName>style.visibility</p:attrName>
                                        </p:attrNameLst>
                                      </p:cBhvr>
                                      <p:to>
                                        <p:strVal val="visible"/>
                                      </p:to>
                                    </p:set>
                                    <p:animEffect transition="in" filter="fade">
                                      <p:cBhvr>
                                        <p:cTn id="87" dur="1000"/>
                                        <p:tgtEl>
                                          <p:spTgt spid="44">
                                            <p:txEl>
                                              <p:pRg st="3" end="3"/>
                                            </p:txEl>
                                          </p:spTgt>
                                        </p:tgtEl>
                                      </p:cBhvr>
                                    </p:animEffect>
                                    <p:anim calcmode="lin" valueType="num">
                                      <p:cBhvr>
                                        <p:cTn id="88" dur="1000" fill="hold"/>
                                        <p:tgtEl>
                                          <p:spTgt spid="44">
                                            <p:txEl>
                                              <p:pRg st="3" end="3"/>
                                            </p:txEl>
                                          </p:spTgt>
                                        </p:tgtEl>
                                        <p:attrNameLst>
                                          <p:attrName>ppt_x</p:attrName>
                                        </p:attrNameLst>
                                      </p:cBhvr>
                                      <p:tavLst>
                                        <p:tav tm="0">
                                          <p:val>
                                            <p:strVal val="#ppt_x"/>
                                          </p:val>
                                        </p:tav>
                                        <p:tav tm="100000">
                                          <p:val>
                                            <p:strVal val="#ppt_x"/>
                                          </p:val>
                                        </p:tav>
                                      </p:tavLst>
                                    </p:anim>
                                    <p:anim calcmode="lin" valueType="num">
                                      <p:cBhvr>
                                        <p:cTn id="89" dur="1000" fill="hold"/>
                                        <p:tgtEl>
                                          <p:spTgt spid="4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4103B-5140-BAF1-C997-E7B29E28AE3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872EB9-E4B6-1936-1777-C472D6C8BCE8}"/>
              </a:ext>
            </a:extLst>
          </p:cNvPr>
          <p:cNvSpPr/>
          <p:nvPr/>
        </p:nvSpPr>
        <p:spPr>
          <a:xfrm rot="-6128820">
            <a:off x="-939340" y="2968671"/>
            <a:ext cx="8994098" cy="822960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3">
              <a:alphaModFix amt="57000"/>
            </a:blip>
            <a:stretch>
              <a:fillRect/>
            </a:stretch>
          </a:blipFill>
        </p:spPr>
        <p:txBody>
          <a:bodyPr/>
          <a:lstStyle/>
          <a:p>
            <a:endParaRPr lang="fr-FR" dirty="0"/>
          </a:p>
        </p:txBody>
      </p:sp>
      <p:sp>
        <p:nvSpPr>
          <p:cNvPr id="3" name="Freeform 3">
            <a:extLst>
              <a:ext uri="{FF2B5EF4-FFF2-40B4-BE49-F238E27FC236}">
                <a16:creationId xmlns:a16="http://schemas.microsoft.com/office/drawing/2014/main" id="{0A651BC4-CCD2-07F2-64C5-0749B1508ED0}"/>
              </a:ext>
            </a:extLst>
          </p:cNvPr>
          <p:cNvSpPr/>
          <p:nvPr/>
        </p:nvSpPr>
        <p:spPr>
          <a:xfrm>
            <a:off x="-1524000" y="-5250240"/>
            <a:ext cx="7581519" cy="8229600"/>
          </a:xfrm>
          <a:custGeom>
            <a:avLst/>
            <a:gdLst/>
            <a:ahLst/>
            <a:cxnLst/>
            <a:rect l="l" t="t" r="r" b="b"/>
            <a:pathLst>
              <a:path w="7581519" h="8229600">
                <a:moveTo>
                  <a:pt x="0" y="0"/>
                </a:moveTo>
                <a:lnTo>
                  <a:pt x="7581519" y="0"/>
                </a:lnTo>
                <a:lnTo>
                  <a:pt x="7581519" y="8229600"/>
                </a:lnTo>
                <a:lnTo>
                  <a:pt x="0" y="8229600"/>
                </a:lnTo>
                <a:lnTo>
                  <a:pt x="0" y="0"/>
                </a:lnTo>
                <a:close/>
              </a:path>
            </a:pathLst>
          </a:custGeom>
          <a:blipFill>
            <a:blip r:embed="rId4">
              <a:alphaModFix amt="46000"/>
            </a:blip>
            <a:stretch>
              <a:fillRect/>
            </a:stretch>
          </a:blipFill>
        </p:spPr>
      </p:sp>
      <p:sp>
        <p:nvSpPr>
          <p:cNvPr id="8" name="Freeform 8">
            <a:extLst>
              <a:ext uri="{FF2B5EF4-FFF2-40B4-BE49-F238E27FC236}">
                <a16:creationId xmlns:a16="http://schemas.microsoft.com/office/drawing/2014/main" id="{49678DC1-945D-2B44-03D9-524A4C447FFC}"/>
              </a:ext>
            </a:extLst>
          </p:cNvPr>
          <p:cNvSpPr/>
          <p:nvPr/>
        </p:nvSpPr>
        <p:spPr>
          <a:xfrm>
            <a:off x="4939514" y="-2347419"/>
            <a:ext cx="10794561" cy="10166514"/>
          </a:xfrm>
          <a:custGeom>
            <a:avLst/>
            <a:gdLst/>
            <a:ahLst/>
            <a:cxnLst/>
            <a:rect l="l" t="t" r="r" b="b"/>
            <a:pathLst>
              <a:path w="10794561" h="10166514">
                <a:moveTo>
                  <a:pt x="0" y="0"/>
                </a:moveTo>
                <a:lnTo>
                  <a:pt x="10794561" y="0"/>
                </a:lnTo>
                <a:lnTo>
                  <a:pt x="10794561" y="10166515"/>
                </a:lnTo>
                <a:lnTo>
                  <a:pt x="0" y="10166515"/>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sp>
      <p:sp>
        <p:nvSpPr>
          <p:cNvPr id="10" name="ZoneTexte 9">
            <a:extLst>
              <a:ext uri="{FF2B5EF4-FFF2-40B4-BE49-F238E27FC236}">
                <a16:creationId xmlns:a16="http://schemas.microsoft.com/office/drawing/2014/main" id="{113ED77E-1ADE-A75D-A14A-3AA1B649D6CE}"/>
              </a:ext>
            </a:extLst>
          </p:cNvPr>
          <p:cNvSpPr txBox="1"/>
          <p:nvPr/>
        </p:nvSpPr>
        <p:spPr>
          <a:xfrm>
            <a:off x="4944830" y="211005"/>
            <a:ext cx="12512298" cy="1446550"/>
          </a:xfrm>
          <a:prstGeom prst="rect">
            <a:avLst/>
          </a:prstGeom>
          <a:noFill/>
        </p:spPr>
        <p:txBody>
          <a:bodyPr wrap="square">
            <a:spAutoFit/>
          </a:bodyPr>
          <a:lstStyle/>
          <a:p>
            <a:pPr>
              <a:buNone/>
            </a:pPr>
            <a:r>
              <a:rPr lang="en-US" sz="4800" b="1" dirty="0"/>
              <a:t>5. Safety Precautions:</a:t>
            </a:r>
          </a:p>
          <a:p>
            <a:pPr>
              <a:buNone/>
            </a:pPr>
            <a:endParaRPr lang="en-US" sz="4000" b="1" dirty="0"/>
          </a:p>
        </p:txBody>
      </p:sp>
      <p:sp>
        <p:nvSpPr>
          <p:cNvPr id="14" name="ZoneTexte 13">
            <a:extLst>
              <a:ext uri="{FF2B5EF4-FFF2-40B4-BE49-F238E27FC236}">
                <a16:creationId xmlns:a16="http://schemas.microsoft.com/office/drawing/2014/main" id="{B8900DE3-CE16-A0A5-395E-3D2407473DAC}"/>
              </a:ext>
            </a:extLst>
          </p:cNvPr>
          <p:cNvSpPr txBox="1"/>
          <p:nvPr/>
        </p:nvSpPr>
        <p:spPr>
          <a:xfrm>
            <a:off x="1618035" y="3614525"/>
            <a:ext cx="12522630" cy="2062103"/>
          </a:xfrm>
          <a:prstGeom prst="rect">
            <a:avLst/>
          </a:prstGeom>
          <a:noFill/>
        </p:spPr>
        <p:txBody>
          <a:bodyPr wrap="square">
            <a:spAutoFit/>
          </a:bodyPr>
          <a:lstStyle/>
          <a:p>
            <a:pPr>
              <a:buNone/>
            </a:pPr>
            <a:r>
              <a:rPr lang="en-US" sz="3200" b="1" dirty="0"/>
              <a:t>In case of Handling</a:t>
            </a:r>
          </a:p>
          <a:p>
            <a:pPr>
              <a:buFont typeface="Arial" panose="020B0604020202020204" pitchFamily="34" charset="0"/>
              <a:buChar char="•"/>
            </a:pPr>
            <a:r>
              <a:rPr lang="en-US" sz="3200" dirty="0"/>
              <a:t>Wear acid-resistant gloves and protective eyewear.</a:t>
            </a:r>
          </a:p>
          <a:p>
            <a:pPr>
              <a:buFont typeface="Arial" panose="020B0604020202020204" pitchFamily="34" charset="0"/>
              <a:buChar char="•"/>
            </a:pPr>
            <a:r>
              <a:rPr lang="en-US" sz="3200" dirty="0"/>
              <a:t>Work in well-ventilated areas.</a:t>
            </a:r>
          </a:p>
          <a:p>
            <a:pPr>
              <a:buFont typeface="Arial" panose="020B0604020202020204" pitchFamily="34" charset="0"/>
              <a:buChar char="•"/>
            </a:pPr>
            <a:r>
              <a:rPr lang="en-US" sz="3200" dirty="0"/>
              <a:t>Avoid contact with skin and eyes</a:t>
            </a:r>
            <a:r>
              <a:rPr lang="en-US" sz="2800" dirty="0"/>
              <a:t>.</a:t>
            </a:r>
          </a:p>
        </p:txBody>
      </p:sp>
      <p:sp>
        <p:nvSpPr>
          <p:cNvPr id="16" name="ZoneTexte 15">
            <a:extLst>
              <a:ext uri="{FF2B5EF4-FFF2-40B4-BE49-F238E27FC236}">
                <a16:creationId xmlns:a16="http://schemas.microsoft.com/office/drawing/2014/main" id="{60B7B975-591C-CF0D-A94D-03B6CA233EFA}"/>
              </a:ext>
            </a:extLst>
          </p:cNvPr>
          <p:cNvSpPr txBox="1"/>
          <p:nvPr/>
        </p:nvSpPr>
        <p:spPr>
          <a:xfrm>
            <a:off x="3810000" y="6119601"/>
            <a:ext cx="12522630" cy="1631216"/>
          </a:xfrm>
          <a:prstGeom prst="rect">
            <a:avLst/>
          </a:prstGeom>
          <a:noFill/>
        </p:spPr>
        <p:txBody>
          <a:bodyPr wrap="square">
            <a:spAutoFit/>
          </a:bodyPr>
          <a:lstStyle/>
          <a:p>
            <a:pPr>
              <a:buNone/>
            </a:pPr>
            <a:r>
              <a:rPr lang="en-US" sz="3600" b="1" dirty="0"/>
              <a:t>In case of Storing</a:t>
            </a:r>
          </a:p>
          <a:p>
            <a:pPr>
              <a:buFont typeface="Arial" panose="020B0604020202020204" pitchFamily="34" charset="0"/>
              <a:buChar char="•"/>
            </a:pPr>
            <a:r>
              <a:rPr lang="en-US" sz="3200" dirty="0"/>
              <a:t>Keep away from strong bases and reactive metals.</a:t>
            </a:r>
          </a:p>
          <a:p>
            <a:pPr>
              <a:buFont typeface="Arial" panose="020B0604020202020204" pitchFamily="34" charset="0"/>
              <a:buChar char="•"/>
            </a:pPr>
            <a:r>
              <a:rPr lang="en-US" sz="3200" dirty="0"/>
              <a:t>Store in corrosion-resistant containers.</a:t>
            </a:r>
          </a:p>
        </p:txBody>
      </p:sp>
      <p:sp>
        <p:nvSpPr>
          <p:cNvPr id="18" name="ZoneTexte 17">
            <a:extLst>
              <a:ext uri="{FF2B5EF4-FFF2-40B4-BE49-F238E27FC236}">
                <a16:creationId xmlns:a16="http://schemas.microsoft.com/office/drawing/2014/main" id="{7C9F0330-FCA1-67E9-D7C3-C9087D07AD24}"/>
              </a:ext>
            </a:extLst>
          </p:cNvPr>
          <p:cNvSpPr txBox="1"/>
          <p:nvPr/>
        </p:nvSpPr>
        <p:spPr>
          <a:xfrm>
            <a:off x="6339238" y="7933248"/>
            <a:ext cx="11670224" cy="2123658"/>
          </a:xfrm>
          <a:prstGeom prst="rect">
            <a:avLst/>
          </a:prstGeom>
          <a:noFill/>
        </p:spPr>
        <p:txBody>
          <a:bodyPr wrap="square">
            <a:spAutoFit/>
          </a:bodyPr>
          <a:lstStyle/>
          <a:p>
            <a:pPr>
              <a:buNone/>
            </a:pPr>
            <a:r>
              <a:rPr lang="en-US" sz="3600" b="1" dirty="0"/>
              <a:t>In case of Spills</a:t>
            </a:r>
          </a:p>
          <a:p>
            <a:pPr>
              <a:buFont typeface="Arial" panose="020B0604020202020204" pitchFamily="34" charset="0"/>
              <a:buChar char="•"/>
            </a:pPr>
            <a:r>
              <a:rPr lang="en-US" sz="3200" dirty="0"/>
              <a:t>Dilute with plenty of water.</a:t>
            </a:r>
          </a:p>
          <a:p>
            <a:pPr>
              <a:buFont typeface="Arial" panose="020B0604020202020204" pitchFamily="34" charset="0"/>
              <a:buChar char="•"/>
            </a:pPr>
            <a:r>
              <a:rPr lang="en-US" sz="3200" dirty="0"/>
              <a:t>Avoid direct contact.</a:t>
            </a:r>
          </a:p>
          <a:p>
            <a:pPr>
              <a:buFont typeface="Arial" panose="020B0604020202020204" pitchFamily="34" charset="0"/>
              <a:buChar char="•"/>
            </a:pPr>
            <a:r>
              <a:rPr lang="en-US" sz="3200" dirty="0"/>
              <a:t>Use corrosion-resistant tools for cleanup.</a:t>
            </a:r>
          </a:p>
        </p:txBody>
      </p:sp>
      <p:sp>
        <p:nvSpPr>
          <p:cNvPr id="19" name="Rectangle 1">
            <a:extLst>
              <a:ext uri="{FF2B5EF4-FFF2-40B4-BE49-F238E27FC236}">
                <a16:creationId xmlns:a16="http://schemas.microsoft.com/office/drawing/2014/main" id="{E399C344-5D6C-CB2D-2F4B-387249743F07}"/>
              </a:ext>
            </a:extLst>
          </p:cNvPr>
          <p:cNvSpPr>
            <a:spLocks noChangeArrowheads="1"/>
          </p:cNvSpPr>
          <p:nvPr/>
        </p:nvSpPr>
        <p:spPr bwMode="auto">
          <a:xfrm>
            <a:off x="863847" y="2172727"/>
            <a:ext cx="132768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2800" b="0" i="0" u="none" strike="noStrike" cap="none" normalizeH="0" baseline="0" dirty="0">
                <a:ln>
                  <a:noFill/>
                </a:ln>
                <a:solidFill>
                  <a:schemeClr val="tx1"/>
                </a:solidFill>
                <a:effectLst/>
                <a:latin typeface="Arial" panose="020B0604020202020204" pitchFamily="34" charset="0"/>
              </a:rPr>
              <a:t>H3PO4 </a:t>
            </a:r>
            <a:r>
              <a:rPr lang="fr-FR" altLang="fr-FR" sz="2800" dirty="0" err="1">
                <a:latin typeface="Arial" panose="020B0604020202020204" pitchFamily="34" charset="0"/>
              </a:rPr>
              <a:t>is</a:t>
            </a:r>
            <a:r>
              <a:rPr lang="fr-FR" altLang="fr-FR" sz="2800" dirty="0">
                <a:latin typeface="Arial" panose="020B0604020202020204" pitchFamily="34" charset="0"/>
              </a:rPr>
              <a:t> not </a:t>
            </a:r>
            <a:r>
              <a:rPr kumimoji="0" lang="fr-FR" altLang="fr-FR" sz="2800" b="0" i="0" u="none" strike="noStrike" cap="none" normalizeH="0" baseline="0" dirty="0" err="1">
                <a:ln>
                  <a:noFill/>
                </a:ln>
                <a:solidFill>
                  <a:schemeClr val="tx1"/>
                </a:solidFill>
                <a:effectLst/>
                <a:latin typeface="Arial" panose="020B0604020202020204" pitchFamily="34" charset="0"/>
              </a:rPr>
              <a:t>highly</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toxic</a:t>
            </a:r>
            <a:r>
              <a:rPr kumimoji="0" lang="fr-FR" altLang="fr-FR" sz="2800" b="0" i="0" u="none" strike="noStrike" cap="none" normalizeH="0" baseline="0" dirty="0">
                <a:ln>
                  <a:noFill/>
                </a:ln>
                <a:solidFill>
                  <a:schemeClr val="tx1"/>
                </a:solidFill>
                <a:effectLst/>
                <a:latin typeface="Arial" panose="020B0604020202020204" pitchFamily="34" charset="0"/>
              </a:rPr>
              <a:t>, but </a:t>
            </a:r>
            <a:r>
              <a:rPr kumimoji="0" lang="fr-FR" altLang="fr-FR" sz="2800" b="1" i="0" u="none" strike="noStrike" cap="none" normalizeH="0" baseline="0" dirty="0">
                <a:ln>
                  <a:noFill/>
                </a:ln>
                <a:solidFill>
                  <a:schemeClr val="tx1"/>
                </a:solidFill>
                <a:effectLst/>
                <a:latin typeface="Arial" panose="020B0604020202020204" pitchFamily="34" charset="0"/>
              </a:rPr>
              <a:t>corrosive</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especially</a:t>
            </a:r>
            <a:r>
              <a:rPr kumimoji="0" lang="fr-FR" altLang="fr-FR" sz="2800" b="0" i="0" u="none" strike="noStrike" cap="none" normalizeH="0" baseline="0" dirty="0">
                <a:ln>
                  <a:noFill/>
                </a:ln>
                <a:solidFill>
                  <a:schemeClr val="tx1"/>
                </a:solidFill>
                <a:effectLst/>
                <a:latin typeface="Arial" panose="020B0604020202020204" pitchFamily="34" charset="0"/>
              </a:rPr>
              <a:t> in </a:t>
            </a:r>
            <a:r>
              <a:rPr kumimoji="0" lang="fr-FR" altLang="fr-FR" sz="2800" b="0" i="0" u="none" strike="noStrike" cap="none" normalizeH="0" baseline="0" dirty="0" err="1">
                <a:ln>
                  <a:noFill/>
                </a:ln>
                <a:solidFill>
                  <a:schemeClr val="tx1"/>
                </a:solidFill>
                <a:effectLst/>
                <a:latin typeface="Arial" panose="020B0604020202020204" pitchFamily="34" charset="0"/>
              </a:rPr>
              <a:t>concentrated</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form</a:t>
            </a:r>
            <a:r>
              <a:rPr lang="fr-FR" altLang="fr-FR" sz="2800" dirty="0" err="1">
                <a:latin typeface="Arial" panose="020B0604020202020204" pitchFamily="34" charset="0"/>
              </a:rPr>
              <a:t>,</a:t>
            </a:r>
            <a:r>
              <a:rPr kumimoji="0" lang="fr-FR" altLang="fr-FR" sz="2800" b="0" i="0" u="none" strike="noStrike" cap="none" normalizeH="0" baseline="0" dirty="0" err="1">
                <a:ln>
                  <a:noFill/>
                </a:ln>
                <a:solidFill>
                  <a:schemeClr val="tx1"/>
                </a:solidFill>
                <a:effectLst/>
                <a:latin typeface="Arial" panose="020B0604020202020204" pitchFamily="34" charset="0"/>
              </a:rPr>
              <a:t>must</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be</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disposed</a:t>
            </a:r>
            <a:r>
              <a:rPr kumimoji="0" lang="fr-FR" altLang="fr-FR" sz="2800" b="0" i="0" u="none" strike="noStrike" cap="none" normalizeH="0" baseline="0" dirty="0">
                <a:ln>
                  <a:noFill/>
                </a:ln>
                <a:solidFill>
                  <a:schemeClr val="tx1"/>
                </a:solidFill>
                <a:effectLst/>
                <a:latin typeface="Arial" panose="020B0604020202020204" pitchFamily="34" charset="0"/>
              </a:rPr>
              <a:t> of </a:t>
            </a:r>
            <a:r>
              <a:rPr kumimoji="0" lang="fr-FR" altLang="fr-FR" sz="2800" b="0" i="0" u="none" strike="noStrike" cap="none" normalizeH="0" baseline="0" dirty="0" err="1">
                <a:ln>
                  <a:noFill/>
                </a:ln>
                <a:solidFill>
                  <a:schemeClr val="tx1"/>
                </a:solidFill>
                <a:effectLst/>
                <a:latin typeface="Arial" panose="020B0604020202020204" pitchFamily="34" charset="0"/>
              </a:rPr>
              <a:t>according</a:t>
            </a:r>
            <a:r>
              <a:rPr kumimoji="0" lang="fr-FR" altLang="fr-FR" sz="2800" b="0" i="0" u="none" strike="noStrike" cap="none" normalizeH="0" baseline="0" dirty="0">
                <a:ln>
                  <a:noFill/>
                </a:ln>
                <a:solidFill>
                  <a:schemeClr val="tx1"/>
                </a:solidFill>
                <a:effectLst/>
                <a:latin typeface="Arial" panose="020B0604020202020204" pitchFamily="34" charset="0"/>
              </a:rPr>
              <a:t> to </a:t>
            </a:r>
            <a:r>
              <a:rPr kumimoji="0" lang="fr-FR" altLang="fr-FR" sz="2800" b="0" i="0" u="none" strike="noStrike" cap="none" normalizeH="0" baseline="0" dirty="0" err="1">
                <a:ln>
                  <a:noFill/>
                </a:ln>
                <a:solidFill>
                  <a:schemeClr val="tx1"/>
                </a:solidFill>
                <a:effectLst/>
                <a:latin typeface="Arial" panose="020B0604020202020204" pitchFamily="34" charset="0"/>
              </a:rPr>
              <a:t>environmental</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safety</a:t>
            </a:r>
            <a:r>
              <a:rPr kumimoji="0" lang="fr-FR" altLang="fr-FR" sz="2800" b="0" i="0" u="none" strike="noStrike" cap="none" normalizeH="0" baseline="0" dirty="0">
                <a:ln>
                  <a:noFill/>
                </a:ln>
                <a:solidFill>
                  <a:schemeClr val="tx1"/>
                </a:solidFill>
                <a:effectLst/>
                <a:latin typeface="Arial" panose="020B0604020202020204" pitchFamily="34" charset="0"/>
              </a:rPr>
              <a:t> </a:t>
            </a:r>
            <a:r>
              <a:rPr kumimoji="0" lang="fr-FR" altLang="fr-FR" sz="2800" b="0" i="0" u="none" strike="noStrike" cap="none" normalizeH="0" baseline="0" dirty="0" err="1">
                <a:ln>
                  <a:noFill/>
                </a:ln>
                <a:solidFill>
                  <a:schemeClr val="tx1"/>
                </a:solidFill>
                <a:effectLst/>
                <a:latin typeface="Arial" panose="020B0604020202020204" pitchFamily="34" charset="0"/>
              </a:rPr>
              <a:t>regulations</a:t>
            </a:r>
            <a:r>
              <a:rPr kumimoji="0" lang="fr-FR" altLang="fr-FR" sz="2800" b="0" i="0" u="none" strike="noStrike" cap="none" normalizeH="0" baseline="0" dirty="0">
                <a:ln>
                  <a:noFill/>
                </a:ln>
                <a:solidFill>
                  <a:schemeClr val="tx1"/>
                </a:solidFill>
                <a:effectLst/>
                <a:latin typeface="Arial" panose="020B0604020202020204" pitchFamily="34" charset="0"/>
              </a:rPr>
              <a:t>.</a:t>
            </a:r>
          </a:p>
        </p:txBody>
      </p:sp>
      <p:pic>
        <p:nvPicPr>
          <p:cNvPr id="2055" name="Picture 7" descr="Afficher l’image source">
            <a:extLst>
              <a:ext uri="{FF2B5EF4-FFF2-40B4-BE49-F238E27FC236}">
                <a16:creationId xmlns:a16="http://schemas.microsoft.com/office/drawing/2014/main" id="{F66837CE-A20C-15B6-E217-527C399D8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36717" y="1870700"/>
            <a:ext cx="451485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1A3B353B-29CF-729C-91CD-EE2D4B461D62}"/>
              </a:ext>
            </a:extLst>
          </p:cNvPr>
          <p:cNvPicPr>
            <a:picLocks noChangeAspect="1"/>
          </p:cNvPicPr>
          <p:nvPr/>
        </p:nvPicPr>
        <p:blipFill>
          <a:blip r:embed="rId8"/>
          <a:stretch>
            <a:fillRect/>
          </a:stretch>
        </p:blipFill>
        <p:spPr>
          <a:xfrm>
            <a:off x="13494611" y="5264677"/>
            <a:ext cx="4514851" cy="4628516"/>
          </a:xfrm>
          <a:prstGeom prst="rect">
            <a:avLst/>
          </a:prstGeom>
        </p:spPr>
      </p:pic>
      <p:pic>
        <p:nvPicPr>
          <p:cNvPr id="25" name="Graphique 24" descr="Langue des signes">
            <a:extLst>
              <a:ext uri="{FF2B5EF4-FFF2-40B4-BE49-F238E27FC236}">
                <a16:creationId xmlns:a16="http://schemas.microsoft.com/office/drawing/2014/main" id="{F8524841-7865-E774-49FE-B8494C2D56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29620" y="3306649"/>
            <a:ext cx="914400" cy="914400"/>
          </a:xfrm>
          <a:prstGeom prst="rect">
            <a:avLst/>
          </a:prstGeom>
        </p:spPr>
      </p:pic>
      <p:pic>
        <p:nvPicPr>
          <p:cNvPr id="27" name="Graphique 26" descr="Grange">
            <a:extLst>
              <a:ext uri="{FF2B5EF4-FFF2-40B4-BE49-F238E27FC236}">
                <a16:creationId xmlns:a16="http://schemas.microsoft.com/office/drawing/2014/main" id="{8E45C25E-9A4A-B11B-61D7-54FD95366D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4152" y="5858898"/>
            <a:ext cx="914400" cy="914400"/>
          </a:xfrm>
          <a:prstGeom prst="rect">
            <a:avLst/>
          </a:prstGeom>
        </p:spPr>
      </p:pic>
      <p:pic>
        <p:nvPicPr>
          <p:cNvPr id="29" name="Graphique 28" descr="Filtrer">
            <a:extLst>
              <a:ext uri="{FF2B5EF4-FFF2-40B4-BE49-F238E27FC236}">
                <a16:creationId xmlns:a16="http://schemas.microsoft.com/office/drawing/2014/main" id="{25EE446E-62B5-54C0-F612-A8D248BE77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48454" y="7849586"/>
            <a:ext cx="914400" cy="914400"/>
          </a:xfrm>
          <a:prstGeom prst="rect">
            <a:avLst/>
          </a:prstGeom>
        </p:spPr>
      </p:pic>
      <p:cxnSp>
        <p:nvCxnSpPr>
          <p:cNvPr id="31" name="Connecteur droit 30">
            <a:extLst>
              <a:ext uri="{FF2B5EF4-FFF2-40B4-BE49-F238E27FC236}">
                <a16:creationId xmlns:a16="http://schemas.microsoft.com/office/drawing/2014/main" id="{FBCDB87D-C257-9016-29DB-7279189DA6F6}"/>
              </a:ext>
            </a:extLst>
          </p:cNvPr>
          <p:cNvCxnSpPr/>
          <p:nvPr/>
        </p:nvCxnSpPr>
        <p:spPr>
          <a:xfrm>
            <a:off x="62759" y="1257300"/>
            <a:ext cx="18225241" cy="1524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66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1000"/>
                                        <p:tgtEl>
                                          <p:spTgt spid="19">
                                            <p:txEl>
                                              <p:pRg st="0" end="0"/>
                                            </p:txEl>
                                          </p:spTgt>
                                        </p:tgtEl>
                                      </p:cBhvr>
                                    </p:animEffect>
                                    <p:anim calcmode="lin" valueType="num">
                                      <p:cBhvr>
                                        <p:cTn id="14"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 calcmode="lin" valueType="num">
                                      <p:cBhvr additive="base">
                                        <p:cTn id="2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 calcmode="lin" valueType="num">
                                      <p:cBhvr additive="base">
                                        <p:cTn id="28"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 calcmode="lin" valueType="num">
                                      <p:cBhvr additive="base">
                                        <p:cTn id="32"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1000"/>
                                        <p:tgtEl>
                                          <p:spTgt spid="16">
                                            <p:txEl>
                                              <p:pRg st="0" end="0"/>
                                            </p:txEl>
                                          </p:spTgt>
                                        </p:tgtEl>
                                      </p:cBhvr>
                                    </p:animEffect>
                                    <p:anim calcmode="lin" valueType="num">
                                      <p:cBhvr>
                                        <p:cTn id="3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fade">
                                      <p:cBhvr>
                                        <p:cTn id="43" dur="1000"/>
                                        <p:tgtEl>
                                          <p:spTgt spid="16">
                                            <p:txEl>
                                              <p:pRg st="1" end="1"/>
                                            </p:txEl>
                                          </p:spTgt>
                                        </p:tgtEl>
                                      </p:cBhvr>
                                    </p:animEffect>
                                    <p:anim calcmode="lin" valueType="num">
                                      <p:cBhvr>
                                        <p:cTn id="44"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1000"/>
                                        <p:tgtEl>
                                          <p:spTgt spid="16">
                                            <p:txEl>
                                              <p:pRg st="2" end="2"/>
                                            </p:txEl>
                                          </p:spTgt>
                                        </p:tgtEl>
                                      </p:cBhvr>
                                    </p:animEffect>
                                    <p:anim calcmode="lin" valueType="num">
                                      <p:cBhvr>
                                        <p:cTn id="4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8">
                                            <p:txEl>
                                              <p:pRg st="1" end="1"/>
                                            </p:txEl>
                                          </p:spTgt>
                                        </p:tgtEl>
                                        <p:attrNameLst>
                                          <p:attrName>style.visibility</p:attrName>
                                        </p:attrNameLst>
                                      </p:cBhvr>
                                      <p:to>
                                        <p:strVal val="visible"/>
                                      </p:to>
                                    </p:set>
                                    <p:anim calcmode="lin" valueType="num">
                                      <p:cBhvr additive="base">
                                        <p:cTn id="5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8">
                                            <p:txEl>
                                              <p:pRg st="2" end="2"/>
                                            </p:txEl>
                                          </p:spTgt>
                                        </p:tgtEl>
                                        <p:attrNameLst>
                                          <p:attrName>style.visibility</p:attrName>
                                        </p:attrNameLst>
                                      </p:cBhvr>
                                      <p:to>
                                        <p:strVal val="visible"/>
                                      </p:to>
                                    </p:set>
                                    <p:anim calcmode="lin" valueType="num">
                                      <p:cBhvr additive="base">
                                        <p:cTn id="6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8">
                                            <p:txEl>
                                              <p:pRg st="3" end="3"/>
                                            </p:txEl>
                                          </p:spTgt>
                                        </p:tgtEl>
                                        <p:attrNameLst>
                                          <p:attrName>style.visibility</p:attrName>
                                        </p:attrNameLst>
                                      </p:cBhvr>
                                      <p:to>
                                        <p:strVal val="visible"/>
                                      </p:to>
                                    </p:set>
                                    <p:anim calcmode="lin" valueType="num">
                                      <p:cBhvr additive="base">
                                        <p:cTn id="67"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F5"/>
        </a:solidFill>
        <a:effectLst/>
      </p:bgPr>
    </p:bg>
    <p:spTree>
      <p:nvGrpSpPr>
        <p:cNvPr id="1" name=""/>
        <p:cNvGrpSpPr/>
        <p:nvPr/>
      </p:nvGrpSpPr>
      <p:grpSpPr>
        <a:xfrm>
          <a:off x="0" y="0"/>
          <a:ext cx="0" cy="0"/>
          <a:chOff x="0" y="0"/>
          <a:chExt cx="0" cy="0"/>
        </a:xfrm>
      </p:grpSpPr>
      <p:sp>
        <p:nvSpPr>
          <p:cNvPr id="2" name="Freeform 2"/>
          <p:cNvSpPr/>
          <p:nvPr/>
        </p:nvSpPr>
        <p:spPr>
          <a:xfrm rot="-10800000">
            <a:off x="-3659874" y="6318160"/>
            <a:ext cx="9018740" cy="8229600"/>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2"/>
            <a:stretch>
              <a:fillRect/>
            </a:stretch>
          </a:blipFill>
        </p:spPr>
      </p:sp>
      <p:sp>
        <p:nvSpPr>
          <p:cNvPr id="3" name="Freeform 3"/>
          <p:cNvSpPr/>
          <p:nvPr/>
        </p:nvSpPr>
        <p:spPr>
          <a:xfrm rot="-1065604">
            <a:off x="10184825" y="-4678507"/>
            <a:ext cx="8994098" cy="8229600"/>
          </a:xfrm>
          <a:custGeom>
            <a:avLst/>
            <a:gdLst/>
            <a:ahLst/>
            <a:cxnLst/>
            <a:rect l="l" t="t" r="r" b="b"/>
            <a:pathLst>
              <a:path w="8994098" h="8229600">
                <a:moveTo>
                  <a:pt x="0" y="0"/>
                </a:moveTo>
                <a:lnTo>
                  <a:pt x="8994098" y="0"/>
                </a:lnTo>
                <a:lnTo>
                  <a:pt x="8994098" y="8229600"/>
                </a:lnTo>
                <a:lnTo>
                  <a:pt x="0" y="8229600"/>
                </a:lnTo>
                <a:lnTo>
                  <a:pt x="0" y="0"/>
                </a:lnTo>
                <a:close/>
              </a:path>
            </a:pathLst>
          </a:custGeom>
          <a:blipFill>
            <a:blip r:embed="rId3">
              <a:alphaModFix amt="65000"/>
            </a:blip>
            <a:stretch>
              <a:fillRect/>
            </a:stretch>
          </a:blipFill>
        </p:spPr>
      </p:sp>
      <p:grpSp>
        <p:nvGrpSpPr>
          <p:cNvPr id="4" name="Group 4"/>
          <p:cNvGrpSpPr/>
          <p:nvPr/>
        </p:nvGrpSpPr>
        <p:grpSpPr>
          <a:xfrm>
            <a:off x="2501898" y="3677841"/>
            <a:ext cx="12889218" cy="6026930"/>
            <a:chOff x="0" y="0"/>
            <a:chExt cx="3394691" cy="1587340"/>
          </a:xfrm>
        </p:grpSpPr>
        <p:sp>
          <p:nvSpPr>
            <p:cNvPr id="5" name="Freeform 5"/>
            <p:cNvSpPr/>
            <p:nvPr/>
          </p:nvSpPr>
          <p:spPr>
            <a:xfrm>
              <a:off x="0" y="0"/>
              <a:ext cx="3394691" cy="1587340"/>
            </a:xfrm>
            <a:custGeom>
              <a:avLst/>
              <a:gdLst/>
              <a:ahLst/>
              <a:cxnLst/>
              <a:rect l="l" t="t" r="r" b="b"/>
              <a:pathLst>
                <a:path w="3394691" h="1587340">
                  <a:moveTo>
                    <a:pt x="13815" y="0"/>
                  </a:moveTo>
                  <a:lnTo>
                    <a:pt x="3380876" y="0"/>
                  </a:lnTo>
                  <a:cubicBezTo>
                    <a:pt x="3388506" y="0"/>
                    <a:pt x="3394691" y="6185"/>
                    <a:pt x="3394691" y="13815"/>
                  </a:cubicBezTo>
                  <a:lnTo>
                    <a:pt x="3394691" y="1573525"/>
                  </a:lnTo>
                  <a:cubicBezTo>
                    <a:pt x="3394691" y="1581154"/>
                    <a:pt x="3388506" y="1587340"/>
                    <a:pt x="3380876" y="1587340"/>
                  </a:cubicBezTo>
                  <a:lnTo>
                    <a:pt x="13815" y="1587340"/>
                  </a:lnTo>
                  <a:cubicBezTo>
                    <a:pt x="10151" y="1587340"/>
                    <a:pt x="6637" y="1585884"/>
                    <a:pt x="4046" y="1583293"/>
                  </a:cubicBezTo>
                  <a:cubicBezTo>
                    <a:pt x="1456" y="1580703"/>
                    <a:pt x="0" y="1577189"/>
                    <a:pt x="0" y="1573525"/>
                  </a:cubicBezTo>
                  <a:lnTo>
                    <a:pt x="0" y="13815"/>
                  </a:lnTo>
                  <a:cubicBezTo>
                    <a:pt x="0" y="6185"/>
                    <a:pt x="6185" y="0"/>
                    <a:pt x="13815" y="0"/>
                  </a:cubicBezTo>
                  <a:close/>
                </a:path>
              </a:pathLst>
            </a:custGeom>
            <a:solidFill>
              <a:srgbClr val="000000">
                <a:alpha val="0"/>
              </a:srgbClr>
            </a:solidFill>
            <a:ln w="38100" cap="rnd">
              <a:solidFill>
                <a:srgbClr val="222222"/>
              </a:solidFill>
              <a:prstDash val="solid"/>
              <a:round/>
            </a:ln>
          </p:spPr>
        </p:sp>
        <p:sp>
          <p:nvSpPr>
            <p:cNvPr id="6" name="TextBox 6"/>
            <p:cNvSpPr txBox="1"/>
            <p:nvPr/>
          </p:nvSpPr>
          <p:spPr>
            <a:xfrm>
              <a:off x="0" y="-47625"/>
              <a:ext cx="3394691" cy="1634965"/>
            </a:xfrm>
            <a:prstGeom prst="rect">
              <a:avLst/>
            </a:prstGeom>
          </p:spPr>
          <p:txBody>
            <a:bodyPr lIns="50800" tIns="50800" rIns="50800" bIns="50800" rtlCol="0" anchor="ctr"/>
            <a:lstStyle/>
            <a:p>
              <a:pPr algn="ctr">
                <a:lnSpc>
                  <a:spcPts val="2940"/>
                </a:lnSpc>
              </a:pPr>
              <a:endParaRPr/>
            </a:p>
          </p:txBody>
        </p:sp>
      </p:grpSp>
      <p:sp>
        <p:nvSpPr>
          <p:cNvPr id="7" name="Freeform 7"/>
          <p:cNvSpPr/>
          <p:nvPr/>
        </p:nvSpPr>
        <p:spPr>
          <a:xfrm rot="-428172">
            <a:off x="-1814359" y="596955"/>
            <a:ext cx="4761335" cy="4536254"/>
          </a:xfrm>
          <a:custGeom>
            <a:avLst/>
            <a:gdLst/>
            <a:ahLst/>
            <a:cxnLst/>
            <a:rect l="l" t="t" r="r" b="b"/>
            <a:pathLst>
              <a:path w="4761335" h="4536254">
                <a:moveTo>
                  <a:pt x="0" y="0"/>
                </a:moveTo>
                <a:lnTo>
                  <a:pt x="4761335" y="0"/>
                </a:lnTo>
                <a:lnTo>
                  <a:pt x="4761335" y="4536254"/>
                </a:lnTo>
                <a:lnTo>
                  <a:pt x="0" y="4536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650720" y="6318160"/>
            <a:ext cx="4463931" cy="3968840"/>
          </a:xfrm>
          <a:custGeom>
            <a:avLst/>
            <a:gdLst/>
            <a:ahLst/>
            <a:cxnLst/>
            <a:rect l="l" t="t" r="r" b="b"/>
            <a:pathLst>
              <a:path w="4463931" h="3968840">
                <a:moveTo>
                  <a:pt x="0" y="0"/>
                </a:moveTo>
                <a:lnTo>
                  <a:pt x="4463931" y="0"/>
                </a:lnTo>
                <a:lnTo>
                  <a:pt x="4463931" y="3968840"/>
                </a:lnTo>
                <a:lnTo>
                  <a:pt x="0" y="39688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3439786" y="919207"/>
            <a:ext cx="11013441" cy="1649283"/>
          </a:xfrm>
          <a:prstGeom prst="rect">
            <a:avLst/>
          </a:prstGeom>
        </p:spPr>
        <p:txBody>
          <a:bodyPr lIns="0" tIns="0" rIns="0" bIns="0" rtlCol="0" anchor="t">
            <a:spAutoFit/>
          </a:bodyPr>
          <a:lstStyle/>
          <a:p>
            <a:pPr algn="ctr">
              <a:lnSpc>
                <a:spcPts val="11550"/>
              </a:lnSpc>
            </a:pPr>
            <a:r>
              <a:rPr lang="en-US" sz="14260" dirty="0">
                <a:solidFill>
                  <a:srgbClr val="222222"/>
                </a:solidFill>
                <a:latin typeface="Fat"/>
                <a:ea typeface="Fat"/>
                <a:cs typeface="Fat"/>
                <a:sym typeface="Fat"/>
              </a:rPr>
              <a:t>Conclusion</a:t>
            </a:r>
          </a:p>
        </p:txBody>
      </p:sp>
      <p:sp>
        <p:nvSpPr>
          <p:cNvPr id="12" name="Freeform 12"/>
          <p:cNvSpPr/>
          <p:nvPr/>
        </p:nvSpPr>
        <p:spPr>
          <a:xfrm rot="134122">
            <a:off x="1410129" y="7017547"/>
            <a:ext cx="2183539" cy="2278836"/>
          </a:xfrm>
          <a:custGeom>
            <a:avLst/>
            <a:gdLst/>
            <a:ahLst/>
            <a:cxnLst/>
            <a:rect l="l" t="t" r="r" b="b"/>
            <a:pathLst>
              <a:path w="2183539" h="2278836">
                <a:moveTo>
                  <a:pt x="0" y="0"/>
                </a:moveTo>
                <a:lnTo>
                  <a:pt x="2183539" y="0"/>
                </a:lnTo>
                <a:lnTo>
                  <a:pt x="2183539" y="2278836"/>
                </a:lnTo>
                <a:lnTo>
                  <a:pt x="0" y="22788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ZoneTexte 13">
            <a:extLst>
              <a:ext uri="{FF2B5EF4-FFF2-40B4-BE49-F238E27FC236}">
                <a16:creationId xmlns:a16="http://schemas.microsoft.com/office/drawing/2014/main" id="{F70F7B32-8B94-02B5-4A17-DB29D399A9A1}"/>
              </a:ext>
            </a:extLst>
          </p:cNvPr>
          <p:cNvSpPr txBox="1"/>
          <p:nvPr/>
        </p:nvSpPr>
        <p:spPr>
          <a:xfrm>
            <a:off x="3637280" y="4354124"/>
            <a:ext cx="10231120" cy="3108543"/>
          </a:xfrm>
          <a:prstGeom prst="rect">
            <a:avLst/>
          </a:prstGeom>
          <a:noFill/>
        </p:spPr>
        <p:txBody>
          <a:bodyPr wrap="square">
            <a:spAutoFit/>
          </a:bodyPr>
          <a:lstStyle/>
          <a:p>
            <a:pPr algn="ctr"/>
            <a:r>
              <a:rPr lang="en-US" sz="2800" dirty="0">
                <a:latin typeface="Arial Black" panose="020B0A04020102020204" pitchFamily="34" charset="0"/>
              </a:rPr>
              <a:t>phosphoric acid (H₃PO₄) is a vital chemical with wide industrial uses, from fertilizers to food processing. Its unique structure gives it valuable properties, but it must always be handled with proper safety precautions. Understanding its composition, uses, and risks helps ensure that it is applied effectively and safely in modern industry.</a:t>
            </a:r>
            <a:endParaRPr lang="fr-FR" sz="2800"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Black_and_Cream_Minimalist_Chemistry_Thesis_Defense_Presentation</Template>
  <TotalTime>117</TotalTime>
  <Words>620</Words>
  <Application>Microsoft Office PowerPoint</Application>
  <PresentationFormat>Personnalisé</PresentationFormat>
  <Paragraphs>98</Paragraphs>
  <Slides>10</Slides>
  <Notes>1</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10</vt:i4>
      </vt:variant>
    </vt:vector>
  </HeadingPairs>
  <TitlesOfParts>
    <vt:vector size="25" baseType="lpstr">
      <vt:lpstr>Algerian</vt:lpstr>
      <vt:lpstr>Arial</vt:lpstr>
      <vt:lpstr>DM Sans</vt:lpstr>
      <vt:lpstr>Courier New</vt:lpstr>
      <vt:lpstr>Calibri</vt:lpstr>
      <vt:lpstr>Times New Roman</vt:lpstr>
      <vt:lpstr>Bahnschrift Condensed</vt:lpstr>
      <vt:lpstr>Elephant</vt:lpstr>
      <vt:lpstr>Tw Cen MT Condensed Extra Bold</vt:lpstr>
      <vt:lpstr>Arial Black</vt:lpstr>
      <vt:lpstr>Symbol</vt:lpstr>
      <vt:lpstr>Aldhabi</vt:lpstr>
      <vt:lpstr>DM Sans Bold</vt:lpstr>
      <vt:lpstr>Fat</vt:lpstr>
      <vt:lpstr>Thème Office</vt:lpstr>
      <vt:lpstr>Présentation PowerPoint</vt:lpstr>
      <vt:lpstr>Présentation PowerPoint</vt:lpstr>
      <vt:lpstr>Présentation PowerPoint</vt:lpstr>
      <vt:lpstr>Mineral Chemistry</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swsn swsn</dc:creator>
  <cp:lastModifiedBy>swsn swsn</cp:lastModifiedBy>
  <cp:revision>4</cp:revision>
  <dcterms:created xsi:type="dcterms:W3CDTF">2025-11-27T23:24:20Z</dcterms:created>
  <dcterms:modified xsi:type="dcterms:W3CDTF">2025-11-28T16:58:16Z</dcterms:modified>
  <dc:identifier>DAG5o9Bt4Zo</dc:identifier>
</cp:coreProperties>
</file>