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Lst>
  <p:notesMasterIdLst>
    <p:notesMasterId r:id="rId25"/>
  </p:notesMasterIdLst>
  <p:sldIdLst>
    <p:sldId id="286" r:id="rId3"/>
    <p:sldId id="338" r:id="rId4"/>
    <p:sldId id="376" r:id="rId5"/>
    <p:sldId id="388" r:id="rId6"/>
    <p:sldId id="347" r:id="rId7"/>
    <p:sldId id="381" r:id="rId8"/>
    <p:sldId id="383" r:id="rId9"/>
    <p:sldId id="382" r:id="rId10"/>
    <p:sldId id="384" r:id="rId11"/>
    <p:sldId id="398" r:id="rId12"/>
    <p:sldId id="385" r:id="rId13"/>
    <p:sldId id="386" r:id="rId14"/>
    <p:sldId id="389" r:id="rId15"/>
    <p:sldId id="387" r:id="rId16"/>
    <p:sldId id="348" r:id="rId17"/>
    <p:sldId id="395" r:id="rId18"/>
    <p:sldId id="396" r:id="rId19"/>
    <p:sldId id="390" r:id="rId20"/>
    <p:sldId id="349" r:id="rId21"/>
    <p:sldId id="391" r:id="rId22"/>
    <p:sldId id="394" r:id="rId23"/>
    <p:sldId id="397" r:id="rId24"/>
  </p:sldIdLst>
  <p:sldSz cx="9144000" cy="6858000" type="screen4x3"/>
  <p:notesSz cx="6742113" cy="9872663"/>
  <p:defaultTextStyle>
    <a:defPPr>
      <a:defRPr lang="fr-FR"/>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6600"/>
    <a:srgbClr val="CCFF66"/>
    <a:srgbClr val="FFFF00"/>
    <a:srgbClr val="FF3300"/>
    <a:srgbClr val="969696"/>
    <a:srgbClr val="FFCC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1716" autoAdjust="0"/>
  </p:normalViewPr>
  <p:slideViewPr>
    <p:cSldViewPr>
      <p:cViewPr varScale="1">
        <p:scale>
          <a:sx n="75" d="100"/>
          <a:sy n="75" d="100"/>
        </p:scale>
        <p:origin x="10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en-US" dirty="0"/>
          </a:p>
        </p:txBody>
      </p:sp>
      <p:sp>
        <p:nvSpPr>
          <p:cNvPr id="8195" name="Rectangle 1027"/>
          <p:cNvSpPr>
            <a:spLocks noGrp="1" noChangeArrowheads="1"/>
          </p:cNvSpPr>
          <p:nvPr>
            <p:ph type="dt" idx="1"/>
          </p:nvPr>
        </p:nvSpPr>
        <p:spPr bwMode="auto">
          <a:xfrm>
            <a:off x="382053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en-US" dirty="0"/>
          </a:p>
        </p:txBody>
      </p:sp>
      <p:sp>
        <p:nvSpPr>
          <p:cNvPr id="24580" name="Rectangle 1028"/>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1029"/>
          <p:cNvSpPr>
            <a:spLocks noGrp="1" noChangeArrowheads="1"/>
          </p:cNvSpPr>
          <p:nvPr>
            <p:ph type="body" sz="quarter" idx="3"/>
          </p:nvPr>
        </p:nvSpPr>
        <p:spPr bwMode="auto">
          <a:xfrm>
            <a:off x="898949" y="4689515"/>
            <a:ext cx="4944216"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8198" name="Rectangle 1030"/>
          <p:cNvSpPr>
            <a:spLocks noGrp="1" noChangeArrowheads="1"/>
          </p:cNvSpPr>
          <p:nvPr>
            <p:ph type="ftr" sz="quarter" idx="4"/>
          </p:nvPr>
        </p:nvSpPr>
        <p:spPr bwMode="auto">
          <a:xfrm>
            <a:off x="0"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en-US" dirty="0"/>
          </a:p>
        </p:txBody>
      </p:sp>
      <p:sp>
        <p:nvSpPr>
          <p:cNvPr id="8199" name="Rectangle 1031"/>
          <p:cNvSpPr>
            <a:spLocks noGrp="1" noChangeArrowheads="1"/>
          </p:cNvSpPr>
          <p:nvPr>
            <p:ph type="sldNum" sz="quarter" idx="5"/>
          </p:nvPr>
        </p:nvSpPr>
        <p:spPr bwMode="auto">
          <a:xfrm>
            <a:off x="3820531"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1003600-0EDB-4F17-96C5-0877A2945425}" type="slidenum">
              <a:rPr lang="fr-FR" altLang="en-US"/>
              <a:pPr>
                <a:defRPr/>
              </a:pPr>
              <a:t>‹N°›</a:t>
            </a:fld>
            <a:endParaRPr lang="fr-FR" altLang="en-US" dirty="0"/>
          </a:p>
        </p:txBody>
      </p:sp>
    </p:spTree>
    <p:extLst>
      <p:ext uri="{BB962C8B-B14F-4D97-AF65-F5344CB8AC3E}">
        <p14:creationId xmlns:p14="http://schemas.microsoft.com/office/powerpoint/2010/main" val="162109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smtClean="0">
                <a:solidFill>
                  <a:prstClr val="black"/>
                </a:solidFill>
              </a:rPr>
              <a:pPr/>
              <a:t>1</a:t>
            </a:fld>
            <a:endParaRPr 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10</a:t>
            </a:fld>
            <a:endParaRPr lang="fr-F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11</a:t>
            </a:fld>
            <a:endParaRPr lang="fr-F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12</a:t>
            </a:fld>
            <a:endParaRPr lang="fr-F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13</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14</a:t>
            </a:fld>
            <a:endParaRPr lang="fr-F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15</a:t>
            </a:fld>
            <a:endParaRPr lang="fr-F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16</a:t>
            </a:fld>
            <a:endParaRPr lang="fr-F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17</a:t>
            </a:fld>
            <a:endParaRPr lang="fr-F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18</a:t>
            </a:fld>
            <a:endParaRPr lang="fr-F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19</a:t>
            </a:fld>
            <a:endParaRPr lang="fr-F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a:t>
            </a:fld>
            <a:endParaRPr lang="fr-F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20</a:t>
            </a:fld>
            <a:endParaRPr lang="fr-F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21</a:t>
            </a:fld>
            <a:endParaRPr lang="fr-F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22</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a:t>
            </a:fld>
            <a:endParaRPr 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4</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5</a:t>
            </a:fld>
            <a:endParaRPr lang="fr-F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6</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7</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8</a:t>
            </a:fld>
            <a:endParaRPr lang="fr-F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9</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a:t>Cliquez pour modifier le style du titre</a:t>
            </a: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342029" name="Rectangle 13"/>
          <p:cNvSpPr>
            <a:spLocks noGrp="1" noChangeArrowheads="1"/>
          </p:cNvSpPr>
          <p:nvPr>
            <p:ph type="dt" sz="half" idx="2"/>
          </p:nvPr>
        </p:nvSpPr>
        <p:spPr/>
        <p:txBody>
          <a:bodyPr/>
          <a:lstStyle>
            <a:lvl1pPr>
              <a:defRPr/>
            </a:lvl1pPr>
          </a:lstStyle>
          <a:p>
            <a:fld id="{DE5F01E9-3892-4DE1-8F5F-4045D60B0C3A}" type="datetime1">
              <a:rPr lang="fr-FR" smtClean="0">
                <a:solidFill>
                  <a:srgbClr val="FFFFFF"/>
                </a:solidFill>
              </a:rPr>
              <a:t>31/08/2024</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4970254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B14433C-D167-4C20-9AB9-A17C03ECD358}"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827760997"/>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43AB0F86-8BC7-42DF-97AC-80B2895D7343}"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50911561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DF2070AE-1A17-40FB-9254-284F12D3CAB3}" type="datetime1">
              <a:rPr lang="fr-FR" smtClean="0">
                <a:solidFill>
                  <a:srgbClr val="FFFFFF"/>
                </a:solidFill>
              </a:rPr>
              <a:t>31/08/2024</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0938027"/>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a:t>Cliquez pour modifier le style du titre</a:t>
            </a: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342029" name="Rectangle 13"/>
          <p:cNvSpPr>
            <a:spLocks noGrp="1" noChangeArrowheads="1"/>
          </p:cNvSpPr>
          <p:nvPr>
            <p:ph type="dt" sz="half" idx="2"/>
          </p:nvPr>
        </p:nvSpPr>
        <p:spPr/>
        <p:txBody>
          <a:bodyPr/>
          <a:lstStyle>
            <a:lvl1pPr>
              <a:defRPr/>
            </a:lvl1pPr>
          </a:lstStyle>
          <a:p>
            <a:fld id="{DF0EFB2E-5874-468B-82E3-6F755D46BDAD}" type="datetime1">
              <a:rPr lang="fr-FR" smtClean="0">
                <a:solidFill>
                  <a:srgbClr val="FFFFFF"/>
                </a:solidFill>
              </a:rPr>
              <a:t>31/08/2024</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0324283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16C42E4-CB8C-4A5C-8820-2B6008B4C400}"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953467342"/>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46B44C07-82BF-4C00-ACDD-5B58C3457C72}"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10002386"/>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D7155835-EF26-4A90-84A1-212DFB671117}"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85283003"/>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00ED666B-AA37-49D1-9E44-590C7FFDB2F7}" type="datetime1">
              <a:rPr lang="fr-FR" smtClean="0">
                <a:solidFill>
                  <a:srgbClr val="FFFFFF"/>
                </a:solidFill>
              </a:rPr>
              <a:t>31/08/2024</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13931606"/>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333AB219-438F-4317-B151-2278B609BCC3}" type="datetime1">
              <a:rPr lang="fr-FR" smtClean="0">
                <a:solidFill>
                  <a:srgbClr val="FFFFFF"/>
                </a:solidFill>
              </a:rPr>
              <a:t>31/08/2024</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832185696"/>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82235CCD-AEE4-4DE4-904D-20A8FAFE59B8}" type="datetime1">
              <a:rPr lang="fr-FR" smtClean="0">
                <a:solidFill>
                  <a:srgbClr val="FFFFFF"/>
                </a:solidFill>
              </a:rPr>
              <a:t>31/08/2024</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412942873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CB36A929-F170-484A-8372-F4C371ABB6B9}"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235852753"/>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89DADE4-DB68-423A-BCBD-26C767331E7A}"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318686852"/>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28E15084-8C9F-4E08-919E-5328644B472C}"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297325312"/>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12F6AD3D-9405-4EBB-8DB5-2D924B7906D9}"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685856864"/>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41000DC1-6BF9-4222-8933-52FB5ADC396F}"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645163309"/>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A796C8FF-0281-49A1-8D41-185E0895D7EC}" type="datetime1">
              <a:rPr lang="fr-FR" smtClean="0">
                <a:solidFill>
                  <a:srgbClr val="FFFFFF"/>
                </a:solidFill>
              </a:rPr>
              <a:t>31/08/2024</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47287803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5CA28087-1664-49BE-BC77-74865DE10023}"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97067547"/>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40CC4E7F-A359-444E-9AB4-282C1CF37A44}"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885819868"/>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B2763947-93A1-4DBD-BC94-3DF563FBF302}" type="datetime1">
              <a:rPr lang="fr-FR" smtClean="0">
                <a:solidFill>
                  <a:srgbClr val="FFFFFF"/>
                </a:solidFill>
              </a:rPr>
              <a:t>31/08/2024</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53313154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89C3AFAE-255C-4942-A4B0-D910AAD07ADA}" type="datetime1">
              <a:rPr lang="fr-FR" smtClean="0">
                <a:solidFill>
                  <a:srgbClr val="FFFFFF"/>
                </a:solidFill>
              </a:rPr>
              <a:t>31/08/2024</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0524722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52A07A8D-531D-4184-8C8D-0B66E14E7BF6}" type="datetime1">
              <a:rPr lang="fr-FR" smtClean="0">
                <a:solidFill>
                  <a:srgbClr val="FFFFFF"/>
                </a:solidFill>
              </a:rPr>
              <a:t>31/08/2024</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2452143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A16D49BE-49A2-43A1-AE0F-0F0FE49810C8}"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26851616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74852F1-7BA6-4E79-AF83-CEA11F7ED6C9}"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53810231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CBECAD20-804E-413C-9517-FD724D698AA4}" type="datetime1">
              <a:rPr lang="fr-FR" smtClean="0">
                <a:solidFill>
                  <a:srgbClr val="FFFFFF"/>
                </a:solidFill>
              </a:rPr>
              <a:t>31/08/2024</a:t>
            </a:fld>
            <a:endParaRPr lang="fr-BE"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a:solidFill>
                  <a:srgbClr val="FFFFFF"/>
                </a:solidFill>
              </a:rPr>
              <a:t>1</a:t>
            </a:r>
            <a:endParaRPr lang="fr-BE"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‹N°›</a:t>
            </a:fld>
            <a:endParaRPr lang="fr-BE" dirty="0">
              <a:solidFill>
                <a:srgbClr val="FFFFFF"/>
              </a:solidFill>
            </a:endParaRPr>
          </a:p>
        </p:txBody>
      </p:sp>
    </p:spTree>
    <p:extLst>
      <p:ext uri="{BB962C8B-B14F-4D97-AF65-F5344CB8AC3E}">
        <p14:creationId xmlns:p14="http://schemas.microsoft.com/office/powerpoint/2010/main" val="3116060266"/>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5106609B-75AF-4EE4-A59C-D6F0D599FF3A}" type="datetime1">
              <a:rPr lang="fr-FR" smtClean="0">
                <a:solidFill>
                  <a:srgbClr val="FFFFFF"/>
                </a:solidFill>
              </a:rPr>
              <a:t>31/08/2024</a:t>
            </a:fld>
            <a:endParaRPr lang="fr-BE"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a:solidFill>
                  <a:srgbClr val="FFFFFF"/>
                </a:solidFill>
              </a:rPr>
              <a:t>1</a:t>
            </a:r>
            <a:endParaRPr lang="fr-BE"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‹N°›</a:t>
            </a:fld>
            <a:endParaRPr lang="fr-BE" dirty="0">
              <a:solidFill>
                <a:srgbClr val="FFFFFF"/>
              </a:solidFill>
            </a:endParaRPr>
          </a:p>
        </p:txBody>
      </p:sp>
    </p:spTree>
    <p:extLst>
      <p:ext uri="{BB962C8B-B14F-4D97-AF65-F5344CB8AC3E}">
        <p14:creationId xmlns:p14="http://schemas.microsoft.com/office/powerpoint/2010/main" val="2729802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98520" y="2173750"/>
            <a:ext cx="8791617" cy="1677382"/>
          </a:xfrm>
          <a:prstGeom prst="rect">
            <a:avLst/>
          </a:prstGeom>
          <a:solidFill>
            <a:schemeClr val="accent1"/>
          </a:solidFill>
          <a:ln w="12700" cap="sq">
            <a:noFill/>
            <a:miter lim="800000"/>
            <a:headEnd type="none" w="sm" len="sm"/>
            <a:tailEnd type="none" w="sm" len="sm"/>
          </a:ln>
          <a:effectLst/>
        </p:spPr>
        <p:txBody>
          <a:bodyPr wrap="square">
            <a:spAutoFit/>
          </a:bodyPr>
          <a:lstStyle/>
          <a:p>
            <a:pPr algn="ctr" fontAlgn="auto">
              <a:spcBef>
                <a:spcPts val="0"/>
              </a:spcBef>
              <a:spcAft>
                <a:spcPts val="0"/>
              </a:spcAft>
            </a:pPr>
            <a:r>
              <a:rPr lang="en-US" sz="25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Seismic Engineering</a:t>
            </a:r>
          </a:p>
          <a:p>
            <a:pPr algn="ctr" fontAlgn="auto">
              <a:spcBef>
                <a:spcPts val="0"/>
              </a:spcBef>
              <a:spcAft>
                <a:spcPts val="0"/>
              </a:spcAft>
            </a:pPr>
            <a:r>
              <a:rPr lang="en-US" sz="2500" b="1" dirty="0" err="1">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Génie</a:t>
            </a:r>
            <a:r>
              <a:rPr lang="en-US" sz="25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a:t>
            </a:r>
            <a:r>
              <a:rPr lang="en-US" sz="2500" b="1" dirty="0" err="1">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parasismique</a:t>
            </a:r>
            <a:r>
              <a:rPr lang="en-US" sz="25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(Master2 G.C)</a:t>
            </a:r>
          </a:p>
          <a:p>
            <a:pPr algn="ctr" fontAlgn="auto">
              <a:spcBef>
                <a:spcPts val="0"/>
              </a:spcBef>
              <a:spcAft>
                <a:spcPts val="0"/>
              </a:spcAft>
            </a:pPr>
            <a:r>
              <a:rPr lang="en-US" sz="2500" b="1" dirty="0">
                <a:solidFill>
                  <a:schemeClr val="bg1">
                    <a:lumMod val="60000"/>
                    <a:lumOff val="40000"/>
                  </a:schemeClr>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Chapter 02:</a:t>
            </a:r>
            <a:r>
              <a:rPr lang="fr-FR" sz="2800" kern="0" dirty="0">
                <a:solidFill>
                  <a:schemeClr val="bg1">
                    <a:lumMod val="60000"/>
                    <a:lumOff val="40000"/>
                  </a:schemeClr>
                </a:solidFill>
                <a:latin typeface="Times New Roman"/>
              </a:rPr>
              <a:t> </a:t>
            </a:r>
            <a:r>
              <a:rPr lang="en-US" sz="2500" b="1" dirty="0">
                <a:solidFill>
                  <a:schemeClr val="bg1">
                    <a:lumMod val="60000"/>
                    <a:lumOff val="40000"/>
                  </a:schemeClr>
                </a:solidFill>
                <a:effectLst>
                  <a:outerShdw blurRad="38100" dist="38100" dir="2700000" algn="tl">
                    <a:srgbClr val="000000"/>
                  </a:outerShdw>
                </a:effectLst>
                <a:latin typeface="Lucida Handwriting" pitchFamily="66" charset="0"/>
                <a:ea typeface="Arial Unicode MS" pitchFamily="34" charset="-128"/>
              </a:rPr>
              <a:t>The objectives of seismic protection and the methods of dimensioning</a:t>
            </a:r>
          </a:p>
        </p:txBody>
      </p:sp>
      <p:sp>
        <p:nvSpPr>
          <p:cNvPr id="9" name="Text Box 19"/>
          <p:cNvSpPr txBox="1">
            <a:spLocks noChangeArrowheads="1"/>
          </p:cNvSpPr>
          <p:nvPr/>
        </p:nvSpPr>
        <p:spPr bwMode="auto">
          <a:xfrm>
            <a:off x="1142976" y="4643446"/>
            <a:ext cx="503238" cy="457200"/>
          </a:xfrm>
          <a:prstGeom prst="rect">
            <a:avLst/>
          </a:prstGeom>
          <a:noFill/>
          <a:ln w="9525">
            <a:noFill/>
            <a:miter lim="800000"/>
            <a:headEnd/>
            <a:tailEnd/>
          </a:ln>
          <a:effectLst/>
        </p:spPr>
        <p:txBody>
          <a:bodyPr>
            <a:spAutoFit/>
          </a:bodyPr>
          <a:lstStyle/>
          <a:p>
            <a:pPr fontAlgn="auto">
              <a:spcBef>
                <a:spcPct val="50000"/>
              </a:spcBef>
              <a:spcAft>
                <a:spcPts val="0"/>
              </a:spcAft>
            </a:pPr>
            <a:r>
              <a:rPr lang="fr-FR" sz="2400" b="1" dirty="0">
                <a:solidFill>
                  <a:srgbClr val="FFFFFF"/>
                </a:solidFill>
                <a:latin typeface="Times New Roman"/>
                <a:sym typeface="Wingdings 2" pitchFamily="18" charset="2"/>
              </a:rPr>
              <a:t></a:t>
            </a:r>
          </a:p>
        </p:txBody>
      </p:sp>
      <p:sp>
        <p:nvSpPr>
          <p:cNvPr id="10" name="Text Box 20"/>
          <p:cNvSpPr txBox="1">
            <a:spLocks noChangeArrowheads="1"/>
          </p:cNvSpPr>
          <p:nvPr/>
        </p:nvSpPr>
        <p:spPr bwMode="auto">
          <a:xfrm>
            <a:off x="1500165" y="4643446"/>
            <a:ext cx="5880147" cy="369332"/>
          </a:xfrm>
          <a:prstGeom prst="rect">
            <a:avLst/>
          </a:prstGeom>
          <a:noFill/>
          <a:ln w="9525">
            <a:noFill/>
            <a:miter lim="800000"/>
            <a:headEnd/>
            <a:tailEnd/>
          </a:ln>
          <a:effectLst/>
        </p:spPr>
        <p:txBody>
          <a:bodyPr wrap="square">
            <a:spAutoFit/>
          </a:bodyPr>
          <a:lstStyle/>
          <a:p>
            <a:pPr fontAlgn="auto">
              <a:spcBef>
                <a:spcPct val="50000"/>
              </a:spcBef>
              <a:spcAft>
                <a:spcPts val="0"/>
              </a:spcAft>
            </a:pPr>
            <a:r>
              <a:rPr lang="en-US" sz="1800" b="1" dirty="0">
                <a:solidFill>
                  <a:srgbClr val="FF0000"/>
                </a:solidFill>
                <a:latin typeface="Arial"/>
                <a:cs typeface="Arial"/>
              </a:rPr>
              <a:t>Responsible:  </a:t>
            </a:r>
            <a:r>
              <a:rPr lang="en-US" sz="1800" b="1" dirty="0">
                <a:latin typeface="Arial"/>
                <a:cs typeface="Arial"/>
              </a:rPr>
              <a:t>Dr. GUETTICHE ABDELHEQ</a:t>
            </a:r>
          </a:p>
        </p:txBody>
      </p:sp>
      <p:sp>
        <p:nvSpPr>
          <p:cNvPr id="15" name="Text Box 18"/>
          <p:cNvSpPr txBox="1">
            <a:spLocks noChangeArrowheads="1"/>
          </p:cNvSpPr>
          <p:nvPr/>
        </p:nvSpPr>
        <p:spPr bwMode="auto">
          <a:xfrm>
            <a:off x="1068365" y="5413090"/>
            <a:ext cx="431800" cy="457200"/>
          </a:xfrm>
          <a:prstGeom prst="rect">
            <a:avLst/>
          </a:prstGeom>
          <a:noFill/>
          <a:ln w="9525">
            <a:noFill/>
            <a:miter lim="800000"/>
            <a:headEnd/>
            <a:tailEnd/>
          </a:ln>
          <a:effectLst/>
        </p:spPr>
        <p:txBody>
          <a:bodyPr>
            <a:spAutoFit/>
          </a:bodyPr>
          <a:lstStyle/>
          <a:p>
            <a:pPr algn="l">
              <a:spcBef>
                <a:spcPct val="50000"/>
              </a:spcBef>
            </a:pPr>
            <a:r>
              <a:rPr lang="fr-FR" sz="2400" b="1" dirty="0">
                <a:latin typeface="Times New Roman" pitchFamily="18" charset="0"/>
                <a:cs typeface="Times New Roman" pitchFamily="18" charset="0"/>
                <a:sym typeface="Wingdings 2" pitchFamily="18" charset="2"/>
              </a:rPr>
              <a:t></a:t>
            </a:r>
          </a:p>
        </p:txBody>
      </p:sp>
      <p:sp>
        <p:nvSpPr>
          <p:cNvPr id="16" name="Text Box 17"/>
          <p:cNvSpPr txBox="1">
            <a:spLocks noChangeArrowheads="1"/>
          </p:cNvSpPr>
          <p:nvPr/>
        </p:nvSpPr>
        <p:spPr bwMode="auto">
          <a:xfrm>
            <a:off x="1569227" y="5431435"/>
            <a:ext cx="4653408" cy="338554"/>
          </a:xfrm>
          <a:prstGeom prst="rect">
            <a:avLst/>
          </a:prstGeom>
          <a:noFill/>
          <a:ln w="9525">
            <a:noFill/>
            <a:miter lim="800000"/>
            <a:headEnd/>
            <a:tailEnd/>
          </a:ln>
          <a:effectLst/>
        </p:spPr>
        <p:txBody>
          <a:bodyPr wrap="square">
            <a:spAutoFit/>
          </a:bodyPr>
          <a:lstStyle/>
          <a:p>
            <a:pPr>
              <a:spcBef>
                <a:spcPct val="50000"/>
              </a:spcBef>
            </a:pPr>
            <a:r>
              <a:rPr lang="fr-FR" sz="1600" b="1" dirty="0"/>
              <a:t>Academic </a:t>
            </a:r>
            <a:r>
              <a:rPr lang="fr-FR" sz="1600" b="1" dirty="0" err="1"/>
              <a:t>Year</a:t>
            </a:r>
            <a:r>
              <a:rPr lang="fr-FR" sz="1600" b="1" dirty="0"/>
              <a:t> 2023- 2024</a:t>
            </a:r>
          </a:p>
        </p:txBody>
      </p:sp>
      <p:sp>
        <p:nvSpPr>
          <p:cNvPr id="14" name="object 7"/>
          <p:cNvSpPr txBox="1"/>
          <p:nvPr/>
        </p:nvSpPr>
        <p:spPr>
          <a:xfrm>
            <a:off x="122589" y="147573"/>
            <a:ext cx="6795296" cy="1245198"/>
          </a:xfrm>
          <a:prstGeom prst="rect">
            <a:avLst/>
          </a:prstGeom>
        </p:spPr>
        <p:txBody>
          <a:bodyPr wrap="square" lIns="0" tIns="0" rIns="0" bIns="0" rtlCol="0">
            <a:noAutofit/>
          </a:bodyPr>
          <a:lstStyle/>
          <a:p>
            <a:pPr marL="12700" marR="26730">
              <a:lnSpc>
                <a:spcPct val="150000"/>
              </a:lnSpc>
              <a:spcBef>
                <a:spcPts val="97"/>
              </a:spcBef>
            </a:pPr>
            <a:r>
              <a:rPr lang="en-US" sz="2000" dirty="0">
                <a:solidFill>
                  <a:srgbClr val="FFFFFF"/>
                </a:solidFill>
                <a:latin typeface="+mj-lt"/>
                <a:cs typeface="Arial"/>
              </a:rPr>
              <a:t>UNIVERSITY CENTER OF MILA</a:t>
            </a:r>
          </a:p>
          <a:p>
            <a:pPr marL="12700" marR="26730">
              <a:lnSpc>
                <a:spcPct val="150000"/>
              </a:lnSpc>
              <a:spcBef>
                <a:spcPts val="97"/>
              </a:spcBef>
            </a:pPr>
            <a:r>
              <a:rPr lang="en-US" sz="2000" dirty="0">
                <a:solidFill>
                  <a:srgbClr val="FFFFFF"/>
                </a:solidFill>
                <a:latin typeface="+mj-lt"/>
                <a:cs typeface="Arial"/>
              </a:rPr>
              <a:t>INSTITUTE OF SCIENCE AND TECHNOLOGY </a:t>
            </a:r>
            <a:br>
              <a:rPr lang="en-US" sz="2000" dirty="0">
                <a:solidFill>
                  <a:srgbClr val="FFFFFF"/>
                </a:solidFill>
                <a:latin typeface="+mj-lt"/>
                <a:cs typeface="Arial"/>
              </a:rPr>
            </a:br>
            <a:r>
              <a:rPr lang="en-US" sz="2000" dirty="0">
                <a:solidFill>
                  <a:srgbClr val="FFFFFF"/>
                </a:solidFill>
                <a:latin typeface="+mj-lt"/>
                <a:cs typeface="Arial"/>
              </a:rPr>
              <a:t>DEPARTMENT OF CIVIL AND HYDRAULIC ENGINEERING</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FFFFFF"/>
                </a:solidFill>
              </a:rPr>
              <a:pPr/>
              <a:t>1</a:t>
            </a:fld>
            <a:endParaRPr lang="fr-BE" dirty="0">
              <a:solidFill>
                <a:srgbClr val="FFFFFF"/>
              </a:solidFill>
            </a:endParaRPr>
          </a:p>
        </p:txBody>
      </p:sp>
    </p:spTree>
    <p:extLst>
      <p:ext uri="{BB962C8B-B14F-4D97-AF65-F5344CB8AC3E}">
        <p14:creationId xmlns:p14="http://schemas.microsoft.com/office/powerpoint/2010/main" val="1338919450"/>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580"/>
            <a:ext cx="9001000" cy="6696744"/>
          </a:xfrm>
          <a:prstGeom prst="rect">
            <a:avLst/>
          </a:prstGeom>
          <a:ln>
            <a:solidFill>
              <a:schemeClr val="accent1"/>
            </a:solidFill>
          </a:ln>
        </p:spPr>
        <p:txBody>
          <a:bodyPr/>
          <a:lstStyle/>
          <a:p>
            <a:pPr algn="just">
              <a:lnSpc>
                <a:spcPct val="150000"/>
              </a:lnSpc>
            </a:pPr>
            <a:r>
              <a:rPr lang="en-US" sz="1800" dirty="0">
                <a:solidFill>
                  <a:srgbClr val="FFC000"/>
                </a:solidFill>
              </a:rPr>
              <a:t>1st phase: </a:t>
            </a:r>
            <a:r>
              <a:rPr lang="en-US" sz="1800" dirty="0"/>
              <a:t>Modal analysis seeks characteristic deformations of the structure and the natural period for each deformation 'mode.' These depend on the masses and stiffness of the construction, not the earthquake.</a:t>
            </a:r>
          </a:p>
          <a:p>
            <a:pPr algn="just">
              <a:lnSpc>
                <a:spcPct val="150000"/>
              </a:lnSpc>
            </a:pPr>
            <a:r>
              <a:rPr lang="en-US" sz="1800" dirty="0">
                <a:solidFill>
                  <a:srgbClr val="FFC000"/>
                </a:solidFill>
              </a:rPr>
              <a:t>2nd phase: </a:t>
            </a:r>
            <a:r>
              <a:rPr lang="en-US" sz="1800" dirty="0"/>
              <a:t>Spectral analysis = finding the structure's response (acceleration, velocity, or displacement) using spectral methods.</a:t>
            </a:r>
          </a:p>
          <a:p>
            <a:pPr algn="just">
              <a:lnSpc>
                <a:spcPct val="150000"/>
              </a:lnSpc>
            </a:pPr>
            <a:r>
              <a:rPr lang="en-US" sz="1800" dirty="0">
                <a:solidFill>
                  <a:srgbClr val="FFC000"/>
                </a:solidFill>
              </a:rPr>
              <a:t>3.3. Response Spectrum of Structures: </a:t>
            </a:r>
            <a:r>
              <a:rPr lang="en-US" sz="1800" dirty="0"/>
              <a:t>One of the goals of applied seismology is to provide each site with a 'tool,' called a 'response spectrum,' that allows architects and engineers to assess the potential amplification of waves arriving at the site due to the building's presence: structural resonance."</a:t>
            </a:r>
            <a:endParaRPr lang="fr-FR" sz="1800" dirty="0"/>
          </a:p>
          <a:p>
            <a:pPr>
              <a:lnSpc>
                <a:spcPct val="150000"/>
              </a:lnSpc>
            </a:pPr>
            <a:endParaRPr lang="fr-FR" sz="1800" dirty="0"/>
          </a:p>
          <a:p>
            <a:pPr>
              <a:lnSpc>
                <a:spcPct val="150000"/>
              </a:lnSpc>
            </a:pPr>
            <a:endParaRPr lang="fr-FR" sz="1800" dirty="0"/>
          </a:p>
        </p:txBody>
      </p:sp>
      <p:sp>
        <p:nvSpPr>
          <p:cNvPr id="5" name="Espace réservé du numéro de diapositive 4"/>
          <p:cNvSpPr>
            <a:spLocks noGrp="1"/>
          </p:cNvSpPr>
          <p:nvPr>
            <p:ph type="sldNum" sz="quarter" idx="12"/>
          </p:nvPr>
        </p:nvSpPr>
        <p:spPr>
          <a:xfrm>
            <a:off x="8676456" y="6525344"/>
            <a:ext cx="432048" cy="432048"/>
          </a:xfrm>
        </p:spPr>
        <p:txBody>
          <a:bodyPr/>
          <a:lstStyle/>
          <a:p>
            <a:fld id="{CF4668DC-857F-487D-BFFA-8C0CA5037977}" type="slidenum">
              <a:rPr lang="fr-BE" smtClean="0">
                <a:solidFill>
                  <a:srgbClr val="FFFFFF"/>
                </a:solidFill>
              </a:rPr>
              <a:pPr/>
              <a:t>10</a:t>
            </a:fld>
            <a:endParaRPr lang="fr-BE" dirty="0">
              <a:solidFill>
                <a:srgbClr val="FFFFFF"/>
              </a:solidFill>
            </a:endParaRPr>
          </a:p>
        </p:txBody>
      </p:sp>
      <p:grpSp>
        <p:nvGrpSpPr>
          <p:cNvPr id="3" name="Group 2"/>
          <p:cNvGrpSpPr/>
          <p:nvPr/>
        </p:nvGrpSpPr>
        <p:grpSpPr>
          <a:xfrm>
            <a:off x="323528" y="5229200"/>
            <a:ext cx="3900438" cy="1446487"/>
            <a:chOff x="457200" y="4797151"/>
            <a:chExt cx="3900438" cy="1446487"/>
          </a:xfrm>
        </p:grpSpPr>
        <p:sp>
          <p:nvSpPr>
            <p:cNvPr id="44" name="Line 8"/>
            <p:cNvSpPr>
              <a:spLocks noChangeShapeType="1"/>
            </p:cNvSpPr>
            <p:nvPr/>
          </p:nvSpPr>
          <p:spPr bwMode="auto">
            <a:xfrm flipV="1">
              <a:off x="457200" y="4797151"/>
              <a:ext cx="0" cy="94007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nvGrpSpPr>
            <p:cNvPr id="2" name="Group 1"/>
            <p:cNvGrpSpPr/>
            <p:nvPr/>
          </p:nvGrpSpPr>
          <p:grpSpPr>
            <a:xfrm>
              <a:off x="479449" y="4826669"/>
              <a:ext cx="3878189" cy="1416969"/>
              <a:chOff x="479449" y="4826669"/>
              <a:chExt cx="3878189" cy="1416969"/>
            </a:xfrm>
          </p:grpSpPr>
          <p:sp>
            <p:nvSpPr>
              <p:cNvPr id="43" name="Text Box 10"/>
              <p:cNvSpPr txBox="1">
                <a:spLocks noChangeArrowheads="1"/>
              </p:cNvSpPr>
              <p:nvPr/>
            </p:nvSpPr>
            <p:spPr bwMode="auto">
              <a:xfrm>
                <a:off x="3240038" y="5395789"/>
                <a:ext cx="1117600" cy="376238"/>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latin typeface="Arial" charset="0"/>
                  </a:rPr>
                  <a:t>Time</a:t>
                </a:r>
              </a:p>
            </p:txBody>
          </p:sp>
          <p:sp>
            <p:nvSpPr>
              <p:cNvPr id="45" name="Text Box 9"/>
              <p:cNvSpPr txBox="1">
                <a:spLocks noChangeArrowheads="1"/>
              </p:cNvSpPr>
              <p:nvPr/>
            </p:nvSpPr>
            <p:spPr bwMode="auto">
              <a:xfrm>
                <a:off x="491331" y="4826669"/>
                <a:ext cx="3138537" cy="690563"/>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latin typeface="Arial" charset="0"/>
                  </a:rPr>
                  <a:t>x(t), X’(t),  </a:t>
                </a:r>
                <a:r>
                  <a:rPr lang="en-US" altLang="fr-FR" sz="1200" b="1" dirty="0">
                    <a:latin typeface="Arial" charset="0"/>
                    <a:cs typeface="Arial" charset="0"/>
                  </a:rPr>
                  <a:t>x’’(Structural response</a:t>
                </a:r>
                <a:r>
                  <a:rPr lang="fr-FR" altLang="fr-FR" sz="1200" dirty="0">
                    <a:latin typeface="Arial" charset="0"/>
                  </a:rPr>
                  <a:t>)</a:t>
                </a:r>
              </a:p>
              <a:p>
                <a:endParaRPr lang="fr-FR" altLang="fr-FR" sz="1200" dirty="0">
                  <a:latin typeface="Arial" charset="0"/>
                </a:endParaRPr>
              </a:p>
            </p:txBody>
          </p:sp>
          <p:pic>
            <p:nvPicPr>
              <p:cNvPr id="46" name="Picture 21" descr="010126_0316_SPYDER_DSB_GE_LHZ"/>
              <p:cNvPicPr>
                <a:picLocks noChangeAspect="1" noChangeArrowheads="1"/>
              </p:cNvPicPr>
              <p:nvPr/>
            </p:nvPicPr>
            <p:blipFill>
              <a:blip r:embed="rId3">
                <a:extLst>
                  <a:ext uri="{28A0092B-C50C-407E-A947-70E740481C1C}">
                    <a14:useLocalDpi xmlns:a14="http://schemas.microsoft.com/office/drawing/2010/main" val="0"/>
                  </a:ext>
                </a:extLst>
              </a:blip>
              <a:srcRect l="52591" t="27129" r="6245" b="16141"/>
              <a:stretch>
                <a:fillRect/>
              </a:stretch>
            </p:blipFill>
            <p:spPr bwMode="auto">
              <a:xfrm>
                <a:off x="479449" y="5245100"/>
                <a:ext cx="2792413" cy="998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7" name="Line 22"/>
            <p:cNvSpPr>
              <a:spLocks noChangeShapeType="1"/>
            </p:cNvSpPr>
            <p:nvPr/>
          </p:nvSpPr>
          <p:spPr bwMode="auto">
            <a:xfrm>
              <a:off x="457200" y="5737225"/>
              <a:ext cx="32416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53" name="Group 52"/>
          <p:cNvGrpSpPr/>
          <p:nvPr/>
        </p:nvGrpSpPr>
        <p:grpSpPr>
          <a:xfrm>
            <a:off x="323528" y="3851735"/>
            <a:ext cx="3508549" cy="1305457"/>
            <a:chOff x="343371" y="3632687"/>
            <a:chExt cx="3938588" cy="1479089"/>
          </a:xfrm>
        </p:grpSpPr>
        <p:sp>
          <p:nvSpPr>
            <p:cNvPr id="48" name="Line 5"/>
            <p:cNvSpPr>
              <a:spLocks noChangeShapeType="1"/>
            </p:cNvSpPr>
            <p:nvPr/>
          </p:nvSpPr>
          <p:spPr bwMode="auto">
            <a:xfrm flipV="1">
              <a:off x="343371" y="3640737"/>
              <a:ext cx="0" cy="9662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9" name="Text Box 6"/>
            <p:cNvSpPr txBox="1">
              <a:spLocks noChangeArrowheads="1"/>
            </p:cNvSpPr>
            <p:nvPr/>
          </p:nvSpPr>
          <p:spPr bwMode="auto">
            <a:xfrm>
              <a:off x="455273" y="3632687"/>
              <a:ext cx="2393950" cy="5000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err="1">
                  <a:latin typeface="Arial" charset="0"/>
                </a:rPr>
                <a:t>Acceleration</a:t>
              </a:r>
              <a:r>
                <a:rPr lang="fr-FR" altLang="fr-FR" sz="1200" dirty="0">
                  <a:latin typeface="Arial" charset="0"/>
                </a:rPr>
                <a:t> of </a:t>
              </a:r>
              <a:r>
                <a:rPr lang="fr-FR" altLang="fr-FR" sz="1200" dirty="0" err="1">
                  <a:latin typeface="Arial" charset="0"/>
                </a:rPr>
                <a:t>soil</a:t>
              </a:r>
              <a:endParaRPr lang="fr-FR" altLang="fr-FR" sz="1200" dirty="0">
                <a:latin typeface="Arial" charset="0"/>
              </a:endParaRPr>
            </a:p>
          </p:txBody>
        </p:sp>
        <p:sp>
          <p:nvSpPr>
            <p:cNvPr id="50" name="Text Box 7"/>
            <p:cNvSpPr txBox="1">
              <a:spLocks noChangeArrowheads="1"/>
            </p:cNvSpPr>
            <p:nvPr/>
          </p:nvSpPr>
          <p:spPr bwMode="auto">
            <a:xfrm>
              <a:off x="3164359" y="4162853"/>
              <a:ext cx="1117600" cy="377825"/>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400" dirty="0">
                  <a:latin typeface="Arial" charset="0"/>
                </a:rPr>
                <a:t>Time</a:t>
              </a:r>
            </a:p>
          </p:txBody>
        </p:sp>
        <p:sp>
          <p:nvSpPr>
            <p:cNvPr id="51" name="Line 20"/>
            <p:cNvSpPr>
              <a:spLocks noChangeShapeType="1"/>
            </p:cNvSpPr>
            <p:nvPr/>
          </p:nvSpPr>
          <p:spPr bwMode="auto">
            <a:xfrm>
              <a:off x="343371" y="4606951"/>
              <a:ext cx="32416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pic>
          <p:nvPicPr>
            <p:cNvPr id="52" name="Picture 19" descr="010126_0316_SPYDER_CTAO_IU_LHZ"/>
            <p:cNvPicPr>
              <a:picLocks noChangeArrowheads="1"/>
            </p:cNvPicPr>
            <p:nvPr/>
          </p:nvPicPr>
          <p:blipFill>
            <a:blip r:embed="rId4">
              <a:grayscl/>
              <a:extLst>
                <a:ext uri="{28A0092B-C50C-407E-A947-70E740481C1C}">
                  <a14:useLocalDpi xmlns:a14="http://schemas.microsoft.com/office/drawing/2010/main" val="0"/>
                </a:ext>
              </a:extLst>
            </a:blip>
            <a:srcRect l="43826" t="27443" r="6128" b="14894"/>
            <a:stretch>
              <a:fillRect/>
            </a:stretch>
          </p:blipFill>
          <p:spPr bwMode="auto">
            <a:xfrm>
              <a:off x="357659" y="4127526"/>
              <a:ext cx="2794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51"/>
          <p:cNvGrpSpPr>
            <a:grpSpLocks/>
          </p:cNvGrpSpPr>
          <p:nvPr/>
        </p:nvGrpSpPr>
        <p:grpSpPr bwMode="auto">
          <a:xfrm>
            <a:off x="4535996" y="3493739"/>
            <a:ext cx="4176713" cy="1706563"/>
            <a:chOff x="2953" y="1437"/>
            <a:chExt cx="2631" cy="1075"/>
          </a:xfrm>
        </p:grpSpPr>
        <p:sp>
          <p:nvSpPr>
            <p:cNvPr id="55" name="Line 14"/>
            <p:cNvSpPr>
              <a:spLocks noChangeShapeType="1"/>
            </p:cNvSpPr>
            <p:nvPr/>
          </p:nvSpPr>
          <p:spPr bwMode="auto">
            <a:xfrm flipV="1">
              <a:off x="2964" y="1437"/>
              <a:ext cx="0" cy="8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56" name="Text Box 15"/>
            <p:cNvSpPr txBox="1">
              <a:spLocks noChangeArrowheads="1"/>
            </p:cNvSpPr>
            <p:nvPr/>
          </p:nvSpPr>
          <p:spPr bwMode="auto">
            <a:xfrm>
              <a:off x="2964" y="1481"/>
              <a:ext cx="1849" cy="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latin typeface="Arial" charset="0"/>
                </a:rPr>
                <a:t>x(t) </a:t>
              </a:r>
              <a:r>
                <a:rPr lang="fr-FR" altLang="fr-FR" sz="1200" dirty="0" err="1">
                  <a:latin typeface="Arial" charset="0"/>
                </a:rPr>
                <a:t>Displacement</a:t>
              </a:r>
              <a:r>
                <a:rPr lang="fr-FR" altLang="fr-FR" sz="1200" dirty="0">
                  <a:latin typeface="Arial" charset="0"/>
                </a:rPr>
                <a:t> </a:t>
              </a:r>
              <a:r>
                <a:rPr lang="fr-FR" altLang="fr-FR" sz="1200" dirty="0" err="1">
                  <a:latin typeface="Arial" charset="0"/>
                </a:rPr>
                <a:t>response</a:t>
              </a:r>
              <a:endParaRPr lang="fr-FR" altLang="fr-FR" sz="1200" dirty="0">
                <a:latin typeface="Arial" charset="0"/>
              </a:endParaRPr>
            </a:p>
          </p:txBody>
        </p:sp>
        <p:sp>
          <p:nvSpPr>
            <p:cNvPr id="57" name="Text Box 16"/>
            <p:cNvSpPr txBox="1">
              <a:spLocks noChangeArrowheads="1"/>
            </p:cNvSpPr>
            <p:nvPr/>
          </p:nvSpPr>
          <p:spPr bwMode="auto">
            <a:xfrm>
              <a:off x="4880" y="2075"/>
              <a:ext cx="704" cy="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latin typeface="Arial" charset="0"/>
                </a:rPr>
                <a:t>Time</a:t>
              </a:r>
              <a:endParaRPr lang="fr-FR" altLang="fr-FR" sz="1600" dirty="0">
                <a:latin typeface="Arial" charset="0"/>
              </a:endParaRPr>
            </a:p>
          </p:txBody>
        </p:sp>
        <p:pic>
          <p:nvPicPr>
            <p:cNvPr id="58" name="Picture 23" descr="010126_0316_SPYDER_DSB_GE_LHZ"/>
            <p:cNvPicPr>
              <a:picLocks noChangeAspect="1" noChangeArrowheads="1"/>
            </p:cNvPicPr>
            <p:nvPr/>
          </p:nvPicPr>
          <p:blipFill>
            <a:blip r:embed="rId3">
              <a:extLst>
                <a:ext uri="{28A0092B-C50C-407E-A947-70E740481C1C}">
                  <a14:useLocalDpi xmlns:a14="http://schemas.microsoft.com/office/drawing/2010/main" val="0"/>
                </a:ext>
              </a:extLst>
            </a:blip>
            <a:srcRect l="61356" t="27895" r="17531" b="15967"/>
            <a:stretch>
              <a:fillRect/>
            </a:stretch>
          </p:blipFill>
          <p:spPr bwMode="auto">
            <a:xfrm>
              <a:off x="2953" y="2022"/>
              <a:ext cx="1771" cy="49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9" name="Line 24"/>
            <p:cNvSpPr>
              <a:spLocks noChangeShapeType="1"/>
            </p:cNvSpPr>
            <p:nvPr/>
          </p:nvSpPr>
          <p:spPr bwMode="auto">
            <a:xfrm>
              <a:off x="2964" y="2269"/>
              <a:ext cx="204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
        <p:nvSpPr>
          <p:cNvPr id="60" name="AutoShape 18"/>
          <p:cNvSpPr>
            <a:spLocks noChangeArrowheads="1"/>
          </p:cNvSpPr>
          <p:nvPr/>
        </p:nvSpPr>
        <p:spPr bwMode="auto">
          <a:xfrm>
            <a:off x="6731000" y="3705067"/>
            <a:ext cx="1165225" cy="433053"/>
          </a:xfrm>
          <a:prstGeom prst="wedgeRectCallout">
            <a:avLst>
              <a:gd name="adj1" fmla="val -69635"/>
              <a:gd name="adj2" fmla="val 105439"/>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b="1" dirty="0">
                <a:solidFill>
                  <a:schemeClr val="bg1"/>
                </a:solidFill>
                <a:latin typeface="Arial" charset="0"/>
              </a:rPr>
              <a:t>Maximum </a:t>
            </a:r>
            <a:r>
              <a:rPr lang="fr-FR" altLang="fr-FR" sz="1200" b="1" dirty="0" err="1">
                <a:solidFill>
                  <a:schemeClr val="bg1"/>
                </a:solidFill>
                <a:latin typeface="Arial" charset="0"/>
              </a:rPr>
              <a:t>displacement</a:t>
            </a:r>
            <a:endParaRPr lang="fr-FR" altLang="fr-FR" sz="1200" b="1" dirty="0">
              <a:solidFill>
                <a:schemeClr val="bg1"/>
              </a:solidFill>
              <a:latin typeface="Arial" charset="0"/>
            </a:endParaRPr>
          </a:p>
        </p:txBody>
      </p:sp>
      <p:grpSp>
        <p:nvGrpSpPr>
          <p:cNvPr id="62" name="Group 54"/>
          <p:cNvGrpSpPr>
            <a:grpSpLocks/>
          </p:cNvGrpSpPr>
          <p:nvPr/>
        </p:nvGrpSpPr>
        <p:grpSpPr bwMode="auto">
          <a:xfrm>
            <a:off x="4572000" y="5085036"/>
            <a:ext cx="4175125" cy="1584326"/>
            <a:chOff x="3034" y="2962"/>
            <a:chExt cx="2630" cy="998"/>
          </a:xfrm>
        </p:grpSpPr>
        <p:pic>
          <p:nvPicPr>
            <p:cNvPr id="63" name="Picture 4" descr="010126_0316_SPYDER_GUMO_IU_LHZ"/>
            <p:cNvPicPr>
              <a:picLocks noChangeAspect="1" noChangeArrowheads="1"/>
            </p:cNvPicPr>
            <p:nvPr/>
          </p:nvPicPr>
          <p:blipFill>
            <a:blip r:embed="rId5">
              <a:extLst>
                <a:ext uri="{28A0092B-C50C-407E-A947-70E740481C1C}">
                  <a14:useLocalDpi xmlns:a14="http://schemas.microsoft.com/office/drawing/2010/main" val="0"/>
                </a:ext>
              </a:extLst>
            </a:blip>
            <a:srcRect l="43826" t="27785" r="6183" b="15858"/>
            <a:stretch>
              <a:fillRect/>
            </a:stretch>
          </p:blipFill>
          <p:spPr bwMode="auto">
            <a:xfrm>
              <a:off x="3041" y="3335"/>
              <a:ext cx="1758" cy="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 name="Line 11"/>
            <p:cNvSpPr>
              <a:spLocks noChangeShapeType="1"/>
            </p:cNvSpPr>
            <p:nvPr/>
          </p:nvSpPr>
          <p:spPr bwMode="auto">
            <a:xfrm flipV="1">
              <a:off x="3034" y="3153"/>
              <a:ext cx="0" cy="4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65" name="Text Box 12"/>
            <p:cNvSpPr txBox="1">
              <a:spLocks noChangeArrowheads="1"/>
            </p:cNvSpPr>
            <p:nvPr/>
          </p:nvSpPr>
          <p:spPr bwMode="auto">
            <a:xfrm>
              <a:off x="3041" y="2962"/>
              <a:ext cx="1720" cy="619"/>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sz="1200" dirty="0">
                <a:latin typeface="Arial" charset="0"/>
              </a:endParaRPr>
            </a:p>
            <a:p>
              <a:r>
                <a:rPr lang="fr-FR" altLang="fr-FR" sz="1200" dirty="0">
                  <a:latin typeface="Arial" charset="0"/>
                </a:rPr>
                <a:t>a(t) </a:t>
              </a:r>
              <a:r>
                <a:rPr lang="fr-FR" altLang="fr-FR" sz="1200" dirty="0" err="1">
                  <a:latin typeface="Arial" charset="0"/>
                </a:rPr>
                <a:t>Acceleration</a:t>
              </a:r>
              <a:r>
                <a:rPr lang="fr-FR" altLang="fr-FR" sz="1200" dirty="0">
                  <a:latin typeface="Arial" charset="0"/>
                </a:rPr>
                <a:t> </a:t>
              </a:r>
              <a:r>
                <a:rPr lang="fr-FR" altLang="fr-FR" sz="1200" dirty="0" err="1">
                  <a:latin typeface="Arial" charset="0"/>
                </a:rPr>
                <a:t>response</a:t>
              </a:r>
              <a:endParaRPr lang="fr-FR" altLang="fr-FR" sz="1200" dirty="0">
                <a:latin typeface="Arial" charset="0"/>
              </a:endParaRPr>
            </a:p>
            <a:p>
              <a:endParaRPr lang="fr-FR" altLang="fr-FR" sz="1200" dirty="0">
                <a:latin typeface="Arial" charset="0"/>
              </a:endParaRPr>
            </a:p>
          </p:txBody>
        </p:sp>
        <p:sp>
          <p:nvSpPr>
            <p:cNvPr id="66" name="Text Box 13"/>
            <p:cNvSpPr txBox="1">
              <a:spLocks noChangeArrowheads="1"/>
            </p:cNvSpPr>
            <p:nvPr/>
          </p:nvSpPr>
          <p:spPr bwMode="auto">
            <a:xfrm>
              <a:off x="4960" y="3327"/>
              <a:ext cx="704" cy="237"/>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latin typeface="Arial" charset="0"/>
                </a:rPr>
                <a:t>Time</a:t>
              </a:r>
            </a:p>
          </p:txBody>
        </p:sp>
        <p:sp>
          <p:nvSpPr>
            <p:cNvPr id="67" name="Line 25"/>
            <p:cNvSpPr>
              <a:spLocks noChangeShapeType="1"/>
            </p:cNvSpPr>
            <p:nvPr/>
          </p:nvSpPr>
          <p:spPr bwMode="auto">
            <a:xfrm>
              <a:off x="3034" y="3614"/>
              <a:ext cx="204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
        <p:nvSpPr>
          <p:cNvPr id="61" name="AutoShape 17"/>
          <p:cNvSpPr>
            <a:spLocks noChangeArrowheads="1"/>
          </p:cNvSpPr>
          <p:nvPr/>
        </p:nvSpPr>
        <p:spPr bwMode="auto">
          <a:xfrm>
            <a:off x="7092280" y="5200302"/>
            <a:ext cx="1103870" cy="388938"/>
          </a:xfrm>
          <a:prstGeom prst="wedgeRectCallout">
            <a:avLst>
              <a:gd name="adj1" fmla="val -110179"/>
              <a:gd name="adj2" fmla="val 7443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b="1" dirty="0">
                <a:solidFill>
                  <a:schemeClr val="bg1"/>
                </a:solidFill>
                <a:latin typeface="Arial" charset="0"/>
              </a:rPr>
              <a:t>Maximum</a:t>
            </a:r>
          </a:p>
          <a:p>
            <a:r>
              <a:rPr lang="fr-FR" altLang="fr-FR" sz="1200" b="1" dirty="0" err="1">
                <a:solidFill>
                  <a:schemeClr val="bg1"/>
                </a:solidFill>
                <a:latin typeface="Arial" charset="0"/>
              </a:rPr>
              <a:t>acceleration</a:t>
            </a:r>
            <a:endParaRPr lang="fr-FR" altLang="fr-FR" sz="1200" b="1" dirty="0">
              <a:solidFill>
                <a:schemeClr val="bg1"/>
              </a:solidFill>
              <a:latin typeface="Arial" charset="0"/>
            </a:endParaRPr>
          </a:p>
          <a:p>
            <a:endParaRPr lang="fr-FR" altLang="fr-FR" sz="1200" b="1" dirty="0">
              <a:solidFill>
                <a:schemeClr val="bg1"/>
              </a:solidFill>
              <a:latin typeface="Arial" charset="0"/>
            </a:endParaRPr>
          </a:p>
        </p:txBody>
      </p:sp>
    </p:spTree>
    <p:extLst>
      <p:ext uri="{BB962C8B-B14F-4D97-AF65-F5344CB8AC3E}">
        <p14:creationId xmlns:p14="http://schemas.microsoft.com/office/powerpoint/2010/main" val="35890125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trips(down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strips(downLeft)">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strips(downLeft)">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35496" y="29686"/>
                <a:ext cx="9001000" cy="6696744"/>
              </a:xfrm>
              <a:prstGeom prst="rect">
                <a:avLst/>
              </a:prstGeom>
              <a:ln>
                <a:solidFill>
                  <a:schemeClr val="accent1"/>
                </a:solidFill>
              </a:ln>
            </p:spPr>
            <p:txBody>
              <a:bodyPr/>
              <a:lstStyle/>
              <a:p>
                <a:pPr algn="just">
                  <a:lnSpc>
                    <a:spcPct val="150000"/>
                  </a:lnSpc>
                </a:pPr>
                <a:r>
                  <a:rPr lang="en-US" sz="1800" dirty="0"/>
                  <a:t>"The regulatory response spectrum allows the structural engineering firm (BET) to determine the design acceleration of the structure. Knowing the type of soil (geotechnical studies) and the natural periods of the building's oscillation modes (modal analysis), they can read the 'response' of the building from it, which means the potential amplification level of ground shaking due to resonance.</a:t>
                </a:r>
              </a:p>
              <a:p>
                <a:pPr algn="just">
                  <a:lnSpc>
                    <a:spcPct val="150000"/>
                  </a:lnSpc>
                </a:pPr>
                <a:r>
                  <a:rPr lang="en-US" sz="1800" dirty="0"/>
                  <a:t>During seismic design of a structure, engineers only focus on the </a:t>
                </a:r>
                <a:r>
                  <a:rPr lang="en-US" sz="1800" dirty="0">
                    <a:solidFill>
                      <a:srgbClr val="00CC66"/>
                    </a:solidFill>
                  </a:rPr>
                  <a:t>maximum value of the structure's response.</a:t>
                </a:r>
              </a:p>
              <a:p>
                <a:pPr algn="just">
                  <a:lnSpc>
                    <a:spcPct val="150000"/>
                  </a:lnSpc>
                </a:pPr>
                <a:r>
                  <a:rPr lang="en-US" sz="1800" dirty="0"/>
                  <a:t>The response spectrum doesn't represent any actual seismic motion but provides the most unfavorable response of the system. It allows for a straightforward estimation of the maximum displacement and, consequently, the maximum force.</a:t>
                </a:r>
              </a:p>
              <a:p>
                <a:pPr algn="just">
                  <a:lnSpc>
                    <a:spcPct val="150000"/>
                  </a:lnSpc>
                </a:pPr>
                <a:r>
                  <a:rPr lang="en-US" sz="1800" dirty="0"/>
                  <a:t>Response spectra are defined by the following expressions:"</a:t>
                </a:r>
              </a:p>
              <a:p>
                <a:pPr algn="just">
                  <a:lnSpc>
                    <a:spcPct val="150000"/>
                  </a:lnSpc>
                </a:pPr>
                <a:r>
                  <a:rPr lang="fr-FR" sz="1800" dirty="0"/>
                  <a:t>Relative </a:t>
                </a:r>
                <a:r>
                  <a:rPr lang="fr-FR" sz="1800" dirty="0" err="1"/>
                  <a:t>displacement</a:t>
                </a:r>
                <a:r>
                  <a:rPr lang="fr-FR" sz="1800" dirty="0"/>
                  <a:t> </a:t>
                </a:r>
                <a:r>
                  <a:rPr lang="fr-FR" sz="1800" dirty="0" err="1"/>
                  <a:t>spectrum</a:t>
                </a:r>
                <a:r>
                  <a:rPr lang="fr-FR" sz="1800" dirty="0"/>
                  <a:t>:   </a:t>
                </a:r>
                <a14:m>
                  <m:oMath xmlns:m="http://schemas.openxmlformats.org/officeDocument/2006/math">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m:rPr>
                                <m:sty m:val="p"/>
                              </m:rPr>
                              <a:rPr lang="fr-FR" sz="1800">
                                <a:latin typeface="Cambria Math"/>
                              </a:rPr>
                              <m:t>ω</m:t>
                            </m:r>
                          </m:e>
                          <m:sub>
                            <m:r>
                              <m:rPr>
                                <m:sty m:val="p"/>
                              </m:rPr>
                              <a:rPr lang="fr-FR" sz="1800">
                                <a:latin typeface="Cambria Math"/>
                              </a:rPr>
                              <m:t>D</m:t>
                            </m:r>
                            <m:r>
                              <a:rPr lang="en-US" sz="1800">
                                <a:latin typeface="Cambria Math"/>
                              </a:rPr>
                              <m:t>,</m:t>
                            </m:r>
                            <m:r>
                              <m:rPr>
                                <m:sty m:val="p"/>
                              </m:rPr>
                              <a:rPr lang="fr-FR" sz="1800">
                                <a:latin typeface="Cambria Math"/>
                              </a:rPr>
                              <m:t>ξ</m:t>
                            </m:r>
                          </m:sub>
                        </m:sSub>
                      </m:e>
                    </m:d>
                    <m:r>
                      <a:rPr lang="en-US" sz="1800">
                        <a:latin typeface="Cambria Math"/>
                      </a:rPr>
                      <m:t>=</m:t>
                    </m:r>
                    <m:sSub>
                      <m:sSubPr>
                        <m:ctrlPr>
                          <a:rPr lang="fr-FR" sz="1800" i="1">
                            <a:latin typeface="Cambria Math" panose="02040503050406030204" pitchFamily="18" charset="0"/>
                          </a:rPr>
                        </m:ctrlPr>
                      </m:sSubPr>
                      <m:e>
                        <m:r>
                          <m:rPr>
                            <m:sty m:val="p"/>
                          </m:rPr>
                          <a:rPr lang="fr-FR" sz="1800">
                            <a:latin typeface="Cambria Math"/>
                          </a:rPr>
                          <m:t>max</m:t>
                        </m:r>
                      </m:e>
                      <m:sub>
                        <m:r>
                          <m:rPr>
                            <m:sty m:val="p"/>
                          </m:rPr>
                          <a:rPr lang="fr-FR" sz="1800">
                            <a:latin typeface="Cambria Math"/>
                          </a:rPr>
                          <m:t>t</m:t>
                        </m:r>
                      </m:sub>
                    </m:sSub>
                    <m:d>
                      <m:dPr>
                        <m:begChr m:val="|"/>
                        <m:endChr m:val="|"/>
                        <m:ctrlPr>
                          <a:rPr lang="fr-FR" sz="1800" i="1">
                            <a:latin typeface="Cambria Math" panose="02040503050406030204" pitchFamily="18" charset="0"/>
                          </a:rPr>
                        </m:ctrlPr>
                      </m:dPr>
                      <m:e>
                        <m:r>
                          <m:rPr>
                            <m:sty m:val="p"/>
                          </m:rPr>
                          <a:rPr lang="fr-FR" sz="1800">
                            <a:latin typeface="Cambria Math"/>
                          </a:rPr>
                          <m:t>u</m:t>
                        </m:r>
                        <m:d>
                          <m:dPr>
                            <m:ctrlPr>
                              <a:rPr lang="fr-FR" sz="1800" i="1">
                                <a:latin typeface="Cambria Math" panose="02040503050406030204" pitchFamily="18" charset="0"/>
                              </a:rPr>
                            </m:ctrlPr>
                          </m:dPr>
                          <m:e>
                            <m:r>
                              <m:rPr>
                                <m:sty m:val="p"/>
                              </m:rPr>
                              <a:rPr lang="fr-FR" sz="1800">
                                <a:latin typeface="Cambria Math"/>
                              </a:rPr>
                              <m:t>t</m:t>
                            </m:r>
                            <m:r>
                              <a:rPr lang="en-US" sz="1800">
                                <a:latin typeface="Cambria Math"/>
                              </a:rPr>
                              <m:t>,</m:t>
                            </m:r>
                            <m:sSub>
                              <m:sSubPr>
                                <m:ctrlPr>
                                  <a:rPr lang="fr-FR" sz="1800" i="1">
                                    <a:latin typeface="Cambria Math" panose="02040503050406030204" pitchFamily="18" charset="0"/>
                                  </a:rPr>
                                </m:ctrlPr>
                              </m:sSubPr>
                              <m:e>
                                <m:r>
                                  <m:rPr>
                                    <m:sty m:val="p"/>
                                  </m:rPr>
                                  <a:rPr lang="fr-FR" sz="1800">
                                    <a:latin typeface="Cambria Math"/>
                                  </a:rPr>
                                  <m:t>ω</m:t>
                                </m:r>
                              </m:e>
                              <m:sub>
                                <m:r>
                                  <m:rPr>
                                    <m:sty m:val="p"/>
                                  </m:rPr>
                                  <a:rPr lang="fr-FR" sz="1800">
                                    <a:latin typeface="Cambria Math"/>
                                  </a:rPr>
                                  <m:t>D</m:t>
                                </m:r>
                              </m:sub>
                            </m:sSub>
                            <m:r>
                              <a:rPr lang="en-US" sz="1800">
                                <a:latin typeface="Cambria Math"/>
                              </a:rPr>
                              <m:t>,</m:t>
                            </m:r>
                            <m:r>
                              <m:rPr>
                                <m:sty m:val="p"/>
                              </m:rPr>
                              <a:rPr lang="fr-FR" sz="1800">
                                <a:latin typeface="Cambria Math"/>
                              </a:rPr>
                              <m:t>ξ</m:t>
                            </m:r>
                          </m:e>
                        </m:d>
                      </m:e>
                    </m:d>
                  </m:oMath>
                </a14:m>
                <a:r>
                  <a:rPr lang="fr-FR" sz="1800" dirty="0"/>
                  <a:t>                           (2.1)                                        </a:t>
                </a:r>
              </a:p>
              <a:p>
                <a:pPr algn="just">
                  <a:lnSpc>
                    <a:spcPct val="150000"/>
                  </a:lnSpc>
                </a:pPr>
                <a:r>
                  <a:rPr lang="fr-FR" sz="1800" dirty="0"/>
                  <a:t>Relative </a:t>
                </a:r>
                <a:r>
                  <a:rPr lang="fr-FR" sz="1800" dirty="0" err="1"/>
                  <a:t>velocity</a:t>
                </a:r>
                <a:r>
                  <a:rPr lang="fr-FR" sz="1800" dirty="0"/>
                  <a:t> </a:t>
                </a:r>
                <a:r>
                  <a:rPr lang="fr-FR" sz="1800" dirty="0" err="1"/>
                  <a:t>spectrum</a:t>
                </a:r>
                <a:r>
                  <a:rPr lang="fr-FR" sz="1800" dirty="0"/>
                  <a:t>:  SV</a:t>
                </a:r>
                <a14:m>
                  <m:oMath xmlns:m="http://schemas.openxmlformats.org/officeDocument/2006/math">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m:rPr>
                                <m:sty m:val="p"/>
                              </m:rPr>
                              <a:rPr lang="fr-FR" sz="1800">
                                <a:latin typeface="Cambria Math"/>
                              </a:rPr>
                              <m:t>ω</m:t>
                            </m:r>
                          </m:e>
                          <m:sub>
                            <m:r>
                              <m:rPr>
                                <m:sty m:val="p"/>
                              </m:rPr>
                              <a:rPr lang="fr-FR" sz="1800">
                                <a:latin typeface="Cambria Math"/>
                              </a:rPr>
                              <m:t>D</m:t>
                            </m:r>
                          </m:sub>
                        </m:sSub>
                        <m:r>
                          <a:rPr lang="fr-FR" sz="1800">
                            <a:latin typeface="Cambria Math"/>
                          </a:rPr>
                          <m:t>,</m:t>
                        </m:r>
                        <m:r>
                          <m:rPr>
                            <m:sty m:val="p"/>
                          </m:rPr>
                          <a:rPr lang="fr-FR" sz="1800">
                            <a:latin typeface="Cambria Math"/>
                          </a:rPr>
                          <m:t>ξ</m:t>
                        </m:r>
                      </m:e>
                    </m:d>
                    <m:r>
                      <a:rPr lang="fr-FR" sz="1800">
                        <a:latin typeface="Cambria Math"/>
                      </a:rPr>
                      <m:t>=</m:t>
                    </m:r>
                    <m:sSub>
                      <m:sSubPr>
                        <m:ctrlPr>
                          <a:rPr lang="fr-FR" sz="1800" i="1">
                            <a:latin typeface="Cambria Math" panose="02040503050406030204" pitchFamily="18" charset="0"/>
                          </a:rPr>
                        </m:ctrlPr>
                      </m:sSubPr>
                      <m:e>
                        <m:r>
                          <m:rPr>
                            <m:sty m:val="p"/>
                          </m:rPr>
                          <a:rPr lang="fr-FR" sz="1800">
                            <a:latin typeface="Cambria Math"/>
                          </a:rPr>
                          <m:t>max</m:t>
                        </m:r>
                      </m:e>
                      <m:sub>
                        <m:r>
                          <m:rPr>
                            <m:sty m:val="p"/>
                          </m:rPr>
                          <a:rPr lang="fr-FR" sz="1800">
                            <a:latin typeface="Cambria Math"/>
                          </a:rPr>
                          <m:t>t</m:t>
                        </m:r>
                      </m:sub>
                    </m:sSub>
                    <m:d>
                      <m:dPr>
                        <m:begChr m:val="|"/>
                        <m:endChr m:val="|"/>
                        <m:ctrlPr>
                          <a:rPr lang="fr-FR" sz="1800" i="1">
                            <a:latin typeface="Cambria Math" panose="02040503050406030204" pitchFamily="18" charset="0"/>
                          </a:rPr>
                        </m:ctrlPr>
                      </m:dPr>
                      <m:e>
                        <m:acc>
                          <m:accPr>
                            <m:chr m:val="̇"/>
                            <m:ctrlPr>
                              <a:rPr lang="fr-FR" sz="1800" i="1">
                                <a:latin typeface="Cambria Math" panose="02040503050406030204" pitchFamily="18" charset="0"/>
                              </a:rPr>
                            </m:ctrlPr>
                          </m:accPr>
                          <m:e>
                            <m:r>
                              <m:rPr>
                                <m:sty m:val="p"/>
                              </m:rPr>
                              <a:rPr lang="fr-FR" sz="1800">
                                <a:latin typeface="Cambria Math"/>
                              </a:rPr>
                              <m:t>u</m:t>
                            </m:r>
                          </m:e>
                        </m:acc>
                        <m:d>
                          <m:dPr>
                            <m:ctrlPr>
                              <a:rPr lang="fr-FR" sz="1800" i="1">
                                <a:latin typeface="Cambria Math" panose="02040503050406030204" pitchFamily="18" charset="0"/>
                              </a:rPr>
                            </m:ctrlPr>
                          </m:dPr>
                          <m:e>
                            <m:r>
                              <m:rPr>
                                <m:sty m:val="p"/>
                              </m:rPr>
                              <a:rPr lang="fr-FR" sz="1800">
                                <a:latin typeface="Cambria Math"/>
                              </a:rPr>
                              <m:t>t</m:t>
                            </m:r>
                            <m:r>
                              <a:rPr lang="fr-FR" sz="1800">
                                <a:latin typeface="Cambria Math"/>
                              </a:rPr>
                              <m:t>,</m:t>
                            </m:r>
                            <m:sSub>
                              <m:sSubPr>
                                <m:ctrlPr>
                                  <a:rPr lang="fr-FR" sz="1800" i="1">
                                    <a:latin typeface="Cambria Math" panose="02040503050406030204" pitchFamily="18" charset="0"/>
                                  </a:rPr>
                                </m:ctrlPr>
                              </m:sSubPr>
                              <m:e>
                                <m:r>
                                  <m:rPr>
                                    <m:sty m:val="p"/>
                                  </m:rPr>
                                  <a:rPr lang="fr-FR" sz="1800">
                                    <a:latin typeface="Cambria Math"/>
                                  </a:rPr>
                                  <m:t>ω</m:t>
                                </m:r>
                              </m:e>
                              <m:sub>
                                <m:r>
                                  <m:rPr>
                                    <m:sty m:val="p"/>
                                  </m:rPr>
                                  <a:rPr lang="fr-FR" sz="1800">
                                    <a:latin typeface="Cambria Math"/>
                                  </a:rPr>
                                  <m:t>D</m:t>
                                </m:r>
                              </m:sub>
                            </m:sSub>
                            <m:r>
                              <a:rPr lang="fr-FR" sz="1800">
                                <a:latin typeface="Cambria Math"/>
                              </a:rPr>
                              <m:t>,</m:t>
                            </m:r>
                            <m:r>
                              <m:rPr>
                                <m:sty m:val="p"/>
                              </m:rPr>
                              <a:rPr lang="fr-FR" sz="1800">
                                <a:latin typeface="Cambria Math"/>
                              </a:rPr>
                              <m:t>ξ</m:t>
                            </m:r>
                          </m:e>
                        </m:d>
                      </m:e>
                    </m:d>
                    <m:r>
                      <a:rPr lang="fr-FR" sz="1800" i="1">
                        <a:latin typeface="Cambria Math"/>
                      </a:rPr>
                      <m:t> </m:t>
                    </m:r>
                  </m:oMath>
                </a14:m>
                <a:r>
                  <a:rPr lang="fr-FR" sz="1800" dirty="0"/>
                  <a:t>                            (2.2)   </a:t>
                </a:r>
              </a:p>
              <a:p>
                <a:pPr algn="just">
                  <a:lnSpc>
                    <a:spcPct val="150000"/>
                  </a:lnSpc>
                </a:pPr>
                <a:r>
                  <a:rPr lang="fr-FR" sz="1800" dirty="0" err="1"/>
                  <a:t>Absolute</a:t>
                </a:r>
                <a:r>
                  <a:rPr lang="fr-FR" sz="1800" dirty="0"/>
                  <a:t> </a:t>
                </a:r>
                <a:r>
                  <a:rPr lang="fr-FR" sz="1800" dirty="0" err="1"/>
                  <a:t>acceleration</a:t>
                </a:r>
                <a:r>
                  <a:rPr lang="fr-FR" sz="1800" dirty="0"/>
                  <a:t> </a:t>
                </a:r>
                <a:r>
                  <a:rPr lang="fr-FR" sz="1800" dirty="0" err="1"/>
                  <a:t>spectrum</a:t>
                </a:r>
                <a:r>
                  <a:rPr lang="fr-FR" sz="1800" dirty="0"/>
                  <a:t>:   SA</a:t>
                </a:r>
                <a14:m>
                  <m:oMath xmlns:m="http://schemas.openxmlformats.org/officeDocument/2006/math">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m:rPr>
                                <m:sty m:val="p"/>
                              </m:rPr>
                              <a:rPr lang="fr-FR" sz="1800">
                                <a:latin typeface="Cambria Math"/>
                              </a:rPr>
                              <m:t>ω</m:t>
                            </m:r>
                          </m:e>
                          <m:sub>
                            <m:r>
                              <m:rPr>
                                <m:sty m:val="p"/>
                              </m:rPr>
                              <a:rPr lang="fr-FR" sz="1800">
                                <a:latin typeface="Cambria Math"/>
                              </a:rPr>
                              <m:t>D</m:t>
                            </m:r>
                          </m:sub>
                        </m:sSub>
                        <m:r>
                          <a:rPr lang="fr-FR" sz="1800">
                            <a:latin typeface="Cambria Math"/>
                          </a:rPr>
                          <m:t>,</m:t>
                        </m:r>
                        <m:r>
                          <m:rPr>
                            <m:sty m:val="p"/>
                          </m:rPr>
                          <a:rPr lang="fr-FR" sz="1800">
                            <a:latin typeface="Cambria Math"/>
                          </a:rPr>
                          <m:t>ξ</m:t>
                        </m:r>
                      </m:e>
                    </m:d>
                    <m:r>
                      <a:rPr lang="fr-FR" sz="1800">
                        <a:latin typeface="Cambria Math"/>
                      </a:rPr>
                      <m:t>=</m:t>
                    </m:r>
                    <m:sSub>
                      <m:sSubPr>
                        <m:ctrlPr>
                          <a:rPr lang="fr-FR" sz="1800" i="1">
                            <a:latin typeface="Cambria Math" panose="02040503050406030204" pitchFamily="18" charset="0"/>
                          </a:rPr>
                        </m:ctrlPr>
                      </m:sSubPr>
                      <m:e>
                        <m:r>
                          <m:rPr>
                            <m:sty m:val="p"/>
                          </m:rPr>
                          <a:rPr lang="fr-FR" sz="1800">
                            <a:latin typeface="Cambria Math"/>
                          </a:rPr>
                          <m:t>max</m:t>
                        </m:r>
                      </m:e>
                      <m:sub>
                        <m:r>
                          <m:rPr>
                            <m:sty m:val="p"/>
                          </m:rPr>
                          <a:rPr lang="fr-FR" sz="1800">
                            <a:latin typeface="Cambria Math"/>
                          </a:rPr>
                          <m:t>t</m:t>
                        </m:r>
                      </m:sub>
                    </m:sSub>
                    <m:d>
                      <m:dPr>
                        <m:begChr m:val="|"/>
                        <m:endChr m:val="|"/>
                        <m:ctrlPr>
                          <a:rPr lang="fr-FR" sz="1800" i="1">
                            <a:latin typeface="Cambria Math" panose="02040503050406030204" pitchFamily="18" charset="0"/>
                          </a:rPr>
                        </m:ctrlPr>
                      </m:dPr>
                      <m:e>
                        <m:acc>
                          <m:accPr>
                            <m:chr m:val="̈"/>
                            <m:ctrlPr>
                              <a:rPr lang="fr-FR" sz="1800" i="1">
                                <a:latin typeface="Cambria Math" panose="02040503050406030204" pitchFamily="18" charset="0"/>
                              </a:rPr>
                            </m:ctrlPr>
                          </m:accPr>
                          <m:e>
                            <m:r>
                              <m:rPr>
                                <m:sty m:val="p"/>
                              </m:rPr>
                              <a:rPr lang="fr-FR" sz="1800">
                                <a:latin typeface="Cambria Math"/>
                              </a:rPr>
                              <m:t>u</m:t>
                            </m:r>
                          </m:e>
                        </m:acc>
                        <m:d>
                          <m:dPr>
                            <m:ctrlPr>
                              <a:rPr lang="fr-FR" sz="1800" i="1">
                                <a:latin typeface="Cambria Math" panose="02040503050406030204" pitchFamily="18" charset="0"/>
                              </a:rPr>
                            </m:ctrlPr>
                          </m:dPr>
                          <m:e>
                            <m:r>
                              <m:rPr>
                                <m:sty m:val="p"/>
                              </m:rPr>
                              <a:rPr lang="fr-FR" sz="1800">
                                <a:latin typeface="Cambria Math"/>
                              </a:rPr>
                              <m:t>t</m:t>
                            </m:r>
                            <m:r>
                              <a:rPr lang="fr-FR" sz="1800">
                                <a:latin typeface="Cambria Math"/>
                              </a:rPr>
                              <m:t>,</m:t>
                            </m:r>
                            <m:sSub>
                              <m:sSubPr>
                                <m:ctrlPr>
                                  <a:rPr lang="fr-FR" sz="1800" i="1">
                                    <a:latin typeface="Cambria Math" panose="02040503050406030204" pitchFamily="18" charset="0"/>
                                  </a:rPr>
                                </m:ctrlPr>
                              </m:sSubPr>
                              <m:e>
                                <m:r>
                                  <m:rPr>
                                    <m:sty m:val="p"/>
                                  </m:rPr>
                                  <a:rPr lang="fr-FR" sz="1800">
                                    <a:latin typeface="Cambria Math"/>
                                  </a:rPr>
                                  <m:t>ω</m:t>
                                </m:r>
                              </m:e>
                              <m:sub>
                                <m:r>
                                  <m:rPr>
                                    <m:sty m:val="p"/>
                                  </m:rPr>
                                  <a:rPr lang="fr-FR" sz="1800">
                                    <a:latin typeface="Cambria Math"/>
                                  </a:rPr>
                                  <m:t>D</m:t>
                                </m:r>
                              </m:sub>
                            </m:sSub>
                            <m:r>
                              <a:rPr lang="fr-FR" sz="1800">
                                <a:latin typeface="Cambria Math"/>
                              </a:rPr>
                              <m:t>,</m:t>
                            </m:r>
                            <m:r>
                              <m:rPr>
                                <m:sty m:val="p"/>
                              </m:rPr>
                              <a:rPr lang="fr-FR" sz="1800">
                                <a:latin typeface="Cambria Math"/>
                              </a:rPr>
                              <m:t>ξ</m:t>
                            </m:r>
                          </m:e>
                        </m:d>
                      </m:e>
                    </m:d>
                    <m:r>
                      <a:rPr lang="fr-FR" sz="1800" i="1">
                        <a:latin typeface="Cambria Math"/>
                      </a:rPr>
                      <m:t> </m:t>
                    </m:r>
                  </m:oMath>
                </a14:m>
                <a:r>
                  <a:rPr lang="fr-FR" sz="1800" dirty="0"/>
                  <a:t>                    (2.3)</a:t>
                </a:r>
              </a:p>
              <a:p>
                <a:pPr algn="just">
                  <a:lnSpc>
                    <a:spcPct val="150000"/>
                  </a:lnSpc>
                </a:pPr>
                <a:r>
                  <a:rPr lang="en-US" sz="1800" dirty="0"/>
                  <a:t>"For an earthquake, response spectra are functions of frequency and damping. They are depicted as graphs for given damping ratios over a wide frequency range."</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solidFill>
                    <a:srgbClr val="FFC000"/>
                  </a:solidFill>
                </a:endParaRPr>
              </a:p>
              <a:p>
                <a:pPr algn="just">
                  <a:lnSpc>
                    <a:spcPct val="150000"/>
                  </a:lnSpc>
                </a:pPr>
                <a:endParaRPr lang="fr-FR" sz="1800" dirty="0">
                  <a:solidFill>
                    <a:srgbClr val="FFC000"/>
                  </a:solidFill>
                </a:endParaRPr>
              </a:p>
              <a:p>
                <a:pPr algn="just">
                  <a:lnSpc>
                    <a:spcPct val="150000"/>
                  </a:lnSpc>
                </a:pPr>
                <a:endParaRPr lang="fr-FR" sz="1800" dirty="0">
                  <a:solidFill>
                    <a:srgbClr val="FFC000"/>
                  </a:solidFill>
                </a:endParaRPr>
              </a:p>
              <a:p>
                <a:pPr>
                  <a:lnSpc>
                    <a:spcPct val="150000"/>
                  </a:lnSpc>
                </a:pPr>
                <a:endParaRPr lang="fr-FR" sz="1800" dirty="0"/>
              </a:p>
              <a:p>
                <a:pPr>
                  <a:lnSpc>
                    <a:spcPct val="150000"/>
                  </a:lnSpc>
                </a:pPr>
                <a:endParaRPr lang="fr-FR" sz="1800" dirty="0"/>
              </a:p>
              <a:p>
                <a:pPr>
                  <a:lnSpc>
                    <a:spcPct val="150000"/>
                  </a:lnSpc>
                </a:pPr>
                <a:endParaRPr lang="fr-FR" sz="1800" dirty="0"/>
              </a:p>
            </p:txBody>
          </p:sp>
        </mc:Choice>
        <mc:Fallback xmlns="">
          <p:sp>
            <p:nvSpPr>
              <p:cNvPr id="4" name="Rectangle 2"/>
              <p:cNvSpPr txBox="1">
                <a:spLocks noRot="1" noChangeAspect="1" noMove="1" noResize="1" noEditPoints="1" noAdjustHandles="1" noChangeArrowheads="1" noChangeShapeType="1" noTextEdit="1"/>
              </p:cNvSpPr>
              <p:nvPr/>
            </p:nvSpPr>
            <p:spPr>
              <a:xfrm>
                <a:off x="35496" y="29686"/>
                <a:ext cx="9001000" cy="6696744"/>
              </a:xfrm>
              <a:prstGeom prst="rect">
                <a:avLst/>
              </a:prstGeom>
              <a:blipFill>
                <a:blip r:embed="rId3"/>
                <a:stretch>
                  <a:fillRect l="-541" r="-474" b="-1364"/>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76456" y="6525344"/>
            <a:ext cx="432048" cy="432048"/>
          </a:xfrm>
        </p:spPr>
        <p:txBody>
          <a:bodyPr/>
          <a:lstStyle/>
          <a:p>
            <a:fld id="{CF4668DC-857F-487D-BFFA-8C0CA5037977}" type="slidenum">
              <a:rPr lang="fr-BE" smtClean="0">
                <a:solidFill>
                  <a:srgbClr val="FFFFFF"/>
                </a:solidFill>
              </a:rPr>
              <a:pPr/>
              <a:t>11</a:t>
            </a:fld>
            <a:endParaRPr lang="fr-BE" dirty="0">
              <a:solidFill>
                <a:srgbClr val="FFFFFF"/>
              </a:solidFill>
            </a:endParaRPr>
          </a:p>
        </p:txBody>
      </p:sp>
    </p:spTree>
    <p:extLst>
      <p:ext uri="{BB962C8B-B14F-4D97-AF65-F5344CB8AC3E}">
        <p14:creationId xmlns:p14="http://schemas.microsoft.com/office/powerpoint/2010/main" val="264735729"/>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08504" cy="6813376"/>
          </a:xfrm>
          <a:prstGeom prst="rect">
            <a:avLst/>
          </a:prstGeom>
          <a:ln>
            <a:solidFill>
              <a:schemeClr val="accent1"/>
            </a:solidFill>
          </a:ln>
        </p:spPr>
        <p:txBody>
          <a:bodyPr/>
          <a:lstStyle/>
          <a:p>
            <a:pPr algn="just">
              <a:lnSpc>
                <a:spcPct val="150000"/>
              </a:lnSpc>
            </a:pPr>
            <a:r>
              <a:rPr lang="en-US" sz="1800" dirty="0"/>
              <a:t>The design spectrum in terms of acceleration depends on the following regulatory factors:</a:t>
            </a:r>
          </a:p>
          <a:p>
            <a:pPr marL="285750" indent="-285750" algn="just">
              <a:lnSpc>
                <a:spcPct val="150000"/>
              </a:lnSpc>
              <a:buFont typeface="Wingdings" panose="05000000000000000000" pitchFamily="2" charset="2"/>
              <a:buChar char="ü"/>
            </a:pPr>
            <a:r>
              <a:rPr lang="fr-FR" sz="1800" dirty="0"/>
              <a:t> </a:t>
            </a:r>
            <a:r>
              <a:rPr lang="en-US" sz="1800" dirty="0"/>
              <a:t>The seismicity zone of the construction site, categorized as Zones I, IIA, IIB, and III.</a:t>
            </a:r>
            <a:endParaRPr lang="fr-FR" sz="1800" dirty="0"/>
          </a:p>
          <a:p>
            <a:pPr marL="285750" indent="-285750" algn="just">
              <a:lnSpc>
                <a:spcPct val="150000"/>
              </a:lnSpc>
              <a:buFont typeface="Wingdings" panose="05000000000000000000" pitchFamily="2" charset="2"/>
              <a:buChar char="ü"/>
            </a:pPr>
            <a:r>
              <a:rPr lang="fr-FR" sz="1800" dirty="0"/>
              <a:t> </a:t>
            </a:r>
            <a:r>
              <a:rPr lang="en-US" sz="1800" dirty="0"/>
              <a:t>The risk classification of the structure, which is designated as 1A, 1B, 2, or 3.</a:t>
            </a:r>
          </a:p>
          <a:p>
            <a:pPr marL="285750" indent="-285750" algn="just">
              <a:lnSpc>
                <a:spcPct val="150000"/>
              </a:lnSpc>
              <a:buFont typeface="Wingdings" panose="05000000000000000000" pitchFamily="2" charset="2"/>
              <a:buChar char="ü"/>
            </a:pPr>
            <a:r>
              <a:rPr lang="en-US" sz="1800" dirty="0"/>
              <a:t>The damping coefficient of the structure, denoted as </a:t>
            </a:r>
            <a:r>
              <a:rPr lang="fr-FR" sz="1800" dirty="0"/>
              <a:t>ζ</a:t>
            </a:r>
          </a:p>
          <a:p>
            <a:pPr marL="285750" indent="-285750" algn="just">
              <a:lnSpc>
                <a:spcPct val="150000"/>
              </a:lnSpc>
              <a:buFont typeface="Wingdings" panose="05000000000000000000" pitchFamily="2" charset="2"/>
              <a:buChar char="ü"/>
            </a:pPr>
            <a:r>
              <a:rPr lang="fr-FR" sz="1800" dirty="0"/>
              <a:t>  </a:t>
            </a:r>
            <a:r>
              <a:rPr lang="en-US" sz="1800" dirty="0"/>
              <a:t>The soil classification (S1, S2, S3, S4) and the terrain's topography</a:t>
            </a:r>
            <a:endParaRPr lang="fr-FR" sz="1800" dirty="0"/>
          </a:p>
          <a:p>
            <a:pPr marL="285750" indent="-285750" algn="just">
              <a:lnSpc>
                <a:spcPct val="150000"/>
              </a:lnSpc>
              <a:buFont typeface="Wingdings" panose="05000000000000000000" pitchFamily="2" charset="2"/>
              <a:buChar char="ü"/>
            </a:pPr>
            <a:r>
              <a:rPr lang="en-US" sz="1800" dirty="0"/>
              <a:t>The material's ability to withstand plastic deformations, indicated by the behavior coefficient.</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r>
              <a:rPr lang="en-US" sz="1800" dirty="0"/>
              <a:t>Therefore, it is necessary to determine a design spectrum that will encompass a set of spectra corresponding to accelerograms suitably recorded at sites comparable to the studied location. The spectra thus obtained are then referred to as normalized spectra, depicted graphically for given damping ratios across a wide frequency range.</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solidFill>
                <a:srgbClr val="FFC000"/>
              </a:solidFill>
            </a:endParaRPr>
          </a:p>
          <a:p>
            <a:pPr algn="just">
              <a:lnSpc>
                <a:spcPct val="150000"/>
              </a:lnSpc>
            </a:pPr>
            <a:endParaRPr lang="fr-FR" sz="1800" dirty="0">
              <a:solidFill>
                <a:srgbClr val="FFC000"/>
              </a:solidFill>
            </a:endParaRPr>
          </a:p>
          <a:p>
            <a:pPr algn="just">
              <a:lnSpc>
                <a:spcPct val="150000"/>
              </a:lnSpc>
            </a:pPr>
            <a:endParaRPr lang="fr-FR" sz="1800" dirty="0">
              <a:solidFill>
                <a:srgbClr val="FFC000"/>
              </a:solidFill>
            </a:endParaRPr>
          </a:p>
          <a:p>
            <a:pPr>
              <a:lnSpc>
                <a:spcPct val="150000"/>
              </a:lnSpc>
            </a:pPr>
            <a:endParaRPr lang="fr-FR" sz="1800" dirty="0"/>
          </a:p>
          <a:p>
            <a:pPr>
              <a:lnSpc>
                <a:spcPct val="150000"/>
              </a:lnSpc>
            </a:pPr>
            <a:endParaRPr lang="fr-FR" sz="1800" dirty="0"/>
          </a:p>
          <a:p>
            <a:pPr>
              <a:lnSpc>
                <a:spcPct val="150000"/>
              </a:lnSpc>
            </a:pPr>
            <a:endParaRPr lang="fr-FR" sz="1800" dirty="0"/>
          </a:p>
        </p:txBody>
      </p:sp>
      <p:sp>
        <p:nvSpPr>
          <p:cNvPr id="5" name="Espace réservé du numéro de diapositive 4"/>
          <p:cNvSpPr>
            <a:spLocks noGrp="1"/>
          </p:cNvSpPr>
          <p:nvPr>
            <p:ph type="sldNum" sz="quarter" idx="12"/>
          </p:nvPr>
        </p:nvSpPr>
        <p:spPr>
          <a:xfrm>
            <a:off x="8676456" y="6525344"/>
            <a:ext cx="432048" cy="432048"/>
          </a:xfrm>
        </p:spPr>
        <p:txBody>
          <a:bodyPr/>
          <a:lstStyle/>
          <a:p>
            <a:fld id="{CF4668DC-857F-487D-BFFA-8C0CA5037977}" type="slidenum">
              <a:rPr lang="fr-BE" smtClean="0">
                <a:solidFill>
                  <a:srgbClr val="FFFFFF"/>
                </a:solidFill>
              </a:rPr>
              <a:pPr/>
              <a:t>12</a:t>
            </a:fld>
            <a:endParaRPr lang="fr-BE" dirty="0">
              <a:solidFill>
                <a:srgbClr val="FFFFFF"/>
              </a:solidFill>
            </a:endParaRPr>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3902"/>
          <a:stretch/>
        </p:blipFill>
        <p:spPr bwMode="auto">
          <a:xfrm>
            <a:off x="582096" y="2492896"/>
            <a:ext cx="2045915" cy="25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a:extLst>
              <a:ext uri="{FF2B5EF4-FFF2-40B4-BE49-F238E27FC236}">
                <a16:creationId xmlns:a16="http://schemas.microsoft.com/office/drawing/2014/main" id="{EE2C2574-E336-90C0-F2F7-E132C31E17D0}"/>
              </a:ext>
            </a:extLst>
          </p:cNvPr>
          <p:cNvGrpSpPr/>
          <p:nvPr/>
        </p:nvGrpSpPr>
        <p:grpSpPr>
          <a:xfrm>
            <a:off x="2915817" y="2492896"/>
            <a:ext cx="5959514" cy="2532856"/>
            <a:chOff x="3890442" y="2492896"/>
            <a:chExt cx="5184576" cy="2532856"/>
          </a:xfrm>
        </p:grpSpPr>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020"/>
            <a:stretch/>
          </p:blipFill>
          <p:spPr bwMode="auto">
            <a:xfrm>
              <a:off x="3890442" y="2492896"/>
              <a:ext cx="5184576" cy="25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C8F44141-E6FD-699B-9D1C-307370BA92D8}"/>
                </a:ext>
              </a:extLst>
            </p:cNvPr>
            <p:cNvSpPr/>
            <p:nvPr/>
          </p:nvSpPr>
          <p:spPr bwMode="auto">
            <a:xfrm>
              <a:off x="8748464" y="2636912"/>
              <a:ext cx="144016" cy="144016"/>
            </a:xfrm>
            <a:prstGeom prst="rect">
              <a:avLst/>
            </a:prstGeom>
            <a:solidFill>
              <a:schemeClr val="tx1"/>
            </a:solidFill>
            <a:ln w="3175" cap="flat" cmpd="sng" algn="ctr">
              <a:solidFill>
                <a:schemeClr val="tx1"/>
              </a:solidFill>
              <a:prstDash val="dash"/>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chemeClr val="bg2"/>
                  </a:solidFill>
                  <a:effectLst/>
                  <a:latin typeface="+mj-lt"/>
                </a:rPr>
                <a:t>1B</a:t>
              </a:r>
              <a:endParaRPr kumimoji="0" lang="fr-FR" sz="1200" b="0" i="0" u="none" strike="noStrike" cap="none" normalizeH="0" baseline="0" dirty="0">
                <a:ln>
                  <a:noFill/>
                </a:ln>
                <a:solidFill>
                  <a:schemeClr val="bg2"/>
                </a:solidFill>
                <a:effectLst/>
                <a:latin typeface="+mj-lt"/>
              </a:endParaRPr>
            </a:p>
          </p:txBody>
        </p:sp>
        <p:sp>
          <p:nvSpPr>
            <p:cNvPr id="7" name="Rectangle 6">
              <a:extLst>
                <a:ext uri="{FF2B5EF4-FFF2-40B4-BE49-F238E27FC236}">
                  <a16:creationId xmlns:a16="http://schemas.microsoft.com/office/drawing/2014/main" id="{8028C82A-D7BE-A8C3-48F8-40714375B6E2}"/>
                </a:ext>
              </a:extLst>
            </p:cNvPr>
            <p:cNvSpPr/>
            <p:nvPr/>
          </p:nvSpPr>
          <p:spPr bwMode="auto">
            <a:xfrm>
              <a:off x="8461219" y="2996952"/>
              <a:ext cx="143229" cy="144016"/>
            </a:xfrm>
            <a:prstGeom prst="rect">
              <a:avLst/>
            </a:prstGeom>
            <a:solidFill>
              <a:schemeClr val="tx1"/>
            </a:solidFill>
            <a:ln w="3175" cap="flat" cmpd="sng" algn="ctr">
              <a:solidFill>
                <a:schemeClr val="tx1"/>
              </a:solidFill>
              <a:prstDash val="dash"/>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chemeClr val="bg2"/>
                  </a:solidFill>
                  <a:effectLst/>
                  <a:latin typeface="+mj-lt"/>
                </a:rPr>
                <a:t>2</a:t>
              </a:r>
              <a:endParaRPr kumimoji="0" lang="fr-FR" sz="1200" b="0" i="0" u="none" strike="noStrike" cap="none" normalizeH="0" baseline="0" dirty="0">
                <a:ln>
                  <a:noFill/>
                </a:ln>
                <a:solidFill>
                  <a:schemeClr val="bg2"/>
                </a:solidFill>
                <a:effectLst/>
                <a:latin typeface="+mj-lt"/>
              </a:endParaRPr>
            </a:p>
          </p:txBody>
        </p:sp>
      </p:grpSp>
    </p:spTree>
    <p:extLst>
      <p:ext uri="{BB962C8B-B14F-4D97-AF65-F5344CB8AC3E}">
        <p14:creationId xmlns:p14="http://schemas.microsoft.com/office/powerpoint/2010/main" val="466948554"/>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08504" cy="6813376"/>
          </a:xfrm>
          <a:prstGeom prst="rect">
            <a:avLst/>
          </a:prstGeom>
          <a:ln>
            <a:solidFill>
              <a:schemeClr val="accent1"/>
            </a:solidFill>
          </a:ln>
        </p:spPr>
        <p:txBody>
          <a:bodyPr/>
          <a:lstStyle/>
          <a:p>
            <a:pPr algn="just">
              <a:lnSpc>
                <a:spcPct val="150000"/>
              </a:lnSpc>
            </a:pPr>
            <a:r>
              <a:rPr lang="fr-FR" sz="1800" dirty="0"/>
              <a:t>En principe, Chaque séisme est caractérisé par un spectre de réponse en accélération et chaque structure est caractérisée par une période propre  T et un facteur d’amortissement </a:t>
            </a:r>
            <a:r>
              <a:rPr lang="el-GR" sz="1800" dirty="0"/>
              <a:t>ξ</a:t>
            </a:r>
            <a:r>
              <a:rPr lang="fr-FR" sz="1800" dirty="0"/>
              <a:t>. En fonction de son mode de vibration une structure sera soumise à une accélération maximale </a:t>
            </a:r>
            <a:r>
              <a:rPr lang="fr-FR" sz="1800" dirty="0" err="1"/>
              <a:t>a</a:t>
            </a:r>
            <a:r>
              <a:rPr lang="fr-FR" sz="1100" dirty="0" err="1"/>
              <a:t>max</a:t>
            </a:r>
            <a:r>
              <a:rPr lang="fr-FR" sz="1100" dirty="0"/>
              <a:t>.</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r>
              <a:rPr lang="en-US" sz="1800" dirty="0"/>
              <a:t>For the same earthquake and consequently the same regulatory spectrum, each structure experiences a maximum acceleration depending on its natural period. This is why, in 1985 in Mexico, it was primarily the buildings with </a:t>
            </a:r>
            <a:r>
              <a:rPr lang="en-US" sz="1800" dirty="0">
                <a:solidFill>
                  <a:srgbClr val="00CC66"/>
                </a:solidFill>
              </a:rPr>
              <a:t>10 to 30 </a:t>
            </a:r>
            <a:r>
              <a:rPr lang="en-US" sz="1800" dirty="0"/>
              <a:t>stories that suffered significant damage.</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676456" y="6525344"/>
            <a:ext cx="432048" cy="432048"/>
          </a:xfrm>
        </p:spPr>
        <p:txBody>
          <a:bodyPr/>
          <a:lstStyle/>
          <a:p>
            <a:fld id="{CF4668DC-857F-487D-BFFA-8C0CA5037977}" type="slidenum">
              <a:rPr lang="fr-BE" smtClean="0">
                <a:solidFill>
                  <a:srgbClr val="FFFFFF"/>
                </a:solidFill>
              </a:rPr>
              <a:pPr/>
              <a:t>13</a:t>
            </a:fld>
            <a:endParaRPr lang="fr-BE" dirty="0">
              <a:solidFill>
                <a:srgbClr val="FFFFFF"/>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467" y="4293095"/>
            <a:ext cx="3794583" cy="249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293096"/>
            <a:ext cx="3816425" cy="249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150" y="1484784"/>
            <a:ext cx="4050196" cy="1228260"/>
          </a:xfrm>
          <a:prstGeom prst="rect">
            <a:avLst/>
          </a:prstGeom>
          <a:ln/>
        </p:spPr>
        <p:style>
          <a:lnRef idx="2">
            <a:schemeClr val="dk1"/>
          </a:lnRef>
          <a:fillRef idx="1">
            <a:schemeClr val="lt1"/>
          </a:fillRef>
          <a:effectRef idx="0">
            <a:schemeClr val="dk1"/>
          </a:effectRef>
          <a:fontRef idx="minor">
            <a:schemeClr val="dk1"/>
          </a:fontRef>
        </p:style>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1484784"/>
            <a:ext cx="4014700" cy="1228260"/>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515715247"/>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08504" cy="6813376"/>
          </a:xfrm>
          <a:prstGeom prst="rect">
            <a:avLst/>
          </a:prstGeom>
          <a:ln>
            <a:solidFill>
              <a:schemeClr val="accent1"/>
            </a:solidFill>
          </a:ln>
        </p:spPr>
        <p:txBody>
          <a:bodyPr/>
          <a:lstStyle/>
          <a:p>
            <a:pPr algn="justLow">
              <a:lnSpc>
                <a:spcPct val="150000"/>
              </a:lnSpc>
            </a:pPr>
            <a:r>
              <a:rPr lang="en-US" sz="1800" dirty="0"/>
              <a:t>Once the oscillation periods of the structures are determined (modal analysis), the maximum expected response acceleration is read from the spectrum,</a:t>
            </a:r>
          </a:p>
          <a:p>
            <a:pPr algn="justLow">
              <a:lnSpc>
                <a:spcPct val="150000"/>
              </a:lnSpc>
            </a:pPr>
            <a:r>
              <a:rPr lang="en-US" sz="1800" dirty="0"/>
              <a:t> considering the amplification of ground motions by the structure</a:t>
            </a:r>
          </a:p>
          <a:p>
            <a:pPr algn="justLow">
              <a:lnSpc>
                <a:spcPct val="150000"/>
              </a:lnSpc>
            </a:pPr>
            <a:r>
              <a:rPr lang="en-US" sz="1800" dirty="0"/>
              <a:t> based on its oscillation periods.</a:t>
            </a:r>
          </a:p>
          <a:p>
            <a:pPr algn="justLow">
              <a:lnSpc>
                <a:spcPct val="150000"/>
              </a:lnSpc>
            </a:pPr>
            <a:r>
              <a:rPr lang="en-US" sz="1800" dirty="0"/>
              <a:t>Example of amplification and attenuation of accelerations by a</a:t>
            </a:r>
          </a:p>
          <a:p>
            <a:pPr algn="justLow">
              <a:lnSpc>
                <a:spcPct val="150000"/>
              </a:lnSpc>
            </a:pPr>
            <a:r>
              <a:rPr lang="en-US" sz="1800" dirty="0"/>
              <a:t> building founded on a specific soil type (in this case, hard soil).</a:t>
            </a:r>
          </a:p>
          <a:p>
            <a:pPr algn="justLow">
              <a:lnSpc>
                <a:spcPct val="150000"/>
              </a:lnSpc>
            </a:pPr>
            <a:r>
              <a:rPr lang="en-US" sz="1800" dirty="0">
                <a:solidFill>
                  <a:srgbClr val="FF0000"/>
                </a:solidFill>
              </a:rPr>
              <a:t>Building A (with a period T = 0.3 s) amplifies the ground </a:t>
            </a:r>
          </a:p>
          <a:p>
            <a:pPr algn="justLow">
              <a:lnSpc>
                <a:spcPct val="150000"/>
              </a:lnSpc>
            </a:pPr>
            <a:r>
              <a:rPr lang="en-US" sz="1800" dirty="0">
                <a:solidFill>
                  <a:srgbClr val="FF0000"/>
                </a:solidFill>
              </a:rPr>
              <a:t>shaking</a:t>
            </a:r>
            <a:r>
              <a:rPr lang="en-US" sz="1800" dirty="0"/>
              <a:t>, while </a:t>
            </a:r>
            <a:r>
              <a:rPr lang="en-US" sz="1800" dirty="0">
                <a:solidFill>
                  <a:srgbClr val="00CC66"/>
                </a:solidFill>
              </a:rPr>
              <a:t>building B (with a period T = 1.5 s) attenuates </a:t>
            </a:r>
            <a:r>
              <a:rPr lang="en-US" sz="1800" dirty="0"/>
              <a:t>it.</a:t>
            </a:r>
          </a:p>
          <a:p>
            <a:pPr algn="justLow">
              <a:lnSpc>
                <a:spcPct val="150000"/>
              </a:lnSpc>
            </a:pPr>
            <a:r>
              <a:rPr lang="en-US" sz="1800" dirty="0"/>
              <a:t>To avoid resonance, it is therefore important to seek, for the planned building, a natural period as distinct as possible from the dominant period of the soil. However, a site-specific response spectrum is seldom available for this purpose.</a:t>
            </a:r>
          </a:p>
          <a:p>
            <a:pPr algn="justLow">
              <a:lnSpc>
                <a:spcPct val="150000"/>
              </a:lnSpc>
            </a:pPr>
            <a:r>
              <a:rPr lang="en-US" sz="1800" dirty="0"/>
              <a:t>For an initial approximation, one can consider that on </a:t>
            </a:r>
            <a:r>
              <a:rPr lang="en-US" sz="1800" dirty="0">
                <a:solidFill>
                  <a:srgbClr val="00CC66"/>
                </a:solidFill>
              </a:rPr>
              <a:t>soft soils</a:t>
            </a:r>
            <a:r>
              <a:rPr lang="en-US" sz="1800" dirty="0"/>
              <a:t>, </a:t>
            </a:r>
            <a:r>
              <a:rPr lang="en-US" sz="1800" dirty="0">
                <a:solidFill>
                  <a:srgbClr val="00CC66"/>
                </a:solidFill>
              </a:rPr>
              <a:t>rigid structures </a:t>
            </a:r>
            <a:r>
              <a:rPr lang="en-US" sz="1800" dirty="0"/>
              <a:t>should be chosen, while on </a:t>
            </a:r>
            <a:r>
              <a:rPr lang="en-US" sz="1800" dirty="0">
                <a:solidFill>
                  <a:srgbClr val="FF0000"/>
                </a:solidFill>
              </a:rPr>
              <a:t>firm or rocky soils</a:t>
            </a:r>
            <a:r>
              <a:rPr lang="en-US" sz="1800" dirty="0"/>
              <a:t>, </a:t>
            </a:r>
            <a:r>
              <a:rPr lang="en-US" sz="1800" dirty="0">
                <a:solidFill>
                  <a:srgbClr val="FF0000"/>
                </a:solidFill>
              </a:rPr>
              <a:t>flexible structures </a:t>
            </a:r>
            <a:r>
              <a:rPr lang="en-US" sz="1800" dirty="0"/>
              <a:t>are more suitable (</a:t>
            </a:r>
            <a:r>
              <a:rPr lang="en-US" sz="1800" dirty="0">
                <a:solidFill>
                  <a:srgbClr val="00CC66"/>
                </a:solidFill>
              </a:rPr>
              <a:t>such as frame structures without infill walls, for example</a:t>
            </a:r>
            <a:r>
              <a:rPr lang="en-US" sz="1800" dirty="0"/>
              <a:t>). However, it is much wiser to compare the periods of the building and the soil, and if they are close, to separate them by adjusting the design of the structure.</a:t>
            </a:r>
          </a:p>
          <a:p>
            <a:pPr algn="justLow">
              <a:lnSpc>
                <a:spcPct val="150000"/>
              </a:lnSpc>
            </a:pPr>
            <a:endParaRPr lang="en-US" sz="1800" dirty="0"/>
          </a:p>
          <a:p>
            <a:pPr algn="justLow">
              <a:lnSpc>
                <a:spcPct val="150000"/>
              </a:lnSpc>
            </a:pPr>
            <a:endParaRPr lang="en-US" sz="1800" dirty="0"/>
          </a:p>
          <a:p>
            <a:pPr algn="justLow">
              <a:lnSpc>
                <a:spcPct val="150000"/>
              </a:lnSpc>
            </a:pPr>
            <a:endParaRPr lang="en-US" sz="1800" dirty="0"/>
          </a:p>
          <a:p>
            <a:pPr algn="justLow">
              <a:lnSpc>
                <a:spcPct val="150000"/>
              </a:lnSpc>
            </a:pPr>
            <a:endParaRPr lang="en-US" sz="1800" dirty="0"/>
          </a:p>
          <a:p>
            <a:pPr algn="justLow">
              <a:lnSpc>
                <a:spcPct val="150000"/>
              </a:lnSpc>
            </a:pPr>
            <a:endParaRPr lang="fr-FR" sz="1800" dirty="0"/>
          </a:p>
          <a:p>
            <a:pPr algn="justLow">
              <a:lnSpc>
                <a:spcPct val="150000"/>
              </a:lnSpc>
            </a:pPr>
            <a:endParaRPr lang="fr-FR" sz="1800" dirty="0"/>
          </a:p>
        </p:txBody>
      </p:sp>
      <p:sp>
        <p:nvSpPr>
          <p:cNvPr id="5" name="Espace réservé du numéro de diapositive 4"/>
          <p:cNvSpPr>
            <a:spLocks noGrp="1"/>
          </p:cNvSpPr>
          <p:nvPr>
            <p:ph type="sldNum" sz="quarter" idx="12"/>
          </p:nvPr>
        </p:nvSpPr>
        <p:spPr>
          <a:xfrm>
            <a:off x="8676456" y="6525344"/>
            <a:ext cx="432048" cy="432048"/>
          </a:xfrm>
        </p:spPr>
        <p:txBody>
          <a:bodyPr/>
          <a:lstStyle/>
          <a:p>
            <a:fld id="{CF4668DC-857F-487D-BFFA-8C0CA5037977}" type="slidenum">
              <a:rPr lang="fr-BE" smtClean="0">
                <a:solidFill>
                  <a:srgbClr val="FFFFFF"/>
                </a:solidFill>
              </a:rPr>
              <a:pPr/>
              <a:t>14</a:t>
            </a:fld>
            <a:endParaRPr lang="fr-BE" dirty="0">
              <a:solidFill>
                <a:srgbClr val="FFFFFF"/>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76672"/>
            <a:ext cx="288032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8171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gn="just">
              <a:lnSpc>
                <a:spcPct val="150000"/>
              </a:lnSpc>
            </a:pPr>
            <a:r>
              <a:rPr lang="en-US" sz="1800" b="1" dirty="0" err="1">
                <a:solidFill>
                  <a:srgbClr val="FFFF00"/>
                </a:solidFill>
              </a:rPr>
              <a:t>Microzonation</a:t>
            </a:r>
            <a:r>
              <a:rPr lang="en-US" sz="1800" b="1" dirty="0">
                <a:solidFill>
                  <a:srgbClr val="FFFF00"/>
                </a:solidFill>
              </a:rPr>
              <a:t>: </a:t>
            </a:r>
            <a:r>
              <a:rPr lang="en-US" sz="1800" dirty="0"/>
              <a:t>To determine the regulatory spectrum in highly seismic regions, one cannot simply rely on the spectrum that provides the highest maximum acceleration, as it is not evident that it corresponds to the primary risk to the structure.</a:t>
            </a:r>
          </a:p>
          <a:p>
            <a:pPr algn="just">
              <a:lnSpc>
                <a:spcPct val="150000"/>
              </a:lnSpc>
            </a:pPr>
            <a:endParaRPr lang="en-US" sz="1800" b="1" dirty="0">
              <a:solidFill>
                <a:srgbClr val="FFFF00"/>
              </a:solidFill>
            </a:endParaRPr>
          </a:p>
          <a:p>
            <a:pPr algn="just">
              <a:lnSpc>
                <a:spcPct val="150000"/>
              </a:lnSpc>
            </a:pPr>
            <a:endParaRPr lang="en-US" sz="1800" b="1" dirty="0">
              <a:solidFill>
                <a:srgbClr val="FFFF00"/>
              </a:solidFill>
            </a:endParaRPr>
          </a:p>
          <a:p>
            <a:pPr algn="just">
              <a:lnSpc>
                <a:spcPct val="150000"/>
              </a:lnSpc>
            </a:pPr>
            <a:endParaRPr lang="en-US" sz="1800" b="1" dirty="0">
              <a:solidFill>
                <a:srgbClr val="FFFF00"/>
              </a:solidFill>
            </a:endParaRPr>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r>
              <a:rPr lang="en-US" sz="1800" dirty="0"/>
              <a:t>Earthquakes are not an "external load" like wind actions; they stress buildings through ground movements, in which case there is an inertial force at play. </a:t>
            </a:r>
          </a:p>
          <a:p>
            <a:pPr algn="just">
              <a:lnSpc>
                <a:spcPct val="150000"/>
              </a:lnSpc>
            </a:pPr>
            <a:r>
              <a:rPr lang="en-US" sz="1800" dirty="0"/>
              <a:t>The displacements of foundations only induce stress based on the response of the structure, meaning its masses, stiffness, and damping characteristics.</a:t>
            </a:r>
            <a:endParaRPr lang="fr-FR" sz="1800" dirty="0"/>
          </a:p>
        </p:txBody>
      </p:sp>
      <p:sp>
        <p:nvSpPr>
          <p:cNvPr id="5" name="Espace réservé du numéro de diapositive 4"/>
          <p:cNvSpPr>
            <a:spLocks noGrp="1"/>
          </p:cNvSpPr>
          <p:nvPr>
            <p:ph type="sldNum" sz="quarter" idx="12"/>
          </p:nvPr>
        </p:nvSpPr>
        <p:spPr>
          <a:xfrm>
            <a:off x="8604448" y="6383610"/>
            <a:ext cx="402282" cy="457200"/>
          </a:xfrm>
        </p:spPr>
        <p:txBody>
          <a:bodyPr/>
          <a:lstStyle/>
          <a:p>
            <a:fld id="{CF4668DC-857F-487D-BFFA-8C0CA5037977}" type="slidenum">
              <a:rPr lang="fr-BE" smtClean="0">
                <a:solidFill>
                  <a:srgbClr val="FFFFFF"/>
                </a:solidFill>
              </a:rPr>
              <a:pPr/>
              <a:t>15</a:t>
            </a:fld>
            <a:endParaRPr lang="fr-BE" dirty="0">
              <a:solidFill>
                <a:srgbClr val="FFFFFF"/>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770485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849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8992" cy="6741368"/>
          </a:xfrm>
          <a:prstGeom prst="rect">
            <a:avLst/>
          </a:prstGeom>
          <a:ln>
            <a:solidFill>
              <a:schemeClr val="accent1"/>
            </a:solidFill>
          </a:ln>
        </p:spPr>
        <p:txBody>
          <a:bodyPr/>
          <a:lstStyle/>
          <a:p>
            <a:pPr algn="just">
              <a:lnSpc>
                <a:spcPct val="150000"/>
              </a:lnSpc>
            </a:pPr>
            <a:r>
              <a:rPr lang="en-US" sz="2000" dirty="0">
                <a:solidFill>
                  <a:srgbClr val="FFC000"/>
                </a:solidFill>
              </a:rPr>
              <a:t>Structure:</a:t>
            </a:r>
          </a:p>
          <a:p>
            <a:pPr algn="just">
              <a:lnSpc>
                <a:spcPct val="150000"/>
              </a:lnSpc>
            </a:pPr>
            <a:r>
              <a:rPr lang="en-US" sz="2000" dirty="0">
                <a:solidFill>
                  <a:srgbClr val="FFC000"/>
                </a:solidFill>
              </a:rPr>
              <a:t>5.1. Mass Modeling: </a:t>
            </a:r>
            <a:r>
              <a:rPr lang="en-US" sz="2000" dirty="0"/>
              <a:t>In reality, structures are composed of a certain number of oscillating masses, some of which are concentrated at various levels, while others are distributed throughout the height of the structure.</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buFontTx/>
              <a:buChar char="-"/>
            </a:pPr>
            <a:r>
              <a:rPr lang="en-US" sz="1800" dirty="0"/>
              <a:t>In typical constructions (with a vertical load-bearing system and horizontal floors), most of the total mass is concentrated at the floor levels.</a:t>
            </a:r>
          </a:p>
          <a:p>
            <a:pPr algn="just">
              <a:lnSpc>
                <a:spcPct val="150000"/>
              </a:lnSpc>
              <a:buFontTx/>
              <a:buChar char="-"/>
            </a:pPr>
            <a:r>
              <a:rPr lang="en-US" sz="1800" dirty="0"/>
              <a:t>For slender structures like chimneys, cooling towers, pylons, etc., the mass is distributed continuously along the height of the construction. In this case, the structure is divided into a significant number of finite elements, with masses considered concentrated at the nodes.</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8676456" y="6572200"/>
            <a:ext cx="432048" cy="314375"/>
          </a:xfrm>
        </p:spPr>
        <p:txBody>
          <a:bodyPr/>
          <a:lstStyle/>
          <a:p>
            <a:fld id="{CF4668DC-857F-487D-BFFA-8C0CA5037977}" type="slidenum">
              <a:rPr lang="fr-BE" smtClean="0">
                <a:solidFill>
                  <a:srgbClr val="FFFFFF"/>
                </a:solidFill>
              </a:rPr>
              <a:pPr/>
              <a:t>16</a:t>
            </a:fld>
            <a:endParaRPr lang="fr-BE"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6166"/>
            <a:ext cx="4340671" cy="116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59" y="1906166"/>
            <a:ext cx="4166517" cy="123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140968"/>
            <a:ext cx="4340671"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59" y="3235287"/>
            <a:ext cx="4166517" cy="112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975341"/>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8992" cy="6741368"/>
          </a:xfrm>
          <a:prstGeom prst="rect">
            <a:avLst/>
          </a:prstGeom>
          <a:ln>
            <a:solidFill>
              <a:schemeClr val="accent1"/>
            </a:solidFill>
          </a:ln>
        </p:spPr>
        <p:txBody>
          <a:bodyPr/>
          <a:lstStyle/>
          <a:p>
            <a:pPr algn="just">
              <a:lnSpc>
                <a:spcPct val="150000"/>
              </a:lnSpc>
            </a:pPr>
            <a:r>
              <a:rPr lang="en-US" sz="1800" dirty="0"/>
              <a:t>Special Structures: Water towers, chemical industry columns (Photo C): In cases where the support's mass is of a similar magnitude to that of the reservoir and the fluid, one can adopt a model with concentrated masses or even a multitude of concentrated masses. For an overall analysis, considering the water contained in the reservoir as part of the tank's structure is reasonable.</a:t>
            </a:r>
          </a:p>
          <a:p>
            <a:pPr algn="just">
              <a:lnSpc>
                <a:spcPct val="150000"/>
              </a:lnSpc>
            </a:pPr>
            <a:r>
              <a:rPr lang="en-US" sz="1800" dirty="0"/>
              <a:t>Massive and Highly Rigid Constructions: Monuments, massive foundations, etc. (Photo D): The masses will be treated as concentrated at the center of gravity of each element. In this scenario, the hypothetical connecting bars are massless but infinitely rigid. This modeling approach is also used for structures on seismic isolators.</a:t>
            </a:r>
          </a:p>
          <a:p>
            <a:pPr algn="just">
              <a:lnSpc>
                <a:spcPct val="150000"/>
              </a:lnSpc>
            </a:pPr>
            <a:r>
              <a:rPr lang="en-US" sz="1800" b="1" dirty="0">
                <a:solidFill>
                  <a:srgbClr val="FFC000"/>
                </a:solidFill>
              </a:rPr>
              <a:t>5.2. Structural Stiffness: </a:t>
            </a:r>
            <a:r>
              <a:rPr lang="en-US" sz="1800" dirty="0"/>
              <a:t>Stiffness is defined as the ratio of the applied force to the displacement.</a:t>
            </a:r>
          </a:p>
          <a:p>
            <a:pPr algn="just">
              <a:lnSpc>
                <a:spcPct val="150000"/>
              </a:lnSpc>
            </a:pPr>
            <a:r>
              <a:rPr lang="fr-FR" sz="1800" b="1" dirty="0">
                <a:solidFill>
                  <a:srgbClr val="FFFF00"/>
                </a:solidFill>
              </a:rPr>
              <a:t>Example: </a:t>
            </a:r>
            <a:r>
              <a:rPr lang="en-US" sz="1800" dirty="0"/>
              <a:t>For a cantilever beam, it is known that under a force F, the displacement at point L is:               This leads to the determination of the stiffness K:</a:t>
            </a:r>
            <a:endParaRPr lang="fr-FR" sz="1800" dirty="0"/>
          </a:p>
          <a:p>
            <a:pPr algn="just">
              <a:lnSpc>
                <a:spcPct val="150000"/>
              </a:lnSpc>
            </a:pPr>
            <a:endParaRPr lang="fr-FR" sz="1800" dirty="0"/>
          </a:p>
          <a:p>
            <a:pPr algn="just">
              <a:lnSpc>
                <a:spcPct val="150000"/>
              </a:lnSpc>
            </a:pPr>
            <a:r>
              <a:rPr lang="en-US" sz="1800" dirty="0"/>
              <a:t>More generally, one can define the parameters influencing stiffness, which are dependent on the type of loading:</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8676456" y="6572200"/>
            <a:ext cx="432048" cy="314375"/>
          </a:xfrm>
        </p:spPr>
        <p:txBody>
          <a:bodyPr/>
          <a:lstStyle/>
          <a:p>
            <a:fld id="{CF4668DC-857F-487D-BFFA-8C0CA5037977}" type="slidenum">
              <a:rPr lang="fr-BE" smtClean="0">
                <a:solidFill>
                  <a:srgbClr val="FFFFFF"/>
                </a:solidFill>
              </a:rPr>
              <a:pPr/>
              <a:t>17</a:t>
            </a:fld>
            <a:endParaRPr lang="fr-BE" dirty="0">
              <a:solidFill>
                <a:srgbClr val="FFFFFF"/>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293096"/>
            <a:ext cx="17907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62" y="5107916"/>
            <a:ext cx="720080" cy="39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5075492"/>
            <a:ext cx="1513098" cy="74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5900" y="5075492"/>
            <a:ext cx="838200" cy="38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96419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8992" cy="6741368"/>
          </a:xfrm>
          <a:prstGeom prst="rect">
            <a:avLst/>
          </a:prstGeom>
          <a:ln>
            <a:solidFill>
              <a:schemeClr val="accent1"/>
            </a:solidFill>
          </a:ln>
        </p:spPr>
        <p:txBody>
          <a:bodyPr/>
          <a:lstStyle/>
          <a:p>
            <a:pPr algn="just">
              <a:lnSpc>
                <a:spcPct val="150000"/>
              </a:lnSpc>
            </a:pPr>
            <a:r>
              <a:rPr lang="fr-FR" sz="1800" dirty="0"/>
              <a:t>.</a:t>
            </a:r>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r>
              <a:rPr lang="en-US" sz="1800" dirty="0">
                <a:solidFill>
                  <a:srgbClr val="FFC000"/>
                </a:solidFill>
              </a:rPr>
              <a:t>5.3. Structural Damping: </a:t>
            </a:r>
            <a:r>
              <a:rPr lang="en-US" sz="1800" dirty="0"/>
              <a:t>The damping of a structure characterizes its ability to return to its initial position after displacement. The damping factor ζ helps assess the decay of oscillations over time. It is observed that a higher damping ratio leads to a shorter oscillation duration.</a:t>
            </a:r>
          </a:p>
          <a:p>
            <a:pPr algn="just">
              <a:lnSpc>
                <a:spcPct val="150000"/>
              </a:lnSpc>
            </a:pPr>
            <a:r>
              <a:rPr lang="en-US" sz="2000" dirty="0"/>
              <a:t>Example of damping factor in relation to the material:</a:t>
            </a:r>
            <a:endParaRPr lang="fr-FR" sz="2000" dirty="0"/>
          </a:p>
          <a:p>
            <a:pPr algn="just">
              <a:lnSpc>
                <a:spcPct val="150000"/>
              </a:lnSpc>
            </a:pPr>
            <a:endParaRPr lang="fr-FR" sz="1800" dirty="0"/>
          </a:p>
          <a:p>
            <a:pPr algn="just">
              <a:lnSpc>
                <a:spcPct val="150000"/>
              </a:lnSpc>
            </a:pPr>
            <a:endParaRPr lang="fr-FR" sz="18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8676456" y="6572200"/>
            <a:ext cx="432048" cy="314375"/>
          </a:xfrm>
        </p:spPr>
        <p:txBody>
          <a:bodyPr/>
          <a:lstStyle/>
          <a:p>
            <a:fld id="{CF4668DC-857F-487D-BFFA-8C0CA5037977}" type="slidenum">
              <a:rPr lang="fr-BE" smtClean="0">
                <a:solidFill>
                  <a:srgbClr val="FFFFFF"/>
                </a:solidFill>
              </a:rPr>
              <a:pPr/>
              <a:t>18</a:t>
            </a:fld>
            <a:endParaRPr lang="fr-BE" dirty="0">
              <a:solidFill>
                <a:srgbClr val="FFFFFF"/>
              </a:solidFill>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232" y="188640"/>
            <a:ext cx="662250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142" y="4149080"/>
            <a:ext cx="2736304" cy="262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149080"/>
            <a:ext cx="3515444" cy="262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6643" y="4082366"/>
            <a:ext cx="2276028" cy="259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374846"/>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51604"/>
            <a:ext cx="8928992" cy="6909604"/>
          </a:xfrm>
          <a:prstGeom prst="rect">
            <a:avLst/>
          </a:prstGeom>
          <a:ln>
            <a:solidFill>
              <a:schemeClr val="accent1"/>
            </a:solidFill>
          </a:ln>
        </p:spPr>
        <p:txBody>
          <a:bodyPr/>
          <a:lstStyle/>
          <a:p>
            <a:pPr algn="just">
              <a:lnSpc>
                <a:spcPct val="150000"/>
              </a:lnSpc>
            </a:pPr>
            <a:r>
              <a:rPr lang="en-US" sz="1800" dirty="0">
                <a:solidFill>
                  <a:srgbClr val="FFC000"/>
                </a:solidFill>
              </a:rPr>
              <a:t>5.4. Period: </a:t>
            </a:r>
            <a:r>
              <a:rPr lang="en-US" sz="1800" dirty="0"/>
              <a:t>Free oscillation can be characterized by its period T, which depends on the mode of natural vibration. It can be defined for each structure. Here are a few examples:</a:t>
            </a:r>
          </a:p>
          <a:p>
            <a:pPr algn="just">
              <a:lnSpc>
                <a:spcPct val="150000"/>
              </a:lnSpc>
            </a:pPr>
            <a:endParaRPr lang="en-US" sz="1800" dirty="0">
              <a:solidFill>
                <a:srgbClr val="FFC000"/>
              </a:solidFill>
            </a:endParaRPr>
          </a:p>
          <a:p>
            <a:pPr algn="just">
              <a:lnSpc>
                <a:spcPct val="150000"/>
              </a:lnSpc>
            </a:pPr>
            <a:endParaRPr lang="en-US" sz="1800" dirty="0">
              <a:solidFill>
                <a:srgbClr val="FFC000"/>
              </a:solidFill>
            </a:endParaRPr>
          </a:p>
          <a:p>
            <a:pPr algn="just">
              <a:lnSpc>
                <a:spcPct val="150000"/>
              </a:lnSpc>
            </a:pPr>
            <a:endParaRPr lang="en-US" sz="1800" dirty="0">
              <a:solidFill>
                <a:srgbClr val="FFC000"/>
              </a:solidFill>
            </a:endParaRPr>
          </a:p>
          <a:p>
            <a:pPr algn="just">
              <a:lnSpc>
                <a:spcPct val="150000"/>
              </a:lnSpc>
            </a:pPr>
            <a:endParaRPr lang="en-US" sz="1800" dirty="0">
              <a:solidFill>
                <a:srgbClr val="FFC000"/>
              </a:solidFill>
            </a:endParaRPr>
          </a:p>
          <a:p>
            <a:pPr algn="just">
              <a:lnSpc>
                <a:spcPct val="150000"/>
              </a:lnSpc>
            </a:pPr>
            <a:endParaRPr lang="fr-FR" sz="1800" dirty="0"/>
          </a:p>
          <a:p>
            <a:pPr algn="just">
              <a:lnSpc>
                <a:spcPct val="150000"/>
              </a:lnSpc>
            </a:pPr>
            <a:endParaRPr lang="fr-FR" sz="1800" dirty="0"/>
          </a:p>
          <a:p>
            <a:pPr algn="just">
              <a:lnSpc>
                <a:spcPct val="150000"/>
              </a:lnSpc>
            </a:pPr>
            <a:r>
              <a:rPr lang="en-US" sz="1800" dirty="0"/>
              <a:t>It can be observed that earthquakes manifest in the frequency </a:t>
            </a:r>
          </a:p>
          <a:p>
            <a:pPr algn="just">
              <a:lnSpc>
                <a:spcPct val="150000"/>
              </a:lnSpc>
            </a:pPr>
            <a:r>
              <a:rPr lang="en-US" sz="1800" dirty="0"/>
              <a:t>range of 0.5 to 20 Hz, while structures respond within the range</a:t>
            </a:r>
          </a:p>
          <a:p>
            <a:pPr algn="just">
              <a:lnSpc>
                <a:spcPct val="150000"/>
              </a:lnSpc>
            </a:pPr>
            <a:r>
              <a:rPr lang="en-US" sz="1800" dirty="0"/>
              <a:t> of 0.1 to 10 Hz. Specifically, building structures</a:t>
            </a:r>
          </a:p>
          <a:p>
            <a:pPr algn="just">
              <a:lnSpc>
                <a:spcPct val="150000"/>
              </a:lnSpc>
            </a:pPr>
            <a:r>
              <a:rPr lang="en-US" sz="1800" dirty="0"/>
              <a:t> (main structure) can be categorized as follows:</a:t>
            </a:r>
          </a:p>
          <a:p>
            <a:pPr algn="just"/>
            <a:r>
              <a:rPr lang="en-US" sz="1800" dirty="0"/>
              <a:t>Rigid: T &lt; 0.3 s;</a:t>
            </a:r>
          </a:p>
          <a:p>
            <a:pPr algn="just"/>
            <a:r>
              <a:rPr lang="en-US" sz="1800" dirty="0"/>
              <a:t>Moderately rigid: T ≈ 0.3 to 0.7 s;</a:t>
            </a:r>
          </a:p>
          <a:p>
            <a:pPr algn="just"/>
            <a:r>
              <a:rPr lang="en-US" sz="1800" dirty="0"/>
              <a:t>Flexible: T ≈ 0.7 to 1.5 s;</a:t>
            </a:r>
          </a:p>
          <a:p>
            <a:pPr algn="just"/>
            <a:r>
              <a:rPr lang="en-US" sz="1800" dirty="0"/>
              <a:t>Very flexible: T &gt; 1.5 s;</a:t>
            </a:r>
          </a:p>
          <a:p>
            <a:pPr algn="just">
              <a:lnSpc>
                <a:spcPct val="150000"/>
              </a:lnSpc>
            </a:pPr>
            <a:r>
              <a:rPr lang="en-US" sz="1800" dirty="0"/>
              <a:t>With seismic isolators: T ≈ 2.0 to 3.0 s.</a:t>
            </a:r>
          </a:p>
          <a:p>
            <a:pPr algn="just">
              <a:lnSpc>
                <a:spcPct val="150000"/>
              </a:lnSpc>
            </a:pPr>
            <a:r>
              <a:rPr lang="en-US" sz="1800" dirty="0"/>
              <a:t>The natural frequency of the construction depends on its </a:t>
            </a:r>
            <a:r>
              <a:rPr lang="en-US" sz="1800" dirty="0">
                <a:solidFill>
                  <a:srgbClr val="00CC66"/>
                </a:solidFill>
              </a:rPr>
              <a:t>stiffness</a:t>
            </a:r>
            <a:r>
              <a:rPr lang="en-US" sz="1800" dirty="0"/>
              <a:t> and </a:t>
            </a:r>
            <a:r>
              <a:rPr lang="en-US" sz="1800" dirty="0">
                <a:solidFill>
                  <a:srgbClr val="00CC66"/>
                </a:solidFill>
              </a:rPr>
              <a:t>mass</a:t>
            </a:r>
            <a:r>
              <a:rPr lang="en-US" sz="1800" dirty="0"/>
              <a:t>.</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p>
          <a:p>
            <a:pPr algn="just">
              <a:lnSpc>
                <a:spcPct val="150000"/>
              </a:lnSpc>
            </a:pPr>
            <a:endParaRPr lang="fr-FR" sz="1800" dirty="0"/>
          </a:p>
          <a:p>
            <a:pPr algn="just">
              <a:lnSpc>
                <a:spcPct val="150000"/>
              </a:lnSpc>
            </a:pPr>
            <a:r>
              <a:rPr lang="fr-FR" sz="1800" dirty="0"/>
              <a:t> </a:t>
            </a:r>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676456" y="6572200"/>
            <a:ext cx="432048" cy="314375"/>
          </a:xfrm>
        </p:spPr>
        <p:txBody>
          <a:bodyPr/>
          <a:lstStyle/>
          <a:p>
            <a:fld id="{CF4668DC-857F-487D-BFFA-8C0CA5037977}" type="slidenum">
              <a:rPr lang="fr-BE" smtClean="0">
                <a:solidFill>
                  <a:srgbClr val="FFFFFF"/>
                </a:solidFill>
              </a:rPr>
              <a:pPr/>
              <a:t>19</a:t>
            </a:fld>
            <a:endParaRPr lang="fr-BE" dirty="0">
              <a:solidFill>
                <a:srgbClr val="FFFFFF"/>
              </a:solidFill>
            </a:endParaRPr>
          </a:p>
        </p:txBody>
      </p:sp>
      <p:pic>
        <p:nvPicPr>
          <p:cNvPr id="92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46" y="908720"/>
            <a:ext cx="1997968" cy="166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3746" y="2564904"/>
            <a:ext cx="1997968" cy="738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pt-BR" sz="1400" dirty="0">
                <a:solidFill>
                  <a:schemeClr val="tx1"/>
                </a:solidFill>
              </a:rPr>
              <a:t>Transamerica pyramid </a:t>
            </a:r>
          </a:p>
          <a:p>
            <a:r>
              <a:rPr lang="pt-BR" sz="1400" dirty="0">
                <a:solidFill>
                  <a:schemeClr val="tx1"/>
                </a:solidFill>
              </a:rPr>
              <a:t>San Francisco</a:t>
            </a:r>
          </a:p>
          <a:p>
            <a:r>
              <a:rPr lang="pt-BR" sz="1400" dirty="0">
                <a:solidFill>
                  <a:schemeClr val="tx1"/>
                </a:solidFill>
              </a:rPr>
              <a:t>T = 2,9 s axe E-O etN-S</a:t>
            </a:r>
            <a:endParaRPr lang="fr-FR" sz="1400" dirty="0">
              <a:solidFill>
                <a:schemeClr val="tx1"/>
              </a:solidFill>
            </a:endParaRPr>
          </a:p>
        </p:txBody>
      </p:sp>
      <p:grpSp>
        <p:nvGrpSpPr>
          <p:cNvPr id="6" name="Group 5"/>
          <p:cNvGrpSpPr/>
          <p:nvPr/>
        </p:nvGrpSpPr>
        <p:grpSpPr>
          <a:xfrm>
            <a:off x="2807806" y="764704"/>
            <a:ext cx="2412267" cy="2633448"/>
            <a:chOff x="2807805" y="1009341"/>
            <a:chExt cx="2412267" cy="2889649"/>
          </a:xfrm>
        </p:grpSpPr>
        <p:pic>
          <p:nvPicPr>
            <p:cNvPr id="92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806" y="1009341"/>
              <a:ext cx="2412266" cy="184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2807805" y="2852061"/>
              <a:ext cx="2412267" cy="10469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1400" dirty="0">
                  <a:solidFill>
                    <a:schemeClr val="tx1"/>
                  </a:solidFill>
                </a:rPr>
                <a:t>T = 18.2 s </a:t>
              </a:r>
              <a:r>
                <a:rPr lang="fr-FR" sz="1400" dirty="0" err="1">
                  <a:solidFill>
                    <a:schemeClr val="tx1"/>
                  </a:solidFill>
                </a:rPr>
                <a:t>transversely</a:t>
              </a:r>
              <a:endParaRPr lang="fr-FR" sz="1400" dirty="0">
                <a:solidFill>
                  <a:schemeClr val="tx1"/>
                </a:solidFill>
              </a:endParaRPr>
            </a:p>
            <a:p>
              <a:r>
                <a:rPr lang="fr-FR" sz="1400" dirty="0">
                  <a:solidFill>
                    <a:schemeClr val="tx1"/>
                  </a:solidFill>
                </a:rPr>
                <a:t>T = 10.9 s </a:t>
              </a:r>
              <a:r>
                <a:rPr lang="fr-FR" sz="1400" dirty="0" err="1">
                  <a:solidFill>
                    <a:schemeClr val="tx1"/>
                  </a:solidFill>
                </a:rPr>
                <a:t>vertically</a:t>
              </a:r>
              <a:endParaRPr lang="fr-FR" sz="1400" dirty="0">
                <a:solidFill>
                  <a:schemeClr val="tx1"/>
                </a:solidFill>
              </a:endParaRPr>
            </a:p>
            <a:p>
              <a:r>
                <a:rPr lang="fr-FR" sz="1400" dirty="0">
                  <a:solidFill>
                    <a:schemeClr val="tx1"/>
                  </a:solidFill>
                </a:rPr>
                <a:t>T = 3.81 s </a:t>
              </a:r>
              <a:r>
                <a:rPr lang="fr-FR" sz="1400" dirty="0" err="1">
                  <a:solidFill>
                    <a:schemeClr val="tx1"/>
                  </a:solidFill>
                </a:rPr>
                <a:t>horizontally</a:t>
              </a:r>
              <a:endParaRPr lang="fr-FR" sz="1400" dirty="0">
                <a:solidFill>
                  <a:schemeClr val="tx1"/>
                </a:solidFill>
              </a:endParaRPr>
            </a:p>
            <a:p>
              <a:r>
                <a:rPr lang="fr-FR" sz="1400" dirty="0">
                  <a:solidFill>
                    <a:schemeClr val="tx1"/>
                  </a:solidFill>
                </a:rPr>
                <a:t>T = 4.43 s torsion / bridge axis</a:t>
              </a:r>
            </a:p>
          </p:txBody>
        </p:sp>
      </p:grpSp>
      <p:pic>
        <p:nvPicPr>
          <p:cNvPr id="922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7269" y="961407"/>
            <a:ext cx="16859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6615" y="1700808"/>
            <a:ext cx="16859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8308" y="961407"/>
            <a:ext cx="11049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1"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7684" y="2576021"/>
            <a:ext cx="1183953" cy="120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2"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3500" y="2599315"/>
            <a:ext cx="1129182" cy="120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8308" y="3933352"/>
            <a:ext cx="1104900" cy="100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7684" y="3864466"/>
            <a:ext cx="122148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7684" y="4482723"/>
            <a:ext cx="1221485" cy="64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38308" y="4975991"/>
            <a:ext cx="1104900" cy="147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8183" y="5195317"/>
            <a:ext cx="1290985" cy="125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67968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3"/>
            <a:ext cx="9143653" cy="6792763"/>
          </a:xfrm>
          <a:prstGeom prst="rect">
            <a:avLst/>
          </a:prstGeom>
          <a:ln>
            <a:solidFill>
              <a:schemeClr val="accent1"/>
            </a:solidFill>
          </a:ln>
        </p:spPr>
        <p:txBody>
          <a:bodyPr/>
          <a:lstStyle/>
          <a:p>
            <a:pPr algn="just">
              <a:lnSpc>
                <a:spcPct val="150000"/>
              </a:lnSpc>
              <a:buAutoNum type="arabicPeriod"/>
              <a:tabLst>
                <a:tab pos="342900" algn="l"/>
              </a:tabLst>
            </a:pPr>
            <a:r>
              <a:rPr lang="fr-FR" sz="1800" b="1" dirty="0" err="1">
                <a:solidFill>
                  <a:srgbClr val="FFFF00"/>
                </a:solidFill>
              </a:rPr>
              <a:t>Seismic</a:t>
            </a:r>
            <a:r>
              <a:rPr lang="fr-FR" sz="1800" b="1" dirty="0">
                <a:solidFill>
                  <a:srgbClr val="FFFF00"/>
                </a:solidFill>
              </a:rPr>
              <a:t> code :</a:t>
            </a:r>
          </a:p>
          <a:p>
            <a:pPr algn="just">
              <a:lnSpc>
                <a:spcPct val="150000"/>
              </a:lnSpc>
              <a:tabLst>
                <a:tab pos="342900" algn="l"/>
              </a:tabLst>
            </a:pPr>
            <a:r>
              <a:rPr lang="en-US" sz="1800" dirty="0"/>
              <a:t>Global seismic codes  (RPA, EC8, ATC, UBC etc.) do not have a definitive or scientifically exact character. </a:t>
            </a:r>
            <a:r>
              <a:rPr lang="en-US" sz="1800" dirty="0">
                <a:solidFill>
                  <a:srgbClr val="00CC66"/>
                </a:solidFill>
              </a:rPr>
              <a:t>They are a convention at a given moment in technical and societal evolution</a:t>
            </a:r>
            <a:r>
              <a:rPr lang="en-US" sz="1800" dirty="0"/>
              <a:t>.</a:t>
            </a:r>
          </a:p>
          <a:p>
            <a:pPr algn="just">
              <a:lnSpc>
                <a:spcPct val="150000"/>
              </a:lnSpc>
            </a:pPr>
            <a:r>
              <a:rPr lang="en-US" sz="1800" dirty="0"/>
              <a:t>"The main objective of seismic regulations is to safeguard as many human lives as possible. This involves designing and sizing structures capable of withstanding seismic actions without local or general collapse. Seismic regulations are there to protect us. </a:t>
            </a:r>
          </a:p>
          <a:p>
            <a:pPr algn="just">
              <a:lnSpc>
                <a:spcPct val="150000"/>
              </a:lnSpc>
            </a:pPr>
            <a:r>
              <a:rPr lang="en-US" sz="1800" dirty="0"/>
              <a:t>Therefore, it is important to understand and, above all, adhere to them. In Algeria, the first regulation was RPA81, which was followed the RPA.81 version of 1983 after the </a:t>
            </a:r>
            <a:r>
              <a:rPr lang="en-US" sz="1800" dirty="0" err="1"/>
              <a:t>Chlef</a:t>
            </a:r>
            <a:r>
              <a:rPr lang="en-US" sz="1800" dirty="0"/>
              <a:t> earthquake on October 10, 1980. The third </a:t>
            </a:r>
            <a:r>
              <a:rPr lang="en-US" sz="1800" dirty="0" err="1"/>
              <a:t>versbyion</a:t>
            </a:r>
            <a:r>
              <a:rPr lang="en-US" sz="1800" dirty="0"/>
              <a:t>, RPA.88, was followed by the RPA99 version.</a:t>
            </a:r>
          </a:p>
          <a:p>
            <a:pPr algn="just">
              <a:lnSpc>
                <a:spcPct val="150000"/>
              </a:lnSpc>
            </a:pPr>
            <a:r>
              <a:rPr lang="en-US" sz="1800" dirty="0"/>
              <a:t>"The RPA99 code take into account the effects of </a:t>
            </a:r>
            <a:r>
              <a:rPr lang="en-US" sz="1800" dirty="0">
                <a:solidFill>
                  <a:srgbClr val="00CC66"/>
                </a:solidFill>
              </a:rPr>
              <a:t>the Ain </a:t>
            </a:r>
            <a:r>
              <a:rPr lang="en-US" sz="1800" dirty="0" err="1">
                <a:solidFill>
                  <a:srgbClr val="00CC66"/>
                </a:solidFill>
              </a:rPr>
              <a:t>Témouchent</a:t>
            </a:r>
            <a:r>
              <a:rPr lang="en-US" sz="1800" dirty="0">
                <a:solidFill>
                  <a:srgbClr val="00CC66"/>
                </a:solidFill>
              </a:rPr>
              <a:t> earthquakes </a:t>
            </a:r>
            <a:r>
              <a:rPr lang="en-US" sz="1800" dirty="0"/>
              <a:t>on </a:t>
            </a:r>
            <a:r>
              <a:rPr lang="en-US" sz="1800" dirty="0">
                <a:solidFill>
                  <a:srgbClr val="00CC66"/>
                </a:solidFill>
              </a:rPr>
              <a:t>December 22, 1999</a:t>
            </a:r>
            <a:r>
              <a:rPr lang="en-US" sz="1800" dirty="0"/>
              <a:t>. As a result, it introduces </a:t>
            </a:r>
            <a:r>
              <a:rPr lang="en-US" sz="1800" dirty="0">
                <a:solidFill>
                  <a:srgbClr val="00CC66"/>
                </a:solidFill>
              </a:rPr>
              <a:t>4 soil types instead of the 2 types </a:t>
            </a:r>
            <a:r>
              <a:rPr lang="en-US" sz="1800" dirty="0"/>
              <a:t>(</a:t>
            </a:r>
            <a:r>
              <a:rPr lang="en-US" sz="1800" dirty="0">
                <a:solidFill>
                  <a:srgbClr val="00CC66"/>
                </a:solidFill>
              </a:rPr>
              <a:t>soft soil and firm soil</a:t>
            </a:r>
            <a:r>
              <a:rPr lang="en-US" sz="1800" dirty="0"/>
              <a:t>) from RPA88. In fact, during the </a:t>
            </a:r>
            <a:r>
              <a:rPr lang="en-US" sz="1800" dirty="0" err="1">
                <a:solidFill>
                  <a:srgbClr val="00CC66"/>
                </a:solidFill>
              </a:rPr>
              <a:t>Boumerdes</a:t>
            </a:r>
            <a:r>
              <a:rPr lang="en-US" sz="1800" dirty="0">
                <a:solidFill>
                  <a:srgbClr val="00CC66"/>
                </a:solidFill>
              </a:rPr>
              <a:t> earthquake in 2003</a:t>
            </a:r>
            <a:r>
              <a:rPr lang="en-US" sz="1800" dirty="0"/>
              <a:t>, structures built according to the current standards (RPA 99) suffered considerable damage, which indicates the presence of deficiencies and inadequacies in the Algerian regulations. As a result, the Algerian codes were updated in 2003."</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p>
          <a:p>
            <a:pPr>
              <a:lnSpc>
                <a:spcPct val="150000"/>
              </a:lnSpc>
            </a:pPr>
            <a:r>
              <a:rPr lang="fr-FR" sz="1800" dirty="0"/>
              <a:t> </a:t>
            </a:r>
          </a:p>
          <a:p>
            <a:r>
              <a:rPr lang="fr-FR" sz="2000" dirty="0"/>
              <a:t> </a:t>
            </a:r>
          </a:p>
        </p:txBody>
      </p:sp>
      <p:sp>
        <p:nvSpPr>
          <p:cNvPr id="5" name="Espace réservé du numéro de diapositive 4"/>
          <p:cNvSpPr>
            <a:spLocks noGrp="1"/>
          </p:cNvSpPr>
          <p:nvPr>
            <p:ph type="sldNum" sz="quarter" idx="12"/>
          </p:nvPr>
        </p:nvSpPr>
        <p:spPr>
          <a:xfrm>
            <a:off x="8820471" y="6380187"/>
            <a:ext cx="323181" cy="457200"/>
          </a:xfrm>
        </p:spPr>
        <p:txBody>
          <a:bodyPr/>
          <a:lstStyle/>
          <a:p>
            <a:fld id="{CF4668DC-857F-487D-BFFA-8C0CA5037977}" type="slidenum">
              <a:rPr lang="fr-BE" smtClean="0">
                <a:solidFill>
                  <a:srgbClr val="FFFFFF"/>
                </a:solidFill>
              </a:rPr>
              <a:pPr/>
              <a:t>2</a:t>
            </a:fld>
            <a:endParaRPr lang="fr-BE" dirty="0">
              <a:solidFill>
                <a:srgbClr val="FFFFFF"/>
              </a:solidFill>
            </a:endParaRPr>
          </a:p>
        </p:txBody>
      </p:sp>
    </p:spTree>
    <p:extLst>
      <p:ext uri="{BB962C8B-B14F-4D97-AF65-F5344CB8AC3E}">
        <p14:creationId xmlns:p14="http://schemas.microsoft.com/office/powerpoint/2010/main" val="2615844799"/>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4"/>
            <a:ext cx="9144000" cy="6741368"/>
          </a:xfrm>
          <a:prstGeom prst="rect">
            <a:avLst/>
          </a:prstGeom>
          <a:ln>
            <a:solidFill>
              <a:schemeClr val="accent1"/>
            </a:solidFill>
          </a:ln>
        </p:spPr>
        <p:txBody>
          <a:bodyPr/>
          <a:lstStyle/>
          <a:p>
            <a:pPr algn="just">
              <a:lnSpc>
                <a:spcPct val="150000"/>
              </a:lnSpc>
            </a:pPr>
            <a:r>
              <a:rPr lang="en-US" sz="1800" dirty="0"/>
              <a:t>The experimental method of </a:t>
            </a:r>
            <a:r>
              <a:rPr lang="en-US" sz="1800" dirty="0">
                <a:solidFill>
                  <a:srgbClr val="00CC66"/>
                </a:solidFill>
              </a:rPr>
              <a:t>background noise </a:t>
            </a:r>
            <a:r>
              <a:rPr lang="en-US" sz="1800" dirty="0"/>
              <a:t>enables the determination of the resonance frequency of the soil and the building frequencies using the recording of seismic background noise at a specific point through a three-component sensor,</a:t>
            </a:r>
          </a:p>
          <a:p>
            <a:pPr algn="just">
              <a:lnSpc>
                <a:spcPct val="150000"/>
              </a:lnSpc>
            </a:pPr>
            <a:r>
              <a:rPr lang="en-US" sz="1800" dirty="0"/>
              <a:t>The reinforcement of buildings after the1985 Mexico</a:t>
            </a:r>
          </a:p>
          <a:p>
            <a:pPr algn="just">
              <a:lnSpc>
                <a:spcPct val="150000"/>
              </a:lnSpc>
            </a:pPr>
            <a:r>
              <a:rPr lang="en-US" sz="1800" dirty="0"/>
              <a:t>earthquake, through the introduction of reinforced concrete</a:t>
            </a:r>
          </a:p>
          <a:p>
            <a:pPr algn="just">
              <a:lnSpc>
                <a:spcPct val="150000"/>
              </a:lnSpc>
            </a:pPr>
            <a:r>
              <a:rPr lang="en-US" sz="1800" dirty="0"/>
              <a:t> walls, led to a reduction in their fundamental periods.</a:t>
            </a:r>
          </a:p>
          <a:p>
            <a:pPr algn="just">
              <a:lnSpc>
                <a:spcPct val="150000"/>
              </a:lnSpc>
            </a:pPr>
            <a:r>
              <a:rPr lang="en-US" sz="1800" dirty="0"/>
              <a:t> The introduction of seismic isolation systems modifies the response of structures: due to the flexibility of these systems, the resulting setup exhibits a fundamental mode of vibration that involves overall translation relative to the foundation. This mode is characterized by a longer natural period compared to the initial system. Examining the acceleration spectrum reveals that seismic forces acting on the structure are typically</a:t>
            </a:r>
          </a:p>
          <a:p>
            <a:pPr algn="just">
              <a:lnSpc>
                <a:spcPct val="150000"/>
              </a:lnSpc>
            </a:pPr>
            <a:r>
              <a:rPr lang="en-US" sz="1800" dirty="0"/>
              <a:t> reduced as the period becomes longer.</a:t>
            </a:r>
          </a:p>
          <a:p>
            <a:pPr algn="just">
              <a:lnSpc>
                <a:spcPct val="150000"/>
              </a:lnSpc>
            </a:pPr>
            <a:endParaRPr lang="en-US" sz="1800" dirty="0"/>
          </a:p>
          <a:p>
            <a:pPr algn="just">
              <a:lnSpc>
                <a:spcPct val="150000"/>
              </a:lnSpc>
            </a:pPr>
            <a:endParaRPr lang="en-US" sz="1800" dirty="0">
              <a:solidFill>
                <a:srgbClr val="00CC66"/>
              </a:solidFill>
            </a:endParaRPr>
          </a:p>
          <a:p>
            <a:pPr algn="just">
              <a:lnSpc>
                <a:spcPct val="150000"/>
              </a:lnSpc>
            </a:pPr>
            <a:endParaRPr lang="en-US" sz="1800" dirty="0">
              <a:solidFill>
                <a:srgbClr val="00CC66"/>
              </a:solidFill>
            </a:endParaRPr>
          </a:p>
          <a:p>
            <a:pPr algn="just">
              <a:lnSpc>
                <a:spcPct val="150000"/>
              </a:lnSpc>
            </a:pPr>
            <a:endParaRPr lang="en-US" sz="1800" dirty="0">
              <a:solidFill>
                <a:srgbClr val="00CC66"/>
              </a:solidFill>
            </a:endParaRPr>
          </a:p>
          <a:p>
            <a:pPr algn="just">
              <a:lnSpc>
                <a:spcPct val="150000"/>
              </a:lnSpc>
            </a:pPr>
            <a:endParaRPr lang="en-US" sz="1800" dirty="0">
              <a:solidFill>
                <a:srgbClr val="00CC66"/>
              </a:solidFill>
            </a:endParaRPr>
          </a:p>
          <a:p>
            <a:pPr algn="just">
              <a:lnSpc>
                <a:spcPct val="150000"/>
              </a:lnSpc>
            </a:pPr>
            <a:endParaRPr lang="en-US" sz="1800" dirty="0">
              <a:solidFill>
                <a:srgbClr val="00CC66"/>
              </a:solidFill>
            </a:endParaRPr>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676456" y="6572200"/>
            <a:ext cx="432048" cy="314375"/>
          </a:xfrm>
        </p:spPr>
        <p:txBody>
          <a:bodyPr/>
          <a:lstStyle/>
          <a:p>
            <a:fld id="{CF4668DC-857F-487D-BFFA-8C0CA5037977}" type="slidenum">
              <a:rPr lang="fr-BE" smtClean="0">
                <a:solidFill>
                  <a:srgbClr val="FFFFFF"/>
                </a:solidFill>
              </a:rPr>
              <a:pPr/>
              <a:t>20</a:t>
            </a:fld>
            <a:endParaRPr lang="fr-BE"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292" y="968773"/>
            <a:ext cx="3563888" cy="152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343" y="4149080"/>
            <a:ext cx="419214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52431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512" y="-27384"/>
            <a:ext cx="9107488" cy="6885384"/>
          </a:xfrm>
          <a:prstGeom prst="rect">
            <a:avLst/>
          </a:prstGeom>
          <a:ln>
            <a:solidFill>
              <a:schemeClr val="accent1"/>
            </a:solidFill>
          </a:ln>
        </p:spPr>
        <p:txBody>
          <a:bodyPr/>
          <a:lstStyle/>
          <a:p>
            <a:pPr algn="just">
              <a:lnSpc>
                <a:spcPct val="150000"/>
              </a:lnSpc>
            </a:pPr>
            <a:r>
              <a:rPr lang="en-US" sz="1800" dirty="0">
                <a:solidFill>
                  <a:schemeClr val="tx2"/>
                </a:solidFill>
              </a:rPr>
              <a:t>5.5. Design Principles: </a:t>
            </a:r>
            <a:r>
              <a:rPr lang="en-US" sz="1800" dirty="0"/>
              <a:t>To create a structure resistant to seismic actions, one must:</a:t>
            </a:r>
          </a:p>
          <a:p>
            <a:pPr algn="just">
              <a:lnSpc>
                <a:spcPct val="150000"/>
              </a:lnSpc>
            </a:pPr>
            <a:r>
              <a:rPr lang="fr-FR" sz="1800" dirty="0">
                <a:solidFill>
                  <a:srgbClr val="00CC66"/>
                </a:solidFill>
              </a:rPr>
              <a:t>1. </a:t>
            </a:r>
            <a:r>
              <a:rPr lang="en-US" sz="1800" dirty="0">
                <a:solidFill>
                  <a:srgbClr val="00CC66"/>
                </a:solidFill>
              </a:rPr>
              <a:t>Minimizing the impact on the structure (inertial forces):</a:t>
            </a:r>
            <a:r>
              <a:rPr lang="fr-FR" sz="1800" dirty="0"/>
              <a:t>           </a:t>
            </a:r>
          </a:p>
          <a:p>
            <a:pPr algn="just">
              <a:lnSpc>
                <a:spcPct val="150000"/>
              </a:lnSpc>
              <a:buFontTx/>
              <a:buChar char="-"/>
            </a:pPr>
            <a:r>
              <a:rPr lang="fr-FR" sz="1800" dirty="0"/>
              <a:t> </a:t>
            </a:r>
            <a:r>
              <a:rPr lang="en-US" sz="1800" dirty="0"/>
              <a:t>"Minimizing Masses (light structure, non-structural elements, and lightweight equipment)</a:t>
            </a:r>
            <a:r>
              <a:rPr lang="fr-FR" sz="1800" dirty="0"/>
              <a:t> </a:t>
            </a:r>
            <a:r>
              <a:rPr lang="en-US" sz="1800" dirty="0"/>
              <a:t>Minimizing Accelerations: moving away from areas prone to significant </a:t>
            </a:r>
            <a:r>
              <a:rPr lang="en-US" sz="1800" dirty="0">
                <a:solidFill>
                  <a:srgbClr val="FF0000"/>
                </a:solidFill>
              </a:rPr>
              <a:t>site effects </a:t>
            </a:r>
            <a:r>
              <a:rPr lang="en-US" sz="1800" dirty="0"/>
              <a:t>and avoiding seismic fault zones, or through construction site modifications (soil replacement, trenches filled with absorbing materials)</a:t>
            </a:r>
          </a:p>
          <a:p>
            <a:pPr algn="just">
              <a:lnSpc>
                <a:spcPct val="150000"/>
              </a:lnSpc>
              <a:buFontTx/>
              <a:buChar char="-"/>
            </a:pPr>
            <a:r>
              <a:rPr lang="en-US" sz="1800" dirty="0">
                <a:solidFill>
                  <a:srgbClr val="00CC66"/>
                </a:solidFill>
              </a:rPr>
              <a:t>2. Maximize the structure's response capacity:</a:t>
            </a:r>
          </a:p>
          <a:p>
            <a:pPr algn="just">
              <a:lnSpc>
                <a:spcPct val="150000"/>
              </a:lnSpc>
              <a:buFontTx/>
              <a:buChar char="-"/>
            </a:pPr>
            <a:r>
              <a:rPr lang="en-US" sz="1800" dirty="0"/>
              <a:t>prevent resonance with the ground: This situation occurs when: (</a:t>
            </a:r>
            <a:r>
              <a:rPr lang="en-US" sz="1800" dirty="0" err="1"/>
              <a:t>Tbuilding</a:t>
            </a:r>
            <a:r>
              <a:rPr lang="en-US" sz="1800" dirty="0"/>
              <a:t> = </a:t>
            </a:r>
            <a:r>
              <a:rPr lang="en-US" sz="1800" dirty="0" err="1"/>
              <a:t>Tground</a:t>
            </a:r>
            <a:r>
              <a:rPr lang="en-US" sz="1800" dirty="0"/>
              <a:t>) To avoid this risk we must build rigid structures on soft ground and flexible structures on rocky or firm ground.</a:t>
            </a:r>
            <a:endParaRPr lang="fr-FR" sz="1800" dirty="0"/>
          </a:p>
          <a:p>
            <a:pPr algn="just">
              <a:lnSpc>
                <a:spcPct val="150000"/>
              </a:lnSpc>
            </a:pPr>
            <a:endParaRPr lang="fr-FR" sz="1400" dirty="0"/>
          </a:p>
          <a:p>
            <a:pPr algn="just">
              <a:lnSpc>
                <a:spcPct val="150000"/>
              </a:lnSpc>
            </a:pPr>
            <a:endParaRPr lang="fr-FR" sz="1400" dirty="0"/>
          </a:p>
          <a:p>
            <a:pPr algn="just">
              <a:lnSpc>
                <a:spcPct val="150000"/>
              </a:lnSpc>
            </a:pPr>
            <a:endParaRPr lang="fr-FR" sz="1400" dirty="0"/>
          </a:p>
          <a:p>
            <a:pPr algn="just">
              <a:lnSpc>
                <a:spcPct val="150000"/>
              </a:lnSpc>
              <a:buFontTx/>
              <a:buChar char="-"/>
            </a:pPr>
            <a:r>
              <a:rPr lang="en-US" sz="1800" dirty="0"/>
              <a:t>Increase energy dissipation: Increase damping (plasticization of materials), and ductility.</a:t>
            </a:r>
          </a:p>
          <a:p>
            <a:pPr algn="just">
              <a:lnSpc>
                <a:spcPct val="150000"/>
              </a:lnSpc>
              <a:buFontTx/>
              <a:buChar char="-"/>
            </a:pPr>
            <a:r>
              <a:rPr lang="en-US" sz="1800" dirty="0"/>
              <a:t>Bury constructions Prevent collisions with neighboring constructions</a:t>
            </a:r>
          </a:p>
          <a:p>
            <a:pPr algn="just">
              <a:lnSpc>
                <a:spcPct val="150000"/>
              </a:lnSpc>
              <a:buFontTx/>
              <a:buChar char="-"/>
            </a:pPr>
            <a:r>
              <a:rPr lang="en-US" sz="1800" dirty="0">
                <a:solidFill>
                  <a:srgbClr val="00CC66"/>
                </a:solidFill>
              </a:rPr>
              <a:t>3. Increase energy storage: Increase mechanical resistance in the elastic domain.</a:t>
            </a:r>
            <a:endParaRPr lang="fr-FR" sz="1800" dirty="0">
              <a:solidFill>
                <a:srgbClr val="00CC66"/>
              </a:solidFill>
            </a:endParaRPr>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676456" y="6572200"/>
            <a:ext cx="432048" cy="314375"/>
          </a:xfrm>
        </p:spPr>
        <p:txBody>
          <a:bodyPr/>
          <a:lstStyle/>
          <a:p>
            <a:fld id="{CF4668DC-857F-487D-BFFA-8C0CA5037977}" type="slidenum">
              <a:rPr lang="fr-BE" smtClean="0">
                <a:solidFill>
                  <a:srgbClr val="FFFFFF"/>
                </a:solidFill>
              </a:rPr>
              <a:pPr/>
              <a:t>21</a:t>
            </a:fld>
            <a:endParaRPr lang="fr-BE" dirty="0">
              <a:solidFill>
                <a:srgbClr val="FFFFFF"/>
              </a:solidFill>
            </a:endParaRPr>
          </a:p>
        </p:txBody>
      </p:sp>
      <p:sp>
        <p:nvSpPr>
          <p:cNvPr id="2" name="TextBox 1"/>
          <p:cNvSpPr txBox="1"/>
          <p:nvPr/>
        </p:nvSpPr>
        <p:spPr>
          <a:xfrm>
            <a:off x="5940152" y="548680"/>
            <a:ext cx="1728192"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a:solidFill>
                  <a:srgbClr val="FF6600"/>
                </a:solidFill>
              </a:rPr>
              <a:t>F= masse× Accélération</a:t>
            </a:r>
            <a:endParaRPr lang="fr-FR" sz="1600" dirty="0">
              <a:solidFill>
                <a:srgbClr val="FF66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45024"/>
            <a:ext cx="2664296" cy="144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645024"/>
            <a:ext cx="2664296" cy="144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3789040"/>
            <a:ext cx="1279445" cy="144016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41" name="Text Box 20"/>
          <p:cNvSpPr txBox="1">
            <a:spLocks noChangeArrowheads="1"/>
          </p:cNvSpPr>
          <p:nvPr/>
        </p:nvSpPr>
        <p:spPr bwMode="auto">
          <a:xfrm>
            <a:off x="6444209" y="4944616"/>
            <a:ext cx="1440160" cy="284584"/>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1100" dirty="0" err="1">
                <a:solidFill>
                  <a:srgbClr val="FF0000"/>
                </a:solidFill>
              </a:rPr>
              <a:t>Seismic</a:t>
            </a:r>
            <a:r>
              <a:rPr lang="fr-FR" altLang="fr-FR" sz="1100" dirty="0">
                <a:solidFill>
                  <a:srgbClr val="FF0000"/>
                </a:solidFill>
              </a:rPr>
              <a:t> </a:t>
            </a:r>
            <a:r>
              <a:rPr lang="fr-FR" altLang="fr-FR" sz="1100" dirty="0" err="1">
                <a:solidFill>
                  <a:srgbClr val="FF0000"/>
                </a:solidFill>
              </a:rPr>
              <a:t>energy</a:t>
            </a:r>
            <a:endParaRPr lang="fr-FR" altLang="fr-FR" sz="1100" dirty="0">
              <a:solidFill>
                <a:srgbClr val="FF0000"/>
              </a:solidFill>
            </a:endParaRPr>
          </a:p>
          <a:p>
            <a:pPr algn="ctr" eaLnBrk="1" hangingPunct="1"/>
            <a:endParaRPr lang="fr-FR" altLang="fr-FR" sz="1100" dirty="0">
              <a:solidFill>
                <a:srgbClr val="FF0000"/>
              </a:solidFill>
            </a:endParaRPr>
          </a:p>
        </p:txBody>
      </p:sp>
      <p:sp>
        <p:nvSpPr>
          <p:cNvPr id="42" name="Text Box 20"/>
          <p:cNvSpPr txBox="1">
            <a:spLocks noChangeArrowheads="1"/>
          </p:cNvSpPr>
          <p:nvPr/>
        </p:nvSpPr>
        <p:spPr bwMode="auto">
          <a:xfrm>
            <a:off x="6444210" y="4437112"/>
            <a:ext cx="1354012" cy="284584"/>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1100" dirty="0" err="1">
                <a:solidFill>
                  <a:srgbClr val="FF0000"/>
                </a:solidFill>
              </a:rPr>
              <a:t>Dissipated</a:t>
            </a:r>
            <a:r>
              <a:rPr lang="fr-FR" altLang="fr-FR" sz="1100" dirty="0">
                <a:solidFill>
                  <a:srgbClr val="FF0000"/>
                </a:solidFill>
              </a:rPr>
              <a:t> </a:t>
            </a:r>
            <a:r>
              <a:rPr lang="fr-FR" altLang="fr-FR" sz="1100" dirty="0" err="1">
                <a:solidFill>
                  <a:srgbClr val="FF0000"/>
                </a:solidFill>
              </a:rPr>
              <a:t>energy</a:t>
            </a:r>
            <a:endParaRPr lang="fr-FR" altLang="fr-FR" sz="1100" dirty="0">
              <a:solidFill>
                <a:srgbClr val="FF0000"/>
              </a:solidFill>
            </a:endParaRPr>
          </a:p>
          <a:p>
            <a:pPr algn="ctr" eaLnBrk="1" hangingPunct="1"/>
            <a:endParaRPr lang="fr-FR" altLang="fr-FR" sz="1100" dirty="0">
              <a:solidFill>
                <a:srgbClr val="FF0000"/>
              </a:solidFill>
            </a:endParaRPr>
          </a:p>
        </p:txBody>
      </p:sp>
      <p:sp>
        <p:nvSpPr>
          <p:cNvPr id="43" name="Text Box 20"/>
          <p:cNvSpPr txBox="1">
            <a:spLocks noChangeArrowheads="1"/>
          </p:cNvSpPr>
          <p:nvPr/>
        </p:nvSpPr>
        <p:spPr bwMode="auto">
          <a:xfrm>
            <a:off x="6300192" y="3742902"/>
            <a:ext cx="1584176" cy="622201"/>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fr-FR" sz="1100" dirty="0">
                <a:solidFill>
                  <a:srgbClr val="FF0000"/>
                </a:solidFill>
              </a:rPr>
              <a:t>Stored mechanical energy (potential and kinetic)</a:t>
            </a:r>
            <a:endParaRPr lang="fr-FR" altLang="fr-FR" sz="1050" dirty="0">
              <a:solidFill>
                <a:srgbClr val="FF0000"/>
              </a:solidFill>
            </a:endParaRPr>
          </a:p>
        </p:txBody>
      </p:sp>
    </p:spTree>
    <p:extLst>
      <p:ext uri="{BB962C8B-B14F-4D97-AF65-F5344CB8AC3E}">
        <p14:creationId xmlns:p14="http://schemas.microsoft.com/office/powerpoint/2010/main" val="3529626222"/>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16632"/>
            <a:ext cx="9144000" cy="6741368"/>
          </a:xfrm>
          <a:prstGeom prst="rect">
            <a:avLst/>
          </a:prstGeom>
          <a:ln>
            <a:solidFill>
              <a:schemeClr val="accent1"/>
            </a:solidFill>
          </a:ln>
        </p:spPr>
        <p:txBody>
          <a:bodyPr/>
          <a:lstStyle/>
          <a:p>
            <a:pPr algn="just">
              <a:lnSpc>
                <a:spcPct val="150000"/>
              </a:lnSpc>
            </a:pPr>
            <a:r>
              <a:rPr lang="en-US" sz="1800" dirty="0"/>
              <a:t>To avoid the resonance phenomenon for an existing structure, we must modify its natural period (increase or reduce the period):</a:t>
            </a:r>
          </a:p>
          <a:p>
            <a:pPr algn="just">
              <a:lnSpc>
                <a:spcPct val="150000"/>
              </a:lnSpc>
            </a:pPr>
            <a:r>
              <a:rPr lang="en-US" sz="1800" dirty="0">
                <a:solidFill>
                  <a:srgbClr val="FFC000"/>
                </a:solidFill>
              </a:rPr>
              <a:t>1-Reduce the natural period:</a:t>
            </a:r>
          </a:p>
          <a:p>
            <a:pPr algn="just">
              <a:lnSpc>
                <a:spcPct val="150000"/>
              </a:lnSpc>
            </a:pPr>
            <a:r>
              <a:rPr lang="en-US" sz="1800" dirty="0">
                <a:solidFill>
                  <a:srgbClr val="00CC66"/>
                </a:solidFill>
              </a:rPr>
              <a:t>Modify the shape of the building: </a:t>
            </a:r>
            <a:r>
              <a:rPr lang="en-US" sz="1800" dirty="0"/>
              <a:t>reduce its height;</a:t>
            </a:r>
          </a:p>
          <a:p>
            <a:pPr algn="just">
              <a:lnSpc>
                <a:spcPct val="150000"/>
              </a:lnSpc>
            </a:pPr>
            <a:r>
              <a:rPr lang="en-US" sz="1800" dirty="0"/>
              <a:t> reduce its geometric slenderness; flare its base</a:t>
            </a:r>
          </a:p>
          <a:p>
            <a:pPr algn="just">
              <a:lnSpc>
                <a:spcPct val="150000"/>
              </a:lnSpc>
            </a:pPr>
            <a:r>
              <a:rPr lang="en-US" sz="1800" dirty="0">
                <a:solidFill>
                  <a:srgbClr val="00CC66"/>
                </a:solidFill>
              </a:rPr>
              <a:t>Increase the stiffness of the structure: </a:t>
            </a:r>
            <a:r>
              <a:rPr lang="en-US" sz="1800" dirty="0"/>
              <a:t>brace with shear walls; increase the number of walls, peripheral bracing.</a:t>
            </a:r>
          </a:p>
          <a:p>
            <a:pPr algn="just">
              <a:lnSpc>
                <a:spcPct val="150000"/>
              </a:lnSpc>
            </a:pPr>
            <a:r>
              <a:rPr lang="en-US" sz="1800" dirty="0">
                <a:solidFill>
                  <a:srgbClr val="00CC66"/>
                </a:solidFill>
              </a:rPr>
              <a:t>-Reduce the mass: </a:t>
            </a:r>
            <a:r>
              <a:rPr lang="en-US" sz="1800" dirty="0"/>
              <a:t>light structure and light non-structural elements</a:t>
            </a:r>
            <a:r>
              <a:rPr lang="en-US" sz="1800" dirty="0">
                <a:solidFill>
                  <a:srgbClr val="00CC66"/>
                </a:solidFill>
              </a:rPr>
              <a:t>.</a:t>
            </a:r>
          </a:p>
          <a:p>
            <a:pPr algn="just">
              <a:lnSpc>
                <a:spcPct val="150000"/>
              </a:lnSpc>
            </a:pPr>
            <a:r>
              <a:rPr lang="fr-FR" sz="1800" dirty="0">
                <a:solidFill>
                  <a:srgbClr val="FFC000"/>
                </a:solidFill>
              </a:rPr>
              <a:t>2. </a:t>
            </a:r>
            <a:r>
              <a:rPr lang="fr-FR" sz="1800" dirty="0" err="1">
                <a:solidFill>
                  <a:srgbClr val="FFC000"/>
                </a:solidFill>
              </a:rPr>
              <a:t>Increase</a:t>
            </a:r>
            <a:r>
              <a:rPr lang="fr-FR" sz="1800" dirty="0">
                <a:solidFill>
                  <a:srgbClr val="FFC000"/>
                </a:solidFill>
              </a:rPr>
              <a:t> the </a:t>
            </a:r>
            <a:r>
              <a:rPr lang="fr-FR" sz="1800" dirty="0" err="1">
                <a:solidFill>
                  <a:srgbClr val="FFC000"/>
                </a:solidFill>
              </a:rPr>
              <a:t>natural</a:t>
            </a:r>
            <a:r>
              <a:rPr lang="fr-FR" sz="1800" dirty="0">
                <a:solidFill>
                  <a:srgbClr val="FFC000"/>
                </a:solidFill>
              </a:rPr>
              <a:t> </a:t>
            </a:r>
            <a:r>
              <a:rPr lang="fr-FR" sz="1800" dirty="0" err="1">
                <a:solidFill>
                  <a:srgbClr val="FFC000"/>
                </a:solidFill>
              </a:rPr>
              <a:t>period</a:t>
            </a:r>
            <a:r>
              <a:rPr lang="fr-FR" sz="1800" dirty="0">
                <a:solidFill>
                  <a:srgbClr val="FFC000"/>
                </a:solidFill>
              </a:rPr>
              <a:t>: </a:t>
            </a:r>
          </a:p>
          <a:p>
            <a:pPr marL="285750" indent="-285750" algn="just">
              <a:lnSpc>
                <a:spcPct val="150000"/>
              </a:lnSpc>
              <a:buFont typeface="Wingdings" panose="05000000000000000000" pitchFamily="2" charset="2"/>
              <a:buChar char="ü"/>
            </a:pPr>
            <a:r>
              <a:rPr lang="en-US" sz="1800" dirty="0">
                <a:solidFill>
                  <a:srgbClr val="00CC66"/>
                </a:solidFill>
              </a:rPr>
              <a:t>Modify the shape of the building: </a:t>
            </a:r>
            <a:r>
              <a:rPr lang="en-US" sz="1800" dirty="0"/>
              <a:t>increase its height; increase its geometric slenderness</a:t>
            </a:r>
            <a:r>
              <a:rPr lang="en-US" sz="1800" dirty="0">
                <a:solidFill>
                  <a:srgbClr val="00CC66"/>
                </a:solidFill>
              </a:rPr>
              <a:t>;</a:t>
            </a:r>
          </a:p>
          <a:p>
            <a:pPr marL="285750" indent="-285750" algn="just">
              <a:lnSpc>
                <a:spcPct val="150000"/>
              </a:lnSpc>
              <a:buFont typeface="Wingdings" panose="05000000000000000000" pitchFamily="2" charset="2"/>
              <a:buChar char="ü"/>
            </a:pPr>
            <a:r>
              <a:rPr lang="en-US" sz="1800" dirty="0">
                <a:solidFill>
                  <a:srgbClr val="00CC66"/>
                </a:solidFill>
              </a:rPr>
              <a:t>Reduce its stiffness</a:t>
            </a:r>
            <a:r>
              <a:rPr lang="en-US" sz="1800" dirty="0"/>
              <a:t>: brace with frames; increase spans (frame structures)</a:t>
            </a:r>
          </a:p>
          <a:p>
            <a:pPr marL="285750" indent="-285750" algn="just">
              <a:lnSpc>
                <a:spcPct val="150000"/>
              </a:lnSpc>
              <a:buFont typeface="Wingdings" panose="05000000000000000000" pitchFamily="2" charset="2"/>
              <a:buChar char="ü"/>
            </a:pPr>
            <a:r>
              <a:rPr lang="en-US" sz="1800" dirty="0">
                <a:solidFill>
                  <a:srgbClr val="00CC66"/>
                </a:solidFill>
              </a:rPr>
              <a:t>- Use mechanical devices: </a:t>
            </a:r>
            <a:r>
              <a:rPr lang="en-US" sz="1800" dirty="0"/>
              <a:t>seismic isolation</a:t>
            </a:r>
          </a:p>
          <a:p>
            <a:pPr marL="285750" indent="-285750" algn="just">
              <a:lnSpc>
                <a:spcPct val="150000"/>
              </a:lnSpc>
              <a:buFont typeface="Wingdings" panose="05000000000000000000" pitchFamily="2" charset="2"/>
              <a:buChar char="ü"/>
            </a:pPr>
            <a:endParaRPr lang="en-US" sz="1800" dirty="0">
              <a:solidFill>
                <a:srgbClr val="00CC66"/>
              </a:solidFill>
            </a:endParaRPr>
          </a:p>
        </p:txBody>
      </p:sp>
      <p:sp>
        <p:nvSpPr>
          <p:cNvPr id="5" name="Espace réservé du numéro de diapositive 4"/>
          <p:cNvSpPr>
            <a:spLocks noGrp="1"/>
          </p:cNvSpPr>
          <p:nvPr>
            <p:ph type="sldNum" sz="quarter" idx="12"/>
          </p:nvPr>
        </p:nvSpPr>
        <p:spPr>
          <a:xfrm>
            <a:off x="8676456" y="6572200"/>
            <a:ext cx="432048" cy="314375"/>
          </a:xfrm>
        </p:spPr>
        <p:txBody>
          <a:bodyPr/>
          <a:lstStyle/>
          <a:p>
            <a:fld id="{CF4668DC-857F-487D-BFFA-8C0CA5037977}" type="slidenum">
              <a:rPr lang="fr-BE" smtClean="0">
                <a:solidFill>
                  <a:srgbClr val="FFFFFF"/>
                </a:solidFill>
              </a:rPr>
              <a:pPr/>
              <a:t>22</a:t>
            </a:fld>
            <a:endParaRPr lang="fr-BE"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062" y="764704"/>
            <a:ext cx="360040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997011"/>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16632"/>
            <a:ext cx="8928992" cy="6741368"/>
          </a:xfrm>
          <a:prstGeom prst="rect">
            <a:avLst/>
          </a:prstGeom>
          <a:ln>
            <a:solidFill>
              <a:schemeClr val="accent1"/>
            </a:solidFill>
          </a:ln>
        </p:spPr>
        <p:txBody>
          <a:bodyPr/>
          <a:lstStyle/>
          <a:p>
            <a:pPr algn="just">
              <a:lnSpc>
                <a:spcPct val="150000"/>
              </a:lnSpc>
            </a:pPr>
            <a:r>
              <a:rPr lang="fr-FR" sz="2000" b="1" dirty="0">
                <a:solidFill>
                  <a:srgbClr val="FFFF00"/>
                </a:solidFill>
              </a:rPr>
              <a:t>2. </a:t>
            </a:r>
            <a:r>
              <a:rPr lang="en-US" sz="2000" b="1" dirty="0">
                <a:solidFill>
                  <a:srgbClr val="FFFF00"/>
                </a:solidFill>
              </a:rPr>
              <a:t>The evolution of seismic zones. According RPA</a:t>
            </a:r>
            <a:r>
              <a:rPr lang="fr-FR" sz="2000" b="1" dirty="0">
                <a:solidFill>
                  <a:srgbClr val="FFFF00"/>
                </a:solidFill>
              </a:rPr>
              <a:t>: </a:t>
            </a:r>
            <a:r>
              <a:rPr lang="en-US" sz="1800" dirty="0"/>
              <a:t>In order to establish design criteria based on seismic occurrence probabilities, a seismic zoning has been established by seismic codes, classifying different zones in Algeria where the seismic regulations (RPA) are applicable.</a:t>
            </a:r>
            <a:endParaRPr lang="fr-FR" sz="2000" dirty="0"/>
          </a:p>
          <a:p>
            <a:pPr>
              <a:lnSpc>
                <a:spcPct val="150000"/>
              </a:lnSpc>
            </a:pPr>
            <a:endParaRPr lang="fr-FR" sz="2000" b="1" dirty="0">
              <a:solidFill>
                <a:srgbClr val="FFFF00"/>
              </a:solidFill>
            </a:endParaRPr>
          </a:p>
          <a:p>
            <a:pPr>
              <a:lnSpc>
                <a:spcPct val="150000"/>
              </a:lnSpc>
            </a:pPr>
            <a:endParaRPr lang="fr-FR" sz="2000" b="1" dirty="0">
              <a:solidFill>
                <a:srgbClr val="FFFF00"/>
              </a:solidFill>
            </a:endParaRPr>
          </a:p>
          <a:p>
            <a:pPr>
              <a:lnSpc>
                <a:spcPct val="150000"/>
              </a:lnSpc>
            </a:pPr>
            <a:endParaRPr lang="fr-FR" sz="2000" dirty="0"/>
          </a:p>
          <a:p>
            <a:pPr>
              <a:lnSpc>
                <a:spcPct val="150000"/>
              </a:lnSpc>
            </a:pPr>
            <a:endParaRPr lang="fr-FR" sz="2000" dirty="0"/>
          </a:p>
        </p:txBody>
      </p:sp>
      <p:sp>
        <p:nvSpPr>
          <p:cNvPr id="5" name="Espace réservé du numéro de diapositive 4"/>
          <p:cNvSpPr>
            <a:spLocks noGrp="1"/>
          </p:cNvSpPr>
          <p:nvPr>
            <p:ph type="sldNum" sz="quarter" idx="12"/>
          </p:nvPr>
        </p:nvSpPr>
        <p:spPr>
          <a:xfrm>
            <a:off x="8534046" y="6571084"/>
            <a:ext cx="608856" cy="457200"/>
          </a:xfrm>
        </p:spPr>
        <p:txBody>
          <a:bodyPr/>
          <a:lstStyle/>
          <a:p>
            <a:fld id="{CF4668DC-857F-487D-BFFA-8C0CA5037977}" type="slidenum">
              <a:rPr lang="fr-BE" smtClean="0">
                <a:solidFill>
                  <a:srgbClr val="FFFFFF"/>
                </a:solidFill>
              </a:rPr>
              <a:pPr/>
              <a:t>3</a:t>
            </a:fld>
            <a:endParaRPr lang="fr-BE" dirty="0">
              <a:solidFill>
                <a:srgbClr val="FFFFFF"/>
              </a:solidFill>
            </a:endParaRPr>
          </a:p>
        </p:txBody>
      </p:sp>
      <p:pic>
        <p:nvPicPr>
          <p:cNvPr id="6" name="Image 14" descr="C:\Users\abdelhak\Desktop\4-CARTE DE  SISMICITE-Model.jpg"/>
          <p:cNvPicPr/>
          <p:nvPr/>
        </p:nvPicPr>
        <p:blipFill rotWithShape="1">
          <a:blip r:embed="rId3" cstate="print">
            <a:extLst>
              <a:ext uri="{28A0092B-C50C-407E-A947-70E740481C1C}">
                <a14:useLocalDpi xmlns:a14="http://schemas.microsoft.com/office/drawing/2010/main" val="0"/>
              </a:ext>
            </a:extLst>
          </a:blip>
          <a:srcRect l="831" t="25381" r="3278" b="17509"/>
          <a:stretch/>
        </p:blipFill>
        <p:spPr bwMode="auto">
          <a:xfrm>
            <a:off x="2573778" y="4365104"/>
            <a:ext cx="2574286" cy="2360052"/>
          </a:xfrm>
          <a:prstGeom prst="rect">
            <a:avLst/>
          </a:prstGeom>
          <a:noFill/>
          <a:ln w="3175">
            <a:solidFill>
              <a:schemeClr val="tx1"/>
            </a:solidFill>
          </a:ln>
          <a:extLst>
            <a:ext uri="{53640926-AAD7-44D8-BBD7-CCE9431645EC}">
              <a14:shadowObscured xmlns:a14="http://schemas.microsoft.com/office/drawing/2010/main"/>
            </a:ext>
          </a:extLst>
        </p:spPr>
      </p:pic>
      <p:pic>
        <p:nvPicPr>
          <p:cNvPr id="7" name="Image 17" descr="C:\Users\abdelhak\Desktop\CARTE DE  SISMICITE 81-Model.jpg"/>
          <p:cNvPicPr/>
          <p:nvPr/>
        </p:nvPicPr>
        <p:blipFill rotWithShape="1">
          <a:blip r:embed="rId4" cstate="print">
            <a:extLst>
              <a:ext uri="{28A0092B-C50C-407E-A947-70E740481C1C}">
                <a14:useLocalDpi xmlns:a14="http://schemas.microsoft.com/office/drawing/2010/main" val="0"/>
              </a:ext>
            </a:extLst>
          </a:blip>
          <a:srcRect l="1930" t="25072" r="2210" b="20227"/>
          <a:stretch/>
        </p:blipFill>
        <p:spPr bwMode="auto">
          <a:xfrm>
            <a:off x="356289" y="1984276"/>
            <a:ext cx="2199487" cy="2160240"/>
          </a:xfrm>
          <a:prstGeom prst="rect">
            <a:avLst/>
          </a:prstGeom>
          <a:noFill/>
          <a:ln w="3175">
            <a:solidFill>
              <a:schemeClr val="tx1"/>
            </a:solidFill>
          </a:ln>
          <a:extLst>
            <a:ext uri="{53640926-AAD7-44D8-BBD7-CCE9431645EC}">
              <a14:shadowObscured xmlns:a14="http://schemas.microsoft.com/office/drawing/2010/main"/>
            </a:ext>
          </a:extLst>
        </p:spPr>
      </p:pic>
      <p:pic>
        <p:nvPicPr>
          <p:cNvPr id="8" name="Image 18" descr="C:\Users\abdelhak\Desktop\4-CARTE DE  SISMICITE 81-Model.jpg"/>
          <p:cNvPicPr/>
          <p:nvPr/>
        </p:nvPicPr>
        <p:blipFill rotWithShape="1">
          <a:blip r:embed="rId5" cstate="print">
            <a:extLst>
              <a:ext uri="{28A0092B-C50C-407E-A947-70E740481C1C}">
                <a14:useLocalDpi xmlns:a14="http://schemas.microsoft.com/office/drawing/2010/main" val="0"/>
              </a:ext>
            </a:extLst>
          </a:blip>
          <a:srcRect l="1691" t="27756" r="4132" b="18560"/>
          <a:stretch/>
        </p:blipFill>
        <p:spPr bwMode="auto">
          <a:xfrm>
            <a:off x="5166065" y="1984276"/>
            <a:ext cx="3654405" cy="2160240"/>
          </a:xfrm>
          <a:prstGeom prst="rect">
            <a:avLst/>
          </a:prstGeom>
          <a:noFill/>
          <a:ln w="3175">
            <a:solidFill>
              <a:schemeClr val="tx1"/>
            </a:solidFill>
          </a:ln>
          <a:extLst>
            <a:ext uri="{53640926-AAD7-44D8-BBD7-CCE9431645EC}">
              <a14:shadowObscured xmlns:a14="http://schemas.microsoft.com/office/drawing/2010/main"/>
            </a:ext>
          </a:extLst>
        </p:spPr>
      </p:pic>
      <p:pic>
        <p:nvPicPr>
          <p:cNvPr id="9" name="Image 20" descr="C:\Users\abdelhak\Desktop\RPA81-Model.jpg"/>
          <p:cNvPicPr/>
          <p:nvPr/>
        </p:nvPicPr>
        <p:blipFill rotWithShape="1">
          <a:blip r:embed="rId6" cstate="print">
            <a:extLst>
              <a:ext uri="{28A0092B-C50C-407E-A947-70E740481C1C}">
                <a14:useLocalDpi xmlns:a14="http://schemas.microsoft.com/office/drawing/2010/main" val="0"/>
              </a:ext>
            </a:extLst>
          </a:blip>
          <a:srcRect l="554" t="26959" r="3384" b="18272"/>
          <a:stretch/>
        </p:blipFill>
        <p:spPr bwMode="auto">
          <a:xfrm>
            <a:off x="2573778" y="1984276"/>
            <a:ext cx="2574286" cy="2160240"/>
          </a:xfrm>
          <a:prstGeom prst="rect">
            <a:avLst/>
          </a:prstGeom>
          <a:noFill/>
          <a:ln w="3175">
            <a:solidFill>
              <a:schemeClr val="tx1"/>
            </a:solidFill>
          </a:ln>
          <a:extLst>
            <a:ext uri="{53640926-AAD7-44D8-BBD7-CCE9431645EC}">
              <a14:shadowObscured xmlns:a14="http://schemas.microsoft.com/office/drawing/2010/main"/>
            </a:ext>
          </a:extLst>
        </p:spPr>
      </p:pic>
      <p:pic>
        <p:nvPicPr>
          <p:cNvPr id="10" name="Image 21" descr="C:\Users\abdelhak\Desktop\RPA99-Model.jpg"/>
          <p:cNvPicPr/>
          <p:nvPr/>
        </p:nvPicPr>
        <p:blipFill rotWithShape="1">
          <a:blip r:embed="rId7" cstate="print">
            <a:extLst>
              <a:ext uri="{28A0092B-C50C-407E-A947-70E740481C1C}">
                <a14:useLocalDpi xmlns:a14="http://schemas.microsoft.com/office/drawing/2010/main" val="0"/>
              </a:ext>
            </a:extLst>
          </a:blip>
          <a:srcRect l="829" t="25659" r="3074" b="15262"/>
          <a:stretch/>
        </p:blipFill>
        <p:spPr bwMode="auto">
          <a:xfrm>
            <a:off x="350449" y="4382060"/>
            <a:ext cx="2205327" cy="2360052"/>
          </a:xfrm>
          <a:prstGeom prst="rect">
            <a:avLst/>
          </a:prstGeom>
          <a:noFill/>
          <a:ln w="3175">
            <a:solidFill>
              <a:schemeClr val="tx1"/>
            </a:solidFill>
          </a:ln>
          <a:extLst>
            <a:ext uri="{53640926-AAD7-44D8-BBD7-CCE9431645EC}">
              <a14:shadowObscured xmlns:a14="http://schemas.microsoft.com/office/drawing/2010/main"/>
            </a:ext>
          </a:extLst>
        </p:spPr>
      </p:pic>
      <p:pic>
        <p:nvPicPr>
          <p:cNvPr id="3" name="Image 2">
            <a:extLst>
              <a:ext uri="{FF2B5EF4-FFF2-40B4-BE49-F238E27FC236}">
                <a16:creationId xmlns:a16="http://schemas.microsoft.com/office/drawing/2014/main" id="{253C5E29-DCBA-D037-5EC9-544794D18B7C}"/>
              </a:ext>
            </a:extLst>
          </p:cNvPr>
          <p:cNvPicPr>
            <a:picLocks noChangeAspect="1"/>
          </p:cNvPicPr>
          <p:nvPr/>
        </p:nvPicPr>
        <p:blipFill>
          <a:blip r:embed="rId8"/>
          <a:stretch>
            <a:fillRect/>
          </a:stretch>
        </p:blipFill>
        <p:spPr>
          <a:xfrm>
            <a:off x="5166066" y="4395711"/>
            <a:ext cx="3654406" cy="2345657"/>
          </a:xfrm>
          <a:prstGeom prst="rect">
            <a:avLst/>
          </a:prstGeom>
        </p:spPr>
      </p:pic>
    </p:spTree>
    <p:extLst>
      <p:ext uri="{BB962C8B-B14F-4D97-AF65-F5344CB8AC3E}">
        <p14:creationId xmlns:p14="http://schemas.microsoft.com/office/powerpoint/2010/main" val="841076341"/>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27384"/>
            <a:ext cx="9108504" cy="6885384"/>
          </a:xfrm>
          <a:prstGeom prst="rect">
            <a:avLst/>
          </a:prstGeom>
          <a:ln>
            <a:solidFill>
              <a:schemeClr val="accent1"/>
            </a:solidFill>
          </a:ln>
        </p:spPr>
        <p:txBody>
          <a:bodyPr/>
          <a:lstStyle/>
          <a:p>
            <a:pPr algn="just">
              <a:lnSpc>
                <a:spcPct val="150000"/>
              </a:lnSpc>
            </a:pPr>
            <a:r>
              <a:rPr lang="fr-FR" sz="1800" dirty="0">
                <a:solidFill>
                  <a:srgbClr val="FFFF00"/>
                </a:solidFill>
              </a:rPr>
              <a:t>3. </a:t>
            </a:r>
            <a:r>
              <a:rPr lang="en-US" sz="1800" b="1" dirty="0">
                <a:solidFill>
                  <a:srgbClr val="FFFF00"/>
                </a:solidFill>
              </a:rPr>
              <a:t>Dynamic Behavior of Structures in Seismic Zones</a:t>
            </a:r>
            <a:r>
              <a:rPr lang="fr-FR" sz="1800" dirty="0"/>
              <a:t>: i</a:t>
            </a:r>
            <a:r>
              <a:rPr lang="en-US" sz="1800" dirty="0"/>
              <a:t>t is also important to note that a building with an absolutely perfect seismic design will only be able to withstand earthquakes if it is constructed correctly. </a:t>
            </a:r>
            <a:endParaRPr lang="fr-FR" sz="1800" dirty="0"/>
          </a:p>
          <a:p>
            <a:pPr algn="just">
              <a:lnSpc>
                <a:spcPct val="150000"/>
              </a:lnSpc>
            </a:pPr>
            <a:r>
              <a:rPr lang="en-US" sz="1800" dirty="0">
                <a:solidFill>
                  <a:srgbClr val="FF0000"/>
                </a:solidFill>
              </a:rPr>
              <a:t>"Example: </a:t>
            </a:r>
            <a:r>
              <a:rPr lang="en-US" sz="1800" dirty="0"/>
              <a:t>A perfectly symmetrical structure consisting of 4 identical columns and a single level of rigid floor, deforming only in translation and in one direction, can be likened to a simple oscillator:"</a:t>
            </a:r>
            <a:endParaRPr lang="fr-FR" sz="1800" dirty="0"/>
          </a:p>
          <a:p>
            <a:pPr algn="just">
              <a:lnSpc>
                <a:spcPct val="150000"/>
              </a:lnSpc>
            </a:pPr>
            <a:endParaRPr lang="fr-FR" sz="1800" dirty="0"/>
          </a:p>
          <a:p>
            <a:pPr algn="just">
              <a:lnSpc>
                <a:spcPct val="150000"/>
              </a:lnSpc>
            </a:pPr>
            <a:endParaRPr lang="fr-FR" sz="1800" dirty="0">
              <a:solidFill>
                <a:srgbClr val="FF0000"/>
              </a:solidFill>
            </a:endParaRPr>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604448" y="6309320"/>
            <a:ext cx="432048" cy="432048"/>
          </a:xfrm>
        </p:spPr>
        <p:txBody>
          <a:bodyPr/>
          <a:lstStyle/>
          <a:p>
            <a:fld id="{CF4668DC-857F-487D-BFFA-8C0CA5037977}" type="slidenum">
              <a:rPr lang="fr-BE" smtClean="0">
                <a:solidFill>
                  <a:srgbClr val="FFFFFF"/>
                </a:solidFill>
              </a:rPr>
              <a:pPr/>
              <a:t>4</a:t>
            </a:fld>
            <a:endParaRPr lang="fr-BE" dirty="0">
              <a:solidFill>
                <a:srgbClr val="FFFF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19" y="2908790"/>
            <a:ext cx="3834172" cy="159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087" y="2204864"/>
            <a:ext cx="436202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5085184"/>
            <a:ext cx="453650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585392"/>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116632"/>
            <a:ext cx="9001000" cy="6624736"/>
          </a:xfrm>
          <a:prstGeom prst="rect">
            <a:avLst/>
          </a:prstGeom>
          <a:ln>
            <a:solidFill>
              <a:schemeClr val="accent1"/>
            </a:solidFill>
          </a:ln>
        </p:spPr>
        <p:txBody>
          <a:bodyPr/>
          <a:lstStyle/>
          <a:p>
            <a:pPr algn="just">
              <a:lnSpc>
                <a:spcPct val="150000"/>
              </a:lnSpc>
            </a:pPr>
            <a:r>
              <a:rPr lang="en-US" altLang="fr-FR" sz="1800" dirty="0"/>
              <a:t>The principle of calculation is to transform ground movements into a system of equivalent static forces (in the case of horizontal components).“</a:t>
            </a:r>
          </a:p>
          <a:p>
            <a:pPr algn="just">
              <a:lnSpc>
                <a:spcPct val="150000"/>
              </a:lnSpc>
            </a:pPr>
            <a:r>
              <a:rPr lang="fr-FR" sz="1800" dirty="0"/>
              <a:t>"Ground </a:t>
            </a:r>
            <a:r>
              <a:rPr lang="fr-FR" sz="1800" dirty="0" err="1"/>
              <a:t>acceleration</a:t>
            </a:r>
            <a:r>
              <a:rPr lang="fr-FR" sz="1800" dirty="0"/>
              <a:t> = </a:t>
            </a:r>
            <a:r>
              <a:rPr lang="fr-FR" sz="1800" dirty="0" err="1"/>
              <a:t>Imposed</a:t>
            </a:r>
            <a:r>
              <a:rPr lang="fr-FR" sz="1800" dirty="0"/>
              <a:t> </a:t>
            </a:r>
            <a:r>
              <a:rPr lang="fr-FR" sz="1800" dirty="0" err="1"/>
              <a:t>displacements</a:t>
            </a:r>
            <a:r>
              <a:rPr lang="fr-FR" sz="1800" dirty="0"/>
              <a:t>.«                "Calculation of Fi."                     </a:t>
            </a:r>
          </a:p>
          <a:p>
            <a:pPr marL="285750" indent="-285750" algn="just">
              <a:lnSpc>
                <a:spcPct val="150000"/>
              </a:lnSpc>
              <a:buFontTx/>
              <a:buChar char="-"/>
            </a:pPr>
            <a:r>
              <a:rPr lang="en-US" sz="1800" dirty="0">
                <a:solidFill>
                  <a:srgbClr val="00CC66"/>
                </a:solidFill>
              </a:rPr>
              <a:t>The horizontal force exerted on the structure is of the inertial force (Fi) type:</a:t>
            </a:r>
          </a:p>
          <a:p>
            <a:pPr marL="285750" indent="-285750" algn="just">
              <a:lnSpc>
                <a:spcPct val="150000"/>
              </a:lnSpc>
              <a:buFontTx/>
              <a:buChar char="-"/>
            </a:pPr>
            <a:endParaRPr lang="fr-FR" sz="1800" dirty="0"/>
          </a:p>
          <a:p>
            <a:pPr algn="just">
              <a:lnSpc>
                <a:spcPct val="150000"/>
              </a:lnSpc>
            </a:pPr>
            <a:r>
              <a:rPr lang="en-US" sz="1800" dirty="0"/>
              <a:t>It is proportional to the mass of the structure (m) and the experienced acceleration (a).</a:t>
            </a:r>
          </a:p>
          <a:p>
            <a:pPr algn="just">
              <a:lnSpc>
                <a:spcPct val="150000"/>
              </a:lnSpc>
            </a:pPr>
            <a:r>
              <a:rPr lang="en-US" sz="1800" dirty="0">
                <a:solidFill>
                  <a:srgbClr val="00CC66"/>
                </a:solidFill>
              </a:rPr>
              <a:t>"The deformation of the columns </a:t>
            </a:r>
            <a:r>
              <a:rPr lang="en-US" sz="1800" dirty="0"/>
              <a:t>(displacement x) is proportional to the horizontal force experienced (Fi) and inversely proportional to the stiffness of the columns (k):"</a:t>
            </a:r>
          </a:p>
          <a:p>
            <a:pPr algn="just">
              <a:lnSpc>
                <a:spcPct val="150000"/>
              </a:lnSpc>
            </a:pPr>
            <a:endParaRPr lang="en-US" sz="1800" dirty="0">
              <a:solidFill>
                <a:srgbClr val="00CC66"/>
              </a:solidFill>
            </a:endParaRPr>
          </a:p>
          <a:p>
            <a:pPr algn="just">
              <a:lnSpc>
                <a:spcPct val="150000"/>
              </a:lnSpc>
            </a:pPr>
            <a:r>
              <a:rPr lang="en-US" sz="1800" dirty="0"/>
              <a:t>To determine the required strength of a simple oscillator-type structure excited by an earthquake, the engineer's calculation must account for </a:t>
            </a:r>
            <a:r>
              <a:rPr lang="en-US" sz="1800" dirty="0">
                <a:solidFill>
                  <a:srgbClr val="00CC66"/>
                </a:solidFill>
              </a:rPr>
              <a:t>its mass</a:t>
            </a:r>
            <a:r>
              <a:rPr lang="en-US" sz="1800" dirty="0"/>
              <a:t>, </a:t>
            </a:r>
            <a:r>
              <a:rPr lang="en-US" sz="1800" dirty="0">
                <a:solidFill>
                  <a:srgbClr val="00CC66"/>
                </a:solidFill>
              </a:rPr>
              <a:t>the stiffness of its supports</a:t>
            </a:r>
            <a:r>
              <a:rPr lang="en-US" sz="1800" dirty="0"/>
              <a:t>, and </a:t>
            </a:r>
            <a:r>
              <a:rPr lang="en-US" sz="1800" dirty="0">
                <a:solidFill>
                  <a:srgbClr val="00CC66"/>
                </a:solidFill>
              </a:rPr>
              <a:t>the maximum acceleration </a:t>
            </a:r>
            <a:r>
              <a:rPr lang="en-US" sz="1800" dirty="0"/>
              <a:t>it experiences in the studied direction. It's this last parameter that is the most challenging to obtain.</a:t>
            </a:r>
          </a:p>
          <a:p>
            <a:pPr algn="just">
              <a:lnSpc>
                <a:spcPct val="150000"/>
              </a:lnSpc>
            </a:pPr>
            <a:r>
              <a:rPr lang="en-US" sz="1800" dirty="0"/>
              <a:t>The maximum acceleration during earthquake oscillations depends on the earthquake's magnitude, attenuation with the source distance, site effects, and the potential for amplification or attenuation of ground shaking by the structure on that site."</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604448" y="6309320"/>
            <a:ext cx="432048" cy="432048"/>
          </a:xfrm>
        </p:spPr>
        <p:txBody>
          <a:bodyPr/>
          <a:lstStyle/>
          <a:p>
            <a:fld id="{CF4668DC-857F-487D-BFFA-8C0CA5037977}" type="slidenum">
              <a:rPr lang="fr-BE" smtClean="0">
                <a:solidFill>
                  <a:srgbClr val="FFFFFF"/>
                </a:solidFill>
              </a:rPr>
              <a:pPr/>
              <a:t>5</a:t>
            </a:fld>
            <a:endParaRPr lang="fr-BE" dirty="0">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427" y="1880860"/>
            <a:ext cx="1296144" cy="35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476625"/>
            <a:ext cx="2094442" cy="38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85"/>
          <p:cNvSpPr>
            <a:spLocks noChangeArrowheads="1"/>
          </p:cNvSpPr>
          <p:nvPr/>
        </p:nvSpPr>
        <p:spPr bwMode="auto">
          <a:xfrm rot="16200000" flipV="1">
            <a:off x="4866729" y="899682"/>
            <a:ext cx="228600" cy="685800"/>
          </a:xfrm>
          <a:prstGeom prst="upArrow">
            <a:avLst>
              <a:gd name="adj1" fmla="val 50000"/>
              <a:gd name="adj2" fmla="val 7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20567625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116632"/>
            <a:ext cx="9001000" cy="6624736"/>
          </a:xfrm>
          <a:prstGeom prst="rect">
            <a:avLst/>
          </a:prstGeom>
          <a:ln>
            <a:solidFill>
              <a:schemeClr val="accent1"/>
            </a:solidFill>
          </a:ln>
        </p:spPr>
        <p:txBody>
          <a:bodyPr/>
          <a:lstStyle/>
          <a:p>
            <a:r>
              <a:rPr lang="en-US" sz="1800" dirty="0"/>
              <a:t>"The parameters for modeling a simple oscillator are as follows:</a:t>
            </a:r>
          </a:p>
          <a:p>
            <a:pPr>
              <a:lnSpc>
                <a:spcPct val="150000"/>
              </a:lnSpc>
            </a:pPr>
            <a:r>
              <a:rPr lang="fr-FR" sz="1800" dirty="0">
                <a:solidFill>
                  <a:srgbClr val="FF0000"/>
                </a:solidFill>
              </a:rPr>
              <a:t>- </a:t>
            </a:r>
            <a:r>
              <a:rPr lang="fr-FR" sz="1800" b="1" dirty="0">
                <a:solidFill>
                  <a:srgbClr val="FF0000"/>
                </a:solidFill>
              </a:rPr>
              <a:t>F = </a:t>
            </a:r>
            <a:r>
              <a:rPr lang="fr-FR" sz="1800" b="1" dirty="0" err="1">
                <a:solidFill>
                  <a:srgbClr val="FF0000"/>
                </a:solidFill>
              </a:rPr>
              <a:t>k.x</a:t>
            </a:r>
            <a:r>
              <a:rPr lang="fr-FR" sz="1800" b="1" dirty="0">
                <a:solidFill>
                  <a:srgbClr val="FF0000"/>
                </a:solidFill>
              </a:rPr>
              <a:t> : </a:t>
            </a:r>
            <a:r>
              <a:rPr lang="en-US" sz="1800" dirty="0"/>
              <a:t>There is a proportional relationship between the exerted force F (Fi), the stiffness k of the oscillator, and its measured deformation x.</a:t>
            </a:r>
            <a:endParaRPr lang="fr-FR" sz="1800" dirty="0"/>
          </a:p>
          <a:p>
            <a:pPr marL="285750" indent="-285750" algn="just">
              <a:lnSpc>
                <a:spcPct val="150000"/>
              </a:lnSpc>
              <a:buFontTx/>
              <a:buChar char="-"/>
            </a:pPr>
            <a:r>
              <a:rPr lang="fr-FR" sz="1800" b="1" dirty="0">
                <a:solidFill>
                  <a:srgbClr val="FF0000"/>
                </a:solidFill>
              </a:rPr>
              <a:t>T = f(k, m) </a:t>
            </a:r>
            <a:r>
              <a:rPr lang="fr-FR" sz="1800" b="1" dirty="0"/>
              <a:t>:</a:t>
            </a:r>
            <a:r>
              <a:rPr lang="en-US" sz="1800" dirty="0"/>
              <a:t>The period of free oscillations of a simple oscillator is a function dependent on its mass and stiffness. The period is longer when the spring is flexible and the mass is significant.</a:t>
            </a:r>
          </a:p>
          <a:p>
            <a:pPr algn="just">
              <a:lnSpc>
                <a:spcPct val="150000"/>
              </a:lnSpc>
            </a:pPr>
            <a:r>
              <a:rPr lang="fr-FR" sz="1800" dirty="0">
                <a:solidFill>
                  <a:srgbClr val="FF0000"/>
                </a:solidFill>
              </a:rPr>
              <a:t>- </a:t>
            </a:r>
            <a:r>
              <a:rPr lang="fr-FR" sz="1800" b="1" dirty="0">
                <a:solidFill>
                  <a:srgbClr val="FF0000"/>
                </a:solidFill>
              </a:rPr>
              <a:t>a = f (T, </a:t>
            </a:r>
            <a:r>
              <a:rPr lang="fr-FR" sz="1800" b="1" dirty="0" err="1">
                <a:solidFill>
                  <a:srgbClr val="FF0000"/>
                </a:solidFill>
              </a:rPr>
              <a:t>earthquake</a:t>
            </a:r>
            <a:r>
              <a:rPr lang="fr-FR" sz="1800" b="1" dirty="0">
                <a:solidFill>
                  <a:srgbClr val="FF0000"/>
                </a:solidFill>
              </a:rPr>
              <a:t>) </a:t>
            </a:r>
            <a:r>
              <a:rPr lang="fr-FR" sz="1800" b="1" dirty="0"/>
              <a:t>: </a:t>
            </a:r>
            <a:r>
              <a:rPr lang="en-US" sz="1800" dirty="0"/>
              <a:t>The accelerations actually experienced by a simple oscillator, with its base fixed and subjected to earthquake shaking, are not directly those of the oscillating ground. They also depend on the dominant oscillation period of the site and the period of the structure."</a:t>
            </a:r>
            <a:endParaRPr lang="fr-FR" sz="1800" b="1" dirty="0"/>
          </a:p>
          <a:p>
            <a:pPr>
              <a:lnSpc>
                <a:spcPct val="150000"/>
              </a:lnSpc>
            </a:pPr>
            <a:endParaRPr lang="fr-FR" sz="1800" dirty="0"/>
          </a:p>
          <a:p>
            <a:pPr>
              <a:lnSpc>
                <a:spcPct val="150000"/>
              </a:lnSpc>
            </a:pPr>
            <a:endParaRPr lang="fr-FR" sz="1800" dirty="0"/>
          </a:p>
          <a:p>
            <a:endParaRPr lang="fr-FR" sz="1800" dirty="0"/>
          </a:p>
        </p:txBody>
      </p:sp>
      <p:sp>
        <p:nvSpPr>
          <p:cNvPr id="5" name="Espace réservé du numéro de diapositive 4"/>
          <p:cNvSpPr>
            <a:spLocks noGrp="1"/>
          </p:cNvSpPr>
          <p:nvPr>
            <p:ph type="sldNum" sz="quarter" idx="12"/>
          </p:nvPr>
        </p:nvSpPr>
        <p:spPr>
          <a:xfrm>
            <a:off x="8604448" y="6309320"/>
            <a:ext cx="432048" cy="432048"/>
          </a:xfrm>
        </p:spPr>
        <p:txBody>
          <a:bodyPr/>
          <a:lstStyle/>
          <a:p>
            <a:fld id="{CF4668DC-857F-487D-BFFA-8C0CA5037977}" type="slidenum">
              <a:rPr lang="fr-BE" smtClean="0">
                <a:solidFill>
                  <a:srgbClr val="FFFFFF"/>
                </a:solidFill>
              </a:rPr>
              <a:pPr/>
              <a:t>6</a:t>
            </a:fld>
            <a:endParaRPr lang="fr-BE" dirty="0">
              <a:solidFill>
                <a:srgbClr val="FFFFFF"/>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89040"/>
            <a:ext cx="5394969" cy="288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678602"/>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44624"/>
            <a:ext cx="9001000" cy="6696744"/>
          </a:xfrm>
          <a:prstGeom prst="rect">
            <a:avLst/>
          </a:prstGeom>
          <a:ln>
            <a:solidFill>
              <a:schemeClr val="accent1"/>
            </a:solidFill>
          </a:ln>
        </p:spPr>
        <p:txBody>
          <a:bodyPr/>
          <a:lstStyle/>
          <a:p>
            <a:pPr>
              <a:lnSpc>
                <a:spcPct val="150000"/>
              </a:lnSpc>
            </a:pPr>
            <a:r>
              <a:rPr lang="en-US" sz="1800" dirty="0"/>
              <a:t>"But buildings are rarely designed as simple oscillators! In reality, they are defined by numerous masses and various stiffness values. It's a multiple oscillator. Since we can't influence the earthquake itself, we can deduce from the above that a seismic construction project requires a thorough understanding of the masses and stiffness of all structural elements, as they influence various dynamics parameters of the structure: </a:t>
            </a:r>
            <a:r>
              <a:rPr lang="en-US" sz="1800" dirty="0">
                <a:solidFill>
                  <a:srgbClr val="00CC66"/>
                </a:solidFill>
              </a:rPr>
              <a:t>deformations, accelerations, period, and thus resonance.</a:t>
            </a:r>
          </a:p>
          <a:p>
            <a:pPr algn="just">
              <a:lnSpc>
                <a:spcPct val="150000"/>
              </a:lnSpc>
            </a:pPr>
            <a:r>
              <a:rPr lang="en-US" sz="1800" dirty="0"/>
              <a:t>The more </a:t>
            </a:r>
            <a:r>
              <a:rPr lang="en-US" sz="1800" dirty="0">
                <a:solidFill>
                  <a:srgbClr val="00CC66"/>
                </a:solidFill>
              </a:rPr>
              <a:t>complex the</a:t>
            </a:r>
            <a:r>
              <a:rPr lang="en-US" sz="1800" dirty="0"/>
              <a:t> </a:t>
            </a:r>
            <a:r>
              <a:rPr lang="en-US" sz="1800" dirty="0">
                <a:solidFill>
                  <a:srgbClr val="00CC66"/>
                </a:solidFill>
              </a:rPr>
              <a:t>architecture</a:t>
            </a:r>
            <a:r>
              <a:rPr lang="en-US" sz="1800" dirty="0"/>
              <a:t>, the more intricate </a:t>
            </a:r>
            <a:r>
              <a:rPr lang="en-US" sz="1800" dirty="0">
                <a:solidFill>
                  <a:srgbClr val="00CC66"/>
                </a:solidFill>
              </a:rPr>
              <a:t>the distribution of masses </a:t>
            </a:r>
            <a:r>
              <a:rPr lang="en-US" sz="1800" dirty="0"/>
              <a:t>and </a:t>
            </a:r>
            <a:r>
              <a:rPr lang="en-US" sz="1800" dirty="0">
                <a:solidFill>
                  <a:srgbClr val="00CC66"/>
                </a:solidFill>
              </a:rPr>
              <a:t>stiffness</a:t>
            </a:r>
            <a:r>
              <a:rPr lang="en-US" sz="1800" dirty="0"/>
              <a:t> becomes. As a result, the engineer's work in the design office becomes more challenging, and the risk of damage increases."</a:t>
            </a:r>
          </a:p>
          <a:p>
            <a:r>
              <a:rPr lang="en-US" sz="1800" dirty="0">
                <a:solidFill>
                  <a:srgbClr val="FFC000"/>
                </a:solidFill>
              </a:rPr>
              <a:t>"3.1. Factors Affecting the Period of an Oscillator:</a:t>
            </a:r>
          </a:p>
          <a:p>
            <a:pPr>
              <a:lnSpc>
                <a:spcPct val="150000"/>
              </a:lnSpc>
            </a:pPr>
            <a:r>
              <a:rPr lang="en-US" sz="1800" dirty="0">
                <a:solidFill>
                  <a:srgbClr val="FFC000"/>
                </a:solidFill>
              </a:rPr>
              <a:t>Different Masses: </a:t>
            </a:r>
            <a:r>
              <a:rPr lang="en-US" sz="1800" dirty="0"/>
              <a:t>The two models are identical in terms of height of columns, </a:t>
            </a:r>
          </a:p>
          <a:p>
            <a:pPr>
              <a:lnSpc>
                <a:spcPct val="150000"/>
              </a:lnSpc>
            </a:pPr>
            <a:r>
              <a:rPr lang="en-US" sz="1800" dirty="0"/>
              <a:t>column cross-sections, column material, and type of connections (fixed supports). </a:t>
            </a:r>
          </a:p>
          <a:p>
            <a:pPr>
              <a:lnSpc>
                <a:spcPct val="150000"/>
              </a:lnSpc>
            </a:pPr>
            <a:r>
              <a:rPr lang="en-US" sz="1800" dirty="0"/>
              <a:t>However, the mass attached to the top floor differs."</a:t>
            </a:r>
            <a:endParaRPr lang="fr-FR" sz="1800" dirty="0"/>
          </a:p>
          <a:p>
            <a:pPr algn="just">
              <a:lnSpc>
                <a:spcPct val="150000"/>
              </a:lnSpc>
            </a:pPr>
            <a:r>
              <a:rPr lang="en-US" sz="1800" b="1" dirty="0">
                <a:solidFill>
                  <a:srgbClr val="FFC000"/>
                </a:solidFill>
              </a:rPr>
              <a:t>2. Different Heights</a:t>
            </a:r>
            <a:r>
              <a:rPr lang="en-US" sz="1800" b="1" dirty="0"/>
              <a:t>: </a:t>
            </a:r>
            <a:r>
              <a:rPr lang="en-US" sz="1800" dirty="0"/>
              <a:t>The two models are identical in terms of column </a:t>
            </a:r>
          </a:p>
          <a:p>
            <a:pPr algn="just">
              <a:lnSpc>
                <a:spcPct val="150000"/>
              </a:lnSpc>
            </a:pPr>
            <a:r>
              <a:rPr lang="en-US" sz="1800" dirty="0"/>
              <a:t>cross-sections, column material, type of connections (fixed supports), </a:t>
            </a:r>
          </a:p>
          <a:p>
            <a:pPr algn="just">
              <a:lnSpc>
                <a:spcPct val="150000"/>
              </a:lnSpc>
            </a:pPr>
            <a:r>
              <a:rPr lang="en-US" sz="1800" dirty="0"/>
              <a:t>and mass on the floor. However, the length of the columns differs</a:t>
            </a:r>
            <a:r>
              <a:rPr lang="en-US" sz="1800" b="1" dirty="0"/>
              <a:t>.</a:t>
            </a:r>
            <a:endParaRPr lang="fr-FR" sz="1800" dirty="0"/>
          </a:p>
        </p:txBody>
      </p:sp>
      <p:sp>
        <p:nvSpPr>
          <p:cNvPr id="5" name="Espace réservé du numéro de diapositive 4"/>
          <p:cNvSpPr>
            <a:spLocks noGrp="1"/>
          </p:cNvSpPr>
          <p:nvPr>
            <p:ph type="sldNum" sz="quarter" idx="12"/>
          </p:nvPr>
        </p:nvSpPr>
        <p:spPr>
          <a:xfrm>
            <a:off x="8604448" y="6309320"/>
            <a:ext cx="432048" cy="432048"/>
          </a:xfrm>
        </p:spPr>
        <p:txBody>
          <a:bodyPr/>
          <a:lstStyle/>
          <a:p>
            <a:fld id="{CF4668DC-857F-487D-BFFA-8C0CA5037977}" type="slidenum">
              <a:rPr lang="fr-BE" smtClean="0">
                <a:solidFill>
                  <a:srgbClr val="FFFFFF"/>
                </a:solidFill>
              </a:rPr>
              <a:pPr/>
              <a:t>7</a:t>
            </a:fld>
            <a:endParaRPr lang="fr-BE" dirty="0">
              <a:solidFill>
                <a:srgbClr val="FFFFFF"/>
              </a:solidFill>
            </a:endParaRPr>
          </a:p>
        </p:txBody>
      </p:sp>
      <p:pic>
        <p:nvPicPr>
          <p:cNvPr id="3" name="Picture 2">
            <a:extLst>
              <a:ext uri="{FF2B5EF4-FFF2-40B4-BE49-F238E27FC236}">
                <a16:creationId xmlns:a16="http://schemas.microsoft.com/office/drawing/2014/main" id="{FDF4342C-69B9-F99F-CAC3-FEE475B52777}"/>
              </a:ext>
            </a:extLst>
          </p:cNvPr>
          <p:cNvPicPr>
            <a:picLocks noChangeAspect="1"/>
          </p:cNvPicPr>
          <p:nvPr/>
        </p:nvPicPr>
        <p:blipFill>
          <a:blip r:embed="rId3"/>
          <a:stretch>
            <a:fillRect/>
          </a:stretch>
        </p:blipFill>
        <p:spPr>
          <a:xfrm>
            <a:off x="7668344" y="4869161"/>
            <a:ext cx="1363020" cy="1457292"/>
          </a:xfrm>
          <a:prstGeom prst="rect">
            <a:avLst/>
          </a:prstGeom>
        </p:spPr>
      </p:pic>
      <p:pic>
        <p:nvPicPr>
          <p:cNvPr id="7" name="Picture 6">
            <a:extLst>
              <a:ext uri="{FF2B5EF4-FFF2-40B4-BE49-F238E27FC236}">
                <a16:creationId xmlns:a16="http://schemas.microsoft.com/office/drawing/2014/main" id="{14235CE7-0EB1-825B-1242-70A07C2820C4}"/>
              </a:ext>
            </a:extLst>
          </p:cNvPr>
          <p:cNvPicPr>
            <a:picLocks noChangeAspect="1"/>
          </p:cNvPicPr>
          <p:nvPr/>
        </p:nvPicPr>
        <p:blipFill>
          <a:blip r:embed="rId4"/>
          <a:stretch>
            <a:fillRect/>
          </a:stretch>
        </p:blipFill>
        <p:spPr>
          <a:xfrm>
            <a:off x="7668344" y="3429000"/>
            <a:ext cx="1363020" cy="1308059"/>
          </a:xfrm>
          <a:prstGeom prst="rect">
            <a:avLst/>
          </a:prstGeom>
        </p:spPr>
      </p:pic>
    </p:spTree>
    <p:extLst>
      <p:ext uri="{BB962C8B-B14F-4D97-AF65-F5344CB8AC3E}">
        <p14:creationId xmlns:p14="http://schemas.microsoft.com/office/powerpoint/2010/main" val="4176997839"/>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44624"/>
            <a:ext cx="9001000" cy="6696744"/>
          </a:xfrm>
          <a:prstGeom prst="rect">
            <a:avLst/>
          </a:prstGeom>
          <a:ln>
            <a:solidFill>
              <a:schemeClr val="accent1"/>
            </a:solidFill>
          </a:ln>
        </p:spPr>
        <p:txBody>
          <a:bodyPr/>
          <a:lstStyle/>
          <a:p>
            <a:pPr>
              <a:lnSpc>
                <a:spcPct val="150000"/>
              </a:lnSpc>
            </a:pPr>
            <a:r>
              <a:rPr lang="fr-FR" sz="1800" b="1" dirty="0">
                <a:solidFill>
                  <a:srgbClr val="FFC000"/>
                </a:solidFill>
              </a:rPr>
              <a:t>3. </a:t>
            </a:r>
            <a:r>
              <a:rPr lang="en-US" sz="1800" b="1" dirty="0">
                <a:solidFill>
                  <a:srgbClr val="FFC000"/>
                </a:solidFill>
              </a:rPr>
              <a:t>Different Sections: </a:t>
            </a:r>
          </a:p>
          <a:p>
            <a:pPr>
              <a:lnSpc>
                <a:spcPct val="150000"/>
              </a:lnSpc>
            </a:pPr>
            <a:r>
              <a:rPr lang="en-US" sz="1800" dirty="0"/>
              <a:t>The two models are identical in terms of column height, column material, </a:t>
            </a:r>
          </a:p>
          <a:p>
            <a:pPr>
              <a:lnSpc>
                <a:spcPct val="150000"/>
              </a:lnSpc>
            </a:pPr>
            <a:r>
              <a:rPr lang="en-US" sz="1800" dirty="0"/>
              <a:t>type of connections (fixed supports), and mass on the floor. However, the</a:t>
            </a:r>
          </a:p>
          <a:p>
            <a:pPr>
              <a:lnSpc>
                <a:spcPct val="150000"/>
              </a:lnSpc>
            </a:pPr>
            <a:r>
              <a:rPr lang="en-US" sz="1800" dirty="0"/>
              <a:t> column sections differ. It is observed that the model with smaller column </a:t>
            </a:r>
          </a:p>
          <a:p>
            <a:pPr>
              <a:lnSpc>
                <a:spcPct val="150000"/>
              </a:lnSpc>
            </a:pPr>
            <a:r>
              <a:rPr lang="en-US" sz="1800" dirty="0"/>
              <a:t>sections (lower inertia) is more flexible and has a longer natural oscillation period.</a:t>
            </a:r>
          </a:p>
          <a:p>
            <a:pPr>
              <a:lnSpc>
                <a:spcPct val="150000"/>
              </a:lnSpc>
            </a:pPr>
            <a:r>
              <a:rPr lang="en-US" sz="1800" b="1" dirty="0">
                <a:solidFill>
                  <a:srgbClr val="FFC000"/>
                </a:solidFill>
              </a:rPr>
              <a:t>4. Different Support Connections: </a:t>
            </a:r>
          </a:p>
          <a:p>
            <a:pPr>
              <a:lnSpc>
                <a:spcPct val="150000"/>
              </a:lnSpc>
            </a:pPr>
            <a:r>
              <a:rPr lang="en-US" sz="1800" dirty="0"/>
              <a:t>The two models are identical in terms of column height, column cross-</a:t>
            </a:r>
          </a:p>
          <a:p>
            <a:pPr>
              <a:lnSpc>
                <a:spcPct val="150000"/>
              </a:lnSpc>
            </a:pPr>
            <a:r>
              <a:rPr lang="en-US" sz="1800" dirty="0"/>
              <a:t>sections, column material, and mass on the floor. However, the type of </a:t>
            </a:r>
          </a:p>
          <a:p>
            <a:pPr>
              <a:lnSpc>
                <a:spcPct val="150000"/>
              </a:lnSpc>
            </a:pPr>
            <a:r>
              <a:rPr lang="en-US" sz="1800" dirty="0"/>
              <a:t>support connections at the base differs. It is observed that the model with hinged connections is more flexible and has a longer natural oscillation period than the model with fixed base connections.</a:t>
            </a:r>
          </a:p>
          <a:p>
            <a:pPr>
              <a:lnSpc>
                <a:spcPct val="150000"/>
              </a:lnSpc>
            </a:pPr>
            <a:r>
              <a:rPr lang="en-US" sz="1800" dirty="0"/>
              <a:t> base </a:t>
            </a:r>
            <a:r>
              <a:rPr lang="en-US" sz="1800" b="1" dirty="0">
                <a:solidFill>
                  <a:srgbClr val="FFC000"/>
                </a:solidFill>
              </a:rPr>
              <a:t>Different Materials: </a:t>
            </a:r>
          </a:p>
          <a:p>
            <a:pPr>
              <a:lnSpc>
                <a:spcPct val="150000"/>
              </a:lnSpc>
            </a:pPr>
            <a:r>
              <a:rPr lang="en-US" sz="1800" dirty="0"/>
              <a:t>The two models are identical in terms of column height, column cross-</a:t>
            </a:r>
          </a:p>
          <a:p>
            <a:pPr algn="just">
              <a:lnSpc>
                <a:spcPct val="150000"/>
              </a:lnSpc>
            </a:pPr>
            <a:r>
              <a:rPr lang="en-US" sz="1800" dirty="0"/>
              <a:t>sections, type of connections (fixed supports), and mass on the floor, but the column materials differ. It is observed that the model with column material having a lower "modulus of deformation " is more flexible and has a longer natural oscillation period."</a:t>
            </a:r>
          </a:p>
          <a:p>
            <a:pPr>
              <a:lnSpc>
                <a:spcPct val="150000"/>
              </a:lnSpc>
            </a:pPr>
            <a:endParaRPr lang="en-US" sz="1800" b="1" dirty="0">
              <a:solidFill>
                <a:srgbClr val="FFC000"/>
              </a:solidFill>
            </a:endParaRPr>
          </a:p>
          <a:p>
            <a:pPr>
              <a:lnSpc>
                <a:spcPct val="150000"/>
              </a:lnSpc>
            </a:pPr>
            <a:endParaRPr lang="en-US" sz="1800" b="1" dirty="0">
              <a:solidFill>
                <a:srgbClr val="FFC000"/>
              </a:solidFill>
            </a:endParaRPr>
          </a:p>
          <a:p>
            <a:pPr>
              <a:lnSpc>
                <a:spcPct val="150000"/>
              </a:lnSpc>
            </a:pPr>
            <a:endParaRPr lang="en-US" sz="1800" b="1" dirty="0">
              <a:solidFill>
                <a:srgbClr val="FFC000"/>
              </a:solidFill>
            </a:endParaRPr>
          </a:p>
          <a:p>
            <a:pPr>
              <a:lnSpc>
                <a:spcPct val="150000"/>
              </a:lnSpc>
            </a:pPr>
            <a:endParaRPr lang="en-US" sz="1800" b="1" dirty="0">
              <a:solidFill>
                <a:srgbClr val="FFC000"/>
              </a:solidFill>
            </a:endParaRPr>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604448" y="6309320"/>
            <a:ext cx="432048" cy="432048"/>
          </a:xfrm>
        </p:spPr>
        <p:txBody>
          <a:bodyPr/>
          <a:lstStyle/>
          <a:p>
            <a:fld id="{CF4668DC-857F-487D-BFFA-8C0CA5037977}" type="slidenum">
              <a:rPr lang="fr-BE" smtClean="0">
                <a:solidFill>
                  <a:srgbClr val="FFFFFF"/>
                </a:solidFill>
              </a:rPr>
              <a:pPr/>
              <a:t>8</a:t>
            </a:fld>
            <a:endParaRPr lang="fr-BE" dirty="0">
              <a:solidFill>
                <a:srgbClr val="FFFFFF"/>
              </a:solidFill>
            </a:endParaRPr>
          </a:p>
        </p:txBody>
      </p:sp>
      <p:pic>
        <p:nvPicPr>
          <p:cNvPr id="3" name="Picture 2">
            <a:extLst>
              <a:ext uri="{FF2B5EF4-FFF2-40B4-BE49-F238E27FC236}">
                <a16:creationId xmlns:a16="http://schemas.microsoft.com/office/drawing/2014/main" id="{38C3CB4A-D39E-62C6-AF92-C6472E92702D}"/>
              </a:ext>
            </a:extLst>
          </p:cNvPr>
          <p:cNvPicPr>
            <a:picLocks noChangeAspect="1"/>
          </p:cNvPicPr>
          <p:nvPr/>
        </p:nvPicPr>
        <p:blipFill>
          <a:blip r:embed="rId3"/>
          <a:stretch>
            <a:fillRect/>
          </a:stretch>
        </p:blipFill>
        <p:spPr>
          <a:xfrm>
            <a:off x="6748692" y="4592947"/>
            <a:ext cx="2215796" cy="984474"/>
          </a:xfrm>
          <a:prstGeom prst="rect">
            <a:avLst/>
          </a:prstGeom>
        </p:spPr>
      </p:pic>
      <p:pic>
        <p:nvPicPr>
          <p:cNvPr id="7" name="Picture 6">
            <a:extLst>
              <a:ext uri="{FF2B5EF4-FFF2-40B4-BE49-F238E27FC236}">
                <a16:creationId xmlns:a16="http://schemas.microsoft.com/office/drawing/2014/main" id="{1F886F91-95CC-B3A5-B110-088CC2CB85DF}"/>
              </a:ext>
            </a:extLst>
          </p:cNvPr>
          <p:cNvPicPr>
            <a:picLocks noChangeAspect="1"/>
          </p:cNvPicPr>
          <p:nvPr/>
        </p:nvPicPr>
        <p:blipFill>
          <a:blip r:embed="rId4"/>
          <a:stretch>
            <a:fillRect/>
          </a:stretch>
        </p:blipFill>
        <p:spPr>
          <a:xfrm>
            <a:off x="6948264" y="2262301"/>
            <a:ext cx="2016224" cy="1166699"/>
          </a:xfrm>
          <a:prstGeom prst="rect">
            <a:avLst/>
          </a:prstGeom>
        </p:spPr>
      </p:pic>
      <p:pic>
        <p:nvPicPr>
          <p:cNvPr id="9" name="Picture 8">
            <a:extLst>
              <a:ext uri="{FF2B5EF4-FFF2-40B4-BE49-F238E27FC236}">
                <a16:creationId xmlns:a16="http://schemas.microsoft.com/office/drawing/2014/main" id="{262C5C88-77D3-BA4D-AD2D-ED16D848BAC3}"/>
              </a:ext>
            </a:extLst>
          </p:cNvPr>
          <p:cNvPicPr>
            <a:picLocks noChangeAspect="1"/>
          </p:cNvPicPr>
          <p:nvPr/>
        </p:nvPicPr>
        <p:blipFill>
          <a:blip r:embed="rId5"/>
          <a:stretch>
            <a:fillRect/>
          </a:stretch>
        </p:blipFill>
        <p:spPr>
          <a:xfrm>
            <a:off x="7108277" y="494457"/>
            <a:ext cx="1928219" cy="984474"/>
          </a:xfrm>
          <a:prstGeom prst="rect">
            <a:avLst/>
          </a:prstGeom>
        </p:spPr>
      </p:pic>
    </p:spTree>
    <p:extLst>
      <p:ext uri="{BB962C8B-B14F-4D97-AF65-F5344CB8AC3E}">
        <p14:creationId xmlns:p14="http://schemas.microsoft.com/office/powerpoint/2010/main" val="1675066618"/>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9001000" cy="6880246"/>
          </a:xfrm>
          <a:prstGeom prst="rect">
            <a:avLst/>
          </a:prstGeom>
          <a:ln>
            <a:solidFill>
              <a:schemeClr val="accent1"/>
            </a:solidFill>
          </a:ln>
        </p:spPr>
        <p:txBody>
          <a:bodyPr/>
          <a:lstStyle/>
          <a:p>
            <a:pPr algn="just">
              <a:lnSpc>
                <a:spcPct val="150000"/>
              </a:lnSpc>
            </a:pPr>
            <a:r>
              <a:rPr lang="en-US" sz="1800" dirty="0"/>
              <a:t>"So, the objective is to raise awareness among building designers about the complexity of phenomena and the necessity of not making any modifications to a building without consulting the engineer who conducted the study. A localized change in mass or stiffness can lead to serious damage that was originally avoided by the initial seismic design.</a:t>
            </a:r>
          </a:p>
          <a:p>
            <a:pPr algn="just">
              <a:lnSpc>
                <a:spcPct val="150000"/>
              </a:lnSpc>
            </a:pPr>
            <a:r>
              <a:rPr lang="en-US" sz="1800" dirty="0">
                <a:solidFill>
                  <a:srgbClr val="FFC000"/>
                </a:solidFill>
              </a:rPr>
              <a:t>3.2. Design Methods: </a:t>
            </a:r>
            <a:r>
              <a:rPr lang="en-US" sz="1800" dirty="0"/>
              <a:t>To calculate the required strength for a building exposed to seismic hazard, engineers commonly employ 'modal spectral analysis'."</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r>
              <a:rPr lang="fr-FR" sz="1800" dirty="0">
                <a:solidFill>
                  <a:srgbClr val="FFC000"/>
                </a:solidFill>
              </a:rPr>
              <a:t>1</a:t>
            </a:r>
            <a:endParaRPr lang="fr-FR" sz="1800" dirty="0"/>
          </a:p>
        </p:txBody>
      </p:sp>
      <p:sp>
        <p:nvSpPr>
          <p:cNvPr id="5" name="Espace réservé du numéro de diapositive 4"/>
          <p:cNvSpPr>
            <a:spLocks noGrp="1"/>
          </p:cNvSpPr>
          <p:nvPr>
            <p:ph type="sldNum" sz="quarter" idx="12"/>
          </p:nvPr>
        </p:nvSpPr>
        <p:spPr>
          <a:xfrm>
            <a:off x="8676456" y="6525344"/>
            <a:ext cx="432048" cy="432048"/>
          </a:xfrm>
        </p:spPr>
        <p:txBody>
          <a:bodyPr/>
          <a:lstStyle/>
          <a:p>
            <a:fld id="{CF4668DC-857F-487D-BFFA-8C0CA5037977}" type="slidenum">
              <a:rPr lang="fr-BE" smtClean="0">
                <a:solidFill>
                  <a:srgbClr val="FFFFFF"/>
                </a:solidFill>
              </a:rPr>
              <a:pPr/>
              <a:t>9</a:t>
            </a:fld>
            <a:endParaRPr lang="fr-BE" dirty="0">
              <a:solidFill>
                <a:srgbClr val="FFFFFF"/>
              </a:solidFill>
            </a:endParaRPr>
          </a:p>
        </p:txBody>
      </p:sp>
      <p:grpSp>
        <p:nvGrpSpPr>
          <p:cNvPr id="28" name="Group 54"/>
          <p:cNvGrpSpPr>
            <a:grpSpLocks/>
          </p:cNvGrpSpPr>
          <p:nvPr/>
        </p:nvGrpSpPr>
        <p:grpSpPr bwMode="auto">
          <a:xfrm>
            <a:off x="1158932" y="3419077"/>
            <a:ext cx="2976563" cy="2879725"/>
            <a:chOff x="774" y="1491"/>
            <a:chExt cx="1875" cy="1814"/>
          </a:xfrm>
        </p:grpSpPr>
        <p:grpSp>
          <p:nvGrpSpPr>
            <p:cNvPr id="30" name="Group 52"/>
            <p:cNvGrpSpPr>
              <a:grpSpLocks/>
            </p:cNvGrpSpPr>
            <p:nvPr/>
          </p:nvGrpSpPr>
          <p:grpSpPr bwMode="auto">
            <a:xfrm>
              <a:off x="774" y="1491"/>
              <a:ext cx="1875" cy="1814"/>
              <a:chOff x="774" y="1491"/>
              <a:chExt cx="1875" cy="1814"/>
            </a:xfrm>
          </p:grpSpPr>
          <p:sp>
            <p:nvSpPr>
              <p:cNvPr id="32" name="AutoShape 27"/>
              <p:cNvSpPr>
                <a:spLocks noChangeArrowheads="1"/>
              </p:cNvSpPr>
              <p:nvPr/>
            </p:nvSpPr>
            <p:spPr bwMode="auto">
              <a:xfrm>
                <a:off x="865" y="1493"/>
                <a:ext cx="1705" cy="893"/>
              </a:xfrm>
              <a:prstGeom prst="irregularSeal2">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33" name="AutoShape 28"/>
              <p:cNvSpPr>
                <a:spLocks noChangeArrowheads="1"/>
              </p:cNvSpPr>
              <p:nvPr/>
            </p:nvSpPr>
            <p:spPr bwMode="auto">
              <a:xfrm rot="18914384">
                <a:off x="2367" y="1491"/>
                <a:ext cx="282" cy="264"/>
              </a:xfrm>
              <a:prstGeom prst="leftArrow">
                <a:avLst>
                  <a:gd name="adj1" fmla="val 50000"/>
                  <a:gd name="adj2" fmla="val 26705"/>
                </a:avLst>
              </a:prstGeom>
              <a:solidFill>
                <a:srgbClr val="FFFF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34" name="AutoShape 29"/>
              <p:cNvSpPr>
                <a:spLocks noChangeArrowheads="1"/>
              </p:cNvSpPr>
              <p:nvPr/>
            </p:nvSpPr>
            <p:spPr bwMode="auto">
              <a:xfrm rot="18046978">
                <a:off x="1406" y="2334"/>
                <a:ext cx="290" cy="264"/>
              </a:xfrm>
              <a:prstGeom prst="leftArrow">
                <a:avLst>
                  <a:gd name="adj1" fmla="val 50000"/>
                  <a:gd name="adj2" fmla="val 27462"/>
                </a:avLst>
              </a:prstGeom>
              <a:solidFill>
                <a:srgbClr val="FFFF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31" name="Oval 25"/>
              <p:cNvSpPr>
                <a:spLocks noChangeArrowheads="1"/>
              </p:cNvSpPr>
              <p:nvPr/>
            </p:nvSpPr>
            <p:spPr bwMode="auto">
              <a:xfrm>
                <a:off x="774" y="2658"/>
                <a:ext cx="1587" cy="647"/>
              </a:xfrm>
              <a:prstGeom prst="ellipse">
                <a:avLst/>
              </a:prstGeom>
              <a:solidFill>
                <a:srgbClr val="FF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35" name="Text Box 44"/>
              <p:cNvSpPr txBox="1">
                <a:spLocks noChangeArrowheads="1"/>
              </p:cNvSpPr>
              <p:nvPr/>
            </p:nvSpPr>
            <p:spPr bwMode="auto">
              <a:xfrm>
                <a:off x="1227" y="1762"/>
                <a:ext cx="113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fr-FR" sz="1400" b="1" dirty="0">
                    <a:solidFill>
                      <a:schemeClr val="bg1"/>
                    </a:solidFill>
                    <a:latin typeface="Arial" charset="0"/>
                    <a:cs typeface="Arial" charset="0"/>
                  </a:rPr>
                  <a:t>Mathematical solution</a:t>
                </a:r>
                <a:endParaRPr lang="fr-FR" altLang="fr-FR" sz="1400" b="1" dirty="0">
                  <a:solidFill>
                    <a:schemeClr val="bg1"/>
                  </a:solidFill>
                  <a:latin typeface="Arial" charset="0"/>
                  <a:cs typeface="Arial" charset="0"/>
                </a:endParaRPr>
              </a:p>
            </p:txBody>
          </p:sp>
        </p:grpSp>
        <p:sp>
          <p:nvSpPr>
            <p:cNvPr id="29" name="Text Box 43"/>
            <p:cNvSpPr txBox="1">
              <a:spLocks noChangeArrowheads="1"/>
            </p:cNvSpPr>
            <p:nvPr/>
          </p:nvSpPr>
          <p:spPr bwMode="auto">
            <a:xfrm>
              <a:off x="1062" y="2692"/>
              <a:ext cx="157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fr-FR" sz="1400" b="1" dirty="0">
                  <a:solidFill>
                    <a:schemeClr val="bg1"/>
                  </a:solidFill>
                  <a:latin typeface="Arial" charset="0"/>
                  <a:cs typeface="Arial" charset="0"/>
                </a:rPr>
                <a:t>x(t)</a:t>
              </a:r>
              <a:r>
                <a:rPr lang="en-US" altLang="fr-FR" sz="1400" dirty="0">
                  <a:solidFill>
                    <a:schemeClr val="bg1"/>
                  </a:solidFill>
                  <a:latin typeface="Arial" charset="0"/>
                  <a:cs typeface="Arial" charset="0"/>
                </a:rPr>
                <a:t>   displacement </a:t>
              </a:r>
            </a:p>
            <a:p>
              <a:pPr>
                <a:spcBef>
                  <a:spcPct val="50000"/>
                </a:spcBef>
              </a:pPr>
              <a:r>
                <a:rPr lang="en-US" altLang="fr-FR" sz="1400" b="1" dirty="0">
                  <a:solidFill>
                    <a:schemeClr val="bg1"/>
                  </a:solidFill>
                  <a:latin typeface="Arial" charset="0"/>
                  <a:cs typeface="Arial" charset="0"/>
                </a:rPr>
                <a:t>x’(t)</a:t>
              </a:r>
              <a:r>
                <a:rPr lang="en-US" altLang="fr-FR" sz="1400" dirty="0">
                  <a:solidFill>
                    <a:schemeClr val="bg1"/>
                  </a:solidFill>
                  <a:latin typeface="Arial" charset="0"/>
                  <a:cs typeface="Arial" charset="0"/>
                </a:rPr>
                <a:t>   velocity</a:t>
              </a:r>
            </a:p>
            <a:p>
              <a:pPr>
                <a:spcBef>
                  <a:spcPct val="50000"/>
                </a:spcBef>
              </a:pPr>
              <a:r>
                <a:rPr lang="en-US" altLang="fr-FR" sz="1400" b="1" dirty="0">
                  <a:solidFill>
                    <a:schemeClr val="bg1"/>
                  </a:solidFill>
                  <a:latin typeface="Arial" charset="0"/>
                  <a:cs typeface="Arial" charset="0"/>
                </a:rPr>
                <a:t>x’’(t)</a:t>
              </a:r>
              <a:r>
                <a:rPr lang="en-US" altLang="fr-FR" sz="1400" dirty="0">
                  <a:solidFill>
                    <a:schemeClr val="bg1"/>
                  </a:solidFill>
                  <a:latin typeface="Arial" charset="0"/>
                  <a:cs typeface="Arial" charset="0"/>
                </a:rPr>
                <a:t>  acceleration</a:t>
              </a:r>
              <a:endParaRPr lang="fr-FR" altLang="fr-FR" sz="1400" dirty="0">
                <a:solidFill>
                  <a:schemeClr val="bg1"/>
                </a:solidFill>
                <a:latin typeface="Arial" charset="0"/>
                <a:cs typeface="Arial" charset="0"/>
              </a:endParaRPr>
            </a:p>
          </p:txBody>
        </p:sp>
      </p:grpSp>
      <p:grpSp>
        <p:nvGrpSpPr>
          <p:cNvPr id="36" name="Group 51"/>
          <p:cNvGrpSpPr>
            <a:grpSpLocks/>
          </p:cNvGrpSpPr>
          <p:nvPr/>
        </p:nvGrpSpPr>
        <p:grpSpPr bwMode="auto">
          <a:xfrm>
            <a:off x="4284116" y="3601045"/>
            <a:ext cx="3024188" cy="2708275"/>
            <a:chOff x="3001" y="1327"/>
            <a:chExt cx="1905" cy="1706"/>
          </a:xfrm>
        </p:grpSpPr>
        <p:sp>
          <p:nvSpPr>
            <p:cNvPr id="37" name="Oval 24"/>
            <p:cNvSpPr>
              <a:spLocks noChangeArrowheads="1"/>
            </p:cNvSpPr>
            <p:nvPr/>
          </p:nvSpPr>
          <p:spPr bwMode="auto">
            <a:xfrm>
              <a:off x="3001" y="1616"/>
              <a:ext cx="1282" cy="496"/>
            </a:xfrm>
            <a:prstGeom prst="ellipse">
              <a:avLst/>
            </a:prstGeom>
            <a:solidFill>
              <a:srgbClr val="FF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38" name="Oval 26"/>
            <p:cNvSpPr>
              <a:spLocks noChangeArrowheads="1"/>
            </p:cNvSpPr>
            <p:nvPr/>
          </p:nvSpPr>
          <p:spPr bwMode="auto">
            <a:xfrm>
              <a:off x="3092" y="2432"/>
              <a:ext cx="1544" cy="601"/>
            </a:xfrm>
            <a:prstGeom prst="ellipse">
              <a:avLst/>
            </a:prstGeom>
            <a:solidFill>
              <a:srgbClr val="FF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39" name="AutoShape 30"/>
            <p:cNvSpPr>
              <a:spLocks noChangeArrowheads="1"/>
            </p:cNvSpPr>
            <p:nvPr/>
          </p:nvSpPr>
          <p:spPr bwMode="auto">
            <a:xfrm rot="13848951">
              <a:off x="3223" y="1340"/>
              <a:ext cx="289" cy="264"/>
            </a:xfrm>
            <a:prstGeom prst="leftArrow">
              <a:avLst>
                <a:gd name="adj1" fmla="val 50000"/>
                <a:gd name="adj2" fmla="val 27367"/>
              </a:avLst>
            </a:prstGeom>
            <a:solidFill>
              <a:srgbClr val="FFFF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40" name="AutoShape 31"/>
            <p:cNvSpPr>
              <a:spLocks noChangeArrowheads="1"/>
            </p:cNvSpPr>
            <p:nvPr/>
          </p:nvSpPr>
          <p:spPr bwMode="auto">
            <a:xfrm rot="14420945">
              <a:off x="3514" y="2146"/>
              <a:ext cx="290" cy="264"/>
            </a:xfrm>
            <a:prstGeom prst="leftArrow">
              <a:avLst>
                <a:gd name="adj1" fmla="val 50000"/>
                <a:gd name="adj2" fmla="val 27462"/>
              </a:avLst>
            </a:prstGeom>
            <a:solidFill>
              <a:srgbClr val="FFFF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41" name="Text Box 42"/>
            <p:cNvSpPr txBox="1">
              <a:spLocks noChangeArrowheads="1"/>
            </p:cNvSpPr>
            <p:nvPr/>
          </p:nvSpPr>
          <p:spPr bwMode="auto">
            <a:xfrm>
              <a:off x="3228" y="2523"/>
              <a:ext cx="1678"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fr-FR" sz="1400" b="1" dirty="0" err="1">
                  <a:solidFill>
                    <a:schemeClr val="bg1"/>
                  </a:solidFill>
                  <a:latin typeface="Arial" charset="0"/>
                  <a:cs typeface="Arial" charset="0"/>
                </a:rPr>
                <a:t>xmax</a:t>
              </a:r>
              <a:r>
                <a:rPr lang="en-US" altLang="fr-FR" sz="1400" dirty="0">
                  <a:latin typeface="Arial" charset="0"/>
                  <a:cs typeface="Arial" charset="0"/>
                </a:rPr>
                <a:t> </a:t>
              </a:r>
              <a:r>
                <a:rPr lang="en-US" altLang="fr-FR" sz="1400" dirty="0">
                  <a:solidFill>
                    <a:schemeClr val="bg1"/>
                  </a:solidFill>
                  <a:latin typeface="Arial" charset="0"/>
                  <a:cs typeface="Arial" charset="0"/>
                </a:rPr>
                <a:t>displacement</a:t>
              </a:r>
              <a:r>
                <a:rPr lang="en-US" altLang="fr-FR" sz="1400" dirty="0">
                  <a:latin typeface="Arial" charset="0"/>
                  <a:cs typeface="Arial" charset="0"/>
                </a:rPr>
                <a:t> </a:t>
              </a:r>
              <a:r>
                <a:rPr lang="en-US" altLang="fr-FR" sz="1400" dirty="0">
                  <a:solidFill>
                    <a:schemeClr val="bg1"/>
                  </a:solidFill>
                  <a:latin typeface="Arial" charset="0"/>
                  <a:cs typeface="Arial" charset="0"/>
                </a:rPr>
                <a:t>maxi</a:t>
              </a:r>
            </a:p>
            <a:p>
              <a:pPr>
                <a:spcBef>
                  <a:spcPct val="50000"/>
                </a:spcBef>
              </a:pPr>
              <a:r>
                <a:rPr lang="en-US" altLang="fr-FR" sz="1400" b="1" dirty="0" err="1">
                  <a:solidFill>
                    <a:schemeClr val="bg1"/>
                  </a:solidFill>
                  <a:latin typeface="Arial" charset="0"/>
                  <a:cs typeface="Arial" charset="0"/>
                </a:rPr>
                <a:t>x''max</a:t>
              </a:r>
              <a:r>
                <a:rPr lang="en-US" altLang="fr-FR" sz="1400" dirty="0">
                  <a:solidFill>
                    <a:schemeClr val="bg1"/>
                  </a:solidFill>
                  <a:latin typeface="Arial" charset="0"/>
                  <a:cs typeface="Arial" charset="0"/>
                </a:rPr>
                <a:t> acc. maxi</a:t>
              </a:r>
              <a:endParaRPr lang="fr-FR" altLang="fr-FR" sz="1400" dirty="0">
                <a:solidFill>
                  <a:schemeClr val="bg1"/>
                </a:solidFill>
                <a:latin typeface="Arial" charset="0"/>
                <a:cs typeface="Arial" charset="0"/>
              </a:endParaRPr>
            </a:p>
          </p:txBody>
        </p:sp>
        <p:sp>
          <p:nvSpPr>
            <p:cNvPr id="42" name="Rectangle 46"/>
            <p:cNvSpPr>
              <a:spLocks noChangeArrowheads="1"/>
            </p:cNvSpPr>
            <p:nvPr/>
          </p:nvSpPr>
          <p:spPr bwMode="auto">
            <a:xfrm>
              <a:off x="3091" y="1727"/>
              <a:ext cx="122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fr-FR" sz="1400" b="1" dirty="0">
                  <a:solidFill>
                    <a:schemeClr val="bg1"/>
                  </a:solidFill>
                  <a:latin typeface="Arial" charset="0"/>
                  <a:cs typeface="Arial" charset="0"/>
                </a:rPr>
                <a:t>Response spectrum </a:t>
              </a:r>
            </a:p>
            <a:p>
              <a:pPr algn="ctr"/>
              <a:r>
                <a:rPr lang="en-US" altLang="fr-FR" sz="1400" b="1" dirty="0">
                  <a:solidFill>
                    <a:schemeClr val="bg1"/>
                  </a:solidFill>
                  <a:latin typeface="Arial" charset="0"/>
                  <a:cs typeface="Arial" charset="0"/>
                </a:rPr>
                <a:t>method</a:t>
              </a:r>
              <a:endParaRPr lang="fr-FR" altLang="fr-FR" sz="1400" b="1" dirty="0">
                <a:solidFill>
                  <a:schemeClr val="bg1"/>
                </a:solidFill>
                <a:latin typeface="Arial" charset="0"/>
                <a:cs typeface="Arial" charset="0"/>
              </a:endParaRPr>
            </a:p>
          </p:txBody>
        </p:sp>
      </p:grpSp>
      <p:sp>
        <p:nvSpPr>
          <p:cNvPr id="2" name="Rectangle 1"/>
          <p:cNvSpPr/>
          <p:nvPr/>
        </p:nvSpPr>
        <p:spPr bwMode="auto">
          <a:xfrm>
            <a:off x="2410569" y="2619174"/>
            <a:ext cx="4033592" cy="71445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eaLnBrk="0" hangingPunct="0">
              <a:spcBef>
                <a:spcPts val="0"/>
              </a:spcBef>
              <a:spcAft>
                <a:spcPts val="0"/>
              </a:spcAft>
            </a:pPr>
            <a:r>
              <a:rPr lang="en-US" sz="1400" b="1" dirty="0">
                <a:solidFill>
                  <a:schemeClr val="bg1"/>
                </a:solidFill>
                <a:latin typeface="Arial"/>
                <a:ea typeface="Times New Roman"/>
                <a:cs typeface="Arial"/>
              </a:rPr>
              <a:t>Forced oscillations (earthquake), damped</a:t>
            </a:r>
          </a:p>
          <a:p>
            <a:pPr algn="ctr" eaLnBrk="0" hangingPunct="0">
              <a:spcBef>
                <a:spcPts val="0"/>
              </a:spcBef>
              <a:spcAft>
                <a:spcPts val="0"/>
              </a:spcAft>
            </a:pPr>
            <a:r>
              <a:rPr lang="en-US" sz="1400" dirty="0">
                <a:solidFill>
                  <a:schemeClr val="bg1"/>
                </a:solidFill>
                <a:latin typeface="Arial"/>
                <a:ea typeface="Times New Roman"/>
                <a:cs typeface="Arial"/>
              </a:rPr>
              <a:t>F(inertia) + F(Stiffness) + F(Damping)  = F</a:t>
            </a:r>
            <a:endParaRPr lang="fr-FR" sz="1400" dirty="0">
              <a:solidFill>
                <a:schemeClr val="bg1"/>
              </a:solidFill>
              <a:latin typeface="Arial"/>
            </a:endParaRPr>
          </a:p>
          <a:p>
            <a:pPr algn="ctr" eaLnBrk="0" hangingPunct="0">
              <a:spcBef>
                <a:spcPts val="0"/>
              </a:spcBef>
              <a:spcAft>
                <a:spcPts val="0"/>
              </a:spcAft>
            </a:pPr>
            <a:r>
              <a:rPr lang="en-US" sz="1400" dirty="0">
                <a:solidFill>
                  <a:schemeClr val="bg1"/>
                </a:solidFill>
                <a:latin typeface="Arial"/>
                <a:ea typeface="Times New Roman"/>
                <a:cs typeface="Arial"/>
              </a:rPr>
              <a:t>      </a:t>
            </a:r>
            <a:r>
              <a:rPr lang="en-US" sz="1400" b="1" dirty="0" err="1">
                <a:solidFill>
                  <a:schemeClr val="bg1"/>
                </a:solidFill>
                <a:latin typeface="Arial"/>
                <a:ea typeface="Times New Roman"/>
                <a:cs typeface="Arial"/>
              </a:rPr>
              <a:t>m.x</a:t>
            </a:r>
            <a:r>
              <a:rPr lang="en-US" sz="1400" b="1" dirty="0">
                <a:solidFill>
                  <a:schemeClr val="bg1"/>
                </a:solidFill>
                <a:latin typeface="Arial"/>
                <a:ea typeface="Times New Roman"/>
                <a:cs typeface="Arial"/>
              </a:rPr>
              <a:t> ’’ + </a:t>
            </a:r>
            <a:r>
              <a:rPr lang="en-US" sz="1400" b="1" dirty="0" err="1">
                <a:solidFill>
                  <a:schemeClr val="bg1"/>
                </a:solidFill>
                <a:latin typeface="Arial"/>
                <a:ea typeface="Times New Roman"/>
                <a:cs typeface="Arial"/>
              </a:rPr>
              <a:t>kx</a:t>
            </a:r>
            <a:r>
              <a:rPr lang="en-US" sz="1400" b="1" dirty="0">
                <a:solidFill>
                  <a:schemeClr val="bg1"/>
                </a:solidFill>
                <a:latin typeface="Arial"/>
                <a:ea typeface="Times New Roman"/>
                <a:cs typeface="Arial"/>
              </a:rPr>
              <a:t> + cx’ = f(t)</a:t>
            </a:r>
            <a:endParaRPr lang="fr-FR" sz="1400" dirty="0">
              <a:solidFill>
                <a:schemeClr val="bg1"/>
              </a:solidFill>
              <a:latin typeface="Aria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5114328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down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Designs\Spirale.pot</Template>
  <TotalTime>19741</TotalTime>
  <Words>3257</Words>
  <Application>Microsoft Office PowerPoint</Application>
  <PresentationFormat>Affichage à l'écran (4:3)</PresentationFormat>
  <Paragraphs>342</Paragraphs>
  <Slides>22</Slides>
  <Notes>22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Cambria Math</vt:lpstr>
      <vt:lpstr>Lucida Handwriting</vt:lpstr>
      <vt:lpstr>Times New Roman</vt:lpstr>
      <vt:lpstr>Wingdings</vt:lpstr>
      <vt:lpstr>Labyrint</vt:lpstr>
      <vt:lpstr>1_Labyrint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ehtp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khaled</dc:creator>
  <cp:lastModifiedBy>guettiche abdelheq</cp:lastModifiedBy>
  <cp:revision>826</cp:revision>
  <cp:lastPrinted>2014-10-18T18:00:57Z</cp:lastPrinted>
  <dcterms:created xsi:type="dcterms:W3CDTF">2002-03-26T08:44:42Z</dcterms:created>
  <dcterms:modified xsi:type="dcterms:W3CDTF">2024-08-31T17:21:16Z</dcterms:modified>
</cp:coreProperties>
</file>