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3"/>
  </p:notesMasterIdLst>
  <p:sldIdLst>
    <p:sldId id="256" r:id="rId2"/>
    <p:sldId id="258" r:id="rId3"/>
    <p:sldId id="270" r:id="rId4"/>
    <p:sldId id="259" r:id="rId5"/>
    <p:sldId id="269" r:id="rId6"/>
    <p:sldId id="260" r:id="rId7"/>
    <p:sldId id="261" r:id="rId8"/>
    <p:sldId id="262" r:id="rId9"/>
    <p:sldId id="264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061" autoAdjust="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92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C8C52-0B4C-4A41-A538-6F867DFEC249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929F8-DC6D-4E2C-884A-5003C6FF822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782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929F8-DC6D-4E2C-884A-5003C6FF8222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6100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715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475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36498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6351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388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767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3602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3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562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6671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6599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537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87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1989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534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62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4E431-F3DB-414C-B5CC-04ECAA634A47}" type="datetimeFigureOut">
              <a:rPr lang="fr-FR" smtClean="0"/>
              <a:t>30/11/2025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11982D1-0F5C-4531-90FC-BE418DD4CC9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38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063C989-9604-1643-DCDA-EB17563A9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4848" y="1855502"/>
            <a:ext cx="10143744" cy="5279734"/>
          </a:xfrm>
        </p:spPr>
        <p:txBody>
          <a:bodyPr>
            <a:normAutofit/>
          </a:bodyPr>
          <a:lstStyle/>
          <a:p>
            <a:r>
              <a:rPr lang="ar-DZ" sz="9600" dirty="0">
                <a:latin typeface="Aldhabi" panose="01000000000000000000" pitchFamily="2" charset="-78"/>
                <a:cs typeface="Aldhabi" panose="01000000000000000000" pitchFamily="2" charset="-78"/>
              </a:rPr>
              <a:t>بسم الله الرحمان الرحيم</a:t>
            </a:r>
            <a:endParaRPr lang="fr-FR" sz="96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A72142-9F79-8C3D-11D9-61A1C124C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137" y="354842"/>
            <a:ext cx="10645254" cy="6503158"/>
          </a:xfrm>
        </p:spPr>
        <p:txBody>
          <a:bodyPr/>
          <a:lstStyle/>
          <a:p>
            <a:endParaRPr lang="en-US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573334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1AFFE3-0AAF-9D5C-8A7F-60F1729F2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6569" y="624110"/>
            <a:ext cx="6961237" cy="1280890"/>
          </a:xfrm>
        </p:spPr>
        <p:txBody>
          <a:bodyPr/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Precautions for Using Copper:</a:t>
            </a:r>
            <a:endParaRPr lang="fr-F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FF3A1-5BE8-94B7-DA09-09BDFB076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6" y="2133600"/>
            <a:ext cx="4689987" cy="3777622"/>
          </a:xfrm>
        </p:spPr>
        <p:txBody>
          <a:bodyPr>
            <a:norm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Wear gloves when handling raw copper or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reated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chemicals.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 inhaling dust or fumes from copper smelting.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Keep away from children and animals.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Dispose of copper waste safely.</a:t>
            </a:r>
            <a:endParaRPr lang="fr-FR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271B68-2368-392D-A69F-36E48B15A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536" y="2286000"/>
            <a:ext cx="4508090" cy="33036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934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4341-A606-10E7-7F1B-6965E0A8B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4555" y="309711"/>
            <a:ext cx="9720057" cy="1551039"/>
          </a:xfrm>
        </p:spPr>
        <p:txBody>
          <a:bodyPr>
            <a:normAutofit/>
          </a:bodyPr>
          <a:lstStyle/>
          <a:p>
            <a:r>
              <a:rPr lang="fr-F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Conclusion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: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FFE681-D44B-739B-D626-B8F48EBBAB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Copper is a vital and important metal in our daily and industrial life. Despite its many benefits, it should be handled carefully to avoid health and environmental risks . Copper combines beauty and functionality and continues to be widely used in various fields throughout history.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0657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74FF1-2DAC-75B9-F977-99293A144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456" y="414528"/>
            <a:ext cx="11024419" cy="3014472"/>
          </a:xfrm>
        </p:spPr>
        <p:txBody>
          <a:bodyPr>
            <a:normAutofit/>
          </a:bodyPr>
          <a:lstStyle/>
          <a:p>
            <a:r>
              <a:rPr lang="en-US" sz="2000" dirty="0"/>
              <a:t>                                         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University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Abdelhafide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US" sz="2800" b="1" dirty="0" err="1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Buossof</a:t>
            </a:r>
            <a:r>
              <a:rPr lang="en-US" sz="2800" b="1" dirty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 –Mila-</a:t>
            </a:r>
            <a:br>
              <a:rPr lang="en-US" sz="2000" dirty="0"/>
            </a:br>
            <a:br>
              <a:rPr lang="en-US" sz="2000" dirty="0"/>
            </a:br>
            <a:b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Faculty </a:t>
            </a:r>
            <a:r>
              <a:rPr lang="en-US" sz="2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of:Science</a:t>
            </a: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and Technology.                           Department of: Process Engineering.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Module: Inorganic Chemistry.</a:t>
            </a:r>
            <a:br>
              <a:rPr lang="en-US" sz="2000" dirty="0"/>
            </a:br>
            <a:br>
              <a:rPr lang="en-US" sz="2000" dirty="0"/>
            </a:br>
            <a:endParaRPr lang="fr-FR" sz="2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E3A1A-F355-EAB6-86D4-5F612E70AB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84960" y="3023616"/>
            <a:ext cx="10126846" cy="2804160"/>
          </a:xfrm>
        </p:spPr>
        <p:txBody>
          <a:bodyPr/>
          <a:lstStyle/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          Study on: </a:t>
            </a:r>
          </a:p>
          <a:p>
            <a:r>
              <a:rPr lang="en-US" sz="4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            the Copper Element</a:t>
            </a:r>
          </a:p>
          <a:p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Prepared by student: </a:t>
            </a:r>
            <a:r>
              <a:rPr lang="en-US" sz="1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Guennifi</a:t>
            </a:r>
            <a:r>
              <a:rPr lang="en-US" sz="1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Hiba                              Under the supervision of Professor:</a:t>
            </a:r>
          </a:p>
          <a:p>
            <a:r>
              <a:rPr lang="en-US" sz="1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           Mayouf.</a:t>
            </a:r>
            <a:endParaRPr lang="en-US" sz="1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0ABA7-44E2-A345-F9C8-20D95AD8D9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60319" y="5535168"/>
            <a:ext cx="8944293" cy="1322832"/>
          </a:xfrm>
        </p:spPr>
        <p:txBody>
          <a:bodyPr/>
          <a:lstStyle/>
          <a:p>
            <a:endParaRPr lang="en-US" dirty="0"/>
          </a:p>
          <a:p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Academic </a:t>
            </a:r>
            <a:r>
              <a:rPr lang="fr-FR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Year</a:t>
            </a:r>
            <a:r>
              <a:rPr lang="fr-FR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 2025\2026</a:t>
            </a:r>
          </a:p>
        </p:txBody>
      </p:sp>
    </p:spTree>
    <p:extLst>
      <p:ext uri="{BB962C8B-B14F-4D97-AF65-F5344CB8AC3E}">
        <p14:creationId xmlns:p14="http://schemas.microsoft.com/office/powerpoint/2010/main" val="30565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11777-5D9C-7FDE-E647-096232327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lgerian" panose="04020705040A02060702" pitchFamily="82" charset="0"/>
              </a:rPr>
              <a:t>Introduction:</a:t>
            </a:r>
            <a:endParaRPr lang="fr-FR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5BA16-AB76-3BCF-EDA5-F7305AF1E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1303" y="1905000"/>
            <a:ext cx="5133309" cy="4569542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2400" b="1" dirty="0">
                <a:solidFill>
                  <a:srgbClr val="0A0A0A"/>
                </a:solidFill>
                <a:latin typeface="Google Sans"/>
              </a:rPr>
              <a:t>Copper (Cu)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is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a </a:t>
            </a:r>
            <a:r>
              <a:rPr lang="fr-FR" altLang="fr-FR" sz="2400" b="1" dirty="0" err="1">
                <a:solidFill>
                  <a:srgbClr val="0A0A0A"/>
                </a:solidFill>
                <a:latin typeface="Google Sans"/>
              </a:rPr>
              <a:t>chemical</a:t>
            </a:r>
            <a:r>
              <a:rPr lang="fr-FR" altLang="fr-FR" sz="2400" b="1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fr-FR" altLang="fr-FR" sz="2400" b="1" dirty="0" err="1">
                <a:solidFill>
                  <a:srgbClr val="0A0A0A"/>
                </a:solidFill>
                <a:latin typeface="Google Sans"/>
              </a:rPr>
              <a:t>element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 and </a:t>
            </a:r>
            <a:r>
              <a:rPr lang="fr-FR" altLang="fr-FR" sz="2400" b="1" dirty="0">
                <a:solidFill>
                  <a:srgbClr val="0A0A0A"/>
                </a:solidFill>
                <a:latin typeface="Google Sans"/>
              </a:rPr>
              <a:t>transition </a:t>
            </a:r>
            <a:r>
              <a:rPr lang="fr-FR" altLang="fr-FR" sz="2400" b="1" dirty="0" err="1">
                <a:solidFill>
                  <a:srgbClr val="0A0A0A"/>
                </a:solidFill>
                <a:latin typeface="Google Sans"/>
              </a:rPr>
              <a:t>metal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 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characterized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by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its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reddish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-orange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color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, high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flexibility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,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malleability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, and excellent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conductivity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of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electricity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and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heat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.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These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unique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properties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make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it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one of the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most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important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metals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in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human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civilization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 and modern </a:t>
            </a:r>
            <a:r>
              <a:rPr lang="fr-FR" altLang="fr-FR" sz="2400" dirty="0" err="1">
                <a:solidFill>
                  <a:srgbClr val="0A0A0A"/>
                </a:solidFill>
                <a:latin typeface="Google Sans"/>
              </a:rPr>
              <a:t>industry</a:t>
            </a:r>
            <a:r>
              <a:rPr lang="fr-FR" altLang="fr-FR" sz="2400" dirty="0">
                <a:solidFill>
                  <a:srgbClr val="0A0A0A"/>
                </a:solidFill>
                <a:latin typeface="Google Sans"/>
              </a:rPr>
              <a:t>.</a:t>
            </a:r>
            <a:endParaRPr lang="fr-FR" altLang="fr-FR" sz="2400" dirty="0">
              <a:solidFill>
                <a:schemeClr val="tx1"/>
              </a:solidFill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br>
              <a:rPr lang="fr-FR" altLang="fr-FR" sz="2400" dirty="0">
                <a:solidFill>
                  <a:schemeClr val="tx1"/>
                </a:solidFill>
              </a:rPr>
            </a:br>
            <a:endParaRPr lang="fr-FR" altLang="fr-FR" sz="2400" dirty="0">
              <a:solidFill>
                <a:schemeClr val="tx1"/>
              </a:solidFill>
            </a:endParaRPr>
          </a:p>
          <a:p>
            <a:endParaRPr lang="fr-FR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E515A6-D709-5B30-AC6C-46C85AD9A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36" y="1567236"/>
            <a:ext cx="3819832" cy="28255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439D3-F649-79EE-8488-8726ED7D1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99798" y="4392828"/>
            <a:ext cx="2260600" cy="18960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4075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C533D-C74A-0EED-C3D5-0685C64B6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624110"/>
            <a:ext cx="9822115" cy="1280890"/>
          </a:xfrm>
        </p:spPr>
        <p:txBody>
          <a:bodyPr>
            <a:normAutofit/>
          </a:bodyPr>
          <a:lstStyle/>
          <a:p>
            <a:r>
              <a:rPr lang="en-US" sz="54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Definition:</a:t>
            </a:r>
            <a:endParaRPr lang="fr-FR" sz="5400" b="1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3E639-B87F-B2DF-F498-03E93EB659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895" y="2133600"/>
            <a:ext cx="6181181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Cooper(Cu)is a transition metal ,atomic number 29 belonging to group 11of the periodic table. It is known for its high electrical and thermal conductivity and is used in wires, alloys, and pipes.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CD0D7E1-2A52-A396-0D75-365F16ED79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6" y="1905000"/>
            <a:ext cx="5130427" cy="4666488"/>
          </a:xfrm>
        </p:spPr>
      </p:pic>
    </p:spTree>
    <p:extLst>
      <p:ext uri="{BB962C8B-B14F-4D97-AF65-F5344CB8AC3E}">
        <p14:creationId xmlns:p14="http://schemas.microsoft.com/office/powerpoint/2010/main" val="2234569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DE4D0-40BA-0BC9-8CA6-551D0A1A5031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>
                <a:ln w="9525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Sources of Copper:</a:t>
            </a:r>
            <a:endParaRPr lang="fr-FR" sz="5400" b="1" dirty="0">
              <a:ln w="9525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1C8E2-AFEA-D225-37B6-F474603A74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4903" y="2133600"/>
            <a:ext cx="6018173" cy="51226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Copper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is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natural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metal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found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Earth’s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crust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ofter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the 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of:</a:t>
            </a:r>
          </a:p>
          <a:p>
            <a:pPr marL="0" indent="0">
              <a:buNone/>
            </a:pP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.Chalcopyrite (</a:t>
            </a:r>
            <a:r>
              <a:rPr lang="fr-FR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CuFeS</a:t>
            </a: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2)</a:t>
            </a:r>
          </a:p>
          <a:p>
            <a:pPr marL="0" indent="0">
              <a:buNone/>
            </a:pPr>
            <a:r>
              <a:rPr lang="fr-FR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.Malachite (</a:t>
            </a:r>
            <a:r>
              <a:rPr lang="pl-PL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 2 CO 3 (OH) 2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)</a:t>
            </a: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.Azurite</a:t>
            </a: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.Rarely found as a pure </a:t>
            </a: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native metal </a:t>
            </a:r>
          </a:p>
          <a:p>
            <a:pPr marL="0" indent="0">
              <a:buNone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It is mainly extracted through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mining,followed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by smelting to separate it from other                     elements.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C2BFBD2-DDDC-BB1C-0506-79C6019BA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7" y="2022243"/>
            <a:ext cx="2374491" cy="2457563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8C5A50-EEA6-118A-D650-88047CDF7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987" y="4479806"/>
            <a:ext cx="2374491" cy="237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7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A5161-1BFD-A10A-43FD-E68AB49D4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380" y="624110"/>
            <a:ext cx="8422104" cy="1280890"/>
          </a:xfrm>
        </p:spPr>
        <p:txBody>
          <a:bodyPr>
            <a:normAutofit/>
          </a:bodyPr>
          <a:lstStyle/>
          <a:p>
            <a:r>
              <a:rPr lang="en-US" sz="54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Copper crystal structure:</a:t>
            </a:r>
            <a:endParaRPr lang="fr-FR" sz="5400" b="1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8DA58-3A96-E229-1758-2CFEFDB40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5988676" cy="4006222"/>
          </a:xfrm>
        </p:spPr>
        <p:txBody>
          <a:bodyPr>
            <a:noAutofit/>
          </a:bodyPr>
          <a:lstStyle/>
          <a:p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crystal structure of copper (Cu) is face-centered cubic (FCC). This structure gives copper good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ductivity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and malleability, as well as high strength and flexibility.</a:t>
            </a:r>
            <a:endParaRPr lang="fr-FR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CBD916-2792-6075-64DB-7AD43664C9E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869" y="1764632"/>
            <a:ext cx="4316036" cy="4139281"/>
          </a:xfrm>
        </p:spPr>
      </p:pic>
    </p:spTree>
    <p:extLst>
      <p:ext uri="{BB962C8B-B14F-4D97-AF65-F5344CB8AC3E}">
        <p14:creationId xmlns:p14="http://schemas.microsoft.com/office/powerpoint/2010/main" val="147852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E0094-F1F5-6A27-53BB-A8F5E4B3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87794" y="103240"/>
            <a:ext cx="7462683" cy="1283108"/>
          </a:xfrm>
        </p:spPr>
        <p:txBody>
          <a:bodyPr>
            <a:normAutofit/>
          </a:bodyPr>
          <a:lstStyle/>
          <a:p>
            <a:r>
              <a:rPr lang="en-AE" sz="54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Properties of Copper:</a:t>
            </a:r>
            <a:endParaRPr lang="fr-FR" sz="5400" b="1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CDE50-6838-4BFC-416B-D5E4FEA639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0219" y="1224116"/>
            <a:ext cx="12029767" cy="5633884"/>
          </a:xfrm>
        </p:spPr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AE" sz="3200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Physical :                                              Chemical:</a:t>
            </a:r>
          </a:p>
          <a:p>
            <a:r>
              <a:rPr lang="en-AE" sz="3200" b="1" dirty="0">
                <a:ln/>
                <a:solidFill>
                  <a:schemeClr val="accent3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                                                       </a:t>
            </a: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-Reacts slowly with oxygen to</a:t>
            </a:r>
          </a:p>
          <a:p>
            <a:r>
              <a:rPr lang="en-AE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</a:t>
            </a: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form a green layer called patina</a:t>
            </a:r>
          </a:p>
          <a:p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-Does not react easily with cold                                                           </a:t>
            </a:r>
          </a:p>
          <a:p>
            <a:pPr marL="0" indent="0">
              <a:buNone/>
            </a:pP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or  hot water .</a:t>
            </a:r>
          </a:p>
          <a:p>
            <a:pPr marL="0" indent="0">
              <a:buNone/>
            </a:pP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-Dissolves in strong </a:t>
            </a:r>
            <a:r>
              <a:rPr lang="en-A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asids</a:t>
            </a: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like nitric </a:t>
            </a:r>
          </a:p>
          <a:p>
            <a:pPr marL="0" indent="0">
              <a:buNone/>
            </a:pP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</a:t>
            </a:r>
            <a:r>
              <a:rPr lang="en-AE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asid</a:t>
            </a: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.</a:t>
            </a:r>
          </a:p>
          <a:p>
            <a:pPr marL="0" indent="0">
              <a:buNone/>
            </a:pP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 -Shows two main oxidation</a:t>
            </a:r>
          </a:p>
          <a:p>
            <a:pPr marL="0" indent="0">
              <a:buNone/>
            </a:pP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                                    states:  +1 and +2  </a:t>
            </a:r>
          </a:p>
          <a:p>
            <a:pPr marL="0" indent="0">
              <a:buNone/>
            </a:pP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Excellent conductor of heat and </a:t>
            </a:r>
          </a:p>
          <a:p>
            <a:pPr marL="0" indent="0">
              <a:buNone/>
            </a:pPr>
            <a:r>
              <a:rPr lang="en-AE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electricity</a:t>
            </a:r>
          </a:p>
          <a:p>
            <a:pPr marL="0" indent="0">
              <a:buNone/>
            </a:pPr>
            <a:endParaRPr lang="fr-FR" sz="3200" dirty="0">
              <a:ln/>
              <a:solidFill>
                <a:schemeClr val="accent3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3E90FC65-9016-55AB-D6C7-3DC8C9452C82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005381313"/>
                  </p:ext>
                </p:extLst>
              </p:nvPr>
            </p:nvGraphicFramePr>
            <p:xfrm>
              <a:off x="280219" y="1932038"/>
              <a:ext cx="5029200" cy="39820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0877">
                      <a:extLst>
                        <a:ext uri="{9D8B030D-6E8A-4147-A177-3AD203B41FA5}">
                          <a16:colId xmlns:a16="http://schemas.microsoft.com/office/drawing/2014/main" val="2616773293"/>
                        </a:ext>
                      </a:extLst>
                    </a:gridCol>
                    <a:gridCol w="2488323">
                      <a:extLst>
                        <a:ext uri="{9D8B030D-6E8A-4147-A177-3AD203B41FA5}">
                          <a16:colId xmlns:a16="http://schemas.microsoft.com/office/drawing/2014/main" val="3781713172"/>
                        </a:ext>
                      </a:extLst>
                    </a:gridCol>
                  </a:tblGrid>
                  <a:tr h="787294">
                    <a:tc>
                      <a:txBody>
                        <a:bodyPr/>
                        <a:lstStyle/>
                        <a:p>
                          <a:r>
                            <a:rPr lang="en-AE" dirty="0" err="1"/>
                            <a:t>Color</a:t>
                          </a:r>
                          <a:r>
                            <a:rPr lang="en-AE" dirty="0"/>
                            <a:t>: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Reddish-Orange with a metallic </a:t>
                          </a:r>
                          <a:r>
                            <a:rPr lang="en-AE" dirty="0" err="1"/>
                            <a:t>luster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0621215"/>
                      </a:ext>
                    </a:extLst>
                  </a:tr>
                  <a:tr h="832886"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Atomic mass: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63.55g/mol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610382"/>
                      </a:ext>
                    </a:extLst>
                  </a:tr>
                  <a:tr h="787294"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Density: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8.96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ar-DZ" sz="18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ar-DZ" sz="18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ar-DZ" sz="18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ar-DZ" sz="18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ar-DZ" sz="1800" i="1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ar-DZ" sz="1800" i="0" kern="1200">
                                      <a:solidFill>
                                        <a:schemeClr val="dk1"/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sup>
                              </m:sSup>
                            </m:oMath>
                          </a14:m>
                          <a:endParaRPr lang="ar-DZ" dirty="0">
                            <a:effectLst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1670011"/>
                      </a:ext>
                    </a:extLst>
                  </a:tr>
                  <a:tr h="787294"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Melting point: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1085</a:t>
                          </a:r>
                          <a:r>
                            <a:rPr lang="fr-FR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(°C)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3818778"/>
                      </a:ext>
                    </a:extLst>
                  </a:tr>
                  <a:tr h="787294">
                    <a:tc>
                      <a:txBody>
                        <a:bodyPr/>
                        <a:lstStyle/>
                        <a:p>
                          <a:r>
                            <a:rPr lang="en-AE" dirty="0" err="1"/>
                            <a:t>Boili</a:t>
                          </a:r>
                          <a:r>
                            <a:rPr lang="en-AE" dirty="0"/>
                            <a:t> point: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2560</a:t>
                          </a:r>
                          <a:r>
                            <a:rPr lang="fr-FR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(°C)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74792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>
                <a:extLst>
                  <a:ext uri="{FF2B5EF4-FFF2-40B4-BE49-F238E27FC236}">
                    <a16:creationId xmlns:a16="http://schemas.microsoft.com/office/drawing/2014/main" id="{3E90FC65-9016-55AB-D6C7-3DC8C9452C82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4005381313"/>
                  </p:ext>
                </p:extLst>
              </p:nvPr>
            </p:nvGraphicFramePr>
            <p:xfrm>
              <a:off x="280219" y="1932038"/>
              <a:ext cx="5029200" cy="398206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0877">
                      <a:extLst>
                        <a:ext uri="{9D8B030D-6E8A-4147-A177-3AD203B41FA5}">
                          <a16:colId xmlns:a16="http://schemas.microsoft.com/office/drawing/2014/main" val="2616773293"/>
                        </a:ext>
                      </a:extLst>
                    </a:gridCol>
                    <a:gridCol w="2488323">
                      <a:extLst>
                        <a:ext uri="{9D8B030D-6E8A-4147-A177-3AD203B41FA5}">
                          <a16:colId xmlns:a16="http://schemas.microsoft.com/office/drawing/2014/main" val="3781713172"/>
                        </a:ext>
                      </a:extLst>
                    </a:gridCol>
                  </a:tblGrid>
                  <a:tr h="787294">
                    <a:tc>
                      <a:txBody>
                        <a:bodyPr/>
                        <a:lstStyle/>
                        <a:p>
                          <a:r>
                            <a:rPr lang="en-AE" dirty="0" err="1"/>
                            <a:t>Color</a:t>
                          </a:r>
                          <a:r>
                            <a:rPr lang="en-AE" dirty="0"/>
                            <a:t>: 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Reddish-Orange with a metallic </a:t>
                          </a:r>
                          <a:r>
                            <a:rPr lang="en-AE" dirty="0" err="1"/>
                            <a:t>luster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0621215"/>
                      </a:ext>
                    </a:extLst>
                  </a:tr>
                  <a:tr h="832886"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Atomic mass: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63.55g/mol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25610382"/>
                      </a:ext>
                    </a:extLst>
                  </a:tr>
                  <a:tr h="787294"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Density: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blipFill>
                          <a:blip r:embed="rId2"/>
                          <a:stretch>
                            <a:fillRect l="-102200" t="-208462" r="-1222" b="-20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1670011"/>
                      </a:ext>
                    </a:extLst>
                  </a:tr>
                  <a:tr h="787294"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Melting point: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1085</a:t>
                          </a:r>
                          <a:r>
                            <a:rPr lang="fr-FR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(°C)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33818778"/>
                      </a:ext>
                    </a:extLst>
                  </a:tr>
                  <a:tr h="787294">
                    <a:tc>
                      <a:txBody>
                        <a:bodyPr/>
                        <a:lstStyle/>
                        <a:p>
                          <a:r>
                            <a:rPr lang="en-AE" dirty="0" err="1"/>
                            <a:t>Boili</a:t>
                          </a:r>
                          <a:r>
                            <a:rPr lang="en-AE" dirty="0"/>
                            <a:t> point:</a:t>
                          </a:r>
                          <a:endParaRPr lang="fr-FR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AE" dirty="0"/>
                            <a:t>2560</a:t>
                          </a:r>
                          <a:r>
                            <a:rPr lang="fr-FR" sz="1800" b="0" i="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(°C)</a:t>
                          </a:r>
                          <a:endParaRPr lang="fr-FR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747921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51675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62533-CAEA-CCB5-D92B-429877EAB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1" y="693174"/>
            <a:ext cx="9764302" cy="1211826"/>
          </a:xfrm>
        </p:spPr>
        <p:txBody>
          <a:bodyPr>
            <a:normAutofit/>
          </a:bodyPr>
          <a:lstStyle/>
          <a:p>
            <a:r>
              <a:rPr lang="fr-FR" sz="54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Uses of Copper</a:t>
            </a:r>
            <a:r>
              <a:rPr lang="en-US" sz="5400" b="1" dirty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fr-FR" sz="5400" b="1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5CD95-7F0C-ED3F-3410-1E1AB6289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42" y="1905000"/>
            <a:ext cx="5692877" cy="4952999"/>
          </a:xfrm>
        </p:spPr>
        <p:txBody>
          <a:bodyPr>
            <a:no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Electricity and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Electronics:Foor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wires, transformers, and electrical boards.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Construction: In pipes, roofs, and sanitary tools.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Jewelry and Coins: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Dto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its shine and malleability.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4.Medicine: Antibacterial properties and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usud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 some medical devices.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Chemical Industry: As a catalyst in certain chemical reactions</a:t>
            </a:r>
            <a:r>
              <a:rPr lang="en-US" sz="2400" dirty="0"/>
              <a:t>.  </a:t>
            </a:r>
            <a:endParaRPr lang="fr-FR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DC3CF1-9148-7ADB-1401-830B20335B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996" y="1298164"/>
            <a:ext cx="2949062" cy="20555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9CEFC4-737B-4853-641E-85D5339F9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381" y="3571567"/>
            <a:ext cx="2605548" cy="16198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88E131-23AC-E14F-7F17-92A4E6C468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889" y="4953001"/>
            <a:ext cx="2949061" cy="18807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47538BC-3208-436D-9A64-51D51F81A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360" y="3286434"/>
            <a:ext cx="2400986" cy="1781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2034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F1F6C-459A-2A77-6A02-91539663B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1401098" y="-958644"/>
            <a:ext cx="10103514" cy="116512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24CE05-DB37-5AF0-378C-A179A5E8CF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37071" y="766916"/>
            <a:ext cx="3347884" cy="973393"/>
          </a:xfrm>
        </p:spPr>
        <p:txBody>
          <a:bodyPr/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Advantages of </a:t>
            </a:r>
            <a:r>
              <a:rPr lang="en-US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Cpper</a:t>
            </a: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:</a:t>
            </a:r>
            <a:endParaRPr lang="fr-FR" sz="3600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99955-45C0-2CF8-3C3C-4EC3D40EDB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281" y="1969475"/>
            <a:ext cx="4338674" cy="3930323"/>
          </a:xfrm>
        </p:spPr>
        <p:txBody>
          <a:bodyPr>
            <a:normAutofit/>
          </a:bodyPr>
          <a:lstStyle/>
          <a:p>
            <a:pPr>
              <a:buAutoNum type="arabicPeriod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Excellent conductor of electricity and heat.</a:t>
            </a:r>
          </a:p>
          <a:p>
            <a:pPr>
              <a:buAutoNum type="arabicPeriod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Resistant to corrosion in some condition.</a:t>
            </a:r>
          </a:p>
          <a:p>
            <a:pPr>
              <a:buAutoNum type="arabicPeriod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Antibacterial properties.</a:t>
            </a:r>
          </a:p>
          <a:p>
            <a:pPr>
              <a:buAutoNum type="arabicPeriod"/>
            </a:pP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Fully recyclable.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6E8D59-9E72-8A63-23A6-07F5D0651F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75987" y="398207"/>
            <a:ext cx="4529644" cy="840658"/>
          </a:xfrm>
        </p:spPr>
        <p:txBody>
          <a:bodyPr/>
          <a:lstStyle/>
          <a:p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Risks of Copper:</a:t>
            </a:r>
            <a:endParaRPr lang="fr-FR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5744D3-2ED9-4C93-134E-DAEC9345E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68065" y="1969474"/>
            <a:ext cx="4896464" cy="3930324"/>
          </a:xfrm>
        </p:spPr>
        <p:txBody>
          <a:bodyPr>
            <a:normAutofit/>
          </a:bodyPr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Inhaling or ingesting large amounts may cause copper poisoning.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Prolonged skin contact may cause irritation or allergies.</a:t>
            </a:r>
          </a:p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Environmental impact: Accumulation in soil and water can harm living organisms</a:t>
            </a:r>
            <a:endParaRPr lang="fr-FR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1734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687</TotalTime>
  <Words>581</Words>
  <Application>Microsoft Office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Aldhabi</vt:lpstr>
      <vt:lpstr>Algerian</vt:lpstr>
      <vt:lpstr>Arial</vt:lpstr>
      <vt:lpstr>Calibri</vt:lpstr>
      <vt:lpstr>Cambria Math</vt:lpstr>
      <vt:lpstr>Century Gothic</vt:lpstr>
      <vt:lpstr>Google Sans</vt:lpstr>
      <vt:lpstr>Wingdings 3</vt:lpstr>
      <vt:lpstr>Wisp</vt:lpstr>
      <vt:lpstr>بسم الله الرحمان الرحيم</vt:lpstr>
      <vt:lpstr>                                         University Abdelhafide Buossof –Mila-   Faculty of:Science and Technology.                           Department of: Process Engineering.   Module: Inorganic Chemistry.  </vt:lpstr>
      <vt:lpstr>Introduction:</vt:lpstr>
      <vt:lpstr>Definition:</vt:lpstr>
      <vt:lpstr>Sources of Copper:</vt:lpstr>
      <vt:lpstr>Copper crystal structure:</vt:lpstr>
      <vt:lpstr>Properties of Copper:</vt:lpstr>
      <vt:lpstr>Uses of Copper:</vt:lpstr>
      <vt:lpstr>PowerPoint Presentation</vt:lpstr>
      <vt:lpstr>Precautions for Using Copper:</vt:lpstr>
      <vt:lpstr>Conclusion: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I. MAYOUF</cp:lastModifiedBy>
  <cp:revision>22</cp:revision>
  <dcterms:created xsi:type="dcterms:W3CDTF">2025-11-26T16:16:40Z</dcterms:created>
  <dcterms:modified xsi:type="dcterms:W3CDTF">2025-11-30T08:24:39Z</dcterms:modified>
</cp:coreProperties>
</file>