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0"/>
  </p:notesMasterIdLst>
  <p:sldIdLst>
    <p:sldId id="338" r:id="rId2"/>
    <p:sldId id="341" r:id="rId3"/>
    <p:sldId id="343" r:id="rId4"/>
    <p:sldId id="344" r:id="rId5"/>
    <p:sldId id="345" r:id="rId6"/>
    <p:sldId id="342" r:id="rId7"/>
    <p:sldId id="347" r:id="rId8"/>
    <p:sldId id="348" r:id="rId9"/>
    <p:sldId id="349" r:id="rId10"/>
    <p:sldId id="380" r:id="rId11"/>
    <p:sldId id="381" r:id="rId12"/>
    <p:sldId id="382" r:id="rId13"/>
    <p:sldId id="383" r:id="rId14"/>
    <p:sldId id="354" r:id="rId15"/>
    <p:sldId id="355" r:id="rId16"/>
    <p:sldId id="357" r:id="rId17"/>
    <p:sldId id="358" r:id="rId18"/>
    <p:sldId id="359" r:id="rId19"/>
    <p:sldId id="361" r:id="rId20"/>
    <p:sldId id="384" r:id="rId21"/>
    <p:sldId id="362" r:id="rId22"/>
    <p:sldId id="363" r:id="rId23"/>
    <p:sldId id="364" r:id="rId24"/>
    <p:sldId id="365" r:id="rId25"/>
    <p:sldId id="367" r:id="rId26"/>
    <p:sldId id="368" r:id="rId27"/>
    <p:sldId id="369" r:id="rId28"/>
    <p:sldId id="370" r:id="rId29"/>
    <p:sldId id="372" r:id="rId30"/>
    <p:sldId id="373" r:id="rId31"/>
    <p:sldId id="374" r:id="rId32"/>
    <p:sldId id="375" r:id="rId33"/>
    <p:sldId id="385" r:id="rId34"/>
    <p:sldId id="376" r:id="rId35"/>
    <p:sldId id="377" r:id="rId36"/>
    <p:sldId id="378" r:id="rId37"/>
    <p:sldId id="379" r:id="rId38"/>
    <p:sldId id="290" r:id="rId39"/>
  </p:sldIdLst>
  <p:sldSz cx="9144000" cy="6858000" type="screen4x3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66"/>
    <a:srgbClr val="FF6600"/>
    <a:srgbClr val="FFFF00"/>
    <a:srgbClr val="969696"/>
    <a:srgbClr val="FFCC00"/>
    <a:srgbClr val="00CC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073" autoAdjust="0"/>
  </p:normalViewPr>
  <p:slideViewPr>
    <p:cSldViewPr>
      <p:cViewPr>
        <p:scale>
          <a:sx n="95" d="100"/>
          <a:sy n="95" d="100"/>
        </p:scale>
        <p:origin x="-5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245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003600-0EDB-4F17-96C5-0877A2945425}" type="slidenum">
              <a:rPr lang="fr-FR" altLang="en-US"/>
              <a:pPr>
                <a:defRPr/>
              </a:pPr>
              <a:t>‹#›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62109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1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420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42029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F0EFB2E-5874-468B-82E3-6F755D46BDAD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0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83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6AD3D-9405-4EBB-8DB5-2D924B7906D9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5686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00DC1-6BF9-4222-8933-52FB5ADC396F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330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6C8FF-0281-49A1-8D41-185E0895D7EC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80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C42E4-CB8C-4A5C-8820-2B6008B4C400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734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44C07-82BF-4C00-ACDD-5B58C3457C72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38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55835-EF26-4A90-84A1-212DFB671117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00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D666B-AA37-49D1-9E44-590C7FFDB2F7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3160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AB219-438F-4317-B151-2278B609BCC3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569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35CCD-AEE4-4DE4-904D-20A8FAFE59B8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287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DADE4-DB68-423A-BCBD-26C767331E7A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685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15084-8C9F-4E08-919E-5328644B472C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2531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06609B-75AF-4EE4-A59C-D6F0D599FF3A}" type="datetime1">
              <a:rPr lang="fr-FR" smtClean="0">
                <a:solidFill>
                  <a:srgbClr val="FFFFFF"/>
                </a:solidFill>
              </a:rPr>
              <a:t>24/01/2021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404664"/>
            <a:ext cx="8822214" cy="6237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282575" indent="-282575" algn="just">
              <a:lnSpc>
                <a:spcPct val="150000"/>
              </a:lnSpc>
              <a:buFontTx/>
              <a:buAutoNum type="romanUcPeriod"/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Introduction :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Une structure est dite « à un degré de liberté » si sa configuration à un instant t quelconque, peut être déterminée au moyen d’un seul paramètre scalaire q(t), nommé paramètre de configuration.</a:t>
            </a:r>
            <a:r>
              <a:rPr lang="fr-FR" sz="18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fr-FR" sz="1800" b="1" kern="0" dirty="0">
                <a:latin typeface="Times New Roman"/>
                <a:ea typeface="+mj-ea"/>
                <a:cs typeface="+mj-cs"/>
              </a:rPr>
              <a:t>Donc un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modèle avec une seule possibilité de mouvement </a:t>
            </a:r>
            <a:endParaRPr lang="fr-FR" sz="2000" kern="0" dirty="0" smtClean="0"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fr-FR" sz="2000" kern="0" dirty="0" smtClean="0">
                <a:latin typeface="Times New Roman"/>
                <a:ea typeface="+mj-ea"/>
                <a:cs typeface="+mj-cs"/>
              </a:rPr>
              <a:t>(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déplacement ou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rotation)</a:t>
            </a:r>
            <a:endParaRPr lang="fr-FR" sz="18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fr-FR" sz="2000" b="1" kern="0" dirty="0" err="1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I.1</a:t>
            </a: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. Pourquoi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 s’intéresser aux Modèle SSDDL</a:t>
            </a: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kern="0" dirty="0" smtClean="0">
                <a:latin typeface="Times New Roman"/>
                <a:ea typeface="+mj-ea"/>
                <a:cs typeface="+mj-cs"/>
              </a:rPr>
              <a:t>-Très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 utile  pour la modélisation des structures plus complexes du génie 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civil.</a:t>
            </a:r>
            <a:endParaRPr lang="fr-FR" sz="2000" kern="0" dirty="0"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fr-FR" sz="2000" kern="0" dirty="0" smtClean="0">
                <a:latin typeface="Times New Roman"/>
                <a:ea typeface="+mj-ea"/>
                <a:cs typeface="+mj-cs"/>
              </a:rPr>
              <a:t>- La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 réponse d’un SSDDL est utilisée pour la résolution des </a:t>
            </a:r>
            <a:r>
              <a:rPr lang="fr-FR" sz="2000" kern="0" dirty="0" err="1" smtClean="0">
                <a:latin typeface="Times New Roman"/>
                <a:ea typeface="+mj-ea"/>
                <a:cs typeface="+mj-cs"/>
              </a:rPr>
              <a:t>SPDDL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.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2000" kern="0" dirty="0">
                <a:latin typeface="Times New Roman"/>
                <a:ea typeface="+mj-ea"/>
                <a:cs typeface="+mj-cs"/>
              </a:rPr>
              <a:t>- Il peut être efficace dans la modélisation de 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systèmes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 simples</a:t>
            </a:r>
            <a:r>
              <a:rPr lang="fr-FR" sz="2200" kern="0" dirty="0">
                <a:latin typeface="Times New Roman"/>
                <a:ea typeface="+mj-ea"/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Exemple:</a:t>
            </a:r>
            <a:endParaRPr lang="fr-FR" sz="24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endParaRPr lang="fr-FR" sz="24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fr-FR" sz="24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-27384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dirty="0" smtClean="0">
                <a:solidFill>
                  <a:srgbClr val="FF9900">
                    <a:lumMod val="60000"/>
                    <a:lumOff val="40000"/>
                  </a:srgbClr>
                </a:solidFill>
              </a:rPr>
              <a:t>Chapitre 02 : </a:t>
            </a:r>
            <a:r>
              <a:rPr lang="fr-FR" sz="2800" dirty="0">
                <a:solidFill>
                  <a:srgbClr val="FF9900">
                    <a:lumMod val="60000"/>
                    <a:lumOff val="40000"/>
                  </a:srgbClr>
                </a:solidFill>
              </a:rPr>
              <a:t>Systèmes à un seul degré de </a:t>
            </a:r>
            <a:r>
              <a:rPr lang="fr-FR" sz="2800" dirty="0" smtClean="0">
                <a:solidFill>
                  <a:srgbClr val="FF9900">
                    <a:lumMod val="60000"/>
                    <a:lumOff val="40000"/>
                  </a:srgbClr>
                </a:solidFill>
              </a:rPr>
              <a:t>liberté(SSDDL) </a:t>
            </a:r>
            <a:endParaRPr lang="fr-FR" sz="2800" dirty="0">
              <a:solidFill>
                <a:srgbClr val="FF99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6"/>
          <a:stretch/>
        </p:blipFill>
        <p:spPr bwMode="auto">
          <a:xfrm>
            <a:off x="7524328" y="1891543"/>
            <a:ext cx="11521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91543"/>
            <a:ext cx="1032437" cy="10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23042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702708" y="5783434"/>
            <a:ext cx="870720" cy="325237"/>
          </a:xfrm>
          <a:prstGeom prst="rightArrow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1296144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447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-27384"/>
                <a:ext cx="8822214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A/</a:t>
                </a:r>
                <a:r>
                  <a:rPr lang="fr-FR" sz="2000" b="1" u="sng" dirty="0">
                    <a:solidFill>
                      <a:srgbClr val="FFC000"/>
                    </a:solidFill>
                  </a:rPr>
                  <a:t>Amortissement critique </a:t>
                </a:r>
                <a:r>
                  <a:rPr lang="fr-FR" sz="2000" b="1" u="sng" dirty="0" smtClean="0">
                    <a:solidFill>
                      <a:srgbClr val="FFC000"/>
                    </a:solidFill>
                  </a:rPr>
                  <a:t>: </a:t>
                </a:r>
                <a:r>
                  <a:rPr lang="fr-FR" sz="2000" dirty="0" smtClean="0">
                    <a:sym typeface="Symbol"/>
                  </a:rPr>
                  <a:t></a:t>
                </a:r>
                <a:r>
                  <a:rPr lang="fr-FR" sz="2000" dirty="0"/>
                  <a:t>=1 ou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2.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=0==&gt;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2.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𝑐𝑟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=2.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(2.20)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</a:rPr>
                      <m:t>et</m:t>
                    </m:r>
                    <m:r>
                      <a:rPr lang="fr-FR" sz="2000" b="0" i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𝑞</m:t>
                    </m:r>
                    <m:r>
                      <a:rPr lang="fr-FR" sz="20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 smtClean="0"/>
                  <a:t>                     </a:t>
                </a:r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(2.21)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sera :</a:t>
                </a:r>
              </a:p>
              <a:p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sz="2000" dirty="0"/>
                  <a:t>			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(2.22)</a:t>
                </a:r>
              </a:p>
              <a:p>
                <a:r>
                  <a:rPr lang="fr-FR" sz="2000" dirty="0"/>
                  <a:t> 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</a:rPr>
                      <m:t>==&gt;</m:t>
                    </m:r>
                    <m:r>
                      <a:rPr lang="fr-FR" sz="2000" i="1">
                        <a:latin typeface="Cambria Math"/>
                      </a:rPr>
                      <m:t>𝑜𝑛</m:t>
                    </m:r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𝑡𝑟𝑜𝑢𝑣𝑒</m:t>
                    </m:r>
                    <m:r>
                      <a:rPr lang="fr-FR" sz="2000" i="1">
                        <a:latin typeface="Cambria Math"/>
                      </a:rPr>
                      <m:t> :</m:t>
                    </m:r>
                    <m:r>
                      <a:rPr lang="fr-FR" sz="2000" b="1" i="1" smtClean="0">
                        <a:solidFill>
                          <a:srgbClr val="FFC000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FFC000"/>
                    </a:solidFill>
                  </a:rPr>
                  <a:t>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2.23)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FFC000"/>
                    </a:solidFill>
                  </a:rPr>
                  <a:t> B/ Système sur amorti 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: </a:t>
                </a:r>
                <a:r>
                  <a:rPr lang="fr-FR" sz="2000" dirty="0" smtClean="0"/>
                  <a:t>La </a:t>
                </a:r>
                <a:r>
                  <a:rPr lang="fr-FR" sz="2000" dirty="0"/>
                  <a:t>réponse d’un système sur amorti est similaire au mouvement du système à amortissement critique, mais le retour vers la position neutre se fait plus lentement puisque l’amortissement est agrandis (C &gt; </a:t>
                </a:r>
                <a:r>
                  <a:rPr lang="fr-FR" sz="2000" dirty="0" err="1"/>
                  <a:t>C</a:t>
                </a:r>
                <a:r>
                  <a:rPr lang="fr-FR" sz="2000" baseline="-25000" dirty="0" err="1"/>
                  <a:t>cr</a:t>
                </a:r>
                <a:r>
                  <a:rPr lang="fr-FR" sz="2000" dirty="0"/>
                  <a:t>). On pose le facteur d’amortissement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	 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(2.24)  </a:t>
                </a:r>
                <a:r>
                  <a:rPr lang="fr-FR" sz="2000" dirty="0"/>
                  <a:t>et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Et </a:t>
                </a:r>
                <a:r>
                  <a:rPr lang="fr-FR" sz="2000" dirty="0"/>
                  <a:t>on </a:t>
                </a:r>
                <a:r>
                  <a:rPr lang="fr-FR" sz="2000" dirty="0" smtClean="0"/>
                  <a:t>appellera 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fr-FR" sz="2000" dirty="0" smtClean="0"/>
                  <a:t>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2.25)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</a:rPr>
                      <m:t>donc</m:t>
                    </m:r>
                    <m:r>
                      <a:rPr lang="fr-FR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000" dirty="0" smtClean="0"/>
                  <a:t>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(2.26)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générale est 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                               </m:t>
                    </m:r>
                    <m:r>
                      <a:rPr lang="fr-FR" sz="20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−</m:t>
                        </m:r>
                        <m:r>
                          <a:rPr lang="fr-FR" sz="2000" b="1" i="1">
                            <a:latin typeface="Cambria Math"/>
                          </a:rPr>
                          <m:t>𝝃</m:t>
                        </m:r>
                        <m:r>
                          <a:rPr lang="fr-FR" sz="2000" b="1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latin typeface="Cambria Math"/>
                          </a:rPr>
                          <m:t>𝒕</m:t>
                        </m:r>
                      </m:sup>
                    </m:sSup>
                    <m:r>
                      <a:rPr lang="fr-FR" sz="2000" b="1" i="1"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fr-FR" sz="20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b="1" dirty="0"/>
                  <a:t>	</a:t>
                </a:r>
                <a:r>
                  <a:rPr lang="fr-FR" sz="2000" b="1" dirty="0" smtClean="0"/>
                  <a:t>  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2.27)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b="1" dirty="0"/>
                  <a:t>			</a:t>
                </a:r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r>
                  <a:rPr lang="fr-FR" sz="2000" dirty="0"/>
                  <a:t> 		</a:t>
                </a:r>
              </a:p>
              <a:p>
                <a:r>
                  <a:rPr lang="fr-FR" sz="2000" dirty="0"/>
                  <a:t>				</a:t>
                </a:r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-27384"/>
                <a:ext cx="8822214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10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62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44624"/>
                <a:ext cx="9144000" cy="688538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peut s’écrire d’une autre manière aussi 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𝜉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𝐴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𝑠𝑖𝑛h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latin typeface="Cambria Math"/>
                          </a:rPr>
                          <m:t>𝐴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𝑐𝑜𝑠h</m:t>
                        </m:r>
                        <m:r>
                          <a:rPr lang="fr-FR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  <m:r>
                          <a:rPr lang="fr-FR" sz="20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2000" b="1" dirty="0"/>
                  <a:t>		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           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2.28)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C000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𝝃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</m:sup>
                    </m:sSup>
                    <m:r>
                      <a:rPr lang="fr-FR" sz="2000" b="1" i="1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0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𝝃</m:t>
                            </m:r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</m:den>
                        </m:f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𝒔𝒊𝒏𝒉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𝒄𝒐𝒔𝒉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fr-FR" sz="2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2000" b="1" dirty="0"/>
                  <a:t>	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(2.29)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 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C/ Système sous-amorti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: </a:t>
                </a:r>
                <a:r>
                  <a:rPr lang="fr-FR" sz="2000" dirty="0" smtClean="0"/>
                  <a:t>Pour </a:t>
                </a:r>
                <a:r>
                  <a:rPr lang="fr-FR" sz="2000" dirty="0"/>
                  <a:t>(</a:t>
                </a:r>
                <a:r>
                  <a:rPr lang="fr-FR" sz="2000" dirty="0">
                    <a:sym typeface="Symbol"/>
                  </a:rPr>
                  <a:t></a:t>
                </a:r>
                <a:r>
                  <a:rPr lang="fr-FR" sz="2000" dirty="0"/>
                  <a:t>&lt;1) ou (C</a:t>
                </a:r>
                <a:r>
                  <a:rPr lang="fr-FR" sz="2000" dirty="0" smtClean="0"/>
                  <a:t>&lt; </a:t>
                </a:r>
                <a:r>
                  <a:rPr lang="fr-FR" sz="2000" dirty="0" err="1" smtClean="0"/>
                  <a:t>C</a:t>
                </a:r>
                <a:r>
                  <a:rPr lang="fr-FR" sz="2000" baseline="-25000" dirty="0" err="1" smtClean="0"/>
                  <a:t>cr</a:t>
                </a:r>
                <a:r>
                  <a:rPr lang="fr-FR" sz="2000" dirty="0"/>
                  <a:t>), c’est le cas intéressant pour le calcul dynamique des structures.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L’</a:t>
                </a:r>
                <a:r>
                  <a:rPr lang="fr-FR" sz="2000" dirty="0" err="1"/>
                  <a:t>éq</a:t>
                </a:r>
                <a:r>
                  <a:rPr lang="fr-FR" sz="2000" dirty="0"/>
                  <a:t>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fr-FR" sz="2000" dirty="0"/>
                  <a:t> devient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La solution devient : </a:t>
                </a:r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−</m:t>
                        </m:r>
                        <m:r>
                          <a:rPr lang="fr-FR" sz="2000" b="1" i="1">
                            <a:latin typeface="Cambria Math"/>
                          </a:rPr>
                          <m:t>𝝃</m:t>
                        </m:r>
                        <m:r>
                          <a:rPr lang="fr-FR" sz="2000" b="1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latin typeface="Cambria Math"/>
                          </a:rPr>
                          <m:t>.</m:t>
                        </m:r>
                        <m:r>
                          <a:rPr lang="fr-FR" sz="2000" b="1" i="1">
                            <a:latin typeface="Cambria Math"/>
                          </a:rPr>
                          <m:t>𝒕</m:t>
                        </m:r>
                      </m:sup>
                    </m:sSup>
                    <m:r>
                      <a:rPr lang="fr-FR" sz="2000" b="1" i="1"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fr-FR" sz="20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b="1" dirty="0"/>
                  <a:t>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(2.30)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On exploite la relation d’</a:t>
                </a:r>
                <a:r>
                  <a:rPr lang="fr-FR" sz="2000" dirty="0" err="1">
                    <a:latin typeface="Times New Roman"/>
                    <a:ea typeface="Times New Roman"/>
                    <a:cs typeface="Arial"/>
                  </a:rPr>
                  <a:t>Euleur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𝑖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sin</m:t>
                            </m:r>
                            <m:r>
                              <a:rPr lang="fr-FR" sz="20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𝑖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sin</m:t>
                            </m:r>
                            <m:r>
                              <a:rPr lang="fr-FR" sz="20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Donc la solution sera :</a:t>
                </a:r>
                <a:r>
                  <a:rPr lang="fr-FR" sz="1800" b="1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𝒕</m:t>
                        </m:r>
                      </m:e>
                    </m:d>
                    <m:r>
                      <a:rPr lang="fr-FR" sz="1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−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𝝃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𝝎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𝒕</m:t>
                        </m:r>
                      </m:sup>
                    </m:sSup>
                    <m:r>
                      <a:rPr lang="fr-FR" sz="1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𝝃</m:t>
                                </m:r>
                                <m:sSub>
                                  <m:sSubPr>
                                    <m:ctrlP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.</m:t>
                                    </m:r>
                                    <m: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  <m:r>
                                      <a:rPr lang="fr-FR" sz="1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.</m:t>
                                    </m:r>
                                  </m:sub>
                                </m:sSub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𝑫</m:t>
                                </m:r>
                              </m:sub>
                            </m:sSub>
                          </m:den>
                        </m:f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𝒔𝒊𝒏</m:t>
                        </m:r>
                        <m:d>
                          <m:dPr>
                            <m:ctrlP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1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𝒕</m:t>
                            </m:r>
                          </m:e>
                        </m:d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𝒄𝒐𝒔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𝝎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𝑫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𝒕</m:t>
                        </m:r>
                        <m:r>
                          <a:rPr lang="fr-FR" sz="1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800" b="1" dirty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(2.31)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L’équation précédente peut s’écrire de la forme :</a:t>
                </a:r>
                <a:endParaRPr lang="fr-FR" sz="1800" dirty="0"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800" b="1" dirty="0">
                    <a:latin typeface="Calibri"/>
                    <a:ea typeface="Times New Roman"/>
                    <a:cs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  <a:ea typeface="Times New Roman"/>
                            <a:cs typeface="Arial"/>
                          </a:rPr>
                          <m:t>−</m:t>
                        </m:r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𝝃</m:t>
                        </m:r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𝒕</m:t>
                        </m:r>
                      </m:sup>
                    </m:sSup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𝝆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𝒄𝒐𝒔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e>
                      <m:sub>
                        <m:r>
                          <a:rPr lang="fr-FR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𝑫</m:t>
                        </m:r>
                      </m:sub>
                    </m:sSub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𝒕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𝜶</m:t>
                    </m:r>
                    <m:r>
                      <a:rPr lang="fr-FR" sz="2000" b="1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fr-FR" sz="2000" b="1" dirty="0">
                    <a:latin typeface="Times New Roman"/>
                    <a:ea typeface="Times New Roman"/>
                    <a:cs typeface="Arial"/>
                  </a:rPr>
                  <a:t>				             </a:t>
                </a:r>
                <a:r>
                  <a:rPr lang="fr-FR" sz="1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(2.32)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Avec 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𝜌</m:t>
                            </m: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𝜉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  <m:t>.</m:t>
                                                    </m:r>
                                                    <m: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800" i="1">
                                                        <a:latin typeface="Cambria Math"/>
                                                        <a:ea typeface="Calibri"/>
                                                        <a:cs typeface="Times New Roman"/>
                                                      </a:rPr>
                                                      <m:t>0.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800" i="1">
                                                    <a:latin typeface="Cambria Math"/>
                                                    <a:ea typeface="Calibri"/>
                                                    <a:cs typeface="Times New Roman"/>
                                                  </a:rPr>
                                                  <m:t>𝐷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𝑡𝑔</m:t>
                            </m:r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.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0.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			                                         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(2.33) &amp; (2.34)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599" r="-5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11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08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4624"/>
            <a:ext cx="9144000" cy="688538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i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i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i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i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i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i="1" dirty="0" err="1" smtClean="0"/>
              <a:t>Fig.2.7</a:t>
            </a:r>
            <a:r>
              <a:rPr lang="fr-FR" sz="2000" i="1" dirty="0" smtClean="0"/>
              <a:t>- </a:t>
            </a:r>
            <a:r>
              <a:rPr lang="fr-FR" sz="2000" i="1" dirty="0"/>
              <a:t>Représentation d’un système à amortissement critique &amp; sur-critique</a:t>
            </a:r>
            <a:endParaRPr lang="fr-FR" sz="20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i="1" u="sng" dirty="0" smtClean="0">
                <a:solidFill>
                  <a:srgbClr val="FF0000"/>
                </a:solidFill>
              </a:rPr>
              <a:t>Remarque</a:t>
            </a:r>
            <a:r>
              <a:rPr lang="fr-FR" sz="2000" dirty="0" smtClean="0">
                <a:solidFill>
                  <a:srgbClr val="FF0000"/>
                </a:solidFill>
              </a:rPr>
              <a:t> : </a:t>
            </a:r>
            <a:r>
              <a:rPr lang="fr-FR" sz="2000" dirty="0" smtClean="0"/>
              <a:t>on peut remarquer que le mouvement est oscillatoire mais non harmonique, c’est à dire l’amplitude de vibration n’est pas constante durant le mouvement.</a:t>
            </a:r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Décrément logarithmique :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Une méthode pratique pour la détermination expérimentale du facteur d’amortissement </a:t>
            </a:r>
            <a:r>
              <a:rPr lang="fr-FR" sz="2000" dirty="0" smtClean="0">
                <a:sym typeface="Symbol"/>
              </a:rPr>
              <a:t></a:t>
            </a:r>
            <a:r>
              <a:rPr lang="fr-FR" sz="2000" dirty="0" smtClean="0"/>
              <a:t> est la mesure du taux décroissance de l’amplitude d’un système amorti en oscillation libre.</a:t>
            </a:r>
            <a:r>
              <a:rPr lang="fr-FR" sz="2000" dirty="0"/>
              <a:t> Considérant deux pics successives de la réponse </a:t>
            </a:r>
            <a:r>
              <a:rPr lang="fr-FR" sz="2000" dirty="0" err="1"/>
              <a:t>x</a:t>
            </a:r>
            <a:r>
              <a:rPr lang="fr-FR" sz="2000" baseline="-25000" dirty="0" err="1"/>
              <a:t>n</a:t>
            </a:r>
            <a:r>
              <a:rPr lang="fr-FR" sz="2000" dirty="0"/>
              <a:t> et </a:t>
            </a:r>
            <a:r>
              <a:rPr lang="fr-FR" sz="2000" dirty="0" err="1"/>
              <a:t>x</a:t>
            </a:r>
            <a:r>
              <a:rPr lang="fr-FR" sz="2000" baseline="-25000" dirty="0" err="1"/>
              <a:t>n+1</a:t>
            </a:r>
            <a:r>
              <a:rPr lang="fr-FR" sz="2000" dirty="0"/>
              <a:t> et appliquant l’</a:t>
            </a:r>
            <a:r>
              <a:rPr lang="fr-FR" sz="2000" dirty="0" err="1"/>
              <a:t>éq</a:t>
            </a:r>
            <a:r>
              <a:rPr lang="fr-FR" sz="2000" dirty="0"/>
              <a:t>. [(2.31)] :</a:t>
            </a:r>
          </a:p>
          <a:p>
            <a:pPr algn="just">
              <a:lnSpc>
                <a:spcPct val="150000"/>
              </a:lnSpc>
            </a:pPr>
            <a:endParaRPr lang="fr-FR" sz="20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sz="2000" b="1" dirty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2000" b="1" dirty="0" smtClean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2000" b="1" dirty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2000" b="1" dirty="0" smtClean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2000" b="1" dirty="0" smtClean="0">
              <a:solidFill>
                <a:srgbClr val="FFC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12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/>
          <a:stretch/>
        </p:blipFill>
        <p:spPr bwMode="auto">
          <a:xfrm>
            <a:off x="1681539" y="116632"/>
            <a:ext cx="459112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876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44624"/>
                <a:ext cx="9144000" cy="688538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𝜉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fr-FR" sz="2000" i="1"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0.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𝑐𝑜𝑠</m:t>
                        </m:r>
                        <m:r>
                          <a:rPr lang="fr-FR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20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  <m:r>
                            <a:rPr lang="fr-FR" sz="2000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fr-FR" sz="2000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/>
                        </a:rPr>
                        <m:t>𝑥</m:t>
                      </m:r>
                      <m:r>
                        <a:rPr lang="fr-FR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  <m:r>
                            <a:rPr lang="fr-FR" sz="2000" i="1">
                              <a:latin typeface="Cambria Math"/>
                            </a:rPr>
                            <m:t>𝜉</m:t>
                          </m:r>
                          <m:r>
                            <a:rPr lang="fr-FR" sz="2000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  <m:r>
                        <a:rPr lang="fr-FR" sz="2000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0.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000" i="1">
                              <a:latin typeface="Cambria Math"/>
                            </a:rPr>
                            <m:t>.</m:t>
                          </m:r>
                          <m:r>
                            <a:rPr lang="fr-FR" sz="2000" i="1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+1)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.</m:t>
                          </m:r>
                          <m:r>
                            <a:rPr lang="fr-FR" sz="2000" i="1">
                              <a:latin typeface="Cambria Math"/>
                            </a:rPr>
                            <m:t>𝑐𝑜𝑠</m:t>
                          </m:r>
                          <m:r>
                            <a:rPr lang="fr-FR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.(</m:t>
                          </m:r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+1)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  <a:p>
                <a:r>
                  <a:rPr lang="fr-FR" sz="2000" dirty="0"/>
                  <a:t>Mais on a : </a:t>
                </a:r>
                <a:br>
                  <a:rPr lang="fr-FR" sz="2000" dirty="0"/>
                </a:br>
                <a:r>
                  <a:rPr lang="fr-FR" sz="2000" dirty="0"/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=2.</m:t>
                    </m:r>
                    <m:r>
                      <a:rPr lang="fr-FR" sz="2000" i="1">
                        <a:latin typeface="Cambria Math"/>
                      </a:rPr>
                      <m:t>𝜋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𝑛</m:t>
                    </m:r>
                    <m:r>
                      <a:rPr lang="fr-FR" sz="2000" i="1">
                        <a:latin typeface="Cambria Math"/>
                      </a:rPr>
                      <m:t>==&gt;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/>
                      </a:rPr>
                      <m:t>=0 </m:t>
                    </m:r>
                    <m:r>
                      <a:rPr lang="fr-FR" sz="2000" i="1">
                        <a:latin typeface="Cambria Math"/>
                      </a:rPr>
                      <m:t>𝑒𝑡</m:t>
                    </m:r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/>
                      </a:rPr>
                      <m:t>=1</m:t>
                    </m:r>
                  </m:oMath>
                </a14:m>
                <a:endParaRPr lang="fr-FR" sz="2000" dirty="0"/>
              </a:p>
              <a:p>
                <a:r>
                  <a:rPr lang="fr-FR" sz="2000" dirty="0"/>
                  <a:t> </a:t>
                </a:r>
              </a:p>
              <a:p>
                <a:r>
                  <a:rPr lang="fr-FR" sz="2000" b="1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𝝃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𝝃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fr-FR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𝝃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sup>
                    </m:sSup>
                  </m:oMath>
                </a14:m>
                <a:endParaRPr lang="fr-FR" sz="2000" dirty="0"/>
              </a:p>
              <a:p>
                <a:r>
                  <a:rPr lang="fr-FR" sz="2000" dirty="0"/>
                  <a:t>Le décrément logarithmique sera égal à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fr-FR" sz="2000" i="1">
                        <a:latin typeface="Cambria Math"/>
                      </a:rPr>
                      <m:t>=2.</m:t>
                    </m:r>
                    <m:r>
                      <a:rPr lang="fr-FR" sz="2000" i="1">
                        <a:latin typeface="Cambria Math"/>
                      </a:rPr>
                      <m:t>𝜋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2.</m:t>
                        </m:r>
                        <m:r>
                          <a:rPr lang="fr-FR" sz="2000" i="1">
                            <a:latin typeface="Cambria Math"/>
                          </a:rPr>
                          <m:t>𝜋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2.35)</a:t>
                </a:r>
              </a:p>
              <a:p>
                <a:r>
                  <a:rPr lang="fr-FR" sz="2000" dirty="0">
                    <a:solidFill>
                      <a:srgbClr val="FF0000"/>
                    </a:solidFill>
                  </a:rPr>
                  <a:t>Remarque : </a:t>
                </a:r>
                <a:r>
                  <a:rPr lang="fr-FR" sz="2000" dirty="0"/>
                  <a:t>pour des valeurs faibles de </a:t>
                </a:r>
                <a:r>
                  <a:rPr lang="fr-FR" sz="2000" dirty="0">
                    <a:sym typeface="Symbol"/>
                  </a:rPr>
                  <a:t></a:t>
                </a:r>
                <a:r>
                  <a:rPr lang="fr-FR" sz="2000" dirty="0"/>
                  <a:t>&lt;&lt;1 == &gt;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=2.</m:t>
                    </m:r>
                    <m:r>
                      <a:rPr lang="fr-FR" sz="2000" i="1">
                        <a:latin typeface="Cambria Math"/>
                      </a:rPr>
                      <m:t>𝜋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(2.36)</a:t>
                </a:r>
              </a:p>
              <a:p>
                <a:r>
                  <a:rPr lang="fr-FR" sz="2000" dirty="0"/>
                  <a:t> </a:t>
                </a:r>
              </a:p>
              <a:p>
                <a:r>
                  <a:rPr lang="fr-FR" sz="2000" dirty="0"/>
                  <a:t>Pour n pics, on a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=2.</m:t>
                    </m:r>
                    <m:r>
                      <a:rPr lang="fr-FR" sz="2000" i="1">
                        <a:latin typeface="Cambria Math"/>
                      </a:rPr>
                      <m:t>𝜋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𝑛</m:t>
                    </m:r>
                  </m:oMath>
                </a14:m>
                <a:endParaRPr lang="fr-FR" sz="2000" dirty="0"/>
              </a:p>
              <a:p>
                <a:pPr algn="just">
                  <a:lnSpc>
                    <a:spcPct val="150000"/>
                  </a:lnSpc>
                </a:pPr>
                <a:endParaRPr lang="fr-FR" sz="200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b="1" dirty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599" r="-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13</a:t>
            </a:fld>
            <a:endParaRPr lang="fr-BE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3888" y="4286991"/>
            <a:ext cx="5040635" cy="2598393"/>
            <a:chOff x="3563888" y="4286991"/>
            <a:chExt cx="5040635" cy="2598393"/>
          </a:xfrm>
        </p:grpSpPr>
        <p:pic>
          <p:nvPicPr>
            <p:cNvPr id="6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3888" y="4286991"/>
              <a:ext cx="5040635" cy="259839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" name="TextBox 1"/>
            <p:cNvSpPr txBox="1"/>
            <p:nvPr/>
          </p:nvSpPr>
          <p:spPr>
            <a:xfrm>
              <a:off x="4355976" y="4374350"/>
              <a:ext cx="4032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err="1">
                  <a:solidFill>
                    <a:schemeClr val="bg1"/>
                  </a:solidFill>
                </a:rPr>
                <a:t>Fig.2.8</a:t>
              </a:r>
              <a:r>
                <a:rPr lang="fr-FR" sz="1400" i="1" dirty="0">
                  <a:solidFill>
                    <a:schemeClr val="bg1"/>
                  </a:solidFill>
                </a:rPr>
                <a:t>- Représentation d’un système sous-amorti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6537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35496" y="44624"/>
                <a:ext cx="9054511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IV. </a:t>
                </a:r>
                <a:r>
                  <a:rPr lang="fr-FR" sz="2000" b="1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Arial"/>
                  </a:rPr>
                  <a:t>Vibration </a:t>
                </a:r>
                <a:r>
                  <a:rPr lang="fr-FR" sz="2000" b="1" dirty="0">
                    <a:solidFill>
                      <a:srgbClr val="FFFF00"/>
                    </a:solidFill>
                    <a:latin typeface="Times New Roman"/>
                    <a:ea typeface="Times New Roman"/>
                    <a:cs typeface="Arial"/>
                  </a:rPr>
                  <a:t>forcée d’un </a:t>
                </a:r>
                <a:r>
                  <a:rPr lang="fr-FR" sz="2000" b="1" dirty="0" err="1">
                    <a:solidFill>
                      <a:srgbClr val="FFFF00"/>
                    </a:solidFill>
                    <a:latin typeface="Times New Roman"/>
                    <a:ea typeface="Times New Roman"/>
                    <a:cs typeface="Arial"/>
                  </a:rPr>
                  <a:t>SSDDL</a:t>
                </a:r>
                <a:r>
                  <a:rPr lang="fr-FR" sz="2000" b="1" dirty="0">
                    <a:solidFill>
                      <a:srgbClr val="FFFF00"/>
                    </a:solidFill>
                    <a:latin typeface="Times New Roman"/>
                    <a:ea typeface="Times New Roman"/>
                    <a:cs typeface="Arial"/>
                  </a:rPr>
                  <a:t> excitation harmonique </a:t>
                </a:r>
                <a:r>
                  <a:rPr lang="fr-FR" sz="2000" b="1" dirty="0" smtClean="0">
                    <a:solidFill>
                      <a:srgbClr val="FFFF00"/>
                    </a:solidFill>
                    <a:latin typeface="Times New Roman"/>
                    <a:ea typeface="Times New Roman"/>
                    <a:cs typeface="Arial"/>
                  </a:rPr>
                  <a:t>: </a:t>
                </a:r>
                <a:r>
                  <a:rPr lang="fr-FR" sz="2000" dirty="0" smtClean="0"/>
                  <a:t>C’est </a:t>
                </a:r>
                <a:r>
                  <a:rPr lang="fr-FR" sz="2000" dirty="0"/>
                  <a:t>l’étude des </a:t>
                </a:r>
                <a:r>
                  <a:rPr lang="fr-FR" sz="2000" dirty="0" err="1"/>
                  <a:t>SSDDL</a:t>
                </a:r>
                <a:r>
                  <a:rPr lang="fr-FR" sz="2000" dirty="0"/>
                  <a:t> soumis à des forces dont l’intensité peut être </a:t>
                </a:r>
                <a:endParaRPr lang="fr-FR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représentée </a:t>
                </a:r>
                <a:r>
                  <a:rPr lang="fr-FR" sz="2000" dirty="0"/>
                  <a:t>par des fonctions sinusoïdale en fonction du temps.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chemeClr val="accent1"/>
                    </a:solidFill>
                  </a:rPr>
                  <a:t>IV.1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. </a:t>
                </a:r>
                <a:r>
                  <a:rPr lang="fr-FR" sz="2000" dirty="0" smtClean="0">
                    <a:solidFill>
                      <a:schemeClr val="accent1"/>
                    </a:solidFill>
                    <a:latin typeface="Times New Roman"/>
                    <a:ea typeface="Times New Roman"/>
                  </a:rPr>
                  <a:t>Vibration non </a:t>
                </a:r>
                <a:r>
                  <a:rPr lang="fr-FR" sz="2000" dirty="0">
                    <a:solidFill>
                      <a:schemeClr val="accent1"/>
                    </a:solidFill>
                    <a:latin typeface="Times New Roman"/>
                    <a:ea typeface="Times New Roman"/>
                  </a:rPr>
                  <a:t>amortis </a:t>
                </a:r>
                <a:r>
                  <a:rPr lang="fr-FR" sz="2000" dirty="0" smtClean="0">
                    <a:solidFill>
                      <a:schemeClr val="accent1"/>
                    </a:solidFill>
                    <a:latin typeface="Times New Roman"/>
                    <a:ea typeface="Times New Roman"/>
                  </a:rPr>
                  <a:t>sous </a:t>
                </a:r>
                <a:r>
                  <a:rPr lang="fr-FR" sz="2000" dirty="0">
                    <a:solidFill>
                      <a:schemeClr val="accent1"/>
                    </a:solidFill>
                    <a:latin typeface="Times New Roman"/>
                    <a:ea typeface="Times New Roman"/>
                  </a:rPr>
                  <a:t>charge </a:t>
                </a:r>
                <a:r>
                  <a:rPr lang="fr-FR" sz="2000" dirty="0" smtClean="0">
                    <a:solidFill>
                      <a:schemeClr val="accent1"/>
                    </a:solidFill>
                    <a:latin typeface="Times New Roman"/>
                    <a:ea typeface="Times New Roman"/>
                  </a:rPr>
                  <a:t>harmonique</a:t>
                </a:r>
                <a:r>
                  <a:rPr lang="fr-FR" sz="2000" dirty="0">
                    <a:latin typeface="Times New Roman"/>
                    <a:ea typeface="Times New Roman"/>
                  </a:rPr>
                  <a:t> :</a:t>
                </a:r>
                <a:endParaRPr lang="fr-FR" sz="2000" dirty="0" smtClean="0">
                  <a:solidFill>
                    <a:schemeClr val="accent1"/>
                  </a:solidFill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L’équation </a:t>
                </a:r>
                <a:r>
                  <a:rPr lang="fr-FR" sz="2000" dirty="0"/>
                  <a:t>du mouvement donnée par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𝑀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𝐾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sin</m:t>
                    </m:r>
                    <m:r>
                      <a:rPr lang="fr-FR" sz="2000">
                        <a:latin typeface="Cambria Math"/>
                      </a:rPr>
                      <m:t>⁡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      </a:t>
                </a:r>
                <a:r>
                  <a:rPr lang="fr-FR" sz="2000" dirty="0" smtClean="0">
                    <a:solidFill>
                      <a:srgbClr val="FF3300"/>
                    </a:solidFill>
                  </a:rPr>
                  <a:t>(3.1)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générale est </a:t>
                </a:r>
                <a:r>
                  <a:rPr lang="fr-FR" sz="2000" dirty="0" smtClean="0"/>
                  <a:t>: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h</m:t>
                        </m:r>
                        <m:r>
                          <a:rPr lang="fr-FR" sz="2000" i="1">
                            <a:latin typeface="Cambria Math"/>
                          </a:rPr>
                          <m:t>𝑜𝑚𝑜𝑔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𝑛𝑒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(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  <m:r>
                          <a:rPr lang="fr-FR" sz="20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𝑝𝑎𝑟𝑡𝑖𝑐𝑢𝑙𝑖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(3.2)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Avec</a:t>
                </a:r>
                <a:r>
                  <a:rPr lang="fr-FR" sz="2000" dirty="0"/>
                  <a:t> </a:t>
                </a:r>
                <a:r>
                  <a:rPr lang="fr-FR" sz="2000" dirty="0" smtClean="0"/>
                  <a:t>: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h</m:t>
                        </m:r>
                        <m:r>
                          <a:rPr lang="fr-FR" sz="2000" i="1">
                            <a:latin typeface="Cambria Math"/>
                          </a:rPr>
                          <m:t>𝑜𝑚𝑜𝑔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𝑛𝑒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𝐴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2000" dirty="0"/>
                      <m:t>	</m:t>
                    </m:r>
                    <m:r>
                      <a:rPr lang="fr-FR" sz="2000" b="0" i="1" smtClean="0">
                        <a:latin typeface="Cambria Math"/>
                      </a:rPr>
                      <m:t>𝐵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(3.3)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𝑝𝑎𝑟𝑡𝑖𝑐𝑢𝑙𝑖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𝑟𝑒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</m:ba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					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(3.4)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On place </a:t>
                </a:r>
                <a:r>
                  <a:rPr lang="fr-FR" sz="2000" dirty="0" err="1" smtClean="0"/>
                  <a:t>éq.3.4</a:t>
                </a:r>
                <a:r>
                  <a:rPr lang="fr-FR" sz="2000" dirty="0" smtClean="0"/>
                  <a:t> dans On </a:t>
                </a:r>
                <a:r>
                  <a:rPr lang="fr-FR" sz="2000" dirty="0" err="1" smtClean="0"/>
                  <a:t>éq.3.1</a:t>
                </a:r>
                <a:r>
                  <a:rPr lang="fr-FR" sz="2000" dirty="0" smtClean="0"/>
                  <a:t>: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−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</m:ba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sin</m:t>
                    </m:r>
                    <m:r>
                      <a:rPr lang="fr-FR" sz="2000">
                        <a:latin typeface="Cambria Math"/>
                      </a:rPr>
                      <m:t>⁡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sin</m:t>
                    </m:r>
                    <m:r>
                      <a:rPr lang="fr-FR" sz="2000">
                        <a:latin typeface="Cambria Math"/>
                      </a:rPr>
                      <m:t>⁡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sin</m:t>
                    </m:r>
                    <m:r>
                      <a:rPr lang="fr-FR" sz="2000">
                        <a:latin typeface="Cambria Math"/>
                      </a:rPr>
                      <m:t>⁡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Et pour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/>
                      </a:rPr>
                      <m:t>≠0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en-AU" sz="2000" dirty="0"/>
                  <a:t>On a :	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  <m:r>
                          <a:rPr lang="en-AU" sz="2000" i="1">
                            <a:latin typeface="Cambria Math"/>
                          </a:rPr>
                          <m:t>.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𝐶</m:t>
                        </m:r>
                        <m:r>
                          <a:rPr lang="en-AU" sz="20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AU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  <m:r>
                          <a:rPr lang="en-AU" sz="2000" i="1">
                            <a:latin typeface="Cambria Math"/>
                          </a:rPr>
                          <m:t>.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A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AU" sz="2000" dirty="0"/>
                  <a:t> 	</a:t>
                </a:r>
                <a:r>
                  <a:rPr lang="en-AU" sz="2000" dirty="0" smtClean="0"/>
                  <a:t>== </a:t>
                </a:r>
                <a:r>
                  <a:rPr lang="en-AU" sz="2000" dirty="0"/>
                  <a:t>&gt; 	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−</m:t>
                    </m:r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AU" sz="2000" i="1">
                        <a:latin typeface="Cambria Math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en-A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2000" dirty="0"/>
                  <a:t>  </a:t>
                </a:r>
                <a:r>
                  <a:rPr lang="en-AU" sz="2000" dirty="0"/>
                  <a:t>			</a:t>
                </a:r>
                <a:endParaRPr lang="fr-FR" sz="2000" dirty="0"/>
              </a:p>
              <a:p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0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2000" dirty="0"/>
                  <a:t> 	(3.5) 	== &gt;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>
                    <a:solidFill>
                      <a:srgbClr val="FF3300"/>
                    </a:solidFill>
                  </a:rPr>
                  <a:t>(</a:t>
                </a:r>
                <a:r>
                  <a:rPr lang="fr-FR" sz="2000" dirty="0">
                    <a:solidFill>
                      <a:srgbClr val="FF3300"/>
                    </a:solidFill>
                  </a:rPr>
                  <a:t>3.6</a:t>
                </a:r>
                <a:r>
                  <a:rPr lang="fr-FR" sz="2000" dirty="0" smtClean="0">
                    <a:solidFill>
                      <a:srgbClr val="FF3300"/>
                    </a:solidFill>
                  </a:rPr>
                  <a:t>)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      Avec</a:t>
                </a:r>
                <a:r>
                  <a:rPr lang="fr-FR" sz="2000" dirty="0"/>
                  <a:t>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𝛽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</m:ba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 	 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(3.7) </a:t>
                </a:r>
              </a:p>
              <a:p>
                <a:r>
                  <a:rPr lang="fr-FR" sz="2000" dirty="0">
                    <a:sym typeface="Symbol"/>
                  </a:rPr>
                  <a:t>Où </a:t>
                </a:r>
                <a:r>
                  <a:rPr lang="fr-FR" sz="2000" dirty="0"/>
                  <a:t> : le rapport de la fréquence du chargement sur la fréquence naturelle du système.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624"/>
                <a:ext cx="9054511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72" r="-6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14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14" y="620688"/>
            <a:ext cx="243025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198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générale </a:t>
                </a:r>
                <a:r>
                  <a:rPr lang="fr-FR" sz="2000" dirty="0" smtClean="0"/>
                  <a:t>sera la superposition de deux solution </a:t>
                </a:r>
                <a:r>
                  <a:rPr lang="fr-FR" sz="2000" dirty="0"/>
                  <a:t> :</a:t>
                </a:r>
                <a:endParaRPr lang="fr-FR" sz="20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𝐴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𝐵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 (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latin typeface="Cambria Math"/>
                      </a:rPr>
                      <m:t>).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</m:ba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(3.8)</a:t>
                </a:r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	</a:t>
                </a:r>
                <a:endParaRPr lang="fr-FR" sz="2000" dirty="0" smtClean="0">
                  <a:solidFill>
                    <a:srgbClr val="FF33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fr-FR" sz="2000" dirty="0">
                  <a:solidFill>
                    <a:srgbClr val="FF3300"/>
                  </a:solidFill>
                </a:endParaRPr>
              </a:p>
              <a:p>
                <a:r>
                  <a:rPr lang="fr-FR" sz="2000" dirty="0" smtClean="0"/>
                  <a:t>A </a:t>
                </a:r>
                <a:r>
                  <a:rPr lang="fr-FR" sz="2000" dirty="0"/>
                  <a:t>et B seront donnés par les conditions initiales.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Si on a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</a:rPr>
                      <m:t>==&gt;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0.</m:t>
                                    </m:r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2000" dirty="0"/>
                  <a:t> , la réponse donnée par l’</a:t>
                </a:r>
                <a:r>
                  <a:rPr lang="fr-FR" sz="2000" dirty="0" err="1"/>
                  <a:t>éq</a:t>
                </a:r>
                <a:r>
                  <a:rPr lang="fr-FR" sz="2000" dirty="0"/>
                  <a:t>.(3.8) devient :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C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fr-FR" sz="2000" i="1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</a:t>
                </a:r>
                <a:r>
                  <a:rPr lang="fr-FR" sz="2000" dirty="0" smtClean="0">
                    <a:solidFill>
                      <a:srgbClr val="FF3300"/>
                    </a:solidFill>
                  </a:rPr>
                  <a:t>(</a:t>
                </a:r>
                <a:r>
                  <a:rPr lang="fr-FR" sz="2000" dirty="0">
                    <a:solidFill>
                      <a:srgbClr val="FF3300"/>
                    </a:solidFill>
                  </a:rPr>
                  <a:t>3.9</a:t>
                </a:r>
                <a:r>
                  <a:rPr lang="fr-FR" sz="2000" dirty="0" smtClean="0">
                    <a:solidFill>
                      <a:srgbClr val="FF3300"/>
                    </a:solidFill>
                  </a:rPr>
                  <a:t>)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 Où</a:t>
                </a:r>
                <a:r>
                  <a:rPr lang="fr-FR" sz="2000" dirty="0"/>
                  <a:t> 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2000" dirty="0"/>
                  <a:t> </a:t>
                </a:r>
                <a:r>
                  <a:rPr lang="fr-FR" sz="2000" dirty="0" smtClean="0"/>
                  <a:t>: </a:t>
                </a:r>
                <a:r>
                  <a:rPr lang="fr-FR" sz="2000" dirty="0"/>
                  <a:t>Le déplacement statique, c’est le déplacement qui serait produit par la force </a:t>
                </a:r>
                <a:r>
                  <a:rPr lang="fr-FR" sz="2000" i="1" dirty="0" err="1"/>
                  <a:t>P</a:t>
                </a:r>
                <a:r>
                  <a:rPr lang="fr-FR" sz="2000" i="1" baseline="-25000" dirty="0" err="1"/>
                  <a:t>0</a:t>
                </a:r>
                <a:r>
                  <a:rPr lang="fr-FR" sz="2000" dirty="0"/>
                  <a:t> appliquée statiquement.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 : Facteur d’amplification </a:t>
                </a:r>
                <a:r>
                  <a:rPr lang="fr-FR" sz="2000" dirty="0" smtClean="0"/>
                  <a:t>dynamique (D)</a:t>
                </a:r>
                <a:r>
                  <a:rPr lang="fr-FR" sz="2000" dirty="0"/>
                  <a:t> ; représentant l’effet d’amplification dynamique de la charge harmonique.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2000" dirty="0"/>
              </a:p>
              <a:p>
                <a:r>
                  <a:rPr lang="fr-FR" sz="2000" dirty="0"/>
                  <a:t> 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15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162028" y="710698"/>
            <a:ext cx="2304256" cy="540060"/>
          </a:xfrm>
          <a:prstGeom prst="rect">
            <a:avLst/>
          </a:prstGeom>
          <a:solidFill>
            <a:schemeClr val="accent1">
              <a:alpha val="49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746702"/>
            <a:ext cx="2880320" cy="540060"/>
          </a:xfrm>
          <a:prstGeom prst="rect">
            <a:avLst/>
          </a:prstGeom>
          <a:solidFill>
            <a:srgbClr val="FF0000">
              <a:alpha val="24000"/>
            </a:srgb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665356" y="1335301"/>
            <a:ext cx="323418" cy="20020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15616" y="1535503"/>
            <a:ext cx="3420381" cy="646331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Composante transitoire dépendant</a:t>
            </a:r>
          </a:p>
          <a:p>
            <a:r>
              <a:rPr lang="fr-FR" sz="1800" dirty="0" smtClean="0"/>
              <a:t>Des conditions initiales (p(t))=0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5083303" y="1476747"/>
            <a:ext cx="3600400" cy="646331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Composante stationnaire dépendant</a:t>
            </a:r>
          </a:p>
          <a:p>
            <a:r>
              <a:rPr lang="fr-FR" sz="1800" dirty="0" smtClean="0"/>
              <a:t>Du chargement appliquée</a:t>
            </a:r>
            <a:endParaRPr lang="fr-FR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084168" y="1261989"/>
            <a:ext cx="144016" cy="21475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73" y="5705872"/>
            <a:ext cx="2374712" cy="103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983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179512" y="-27384"/>
                <a:ext cx="8929718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IV</a:t>
                </a:r>
                <a:r>
                  <a:rPr lang="fr-FR" sz="2000" b="1" dirty="0" err="1" smtClean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.2</a:t>
                </a:r>
                <a:r>
                  <a:rPr lang="fr-FR" sz="20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. </a:t>
                </a:r>
                <a:r>
                  <a:rPr lang="fr-FR" sz="2000" b="1" dirty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Réponse des systèmes amortis à une charge harmonique :</a:t>
                </a:r>
                <a:endParaRPr lang="fr-FR" sz="1800" dirty="0">
                  <a:solidFill>
                    <a:srgbClr val="FFC000"/>
                  </a:solidFill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L’équation </a:t>
                </a:r>
                <a:r>
                  <a:rPr lang="fr-FR" sz="2000" dirty="0"/>
                  <a:t>du mouvement est s’écrie  :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𝑀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𝐾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sin</m:t>
                    </m:r>
                    <m:r>
                      <a:rPr lang="fr-FR" sz="2000">
                        <a:latin typeface="Cambria Math"/>
                      </a:rPr>
                      <m:t>⁡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solidFill>
                      <a:srgbClr val="FF3300"/>
                    </a:solidFill>
                  </a:rPr>
                  <a:t>(3.10)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La solution est de la forme :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h</m:t>
                        </m:r>
                        <m:r>
                          <a:rPr lang="fr-FR" sz="2000" i="1">
                            <a:latin typeface="Cambria Math"/>
                          </a:rPr>
                          <m:t>𝑜𝑚𝑜𝑔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𝑛𝑒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(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  <m:r>
                          <a:rPr lang="fr-FR" sz="20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𝑝𝑎𝑟𝑡𝑖𝑐𝑢𝑙𝑖</m:t>
                        </m:r>
                        <m:r>
                          <a:rPr lang="fr-FR" sz="2000" i="1">
                            <a:latin typeface="Cambria Math"/>
                          </a:rPr>
                          <m:t>è</m:t>
                        </m:r>
                        <m:r>
                          <a:rPr lang="fr-FR" sz="2000" i="1">
                            <a:latin typeface="Cambria Math"/>
                          </a:rPr>
                          <m:t>𝑟𝑒</m:t>
                        </m:r>
                        <m:r>
                          <m:rPr>
                            <m:nor/>
                          </m:rPr>
                          <a:rPr lang="fr-FR" sz="2000"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rgbClr val="FF3300"/>
                            </a:solidFill>
                          </a:rPr>
                          <m:t>(3.12) </m:t>
                        </m:r>
                      </m:sub>
                    </m:sSub>
                  </m:oMath>
                </a14:m>
                <a:endParaRPr lang="fr-FR" sz="2000" dirty="0">
                  <a:latin typeface="Times New Roman"/>
                  <a:ea typeface="Times New Roman"/>
                  <a:cs typeface="Arial"/>
                </a:endParaRPr>
              </a:p>
              <a:p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Et 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comme on a 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𝑐𝑟</m:t>
                        </m:r>
                      </m:sub>
                    </m:sSub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=2.</m:t>
                    </m:r>
                    <m:rad>
                      <m:radPr>
                        <m:degHide m:val="on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e>
                    </m:ra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=2.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 == &gt;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=2.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On divise </a:t>
                </a:r>
                <a:r>
                  <a:rPr lang="fr-FR" sz="2000" dirty="0" err="1">
                    <a:effectLst/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.(3.10) par m :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+2.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𝜉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Sup>
                      <m:sSubSup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den>
                    </m:f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m:rPr>
                        <m:sty m:val="p"/>
                      </m:rPr>
                      <a:rPr lang="fr-FR" sz="1800"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r>
                      <a:rPr lang="fr-FR" sz="1800">
                        <a:latin typeface="Cambria Math"/>
                        <a:ea typeface="Calibri"/>
                        <a:cs typeface="Cambria Math"/>
                      </a:rPr>
                      <m:t>⁡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8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(3.11)</a:t>
                </a:r>
                <a:endParaRPr lang="fr-FR" sz="2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)=</m:t>
                              </m:r>
                              <m:sSup>
                                <m:sSup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𝜉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800" i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cos</m:t>
                                  </m:r>
                                  <m:r>
                                    <a:rPr lang="fr-FR" sz="1800" i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⁡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)+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𝐵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.</m:t>
                                      </m:r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fr-FR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</m:t>
                              </m:r>
                              <m:r>
                                <a:rPr lang="fr-FR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</m:t>
                              </m:r>
                              <m:r>
                                <a:rPr lang="fr-F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(3.12)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𝜔</m:t>
                                      </m:r>
                                    </m:e>
                                  </m:ba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𝜔</m:t>
                                      </m:r>
                                    </m:e>
                                  </m:ba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</m:t>
                              </m:r>
                              <m:r>
                                <a:rPr lang="fr-FR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</m:t>
                              </m:r>
                              <m:r>
                                <a:rPr lang="fr-F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(3.13)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800" dirty="0">
                  <a:effectLst/>
                  <a:latin typeface="Times New Roman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On remplace </a:t>
                </a:r>
                <a:r>
                  <a:rPr lang="fr-FR" sz="1800" dirty="0" err="1">
                    <a:effectLst/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.(3.13) dans l’</a:t>
                </a:r>
                <a:r>
                  <a:rPr lang="fr-FR" sz="1800" dirty="0" err="1">
                    <a:effectLst/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.(3.11), on aura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p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p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+2.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𝜔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𝜉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bar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</m:ba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−</m:t>
                          </m:r>
                          <m:r>
                            <a:rPr lang="fr-FR" sz="1800" i="1">
                              <a:latin typeface="Cambria Math"/>
                              <a:ea typeface="Calibri"/>
                              <a:cs typeface="Times New Roman"/>
                            </a:rPr>
                            <m:t>2.</m:t>
                          </m:r>
                          <m:sSub>
                            <m:sSubPr>
                              <m:ctrlPr>
                                <a:rPr lang="fr-FR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800" i="1"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latin typeface="Cambria Math"/>
                              <a:ea typeface="Calibri"/>
                              <a:cs typeface="Times New Roman"/>
                            </a:rPr>
                            <m:t>𝜉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bar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</m:ba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bar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</m:ba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     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sSubSup>
                        <m:sSubSup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𝜔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bSup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𝑠𝑖𝑛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bar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</m:ba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fr-FR" sz="1800" b="0" i="1" smtClean="0">
                          <a:effectLst/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sSubSup>
                        <m:sSubSup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𝜔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bSup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bar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</m:ba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sin</m:t>
                      </m:r>
                      <m:r>
                        <a:rPr lang="fr-FR" sz="1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⁡</m:t>
                      </m:r>
                      <m:r>
                        <a:rPr lang="fr-FR" sz="1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bar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</m:e>
                      </m:bar>
                      <m:r>
                        <a:rPr lang="fr-FR" sz="1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fr-FR" sz="1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𝑡</m:t>
                      </m:r>
                      <m:r>
                        <a:rPr lang="fr-FR" sz="1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Sup>
                          <m:sSub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+2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Sup>
                          <m:sSub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Cette équation est nul si 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Arial"/>
                              </a:rPr>
                              <m:t>−</m:t>
                            </m: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Arial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marL="449580" indent="44958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                        </m:t>
                    </m:r>
                    <m:r>
                      <a:rPr lang="fr-FR" sz="18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(3.14)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	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27384"/>
                <a:ext cx="8929718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613" t="-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16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33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 sz="2000" dirty="0" smtClean="0"/>
                  <a:t> 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𝜉𝛽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𝜉𝛽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fr-FR" sz="1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fr-FR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𝜉𝛽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fr-FR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                                   </m:t>
                    </m:r>
                    <m:r>
                      <a:rPr lang="fr-FR" sz="1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(3.15)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Donc la solution devient :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</m:sSup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)+</m:t>
                        </m:r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𝜉𝛽</m:t>
                                </m:r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16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(1−</m:t>
                        </m:r>
                        <m:sSup>
                          <m:sSup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fr-FR" sz="1600" i="1">
                            <a:latin typeface="Cambria Math"/>
                            <a:ea typeface="Times New Roman"/>
                            <a:cs typeface="Arial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𝜉𝛽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         </a:t>
                </a:r>
                <a:r>
                  <a:rPr lang="fr-FR" sz="11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1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3.16)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i="1" u="sng" dirty="0" smtClean="0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Remarque</a:t>
                </a:r>
                <a:r>
                  <a:rPr lang="fr-FR" sz="1800" i="1" u="sng" dirty="0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 :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</a:rPr>
                  <a:t>Le premier parti représente le mouvement transitoire est un mouvement amorti (présence de </a:t>
                </a:r>
                <a:r>
                  <a:rPr lang="fr-FR" sz="2000" dirty="0">
                    <a:effectLst/>
                    <a:latin typeface="Calibri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20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</a:rPr>
                  <a:t> va donc disparaitre rapidement avec le temps.</a:t>
                </a:r>
                <a:endParaRPr lang="fr-FR" sz="2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</a:rPr>
                  <a:t>Le mouvement permanent s’effectue avec la même pulsation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ar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</m:ba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</a:rPr>
                  <a:t> que la force excitatrice mais avec un angle de déphasage.</a:t>
                </a:r>
                <a:endParaRPr lang="fr-FR" sz="2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L’équation (3.16) s’écrit de la façon suivante 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20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marL="449580" indent="44958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)+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𝑣𝑡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𝑡𝑟𝑎𝑛𝑠𝑖𝑡𝑜𝑖𝑟𝑒</m:t>
                        </m:r>
                      </m:den>
                    </m:f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𝜌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𝜃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𝑣𝑡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𝑝𝑒𝑟𝑚𝑎𝑛𝑒𝑛𝑡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             </a:t>
                </a:r>
                <a:r>
                  <a:rPr lang="fr-FR" sz="1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3.17)</a:t>
                </a:r>
                <a:endParaRPr lang="fr-FR" sz="2800" dirty="0" smtClean="0">
                  <a:latin typeface="Calibri"/>
                  <a:ea typeface="Times New Roman"/>
                  <a:cs typeface="Arial"/>
                </a:endParaRPr>
              </a:p>
              <a:p>
                <a:pPr marL="449580" indent="44958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r>
                        <a:rPr lang="fr-FR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𝜉𝛽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𝜉𝛽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49580" indent="44958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		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             </a:t>
                </a: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3.18)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𝑡𝑔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0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𝜉𝛽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</a:rPr>
                  <a:t>		(on a un retard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𝜉𝛽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</a:rPr>
                  <a:t>)		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(3.19)</a:t>
                </a:r>
                <a:r>
                  <a:rPr lang="fr-FR" sz="2000" dirty="0">
                    <a:effectLst/>
                    <a:latin typeface="Times New Roman"/>
                    <a:ea typeface="Times New Roman"/>
                  </a:rPr>
                  <a:t>		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endParaRPr lang="fr-FR" sz="2000" dirty="0"/>
              </a:p>
              <a:p>
                <a:r>
                  <a:rPr lang="fr-FR" sz="2000" dirty="0"/>
                  <a:t>						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17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372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6967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 sz="2000" b="1" dirty="0" smtClean="0">
                    <a:solidFill>
                      <a:srgbClr val="FF0000"/>
                    </a:solidFill>
                  </a:rPr>
                  <a:t> </a:t>
                </a:r>
                <a:r>
                  <a:rPr lang="fr-FR" sz="1800" b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/>
                  <a:t>L’équation </a:t>
                </a:r>
                <a:r>
                  <a:rPr lang="fr-FR" sz="1800" dirty="0"/>
                  <a:t>(3.17) :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𝜌</m:t>
                    </m:r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1800" dirty="0"/>
                  <a:t>      et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𝑡𝑔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</a:rPr>
                          <m:t>2</m:t>
                        </m:r>
                        <m:r>
                          <a:rPr lang="fr-FR" sz="1800" i="1">
                            <a:latin typeface="Cambria Math"/>
                          </a:rPr>
                          <m:t>𝜉𝛽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1800">
                        <a:latin typeface="Cambria Math"/>
                      </a:rPr>
                      <m:t>  </m:t>
                    </m:r>
                  </m:oMath>
                </a14:m>
                <a:endParaRPr lang="fr-FR" sz="1800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 dirty="0" smtClean="0">
                    <a:solidFill>
                      <a:srgbClr val="FFFFFF"/>
                    </a:solidFill>
                  </a:rPr>
                  <a:t>On </a:t>
                </a:r>
                <a:r>
                  <a:rPr lang="fr-FR" sz="1800" dirty="0">
                    <a:solidFill>
                      <a:srgbClr val="FFFFFF"/>
                    </a:solidFill>
                  </a:rPr>
                  <a:t>pose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FFFFFF"/>
                        </a:solidFill>
                        <a:latin typeface="Cambria Math"/>
                      </a:rPr>
                      <m:t>𝜆</m:t>
                    </m:r>
                    <m:r>
                      <a:rPr lang="fr-FR" sz="1800" i="1">
                        <a:solidFill>
                          <a:srgbClr val="FFFF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𝜌</m:t>
                        </m:r>
                      </m:num>
                      <m:den>
                        <m:f>
                          <m:fPr>
                            <m:ctrlPr>
                              <a:rPr lang="fr-FR" sz="1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fr-FR" sz="1800" i="1">
                        <a:solidFill>
                          <a:srgbClr val="FFFF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1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solidFill>
                                              <a:srgbClr val="FF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solidFill>
                                              <a:srgbClr val="FFFFFF"/>
                                            </a:solidFill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solidFill>
                                              <a:srgbClr val="FFFF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18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 (3.20)</a:t>
                </a:r>
                <a:endParaRPr lang="fr-FR" sz="1800" b="1" dirty="0">
                  <a:solidFill>
                    <a:srgbClr val="FF0000"/>
                  </a:solidFill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Le rapport de l’amplitude de la réponse en mouvement permanent et du déplacement statique qui serait produit par la force </a:t>
                </a:r>
                <a:r>
                  <a:rPr lang="fr-FR" sz="2000" i="1" dirty="0" err="1"/>
                  <a:t>P</a:t>
                </a:r>
                <a:r>
                  <a:rPr lang="fr-FR" sz="2000" i="1" baseline="-25000" dirty="0" err="1"/>
                  <a:t>0</a:t>
                </a:r>
                <a:r>
                  <a:rPr lang="fr-FR" sz="2000" dirty="0"/>
                  <a:t> s’appelle facteur d’amplification dynamique</a:t>
                </a:r>
                <a:r>
                  <a:rPr lang="fr-FR" sz="2000" dirty="0" smtClean="0"/>
                  <a:t>.</a:t>
                </a:r>
                <a:r>
                  <a:rPr lang="fr-FR" sz="2000" dirty="0"/>
                  <a:t> </a:t>
                </a:r>
                <a:r>
                  <a:rPr lang="fr-FR" sz="2800" dirty="0"/>
                  <a:t> </a:t>
                </a:r>
                <a:r>
                  <a:rPr lang="fr-FR" sz="2400" dirty="0">
                    <a:latin typeface="Times New Roman"/>
                    <a:ea typeface="Times New Roman"/>
                    <a:cs typeface="Arial"/>
                  </a:rPr>
                  <a:t>  </a:t>
                </a:r>
                <a:r>
                  <a:rPr lang="fr-FR" sz="2000" dirty="0"/>
                  <a:t>Comme on peut le voir de l’</a:t>
                </a:r>
                <a:r>
                  <a:rPr lang="fr-FR" sz="2000" dirty="0" err="1"/>
                  <a:t>éq</a:t>
                </a:r>
                <a:r>
                  <a:rPr lang="fr-FR" sz="2000" dirty="0"/>
                  <a:t>.(3.17) la courbe du mouvement total peut être obtenue en faisons la somme produit par la courbe du mouvement transitoire avec la courbe du mouvement permanent.</a:t>
                </a:r>
              </a:p>
              <a:p>
                <a:pPr>
                  <a:lnSpc>
                    <a:spcPct val="150000"/>
                  </a:lnSpc>
                </a:pPr>
                <a:endParaRPr lang="fr-FR" sz="24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696744"/>
              </a:xfrm>
              <a:prstGeom prst="rect">
                <a:avLst/>
              </a:prstGeom>
              <a:blipFill rotWithShape="1">
                <a:blip r:embed="rId4"/>
                <a:stretch>
                  <a:fillRect l="-621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18</a:t>
            </a:fld>
            <a:endParaRPr lang="fr-B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009097"/>
              </p:ext>
            </p:extLst>
          </p:nvPr>
        </p:nvGraphicFramePr>
        <p:xfrm>
          <a:off x="2051720" y="3830588"/>
          <a:ext cx="6139672" cy="2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Image bitmap" r:id="rId5" imgW="8733333" imgH="5323810" progId="PBrush">
                  <p:embed/>
                </p:oleObj>
              </mc:Choice>
              <mc:Fallback>
                <p:oleObj name="Image bitmap" r:id="rId5" imgW="8733333" imgH="53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830588"/>
                        <a:ext cx="6139672" cy="2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6974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b="1" dirty="0" smtClean="0">
                    <a:solidFill>
                      <a:srgbClr val="FFC000"/>
                    </a:solidFill>
                  </a:rPr>
                  <a:t>IV.4.</a:t>
                </a:r>
                <a:r>
                  <a:rPr lang="fr-FR" sz="18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b="1" dirty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Résonance :</a:t>
                </a:r>
                <a:endParaRPr lang="fr-FR" sz="1600" dirty="0">
                  <a:solidFill>
                    <a:srgbClr val="FFC000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D’après la formule (3.20)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== &gt;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𝛽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L’effet de la résonance produit dans le cas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den>
                    </m:f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=1==&gt; 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𝛽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Donc on a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𝜉</m:t>
                        </m:r>
                      </m:den>
                    </m:f>
                  </m:oMath>
                </a14:m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    On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cherche  </a:t>
                </a:r>
                <a:r>
                  <a:rPr lang="fr-FR" sz="18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</a:t>
                </a:r>
                <a:r>
                  <a:rPr lang="fr-FR" sz="1800" baseline="-25000" dirty="0">
                    <a:latin typeface="Times New Roman"/>
                    <a:ea typeface="Times New Roman"/>
                    <a:cs typeface="Arial"/>
                  </a:rPr>
                  <a:t>max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  <m:t>𝜆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den>
                    </m:f>
                    <m:r>
                      <a:rPr lang="fr-FR" sz="20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sz="20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fr-FR" sz="2000" i="1"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sz="2000" i="1"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sz="2000" i="1"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sz="20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sz="20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  <m:r>
                                              <a:rPr lang="fr-FR" sz="20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𝜉𝛽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sz="20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== &gt; 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𝜆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𝛽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fr-FR" sz="20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FR" sz="2000" i="1">
                                                      <a:effectLst/>
                                                      <a:latin typeface="Cambria Math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2000" i="1">
                                                      <a:effectLst/>
                                                      <a:latin typeface="Cambria Math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2000" i="1">
                                                      <a:effectLst/>
                                                      <a:latin typeface="Cambria Math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sz="20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sz="20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fr-FR" sz="2000" i="1"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𝜉𝛽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sz="20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−3/2</m:t>
                          </m:r>
                        </m:sup>
                      </m:sSup>
                      <m:r>
                        <a:rPr lang="fr-FR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𝛽</m:t>
                              </m:r>
                            </m:e>
                          </m:d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  <m:d>
                            <m:dPr>
                              <m:ctrlP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𝜉𝛽</m:t>
                              </m:r>
                            </m:e>
                          </m:d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fr-FR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𝜉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==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&gt;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𝛽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𝜉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𝛽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=0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 == &gt;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=0 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=0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=1−</m:t>
                            </m:r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 == &gt;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=0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1−2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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est définie si :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1−2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== &gt;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sz="20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0.707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r>
                  <a:rPr lang="fr-FR" sz="2000" i="1" u="sng" dirty="0">
                    <a:solidFill>
                      <a:srgbClr val="FF0000"/>
                    </a:solidFill>
                  </a:rPr>
                  <a:t>Remarque </a:t>
                </a:r>
                <a:r>
                  <a:rPr lang="fr-FR" sz="2000" i="1" u="sng" dirty="0" smtClean="0">
                    <a:solidFill>
                      <a:srgbClr val="FF0000"/>
                    </a:solidFill>
                  </a:rPr>
                  <a:t>:</a:t>
                </a:r>
                <a:r>
                  <a:rPr lang="fr-FR" sz="2000" dirty="0"/>
                  <a:t>Pour de faible amortissement il y a très peu de différence entre </a:t>
                </a:r>
                <a:r>
                  <a:rPr lang="fr-FR" sz="2000" dirty="0">
                    <a:sym typeface="Symbol"/>
                  </a:rPr>
                  <a:t></a:t>
                </a:r>
                <a:r>
                  <a:rPr lang="fr-FR" sz="2000" baseline="-25000" dirty="0"/>
                  <a:t>max</a:t>
                </a:r>
                <a:r>
                  <a:rPr lang="fr-FR" sz="2000" dirty="0"/>
                  <a:t> et </a:t>
                </a:r>
                <a:r>
                  <a:rPr lang="fr-FR" sz="2000" dirty="0">
                    <a:sym typeface="Symbol"/>
                  </a:rPr>
                  <a:t></a:t>
                </a:r>
                <a:r>
                  <a:rPr lang="fr-FR" sz="2000" baseline="-25000" dirty="0"/>
                  <a:t>Résonance</a:t>
                </a:r>
                <a:r>
                  <a:rPr lang="fr-FR" sz="2000" dirty="0"/>
                  <a:t>  (</a:t>
                </a:r>
                <a:r>
                  <a:rPr lang="fr-FR" sz="2000" dirty="0">
                    <a:sym typeface="Symbol"/>
                  </a:rPr>
                  <a:t></a:t>
                </a:r>
                <a:r>
                  <a:rPr lang="fr-FR" sz="2000" dirty="0"/>
                  <a:t>=1).</a:t>
                </a:r>
              </a:p>
              <a:p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2000" dirty="0"/>
                  <a:t>				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t="-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19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998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44624"/>
                <a:ext cx="8822214" cy="681337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II. Formulation de </a:t>
                </a:r>
                <a:r>
                  <a:rPr lang="en-US" sz="2000" b="1" kern="0" dirty="0" err="1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l’équation</a:t>
                </a:r>
                <a:r>
                  <a:rPr lang="en-US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 du </a:t>
                </a:r>
                <a:r>
                  <a:rPr lang="en-US" sz="2000" b="1" kern="0" dirty="0" err="1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mouvement</a:t>
                </a:r>
                <a:r>
                  <a:rPr lang="fr-FR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: </a:t>
                </a:r>
                <a:r>
                  <a:rPr lang="fr-FR" sz="2000" dirty="0">
                    <a:latin typeface="Times New Roman"/>
                    <a:ea typeface="Calibri"/>
                    <a:cs typeface="Arial"/>
                  </a:rPr>
                  <a:t>En dynamique des structures, on cite les méthodes nécessaires pour formuler l’équation du mouvement d’un seul degré de liberté (</a:t>
                </a:r>
                <a:r>
                  <a:rPr lang="fr-FR" sz="2000" dirty="0" err="1">
                    <a:latin typeface="Times New Roman"/>
                    <a:ea typeface="Calibri"/>
                    <a:cs typeface="Arial"/>
                  </a:rPr>
                  <a:t>SSDDL</a:t>
                </a:r>
                <a:r>
                  <a:rPr lang="fr-FR" sz="2000" dirty="0">
                    <a:latin typeface="Times New Roman"/>
                    <a:ea typeface="Calibri"/>
                    <a:cs typeface="Arial"/>
                  </a:rPr>
                  <a:t>) :Le principe de </a:t>
                </a: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d’Alembert; Le </a:t>
                </a:r>
                <a:r>
                  <a:rPr lang="fr-FR" sz="2000" dirty="0">
                    <a:latin typeface="Times New Roman"/>
                    <a:ea typeface="Calibri"/>
                    <a:cs typeface="Arial"/>
                  </a:rPr>
                  <a:t>principe de </a:t>
                </a: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Hamilton et </a:t>
                </a:r>
                <a:r>
                  <a:rPr lang="fr-FR" sz="2000" dirty="0">
                    <a:latin typeface="Times New Roman"/>
                    <a:ea typeface="Calibri"/>
                  </a:rPr>
                  <a:t>Le principe des déplacements </a:t>
                </a:r>
                <a:r>
                  <a:rPr lang="fr-FR" sz="2000" dirty="0" smtClean="0">
                    <a:latin typeface="Times New Roman"/>
                    <a:ea typeface="Calibri"/>
                  </a:rPr>
                  <a:t>virtuels. En général  l'équation du mouvement prend la forme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>
                  <a:latin typeface="Times New Roman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Il s’agit d’une équation </a:t>
                </a:r>
                <a:r>
                  <a:rPr lang="fr-FR" sz="2000" kern="0" dirty="0" smtClean="0">
                    <a:solidFill>
                      <a:srgbClr val="FF0000"/>
                    </a:solidFill>
                    <a:latin typeface="Times New Roman"/>
                    <a:ea typeface="+mj-ea"/>
                    <a:cs typeface="+mj-cs"/>
                  </a:rPr>
                  <a:t>différentielle linéaire d’ordre 2</a:t>
                </a:r>
                <a:endParaRPr lang="fr-FR" sz="2000" kern="0" dirty="0">
                  <a:solidFill>
                    <a:srgbClr val="FF0000"/>
                  </a:solidFill>
                  <a:latin typeface="Times New Roman"/>
                  <a:ea typeface="+mj-ea"/>
                  <a:cs typeface="+mj-cs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rgbClr val="FFFF00"/>
                    </a:solidFill>
                  </a:rPr>
                  <a:t>II.1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. </a:t>
                </a:r>
                <a:r>
                  <a:rPr lang="fr-FR" sz="2000" b="1" dirty="0">
                    <a:solidFill>
                      <a:srgbClr val="FFFF00"/>
                    </a:solidFill>
                  </a:rPr>
                  <a:t>Modélisation 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fr-FR" sz="2000" dirty="0"/>
                  <a:t>Le </a:t>
                </a:r>
                <a:r>
                  <a:rPr lang="fr-FR" sz="2000" dirty="0" err="1"/>
                  <a:t>SSDDL</a:t>
                </a:r>
                <a:r>
                  <a:rPr lang="fr-FR" sz="2000" dirty="0"/>
                  <a:t> est simplement représenté par le modèle </a:t>
                </a:r>
                <a:r>
                  <a:rPr lang="fr-FR" sz="2000" dirty="0" smtClean="0"/>
                  <a:t>ci-dessus</a:t>
                </a:r>
                <a:r>
                  <a:rPr lang="fr-FR" sz="2000" dirty="0"/>
                  <a:t> 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Un </a:t>
                </a:r>
                <a:r>
                  <a:rPr lang="fr-FR" sz="2000" dirty="0"/>
                  <a:t>tel système est caractérisé par un seul degré de liberté (déplacement suivant x), c’est pourquoi il est appelé 1 </a:t>
                </a:r>
                <a:r>
                  <a:rPr lang="fr-FR" sz="2000" dirty="0" err="1"/>
                  <a:t>SSDDL</a:t>
                </a:r>
                <a:r>
                  <a:rPr lang="fr-FR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rgbClr val="FFFF00"/>
                    </a:solidFill>
                  </a:rPr>
                  <a:t>II.2</a:t>
                </a:r>
                <a:r>
                  <a:rPr lang="fr-FR" sz="2000" b="1" dirty="0">
                    <a:solidFill>
                      <a:srgbClr val="FFFF00"/>
                    </a:solidFill>
                  </a:rPr>
                  <a:t>. Principe 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d’Alembert:</a:t>
                </a:r>
                <a:endParaRPr lang="fr-FR" sz="2000" b="1" dirty="0">
                  <a:solidFill>
                    <a:srgbClr val="FFFF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FFC000"/>
                    </a:solidFill>
                  </a:rPr>
                  <a:t>a/ cas d’une excitation extérieure 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: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/>
                  <a:t>La seconde loi de Newton traduit : que variation de la quantité de mouvement d’une masse m quelconque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fr-FR" sz="20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  <a:cs typeface="Times New Roman"/>
                              </a:rPr>
                              <m:t>𝑑𝑥</m:t>
                            </m:r>
                          </m:num>
                          <m:den>
                            <m:r>
                              <a:rPr lang="fr-FR" sz="2000" i="1">
                                <a:latin typeface="Cambria Math"/>
                                <a:cs typeface="Times New Roman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 s’accroit proportionnellement à la résultante des efforts extérieure p(t</a:t>
                </a:r>
                <a:r>
                  <a:rPr lang="fr-FR" sz="2000" dirty="0" smtClean="0"/>
                  <a:t>):</a:t>
                </a:r>
                <a:r>
                  <a:rPr lang="fr-FR" sz="2000" dirty="0" smtClean="0">
                    <a:latin typeface="Times New Roman"/>
                    <a:ea typeface="Times New Roman"/>
                  </a:rPr>
                  <a:t> </a:t>
                </a:r>
                <a:r>
                  <a:rPr lang="fr-FR" sz="2000" dirty="0">
                    <a:latin typeface="Times New Roman"/>
                    <a:ea typeface="Times New Roman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𝑑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fr-FR" sz="20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  <a:cs typeface="Times New Roman"/>
                              </a:rPr>
                              <m:t>𝑑𝑥</m:t>
                            </m:r>
                          </m:num>
                          <m:den>
                            <m:r>
                              <a:rPr lang="fr-FR" sz="2000" i="1">
                                <a:latin typeface="Cambria Math"/>
                                <a:cs typeface="Times New Roman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fr-FR" sz="2000" i="1">
                        <a:latin typeface="Cambria Math"/>
                        <a:cs typeface="Times New Roman"/>
                      </a:rPr>
                      <m:t>=</m:t>
                    </m:r>
                    <m:r>
                      <a:rPr lang="fr-FR" sz="2000" b="0" i="1" smtClean="0">
                        <a:latin typeface="Cambria Math"/>
                        <a:cs typeface="Times New Roman"/>
                      </a:rPr>
                      <m:t>𝑃</m:t>
                    </m:r>
                    <m:r>
                      <a:rPr lang="fr-FR" sz="2000" i="1">
                        <a:latin typeface="Cambria Math"/>
                        <a:cs typeface="Times New Roman"/>
                      </a:rPr>
                      <m:t>(</m:t>
                    </m:r>
                    <m:r>
                      <a:rPr lang="fr-FR" sz="2000" i="1">
                        <a:latin typeface="Cambria Math"/>
                        <a:cs typeface="Times New Roman"/>
                      </a:rPr>
                      <m:t>𝑡</m:t>
                    </m:r>
                    <m:r>
                      <a:rPr lang="fr-FR" sz="2000" i="1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/>
                    <a:ea typeface="Times New Roman"/>
                  </a:rPr>
                  <a:t>					</a:t>
                </a:r>
                <a:r>
                  <a:rPr lang="fr-FR" sz="2000" dirty="0"/>
                  <a:t> </a:t>
                </a:r>
                <a:endParaRPr lang="fr-FR" sz="2000" b="1" dirty="0"/>
              </a:p>
              <a:p>
                <a:pPr algn="just">
                  <a:lnSpc>
                    <a:spcPct val="150000"/>
                  </a:lnSpc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dirty="0" smtClean="0"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4624"/>
                <a:ext cx="8822214" cy="6813376"/>
              </a:xfrm>
              <a:prstGeom prst="rect">
                <a:avLst/>
              </a:prstGeom>
              <a:blipFill rotWithShape="1">
                <a:blip r:embed="rId3"/>
                <a:stretch>
                  <a:fillRect l="-621" r="-13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541441" cy="1152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31040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16632"/>
            <a:ext cx="8822214" cy="6741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2000" dirty="0"/>
              <a:t>					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8641"/>
            <a:ext cx="636532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204" y="3284984"/>
            <a:ext cx="86432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Remarque : </a:t>
            </a:r>
            <a:r>
              <a:rPr lang="fr-FR" sz="2000" dirty="0"/>
              <a:t>Si le système entre en résonance, les conséquences peuvent être graves. On </a:t>
            </a:r>
            <a:r>
              <a:rPr lang="fr-FR" sz="2000" dirty="0" smtClean="0"/>
              <a:t>peut citer </a:t>
            </a:r>
            <a:r>
              <a:rPr lang="fr-FR" sz="2000" dirty="0"/>
              <a:t>deux cas connus 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Le </a:t>
            </a:r>
            <a:r>
              <a:rPr lang="fr-FR" sz="2000" dirty="0"/>
              <a:t>18 avril 1850 à </a:t>
            </a:r>
            <a:r>
              <a:rPr lang="fr-FR" sz="2000" dirty="0" smtClean="0"/>
              <a:t>Angers( France), </a:t>
            </a:r>
            <a:r>
              <a:rPr lang="fr-FR" sz="2000" dirty="0"/>
              <a:t>un régiment traversant au pas cadencé (harmonieux</a:t>
            </a:r>
            <a:r>
              <a:rPr lang="fr-FR" sz="2000" dirty="0" smtClean="0"/>
              <a:t>). </a:t>
            </a:r>
            <a:r>
              <a:rPr lang="fr-FR" sz="2000" dirty="0"/>
              <a:t>un pont suspendu </a:t>
            </a:r>
            <a:r>
              <a:rPr lang="fr-FR" sz="2000" dirty="0" smtClean="0"/>
              <a:t>enjambant le Maine provoqua </a:t>
            </a:r>
            <a:r>
              <a:rPr lang="fr-FR" sz="2000" dirty="0"/>
              <a:t>sa destruction.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Le </a:t>
            </a:r>
            <a:r>
              <a:rPr lang="fr-FR" sz="2000" dirty="0"/>
              <a:t>7 novembre 1940, six mois après son inauguration, le pont suspendu de  Tacoma (Etats-Unis) était détruit par les effets des rafales de vent qui sans être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particulièrement </a:t>
            </a:r>
            <a:r>
              <a:rPr lang="fr-FR" sz="2000" dirty="0"/>
              <a:t>violentes (60 km/h) étaient régulières. </a:t>
            </a:r>
          </a:p>
        </p:txBody>
      </p:sp>
    </p:spTree>
    <p:extLst>
      <p:ext uri="{BB962C8B-B14F-4D97-AF65-F5344CB8AC3E}">
        <p14:creationId xmlns:p14="http://schemas.microsoft.com/office/powerpoint/2010/main" val="19375516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/>
                  <a:t> </a:t>
                </a:r>
                <a:r>
                  <a:rPr lang="fr-FR" sz="1800" b="1" dirty="0" err="1" smtClean="0">
                    <a:solidFill>
                      <a:srgbClr val="FF0000"/>
                    </a:solidFill>
                    <a:latin typeface="Times New Roman"/>
                  </a:rPr>
                  <a:t>V</a:t>
                </a:r>
                <a:r>
                  <a:rPr lang="fr-FR" sz="1800" b="1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I.2.3</a:t>
                </a:r>
                <a:r>
                  <a:rPr lang="fr-FR" sz="18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. </a:t>
                </a:r>
                <a:r>
                  <a:rPr lang="fr-FR" sz="1800" b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Réponse du mouvement d’un support :</a:t>
                </a:r>
                <a:r>
                  <a:rPr lang="fr-FR" sz="1800" dirty="0"/>
                  <a:t>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i="1" dirty="0" err="1">
                    <a:latin typeface="Times New Roman"/>
                    <a:ea typeface="Times New Roman"/>
                    <a:cs typeface="Arial"/>
                  </a:rPr>
                  <a:t>x</a:t>
                </a:r>
                <a:r>
                  <a:rPr lang="fr-FR" sz="1800" baseline="-25000" dirty="0" err="1">
                    <a:latin typeface="Times New Roman"/>
                    <a:ea typeface="Times New Roman"/>
                    <a:cs typeface="Arial"/>
                  </a:rPr>
                  <a:t>g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: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déplacement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du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support (le sol en cas du séisme)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i="1" dirty="0">
                    <a:latin typeface="Times New Roman"/>
                    <a:ea typeface="Times New Roman"/>
                    <a:cs typeface="Arial"/>
                  </a:rPr>
                  <a:t>x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: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déplacement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relatif de la structure.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i="1" dirty="0" err="1">
                    <a:latin typeface="Times New Roman"/>
                    <a:ea typeface="Times New Roman"/>
                    <a:cs typeface="Arial"/>
                  </a:rPr>
                  <a:t>x</a:t>
                </a:r>
                <a:r>
                  <a:rPr lang="fr-FR" sz="1800" baseline="-25000" dirty="0" err="1"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800" baseline="-250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: déplacement total de la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structure.</a:t>
                </a:r>
                <a:endParaRPr lang="fr-FR" sz="1600" dirty="0" smtClean="0"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a</a:t>
                </a:r>
                <a:r>
                  <a:rPr lang="fr-FR" sz="18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/ équation du mouvement en fonction du déplacement total</a:t>
                </a:r>
                <a:r>
                  <a:rPr lang="fr-FR" sz="1800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6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Principe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de d’Alembert :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.(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)=0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                             </a:t>
                </a: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3.21)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acc>
                          <m:accPr>
                            <m:chr m:val="̇"/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3.22</a:t>
                </a: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Donc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on assimile l’excitation du support à une 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force extérieure 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harmonique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:</a:t>
                </a:r>
                <a:r>
                  <a:rPr lang="fr-FR" sz="18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On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aura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: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bar>
                      <m:barPr>
                        <m:pos m:val="top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</m:ba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         </a:t>
                </a:r>
                <a:r>
                  <a:rPr lang="fr-FR" sz="1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(3.23)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Et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comme :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).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cos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)+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cos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).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Donc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 smtClean="0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i="1" dirty="0" smtClean="0">
                    <a:latin typeface="Times New Roman"/>
                    <a:ea typeface="Times New Roman"/>
                    <a:cs typeface="Arial"/>
                  </a:rPr>
                  <a:t>                                                  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6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3.24)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𝑡𝑔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</m:e>
                    </m:d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sSubSup>
                          <m:sSub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 		== &gt;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𝑡𝑔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𝜉𝛽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𝑐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𝑐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==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𝜉𝛽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𝑅</m:t>
                        </m:r>
                        <m:r>
                          <a:rPr lang="fr-FR" sz="2000" i="1">
                            <a:latin typeface="Cambria Math"/>
                          </a:rPr>
                          <m:t>é</m:t>
                        </m:r>
                        <m:r>
                          <a:rPr lang="fr-FR" sz="2000" i="1">
                            <a:latin typeface="Cambria Math"/>
                          </a:rPr>
                          <m:t>𝑝𝑜𝑛𝑠𝑒</m:t>
                        </m:r>
                        <m:r>
                          <a:rPr lang="fr-FR" sz="2000" i="1">
                            <a:latin typeface="Cambria Math"/>
                          </a:rPr>
                          <m:t> </m:t>
                        </m:r>
                        <m:r>
                          <a:rPr lang="fr-FR" sz="2000" i="1">
                            <a:latin typeface="Cambria Math"/>
                          </a:rPr>
                          <m:t>𝑡𝑟𝑎𝑛𝑠𝑖𝑡𝑜𝑖𝑟𝑒</m:t>
                        </m:r>
                        <m:r>
                          <a:rPr lang="fr-FR" sz="2000" i="1">
                            <a:latin typeface="Cambria Math"/>
                          </a:rPr>
                          <m:t> ≈0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+(</m:t>
                    </m:r>
                    <m:r>
                      <a:rPr lang="fr-FR" sz="2000" i="1">
                        <a:latin typeface="Cambria Math"/>
                      </a:rPr>
                      <m:t>𝑅</m:t>
                    </m:r>
                    <m:r>
                      <a:rPr lang="fr-FR" sz="2000" i="1">
                        <a:latin typeface="Cambria Math"/>
                      </a:rPr>
                      <m:t>é</m:t>
                    </m:r>
                    <m:r>
                      <a:rPr lang="fr-FR" sz="2000" i="1">
                        <a:latin typeface="Cambria Math"/>
                      </a:rPr>
                      <m:t>𝑝𝑜𝑛𝑠𝑒</m:t>
                    </m:r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𝑝𝑒𝑟𝑚𝑎𝑛𝑒𝑛𝑡𝑒</m:t>
                    </m:r>
                  </m:oMath>
                </a14:m>
                <a:r>
                  <a:rPr lang="fr-FR" sz="2000" dirty="0" smtClean="0"/>
                  <a:t>)</a:t>
                </a:r>
                <a:r>
                  <a:rPr lang="fr-FR" sz="2000" dirty="0"/>
                  <a:t> </a:t>
                </a:r>
              </a:p>
              <a:p>
                <a:r>
                  <a:rPr lang="fr-FR" sz="2000" dirty="0"/>
                  <a:t>	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t="-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99" y="218692"/>
            <a:ext cx="2305050" cy="19141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37513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La réponse permanente du système est donnée par (3.17)    </a:t>
                </a:r>
                <a:r>
                  <a:rPr lang="fr-FR" sz="1600" dirty="0" smtClean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			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Donc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(3.25</a:t>
                </a:r>
                <a:r>
                  <a:rPr lang="fr-FR" sz="16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Calibri"/>
                    <a:cs typeface="Arial"/>
                  </a:rPr>
                  <a:t>La réponse d’un système à un degré de liberté soumise à un déplacement harmonique du sol est équivalent à la réponse d’un système à un degré de liberté soumise à une force directement appliquée à la masse</a:t>
                </a:r>
                <a:r>
                  <a:rPr lang="fr-FR" sz="1600" dirty="0" smtClean="0">
                    <a:latin typeface="Times New Roman"/>
                    <a:ea typeface="Calibri"/>
                    <a:cs typeface="Arial"/>
                  </a:rPr>
                  <a:t>.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b</a:t>
                </a:r>
                <a:r>
                  <a:rPr lang="fr-FR" sz="20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/ équation du mouvement en fonction du déplacement relatif :</a:t>
                </a:r>
                <a:endParaRPr lang="fr-FR" sz="18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)+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 == &gt;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 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6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(3.26)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Supposant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: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Donc l’</a:t>
                </a:r>
                <a:r>
                  <a:rPr lang="fr-FR" sz="1600" dirty="0" err="1"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.(3.26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)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devient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: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 </m:t>
                    </m:r>
                    <m:acc>
                      <m:accPr>
                        <m:chr m:val="̈"/>
                        <m:ctrlPr>
                          <a:rPr lang="fr-FR" sz="1800" i="1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p>
                      <m:sSup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e>
                      <m: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La réponse permanente est donnée par : 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Avec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et on a :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==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			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6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3.27)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Donc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                                                               (</a:t>
                </a:r>
                <a:r>
                  <a:rPr lang="fr-FR" sz="16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3.28)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6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600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sSup>
                      <m:sSupPr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𝜆𝛽</m:t>
                        </m:r>
                      </m:e>
                      <m:sup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>
                    <a:effectLst/>
                    <a:latin typeface="Times New Roman"/>
                    <a:ea typeface="Times New Roman"/>
                  </a:rPr>
                  <a:t> 						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(3.29)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483" t="-90" r="-552" b="-8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22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2195736" y="3935448"/>
            <a:ext cx="1008112" cy="429656"/>
          </a:xfrm>
          <a:prstGeom prst="rect">
            <a:avLst/>
          </a:prstGeom>
          <a:solidFill>
            <a:srgbClr val="FF0000">
              <a:alpha val="24000"/>
            </a:srgb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>
            <a:endCxn id="6" idx="2"/>
          </p:cNvCxnSpPr>
          <p:nvPr/>
        </p:nvCxnSpPr>
        <p:spPr bwMode="auto">
          <a:xfrm flipH="1" flipV="1">
            <a:off x="2699792" y="4365104"/>
            <a:ext cx="504056" cy="8978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203848" y="4325029"/>
            <a:ext cx="324036" cy="259721"/>
          </a:xfrm>
          <a:prstGeom prst="rect">
            <a:avLst/>
          </a:prstGeom>
          <a:solidFill>
            <a:srgbClr val="FF0000">
              <a:alpha val="24000"/>
            </a:srgb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7952" y="4258946"/>
            <a:ext cx="45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32642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b="1" dirty="0" err="1" smtClean="0">
                    <a:solidFill>
                      <a:srgbClr val="FFC000"/>
                    </a:solidFill>
                  </a:rPr>
                  <a:t>IV.5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fr-FR" sz="20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Instruments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sismiques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 </a:t>
                </a:r>
                <a:r>
                  <a:rPr lang="fr-FR" sz="20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err="1" smtClean="0">
                    <a:solidFill>
                      <a:srgbClr val="FFC000"/>
                    </a:solidFill>
                  </a:rPr>
                  <a:t>IV.5.1.Sismographe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: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déplacement relatif entre la masse et le support est enregistré par un instrument appelé sismographe ; </a:t>
                </a:r>
                <a:endParaRPr lang="fr-FR" sz="2000" dirty="0" smtClean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/>
                  <a:t>cet </a:t>
                </a:r>
                <a:r>
                  <a:rPr lang="fr-FR" sz="2000" dirty="0"/>
                  <a:t>instrument très sensible est destiné à enregistré </a:t>
                </a:r>
                <a:endParaRPr lang="fr-FR" sz="2000" dirty="0" smtClean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/>
                  <a:t>l’allure</a:t>
                </a:r>
                <a:r>
                  <a:rPr lang="fr-FR" sz="2000" dirty="0"/>
                  <a:t>, la durée et l’amplitude des </a:t>
                </a:r>
                <a:r>
                  <a:rPr lang="fr-FR" sz="2000" dirty="0" smtClean="0"/>
                  <a:t>tremblements </a:t>
                </a:r>
                <a:r>
                  <a:rPr lang="fr-FR" sz="2000" dirty="0"/>
                  <a:t>de terre. </a:t>
                </a:r>
              </a:p>
              <a:p>
                <a:r>
                  <a:rPr lang="fr-FR" sz="1800" dirty="0"/>
                  <a:t> </a:t>
                </a:r>
                <a:r>
                  <a:rPr lang="fr-FR" sz="1800" dirty="0" smtClean="0"/>
                  <a:t>Déplacement </a:t>
                </a:r>
                <a:r>
                  <a:rPr lang="fr-FR" sz="1800" dirty="0"/>
                  <a:t>relatif :</a:t>
                </a:r>
              </a:p>
              <a:p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𝜌</m:t>
                    </m:r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𝑔</m:t>
                            </m:r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1800" i="1">
                        <a:latin typeface="Cambria Math"/>
                      </a:rPr>
                      <m:t>  ==&gt; 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𝑔</m:t>
                            </m:r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=</m:t>
                    </m:r>
                    <m:r>
                      <a:rPr lang="fr-FR" sz="1800" i="1">
                        <a:latin typeface="Cambria Math"/>
                      </a:rPr>
                      <m:t>𝑓</m:t>
                    </m:r>
                    <m:r>
                      <a:rPr lang="fr-FR" sz="1800" i="1">
                        <a:latin typeface="Cambria Math"/>
                      </a:rPr>
                      <m:t>(</m:t>
                    </m:r>
                    <m:r>
                      <a:rPr lang="fr-FR" sz="1800" i="1">
                        <a:latin typeface="Cambria Math"/>
                      </a:rPr>
                      <m:t>𝛽</m:t>
                    </m:r>
                    <m:r>
                      <a:rPr lang="fr-FR" sz="1800" i="1">
                        <a:latin typeface="Cambria Math"/>
                      </a:rPr>
                      <m:t>)</m:t>
                    </m:r>
                  </m:oMath>
                </a14:m>
                <a:endParaRPr lang="fr-FR" sz="1800" dirty="0"/>
              </a:p>
              <a:p>
                <a:r>
                  <a:rPr lang="fr-FR" sz="2000" dirty="0"/>
                  <a:t> </a:t>
                </a:r>
                <a:r>
                  <a:rPr lang="fr-FR" sz="2000" dirty="0" smtClean="0"/>
                  <a:t>Réponse </a:t>
                </a:r>
                <a:r>
                  <a:rPr lang="fr-FR" sz="2000" dirty="0"/>
                  <a:t>d’un sismographe à un déplacement à la base.</a:t>
                </a:r>
              </a:p>
              <a:p>
                <a:r>
                  <a:rPr lang="fr-FR" sz="1800" dirty="0"/>
                  <a:t> </a:t>
                </a:r>
                <a:r>
                  <a:rPr lang="fr-FR" sz="2000" i="1" u="sng" dirty="0" smtClean="0">
                    <a:solidFill>
                      <a:srgbClr val="FF0000"/>
                    </a:solidFill>
                  </a:rPr>
                  <a:t>Remarque</a:t>
                </a:r>
                <a:r>
                  <a:rPr lang="fr-FR" sz="2000" i="1" u="sng" dirty="0">
                    <a:solidFill>
                      <a:srgbClr val="FF0000"/>
                    </a:solidFill>
                  </a:rPr>
                  <a:t> :</a:t>
                </a:r>
                <a:r>
                  <a:rPr lang="fr-FR" sz="1800" dirty="0"/>
                  <a:t>Pour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𝛽</m:t>
                            </m:r>
                            <m:r>
                              <a:rPr lang="fr-FR" sz="1800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fr-FR" sz="1800" i="1">
                                <a:latin typeface="Cambria Math"/>
                              </a:rPr>
                              <m:t>𝜉</m:t>
                            </m:r>
                            <m:r>
                              <a:rPr lang="fr-FR" sz="1800" i="1">
                                <a:latin typeface="Cambria Math"/>
                              </a:rPr>
                              <m:t>=0.5</m:t>
                            </m:r>
                          </m:e>
                        </m:eqArr>
                        <m:r>
                          <a:rPr lang="fr-FR" sz="1800" i="1">
                            <a:latin typeface="Cambria Math"/>
                          </a:rPr>
                          <m:t> ==&gt; </m:t>
                        </m:r>
                        <m:f>
                          <m:f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</a:rPr>
                              <m:t>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endParaRPr lang="fr-FR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fr-FR" sz="1800" dirty="0" smtClean="0"/>
                  <a:t>De </a:t>
                </a:r>
                <a:r>
                  <a:rPr lang="fr-FR" sz="2000" dirty="0"/>
                  <a:t>la figure ci-dessus on constate que l’amplitude de la réponse (</a:t>
                </a:r>
                <a:r>
                  <a:rPr lang="fr-FR" sz="2000" dirty="0">
                    <a:sym typeface="Symbol"/>
                  </a:rPr>
                  <a:t></a:t>
                </a:r>
                <a:r>
                  <a:rPr lang="fr-FR" sz="2000" dirty="0"/>
                  <a:t>/</a:t>
                </a:r>
                <a:r>
                  <a:rPr lang="fr-FR" sz="2000" i="1" dirty="0" err="1"/>
                  <a:t>x</a:t>
                </a:r>
                <a:r>
                  <a:rPr lang="fr-FR" sz="2000" baseline="-25000" dirty="0" err="1"/>
                  <a:t>g0</a:t>
                </a:r>
                <a:r>
                  <a:rPr lang="fr-FR" sz="2000" dirty="0"/>
                  <a:t>) est constant pour des rapports de fréquences </a:t>
                </a:r>
                <a:r>
                  <a:rPr lang="fr-FR" sz="2000" dirty="0">
                    <a:sym typeface="Symbol"/>
                  </a:rPr>
                  <a:t></a:t>
                </a:r>
                <a:r>
                  <a:rPr lang="fr-FR" sz="2000" dirty="0"/>
                  <a:t>&gt;1 et de coefficient d’amortissement </a:t>
                </a:r>
                <a:r>
                  <a:rPr lang="fr-FR" sz="2000" dirty="0">
                    <a:sym typeface="Symbol"/>
                  </a:rPr>
                  <a:t></a:t>
                </a:r>
                <a:r>
                  <a:rPr lang="fr-FR" sz="2000" dirty="0"/>
                  <a:t>=0.5,  par conséquent la réponse de ce type d’instrument convenablement amortis est proportionnelle à l’amplitude du sol pour des fréquences élevés au mouvement du support</a:t>
                </a:r>
                <a:r>
                  <a:rPr lang="fr-FR" sz="2000" dirty="0" smtClean="0"/>
                  <a:t>.</a:t>
                </a:r>
                <a:r>
                  <a:rPr lang="fr-FR" sz="2000" dirty="0"/>
                  <a:t> Le domaine d’application de cet instrument peut-être élargi en réduisant la fréquence </a:t>
                </a:r>
                <a:r>
                  <a:rPr lang="fr-FR" sz="2000" dirty="0">
                    <a:sym typeface="Symbol"/>
                  </a:rPr>
                  <a:t></a:t>
                </a:r>
                <a:r>
                  <a:rPr lang="fr-FR" sz="2000" baseline="-25000" dirty="0"/>
                  <a:t>0</a:t>
                </a:r>
                <a:r>
                  <a:rPr lang="fr-FR" sz="2000" dirty="0"/>
                  <a:t> (soit k</a:t>
                </a:r>
                <a:r>
                  <a:rPr lang="fr-FR" sz="2000" dirty="0">
                    <a:sym typeface="Symbol"/>
                  </a:rPr>
                  <a:t></a:t>
                </a:r>
                <a:r>
                  <a:rPr lang="fr-FR" sz="2000" dirty="0"/>
                  <a:t> ou m</a:t>
                </a:r>
                <a:r>
                  <a:rPr lang="fr-FR" sz="2000" dirty="0">
                    <a:sym typeface="Symbol"/>
                  </a:rPr>
                  <a:t></a:t>
                </a:r>
                <a:r>
                  <a:rPr lang="fr-FR" sz="2000" dirty="0"/>
                  <a:t> avec : </a:t>
                </a:r>
                <a:r>
                  <a:rPr lang="fr-FR" sz="2000" dirty="0">
                    <a:sym typeface="Symbol"/>
                  </a:rPr>
                  <a:t></a:t>
                </a:r>
                <a:r>
                  <a:rPr lang="fr-FR" sz="2000" baseline="-25000" dirty="0"/>
                  <a:t>0</a:t>
                </a:r>
                <a:r>
                  <a:rPr lang="fr-FR" sz="2000" baseline="30000" dirty="0"/>
                  <a:t>2</a:t>
                </a:r>
                <a:r>
                  <a:rPr lang="fr-FR" sz="2000" dirty="0"/>
                  <a:t> = k/m)</a:t>
                </a:r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b="1" dirty="0">
                  <a:solidFill>
                    <a:srgbClr val="FFC000"/>
                  </a:solidFill>
                </a:endParaRPr>
              </a:p>
              <a:p>
                <a:endParaRPr lang="fr-FR" sz="1800" dirty="0"/>
              </a:p>
              <a:p>
                <a:r>
                  <a:rPr lang="fr-FR" sz="2000" dirty="0"/>
                  <a:t>				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t="-90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23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409825" cy="20882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98845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IV.5.2. Isolation 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vibratoire 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On distingue deux types d’isolation 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800" dirty="0" smtClean="0">
                  <a:latin typeface="Calibri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/ Une machine vibrante transmette à la structure qui la supporte des vibrations indésirable susceptibles à sa rupture, c’est le cas d’un moteur mal équilibré.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2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/ Instruments fragiles sont portés par une structure qui vibre de manière.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u="sng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a/ Machine vibrante (tournante) </a:t>
                </a:r>
                <a:r>
                  <a:rPr lang="fr-FR" sz="1800" u="sng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  <a:r>
                  <a:rPr lang="fr-FR" sz="1800" dirty="0">
                    <a:latin typeface="Times New Roman"/>
                    <a:ea typeface="Times New Roman"/>
                  </a:rPr>
                  <a:t>Prenant le cas d’une machine tournante male équilibrée sur un support à un seul degré de liberté de type ressort-amortisseur.</a:t>
                </a:r>
                <a:r>
                  <a:rPr lang="fr-FR" sz="1800" dirty="0"/>
                  <a:t>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Cette machine produit une force verticale alternative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:P(t) = P</a:t>
                </a:r>
                <a:r>
                  <a:rPr lang="fr-FR" sz="1600" baseline="-25000" dirty="0">
                    <a:latin typeface="Times New Roman"/>
                    <a:ea typeface="Times New Roman"/>
                    <a:cs typeface="Arial"/>
                  </a:rPr>
                  <a:t>0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sin (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t) 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+mj-lt"/>
                    <a:ea typeface="Times New Roman"/>
                    <a:cs typeface="Arial"/>
                  </a:rPr>
                  <a:t>Son </a:t>
                </a:r>
                <a:r>
                  <a:rPr lang="fr-FR" sz="1800" dirty="0">
                    <a:latin typeface="+mj-lt"/>
                    <a:ea typeface="Times New Roman"/>
                    <a:cs typeface="Arial"/>
                  </a:rPr>
                  <a:t>déplacement en régime permanent est donné par : </a:t>
                </a:r>
                <a:r>
                  <a:rPr lang="fr-FR" sz="1800" dirty="0" smtClean="0">
                    <a:latin typeface="+mj-lt"/>
                    <a:ea typeface="Times New Roman"/>
                    <a:cs typeface="Arial"/>
                  </a:rPr>
                  <a:t> </a:t>
                </a:r>
                <a:endParaRPr lang="fr-FR" sz="1800" i="1" dirty="0" smtClean="0">
                  <a:latin typeface="+mj-lt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Avec :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𝜆</m:t>
                    </m:r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fr-FR" sz="1600" dirty="0"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 et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bar>
                      <m:barPr>
                        <m:pos m:val="top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𝜉𝛽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𝜃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𝑎𝑣𝑒𝑐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: 2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𝜉𝛽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𝐹𝑚𝑎𝑥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𝜉𝛽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/>
                  <a:t>Le rapport de la force maximale à la base et de l’amplitude de la force appliquée </a:t>
                </a:r>
                <a:r>
                  <a:rPr lang="fr-FR" sz="1800" dirty="0" err="1"/>
                  <a:t>P</a:t>
                </a:r>
                <a:r>
                  <a:rPr lang="fr-FR" sz="1400" dirty="0" err="1"/>
                  <a:t>0</a:t>
                </a:r>
                <a:r>
                  <a:rPr lang="fr-FR" sz="1800" dirty="0"/>
                  <a:t>, que nous appelons la transmissibilité du support est donnée par :</a:t>
                </a:r>
              </a:p>
              <a:p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=</m:t>
                    </m:r>
                    <m:r>
                      <a:rPr lang="fr-FR" sz="1800" i="1">
                        <a:latin typeface="Cambria Math"/>
                      </a:rPr>
                      <m:t>𝜆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latin typeface="Cambria Math"/>
                                  </a:rPr>
                                  <m:t>𝜉𝛽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1800" i="1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</a:rPr>
                                      <m:t>𝜉𝛽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1800" dirty="0" smtClean="0"/>
                  <a:t>   Avec T</a:t>
                </a:r>
                <a:r>
                  <a:rPr lang="fr-FR" sz="1800" baseline="-25000" dirty="0" smtClean="0"/>
                  <a:t>R</a:t>
                </a:r>
                <a:r>
                  <a:rPr lang="fr-FR" sz="1800" dirty="0"/>
                  <a:t> : est une fonction de </a:t>
                </a:r>
                <a:r>
                  <a:rPr lang="fr-FR" sz="1800" dirty="0">
                    <a:sym typeface="Symbol"/>
                  </a:rPr>
                  <a:t></a:t>
                </a:r>
                <a:r>
                  <a:rPr lang="fr-FR" sz="1800" dirty="0"/>
                  <a:t> et de </a:t>
                </a:r>
                <a:r>
                  <a:rPr lang="fr-FR" sz="1800" dirty="0">
                    <a:sym typeface="Symbol"/>
                  </a:rPr>
                  <a:t></a:t>
                </a:r>
                <a:r>
                  <a:rPr lang="fr-FR" sz="1800" dirty="0"/>
                  <a:t>.</a:t>
                </a:r>
              </a:p>
              <a:p>
                <a:endParaRPr lang="fr-FR" sz="180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FFC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b="1" dirty="0">
                  <a:solidFill>
                    <a:srgbClr val="FFC000"/>
                  </a:solidFill>
                </a:endParaRPr>
              </a:p>
              <a:p>
                <a:endParaRPr lang="fr-FR" sz="1800" dirty="0"/>
              </a:p>
              <a:p>
                <a:r>
                  <a:rPr lang="fr-FR" sz="2000" dirty="0"/>
                  <a:t>					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r="-10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24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7"/>
            <a:ext cx="1606674" cy="13986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22662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44624"/>
                <a:ext cx="8929718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u="sng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b/ Support vibrant :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La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masse </a:t>
                </a:r>
                <a:r>
                  <a:rPr lang="fr-FR" sz="1800" b="1" dirty="0">
                    <a:effectLst/>
                    <a:latin typeface="Times New Roman"/>
                    <a:ea typeface="Times New Roman"/>
                    <a:cs typeface="Arial"/>
                  </a:rPr>
                  <a:t>m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à isoler est portée par un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système (</a:t>
                </a:r>
                <a:r>
                  <a:rPr lang="fr-FR" sz="1800" dirty="0" err="1">
                    <a:latin typeface="Times New Roman"/>
                    <a:ea typeface="Times New Roman"/>
                    <a:cs typeface="Arial"/>
                  </a:rPr>
                  <a:t>K-C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8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+mj-lt"/>
                    <a:ea typeface="Times New Roman"/>
                    <a:cs typeface="Arial"/>
                  </a:rPr>
                  <a:t>sur une dalle </a:t>
                </a:r>
                <a:r>
                  <a:rPr lang="fr-FR" sz="1800" dirty="0">
                    <a:latin typeface="+mj-lt"/>
                    <a:ea typeface="Times New Roman"/>
                    <a:cs typeface="Arial"/>
                  </a:rPr>
                  <a:t>soumise à des mouvements harmoniques verticaux,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b="1" u="sng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Définition</a:t>
                </a:r>
                <a:r>
                  <a:rPr lang="fr-FR" sz="1800" b="1" u="sng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 :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la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transmissibilité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est le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rapport de l’amplitude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du mouvement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de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la masse et de l’amplitude du mouvement de la base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𝜆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𝜉𝛽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Remarque</a:t>
                </a:r>
                <a:r>
                  <a:rPr lang="fr-FR" sz="1800" i="1" u="sng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: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Lorsqu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’ on calcule un système d’isolation en vibration, il est commode d’exprimer son comportement en fonction de son efficacité est définie comme : 1-T</a:t>
                </a:r>
                <a:r>
                  <a:rPr lang="fr-FR" sz="1800" baseline="-25000" dirty="0">
                    <a:latin typeface="Times New Roman"/>
                    <a:ea typeface="Times New Roman"/>
                    <a:cs typeface="Arial"/>
                  </a:rPr>
                  <a:t>R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Le système d’isolation ne fonctionne bien que pour : (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𝛽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) .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rgbClr val="FFFF00"/>
                    </a:solidFill>
                    <a:latin typeface="Times New Roman"/>
                    <a:ea typeface="Calibri"/>
                    <a:cs typeface="Arial"/>
                  </a:rPr>
                  <a:t>V. </a:t>
                </a:r>
                <a:r>
                  <a:rPr lang="fr-FR" sz="2000" b="1" dirty="0">
                    <a:solidFill>
                      <a:srgbClr val="FFFF00"/>
                    </a:solidFill>
                    <a:latin typeface="Times New Roman"/>
                    <a:ea typeface="Calibri"/>
                    <a:cs typeface="Arial"/>
                  </a:rPr>
                  <a:t>Excitations périodiques (spéciales et générales) : </a:t>
                </a:r>
                <a:endParaRPr lang="fr-FR" sz="2000" dirty="0">
                  <a:solidFill>
                    <a:srgbClr val="FFFF00"/>
                  </a:solidFill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b="1" dirty="0" err="1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V.1</a:t>
                </a:r>
                <a:r>
                  <a:rPr lang="fr-FR" sz="18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. Principe de superposition </a:t>
                </a:r>
                <a:r>
                  <a:rPr lang="fr-FR" sz="1800" b="1" dirty="0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:</a:t>
                </a:r>
                <a:r>
                  <a:rPr lang="fr-FR" sz="1800" dirty="0">
                    <a:latin typeface="+mn-lt"/>
                    <a:ea typeface="Calibri"/>
                    <a:cs typeface="Arial"/>
                  </a:rPr>
                  <a:t>On ne peut appliquer le principe de superposition que si la structure varie d’une façon linéaire par rapport à la quantité étudié (déplacement, rotation…).</a:t>
                </a:r>
                <a:r>
                  <a:rPr lang="fr-FR" sz="1800" dirty="0">
                    <a:latin typeface="Times New Roman"/>
                    <a:ea typeface="Calibri"/>
                    <a:cs typeface="Arial"/>
                  </a:rPr>
                  <a:t> Le déplacement total du à un nombre de forces agissantes simultanément sur une structure est égal à la somme des déplacements du à chaque force agissante séparément</a:t>
                </a:r>
                <a:r>
                  <a:rPr lang="fr-FR" sz="1600" dirty="0">
                    <a:latin typeface="Times New Roman"/>
                    <a:ea typeface="Calibri"/>
                    <a:cs typeface="Arial"/>
                  </a:rPr>
                  <a:t>.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δA</m:t>
                      </m:r>
                      <m:r>
                        <a:rPr lang="fr-FR" sz="180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fr-FR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18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fr-FR" sz="180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800" i="1" dirty="0" smtClean="0">
                  <a:latin typeface="Cambria Math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/>
                        </a:rPr>
                        <m:t>𝑃</m:t>
                      </m:r>
                      <m:r>
                        <a:rPr lang="fr-FR" sz="1800" i="1">
                          <a:latin typeface="Cambria Math"/>
                        </a:rPr>
                        <m:t>=</m:t>
                      </m:r>
                      <m:r>
                        <a:rPr lang="fr-FR" sz="1800" i="1">
                          <a:latin typeface="Cambria Math"/>
                        </a:rPr>
                        <m:t>𝐾</m:t>
                      </m:r>
                      <m:r>
                        <a:rPr lang="fr-FR" sz="1800" i="1">
                          <a:latin typeface="Cambria Math"/>
                        </a:rPr>
                        <m:t>.</m:t>
                      </m:r>
                      <m:r>
                        <a:rPr lang="fr-FR" sz="1800" i="1">
                          <a:latin typeface="Cambria Math"/>
                        </a:rPr>
                        <m:t>𝑥</m:t>
                      </m:r>
                      <m:r>
                        <a:rPr lang="fr-FR" sz="1800" i="1">
                          <a:latin typeface="Cambria Math"/>
                        </a:rPr>
                        <m:t> ==&gt;</m:t>
                      </m:r>
                      <m:r>
                        <a:rPr lang="fr-FR" sz="1800" i="1">
                          <a:latin typeface="Cambria Math"/>
                        </a:rPr>
                        <m:t>𝐾</m:t>
                      </m:r>
                      <m:r>
                        <a:rPr lang="fr-FR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fr-FR" sz="1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FR" sz="1800" i="1">
                          <a:latin typeface="Cambria Math"/>
                        </a:rPr>
                        <m:t>      </m:t>
                      </m:r>
                      <m:r>
                        <a:rPr lang="fr-FR" sz="1800" i="1">
                          <a:latin typeface="Cambria Math"/>
                        </a:rPr>
                        <m:t>𝑟𝑖𝑔𝑖𝑑𝑖𝑡</m:t>
                      </m:r>
                      <m:r>
                        <a:rPr lang="fr-FR" sz="1800" i="1">
                          <a:latin typeface="Cambria Math"/>
                        </a:rPr>
                        <m:t>é</m:t>
                      </m:r>
                    </m:oMath>
                  </m:oMathPara>
                </a14:m>
                <a:endParaRPr lang="fr-FR" sz="1800" i="1" dirty="0" smtClean="0">
                  <a:latin typeface="Cambria Math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𝑥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𝑓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𝑃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 ==&gt;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𝑓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/>
                              <a:ea typeface="Calibri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fr-FR" sz="1800" i="1">
                              <a:latin typeface="Cambria Math"/>
                              <a:ea typeface="Calibri"/>
                              <a:cs typeface="Arial"/>
                            </a:rPr>
                            <m:t>𝑃</m:t>
                          </m:r>
                        </m:den>
                      </m:f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      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𝑓𝑙𝑒𝑥𝑖𝑏𝑖𝑙𝑖𝑡</m:t>
                      </m:r>
                      <m:r>
                        <a:rPr lang="fr-FR" sz="1800" i="1">
                          <a:latin typeface="Cambria Math"/>
                          <a:ea typeface="Calibri"/>
                          <a:cs typeface="Arial"/>
                        </a:rPr>
                        <m:t>é</m:t>
                      </m:r>
                    </m:oMath>
                  </m:oMathPara>
                </a14:m>
                <a:endParaRPr lang="fr-FR" sz="18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4624"/>
                <a:ext cx="8929718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13" t="-90" r="-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25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73807"/>
            <a:ext cx="1512168" cy="11229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2"/>
          <a:stretch/>
        </p:blipFill>
        <p:spPr bwMode="auto">
          <a:xfrm>
            <a:off x="4067944" y="5589240"/>
            <a:ext cx="4675386" cy="10514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45779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107504" y="44624"/>
                <a:ext cx="8929718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V.2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. Réponse d’un </a:t>
                </a:r>
                <a:r>
                  <a:rPr lang="fr-FR" sz="2000" b="1" dirty="0" err="1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SSDDL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 à une excitation </a:t>
                </a:r>
                <a:r>
                  <a:rPr lang="fr-FR" sz="2000" b="1" dirty="0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périodique(anharmonique)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 : </a:t>
                </a:r>
                <a:r>
                  <a:rPr lang="fr-FR" sz="1800" dirty="0">
                    <a:latin typeface="+mj-lt"/>
                    <a:ea typeface="Calibri"/>
                    <a:cs typeface="Arial"/>
                  </a:rPr>
                  <a:t>Toutes les fonctions de chargement périodiques rencontrées en </a:t>
                </a:r>
                <a:r>
                  <a:rPr lang="fr-FR" sz="1800" dirty="0" err="1">
                    <a:latin typeface="+mj-lt"/>
                    <a:ea typeface="Calibri"/>
                    <a:cs typeface="Arial"/>
                  </a:rPr>
                  <a:t>DDS</a:t>
                </a:r>
                <a:r>
                  <a:rPr lang="fr-FR" sz="1800" dirty="0">
                    <a:latin typeface="+mj-lt"/>
                    <a:ea typeface="Calibri"/>
                    <a:cs typeface="Arial"/>
                  </a:rPr>
                  <a:t> peuvent être développées en série de fonctions trigonométriques (appelées série de Fourier).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u="sng" dirty="0" smtClean="0">
                    <a:solidFill>
                      <a:srgbClr val="0070C0"/>
                    </a:solidFill>
                    <a:latin typeface="Times New Roman"/>
                    <a:ea typeface="Calibri"/>
                    <a:cs typeface="Arial"/>
                  </a:rPr>
                  <a:t>Série </a:t>
                </a:r>
                <a:r>
                  <a:rPr lang="fr-FR" sz="1800" u="sng" dirty="0">
                    <a:solidFill>
                      <a:srgbClr val="0070C0"/>
                    </a:solidFill>
                    <a:latin typeface="Times New Roman"/>
                    <a:ea typeface="Calibri"/>
                    <a:cs typeface="Arial"/>
                  </a:rPr>
                  <a:t>de Fourier :</a:t>
                </a:r>
                <a:r>
                  <a:rPr lang="fr-FR" sz="1600" dirty="0">
                    <a:latin typeface="Times New Roman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fr-FR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  <m:r>
                              <a:rPr lang="fr-FR" sz="1600">
                                <a:latin typeface="Cambria Math"/>
                                <a:ea typeface="Calibri"/>
                                <a:cs typeface="Times New Roman"/>
                              </a:rPr>
                              <m:t>⁡</m:t>
                            </m:r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bar>
                              <m:barPr>
                                <m:pos m:val="top"/>
                                <m:ctrlP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Calibri"/>
                    <a:cs typeface="Arial"/>
                  </a:rPr>
                  <a:t>Fourier </a:t>
                </a:r>
                <a:r>
                  <a:rPr lang="fr-FR" sz="2000" dirty="0">
                    <a:effectLst/>
                    <a:latin typeface="Times New Roman"/>
                    <a:ea typeface="Calibri"/>
                    <a:cs typeface="Arial"/>
                  </a:rPr>
                  <a:t>à démontrer qu’une fonction périodique </a:t>
                </a: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peut-être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exprimer </a:t>
                </a:r>
                <a:r>
                  <a:rPr lang="fr-FR" sz="2000" dirty="0">
                    <a:latin typeface="Times New Roman"/>
                    <a:ea typeface="Calibri"/>
                    <a:cs typeface="Arial"/>
                  </a:rPr>
                  <a:t>en une somme d’un nombre infinis de forme </a:t>
                </a: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en sin </a:t>
                </a:r>
                <a:r>
                  <a:rPr lang="fr-FR" sz="2000" dirty="0">
                    <a:latin typeface="Times New Roman"/>
                    <a:ea typeface="Calibri"/>
                    <a:cs typeface="Arial"/>
                  </a:rPr>
                  <a:t>et en cos.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Times New Roman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  <a:ea typeface="Calibri"/>
                                <a:cs typeface="Times New Roman"/>
                              </a:rPr>
                              <m:t>a</m:t>
                            </m:r>
                          </m:e>
                          <m:sub>
                            <m:r>
                              <a:rPr lang="fr-FR" sz="18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+…+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fr-FR" sz="1800"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fr-FR" sz="1800"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+…+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fr-FR" sz="1800"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Avec 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𝑑𝑜𝑛𝑐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: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1800" dirty="0" smtClean="0">
                  <a:latin typeface="Times New Roman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800" dirty="0">
                    <a:latin typeface="+mn-lt"/>
                    <a:ea typeface="Calibri"/>
                    <a:cs typeface="Arial"/>
                  </a:rPr>
                  <a:t>La réponse dynamique d’un système à une charge périodique revient donc à la sommation des réponses du système à des forces d’amplitudes différentes mais variant toutes suivant des fonctions </a:t>
                </a:r>
                <a:r>
                  <a:rPr lang="fr-FR" sz="1800" dirty="0" smtClean="0">
                    <a:latin typeface="+mn-lt"/>
                    <a:ea typeface="Calibri"/>
                    <a:cs typeface="Arial"/>
                  </a:rPr>
                  <a:t>harmoniques.</a:t>
                </a:r>
                <a:endParaRPr lang="fr-FR" sz="1800" dirty="0">
                  <a:latin typeface="+mn-lt"/>
                  <a:ea typeface="Calibri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𝜋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𝜋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400" dirty="0">
                    <a:latin typeface="Times New Roman"/>
                    <a:ea typeface="Times New Roman"/>
                    <a:cs typeface="Arial"/>
                  </a:rPr>
                  <a:t>			</a:t>
                </a:r>
                <a:r>
                  <a:rPr lang="fr-FR" sz="16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(4.1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)</a:t>
                </a:r>
                <a:r>
                  <a:rPr lang="fr-FR" sz="24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cos</m:t>
                                </m:r>
                                <m:r>
                                  <a:rPr lang="fr-FR" sz="18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⁡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𝑝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sin</m:t>
                                </m:r>
                                <m:r>
                                  <a:rPr lang="fr-FR" sz="18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⁡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𝑑𝑡</m:t>
                                </m:r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6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4.2)</a:t>
                </a:r>
                <a:r>
                  <a:rPr lang="fr-FR" sz="2000" dirty="0">
                    <a:ea typeface="Times New Roman"/>
                    <a:cs typeface="Times New Roman"/>
                  </a:rPr>
                  <a:t> </a:t>
                </a:r>
                <a:r>
                  <a:rPr lang="fr-FR" sz="2000" dirty="0" smtClean="0">
                    <a:ea typeface="Times New Roman"/>
                    <a:cs typeface="Times New Roman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𝑀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𝐶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𝐾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i="1">
                                <a:latin typeface="Cambria Math"/>
                              </a:rPr>
                              <m:t>𝑀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𝐶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𝐾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cos</m:t>
                                    </m:r>
                                    <m:r>
                                      <a:rPr lang="fr-FR" sz="18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⁡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b="0" i="1" smtClean="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fr-FR" sz="2000" i="1">
                                <a:latin typeface="Cambria Math"/>
                              </a:rPr>
                              <m:t>𝑀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𝐶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𝐾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=.=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sin</m:t>
                                    </m:r>
                                    <m:r>
                                      <a:rPr lang="fr-FR" sz="18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⁡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b="0" i="1" smtClean="0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eqArr>
                      </m:e>
                    </m:d>
                  </m:oMath>
                </a14:m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8929718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82" r="-8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26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980728"/>
            <a:ext cx="2451279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 bwMode="auto">
          <a:xfrm>
            <a:off x="3635896" y="5805264"/>
            <a:ext cx="6480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01538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a</a:t>
                </a:r>
                <a:r>
                  <a:rPr lang="fr-FR" sz="20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/ Réponse d’un système non-amorti à une excitation périodique (c=0) :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r>
                      <a:rPr lang="fr-FR" sz="2000">
                        <a:effectLst/>
                        <a:latin typeface="Cambria Math"/>
                        <a:ea typeface="Calibri"/>
                        <a:cs typeface="Cambria Math"/>
                      </a:rPr>
                      <m:t>⁡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bar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	</a:t>
                </a:r>
                <a:endParaRPr lang="fr-FR" sz="20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Terme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en sinus :  	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==&gt;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Calibri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Calibri"/>
                        <a:cs typeface="Cambria Math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  <m:bar>
                      <m:barPr>
                        <m:pos m:val="top"/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(4.3)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Terme en cosinus :   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bar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𝜔</m:t>
                                </m:r>
                              </m:e>
                            </m:bar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==&gt;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Calibri"/>
                        <a:cs typeface="Times New Roman"/>
                      </a:rPr>
                      <m:t>cos</m:t>
                    </m:r>
                    <m:r>
                      <a:rPr lang="fr-FR" sz="1800">
                        <a:effectLst/>
                        <a:latin typeface="Cambria Math"/>
                        <a:ea typeface="Calibri"/>
                        <a:cs typeface="Cambria Math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  <m:bar>
                      <m:barPr>
                        <m:pos m:val="top"/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bar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e>
                    </m:ba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(4.4)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Terme constant : 	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==&gt;</m:t>
                    </m:r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	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(4.5)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On pose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</m:bar>
                      </m:num>
                      <m:den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;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La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réponse permanente d’un système à une excitation périodique est donnée par :</a:t>
                </a:r>
                <a14:m>
                  <m:oMath xmlns:m="http://schemas.openxmlformats.org/officeDocument/2006/math">
                    <m:r>
                      <a:rPr lang="fr-FR" sz="1800" b="0" i="0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=1</m:t>
                            </m:r>
                          </m:sub>
                          <m: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8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</m:ba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8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fr-FR" sz="18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</m:bar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0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(4.6)</a:t>
                </a:r>
                <a:endParaRPr lang="fr-FR" sz="12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b/ Réponse d’un système amorti à une excitation périodique (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c≠0</a:t>
                </a:r>
                <a:r>
                  <a:rPr lang="fr-FR" sz="18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) </a:t>
                </a:r>
                <a:r>
                  <a:rPr lang="fr-FR" sz="16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 marL="449580"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fr-FR" sz="18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</m:bar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fr-FR" sz="1400" dirty="0">
                  <a:latin typeface="Times New Roman"/>
                  <a:ea typeface="Calibri"/>
                  <a:cs typeface="Times New Roman"/>
                </a:endParaRPr>
              </a:p>
              <a:p>
                <a:pPr marL="449580"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La réponse permanente total serra donnée par la superposition exprimé par 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2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En sinus : 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Arial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fr-FR" sz="1800" i="1"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func>
                          <m:func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  <a:ea typeface="Calibri"/>
                                <a:cs typeface="Times New Roman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fr-FR" sz="1800" i="1"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  <m:r>
                          <a:rPr lang="fr-FR" sz="1800">
                            <a:latin typeface="Cambria Math"/>
                            <a:ea typeface="Calibri"/>
                            <a:cs typeface="Cambria Math"/>
                          </a:rPr>
                          <m:t>⁡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0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(4.7)</a:t>
                </a:r>
                <a:endParaRPr lang="fr-FR" sz="12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En cosinus : 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Arial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fr-FR" sz="1800" i="1"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func>
                          <m:func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</m:bar>
                                <m:r>
                                  <a:rPr lang="fr-FR" sz="1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+2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  <m:r>
                          <a:rPr lang="fr-FR" sz="1800">
                            <a:latin typeface="Cambria Math"/>
                            <a:ea typeface="Calibri"/>
                            <a:cs typeface="Cambria Math"/>
                          </a:rPr>
                          <m:t>⁡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bar>
                          <m:barPr>
                            <m:pos m:val="top"/>
                            <m:ctrlP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fr-FR" sz="1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𝜔</m:t>
                            </m:r>
                          </m:e>
                        </m:ba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0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(4.8)</a:t>
                </a:r>
                <a:endParaRPr lang="fr-FR" sz="12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sz="1400" i="1">
                                <a:latin typeface="Cambria Math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fr-FR" sz="1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fr-FR" sz="1400" i="1">
                                <a:latin typeface="Cambria Math"/>
                                <a:ea typeface="Calibri"/>
                                <a:cs typeface="Times New Roman"/>
                              </a:rPr>
                              <m:t>=1</m:t>
                            </m:r>
                          </m:sub>
                          <m:sup>
                            <m:r>
                              <a:rPr lang="fr-FR" sz="14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4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𝜉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1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  <m:func>
                                  <m:funcPr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</m:ba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z="14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fr-FR" sz="14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fr-FR" sz="1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𝑛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fr-FR" sz="1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</m:bar>
                                        <m:r>
                                          <a:rPr lang="fr-FR" sz="14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fr-FR" sz="1400" dirty="0">
                    <a:latin typeface="Calibri"/>
                    <a:ea typeface="Calibri"/>
                    <a:cs typeface="Arial"/>
                  </a:rPr>
                  <a:t> </a:t>
                </a:r>
                <a:r>
                  <a:rPr lang="fr-FR" sz="1100" dirty="0" smtClean="0">
                    <a:solidFill>
                      <a:srgbClr val="FF0000"/>
                    </a:solidFill>
                    <a:latin typeface="Calibri"/>
                    <a:ea typeface="Calibri"/>
                    <a:cs typeface="Arial"/>
                  </a:rPr>
                  <a:t>(</a:t>
                </a:r>
                <a:r>
                  <a:rPr lang="fr-FR" sz="1100" dirty="0">
                    <a:solidFill>
                      <a:srgbClr val="FF0000"/>
                    </a:solidFill>
                    <a:latin typeface="Calibri"/>
                    <a:ea typeface="Calibri"/>
                    <a:cs typeface="Arial"/>
                  </a:rPr>
                  <a:t>4.9)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16632"/>
                <a:ext cx="8822214" cy="6741368"/>
              </a:xfrm>
              <a:prstGeom prst="rect">
                <a:avLst/>
              </a:prstGeom>
              <a:blipFill rotWithShape="1">
                <a:blip r:embed="rId3"/>
                <a:stretch>
                  <a:fillRect l="-621" t="-90" b="-52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27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228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-25127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V.3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. Réponse d’un </a:t>
                </a:r>
                <a:r>
                  <a:rPr lang="fr-FR" sz="2000" b="1" dirty="0" err="1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SSDDL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 à une superposition (charge impulsive) </a:t>
                </a:r>
                <a:r>
                  <a:rPr lang="fr-FR" sz="2000" b="1" dirty="0" smtClean="0">
                    <a:solidFill>
                      <a:schemeClr val="accent1"/>
                    </a:solidFill>
                    <a:latin typeface="Times New Roman"/>
                    <a:ea typeface="Calibri"/>
                    <a:cs typeface="Arial"/>
                  </a:rPr>
                  <a:t>:non périodique</a:t>
                </a:r>
                <a:endParaRPr lang="fr-FR" sz="1800" dirty="0">
                  <a:solidFill>
                    <a:schemeClr val="accent1"/>
                  </a:solidFill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Impulsion, impact ou choc : application soudaine d’une force F(t) d’une courte durée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.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Une force peut être considérée comme impulsionnelle si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:la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durée d’application de la force est beaucoup inférieure à la période propre du système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. </a:t>
                </a:r>
                <a:r>
                  <a:rPr lang="fr-FR" sz="1800" dirty="0" err="1" smtClean="0"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400" dirty="0" err="1" smtClean="0"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&lt;&lt;&lt;T . En pratique:  </a:t>
                </a:r>
                <a:r>
                  <a:rPr lang="fr-FR" sz="1800" dirty="0" err="1" smtClean="0">
                    <a:latin typeface="Times New Roman"/>
                    <a:ea typeface="Times New Roman"/>
                    <a:cs typeface="Arial"/>
                  </a:rPr>
                  <a:t>0.001s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&lt;</a:t>
                </a:r>
                <a:r>
                  <a:rPr lang="fr-FR" sz="1800" dirty="0" err="1" smtClean="0"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400" dirty="0" err="1" smtClean="0"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&lt; </a:t>
                </a:r>
                <a:r>
                  <a:rPr lang="fr-FR" sz="1800" dirty="0" err="1" smtClean="0">
                    <a:latin typeface="Times New Roman"/>
                    <a:ea typeface="Times New Roman"/>
                    <a:cs typeface="Arial"/>
                  </a:rPr>
                  <a:t>0.01s</a:t>
                </a:r>
                <a:endParaRPr lang="fr-FR" sz="1800" dirty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Alors l’impulsion peut être traitée comme changement soudain de vitesse.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En d’autres termes, le système n’a pas le temps pour réagir pendant </a:t>
                </a:r>
                <a:endParaRPr lang="fr-FR" sz="1800" dirty="0" smtClean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l’intervalle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de temps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(donc le système est considéré non amortie)</a:t>
                </a:r>
                <a:endParaRPr lang="fr-FR" sz="1800" dirty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Impulsion rectangulaire :</a:t>
                </a:r>
                <a:endParaRPr lang="fr-FR" sz="1600" dirty="0" smtClean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Phase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I :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chargement et  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Phase 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II : vibration libre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8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i="1" u="sng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Arial"/>
                  </a:rPr>
                  <a:t>Phase I </a:t>
                </a:r>
                <a:r>
                  <a:rPr lang="fr-FR" sz="1800" i="1" u="sng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0 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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t 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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err="1"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600" baseline="-25000" dirty="0" err="1"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	(chargement)</a:t>
                </a:r>
                <a:endParaRPr lang="fr-FR" sz="1400" dirty="0" smtClean="0"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acc>
                      <m:accPr>
                        <m:chr m:val="̈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𝐾𝑥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==&gt;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h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)+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𝐾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12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4.10</a:t>
                </a:r>
                <a:r>
                  <a:rPr lang="fr-FR" sz="12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);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Conditions initiales :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=0 ; </m:t>
                    </m:r>
                    <m:acc>
                      <m:accPr>
                        <m:chr m:val="̇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</m:oMath>
                </a14:m>
                <a:endParaRPr lang="fr-FR" sz="16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En remplaçant dans 4-10, on obtient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 :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AU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AU" sz="16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en-AU" sz="1800" i="1" u="sng" dirty="0">
                    <a:solidFill>
                      <a:schemeClr val="accent1"/>
                    </a:solidFill>
                  </a:rPr>
                  <a:t>Phase II :</a:t>
                </a:r>
                <a:r>
                  <a:rPr lang="fr-FR" sz="1800" dirty="0"/>
                  <a:t>Le système est en vibration libre ; t </a:t>
                </a:r>
                <a:r>
                  <a:rPr lang="fr-FR" sz="1800" dirty="0" smtClean="0">
                    <a:latin typeface="Times New Roman"/>
                    <a:cs typeface="Times New Roman"/>
                    <a:sym typeface="Symbol"/>
                  </a:rPr>
                  <a:t>≥ </a:t>
                </a:r>
                <a:r>
                  <a:rPr lang="fr-FR" sz="1800" dirty="0" err="1" smtClean="0"/>
                  <a:t>t</a:t>
                </a:r>
                <a:r>
                  <a:rPr lang="fr-FR" sz="1800" baseline="-25000" dirty="0" err="1" smtClean="0"/>
                  <a:t>1</a:t>
                </a:r>
                <a:r>
                  <a:rPr lang="fr-FR" sz="1800" dirty="0" smtClean="0"/>
                  <a:t> </a:t>
                </a:r>
                <a:r>
                  <a:rPr lang="fr-FR" sz="1800" dirty="0"/>
                  <a:t> ; on pose :  t’ = t - </a:t>
                </a:r>
                <a:r>
                  <a:rPr lang="fr-FR" sz="1800" dirty="0" err="1"/>
                  <a:t>t</a:t>
                </a:r>
                <a:r>
                  <a:rPr lang="fr-FR" sz="1800" baseline="-25000" dirty="0" err="1"/>
                  <a:t>1</a:t>
                </a:r>
                <a:endParaRPr lang="fr-FR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sz="1600" i="1">
                        <a:latin typeface="Cambria Math"/>
                      </a:rPr>
                      <m:t>=</m:t>
                    </m:r>
                    <m:r>
                      <a:rPr lang="fr-FR" sz="1600" i="1">
                        <a:latin typeface="Cambria Math"/>
                      </a:rPr>
                      <m:t>𝐴</m:t>
                    </m:r>
                    <m:r>
                      <a:rPr lang="fr-FR" sz="1600" i="1">
                        <a:latin typeface="Cambria Math"/>
                      </a:rPr>
                      <m:t>.</m:t>
                    </m:r>
                    <m:r>
                      <a:rPr lang="fr-FR" sz="16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sz="1600" i="1">
                        <a:latin typeface="Cambria Math"/>
                      </a:rPr>
                      <m:t>+</m:t>
                    </m:r>
                    <m:r>
                      <a:rPr lang="fr-FR" sz="1600" i="1">
                        <a:latin typeface="Cambria Math"/>
                      </a:rPr>
                      <m:t>𝐵</m:t>
                    </m:r>
                    <m:r>
                      <a:rPr lang="fr-FR" sz="1600" i="1">
                        <a:latin typeface="Cambria Math"/>
                      </a:rPr>
                      <m:t>.</m:t>
                    </m:r>
                    <m:r>
                      <a:rPr lang="fr-FR" sz="16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sz="16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AU" sz="1600" dirty="0"/>
                  <a:t> Eq</a:t>
                </a:r>
                <a:r>
                  <a:rPr lang="en-AU" sz="1600" dirty="0">
                    <a:solidFill>
                      <a:srgbClr val="FF0000"/>
                    </a:solidFill>
                  </a:rPr>
                  <a:t>. </a:t>
                </a:r>
                <a:r>
                  <a:rPr lang="en-AU" sz="1600" dirty="0" smtClean="0">
                    <a:solidFill>
                      <a:srgbClr val="FF0000"/>
                    </a:solidFill>
                  </a:rPr>
                  <a:t>(4.11)</a:t>
                </a:r>
                <a:r>
                  <a:rPr lang="en-AU" sz="1600" dirty="0" smtClean="0"/>
                  <a:t> </a:t>
                </a:r>
                <a:r>
                  <a:rPr lang="en-AU" sz="1800" dirty="0"/>
                  <a:t>== &gt;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AU" sz="1800" i="1">
                        <a:latin typeface="Cambria Math"/>
                      </a:rPr>
                      <m:t>=</m:t>
                    </m:r>
                    <m:r>
                      <a:rPr lang="fr-FR" sz="1800" i="1">
                        <a:latin typeface="Cambria Math"/>
                      </a:rPr>
                      <m:t>𝑥</m:t>
                    </m:r>
                    <m:r>
                      <a:rPr lang="en-AU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1800" i="1">
                        <a:latin typeface="Cambria Math"/>
                      </a:rPr>
                      <m:t>).</m:t>
                    </m:r>
                    <m:r>
                      <a:rPr lang="fr-FR" sz="18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AU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AU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AU" sz="1800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AU" sz="1800" i="1">
                        <a:latin typeface="Cambria Math"/>
                      </a:rPr>
                      <m:t>.</m:t>
                    </m:r>
                    <m:r>
                      <a:rPr lang="fr-FR" sz="18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sz="1800" dirty="0" smtClean="0"/>
                  <a:t> </a:t>
                </a:r>
                <a:r>
                  <a:rPr lang="en-AU" sz="1800" dirty="0" smtClean="0">
                    <a:solidFill>
                      <a:srgbClr val="FF0000"/>
                    </a:solidFill>
                  </a:rPr>
                  <a:t>(412) </a:t>
                </a:r>
                <a:r>
                  <a:rPr lang="fr-FR" sz="1800" dirty="0" smtClean="0"/>
                  <a:t>Conditions </a:t>
                </a:r>
                <a:r>
                  <a:rPr lang="fr-FR" sz="1800" dirty="0"/>
                  <a:t>initiales :</a:t>
                </a:r>
                <a14:m>
                  <m:oMath xmlns:m="http://schemas.openxmlformats.org/officeDocument/2006/math">
                    <m:r>
                      <a:rPr lang="fr-FR" sz="1800" b="0" i="0" smtClean="0">
                        <a:latin typeface="Cambria Math"/>
                      </a:rPr>
                      <m:t> </m:t>
                    </m:r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 ; 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sz="1800" dirty="0"/>
              </a:p>
              <a:p>
                <a:pPr>
                  <a:lnSpc>
                    <a:spcPct val="150000"/>
                  </a:lnSpc>
                </a:pP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 </m:t>
                    </m:r>
                  </m:oMath>
                </a14:m>
                <a:endParaRPr lang="fr-FR" sz="1800" dirty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 smtClean="0">
                  <a:latin typeface="Times New Roman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 smtClean="0">
                  <a:latin typeface="Times New Roman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 smtClean="0">
                  <a:latin typeface="Times New Roman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27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666" r="-466" b="-53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28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63777" y="4293096"/>
            <a:ext cx="288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Image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414" y="2132856"/>
            <a:ext cx="2376264" cy="14738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46140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.</m:t>
                    </m:r>
                    <m:r>
                      <a:rPr lang="fr-FR" sz="18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.</m:t>
                    </m:r>
                    <m:r>
                      <a:rPr lang="fr-FR" sz="18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1800" dirty="0"/>
                  <a:t> 					</a:t>
                </a:r>
                <a:r>
                  <a:rPr lang="fr-FR" sz="1800" dirty="0">
                    <a:solidFill>
                      <a:srgbClr val="FF0000"/>
                    </a:solidFill>
                  </a:rPr>
                  <a:t>             (4.13)</a:t>
                </a:r>
                <a:endParaRPr lang="fr-FR" sz="1800" dirty="0" smtClean="0"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La réponse maximale se produira dans la phase I voir </a:t>
                </a:r>
                <a:r>
                  <a:rPr lang="fr-FR" sz="1800" dirty="0" err="1" smtClean="0"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.(4.11):</a:t>
                </a:r>
                <a:endParaRPr lang="fr-FR" sz="16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marL="285750" indent="-285750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Si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le temps (</a:t>
                </a:r>
                <a:r>
                  <a:rPr lang="fr-FR" sz="1800" dirty="0" err="1">
                    <a:effectLst/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800" baseline="-25000" dirty="0" err="1">
                    <a:effectLst/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600" dirty="0" err="1">
                    <a:effectLst/>
                    <a:latin typeface="Calibri"/>
                    <a:ea typeface="Calibri"/>
                    <a:cs typeface="Arial"/>
                    <a:sym typeface="Symbol"/>
                  </a:rPr>
                  <a:t></a:t>
                </a:r>
                <a:r>
                  <a:rPr lang="fr-FR" sz="1800" dirty="0" err="1">
                    <a:effectLst/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/2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la phase I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dans ce cas le facteur d’amplification dynamique sera égal à : </a:t>
                </a:r>
                <a:endParaRPr lang="fr-FR" sz="1600" dirty="0"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avec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den>
                        </m:f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𝑠𝑡𝑎𝑡𝑖𝑞𝑢𝑒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smtClean="0">
                    <a:latin typeface="Times New Roman"/>
                    <a:ea typeface="Times New Roman"/>
                    <a:cs typeface="Arial"/>
                  </a:rPr>
                  <a:t>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1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14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>
                      <m:fPr>
                        <m:ctrlP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r>
                      <a:rPr lang="fr-FR" sz="1400" i="1">
                        <a:latin typeface="Cambria Math"/>
                        <a:ea typeface="Times New Roman"/>
                        <a:cs typeface="Times New Roman"/>
                      </a:rPr>
                      <m:t>    ==&gt;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den>
                        </m:f>
                      </m:den>
                    </m:f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       ==&gt;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</m:oMath>
                </a14:m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Si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le temps (t</a:t>
                </a:r>
                <a:r>
                  <a:rPr lang="fr-FR" sz="1800" baseline="-25000" dirty="0">
                    <a:effectLst/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600" dirty="0">
                    <a:effectLst/>
                    <a:latin typeface="Calibri"/>
                    <a:ea typeface="Calibri"/>
                    <a:cs typeface="Arial"/>
                    <a:sym typeface="Symbol"/>
                  </a:rPr>
                  <a:t>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T/2), == &gt; </a:t>
                </a:r>
                <a:r>
                  <a:rPr lang="fr-FR" sz="1800" i="1" dirty="0" err="1">
                    <a:effectLst/>
                    <a:latin typeface="Times New Roman"/>
                    <a:ea typeface="Times New Roman"/>
                    <a:cs typeface="Arial"/>
                  </a:rPr>
                  <a:t>x</a:t>
                </a:r>
                <a:r>
                  <a:rPr lang="fr-FR" sz="1800" i="1" baseline="-25000" dirty="0" err="1">
                    <a:effectLst/>
                    <a:latin typeface="Times New Roman"/>
                    <a:ea typeface="Times New Roman"/>
                    <a:cs typeface="Arial"/>
                  </a:rPr>
                  <a:t>max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(phase II) : 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𝑠𝑡𝑎𝑡𝑖𝑞𝑢𝑒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avec (</a:t>
                </a:r>
                <a:r>
                  <a:rPr lang="fr-FR" sz="1800" dirty="0" err="1">
                    <a:effectLst/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.(4.12)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cos</m:t>
                        </m:r>
                        <m:r>
                          <a:rPr lang="fr-FR" sz="18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; </m:t>
                    </m:r>
                    <m:acc>
                      <m:accPr>
                        <m:chr m:val="̇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     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sin</m:t>
                            </m:r>
                          </m:e>
                          <m:sup>
                            <m:r>
                              <a:rPr lang="fr-FR" sz="1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+1−2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1600" dirty="0"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rad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Avec :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𝛼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=1−2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𝛼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==&gt;  2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𝛼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=1−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𝛼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func>
                          <m:func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fr-FR" sz="18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ra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2.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𝑠𝑡𝑎𝑡𝑖𝑞𝑢𝑒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=2.</m:t>
                    </m:r>
                    <m:func>
                      <m:func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=2.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sin</m:t>
                    </m:r>
                    <m:r>
                      <a:rPr lang="fr-FR" sz="1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 	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(4.14)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466" r="-67" b="-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29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4653136"/>
            <a:ext cx="2736304" cy="16561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80313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88640"/>
                <a:ext cx="8715436" cy="655272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defRPr/>
                </a:pPr>
                <a:r>
                  <a:rPr lang="fr-FR" sz="2000" dirty="0" smtClean="0"/>
                  <a:t>En dynamique la masse n’est pas fonction du temps.</a:t>
                </a:r>
                <a:endParaRPr lang="fr-FR" sz="2000" dirty="0"/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/>
                        </a:rPr>
                        <m:t>𝑚</m:t>
                      </m:r>
                      <m:r>
                        <a:rPr lang="fr-FR" sz="20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latin typeface="Cambria Math"/>
                        </a:rPr>
                        <m:t>=</m:t>
                      </m:r>
                      <m:r>
                        <a:rPr lang="fr-FR" sz="2000" i="1">
                          <a:latin typeface="Cambria Math"/>
                        </a:rPr>
                        <m:t>𝑚</m:t>
                      </m:r>
                      <m:r>
                        <a:rPr lang="fr-FR" sz="2000" i="1">
                          <a:latin typeface="Cambria Math"/>
                        </a:rPr>
                        <m:t>.</m:t>
                      </m:r>
                      <m:acc>
                        <m:accPr>
                          <m:chr m:val="̈"/>
                          <m:ctrlPr>
                            <a:rPr lang="fr-F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fr-FR" sz="2000" i="1">
                          <a:latin typeface="Cambria Math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𝑃</m:t>
                      </m:r>
                      <m:r>
                        <a:rPr lang="fr-FR" sz="2000" i="1">
                          <a:latin typeface="Cambria Math"/>
                        </a:rPr>
                        <m:t>(</m:t>
                      </m:r>
                      <m:r>
                        <a:rPr lang="fr-FR" sz="2000" i="1">
                          <a:latin typeface="Cambria Math"/>
                        </a:rPr>
                        <m:t>𝑡</m:t>
                      </m:r>
                      <m:r>
                        <a:rPr lang="fr-F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  <a:p>
                <a:pPr algn="just">
                  <a:lnSpc>
                    <a:spcPct val="150000"/>
                  </a:lnSpc>
                  <a:defRPr/>
                </a:pPr>
                <a:r>
                  <a:rPr lang="fr-FR" sz="200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−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					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                                                                                          </a:t>
                </a:r>
                <a:endParaRPr lang="fr-FR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)=0</m:t>
                    </m:r>
                  </m:oMath>
                </a14:m>
                <a:r>
                  <a:rPr lang="fr-FR" sz="2000" dirty="0" smtClean="0"/>
                  <a:t>  En générale: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 </m:t>
                        </m:r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/>
                  <a:t>		(2.1) </a:t>
                </a:r>
              </a:p>
              <a:p>
                <a:r>
                  <a:rPr lang="fr-FR" sz="2000" dirty="0"/>
                  <a:t> Avec : 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		</a:t>
                </a:r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fr-FR" sz="2000" dirty="0"/>
                  <a:t> 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  </a:t>
                </a:r>
                <a:r>
                  <a:rPr lang="fr-FR" sz="2000" dirty="0"/>
                  <a:t>(</a:t>
                </a:r>
                <a:r>
                  <a:rPr lang="fr-FR" sz="2000" dirty="0" smtClean="0"/>
                  <a:t>2.2) </a:t>
                </a:r>
                <a:endParaRPr lang="fr-FR" sz="2000" dirty="0"/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  <a:defRPr/>
                </a:pPr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88640"/>
                <a:ext cx="8715436" cy="6552728"/>
              </a:xfrm>
              <a:prstGeom prst="rect">
                <a:avLst/>
              </a:prstGeom>
              <a:blipFill rotWithShape="1">
                <a:blip r:embed="rId3"/>
                <a:stretch>
                  <a:fillRect l="-628" t="-3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285821"/>
            <a:ext cx="608856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32" y="260648"/>
            <a:ext cx="2448272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5776747" y="2685795"/>
            <a:ext cx="2808312" cy="1493276"/>
            <a:chOff x="6228185" y="3284984"/>
            <a:chExt cx="2592288" cy="1656183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5" y="3284984"/>
              <a:ext cx="2592288" cy="16561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6876257" y="3717032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>
                  <a:solidFill>
                    <a:schemeClr val="bg2"/>
                  </a:solidFill>
                </a:rPr>
                <a:t>Fk</a:t>
              </a:r>
              <a:r>
                <a:rPr lang="fr-FR" sz="1100" dirty="0" smtClean="0">
                  <a:solidFill>
                    <a:schemeClr val="bg2"/>
                  </a:solidFill>
                </a:rPr>
                <a:t>(t)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257" y="421096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bg2"/>
                  </a:solidFill>
                </a:rPr>
                <a:t>Fa(t)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45099"/>
                  </p:ext>
                </p:extLst>
              </p:nvPr>
            </p:nvGraphicFramePr>
            <p:xfrm>
              <a:off x="1259632" y="3953354"/>
              <a:ext cx="3820695" cy="15093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876479"/>
                  </a:tblGrid>
                  <a:tr h="288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force</a:t>
                          </a:r>
                          <a:endParaRPr lang="fr-FR" sz="11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formule</a:t>
                          </a:r>
                          <a:endParaRPr lang="fr-FR" sz="11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28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 err="1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 err="1">
                              <a:solidFill>
                                <a:schemeClr val="bg2"/>
                              </a:solidFill>
                              <a:effectLst/>
                            </a:rPr>
                            <a:t>k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élastique 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2619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>
                              <a:solidFill>
                                <a:schemeClr val="bg2"/>
                              </a:solidFill>
                              <a:effectLst/>
                            </a:rPr>
                            <a:t>a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d’amortissement 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fr-F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323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>
                              <a:solidFill>
                                <a:schemeClr val="bg2"/>
                              </a:solidFill>
                              <a:effectLst/>
                            </a:rPr>
                            <a:t>I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d’inertie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fr-FR" sz="120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12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1200" i="1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fr-F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45099"/>
                  </p:ext>
                </p:extLst>
              </p:nvPr>
            </p:nvGraphicFramePr>
            <p:xfrm>
              <a:off x="1259632" y="3953354"/>
              <a:ext cx="3820695" cy="15093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876479"/>
                  </a:tblGrid>
                  <a:tr h="288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force</a:t>
                          </a:r>
                          <a:endParaRPr lang="fr-FR" sz="11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formule</a:t>
                          </a:r>
                          <a:endParaRPr lang="fr-FR" sz="11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28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 err="1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 err="1">
                              <a:solidFill>
                                <a:schemeClr val="bg2"/>
                              </a:solidFill>
                              <a:effectLst/>
                            </a:rPr>
                            <a:t>k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élastique 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6"/>
                          <a:stretch>
                            <a:fillRect l="-104235" t="-80000" r="-326" b="-235000"/>
                          </a:stretch>
                        </a:blipFill>
                      </a:tcPr>
                    </a:tc>
                  </a:tr>
                  <a:tr h="42619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>
                              <a:solidFill>
                                <a:schemeClr val="bg2"/>
                              </a:solidFill>
                              <a:effectLst/>
                            </a:rPr>
                            <a:t>a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d’amortissement 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6"/>
                          <a:stretch>
                            <a:fillRect l="-104235" t="-156522" r="-326" b="-104348"/>
                          </a:stretch>
                        </a:blipFill>
                      </a:tcPr>
                    </a:tc>
                  </a:tr>
                  <a:tr h="4323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F</a:t>
                          </a:r>
                          <a:r>
                            <a:rPr lang="fr-FR" sz="1200" b="0" baseline="-25000" dirty="0">
                              <a:solidFill>
                                <a:schemeClr val="bg2"/>
                              </a:solidFill>
                              <a:effectLst/>
                            </a:rPr>
                            <a:t>I</a:t>
                          </a:r>
                          <a:r>
                            <a:rPr lang="fr-FR" sz="1200" b="0" dirty="0">
                              <a:solidFill>
                                <a:schemeClr val="bg2"/>
                              </a:solidFill>
                              <a:effectLst/>
                            </a:rPr>
                            <a:t> : force d’inertie</a:t>
                          </a:r>
                          <a:endParaRPr lang="fr-FR" sz="1100" b="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6"/>
                          <a:stretch>
                            <a:fillRect l="-104235" t="-249296" r="-326" b="-14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808312" cy="22938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92629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b="1" dirty="0" smtClean="0">
                    <a:solidFill>
                      <a:srgbClr val="FFC000"/>
                    </a:solidFill>
                  </a:rPr>
                  <a:t>2/Impulsion Triangulaire 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Phase </a:t>
                </a:r>
                <a:r>
                  <a:rPr lang="fr-FR" sz="1800" i="1" u="sng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I </a:t>
                </a:r>
                <a:r>
                  <a:rPr lang="fr-FR" sz="1800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: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0 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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t 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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err="1">
                    <a:latin typeface="Times New Roman"/>
                    <a:ea typeface="Times New Roman"/>
                    <a:cs typeface="Arial"/>
                  </a:rPr>
                  <a:t>t</a:t>
                </a:r>
                <a:r>
                  <a:rPr lang="fr-FR" sz="1600" baseline="-25000" dirty="0" err="1">
                    <a:latin typeface="Times New Roman"/>
                    <a:ea typeface="Times New Roman"/>
                    <a:cs typeface="Arial"/>
                  </a:rPr>
                  <a:t>1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	(chargement)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i="1" u="none" strike="noStrike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𝑒𝑡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sz="16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	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Conditions initiales, le système initialement au repos 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=0 ; 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En remplaçant dans l’équation, on obtient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e>
                    </m:d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(4.15)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r>
                  <a:rPr lang="fr-FR" sz="1800" i="1" u="sng" dirty="0">
                    <a:solidFill>
                      <a:srgbClr val="FF0000"/>
                    </a:solidFill>
                  </a:rPr>
                  <a:t>Phase II :</a:t>
                </a:r>
                <a:endParaRPr lang="fr-FR" sz="1800" dirty="0">
                  <a:solidFill>
                    <a:srgbClr val="FF0000"/>
                  </a:solidFill>
                </a:endParaRPr>
              </a:p>
              <a:p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r>
                      <a:rPr lang="fr-FR" sz="1800" i="1">
                        <a:latin typeface="Cambria Math"/>
                      </a:rPr>
                      <m:t>𝑥</m:t>
                    </m:r>
                    <m:r>
                      <a:rPr lang="fr-FR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).</m:t>
                    </m:r>
                    <m:r>
                      <a:rPr lang="fr-FR" sz="18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fr-FR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.</m:t>
                    </m:r>
                    <m:r>
                      <a:rPr lang="fr-FR" sz="18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800" dirty="0" smtClean="0"/>
                  <a:t>   Avec</a:t>
                </a:r>
                <a:r>
                  <a:rPr lang="fr-FR" sz="1800" dirty="0"/>
                  <a:t>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  </m:t>
                    </m:r>
                    <m:r>
                      <a:rPr lang="fr-FR" sz="1800" i="1">
                        <a:latin typeface="Cambria Math"/>
                      </a:rPr>
                      <m:t>𝑒𝑡</m:t>
                    </m:r>
                    <m:r>
                      <a:rPr lang="fr-FR" sz="1800" i="1">
                        <a:latin typeface="Cambria Math"/>
                      </a:rPr>
                      <m:t> 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  </m:t>
                    </m:r>
                    <m:r>
                      <a:rPr lang="fr-FR" sz="1800" i="1">
                        <a:latin typeface="Cambria Math"/>
                      </a:rPr>
                      <m:t>𝑠𝑢𝑖𝑣𝑎𝑛𝑡</m:t>
                    </m:r>
                    <m:r>
                      <a:rPr lang="fr-FR" sz="1800" i="1">
                        <a:latin typeface="Cambria Math"/>
                      </a:rPr>
                      <m:t> é</m:t>
                    </m:r>
                    <m:r>
                      <a:rPr lang="fr-FR" sz="1800" i="1">
                        <a:latin typeface="Cambria Math"/>
                      </a:rPr>
                      <m:t>𝑞</m:t>
                    </m:r>
                    <m:r>
                      <a:rPr lang="fr-FR" sz="1800" i="1">
                        <a:latin typeface="Cambria Math"/>
                      </a:rPr>
                      <m:t>.(4.15)</m:t>
                    </m:r>
                  </m:oMath>
                </a14:m>
                <a:endParaRPr lang="fr-FR" sz="1800" dirty="0"/>
              </a:p>
              <a:p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latin typeface="Cambria Math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800" i="1">
                        <a:latin typeface="Cambria Math"/>
                      </a:rPr>
                      <m:t> ;</m:t>
                    </m:r>
                  </m:oMath>
                </a14:m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sz="1800" i="1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latin typeface="Cambria Math"/>
                          </a:rPr>
                          <m:t>−</m:t>
                        </m:r>
                        <m:r>
                          <a:rPr lang="fr-FR" sz="1800" i="1"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sz="1800" dirty="0"/>
              </a:p>
              <a:p>
                <a:r>
                  <a:rPr lang="fr-FR" sz="1800" dirty="0"/>
                  <a:t> </a:t>
                </a:r>
                <a:r>
                  <a:rPr lang="fr-FR" sz="1800" dirty="0" smtClean="0"/>
                  <a:t>Si</a:t>
                </a:r>
                <a:r>
                  <a:rPr lang="fr-FR" sz="1800" dirty="0"/>
                  <a:t>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fr-FR" sz="1800" i="1">
                        <a:latin typeface="Cambria Math"/>
                      </a:rPr>
                      <m:t>&lt;0.4</m:t>
                    </m:r>
                  </m:oMath>
                </a14:m>
                <a:r>
                  <a:rPr lang="fr-FR" sz="1800" dirty="0"/>
                  <a:t> 	réponse maximum se trouve dans la phase II.</a:t>
                </a:r>
              </a:p>
              <a:p>
                <a:pPr lvl="0"/>
                <a:r>
                  <a:rPr lang="fr-FR" sz="1800" dirty="0"/>
                  <a:t>Si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fr-FR" sz="1800" i="1">
                        <a:latin typeface="Cambria Math"/>
                      </a:rPr>
                      <m:t>≥0.4</m:t>
                    </m:r>
                  </m:oMath>
                </a14:m>
                <a:r>
                  <a:rPr lang="fr-FR" sz="1800" dirty="0"/>
                  <a:t> 	== &gt;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𝐷</m:t>
                    </m:r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𝑠𝑡𝑎𝑡𝑖𝑞𝑢𝑒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f>
                          <m:fPr>
                            <m:type m:val="skw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</a:rPr>
                  <a:t/>
                </a:r>
                <a:br>
                  <a:rPr lang="fr-FR" sz="1800" dirty="0">
                    <a:effectLst/>
                    <a:latin typeface="Times New Roman"/>
                    <a:ea typeface="Times New Roman"/>
                  </a:rPr>
                </a:b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466" t="-504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16632"/>
            <a:ext cx="2573655" cy="145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Imag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5313809"/>
            <a:ext cx="6120680" cy="15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092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b="1" dirty="0" smtClean="0">
                    <a:solidFill>
                      <a:srgbClr val="FFC000"/>
                    </a:solidFill>
                    <a:latin typeface="Times New Roman"/>
                    <a:ea typeface="Calibri"/>
                    <a:cs typeface="Arial"/>
                  </a:rPr>
                  <a:t>V.4</a:t>
                </a:r>
                <a:r>
                  <a:rPr lang="fr-FR" sz="1800" b="1" dirty="0">
                    <a:solidFill>
                      <a:srgbClr val="FFC000"/>
                    </a:solidFill>
                    <a:latin typeface="Times New Roman"/>
                    <a:ea typeface="Calibri"/>
                    <a:cs typeface="Arial"/>
                  </a:rPr>
                  <a:t>. Réponse d’un </a:t>
                </a:r>
                <a:r>
                  <a:rPr lang="fr-FR" sz="1800" b="1" dirty="0" err="1">
                    <a:solidFill>
                      <a:srgbClr val="FFC000"/>
                    </a:solidFill>
                    <a:latin typeface="Times New Roman"/>
                    <a:ea typeface="Calibri"/>
                    <a:cs typeface="Arial"/>
                  </a:rPr>
                  <a:t>SSDDL</a:t>
                </a:r>
                <a:r>
                  <a:rPr lang="fr-FR" sz="1800" b="1" dirty="0">
                    <a:solidFill>
                      <a:srgbClr val="FFC000"/>
                    </a:solidFill>
                    <a:latin typeface="Times New Roman"/>
                    <a:ea typeface="Calibri"/>
                    <a:cs typeface="Arial"/>
                  </a:rPr>
                  <a:t> à une excitation dynamique quelconque :</a:t>
                </a:r>
                <a:endParaRPr lang="fr-FR" sz="1600" dirty="0">
                  <a:solidFill>
                    <a:srgbClr val="FFC000"/>
                  </a:solidFill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u="sng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a</a:t>
                </a:r>
                <a:r>
                  <a:rPr lang="fr-FR" sz="1800" u="sng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/ système non-amorti </a:t>
                </a:r>
                <a:r>
                  <a:rPr lang="fr-FR" sz="1800" u="sng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Impulsion = force*temps = P(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)*d(</a:t>
                </a:r>
                <a:r>
                  <a:rPr lang="fr-FR" sz="16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) 	</a:t>
                </a:r>
                <a:r>
                  <a:rPr lang="fr-FR" sz="11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(4.16)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Prenons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le cas de 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Loi de Newton :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𝐹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𝛾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endParaRPr lang="fr-FR" sz="1800" b="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𝑑𝑜𝑛𝑐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den>
                    </m:f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==&gt; 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  	</a:t>
                </a:r>
                <a:r>
                  <a:rPr lang="fr-FR" sz="10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(4.17)</a:t>
                </a:r>
                <a:endParaRPr lang="fr-FR" sz="12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>
                    <a:solidFill>
                      <a:srgbClr val="FFC000"/>
                    </a:solidFill>
                  </a:rPr>
                  <a:t>Système </a:t>
                </a:r>
                <a:r>
                  <a:rPr lang="fr-FR" sz="2000" dirty="0">
                    <a:solidFill>
                      <a:srgbClr val="FFC000"/>
                    </a:solidFill>
                  </a:rPr>
                  <a:t>linéaire non-amorti :</a:t>
                </a:r>
                <a:r>
                  <a:rPr lang="fr-FR" sz="2000" dirty="0"/>
                  <a:t>Nous pouvons </a:t>
                </a:r>
                <a:r>
                  <a:rPr lang="fr-FR" sz="2000" dirty="0" smtClean="0"/>
                  <a:t>supposer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que l’intensité de la force impulsionnelle est très grande par rapport aux autres forces en présence, donc on peut négliger les forces élastiques et d’amortissements. Il n’y a pas de chargement notable du déplacement durant le temps d’application de la charge </a:t>
                </a:r>
                <a:r>
                  <a:rPr lang="fr-FR" sz="2000" dirty="0" err="1"/>
                  <a:t>t</a:t>
                </a:r>
                <a:r>
                  <a:rPr lang="fr-FR" sz="2000" baseline="-25000" dirty="0" err="1"/>
                  <a:t>1</a:t>
                </a:r>
                <a:r>
                  <a:rPr lang="fr-FR" sz="2000" dirty="0"/>
                  <a:t> mais seulement un changement de vitesse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∆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𝑡</m:t>
                    </m:r>
                    <m:r>
                      <a:rPr lang="fr-FR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𝑡</m:t>
                    </m:r>
                  </m:oMath>
                </a14:m>
                <a:r>
                  <a:rPr lang="fr-FR" sz="1800" dirty="0"/>
                  <a:t>  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Conditions initiales :</a:t>
                </a:r>
                <a:r>
                  <a:rPr lang="fr-FR" sz="14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=0 ; </m:t>
                    </m:r>
                    <m:acc>
                      <m:accPr>
                        <m:chr m:val="̇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acc>
                      <m:accPr>
                        <m:chr m:val="̇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den>
                    </m:f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𝜏</m:t>
                    </m:r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4.18)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/>
                        <a:ea typeface="Times New Roman"/>
                        <a:cs typeface="Times New Roman"/>
                      </a:rPr>
                      <m:t>donc</m:t>
                    </m:r>
                    <m:r>
                      <a:rPr lang="fr-FR" sz="1600" b="0" i="0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1600" b="0" i="1" smtClean="0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nary>
                  </m:oMath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L’impulsion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due à la force P(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) à l’instant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pondant un intervalle de temps d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est représenté et égal à P(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)d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fr-FR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indent="-342900" algn="just">
                  <a:lnSpc>
                    <a:spcPct val="115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fr-FR" sz="2000" dirty="0">
                    <a:solidFill>
                      <a:srgbClr val="FFFFFF"/>
                    </a:solidFill>
                    <a:latin typeface="Times New Roman"/>
                    <a:ea typeface="Times New Roman"/>
                    <a:cs typeface="Arial"/>
                  </a:rPr>
                  <a:t>Si on applique cette impulsion de très courte durée (d</a:t>
                </a:r>
                <a:r>
                  <a:rPr lang="fr-FR" sz="1800" dirty="0">
                    <a:solidFill>
                      <a:srgbClr val="FFFFFF"/>
                    </a:solidFill>
                    <a:latin typeface="Calibri"/>
                    <a:ea typeface="Calibri"/>
                    <a:cs typeface="Arial"/>
                    <a:sym typeface="Symbol"/>
                  </a:rPr>
                  <a:t></a:t>
                </a:r>
                <a:r>
                  <a:rPr lang="fr-FR" sz="2000" dirty="0">
                    <a:solidFill>
                      <a:srgbClr val="FFFFFF"/>
                    </a:solidFill>
                    <a:latin typeface="Times New Roman"/>
                    <a:ea typeface="Times New Roman"/>
                    <a:cs typeface="Arial"/>
                  </a:rPr>
                  <a:t> &lt;&lt; T).</a:t>
                </a:r>
                <a:r>
                  <a:rPr lang="fr-FR" sz="1800" dirty="0">
                    <a:solidFill>
                      <a:srgbClr val="FFFFFF"/>
                    </a:solidFill>
                    <a:latin typeface="Times New Roman"/>
                    <a:ea typeface="Times New Roman"/>
                    <a:cs typeface="Arial"/>
                  </a:rPr>
                  <a:t> Sur un corps de masse </a:t>
                </a:r>
                <a:r>
                  <a:rPr lang="fr-FR" sz="2000" dirty="0">
                    <a:solidFill>
                      <a:srgbClr val="FFFFFF"/>
                    </a:solidFill>
                    <a:latin typeface="Times New Roman"/>
                    <a:ea typeface="Times New Roman"/>
                    <a:cs typeface="Arial"/>
                  </a:rPr>
                  <a:t>m, elle produira un changement du niveau de la vitesse qui peut-être déterminer </a:t>
                </a:r>
                <a:r>
                  <a:rPr lang="fr-FR" sz="2000" dirty="0" smtClean="0">
                    <a:solidFill>
                      <a:srgbClr val="FFFFFF"/>
                    </a:solidFill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2000" dirty="0">
                  <a:solidFill>
                    <a:srgbClr val="FFFFFF"/>
                  </a:solidFill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		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</a:rPr>
                  <a:t/>
                </a:r>
                <a:br>
                  <a:rPr lang="fr-FR" sz="1800" dirty="0">
                    <a:effectLst/>
                    <a:latin typeface="Times New Roman"/>
                    <a:ea typeface="Times New Roman"/>
                  </a:rPr>
                </a:b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599" t="-88" r="-5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31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404664"/>
            <a:ext cx="3042852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33512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f>
                        <m:f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fr-FR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den>
                      </m:f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e>
                      </m:d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−−&gt; </m:t>
                      </m:r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acc>
                        <m:accPr>
                          <m:chr m:val="̇"/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acc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num>
                        <m:den>
                          <m:r>
                            <a:rPr lang="fr-FR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den>
                      </m:f>
                      <m:r>
                        <a:rPr lang="fr-FR" sz="1800" i="1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acc>
                      <m:accPr>
                        <m:chr m:val="̇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est considère comme une vitesse initiale de m à l’instant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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 La réponse de notre système à cette impulsion sera donnée par </a:t>
                </a:r>
                <a:r>
                  <a:rPr lang="fr-FR" sz="1800" dirty="0" err="1"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.(2.9) 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:</a:t>
                </a:r>
                <a:endParaRPr lang="fr-FR" sz="1600" dirty="0" smtClean="0">
                  <a:latin typeface="Calibri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Avec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=0 ;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acc>
                      <m:accPr>
                        <m:chr m:val="̇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on a 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nary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(4.19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Cette expression est généralement connue sous le nom de l’intégrale de DUHAMEL pour les systèmes non-amortis.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Pour les systèmes qui ne sont pas initialement au repos c'est-à-dire </a:t>
                </a:r>
                <a:r>
                  <a:rPr lang="fr-FR" sz="1800" i="1" dirty="0" err="1">
                    <a:latin typeface="Times New Roman"/>
                    <a:ea typeface="Times New Roman"/>
                    <a:cs typeface="Arial"/>
                  </a:rPr>
                  <a:t>x</a:t>
                </a:r>
                <a:r>
                  <a:rPr lang="fr-FR" sz="1800" i="1" baseline="-25000" dirty="0" err="1">
                    <a:latin typeface="Times New Roman"/>
                    <a:ea typeface="Times New Roman"/>
                    <a:cs typeface="Arial"/>
                  </a:rPr>
                  <a:t>0</a:t>
                </a:r>
                <a:r>
                  <a:rPr lang="fr-FR" sz="1800" i="1" dirty="0">
                    <a:latin typeface="Times New Roman"/>
                    <a:ea typeface="Times New Roman"/>
                    <a:cs typeface="Arial"/>
                  </a:rPr>
                  <a:t> ≠ 0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≠0 </m:t>
                    </m:r>
                  </m:oMath>
                </a14:m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la solution générale est donnée par :</a:t>
                </a:r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𝑠𝑖𝑛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𝜔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𝑡</m:t>
                      </m:r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𝜔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𝑡</m:t>
                      </m:r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 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𝜏</m:t>
                              </m:r>
                            </m:e>
                          </m:d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u="sng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b/ Système amorti :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 err="1"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.(2.32) == &gt;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	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num>
                          <m:den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sty m:val="p"/>
                          </m:rPr>
                          <a:rPr lang="fr-FR" sz="18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600" dirty="0">
                    <a:effectLst/>
                    <a:latin typeface="Times New Roman"/>
                    <a:ea typeface="Times New Roman"/>
                    <a:cs typeface="Arial"/>
                  </a:rPr>
                  <a:t>				</a:t>
                </a:r>
                <a:r>
                  <a:rPr lang="fr-FR" sz="11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(4.20)</a:t>
                </a:r>
                <a:endParaRPr lang="fr-FR" sz="1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Conditions initiales :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=0 ; 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=0</m:t>
                        </m:r>
                      </m:e>
                    </m:d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𝑑𝑥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den>
                    </m:f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		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fr-FR" sz="1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p>
                        </m:sSup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nary>
                  </m:oMath>
                </a14:m>
                <a:r>
                  <a:rPr lang="fr-FR" sz="16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:r>
                  <a:rPr lang="fr-FR" sz="1600" dirty="0" smtClean="0">
                    <a:effectLst/>
                    <a:latin typeface="Times New Roman"/>
                    <a:ea typeface="Times New Roman"/>
                    <a:cs typeface="Arial"/>
                  </a:rPr>
                  <a:t>     </a:t>
                </a:r>
                <a:r>
                  <a:rPr lang="fr-FR" sz="14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:r>
                  <a:rPr lang="fr-FR" sz="105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(4.21)</a:t>
                </a:r>
                <a:endParaRPr lang="fr-FR" sz="12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Si le système n’est pas initialement au repos, la solution générale sera donnée par l’</a:t>
                </a:r>
                <a:r>
                  <a:rPr lang="fr-FR" sz="1800" dirty="0" err="1">
                    <a:latin typeface="Times New Roman"/>
                    <a:ea typeface="Times New Roman"/>
                    <a:cs typeface="Arial"/>
                  </a:rPr>
                  <a:t>éq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.(4.20) +(4.21) :</a:t>
                </a:r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 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p>
                        </m:s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nary>
                    <m:r>
                      <a:rPr lang="fr-FR" sz="16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𝜉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6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1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1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4.22)</a:t>
                </a:r>
                <a:endParaRPr lang="fr-FR" sz="1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u="sng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u="sng" dirty="0">
                  <a:solidFill>
                    <a:srgbClr val="FF0000"/>
                  </a:solidFill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		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599" r="-599" b="-85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11952" y="6500192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32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016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smtClean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V.5. Réponse d’un système sous chargement sismique(Notion de </a:t>
            </a:r>
            <a:r>
              <a:rPr lang="fr-FR" sz="18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Spectre </a:t>
            </a:r>
            <a:r>
              <a:rPr lang="fr-FR" sz="1800" b="1" dirty="0">
                <a:solidFill>
                  <a:srgbClr val="FFC000"/>
                </a:solidFill>
                <a:latin typeface="Times New Roman"/>
                <a:ea typeface="Times New Roman"/>
              </a:rPr>
              <a:t>de </a:t>
            </a:r>
            <a:r>
              <a:rPr lang="fr-FR" sz="18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réponse)</a:t>
            </a:r>
            <a:r>
              <a:rPr lang="fr-FR" sz="1800" b="1" dirty="0">
                <a:solidFill>
                  <a:srgbClr val="FFC000"/>
                </a:solidFill>
                <a:latin typeface="Times New Roman"/>
                <a:ea typeface="Times New Roman"/>
              </a:rPr>
              <a:t> </a:t>
            </a:r>
            <a:r>
              <a:rPr lang="fr-FR" sz="1800" b="1" dirty="0" smtClean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:</a:t>
            </a:r>
            <a:endParaRPr lang="fr-FR" sz="1600" dirty="0">
              <a:solidFill>
                <a:srgbClr val="FFC000"/>
              </a:solidFill>
              <a:effectLst/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800" dirty="0">
                <a:latin typeface="+mj-lt"/>
                <a:ea typeface="Times New Roman"/>
                <a:cs typeface="Arial"/>
              </a:rPr>
              <a:t>Dans ce qui a procédé nous avons supposé le système dans le temps comme étant défini c'est-à-dire : C, K et M étaient supposés connues et en déterminant la réponse du système à un chargement donné.</a:t>
            </a:r>
            <a:endParaRPr lang="fr-FR" sz="1800" dirty="0">
              <a:effectLst/>
              <a:latin typeface="+mj-lt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800" dirty="0" smtClean="0">
                <a:effectLst/>
                <a:latin typeface="+mj-lt"/>
                <a:ea typeface="Times New Roman"/>
                <a:cs typeface="Arial"/>
              </a:rPr>
              <a:t>Le </a:t>
            </a:r>
            <a:r>
              <a:rPr lang="fr-FR" sz="1800" dirty="0">
                <a:effectLst/>
                <a:latin typeface="+mj-lt"/>
                <a:ea typeface="Times New Roman"/>
                <a:cs typeface="Arial"/>
              </a:rPr>
              <a:t>problème qui va se poser à l’ingénieur est celui de déterminer un ou plusieurs paramètres (K, M ou C) d’un système à fin de limiter une certaine réponse (limite un déplacement, une contrainte,…), le spectre de réponse est utiliser pour résoudre ce problème.</a:t>
            </a:r>
            <a:endParaRPr lang="fr-FR" sz="1800" dirty="0">
              <a:effectLst/>
              <a:latin typeface="+mj-lt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800" dirty="0" smtClean="0">
                <a:latin typeface="+mj-lt"/>
                <a:ea typeface="Calibri"/>
                <a:cs typeface="Arial"/>
              </a:rPr>
              <a:t>On considère un oscillateur simple lié au sol caractérisé par sa pulsation </a:t>
            </a:r>
            <a:r>
              <a:rPr lang="el-GR" sz="1800" dirty="0" smtClean="0">
                <a:latin typeface="+mj-lt"/>
                <a:ea typeface="Calibri"/>
                <a:cs typeface="Arial"/>
              </a:rPr>
              <a:t>ω</a:t>
            </a:r>
            <a:r>
              <a:rPr lang="fr-FR" sz="1800" dirty="0" smtClean="0">
                <a:latin typeface="+mj-lt"/>
                <a:ea typeface="Calibri"/>
                <a:cs typeface="Arial"/>
              </a:rPr>
              <a:t> et son coefficient d’amortissement </a:t>
            </a:r>
            <a:r>
              <a:rPr lang="el-GR" sz="1800" dirty="0" smtClean="0">
                <a:latin typeface="+mj-lt"/>
                <a:ea typeface="Calibri"/>
                <a:cs typeface="Arial"/>
              </a:rPr>
              <a:t>ξ</a:t>
            </a:r>
            <a:r>
              <a:rPr lang="fr-FR" sz="1800" dirty="0" smtClean="0">
                <a:latin typeface="+mj-lt"/>
                <a:ea typeface="Calibri"/>
                <a:cs typeface="Arial"/>
              </a:rPr>
              <a:t>. Il est soumis aux effet d’un </a:t>
            </a:r>
            <a:r>
              <a:rPr lang="fr-FR" sz="1800" dirty="0" err="1" smtClean="0">
                <a:latin typeface="+mj-lt"/>
                <a:ea typeface="Calibri"/>
                <a:cs typeface="Arial"/>
              </a:rPr>
              <a:t>seisme</a:t>
            </a:r>
            <a:r>
              <a:rPr lang="fr-FR" sz="1800" dirty="0" smtClean="0">
                <a:latin typeface="+mj-lt"/>
                <a:ea typeface="Calibri"/>
                <a:cs typeface="Arial"/>
              </a:rPr>
              <a:t> (d’El </a:t>
            </a:r>
            <a:r>
              <a:rPr lang="fr-FR" sz="1800" dirty="0" err="1" smtClean="0">
                <a:latin typeface="+mj-lt"/>
                <a:ea typeface="Calibri"/>
                <a:cs typeface="Arial"/>
              </a:rPr>
              <a:t>centro</a:t>
            </a:r>
            <a:r>
              <a:rPr lang="fr-FR" sz="1800" dirty="0" smtClean="0">
                <a:latin typeface="+mj-lt"/>
                <a:ea typeface="Calibri"/>
                <a:cs typeface="Arial"/>
              </a:rPr>
              <a:t> 1940)</a:t>
            </a:r>
            <a:endParaRPr lang="fr-FR" sz="1800" dirty="0">
              <a:latin typeface="+mj-lt"/>
              <a:ea typeface="Calibri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18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Times New Roman"/>
                <a:ea typeface="Times New Roman"/>
              </a:rPr>
              <a:t/>
            </a:r>
            <a:br>
              <a:rPr lang="fr-FR" sz="1800" dirty="0">
                <a:effectLst/>
                <a:latin typeface="Times New Roman"/>
                <a:ea typeface="Times New Roman"/>
              </a:rPr>
            </a:br>
            <a:r>
              <a:rPr lang="fr-FR" sz="1800" dirty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fr-FR" sz="16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800" dirty="0" smtClean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800" dirty="0" smtClean="0">
              <a:effectLst/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33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2"/>
            <a:ext cx="6192688" cy="25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25289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Accélérogramme</a:t>
            </a:r>
            <a:r>
              <a:rPr lang="fr-FR" sz="2000" dirty="0" smtClean="0"/>
              <a:t> de la composante </a:t>
            </a:r>
            <a:r>
              <a:rPr lang="fr-FR" sz="2000" dirty="0" err="1" smtClean="0"/>
              <a:t>N-S</a:t>
            </a:r>
            <a:r>
              <a:rPr lang="fr-FR" sz="2000" dirty="0" smtClean="0"/>
              <a:t> du </a:t>
            </a:r>
            <a:r>
              <a:rPr lang="fr-FR" sz="2000" dirty="0" err="1" smtClean="0"/>
              <a:t>seisme</a:t>
            </a:r>
            <a:r>
              <a:rPr lang="fr-FR" sz="2000" dirty="0" smtClean="0"/>
              <a:t> de </a:t>
            </a:r>
            <a:r>
              <a:rPr lang="fr-FR" sz="2000" dirty="0" err="1" smtClean="0"/>
              <a:t>Elcentro</a:t>
            </a:r>
            <a:r>
              <a:rPr lang="fr-FR" sz="2000" dirty="0" smtClean="0"/>
              <a:t> 1940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926093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Le </a:t>
                </a: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spectre de réponse est un tracer des réponses (déplacement, vitesse, accélération) à une excitation spécifique pour tous système à un seul degré de liberté possible. Comme abscisse on a la fréquence (ou la période) et comme ordonnée la réponse max</a:t>
                </a: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L’intérêt de ce spectre est de permettre par un simple lecture d’évaluer le déplacement maximum d’un oscillateur quelconque, donc les efforts maxima</a:t>
                </a:r>
                <a:endParaRPr lang="fr-FR" sz="1800" dirty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A un instant t, le déplacement relatif u(t) de la masse peut être calculé par l’intégrale de Duhamel.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Equation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du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mouvement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 (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d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é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placement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relatif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) é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q</m:t>
                    </m:r>
                    <m:r>
                      <m:rPr>
                        <m:nor/>
                      </m:rPr>
                      <a:rPr lang="fr-FR" sz="1800">
                        <a:latin typeface="Times New Roman"/>
                        <a:ea typeface="Times New Roman"/>
                        <a:cs typeface="Arial"/>
                      </a:rPr>
                      <m:t>.2.3 : 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acc>
                      <m:accPr>
                        <m:chr m:val="̈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𝑘𝑥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𝑒𝑓𝑓𝑒𝑐𝑡𝑖𝑓</m:t>
                        </m:r>
                      </m:sub>
                    </m:sSub>
                  </m:oMath>
                </a14:m>
                <a:endParaRPr lang="fr-FR" sz="18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Conditions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initiales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: </m:t>
                      </m:r>
                      <m:r>
                        <a:rPr lang="fr-FR" sz="1800">
                          <a:latin typeface="Cambria Math"/>
                          <a:ea typeface="Times New Roman"/>
                          <a:cs typeface="Arial"/>
                        </a:rPr>
                        <m:t>𝑥</m:t>
                      </m:r>
                      <m:d>
                        <m:d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r>
                            <a:rPr lang="fr-FR" sz="1800">
                              <a:latin typeface="Cambria Math"/>
                              <a:ea typeface="Times New Roman"/>
                              <a:cs typeface="Arial"/>
                            </a:rPr>
                            <m:t>𝑡</m:t>
                          </m:r>
                          <m:r>
                            <a:rPr lang="fr-FR" sz="1800">
                              <a:latin typeface="Cambria Math"/>
                              <a:ea typeface="Times New Roman"/>
                              <a:cs typeface="Arial"/>
                            </a:rPr>
                            <m:t>=0</m:t>
                          </m:r>
                        </m:e>
                      </m:d>
                      <m:r>
                        <a:rPr lang="fr-FR" sz="1800">
                          <a:latin typeface="Cambria Math"/>
                          <a:ea typeface="Times New Roman"/>
                          <a:cs typeface="Arial"/>
                        </a:rPr>
                        <m:t>=0 ; </m:t>
                      </m:r>
                      <m:acc>
                        <m:accPr>
                          <m:chr m:val="̇"/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Arial"/>
                            </a:rPr>
                          </m:ctrlPr>
                        </m:accPr>
                        <m:e>
                          <m:r>
                            <a:rPr lang="fr-FR" sz="1800">
                              <a:latin typeface="Cambria Math"/>
                              <a:ea typeface="Times New Roman"/>
                              <a:cs typeface="Arial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FR" sz="1800" i="1">
                              <a:latin typeface="Cambria Math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r>
                            <a:rPr lang="fr-FR" sz="1800">
                              <a:latin typeface="Cambria Math"/>
                              <a:ea typeface="Times New Roman"/>
                              <a:cs typeface="Arial"/>
                            </a:rPr>
                            <m:t>𝑡</m:t>
                          </m:r>
                          <m:r>
                            <a:rPr lang="fr-FR" sz="1800">
                              <a:latin typeface="Cambria Math"/>
                              <a:ea typeface="Times New Roman"/>
                              <a:cs typeface="Arial"/>
                            </a:rPr>
                            <m:t>=0</m:t>
                          </m:r>
                        </m:e>
                      </m:d>
                      <m:r>
                        <a:rPr lang="fr-FR" sz="1800">
                          <a:latin typeface="Cambria Math"/>
                          <a:ea typeface="Times New Roman"/>
                          <a:cs typeface="Arial"/>
                        </a:rPr>
                        <m:t>=0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On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’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int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é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gral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de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Duhamel</m:t>
                      </m:r>
                      <m:r>
                        <m:rPr>
                          <m:nor/>
                        </m:rPr>
                        <a:rPr lang="fr-FR" sz="1800">
                          <a:latin typeface="+mj-lt"/>
                          <a:ea typeface="Times New Roman"/>
                          <a:cs typeface="Arial"/>
                        </a:rPr>
                        <m:t> :</m:t>
                      </m:r>
                    </m:oMath>
                  </m:oMathPara>
                </a14:m>
                <a:endParaRPr lang="fr-FR" sz="1800" dirty="0" smtClean="0">
                  <a:latin typeface="+mj-lt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naryPr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𝜏</m:t>
                            </m:r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p>
                        </m:sSup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nary>
                    <m:r>
                      <m:rPr>
                        <m:nor/>
                      </m:rPr>
                      <a:rPr lang="fr-FR" sz="1800">
                        <a:effectLst/>
                        <a:latin typeface="+mj-lt"/>
                        <a:ea typeface="Times New Roman"/>
                        <a:cs typeface="Arial"/>
                      </a:rPr>
                      <m:t>		</m:t>
                    </m:r>
                    <m:r>
                      <m:rPr>
                        <m:nor/>
                      </m:rPr>
                      <a:rPr lang="fr-FR" sz="1800" b="0" i="0" smtClean="0">
                        <a:effectLst/>
                        <a:latin typeface="+mj-lt"/>
                        <a:ea typeface="Times New Roman"/>
                        <a:cs typeface="Arial"/>
                      </a:rPr>
                      <m:t>, </m:t>
                    </m:r>
                    <m:r>
                      <m:rPr>
                        <m:nor/>
                      </m:rPr>
                      <a:rPr lang="fr-FR" sz="1800">
                        <a:effectLst/>
                        <a:latin typeface="+mj-lt"/>
                        <a:ea typeface="Times New Roman"/>
                        <a:cs typeface="Arial"/>
                      </a:rPr>
                      <m:t>et</m:t>
                    </m:r>
                    <m:r>
                      <m:rPr>
                        <m:nor/>
                      </m:rPr>
                      <a:rPr lang="fr-FR" sz="1800">
                        <a:effectLst/>
                        <a:latin typeface="+mj-lt"/>
                        <a:ea typeface="Times New Roman"/>
                        <a:cs typeface="Arial"/>
                      </a:rPr>
                      <m:t>  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𝜏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fr-FR" sz="1800" dirty="0" smtClean="0">
                    <a:latin typeface="+mj-lt"/>
                    <a:ea typeface="Times New Roman"/>
                    <a:cs typeface="Arial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800">
                        <a:latin typeface="+mj-lt"/>
                        <a:ea typeface="Times New Roman"/>
                        <a:cs typeface="Arial"/>
                      </a:rPr>
                      <m:t>Donc</m:t>
                    </m:r>
                    <m:r>
                      <m:rPr>
                        <m:nor/>
                      </m:rPr>
                      <a:rPr lang="fr-FR" sz="1800">
                        <a:latin typeface="+mj-lt"/>
                        <a:ea typeface="Times New Roman"/>
                        <a:cs typeface="Arial"/>
                      </a:rPr>
                      <m:t> :</m:t>
                    </m:r>
                  </m:oMath>
                </a14:m>
                <a:endParaRPr lang="fr-FR" sz="1800" dirty="0" smtClean="0">
                  <a:latin typeface="+mj-lt"/>
                  <a:ea typeface="Times New Roman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𝜉</m:t>
                              </m:r>
                              <m:sSub>
                                <m:sSubPr>
                                  <m:ctrlP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𝜏</m:t>
                              </m:r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fr-FR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e>
                      </m:nary>
                      <m:r>
                        <m:rPr>
                          <m:nor/>
                        </m:rPr>
                        <a:rPr lang="fr-FR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m:t> 				</m:t>
                      </m:r>
                      <m:r>
                        <m:rPr>
                          <m:nor/>
                        </m:rPr>
                        <a:rPr lang="fr-FR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m:t>(4.23)</m:t>
                      </m:r>
                    </m:oMath>
                  </m:oMathPara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effectLst/>
                    <a:latin typeface="+mj-lt"/>
                    <a:ea typeface="Calibri"/>
                    <a:cs typeface="Arial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sz="1800" dirty="0" smtClean="0">
                    <a:effectLst/>
                    <a:latin typeface="+mj-lt"/>
                    <a:ea typeface="Calibri"/>
                    <a:cs typeface="Arial"/>
                  </a:rPr>
                  <a:t> étant co</a:t>
                </a:r>
                <a:r>
                  <a:rPr lang="fr-FR" sz="1800" dirty="0" smtClean="0">
                    <a:latin typeface="+mj-lt"/>
                    <a:ea typeface="Calibri"/>
                    <a:cs typeface="Arial"/>
                  </a:rPr>
                  <a:t>nnue, le déplacement x(t) </a:t>
                </a:r>
                <a:r>
                  <a:rPr lang="fr-FR" sz="1800" dirty="0">
                    <a:latin typeface="+mj-lt"/>
                    <a:ea typeface="Calibri"/>
                    <a:cs typeface="Arial"/>
                  </a:rPr>
                  <a:t>ne dépend </a:t>
                </a:r>
                <a:endParaRPr lang="fr-FR" sz="1800" dirty="0" smtClean="0">
                  <a:latin typeface="+mj-lt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+mj-lt"/>
                    <a:ea typeface="Calibri"/>
                    <a:cs typeface="Arial"/>
                  </a:rPr>
                  <a:t>que des paramètre </a:t>
                </a:r>
                <a:r>
                  <a:rPr lang="el-GR" sz="1800" dirty="0" smtClean="0">
                    <a:latin typeface="+mj-lt"/>
                    <a:ea typeface="Calibri"/>
                    <a:cs typeface="Arial"/>
                  </a:rPr>
                  <a:t>ξ</a:t>
                </a:r>
                <a:r>
                  <a:rPr lang="fr-FR" sz="1800" dirty="0" smtClean="0">
                    <a:latin typeface="+mj-lt"/>
                    <a:ea typeface="Calibri"/>
                    <a:cs typeface="Arial"/>
                  </a:rPr>
                  <a:t> et </a:t>
                </a:r>
                <a:r>
                  <a:rPr lang="el-GR" sz="1800" dirty="0" smtClean="0">
                    <a:latin typeface="+mj-lt"/>
                    <a:ea typeface="Calibri"/>
                    <a:cs typeface="Arial"/>
                  </a:rPr>
                  <a:t>ω</a:t>
                </a:r>
                <a:r>
                  <a:rPr lang="fr-FR" sz="1800" dirty="0" smtClean="0">
                    <a:latin typeface="+mj-lt"/>
                    <a:ea typeface="Calibri"/>
                    <a:cs typeface="Arial"/>
                  </a:rPr>
                  <a:t>. Donc pour déterminer </a:t>
                </a:r>
                <a:r>
                  <a:rPr lang="fr-FR" sz="1800" dirty="0">
                    <a:latin typeface="+mj-lt"/>
                    <a:ea typeface="Calibri"/>
                    <a:cs typeface="Arial"/>
                  </a:rPr>
                  <a:t>les spectres , </a:t>
                </a:r>
                <a:endParaRPr lang="fr-FR" sz="1800" dirty="0" smtClean="0">
                  <a:latin typeface="+mj-lt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+mj-lt"/>
                    <a:ea typeface="Calibri"/>
                    <a:cs typeface="Arial"/>
                  </a:rPr>
                  <a:t>on fixe l’un des deux paramètre (</a:t>
                </a:r>
                <a:r>
                  <a:rPr lang="el-GR" sz="1800" dirty="0">
                    <a:ea typeface="Calibri"/>
                    <a:cs typeface="Arial"/>
                  </a:rPr>
                  <a:t>ξ</a:t>
                </a:r>
                <a:r>
                  <a:rPr lang="fr-FR" sz="1800" dirty="0">
                    <a:ea typeface="Calibri"/>
                    <a:cs typeface="Arial"/>
                  </a:rPr>
                  <a:t> et </a:t>
                </a:r>
                <a:r>
                  <a:rPr lang="el-GR" sz="1800" dirty="0" smtClean="0">
                    <a:ea typeface="Calibri"/>
                    <a:cs typeface="Arial"/>
                  </a:rPr>
                  <a:t>ω</a:t>
                </a:r>
                <a:r>
                  <a:rPr lang="fr-FR" sz="1800" dirty="0" smtClean="0">
                    <a:ea typeface="Calibri"/>
                    <a:cs typeface="Arial"/>
                  </a:rPr>
                  <a:t>) et on </a:t>
                </a:r>
                <a:r>
                  <a:rPr lang="fr-FR" sz="1800" dirty="0" smtClean="0">
                    <a:latin typeface="+mj-lt"/>
                    <a:ea typeface="Times New Roman"/>
                    <a:cs typeface="Arial"/>
                  </a:rPr>
                  <a:t>varie </a:t>
                </a:r>
                <a:r>
                  <a:rPr lang="fr-FR" sz="1800" dirty="0">
                    <a:latin typeface="+mj-lt"/>
                    <a:ea typeface="Times New Roman"/>
                    <a:cs typeface="Arial"/>
                  </a:rPr>
                  <a:t>l’autre </a:t>
                </a:r>
                <a:endParaRPr lang="fr-FR" sz="1800" dirty="0">
                  <a:effectLst/>
                  <a:latin typeface="+mj-lt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+mj-lt"/>
                    <a:ea typeface="Times New Roman"/>
                    <a:cs typeface="Arial"/>
                  </a:rPr>
                  <a:t>			</a:t>
                </a:r>
                <a:endParaRPr lang="fr-FR" sz="1800" dirty="0">
                  <a:effectLst/>
                  <a:latin typeface="+mj-lt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</a:rPr>
                  <a:t/>
                </a:r>
                <a:br>
                  <a:rPr lang="fr-FR" sz="1800" dirty="0">
                    <a:effectLst/>
                    <a:latin typeface="Times New Roman"/>
                    <a:ea typeface="Times New Roman"/>
                  </a:rPr>
                </a:b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466" r="-46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34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240360" cy="25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102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Pour un dimensionnement on s’intéresse généralement au valeur maximale de la valeur due à un séisme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.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2000" dirty="0" smtClean="0"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Les 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réponses maximales serons définies par :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Déplacement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relatif max : 	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		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4.24.a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Vitesse relative max : 	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𝑆𝑉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		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            </a:t>
                </a: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4.24.b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Accélération relative max : 	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d>
                      <m:dPr>
                        <m:begChr m:val="|"/>
                        <m:endChr m:val="|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			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4.24.c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			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(4.25)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𝑆𝑉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800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(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𝑡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𝜏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𝜉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 		</a:t>
                </a:r>
                <a:r>
                  <a:rPr lang="fr-FR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(4.26)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sz="18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800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(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𝑡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𝜏</m:t>
                                        </m:r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+2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𝑐𝑜𝑠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 	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(4.27)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Pour les constructions courantes (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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&lt; 20%) ; Des simplifications considérables peuvent être faites en notant que : ( 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2000" baseline="-25000" dirty="0">
                    <a:latin typeface="Times New Roman"/>
                    <a:ea typeface="Times New Roman"/>
                    <a:cs typeface="Arial"/>
                  </a:rPr>
                  <a:t>0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2000" dirty="0">
                    <a:latin typeface="Symath"/>
                    <a:ea typeface="Times New Roman"/>
                    <a:cs typeface="Symath"/>
                    <a:sym typeface="Symbol"/>
                  </a:rPr>
                  <a:t></a:t>
                </a:r>
                <a:r>
                  <a:rPr lang="fr-FR" sz="2000" dirty="0">
                    <a:latin typeface="Symath"/>
                    <a:ea typeface="Times New Roman"/>
                    <a:cs typeface="Arial"/>
                  </a:rPr>
                  <a:t> 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2000" baseline="-25000" dirty="0">
                    <a:latin typeface="Times New Roman"/>
                    <a:ea typeface="Times New Roman"/>
                    <a:cs typeface="Arial"/>
                  </a:rPr>
                  <a:t>D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).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Dans 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les  constructions courantes (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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&lt;&lt; 20%), et on suppose que les termes en (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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et </a:t>
                </a:r>
                <a:r>
                  <a:rPr lang="fr-FR" sz="2000" dirty="0">
                    <a:latin typeface="Times New Roman"/>
                    <a:ea typeface="Times New Roman"/>
                    <a:cs typeface="Times New Roman"/>
                    <a:sym typeface="Symbol"/>
                  </a:rPr>
                  <a:t></a:t>
                </a:r>
                <a:r>
                  <a:rPr lang="fr-FR" sz="2000" baseline="30000" dirty="0">
                    <a:latin typeface="Times New Roman"/>
                    <a:ea typeface="Times New Roman"/>
                    <a:cs typeface="Arial"/>
                  </a:rPr>
                  <a:t>2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&lt;&lt;&lt; 1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).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 </a:t>
                </a:r>
                <a:endParaRPr lang="fr-FR" sz="20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dirty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dirty="0">
                  <a:latin typeface="Times New Roman"/>
                  <a:ea typeface="Times New Roman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dirty="0" smtClean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599" r="-599" b="-8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35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3261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On obtient donc les spectres de réponse sous  :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𝑃𝑆𝐷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𝑝𝑠𝑒𝑢𝑑𝑜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𝑠𝑝𝑒𝑐𝑡𝑟𝑒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𝑑𝑒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𝑝𝑙𝑎𝑐𝑒𝑚𝑒𝑛𝑡</m:t>
                    </m:r>
                    <m:r>
                      <a:rPr lang="fr-FR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A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AU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AU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en-AU" sz="12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4.25.b</a:t>
                </a:r>
                <a:r>
                  <a:rPr lang="en-AU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𝑃𝑆𝑉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d>
                      <m:d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𝑝𝑠𝑒𝑢𝑑𝑜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𝑠𝑜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𝑠𝑝𝑒𝑐𝑡𝑟𝑒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𝑑𝑒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r>
                          <a:rPr lang="fr-FR" sz="1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𝑣𝑖𝑡𝑒𝑠𝑠𝑒</m:t>
                        </m:r>
                      </m:e>
                    </m:d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r>
                      <a:rPr lang="en-A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A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A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AU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AU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en-AU" sz="12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4.26.b</a:t>
                </a:r>
                <a:r>
                  <a:rPr lang="en-AU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𝑃𝑆𝐴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((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𝑝𝑠𝑒𝑢𝑑𝑜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𝑠𝑝𝑒𝑐𝑡𝑟𝑒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𝑎𝑐𝑐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a:rPr lang="fr-FR" sz="1800" b="0" i="1" smtClean="0">
                        <a:latin typeface="Cambria Math"/>
                        <a:ea typeface="Times New Roman"/>
                        <a:cs typeface="Times New Roman"/>
                      </a:rPr>
                      <m:t>𝑟𝑎𝑡𝑖𝑜𝑛</m:t>
                    </m:r>
                    <m:r>
                      <a:rPr lang="fr-FR" sz="1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r>
                      <a:rPr lang="en-A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nary>
                              <m:naryPr>
                                <m:limLoc m:val="subSup"/>
                                <m:ctrlP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  <m:r>
                                  <a:rPr lang="en-A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A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A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fr-FR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𝜏</m:t>
                                    </m:r>
                                    <m:r>
                                      <a:rPr lang="en-A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  <m:r>
                                  <a:rPr lang="fr-FR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fr-FR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AU" sz="1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AU" sz="12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en-AU" sz="12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4.27.b</a:t>
                </a:r>
                <a:r>
                  <a:rPr lang="en-AU" sz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)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800" i="1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r>
                  <a:rPr lang="fr-FR" sz="1800" i="1" dirty="0" err="1" smtClean="0">
                    <a:effectLst/>
                    <a:latin typeface="Times New Roman"/>
                    <a:ea typeface="Times New Roman"/>
                    <a:cs typeface="Arial"/>
                  </a:rPr>
                  <a:t>PSA</a:t>
                </a:r>
                <a:r>
                  <a:rPr lang="fr-FR" sz="1800" i="1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i="1" dirty="0">
                    <a:effectLst/>
                    <a:latin typeface="Times New Roman"/>
                    <a:ea typeface="Times New Roman"/>
                    <a:cs typeface="Arial"/>
                  </a:rPr>
                  <a:t>= </a:t>
                </a:r>
                <a:r>
                  <a:rPr lang="fr-FR" sz="1800" i="1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1800" i="1" baseline="30000" dirty="0" err="1">
                    <a:effectLst/>
                    <a:latin typeface="Times New Roman"/>
                    <a:ea typeface="Times New Roman"/>
                    <a:cs typeface="Arial"/>
                  </a:rPr>
                  <a:t>2</a:t>
                </a:r>
                <a:r>
                  <a:rPr lang="fr-FR" sz="1800" i="1" dirty="0" err="1">
                    <a:effectLst/>
                    <a:latin typeface="Times New Roman"/>
                    <a:ea typeface="Times New Roman"/>
                    <a:cs typeface="Arial"/>
                  </a:rPr>
                  <a:t>.PSD</a:t>
                </a:r>
                <a:r>
                  <a:rPr lang="fr-FR" sz="1800" i="1" dirty="0">
                    <a:effectLst/>
                    <a:latin typeface="Times New Roman"/>
                    <a:ea typeface="Times New Roman"/>
                    <a:cs typeface="Arial"/>
                  </a:rPr>
                  <a:t> = </a:t>
                </a:r>
                <a:r>
                  <a:rPr lang="fr-FR" sz="1800" i="1" dirty="0"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</a:t>
                </a:r>
                <a:r>
                  <a:rPr lang="fr-FR" sz="1800" i="1" dirty="0">
                    <a:effectLst/>
                    <a:latin typeface="Times New Roman"/>
                    <a:ea typeface="Times New Roman"/>
                    <a:cs typeface="Arial"/>
                  </a:rPr>
                  <a:t>.PSV 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Times New Roman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r>
                  <a:rPr lang="fr-FR" sz="1800" i="1" u="sng" dirty="0" smtClean="0"/>
                  <a:t>Application</a:t>
                </a:r>
                <a:r>
                  <a:rPr lang="fr-FR" sz="1800" i="1" u="sng" dirty="0"/>
                  <a:t> :</a:t>
                </a:r>
                <a:endParaRPr lang="fr-FR" sz="1800" dirty="0"/>
              </a:p>
              <a:p>
                <a:r>
                  <a:rPr lang="fr-FR" sz="1800" dirty="0"/>
                  <a:t>Calculer le déplacement relatif maximum du bâtiment et la force élastique maximum et moment de renversement correspondant pour la structure ci-contre.</a:t>
                </a:r>
              </a:p>
              <a:p>
                <a:r>
                  <a:rPr lang="fr-FR" sz="1800" dirty="0" smtClean="0"/>
                  <a:t>La </a:t>
                </a:r>
                <a:r>
                  <a:rPr lang="fr-FR" sz="1800" dirty="0"/>
                  <a:t>structure en béton armé : </a:t>
                </a:r>
                <a:r>
                  <a:rPr lang="fr-FR" sz="1800" i="1" dirty="0"/>
                  <a:t>E = 3.10</a:t>
                </a:r>
                <a:r>
                  <a:rPr lang="fr-FR" sz="1800" i="1" baseline="30000" dirty="0"/>
                  <a:t>5</a:t>
                </a:r>
                <a:r>
                  <a:rPr lang="fr-FR" sz="1800" i="1" dirty="0"/>
                  <a:t> </a:t>
                </a:r>
                <a:r>
                  <a:rPr lang="fr-FR" sz="1800" i="1" dirty="0" err="1"/>
                  <a:t>MPa</a:t>
                </a:r>
                <a:r>
                  <a:rPr lang="fr-FR" sz="1800" dirty="0"/>
                  <a:t> </a:t>
                </a:r>
              </a:p>
              <a:p>
                <a:r>
                  <a:rPr lang="fr-FR" sz="1800" dirty="0" smtClean="0"/>
                  <a:t>Poteaux : </a:t>
                </a:r>
                <a:r>
                  <a:rPr lang="fr-FR" sz="1800" dirty="0" err="1" smtClean="0"/>
                  <a:t>30x30</a:t>
                </a:r>
                <a:r>
                  <a:rPr lang="fr-FR" sz="1800" dirty="0" smtClean="0"/>
                  <a:t> cm ; Poutre : </a:t>
                </a:r>
                <a:r>
                  <a:rPr lang="fr-FR" sz="1800" dirty="0" err="1" smtClean="0"/>
                  <a:t>30x30</a:t>
                </a:r>
                <a:r>
                  <a:rPr lang="fr-FR" sz="1800" dirty="0" smtClean="0"/>
                  <a:t> cm</a:t>
                </a:r>
              </a:p>
              <a:p>
                <a:r>
                  <a:rPr lang="fr-FR" sz="1800" dirty="0" smtClean="0"/>
                  <a:t>Dalle </a:t>
                </a:r>
                <a:r>
                  <a:rPr lang="fr-FR" sz="1800" dirty="0"/>
                  <a:t>d’épaisseur de : 15 cm</a:t>
                </a:r>
              </a:p>
              <a:p>
                <a:r>
                  <a:rPr lang="fr-FR" sz="1800" dirty="0"/>
                  <a:t>La masse totale du plancher : </a:t>
                </a:r>
                <a:r>
                  <a:rPr lang="fr-FR" sz="1800" i="1" dirty="0"/>
                  <a:t>m = 18.10</a:t>
                </a:r>
                <a:r>
                  <a:rPr lang="fr-FR" sz="1800" i="1" baseline="30000" dirty="0"/>
                  <a:t>3</a:t>
                </a:r>
                <a:r>
                  <a:rPr lang="fr-FR" sz="1800" i="1" dirty="0"/>
                  <a:t> kg</a:t>
                </a:r>
                <a:endParaRPr lang="fr-FR" sz="1800" dirty="0"/>
              </a:p>
              <a:p>
                <a:r>
                  <a:rPr lang="fr-FR" sz="1800" dirty="0"/>
                  <a:t>Utiliser le spectre du séisme d’El Centro 18.05.1940 pour </a:t>
                </a:r>
                <a:r>
                  <a:rPr lang="fr-FR" sz="1800" dirty="0">
                    <a:sym typeface="Symbol"/>
                  </a:rPr>
                  <a:t></a:t>
                </a:r>
                <a:r>
                  <a:rPr lang="fr-FR" sz="1800" dirty="0"/>
                  <a:t>= 5 %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m:t> </m:t>
                      </m:r>
                    </m:oMath>
                  </m:oMathPara>
                </a14:m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			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/>
                    <a:ea typeface="Times New Roman"/>
                  </a:rPr>
                  <a:t/>
                </a:r>
                <a:br>
                  <a:rPr lang="fr-FR" sz="1800" dirty="0">
                    <a:effectLst/>
                    <a:latin typeface="Times New Roman"/>
                    <a:ea typeface="Times New Roman"/>
                  </a:rPr>
                </a:br>
                <a:r>
                  <a:rPr lang="fr-FR" sz="1800" dirty="0">
                    <a:effectLst/>
                    <a:latin typeface="Times New Roman"/>
                    <a:ea typeface="Times New Roman"/>
                    <a:cs typeface="Arial"/>
                  </a:rPr>
                  <a:t> </a:t>
                </a:r>
                <a:endParaRPr lang="fr-FR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 smtClean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466" t="-1326" b="-2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36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227176"/>
            <a:ext cx="7992888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306960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73213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88640"/>
            <a:ext cx="8929718" cy="65527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endParaRPr lang="fr-FR" sz="2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fr-FR" sz="2000" dirty="0"/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fr-FR" sz="2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en-US" sz="2000" dirty="0" smtClean="0"/>
              <a:t>.</a:t>
            </a:r>
            <a:endParaRPr lang="fr-FR" sz="2000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285821"/>
            <a:ext cx="608856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37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49543" cy="4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559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188640"/>
                <a:ext cx="8929718" cy="655272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 sz="2000" i="1" u="sng" dirty="0" smtClean="0"/>
                  <a:t>Solution : </a:t>
                </a:r>
                <a:r>
                  <a:rPr lang="fr-FR" sz="2000" dirty="0" smtClean="0"/>
                  <a:t>La </a:t>
                </a:r>
                <a:r>
                  <a:rPr lang="fr-FR" sz="2000" dirty="0"/>
                  <a:t>rigidité 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𝑝𝑜𝑡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12</m:t>
                        </m:r>
                        <m:r>
                          <a:rPr lang="fr-FR" sz="2000" i="1">
                            <a:latin typeface="Cambria Math"/>
                          </a:rPr>
                          <m:t>𝐸𝐼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=2 </m:t>
                          </m:r>
                          <m:r>
                            <a:rPr lang="fr-FR" sz="20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𝑝𝑜𝑡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12</m:t>
                          </m:r>
                          <m:r>
                            <a:rPr lang="fr-FR" sz="2000" i="1">
                              <a:latin typeface="Cambria Math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2∗12∗30000∗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fr-FR" sz="2000" i="1">
                              <a:latin typeface="Cambria Math"/>
                            </a:rPr>
                            <m:t>∗0,675∗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latin typeface="Cambria Math"/>
                        </a:rPr>
                        <m:t>=18.</m:t>
                      </m:r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 </m:t>
                      </m:r>
                      <m:r>
                        <a:rPr lang="fr-FR" sz="2000" i="1">
                          <a:latin typeface="Cambria Math"/>
                        </a:rPr>
                        <m:t>𝑁</m:t>
                      </m:r>
                      <m:r>
                        <a:rPr lang="fr-FR" sz="2000" i="1">
                          <a:latin typeface="Cambria Math"/>
                        </a:rPr>
                        <m:t>/</m:t>
                      </m:r>
                      <m:r>
                        <a:rPr lang="fr-FR" sz="20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  <a:p>
                <a:r>
                  <a:rPr lang="fr-FR" sz="2000" dirty="0"/>
                  <a:t>La fréquence naturelle de vibration est :</a:t>
                </a:r>
              </a:p>
              <a:p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𝜔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fr-FR" sz="20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fr-FR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</a:rPr>
                              <m:t>18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i="1">
                                <a:latin typeface="Cambria Math"/>
                              </a:rPr>
                              <m:t>18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fr-FR" sz="2000" i="1">
                        <a:latin typeface="Cambria Math"/>
                      </a:rPr>
                      <m:t>=31.6 </m:t>
                    </m:r>
                    <m:r>
                      <a:rPr lang="fr-FR" sz="2000" i="1">
                        <a:latin typeface="Cambria Math"/>
                      </a:rPr>
                      <m:t>𝑟𝑎𝑑</m:t>
                    </m:r>
                    <m:r>
                      <a:rPr lang="fr-FR" sz="2000" i="1">
                        <a:latin typeface="Cambria Math"/>
                      </a:rPr>
                      <m:t>/</m:t>
                    </m:r>
                    <m:r>
                      <a:rPr lang="fr-FR" sz="2000" i="1">
                        <a:latin typeface="Cambria Math"/>
                      </a:rPr>
                      <m:t>𝑠𝑒𝑐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𝑇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  <m:r>
                          <a:rPr lang="fr-FR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  <m:r>
                          <a:rPr lang="fr-FR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31.6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=0,2 </m:t>
                    </m:r>
                    <m:r>
                      <a:rPr lang="fr-FR" sz="2000" i="1">
                        <a:latin typeface="Cambria Math"/>
                      </a:rPr>
                      <m:t>𝑠𝑒𝑐</m:t>
                    </m:r>
                  </m:oMath>
                </a14:m>
                <a:r>
                  <a:rPr lang="fr-FR" sz="2000" dirty="0"/>
                  <a:t>   == &gt;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𝑓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=5 </m:t>
                    </m:r>
                    <m:r>
                      <a:rPr lang="fr-FR" sz="2000" i="1">
                        <a:latin typeface="Cambria Math"/>
                      </a:rPr>
                      <m:t>𝐻𝑧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 La valeur de l’accélération spectrale </a:t>
                </a:r>
                <a:r>
                  <a:rPr lang="fr-FR" sz="2000" dirty="0" err="1"/>
                  <a:t>PSA</a:t>
                </a:r>
                <a:r>
                  <a:rPr lang="fr-FR" sz="2000" dirty="0"/>
                  <a:t>, pour un taux d’amortissement </a:t>
                </a:r>
                <a:r>
                  <a:rPr lang="fr-FR" sz="2000" dirty="0">
                    <a:sym typeface="Symbol"/>
                  </a:rPr>
                  <a:t></a:t>
                </a:r>
                <a:r>
                  <a:rPr lang="fr-FR" sz="2000" dirty="0"/>
                  <a:t>= 5 % est : (</a:t>
                </a:r>
                <a:r>
                  <a:rPr lang="fr-FR" sz="2000" dirty="0" err="1"/>
                  <a:t>PSA</a:t>
                </a:r>
                <a:r>
                  <a:rPr lang="fr-FR" sz="2000" dirty="0"/>
                  <a:t>=</a:t>
                </a:r>
                <a:r>
                  <a:rPr lang="fr-FR" sz="2000" dirty="0" err="1"/>
                  <a:t>0.70g</a:t>
                </a:r>
                <a:r>
                  <a:rPr lang="fr-FR" sz="20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 </a:t>
                </a:r>
                <a:r>
                  <a:rPr lang="fr-FR" sz="2000" dirty="0" smtClean="0"/>
                  <a:t>La </a:t>
                </a:r>
                <a:r>
                  <a:rPr lang="fr-FR" sz="2000" dirty="0"/>
                  <a:t>force sismique à la base </a:t>
                </a:r>
                <a:r>
                  <a:rPr lang="fr-FR" sz="2000" i="1" dirty="0" err="1"/>
                  <a:t>V</a:t>
                </a:r>
                <a:r>
                  <a:rPr lang="fr-FR" sz="2000" i="1" baseline="-25000" dirty="0" err="1"/>
                  <a:t>0</a:t>
                </a:r>
                <a:r>
                  <a:rPr lang="fr-FR" sz="2000" i="1" dirty="0" err="1"/>
                  <a:t>max</a:t>
                </a:r>
                <a:r>
                  <a:rPr lang="fr-FR" sz="2000" dirty="0"/>
                  <a:t> est donnée par 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0 </m:t>
                        </m:r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b="0" i="1" smtClean="0">
                        <a:latin typeface="Cambria Math"/>
                      </a:rPr>
                      <m:t>𝑃𝑆𝐴</m:t>
                    </m:r>
                    <m:r>
                      <a:rPr lang="fr-FR" sz="2000" b="0" i="1" smtClean="0">
                        <a:latin typeface="Cambria Math"/>
                      </a:rPr>
                      <m:t>×</m:t>
                    </m:r>
                    <m:r>
                      <a:rPr lang="fr-FR" sz="2000" b="0" i="1" smtClean="0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=0,70∗18000∗9,81=123,6∗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𝑁</m:t>
                    </m:r>
                    <m:r>
                      <a:rPr lang="fr-FR" sz="2000" i="1">
                        <a:latin typeface="Cambria Math"/>
                      </a:rPr>
                      <m:t>=123,6 </m:t>
                    </m:r>
                    <m:r>
                      <a:rPr lang="fr-FR" sz="2000" i="1">
                        <a:latin typeface="Cambria Math"/>
                      </a:rPr>
                      <m:t>𝑘𝑁</m:t>
                    </m:r>
                  </m:oMath>
                </a14:m>
                <a:r>
                  <a:rPr lang="fr-FR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On constate que la force sismique max à la base est égale à </a:t>
                </a:r>
                <a:r>
                  <a:rPr lang="fr-FR" sz="2000" dirty="0" smtClean="0"/>
                  <a:t>68% </a:t>
                </a:r>
                <a:r>
                  <a:rPr lang="fr-FR" sz="2000" dirty="0"/>
                  <a:t>du poids du bâtiment. La force élastique agissant au niveau de la masse m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est</a:t>
                </a:r>
                <a:r>
                  <a:rPr lang="fr-FR" sz="2000" dirty="0"/>
                  <a:t> 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  <m:r>
                          <a:rPr lang="fr-FR" sz="2000" i="1">
                            <a:latin typeface="Cambria Math"/>
                          </a:rPr>
                          <m:t> </m:t>
                        </m:r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0 </m:t>
                        </m:r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=123,6 </m:t>
                    </m:r>
                    <m:r>
                      <a:rPr lang="fr-FR" sz="2000" i="1">
                        <a:latin typeface="Cambria Math"/>
                      </a:rPr>
                      <m:t>𝑘𝑁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.</a:t>
                </a:r>
                <a:r>
                  <a:rPr lang="fr-FR" sz="2000" dirty="0"/>
                  <a:t>  Le moment de renversement maximum à la base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0 </m:t>
                        </m:r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  <m:r>
                          <a:rPr lang="fr-FR" sz="2000" i="1">
                            <a:latin typeface="Cambria Math"/>
                          </a:rPr>
                          <m:t> </m:t>
                        </m:r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∗</m:t>
                    </m:r>
                    <m:r>
                      <a:rPr lang="fr-FR" sz="2000" i="1">
                        <a:latin typeface="Cambria Math"/>
                      </a:rPr>
                      <m:t>h</m:t>
                    </m:r>
                    <m:r>
                      <a:rPr lang="fr-FR" sz="2000" i="1">
                        <a:latin typeface="Cambria Math"/>
                      </a:rPr>
                      <m:t> =123,6∗3=370.8 </m:t>
                    </m:r>
                    <m:r>
                      <a:rPr lang="fr-FR" sz="2000" i="1">
                        <a:latin typeface="Cambria Math"/>
                      </a:rPr>
                      <m:t>𝑘𝑁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 algn="just">
                  <a:lnSpc>
                    <a:spcPct val="150000"/>
                  </a:lnSpc>
                  <a:defRPr/>
                </a:pPr>
                <a:endParaRPr lang="fr-FR" sz="2000" dirty="0" smtClean="0"/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  <a:defRPr/>
                </a:pPr>
                <a:endParaRPr lang="fr-FR" sz="2000" dirty="0"/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  <a:defRPr/>
                </a:pPr>
                <a:endParaRPr lang="fr-FR" sz="2000" dirty="0" smtClean="0"/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  <a:defRPr/>
                </a:pPr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en-US" sz="2000" dirty="0" smtClean="0"/>
                  <a:t>.</a:t>
                </a:r>
                <a:endParaRPr lang="fr-FR" sz="2000" kern="0" dirty="0">
                  <a:solidFill>
                    <a:srgbClr val="FFFFFF"/>
                  </a:solidFill>
                  <a:latin typeface="Times New Roman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88640"/>
                <a:ext cx="8929718" cy="6552728"/>
              </a:xfrm>
              <a:prstGeom prst="rect">
                <a:avLst/>
              </a:prstGeom>
              <a:blipFill rotWithShape="1">
                <a:blip r:embed="rId3"/>
                <a:stretch>
                  <a:fillRect l="-613" r="-682" b="-4772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285821"/>
            <a:ext cx="608856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38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1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44624"/>
                <a:ext cx="8822214" cy="66967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b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/ Cas du mouvement du sol du à un séisme 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:</a:t>
                </a:r>
                <a:r>
                  <a:rPr lang="fr-FR" sz="2000" dirty="0"/>
                  <a:t>Dans ce cas l’excitation provient d’un séisme qui donne naissance à un déplacement </a:t>
                </a:r>
                <a:r>
                  <a:rPr lang="fr-FR" sz="2000" dirty="0" err="1"/>
                  <a:t>x</a:t>
                </a:r>
                <a:r>
                  <a:rPr lang="fr-FR" sz="1400" dirty="0" err="1"/>
                  <a:t>g</a:t>
                </a:r>
                <a:r>
                  <a:rPr lang="fr-FR" sz="2000" dirty="0"/>
                  <a:t>(t) à la base de la structure relatif à l’axe de référence</a:t>
                </a:r>
                <a:r>
                  <a:rPr lang="fr-FR" sz="2000" dirty="0">
                    <a:latin typeface="Times New Roman"/>
                    <a:ea typeface="Times New Roman"/>
                  </a:rPr>
                  <a:t>					</a:t>
                </a:r>
                <a:r>
                  <a:rPr lang="fr-FR" sz="2000" dirty="0"/>
                  <a:t> </a:t>
                </a:r>
                <a:endParaRPr lang="fr-FR" sz="2000" b="1" dirty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/>
                  <a:t>				(2.3)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P(t) : force </a:t>
                </a:r>
                <a:r>
                  <a:rPr lang="fr-FR" sz="2000" dirty="0" smtClean="0"/>
                  <a:t>effective (direct)</a:t>
                </a:r>
                <a:endParaRPr lang="fr-FR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rgbClr val="FFFF00"/>
                    </a:solidFill>
                  </a:rPr>
                  <a:t>II.3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. </a:t>
                </a:r>
                <a:r>
                  <a:rPr lang="fr-FR" sz="2000" b="1" dirty="0">
                    <a:solidFill>
                      <a:srgbClr val="FFFF00"/>
                    </a:solidFill>
                  </a:rPr>
                  <a:t>Principe des Travaux virtuels :</a:t>
                </a:r>
                <a:r>
                  <a:rPr lang="fr-FR" sz="2000" dirty="0"/>
                  <a:t>Partant d’un système en </a:t>
                </a:r>
                <a:r>
                  <a:rPr lang="fr-FR" sz="2000" dirty="0" smtClean="0"/>
                  <a:t>équilibre: Travaux </a:t>
                </a:r>
                <a:r>
                  <a:rPr lang="fr-FR" sz="2000" dirty="0"/>
                  <a:t>virtuels des efforts </a:t>
                </a:r>
                <a:r>
                  <a:rPr lang="fr-FR" sz="2000" dirty="0" smtClean="0"/>
                  <a:t>extérieurs =Travaux</a:t>
                </a:r>
                <a:r>
                  <a:rPr lang="fr-FR" sz="2000" dirty="0"/>
                  <a:t> virtuels des efforts </a:t>
                </a:r>
                <a:r>
                  <a:rPr lang="fr-FR" sz="2000" dirty="0" smtClean="0"/>
                  <a:t>intérieurs Où </a:t>
                </a:r>
                <a:r>
                  <a:rPr lang="fr-FR" sz="2000" dirty="0"/>
                  <a:t>le système subit un déplacement virtuel arbitrairement choisi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 </m:t>
                          </m:r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−</m:t>
                      </m:r>
                      <m:r>
                        <a:rPr lang="fr-FR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Et </a:t>
                </a:r>
                <a:r>
                  <a:rPr lang="fr-FR" sz="2000" dirty="0"/>
                  <a:t>pour (</a:t>
                </a:r>
                <a:r>
                  <a:rPr lang="fr-FR" sz="2000" dirty="0">
                    <a:sym typeface="Symbol"/>
                  </a:rPr>
                  <a:t></a:t>
                </a:r>
                <a:r>
                  <a:rPr lang="fr-FR" sz="2000" baseline="-25000" dirty="0"/>
                  <a:t>x</a:t>
                </a:r>
                <a:r>
                  <a:rPr lang="fr-FR" sz="2000" dirty="0"/>
                  <a:t> ≠ 0) on peut tirer l’équation du mouvement 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4624"/>
                <a:ext cx="8822214" cy="6696744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 b="-11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4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10149"/>
            <a:ext cx="3829050" cy="13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74" y="1165910"/>
            <a:ext cx="3090394" cy="1779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6" y="5013176"/>
            <a:ext cx="2448272" cy="16370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75674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44624"/>
                <a:ext cx="8822214" cy="66967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rgbClr val="FFFF00"/>
                    </a:solidFill>
                  </a:rPr>
                  <a:t>II.3.1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FFFF00"/>
                    </a:solidFill>
                  </a:rPr>
                  <a:t>Principe de Hamilton  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Le </a:t>
                </a:r>
                <a:r>
                  <a:rPr lang="fr-FR" sz="2000" dirty="0"/>
                  <a:t>principe de Hamilton est une méthode qui consiste à utiliser des grandeurs énergétiques scalaires du système.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Principe </a:t>
                </a:r>
                <a:r>
                  <a:rPr lang="fr-FR" sz="2000" dirty="0"/>
                  <a:t>: La somme de variation d’énergie </a:t>
                </a:r>
                <a:r>
                  <a:rPr lang="fr-FR" sz="2000" dirty="0" smtClean="0"/>
                  <a:t>cinétique( non conservatrice) </a:t>
                </a:r>
                <a:r>
                  <a:rPr lang="fr-FR" sz="2000" dirty="0"/>
                  <a:t>et </a:t>
                </a:r>
                <a:r>
                  <a:rPr lang="fr-FR" sz="2000" dirty="0" smtClean="0"/>
                  <a:t>potentielle (conservatrice) et de la variation du travail effectue par les forces non conservatives pendent un intervalle de temps </a:t>
                </a:r>
                <a:r>
                  <a:rPr lang="el-GR" sz="2000" dirty="0" smtClean="0"/>
                  <a:t>Δ</a:t>
                </a:r>
                <a:r>
                  <a:rPr lang="fr-FR" sz="2000" dirty="0" smtClean="0"/>
                  <a:t>t </a:t>
                </a:r>
                <a:r>
                  <a:rPr lang="fr-FR" sz="2000" dirty="0"/>
                  <a:t>est nul</a:t>
                </a:r>
                <a:r>
                  <a:rPr lang="fr-FR" sz="2000" dirty="0" smtClean="0"/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𝑁𝐶</m:t>
                            </m:r>
                          </m:sub>
                        </m:sSub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2.4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err="1"/>
                  <a:t>Ec</a:t>
                </a:r>
                <a:r>
                  <a:rPr lang="fr-FR" sz="2000" dirty="0"/>
                  <a:t> : </a:t>
                </a:r>
                <a:r>
                  <a:rPr lang="fr-FR" sz="2000" dirty="0" err="1"/>
                  <a:t>Energie</a:t>
                </a:r>
                <a:r>
                  <a:rPr lang="fr-FR" sz="2000" dirty="0"/>
                  <a:t> cinétique du système.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err="1"/>
                  <a:t>Ep</a:t>
                </a:r>
                <a:r>
                  <a:rPr lang="fr-FR" sz="2000" dirty="0"/>
                  <a:t> : </a:t>
                </a:r>
                <a:r>
                  <a:rPr lang="fr-FR" sz="2000" dirty="0" err="1"/>
                  <a:t>Energie</a:t>
                </a:r>
                <a:r>
                  <a:rPr lang="fr-FR" sz="2000" dirty="0"/>
                  <a:t> potentielle du système.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(Comprenant l’énergie de déformation et le potentiel des forces conservatives extérieures : V=U-W)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err="1"/>
                  <a:t>W</a:t>
                </a:r>
                <a:r>
                  <a:rPr lang="fr-FR" sz="2000" baseline="-25000" dirty="0" err="1"/>
                  <a:t>NC</a:t>
                </a:r>
                <a:r>
                  <a:rPr lang="fr-FR" sz="2000" dirty="0"/>
                  <a:t> : Travail effectue par les forces non conservatrices agissant sur le système (amortissement, charges extérieures).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>
                    <a:sym typeface="Symbol"/>
                  </a:rPr>
                  <a:t></a:t>
                </a:r>
                <a:r>
                  <a:rPr lang="fr-FR" sz="2000" dirty="0"/>
                  <a:t> : Variation des différentes fonctions pendant l’intervalle de temps</a:t>
                </a:r>
                <a:r>
                  <a:rPr lang="fr-FR" sz="2000" dirty="0" smtClean="0"/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4624"/>
                <a:ext cx="8822214" cy="6696744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5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901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70266" y="44624"/>
                <a:ext cx="8966230" cy="65253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sz="18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Application</a:t>
                </a:r>
                <a:r>
                  <a:rPr lang="fr-FR" sz="18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: </a:t>
                </a:r>
              </a:p>
              <a:p>
                <a:r>
                  <a:rPr lang="fr-FR" sz="2000" i="1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𝐸𝑐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i="1" dirty="0"/>
                  <a:t>  </a:t>
                </a:r>
                <a:r>
                  <a:rPr lang="fr-FR" sz="2000" i="1" dirty="0" smtClean="0"/>
                  <a:t>  et </a:t>
                </a:r>
                <a:r>
                  <a:rPr lang="fr-FR" sz="2000" i="1" dirty="0"/>
                  <a:t> </a:t>
                </a:r>
                <a:r>
                  <a:rPr lang="fr-FR" sz="2000" i="1" dirty="0" smtClean="0"/>
                  <a:t>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𝐸𝑝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i="1" dirty="0"/>
                  <a:t> 	ainsi que</a:t>
                </a:r>
                <a:r>
                  <a:rPr lang="fr-FR" sz="2000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𝛿</m:t>
                        </m:r>
                        <m:r>
                          <a:rPr lang="fr-FR" sz="20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𝑁𝐶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Donc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𝐸𝑐</m:t>
                        </m:r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𝐸𝑝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𝛿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−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𝑚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.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r>
                  <a:rPr lang="fr-FR" sz="2000" dirty="0"/>
                  <a:t>Sachant que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sz="2000" dirty="0"/>
                  <a:t> , le premier terme peut s’intégrer par parties :</a:t>
                </a:r>
              </a:p>
              <a:p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𝑚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.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𝛿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𝑚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/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̈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𝛿</m:t>
                        </m:r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r>
                  <a:rPr lang="fr-FR" sz="2000" dirty="0"/>
                  <a:t>Et on par hypothèse :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𝛿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/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𝑚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̈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𝛿</m:t>
                        </m:r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fr-FR" sz="2000" i="1">
                        <a:latin typeface="Cambria Math"/>
                      </a:rPr>
                      <m:t>𝑑𝑡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/>
                  <a:t>Cette expression est identiquement nulle quelque soit 𝛿x, alors l’expression entre crochets doit s’annuler et on aboutit à l’expression </a:t>
                </a:r>
                <a:r>
                  <a:rPr lang="fr-FR" sz="2000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 dirty="0"/>
                  <a:t> 		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𝑚</m:t>
                    </m:r>
                    <m:r>
                      <a:rPr lang="fr-FR" sz="18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</a:rPr>
                      <m:t>+</m:t>
                    </m:r>
                    <m:r>
                      <a:rPr lang="fr-FR" sz="1800" i="1">
                        <a:latin typeface="Cambria Math"/>
                      </a:rPr>
                      <m:t>𝑐</m:t>
                    </m:r>
                    <m:r>
                      <a:rPr lang="fr-FR" sz="18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1800" i="1">
                        <a:latin typeface="Cambria Math"/>
                      </a:rPr>
                      <m:t>+</m:t>
                    </m:r>
                    <m:r>
                      <a:rPr lang="fr-FR" sz="1800" i="1">
                        <a:latin typeface="Cambria Math"/>
                      </a:rPr>
                      <m:t>𝑘</m:t>
                    </m:r>
                    <m:r>
                      <a:rPr lang="fr-FR" sz="1800" i="1">
                        <a:latin typeface="Cambria Math"/>
                      </a:rPr>
                      <m:t>.</m:t>
                    </m:r>
                    <m:r>
                      <a:rPr lang="fr-FR" sz="1800" i="1">
                        <a:latin typeface="Cambria Math"/>
                      </a:rPr>
                      <m:t>𝑥</m:t>
                    </m:r>
                    <m:r>
                      <a:rPr lang="fr-FR" sz="1800" i="1">
                        <a:latin typeface="Cambria Math"/>
                      </a:rPr>
                      <m:t>=</m:t>
                    </m:r>
                    <m:r>
                      <a:rPr lang="fr-FR" sz="1800" i="1">
                        <a:latin typeface="Cambria Math"/>
                      </a:rPr>
                      <m:t>𝑃</m:t>
                    </m:r>
                    <m:r>
                      <a:rPr lang="fr-FR" sz="1800" i="1">
                        <a:latin typeface="Cambria Math"/>
                      </a:rPr>
                      <m:t>(</m:t>
                    </m:r>
                    <m:r>
                      <a:rPr lang="fr-FR" sz="1800" i="1">
                        <a:latin typeface="Cambria Math"/>
                      </a:rPr>
                      <m:t>𝑡</m:t>
                    </m:r>
                    <m:r>
                      <a:rPr lang="fr-FR" sz="1800" i="1">
                        <a:latin typeface="Cambria Math"/>
                      </a:rPr>
                      <m:t>)</m:t>
                    </m:r>
                  </m:oMath>
                </a14:m>
                <a:endParaRPr lang="fr-FR" sz="1800" dirty="0"/>
              </a:p>
              <a:p>
                <a:pPr>
                  <a:lnSpc>
                    <a:spcPct val="150000"/>
                  </a:lnSpc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" y="44624"/>
                <a:ext cx="8966230" cy="6525344"/>
              </a:xfrm>
              <a:prstGeom prst="rect">
                <a:avLst/>
              </a:prstGeom>
              <a:blipFill rotWithShape="1">
                <a:blip r:embed="rId3"/>
                <a:stretch>
                  <a:fillRect l="-679" t="-3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6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528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35496" y="44624"/>
                <a:ext cx="9036496" cy="66693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8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III. </a:t>
                </a:r>
                <a:r>
                  <a:rPr lang="fr-FR" sz="1800" b="1" kern="0" dirty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Vibrations libres d’un Système à un Seul Degré de Liberté (</a:t>
                </a:r>
                <a:r>
                  <a:rPr lang="fr-FR" sz="1800" b="1" kern="0" dirty="0" err="1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SSDDL</a:t>
                </a:r>
                <a:r>
                  <a:rPr lang="fr-FR" sz="1800" b="1" kern="0" dirty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) </a:t>
                </a:r>
                <a:r>
                  <a:rPr lang="fr-FR" sz="18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: </a:t>
                </a:r>
                <a:r>
                  <a:rPr lang="fr-FR" sz="2000" dirty="0"/>
                  <a:t> En l’absence de la force extérieure, la masse oscille librement</a:t>
                </a:r>
                <a:r>
                  <a:rPr lang="fr-FR" sz="2000" dirty="0" smtClean="0"/>
                  <a:t>.</a:t>
                </a:r>
                <a:r>
                  <a:rPr lang="fr-FR" sz="2000" dirty="0"/>
                  <a:t> </a:t>
                </a:r>
                <a:endParaRPr lang="fr-FR" sz="2000" dirty="0" smtClean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/>
                  <a:t>Donc </a:t>
                </a:r>
                <a:r>
                  <a:rPr lang="fr-FR" sz="2000" dirty="0"/>
                  <a:t>on a </a:t>
                </a:r>
                <a:r>
                  <a:rPr lang="fr-FR" sz="2000" dirty="0" smtClean="0"/>
                  <a:t>: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𝑀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𝐾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       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1400" dirty="0">
                    <a:solidFill>
                      <a:srgbClr val="FF0000"/>
                    </a:solidFill>
                  </a:rPr>
                  <a:t>2.5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/>
                  <a:t>La solution prend une forme différente selon que l’oscillateur est amorti ou non.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1" dirty="0" err="1" smtClean="0">
                    <a:solidFill>
                      <a:srgbClr val="FFC000"/>
                    </a:solidFill>
                  </a:rPr>
                  <a:t>III.1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. </a:t>
                </a:r>
                <a:r>
                  <a:rPr lang="fr-FR" sz="2000" b="1" dirty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Vibration libre non-amortie (C=0) :</a:t>
                </a:r>
                <a:r>
                  <a:rPr lang="fr-FR" sz="2000" b="1" dirty="0">
                    <a:solidFill>
                      <a:srgbClr val="FFFF00"/>
                    </a:solidFill>
                  </a:rPr>
                  <a:t> </a:t>
                </a:r>
                <a:r>
                  <a:rPr lang="fr-FR" sz="2000" dirty="0"/>
                  <a:t>Pour un système conservatif, on peut écrire :</a:t>
                </a:r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/>
                    <a:ea typeface="Times New Roman"/>
                    <a:cs typeface="Arial"/>
                  </a:rPr>
                  <a:t>		</a:t>
                </a: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2.6)</a:t>
                </a:r>
                <a:endParaRPr lang="fr-FR" sz="18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den>
                    </m:f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=0</m:t>
                    </m:r>
                  </m:oMath>
                </a14:m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(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2.7)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fr-FR" sz="1800" dirty="0" smtClean="0">
                    <a:latin typeface="Times New Roman"/>
                    <a:ea typeface="Times New Roman"/>
                    <a:cs typeface="Arial"/>
                  </a:rPr>
                  <a:t>    On </a:t>
                </a:r>
                <a:r>
                  <a:rPr lang="fr-FR" sz="1800" dirty="0">
                    <a:latin typeface="Times New Roman"/>
                    <a:ea typeface="Times New Roman"/>
                    <a:cs typeface="Arial"/>
                  </a:rPr>
                  <a:t>pose 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𝜔</m:t>
                        </m:r>
                      </m:e>
                      <m:sup>
                        <m:r>
                          <a:rPr lang="fr-FR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num>
                      <m:den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den>
                    </m:f>
                  </m:oMath>
                </a14:m>
                <a:endParaRPr lang="fr-FR" sz="1600" dirty="0"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La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solution générale est de la 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forme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 :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𝑐𝑜𝑠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𝜔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)+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fr-FR" sz="1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fr-FR" sz="1800" b="0" i="1" smtClean="0">
                        <a:latin typeface="Cambria Math"/>
                        <a:ea typeface="Calibri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  <m:r>
                          <a:rPr lang="fr-FR" sz="18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2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      (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2.8</a:t>
                </a:r>
                <a:r>
                  <a:rPr lang="fr-FR" sz="12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L’amplitude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maximale est de la valeur </a:t>
                </a: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2000" dirty="0" smtClean="0">
                    <a:effectLst/>
                    <a:latin typeface="Cambria Math"/>
                    <a:ea typeface="Calibri"/>
                    <a:cs typeface="Times New Roman"/>
                  </a:rPr>
                  <a:t>  </a:t>
                </a:r>
                <a:r>
                  <a:rPr lang="fr-FR" sz="2000" dirty="0">
                    <a:effectLst/>
                    <a:latin typeface="Cambria Math"/>
                    <a:ea typeface="Calibri"/>
                    <a:cs typeface="Times New Roman"/>
                  </a:rPr>
                  <a:t/>
                </a:r>
                <a:br>
                  <a:rPr lang="fr-FR" sz="2000" dirty="0">
                    <a:effectLst/>
                    <a:latin typeface="Cambria Math"/>
                    <a:ea typeface="Calibri"/>
                    <a:cs typeface="Times New Roman"/>
                  </a:rPr>
                </a:br>
                <a:r>
                  <a:rPr lang="fr-FR" sz="2000" dirty="0" smtClean="0">
                    <a:effectLst/>
                    <a:latin typeface="Times New Roman"/>
                    <a:ea typeface="Times New Roman"/>
                    <a:cs typeface="Arial"/>
                  </a:rPr>
                  <a:t>Si </a:t>
                </a:r>
                <a:r>
                  <a:rPr lang="fr-FR" sz="2000" dirty="0">
                    <a:effectLst/>
                    <a:latin typeface="Times New Roman"/>
                    <a:ea typeface="Times New Roman"/>
                    <a:cs typeface="Arial"/>
                  </a:rPr>
                  <a:t>l’on se donne par exemple les conditions initiales :</a:t>
                </a:r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Times New Roman"/>
                    <a:ea typeface="Times New Roman"/>
                    <a:cs typeface="Arial"/>
                  </a:rPr>
                  <a:t> 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==&gt;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fr-FR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fr-FR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fr-FR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r>
                  <a:rPr lang="fr-FR" sz="2000" dirty="0"/>
                  <a:t>Donc la solution devient :</a:t>
                </a:r>
              </a:p>
              <a:p>
                <a:r>
                  <a:rPr lang="fr-FR" sz="2000" dirty="0"/>
                  <a:t>		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	</a:t>
                </a:r>
                <a:r>
                  <a:rPr lang="fr-FR" sz="1400" dirty="0" smtClean="0"/>
                  <a:t>                                   </a:t>
                </a:r>
                <a:r>
                  <a:rPr lang="fr-FR" sz="1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(2.9)</a:t>
                </a:r>
                <a:endParaRPr lang="fr-FR" sz="1400" dirty="0">
                  <a:latin typeface="Calibri"/>
                  <a:ea typeface="Calibri"/>
                  <a:cs typeface="Arial"/>
                </a:endParaRP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624"/>
                <a:ext cx="9036496" cy="6669360"/>
              </a:xfrm>
              <a:prstGeom prst="rect">
                <a:avLst/>
              </a:prstGeom>
              <a:blipFill rotWithShape="1">
                <a:blip r:embed="rId3"/>
                <a:stretch>
                  <a:fillRect l="-674" r="-6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7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5"/>
          <a:stretch/>
        </p:blipFill>
        <p:spPr bwMode="auto">
          <a:xfrm>
            <a:off x="6156176" y="620688"/>
            <a:ext cx="2276758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4523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332656"/>
                <a:ext cx="8822214" cy="65253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 sz="2000" dirty="0" smtClean="0"/>
                  <a:t>Et on écrit </a:t>
                </a:r>
                <a:r>
                  <a:rPr lang="fr-FR" sz="2000" dirty="0" err="1"/>
                  <a:t>x</a:t>
                </a:r>
                <a:r>
                  <a:rPr lang="fr-FR" sz="2000" baseline="-25000" dirty="0" err="1"/>
                  <a:t>max</a:t>
                </a:r>
                <a:r>
                  <a:rPr lang="fr-FR" sz="2000" dirty="0"/>
                  <a:t> comme 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𝜌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fr-FR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2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20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2.10)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Deux autres solutions générales de l’</a:t>
                </a:r>
                <a:r>
                  <a:rPr lang="fr-FR" sz="2000" dirty="0" err="1"/>
                  <a:t>éq</a:t>
                </a:r>
                <a:r>
                  <a:rPr lang="fr-FR" sz="2000" dirty="0"/>
                  <a:t>.[(2.8)] 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 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𝜌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2000" dirty="0" smtClean="0"/>
                  <a:t>    et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𝜌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Avec</a:t>
                </a:r>
                <a:r>
                  <a:rPr lang="fr-FR" sz="2000" dirty="0"/>
                  <a:t> :  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𝑡𝑔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𝛼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  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(2.11)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    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𝑡𝑔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i="1">
                        <a:latin typeface="Cambria Math"/>
                      </a:rPr>
                      <m:t>𝛽</m:t>
                    </m:r>
                    <m:r>
                      <a:rPr lang="fr-FR" sz="20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 		</a:t>
                </a:r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2.12) </a:t>
                </a:r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332656"/>
                <a:ext cx="8822214" cy="6525344"/>
              </a:xfrm>
              <a:prstGeom prst="rect">
                <a:avLst/>
              </a:prstGeom>
              <a:blipFill rotWithShape="1">
                <a:blip r:embed="rId3"/>
                <a:stretch>
                  <a:fillRect l="-6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8</a:t>
            </a:fld>
            <a:endParaRPr lang="fr-BE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33022"/>
                  </p:ext>
                </p:extLst>
              </p:nvPr>
            </p:nvGraphicFramePr>
            <p:xfrm>
              <a:off x="611560" y="2780928"/>
              <a:ext cx="7416824" cy="170346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701892"/>
                    <a:gridCol w="1104199"/>
                    <a:gridCol w="2382523"/>
                    <a:gridCol w="1228210"/>
                  </a:tblGrid>
                  <a:tr h="289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dirty="0">
                              <a:effectLst/>
                            </a:rPr>
                            <a:t>Paramètre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Symbole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Formule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dirty="0" err="1">
                              <a:effectLst/>
                            </a:rPr>
                            <a:t>Eq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6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fréquence naturelle </a:t>
                          </a:r>
                          <a:endParaRPr lang="fr-FR" sz="12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dirty="0">
                              <a:effectLst/>
                              <a:sym typeface="Symbol"/>
                            </a:rPr>
                            <a:t></a:t>
                          </a:r>
                          <a:r>
                            <a:rPr lang="fr-FR" sz="1400" baseline="-25000" dirty="0">
                              <a:effectLst/>
                            </a:rPr>
                            <a:t>0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fr-FR" sz="14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(2.13)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6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>
                              <a:effectLst/>
                            </a:rPr>
                            <a:t>Période</a:t>
                          </a:r>
                          <a:endParaRPr lang="fr-FR" sz="12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T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2.</m:t>
                                  </m:r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=2.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fr-FR" sz="14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400">
                                          <a:effectLst/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fr-FR" sz="1400">
                              <a:effectLst/>
                            </a:rPr>
                            <a:t> 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(2.14)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5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fréquence propre du système </a:t>
                          </a:r>
                          <a:endParaRPr lang="fr-FR" sz="12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f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𝜔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=2.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𝜋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lang="fr-FR" sz="1400" dirty="0">
                              <a:effectLst/>
                            </a:rPr>
                            <a:t> ,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𝑓</m:t>
                              </m:r>
                              <m:r>
                                <a:rPr lang="fr-FR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400">
                                      <a:effectLst/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400" dirty="0">
                              <a:effectLst/>
                            </a:rPr>
                            <a:t> 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(2.15)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33022"/>
                  </p:ext>
                </p:extLst>
              </p:nvPr>
            </p:nvGraphicFramePr>
            <p:xfrm>
              <a:off x="611560" y="2780928"/>
              <a:ext cx="7416824" cy="170346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701892"/>
                    <a:gridCol w="1104199"/>
                    <a:gridCol w="2382523"/>
                    <a:gridCol w="1228210"/>
                  </a:tblGrid>
                  <a:tr h="289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dirty="0">
                              <a:effectLst/>
                            </a:rPr>
                            <a:t>Paramètre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Symbole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Formule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dirty="0" err="1">
                              <a:effectLst/>
                            </a:rPr>
                            <a:t>Eq</a:t>
                          </a:r>
                          <a:endParaRPr lang="fr-FR" sz="12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993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fréquence naturelle </a:t>
                          </a:r>
                          <a:endParaRPr lang="fr-FR" sz="12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  <a:sym typeface="Symbol"/>
                            </a:rPr>
                            <a:t></a:t>
                          </a:r>
                          <a:r>
                            <a:rPr lang="fr-FR" sz="1400" baseline="-25000">
                              <a:effectLst/>
                            </a:rPr>
                            <a:t>0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62051" t="-63415" r="-53590" b="-1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(2.13)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993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>
                              <a:effectLst/>
                            </a:rPr>
                            <a:t>Période</a:t>
                          </a:r>
                          <a:endParaRPr lang="fr-FR" sz="12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T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62051" t="-163415" r="-53590" b="-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(2.14)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5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fréquence propre du système </a:t>
                          </a:r>
                          <a:endParaRPr lang="fr-FR" sz="12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>
                              <a:effectLst/>
                            </a:rPr>
                            <a:t>f</a:t>
                          </a:r>
                          <a:endParaRPr lang="fr-FR" sz="12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62051" t="-317647" r="-53590" b="-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(2.15)</a:t>
                          </a:r>
                          <a:endParaRPr lang="fr-FR" sz="11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4725144"/>
            <a:ext cx="7416824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68290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-27384"/>
                <a:ext cx="8822214" cy="688538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III.2. </a:t>
                </a:r>
                <a:r>
                  <a:rPr lang="fr-FR" sz="20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Vibration libre amortie (</a:t>
                </a:r>
                <a:r>
                  <a:rPr lang="fr-FR" sz="2000" b="1" dirty="0" err="1" smtClean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C≠0</a:t>
                </a:r>
                <a:r>
                  <a:rPr lang="fr-FR" sz="2000" b="1" dirty="0" smtClean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) :</a:t>
                </a:r>
                <a:r>
                  <a:rPr lang="fr-FR" sz="2000" b="1" dirty="0" smtClean="0">
                    <a:solidFill>
                      <a:srgbClr val="FFFF00"/>
                    </a:solidFill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On a </a:t>
                </a:r>
                <a:r>
                  <a:rPr lang="fr-FR" sz="2000" dirty="0"/>
                  <a:t>l’équation 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𝑀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̈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𝐶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𝐾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2.16)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forme de la solution dépend de la valeur du coefficient d’amortissement C.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La fonction exponentielle :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a:rPr lang="fr-FR" sz="2000" i="1">
                        <a:latin typeface="Cambria Math"/>
                      </a:rPr>
                      <m:t>𝐷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 smtClean="0">
                            <a:latin typeface="Cambria Math"/>
                          </a:rPr>
                          <m:t>𝑞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sz="2000" dirty="0"/>
                  <a:t>    vérifie l’équation.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La solution générale (homogène) : </a:t>
                </a:r>
                <a:r>
                  <a:rPr lang="fr-FR" sz="2000" dirty="0" err="1"/>
                  <a:t>Eq</a:t>
                </a:r>
                <a:r>
                  <a:rPr lang="fr-FR" sz="2000" dirty="0"/>
                  <a:t>.[(2.16)] == &gt;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𝐷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Et </a:t>
                </a:r>
                <a:r>
                  <a:rPr lang="fr-FR" sz="2000" dirty="0"/>
                  <a:t>on a : (</a:t>
                </a:r>
                <a:r>
                  <a:rPr lang="fr-FR" sz="2000" dirty="0" err="1"/>
                  <a:t>D≠0</a:t>
                </a:r>
                <a:r>
                  <a:rPr lang="fr-FR" sz="2000" dirty="0"/>
                  <a:t>) et (</a:t>
                </a:r>
                <a:r>
                  <a:rPr lang="fr-FR" sz="2000" dirty="0" err="1"/>
                  <a:t>e</a:t>
                </a:r>
                <a:r>
                  <a:rPr lang="fr-FR" sz="2000" baseline="30000" dirty="0" err="1"/>
                  <a:t>q.t</a:t>
                </a:r>
                <a:r>
                  <a:rPr lang="fr-FR" sz="2000" dirty="0"/>
                  <a:t> ≠0 ) == &gt;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𝑚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𝑐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𝑞</m:t>
                    </m:r>
                    <m:r>
                      <a:rPr lang="fr-FR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(2.17)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C’est l’équation caractéristique du système.</a:t>
                </a:r>
              </a:p>
              <a:p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2.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/>
                              </a:rPr>
                              <m:t>−4.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𝑚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2.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FR" sz="2000" dirty="0" smtClean="0"/>
                  <a:t>  donc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  </m:t>
                        </m:r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2.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2.</m:t>
                                    </m:r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FF0000"/>
                    </a:solidFill>
                  </a:rPr>
                  <a:t> (2.18)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 Trois </a:t>
                </a:r>
                <a:r>
                  <a:rPr lang="fr-FR" sz="2000" dirty="0"/>
                  <a:t>types de mouvement sont possibles :</a:t>
                </a:r>
              </a:p>
              <a:p>
                <a:r>
                  <a:rPr lang="fr-FR" sz="20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2.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</a:rPr>
                              <m:t>&gt;0   :      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𝑠𝑦𝑠𝑡𝑒𝑚𝑒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𝑠𝑢𝑟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𝑎𝑚𝑜𝑟𝑡𝑖</m:t>
                            </m:r>
                          </m:e>
                          <m:e>
                            <m:r>
                              <a:rPr lang="fr-FR" sz="2000" i="1">
                                <a:latin typeface="Cambria Math"/>
                              </a:rPr>
                              <m:t> =0    :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𝑎𝑚𝑜𝑟𝑡𝑖𝑠𝑠𝑒𝑚𝑒𝑛𝑡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𝑐𝑟𝑖𝑡𝑖𝑞𝑢𝑒</m:t>
                            </m:r>
                          </m:e>
                          <m:e>
                            <m:r>
                              <a:rPr lang="fr-FR" sz="2000" i="1">
                                <a:latin typeface="Cambria Math"/>
                              </a:rPr>
                              <m:t>&lt;0 :   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𝑠𝑦𝑠𝑡𝑒𝑚𝑒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𝑠𝑜𝑢𝑠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𝑎𝑚𝑜𝑟𝑡𝑖</m:t>
                            </m:r>
                          </m:e>
                        </m:eqArr>
                      </m:e>
                    </m:d>
                  </m:oMath>
                </a14:m>
                <a:endParaRPr lang="fr-FR" sz="2000" dirty="0"/>
              </a:p>
              <a:p>
                <a:r>
                  <a:rPr lang="fr-FR" sz="2000" dirty="0"/>
                  <a:t>Si on pose :  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2.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  , On </a:t>
                </a:r>
                <a:r>
                  <a:rPr lang="fr-FR" sz="2000" dirty="0" smtClean="0"/>
                  <a:t>peut </a:t>
                </a:r>
                <a:r>
                  <a:rPr lang="fr-FR" sz="2000" dirty="0"/>
                  <a:t>écrire 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=−</m:t>
                    </m:r>
                    <m:r>
                      <a:rPr lang="fr-FR" sz="2000" i="1">
                        <a:latin typeface="Cambria Math"/>
                      </a:rPr>
                      <m:t>𝜉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fr-FR" sz="2000" dirty="0"/>
                  <a:t> 	</a:t>
                </a:r>
                <a:r>
                  <a:rPr lang="fr-FR" sz="2000" dirty="0" smtClean="0"/>
                  <a:t>et </a:t>
                </a:r>
                <a:r>
                  <a:rPr lang="fr-FR" sz="2000" dirty="0"/>
                  <a:t>on discute suivant </a:t>
                </a:r>
                <a:r>
                  <a:rPr lang="fr-FR" sz="2000" dirty="0">
                    <a:sym typeface="Symbol"/>
                  </a:rPr>
                  <a:t></a:t>
                </a:r>
                <a:r>
                  <a:rPr lang="fr-FR" sz="2000" dirty="0"/>
                  <a:t> = </a:t>
                </a:r>
                <a:r>
                  <a:rPr lang="fr-FR" sz="2000" dirty="0" smtClean="0"/>
                  <a:t>1 ; </a:t>
                </a:r>
                <a:r>
                  <a:rPr lang="fr-FR" sz="2000" dirty="0"/>
                  <a:t>Donc :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.</m:t>
                    </m:r>
                    <m:r>
                      <a:rPr lang="fr-FR" sz="2000" i="1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r>
                          <a:rPr lang="fr-FR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sz="2000" dirty="0" smtClean="0"/>
                  <a:t>           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2.19)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solution générale de l’</a:t>
                </a:r>
                <a:r>
                  <a:rPr lang="fr-FR" sz="2000" dirty="0" err="1"/>
                  <a:t>éq</a:t>
                </a:r>
                <a:r>
                  <a:rPr lang="fr-FR" sz="2000" dirty="0"/>
                  <a:t>.[(2.16)] est donnée par la superposition des deux solutions possibles (</a:t>
                </a:r>
                <a:r>
                  <a:rPr lang="fr-FR" sz="2000" dirty="0" err="1"/>
                  <a:t>q</a:t>
                </a:r>
                <a:r>
                  <a:rPr lang="fr-FR" sz="2000" baseline="-25000" dirty="0" err="1"/>
                  <a:t>1</a:t>
                </a:r>
                <a:r>
                  <a:rPr lang="fr-FR" sz="2000" dirty="0"/>
                  <a:t> et </a:t>
                </a:r>
                <a:r>
                  <a:rPr lang="fr-FR" sz="2000" dirty="0" err="1"/>
                  <a:t>q</a:t>
                </a:r>
                <a:r>
                  <a:rPr lang="fr-FR" sz="2000" baseline="-25000" dirty="0" err="1"/>
                  <a:t>2</a:t>
                </a:r>
                <a:r>
                  <a:rPr lang="fr-FR" sz="2000" dirty="0" smtClean="0"/>
                  <a:t>).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</a:t>
                </a:r>
                <a:r>
                  <a:rPr lang="fr-FR" sz="2000" baseline="-25000" dirty="0" err="1"/>
                  <a:t>1</a:t>
                </a:r>
                <a:r>
                  <a:rPr lang="fr-FR" sz="2000" dirty="0"/>
                  <a:t> et </a:t>
                </a:r>
                <a:r>
                  <a:rPr lang="fr-FR" sz="2000" dirty="0" err="1"/>
                  <a:t>D</a:t>
                </a:r>
                <a:r>
                  <a:rPr lang="fr-FR" sz="2000" baseline="-25000" dirty="0" err="1"/>
                  <a:t>2</a:t>
                </a:r>
                <a:r>
                  <a:rPr lang="fr-FR" sz="2000" dirty="0"/>
                  <a:t> sont données par les conditions initiales.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				</a:t>
                </a:r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-27384"/>
                <a:ext cx="8822214" cy="6885384"/>
              </a:xfrm>
              <a:prstGeom prst="rect">
                <a:avLst/>
              </a:prstGeom>
              <a:blipFill rotWithShape="1">
                <a:blip r:embed="rId3"/>
                <a:stretch>
                  <a:fillRect l="-621" r="-690" b="-2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4448" y="6400800"/>
            <a:ext cx="432048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9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732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byrint">
  <a:themeElements>
    <a:clrScheme name="Labyrin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by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abyrin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Designs\Spirale.pot</Template>
  <TotalTime>17647</TotalTime>
  <Words>1073</Words>
  <Application>Microsoft Office PowerPoint</Application>
  <PresentationFormat>On-screen Show (4:3)</PresentationFormat>
  <Paragraphs>579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1_Labyrint</vt:lpstr>
      <vt:lpstr>Image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ehtp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khaled</dc:creator>
  <cp:lastModifiedBy>leylouche</cp:lastModifiedBy>
  <cp:revision>745</cp:revision>
  <cp:lastPrinted>2014-10-18T18:00:57Z</cp:lastPrinted>
  <dcterms:created xsi:type="dcterms:W3CDTF">2002-03-26T08:44:42Z</dcterms:created>
  <dcterms:modified xsi:type="dcterms:W3CDTF">2021-01-24T12:26:08Z</dcterms:modified>
</cp:coreProperties>
</file>