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4" r:id="rId6"/>
    <p:sldId id="265" r:id="rId7"/>
    <p:sldId id="260" r:id="rId8"/>
    <p:sldId id="266" r:id="rId9"/>
    <p:sldId id="267" r:id="rId10"/>
    <p:sldId id="268" r:id="rId11"/>
    <p:sldId id="269" r:id="rId12"/>
    <p:sldId id="284" r:id="rId13"/>
    <p:sldId id="283" r:id="rId14"/>
    <p:sldId id="270" r:id="rId15"/>
    <p:sldId id="277" r:id="rId16"/>
    <p:sldId id="261" r:id="rId17"/>
    <p:sldId id="278" r:id="rId18"/>
    <p:sldId id="287" r:id="rId19"/>
    <p:sldId id="262" r:id="rId20"/>
    <p:sldId id="288" r:id="rId21"/>
    <p:sldId id="263" r:id="rId22"/>
    <p:sldId id="272" r:id="rId23"/>
    <p:sldId id="286" r:id="rId24"/>
    <p:sldId id="275" r:id="rId25"/>
    <p:sldId id="289" r:id="rId26"/>
    <p:sldId id="273"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09" autoAdjust="0"/>
    <p:restoredTop sz="94660"/>
  </p:normalViewPr>
  <p:slideViewPr>
    <p:cSldViewPr snapToGrid="0">
      <p:cViewPr>
        <p:scale>
          <a:sx n="67" d="100"/>
          <a:sy n="67" d="100"/>
        </p:scale>
        <p:origin x="3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764DE79-268F-4C1A-8933-263129D2AF90}" type="datetimeFigureOut">
              <a:rPr lang="en-US" dirty="0"/>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Title 1"/>
          <p:cNvSpPr>
            <a:spLocks noGrp="1"/>
          </p:cNvSpPr>
          <p:nvPr>
            <p:ph type="title"/>
          </p:nvPr>
        </p:nvSpPr>
        <p:spPr>
          <a:xfrm>
            <a:off x="838200" y="-1458119"/>
            <a:ext cx="10515600" cy="1325563"/>
          </a:xfrm>
        </p:spPr>
        <p:txBody>
          <a:bodyPr anchor="b"/>
          <a:lstStyle/>
          <a:p>
            <a:r>
              <a:rPr lang="fr-FR"/>
              <a:t>Modifiez le style du titre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764DE79-268F-4C1A-8933-263129D2AF90}" type="datetimeFigureOut">
              <a:rPr lang="en-US" dirty="0"/>
              <a:t>12/28/2025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764DE79-268F-4C1A-8933-263129D2AF90}" type="datetimeFigureOut">
              <a:rPr lang="en-US" dirty="0"/>
              <a:t>12/28/2025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64DE79-268F-4C1A-8933-263129D2AF90}" type="datetimeFigureOut">
              <a:rPr lang="en-US" dirty="0"/>
              <a:t>12/28/2025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F63A3B-78C7-47BE-AE5E-E10140E04643}" type="slidenum">
              <a:rPr lang="en-US" dirty="0"/>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www.google.com/search?q=germination+rate&amp;rlz=1C1FKPE_frDZ1143DZ1143&amp;oq=Selection+of+seeds&amp;gs_lcrp=EgZjaHJvbWUyBggAEEUYOdIBCjEwMzEwajBqMTWoAgiwAgHxBRQgB-183X_V&amp;sourceid=chrome&amp;ie=UTF-8&amp;sei=175RaY_RE5uokdUP2-m3sAM&amp;mstk=AUtExfDh4Azeix3QdurpgQHXm6pFatQQi__bgsjPcopiRgLObwxOpTVLK8_ZkTj4kwVCapqQk5sZLQRnGivFxIsI_oBtvImY8V_sISKTCyflPIhPfySNN-DCRwsLUTuZOm08_BhWXywzOVw2RpjYRGcC7IoxCm-CBQXpOz8wrqmkf4QbzFs&amp;csui=3&amp;ved=2ahUKEwizitCyueGRAxVbVKQEHU65NFYQgK4QegQIARAI" TargetMode="External"/><Relationship Id="rId3" Type="http://schemas.openxmlformats.org/officeDocument/2006/relationships/hyperlink" Target="https://www.google.com/search?q=disease-free&amp;rlz=1C1FKPE_frDZ1143DZ1143&amp;oq=Selection+of+seeds&amp;gs_lcrp=EgZjaHJvbWUyBggAEEUYOdIBCjEwMzEwajBqMTWoAgiwAgHxBRQgB-183X_V&amp;sourceid=chrome&amp;ie=UTF-8&amp;sei=175RaY_RE5uokdUP2-m3sAM&amp;mstk=AUtExfDh4Azeix3QdurpgQHXm6pFatQQi__bgsjPcopiRgLObwxOpTVLK8_ZkTj4kwVCapqQk5sZLQRnGivFxIsI_oBtvImY8V_sISKTCyflPIhPfySNN-DCRwsLUTuZOm08_BhWXywzOVw2RpjYRGcC7IoxCm-CBQXpOz8wrqmkf4QbzFs&amp;csui=3&amp;ved=2ahUKEwizitCyueGRAxVbVKQEHU65NFYQgK4QegQIARAD" TargetMode="External"/><Relationship Id="rId7" Type="http://schemas.openxmlformats.org/officeDocument/2006/relationships/hyperlink" Target="https://www.google.com/search?q=pest+resistance&amp;rlz=1C1FKPE_frDZ1143DZ1143&amp;oq=Selection+of+seeds&amp;gs_lcrp=EgZjaHJvbWUyBggAEEUYOdIBCjEwMzEwajBqMTWoAgiwAgHxBRQgB-183X_V&amp;sourceid=chrome&amp;ie=UTF-8&amp;sei=175RaY_RE5uokdUP2-m3sAM&amp;mstk=AUtExfDh4Azeix3QdurpgQHXm6pFatQQi__bgsjPcopiRgLObwxOpTVLK8_ZkTj4kwVCapqQk5sZLQRnGivFxIsI_oBtvImY8V_sISKTCyflPIhPfySNN-DCRwsLUTuZOm08_BhWXywzOVw2RpjYRGcC7IoxCm-CBQXpOz8wrqmkf4QbzFs&amp;csui=3&amp;ved=2ahUKEwizitCyueGRAxVbVKQEHU65NFYQgK4QegQIARAH" TargetMode="External"/><Relationship Id="rId2" Type="http://schemas.openxmlformats.org/officeDocument/2006/relationships/hyperlink" Target="https://www.google.com/search?q=viable&amp;rlz=1C1FKPE_frDZ1143DZ1143&amp;oq=Selection+of+seeds&amp;gs_lcrp=EgZjaHJvbWUyBggAEEUYOdIBCjEwMzEwajBqMTWoAgiwAgHxBRQgB-183X_V&amp;sourceid=chrome&amp;ie=UTF-8&amp;sei=175RaY_RE5uokdUP2-m3sAM&amp;mstk=AUtExfDh4Azeix3QdurpgQHXm6pFatQQi__bgsjPcopiRgLObwxOpTVLK8_ZkTj4kwVCapqQk5sZLQRnGivFxIsI_oBtvImY8V_sISKTCyflPIhPfySNN-DCRwsLUTuZOm08_BhWXywzOVw2RpjYRGcC7IoxCm-CBQXpOz8wrqmkf4QbzFs&amp;csui=3&amp;ved=2ahUKEwizitCyueGRAxVbVKQEHU65NFYQgK4QegQIARAC" TargetMode="External"/><Relationship Id="rId1" Type="http://schemas.openxmlformats.org/officeDocument/2006/relationships/slideLayout" Target="../slideLayouts/slideLayout2.xml"/><Relationship Id="rId6" Type="http://schemas.openxmlformats.org/officeDocument/2006/relationships/hyperlink" Target="https://www.google.com/search?q=genetic+purity&amp;rlz=1C1FKPE_frDZ1143DZ1143&amp;oq=Selection+of+seeds&amp;gs_lcrp=EgZjaHJvbWUyBggAEEUYOdIBCjEwMzEwajBqMTWoAgiwAgHxBRQgB-183X_V&amp;sourceid=chrome&amp;ie=UTF-8&amp;sei=175RaY_RE5uokdUP2-m3sAM&amp;mstk=AUtExfDh4Azeix3QdurpgQHXm6pFatQQi__bgsjPcopiRgLObwxOpTVLK8_ZkTj4kwVCapqQk5sZLQRnGivFxIsI_oBtvImY8V_sISKTCyflPIhPfySNN-DCRwsLUTuZOm08_BhWXywzOVw2RpjYRGcC7IoxCm-CBQXpOz8wrqmkf4QbzFs&amp;csui=3&amp;ved=2ahUKEwizitCyueGRAxVbVKQEHU65NFYQgK4QegQIARAG" TargetMode="External"/><Relationship Id="rId11" Type="http://schemas.openxmlformats.org/officeDocument/2006/relationships/hyperlink" Target="https://www.google.com/search?q=scientific+testing&amp;rlz=1C1FKPE_frDZ1143DZ1143&amp;oq=Selection+of+seeds&amp;gs_lcrp=EgZjaHJvbWUyBggAEEUYOdIBCjEwMzEwajBqMTWoAgiwAgHxBRQgB-183X_V&amp;sourceid=chrome&amp;ie=UTF-8&amp;sei=175RaY_RE5uokdUP2-m3sAM&amp;mstk=AUtExfDh4Azeix3QdurpgQHXm6pFatQQi__bgsjPcopiRgLObwxOpTVLK8_ZkTj4kwVCapqQk5sZLQRnGivFxIsI_oBtvImY8V_sISKTCyflPIhPfySNN-DCRwsLUTuZOm08_BhWXywzOVw2RpjYRGcC7IoxCm-CBQXpOz8wrqmkf4QbzFs&amp;csui=3&amp;ved=2ahUKEwizitCyueGRAxVbVKQEHU65NFYQgK4QegQIARAL" TargetMode="External"/><Relationship Id="rId5" Type="http://schemas.openxmlformats.org/officeDocument/2006/relationships/hyperlink" Target="https://www.google.com/search?q=climate+suitability&amp;rlz=1C1FKPE_frDZ1143DZ1143&amp;oq=Selection+of+seeds&amp;gs_lcrp=EgZjaHJvbWUyBggAEEUYOdIBCjEwMzEwajBqMTWoAgiwAgHxBRQgB-183X_V&amp;sourceid=chrome&amp;ie=UTF-8&amp;sei=175RaY_RE5uokdUP2-m3sAM&amp;mstk=AUtExfDh4Azeix3QdurpgQHXm6pFatQQi__bgsjPcopiRgLObwxOpTVLK8_ZkTj4kwVCapqQk5sZLQRnGivFxIsI_oBtvImY8V_sISKTCyflPIhPfySNN-DCRwsLUTuZOm08_BhWXywzOVw2RpjYRGcC7IoxCm-CBQXpOz8wrqmkf4QbzFs&amp;csui=3&amp;ved=2ahUKEwizitCyueGRAxVbVKQEHU65NFYQgK4QegQIARAF" TargetMode="External"/><Relationship Id="rId10" Type="http://schemas.openxmlformats.org/officeDocument/2006/relationships/hyperlink" Target="https://www.google.com/search?q=floatation&amp;rlz=1C1FKPE_frDZ1143DZ1143&amp;oq=Selection+of+seeds&amp;gs_lcrp=EgZjaHJvbWUyBggAEEUYOdIBCjEwMzEwajBqMTWoAgiwAgHxBRQgB-183X_V&amp;sourceid=chrome&amp;ie=UTF-8&amp;sei=175RaY_RE5uokdUP2-m3sAM&amp;mstk=AUtExfDh4Azeix3QdurpgQHXm6pFatQQi__bgsjPcopiRgLObwxOpTVLK8_ZkTj4kwVCapqQk5sZLQRnGivFxIsI_oBtvImY8V_sISKTCyflPIhPfySNN-DCRwsLUTuZOm08_BhWXywzOVw2RpjYRGcC7IoxCm-CBQXpOz8wrqmkf4QbzFs&amp;csui=3&amp;ved=2ahUKEwizitCyueGRAxVbVKQEHU65NFYQgK4QegQIARAK" TargetMode="External"/><Relationship Id="rId4" Type="http://schemas.openxmlformats.org/officeDocument/2006/relationships/hyperlink" Target="https://www.google.com/search?q=high+yields&amp;rlz=1C1FKPE_frDZ1143DZ1143&amp;oq=Selection+of+seeds&amp;gs_lcrp=EgZjaHJvbWUyBggAEEUYOdIBCjEwMzEwajBqMTWoAgiwAgHxBRQgB-183X_V&amp;sourceid=chrome&amp;ie=UTF-8&amp;sei=175RaY_RE5uokdUP2-m3sAM&amp;mstk=AUtExfDh4Azeix3QdurpgQHXm6pFatQQi__bgsjPcopiRgLObwxOpTVLK8_ZkTj4kwVCapqQk5sZLQRnGivFxIsI_oBtvImY8V_sISKTCyflPIhPfySNN-DCRwsLUTuZOm08_BhWXywzOVw2RpjYRGcC7IoxCm-CBQXpOz8wrqmkf4QbzFs&amp;csui=3&amp;ved=2ahUKEwizitCyueGRAxVbVKQEHU65NFYQgK4QegQIARAE" TargetMode="External"/><Relationship Id="rId9" Type="http://schemas.openxmlformats.org/officeDocument/2006/relationships/hyperlink" Target="https://www.google.com/search?q=maturity+period&amp;rlz=1C1FKPE_frDZ1143DZ1143&amp;oq=Selection+of+seeds&amp;gs_lcrp=EgZjaHJvbWUyBggAEEUYOdIBCjEwMzEwajBqMTWoAgiwAgHxBRQgB-183X_V&amp;sourceid=chrome&amp;ie=UTF-8&amp;sei=175RaY_RE5uokdUP2-m3sAM&amp;mstk=AUtExfDh4Azeix3QdurpgQHXm6pFatQQi__bgsjPcopiRgLObwxOpTVLK8_ZkTj4kwVCapqQk5sZLQRnGivFxIsI_oBtvImY8V_sISKTCyflPIhPfySNN-DCRwsLUTuZOm08_BhWXywzOVw2RpjYRGcC7IoxCm-CBQXpOz8wrqmkf4QbzFs&amp;csui=3&amp;ved=2ahUKEwizitCyueGRAxVbVKQEHU65NFYQgK4QegQIARAJ"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google.com/search?q=Drying&amp;rlz=1C1FKPE_frDZ1143DZ1143&amp;sca_esv=e394666c49351292&amp;sxsrf=AE3TifOzZPfS0iPU_0ZL1GR_WqONtYyJLw%3A1766883357400&amp;ei=HYBQaf-XGIWkkdUPvMC02Ac&amp;ved=2ahUKEwicoemFit-RAxWIRqQEHS-cOrgQgK4QegQIAhAA&amp;uact=5&amp;oq=Harvesting+and+packaging+of+seeds%0D%0A&amp;gs_lp=Egxnd3Mtd2l6LXNlcnAiIkhhcnZlc3RpbmcgYW5kIHBhY2thZ2luZyBvZiBzZWVkcwpIAFAAWABwAHgBkAEAmAEAoAEAqgEAuAEDyAEA-AEC-AEBmAIAoAIAmAMAkgcAoAcAsgcAuAcAwgcAyAcAgAgA&amp;sclient=gws-wiz-serp&amp;mstk=AUtExfC3ZJGu8940WipwIzPX5Ih7aF3uui_Bnwco3cQCruATz5c-uAL6lDOpcY8O1tfA_3QpjviElMXYDZedTmr7Wk7eb8Va3xoXOax7WaAZbxc6fQ_G9H-tCvT_wP6__iJoc-zwLv21BMzmPk957RC0xmF2nvZnnCV2VDngBqqcUXzQ1LftNzNu5CqapXV7PfWC_kPK7Yx8N-jztsWzq9aGkPeaaClqsDfXVKdBDzfI4ZCQ6CImGXZ6QCrRhvSR3s5IHTA_kdpJxvDn1MezeV7TiJld&amp;csui=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google.com/search?q=Storage&amp;rlz=1C1FKPE_frDZ1143DZ1143&amp;sca_esv=e394666c49351292&amp;sxsrf=AE3TifOzZPfS0iPU_0ZL1GR_WqONtYyJLw%3A1766883357400&amp;ei=HYBQaf-XGIWkkdUPvMC02Ac&amp;ved=2ahUKEwicoemFit-RAxWIRqQEHS-cOrgQgK4QegQIBxAA&amp;uact=5&amp;oq=Harvesting+and+packaging+of+seeds%0D%0A&amp;gs_lp=Egxnd3Mtd2l6LXNlcnAiIkhhcnZlc3RpbmcgYW5kIHBhY2thZ2luZyBvZiBzZWVkcwpIAFAAWABwAHgBkAEAmAEAoAEAqgEAuAEDyAEA-AEC-AEBmAIAoAIAmAMAkgcAoAcAsgcAuAcAwgcAyAcAgAgA&amp;sclient=gws-wiz-serp&amp;mstk=AUtExfC3ZJGu8940WipwIzPX5Ih7aF3uui_Bnwco3cQCruATz5c-uAL6lDOpcY8O1tfA_3QpjviElMXYDZedTmr7Wk7eb8Va3xoXOax7WaAZbxc6fQ_G9H-tCvT_wP6__iJoc-zwLv21BMzmPk957RC0xmF2nvZnnCV2VDngBqqcUXzQ1LftNzNu5CqapXV7PfWC_kPK7Yx8N-jztsWzq9aGkPeaaClqsDfXVKdBDzfI4ZCQ6CImGXZ6QCrRhvSR3s5IHTA_kdpJxvDn1MezeV7TiJld&amp;csui=3" TargetMode="External"/><Relationship Id="rId2" Type="http://schemas.openxmlformats.org/officeDocument/2006/relationships/hyperlink" Target="https://www.google.com/search?q=Conditioning&amp;rlz=1C1FKPE_frDZ1143DZ1143&amp;sca_esv=e394666c49351292&amp;sxsrf=AE3TifOzZPfS0iPU_0ZL1GR_WqONtYyJLw%3A1766883357400&amp;ei=HYBQaf-XGIWkkdUPvMC02Ac&amp;ved=2ahUKEwicoemFit-RAxWIRqQEHS-cOrgQgK4QegQIBRAA&amp;uact=5&amp;oq=Harvesting+and+packaging+of+seeds%0D%0A&amp;gs_lp=Egxnd3Mtd2l6LXNlcnAiIkhhcnZlc3RpbmcgYW5kIHBhY2thZ2luZyBvZiBzZWVkcwpIAFAAWABwAHgBkAEAmAEAoAEAqgEAuAEDyAEA-AEC-AEBmAIAoAIAmAMAkgcAoAcAsgcAuAcAwgcAyAcAgAgA&amp;sclient=gws-wiz-serp&amp;mstk=AUtExfC3ZJGu8940WipwIzPX5Ih7aF3uui_Bnwco3cQCruATz5c-uAL6lDOpcY8O1tfA_3QpjviElMXYDZedTmr7Wk7eb8Va3xoXOax7WaAZbxc6fQ_G9H-tCvT_wP6__iJoc-zwLv21BMzmPk957RC0xmF2nvZnnCV2VDngBqqcUXzQ1LftNzNu5CqapXV7PfWC_kPK7Yx8N-jztsWzq9aGkPeaaClqsDfXVKdBDzfI4ZCQ6CImGXZ6QCrRhvSR3s5IHTA_kdpJxvDn1MezeV7TiJld&amp;csui=3"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google.com/search?q=Laboratory+Testing&amp;rlz=1C1FKPE_frDZ1143DZ1143&amp;sca_esv=e394666c49351292&amp;sxsrf=AE3TifOVIrCfKDLl9NQ_1az_nAVSTn5-bA%3A1766883341577&amp;ei=DYBQaa6DI4nInsEPsvGy6A0&amp;ved=2ahUKEwi_9JC3id-RAxVpVKQEHfGUBQYQgK4QegQIBRAF&amp;uact=5&amp;oq=Quality+control+of+seeds&amp;gs_lp=Egxnd3Mtd2l6LXNlcnAiGFF1YWxpdHkgY29udHJvbCBvZiBzZWVkczIGEAAYFhgeMgUQABjvBTIFEAAY7wUyBRAAGO8FMgUQABjvBUjUPlAAWKI2cAF4AZABAJgBuASgAfERqgEHMC44LjUtMrgBA8gBAPgBAfgBApgCCqACkhKoAhTCAgcQIxgnGOoCwgINECMY8AUYJxjJAhjqAsICEBAuGAMYtAIY6gIYjwHYAQHCAhAQABgDGLQCGOoCGI8B2AEBwgIFEAAYgATCAgsQLhiABBjRAxjHAcICChAAGIAEGEMYigXCAhoQLhiABBjRAxjHARiXBRjcBBjeBBjgBNgBAcICBxAAGIAEGBPCAggQABgTGBYYHsICCBAAGBYYChgewgIIEAAYgAQYogSYAxzxBRM2VtXd4EQFugYGCAEQARgKkgcHMS43LjQtMqAHpDmyBwcwLjcuNC0yuAf1EcIHBzItMS44LjHIB4YBgAgA&amp;sclient=gws-wiz-serp&amp;mstk=AUtExfBFqeBYJMjtVmOEa5KGZ200fuMwI-9meroKk7TbHBu19nBBWvNpdq2A7P8g_5VwtAgI7Bu4YB9qnTEhY5MUmF-LdgpqjS-tKiNULwp37OcRCV9OilWbGGN7HmGbsUKQ1c0Xv9z2RvIPVnBCZUgPSL3F4pc7Mf7u9AfduSFoCj9I2m4hXJB-iY1MT_jT_yeZsd-K3xi9BRwyGvAqakYv2Wv8XO0sftmNuTD0vDXa5xmEAb012xpZXx52Kc5phuyNiIpz9vLflgjL5R8tzXL4TVWQ&amp;csui=3"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google.com/search?q=Certification&amp;rlz=1C1FKPE_frDZ1143DZ1143&amp;sca_esv=e394666c49351292&amp;sxsrf=AE3TifOVIrCfKDLl9NQ_1az_nAVSTn5-bA%3A1766883341577&amp;ei=DYBQaa6DI4nInsEPsvGy6A0&amp;ved=2ahUKEwi_9JC3id-RAxVpVKQEHfGUBQYQgK4QegQIBRAL&amp;uact=5&amp;oq=Quality+control+of+seeds&amp;gs_lp=Egxnd3Mtd2l6LXNlcnAiGFF1YWxpdHkgY29udHJvbCBvZiBzZWVkczIGEAAYFhgeMgUQABjvBTIFEAAY7wUyBRAAGO8FMgUQABjvBUjUPlAAWKI2cAF4AZABAJgBuASgAfERqgEHMC44LjUtMrgBA8gBAPgBAfgBApgCCqACkhKoAhTCAgcQIxgnGOoCwgINECMY8AUYJxjJAhjqAsICEBAuGAMYtAIY6gIYjwHYAQHCAhAQABgDGLQCGOoCGI8B2AEBwgIFEAAYgATCAgsQLhiABBjRAxjHAcICChAAGIAEGEMYigXCAhoQLhiABBjRAxjHARiXBRjcBBjeBBjgBNgBAcICBxAAGIAEGBPCAggQABgTGBYYHsICCBAAGBYYChgewgIIEAAYgAQYogSYAxzxBRM2VtXd4EQFugYGCAEQARgKkgcHMS43LjQtMqAHpDmyBwcwLjcuNC0yuAf1EcIHBzItMS44LjHIB4YBgAgA&amp;sclient=gws-wiz-serp&amp;mstk=AUtExfBFqeBYJMjtVmOEa5KGZ200fuMwI-9meroKk7TbHBu19nBBWvNpdq2A7P8g_5VwtAgI7Bu4YB9qnTEhY5MUmF-LdgpqjS-tKiNULwp37OcRCV9OilWbGGN7HmGbsUKQ1c0Xv9z2RvIPVnBCZUgPSL3F4pc7Mf7u9AfduSFoCj9I2m4hXJB-iY1MT_jT_yeZsd-K3xi9BRwyGvAqakYv2Wv8XO0sftmNuTD0vDXa5xmEAb012xpZXx52Kc5phuyNiIpz9vLflgjL5R8tzXL4TVWQ&amp;csui=3"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C679F2-DC94-70FC-D3E6-24FF75569A3E}"/>
              </a:ext>
            </a:extLst>
          </p:cNvPr>
          <p:cNvSpPr>
            <a:spLocks noGrp="1"/>
          </p:cNvSpPr>
          <p:nvPr>
            <p:ph type="ctrTitle"/>
          </p:nvPr>
        </p:nvSpPr>
        <p:spPr>
          <a:xfrm>
            <a:off x="1524000" y="1122362"/>
            <a:ext cx="9144000" cy="2972559"/>
          </a:xfrm>
        </p:spPr>
        <p:style>
          <a:lnRef idx="3">
            <a:schemeClr val="lt1"/>
          </a:lnRef>
          <a:fillRef idx="1">
            <a:schemeClr val="accent4"/>
          </a:fillRef>
          <a:effectRef idx="1">
            <a:schemeClr val="accent4"/>
          </a:effectRef>
          <a:fontRef idx="minor">
            <a:schemeClr val="lt1"/>
          </a:fontRef>
        </p:style>
        <p:txBody>
          <a:bodyPr>
            <a:normAutofit fontScale="90000"/>
          </a:bodyPr>
          <a:lstStyle/>
          <a:p>
            <a:pPr>
              <a:lnSpc>
                <a:spcPct val="100000"/>
              </a:lnSpc>
            </a:pPr>
            <a:r>
              <a:rPr lang="en-US" sz="4000" b="1" dirty="0">
                <a:solidFill>
                  <a:schemeClr val="tx1"/>
                </a:solidFill>
              </a:rPr>
              <a:t>Production of plants and seeds</a:t>
            </a:r>
            <a:br>
              <a:rPr lang="en-US" sz="4000" b="1" dirty="0">
                <a:solidFill>
                  <a:schemeClr val="tx1"/>
                </a:solidFill>
              </a:rPr>
            </a:br>
            <a:br>
              <a:rPr lang="en-US" sz="4000" b="1" u="sng" dirty="0">
                <a:solidFill>
                  <a:schemeClr val="tx1"/>
                </a:solidFill>
              </a:rPr>
            </a:br>
            <a:r>
              <a:rPr lang="en-US" sz="6000" b="1" u="sng" dirty="0">
                <a:solidFill>
                  <a:schemeClr val="tx1"/>
                </a:solidFill>
              </a:rPr>
              <a:t>Part Two: </a:t>
            </a:r>
            <a:r>
              <a:rPr lang="en-US" sz="6000" b="1" dirty="0">
                <a:solidFill>
                  <a:srgbClr val="FFC000"/>
                </a:solidFill>
              </a:rPr>
              <a:t>Herbaceous Plants</a:t>
            </a:r>
            <a:br>
              <a:rPr lang="en-US" sz="6000" b="1" dirty="0">
                <a:solidFill>
                  <a:schemeClr val="accent6">
                    <a:lumMod val="50000"/>
                  </a:schemeClr>
                </a:solidFill>
              </a:rPr>
            </a:br>
            <a:endParaRPr lang="fr-FR" dirty="0"/>
          </a:p>
        </p:txBody>
      </p:sp>
      <p:sp>
        <p:nvSpPr>
          <p:cNvPr id="3" name="Sous-titre 2">
            <a:extLst>
              <a:ext uri="{FF2B5EF4-FFF2-40B4-BE49-F238E27FC236}">
                <a16:creationId xmlns:a16="http://schemas.microsoft.com/office/drawing/2014/main" id="{1F3FB5C1-4225-9085-3A01-421D83F3010F}"/>
              </a:ext>
            </a:extLst>
          </p:cNvPr>
          <p:cNvSpPr>
            <a:spLocks noGrp="1"/>
          </p:cNvSpPr>
          <p:nvPr>
            <p:ph type="subTitle" idx="1"/>
          </p:nvPr>
        </p:nvSpPr>
        <p:spPr>
          <a:xfrm>
            <a:off x="1524000" y="4659562"/>
            <a:ext cx="9144000" cy="1655762"/>
          </a:xfrm>
        </p:spPr>
        <p:txBody>
          <a:bodyPr>
            <a:normAutofit lnSpcReduction="10000"/>
          </a:bodyPr>
          <a:lstStyle/>
          <a:p>
            <a:pPr algn="l"/>
            <a:r>
              <a:rPr lang="en-US" dirty="0">
                <a:solidFill>
                  <a:srgbClr val="FF0000"/>
                </a:solidFill>
              </a:rPr>
              <a:t>3rd year of agronomy</a:t>
            </a:r>
          </a:p>
          <a:p>
            <a:pPr algn="l"/>
            <a:r>
              <a:rPr lang="en-US" dirty="0">
                <a:solidFill>
                  <a:srgbClr val="FF0000"/>
                </a:solidFill>
              </a:rPr>
              <a:t>Specialization in plant production </a:t>
            </a:r>
            <a:endParaRPr lang="fr-FR" dirty="0">
              <a:solidFill>
                <a:srgbClr val="FF0000"/>
              </a:solidFill>
            </a:endParaRPr>
          </a:p>
          <a:p>
            <a:pPr algn="r"/>
            <a:r>
              <a:rPr lang="fr-FR" sz="2000" b="1" dirty="0">
                <a:latin typeface="Lucida Calligraphy" panose="03010101010101010101" pitchFamily="66" charset="0"/>
              </a:rPr>
              <a:t>Dr. MEKAOUSSI Radhia</a:t>
            </a:r>
          </a:p>
          <a:p>
            <a:r>
              <a:rPr lang="en-US" b="1" dirty="0"/>
              <a:t> 2025/2026</a:t>
            </a:r>
            <a:endParaRPr lang="fr-FR" dirty="0"/>
          </a:p>
          <a:p>
            <a:endParaRPr lang="fr-FR" dirty="0"/>
          </a:p>
        </p:txBody>
      </p:sp>
    </p:spTree>
    <p:extLst>
      <p:ext uri="{BB962C8B-B14F-4D97-AF65-F5344CB8AC3E}">
        <p14:creationId xmlns:p14="http://schemas.microsoft.com/office/powerpoint/2010/main" val="2470542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AC47C6-D766-B46B-0D8F-FEDB10005432}"/>
              </a:ext>
            </a:extLst>
          </p:cNvPr>
          <p:cNvSpPr>
            <a:spLocks noGrp="1"/>
          </p:cNvSpPr>
          <p:nvPr>
            <p:ph type="title"/>
          </p:nvPr>
        </p:nvSpPr>
        <p:spPr/>
        <p:txBody>
          <a:bodyPr/>
          <a:lstStyle/>
          <a:p>
            <a:endParaRPr lang="fr-FR"/>
          </a:p>
        </p:txBody>
      </p:sp>
      <p:sp>
        <p:nvSpPr>
          <p:cNvPr id="4" name="ZoneTexte 3">
            <a:extLst>
              <a:ext uri="{FF2B5EF4-FFF2-40B4-BE49-F238E27FC236}">
                <a16:creationId xmlns:a16="http://schemas.microsoft.com/office/drawing/2014/main" id="{3D98DD2F-A47A-10CF-6FC1-B993B8F9392E}"/>
              </a:ext>
            </a:extLst>
          </p:cNvPr>
          <p:cNvSpPr txBox="1"/>
          <p:nvPr/>
        </p:nvSpPr>
        <p:spPr>
          <a:xfrm>
            <a:off x="161925" y="1017538"/>
            <a:ext cx="6096000"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l"/>
            <a:r>
              <a:rPr lang="fr-FR" sz="1800" b="1" i="0" u="none" strike="noStrike" baseline="0" dirty="0" err="1">
                <a:latin typeface="Times New Roman" panose="02020603050405020304" pitchFamily="18" charset="0"/>
              </a:rPr>
              <a:t>Criteria</a:t>
            </a:r>
            <a:r>
              <a:rPr lang="fr-FR" sz="1800" b="1" i="0" u="none" strike="noStrike" baseline="0" dirty="0">
                <a:latin typeface="Times New Roman" panose="02020603050405020304" pitchFamily="18" charset="0"/>
              </a:rPr>
              <a:t> of </a:t>
            </a:r>
            <a:r>
              <a:rPr lang="fr-FR" sz="1800" b="1" i="0" u="none" strike="noStrike" baseline="0" dirty="0" err="1">
                <a:latin typeface="Times New Roman" panose="02020603050405020304" pitchFamily="18" charset="0"/>
              </a:rPr>
              <a:t>Quality</a:t>
            </a:r>
            <a:r>
              <a:rPr lang="fr-FR" sz="1800" b="1" i="0" u="none" strike="noStrike" baseline="0" dirty="0">
                <a:latin typeface="Times New Roman" panose="02020603050405020304" pitchFamily="18" charset="0"/>
              </a:rPr>
              <a:t> </a:t>
            </a:r>
            <a:r>
              <a:rPr lang="fr-FR" sz="1800" b="1" i="0" u="none" strike="noStrike" baseline="0" dirty="0" err="1">
                <a:latin typeface="Times New Roman" panose="02020603050405020304" pitchFamily="18" charset="0"/>
              </a:rPr>
              <a:t>Seed</a:t>
            </a:r>
            <a:r>
              <a:rPr lang="fr-FR" sz="1800" b="1" i="0" u="none" strike="noStrike" baseline="0" dirty="0">
                <a:latin typeface="Times New Roman" panose="02020603050405020304" pitchFamily="18" charset="0"/>
              </a:rPr>
              <a:t>:</a:t>
            </a:r>
          </a:p>
          <a:p>
            <a:pPr algn="l"/>
            <a:r>
              <a:rPr lang="en-US" sz="1800" b="0" i="0" u="none" strike="noStrike" baseline="0" dirty="0">
                <a:latin typeface="Times New Roman" panose="02020603050405020304" pitchFamily="18" charset="0"/>
              </a:rPr>
              <a:t>a) It should meet minimum genetic purity.</a:t>
            </a:r>
          </a:p>
          <a:p>
            <a:pPr algn="l"/>
            <a:r>
              <a:rPr lang="en-US" sz="1800" b="0" i="0" u="none" strike="noStrike" baseline="0" dirty="0">
                <a:latin typeface="Times New Roman" panose="02020603050405020304" pitchFamily="18" charset="0"/>
              </a:rPr>
              <a:t>b) It should have good germination.</a:t>
            </a:r>
          </a:p>
          <a:p>
            <a:pPr algn="l"/>
            <a:r>
              <a:rPr lang="en-US" sz="1800" b="0" i="0" u="none" strike="noStrike" baseline="0" dirty="0">
                <a:latin typeface="Times New Roman" panose="02020603050405020304" pitchFamily="18" charset="0"/>
              </a:rPr>
              <a:t>c) It should be free from infection of seed borne disease and stored grain pests.</a:t>
            </a:r>
          </a:p>
          <a:p>
            <a:pPr algn="l"/>
            <a:r>
              <a:rPr lang="en-US" sz="1800" b="0" i="0" u="none" strike="noStrike" baseline="0" dirty="0">
                <a:latin typeface="Times New Roman" panose="02020603050405020304" pitchFamily="18" charset="0"/>
              </a:rPr>
              <a:t>d) It should not contain impurities like other crop seed, trash material beyond </a:t>
            </a:r>
            <a:r>
              <a:rPr lang="fr-FR" sz="1800" b="0" i="0" u="none" strike="noStrike" baseline="0" dirty="0">
                <a:latin typeface="Times New Roman" panose="02020603050405020304" pitchFamily="18" charset="0"/>
              </a:rPr>
              <a:t>permissible </a:t>
            </a:r>
            <a:r>
              <a:rPr lang="fr-FR" sz="1800" b="0" i="0" u="none" strike="noStrike" baseline="0" dirty="0" err="1">
                <a:latin typeface="Times New Roman" panose="02020603050405020304" pitchFamily="18" charset="0"/>
              </a:rPr>
              <a:t>limits</a:t>
            </a:r>
            <a:r>
              <a:rPr lang="fr-FR" sz="1800" b="0" i="0" u="none" strike="noStrike" baseline="0" dirty="0">
                <a:latin typeface="Times New Roman" panose="02020603050405020304" pitchFamily="18" charset="0"/>
              </a:rPr>
              <a:t>.</a:t>
            </a:r>
            <a:endParaRPr lang="fr-FR" dirty="0"/>
          </a:p>
        </p:txBody>
      </p:sp>
      <p:sp>
        <p:nvSpPr>
          <p:cNvPr id="6" name="ZoneTexte 5">
            <a:extLst>
              <a:ext uri="{FF2B5EF4-FFF2-40B4-BE49-F238E27FC236}">
                <a16:creationId xmlns:a16="http://schemas.microsoft.com/office/drawing/2014/main" id="{21B282F9-D6C0-BF7B-7AC1-6D440A39A901}"/>
              </a:ext>
            </a:extLst>
          </p:cNvPr>
          <p:cNvSpPr txBox="1"/>
          <p:nvPr/>
        </p:nvSpPr>
        <p:spPr>
          <a:xfrm>
            <a:off x="6372225" y="188863"/>
            <a:ext cx="6096000" cy="341632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l"/>
            <a:r>
              <a:rPr lang="en-US" sz="1800" b="1" i="0" u="none" strike="noStrike" baseline="0" dirty="0">
                <a:latin typeface="Times New Roman" panose="02020603050405020304" pitchFamily="18" charset="0"/>
              </a:rPr>
              <a:t>Significance of a good quality seed</a:t>
            </a:r>
            <a:r>
              <a:rPr lang="en-US" sz="1800" b="0" i="0" u="none" strike="noStrike" baseline="0" dirty="0">
                <a:latin typeface="Times New Roman" panose="02020603050405020304" pitchFamily="18" charset="0"/>
              </a:rPr>
              <a:t>:</a:t>
            </a:r>
          </a:p>
          <a:p>
            <a:pPr algn="l"/>
            <a:r>
              <a:rPr lang="en-US" sz="1800" b="0" i="0" u="none" strike="noStrike" baseline="0" dirty="0">
                <a:latin typeface="Times New Roman" panose="02020603050405020304" pitchFamily="18" charset="0"/>
              </a:rPr>
              <a:t>(</a:t>
            </a:r>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)good quality seeds of improved varieties ensure higher yield</a:t>
            </a:r>
          </a:p>
          <a:p>
            <a:pPr algn="l"/>
            <a:r>
              <a:rPr lang="en-US" sz="1800" b="0" i="0" u="none" strike="noStrike" baseline="0" dirty="0">
                <a:latin typeface="Times New Roman" panose="02020603050405020304" pitchFamily="18" charset="0"/>
              </a:rPr>
              <a:t>(ii)ensures genetic and physical purity of the crops</a:t>
            </a:r>
          </a:p>
          <a:p>
            <a:pPr algn="l"/>
            <a:r>
              <a:rPr lang="en-US" sz="1800" b="0" i="0" u="none" strike="noStrike" baseline="0" dirty="0">
                <a:latin typeface="Times New Roman" panose="02020603050405020304" pitchFamily="18" charset="0"/>
              </a:rPr>
              <a:t>(iii)gives desired plant population.</a:t>
            </a:r>
          </a:p>
          <a:p>
            <a:pPr algn="l"/>
            <a:r>
              <a:rPr lang="en-US" sz="1800" b="0" i="0" u="none" strike="noStrike" baseline="0" dirty="0">
                <a:latin typeface="Times New Roman" panose="02020603050405020304" pitchFamily="18" charset="0"/>
              </a:rPr>
              <a:t>(iv)able to withstand the adverse conditions.</a:t>
            </a:r>
          </a:p>
          <a:p>
            <a:pPr algn="l"/>
            <a:r>
              <a:rPr lang="en-US" sz="1800" b="0" i="0" u="none" strike="noStrike" baseline="0" dirty="0">
                <a:latin typeface="Times New Roman" panose="02020603050405020304" pitchFamily="18" charset="0"/>
              </a:rPr>
              <a:t>(v)will be free from pest and diseases.</a:t>
            </a:r>
          </a:p>
          <a:p>
            <a:pPr algn="l"/>
            <a:r>
              <a:rPr lang="en-US" sz="1800" b="0" i="0" u="none" strike="noStrike" baseline="0" dirty="0">
                <a:latin typeface="Times New Roman" panose="02020603050405020304" pitchFamily="18" charset="0"/>
              </a:rPr>
              <a:t>(vi)seedlings will be more vigorous, fast growing and can resist pest and disease </a:t>
            </a:r>
            <a:r>
              <a:rPr lang="fr-FR" sz="1800" b="0" i="0" u="none" strike="noStrike" baseline="0" dirty="0">
                <a:latin typeface="Times New Roman" panose="02020603050405020304" pitchFamily="18" charset="0"/>
              </a:rPr>
              <a:t>incidence to certain </a:t>
            </a:r>
            <a:r>
              <a:rPr lang="fr-FR" sz="1800" b="0" i="0" u="none" strike="noStrike" baseline="0" dirty="0" err="1">
                <a:latin typeface="Times New Roman" panose="02020603050405020304" pitchFamily="18" charset="0"/>
              </a:rPr>
              <a:t>extent</a:t>
            </a:r>
            <a:r>
              <a:rPr lang="fr-FR" sz="1800" b="0" i="0" u="none" strike="noStrike" baseline="0" dirty="0">
                <a:latin typeface="Times New Roman" panose="02020603050405020304" pitchFamily="18" charset="0"/>
              </a:rPr>
              <a:t>.</a:t>
            </a:r>
          </a:p>
          <a:p>
            <a:pPr algn="l"/>
            <a:r>
              <a:rPr lang="en-US" sz="1800" b="0" i="0" u="none" strike="noStrike" baseline="0" dirty="0">
                <a:latin typeface="Times New Roman" panose="02020603050405020304" pitchFamily="18" charset="0"/>
              </a:rPr>
              <a:t>(vii)ensures uniform growth and maturity</a:t>
            </a:r>
          </a:p>
          <a:p>
            <a:pPr algn="l"/>
            <a:r>
              <a:rPr lang="en-US" sz="1800" b="0" i="0" u="none" strike="noStrike" baseline="0" dirty="0">
                <a:latin typeface="Times New Roman" panose="02020603050405020304" pitchFamily="18" charset="0"/>
              </a:rPr>
              <a:t>(viii)development of root system will be more efficient that aids absorption of nutrients efficiently and result in higher yield.</a:t>
            </a:r>
          </a:p>
          <a:p>
            <a:pPr algn="l"/>
            <a:r>
              <a:rPr lang="en-US" sz="1800" b="0" i="0" u="none" strike="noStrike" baseline="0" dirty="0">
                <a:latin typeface="Times New Roman" panose="02020603050405020304" pitchFamily="18" charset="0"/>
              </a:rPr>
              <a:t>(ix)it will respond well to added fertilizer and other inputs.</a:t>
            </a:r>
            <a:endParaRPr lang="fr-FR" dirty="0"/>
          </a:p>
        </p:txBody>
      </p:sp>
      <p:sp>
        <p:nvSpPr>
          <p:cNvPr id="3" name="ZoneTexte 2">
            <a:extLst>
              <a:ext uri="{FF2B5EF4-FFF2-40B4-BE49-F238E27FC236}">
                <a16:creationId xmlns:a16="http://schemas.microsoft.com/office/drawing/2014/main" id="{B5635B15-3714-5F7E-AF9D-87232B2F1D7C}"/>
              </a:ext>
            </a:extLst>
          </p:cNvPr>
          <p:cNvSpPr txBox="1"/>
          <p:nvPr/>
        </p:nvSpPr>
        <p:spPr>
          <a:xfrm>
            <a:off x="447674" y="4572000"/>
            <a:ext cx="10791825" cy="147732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fr-FR" sz="1800" b="1" i="0" u="none" strike="noStrike" baseline="0" dirty="0">
                <a:latin typeface="Times New Roman" panose="02020603050405020304" pitchFamily="18" charset="0"/>
              </a:rPr>
              <a:t>SEED QUALITY</a:t>
            </a:r>
          </a:p>
          <a:p>
            <a:pPr algn="just"/>
            <a:r>
              <a:rPr lang="en-US" sz="1800" b="0" i="0" u="none" strike="noStrike" baseline="0" dirty="0">
                <a:latin typeface="Times New Roman" panose="02020603050405020304" pitchFamily="18" charset="0"/>
              </a:rPr>
              <a:t>Thompson (1979) defined seed quality as a multiple concept comprising several  components and their relative importance in different circumstances and laid much emphasis on analytical purity or physical purity, species purity or genetic purity, freedom from weeds, germination percentage, seed </a:t>
            </a:r>
            <a:r>
              <a:rPr lang="en-US" sz="1800" b="0" i="0" u="none" strike="noStrike" baseline="0" dirty="0" err="1">
                <a:latin typeface="Times New Roman" panose="02020603050405020304" pitchFamily="18" charset="0"/>
              </a:rPr>
              <a:t>vigour</a:t>
            </a:r>
            <a:r>
              <a:rPr lang="en-US" sz="1800" b="0" i="0" u="none" strike="noStrike" baseline="0" dirty="0">
                <a:latin typeface="Times New Roman" panose="02020603050405020304" pitchFamily="18" charset="0"/>
              </a:rPr>
              <a:t> and health, seed moisture content and</a:t>
            </a:r>
          </a:p>
          <a:p>
            <a:pPr algn="just"/>
            <a:r>
              <a:rPr lang="en-US" sz="1800" b="0" i="0" u="none" strike="noStrike" baseline="0" dirty="0">
                <a:latin typeface="Times New Roman" panose="02020603050405020304" pitchFamily="18" charset="0"/>
              </a:rPr>
              <a:t>seed size, weight and specific gravity.</a:t>
            </a:r>
          </a:p>
        </p:txBody>
      </p:sp>
    </p:spTree>
    <p:extLst>
      <p:ext uri="{BB962C8B-B14F-4D97-AF65-F5344CB8AC3E}">
        <p14:creationId xmlns:p14="http://schemas.microsoft.com/office/powerpoint/2010/main" val="2218130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9C505BF7-3FA7-2172-38B0-3D3ACE4BBBF0}"/>
              </a:ext>
            </a:extLst>
          </p:cNvPr>
          <p:cNvSpPr txBox="1"/>
          <p:nvPr/>
        </p:nvSpPr>
        <p:spPr>
          <a:xfrm>
            <a:off x="285751" y="95250"/>
            <a:ext cx="8858250" cy="452431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n-US" sz="1800" b="1" i="0" u="none" strike="noStrike" baseline="0" dirty="0">
                <a:latin typeface="Times New Roman" panose="02020603050405020304" pitchFamily="18" charset="0"/>
              </a:rPr>
              <a:t>1. Improved variety: </a:t>
            </a:r>
            <a:r>
              <a:rPr lang="en-US" sz="1800" b="0" i="0" u="none" strike="noStrike" baseline="0" dirty="0">
                <a:latin typeface="Times New Roman" panose="02020603050405020304" pitchFamily="18" charset="0"/>
              </a:rPr>
              <a:t>It should be superior to the existing variety i.e. the yield should</a:t>
            </a:r>
          </a:p>
          <a:p>
            <a:pPr algn="just"/>
            <a:r>
              <a:rPr lang="en-US" sz="1800" b="0" i="0" u="none" strike="noStrike" baseline="0" dirty="0">
                <a:latin typeface="Times New Roman" panose="02020603050405020304" pitchFamily="18" charset="0"/>
              </a:rPr>
              <a:t>be higher by 20-25% than the existing variety or it should have some desirable</a:t>
            </a:r>
          </a:p>
          <a:p>
            <a:pPr algn="just"/>
            <a:r>
              <a:rPr lang="en-US" sz="1800" b="0" i="0" u="none" strike="noStrike" baseline="0" dirty="0">
                <a:latin typeface="Times New Roman" panose="02020603050405020304" pitchFamily="18" charset="0"/>
              </a:rPr>
              <a:t>attributes like disease resistance, drought resistance, salt tolerance etc., with good</a:t>
            </a:r>
          </a:p>
          <a:p>
            <a:pPr algn="just"/>
            <a:r>
              <a:rPr lang="fr-FR" sz="1800" b="0" i="0" u="none" strike="noStrike" baseline="0" dirty="0" err="1">
                <a:latin typeface="Times New Roman" panose="02020603050405020304" pitchFamily="18" charset="0"/>
              </a:rPr>
              <a:t>yield</a:t>
            </a:r>
            <a:r>
              <a:rPr lang="fr-FR" sz="1800" b="0" i="0" u="none" strike="noStrike" baseline="0" dirty="0">
                <a:latin typeface="Times New Roman" panose="02020603050405020304" pitchFamily="18" charset="0"/>
              </a:rPr>
              <a:t> </a:t>
            </a:r>
            <a:r>
              <a:rPr lang="fr-FR" sz="1800" b="0" i="0" u="none" strike="noStrike" baseline="0" dirty="0" err="1">
                <a:latin typeface="Times New Roman" panose="02020603050405020304" pitchFamily="18" charset="0"/>
              </a:rPr>
              <a:t>potential</a:t>
            </a:r>
            <a:r>
              <a:rPr lang="fr-FR" sz="1800" b="0" i="0" u="none" strike="noStrike" baseline="0" dirty="0">
                <a:latin typeface="Times New Roman" panose="02020603050405020304" pitchFamily="18" charset="0"/>
              </a:rPr>
              <a:t>.</a:t>
            </a:r>
          </a:p>
          <a:p>
            <a:pPr algn="just"/>
            <a:r>
              <a:rPr lang="en-US" sz="1800" b="1" i="0" u="none" strike="noStrike" baseline="0" dirty="0">
                <a:latin typeface="Times New Roman" panose="02020603050405020304" pitchFamily="18" charset="0"/>
              </a:rPr>
              <a:t>2. Genetic Purity: </a:t>
            </a:r>
            <a:r>
              <a:rPr lang="en-US" sz="1800" b="0" i="0" u="none" strike="noStrike" baseline="0" dirty="0">
                <a:latin typeface="Times New Roman" panose="02020603050405020304" pitchFamily="18" charset="0"/>
              </a:rPr>
              <a:t>The seed should be true to type. The seed should possess all the</a:t>
            </a:r>
          </a:p>
          <a:p>
            <a:pPr algn="just"/>
            <a:r>
              <a:rPr lang="en-US" sz="1800" b="0" i="0" u="none" strike="noStrike" baseline="0" dirty="0">
                <a:latin typeface="Times New Roman" panose="02020603050405020304" pitchFamily="18" charset="0"/>
              </a:rPr>
              <a:t>genetic qualities / characters, which the breeder has placed in the variety, genetic</a:t>
            </a:r>
          </a:p>
          <a:p>
            <a:pPr algn="just"/>
            <a:r>
              <a:rPr lang="en-US" sz="1800" b="0" i="0" u="none" strike="noStrike" baseline="0" dirty="0">
                <a:latin typeface="Times New Roman" panose="02020603050405020304" pitchFamily="18" charset="0"/>
              </a:rPr>
              <a:t>purity has direct effect on the yields. If there is any deterioration, there would be</a:t>
            </a:r>
          </a:p>
          <a:p>
            <a:pPr algn="just"/>
            <a:r>
              <a:rPr lang="en-US" sz="1800" b="0" i="0" u="none" strike="noStrike" baseline="0" dirty="0">
                <a:latin typeface="Times New Roman" panose="02020603050405020304" pitchFamily="18" charset="0"/>
              </a:rPr>
              <a:t>proportionate decrease in the yield or performance.</a:t>
            </a:r>
          </a:p>
          <a:p>
            <a:pPr algn="just"/>
            <a:r>
              <a:rPr lang="en-US" sz="1800" b="1" i="0" u="none" strike="noStrike" baseline="0" dirty="0">
                <a:latin typeface="Times New Roman" panose="02020603050405020304" pitchFamily="18" charset="0"/>
              </a:rPr>
              <a:t>3. Physical Purity: </a:t>
            </a:r>
            <a:r>
              <a:rPr lang="en-US" sz="1800" b="0" i="0" u="none" strike="noStrike" baseline="0" dirty="0">
                <a:latin typeface="Times New Roman" panose="02020603050405020304" pitchFamily="18" charset="0"/>
              </a:rPr>
              <a:t>Physical purity of a seed lot refers to the physical composition of</a:t>
            </a:r>
          </a:p>
          <a:p>
            <a:pPr algn="just"/>
            <a:r>
              <a:rPr lang="en-US" sz="1800" b="0" i="0" u="none" strike="noStrike" baseline="0" dirty="0">
                <a:latin typeface="Times New Roman" panose="02020603050405020304" pitchFamily="18" charset="0"/>
              </a:rPr>
              <a:t>the seed lots. A seed lot is composed of pure seed, inert mater, broken seeds,</a:t>
            </a:r>
          </a:p>
          <a:p>
            <a:pPr algn="just"/>
            <a:r>
              <a:rPr lang="en-US" sz="1800" b="0" i="0" u="none" strike="noStrike" baseline="0" dirty="0">
                <a:latin typeface="Times New Roman" panose="02020603050405020304" pitchFamily="18" charset="0"/>
              </a:rPr>
              <a:t>undersized seeds, soil and dust particles weed seeds, other crop seeds etc. Higher the</a:t>
            </a:r>
          </a:p>
          <a:p>
            <a:pPr algn="just"/>
            <a:r>
              <a:rPr lang="en-US" sz="1800" b="0" i="0" u="none" strike="noStrike" baseline="0" dirty="0">
                <a:latin typeface="Times New Roman" panose="02020603050405020304" pitchFamily="18" charset="0"/>
              </a:rPr>
              <a:t>content of pure seed better would be the seed quality. Pure seed together with</a:t>
            </a:r>
          </a:p>
          <a:p>
            <a:pPr algn="just"/>
            <a:r>
              <a:rPr lang="en-US" sz="1800" b="0" i="0" u="none" strike="noStrike" baseline="0" dirty="0">
                <a:latin typeface="Times New Roman" panose="02020603050405020304" pitchFamily="18" charset="0"/>
              </a:rPr>
              <a:t>germination gives the planting value of the seed lot.</a:t>
            </a:r>
          </a:p>
          <a:p>
            <a:pPr algn="just"/>
            <a:r>
              <a:rPr lang="en-US" sz="1800" b="1" i="0" u="none" strike="noStrike" baseline="0" dirty="0">
                <a:latin typeface="Times New Roman" panose="02020603050405020304" pitchFamily="18" charset="0"/>
              </a:rPr>
              <a:t>4. Seed germination and </a:t>
            </a:r>
            <a:r>
              <a:rPr lang="en-US" sz="1800" b="1" i="0" u="none" strike="noStrike" baseline="0" dirty="0" err="1">
                <a:latin typeface="Times New Roman" panose="02020603050405020304" pitchFamily="18" charset="0"/>
              </a:rPr>
              <a:t>vigour</a:t>
            </a:r>
            <a:r>
              <a:rPr lang="en-US" sz="1800" b="1" i="0"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Seed germination refers to the ability of a seed when</a:t>
            </a:r>
          </a:p>
          <a:p>
            <a:pPr algn="just"/>
            <a:r>
              <a:rPr lang="en-US" sz="1800" b="0" i="0" u="none" strike="noStrike" baseline="0" dirty="0">
                <a:latin typeface="Times New Roman" panose="02020603050405020304" pitchFamily="18" charset="0"/>
              </a:rPr>
              <a:t>planted under normal sowing conditions to give rise to a normal seedling. Seed </a:t>
            </a:r>
            <a:r>
              <a:rPr lang="en-US" sz="1800" b="0" i="0" u="none" strike="noStrike" baseline="0" dirty="0" err="1">
                <a:latin typeface="Times New Roman" panose="02020603050405020304" pitchFamily="18" charset="0"/>
              </a:rPr>
              <a:t>vigour</a:t>
            </a:r>
            <a:endParaRPr lang="en-US" sz="1800" b="0" i="0" u="none" strike="noStrike" baseline="0" dirty="0">
              <a:latin typeface="Times New Roman" panose="02020603050405020304" pitchFamily="18" charset="0"/>
            </a:endParaRPr>
          </a:p>
          <a:p>
            <a:pPr algn="just"/>
            <a:endParaRPr lang="fr-FR" dirty="0"/>
          </a:p>
        </p:txBody>
      </p:sp>
      <p:sp>
        <p:nvSpPr>
          <p:cNvPr id="5" name="ZoneTexte 4">
            <a:extLst>
              <a:ext uri="{FF2B5EF4-FFF2-40B4-BE49-F238E27FC236}">
                <a16:creationId xmlns:a16="http://schemas.microsoft.com/office/drawing/2014/main" id="{AD8BA34D-0EBA-6B0C-54C0-E2B90EC195CF}"/>
              </a:ext>
            </a:extLst>
          </p:cNvPr>
          <p:cNvSpPr txBox="1"/>
          <p:nvPr/>
        </p:nvSpPr>
        <p:spPr>
          <a:xfrm>
            <a:off x="10353674" y="1238935"/>
            <a:ext cx="1552575" cy="2031325"/>
          </a:xfrm>
          <a:prstGeom prst="rect">
            <a:avLst/>
          </a:prstGeom>
          <a:noFill/>
        </p:spPr>
        <p:txBody>
          <a:bodyPr wrap="square">
            <a:spAutoFit/>
          </a:bodyPr>
          <a:lstStyle/>
          <a:p>
            <a:pPr algn="just"/>
            <a:r>
              <a:rPr lang="en-US" sz="1800" b="0" i="0" u="none" strike="noStrike" baseline="0" dirty="0">
                <a:latin typeface="Times New Roman" panose="02020603050405020304" pitchFamily="18" charset="0"/>
              </a:rPr>
              <a:t>Seed quality characters: A good seed should have the following quality characters.</a:t>
            </a:r>
            <a:endParaRPr lang="fr-FR" dirty="0"/>
          </a:p>
        </p:txBody>
      </p:sp>
      <p:sp>
        <p:nvSpPr>
          <p:cNvPr id="7" name="Flèche : gauche 6">
            <a:extLst>
              <a:ext uri="{FF2B5EF4-FFF2-40B4-BE49-F238E27FC236}">
                <a16:creationId xmlns:a16="http://schemas.microsoft.com/office/drawing/2014/main" id="{A091F12C-FAC8-2073-2EF8-D8E29A80621F}"/>
              </a:ext>
            </a:extLst>
          </p:cNvPr>
          <p:cNvSpPr/>
          <p:nvPr/>
        </p:nvSpPr>
        <p:spPr>
          <a:xfrm>
            <a:off x="8648699" y="1571208"/>
            <a:ext cx="1704975" cy="1000125"/>
          </a:xfrm>
          <a:prstGeom prst="lef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14182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FFF77968-F9F8-A785-177E-FBBA5B27B373}"/>
              </a:ext>
            </a:extLst>
          </p:cNvPr>
          <p:cNvSpPr txBox="1">
            <a:spLocks noGrp="1"/>
          </p:cNvSpPr>
          <p:nvPr>
            <p:ph idx="1"/>
          </p:nvPr>
        </p:nvSpPr>
        <p:spPr>
          <a:xfrm>
            <a:off x="838200" y="396875"/>
            <a:ext cx="10515600" cy="5913414"/>
          </a:xfrm>
          <a:prstGeom prst="rect">
            <a:avLst/>
          </a:prstGeom>
          <a:noFill/>
        </p:spPr>
        <p:txBody>
          <a:bodyPr wrap="square">
            <a:spAutoFit/>
          </a:bodyPr>
          <a:lstStyle/>
          <a:p>
            <a:pPr algn="l"/>
            <a:r>
              <a:rPr lang="en-US" sz="1800" b="1" i="0" u="none" strike="noStrike" baseline="0" dirty="0">
                <a:latin typeface="Times New Roman" panose="02020603050405020304" pitchFamily="18" charset="0"/>
              </a:rPr>
              <a:t>5. Freedom from weeds and other crop seeds: </a:t>
            </a:r>
            <a:r>
              <a:rPr lang="en-US" sz="1800" b="0" i="0" u="none" strike="noStrike" baseline="0" dirty="0">
                <a:latin typeface="Times New Roman" panose="02020603050405020304" pitchFamily="18" charset="0"/>
              </a:rPr>
              <a:t>This is an extension of physical purity described earlier. There are certain weed species, which are very harmful to the crop and once established they are difficult to eradicate. An absolute freedom from seed of such species is highly desirable and is one of the important criteria for determining the planning quality of seeds.</a:t>
            </a:r>
          </a:p>
          <a:p>
            <a:pPr algn="l"/>
            <a:r>
              <a:rPr lang="en-US" sz="1800" b="1" i="0" u="none" strike="noStrike" baseline="0" dirty="0">
                <a:latin typeface="Times New Roman" panose="02020603050405020304" pitchFamily="18" charset="0"/>
              </a:rPr>
              <a:t>6. Seed health: </a:t>
            </a:r>
            <a:r>
              <a:rPr lang="en-US" sz="1800" b="0" i="0" u="none" strike="noStrike" baseline="0" dirty="0">
                <a:latin typeface="Times New Roman" panose="02020603050405020304" pitchFamily="18" charset="0"/>
              </a:rPr>
              <a:t>Seed health refers to the presence or absence of disease organisms or insect pests on the seed. The quality of a seed lot depends on its health, hence the seed should be free from seed borne disease and insect pests.</a:t>
            </a:r>
          </a:p>
          <a:p>
            <a:pPr algn="l"/>
            <a:r>
              <a:rPr lang="en-US" sz="1800" b="1" i="0" u="none" strike="noStrike" baseline="0" dirty="0">
                <a:latin typeface="Times New Roman" panose="02020603050405020304" pitchFamily="18" charset="0"/>
              </a:rPr>
              <a:t>7. Seed moisture: </a:t>
            </a:r>
            <a:r>
              <a:rPr lang="en-US" sz="1800" b="0" i="0" u="none" strike="noStrike" baseline="0" dirty="0">
                <a:latin typeface="Times New Roman" panose="02020603050405020304" pitchFamily="18" charset="0"/>
              </a:rPr>
              <a:t>The seed moisture is the most important factor in determining the seed germination and viability during storage. At high seed moisture content there is high incidence of pest attack and at moisture content above16% seed get heated and the viability is lost. Hence the seed should be stored at safe moisture levels of 11-</a:t>
            </a:r>
            <a:r>
              <a:rPr lang="fr-FR" sz="1800" b="0" i="0" u="none" strike="noStrike" baseline="0" dirty="0">
                <a:latin typeface="Times New Roman" panose="02020603050405020304" pitchFamily="18" charset="0"/>
              </a:rPr>
              <a:t>13%.</a:t>
            </a:r>
          </a:p>
          <a:p>
            <a:pPr algn="l"/>
            <a:r>
              <a:rPr lang="en-US" sz="1800" b="1" i="0" u="none" strike="noStrike" baseline="0" dirty="0">
                <a:latin typeface="Times New Roman" panose="02020603050405020304" pitchFamily="18" charset="0"/>
              </a:rPr>
              <a:t>8. Seed size, weight and specific gravity: </a:t>
            </a:r>
            <a:r>
              <a:rPr lang="en-US" sz="1800" b="0" i="0" u="none" strike="noStrike" baseline="0" dirty="0">
                <a:latin typeface="Times New Roman" panose="02020603050405020304" pitchFamily="18" charset="0"/>
              </a:rPr>
              <a:t>Seed size, weight and specific gravity has been found to have positive correlation with seed germination and </a:t>
            </a:r>
            <a:r>
              <a:rPr lang="en-US" sz="1800" b="0" i="0" u="none" strike="noStrike" baseline="0" dirty="0" err="1">
                <a:latin typeface="Times New Roman" panose="02020603050405020304" pitchFamily="18" charset="0"/>
              </a:rPr>
              <a:t>vigour</a:t>
            </a:r>
            <a:r>
              <a:rPr lang="en-US" sz="1800" b="0" i="0" u="none" strike="noStrike" baseline="0" dirty="0">
                <a:latin typeface="Times New Roman" panose="02020603050405020304" pitchFamily="18" charset="0"/>
              </a:rPr>
              <a:t> in many crops. Therefore the seed should be bold with high specific gravity.</a:t>
            </a:r>
          </a:p>
          <a:p>
            <a:pPr algn="l"/>
            <a:r>
              <a:rPr lang="en-US" sz="1800" b="1" i="0" u="none" strike="noStrike" baseline="0" dirty="0">
                <a:latin typeface="Times New Roman" panose="02020603050405020304" pitchFamily="18" charset="0"/>
              </a:rPr>
              <a:t>9. Seed </a:t>
            </a:r>
            <a:r>
              <a:rPr lang="en-US" sz="1800" b="1" i="0" u="none" strike="noStrike" baseline="0" dirty="0" err="1">
                <a:latin typeface="Times New Roman" panose="02020603050405020304" pitchFamily="18" charset="0"/>
              </a:rPr>
              <a:t>Colour</a:t>
            </a:r>
            <a:r>
              <a:rPr lang="en-US" sz="1800" b="1" i="0"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The </a:t>
            </a:r>
            <a:r>
              <a:rPr lang="en-US" sz="1800" b="0" i="0" u="none" strike="noStrike" baseline="0" dirty="0" err="1">
                <a:latin typeface="Times New Roman" panose="02020603050405020304" pitchFamily="18" charset="0"/>
              </a:rPr>
              <a:t>colour</a:t>
            </a:r>
            <a:r>
              <a:rPr lang="en-US" sz="1800" b="0" i="0" u="none" strike="noStrike" baseline="0" dirty="0">
                <a:latin typeface="Times New Roman" panose="02020603050405020304" pitchFamily="18" charset="0"/>
              </a:rPr>
              <a:t> of the seed often reflects the condition during seed maturation. The farmers from ancient times have regarded good normal shine as invariable quality guides. The </a:t>
            </a:r>
            <a:r>
              <a:rPr lang="en-US" sz="1800" b="0" i="0" u="none" strike="noStrike" baseline="0" dirty="0" err="1">
                <a:latin typeface="Times New Roman" panose="02020603050405020304" pitchFamily="18" charset="0"/>
              </a:rPr>
              <a:t>colour</a:t>
            </a:r>
            <a:r>
              <a:rPr lang="en-US" sz="1800" b="0" i="0" u="none" strike="noStrike" baseline="0" dirty="0">
                <a:latin typeface="Times New Roman" panose="02020603050405020304" pitchFamily="18" charset="0"/>
              </a:rPr>
              <a:t> and shine deteriorates only when the weather conditions are adverse during maturation or when insects infest the crop or when it is handled badly. The seed lots having high genetic purity, high germination and with a minimum amount of inert matter, weed seeds and other crop seeds and are free from diseases is said to be of high quality and if it is lacking of these it is said to be of low </a:t>
            </a:r>
            <a:r>
              <a:rPr lang="fr-FR" sz="1800" b="0" i="0" u="none" strike="noStrike" baseline="0" dirty="0" err="1">
                <a:latin typeface="Times New Roman" panose="02020603050405020304" pitchFamily="18" charset="0"/>
              </a:rPr>
              <a:t>quality</a:t>
            </a:r>
            <a:r>
              <a:rPr lang="fr-FR" sz="1800" b="0" i="0" u="none" strike="noStrike" baseline="0" dirty="0">
                <a:latin typeface="Times New Roman" panose="02020603050405020304" pitchFamily="18" charset="0"/>
              </a:rPr>
              <a:t>.</a:t>
            </a:r>
          </a:p>
          <a:p>
            <a:pPr algn="l"/>
            <a:endParaRPr lang="fr-FR" sz="14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3630465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96A7A983-AF96-F9A7-D97A-9F15967A001A}"/>
              </a:ext>
            </a:extLst>
          </p:cNvPr>
          <p:cNvSpPr txBox="1">
            <a:spLocks noGrp="1"/>
          </p:cNvSpPr>
          <p:nvPr>
            <p:ph idx="1"/>
          </p:nvPr>
        </p:nvSpPr>
        <p:spPr>
          <a:xfrm>
            <a:off x="590550" y="1006475"/>
            <a:ext cx="11191875" cy="5292667"/>
          </a:xfrm>
          <a:prstGeom prst="rect">
            <a:avLst/>
          </a:prstGeom>
          <a:noFill/>
        </p:spPr>
        <p:txBody>
          <a:bodyPr wrap="square">
            <a:spAutoFit/>
          </a:bodyPr>
          <a:lstStyle/>
          <a:p>
            <a:pPr algn="l">
              <a:lnSpc>
                <a:spcPct val="150000"/>
              </a:lnSpc>
            </a:pPr>
            <a:r>
              <a:rPr lang="en-US" sz="1800" b="1" i="0" u="none" strike="noStrike" baseline="0" dirty="0">
                <a:latin typeface="Times New Roman" panose="02020603050405020304" pitchFamily="18" charset="0"/>
              </a:rPr>
              <a:t>(</a:t>
            </a:r>
            <a:r>
              <a:rPr lang="en-US" sz="1800" b="1" i="0" u="none" strike="noStrike" baseline="0" dirty="0" err="1">
                <a:latin typeface="Times New Roman" panose="02020603050405020304" pitchFamily="18" charset="0"/>
              </a:rPr>
              <a:t>i</a:t>
            </a:r>
            <a:r>
              <a:rPr lang="en-US" sz="1800" b="1" i="0" u="none" strike="noStrike" baseline="0" dirty="0">
                <a:latin typeface="Times New Roman" panose="02020603050405020304" pitchFamily="18" charset="0"/>
              </a:rPr>
              <a:t>) Nucleus seed: </a:t>
            </a:r>
            <a:r>
              <a:rPr lang="en-US" sz="1800" b="0" i="0" u="none" strike="noStrike" baseline="0" dirty="0">
                <a:latin typeface="Times New Roman" panose="02020603050405020304" pitchFamily="18" charset="0"/>
              </a:rPr>
              <a:t>is the handful of original seed obtained from selected individual plants of a particular variety for maintenance and purification by the originating breeder. It is further multiplied and maintained under the supervision of qualified plant breeder to provide breeder seed. This forms the basis for all further seed production. It has </a:t>
            </a:r>
            <a:r>
              <a:rPr lang="en-US" sz="1800" dirty="0">
                <a:latin typeface="Times New Roman" panose="02020603050405020304" pitchFamily="18" charset="0"/>
              </a:rPr>
              <a:t>the</a:t>
            </a:r>
            <a:r>
              <a:rPr lang="en-US" sz="1800" b="0" i="0" u="none" strike="noStrike" baseline="0" dirty="0">
                <a:latin typeface="Times New Roman" panose="02020603050405020304" pitchFamily="18" charset="0"/>
              </a:rPr>
              <a:t> highest genetic purity and physical purity.</a:t>
            </a:r>
          </a:p>
          <a:p>
            <a:pPr algn="l">
              <a:lnSpc>
                <a:spcPct val="150000"/>
              </a:lnSpc>
            </a:pPr>
            <a:r>
              <a:rPr lang="en-US" sz="1800" b="1" i="0" u="none" strike="noStrike" baseline="0" dirty="0">
                <a:latin typeface="Times New Roman" panose="02020603050405020304" pitchFamily="18" charset="0"/>
              </a:rPr>
              <a:t>(ii) </a:t>
            </a:r>
            <a:r>
              <a:rPr lang="en-US" sz="1800" b="1" i="0" u="none" strike="noStrike" baseline="0" dirty="0">
                <a:latin typeface="Times New Roman,Bold"/>
              </a:rPr>
              <a:t>Breeder’s seed: </a:t>
            </a:r>
            <a:r>
              <a:rPr lang="en-US" sz="1800" b="0" i="0" u="none" strike="noStrike" baseline="0" dirty="0">
                <a:latin typeface="Times New Roman" panose="02020603050405020304" pitchFamily="18" charset="0"/>
              </a:rPr>
              <a:t>This is the progeny of the nucleus seed multiplied in large area under the supervision of plant breeder and monitored by a committee. It provides cent per cent physical and genetic pure seed for production of foundation class. Golden yellow </a:t>
            </a:r>
            <a:r>
              <a:rPr lang="en-US" sz="1800" b="0" i="0" u="none" strike="noStrike" baseline="0" dirty="0" err="1">
                <a:latin typeface="Times New Roman" panose="02020603050405020304" pitchFamily="18" charset="0"/>
              </a:rPr>
              <a:t>coloured</a:t>
            </a:r>
            <a:r>
              <a:rPr lang="en-US" sz="1800" b="0" i="0" u="none" strike="noStrike" baseline="0" dirty="0">
                <a:latin typeface="Times New Roman" panose="02020603050405020304" pitchFamily="18" charset="0"/>
              </a:rPr>
              <a:t> certificate is issued for this category by the producing agency.</a:t>
            </a:r>
          </a:p>
          <a:p>
            <a:pPr algn="l">
              <a:lnSpc>
                <a:spcPct val="150000"/>
              </a:lnSpc>
            </a:pPr>
            <a:r>
              <a:rPr lang="en-US" sz="1800" b="1" i="0" u="none" strike="noStrike" baseline="0" dirty="0">
                <a:latin typeface="Times New Roman" panose="02020603050405020304" pitchFamily="18" charset="0"/>
              </a:rPr>
              <a:t>(iii) Foundation seed: </a:t>
            </a:r>
            <a:r>
              <a:rPr lang="en-US" sz="1800" b="0" i="0" u="none" strike="noStrike" baseline="0" dirty="0">
                <a:latin typeface="Times New Roman" panose="02020603050405020304" pitchFamily="18" charset="0"/>
              </a:rPr>
              <a:t>The foundation seed is the progeny of the breeder seed. Sometimes, it may be produced from the foundation seed which could be clearly traced to the breeder seed. The production of foundation seed shall be supervised and approved by the Certification Agency and should be so handled </a:t>
            </a:r>
            <a:r>
              <a:rPr lang="en-US" sz="1800" b="0" i="0" u="none" strike="noStrike" baseline="0" dirty="0" err="1">
                <a:latin typeface="Times New Roman" panose="02020603050405020304" pitchFamily="18" charset="0"/>
              </a:rPr>
              <a:t>asto</a:t>
            </a:r>
            <a:r>
              <a:rPr lang="en-US" sz="1800" b="0" i="0" u="none" strike="noStrike" baseline="0" dirty="0">
                <a:latin typeface="Times New Roman" panose="02020603050405020304" pitchFamily="18" charset="0"/>
              </a:rPr>
              <a:t> maintain specific genetic identity and genetic purity and shall be required to conform to the certification standards specified for the crop that is being certified. Seed Certification agency issues a white </a:t>
            </a:r>
            <a:r>
              <a:rPr lang="en-US" sz="1800" b="0" i="0" u="none" strike="noStrike" baseline="0" dirty="0" err="1">
                <a:latin typeface="Times New Roman" panose="02020603050405020304" pitchFamily="18" charset="0"/>
              </a:rPr>
              <a:t>colour</a:t>
            </a:r>
            <a:r>
              <a:rPr lang="en-US" sz="1800" b="0" i="0" u="none" strike="noStrike" baseline="0" dirty="0">
                <a:latin typeface="Times New Roman" panose="02020603050405020304" pitchFamily="18" charset="0"/>
              </a:rPr>
              <a:t> certification for foundation class seed.</a:t>
            </a:r>
            <a:endParaRPr lang="fr-FR" dirty="0"/>
          </a:p>
        </p:txBody>
      </p:sp>
      <p:sp>
        <p:nvSpPr>
          <p:cNvPr id="5" name="Titre 1">
            <a:extLst>
              <a:ext uri="{FF2B5EF4-FFF2-40B4-BE49-F238E27FC236}">
                <a16:creationId xmlns:a16="http://schemas.microsoft.com/office/drawing/2014/main" id="{725EE36C-881C-81A4-AECA-033491108ECB}"/>
              </a:ext>
            </a:extLst>
          </p:cNvPr>
          <p:cNvSpPr>
            <a:spLocks noGrp="1"/>
          </p:cNvSpPr>
          <p:nvPr>
            <p:ph type="title"/>
          </p:nvPr>
        </p:nvSpPr>
        <p:spPr>
          <a:xfrm>
            <a:off x="838200" y="365125"/>
            <a:ext cx="10515600" cy="549275"/>
          </a:xfrm>
        </p:spPr>
        <p:txBody>
          <a:bodyPr>
            <a:normAutofit fontScale="90000"/>
          </a:bodyPr>
          <a:lstStyle/>
          <a:p>
            <a:r>
              <a:rPr lang="en-US" sz="4400" b="1" i="0" u="none" strike="noStrike" baseline="0" dirty="0">
                <a:latin typeface="Times New Roman" panose="02020603050405020304" pitchFamily="18" charset="0"/>
              </a:rPr>
              <a:t>Classes or Types of Seed</a:t>
            </a:r>
            <a:br>
              <a:rPr lang="en-US" sz="4400" b="1" i="0" u="none" strike="noStrike" baseline="0" dirty="0">
                <a:latin typeface="Times New Roman" panose="02020603050405020304" pitchFamily="18" charset="0"/>
              </a:rPr>
            </a:br>
            <a:endParaRPr lang="fr-FR" dirty="0"/>
          </a:p>
        </p:txBody>
      </p:sp>
    </p:spTree>
    <p:extLst>
      <p:ext uri="{BB962C8B-B14F-4D97-AF65-F5344CB8AC3E}">
        <p14:creationId xmlns:p14="http://schemas.microsoft.com/office/powerpoint/2010/main" val="2547174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003785-3E8B-F3C4-6D50-27BE27A32BC7}"/>
              </a:ext>
            </a:extLst>
          </p:cNvPr>
          <p:cNvSpPr>
            <a:spLocks noGrp="1"/>
          </p:cNvSpPr>
          <p:nvPr>
            <p:ph type="title"/>
          </p:nvPr>
        </p:nvSpPr>
        <p:spPr>
          <a:xfrm>
            <a:off x="1066800" y="237331"/>
            <a:ext cx="10515600" cy="1325563"/>
          </a:xfrm>
        </p:spPr>
        <p:txBody>
          <a:bodyPr/>
          <a:lstStyle/>
          <a:p>
            <a:r>
              <a:rPr lang="en-US" sz="4400" b="1" i="0" u="none" strike="noStrike" baseline="0" dirty="0">
                <a:latin typeface="Times New Roman" panose="02020603050405020304" pitchFamily="18" charset="0"/>
              </a:rPr>
              <a:t>Classes or Types of Seed</a:t>
            </a:r>
            <a:br>
              <a:rPr lang="en-US" sz="4400" b="1" i="0" u="none" strike="noStrike" baseline="0" dirty="0">
                <a:latin typeface="Times New Roman" panose="02020603050405020304" pitchFamily="18" charset="0"/>
              </a:rPr>
            </a:br>
            <a:endParaRPr lang="fr-FR" dirty="0"/>
          </a:p>
        </p:txBody>
      </p:sp>
      <p:sp>
        <p:nvSpPr>
          <p:cNvPr id="7" name="Rectangle : coins arrondis 6">
            <a:extLst>
              <a:ext uri="{FF2B5EF4-FFF2-40B4-BE49-F238E27FC236}">
                <a16:creationId xmlns:a16="http://schemas.microsoft.com/office/drawing/2014/main" id="{0ABB610D-A85A-222B-1609-7E42F882FFDA}"/>
              </a:ext>
            </a:extLst>
          </p:cNvPr>
          <p:cNvSpPr/>
          <p:nvPr/>
        </p:nvSpPr>
        <p:spPr>
          <a:xfrm>
            <a:off x="152400" y="1066800"/>
            <a:ext cx="11353800" cy="56578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lang="en-US" sz="1800" b="1" i="0" u="none" strike="noStrike" baseline="0" dirty="0">
                <a:latin typeface="Times New Roman" panose="02020603050405020304" pitchFamily="18" charset="0"/>
              </a:rPr>
              <a:t>iv) Certified seed: </a:t>
            </a:r>
            <a:r>
              <a:rPr lang="en-US" sz="1800" b="0" i="0" u="none" strike="noStrike" baseline="0" dirty="0">
                <a:latin typeface="Times New Roman" panose="02020603050405020304" pitchFamily="18" charset="0"/>
              </a:rPr>
              <a:t>It is the progeny of foundation seed and produced by registered seed growers under the supervision of Seed Certification Agency by maintaining the seed quality as per minimum seed certification standards.</a:t>
            </a:r>
          </a:p>
          <a:p>
            <a:pPr algn="l"/>
            <a:r>
              <a:rPr lang="fr-FR" sz="1800" b="1" i="0" u="none" strike="noStrike" baseline="0" dirty="0">
                <a:latin typeface="Times New Roman" panose="02020603050405020304" pitchFamily="18" charset="0"/>
              </a:rPr>
              <a:t>(v) </a:t>
            </a:r>
            <a:r>
              <a:rPr lang="fr-FR" sz="1800" b="1" i="0" u="none" strike="noStrike" baseline="0" dirty="0" err="1">
                <a:latin typeface="Times New Roman" panose="02020603050405020304" pitchFamily="18" charset="0"/>
              </a:rPr>
              <a:t>Truthfully</a:t>
            </a:r>
            <a:r>
              <a:rPr lang="fr-FR" sz="1800" b="1" i="0" u="none" strike="noStrike" baseline="0" dirty="0">
                <a:latin typeface="Times New Roman" panose="02020603050405020304" pitchFamily="18" charset="0"/>
              </a:rPr>
              <a:t> </a:t>
            </a:r>
            <a:r>
              <a:rPr lang="fr-FR" sz="1800" b="1" i="0" u="none" strike="noStrike" baseline="0" dirty="0" err="1">
                <a:latin typeface="Times New Roman" panose="02020603050405020304" pitchFamily="18" charset="0"/>
              </a:rPr>
              <a:t>labeled</a:t>
            </a:r>
            <a:r>
              <a:rPr lang="fr-FR" sz="1800" b="1" i="0" u="none" strike="noStrike" baseline="0" dirty="0">
                <a:latin typeface="Times New Roman" panose="02020603050405020304" pitchFamily="18" charset="0"/>
              </a:rPr>
              <a:t> </a:t>
            </a:r>
            <a:r>
              <a:rPr lang="fr-FR" sz="1800" b="1" i="0" u="none" strike="noStrike" baseline="0" dirty="0" err="1">
                <a:latin typeface="Times New Roman" panose="02020603050405020304" pitchFamily="18" charset="0"/>
              </a:rPr>
              <a:t>Seed</a:t>
            </a:r>
            <a:r>
              <a:rPr lang="fr-FR" sz="1800" b="1" i="0" u="none" strike="noStrike" baseline="0" dirty="0">
                <a:latin typeface="Times New Roman" panose="02020603050405020304" pitchFamily="18" charset="0"/>
              </a:rPr>
              <a:t>:</a:t>
            </a:r>
          </a:p>
          <a:p>
            <a:pPr algn="l"/>
            <a:r>
              <a:rPr lang="en-US" sz="1800" b="0" i="1" u="none" strike="noStrike" baseline="0" dirty="0">
                <a:latin typeface="Times New Roman" panose="02020603050405020304" pitchFamily="18" charset="0"/>
              </a:rPr>
              <a:t>Truthfully labelled seed </a:t>
            </a:r>
            <a:r>
              <a:rPr lang="en-US" sz="1800" b="0" i="0" u="none" strike="noStrike" baseline="0" dirty="0">
                <a:latin typeface="Times New Roman" panose="02020603050405020304" pitchFamily="18" charset="0"/>
              </a:rPr>
              <a:t>is that seed which meets the prescribed minimum limits of germination and purity and is labeled in accordance with the provision of section 6 of the seeds Act. It is the category of seed produced by cultivators, private seed companies and is sold under truthful labels. But field standard and seed standard should maintain as per seed act and certified seed stage. Under the seed act, the seed producer and seed seller are responsible for the seed.</a:t>
            </a:r>
            <a:endParaRPr lang="fr-FR" dirty="0"/>
          </a:p>
        </p:txBody>
      </p:sp>
    </p:spTree>
    <p:extLst>
      <p:ext uri="{BB962C8B-B14F-4D97-AF65-F5344CB8AC3E}">
        <p14:creationId xmlns:p14="http://schemas.microsoft.com/office/powerpoint/2010/main" val="3668418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59A5382-4C9C-2113-6B55-98792696F19E}"/>
              </a:ext>
            </a:extLst>
          </p:cNvPr>
          <p:cNvSpPr>
            <a:spLocks noGrp="1"/>
          </p:cNvSpPr>
          <p:nvPr>
            <p:ph idx="1"/>
          </p:nvPr>
        </p:nvSpPr>
        <p:spPr>
          <a:xfrm>
            <a:off x="390524" y="219075"/>
            <a:ext cx="10963275" cy="6496050"/>
          </a:xfrm>
        </p:spPr>
        <p:txBody>
          <a:bodyPr>
            <a:normAutofit fontScale="92500" lnSpcReduction="20000"/>
          </a:bodyPr>
          <a:lstStyle/>
          <a:p>
            <a:pPr algn="l"/>
            <a:r>
              <a:rPr lang="fr-FR" sz="2800" b="1" i="0" u="none" strike="noStrike" baseline="0" dirty="0">
                <a:latin typeface="Times New Roman" panose="02020603050405020304" pitchFamily="18" charset="0"/>
              </a:rPr>
              <a:t>HYBRID SEED</a:t>
            </a:r>
          </a:p>
          <a:p>
            <a:pPr marL="0" indent="0" algn="l">
              <a:buNone/>
            </a:pPr>
            <a:r>
              <a:rPr lang="en-US" sz="2800" b="0" i="0" u="none" strike="noStrike" baseline="0" dirty="0">
                <a:latin typeface="Times New Roman" panose="02020603050405020304" pitchFamily="18" charset="0"/>
              </a:rPr>
              <a:t>Hybrids are the first generation (F1) crosses between two pure lines, open pollinated varieties or clones that are genetically dissimilar. Most of the commercial hybrids are F1s from two or more pure lines (tomato, rice, Jowar) or inbred lines (maize, </a:t>
            </a:r>
            <a:r>
              <a:rPr lang="fr-FR" sz="2800" b="0" i="0" u="none" strike="noStrike" baseline="0" dirty="0" err="1">
                <a:latin typeface="Times New Roman" panose="02020603050405020304" pitchFamily="18" charset="0"/>
              </a:rPr>
              <a:t>sunflower</a:t>
            </a:r>
            <a:r>
              <a:rPr lang="fr-FR" sz="2800" b="0" i="0" u="none" strike="noStrike" baseline="0" dirty="0">
                <a:latin typeface="Times New Roman" panose="02020603050405020304" pitchFamily="18" charset="0"/>
              </a:rPr>
              <a:t>, </a:t>
            </a:r>
            <a:r>
              <a:rPr lang="fr-FR" sz="2800" b="0" i="0" u="none" strike="noStrike" baseline="0" dirty="0" err="1">
                <a:latin typeface="Times New Roman" panose="02020603050405020304" pitchFamily="18" charset="0"/>
              </a:rPr>
              <a:t>caster</a:t>
            </a:r>
            <a:r>
              <a:rPr lang="fr-FR" sz="2800" b="0" i="0" u="none" strike="noStrike" baseline="0" dirty="0">
                <a:latin typeface="Times New Roman" panose="02020603050405020304" pitchFamily="18" charset="0"/>
              </a:rPr>
              <a:t> etc.).</a:t>
            </a:r>
          </a:p>
          <a:p>
            <a:pPr algn="l"/>
            <a:r>
              <a:rPr lang="en-US" sz="2800" b="1" i="0" u="none" strike="noStrike" baseline="0" dirty="0">
                <a:latin typeface="Times New Roman" panose="02020603050405020304" pitchFamily="18" charset="0"/>
              </a:rPr>
              <a:t>Method of Hybrid-Seed Production in rice:</a:t>
            </a:r>
          </a:p>
          <a:p>
            <a:pPr marL="0" indent="0" algn="l">
              <a:buNone/>
            </a:pPr>
            <a:r>
              <a:rPr lang="en-US" sz="2800" b="0" i="0" u="none" strike="noStrike" baseline="0" dirty="0">
                <a:latin typeface="Times New Roman" panose="02020603050405020304" pitchFamily="18" charset="0"/>
              </a:rPr>
              <a:t>Hybrid rice can be produced in the following ways.</a:t>
            </a:r>
          </a:p>
          <a:p>
            <a:pPr marL="571500" indent="-571500" algn="l">
              <a:buAutoNum type="romanLcParenBoth"/>
            </a:pPr>
            <a:r>
              <a:rPr lang="en-US" sz="2800" b="0" i="0" u="none" strike="noStrike" baseline="0" dirty="0">
                <a:latin typeface="Times New Roman" panose="02020603050405020304" pitchFamily="18" charset="0"/>
              </a:rPr>
              <a:t>Three-line system. The hybrid seed production involves multiplication of cytoplasmic-genetic male sterile line (A line), maintainer line (B line) and a restore line (R line) and production of F1 hybrid seed (</a:t>
            </a:r>
            <a:r>
              <a:rPr lang="en-US" sz="2800" b="0" i="0" u="none" strike="noStrike" baseline="0" dirty="0" err="1">
                <a:latin typeface="Times New Roman" panose="02020603050405020304" pitchFamily="18" charset="0"/>
              </a:rPr>
              <a:t>AxR</a:t>
            </a:r>
            <a:r>
              <a:rPr lang="en-US" sz="2800" b="0" i="0" u="none" strike="noStrike" baseline="0" dirty="0">
                <a:latin typeface="Times New Roman" panose="02020603050405020304" pitchFamily="18" charset="0"/>
              </a:rPr>
              <a:t>).</a:t>
            </a:r>
          </a:p>
          <a:p>
            <a:pPr marL="0" indent="0" algn="l">
              <a:buNone/>
            </a:pPr>
            <a:r>
              <a:rPr lang="en-US" sz="2800" b="0" i="0" u="none" strike="noStrike" baseline="0" dirty="0">
                <a:latin typeface="Times New Roman" panose="02020603050405020304" pitchFamily="18" charset="0"/>
              </a:rPr>
              <a:t>(ii) Two-line system. The hybrid seed production involves the use of photo-period sensitive genetic male sterile (PSMS). Any normal line can serve as a restorer.</a:t>
            </a:r>
          </a:p>
          <a:p>
            <a:pPr marL="0" indent="0" algn="l">
              <a:buNone/>
            </a:pPr>
            <a:r>
              <a:rPr lang="en-US" sz="2800" b="0" i="0" u="none" strike="noStrike" baseline="0" dirty="0">
                <a:latin typeface="Times New Roman" panose="02020603050405020304" pitchFamily="18" charset="0"/>
              </a:rPr>
              <a:t>(iii) By using chemical emasculators. Chemicals that can sterilize the stamen, with little or no effect on the normal functioning of the pistil, can be used to emasculate female parents for hybrid rice production. The advantages are obvious, no special development of male sterile or restore lines is required and extensive varietal resources are available. In hybrid seed production, two-varieties are planted in alternate strips, and one is chemically sterilized and pollinated by the other.</a:t>
            </a:r>
            <a:endParaRPr lang="fr-FR" dirty="0"/>
          </a:p>
          <a:p>
            <a:pPr algn="l"/>
            <a:endParaRPr lang="fr-FR" dirty="0"/>
          </a:p>
        </p:txBody>
      </p:sp>
    </p:spTree>
    <p:extLst>
      <p:ext uri="{BB962C8B-B14F-4D97-AF65-F5344CB8AC3E}">
        <p14:creationId xmlns:p14="http://schemas.microsoft.com/office/powerpoint/2010/main" val="1028081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818EEF-5E42-D4F3-143C-0D967413FF23}"/>
              </a:ext>
            </a:extLst>
          </p:cNvPr>
          <p:cNvSpPr>
            <a:spLocks noGrp="1"/>
          </p:cNvSpPr>
          <p:nvPr>
            <p:ph type="title"/>
          </p:nvPr>
        </p:nvSpPr>
        <p:spPr/>
        <p:txBody>
          <a:bodyPr/>
          <a:lstStyle/>
          <a:p>
            <a:r>
              <a:rPr lang="fr-FR" sz="4400" b="1" dirty="0">
                <a:latin typeface="Times New Roman" panose="02020603050405020304" pitchFamily="18" charset="0"/>
                <a:cs typeface="Times New Roman" panose="02020603050405020304" pitchFamily="18" charset="0"/>
              </a:rPr>
              <a:t>3. </a:t>
            </a:r>
            <a:r>
              <a:rPr lang="fr-FR" sz="4400" dirty="0" err="1">
                <a:solidFill>
                  <a:schemeClr val="accent2">
                    <a:lumMod val="75000"/>
                  </a:schemeClr>
                </a:solidFill>
                <a:latin typeface="Times New Roman" panose="02020603050405020304" pitchFamily="18" charset="0"/>
                <a:cs typeface="Times New Roman" panose="02020603050405020304" pitchFamily="18" charset="0"/>
              </a:rPr>
              <a:t>Seed</a:t>
            </a:r>
            <a:r>
              <a:rPr lang="fr-FR" sz="4400" dirty="0">
                <a:solidFill>
                  <a:schemeClr val="accent2">
                    <a:lumMod val="75000"/>
                  </a:schemeClr>
                </a:solidFill>
                <a:latin typeface="Times New Roman" panose="02020603050405020304" pitchFamily="18" charset="0"/>
                <a:cs typeface="Times New Roman" panose="02020603050405020304" pitchFamily="18" charset="0"/>
              </a:rPr>
              <a:t> production </a:t>
            </a:r>
            <a:r>
              <a:rPr lang="fr-FR" sz="4400" dirty="0" err="1">
                <a:solidFill>
                  <a:schemeClr val="accent2">
                    <a:lumMod val="75000"/>
                  </a:schemeClr>
                </a:solidFill>
                <a:latin typeface="Times New Roman" panose="02020603050405020304" pitchFamily="18" charset="0"/>
                <a:cs typeface="Times New Roman" panose="02020603050405020304" pitchFamily="18" charset="0"/>
              </a:rPr>
              <a:t>fields</a:t>
            </a:r>
            <a:r>
              <a:rPr lang="fr-FR" sz="4400" dirty="0">
                <a:solidFill>
                  <a:schemeClr val="accent2">
                    <a:lumMod val="75000"/>
                  </a:schemeClr>
                </a:solidFill>
                <a:latin typeface="Times New Roman" panose="02020603050405020304" pitchFamily="18" charset="0"/>
                <a:cs typeface="Times New Roman" panose="02020603050405020304" pitchFamily="18" charset="0"/>
              </a:rPr>
              <a:t>.</a:t>
            </a:r>
            <a:endParaRPr lang="fr-FR" dirty="0"/>
          </a:p>
        </p:txBody>
      </p:sp>
      <p:sp>
        <p:nvSpPr>
          <p:cNvPr id="3" name="Espace réservé du contenu 2">
            <a:extLst>
              <a:ext uri="{FF2B5EF4-FFF2-40B4-BE49-F238E27FC236}">
                <a16:creationId xmlns:a16="http://schemas.microsoft.com/office/drawing/2014/main" id="{6A24F79F-326A-2EE8-0383-0C596538F7BC}"/>
              </a:ext>
            </a:extLst>
          </p:cNvPr>
          <p:cNvSpPr>
            <a:spLocks noGrp="1"/>
          </p:cNvSpPr>
          <p:nvPr>
            <p:ph idx="1"/>
          </p:nvPr>
        </p:nvSpPr>
        <p:spPr/>
        <p:txBody>
          <a:bodyPr>
            <a:normAutofit fontScale="85000" lnSpcReduction="10000"/>
          </a:bodyPr>
          <a:lstStyle/>
          <a:p>
            <a:pPr marL="0" indent="0">
              <a:buNone/>
            </a:pPr>
            <a:r>
              <a:rPr lang="fr-FR" sz="3300" b="1" dirty="0">
                <a:solidFill>
                  <a:schemeClr val="accent3">
                    <a:lumMod val="75000"/>
                  </a:schemeClr>
                </a:solidFill>
                <a:latin typeface="Times New Roman" panose="02020603050405020304" pitchFamily="18" charset="0"/>
                <a:cs typeface="Times New Roman" panose="02020603050405020304" pitchFamily="18" charset="0"/>
              </a:rPr>
              <a:t>3.1. </a:t>
            </a:r>
            <a:r>
              <a:rPr lang="fr-FR" sz="3300" b="1" dirty="0" err="1">
                <a:solidFill>
                  <a:schemeClr val="accent3">
                    <a:lumMod val="75000"/>
                  </a:schemeClr>
                </a:solidFill>
                <a:latin typeface="Times New Roman" panose="02020603050405020304" pitchFamily="18" charset="0"/>
                <a:cs typeface="Times New Roman" panose="02020603050405020304" pitchFamily="18" charset="0"/>
              </a:rPr>
              <a:t>Selection</a:t>
            </a:r>
            <a:r>
              <a:rPr lang="fr-FR" sz="3300" b="1" dirty="0">
                <a:solidFill>
                  <a:schemeClr val="accent3">
                    <a:lumMod val="75000"/>
                  </a:schemeClr>
                </a:solidFill>
                <a:latin typeface="Times New Roman" panose="02020603050405020304" pitchFamily="18" charset="0"/>
                <a:cs typeface="Times New Roman" panose="02020603050405020304" pitchFamily="18" charset="0"/>
              </a:rPr>
              <a:t>.</a:t>
            </a:r>
          </a:p>
          <a:p>
            <a:pPr marL="0" indent="0">
              <a:buNone/>
            </a:pPr>
            <a:r>
              <a:rPr lang="en-US" dirty="0"/>
              <a:t>seed selection is choosing high-quality, </a:t>
            </a:r>
            <a:r>
              <a:rPr lang="en-US" dirty="0">
                <a:effectLst/>
                <a:hlinkClick r:id="rId2"/>
              </a:rPr>
              <a:t>viable</a:t>
            </a:r>
            <a:r>
              <a:rPr lang="en-US" dirty="0"/>
              <a:t>, and </a:t>
            </a:r>
            <a:r>
              <a:rPr lang="en-US" dirty="0">
                <a:effectLst/>
                <a:hlinkClick r:id="rId3"/>
              </a:rPr>
              <a:t>disease-free</a:t>
            </a:r>
            <a:r>
              <a:rPr lang="en-US" dirty="0"/>
              <a:t> seeds for planting to ensure </a:t>
            </a:r>
            <a:r>
              <a:rPr lang="en-US" dirty="0">
                <a:effectLst/>
                <a:hlinkClick r:id="rId4"/>
              </a:rPr>
              <a:t>high yields</a:t>
            </a:r>
            <a:r>
              <a:rPr lang="en-US" dirty="0"/>
              <a:t> and healthy crops</a:t>
            </a:r>
            <a:r>
              <a:rPr lang="en-US" b="0" i="0" dirty="0">
                <a:solidFill>
                  <a:srgbClr val="0A0A0A"/>
                </a:solidFill>
                <a:effectLst/>
                <a:latin typeface="Google Sans"/>
              </a:rPr>
              <a:t>, focusing on factors like </a:t>
            </a:r>
            <a:r>
              <a:rPr lang="en-US" b="0" i="0" dirty="0">
                <a:effectLst/>
                <a:latin typeface="Google Sans"/>
                <a:hlinkClick r:id="rId5"/>
              </a:rPr>
              <a:t>climate suitability</a:t>
            </a:r>
            <a:r>
              <a:rPr lang="en-US" b="0" i="0" dirty="0">
                <a:solidFill>
                  <a:srgbClr val="0A0A0A"/>
                </a:solidFill>
                <a:effectLst/>
                <a:latin typeface="Google Sans"/>
              </a:rPr>
              <a:t>, </a:t>
            </a:r>
            <a:r>
              <a:rPr lang="en-US" b="0" i="0" dirty="0">
                <a:effectLst/>
                <a:latin typeface="Google Sans"/>
                <a:hlinkClick r:id="rId6"/>
              </a:rPr>
              <a:t>genetic purity</a:t>
            </a:r>
            <a:r>
              <a:rPr lang="en-US" b="0" i="0" dirty="0">
                <a:solidFill>
                  <a:srgbClr val="0A0A0A"/>
                </a:solidFill>
                <a:effectLst/>
                <a:latin typeface="Google Sans"/>
              </a:rPr>
              <a:t>, </a:t>
            </a:r>
            <a:r>
              <a:rPr lang="en-US" b="0" i="0" dirty="0">
                <a:effectLst/>
                <a:latin typeface="Google Sans"/>
                <a:hlinkClick r:id="rId7"/>
              </a:rPr>
              <a:t>pest resistance</a:t>
            </a:r>
            <a:r>
              <a:rPr lang="en-US" b="0" i="0" dirty="0">
                <a:solidFill>
                  <a:srgbClr val="0A0A0A"/>
                </a:solidFill>
                <a:effectLst/>
                <a:latin typeface="Google Sans"/>
              </a:rPr>
              <a:t>, </a:t>
            </a:r>
            <a:r>
              <a:rPr lang="en-US" b="0" i="0" dirty="0">
                <a:effectLst/>
                <a:latin typeface="Google Sans"/>
                <a:hlinkClick r:id="rId8"/>
              </a:rPr>
              <a:t>germination rate</a:t>
            </a:r>
            <a:r>
              <a:rPr lang="en-US" b="0" i="0" dirty="0">
                <a:solidFill>
                  <a:srgbClr val="0A0A0A"/>
                </a:solidFill>
                <a:effectLst/>
                <a:latin typeface="Google Sans"/>
              </a:rPr>
              <a:t>, and </a:t>
            </a:r>
            <a:r>
              <a:rPr lang="en-US" b="0" i="0" dirty="0">
                <a:effectLst/>
                <a:latin typeface="Google Sans"/>
                <a:hlinkClick r:id="rId9"/>
              </a:rPr>
              <a:t>maturity period</a:t>
            </a:r>
            <a:r>
              <a:rPr lang="en-US" b="0" i="0" dirty="0">
                <a:solidFill>
                  <a:srgbClr val="0A0A0A"/>
                </a:solidFill>
                <a:effectLst/>
                <a:latin typeface="Google Sans"/>
              </a:rPr>
              <a:t>, using methods like </a:t>
            </a:r>
            <a:r>
              <a:rPr lang="en-US" b="0" i="0" dirty="0">
                <a:effectLst/>
                <a:latin typeface="Google Sans"/>
                <a:hlinkClick r:id="rId10"/>
              </a:rPr>
              <a:t>floatation</a:t>
            </a:r>
            <a:r>
              <a:rPr lang="en-US" b="0" i="0" dirty="0">
                <a:solidFill>
                  <a:srgbClr val="0A0A0A"/>
                </a:solidFill>
                <a:effectLst/>
                <a:latin typeface="Google Sans"/>
              </a:rPr>
              <a:t> or </a:t>
            </a:r>
            <a:r>
              <a:rPr lang="en-US" b="0" i="0" dirty="0">
                <a:effectLst/>
                <a:latin typeface="Google Sans"/>
                <a:hlinkClick r:id="rId11"/>
              </a:rPr>
              <a:t>scientific testing</a:t>
            </a:r>
            <a:r>
              <a:rPr lang="en-US" b="0" i="0" dirty="0">
                <a:solidFill>
                  <a:srgbClr val="0A0A0A"/>
                </a:solidFill>
                <a:effectLst/>
                <a:latin typeface="Google Sans"/>
              </a:rPr>
              <a:t> to separate good seeds from bad. </a:t>
            </a:r>
            <a:endParaRPr lang="fr-FR" sz="2800" dirty="0">
              <a:latin typeface="Times New Roman" panose="02020603050405020304" pitchFamily="18" charset="0"/>
              <a:cs typeface="Times New Roman" panose="02020603050405020304" pitchFamily="18" charset="0"/>
            </a:endParaRPr>
          </a:p>
          <a:p>
            <a:pPr marL="0" indent="0">
              <a:buNone/>
            </a:pPr>
            <a:r>
              <a:rPr lang="fr-FR" sz="3200" b="1" dirty="0">
                <a:solidFill>
                  <a:schemeClr val="accent3">
                    <a:lumMod val="75000"/>
                  </a:schemeClr>
                </a:solidFill>
                <a:latin typeface="Times New Roman" panose="02020603050405020304" pitchFamily="18" charset="0"/>
                <a:cs typeface="Times New Roman" panose="02020603050405020304" pitchFamily="18" charset="0"/>
              </a:rPr>
              <a:t>3.2. Inspection</a:t>
            </a:r>
          </a:p>
          <a:p>
            <a:pPr algn="l"/>
            <a:r>
              <a:rPr lang="fr-FR" sz="2800" b="1" i="0" u="none" strike="noStrike" baseline="0" dirty="0">
                <a:latin typeface="Times New Roman" panose="02020603050405020304" pitchFamily="18" charset="0"/>
              </a:rPr>
              <a:t>Field inspection</a:t>
            </a:r>
          </a:p>
          <a:p>
            <a:pPr algn="l"/>
            <a:r>
              <a:rPr lang="en-US" sz="2800" b="0" i="0" u="none" strike="noStrike" baseline="0" dirty="0">
                <a:latin typeface="Times New Roman" panose="02020603050405020304" pitchFamily="18" charset="0"/>
              </a:rPr>
              <a:t>Field inspection is one of the most important steps in seed certification because</a:t>
            </a:r>
          </a:p>
          <a:p>
            <a:pPr algn="l"/>
            <a:r>
              <a:rPr lang="en-US" sz="2800" b="0" i="0" u="none" strike="noStrike" baseline="0" dirty="0">
                <a:latin typeface="Times New Roman" panose="02020603050405020304" pitchFamily="18" charset="0"/>
              </a:rPr>
              <a:t>many identifications including varietal identification are possible in the standing crops in</a:t>
            </a:r>
          </a:p>
          <a:p>
            <a:pPr algn="l"/>
            <a:r>
              <a:rPr lang="en-US" sz="2800" b="0" i="0" u="none" strike="noStrike" baseline="0" dirty="0">
                <a:latin typeface="Times New Roman" panose="02020603050405020304" pitchFamily="18" charset="0"/>
              </a:rPr>
              <a:t>the field. Field standards for some important crops are as follows</a:t>
            </a:r>
          </a:p>
          <a:p>
            <a:endParaRPr lang="fr-FR" dirty="0"/>
          </a:p>
        </p:txBody>
      </p:sp>
    </p:spTree>
    <p:extLst>
      <p:ext uri="{BB962C8B-B14F-4D97-AF65-F5344CB8AC3E}">
        <p14:creationId xmlns:p14="http://schemas.microsoft.com/office/powerpoint/2010/main" val="1539168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45D60F6-A19B-F9F4-6B03-5BE72D33E652}"/>
              </a:ext>
            </a:extLst>
          </p:cNvPr>
          <p:cNvSpPr>
            <a:spLocks noGrp="1"/>
          </p:cNvSpPr>
          <p:nvPr>
            <p:ph idx="1"/>
          </p:nvPr>
        </p:nvSpPr>
        <p:spPr>
          <a:xfrm>
            <a:off x="111211" y="135924"/>
            <a:ext cx="12369113" cy="8093676"/>
          </a:xfrm>
        </p:spPr>
        <p:txBody>
          <a:bodyPr>
            <a:normAutofit/>
          </a:bodyPr>
          <a:lstStyle/>
          <a:p>
            <a:pPr algn="l"/>
            <a:r>
              <a:rPr lang="fr-FR" sz="1800" b="1" i="0" u="none" strike="noStrike" baseline="0" dirty="0">
                <a:latin typeface="Times New Roman" panose="02020603050405020304" pitchFamily="18" charset="0"/>
              </a:rPr>
              <a:t>SEED TREATMENT</a:t>
            </a:r>
          </a:p>
          <a:p>
            <a:pPr algn="l"/>
            <a:r>
              <a:rPr lang="en-US" sz="1800" b="0" i="0" u="none" strike="noStrike" baseline="0" dirty="0">
                <a:latin typeface="Times New Roman" panose="02020603050405020304" pitchFamily="18" charset="0"/>
              </a:rPr>
              <a:t>Seed treatment refers to the application of fungicide, insecticide or both to the seeds to disinfect and disinfest them from seed borne or soil borne pathogenic organisms and storage insects. It also refers to subjecting the seed to solar energy exposure or immersion in conditional water. Seed treatment is also involves seed priming.</a:t>
            </a:r>
          </a:p>
          <a:p>
            <a:pPr algn="l"/>
            <a:r>
              <a:rPr lang="fr-FR" sz="1800" b="0" i="1" u="none" strike="noStrike" baseline="0" dirty="0" err="1">
                <a:latin typeface="Times New Roman" panose="02020603050405020304" pitchFamily="18" charset="0"/>
              </a:rPr>
              <a:t>Benefits</a:t>
            </a:r>
            <a:r>
              <a:rPr lang="fr-FR" sz="1800" b="0" i="1" u="none" strike="noStrike" baseline="0" dirty="0">
                <a:latin typeface="Times New Roman" panose="02020603050405020304" pitchFamily="18" charset="0"/>
              </a:rPr>
              <a:t> of </a:t>
            </a:r>
            <a:r>
              <a:rPr lang="fr-FR" sz="1800" b="0" i="1" u="none" strike="noStrike" baseline="0" dirty="0" err="1">
                <a:latin typeface="Times New Roman" panose="02020603050405020304" pitchFamily="18" charset="0"/>
              </a:rPr>
              <a:t>seed</a:t>
            </a:r>
            <a:r>
              <a:rPr lang="fr-FR" sz="1800" b="0" i="1" u="none" strike="noStrike" baseline="0" dirty="0">
                <a:latin typeface="Times New Roman" panose="02020603050405020304" pitchFamily="18" charset="0"/>
              </a:rPr>
              <a:t> </a:t>
            </a:r>
            <a:r>
              <a:rPr lang="fr-FR" sz="1800" b="0" i="1" u="none" strike="noStrike" baseline="0" dirty="0" err="1">
                <a:latin typeface="Times New Roman" panose="02020603050405020304" pitchFamily="18" charset="0"/>
              </a:rPr>
              <a:t>treatment</a:t>
            </a:r>
            <a:r>
              <a:rPr lang="fr-FR" sz="1800" b="0" i="1" u="none" strike="noStrike" baseline="0" dirty="0">
                <a:latin typeface="Times New Roman" panose="02020603050405020304" pitchFamily="18" charset="0"/>
              </a:rPr>
              <a:t>:</a:t>
            </a:r>
          </a:p>
          <a:p>
            <a:pPr algn="l"/>
            <a:r>
              <a:rPr lang="en-US" sz="1800" b="0" i="0" u="none" strike="noStrike" baseline="0" dirty="0">
                <a:latin typeface="Times New Roman" panose="02020603050405020304" pitchFamily="18" charset="0"/>
              </a:rPr>
              <a:t>(</a:t>
            </a:r>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 Prevention of spread of plant diseases both systemic and non-systemic. Seed treatments is effective in controlling systemic diseases like smut of wheat, </a:t>
            </a:r>
            <a:r>
              <a:rPr lang="en-US" sz="1800" b="0" i="1" u="none" strike="noStrike" baseline="0" dirty="0" err="1">
                <a:latin typeface="Times New Roman" panose="02020603050405020304" pitchFamily="18" charset="0"/>
              </a:rPr>
              <a:t>Helminthosporium</a:t>
            </a:r>
            <a:r>
              <a:rPr lang="en-US" sz="1800" b="0" i="1"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blight of barley, loose and covered smuts of oats etc. Non systemic diseases that infect seed during harvest or storage period such as </a:t>
            </a:r>
            <a:r>
              <a:rPr lang="en-US" sz="1800" b="0" i="1" u="none" strike="noStrike" baseline="0" dirty="0">
                <a:latin typeface="Times New Roman" panose="02020603050405020304" pitchFamily="18" charset="0"/>
              </a:rPr>
              <a:t>Fusarium </a:t>
            </a:r>
            <a:r>
              <a:rPr lang="en-US" sz="1800" b="0" i="0" u="none" strike="noStrike" baseline="0" dirty="0">
                <a:latin typeface="Times New Roman" panose="02020603050405020304" pitchFamily="18" charset="0"/>
              </a:rPr>
              <a:t>with blight of barley oats, rice, sorghum etc. can be effectively controlled by </a:t>
            </a:r>
            <a:r>
              <a:rPr lang="fr-FR" sz="1800" b="0" i="0" u="none" strike="noStrike" baseline="0" dirty="0" err="1">
                <a:latin typeface="Times New Roman" panose="02020603050405020304" pitchFamily="18" charset="0"/>
              </a:rPr>
              <a:t>appropriate</a:t>
            </a:r>
            <a:r>
              <a:rPr lang="fr-FR" sz="1800" b="0" i="0" u="none" strike="noStrike" baseline="0" dirty="0">
                <a:latin typeface="Times New Roman" panose="02020603050405020304" pitchFamily="18" charset="0"/>
              </a:rPr>
              <a:t> </a:t>
            </a:r>
            <a:r>
              <a:rPr lang="fr-FR" sz="1800" b="0" i="0" u="none" strike="noStrike" baseline="0" dirty="0" err="1">
                <a:latin typeface="Times New Roman" panose="02020603050405020304" pitchFamily="18" charset="0"/>
              </a:rPr>
              <a:t>seed</a:t>
            </a:r>
            <a:r>
              <a:rPr lang="fr-FR" sz="1800" b="0" i="0" u="none" strike="noStrike" baseline="0" dirty="0">
                <a:latin typeface="Times New Roman" panose="02020603050405020304" pitchFamily="18" charset="0"/>
              </a:rPr>
              <a:t> </a:t>
            </a:r>
            <a:r>
              <a:rPr lang="fr-FR" sz="1800" b="0" i="0" u="none" strike="noStrike" baseline="0" dirty="0" err="1">
                <a:latin typeface="Times New Roman" panose="02020603050405020304" pitchFamily="18" charset="0"/>
              </a:rPr>
              <a:t>treatment</a:t>
            </a:r>
            <a:r>
              <a:rPr lang="fr-FR" sz="1800" b="0" i="0" u="none" strike="noStrike" baseline="0" dirty="0">
                <a:latin typeface="Times New Roman" panose="02020603050405020304" pitchFamily="18" charset="0"/>
              </a:rPr>
              <a:t>.</a:t>
            </a:r>
          </a:p>
          <a:p>
            <a:pPr algn="l"/>
            <a:r>
              <a:rPr lang="en-US" sz="1800" b="0" i="0" u="none" strike="noStrike" baseline="0" dirty="0">
                <a:latin typeface="Times New Roman" panose="02020603050405020304" pitchFamily="18" charset="0"/>
              </a:rPr>
              <a:t>(ii) Seed treatment protects seed from seed rot and seedling blights. The protective coating around the seed, acts as a barrier against seed borne and soil borne organisms.</a:t>
            </a:r>
          </a:p>
          <a:p>
            <a:pPr algn="l"/>
            <a:r>
              <a:rPr lang="en-US" sz="1800" b="0" i="0" u="none" strike="noStrike" baseline="0" dirty="0">
                <a:latin typeface="Times New Roman" panose="02020603050405020304" pitchFamily="18" charset="0"/>
              </a:rPr>
              <a:t>(iii) Seed treatment improves the germination through the control of surface </a:t>
            </a:r>
            <a:r>
              <a:rPr lang="en-US" sz="1800" b="0" i="0" u="none" strike="noStrike" baseline="0" dirty="0" err="1">
                <a:latin typeface="Times New Roman" panose="02020603050405020304" pitchFamily="18" charset="0"/>
              </a:rPr>
              <a:t>moulds</a:t>
            </a:r>
            <a:r>
              <a:rPr lang="en-US" sz="1800" b="0" i="0" u="none" strike="noStrike" baseline="0" dirty="0">
                <a:latin typeface="Times New Roman" panose="02020603050405020304" pitchFamily="18" charset="0"/>
              </a:rPr>
              <a:t> and flora, which are not pathogenic but may infect the seed during moist harvesting and storage condition. In the germination test thus may kill or cover the seed before it has </a:t>
            </a:r>
            <a:r>
              <a:rPr lang="fr-FR" sz="1800" b="0" i="0" u="none" strike="noStrike" baseline="0" dirty="0" err="1">
                <a:latin typeface="Times New Roman" panose="02020603050405020304" pitchFamily="18" charset="0"/>
              </a:rPr>
              <a:t>germinated</a:t>
            </a:r>
            <a:r>
              <a:rPr lang="fr-FR" sz="1800" b="0" i="0" u="none" strike="noStrike" baseline="0" dirty="0">
                <a:latin typeface="Times New Roman" panose="02020603050405020304" pitchFamily="18" charset="0"/>
              </a:rPr>
              <a:t>.</a:t>
            </a:r>
          </a:p>
          <a:p>
            <a:pPr algn="l"/>
            <a:r>
              <a:rPr lang="en-US" sz="1800" b="0" i="0" u="none" strike="noStrike" baseline="0" dirty="0">
                <a:latin typeface="Times New Roman" panose="02020603050405020304" pitchFamily="18" charset="0"/>
              </a:rPr>
              <a:t>(iv) Provides protection from storage insects and pests</a:t>
            </a:r>
          </a:p>
        </p:txBody>
      </p:sp>
    </p:spTree>
    <p:extLst>
      <p:ext uri="{BB962C8B-B14F-4D97-AF65-F5344CB8AC3E}">
        <p14:creationId xmlns:p14="http://schemas.microsoft.com/office/powerpoint/2010/main" val="986288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15E445B-A615-EACF-7CC3-1BE95FC2C141}"/>
              </a:ext>
            </a:extLst>
          </p:cNvPr>
          <p:cNvSpPr>
            <a:spLocks noGrp="1"/>
          </p:cNvSpPr>
          <p:nvPr>
            <p:ph idx="1"/>
          </p:nvPr>
        </p:nvSpPr>
        <p:spPr/>
        <p:txBody>
          <a:bodyPr/>
          <a:lstStyle/>
          <a:p>
            <a:pPr marL="0" indent="0">
              <a:buNone/>
            </a:pPr>
            <a:endParaRPr lang="fr-FR" sz="2800" dirty="0">
              <a:latin typeface="Times New Roman" panose="02020603050405020304" pitchFamily="18" charset="0"/>
              <a:cs typeface="Times New Roman" panose="02020603050405020304" pitchFamily="18" charset="0"/>
            </a:endParaRPr>
          </a:p>
          <a:p>
            <a:endParaRPr lang="fr-FR" dirty="0"/>
          </a:p>
        </p:txBody>
      </p:sp>
      <p:sp>
        <p:nvSpPr>
          <p:cNvPr id="5" name="ZoneTexte 4">
            <a:extLst>
              <a:ext uri="{FF2B5EF4-FFF2-40B4-BE49-F238E27FC236}">
                <a16:creationId xmlns:a16="http://schemas.microsoft.com/office/drawing/2014/main" id="{3B55AB31-7AA4-43EF-00C4-B396886D782A}"/>
              </a:ext>
            </a:extLst>
          </p:cNvPr>
          <p:cNvSpPr txBox="1"/>
          <p:nvPr/>
        </p:nvSpPr>
        <p:spPr>
          <a:xfrm>
            <a:off x="628649" y="455295"/>
            <a:ext cx="11420475" cy="5632311"/>
          </a:xfrm>
          <a:prstGeom prst="rect">
            <a:avLst/>
          </a:prstGeom>
          <a:noFill/>
        </p:spPr>
        <p:txBody>
          <a:bodyPr wrap="square">
            <a:spAutoFit/>
          </a:bodyPr>
          <a:lstStyle/>
          <a:p>
            <a:pPr algn="l"/>
            <a:r>
              <a:rPr lang="fr-FR" sz="2000" b="0" i="1" u="none" strike="noStrike" baseline="0" dirty="0">
                <a:latin typeface="Times New Roman" panose="02020603050405020304" pitchFamily="18" charset="0"/>
              </a:rPr>
              <a:t>Types of </a:t>
            </a:r>
            <a:r>
              <a:rPr lang="fr-FR" sz="2000" b="0" i="1" u="none" strike="noStrike" baseline="0" dirty="0" err="1">
                <a:latin typeface="Times New Roman" panose="02020603050405020304" pitchFamily="18" charset="0"/>
              </a:rPr>
              <a:t>seed</a:t>
            </a:r>
            <a:r>
              <a:rPr lang="fr-FR" sz="2000" b="0" i="1" u="none" strike="noStrike" baseline="0" dirty="0">
                <a:latin typeface="Times New Roman" panose="02020603050405020304" pitchFamily="18" charset="0"/>
              </a:rPr>
              <a:t> </a:t>
            </a:r>
            <a:r>
              <a:rPr lang="fr-FR" sz="2000" b="0" i="1" u="none" strike="noStrike" baseline="0" dirty="0" err="1">
                <a:latin typeface="Times New Roman" panose="02020603050405020304" pitchFamily="18" charset="0"/>
              </a:rPr>
              <a:t>treatment</a:t>
            </a:r>
            <a:endParaRPr lang="fr-FR" sz="2000" b="0" i="1" u="none" strike="noStrike" baseline="0" dirty="0">
              <a:latin typeface="Times New Roman" panose="02020603050405020304" pitchFamily="18" charset="0"/>
            </a:endParaRPr>
          </a:p>
          <a:p>
            <a:pPr algn="l"/>
            <a:r>
              <a:rPr lang="en-US" sz="2000" b="0" i="0" u="none" strike="noStrike" baseline="0" dirty="0">
                <a:latin typeface="Times New Roman" panose="02020603050405020304" pitchFamily="18" charset="0"/>
              </a:rPr>
              <a:t>(a) Seed disinfection: It refers to eradication of fungal spores present within the seed coat or more deep seated tissues. For effective control the fungicide must penetrate into the seed to kill the fungus.</a:t>
            </a:r>
          </a:p>
          <a:p>
            <a:pPr algn="l"/>
            <a:r>
              <a:rPr lang="en-US" sz="2000" b="0" i="0" u="none" strike="noStrike" baseline="0" dirty="0">
                <a:latin typeface="Times New Roman" panose="02020603050405020304" pitchFamily="18" charset="0"/>
              </a:rPr>
              <a:t>(b) Seed disinfestations: It refers to the destruction of surface borne organisms that contaminated the seed surface but not infected the seed. Chemical dips, soaks, fungicides applied as dust, slurry or liquids have been found successful.</a:t>
            </a:r>
          </a:p>
          <a:p>
            <a:pPr algn="l"/>
            <a:r>
              <a:rPr lang="en-US" sz="2000" b="0" i="0" u="none" strike="noStrike" baseline="0" dirty="0">
                <a:latin typeface="Times New Roman" panose="02020603050405020304" pitchFamily="18" charset="0"/>
              </a:rPr>
              <a:t>(c) Seed protection: To protect the seed and young seedling from organisms in the </a:t>
            </a:r>
            <a:r>
              <a:rPr lang="en-US" sz="2000" b="0" i="0" u="none" strike="noStrike" baseline="0" dirty="0" err="1">
                <a:latin typeface="Times New Roman" panose="02020603050405020304" pitchFamily="18" charset="0"/>
              </a:rPr>
              <a:t>soil,which</a:t>
            </a:r>
            <a:r>
              <a:rPr lang="en-US" sz="2000" dirty="0">
                <a:latin typeface="Times New Roman" panose="02020603050405020304" pitchFamily="18" charset="0"/>
              </a:rPr>
              <a:t> </a:t>
            </a:r>
            <a:r>
              <a:rPr lang="en-US" sz="2000" b="0" i="0" u="none" strike="noStrike" baseline="0" dirty="0">
                <a:latin typeface="Times New Roman" panose="02020603050405020304" pitchFamily="18" charset="0"/>
              </a:rPr>
              <a:t>might otherwise cause decay of the seed before germination.</a:t>
            </a:r>
          </a:p>
          <a:p>
            <a:pPr algn="l"/>
            <a:r>
              <a:rPr lang="en-US" sz="2000" b="0" i="1" u="none" strike="noStrike" baseline="0" dirty="0">
                <a:latin typeface="Times New Roman" panose="02020603050405020304" pitchFamily="18" charset="0"/>
              </a:rPr>
              <a:t>Conditions under which seed must be treated:</a:t>
            </a:r>
          </a:p>
          <a:p>
            <a:pPr algn="l"/>
            <a:r>
              <a:rPr lang="en-US" sz="2000" b="0" i="0" u="none" strike="noStrike" baseline="0" dirty="0">
                <a:latin typeface="Times New Roman" panose="02020603050405020304" pitchFamily="18" charset="0"/>
              </a:rPr>
              <a:t>(</a:t>
            </a:r>
            <a:r>
              <a:rPr lang="en-US" sz="2000" b="0" i="0" u="none" strike="noStrike" baseline="0" dirty="0" err="1">
                <a:latin typeface="Times New Roman" panose="02020603050405020304" pitchFamily="18" charset="0"/>
              </a:rPr>
              <a:t>i</a:t>
            </a:r>
            <a:r>
              <a:rPr lang="en-US" sz="2000" b="0" i="0" u="none" strike="noStrike" baseline="0" dirty="0">
                <a:latin typeface="Times New Roman" panose="02020603050405020304" pitchFamily="18" charset="0"/>
              </a:rPr>
              <a:t>) </a:t>
            </a:r>
            <a:r>
              <a:rPr lang="en-US" sz="2000" b="0" i="1" u="none" strike="noStrike" baseline="0" dirty="0">
                <a:latin typeface="Times New Roman" panose="02020603050405020304" pitchFamily="18" charset="0"/>
              </a:rPr>
              <a:t>Injured seeds</a:t>
            </a:r>
            <a:r>
              <a:rPr lang="en-US" sz="2000" b="0" i="0" u="none" strike="noStrike" baseline="0" dirty="0">
                <a:latin typeface="Times New Roman" panose="02020603050405020304" pitchFamily="18" charset="0"/>
              </a:rPr>
              <a:t>: Seeds suffer mechanical injury during threshing, drying or processing. Any break in the seed coat offers an excellent opportunity for the fungi to enter the seed and either kill it or weaken it.</a:t>
            </a:r>
          </a:p>
          <a:p>
            <a:pPr algn="l"/>
            <a:r>
              <a:rPr lang="en-US" sz="2000" b="0" i="0" u="none" strike="noStrike" baseline="0" dirty="0">
                <a:latin typeface="Times New Roman" panose="02020603050405020304" pitchFamily="18" charset="0"/>
              </a:rPr>
              <a:t>(ii) </a:t>
            </a:r>
            <a:r>
              <a:rPr lang="en-US" sz="2000" b="0" i="1" u="none" strike="noStrike" baseline="0" dirty="0">
                <a:latin typeface="Times New Roman" panose="02020603050405020304" pitchFamily="18" charset="0"/>
              </a:rPr>
              <a:t>Diseased seeds</a:t>
            </a:r>
            <a:r>
              <a:rPr lang="en-US" sz="2000" b="0" i="0" u="none" strike="noStrike" baseline="0" dirty="0">
                <a:latin typeface="Times New Roman" panose="02020603050405020304" pitchFamily="18" charset="0"/>
              </a:rPr>
              <a:t>: Seed may be infected by disease organisms at the time of harvest or </a:t>
            </a:r>
            <a:r>
              <a:rPr lang="fr-FR" sz="2000" b="0" i="0" u="none" strike="noStrike" baseline="0" dirty="0" err="1">
                <a:latin typeface="Times New Roman" panose="02020603050405020304" pitchFamily="18" charset="0"/>
              </a:rPr>
              <a:t>during</a:t>
            </a:r>
            <a:r>
              <a:rPr lang="fr-FR" sz="2000" b="0" i="0" u="none" strike="noStrike" baseline="0" dirty="0">
                <a:latin typeface="Times New Roman" panose="02020603050405020304" pitchFamily="18" charset="0"/>
              </a:rPr>
              <a:t> </a:t>
            </a:r>
            <a:r>
              <a:rPr lang="fr-FR" sz="2000" b="0" i="0" u="none" strike="noStrike" baseline="0" dirty="0" err="1">
                <a:latin typeface="Times New Roman" panose="02020603050405020304" pitchFamily="18" charset="0"/>
              </a:rPr>
              <a:t>processing</a:t>
            </a:r>
            <a:r>
              <a:rPr lang="fr-FR" sz="2000" b="0" i="0" u="none" strike="noStrike" baseline="0" dirty="0">
                <a:latin typeface="Times New Roman" panose="02020603050405020304" pitchFamily="18" charset="0"/>
              </a:rPr>
              <a:t> in </a:t>
            </a:r>
            <a:r>
              <a:rPr lang="fr-FR" sz="2000" b="0" i="0" u="none" strike="noStrike" baseline="0" dirty="0" err="1">
                <a:latin typeface="Times New Roman" panose="02020603050405020304" pitchFamily="18" charset="0"/>
              </a:rPr>
              <a:t>storage</a:t>
            </a:r>
            <a:r>
              <a:rPr lang="fr-FR" sz="2000" b="0" i="0" u="none" strike="noStrike" baseline="0" dirty="0">
                <a:latin typeface="Times New Roman" panose="02020603050405020304" pitchFamily="18" charset="0"/>
              </a:rPr>
              <a:t>.</a:t>
            </a:r>
          </a:p>
          <a:p>
            <a:pPr algn="l"/>
            <a:r>
              <a:rPr lang="en-US" sz="2000" b="0" i="0" u="none" strike="noStrike" baseline="0" dirty="0">
                <a:latin typeface="Times New Roman" panose="02020603050405020304" pitchFamily="18" charset="0"/>
              </a:rPr>
              <a:t>(iii) </a:t>
            </a:r>
            <a:r>
              <a:rPr lang="en-US" sz="2000" b="0" i="1" u="none" strike="noStrike" baseline="0" dirty="0">
                <a:latin typeface="Times New Roman" panose="02020603050405020304" pitchFamily="18" charset="0"/>
              </a:rPr>
              <a:t>Undesirable soil conditions</a:t>
            </a:r>
            <a:r>
              <a:rPr lang="en-US" sz="2000" b="0" i="0" u="none" strike="noStrike" baseline="0" dirty="0">
                <a:latin typeface="Times New Roman" panose="02020603050405020304" pitchFamily="18" charset="0"/>
              </a:rPr>
              <a:t>: Seeds are sometimes planted under </a:t>
            </a:r>
            <a:r>
              <a:rPr lang="en-US" sz="2000" b="0" i="0" u="none" strike="noStrike" baseline="0" dirty="0" err="1">
                <a:latin typeface="Times New Roman" panose="02020603050405020304" pitchFamily="18" charset="0"/>
              </a:rPr>
              <a:t>unfavourable</a:t>
            </a:r>
            <a:r>
              <a:rPr lang="en-US" sz="2000" b="0" i="0" u="none" strike="noStrike" baseline="0" dirty="0">
                <a:latin typeface="Times New Roman" panose="02020603050405020304" pitchFamily="18" charset="0"/>
              </a:rPr>
              <a:t> soil conditions such as cold and damp soils, which </a:t>
            </a:r>
            <a:r>
              <a:rPr lang="en-US" sz="2000" b="0" i="0" u="none" strike="noStrike" baseline="0" dirty="0" err="1">
                <a:latin typeface="Times New Roman" panose="02020603050405020304" pitchFamily="18" charset="0"/>
              </a:rPr>
              <a:t>favours</a:t>
            </a:r>
            <a:r>
              <a:rPr lang="en-US" sz="2000" b="0" i="0" u="none" strike="noStrike" baseline="0" dirty="0">
                <a:latin typeface="Times New Roman" panose="02020603050405020304" pitchFamily="18" charset="0"/>
              </a:rPr>
              <a:t> the </a:t>
            </a:r>
            <a:r>
              <a:rPr lang="en-US" sz="2000" b="0" i="0" u="none" strike="noStrike" baseline="0" dirty="0" err="1">
                <a:latin typeface="Times New Roman" panose="02020603050405020304" pitchFamily="18" charset="0"/>
              </a:rPr>
              <a:t>growthand</a:t>
            </a:r>
            <a:r>
              <a:rPr lang="en-US" sz="2000" b="0" i="0" u="none" strike="noStrike" baseline="0" dirty="0">
                <a:latin typeface="Times New Roman" panose="02020603050405020304" pitchFamily="18" charset="0"/>
              </a:rPr>
              <a:t> development of certain spores enabling them to attack and damage the seeds.</a:t>
            </a:r>
          </a:p>
          <a:p>
            <a:pPr algn="l"/>
            <a:r>
              <a:rPr lang="en-US" sz="2000" b="0" i="0" u="none" strike="noStrike" baseline="0" dirty="0">
                <a:latin typeface="Times New Roman" panose="02020603050405020304" pitchFamily="18" charset="0"/>
              </a:rPr>
              <a:t>(iv) </a:t>
            </a:r>
            <a:r>
              <a:rPr lang="en-US" sz="2000" b="0" i="1" u="none" strike="noStrike" baseline="0" dirty="0">
                <a:latin typeface="Times New Roman" panose="02020603050405020304" pitchFamily="18" charset="0"/>
              </a:rPr>
              <a:t>Disease free seed</a:t>
            </a:r>
            <a:r>
              <a:rPr lang="en-US" sz="2000" b="0" i="0" u="none" strike="noStrike" baseline="0" dirty="0">
                <a:latin typeface="Times New Roman" panose="02020603050405020304" pitchFamily="18" charset="0"/>
              </a:rPr>
              <a:t>: Seed treatment provides a good insurable against diseases, soil borne organisms and thus protects weak seeds enabling them to germinate and </a:t>
            </a:r>
            <a:r>
              <a:rPr lang="fr-FR" sz="2000" b="0" i="0" u="none" strike="noStrike" baseline="0" dirty="0" err="1">
                <a:latin typeface="Times New Roman" panose="02020603050405020304" pitchFamily="18" charset="0"/>
              </a:rPr>
              <a:t>provide</a:t>
            </a:r>
            <a:r>
              <a:rPr lang="fr-FR" sz="2000" b="0" i="0" u="none" strike="noStrike" baseline="0" dirty="0">
                <a:latin typeface="Times New Roman" panose="02020603050405020304" pitchFamily="18" charset="0"/>
              </a:rPr>
              <a:t> </a:t>
            </a:r>
            <a:r>
              <a:rPr lang="fr-FR" sz="2000" b="0" i="0" u="none" strike="noStrike" baseline="0" dirty="0" err="1">
                <a:latin typeface="Times New Roman" panose="02020603050405020304" pitchFamily="18" charset="0"/>
              </a:rPr>
              <a:t>seedlings</a:t>
            </a:r>
            <a:r>
              <a:rPr lang="fr-FR" sz="2000" b="0" i="0" u="none" strike="noStrike" baseline="0" dirty="0">
                <a:latin typeface="Times New Roman" panose="02020603050405020304" pitchFamily="18" charset="0"/>
              </a:rPr>
              <a:t>.</a:t>
            </a:r>
          </a:p>
        </p:txBody>
      </p:sp>
    </p:spTree>
    <p:extLst>
      <p:ext uri="{BB962C8B-B14F-4D97-AF65-F5344CB8AC3E}">
        <p14:creationId xmlns:p14="http://schemas.microsoft.com/office/powerpoint/2010/main" val="5578322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A391D9-F418-13DB-5ED0-AFB45A5748BA}"/>
              </a:ext>
            </a:extLst>
          </p:cNvPr>
          <p:cNvSpPr>
            <a:spLocks noGrp="1"/>
          </p:cNvSpPr>
          <p:nvPr>
            <p:ph type="title"/>
          </p:nvPr>
        </p:nvSpPr>
        <p:spPr/>
        <p:txBody>
          <a:bodyPr/>
          <a:lstStyle/>
          <a:p>
            <a:r>
              <a:rPr lang="fr-FR" sz="4400" b="1" dirty="0">
                <a:latin typeface="Times New Roman" panose="02020603050405020304" pitchFamily="18" charset="0"/>
                <a:cs typeface="Times New Roman" panose="02020603050405020304" pitchFamily="18" charset="0"/>
              </a:rPr>
              <a:t>4</a:t>
            </a:r>
            <a:r>
              <a:rPr lang="fr-FR" b="1" dirty="0">
                <a:latin typeface="Times New Roman" panose="02020603050405020304" pitchFamily="18" charset="0"/>
                <a:cs typeface="Times New Roman" panose="02020603050405020304" pitchFamily="18" charset="0"/>
              </a:rPr>
              <a:t>.</a:t>
            </a:r>
            <a:r>
              <a:rPr lang="fr-FR" sz="4400" dirty="0">
                <a:solidFill>
                  <a:schemeClr val="accent2">
                    <a:lumMod val="75000"/>
                  </a:schemeClr>
                </a:solidFill>
                <a:latin typeface="Times New Roman" panose="02020603050405020304" pitchFamily="18" charset="0"/>
                <a:cs typeface="Times New Roman" panose="02020603050405020304" pitchFamily="18" charset="0"/>
              </a:rPr>
              <a:t>Harvesting and packaging</a:t>
            </a:r>
            <a:endParaRPr lang="fr-FR" dirty="0"/>
          </a:p>
        </p:txBody>
      </p:sp>
      <p:sp>
        <p:nvSpPr>
          <p:cNvPr id="4" name="Rectangle 1">
            <a:extLst>
              <a:ext uri="{FF2B5EF4-FFF2-40B4-BE49-F238E27FC236}">
                <a16:creationId xmlns:a16="http://schemas.microsoft.com/office/drawing/2014/main" id="{CEFB50E9-FF84-714B-FF65-1AB81D393668}"/>
              </a:ext>
            </a:extLst>
          </p:cNvPr>
          <p:cNvSpPr>
            <a:spLocks noGrp="1" noChangeArrowheads="1"/>
          </p:cNvSpPr>
          <p:nvPr>
            <p:ph idx="1"/>
          </p:nvPr>
        </p:nvSpPr>
        <p:spPr bwMode="auto">
          <a:xfrm>
            <a:off x="461962" y="1491084"/>
            <a:ext cx="11268075" cy="523983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000" b="0" i="0" u="none" strike="noStrike" cap="none" normalizeH="0" baseline="0" dirty="0" err="1">
                <a:ln>
                  <a:noFill/>
                </a:ln>
                <a:solidFill>
                  <a:srgbClr val="0A0A0A"/>
                </a:solidFill>
                <a:effectLst/>
                <a:latin typeface="Google Sans"/>
              </a:rPr>
              <a:t>Harvesting</a:t>
            </a:r>
            <a:r>
              <a:rPr kumimoji="0" lang="fr-FR" altLang="fr-FR" sz="2000" b="0" i="0" u="none" strike="noStrike" cap="none" normalizeH="0" baseline="0" dirty="0">
                <a:ln>
                  <a:noFill/>
                </a:ln>
                <a:solidFill>
                  <a:srgbClr val="0A0A0A"/>
                </a:solidFill>
                <a:effectLst/>
                <a:latin typeface="Google Sans"/>
              </a:rPr>
              <a:t> and packaging </a:t>
            </a:r>
            <a:r>
              <a:rPr kumimoji="0" lang="fr-FR" altLang="fr-FR" sz="2000" b="0" i="0" u="none" strike="noStrike" cap="none" normalizeH="0" baseline="0" dirty="0" err="1">
                <a:ln>
                  <a:noFill/>
                </a:ln>
                <a:solidFill>
                  <a:srgbClr val="0A0A0A"/>
                </a:solidFill>
                <a:effectLst/>
                <a:latin typeface="Google Sans"/>
              </a:rPr>
              <a:t>seeds</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involves</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collecting</a:t>
            </a:r>
            <a:r>
              <a:rPr kumimoji="0" lang="fr-FR" altLang="fr-FR" sz="2000" b="0" i="0" u="none" strike="noStrike" cap="none" normalizeH="0" baseline="0" dirty="0">
                <a:ln>
                  <a:noFill/>
                </a:ln>
                <a:solidFill>
                  <a:srgbClr val="0A0A0A"/>
                </a:solidFill>
                <a:effectLst/>
                <a:latin typeface="Google Sans"/>
              </a:rPr>
              <a:t> mature </a:t>
            </a:r>
            <a:r>
              <a:rPr kumimoji="0" lang="fr-FR" altLang="fr-FR" sz="2000" b="0" i="0" u="none" strike="noStrike" cap="none" normalizeH="0" baseline="0" dirty="0" err="1">
                <a:ln>
                  <a:noFill/>
                </a:ln>
                <a:solidFill>
                  <a:srgbClr val="0A0A0A"/>
                </a:solidFill>
                <a:effectLst/>
                <a:latin typeface="Google Sans"/>
              </a:rPr>
              <a:t>seeds</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thoroughly</a:t>
            </a:r>
            <a:r>
              <a:rPr kumimoji="0" lang="fr-FR" altLang="fr-FR" sz="2000" b="0" i="0" u="none" strike="noStrike" cap="none" normalizeH="0" baseline="0" dirty="0">
                <a:ln>
                  <a:noFill/>
                </a:ln>
                <a:solidFill>
                  <a:srgbClr val="0A0A0A"/>
                </a:solidFill>
                <a:effectLst/>
                <a:latin typeface="Google Sans"/>
              </a:rPr>
              <a:t> drying </a:t>
            </a:r>
            <a:r>
              <a:rPr kumimoji="0" lang="fr-FR" altLang="fr-FR" sz="2000" b="0" i="0" u="none" strike="noStrike" cap="none" normalizeH="0" baseline="0" dirty="0" err="1">
                <a:ln>
                  <a:noFill/>
                </a:ln>
                <a:solidFill>
                  <a:srgbClr val="0A0A0A"/>
                </a:solidFill>
                <a:effectLst/>
                <a:latin typeface="Google Sans"/>
              </a:rPr>
              <a:t>them</a:t>
            </a:r>
            <a:r>
              <a:rPr kumimoji="0" lang="fr-FR" altLang="fr-FR" sz="2000" b="0" i="0" u="none" strike="noStrike" cap="none" normalizeH="0" baseline="0" dirty="0">
                <a:ln>
                  <a:noFill/>
                </a:ln>
                <a:solidFill>
                  <a:srgbClr val="0A0A0A"/>
                </a:solidFill>
                <a:effectLst/>
                <a:latin typeface="Google Sans"/>
              </a:rPr>
              <a:t> to </a:t>
            </a:r>
            <a:r>
              <a:rPr kumimoji="0" lang="fr-FR" altLang="fr-FR" sz="2000" b="0" i="0" u="none" strike="noStrike" cap="none" normalizeH="0" baseline="0" dirty="0" err="1">
                <a:ln>
                  <a:noFill/>
                </a:ln>
                <a:solidFill>
                  <a:srgbClr val="0A0A0A"/>
                </a:solidFill>
                <a:effectLst/>
                <a:latin typeface="Google Sans"/>
              </a:rPr>
              <a:t>prevent</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mold</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cleaning</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them</a:t>
            </a:r>
            <a:r>
              <a:rPr kumimoji="0" lang="fr-FR" altLang="fr-FR" sz="2000" b="0" i="0" u="none" strike="noStrike" cap="none" normalizeH="0" baseline="0" dirty="0">
                <a:ln>
                  <a:noFill/>
                </a:ln>
                <a:solidFill>
                  <a:srgbClr val="0A0A0A"/>
                </a:solidFill>
                <a:effectLst/>
                <a:latin typeface="Google Sans"/>
              </a:rPr>
              <a:t> of </a:t>
            </a:r>
            <a:r>
              <a:rPr kumimoji="0" lang="fr-FR" altLang="fr-FR" sz="2000" b="0" i="0" u="none" strike="noStrike" cap="none" normalizeH="0" baseline="0" dirty="0" err="1">
                <a:ln>
                  <a:noFill/>
                </a:ln>
                <a:solidFill>
                  <a:srgbClr val="0A0A0A"/>
                </a:solidFill>
                <a:effectLst/>
                <a:latin typeface="Google Sans"/>
              </a:rPr>
              <a:t>debris</a:t>
            </a:r>
            <a:r>
              <a:rPr kumimoji="0" lang="fr-FR" altLang="fr-FR" sz="2000" b="0" i="0" u="none" strike="noStrike" cap="none" normalizeH="0" baseline="0" dirty="0">
                <a:ln>
                  <a:noFill/>
                </a:ln>
                <a:solidFill>
                  <a:srgbClr val="0A0A0A"/>
                </a:solidFill>
                <a:effectLst/>
                <a:latin typeface="Google Sans"/>
              </a:rPr>
              <a:t>, and </a:t>
            </a:r>
            <a:r>
              <a:rPr kumimoji="0" lang="fr-FR" altLang="fr-FR" sz="2000" b="0" i="0" u="none" strike="noStrike" cap="none" normalizeH="0" baseline="0" dirty="0" err="1">
                <a:ln>
                  <a:noFill/>
                </a:ln>
                <a:solidFill>
                  <a:srgbClr val="0A0A0A"/>
                </a:solidFill>
                <a:effectLst/>
                <a:latin typeface="Google Sans"/>
              </a:rPr>
              <a:t>storing</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them</a:t>
            </a:r>
            <a:r>
              <a:rPr kumimoji="0" lang="fr-FR" altLang="fr-FR" sz="2000" b="0" i="0" u="none" strike="noStrike" cap="none" normalizeH="0" baseline="0" dirty="0">
                <a:ln>
                  <a:noFill/>
                </a:ln>
                <a:solidFill>
                  <a:srgbClr val="0A0A0A"/>
                </a:solidFill>
                <a:effectLst/>
                <a:latin typeface="Google Sans"/>
              </a:rPr>
              <a:t> in </a:t>
            </a:r>
            <a:r>
              <a:rPr kumimoji="0" lang="fr-FR" altLang="fr-FR" sz="2000" b="0" i="0" u="none" strike="noStrike" cap="none" normalizeH="0" baseline="0" dirty="0" err="1">
                <a:ln>
                  <a:noFill/>
                </a:ln>
                <a:solidFill>
                  <a:srgbClr val="0A0A0A"/>
                </a:solidFill>
                <a:effectLst/>
                <a:latin typeface="Google Sans"/>
              </a:rPr>
              <a:t>labeled</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airtight</a:t>
            </a:r>
            <a:r>
              <a:rPr kumimoji="0" lang="fr-FR" altLang="fr-FR" sz="2000" b="0" i="0" u="none" strike="noStrike" cap="none" normalizeH="0" baseline="0" dirty="0">
                <a:ln>
                  <a:noFill/>
                </a:ln>
                <a:solidFill>
                  <a:srgbClr val="0A0A0A"/>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000" b="0" i="0" u="none" strike="noStrike" cap="none" normalizeH="0" baseline="0" dirty="0">
                <a:ln>
                  <a:noFill/>
                </a:ln>
                <a:solidFill>
                  <a:srgbClr val="0A0A0A"/>
                </a:solidFill>
                <a:effectLst/>
                <a:latin typeface="Google Sans"/>
              </a:rPr>
              <a:t>containers (</a:t>
            </a:r>
            <a:r>
              <a:rPr kumimoji="0" lang="fr-FR" altLang="fr-FR" sz="2000" b="0" i="0" u="none" strike="noStrike" cap="none" normalizeH="0" baseline="0" dirty="0" err="1">
                <a:ln>
                  <a:noFill/>
                </a:ln>
                <a:solidFill>
                  <a:srgbClr val="0A0A0A"/>
                </a:solidFill>
                <a:effectLst/>
                <a:latin typeface="Google Sans"/>
              </a:rPr>
              <a:t>often</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paper</a:t>
            </a:r>
            <a:r>
              <a:rPr kumimoji="0" lang="fr-FR" altLang="fr-FR" sz="2000" b="0" i="0" u="none" strike="noStrike" cap="none" normalizeH="0" baseline="0" dirty="0">
                <a:ln>
                  <a:noFill/>
                </a:ln>
                <a:solidFill>
                  <a:srgbClr val="0A0A0A"/>
                </a:solidFill>
                <a:effectLst/>
                <a:latin typeface="Google Sans"/>
              </a:rPr>
              <a:t> or foil for </a:t>
            </a:r>
            <a:r>
              <a:rPr kumimoji="0" lang="fr-FR" altLang="fr-FR" sz="2000" b="0" i="0" u="none" strike="noStrike" cap="none" normalizeH="0" baseline="0" dirty="0" err="1">
                <a:ln>
                  <a:noFill/>
                </a:ln>
                <a:solidFill>
                  <a:srgbClr val="0A0A0A"/>
                </a:solidFill>
                <a:effectLst/>
                <a:latin typeface="Google Sans"/>
              </a:rPr>
              <a:t>breathability</a:t>
            </a:r>
            <a:r>
              <a:rPr kumimoji="0" lang="fr-FR" altLang="fr-FR" sz="2000" b="0" i="0" u="none" strike="noStrike" cap="none" normalizeH="0" baseline="0" dirty="0">
                <a:ln>
                  <a:noFill/>
                </a:ln>
                <a:solidFill>
                  <a:srgbClr val="0A0A0A"/>
                </a:solidFill>
                <a:effectLst/>
                <a:latin typeface="Google Sans"/>
              </a:rPr>
              <a:t>) in cool, </a:t>
            </a:r>
            <a:r>
              <a:rPr kumimoji="0" lang="fr-FR" altLang="fr-FR" sz="2000" b="0" i="0" u="none" strike="noStrike" cap="none" normalizeH="0" baseline="0" dirty="0" err="1">
                <a:ln>
                  <a:noFill/>
                </a:ln>
                <a:solidFill>
                  <a:srgbClr val="0A0A0A"/>
                </a:solidFill>
                <a:effectLst/>
                <a:latin typeface="Google Sans"/>
              </a:rPr>
              <a:t>dark</a:t>
            </a:r>
            <a:r>
              <a:rPr kumimoji="0" lang="fr-FR" altLang="fr-FR" sz="2000" b="0" i="0" u="none" strike="noStrike" cap="none" normalizeH="0" baseline="0" dirty="0">
                <a:ln>
                  <a:noFill/>
                </a:ln>
                <a:solidFill>
                  <a:srgbClr val="0A0A0A"/>
                </a:solidFill>
                <a:effectLst/>
                <a:latin typeface="Google Sans"/>
              </a:rPr>
              <a:t> conditions to </a:t>
            </a:r>
            <a:r>
              <a:rPr kumimoji="0" lang="fr-FR" altLang="fr-FR" sz="2000" b="0" i="0" u="none" strike="noStrike" cap="none" normalizeH="0" baseline="0" dirty="0" err="1">
                <a:ln>
                  <a:noFill/>
                </a:ln>
                <a:solidFill>
                  <a:srgbClr val="0A0A0A"/>
                </a:solidFill>
                <a:effectLst/>
                <a:latin typeface="Google Sans"/>
              </a:rPr>
              <a:t>maintain</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viability</a:t>
            </a:r>
            <a:r>
              <a:rPr kumimoji="0" lang="fr-FR" altLang="fr-FR" sz="2000" b="0" i="0" u="none" strike="noStrike" cap="none" normalizeH="0" baseline="0" dirty="0">
                <a:ln>
                  <a:noFill/>
                </a:ln>
                <a:solidFill>
                  <a:srgbClr val="0A0A0A"/>
                </a:solidFill>
                <a:effectLst/>
                <a:latin typeface="Google Sans"/>
              </a:rPr>
              <a:t> for future </a:t>
            </a:r>
            <a:r>
              <a:rPr kumimoji="0" lang="fr-FR" altLang="fr-FR" sz="2000" b="0" i="0" u="none" strike="noStrike" cap="none" normalizeH="0" baseline="0" dirty="0" err="1">
                <a:ln>
                  <a:noFill/>
                </a:ln>
                <a:solidFill>
                  <a:srgbClr val="0A0A0A"/>
                </a:solidFill>
                <a:effectLst/>
                <a:latin typeface="Google Sans"/>
              </a:rPr>
              <a:t>planting</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with</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specific</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methods</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varying</a:t>
            </a:r>
            <a:r>
              <a:rPr kumimoji="0" lang="fr-FR" altLang="fr-FR" sz="2000" b="0" i="0" u="none" strike="noStrike" cap="none" normalizeH="0" baseline="0" dirty="0">
                <a:ln>
                  <a:noFill/>
                </a:ln>
                <a:solidFill>
                  <a:srgbClr val="0A0A0A"/>
                </a:solidFill>
                <a:effectLst/>
                <a:latin typeface="Google Sans"/>
              </a:rPr>
              <a:t> by plant type. </a:t>
            </a:r>
            <a:r>
              <a:rPr kumimoji="0" lang="fr-FR" altLang="fr-FR" sz="2000" b="0" i="0" u="none" strike="noStrike" cap="none" normalizeH="0" baseline="0" dirty="0" err="1">
                <a:ln>
                  <a:noFill/>
                </a:ln>
                <a:solidFill>
                  <a:srgbClr val="0A0A0A"/>
                </a:solidFill>
                <a:effectLst/>
                <a:latin typeface="Google Sans"/>
              </a:rPr>
              <a:t>Proper</a:t>
            </a:r>
            <a:r>
              <a:rPr kumimoji="0" lang="fr-FR" altLang="fr-FR" sz="2000" b="0" i="0" u="none" strike="noStrike" cap="none" normalizeH="0" baseline="0" dirty="0">
                <a:ln>
                  <a:noFill/>
                </a:ln>
                <a:solidFill>
                  <a:srgbClr val="0A0A0A"/>
                </a:solidFill>
                <a:effectLst/>
                <a:latin typeface="Google Sans"/>
              </a:rPr>
              <a:t> drying </a:t>
            </a:r>
            <a:r>
              <a:rPr kumimoji="0" lang="fr-FR" altLang="fr-FR" sz="2000" b="0" i="0" u="none" strike="noStrike" cap="none" normalizeH="0" baseline="0" dirty="0" err="1">
                <a:ln>
                  <a:noFill/>
                </a:ln>
                <a:solidFill>
                  <a:srgbClr val="0A0A0A"/>
                </a:solidFill>
                <a:effectLst/>
                <a:latin typeface="Google Sans"/>
              </a:rPr>
              <a:t>is</a:t>
            </a:r>
            <a:r>
              <a:rPr kumimoji="0" lang="fr-FR" altLang="fr-FR" sz="2000" b="0" i="0" u="none" strike="noStrike" cap="none" normalizeH="0" baseline="0" dirty="0">
                <a:ln>
                  <a:noFill/>
                </a:ln>
                <a:solidFill>
                  <a:srgbClr val="0A0A0A"/>
                </a:solidFill>
                <a:effectLst/>
                <a:latin typeface="Google Sans"/>
              </a:rPr>
              <a:t> key,</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followed</a:t>
            </a:r>
            <a:r>
              <a:rPr kumimoji="0" lang="fr-FR" altLang="fr-FR" sz="2000" b="0" i="0" u="none" strike="noStrike" cap="none" normalizeH="0" baseline="0" dirty="0">
                <a:ln>
                  <a:noFill/>
                </a:ln>
                <a:solidFill>
                  <a:srgbClr val="0A0A0A"/>
                </a:solidFill>
                <a:effectLst/>
                <a:latin typeface="Google Sans"/>
              </a:rPr>
              <a:t> by </a:t>
            </a:r>
            <a:r>
              <a:rPr kumimoji="0" lang="fr-FR" altLang="fr-FR" sz="2000" b="0" i="0" u="none" strike="noStrike" cap="none" normalizeH="0" baseline="0" dirty="0" err="1">
                <a:ln>
                  <a:noFill/>
                </a:ln>
                <a:solidFill>
                  <a:srgbClr val="0A0A0A"/>
                </a:solidFill>
                <a:effectLst/>
                <a:latin typeface="Google Sans"/>
              </a:rPr>
              <a:t>careful</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processing</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threshing</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cleaning</a:t>
            </a:r>
            <a:r>
              <a:rPr kumimoji="0" lang="fr-FR" altLang="fr-FR" sz="2000" b="0" i="0" u="none" strike="noStrike" cap="none" normalizeH="0" baseline="0" dirty="0">
                <a:ln>
                  <a:noFill/>
                </a:ln>
                <a:solidFill>
                  <a:srgbClr val="0A0A0A"/>
                </a:solidFill>
                <a:effectLst/>
                <a:latin typeface="Google Sans"/>
              </a:rPr>
              <a:t>) and packaging, </a:t>
            </a:r>
            <a:r>
              <a:rPr kumimoji="0" lang="fr-FR" altLang="fr-FR" sz="2000" b="0" i="0" u="none" strike="noStrike" cap="none" normalizeH="0" baseline="0" dirty="0" err="1">
                <a:ln>
                  <a:noFill/>
                </a:ln>
                <a:solidFill>
                  <a:srgbClr val="0A0A0A"/>
                </a:solidFill>
                <a:effectLst/>
                <a:latin typeface="Google Sans"/>
              </a:rPr>
              <a:t>ensuring</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moisture</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is</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controlled</a:t>
            </a:r>
            <a:r>
              <a:rPr kumimoji="0" lang="fr-FR" altLang="fr-FR" sz="2000" b="0" i="0" u="none" strike="noStrike" cap="none" normalizeH="0" baseline="0" dirty="0">
                <a:ln>
                  <a:noFill/>
                </a:ln>
                <a:solidFill>
                  <a:srgbClr val="0A0A0A"/>
                </a:solidFill>
                <a:effectLst/>
                <a:latin typeface="Google Sans"/>
              </a:rPr>
              <a:t> for long-</a:t>
            </a:r>
            <a:r>
              <a:rPr kumimoji="0" lang="fr-FR" altLang="fr-FR" sz="2000" b="0" i="0" u="none" strike="noStrike" cap="none" normalizeH="0" baseline="0" dirty="0" err="1">
                <a:ln>
                  <a:noFill/>
                </a:ln>
                <a:solidFill>
                  <a:srgbClr val="0A0A0A"/>
                </a:solidFill>
                <a:effectLst/>
                <a:latin typeface="Google Sans"/>
              </a:rPr>
              <a:t>term</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success</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according</a:t>
            </a:r>
            <a:r>
              <a:rPr kumimoji="0" lang="fr-FR" altLang="fr-FR" sz="2000" b="0" i="0" u="none" strike="noStrike" cap="none" normalizeH="0" baseline="0" dirty="0">
                <a:ln>
                  <a:noFill/>
                </a:ln>
                <a:solidFill>
                  <a:srgbClr val="0A0A0A"/>
                </a:solidFill>
                <a:effectLst/>
                <a:latin typeface="Google Sans"/>
              </a:rPr>
              <a:t> to an article </a:t>
            </a:r>
            <a:r>
              <a:rPr kumimoji="0" lang="fr-FR" altLang="fr-FR" sz="2000" b="0" i="0" u="none" strike="noStrike" cap="none" normalizeH="0" baseline="0" dirty="0" err="1">
                <a:ln>
                  <a:noFill/>
                </a:ln>
                <a:solidFill>
                  <a:srgbClr val="0A0A0A"/>
                </a:solidFill>
                <a:effectLst/>
                <a:latin typeface="Google Sans"/>
              </a:rPr>
              <a:t>from</a:t>
            </a:r>
            <a:r>
              <a:rPr kumimoji="0" lang="fr-FR" altLang="fr-FR" sz="2000" b="0" i="0" u="none" strike="noStrike" cap="none" normalizeH="0" baseline="0" dirty="0">
                <a:ln>
                  <a:noFill/>
                </a:ln>
                <a:solidFill>
                  <a:srgbClr val="0A0A0A"/>
                </a:solidFill>
                <a:effectLst/>
                <a:latin typeface="Google Sans"/>
              </a:rPr>
              <a:t> the </a:t>
            </a:r>
            <a:r>
              <a:rPr kumimoji="0" lang="fr-FR" altLang="fr-FR" sz="2000" b="0" i="0" u="none" strike="noStrike" cap="none" normalizeH="0" baseline="0" dirty="0" err="1">
                <a:ln>
                  <a:noFill/>
                </a:ln>
                <a:solidFill>
                  <a:srgbClr val="0A0A0A"/>
                </a:solidFill>
                <a:effectLst/>
                <a:latin typeface="Google Sans"/>
              </a:rPr>
              <a:t>University</a:t>
            </a:r>
            <a:r>
              <a:rPr kumimoji="0" lang="fr-FR" altLang="fr-FR" sz="2000" b="0" i="0" u="none" strike="noStrike" cap="none" normalizeH="0" baseline="0" dirty="0">
                <a:ln>
                  <a:noFill/>
                </a:ln>
                <a:solidFill>
                  <a:srgbClr val="0A0A0A"/>
                </a:solidFill>
                <a:effectLst/>
                <a:latin typeface="Google Sans"/>
              </a:rPr>
              <a:t> of Nairobi and</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000" b="0" i="0" u="none" strike="noStrike" cap="none" normalizeH="0" baseline="0" dirty="0">
                <a:ln>
                  <a:noFill/>
                </a:ln>
                <a:solidFill>
                  <a:srgbClr val="0A0A0A"/>
                </a:solidFill>
                <a:effectLst/>
                <a:latin typeface="Google Sans"/>
              </a:rPr>
              <a:t> the Food and Agriculture </a:t>
            </a:r>
            <a:r>
              <a:rPr kumimoji="0" lang="fr-FR" altLang="fr-FR" sz="2000" b="0" i="0" u="none" strike="noStrike" cap="none" normalizeH="0" baseline="0" dirty="0" err="1">
                <a:ln>
                  <a:noFill/>
                </a:ln>
                <a:solidFill>
                  <a:srgbClr val="0A0A0A"/>
                </a:solidFill>
                <a:effectLst/>
                <a:latin typeface="Google Sans"/>
              </a:rPr>
              <a:t>Organization</a:t>
            </a:r>
            <a:r>
              <a:rPr kumimoji="0" lang="fr-FR" altLang="fr-FR" sz="2000" b="0" i="0" u="none" strike="noStrike" cap="none" normalizeH="0" baseline="0" dirty="0">
                <a:ln>
                  <a:noFill/>
                </a:ln>
                <a:solidFill>
                  <a:srgbClr val="0A0A0A"/>
                </a:solidFill>
                <a:effectLst/>
                <a:latin typeface="Google Sans"/>
              </a:rPr>
              <a:t>. </a:t>
            </a:r>
            <a:endParaRPr kumimoji="0" lang="fr-FR" altLang="fr-FR"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1" i="0" u="none" strike="noStrike" cap="none" normalizeH="0" baseline="0" dirty="0" err="1">
                <a:ln>
                  <a:noFill/>
                </a:ln>
                <a:solidFill>
                  <a:srgbClr val="001D35"/>
                </a:solidFill>
                <a:effectLst/>
                <a:latin typeface="Google Sans"/>
              </a:rPr>
              <a:t>Harvesting</a:t>
            </a:r>
            <a:r>
              <a:rPr kumimoji="0" lang="fr-FR" altLang="fr-FR" sz="2400" b="1" i="0" u="none" strike="noStrike" cap="none" normalizeH="0" baseline="0" dirty="0">
                <a:ln>
                  <a:noFill/>
                </a:ln>
                <a:solidFill>
                  <a:srgbClr val="001D35"/>
                </a:solidFill>
                <a:effectLst/>
                <a:latin typeface="Google Sans"/>
              </a:rPr>
              <a:t> &amp; </a:t>
            </a:r>
            <a:r>
              <a:rPr kumimoji="0" lang="fr-FR" altLang="fr-FR" sz="2400" b="1" i="0" u="none" strike="noStrike" cap="none" normalizeH="0" baseline="0" dirty="0">
                <a:ln>
                  <a:noFill/>
                </a:ln>
                <a:solidFill>
                  <a:srgbClr val="001D35"/>
                </a:solidFill>
                <a:effectLst/>
                <a:latin typeface="Google Sans"/>
                <a:hlinkClick r:id="rId2"/>
              </a:rPr>
              <a:t>Drying</a:t>
            </a:r>
            <a:endParaRPr kumimoji="0" lang="fr-FR" altLang="fr-FR"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fr-FR" altLang="fr-FR" sz="2000" b="1" i="0" u="none" strike="noStrike" cap="none" normalizeH="0" baseline="0" dirty="0">
                <a:ln>
                  <a:noFill/>
                </a:ln>
                <a:solidFill>
                  <a:srgbClr val="0A0A0A"/>
                </a:solidFill>
                <a:effectLst/>
                <a:latin typeface="Google Sans"/>
              </a:rPr>
              <a:t>Timing:</a:t>
            </a:r>
            <a:r>
              <a:rPr kumimoji="0" lang="fr-FR" altLang="fr-FR" sz="2000" b="0" i="0" u="none" strike="noStrike" cap="none" normalizeH="0" baseline="0" dirty="0">
                <a:ln>
                  <a:noFill/>
                </a:ln>
                <a:solidFill>
                  <a:srgbClr val="0A0A0A"/>
                </a:solidFill>
                <a:effectLst/>
                <a:latin typeface="Google Sans"/>
              </a:rPr>
              <a:t> Harvest </a:t>
            </a:r>
            <a:r>
              <a:rPr kumimoji="0" lang="fr-FR" altLang="fr-FR" sz="2000" b="0" i="0" u="none" strike="noStrike" cap="none" normalizeH="0" baseline="0" dirty="0" err="1">
                <a:ln>
                  <a:noFill/>
                </a:ln>
                <a:solidFill>
                  <a:srgbClr val="0A0A0A"/>
                </a:solidFill>
                <a:effectLst/>
                <a:latin typeface="Google Sans"/>
              </a:rPr>
              <a:t>when</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seeds</a:t>
            </a:r>
            <a:r>
              <a:rPr kumimoji="0" lang="fr-FR" altLang="fr-FR" sz="2000" b="0" i="0" u="none" strike="noStrike" cap="none" normalizeH="0" baseline="0" dirty="0">
                <a:ln>
                  <a:noFill/>
                </a:ln>
                <a:solidFill>
                  <a:srgbClr val="0A0A0A"/>
                </a:solidFill>
                <a:effectLst/>
                <a:latin typeface="Google Sans"/>
              </a:rPr>
              <a:t> are </a:t>
            </a:r>
            <a:r>
              <a:rPr kumimoji="0" lang="fr-FR" altLang="fr-FR" sz="2000" b="0" i="0" u="none" strike="noStrike" cap="none" normalizeH="0" baseline="0" dirty="0" err="1">
                <a:ln>
                  <a:noFill/>
                </a:ln>
                <a:solidFill>
                  <a:srgbClr val="0A0A0A"/>
                </a:solidFill>
                <a:effectLst/>
                <a:latin typeface="Google Sans"/>
              </a:rPr>
              <a:t>fully</a:t>
            </a:r>
            <a:r>
              <a:rPr kumimoji="0" lang="fr-FR" altLang="fr-FR" sz="2000" b="0" i="0" u="none" strike="noStrike" cap="none" normalizeH="0" baseline="0" dirty="0">
                <a:ln>
                  <a:noFill/>
                </a:ln>
                <a:solidFill>
                  <a:srgbClr val="0A0A0A"/>
                </a:solidFill>
                <a:effectLst/>
                <a:latin typeface="Google Sans"/>
              </a:rPr>
              <a:t> mature (e.g., </a:t>
            </a:r>
            <a:r>
              <a:rPr kumimoji="0" lang="fr-FR" altLang="fr-FR" sz="2000" b="0" i="0" u="none" strike="noStrike" cap="none" normalizeH="0" baseline="0" dirty="0" err="1">
                <a:ln>
                  <a:noFill/>
                </a:ln>
                <a:solidFill>
                  <a:srgbClr val="0A0A0A"/>
                </a:solidFill>
                <a:effectLst/>
                <a:latin typeface="Google Sans"/>
              </a:rPr>
              <a:t>pods</a:t>
            </a:r>
            <a:r>
              <a:rPr kumimoji="0" lang="fr-FR" altLang="fr-FR" sz="2000" b="0" i="0" u="none" strike="noStrike" cap="none" normalizeH="0" baseline="0" dirty="0">
                <a:ln>
                  <a:noFill/>
                </a:ln>
                <a:solidFill>
                  <a:srgbClr val="0A0A0A"/>
                </a:solidFill>
                <a:effectLst/>
                <a:latin typeface="Google Sans"/>
              </a:rPr>
              <a:t> dry and </a:t>
            </a:r>
            <a:r>
              <a:rPr kumimoji="0" lang="fr-FR" altLang="fr-FR" sz="2000" b="0" i="0" u="none" strike="noStrike" cap="none" normalizeH="0" baseline="0" dirty="0" err="1">
                <a:ln>
                  <a:noFill/>
                </a:ln>
                <a:solidFill>
                  <a:srgbClr val="0A0A0A"/>
                </a:solidFill>
                <a:effectLst/>
                <a:latin typeface="Google Sans"/>
              </a:rPr>
              <a:t>brittle</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heads</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brown</a:t>
            </a:r>
            <a:r>
              <a:rPr kumimoji="0" lang="fr-FR" altLang="fr-FR" sz="2000"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fr-FR" altLang="fr-FR" sz="2000" b="1" i="0" u="none" strike="noStrike" cap="none" normalizeH="0" baseline="0" dirty="0">
                <a:ln>
                  <a:noFill/>
                </a:ln>
                <a:solidFill>
                  <a:srgbClr val="0A0A0A"/>
                </a:solidFill>
                <a:effectLst/>
                <a:latin typeface="Google Sans"/>
              </a:rPr>
              <a:t>Initial Drying:</a:t>
            </a:r>
            <a:r>
              <a:rPr kumimoji="0" lang="fr-FR" altLang="fr-FR" sz="2000" b="0" i="0" u="none" strike="noStrike" cap="none" normalizeH="0" baseline="0" dirty="0">
                <a:ln>
                  <a:noFill/>
                </a:ln>
                <a:solidFill>
                  <a:srgbClr val="0A0A0A"/>
                </a:solidFill>
                <a:effectLst/>
                <a:latin typeface="Google Sans"/>
              </a:rPr>
              <a:t> Spread </a:t>
            </a:r>
            <a:r>
              <a:rPr kumimoji="0" lang="fr-FR" altLang="fr-FR" sz="2000" b="0" i="0" u="none" strike="noStrike" cap="none" normalizeH="0" baseline="0" dirty="0" err="1">
                <a:ln>
                  <a:noFill/>
                </a:ln>
                <a:solidFill>
                  <a:srgbClr val="0A0A0A"/>
                </a:solidFill>
                <a:effectLst/>
                <a:latin typeface="Google Sans"/>
              </a:rPr>
              <a:t>seeds</a:t>
            </a:r>
            <a:r>
              <a:rPr kumimoji="0" lang="fr-FR" altLang="fr-FR" sz="2000" b="0" i="0" u="none" strike="noStrike" cap="none" normalizeH="0" baseline="0" dirty="0">
                <a:ln>
                  <a:noFill/>
                </a:ln>
                <a:solidFill>
                  <a:srgbClr val="0A0A0A"/>
                </a:solidFill>
                <a:effectLst/>
                <a:latin typeface="Google Sans"/>
              </a:rPr>
              <a:t> in a single layer on </a:t>
            </a:r>
            <a:r>
              <a:rPr kumimoji="0" lang="fr-FR" altLang="fr-FR" sz="2000" b="0" i="0" u="none" strike="noStrike" cap="none" normalizeH="0" baseline="0" dirty="0" err="1">
                <a:ln>
                  <a:noFill/>
                </a:ln>
                <a:solidFill>
                  <a:srgbClr val="0A0A0A"/>
                </a:solidFill>
                <a:effectLst/>
                <a:latin typeface="Google Sans"/>
              </a:rPr>
              <a:t>paper</a:t>
            </a:r>
            <a:r>
              <a:rPr kumimoji="0" lang="fr-FR" altLang="fr-FR" sz="2000" b="0" i="0" u="none" strike="noStrike" cap="none" normalizeH="0" baseline="0" dirty="0">
                <a:ln>
                  <a:noFill/>
                </a:ln>
                <a:solidFill>
                  <a:srgbClr val="0A0A0A"/>
                </a:solidFill>
                <a:effectLst/>
                <a:latin typeface="Google Sans"/>
              </a:rPr>
              <a:t> or screens in a </a:t>
            </a:r>
            <a:r>
              <a:rPr kumimoji="0" lang="fr-FR" altLang="fr-FR" sz="2000" b="0" i="0" u="none" strike="noStrike" cap="none" normalizeH="0" baseline="0" dirty="0" err="1">
                <a:ln>
                  <a:noFill/>
                </a:ln>
                <a:solidFill>
                  <a:srgbClr val="0A0A0A"/>
                </a:solidFill>
                <a:effectLst/>
                <a:latin typeface="Google Sans"/>
              </a:rPr>
              <a:t>well-ventilated</a:t>
            </a:r>
            <a:r>
              <a:rPr kumimoji="0" lang="fr-FR" altLang="fr-FR" sz="2000" b="0" i="0" u="none" strike="noStrike" cap="none" normalizeH="0" baseline="0" dirty="0">
                <a:ln>
                  <a:noFill/>
                </a:ln>
                <a:solidFill>
                  <a:srgbClr val="0A0A0A"/>
                </a:solidFill>
                <a:effectLst/>
                <a:latin typeface="Google Sans"/>
              </a:rPr>
              <a:t>, cool, dry spot, </a:t>
            </a:r>
            <a:r>
              <a:rPr kumimoji="0" lang="fr-FR" altLang="fr-FR" sz="2000" b="0" i="0" u="none" strike="noStrike" cap="none" normalizeH="0" baseline="0" dirty="0" err="1">
                <a:ln>
                  <a:noFill/>
                </a:ln>
                <a:solidFill>
                  <a:srgbClr val="0A0A0A"/>
                </a:solidFill>
                <a:effectLst/>
                <a:latin typeface="Google Sans"/>
              </a:rPr>
              <a:t>changing</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paper</a:t>
            </a:r>
            <a:r>
              <a:rPr kumimoji="0" lang="fr-FR" altLang="fr-FR" sz="2000" b="0" i="0" u="none" strike="noStrike" cap="none" normalizeH="0" baseline="0" dirty="0">
                <a:ln>
                  <a:noFill/>
                </a:ln>
                <a:solidFill>
                  <a:srgbClr val="0A0A0A"/>
                </a:solidFill>
                <a:effectLst/>
                <a:latin typeface="Google Sans"/>
              </a:rPr>
              <a:t> and </a:t>
            </a:r>
            <a:r>
              <a:rPr kumimoji="0" lang="fr-FR" altLang="fr-FR" sz="2000" b="0" i="0" u="none" strike="noStrike" cap="none" normalizeH="0" baseline="0" dirty="0" err="1">
                <a:ln>
                  <a:noFill/>
                </a:ln>
                <a:solidFill>
                  <a:srgbClr val="0A0A0A"/>
                </a:solidFill>
                <a:effectLst/>
                <a:latin typeface="Google Sans"/>
              </a:rPr>
              <a:t>turning</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seeds</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regularly</a:t>
            </a:r>
            <a:r>
              <a:rPr kumimoji="0" lang="fr-FR" altLang="fr-FR" sz="2000" b="0" i="0" u="none" strike="noStrike" cap="none" normalizeH="0" baseline="0" dirty="0">
                <a:ln>
                  <a:noFill/>
                </a:ln>
                <a:solidFill>
                  <a:srgbClr val="0A0A0A"/>
                </a:solidFill>
                <a:effectLst/>
                <a:latin typeface="Google Sans"/>
              </a:rPr>
              <a:t> to </a:t>
            </a:r>
            <a:r>
              <a:rPr kumimoji="0" lang="fr-FR" altLang="fr-FR" sz="2000" b="0" i="0" u="none" strike="noStrike" cap="none" normalizeH="0" baseline="0" dirty="0" err="1">
                <a:ln>
                  <a:noFill/>
                </a:ln>
                <a:solidFill>
                  <a:srgbClr val="0A0A0A"/>
                </a:solidFill>
                <a:effectLst/>
                <a:latin typeface="Google Sans"/>
              </a:rPr>
              <a:t>prevent</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mold</a:t>
            </a:r>
            <a:r>
              <a:rPr kumimoji="0" lang="fr-FR" altLang="fr-FR" sz="2000"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fr-FR" altLang="fr-FR" sz="2000" b="1" i="0" u="none" strike="noStrike" cap="none" normalizeH="0" baseline="0" dirty="0" err="1">
                <a:ln>
                  <a:noFill/>
                </a:ln>
                <a:solidFill>
                  <a:srgbClr val="0A0A0A"/>
                </a:solidFill>
                <a:effectLst/>
                <a:latin typeface="Google Sans"/>
              </a:rPr>
              <a:t>Threshing</a:t>
            </a:r>
            <a:r>
              <a:rPr kumimoji="0" lang="fr-FR" altLang="fr-FR" sz="2000" b="1" i="0" u="none" strike="noStrike" cap="none" normalizeH="0" baseline="0" dirty="0">
                <a:ln>
                  <a:noFill/>
                </a:ln>
                <a:solidFill>
                  <a:srgbClr val="0A0A0A"/>
                </a:solidFill>
                <a:effectLst/>
                <a:latin typeface="Google Sans"/>
              </a:rPr>
              <a:t>/Extraction:</a:t>
            </a:r>
            <a:r>
              <a:rPr kumimoji="0" lang="fr-FR" altLang="fr-FR" sz="2000" b="0" i="0" u="none" strike="noStrike" cap="none" normalizeH="0" baseline="0" dirty="0">
                <a:ln>
                  <a:noFill/>
                </a:ln>
                <a:solidFill>
                  <a:srgbClr val="0A0A0A"/>
                </a:solidFill>
                <a:effectLst/>
                <a:latin typeface="Google Sans"/>
              </a:rPr>
              <a:t> Once </a:t>
            </a:r>
            <a:r>
              <a:rPr kumimoji="0" lang="fr-FR" altLang="fr-FR" sz="2000" b="0" i="0" u="none" strike="noStrike" cap="none" normalizeH="0" baseline="0" dirty="0" err="1">
                <a:ln>
                  <a:noFill/>
                </a:ln>
                <a:solidFill>
                  <a:srgbClr val="0A0A0A"/>
                </a:solidFill>
                <a:effectLst/>
                <a:latin typeface="Google Sans"/>
              </a:rPr>
              <a:t>completely</a:t>
            </a:r>
            <a:r>
              <a:rPr kumimoji="0" lang="fr-FR" altLang="fr-FR" sz="2000" b="0" i="0" u="none" strike="noStrike" cap="none" normalizeH="0" baseline="0" dirty="0">
                <a:ln>
                  <a:noFill/>
                </a:ln>
                <a:solidFill>
                  <a:srgbClr val="0A0A0A"/>
                </a:solidFill>
                <a:effectLst/>
                <a:latin typeface="Google Sans"/>
              </a:rPr>
              <a:t> dry (7-14 </a:t>
            </a:r>
            <a:r>
              <a:rPr kumimoji="0" lang="fr-FR" altLang="fr-FR" sz="2000" b="0" i="0" u="none" strike="noStrike" cap="none" normalizeH="0" baseline="0" dirty="0" err="1">
                <a:ln>
                  <a:noFill/>
                </a:ln>
                <a:solidFill>
                  <a:srgbClr val="0A0A0A"/>
                </a:solidFill>
                <a:effectLst/>
                <a:latin typeface="Google Sans"/>
              </a:rPr>
              <a:t>days</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gently</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tap</a:t>
            </a:r>
            <a:r>
              <a:rPr kumimoji="0" lang="fr-FR" altLang="fr-FR" sz="2000" b="0" i="0" u="none" strike="noStrike" cap="none" normalizeH="0" baseline="0" dirty="0">
                <a:ln>
                  <a:noFill/>
                </a:ln>
                <a:solidFill>
                  <a:srgbClr val="0A0A0A"/>
                </a:solidFill>
                <a:effectLst/>
                <a:latin typeface="Google Sans"/>
              </a:rPr>
              <a:t> or </a:t>
            </a:r>
            <a:r>
              <a:rPr kumimoji="0" lang="fr-FR" altLang="fr-FR" sz="2000" b="0" i="0" u="none" strike="noStrike" cap="none" normalizeH="0" baseline="0" dirty="0" err="1">
                <a:ln>
                  <a:noFill/>
                </a:ln>
                <a:solidFill>
                  <a:srgbClr val="0A0A0A"/>
                </a:solidFill>
                <a:effectLst/>
                <a:latin typeface="Google Sans"/>
              </a:rPr>
              <a:t>rub</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seeds</a:t>
            </a:r>
            <a:r>
              <a:rPr kumimoji="0" lang="fr-FR" altLang="fr-FR" sz="2000" b="0" i="0" u="none" strike="noStrike" cap="none" normalizeH="0" baseline="0" dirty="0">
                <a:ln>
                  <a:noFill/>
                </a:ln>
                <a:solidFill>
                  <a:srgbClr val="0A0A0A"/>
                </a:solidFill>
                <a:effectLst/>
                <a:latin typeface="Google Sans"/>
              </a:rPr>
              <a:t> to </a:t>
            </a:r>
            <a:r>
              <a:rPr kumimoji="0" lang="fr-FR" altLang="fr-FR" sz="2000" b="0" i="0" u="none" strike="noStrike" cap="none" normalizeH="0" baseline="0" dirty="0" err="1">
                <a:ln>
                  <a:noFill/>
                </a:ln>
                <a:solidFill>
                  <a:srgbClr val="0A0A0A"/>
                </a:solidFill>
                <a:effectLst/>
                <a:latin typeface="Google Sans"/>
              </a:rPr>
              <a:t>separate</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them</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from</a:t>
            </a:r>
            <a:r>
              <a:rPr kumimoji="0" lang="fr-FR" altLang="fr-FR" sz="2000" b="0" i="0" u="none" strike="noStrike" cap="none" normalizeH="0" baseline="0" dirty="0">
                <a:ln>
                  <a:noFill/>
                </a:ln>
                <a:solidFill>
                  <a:srgbClr val="0A0A0A"/>
                </a:solidFill>
                <a:effectLst/>
                <a:latin typeface="Google Sans"/>
              </a:rPr>
              <a:t> plant </a:t>
            </a:r>
            <a:r>
              <a:rPr kumimoji="0" lang="fr-FR" altLang="fr-FR" sz="2000" b="0" i="0" u="none" strike="noStrike" cap="none" normalizeH="0" baseline="0" dirty="0" err="1">
                <a:ln>
                  <a:noFill/>
                </a:ln>
                <a:solidFill>
                  <a:srgbClr val="0A0A0A"/>
                </a:solidFill>
                <a:effectLst/>
                <a:latin typeface="Google Sans"/>
              </a:rPr>
              <a:t>material</a:t>
            </a:r>
            <a:r>
              <a:rPr kumimoji="0" lang="fr-FR" altLang="fr-FR" sz="2000"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fr-FR" altLang="fr-FR" sz="2000" b="1" i="0" u="none" strike="noStrike" cap="none" normalizeH="0" baseline="0" dirty="0" err="1">
                <a:ln>
                  <a:noFill/>
                </a:ln>
                <a:solidFill>
                  <a:srgbClr val="0A0A0A"/>
                </a:solidFill>
                <a:effectLst/>
                <a:latin typeface="Google Sans"/>
              </a:rPr>
              <a:t>Special</a:t>
            </a:r>
            <a:r>
              <a:rPr kumimoji="0" lang="fr-FR" altLang="fr-FR" sz="2000" b="1" i="0" u="none" strike="noStrike" cap="none" normalizeH="0" baseline="0" dirty="0">
                <a:ln>
                  <a:noFill/>
                </a:ln>
                <a:solidFill>
                  <a:srgbClr val="0A0A0A"/>
                </a:solidFill>
                <a:effectLst/>
                <a:latin typeface="Google Sans"/>
              </a:rPr>
              <a:t> Cases:</a:t>
            </a:r>
            <a:r>
              <a:rPr kumimoji="0" lang="fr-FR" altLang="fr-FR" sz="2000" b="0" i="0" u="none" strike="noStrike" cap="none" normalizeH="0" baseline="0" dirty="0">
                <a:ln>
                  <a:noFill/>
                </a:ln>
                <a:solidFill>
                  <a:srgbClr val="0A0A0A"/>
                </a:solidFill>
                <a:effectLst/>
                <a:latin typeface="Google Sans"/>
              </a:rPr>
              <a:t> Fruit </a:t>
            </a:r>
            <a:r>
              <a:rPr kumimoji="0" lang="fr-FR" altLang="fr-FR" sz="2000" b="0" i="0" u="none" strike="noStrike" cap="none" normalizeH="0" baseline="0" dirty="0" err="1">
                <a:ln>
                  <a:noFill/>
                </a:ln>
                <a:solidFill>
                  <a:srgbClr val="0A0A0A"/>
                </a:solidFill>
                <a:effectLst/>
                <a:latin typeface="Google Sans"/>
              </a:rPr>
              <a:t>seeds</a:t>
            </a:r>
            <a:r>
              <a:rPr kumimoji="0" lang="fr-FR" altLang="fr-FR" sz="2000" b="0" i="0" u="none" strike="noStrike" cap="none" normalizeH="0" baseline="0" dirty="0">
                <a:ln>
                  <a:noFill/>
                </a:ln>
                <a:solidFill>
                  <a:srgbClr val="0A0A0A"/>
                </a:solidFill>
                <a:effectLst/>
                <a:latin typeface="Google Sans"/>
              </a:rPr>
              <a:t> (like </a:t>
            </a:r>
            <a:r>
              <a:rPr kumimoji="0" lang="fr-FR" altLang="fr-FR" sz="2000" b="0" i="0" u="none" strike="noStrike" cap="none" normalizeH="0" baseline="0" dirty="0" err="1">
                <a:ln>
                  <a:noFill/>
                </a:ln>
                <a:solidFill>
                  <a:srgbClr val="0A0A0A"/>
                </a:solidFill>
                <a:effectLst/>
                <a:latin typeface="Google Sans"/>
              </a:rPr>
              <a:t>tomato</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pepper</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need</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pulp</a:t>
            </a:r>
            <a:r>
              <a:rPr kumimoji="0" lang="fr-FR" altLang="fr-FR" sz="2000" b="0" i="0" u="none" strike="noStrike" cap="none" normalizeH="0" baseline="0" dirty="0">
                <a:ln>
                  <a:noFill/>
                </a:ln>
                <a:solidFill>
                  <a:srgbClr val="0A0A0A"/>
                </a:solidFill>
                <a:effectLst/>
                <a:latin typeface="Google Sans"/>
              </a:rPr>
              <a:t>/</a:t>
            </a:r>
            <a:r>
              <a:rPr kumimoji="0" lang="fr-FR" altLang="fr-FR" sz="2000" b="0" i="0" u="none" strike="noStrike" cap="none" normalizeH="0" baseline="0" dirty="0" err="1">
                <a:ln>
                  <a:noFill/>
                </a:ln>
                <a:solidFill>
                  <a:srgbClr val="0A0A0A"/>
                </a:solidFill>
                <a:effectLst/>
                <a:latin typeface="Google Sans"/>
              </a:rPr>
              <a:t>liquid</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removed</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sometimes</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requiring</a:t>
            </a:r>
            <a:r>
              <a:rPr kumimoji="0" lang="fr-FR" altLang="fr-FR" sz="2000" b="0" i="0" u="none" strike="noStrike" cap="none" normalizeH="0" baseline="0" dirty="0">
                <a:ln>
                  <a:noFill/>
                </a:ln>
                <a:solidFill>
                  <a:srgbClr val="0A0A0A"/>
                </a:solidFill>
                <a:effectLst/>
                <a:latin typeface="Google Sans"/>
              </a:rPr>
              <a:t> </a:t>
            </a:r>
            <a:r>
              <a:rPr kumimoji="0" lang="fr-FR" altLang="fr-FR" sz="2000" b="0" i="0" u="none" strike="noStrike" cap="none" normalizeH="0" baseline="0" dirty="0" err="1">
                <a:ln>
                  <a:noFill/>
                </a:ln>
                <a:solidFill>
                  <a:srgbClr val="0A0A0A"/>
                </a:solidFill>
                <a:effectLst/>
                <a:latin typeface="Google Sans"/>
              </a:rPr>
              <a:t>washing</a:t>
            </a:r>
            <a:r>
              <a:rPr kumimoji="0" lang="fr-FR" altLang="fr-FR" sz="2000" b="0" i="0" u="none" strike="noStrike" cap="none" normalizeH="0" baseline="0" dirty="0">
                <a:ln>
                  <a:noFill/>
                </a:ln>
                <a:solidFill>
                  <a:srgbClr val="0A0A0A"/>
                </a:solidFill>
                <a:effectLst/>
                <a:latin typeface="Google Sans"/>
              </a:rPr>
              <a:t> and </a:t>
            </a:r>
            <a:r>
              <a:rPr kumimoji="0" lang="fr-FR" altLang="fr-FR" sz="2000" b="0" i="0" u="none" strike="noStrike" cap="none" normalizeH="0" baseline="0" dirty="0" err="1">
                <a:ln>
                  <a:noFill/>
                </a:ln>
                <a:solidFill>
                  <a:srgbClr val="0A0A0A"/>
                </a:solidFill>
                <a:effectLst/>
                <a:latin typeface="Google Sans"/>
              </a:rPr>
              <a:t>thorough</a:t>
            </a:r>
            <a:r>
              <a:rPr kumimoji="0" lang="fr-FR" altLang="fr-FR" sz="2000" b="0" i="0" u="none" strike="noStrike" cap="none" normalizeH="0" baseline="0" dirty="0">
                <a:ln>
                  <a:noFill/>
                </a:ln>
                <a:solidFill>
                  <a:srgbClr val="0A0A0A"/>
                </a:solidFill>
                <a:effectLst/>
                <a:latin typeface="Google Sans"/>
              </a:rPr>
              <a:t> drying on </a:t>
            </a:r>
            <a:r>
              <a:rPr kumimoji="0" lang="fr-FR" altLang="fr-FR" sz="2000" b="0" i="0" u="none" strike="noStrike" cap="none" normalizeH="0" baseline="0" dirty="0" err="1">
                <a:ln>
                  <a:noFill/>
                </a:ln>
                <a:solidFill>
                  <a:srgbClr val="0A0A0A"/>
                </a:solidFill>
                <a:effectLst/>
                <a:latin typeface="Google Sans"/>
              </a:rPr>
              <a:t>cloth</a:t>
            </a:r>
            <a:r>
              <a:rPr kumimoji="0" lang="fr-FR" altLang="fr-FR" sz="2000" b="0" i="0" u="none" strike="noStrike" cap="none" normalizeH="0" baseline="0" dirty="0">
                <a:ln>
                  <a:noFill/>
                </a:ln>
                <a:solidFill>
                  <a:srgbClr val="0A0A0A"/>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54919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2A5571-0803-065C-5198-61835D2C11F1}"/>
              </a:ext>
            </a:extLst>
          </p:cNvPr>
          <p:cNvSpPr>
            <a:spLocks noGrp="1"/>
          </p:cNvSpPr>
          <p:nvPr>
            <p:ph type="title"/>
          </p:nvPr>
        </p:nvSpPr>
        <p:spPr>
          <a:xfrm>
            <a:off x="419100" y="-101600"/>
            <a:ext cx="10515600" cy="1325563"/>
          </a:xfrm>
        </p:spPr>
        <p:txBody>
          <a:bodyPr/>
          <a:lstStyle/>
          <a:p>
            <a:r>
              <a:rPr lang="fr-FR" dirty="0"/>
              <a:t>Plan of part </a:t>
            </a:r>
            <a:r>
              <a:rPr lang="fr-FR" dirty="0" err="1"/>
              <a:t>two</a:t>
            </a:r>
            <a:endParaRPr lang="fr-FR" dirty="0"/>
          </a:p>
        </p:txBody>
      </p:sp>
      <p:sp>
        <p:nvSpPr>
          <p:cNvPr id="3" name="Espace réservé du contenu 2">
            <a:extLst>
              <a:ext uri="{FF2B5EF4-FFF2-40B4-BE49-F238E27FC236}">
                <a16:creationId xmlns:a16="http://schemas.microsoft.com/office/drawing/2014/main" id="{B75CC05B-B280-12A3-B97F-9024A3649290}"/>
              </a:ext>
            </a:extLst>
          </p:cNvPr>
          <p:cNvSpPr>
            <a:spLocks noGrp="1"/>
          </p:cNvSpPr>
          <p:nvPr>
            <p:ph idx="1"/>
          </p:nvPr>
        </p:nvSpPr>
        <p:spPr>
          <a:xfrm>
            <a:off x="1181100" y="904874"/>
            <a:ext cx="9001125" cy="5800725"/>
          </a:xfrm>
        </p:spPr>
        <p:txBody>
          <a:bodyPr>
            <a:normAutofit/>
          </a:bodyPr>
          <a:lstStyle/>
          <a:p>
            <a:pPr marL="0" indent="0">
              <a:buNone/>
            </a:pPr>
            <a:r>
              <a:rPr lang="fr-FR" sz="1400" b="1" dirty="0">
                <a:latin typeface="Times New Roman" panose="02020603050405020304" pitchFamily="18" charset="0"/>
                <a:cs typeface="Times New Roman" panose="02020603050405020304" pitchFamily="18" charset="0"/>
              </a:rPr>
              <a:t>1.  </a:t>
            </a:r>
            <a:r>
              <a:rPr lang="en-US" sz="1400" dirty="0">
                <a:solidFill>
                  <a:schemeClr val="accent2">
                    <a:lumMod val="75000"/>
                  </a:schemeClr>
                </a:solidFill>
                <a:latin typeface="Times New Roman" panose="02020603050405020304" pitchFamily="18" charset="0"/>
                <a:cs typeface="Times New Roman" panose="02020603050405020304" pitchFamily="18" charset="0"/>
              </a:rPr>
              <a:t>Relationship between Seed Improvement and Production</a:t>
            </a:r>
          </a:p>
          <a:p>
            <a:pPr marL="0" indent="0">
              <a:buNone/>
            </a:pPr>
            <a:r>
              <a:rPr lang="fr-FR" sz="1400" b="1" dirty="0">
                <a:latin typeface="Times New Roman" panose="02020603050405020304" pitchFamily="18" charset="0"/>
                <a:cs typeface="Times New Roman" panose="02020603050405020304" pitchFamily="18" charset="0"/>
              </a:rPr>
              <a:t>2. </a:t>
            </a:r>
            <a:r>
              <a:rPr lang="en-US" sz="1400" dirty="0">
                <a:latin typeface="Times New Roman" panose="02020603050405020304" pitchFamily="18" charset="0"/>
                <a:cs typeface="Times New Roman" panose="02020603050405020304" pitchFamily="18" charset="0"/>
              </a:rPr>
              <a:t> </a:t>
            </a:r>
            <a:r>
              <a:rPr lang="en-US" sz="1400" dirty="0">
                <a:solidFill>
                  <a:schemeClr val="accent2">
                    <a:lumMod val="75000"/>
                  </a:schemeClr>
                </a:solidFill>
                <a:latin typeface="Times New Roman" panose="02020603050405020304" pitchFamily="18" charset="0"/>
                <a:cs typeface="Times New Roman" panose="02020603050405020304" pitchFamily="18" charset="0"/>
              </a:rPr>
              <a:t>Types of Seeds</a:t>
            </a:r>
          </a:p>
          <a:p>
            <a:pPr marL="0" indent="0">
              <a:buNone/>
            </a:pPr>
            <a:r>
              <a:rPr lang="fr-FR" sz="1400" b="1" dirty="0">
                <a:solidFill>
                  <a:schemeClr val="accent2">
                    <a:lumMod val="75000"/>
                  </a:schemeClr>
                </a:solidFill>
                <a:latin typeface="Times New Roman" panose="02020603050405020304" pitchFamily="18" charset="0"/>
                <a:cs typeface="Times New Roman" panose="02020603050405020304" pitchFamily="18" charset="0"/>
              </a:rPr>
              <a:t>3. </a:t>
            </a:r>
            <a:r>
              <a:rPr lang="fr-FR" sz="1400" dirty="0" err="1">
                <a:solidFill>
                  <a:schemeClr val="accent2">
                    <a:lumMod val="75000"/>
                  </a:schemeClr>
                </a:solidFill>
                <a:latin typeface="Times New Roman" panose="02020603050405020304" pitchFamily="18" charset="0"/>
                <a:cs typeface="Times New Roman" panose="02020603050405020304" pitchFamily="18" charset="0"/>
              </a:rPr>
              <a:t>Seed</a:t>
            </a:r>
            <a:r>
              <a:rPr lang="fr-FR" sz="1400" dirty="0">
                <a:solidFill>
                  <a:schemeClr val="accent2">
                    <a:lumMod val="75000"/>
                  </a:schemeClr>
                </a:solidFill>
                <a:latin typeface="Times New Roman" panose="02020603050405020304" pitchFamily="18" charset="0"/>
                <a:cs typeface="Times New Roman" panose="02020603050405020304" pitchFamily="18" charset="0"/>
              </a:rPr>
              <a:t> production </a:t>
            </a:r>
            <a:r>
              <a:rPr lang="fr-FR" sz="1400" dirty="0" err="1">
                <a:solidFill>
                  <a:schemeClr val="accent2">
                    <a:lumMod val="75000"/>
                  </a:schemeClr>
                </a:solidFill>
                <a:latin typeface="Times New Roman" panose="02020603050405020304" pitchFamily="18" charset="0"/>
                <a:cs typeface="Times New Roman" panose="02020603050405020304" pitchFamily="18" charset="0"/>
              </a:rPr>
              <a:t>fields</a:t>
            </a:r>
            <a:r>
              <a:rPr lang="fr-FR" sz="1400" dirty="0">
                <a:solidFill>
                  <a:schemeClr val="accent2">
                    <a:lumMod val="75000"/>
                  </a:schemeClr>
                </a:solidFill>
                <a:latin typeface="Times New Roman" panose="02020603050405020304" pitchFamily="18" charset="0"/>
                <a:cs typeface="Times New Roman" panose="02020603050405020304" pitchFamily="18" charset="0"/>
              </a:rPr>
              <a:t>.</a:t>
            </a:r>
          </a:p>
          <a:p>
            <a:pPr marL="0" indent="0">
              <a:buNone/>
            </a:pPr>
            <a:r>
              <a:rPr lang="fr-FR" sz="1400" b="1" dirty="0">
                <a:latin typeface="Times New Roman" panose="02020603050405020304" pitchFamily="18" charset="0"/>
                <a:cs typeface="Times New Roman" panose="02020603050405020304" pitchFamily="18" charset="0"/>
              </a:rPr>
              <a:t>4.  </a:t>
            </a:r>
            <a:r>
              <a:rPr lang="fr-FR" sz="1400" dirty="0" err="1">
                <a:solidFill>
                  <a:schemeClr val="accent2">
                    <a:lumMod val="75000"/>
                  </a:schemeClr>
                </a:solidFill>
                <a:latin typeface="Times New Roman" panose="02020603050405020304" pitchFamily="18" charset="0"/>
                <a:cs typeface="Times New Roman" panose="02020603050405020304" pitchFamily="18" charset="0"/>
              </a:rPr>
              <a:t>Harvesting</a:t>
            </a:r>
            <a:r>
              <a:rPr lang="fr-FR" sz="1400" dirty="0">
                <a:solidFill>
                  <a:schemeClr val="accent2">
                    <a:lumMod val="75000"/>
                  </a:schemeClr>
                </a:solidFill>
                <a:latin typeface="Times New Roman" panose="02020603050405020304" pitchFamily="18" charset="0"/>
                <a:cs typeface="Times New Roman" panose="02020603050405020304" pitchFamily="18" charset="0"/>
              </a:rPr>
              <a:t> and packaging</a:t>
            </a:r>
          </a:p>
          <a:p>
            <a:pPr marL="0" indent="0">
              <a:buNone/>
            </a:pPr>
            <a:r>
              <a:rPr lang="fr-FR" sz="1400" b="1" dirty="0">
                <a:latin typeface="Times New Roman" panose="02020603050405020304" pitchFamily="18" charset="0"/>
                <a:cs typeface="Times New Roman" panose="02020603050405020304" pitchFamily="18" charset="0"/>
              </a:rPr>
              <a:t>5. </a:t>
            </a:r>
            <a:r>
              <a:rPr lang="fr-FR" sz="1400" dirty="0">
                <a:latin typeface="Times New Roman" panose="02020603050405020304" pitchFamily="18" charset="0"/>
                <a:cs typeface="Times New Roman" panose="02020603050405020304" pitchFamily="18" charset="0"/>
              </a:rPr>
              <a:t> </a:t>
            </a:r>
            <a:r>
              <a:rPr lang="fr-FR" sz="1400" dirty="0" err="1">
                <a:solidFill>
                  <a:schemeClr val="accent2">
                    <a:lumMod val="75000"/>
                  </a:schemeClr>
                </a:solidFill>
                <a:latin typeface="Times New Roman" panose="02020603050405020304" pitchFamily="18" charset="0"/>
                <a:cs typeface="Times New Roman" panose="02020603050405020304" pitchFamily="18" charset="0"/>
              </a:rPr>
              <a:t>Quality</a:t>
            </a:r>
            <a:r>
              <a:rPr lang="fr-FR" sz="1400" dirty="0">
                <a:solidFill>
                  <a:schemeClr val="accent2">
                    <a:lumMod val="75000"/>
                  </a:schemeClr>
                </a:solidFill>
                <a:latin typeface="Times New Roman" panose="02020603050405020304" pitchFamily="18" charset="0"/>
                <a:cs typeface="Times New Roman" panose="02020603050405020304" pitchFamily="18" charset="0"/>
              </a:rPr>
              <a:t> control</a:t>
            </a:r>
          </a:p>
          <a:p>
            <a:endParaRPr lang="fr-FR"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2440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37152F5C-AA7E-F25A-4158-ADBD980A6015}"/>
              </a:ext>
            </a:extLst>
          </p:cNvPr>
          <p:cNvSpPr>
            <a:spLocks noGrp="1" noChangeArrowheads="1"/>
          </p:cNvSpPr>
          <p:nvPr>
            <p:ph idx="1"/>
          </p:nvPr>
        </p:nvSpPr>
        <p:spPr bwMode="auto">
          <a:xfrm>
            <a:off x="561976" y="468976"/>
            <a:ext cx="11001374" cy="63478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3200" b="1" i="0" u="none" strike="noStrike" cap="none" normalizeH="0" baseline="0" dirty="0" err="1">
                <a:ln>
                  <a:noFill/>
                </a:ln>
                <a:solidFill>
                  <a:srgbClr val="001D35"/>
                </a:solidFill>
                <a:effectLst/>
                <a:latin typeface="Google Sans"/>
              </a:rPr>
              <a:t>Cleaning</a:t>
            </a:r>
            <a:r>
              <a:rPr kumimoji="0" lang="fr-FR" altLang="fr-FR" sz="3200" b="1" i="0" u="none" strike="noStrike" cap="none" normalizeH="0" baseline="0" dirty="0">
                <a:ln>
                  <a:noFill/>
                </a:ln>
                <a:solidFill>
                  <a:srgbClr val="001D35"/>
                </a:solidFill>
                <a:effectLst/>
                <a:latin typeface="Google Sans"/>
              </a:rPr>
              <a:t> &amp; </a:t>
            </a:r>
            <a:r>
              <a:rPr kumimoji="0" lang="fr-FR" altLang="fr-FR" sz="3200" b="1" i="0" u="none" strike="noStrike" cap="none" normalizeH="0" baseline="0" dirty="0" err="1">
                <a:ln>
                  <a:noFill/>
                </a:ln>
                <a:solidFill>
                  <a:srgbClr val="001D35"/>
                </a:solidFill>
                <a:effectLst/>
                <a:latin typeface="Google Sans"/>
                <a:hlinkClick r:id="rId2"/>
              </a:rPr>
              <a:t>Conditioning</a:t>
            </a:r>
            <a:endParaRPr kumimoji="0" lang="fr-FR" altLang="fr-FR"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fr-FR" altLang="fr-FR" b="1" i="0" u="none" strike="noStrike" cap="none" normalizeH="0" baseline="0" dirty="0" err="1">
                <a:ln>
                  <a:noFill/>
                </a:ln>
                <a:solidFill>
                  <a:srgbClr val="0A0A0A"/>
                </a:solidFill>
                <a:effectLst/>
                <a:latin typeface="Google Sans"/>
              </a:rPr>
              <a:t>Remove</a:t>
            </a:r>
            <a:r>
              <a:rPr kumimoji="0" lang="fr-FR" altLang="fr-FR" b="1" i="0" u="none" strike="noStrike" cap="none" normalizeH="0" baseline="0" dirty="0">
                <a:ln>
                  <a:noFill/>
                </a:ln>
                <a:solidFill>
                  <a:srgbClr val="0A0A0A"/>
                </a:solidFill>
                <a:effectLst/>
                <a:latin typeface="Google Sans"/>
              </a:rPr>
              <a:t> </a:t>
            </a:r>
            <a:r>
              <a:rPr kumimoji="0" lang="fr-FR" altLang="fr-FR" b="1" i="0" u="none" strike="noStrike" cap="none" normalizeH="0" baseline="0" dirty="0" err="1">
                <a:ln>
                  <a:noFill/>
                </a:ln>
                <a:solidFill>
                  <a:srgbClr val="0A0A0A"/>
                </a:solidFill>
                <a:effectLst/>
                <a:latin typeface="Google Sans"/>
              </a:rPr>
              <a:t>Impurities</a:t>
            </a:r>
            <a:r>
              <a:rPr kumimoji="0" lang="fr-FR" altLang="fr-FR" b="1" i="0" u="none" strike="noStrike" cap="none" normalizeH="0" baseline="0" dirty="0">
                <a:ln>
                  <a:noFill/>
                </a:ln>
                <a:solidFill>
                  <a:srgbClr val="0A0A0A"/>
                </a:solidFill>
                <a:effectLst/>
                <a:latin typeface="Google Sans"/>
              </a:rPr>
              <a:t>:</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Sift</a:t>
            </a:r>
            <a:r>
              <a:rPr kumimoji="0" lang="fr-FR" altLang="fr-FR" b="0" i="0" u="none" strike="noStrike" cap="none" normalizeH="0" baseline="0" dirty="0">
                <a:ln>
                  <a:noFill/>
                </a:ln>
                <a:solidFill>
                  <a:srgbClr val="0A0A0A"/>
                </a:solidFill>
                <a:effectLst/>
                <a:latin typeface="Google Sans"/>
              </a:rPr>
              <a:t> or </a:t>
            </a:r>
            <a:r>
              <a:rPr kumimoji="0" lang="fr-FR" altLang="fr-FR" b="0" i="0" u="none" strike="noStrike" cap="none" normalizeH="0" baseline="0" dirty="0" err="1">
                <a:ln>
                  <a:noFill/>
                </a:ln>
                <a:solidFill>
                  <a:srgbClr val="0A0A0A"/>
                </a:solidFill>
                <a:effectLst/>
                <a:latin typeface="Google Sans"/>
              </a:rPr>
              <a:t>winnow</a:t>
            </a:r>
            <a:r>
              <a:rPr kumimoji="0" lang="fr-FR" altLang="fr-FR" b="0" i="0" u="none" strike="noStrike" cap="none" normalizeH="0" baseline="0" dirty="0">
                <a:ln>
                  <a:noFill/>
                </a:ln>
                <a:solidFill>
                  <a:srgbClr val="0A0A0A"/>
                </a:solidFill>
                <a:effectLst/>
                <a:latin typeface="Google Sans"/>
              </a:rPr>
              <a:t> to </a:t>
            </a:r>
            <a:r>
              <a:rPr kumimoji="0" lang="fr-FR" altLang="fr-FR" b="0" i="0" u="none" strike="noStrike" cap="none" normalizeH="0" baseline="0" dirty="0" err="1">
                <a:ln>
                  <a:noFill/>
                </a:ln>
                <a:solidFill>
                  <a:srgbClr val="0A0A0A"/>
                </a:solidFill>
                <a:effectLst/>
                <a:latin typeface="Google Sans"/>
              </a:rPr>
              <a:t>remove</a:t>
            </a:r>
            <a:r>
              <a:rPr kumimoji="0" lang="fr-FR" altLang="fr-FR" b="0" i="0" u="none" strike="noStrike" cap="none" normalizeH="0" baseline="0" dirty="0">
                <a:ln>
                  <a:noFill/>
                </a:ln>
                <a:solidFill>
                  <a:srgbClr val="0A0A0A"/>
                </a:solidFill>
                <a:effectLst/>
                <a:latin typeface="Google Sans"/>
              </a:rPr>
              <a:t> chaff, stones, or </a:t>
            </a:r>
            <a:r>
              <a:rPr kumimoji="0" lang="fr-FR" altLang="fr-FR" b="0" i="0" u="none" strike="noStrike" cap="none" normalizeH="0" baseline="0" dirty="0" err="1">
                <a:ln>
                  <a:noFill/>
                </a:ln>
                <a:solidFill>
                  <a:srgbClr val="0A0A0A"/>
                </a:solidFill>
                <a:effectLst/>
                <a:latin typeface="Google Sans"/>
              </a:rPr>
              <a:t>other</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unwanted</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matter</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aiming</a:t>
            </a:r>
            <a:r>
              <a:rPr kumimoji="0" lang="fr-FR" altLang="fr-FR" b="0" i="0" u="none" strike="noStrike" cap="none" normalizeH="0" baseline="0" dirty="0">
                <a:ln>
                  <a:noFill/>
                </a:ln>
                <a:solidFill>
                  <a:srgbClr val="0A0A0A"/>
                </a:solidFill>
                <a:effectLst/>
                <a:latin typeface="Google Sans"/>
              </a:rPr>
              <a:t> for pure </a:t>
            </a:r>
            <a:r>
              <a:rPr kumimoji="0" lang="fr-FR" altLang="fr-FR" b="0" i="0" u="none" strike="noStrike" cap="none" normalizeH="0" baseline="0" dirty="0" err="1">
                <a:ln>
                  <a:noFill/>
                </a:ln>
                <a:solidFill>
                  <a:srgbClr val="0A0A0A"/>
                </a:solidFill>
                <a:effectLst/>
                <a:latin typeface="Google Sans"/>
              </a:rPr>
              <a:t>seed</a:t>
            </a:r>
            <a:r>
              <a:rPr kumimoji="0" lang="fr-FR" altLang="fr-FR"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fr-FR" altLang="fr-FR" b="1" i="0" u="none" strike="noStrike" cap="none" normalizeH="0" baseline="0" dirty="0" err="1">
                <a:ln>
                  <a:noFill/>
                </a:ln>
                <a:solidFill>
                  <a:srgbClr val="0A0A0A"/>
                </a:solidFill>
                <a:effectLst/>
                <a:latin typeface="Google Sans"/>
              </a:rPr>
              <a:t>Quality</a:t>
            </a:r>
            <a:r>
              <a:rPr kumimoji="0" lang="fr-FR" altLang="fr-FR" b="1" i="0" u="none" strike="noStrike" cap="none" normalizeH="0" baseline="0" dirty="0">
                <a:ln>
                  <a:noFill/>
                </a:ln>
                <a:solidFill>
                  <a:srgbClr val="0A0A0A"/>
                </a:solidFill>
                <a:effectLst/>
                <a:latin typeface="Google Sans"/>
              </a:rPr>
              <a:t> Check:</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Conduct</a:t>
            </a:r>
            <a:r>
              <a:rPr kumimoji="0" lang="fr-FR" altLang="fr-FR" b="0" i="0" u="none" strike="noStrike" cap="none" normalizeH="0" baseline="0" dirty="0">
                <a:ln>
                  <a:noFill/>
                </a:ln>
                <a:solidFill>
                  <a:srgbClr val="0A0A0A"/>
                </a:solidFill>
                <a:effectLst/>
                <a:latin typeface="Google Sans"/>
              </a:rPr>
              <a:t> germination tests on </a:t>
            </a:r>
            <a:r>
              <a:rPr kumimoji="0" lang="fr-FR" altLang="fr-FR" b="0" i="0" u="none" strike="noStrike" cap="none" normalizeH="0" baseline="0" dirty="0" err="1">
                <a:ln>
                  <a:noFill/>
                </a:ln>
                <a:solidFill>
                  <a:srgbClr val="0A0A0A"/>
                </a:solidFill>
                <a:effectLst/>
                <a:latin typeface="Google Sans"/>
              </a:rPr>
              <a:t>small</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samples</a:t>
            </a:r>
            <a:r>
              <a:rPr kumimoji="0" lang="fr-FR" altLang="fr-FR" b="0" i="0" u="none" strike="noStrike" cap="none" normalizeH="0" baseline="0" dirty="0">
                <a:ln>
                  <a:noFill/>
                </a:ln>
                <a:solidFill>
                  <a:srgbClr val="0A0A0A"/>
                </a:solidFill>
                <a:effectLst/>
                <a:latin typeface="Google Sans"/>
              </a:rPr>
              <a:t> to </a:t>
            </a:r>
            <a:r>
              <a:rPr kumimoji="0" lang="fr-FR" altLang="fr-FR" b="0" i="0" u="none" strike="noStrike" cap="none" normalizeH="0" baseline="0" dirty="0" err="1">
                <a:ln>
                  <a:noFill/>
                </a:ln>
                <a:solidFill>
                  <a:srgbClr val="0A0A0A"/>
                </a:solidFill>
                <a:effectLst/>
                <a:latin typeface="Google Sans"/>
              </a:rPr>
              <a:t>ensure</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viability</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before</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storing</a:t>
            </a:r>
            <a:r>
              <a:rPr kumimoji="0" lang="fr-FR" altLang="fr-FR" b="0" i="0" u="none" strike="noStrike" cap="none" normalizeH="0" baseline="0" dirty="0">
                <a:ln>
                  <a:noFill/>
                </a:ln>
                <a:solidFill>
                  <a:srgbClr val="0A0A0A"/>
                </a:solidFill>
                <a:effectLst/>
                <a:latin typeface="Google Sans"/>
              </a:rPr>
              <a:t> large </a:t>
            </a:r>
            <a:r>
              <a:rPr kumimoji="0" lang="fr-FR" altLang="fr-FR" b="0" i="0" u="none" strike="noStrike" cap="none" normalizeH="0" baseline="0" dirty="0" err="1">
                <a:ln>
                  <a:noFill/>
                </a:ln>
                <a:solidFill>
                  <a:srgbClr val="0A0A0A"/>
                </a:solidFill>
                <a:effectLst/>
                <a:latin typeface="Google Sans"/>
              </a:rPr>
              <a:t>batches</a:t>
            </a:r>
            <a:r>
              <a:rPr kumimoji="0" lang="fr-FR" altLang="fr-FR" b="0" i="0" u="none" strike="noStrike" cap="none" normalizeH="0" baseline="0" dirty="0">
                <a:ln>
                  <a:noFill/>
                </a:ln>
                <a:solidFill>
                  <a:srgbClr val="0A0A0A"/>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3200" b="1" i="0" u="none" strike="noStrike" cap="none" normalizeH="0" baseline="0" dirty="0">
                <a:ln>
                  <a:noFill/>
                </a:ln>
                <a:solidFill>
                  <a:srgbClr val="001D35"/>
                </a:solidFill>
                <a:effectLst/>
                <a:latin typeface="Google Sans"/>
              </a:rPr>
              <a:t>Packaging &amp; </a:t>
            </a:r>
            <a:r>
              <a:rPr kumimoji="0" lang="fr-FR" altLang="fr-FR" sz="3200" b="1" i="0" u="none" strike="noStrike" cap="none" normalizeH="0" baseline="0" dirty="0">
                <a:ln>
                  <a:noFill/>
                </a:ln>
                <a:solidFill>
                  <a:srgbClr val="001D35"/>
                </a:solidFill>
                <a:effectLst/>
                <a:latin typeface="Google Sans"/>
                <a:hlinkClick r:id="rId3"/>
              </a:rPr>
              <a:t>Storage</a:t>
            </a:r>
            <a:endParaRPr kumimoji="0" lang="fr-FR" altLang="fr-FR"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fr-FR" altLang="fr-FR" b="1" i="0" u="none" strike="noStrike" cap="none" normalizeH="0" baseline="0" dirty="0" err="1">
                <a:ln>
                  <a:noFill/>
                </a:ln>
                <a:solidFill>
                  <a:srgbClr val="0A0A0A"/>
                </a:solidFill>
                <a:effectLst/>
                <a:latin typeface="Google Sans"/>
              </a:rPr>
              <a:t>Labeling</a:t>
            </a:r>
            <a:r>
              <a:rPr kumimoji="0" lang="fr-FR" altLang="fr-FR" b="1" i="0" u="none" strike="noStrike" cap="none" normalizeH="0" baseline="0" dirty="0">
                <a:ln>
                  <a:noFill/>
                </a:ln>
                <a:solidFill>
                  <a:srgbClr val="0A0A0A"/>
                </a:solidFill>
                <a:effectLst/>
                <a:latin typeface="Google Sans"/>
              </a:rPr>
              <a:t>:</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Clearly</a:t>
            </a:r>
            <a:r>
              <a:rPr kumimoji="0" lang="fr-FR" altLang="fr-FR" b="0" i="0" u="none" strike="noStrike" cap="none" normalizeH="0" baseline="0" dirty="0">
                <a:ln>
                  <a:noFill/>
                </a:ln>
                <a:solidFill>
                  <a:srgbClr val="0A0A0A"/>
                </a:solidFill>
                <a:effectLst/>
                <a:latin typeface="Google Sans"/>
              </a:rPr>
              <a:t> label </a:t>
            </a:r>
            <a:r>
              <a:rPr kumimoji="0" lang="fr-FR" altLang="fr-FR" b="0" i="0" u="none" strike="noStrike" cap="none" normalizeH="0" baseline="0" dirty="0" err="1">
                <a:ln>
                  <a:noFill/>
                </a:ln>
                <a:solidFill>
                  <a:srgbClr val="0A0A0A"/>
                </a:solidFill>
                <a:effectLst/>
                <a:latin typeface="Google Sans"/>
              </a:rPr>
              <a:t>each</a:t>
            </a:r>
            <a:r>
              <a:rPr kumimoji="0" lang="fr-FR" altLang="fr-FR" b="0" i="0" u="none" strike="noStrike" cap="none" normalizeH="0" baseline="0" dirty="0">
                <a:ln>
                  <a:noFill/>
                </a:ln>
                <a:solidFill>
                  <a:srgbClr val="0A0A0A"/>
                </a:solidFill>
                <a:effectLst/>
                <a:latin typeface="Google Sans"/>
              </a:rPr>
              <a:t> container </a:t>
            </a:r>
            <a:r>
              <a:rPr kumimoji="0" lang="fr-FR" altLang="fr-FR" b="0" i="0" u="none" strike="noStrike" cap="none" normalizeH="0" baseline="0" dirty="0" err="1">
                <a:ln>
                  <a:noFill/>
                </a:ln>
                <a:solidFill>
                  <a:srgbClr val="0A0A0A"/>
                </a:solidFill>
                <a:effectLst/>
                <a:latin typeface="Google Sans"/>
              </a:rPr>
              <a:t>with</a:t>
            </a:r>
            <a:r>
              <a:rPr kumimoji="0" lang="fr-FR" altLang="fr-FR" b="0" i="0" u="none" strike="noStrike" cap="none" normalizeH="0" baseline="0" dirty="0">
                <a:ln>
                  <a:noFill/>
                </a:ln>
                <a:solidFill>
                  <a:srgbClr val="0A0A0A"/>
                </a:solidFill>
                <a:effectLst/>
                <a:latin typeface="Google Sans"/>
              </a:rPr>
              <a:t> plant type, </a:t>
            </a:r>
            <a:r>
              <a:rPr kumimoji="0" lang="fr-FR" altLang="fr-FR" b="0" i="0" u="none" strike="noStrike" cap="none" normalizeH="0" baseline="0" dirty="0" err="1">
                <a:ln>
                  <a:noFill/>
                </a:ln>
                <a:solidFill>
                  <a:srgbClr val="0A0A0A"/>
                </a:solidFill>
                <a:effectLst/>
                <a:latin typeface="Google Sans"/>
              </a:rPr>
              <a:t>variety</a:t>
            </a:r>
            <a:r>
              <a:rPr kumimoji="0" lang="fr-FR" altLang="fr-FR" b="0" i="0" u="none" strike="noStrike" cap="none" normalizeH="0" baseline="0" dirty="0">
                <a:ln>
                  <a:noFill/>
                </a:ln>
                <a:solidFill>
                  <a:srgbClr val="0A0A0A"/>
                </a:solidFill>
                <a:effectLst/>
                <a:latin typeface="Google Sans"/>
              </a:rPr>
              <a:t>, and </a:t>
            </a:r>
            <a:r>
              <a:rPr kumimoji="0" lang="fr-FR" altLang="fr-FR" b="0" i="0" u="none" strike="noStrike" cap="none" normalizeH="0" baseline="0" dirty="0" err="1">
                <a:ln>
                  <a:noFill/>
                </a:ln>
                <a:solidFill>
                  <a:srgbClr val="0A0A0A"/>
                </a:solidFill>
                <a:effectLst/>
                <a:latin typeface="Google Sans"/>
              </a:rPr>
              <a:t>harvest</a:t>
            </a:r>
            <a:r>
              <a:rPr kumimoji="0" lang="fr-FR" altLang="fr-FR" b="0" i="0" u="none" strike="noStrike" cap="none" normalizeH="0" baseline="0" dirty="0">
                <a:ln>
                  <a:noFill/>
                </a:ln>
                <a:solidFill>
                  <a:srgbClr val="0A0A0A"/>
                </a:solidFill>
                <a:effectLst/>
                <a:latin typeface="Google Sans"/>
              </a:rPr>
              <a:t> date.</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fr-FR" altLang="fr-FR" b="1" i="0" u="none" strike="noStrike" cap="none" normalizeH="0" baseline="0" dirty="0">
                <a:ln>
                  <a:noFill/>
                </a:ln>
                <a:solidFill>
                  <a:srgbClr val="0A0A0A"/>
                </a:solidFill>
                <a:effectLst/>
                <a:latin typeface="Google Sans"/>
              </a:rPr>
              <a:t>Containers:</a:t>
            </a:r>
            <a:r>
              <a:rPr kumimoji="0" lang="fr-FR" altLang="fr-FR" b="0" i="0" u="none" strike="noStrike" cap="none" normalizeH="0" baseline="0" dirty="0">
                <a:ln>
                  <a:noFill/>
                </a:ln>
                <a:solidFill>
                  <a:srgbClr val="0A0A0A"/>
                </a:solidFill>
                <a:effectLst/>
                <a:latin typeface="Google Sans"/>
              </a:rPr>
              <a:t> Use </a:t>
            </a:r>
            <a:r>
              <a:rPr kumimoji="0" lang="fr-FR" altLang="fr-FR" b="0" i="0" u="none" strike="noStrike" cap="none" normalizeH="0" baseline="0" dirty="0" err="1">
                <a:ln>
                  <a:noFill/>
                </a:ln>
                <a:solidFill>
                  <a:srgbClr val="0A0A0A"/>
                </a:solidFill>
                <a:effectLst/>
                <a:latin typeface="Google Sans"/>
              </a:rPr>
              <a:t>breathable</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paper</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bags</a:t>
            </a:r>
            <a:r>
              <a:rPr kumimoji="0" lang="fr-FR" altLang="fr-FR" b="0" i="0" u="none" strike="noStrike" cap="none" normalizeH="0" baseline="0" dirty="0">
                <a:ln>
                  <a:noFill/>
                </a:ln>
                <a:solidFill>
                  <a:srgbClr val="0A0A0A"/>
                </a:solidFill>
                <a:effectLst/>
                <a:latin typeface="Google Sans"/>
              </a:rPr>
              <a:t> for </a:t>
            </a:r>
            <a:r>
              <a:rPr kumimoji="0" lang="fr-FR" altLang="fr-FR" b="0" i="0" u="none" strike="noStrike" cap="none" normalizeH="0" baseline="0" dirty="0" err="1">
                <a:ln>
                  <a:noFill/>
                </a:ln>
                <a:solidFill>
                  <a:srgbClr val="0A0A0A"/>
                </a:solidFill>
                <a:effectLst/>
                <a:latin typeface="Google Sans"/>
              </a:rPr>
              <a:t>most</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seeds</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airtight</a:t>
            </a:r>
            <a:r>
              <a:rPr kumimoji="0" lang="fr-FR" altLang="fr-FR" b="0" i="0" u="none" strike="noStrike" cap="none" normalizeH="0" baseline="0" dirty="0">
                <a:ln>
                  <a:noFill/>
                </a:ln>
                <a:solidFill>
                  <a:srgbClr val="0A0A0A"/>
                </a:solidFill>
                <a:effectLst/>
                <a:latin typeface="Google Sans"/>
              </a:rPr>
              <a:t> tins, glass jars, or plastic containers </a:t>
            </a:r>
            <a:r>
              <a:rPr kumimoji="0" lang="fr-FR" altLang="fr-FR" b="0" i="0" u="none" strike="noStrike" cap="none" normalizeH="0" baseline="0" dirty="0" err="1">
                <a:ln>
                  <a:noFill/>
                </a:ln>
                <a:solidFill>
                  <a:srgbClr val="0A0A0A"/>
                </a:solidFill>
                <a:effectLst/>
                <a:latin typeface="Google Sans"/>
              </a:rPr>
              <a:t>work</a:t>
            </a:r>
            <a:r>
              <a:rPr kumimoji="0" lang="fr-FR" altLang="fr-FR" b="0" i="0" u="none" strike="noStrike" cap="none" normalizeH="0" baseline="0" dirty="0">
                <a:ln>
                  <a:noFill/>
                </a:ln>
                <a:solidFill>
                  <a:srgbClr val="0A0A0A"/>
                </a:solidFill>
                <a:effectLst/>
                <a:latin typeface="Google Sans"/>
              </a:rPr>
              <a:t> for </a:t>
            </a:r>
            <a:r>
              <a:rPr kumimoji="0" lang="fr-FR" altLang="fr-FR" b="0" i="0" u="none" strike="noStrike" cap="none" normalizeH="0" baseline="0" dirty="0" err="1">
                <a:ln>
                  <a:noFill/>
                </a:ln>
                <a:solidFill>
                  <a:srgbClr val="0A0A0A"/>
                </a:solidFill>
                <a:effectLst/>
                <a:latin typeface="Google Sans"/>
              </a:rPr>
              <a:t>some</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while</a:t>
            </a:r>
            <a:r>
              <a:rPr kumimoji="0" lang="fr-FR" altLang="fr-FR" b="0" i="0" u="none" strike="noStrike" cap="none" normalizeH="0" baseline="0" dirty="0">
                <a:ln>
                  <a:noFill/>
                </a:ln>
                <a:solidFill>
                  <a:srgbClr val="0A0A0A"/>
                </a:solidFill>
                <a:effectLst/>
                <a:latin typeface="Google Sans"/>
              </a:rPr>
              <a:t> foil </a:t>
            </a:r>
            <a:r>
              <a:rPr kumimoji="0" lang="fr-FR" altLang="fr-FR" b="0" i="0" u="none" strike="noStrike" cap="none" normalizeH="0" baseline="0" dirty="0" err="1">
                <a:ln>
                  <a:noFill/>
                </a:ln>
                <a:solidFill>
                  <a:srgbClr val="0A0A0A"/>
                </a:solidFill>
                <a:effectLst/>
                <a:latin typeface="Google Sans"/>
              </a:rPr>
              <a:t>packets</a:t>
            </a:r>
            <a:r>
              <a:rPr kumimoji="0" lang="fr-FR" altLang="fr-FR" b="0" i="0" u="none" strike="noStrike" cap="none" normalizeH="0" baseline="0" dirty="0">
                <a:ln>
                  <a:noFill/>
                </a:ln>
                <a:solidFill>
                  <a:srgbClr val="0A0A0A"/>
                </a:solidFill>
                <a:effectLst/>
                <a:latin typeface="Google Sans"/>
              </a:rPr>
              <a:t> are </a:t>
            </a:r>
            <a:r>
              <a:rPr kumimoji="0" lang="fr-FR" altLang="fr-FR" b="0" i="0" u="none" strike="noStrike" cap="none" normalizeH="0" baseline="0" dirty="0" err="1">
                <a:ln>
                  <a:noFill/>
                </a:ln>
                <a:solidFill>
                  <a:srgbClr val="0A0A0A"/>
                </a:solidFill>
                <a:effectLst/>
                <a:latin typeface="Google Sans"/>
              </a:rPr>
              <a:t>used</a:t>
            </a:r>
            <a:r>
              <a:rPr kumimoji="0" lang="fr-FR" altLang="fr-FR" b="0" i="0" u="none" strike="noStrike" cap="none" normalizeH="0" baseline="0" dirty="0">
                <a:ln>
                  <a:noFill/>
                </a:ln>
                <a:solidFill>
                  <a:srgbClr val="0A0A0A"/>
                </a:solidFill>
                <a:effectLst/>
                <a:latin typeface="Google Sans"/>
              </a:rPr>
              <a:t> for long-</a:t>
            </a:r>
            <a:r>
              <a:rPr kumimoji="0" lang="fr-FR" altLang="fr-FR" b="0" i="0" u="none" strike="noStrike" cap="none" normalizeH="0" baseline="0" dirty="0" err="1">
                <a:ln>
                  <a:noFill/>
                </a:ln>
                <a:solidFill>
                  <a:srgbClr val="0A0A0A"/>
                </a:solidFill>
                <a:effectLst/>
                <a:latin typeface="Google Sans"/>
              </a:rPr>
              <a:t>term</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gene</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banking</a:t>
            </a:r>
            <a:r>
              <a:rPr kumimoji="0" lang="fr-FR" altLang="fr-FR"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fr-FR" altLang="fr-FR" b="1" i="0" u="none" strike="noStrike" cap="none" normalizeH="0" baseline="0" dirty="0">
                <a:ln>
                  <a:noFill/>
                </a:ln>
                <a:solidFill>
                  <a:srgbClr val="0A0A0A"/>
                </a:solidFill>
                <a:effectLst/>
                <a:latin typeface="Google Sans"/>
              </a:rPr>
              <a:t>Storage Conditions:</a:t>
            </a:r>
            <a:r>
              <a:rPr kumimoji="0" lang="fr-FR" altLang="fr-FR" b="0" i="0" u="none" strike="noStrike" cap="none" normalizeH="0" baseline="0" dirty="0">
                <a:ln>
                  <a:noFill/>
                </a:ln>
                <a:solidFill>
                  <a:srgbClr val="0A0A0A"/>
                </a:solidFill>
                <a:effectLst/>
                <a:latin typeface="Google Sans"/>
              </a:rPr>
              <a:t> Store in a cool, </a:t>
            </a:r>
            <a:r>
              <a:rPr kumimoji="0" lang="fr-FR" altLang="fr-FR" b="0" i="0" u="none" strike="noStrike" cap="none" normalizeH="0" baseline="0" dirty="0" err="1">
                <a:ln>
                  <a:noFill/>
                </a:ln>
                <a:solidFill>
                  <a:srgbClr val="0A0A0A"/>
                </a:solidFill>
                <a:effectLst/>
                <a:latin typeface="Google Sans"/>
              </a:rPr>
              <a:t>dark</a:t>
            </a:r>
            <a:r>
              <a:rPr kumimoji="0" lang="fr-FR" altLang="fr-FR" b="0" i="0" u="none" strike="noStrike" cap="none" normalizeH="0" baseline="0" dirty="0">
                <a:ln>
                  <a:noFill/>
                </a:ln>
                <a:solidFill>
                  <a:srgbClr val="0A0A0A"/>
                </a:solidFill>
                <a:effectLst/>
                <a:latin typeface="Google Sans"/>
              </a:rPr>
              <a:t>, dry place. For maximum </a:t>
            </a:r>
            <a:r>
              <a:rPr kumimoji="0" lang="fr-FR" altLang="fr-FR" b="0" i="0" u="none" strike="noStrike" cap="none" normalizeH="0" baseline="0" dirty="0" err="1">
                <a:ln>
                  <a:noFill/>
                </a:ln>
                <a:solidFill>
                  <a:srgbClr val="0A0A0A"/>
                </a:solidFill>
                <a:effectLst/>
                <a:latin typeface="Google Sans"/>
              </a:rPr>
              <a:t>longevity</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gene</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banks</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seeds</a:t>
            </a:r>
            <a:r>
              <a:rPr kumimoji="0" lang="fr-FR" altLang="fr-FR" b="0" i="0" u="none" strike="noStrike" cap="none" normalizeH="0" baseline="0" dirty="0">
                <a:ln>
                  <a:noFill/>
                </a:ln>
                <a:solidFill>
                  <a:srgbClr val="0A0A0A"/>
                </a:solidFill>
                <a:effectLst/>
                <a:latin typeface="Google Sans"/>
              </a:rPr>
              <a:t> are </a:t>
            </a:r>
            <a:r>
              <a:rPr kumimoji="0" lang="fr-FR" altLang="fr-FR" b="0" i="0" u="none" strike="noStrike" cap="none" normalizeH="0" baseline="0" dirty="0" err="1">
                <a:ln>
                  <a:noFill/>
                </a:ln>
                <a:solidFill>
                  <a:srgbClr val="0A0A0A"/>
                </a:solidFill>
                <a:effectLst/>
                <a:latin typeface="Google Sans"/>
              </a:rPr>
              <a:t>dried</a:t>
            </a:r>
            <a:r>
              <a:rPr kumimoji="0" lang="fr-FR" altLang="fr-FR" b="0" i="0" u="none" strike="noStrike" cap="none" normalizeH="0" baseline="0" dirty="0">
                <a:ln>
                  <a:noFill/>
                </a:ln>
                <a:solidFill>
                  <a:srgbClr val="0A0A0A"/>
                </a:solidFill>
                <a:effectLst/>
                <a:latin typeface="Google Sans"/>
              </a:rPr>
              <a:t> to </a:t>
            </a:r>
            <a:r>
              <a:rPr kumimoji="0" lang="fr-FR" altLang="fr-FR" b="0" i="0" u="none" strike="noStrike" cap="none" normalizeH="0" baseline="0" dirty="0" err="1">
                <a:ln>
                  <a:noFill/>
                </a:ln>
                <a:solidFill>
                  <a:srgbClr val="0A0A0A"/>
                </a:solidFill>
                <a:effectLst/>
                <a:latin typeface="Google Sans"/>
              </a:rPr>
              <a:t>low</a:t>
            </a:r>
            <a:r>
              <a:rPr kumimoji="0" lang="fr-FR" altLang="fr-FR" b="0" i="0" u="none" strike="noStrike" cap="none" normalizeH="0" baseline="0" dirty="0">
                <a:ln>
                  <a:noFill/>
                </a:ln>
                <a:solidFill>
                  <a:srgbClr val="0A0A0A"/>
                </a:solidFill>
                <a:effectLst/>
                <a:latin typeface="Google Sans"/>
              </a:rPr>
              <a:t> </a:t>
            </a:r>
            <a:r>
              <a:rPr kumimoji="0" lang="fr-FR" altLang="fr-FR" b="0" i="0" u="none" strike="noStrike" cap="none" normalizeH="0" baseline="0" dirty="0" err="1">
                <a:ln>
                  <a:noFill/>
                </a:ln>
                <a:solidFill>
                  <a:srgbClr val="0A0A0A"/>
                </a:solidFill>
                <a:effectLst/>
                <a:latin typeface="Google Sans"/>
              </a:rPr>
              <a:t>moisture</a:t>
            </a:r>
            <a:r>
              <a:rPr kumimoji="0" lang="fr-FR" altLang="fr-FR" b="0" i="0" u="none" strike="noStrike" cap="none" normalizeH="0" baseline="0" dirty="0">
                <a:ln>
                  <a:noFill/>
                </a:ln>
                <a:solidFill>
                  <a:srgbClr val="0A0A0A"/>
                </a:solidFill>
                <a:effectLst/>
                <a:latin typeface="Google Sans"/>
              </a:rPr>
              <a:t> (6-8%) and </a:t>
            </a:r>
            <a:r>
              <a:rPr kumimoji="0" lang="fr-FR" altLang="fr-FR" b="0" i="0" u="none" strike="noStrike" cap="none" normalizeH="0" baseline="0" dirty="0" err="1">
                <a:ln>
                  <a:noFill/>
                </a:ln>
                <a:solidFill>
                  <a:srgbClr val="0A0A0A"/>
                </a:solidFill>
                <a:effectLst/>
                <a:latin typeface="Google Sans"/>
              </a:rPr>
              <a:t>stored</a:t>
            </a:r>
            <a:r>
              <a:rPr kumimoji="0" lang="fr-FR" altLang="fr-FR" b="0" i="0" u="none" strike="noStrike" cap="none" normalizeH="0" baseline="0" dirty="0">
                <a:ln>
                  <a:noFill/>
                </a:ln>
                <a:solidFill>
                  <a:srgbClr val="0A0A0A"/>
                </a:solidFill>
                <a:effectLst/>
                <a:latin typeface="Google Sans"/>
              </a:rPr>
              <a:t> in cold </a:t>
            </a:r>
            <a:r>
              <a:rPr kumimoji="0" lang="fr-FR" altLang="fr-FR" b="0" i="0" u="none" strike="noStrike" cap="none" normalizeH="0" baseline="0" dirty="0" err="1">
                <a:ln>
                  <a:noFill/>
                </a:ln>
                <a:solidFill>
                  <a:srgbClr val="0A0A0A"/>
                </a:solidFill>
                <a:effectLst/>
                <a:latin typeface="Google Sans"/>
              </a:rPr>
              <a:t>rooms</a:t>
            </a:r>
            <a:r>
              <a:rPr kumimoji="0" lang="fr-FR" altLang="fr-FR" b="0" i="0" u="none" strike="noStrike" cap="none" normalizeH="0" baseline="0" dirty="0">
                <a:ln>
                  <a:noFill/>
                </a:ln>
                <a:solidFill>
                  <a:srgbClr val="0A0A0A"/>
                </a:solidFill>
                <a:effectLst/>
                <a:latin typeface="Google Sans"/>
              </a:rPr>
              <a:t> (5°C to -18°C). </a:t>
            </a:r>
          </a:p>
        </p:txBody>
      </p:sp>
    </p:spTree>
    <p:extLst>
      <p:ext uri="{BB962C8B-B14F-4D97-AF65-F5344CB8AC3E}">
        <p14:creationId xmlns:p14="http://schemas.microsoft.com/office/powerpoint/2010/main" val="24298837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29EB2-F4E1-49EC-F72B-64157BD7E906}"/>
              </a:ext>
            </a:extLst>
          </p:cNvPr>
          <p:cNvSpPr>
            <a:spLocks noGrp="1"/>
          </p:cNvSpPr>
          <p:nvPr>
            <p:ph type="title"/>
          </p:nvPr>
        </p:nvSpPr>
        <p:spPr>
          <a:xfrm>
            <a:off x="838200" y="365126"/>
            <a:ext cx="10515600" cy="825500"/>
          </a:xfrm>
        </p:spPr>
        <p:txBody>
          <a:bodyPr/>
          <a:lstStyle/>
          <a:p>
            <a:r>
              <a:rPr lang="fr-FR" sz="4400" b="1" dirty="0" err="1">
                <a:latin typeface="Times New Roman" panose="02020603050405020304" pitchFamily="18" charset="0"/>
                <a:cs typeface="Times New Roman" panose="02020603050405020304" pitchFamily="18" charset="0"/>
              </a:rPr>
              <a:t>Chapter</a:t>
            </a:r>
            <a:r>
              <a:rPr lang="fr-FR" sz="4400" b="1" dirty="0">
                <a:latin typeface="Times New Roman" panose="02020603050405020304" pitchFamily="18" charset="0"/>
                <a:cs typeface="Times New Roman" panose="02020603050405020304" pitchFamily="18" charset="0"/>
              </a:rPr>
              <a:t> 5:</a:t>
            </a:r>
            <a:r>
              <a:rPr lang="fr-FR" sz="4400" dirty="0">
                <a:latin typeface="Times New Roman" panose="02020603050405020304" pitchFamily="18" charset="0"/>
                <a:cs typeface="Times New Roman" panose="02020603050405020304" pitchFamily="18" charset="0"/>
              </a:rPr>
              <a:t> </a:t>
            </a:r>
            <a:r>
              <a:rPr lang="fr-FR" sz="4400" dirty="0" err="1">
                <a:solidFill>
                  <a:schemeClr val="accent2">
                    <a:lumMod val="75000"/>
                  </a:schemeClr>
                </a:solidFill>
                <a:latin typeface="Times New Roman" panose="02020603050405020304" pitchFamily="18" charset="0"/>
                <a:cs typeface="Times New Roman" panose="02020603050405020304" pitchFamily="18" charset="0"/>
              </a:rPr>
              <a:t>Quality</a:t>
            </a:r>
            <a:r>
              <a:rPr lang="fr-FR" sz="4400" dirty="0">
                <a:solidFill>
                  <a:schemeClr val="accent2">
                    <a:lumMod val="75000"/>
                  </a:schemeClr>
                </a:solidFill>
                <a:latin typeface="Times New Roman" panose="02020603050405020304" pitchFamily="18" charset="0"/>
                <a:cs typeface="Times New Roman" panose="02020603050405020304" pitchFamily="18" charset="0"/>
              </a:rPr>
              <a:t> control</a:t>
            </a:r>
            <a:endParaRPr lang="fr-FR" dirty="0"/>
          </a:p>
        </p:txBody>
      </p:sp>
      <p:sp>
        <p:nvSpPr>
          <p:cNvPr id="3" name="Espace réservé du contenu 2">
            <a:extLst>
              <a:ext uri="{FF2B5EF4-FFF2-40B4-BE49-F238E27FC236}">
                <a16:creationId xmlns:a16="http://schemas.microsoft.com/office/drawing/2014/main" id="{3FEF82E9-2B3B-016E-C4CE-CC497C66D5F1}"/>
              </a:ext>
            </a:extLst>
          </p:cNvPr>
          <p:cNvSpPr>
            <a:spLocks noGrp="1"/>
          </p:cNvSpPr>
          <p:nvPr>
            <p:ph idx="1"/>
          </p:nvPr>
        </p:nvSpPr>
        <p:spPr>
          <a:xfrm>
            <a:off x="838200" y="1315453"/>
            <a:ext cx="11353800" cy="4861510"/>
          </a:xfrm>
        </p:spPr>
        <p:txBody>
          <a:bodyPr>
            <a:normAutofit/>
          </a:bodyPr>
          <a:lstStyle/>
          <a:p>
            <a:pPr algn="l"/>
            <a:r>
              <a:rPr lang="en-US" sz="2800" b="0" i="0" u="none" strike="noStrike" baseline="0" dirty="0">
                <a:latin typeface="Times New Roman" panose="02020603050405020304" pitchFamily="18" charset="0"/>
              </a:rPr>
              <a:t>The seed crop is checked for proper isolation from other crops to prevent harvesting a mixture of seeds. Two to four field inspections are recommended to be done during seed </a:t>
            </a:r>
            <a:r>
              <a:rPr lang="fr-FR" sz="2800" b="0" i="0" u="none" strike="noStrike" baseline="0" dirty="0">
                <a:latin typeface="Times New Roman" panose="02020603050405020304" pitchFamily="18" charset="0"/>
              </a:rPr>
              <a:t>production of </a:t>
            </a:r>
            <a:r>
              <a:rPr lang="fr-FR" sz="2800" b="0" i="0" u="none" strike="noStrike" baseline="0" dirty="0" err="1">
                <a:latin typeface="Times New Roman" panose="02020603050405020304" pitchFamily="18" charset="0"/>
              </a:rPr>
              <a:t>different</a:t>
            </a:r>
            <a:r>
              <a:rPr lang="fr-FR" sz="2800" b="0" i="0" u="none" strike="noStrike" baseline="0" dirty="0">
                <a:latin typeface="Times New Roman" panose="02020603050405020304" pitchFamily="18" charset="0"/>
              </a:rPr>
              <a:t> </a:t>
            </a:r>
            <a:r>
              <a:rPr lang="fr-FR" sz="2800" b="0" i="0" u="none" strike="noStrike" baseline="0" dirty="0" err="1">
                <a:latin typeface="Times New Roman" panose="02020603050405020304" pitchFamily="18" charset="0"/>
              </a:rPr>
              <a:t>crops</a:t>
            </a:r>
            <a:r>
              <a:rPr lang="fr-FR" sz="2800" b="0" i="0" u="none" strike="noStrike" baseline="0" dirty="0">
                <a:latin typeface="Times New Roman" panose="02020603050405020304" pitchFamily="18" charset="0"/>
              </a:rPr>
              <a:t>.</a:t>
            </a:r>
          </a:p>
          <a:p>
            <a:pPr algn="l"/>
            <a:r>
              <a:rPr lang="fr-FR" sz="2800" b="1" i="0" u="none" strike="noStrike" baseline="0" dirty="0">
                <a:latin typeface="Times New Roman" panose="02020603050405020304" pitchFamily="18" charset="0"/>
              </a:rPr>
              <a:t>SEED TESTING</a:t>
            </a:r>
          </a:p>
          <a:p>
            <a:pPr algn="l"/>
            <a:r>
              <a:rPr lang="en-US" sz="2800" b="0" i="0" u="none" strike="noStrike" baseline="0" dirty="0">
                <a:latin typeface="Times New Roman" panose="02020603050405020304" pitchFamily="18" charset="0"/>
              </a:rPr>
              <a:t>Seed testing is carried out to evaluate the planting value of seed. Different techniques are used to assess genetic purity, germination, viability, storability and field emergence of seed. In recent times, new seed technology applications are finding increasing use to deliver a complete value-added package to farmers. </a:t>
            </a:r>
          </a:p>
          <a:p>
            <a:pPr algn="l"/>
            <a:r>
              <a:rPr lang="en-US" sz="2800" b="0" i="0" u="none" strike="noStrike" baseline="0" dirty="0">
                <a:latin typeface="Times New Roman" panose="02020603050405020304" pitchFamily="18" charset="0"/>
              </a:rPr>
              <a:t>Seed testing </a:t>
            </a:r>
            <a:r>
              <a:rPr lang="fr-FR" sz="2800" b="0" i="0" u="none" strike="noStrike" baseline="0" dirty="0">
                <a:latin typeface="Times New Roman" panose="02020603050405020304" pitchFamily="18" charset="0"/>
              </a:rPr>
              <a:t>technologies are </a:t>
            </a:r>
            <a:r>
              <a:rPr lang="fr-FR" sz="2800" b="0" i="0" u="none" strike="noStrike" baseline="0" dirty="0" err="1">
                <a:latin typeface="Times New Roman" panose="02020603050405020304" pitchFamily="18" charset="0"/>
              </a:rPr>
              <a:t>mentioned</a:t>
            </a:r>
            <a:r>
              <a:rPr lang="fr-FR" sz="2800" b="0" i="0" u="none" strike="noStrike" baseline="0" dirty="0">
                <a:latin typeface="Times New Roman" panose="02020603050405020304" pitchFamily="18" charset="0"/>
              </a:rPr>
              <a:t> </a:t>
            </a:r>
            <a:r>
              <a:rPr lang="fr-FR" sz="2800" b="0" i="0" u="none" strike="noStrike" baseline="0" dirty="0" err="1">
                <a:latin typeface="Times New Roman" panose="02020603050405020304" pitchFamily="18" charset="0"/>
              </a:rPr>
              <a:t>bellow</a:t>
            </a:r>
            <a:r>
              <a:rPr lang="fr-FR" sz="2800" b="0" i="0" u="none" strike="noStrike" baseline="0" dirty="0">
                <a:latin typeface="Times New Roman" panose="02020603050405020304" pitchFamily="18" charset="0"/>
              </a:rPr>
              <a:t>.</a:t>
            </a:r>
          </a:p>
          <a:p>
            <a:endParaRPr lang="fr-FR" dirty="0"/>
          </a:p>
          <a:p>
            <a:endParaRPr lang="fr-FR" dirty="0"/>
          </a:p>
        </p:txBody>
      </p:sp>
    </p:spTree>
    <p:extLst>
      <p:ext uri="{BB962C8B-B14F-4D97-AF65-F5344CB8AC3E}">
        <p14:creationId xmlns:p14="http://schemas.microsoft.com/office/powerpoint/2010/main" val="2429663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5E6D36-B668-CC51-782D-DFFD112F9724}"/>
              </a:ext>
            </a:extLst>
          </p:cNvPr>
          <p:cNvSpPr>
            <a:spLocks noGrp="1"/>
          </p:cNvSpPr>
          <p:nvPr>
            <p:ph type="title"/>
          </p:nvPr>
        </p:nvSpPr>
        <p:spPr/>
        <p:txBody>
          <a:bodyPr/>
          <a:lstStyle/>
          <a:p>
            <a:r>
              <a:rPr lang="fr-FR" sz="4400" b="1" i="0" u="none" strike="noStrike" baseline="0" dirty="0" err="1">
                <a:latin typeface="Times New Roman" panose="02020603050405020304" pitchFamily="18" charset="0"/>
              </a:rPr>
              <a:t>Seed</a:t>
            </a:r>
            <a:r>
              <a:rPr lang="fr-FR" sz="4400" b="1" i="0" u="none" strike="noStrike" baseline="0" dirty="0">
                <a:latin typeface="Times New Roman" panose="02020603050405020304" pitchFamily="18" charset="0"/>
              </a:rPr>
              <a:t> sampling</a:t>
            </a:r>
            <a:br>
              <a:rPr lang="fr-FR" sz="4400" b="1" i="0" u="none" strike="noStrike" baseline="0" dirty="0">
                <a:latin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4B46FF4B-C76C-DD00-8E72-F1885AF59EA3}"/>
              </a:ext>
            </a:extLst>
          </p:cNvPr>
          <p:cNvSpPr>
            <a:spLocks noGrp="1"/>
          </p:cNvSpPr>
          <p:nvPr>
            <p:ph idx="1"/>
          </p:nvPr>
        </p:nvSpPr>
        <p:spPr>
          <a:xfrm>
            <a:off x="283464" y="1042416"/>
            <a:ext cx="11567160" cy="5696712"/>
          </a:xfrm>
        </p:spPr>
        <p:txBody>
          <a:bodyPr>
            <a:normAutofit fontScale="77500" lnSpcReduction="20000"/>
          </a:bodyPr>
          <a:lstStyle/>
          <a:p>
            <a:pPr algn="l">
              <a:lnSpc>
                <a:spcPct val="120000"/>
              </a:lnSpc>
            </a:pPr>
            <a:r>
              <a:rPr lang="en-US" sz="2800" b="0" i="0" u="none" strike="noStrike" baseline="0" dirty="0">
                <a:latin typeface="Times New Roman" panose="02020603050405020304" pitchFamily="18" charset="0"/>
              </a:rPr>
              <a:t>Seed lot is a specific physically identifiable quantity of seed in respect of which a seed test certificate can be issued. Samples are obtained from the seed lot by taking small portions at random from different positions of the lot and combining them. From this composite sample, small samples are obtained in one or more stages. At each stage, thorough mixing is followed by progressive subdivision. Besides hand sampling, sampling can also be done with the help of samplers or trier, available for this purpose.</a:t>
            </a:r>
          </a:p>
          <a:p>
            <a:pPr algn="l"/>
            <a:r>
              <a:rPr lang="en-US" sz="2800" b="0" i="0" u="none" strike="noStrike" baseline="0" dirty="0">
                <a:latin typeface="Times New Roman" panose="02020603050405020304" pitchFamily="18" charset="0"/>
              </a:rPr>
              <a:t>The samples may be of the following kinds.</a:t>
            </a:r>
          </a:p>
          <a:p>
            <a:pPr algn="l"/>
            <a:r>
              <a:rPr lang="en-US" sz="2800" b="0" i="1" u="none" strike="noStrike" baseline="0" dirty="0">
                <a:latin typeface="Times New Roman" panose="02020603050405020304" pitchFamily="18" charset="0"/>
              </a:rPr>
              <a:t>Primary Sample</a:t>
            </a:r>
            <a:r>
              <a:rPr lang="en-US" sz="2800" b="0" i="0" u="none" strike="noStrike" baseline="0" dirty="0">
                <a:latin typeface="Times New Roman" panose="02020603050405020304" pitchFamily="18" charset="0"/>
              </a:rPr>
              <a:t>: it is a small portion taken from one point from the seed lot.</a:t>
            </a:r>
          </a:p>
          <a:p>
            <a:pPr algn="l"/>
            <a:r>
              <a:rPr lang="en-US" sz="2800" b="0" i="1" u="none" strike="noStrike" baseline="0" dirty="0">
                <a:latin typeface="Times New Roman" panose="02020603050405020304" pitchFamily="18" charset="0"/>
              </a:rPr>
              <a:t>Composite sample</a:t>
            </a:r>
            <a:r>
              <a:rPr lang="en-US" sz="2800" b="0" i="0" u="none" strike="noStrike" baseline="0" dirty="0">
                <a:latin typeface="Times New Roman" panose="02020603050405020304" pitchFamily="18" charset="0"/>
              </a:rPr>
              <a:t>: It is formed by combining and mixing all primary samples taken </a:t>
            </a:r>
            <a:r>
              <a:rPr lang="fr-FR" sz="2800" b="0" i="0" u="none" strike="noStrike" baseline="0" dirty="0" err="1">
                <a:latin typeface="Times New Roman" panose="02020603050405020304" pitchFamily="18" charset="0"/>
              </a:rPr>
              <a:t>From</a:t>
            </a:r>
            <a:r>
              <a:rPr lang="fr-FR" sz="2800" b="0" i="0" u="none" strike="noStrike" baseline="0" dirty="0">
                <a:latin typeface="Times New Roman" panose="02020603050405020304" pitchFamily="18" charset="0"/>
              </a:rPr>
              <a:t> the lot</a:t>
            </a:r>
          </a:p>
          <a:p>
            <a:pPr algn="l"/>
            <a:r>
              <a:rPr lang="en-US" sz="2800" b="0" i="1" u="none" strike="noStrike" baseline="0" dirty="0">
                <a:latin typeface="Times New Roman" panose="02020603050405020304" pitchFamily="18" charset="0"/>
              </a:rPr>
              <a:t>Submitted sample</a:t>
            </a:r>
            <a:r>
              <a:rPr lang="en-US" sz="2800" b="0" i="0" u="none" strike="noStrike" baseline="0" dirty="0">
                <a:latin typeface="Times New Roman" panose="02020603050405020304" pitchFamily="18" charset="0"/>
              </a:rPr>
              <a:t>: It is the sample submitted to seed testing laboratory. The size of the submitted sample is specified in Seed Testing Rules.</a:t>
            </a:r>
          </a:p>
          <a:p>
            <a:pPr algn="l"/>
            <a:r>
              <a:rPr lang="en-US" sz="2800" b="0" i="1" u="none" strike="noStrike" baseline="0" dirty="0">
                <a:latin typeface="Times New Roman" panose="02020603050405020304" pitchFamily="18" charset="0"/>
              </a:rPr>
              <a:t>Working sample</a:t>
            </a:r>
            <a:r>
              <a:rPr lang="en-US" sz="2800" b="0" i="0" u="none" strike="noStrike" baseline="0" dirty="0">
                <a:latin typeface="Times New Roman" panose="02020603050405020304" pitchFamily="18" charset="0"/>
              </a:rPr>
              <a:t>: It is a sample taken from submitted sample in the laboratory, on which one of the quality tests is made.</a:t>
            </a:r>
          </a:p>
          <a:p>
            <a:pPr algn="l"/>
            <a:r>
              <a:rPr lang="en-US" sz="2800" b="0" i="0" u="none" strike="noStrike" baseline="0" dirty="0">
                <a:latin typeface="Times New Roman" panose="02020603050405020304" pitchFamily="18" charset="0"/>
              </a:rPr>
              <a:t>The sampling intensity depends upon the lot size-based on which the number of primary samples is prescribed. Sampling is carried out only by qualified, trained and </a:t>
            </a:r>
            <a:r>
              <a:rPr lang="fr-FR" sz="2800" b="0" i="0" u="none" strike="noStrike" baseline="0" dirty="0" err="1">
                <a:latin typeface="Times New Roman" panose="02020603050405020304" pitchFamily="18" charset="0"/>
              </a:rPr>
              <a:t>Experienced</a:t>
            </a:r>
            <a:r>
              <a:rPr lang="fr-FR" sz="2800" b="0" i="0" u="none" strike="noStrike" baseline="0" dirty="0">
                <a:latin typeface="Times New Roman" panose="02020603050405020304" pitchFamily="18" charset="0"/>
              </a:rPr>
              <a:t> </a:t>
            </a:r>
            <a:r>
              <a:rPr lang="fr-FR" sz="2800" b="0" i="0" u="none" strike="noStrike" baseline="0" dirty="0" err="1">
                <a:latin typeface="Times New Roman" panose="02020603050405020304" pitchFamily="18" charset="0"/>
              </a:rPr>
              <a:t>persons</a:t>
            </a:r>
            <a:r>
              <a:rPr lang="fr-FR" sz="2800" b="0" i="0" u="none" strike="noStrike" baseline="0" dirty="0">
                <a:latin typeface="Times New Roman" panose="02020603050405020304" pitchFamily="18" charset="0"/>
              </a:rPr>
              <a:t>.</a:t>
            </a:r>
            <a:endParaRPr lang="fr-FR" dirty="0"/>
          </a:p>
        </p:txBody>
      </p:sp>
    </p:spTree>
    <p:extLst>
      <p:ext uri="{BB962C8B-B14F-4D97-AF65-F5344CB8AC3E}">
        <p14:creationId xmlns:p14="http://schemas.microsoft.com/office/powerpoint/2010/main" val="4261747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29F5463-906C-EE3D-CBB8-5B96CACFB3A8}"/>
              </a:ext>
            </a:extLst>
          </p:cNvPr>
          <p:cNvSpPr>
            <a:spLocks noGrp="1"/>
          </p:cNvSpPr>
          <p:nvPr>
            <p:ph idx="1"/>
          </p:nvPr>
        </p:nvSpPr>
        <p:spPr>
          <a:xfrm>
            <a:off x="228600" y="438150"/>
            <a:ext cx="11740896" cy="6267450"/>
          </a:xfrm>
        </p:spPr>
        <p:txBody>
          <a:bodyPr>
            <a:normAutofit fontScale="92500" lnSpcReduction="10000"/>
          </a:bodyPr>
          <a:lstStyle/>
          <a:p>
            <a:pPr algn="l"/>
            <a:r>
              <a:rPr lang="fr-FR" sz="2800" b="1" i="0" u="none" strike="noStrike" baseline="0" dirty="0">
                <a:latin typeface="Times New Roman" panose="02020603050405020304" pitchFamily="18" charset="0"/>
              </a:rPr>
              <a:t>Routine Test:</a:t>
            </a:r>
          </a:p>
          <a:p>
            <a:pPr algn="just"/>
            <a:r>
              <a:rPr lang="en-US" sz="2800" b="0" i="0" u="none" strike="noStrike" baseline="0" dirty="0">
                <a:latin typeface="Times New Roman" panose="02020603050405020304" pitchFamily="18" charset="0"/>
              </a:rPr>
              <a:t>In a seed testing laboratory, germination test, purity test, test for other seeds and moisture test are known as Routine Test. Where the analysis for diseased seeds and other variety seeds is also desired on routine basis (as in case of certified seed samples for issuance of seed certification tags) these tests should also be included in the routine test.</a:t>
            </a:r>
          </a:p>
          <a:p>
            <a:pPr algn="just"/>
            <a:r>
              <a:rPr lang="fr-FR" sz="2800" b="1" i="0" u="none" strike="noStrike" baseline="0" dirty="0">
                <a:latin typeface="Times New Roman" panose="02020603050405020304" pitchFamily="18" charset="0"/>
              </a:rPr>
              <a:t>Real value of </a:t>
            </a:r>
            <a:r>
              <a:rPr lang="fr-FR" sz="2800" b="1" i="0" u="none" strike="noStrike" baseline="0" dirty="0" err="1">
                <a:latin typeface="Times New Roman" panose="02020603050405020304" pitchFamily="18" charset="0"/>
              </a:rPr>
              <a:t>seed</a:t>
            </a:r>
            <a:r>
              <a:rPr lang="fr-FR" sz="2800" b="1" i="0" u="none" strike="noStrike" baseline="0" dirty="0">
                <a:latin typeface="Times New Roman" panose="02020603050405020304" pitchFamily="18" charset="0"/>
              </a:rPr>
              <a:t>:</a:t>
            </a:r>
          </a:p>
          <a:p>
            <a:pPr algn="just"/>
            <a:r>
              <a:rPr lang="en-US" sz="2800" b="0" i="0" u="none" strike="noStrike" baseline="0" dirty="0">
                <a:latin typeface="Times New Roman" panose="02020603050405020304" pitchFamily="18" charset="0"/>
              </a:rPr>
              <a:t>The real value of the seed is the percentage of seed sample that would produce seedlings of variety under certification. It is also known as the utility percentage of the seeds and is a function of the purity and germination percent of the seed sample. </a:t>
            </a:r>
          </a:p>
          <a:p>
            <a:pPr algn="just"/>
            <a:r>
              <a:rPr lang="en-US" sz="2800" b="0" i="0" u="none" strike="noStrike" baseline="0" dirty="0">
                <a:latin typeface="Times New Roman" panose="02020603050405020304" pitchFamily="18" charset="0"/>
              </a:rPr>
              <a:t>The real value of a seed lot is determined by the following formula.</a:t>
            </a:r>
          </a:p>
          <a:p>
            <a:pPr algn="just"/>
            <a:r>
              <a:rPr lang="fr-FR" sz="2800" b="0" i="0" u="none" strike="noStrike" baseline="0" dirty="0">
                <a:latin typeface="Times New Roman" panose="02020603050405020304" pitchFamily="18" charset="0"/>
              </a:rPr>
              <a:t>Real value of </a:t>
            </a:r>
            <a:r>
              <a:rPr lang="fr-FR" sz="2800" b="0" i="0" u="none" strike="noStrike" baseline="0" dirty="0" err="1">
                <a:latin typeface="Times New Roman" panose="02020603050405020304" pitchFamily="18" charset="0"/>
              </a:rPr>
              <a:t>seed</a:t>
            </a:r>
            <a:r>
              <a:rPr lang="fr-FR" sz="2800" b="0" i="0" u="none" strike="noStrike" baseline="0" dirty="0">
                <a:latin typeface="Times New Roman" panose="02020603050405020304" pitchFamily="18" charset="0"/>
              </a:rPr>
              <a:t> (%) = 100</a:t>
            </a:r>
          </a:p>
          <a:p>
            <a:pPr algn="just"/>
            <a:r>
              <a:rPr lang="fr-FR" sz="2800" b="0" i="1" u="none" strike="noStrike" baseline="0" dirty="0" err="1">
                <a:latin typeface="Times New Roman" panose="02020603050405020304" pitchFamily="18" charset="0"/>
              </a:rPr>
              <a:t>Purity</a:t>
            </a:r>
            <a:r>
              <a:rPr lang="fr-FR" sz="2800" b="0" i="1" u="none" strike="noStrike" baseline="0" dirty="0">
                <a:latin typeface="Times New Roman" panose="02020603050405020304" pitchFamily="18" charset="0"/>
              </a:rPr>
              <a:t> </a:t>
            </a:r>
            <a:r>
              <a:rPr lang="fr-FR" sz="2800" b="0" i="0" u="none" strike="noStrike" baseline="0" dirty="0">
                <a:latin typeface="Times New Roman" panose="02020603050405020304" pitchFamily="18" charset="0"/>
              </a:rPr>
              <a:t>(%) </a:t>
            </a:r>
            <a:r>
              <a:rPr lang="fr-FR" sz="2800" b="0" i="1" u="none" strike="noStrike" baseline="0" dirty="0">
                <a:latin typeface="Times New Roman" panose="02020603050405020304" pitchFamily="18" charset="0"/>
              </a:rPr>
              <a:t>x Germination </a:t>
            </a:r>
            <a:r>
              <a:rPr lang="fr-FR" sz="2800" b="0" i="0" u="none" strike="noStrike" baseline="0" dirty="0">
                <a:latin typeface="Times New Roman" panose="02020603050405020304" pitchFamily="18" charset="0"/>
              </a:rPr>
              <a:t>(%)</a:t>
            </a:r>
          </a:p>
          <a:p>
            <a:pPr algn="just"/>
            <a:r>
              <a:rPr lang="en-US" sz="2800" b="0" i="0" u="none" strike="noStrike" baseline="0" dirty="0">
                <a:latin typeface="Times New Roman" panose="02020603050405020304" pitchFamily="18" charset="0"/>
              </a:rPr>
              <a:t>When two or more seed lots are compared, both their purity and germination should be taken into account. This can be easily done by determining the real value of seed lots.</a:t>
            </a:r>
            <a:endParaRPr lang="fr-FR" dirty="0"/>
          </a:p>
          <a:p>
            <a:endParaRPr lang="fr-FR" dirty="0"/>
          </a:p>
        </p:txBody>
      </p:sp>
    </p:spTree>
    <p:extLst>
      <p:ext uri="{BB962C8B-B14F-4D97-AF65-F5344CB8AC3E}">
        <p14:creationId xmlns:p14="http://schemas.microsoft.com/office/powerpoint/2010/main" val="802912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C174005-3692-0736-E6AD-002C7E4FA95F}"/>
              </a:ext>
            </a:extLst>
          </p:cNvPr>
          <p:cNvSpPr>
            <a:spLocks noGrp="1"/>
          </p:cNvSpPr>
          <p:nvPr>
            <p:ph idx="1"/>
          </p:nvPr>
        </p:nvSpPr>
        <p:spPr>
          <a:xfrm>
            <a:off x="114300" y="420624"/>
            <a:ext cx="11239500" cy="6342126"/>
          </a:xfrm>
        </p:spPr>
        <p:txBody>
          <a:bodyPr>
            <a:normAutofit fontScale="92500" lnSpcReduction="20000"/>
          </a:bodyPr>
          <a:lstStyle/>
          <a:p>
            <a:pPr algn="l">
              <a:buFont typeface="+mj-lt"/>
              <a:buAutoNum type="arabicPeriod"/>
            </a:pPr>
            <a:r>
              <a:rPr lang="en-US" b="1" i="0" dirty="0">
                <a:solidFill>
                  <a:srgbClr val="0A0A0A"/>
                </a:solidFill>
                <a:effectLst/>
                <a:latin typeface="Google Sans"/>
                <a:hlinkClick r:id="rId2"/>
              </a:rPr>
              <a:t>Laboratory Testing</a:t>
            </a:r>
            <a:r>
              <a:rPr lang="en-US" b="1" i="0" dirty="0">
                <a:solidFill>
                  <a:srgbClr val="0A0A0A"/>
                </a:solidFill>
                <a:effectLst/>
                <a:latin typeface="Google Sans"/>
              </a:rPr>
              <a:t>:</a:t>
            </a:r>
            <a:endParaRPr lang="en-US" b="0" i="0" dirty="0">
              <a:solidFill>
                <a:srgbClr val="0A0A0A"/>
              </a:solidFill>
              <a:effectLst/>
              <a:latin typeface="Google Sans"/>
            </a:endParaRPr>
          </a:p>
          <a:p>
            <a:pPr marL="742950" lvl="1" indent="-285750" algn="l">
              <a:buFont typeface="+mj-lt"/>
              <a:buAutoNum type="arabicPeriod"/>
            </a:pPr>
            <a:r>
              <a:rPr lang="en-US" b="1" i="0" dirty="0">
                <a:solidFill>
                  <a:srgbClr val="0A0A0A"/>
                </a:solidFill>
                <a:effectLst/>
                <a:latin typeface="Google Sans"/>
              </a:rPr>
              <a:t>Purity Analysis:</a:t>
            </a:r>
            <a:r>
              <a:rPr lang="en-US" b="0" i="0" dirty="0">
                <a:solidFill>
                  <a:srgbClr val="0A0A0A"/>
                </a:solidFill>
                <a:effectLst/>
                <a:latin typeface="Google Sans"/>
              </a:rPr>
              <a:t> Separating and weighing pure seed, other crop seeds, weed seeds, and inert matter.</a:t>
            </a:r>
          </a:p>
          <a:p>
            <a:pPr algn="l"/>
            <a:r>
              <a:rPr lang="en-US" sz="1800" b="0" i="0" u="none" strike="noStrike" baseline="0" dirty="0">
                <a:latin typeface="Times New Roman" panose="02020603050405020304" pitchFamily="18" charset="0"/>
              </a:rPr>
              <a:t>The physical purity analysis of a seed sample refers to the determination of the different components of the physical purity </a:t>
            </a:r>
            <a:r>
              <a:rPr lang="en-US" sz="1800" b="0" i="1" u="none" strike="noStrike" baseline="0" dirty="0">
                <a:latin typeface="Times New Roman" panose="02020603050405020304" pitchFamily="18" charset="0"/>
              </a:rPr>
              <a:t>viz.</a:t>
            </a:r>
            <a:r>
              <a:rPr lang="en-US" sz="1800" b="0" i="0" u="none" strike="noStrike" baseline="0" dirty="0">
                <a:latin typeface="Times New Roman" panose="02020603050405020304" pitchFamily="18" charset="0"/>
              </a:rPr>
              <a:t>, pure seed, other crop seeds, weed seeds and the inert matter by weight of sample on percent basis. All species of the seeds and each kind of inert matter are identified. Weight of the working sample for purity analysis depends on the crop or seed size and, for example, is 700g for French </a:t>
            </a:r>
            <a:r>
              <a:rPr lang="fr-FR" sz="1800" b="0" i="0" u="none" strike="noStrike" baseline="0" dirty="0" err="1">
                <a:latin typeface="Times New Roman" panose="02020603050405020304" pitchFamily="18" charset="0"/>
              </a:rPr>
              <a:t>bean</a:t>
            </a:r>
            <a:r>
              <a:rPr lang="fr-FR" sz="1800" b="0" i="0" u="none" strike="noStrike" baseline="0" dirty="0">
                <a:latin typeface="Times New Roman" panose="02020603050405020304" pitchFamily="18" charset="0"/>
              </a:rPr>
              <a:t>, 7g for </a:t>
            </a:r>
            <a:r>
              <a:rPr lang="fr-FR" sz="1800" b="0" i="0" u="none" strike="noStrike" baseline="0" dirty="0" err="1">
                <a:latin typeface="Times New Roman" panose="02020603050405020304" pitchFamily="18" charset="0"/>
              </a:rPr>
              <a:t>tomato</a:t>
            </a:r>
            <a:r>
              <a:rPr lang="fr-FR" sz="1800" b="0" i="0" u="none" strike="noStrike" baseline="0" dirty="0">
                <a:latin typeface="Times New Roman" panose="02020603050405020304" pitchFamily="18" charset="0"/>
              </a:rPr>
              <a:t> etc.</a:t>
            </a:r>
            <a:endParaRPr lang="en-US" b="0" i="0" dirty="0">
              <a:solidFill>
                <a:srgbClr val="0A0A0A"/>
              </a:solidFill>
              <a:effectLst/>
              <a:latin typeface="Google Sans"/>
            </a:endParaRPr>
          </a:p>
          <a:p>
            <a:pPr marL="742950" lvl="1" indent="-285750" algn="l">
              <a:buFont typeface="+mj-lt"/>
              <a:buAutoNum type="arabicPeriod"/>
            </a:pPr>
            <a:r>
              <a:rPr lang="en-US" b="1" i="0" dirty="0">
                <a:solidFill>
                  <a:srgbClr val="0A0A0A"/>
                </a:solidFill>
                <a:effectLst/>
                <a:latin typeface="Google Sans"/>
              </a:rPr>
              <a:t>Germination Test:</a:t>
            </a:r>
            <a:r>
              <a:rPr lang="en-US" b="0" i="0" dirty="0">
                <a:solidFill>
                  <a:srgbClr val="0A0A0A"/>
                </a:solidFill>
                <a:effectLst/>
                <a:latin typeface="Google Sans"/>
              </a:rPr>
              <a:t> Placing seeds under optimal conditions (warmth, moisture) to count sprouted seeds.</a:t>
            </a:r>
          </a:p>
          <a:p>
            <a:pPr algn="l"/>
            <a:r>
              <a:rPr lang="en-US" sz="1800" b="0" i="0" u="none" strike="noStrike" baseline="0" dirty="0">
                <a:latin typeface="Times New Roman" panose="02020603050405020304" pitchFamily="18" charset="0"/>
              </a:rPr>
              <a:t>Germination testing is considered as the most important quality test in evaluating the planting value of a seed lot. Germination test is made on pure seed fraction of a physical purity test. Tests are made under controlled conditions of temperature and relative humidity. Examination of seedlings and also hard, fresh or dead seeds is done after a prescribed period. General requirements of seed germination are a suitable substratum, adequate moisture, and </a:t>
            </a:r>
            <a:r>
              <a:rPr lang="en-US" sz="1800" b="0" i="0" u="none" strike="noStrike" baseline="0" dirty="0" err="1">
                <a:latin typeface="Times New Roman" panose="02020603050405020304" pitchFamily="18" charset="0"/>
              </a:rPr>
              <a:t>favourable</a:t>
            </a:r>
            <a:r>
              <a:rPr lang="en-US" sz="1800" b="0" i="0" u="none" strike="noStrike" baseline="0" dirty="0">
                <a:latin typeface="Times New Roman" panose="02020603050405020304" pitchFamily="18" charset="0"/>
              </a:rPr>
              <a:t> temperature and light. Crop wise media or  substrata, temperature and duration of testing have been prescribed.</a:t>
            </a:r>
          </a:p>
          <a:p>
            <a:pPr algn="l"/>
            <a:r>
              <a:rPr lang="en-US" sz="1800" b="0" i="0" u="none" strike="noStrike" baseline="0" dirty="0">
                <a:latin typeface="Times New Roman" panose="02020603050405020304" pitchFamily="18" charset="0"/>
              </a:rPr>
              <a:t>Germination testing is done as follows:</a:t>
            </a:r>
          </a:p>
          <a:p>
            <a:pPr algn="l"/>
            <a:r>
              <a:rPr lang="en-US" sz="1800" b="0" i="1" u="none" strike="noStrike" baseline="0" dirty="0">
                <a:latin typeface="Times New Roman" panose="02020603050405020304" pitchFamily="18" charset="0"/>
              </a:rPr>
              <a:t>Paper</a:t>
            </a:r>
            <a:r>
              <a:rPr lang="en-US" sz="1800" b="0" i="0" u="none" strike="noStrike" baseline="0" dirty="0">
                <a:latin typeface="Times New Roman" panose="02020603050405020304" pitchFamily="18" charset="0"/>
              </a:rPr>
              <a:t>: Seeds may be tested for germination by placing them on (</a:t>
            </a:r>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 top of paper. (ii), between paper, and (iii) in pleated strips of paper. This is generally used for small and</a:t>
            </a:r>
          </a:p>
          <a:p>
            <a:pPr algn="l"/>
            <a:r>
              <a:rPr lang="fr-FR" sz="1800" b="0" i="0" u="none" strike="noStrike" baseline="0" dirty="0">
                <a:latin typeface="Times New Roman" panose="02020603050405020304" pitchFamily="18" charset="0"/>
              </a:rPr>
              <a:t>medium-</a:t>
            </a:r>
            <a:r>
              <a:rPr lang="fr-FR" sz="1800" b="0" i="0" u="none" strike="noStrike" baseline="0" dirty="0" err="1">
                <a:latin typeface="Times New Roman" panose="02020603050405020304" pitchFamily="18" charset="0"/>
              </a:rPr>
              <a:t>sized</a:t>
            </a:r>
            <a:r>
              <a:rPr lang="fr-FR" sz="1800" b="0" i="0" u="none" strike="noStrike" baseline="0" dirty="0">
                <a:latin typeface="Times New Roman" panose="02020603050405020304" pitchFamily="18" charset="0"/>
              </a:rPr>
              <a:t> </a:t>
            </a:r>
            <a:r>
              <a:rPr lang="fr-FR" sz="1800" b="0" i="0" u="none" strike="noStrike" baseline="0" dirty="0" err="1">
                <a:latin typeface="Times New Roman" panose="02020603050405020304" pitchFamily="18" charset="0"/>
              </a:rPr>
              <a:t>seeds</a:t>
            </a:r>
            <a:r>
              <a:rPr lang="fr-FR" sz="1800" b="0" i="0" u="none" strike="noStrike" baseline="0" dirty="0">
                <a:latin typeface="Times New Roman" panose="02020603050405020304" pitchFamily="18" charset="0"/>
              </a:rPr>
              <a:t>.</a:t>
            </a:r>
          </a:p>
          <a:p>
            <a:pPr algn="l"/>
            <a:r>
              <a:rPr lang="en-US" sz="1800" b="0" i="1" u="none" strike="noStrike" baseline="0" dirty="0">
                <a:latin typeface="Times New Roman" panose="02020603050405020304" pitchFamily="18" charset="0"/>
              </a:rPr>
              <a:t>Sand</a:t>
            </a:r>
            <a:r>
              <a:rPr lang="en-US" sz="1800" b="0" i="0" u="none" strike="noStrike" baseline="0" dirty="0">
                <a:latin typeface="Times New Roman" panose="02020603050405020304" pitchFamily="18" charset="0"/>
              </a:rPr>
              <a:t>: It is used as a substratum and seeds are tested for germination by placing them on the top of sand or in sand. This is generally used for large sized seeds.</a:t>
            </a:r>
          </a:p>
          <a:p>
            <a:pPr algn="l"/>
            <a:r>
              <a:rPr lang="en-US" sz="1800" b="0" i="1" u="none" strike="noStrike" baseline="0" dirty="0">
                <a:latin typeface="Times New Roman" panose="02020603050405020304" pitchFamily="18" charset="0"/>
              </a:rPr>
              <a:t>Soil</a:t>
            </a:r>
            <a:r>
              <a:rPr lang="en-US" sz="1800" b="0" i="0" u="none" strike="noStrike" baseline="0" dirty="0">
                <a:latin typeface="Times New Roman" panose="02020603050405020304" pitchFamily="18" charset="0"/>
              </a:rPr>
              <a:t>: Germination can be tested using soil also but it is, generally difficult to obtain consistent results in soil or artificial compost. For this reason, soil is not recommended as a primary substratum. However, this substratum is used to confirm the evaluation made by other methods or in doubtful cases.</a:t>
            </a:r>
          </a:p>
          <a:p>
            <a:pPr algn="l"/>
            <a:r>
              <a:rPr lang="en-US" sz="1800" b="0" i="0" u="none" strike="noStrike" baseline="0" dirty="0">
                <a:latin typeface="Times New Roman" panose="02020603050405020304" pitchFamily="18" charset="0"/>
              </a:rPr>
              <a:t>The methods of germination testing should be based on Rules and Guidelines laid down by the International Seed Testing Association (ISTA).</a:t>
            </a:r>
            <a:endParaRPr lang="en-US" b="0" i="0" dirty="0">
              <a:solidFill>
                <a:srgbClr val="0A0A0A"/>
              </a:solidFill>
              <a:effectLst/>
              <a:latin typeface="Google Sans"/>
            </a:endParaRPr>
          </a:p>
          <a:p>
            <a:pPr marL="0" indent="0" algn="l">
              <a:buNone/>
            </a:pPr>
            <a:endParaRPr lang="fr-FR" dirty="0"/>
          </a:p>
        </p:txBody>
      </p:sp>
    </p:spTree>
    <p:extLst>
      <p:ext uri="{BB962C8B-B14F-4D97-AF65-F5344CB8AC3E}">
        <p14:creationId xmlns:p14="http://schemas.microsoft.com/office/powerpoint/2010/main" val="40148061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BF09A99-2792-8683-9EC1-03E3D89A5300}"/>
              </a:ext>
            </a:extLst>
          </p:cNvPr>
          <p:cNvSpPr>
            <a:spLocks noGrp="1"/>
          </p:cNvSpPr>
          <p:nvPr>
            <p:ph idx="1"/>
          </p:nvPr>
        </p:nvSpPr>
        <p:spPr>
          <a:xfrm>
            <a:off x="838200" y="457200"/>
            <a:ext cx="10515600" cy="5719763"/>
          </a:xfrm>
        </p:spPr>
        <p:txBody>
          <a:bodyPr>
            <a:normAutofit fontScale="92500" lnSpcReduction="10000"/>
          </a:bodyPr>
          <a:lstStyle/>
          <a:p>
            <a:pPr marL="742950" lvl="1" indent="-285750" algn="l">
              <a:buFont typeface="+mj-lt"/>
              <a:buAutoNum type="arabicPeriod"/>
            </a:pPr>
            <a:r>
              <a:rPr lang="en-US" b="1" i="0" dirty="0">
                <a:solidFill>
                  <a:srgbClr val="0A0A0A"/>
                </a:solidFill>
                <a:effectLst/>
                <a:latin typeface="Google Sans"/>
              </a:rPr>
              <a:t>Vigor Tests:</a:t>
            </a:r>
            <a:r>
              <a:rPr lang="en-US" b="0" i="0" dirty="0">
                <a:solidFill>
                  <a:srgbClr val="0A0A0A"/>
                </a:solidFill>
                <a:effectLst/>
                <a:latin typeface="Google Sans"/>
              </a:rPr>
              <a:t> Assessing seedling strength and speed of emergence.</a:t>
            </a:r>
          </a:p>
          <a:p>
            <a:pPr marL="742950" lvl="1" indent="-285750" algn="l">
              <a:buFont typeface="+mj-lt"/>
              <a:buAutoNum type="arabicPeriod"/>
            </a:pPr>
            <a:r>
              <a:rPr lang="en-US" b="1" i="0" dirty="0">
                <a:solidFill>
                  <a:srgbClr val="0A0A0A"/>
                </a:solidFill>
                <a:effectLst/>
                <a:latin typeface="Google Sans"/>
              </a:rPr>
              <a:t>Health Tests:</a:t>
            </a:r>
            <a:r>
              <a:rPr lang="en-US" b="0" i="0" dirty="0">
                <a:solidFill>
                  <a:srgbClr val="0A0A0A"/>
                </a:solidFill>
                <a:effectLst/>
                <a:latin typeface="Google Sans"/>
              </a:rPr>
              <a:t> Using methods like Elisa or DNA fingerprinting for disease detection.</a:t>
            </a:r>
          </a:p>
          <a:p>
            <a:pPr algn="l">
              <a:buFont typeface="+mj-lt"/>
              <a:buAutoNum type="arabicPeriod"/>
            </a:pPr>
            <a:r>
              <a:rPr lang="en-US" b="1" i="0" dirty="0">
                <a:solidFill>
                  <a:srgbClr val="0A0A0A"/>
                </a:solidFill>
                <a:effectLst/>
                <a:latin typeface="Google Sans"/>
                <a:hlinkClick r:id="rId2"/>
              </a:rPr>
              <a:t>Certification</a:t>
            </a:r>
            <a:r>
              <a:rPr lang="en-US" b="1" i="0" dirty="0">
                <a:solidFill>
                  <a:srgbClr val="0A0A0A"/>
                </a:solidFill>
                <a:effectLst/>
                <a:latin typeface="Google Sans"/>
              </a:rPr>
              <a:t>:</a:t>
            </a:r>
            <a:r>
              <a:rPr lang="en-US" b="0" i="0" dirty="0">
                <a:solidFill>
                  <a:srgbClr val="0A0A0A"/>
                </a:solidFill>
                <a:effectLst/>
                <a:latin typeface="Google Sans"/>
              </a:rPr>
              <a:t> Accredited bodies certify seeds meet international standards (e.g., ISO). </a:t>
            </a:r>
          </a:p>
          <a:p>
            <a:pPr algn="l"/>
            <a:r>
              <a:rPr lang="en-US" sz="2800" b="0" i="0" u="none" strike="noStrike" baseline="0" dirty="0">
                <a:latin typeface="Times New Roman" panose="02020603050405020304" pitchFamily="18" charset="0"/>
              </a:rPr>
              <a:t>Seed certification is system of maintaining the quality of seeds. The crops offered for certification are raised as per requirement for seed certification established by seed certification agency. Several inspections are made to ensure purity and quality of seeds.</a:t>
            </a:r>
          </a:p>
          <a:p>
            <a:pPr algn="l"/>
            <a:r>
              <a:rPr lang="fr-FR" sz="2800" b="0" i="1" u="none" strike="noStrike" baseline="0" dirty="0" err="1">
                <a:latin typeface="Times New Roman" panose="02020603050405020304" pitchFamily="18" charset="0"/>
              </a:rPr>
              <a:t>Steps</a:t>
            </a:r>
            <a:r>
              <a:rPr lang="fr-FR" sz="2800" b="0" i="1" u="none" strike="noStrike" baseline="0" dirty="0">
                <a:latin typeface="Times New Roman" panose="02020603050405020304" pitchFamily="18" charset="0"/>
              </a:rPr>
              <a:t> of </a:t>
            </a:r>
            <a:r>
              <a:rPr lang="fr-FR" sz="2800" b="0" i="1" u="none" strike="noStrike" baseline="0" dirty="0" err="1">
                <a:latin typeface="Times New Roman" panose="02020603050405020304" pitchFamily="18" charset="0"/>
              </a:rPr>
              <a:t>Seed</a:t>
            </a:r>
            <a:r>
              <a:rPr lang="fr-FR" sz="2800" b="0" i="1" u="none" strike="noStrike" baseline="0" dirty="0">
                <a:latin typeface="Times New Roman" panose="02020603050405020304" pitchFamily="18" charset="0"/>
              </a:rPr>
              <a:t> Certification:</a:t>
            </a:r>
          </a:p>
          <a:p>
            <a:pPr algn="l"/>
            <a:r>
              <a:rPr lang="en-US" sz="2800" b="0" i="0" u="none" strike="noStrike" baseline="0" dirty="0">
                <a:latin typeface="Times New Roman" panose="02020603050405020304" pitchFamily="18" charset="0"/>
              </a:rPr>
              <a:t>1. Verification of seed source</a:t>
            </a:r>
          </a:p>
          <a:p>
            <a:pPr algn="l"/>
            <a:r>
              <a:rPr lang="en-US" sz="2800" b="0" i="0" u="none" strike="noStrike" baseline="0" dirty="0">
                <a:latin typeface="Times New Roman" panose="02020603050405020304" pitchFamily="18" charset="0"/>
              </a:rPr>
              <a:t>2. Field inspection to conform to the prescribed field standards</a:t>
            </a:r>
          </a:p>
          <a:p>
            <a:pPr algn="l"/>
            <a:r>
              <a:rPr lang="en-US" sz="2800" b="0" i="0" u="none" strike="noStrike" baseline="0" dirty="0">
                <a:latin typeface="Times New Roman" panose="02020603050405020304" pitchFamily="18" charset="0"/>
              </a:rPr>
              <a:t>3. Supervision at harvesting and after harvesting</a:t>
            </a:r>
          </a:p>
          <a:p>
            <a:pPr algn="l"/>
            <a:r>
              <a:rPr lang="en-US" sz="2800" b="0" i="0" u="none" strike="noStrike" baseline="0" dirty="0">
                <a:latin typeface="Times New Roman" panose="02020603050405020304" pitchFamily="18" charset="0"/>
              </a:rPr>
              <a:t>4. Seed sampling and testing in seed testing laboratory</a:t>
            </a:r>
          </a:p>
          <a:p>
            <a:pPr algn="l"/>
            <a:r>
              <a:rPr lang="fr-FR" sz="2800" b="0" i="0" u="none" strike="noStrike" baseline="0" dirty="0">
                <a:latin typeface="Times New Roman" panose="02020603050405020304" pitchFamily="18" charset="0"/>
              </a:rPr>
              <a:t>5. </a:t>
            </a:r>
            <a:r>
              <a:rPr lang="fr-FR" sz="2800" b="0" i="0" u="none" strike="noStrike" baseline="0" dirty="0" err="1">
                <a:latin typeface="Times New Roman" panose="02020603050405020304" pitchFamily="18" charset="0"/>
              </a:rPr>
              <a:t>Tagging</a:t>
            </a:r>
            <a:r>
              <a:rPr lang="fr-FR" sz="2800" b="0" i="0" u="none" strike="noStrike" baseline="0" dirty="0">
                <a:latin typeface="Times New Roman" panose="02020603050405020304" pitchFamily="18" charset="0"/>
              </a:rPr>
              <a:t> and </a:t>
            </a:r>
            <a:r>
              <a:rPr lang="fr-FR" sz="2800" b="0" i="0" u="none" strike="noStrike" baseline="0" dirty="0" err="1">
                <a:latin typeface="Times New Roman" panose="02020603050405020304" pitchFamily="18" charset="0"/>
              </a:rPr>
              <a:t>sealing</a:t>
            </a:r>
            <a:endParaRPr lang="fr-FR" sz="2800" b="0" i="0" u="none" strike="noStrike" baseline="0" dirty="0">
              <a:latin typeface="Times New Roman" panose="02020603050405020304" pitchFamily="18" charset="0"/>
            </a:endParaRPr>
          </a:p>
          <a:p>
            <a:pPr algn="l">
              <a:buFont typeface="+mj-lt"/>
              <a:buAutoNum type="arabicPeriod"/>
            </a:pPr>
            <a:endParaRPr lang="en-US" b="0" i="0" dirty="0">
              <a:solidFill>
                <a:srgbClr val="0A0A0A"/>
              </a:solidFill>
              <a:effectLst/>
              <a:latin typeface="Google Sans"/>
            </a:endParaRPr>
          </a:p>
          <a:p>
            <a:endParaRPr lang="fr-FR" dirty="0"/>
          </a:p>
        </p:txBody>
      </p:sp>
    </p:spTree>
    <p:extLst>
      <p:ext uri="{BB962C8B-B14F-4D97-AF65-F5344CB8AC3E}">
        <p14:creationId xmlns:p14="http://schemas.microsoft.com/office/powerpoint/2010/main" val="17865776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Espace réservé du contenu 8">
            <a:extLst>
              <a:ext uri="{FF2B5EF4-FFF2-40B4-BE49-F238E27FC236}">
                <a16:creationId xmlns:a16="http://schemas.microsoft.com/office/drawing/2014/main" id="{B4EEF038-E161-BC79-1279-7CE94855B3D2}"/>
              </a:ext>
            </a:extLst>
          </p:cNvPr>
          <p:cNvPicPr>
            <a:picLocks noGrp="1" noChangeAspect="1"/>
          </p:cNvPicPr>
          <p:nvPr>
            <p:ph idx="1"/>
          </p:nvPr>
        </p:nvPicPr>
        <p:blipFill>
          <a:blip r:embed="rId2"/>
          <a:stretch>
            <a:fillRect/>
          </a:stretch>
        </p:blipFill>
        <p:spPr>
          <a:xfrm>
            <a:off x="680112" y="1200150"/>
            <a:ext cx="10831776" cy="3690217"/>
          </a:xfrm>
        </p:spPr>
      </p:pic>
    </p:spTree>
    <p:extLst>
      <p:ext uri="{BB962C8B-B14F-4D97-AF65-F5344CB8AC3E}">
        <p14:creationId xmlns:p14="http://schemas.microsoft.com/office/powerpoint/2010/main" val="19084134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9C3CF3-53CB-CCE3-57FC-D36F569880BD}"/>
              </a:ext>
            </a:extLst>
          </p:cNvPr>
          <p:cNvSpPr>
            <a:spLocks noGrp="1"/>
          </p:cNvSpPr>
          <p:nvPr>
            <p:ph type="title"/>
          </p:nvPr>
        </p:nvSpPr>
        <p:spPr/>
        <p:txBody>
          <a:bodyPr/>
          <a:lstStyle/>
          <a:p>
            <a:endParaRPr lang="fr-FR"/>
          </a:p>
        </p:txBody>
      </p:sp>
      <p:sp>
        <p:nvSpPr>
          <p:cNvPr id="4" name="ZoneTexte 3">
            <a:extLst>
              <a:ext uri="{FF2B5EF4-FFF2-40B4-BE49-F238E27FC236}">
                <a16:creationId xmlns:a16="http://schemas.microsoft.com/office/drawing/2014/main" id="{05453B8D-B3F7-42D4-977B-2C602C8BD233}"/>
              </a:ext>
            </a:extLst>
          </p:cNvPr>
          <p:cNvSpPr txBox="1"/>
          <p:nvPr/>
        </p:nvSpPr>
        <p:spPr>
          <a:xfrm>
            <a:off x="390525" y="726737"/>
            <a:ext cx="10963275" cy="1477328"/>
          </a:xfrm>
          <a:prstGeom prst="rect">
            <a:avLst/>
          </a:prstGeom>
          <a:noFill/>
        </p:spPr>
        <p:txBody>
          <a:bodyPr wrap="square">
            <a:spAutoFit/>
          </a:bodyPr>
          <a:lstStyle/>
          <a:p>
            <a:r>
              <a:rPr lang="fr-FR" sz="1800" b="1" i="0" u="none" strike="noStrike" baseline="0" dirty="0">
                <a:latin typeface="Times New Roman" panose="02020603050405020304" pitchFamily="18" charset="0"/>
              </a:rPr>
              <a:t>REFERANCE </a:t>
            </a:r>
          </a:p>
          <a:p>
            <a:endParaRPr lang="fr-FR" sz="1800" b="1" i="0" u="none" strike="noStrike" baseline="0" dirty="0">
              <a:latin typeface="Times New Roman" panose="02020603050405020304" pitchFamily="18" charset="0"/>
            </a:endParaRPr>
          </a:p>
          <a:p>
            <a:pPr marL="342900" indent="-342900">
              <a:buAutoNum type="arabicPeriod"/>
            </a:pPr>
            <a:r>
              <a:rPr lang="fr-FR" sz="1800" b="1" i="0" u="none" strike="noStrike" baseline="0" dirty="0" err="1">
                <a:latin typeface="Times New Roman" panose="02020603050405020304" pitchFamily="18" charset="0"/>
              </a:rPr>
              <a:t>Debasish</a:t>
            </a:r>
            <a:r>
              <a:rPr lang="fr-FR" sz="1800" b="1" i="0" u="none" strike="noStrike" baseline="0" dirty="0">
                <a:latin typeface="Times New Roman" panose="02020603050405020304" pitchFamily="18" charset="0"/>
              </a:rPr>
              <a:t> Panda SEED </a:t>
            </a:r>
            <a:r>
              <a:rPr lang="fr-FR" sz="1800" b="1" i="0" u="none" strike="noStrike" baseline="0" dirty="0" err="1">
                <a:latin typeface="Times New Roman" panose="02020603050405020304" pitchFamily="18" charset="0"/>
              </a:rPr>
              <a:t>PRODUCTION</a:t>
            </a:r>
            <a:r>
              <a:rPr lang="fr-FR" sz="1800" b="0" i="1" u="none" strike="noStrike" baseline="0" dirty="0" err="1">
                <a:latin typeface="Times New Roman" panose="02020603050405020304" pitchFamily="18" charset="0"/>
              </a:rPr>
              <a:t>Institute</a:t>
            </a:r>
            <a:r>
              <a:rPr lang="fr-FR" sz="1800" b="0" i="1" u="none" strike="noStrike" baseline="0" dirty="0">
                <a:latin typeface="Times New Roman" panose="02020603050405020304" pitchFamily="18" charset="0"/>
              </a:rPr>
              <a:t> of </a:t>
            </a:r>
            <a:r>
              <a:rPr lang="fr-FR" sz="1800" b="0" i="1" u="none" strike="noStrike" baseline="0" dirty="0" err="1">
                <a:latin typeface="Times New Roman" panose="02020603050405020304" pitchFamily="18" charset="0"/>
              </a:rPr>
              <a:t>Agriculture,Visva</a:t>
            </a:r>
            <a:r>
              <a:rPr lang="fr-FR" sz="1800" b="0" i="1" u="none" strike="noStrike" baseline="0" dirty="0">
                <a:latin typeface="Times New Roman" panose="02020603050405020304" pitchFamily="18" charset="0"/>
              </a:rPr>
              <a:t>-Bharati </a:t>
            </a:r>
            <a:r>
              <a:rPr lang="fr-FR" sz="1800" b="0" i="1" u="none" strike="noStrike" baseline="0" dirty="0" err="1">
                <a:latin typeface="Times New Roman" panose="02020603050405020304" pitchFamily="18" charset="0"/>
              </a:rPr>
              <a:t>University</a:t>
            </a:r>
            <a:r>
              <a:rPr lang="fr-FR" sz="1800" b="0" i="1" u="none" strike="noStrike" baseline="0" dirty="0">
                <a:latin typeface="Times New Roman" panose="02020603050405020304" pitchFamily="18" charset="0"/>
              </a:rPr>
              <a:t>, </a:t>
            </a:r>
            <a:r>
              <a:rPr lang="fr-FR" sz="1800" b="0" i="1" u="none" strike="noStrike" baseline="0" dirty="0" err="1">
                <a:latin typeface="Times New Roman" panose="02020603050405020304" pitchFamily="18" charset="0"/>
              </a:rPr>
              <a:t>Sriniketan</a:t>
            </a:r>
            <a:endParaRPr lang="fr-FR" sz="1800" b="0" i="1" u="none" strike="noStrike" baseline="0" dirty="0">
              <a:latin typeface="Times New Roman" panose="02020603050405020304" pitchFamily="18" charset="0"/>
            </a:endParaRPr>
          </a:p>
          <a:p>
            <a:pPr algn="l"/>
            <a:r>
              <a:rPr lang="fr-FR" b="1" dirty="0">
                <a:latin typeface="Cambria-Bold"/>
              </a:rPr>
              <a:t>2. </a:t>
            </a:r>
            <a:r>
              <a:rPr lang="fr-FR" b="1" dirty="0" err="1">
                <a:latin typeface="Cambria-Bold"/>
              </a:rPr>
              <a:t>Thapliyal</a:t>
            </a:r>
            <a:r>
              <a:rPr lang="fr-FR" b="1" dirty="0">
                <a:latin typeface="Cambria-Bold"/>
              </a:rPr>
              <a:t> </a:t>
            </a:r>
            <a:r>
              <a:rPr lang="fr-FR" sz="1800" b="1" i="0" u="none" strike="noStrike" baseline="0" dirty="0">
                <a:latin typeface="Cambria-Bold"/>
              </a:rPr>
              <a:t>M., </a:t>
            </a:r>
            <a:r>
              <a:rPr lang="fr-FR" b="1" dirty="0">
                <a:latin typeface="Cambria-Bold"/>
              </a:rPr>
              <a:t>Kumar S., 2023. </a:t>
            </a:r>
            <a:r>
              <a:rPr lang="fr-FR" sz="1800" b="0" i="0" u="none" strike="noStrike" baseline="0" dirty="0">
                <a:solidFill>
                  <a:srgbClr val="009CC8"/>
                </a:solidFill>
                <a:latin typeface="Alice-Regular"/>
              </a:rPr>
              <a:t>STANDARD OPERATING PROCEDURES FOR</a:t>
            </a:r>
            <a:r>
              <a:rPr lang="fr-FR" dirty="0">
                <a:solidFill>
                  <a:srgbClr val="009CC8"/>
                </a:solidFill>
                <a:latin typeface="Alice-Regular"/>
              </a:rPr>
              <a:t> </a:t>
            </a:r>
            <a:r>
              <a:rPr lang="fr-FR" sz="1800" b="0" i="0" u="none" strike="noStrike" baseline="0" dirty="0">
                <a:solidFill>
                  <a:srgbClr val="009CC8"/>
                </a:solidFill>
                <a:latin typeface="Alice-Regular"/>
              </a:rPr>
              <a:t>NURSERY TECHNIQUES. </a:t>
            </a:r>
            <a:r>
              <a:rPr lang="en-US" sz="1800" b="1" i="0" u="none" strike="noStrike" baseline="0" dirty="0">
                <a:solidFill>
                  <a:srgbClr val="994806"/>
                </a:solidFill>
                <a:latin typeface="BookAntiqua-Bold"/>
              </a:rPr>
              <a:t>Forest, Environment and Climate Change Department, </a:t>
            </a:r>
            <a:r>
              <a:rPr lang="fr-FR" sz="1800" b="1" i="0" u="none" strike="noStrike" baseline="0" dirty="0" err="1">
                <a:solidFill>
                  <a:srgbClr val="994806"/>
                </a:solidFill>
                <a:latin typeface="BookAntiqua-Bold"/>
              </a:rPr>
              <a:t>Govt</a:t>
            </a:r>
            <a:r>
              <a:rPr lang="fr-FR" sz="1800" b="1" i="0" u="none" strike="noStrike" baseline="0" dirty="0">
                <a:solidFill>
                  <a:srgbClr val="994806"/>
                </a:solidFill>
                <a:latin typeface="BookAntiqua-Bold"/>
              </a:rPr>
              <a:t>. of Odisha. 104p.</a:t>
            </a:r>
          </a:p>
        </p:txBody>
      </p:sp>
    </p:spTree>
    <p:extLst>
      <p:ext uri="{BB962C8B-B14F-4D97-AF65-F5344CB8AC3E}">
        <p14:creationId xmlns:p14="http://schemas.microsoft.com/office/powerpoint/2010/main" val="562134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6448C3-1F6C-3FE6-A379-942C08930CB3}"/>
              </a:ext>
            </a:extLst>
          </p:cNvPr>
          <p:cNvSpPr>
            <a:spLocks noGrp="1"/>
          </p:cNvSpPr>
          <p:nvPr>
            <p:ph type="title"/>
          </p:nvPr>
        </p:nvSpPr>
        <p:spPr/>
        <p:txBody>
          <a:bodyPr>
            <a:normAutofit fontScale="90000"/>
          </a:bodyPr>
          <a:lstStyle/>
          <a:p>
            <a:r>
              <a:rPr lang="en-US" sz="4400" b="1" dirty="0">
                <a:solidFill>
                  <a:schemeClr val="accent2">
                    <a:lumMod val="75000"/>
                  </a:schemeClr>
                </a:solidFill>
                <a:latin typeface="Times New Roman" panose="02020603050405020304" pitchFamily="18" charset="0"/>
                <a:cs typeface="Times New Roman" panose="02020603050405020304" pitchFamily="18" charset="0"/>
              </a:rPr>
              <a:t>1. Relationship between Seed Improvement and Production</a:t>
            </a:r>
            <a:br>
              <a:rPr lang="en-US" sz="4400" dirty="0">
                <a:solidFill>
                  <a:schemeClr val="accent2">
                    <a:lumMod val="75000"/>
                  </a:schemeClr>
                </a:solidFill>
                <a:latin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C5F7E269-EFC2-2586-C4E5-8D54CDBCD6DC}"/>
              </a:ext>
            </a:extLst>
          </p:cNvPr>
          <p:cNvSpPr>
            <a:spLocks noGrp="1"/>
          </p:cNvSpPr>
          <p:nvPr>
            <p:ph idx="1"/>
          </p:nvPr>
        </p:nvSpPr>
        <p:spPr>
          <a:xfrm>
            <a:off x="333375" y="1825625"/>
            <a:ext cx="11449050" cy="4813300"/>
          </a:xfrm>
        </p:spPr>
        <p:txBody>
          <a:bodyPr/>
          <a:lstStyle/>
          <a:p>
            <a:pPr algn="just"/>
            <a:r>
              <a:rPr lang="en-US" dirty="0"/>
              <a:t>Seed improvement is directly linked to production through the development of higher-yielding, pest-resistant, and resilient crops</a:t>
            </a:r>
            <a:r>
              <a:rPr lang="en-US" b="0" i="0" dirty="0">
                <a:solidFill>
                  <a:srgbClr val="0A0A0A"/>
                </a:solidFill>
                <a:effectLst/>
                <a:latin typeface="Google Sans"/>
              </a:rPr>
              <a:t>, which ultimately leads to increased agricultural output and food security.</a:t>
            </a:r>
            <a:endParaRPr lang="ar-SA" b="0" i="0" dirty="0">
              <a:solidFill>
                <a:srgbClr val="0A0A0A"/>
              </a:solidFill>
              <a:effectLst/>
              <a:latin typeface="Google Sans"/>
            </a:endParaRPr>
          </a:p>
          <a:p>
            <a:pPr marL="0" indent="0" algn="just">
              <a:buNone/>
            </a:pPr>
            <a:endParaRPr lang="en-US" b="0" i="0" dirty="0">
              <a:solidFill>
                <a:srgbClr val="0A0A0A"/>
              </a:solidFill>
              <a:effectLst/>
              <a:latin typeface="Google Sans"/>
            </a:endParaRPr>
          </a:p>
          <a:p>
            <a:pPr algn="just"/>
            <a:r>
              <a:rPr lang="en-US" b="0" i="0" dirty="0">
                <a:solidFill>
                  <a:srgbClr val="0A0A0A"/>
                </a:solidFill>
                <a:effectLst/>
                <a:latin typeface="Google Sans"/>
              </a:rPr>
              <a:t> Improved seeds are the foundation for production, with a quality seed system ensuring genetic purity and physical quality through regulated processes like certification, field inspection, and testing. High-quality, improved seeds have been shown to significantly increase </a:t>
            </a:r>
            <a:r>
              <a:rPr lang="en-US" b="0" i="0" u="sng" dirty="0">
                <a:solidFill>
                  <a:srgbClr val="0A0A0A"/>
                </a:solidFill>
                <a:effectLst/>
                <a:latin typeface="Google Sans"/>
              </a:rPr>
              <a:t>crop yields</a:t>
            </a:r>
            <a:r>
              <a:rPr lang="en-US" b="0" i="0" dirty="0">
                <a:solidFill>
                  <a:srgbClr val="0A0A0A"/>
                </a:solidFill>
                <a:effectLst/>
                <a:latin typeface="Google Sans"/>
              </a:rPr>
              <a:t>, improve farmer </a:t>
            </a:r>
            <a:r>
              <a:rPr lang="en-US" b="0" i="0" u="sng" dirty="0">
                <a:solidFill>
                  <a:srgbClr val="0A0A0A"/>
                </a:solidFill>
                <a:effectLst/>
                <a:latin typeface="Google Sans"/>
              </a:rPr>
              <a:t>profitability</a:t>
            </a:r>
            <a:r>
              <a:rPr lang="en-US" b="0" i="0" dirty="0">
                <a:solidFill>
                  <a:srgbClr val="0A0A0A"/>
                </a:solidFill>
                <a:effectLst/>
                <a:latin typeface="Google Sans"/>
              </a:rPr>
              <a:t>, and contribute to a more stable food supply. </a:t>
            </a:r>
            <a:endParaRPr lang="fr-FR" dirty="0"/>
          </a:p>
        </p:txBody>
      </p:sp>
    </p:spTree>
    <p:extLst>
      <p:ext uri="{BB962C8B-B14F-4D97-AF65-F5344CB8AC3E}">
        <p14:creationId xmlns:p14="http://schemas.microsoft.com/office/powerpoint/2010/main" val="1863854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52EBE045-4593-3F3F-8FAA-60D44BAC007C}"/>
              </a:ext>
            </a:extLst>
          </p:cNvPr>
          <p:cNvSpPr>
            <a:spLocks noGrp="1" noChangeArrowheads="1"/>
          </p:cNvSpPr>
          <p:nvPr>
            <p:ph idx="1"/>
          </p:nvPr>
        </p:nvSpPr>
        <p:spPr bwMode="auto">
          <a:xfrm>
            <a:off x="552450" y="1080067"/>
            <a:ext cx="11239499" cy="505516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accent1"/>
                </a:solidFill>
                <a:effectLst/>
                <a:latin typeface="Google Sans"/>
              </a:rPr>
              <a:t>1.1. How </a:t>
            </a:r>
            <a:r>
              <a:rPr kumimoji="0" lang="fr-FR" altLang="fr-FR" b="1" i="0" u="none" strike="noStrike" cap="none" normalizeH="0" baseline="0" dirty="0" err="1">
                <a:ln>
                  <a:noFill/>
                </a:ln>
                <a:solidFill>
                  <a:schemeClr val="accent1"/>
                </a:solidFill>
                <a:effectLst/>
                <a:latin typeface="Google Sans"/>
              </a:rPr>
              <a:t>seed</a:t>
            </a:r>
            <a:r>
              <a:rPr kumimoji="0" lang="fr-FR" altLang="fr-FR" b="1" i="0" u="none" strike="noStrike" cap="none" normalizeH="0" baseline="0" dirty="0">
                <a:ln>
                  <a:noFill/>
                </a:ln>
                <a:solidFill>
                  <a:schemeClr val="accent1"/>
                </a:solidFill>
                <a:effectLst/>
                <a:latin typeface="Google Sans"/>
              </a:rPr>
              <a:t> </a:t>
            </a:r>
            <a:r>
              <a:rPr kumimoji="0" lang="fr-FR" altLang="fr-FR" b="1" i="0" u="none" strike="noStrike" cap="none" normalizeH="0" baseline="0" dirty="0" err="1">
                <a:ln>
                  <a:noFill/>
                </a:ln>
                <a:solidFill>
                  <a:schemeClr val="accent1"/>
                </a:solidFill>
                <a:effectLst/>
                <a:latin typeface="Google Sans"/>
              </a:rPr>
              <a:t>improvement</a:t>
            </a:r>
            <a:r>
              <a:rPr kumimoji="0" lang="fr-FR" altLang="fr-FR" b="1" i="0" u="none" strike="noStrike" cap="none" normalizeH="0" baseline="0" dirty="0">
                <a:ln>
                  <a:noFill/>
                </a:ln>
                <a:solidFill>
                  <a:schemeClr val="accent1"/>
                </a:solidFill>
                <a:effectLst/>
                <a:latin typeface="Google Sans"/>
              </a:rPr>
              <a:t> impacts production</a:t>
            </a:r>
            <a:endParaRPr kumimoji="0" lang="fr-FR" altLang="fr-FR" b="0" i="0" u="none" strike="noStrike" cap="none" normalizeH="0" baseline="0" dirty="0">
              <a:ln>
                <a:noFill/>
              </a:ln>
              <a:solidFill>
                <a:schemeClr val="accent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2400" b="1" i="0" u="none" strike="noStrike" cap="none" normalizeH="0" baseline="0" dirty="0" err="1">
                <a:ln>
                  <a:noFill/>
                </a:ln>
                <a:solidFill>
                  <a:srgbClr val="0A0A0A"/>
                </a:solidFill>
                <a:effectLst/>
                <a:latin typeface="Google Sans"/>
              </a:rPr>
              <a:t>Increased</a:t>
            </a:r>
            <a:r>
              <a:rPr kumimoji="0" lang="fr-FR" altLang="fr-FR" sz="2400" b="1" i="0" u="none" strike="noStrike" cap="none" normalizeH="0" baseline="0" dirty="0">
                <a:ln>
                  <a:noFill/>
                </a:ln>
                <a:solidFill>
                  <a:srgbClr val="0A0A0A"/>
                </a:solidFill>
                <a:effectLst/>
                <a:latin typeface="Google Sans"/>
              </a:rPr>
              <a:t> </a:t>
            </a:r>
            <a:r>
              <a:rPr kumimoji="0" lang="fr-FR" altLang="fr-FR" sz="2400" b="1" i="0" u="none" strike="noStrike" cap="none" normalizeH="0" baseline="0" dirty="0" err="1">
                <a:ln>
                  <a:noFill/>
                </a:ln>
                <a:solidFill>
                  <a:srgbClr val="0A0A0A"/>
                </a:solidFill>
                <a:effectLst/>
                <a:latin typeface="Google Sans"/>
              </a:rPr>
              <a:t>yields</a:t>
            </a:r>
            <a:r>
              <a:rPr kumimoji="0" lang="fr-FR" altLang="fr-FR" sz="2400" b="1" i="0" u="none" strike="noStrike" cap="none" normalizeH="0" baseline="0" dirty="0">
                <a:ln>
                  <a:noFill/>
                </a:ln>
                <a:solidFill>
                  <a:srgbClr val="0A0A0A"/>
                </a:solidFill>
                <a:effectLst/>
                <a:latin typeface="Google Sans"/>
              </a:rPr>
              <a:t>:</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Improved</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seeds</a:t>
            </a:r>
            <a:r>
              <a:rPr kumimoji="0" lang="fr-FR" altLang="fr-FR" sz="2400" b="0" i="0" u="none" strike="noStrike" cap="none" normalizeH="0" baseline="0" dirty="0">
                <a:ln>
                  <a:noFill/>
                </a:ln>
                <a:solidFill>
                  <a:srgbClr val="0A0A0A"/>
                </a:solidFill>
                <a:effectLst/>
                <a:latin typeface="Google Sans"/>
              </a:rPr>
              <a:t> are </a:t>
            </a:r>
            <a:r>
              <a:rPr kumimoji="0" lang="fr-FR" altLang="fr-FR" sz="2400" b="0" i="0" u="none" strike="noStrike" cap="none" normalizeH="0" baseline="0" dirty="0" err="1">
                <a:ln>
                  <a:noFill/>
                </a:ln>
                <a:solidFill>
                  <a:srgbClr val="0A0A0A"/>
                </a:solidFill>
                <a:effectLst/>
                <a:latin typeface="Google Sans"/>
              </a:rPr>
              <a:t>genetically</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designed</a:t>
            </a:r>
            <a:r>
              <a:rPr kumimoji="0" lang="fr-FR" altLang="fr-FR" sz="2400" b="0" i="0" u="none" strike="noStrike" cap="none" normalizeH="0" baseline="0" dirty="0">
                <a:ln>
                  <a:noFill/>
                </a:ln>
                <a:solidFill>
                  <a:srgbClr val="0A0A0A"/>
                </a:solidFill>
                <a:effectLst/>
                <a:latin typeface="Google Sans"/>
              </a:rPr>
              <a:t> for </a:t>
            </a:r>
            <a:r>
              <a:rPr kumimoji="0" lang="fr-FR" altLang="fr-FR" sz="2400" b="0" i="0" u="none" strike="noStrike" cap="none" normalizeH="0" baseline="0" dirty="0" err="1">
                <a:ln>
                  <a:noFill/>
                </a:ln>
                <a:solidFill>
                  <a:srgbClr val="0A0A0A"/>
                </a:solidFill>
                <a:effectLst/>
                <a:latin typeface="Google Sans"/>
              </a:rPr>
              <a:t>higher</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yield</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potential</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with</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varieties</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suited</a:t>
            </a:r>
            <a:r>
              <a:rPr kumimoji="0" lang="fr-FR" altLang="fr-FR" sz="2400" b="0" i="0" u="none" strike="noStrike" cap="none" normalizeH="0" baseline="0" dirty="0">
                <a:ln>
                  <a:noFill/>
                </a:ln>
                <a:solidFill>
                  <a:srgbClr val="0A0A0A"/>
                </a:solidFill>
                <a:effectLst/>
                <a:latin typeface="Google Sans"/>
              </a:rPr>
              <a:t> to </a:t>
            </a:r>
            <a:r>
              <a:rPr kumimoji="0" lang="fr-FR" altLang="fr-FR" sz="2400" b="0" i="0" u="none" strike="noStrike" cap="none" normalizeH="0" baseline="0" dirty="0" err="1">
                <a:ln>
                  <a:noFill/>
                </a:ln>
                <a:solidFill>
                  <a:srgbClr val="0A0A0A"/>
                </a:solidFill>
                <a:effectLst/>
                <a:latin typeface="Google Sans"/>
              </a:rPr>
              <a:t>specific</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environments</a:t>
            </a:r>
            <a:r>
              <a:rPr kumimoji="0" lang="fr-FR" altLang="fr-FR" sz="2400" b="0" i="0" u="none" strike="noStrike" cap="none" normalizeH="0" baseline="0" dirty="0">
                <a:ln>
                  <a:noFill/>
                </a:ln>
                <a:solidFill>
                  <a:srgbClr val="0A0A0A"/>
                </a:solidFill>
                <a:effectLst/>
                <a:latin typeface="Google Sans"/>
              </a:rPr>
              <a:t> and </a:t>
            </a:r>
            <a:r>
              <a:rPr kumimoji="0" lang="fr-FR" altLang="fr-FR" sz="2400" b="0" i="0" u="none" strike="noStrike" cap="none" normalizeH="0" baseline="0" dirty="0" err="1">
                <a:ln>
                  <a:noFill/>
                </a:ln>
                <a:solidFill>
                  <a:srgbClr val="0A0A0A"/>
                </a:solidFill>
                <a:effectLst/>
                <a:latin typeface="Google Sans"/>
              </a:rPr>
              <a:t>resistant</a:t>
            </a:r>
            <a:r>
              <a:rPr kumimoji="0" lang="fr-FR" altLang="fr-FR" sz="2400" b="0" i="0" u="none" strike="noStrike" cap="none" normalizeH="0" baseline="0" dirty="0">
                <a:ln>
                  <a:noFill/>
                </a:ln>
                <a:solidFill>
                  <a:srgbClr val="0A0A0A"/>
                </a:solidFill>
                <a:effectLst/>
                <a:latin typeface="Google Sans"/>
              </a:rPr>
              <a:t> to </a:t>
            </a:r>
            <a:r>
              <a:rPr kumimoji="0" lang="fr-FR" altLang="fr-FR" sz="2400" b="0" i="0" u="none" strike="noStrike" cap="none" normalizeH="0" baseline="0" dirty="0" err="1">
                <a:ln>
                  <a:noFill/>
                </a:ln>
                <a:solidFill>
                  <a:srgbClr val="0A0A0A"/>
                </a:solidFill>
                <a:effectLst/>
                <a:latin typeface="Google Sans"/>
              </a:rPr>
              <a:t>pests</a:t>
            </a:r>
            <a:r>
              <a:rPr kumimoji="0" lang="fr-FR" altLang="fr-FR" sz="2400" b="0" i="0" u="none" strike="noStrike" cap="none" normalizeH="0" baseline="0" dirty="0">
                <a:ln>
                  <a:noFill/>
                </a:ln>
                <a:solidFill>
                  <a:srgbClr val="0A0A0A"/>
                </a:solidFill>
                <a:effectLst/>
                <a:latin typeface="Google Sans"/>
              </a:rPr>
              <a:t> and </a:t>
            </a:r>
            <a:r>
              <a:rPr kumimoji="0" lang="fr-FR" altLang="fr-FR" sz="2400" b="0" i="0" u="none" strike="noStrike" cap="none" normalizeH="0" baseline="0" dirty="0" err="1">
                <a:ln>
                  <a:noFill/>
                </a:ln>
                <a:solidFill>
                  <a:srgbClr val="0A0A0A"/>
                </a:solidFill>
                <a:effectLst/>
                <a:latin typeface="Google Sans"/>
              </a:rPr>
              <a:t>diseases</a:t>
            </a:r>
            <a:r>
              <a:rPr kumimoji="0" lang="fr-FR" altLang="fr-FR" sz="2400"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2400" b="1" i="0" u="none" strike="noStrike" cap="none" normalizeH="0" baseline="0" dirty="0" err="1">
                <a:ln>
                  <a:noFill/>
                </a:ln>
                <a:solidFill>
                  <a:srgbClr val="0A0A0A"/>
                </a:solidFill>
                <a:effectLst/>
                <a:latin typeface="Google Sans"/>
              </a:rPr>
              <a:t>Better</a:t>
            </a:r>
            <a:r>
              <a:rPr kumimoji="0" lang="fr-FR" altLang="fr-FR" sz="2400" b="1" i="0" u="none" strike="noStrike" cap="none" normalizeH="0" baseline="0" dirty="0">
                <a:ln>
                  <a:noFill/>
                </a:ln>
                <a:solidFill>
                  <a:srgbClr val="0A0A0A"/>
                </a:solidFill>
                <a:effectLst/>
                <a:latin typeface="Google Sans"/>
              </a:rPr>
              <a:t> </a:t>
            </a:r>
            <a:r>
              <a:rPr kumimoji="0" lang="fr-FR" altLang="fr-FR" sz="2400" b="1" i="0" u="none" strike="noStrike" cap="none" normalizeH="0" baseline="0" dirty="0" err="1">
                <a:ln>
                  <a:noFill/>
                </a:ln>
                <a:solidFill>
                  <a:srgbClr val="0A0A0A"/>
                </a:solidFill>
                <a:effectLst/>
                <a:latin typeface="Google Sans"/>
              </a:rPr>
              <a:t>crop</a:t>
            </a:r>
            <a:r>
              <a:rPr kumimoji="0" lang="fr-FR" altLang="fr-FR" sz="2400" b="1" i="0" u="none" strike="noStrike" cap="none" normalizeH="0" baseline="0" dirty="0">
                <a:ln>
                  <a:noFill/>
                </a:ln>
                <a:solidFill>
                  <a:srgbClr val="0A0A0A"/>
                </a:solidFill>
                <a:effectLst/>
                <a:latin typeface="Google Sans"/>
              </a:rPr>
              <a:t> </a:t>
            </a:r>
            <a:r>
              <a:rPr kumimoji="0" lang="fr-FR" altLang="fr-FR" sz="2400" b="1" i="0" u="none" strike="noStrike" cap="none" normalizeH="0" baseline="0" dirty="0" err="1">
                <a:ln>
                  <a:noFill/>
                </a:ln>
                <a:solidFill>
                  <a:srgbClr val="0A0A0A"/>
                </a:solidFill>
                <a:effectLst/>
                <a:latin typeface="Google Sans"/>
              </a:rPr>
              <a:t>quality</a:t>
            </a:r>
            <a:r>
              <a:rPr kumimoji="0" lang="fr-FR" altLang="fr-FR" sz="2400" b="1" i="0" u="none" strike="noStrike" cap="none" normalizeH="0" baseline="0" dirty="0">
                <a:ln>
                  <a:noFill/>
                </a:ln>
                <a:solidFill>
                  <a:srgbClr val="0A0A0A"/>
                </a:solidFill>
                <a:effectLst/>
                <a:latin typeface="Google Sans"/>
              </a:rPr>
              <a:t> and </a:t>
            </a:r>
            <a:r>
              <a:rPr kumimoji="0" lang="fr-FR" altLang="fr-FR" sz="2400" b="1" i="0" u="none" strike="noStrike" cap="none" normalizeH="0" baseline="0" dirty="0" err="1">
                <a:ln>
                  <a:noFill/>
                </a:ln>
                <a:solidFill>
                  <a:srgbClr val="0A0A0A"/>
                </a:solidFill>
                <a:effectLst/>
                <a:latin typeface="Google Sans"/>
              </a:rPr>
              <a:t>resilience</a:t>
            </a:r>
            <a:r>
              <a:rPr kumimoji="0" lang="fr-FR" altLang="fr-FR" sz="2400" b="1" i="0" u="none" strike="noStrike" cap="none" normalizeH="0" baseline="0" dirty="0">
                <a:ln>
                  <a:noFill/>
                </a:ln>
                <a:solidFill>
                  <a:srgbClr val="0A0A0A"/>
                </a:solidFill>
                <a:effectLst/>
                <a:latin typeface="Google Sans"/>
              </a:rPr>
              <a:t>:</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These</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seeds</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contribute</a:t>
            </a:r>
            <a:r>
              <a:rPr kumimoji="0" lang="fr-FR" altLang="fr-FR" sz="2400" b="0" i="0" u="none" strike="noStrike" cap="none" normalizeH="0" baseline="0" dirty="0">
                <a:ln>
                  <a:noFill/>
                </a:ln>
                <a:solidFill>
                  <a:srgbClr val="0A0A0A"/>
                </a:solidFill>
                <a:effectLst/>
                <a:latin typeface="Google Sans"/>
              </a:rPr>
              <a:t> to </a:t>
            </a:r>
            <a:r>
              <a:rPr kumimoji="0" lang="fr-FR" altLang="fr-FR" sz="2400" b="0" i="0" u="none" strike="noStrike" cap="none" normalizeH="0" baseline="0" dirty="0" err="1">
                <a:ln>
                  <a:noFill/>
                </a:ln>
                <a:solidFill>
                  <a:srgbClr val="0A0A0A"/>
                </a:solidFill>
                <a:effectLst/>
                <a:latin typeface="Google Sans"/>
              </a:rPr>
              <a:t>better</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crop</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quality</a:t>
            </a:r>
            <a:r>
              <a:rPr kumimoji="0" lang="fr-FR" altLang="fr-FR" sz="2400" b="0" i="0" u="none" strike="noStrike" cap="none" normalizeH="0" baseline="0" dirty="0">
                <a:ln>
                  <a:noFill/>
                </a:ln>
                <a:solidFill>
                  <a:srgbClr val="0A0A0A"/>
                </a:solidFill>
                <a:effectLst/>
                <a:latin typeface="Google Sans"/>
              </a:rPr>
              <a:t>, more </a:t>
            </a:r>
            <a:r>
              <a:rPr kumimoji="0" lang="fr-FR" altLang="fr-FR" sz="2400" b="0" i="0" u="none" strike="noStrike" cap="none" normalizeH="0" baseline="0" dirty="0" err="1">
                <a:ln>
                  <a:noFill/>
                </a:ln>
                <a:solidFill>
                  <a:srgbClr val="0A0A0A"/>
                </a:solidFill>
                <a:effectLst/>
                <a:latin typeface="Google Sans"/>
              </a:rPr>
              <a:t>uniform</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crops</a:t>
            </a:r>
            <a:r>
              <a:rPr kumimoji="0" lang="fr-FR" altLang="fr-FR" sz="2400" b="0" i="0" u="none" strike="noStrike" cap="none" normalizeH="0" baseline="0" dirty="0">
                <a:ln>
                  <a:noFill/>
                </a:ln>
                <a:solidFill>
                  <a:srgbClr val="0A0A0A"/>
                </a:solidFill>
                <a:effectLst/>
                <a:latin typeface="Google Sans"/>
              </a:rPr>
              <a:t>, and </a:t>
            </a:r>
            <a:r>
              <a:rPr kumimoji="0" lang="fr-FR" altLang="fr-FR" sz="2400" b="0" i="0" u="none" strike="noStrike" cap="none" normalizeH="0" baseline="0" dirty="0" err="1">
                <a:ln>
                  <a:noFill/>
                </a:ln>
                <a:solidFill>
                  <a:srgbClr val="0A0A0A"/>
                </a:solidFill>
                <a:effectLst/>
                <a:latin typeface="Google Sans"/>
              </a:rPr>
              <a:t>greater</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resistance</a:t>
            </a:r>
            <a:r>
              <a:rPr kumimoji="0" lang="fr-FR" altLang="fr-FR" sz="2400" b="0" i="0" u="none" strike="noStrike" cap="none" normalizeH="0" baseline="0" dirty="0">
                <a:ln>
                  <a:noFill/>
                </a:ln>
                <a:solidFill>
                  <a:srgbClr val="0A0A0A"/>
                </a:solidFill>
                <a:effectLst/>
                <a:latin typeface="Google Sans"/>
              </a:rPr>
              <a:t> to </a:t>
            </a:r>
            <a:r>
              <a:rPr kumimoji="0" lang="fr-FR" altLang="fr-FR" sz="2400" b="0" i="0" u="none" strike="noStrike" cap="none" normalizeH="0" baseline="0" dirty="0" err="1">
                <a:ln>
                  <a:noFill/>
                </a:ln>
                <a:solidFill>
                  <a:srgbClr val="0A0A0A"/>
                </a:solidFill>
                <a:effectLst/>
                <a:latin typeface="Google Sans"/>
              </a:rPr>
              <a:t>environmental</a:t>
            </a:r>
            <a:r>
              <a:rPr kumimoji="0" lang="fr-FR" altLang="fr-FR" sz="2400" b="0" i="0" u="none" strike="noStrike" cap="none" normalizeH="0" baseline="0" dirty="0">
                <a:ln>
                  <a:noFill/>
                </a:ln>
                <a:solidFill>
                  <a:srgbClr val="0A0A0A"/>
                </a:solidFill>
                <a:effectLst/>
                <a:latin typeface="Google Sans"/>
              </a:rPr>
              <a:t> stresses like </a:t>
            </a:r>
            <a:r>
              <a:rPr kumimoji="0" lang="fr-FR" altLang="fr-FR" sz="2400" b="0" i="0" u="none" strike="noStrike" cap="none" normalizeH="0" baseline="0" dirty="0" err="1">
                <a:ln>
                  <a:noFill/>
                </a:ln>
                <a:solidFill>
                  <a:srgbClr val="0A0A0A"/>
                </a:solidFill>
                <a:effectLst/>
                <a:latin typeface="Google Sans"/>
              </a:rPr>
              <a:t>drought</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leading</a:t>
            </a:r>
            <a:r>
              <a:rPr kumimoji="0" lang="fr-FR" altLang="fr-FR" sz="2400" b="0" i="0" u="none" strike="noStrike" cap="none" normalizeH="0" baseline="0" dirty="0">
                <a:ln>
                  <a:noFill/>
                </a:ln>
                <a:solidFill>
                  <a:srgbClr val="0A0A0A"/>
                </a:solidFill>
                <a:effectLst/>
                <a:latin typeface="Google Sans"/>
              </a:rPr>
              <a:t> to more stable production.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2400" b="1" i="0" u="none" strike="noStrike" cap="none" normalizeH="0" baseline="0" dirty="0" err="1">
                <a:ln>
                  <a:noFill/>
                </a:ln>
                <a:solidFill>
                  <a:srgbClr val="0A0A0A"/>
                </a:solidFill>
                <a:effectLst/>
                <a:latin typeface="Google Sans"/>
              </a:rPr>
              <a:t>Reduced</a:t>
            </a:r>
            <a:r>
              <a:rPr kumimoji="0" lang="fr-FR" altLang="fr-FR" sz="2400" b="1" i="0" u="none" strike="noStrike" cap="none" normalizeH="0" baseline="0" dirty="0">
                <a:ln>
                  <a:noFill/>
                </a:ln>
                <a:solidFill>
                  <a:srgbClr val="0A0A0A"/>
                </a:solidFill>
                <a:effectLst/>
                <a:latin typeface="Google Sans"/>
              </a:rPr>
              <a:t> production </a:t>
            </a:r>
            <a:r>
              <a:rPr kumimoji="0" lang="fr-FR" altLang="fr-FR" sz="2400" b="1" i="0" u="none" strike="noStrike" cap="none" normalizeH="0" baseline="0" dirty="0" err="1">
                <a:ln>
                  <a:noFill/>
                </a:ln>
                <a:solidFill>
                  <a:srgbClr val="0A0A0A"/>
                </a:solidFill>
                <a:effectLst/>
                <a:latin typeface="Google Sans"/>
              </a:rPr>
              <a:t>costs</a:t>
            </a:r>
            <a:r>
              <a:rPr kumimoji="0" lang="fr-FR" altLang="fr-FR" sz="2400" b="1" i="0" u="none" strike="noStrike" cap="none" normalizeH="0" baseline="0" dirty="0">
                <a:ln>
                  <a:noFill/>
                </a:ln>
                <a:solidFill>
                  <a:srgbClr val="0A0A0A"/>
                </a:solidFill>
                <a:effectLst/>
                <a:latin typeface="Google Sans"/>
              </a:rPr>
              <a:t>:</a:t>
            </a:r>
            <a:r>
              <a:rPr kumimoji="0" lang="fr-FR" altLang="fr-FR" sz="2400" b="0" i="0" u="none" strike="noStrike" cap="none" normalizeH="0" baseline="0" dirty="0">
                <a:ln>
                  <a:noFill/>
                </a:ln>
                <a:solidFill>
                  <a:srgbClr val="0A0A0A"/>
                </a:solidFill>
                <a:effectLst/>
                <a:latin typeface="Google Sans"/>
              </a:rPr>
              <a:t> By </a:t>
            </a:r>
            <a:r>
              <a:rPr kumimoji="0" lang="fr-FR" altLang="fr-FR" sz="2400" b="0" i="0" u="none" strike="noStrike" cap="none" normalizeH="0" baseline="0" dirty="0" err="1">
                <a:ln>
                  <a:noFill/>
                </a:ln>
                <a:solidFill>
                  <a:srgbClr val="0A0A0A"/>
                </a:solidFill>
                <a:effectLst/>
                <a:latin typeface="Google Sans"/>
              </a:rPr>
              <a:t>having</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higher</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yields</a:t>
            </a:r>
            <a:r>
              <a:rPr kumimoji="0" lang="fr-FR" altLang="fr-FR" sz="2400" b="0" i="0" u="none" strike="noStrike" cap="none" normalizeH="0" baseline="0" dirty="0">
                <a:ln>
                  <a:noFill/>
                </a:ln>
                <a:solidFill>
                  <a:srgbClr val="0A0A0A"/>
                </a:solidFill>
                <a:effectLst/>
                <a:latin typeface="Google Sans"/>
              </a:rPr>
              <a:t> and </a:t>
            </a:r>
            <a:r>
              <a:rPr kumimoji="0" lang="fr-FR" altLang="fr-FR" sz="2400" b="0" i="0" u="none" strike="noStrike" cap="none" normalizeH="0" baseline="0" dirty="0" err="1">
                <a:ln>
                  <a:noFill/>
                </a:ln>
                <a:solidFill>
                  <a:srgbClr val="0A0A0A"/>
                </a:solidFill>
                <a:effectLst/>
                <a:latin typeface="Google Sans"/>
              </a:rPr>
              <a:t>being</a:t>
            </a:r>
            <a:r>
              <a:rPr kumimoji="0" lang="fr-FR" altLang="fr-FR" sz="2400" b="0" i="0" u="none" strike="noStrike" cap="none" normalizeH="0" baseline="0" dirty="0">
                <a:ln>
                  <a:noFill/>
                </a:ln>
                <a:solidFill>
                  <a:srgbClr val="0A0A0A"/>
                </a:solidFill>
                <a:effectLst/>
                <a:latin typeface="Google Sans"/>
              </a:rPr>
              <a:t> more </a:t>
            </a:r>
            <a:r>
              <a:rPr kumimoji="0" lang="fr-FR" altLang="fr-FR" sz="2400" b="0" i="0" u="none" strike="noStrike" cap="none" normalizeH="0" baseline="0" dirty="0" err="1">
                <a:ln>
                  <a:noFill/>
                </a:ln>
                <a:solidFill>
                  <a:srgbClr val="0A0A0A"/>
                </a:solidFill>
                <a:effectLst/>
                <a:latin typeface="Google Sans"/>
              </a:rPr>
              <a:t>resistant</a:t>
            </a:r>
            <a:r>
              <a:rPr kumimoji="0" lang="fr-FR" altLang="fr-FR" sz="2400" b="0" i="0" u="none" strike="noStrike" cap="none" normalizeH="0" baseline="0" dirty="0">
                <a:ln>
                  <a:noFill/>
                </a:ln>
                <a:solidFill>
                  <a:srgbClr val="0A0A0A"/>
                </a:solidFill>
                <a:effectLst/>
                <a:latin typeface="Google Sans"/>
              </a:rPr>
              <a:t> to </a:t>
            </a:r>
            <a:r>
              <a:rPr kumimoji="0" lang="fr-FR" altLang="fr-FR" sz="2400" b="0" i="0" u="none" strike="noStrike" cap="none" normalizeH="0" baseline="0" dirty="0" err="1">
                <a:ln>
                  <a:noFill/>
                </a:ln>
                <a:solidFill>
                  <a:srgbClr val="0A0A0A"/>
                </a:solidFill>
                <a:effectLst/>
                <a:latin typeface="Google Sans"/>
              </a:rPr>
              <a:t>pests</a:t>
            </a:r>
            <a:r>
              <a:rPr kumimoji="0" lang="fr-FR" altLang="fr-FR" sz="2400" b="0" i="0" u="none" strike="noStrike" cap="none" normalizeH="0" baseline="0" dirty="0">
                <a:ln>
                  <a:noFill/>
                </a:ln>
                <a:solidFill>
                  <a:srgbClr val="0A0A0A"/>
                </a:solidFill>
                <a:effectLst/>
                <a:latin typeface="Google Sans"/>
              </a:rPr>
              <a:t> and </a:t>
            </a:r>
            <a:r>
              <a:rPr kumimoji="0" lang="fr-FR" altLang="fr-FR" sz="2400" b="0" i="0" u="none" strike="noStrike" cap="none" normalizeH="0" baseline="0" dirty="0" err="1">
                <a:ln>
                  <a:noFill/>
                </a:ln>
                <a:solidFill>
                  <a:srgbClr val="0A0A0A"/>
                </a:solidFill>
                <a:effectLst/>
                <a:latin typeface="Google Sans"/>
              </a:rPr>
              <a:t>diseases</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improved</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seeds</a:t>
            </a:r>
            <a:r>
              <a:rPr kumimoji="0" lang="fr-FR" altLang="fr-FR" sz="2400" b="0" i="0" u="none" strike="noStrike" cap="none" normalizeH="0" baseline="0" dirty="0">
                <a:ln>
                  <a:noFill/>
                </a:ln>
                <a:solidFill>
                  <a:srgbClr val="0A0A0A"/>
                </a:solidFill>
                <a:effectLst/>
                <a:latin typeface="Google Sans"/>
              </a:rPr>
              <a:t> can </a:t>
            </a:r>
            <a:r>
              <a:rPr kumimoji="0" lang="fr-FR" altLang="fr-FR" sz="2400" b="0" i="0" u="none" strike="noStrike" cap="none" normalizeH="0" baseline="0" dirty="0" err="1">
                <a:ln>
                  <a:noFill/>
                </a:ln>
                <a:solidFill>
                  <a:srgbClr val="0A0A0A"/>
                </a:solidFill>
                <a:effectLst/>
                <a:latin typeface="Google Sans"/>
              </a:rPr>
              <a:t>reduce</a:t>
            </a:r>
            <a:r>
              <a:rPr kumimoji="0" lang="fr-FR" altLang="fr-FR" sz="2400" b="0" i="0" u="none" strike="noStrike" cap="none" normalizeH="0" baseline="0" dirty="0">
                <a:ln>
                  <a:noFill/>
                </a:ln>
                <a:solidFill>
                  <a:srgbClr val="0A0A0A"/>
                </a:solidFill>
                <a:effectLst/>
                <a:latin typeface="Google Sans"/>
              </a:rPr>
              <a:t> the </a:t>
            </a:r>
            <a:r>
              <a:rPr kumimoji="0" lang="fr-FR" altLang="fr-FR" sz="2400" b="0" i="0" u="none" strike="noStrike" cap="none" normalizeH="0" baseline="0" dirty="0" err="1">
                <a:ln>
                  <a:noFill/>
                </a:ln>
                <a:solidFill>
                  <a:srgbClr val="0A0A0A"/>
                </a:solidFill>
                <a:effectLst/>
                <a:latin typeface="Google Sans"/>
              </a:rPr>
              <a:t>need</a:t>
            </a:r>
            <a:r>
              <a:rPr kumimoji="0" lang="fr-FR" altLang="fr-FR" sz="2400" b="0" i="0" u="none" strike="noStrike" cap="none" normalizeH="0" baseline="0" dirty="0">
                <a:ln>
                  <a:noFill/>
                </a:ln>
                <a:solidFill>
                  <a:srgbClr val="0A0A0A"/>
                </a:solidFill>
                <a:effectLst/>
                <a:latin typeface="Google Sans"/>
              </a:rPr>
              <a:t> for </a:t>
            </a:r>
            <a:r>
              <a:rPr kumimoji="0" lang="fr-FR" altLang="fr-FR" sz="2400" b="0" i="0" u="none" strike="noStrike" cap="none" normalizeH="0" baseline="0" dirty="0" err="1">
                <a:ln>
                  <a:noFill/>
                </a:ln>
                <a:solidFill>
                  <a:srgbClr val="0A0A0A"/>
                </a:solidFill>
                <a:effectLst/>
                <a:latin typeface="Google Sans"/>
              </a:rPr>
              <a:t>costly</a:t>
            </a:r>
            <a:r>
              <a:rPr kumimoji="0" lang="fr-FR" altLang="fr-FR" sz="2400" b="0" i="0" u="none" strike="noStrike" cap="none" normalizeH="0" baseline="0" dirty="0">
                <a:ln>
                  <a:noFill/>
                </a:ln>
                <a:solidFill>
                  <a:srgbClr val="0A0A0A"/>
                </a:solidFill>
                <a:effectLst/>
                <a:latin typeface="Google Sans"/>
              </a:rPr>
              <a:t> inputs like pesticides and </a:t>
            </a:r>
            <a:r>
              <a:rPr kumimoji="0" lang="fr-FR" altLang="fr-FR" sz="2400" b="0" i="0" u="none" strike="noStrike" cap="none" normalizeH="0" baseline="0" dirty="0" err="1">
                <a:ln>
                  <a:noFill/>
                </a:ln>
                <a:solidFill>
                  <a:srgbClr val="0A0A0A"/>
                </a:solidFill>
                <a:effectLst/>
                <a:latin typeface="Google Sans"/>
              </a:rPr>
              <a:t>fungicides</a:t>
            </a:r>
            <a:r>
              <a:rPr kumimoji="0" lang="fr-FR" altLang="fr-FR" sz="2400"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2400" b="1" i="0" u="none" strike="noStrike" cap="none" normalizeH="0" baseline="0" dirty="0" err="1">
                <a:ln>
                  <a:noFill/>
                </a:ln>
                <a:solidFill>
                  <a:srgbClr val="0A0A0A"/>
                </a:solidFill>
                <a:effectLst/>
                <a:latin typeface="Google Sans"/>
              </a:rPr>
              <a:t>Enhanced</a:t>
            </a:r>
            <a:r>
              <a:rPr kumimoji="0" lang="fr-FR" altLang="fr-FR" sz="2400" b="1" i="0" u="none" strike="noStrike" cap="none" normalizeH="0" baseline="0" dirty="0">
                <a:ln>
                  <a:noFill/>
                </a:ln>
                <a:solidFill>
                  <a:srgbClr val="0A0A0A"/>
                </a:solidFill>
                <a:effectLst/>
                <a:latin typeface="Google Sans"/>
              </a:rPr>
              <a:t> </a:t>
            </a:r>
            <a:r>
              <a:rPr kumimoji="0" lang="fr-FR" altLang="fr-FR" sz="2400" b="1" i="0" u="none" strike="noStrike" cap="none" normalizeH="0" baseline="0" dirty="0" err="1">
                <a:ln>
                  <a:noFill/>
                </a:ln>
                <a:solidFill>
                  <a:srgbClr val="0A0A0A"/>
                </a:solidFill>
                <a:effectLst/>
                <a:latin typeface="Google Sans"/>
              </a:rPr>
              <a:t>food</a:t>
            </a:r>
            <a:r>
              <a:rPr kumimoji="0" lang="fr-FR" altLang="fr-FR" sz="2400" b="1" i="0" u="none" strike="noStrike" cap="none" normalizeH="0" baseline="0" dirty="0">
                <a:ln>
                  <a:noFill/>
                </a:ln>
                <a:solidFill>
                  <a:srgbClr val="0A0A0A"/>
                </a:solidFill>
                <a:effectLst/>
                <a:latin typeface="Google Sans"/>
              </a:rPr>
              <a:t> </a:t>
            </a:r>
            <a:r>
              <a:rPr kumimoji="0" lang="fr-FR" altLang="fr-FR" sz="2400" b="1" i="0" u="none" strike="noStrike" cap="none" normalizeH="0" baseline="0" dirty="0" err="1">
                <a:ln>
                  <a:noFill/>
                </a:ln>
                <a:solidFill>
                  <a:srgbClr val="0A0A0A"/>
                </a:solidFill>
                <a:effectLst/>
                <a:latin typeface="Google Sans"/>
              </a:rPr>
              <a:t>security</a:t>
            </a:r>
            <a:r>
              <a:rPr kumimoji="0" lang="fr-FR" altLang="fr-FR" sz="2400" b="1" i="0" u="none" strike="noStrike" cap="none" normalizeH="0" baseline="0" dirty="0">
                <a:ln>
                  <a:noFill/>
                </a:ln>
                <a:solidFill>
                  <a:srgbClr val="0A0A0A"/>
                </a:solidFill>
                <a:effectLst/>
                <a:latin typeface="Google Sans"/>
              </a:rPr>
              <a:t>:</a:t>
            </a:r>
            <a:r>
              <a:rPr kumimoji="0" lang="fr-FR" altLang="fr-FR" sz="2400" b="0" i="0" u="none" strike="noStrike" cap="none" normalizeH="0" baseline="0" dirty="0">
                <a:ln>
                  <a:noFill/>
                </a:ln>
                <a:solidFill>
                  <a:srgbClr val="0A0A0A"/>
                </a:solidFill>
                <a:effectLst/>
                <a:latin typeface="Google Sans"/>
              </a:rPr>
              <a:t> A </a:t>
            </a:r>
            <a:r>
              <a:rPr kumimoji="0" lang="fr-FR" altLang="fr-FR" sz="2400" b="0" i="0" u="none" strike="noStrike" cap="none" normalizeH="0" baseline="0" dirty="0" err="1">
                <a:ln>
                  <a:noFill/>
                </a:ln>
                <a:solidFill>
                  <a:srgbClr val="0A0A0A"/>
                </a:solidFill>
                <a:effectLst/>
                <a:latin typeface="Google Sans"/>
              </a:rPr>
              <a:t>strong</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seed</a:t>
            </a:r>
            <a:r>
              <a:rPr kumimoji="0" lang="fr-FR" altLang="fr-FR" sz="2400" b="0" i="0" u="none" strike="noStrike" cap="none" normalizeH="0" baseline="0" dirty="0">
                <a:ln>
                  <a:noFill/>
                </a:ln>
                <a:solidFill>
                  <a:srgbClr val="0A0A0A"/>
                </a:solidFill>
                <a:effectLst/>
                <a:latin typeface="Google Sans"/>
              </a:rPr>
              <a:t> system </a:t>
            </a:r>
            <a:r>
              <a:rPr kumimoji="0" lang="fr-FR" altLang="fr-FR" sz="2400" b="0" i="0" u="none" strike="noStrike" cap="none" normalizeH="0" baseline="0" dirty="0" err="1">
                <a:ln>
                  <a:noFill/>
                </a:ln>
                <a:solidFill>
                  <a:srgbClr val="0A0A0A"/>
                </a:solidFill>
                <a:effectLst/>
                <a:latin typeface="Google Sans"/>
              </a:rPr>
              <a:t>directly</a:t>
            </a:r>
            <a:r>
              <a:rPr kumimoji="0" lang="fr-FR" altLang="fr-FR" sz="2400" b="0" i="0" u="none" strike="noStrike" cap="none" normalizeH="0" baseline="0" dirty="0">
                <a:ln>
                  <a:noFill/>
                </a:ln>
                <a:solidFill>
                  <a:srgbClr val="0A0A0A"/>
                </a:solidFill>
                <a:effectLst/>
                <a:latin typeface="Google Sans"/>
              </a:rPr>
              <a:t> supports </a:t>
            </a:r>
            <a:r>
              <a:rPr kumimoji="0" lang="fr-FR" altLang="fr-FR" sz="2400" b="0" i="0" u="none" strike="noStrike" cap="none" normalizeH="0" baseline="0" dirty="0" err="1">
                <a:ln>
                  <a:noFill/>
                </a:ln>
                <a:solidFill>
                  <a:srgbClr val="0A0A0A"/>
                </a:solidFill>
                <a:effectLst/>
                <a:latin typeface="Google Sans"/>
              </a:rPr>
              <a:t>food</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security</a:t>
            </a:r>
            <a:r>
              <a:rPr kumimoji="0" lang="fr-FR" altLang="fr-FR" sz="2400" b="0" i="0" u="none" strike="noStrike" cap="none" normalizeH="0" baseline="0" dirty="0">
                <a:ln>
                  <a:noFill/>
                </a:ln>
                <a:solidFill>
                  <a:srgbClr val="0A0A0A"/>
                </a:solidFill>
                <a:effectLst/>
                <a:latin typeface="Google Sans"/>
              </a:rPr>
              <a:t> by </a:t>
            </a:r>
            <a:r>
              <a:rPr kumimoji="0" lang="fr-FR" altLang="fr-FR" sz="2400" b="0" i="0" u="none" strike="noStrike" cap="none" normalizeH="0" baseline="0" dirty="0" err="1">
                <a:ln>
                  <a:noFill/>
                </a:ln>
                <a:solidFill>
                  <a:srgbClr val="0A0A0A"/>
                </a:solidFill>
                <a:effectLst/>
                <a:latin typeface="Google Sans"/>
              </a:rPr>
              <a:t>ensuring</a:t>
            </a:r>
            <a:r>
              <a:rPr kumimoji="0" lang="fr-FR" altLang="fr-FR" sz="2400" b="0" i="0" u="none" strike="noStrike" cap="none" normalizeH="0" baseline="0" dirty="0">
                <a:ln>
                  <a:noFill/>
                </a:ln>
                <a:solidFill>
                  <a:srgbClr val="0A0A0A"/>
                </a:solidFill>
                <a:effectLst/>
                <a:latin typeface="Google Sans"/>
              </a:rPr>
              <a:t> a more reliable and </a:t>
            </a:r>
            <a:r>
              <a:rPr kumimoji="0" lang="fr-FR" altLang="fr-FR" sz="2400" b="0" i="0" u="none" strike="noStrike" cap="none" normalizeH="0" baseline="0" dirty="0" err="1">
                <a:ln>
                  <a:noFill/>
                </a:ln>
                <a:solidFill>
                  <a:srgbClr val="0A0A0A"/>
                </a:solidFill>
                <a:effectLst/>
                <a:latin typeface="Google Sans"/>
              </a:rPr>
              <a:t>abundant</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supply</a:t>
            </a:r>
            <a:r>
              <a:rPr kumimoji="0" lang="fr-FR" altLang="fr-FR" sz="2400" b="0" i="0" u="none" strike="noStrike" cap="none" normalizeH="0" baseline="0" dirty="0">
                <a:ln>
                  <a:noFill/>
                </a:ln>
                <a:solidFill>
                  <a:srgbClr val="0A0A0A"/>
                </a:solidFill>
                <a:effectLst/>
                <a:latin typeface="Google Sans"/>
              </a:rPr>
              <a:t> of </a:t>
            </a:r>
            <a:r>
              <a:rPr kumimoji="0" lang="fr-FR" altLang="fr-FR" sz="2400" b="0" i="0" u="none" strike="noStrike" cap="none" normalizeH="0" baseline="0" dirty="0" err="1">
                <a:ln>
                  <a:noFill/>
                </a:ln>
                <a:solidFill>
                  <a:srgbClr val="0A0A0A"/>
                </a:solidFill>
                <a:effectLst/>
                <a:latin typeface="Google Sans"/>
              </a:rPr>
              <a:t>food</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which</a:t>
            </a:r>
            <a:r>
              <a:rPr kumimoji="0" lang="fr-FR" altLang="fr-FR" sz="2400" b="0" i="0" u="none" strike="noStrike" cap="none" normalizeH="0" baseline="0" dirty="0">
                <a:ln>
                  <a:noFill/>
                </a:ln>
                <a:solidFill>
                  <a:srgbClr val="0A0A0A"/>
                </a:solidFill>
                <a:effectLst/>
                <a:latin typeface="Google Sans"/>
              </a:rPr>
              <a:t> translates to </a:t>
            </a:r>
            <a:r>
              <a:rPr kumimoji="0" lang="fr-FR" altLang="fr-FR" sz="2400" b="0" i="0" u="none" strike="noStrike" cap="none" normalizeH="0" baseline="0" dirty="0" err="1">
                <a:ln>
                  <a:noFill/>
                </a:ln>
                <a:solidFill>
                  <a:srgbClr val="0A0A0A"/>
                </a:solidFill>
                <a:effectLst/>
                <a:latin typeface="Google Sans"/>
              </a:rPr>
              <a:t>better</a:t>
            </a:r>
            <a:r>
              <a:rPr kumimoji="0" lang="fr-FR" altLang="fr-FR" sz="2400" b="0" i="0" u="none" strike="noStrike" cap="none" normalizeH="0" baseline="0" dirty="0">
                <a:ln>
                  <a:noFill/>
                </a:ln>
                <a:solidFill>
                  <a:srgbClr val="0A0A0A"/>
                </a:solidFill>
                <a:effectLst/>
                <a:latin typeface="Google Sans"/>
              </a:rPr>
              <a:t> nutrition and </a:t>
            </a:r>
            <a:r>
              <a:rPr kumimoji="0" lang="fr-FR" altLang="fr-FR" sz="2400" b="0" i="0" u="none" strike="noStrike" cap="none" normalizeH="0" baseline="0" dirty="0" err="1">
                <a:ln>
                  <a:noFill/>
                </a:ln>
                <a:solidFill>
                  <a:srgbClr val="0A0A0A"/>
                </a:solidFill>
                <a:effectLst/>
                <a:latin typeface="Google Sans"/>
              </a:rPr>
              <a:t>reduced</a:t>
            </a:r>
            <a:r>
              <a:rPr kumimoji="0" lang="fr-FR" altLang="fr-FR" sz="2400" b="0" i="0" u="none" strike="noStrike" cap="none" normalizeH="0" baseline="0" dirty="0">
                <a:ln>
                  <a:noFill/>
                </a:ln>
                <a:solidFill>
                  <a:srgbClr val="0A0A0A"/>
                </a:solidFill>
                <a:effectLst/>
                <a:latin typeface="Google Sans"/>
              </a:rPr>
              <a:t> </a:t>
            </a:r>
            <a:r>
              <a:rPr kumimoji="0" lang="fr-FR" altLang="fr-FR" sz="2400" b="0" i="0" u="none" strike="noStrike" cap="none" normalizeH="0" baseline="0" dirty="0" err="1">
                <a:ln>
                  <a:noFill/>
                </a:ln>
                <a:solidFill>
                  <a:srgbClr val="0A0A0A"/>
                </a:solidFill>
                <a:effectLst/>
                <a:latin typeface="Google Sans"/>
              </a:rPr>
              <a:t>poverty</a:t>
            </a:r>
            <a:r>
              <a:rPr kumimoji="0" lang="fr-FR" altLang="fr-FR" sz="2400" b="0" i="0" u="none" strike="noStrike" cap="none" normalizeH="0" baseline="0" dirty="0">
                <a:ln>
                  <a:noFill/>
                </a:ln>
                <a:solidFill>
                  <a:srgbClr val="0A0A0A"/>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None/>
              <a:tabLst/>
            </a:pPr>
            <a:endParaRPr kumimoji="0" lang="fr-FR" altLang="fr-FR" sz="2400" b="0" i="0" u="none" strike="noStrike" cap="none" normalizeH="0" baseline="0" dirty="0">
              <a:ln>
                <a:noFill/>
              </a:ln>
              <a:solidFill>
                <a:srgbClr val="0A0A0A"/>
              </a:solidFill>
              <a:effectLst/>
              <a:latin typeface="Google Sans"/>
            </a:endParaRPr>
          </a:p>
        </p:txBody>
      </p:sp>
    </p:spTree>
    <p:extLst>
      <p:ext uri="{BB962C8B-B14F-4D97-AF65-F5344CB8AC3E}">
        <p14:creationId xmlns:p14="http://schemas.microsoft.com/office/powerpoint/2010/main" val="2013188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545D20-7EEB-1982-FF6F-6E87965049DE}"/>
              </a:ext>
            </a:extLst>
          </p:cNvPr>
          <p:cNvSpPr>
            <a:spLocks noGrp="1"/>
          </p:cNvSpPr>
          <p:nvPr>
            <p:ph type="title"/>
          </p:nvPr>
        </p:nvSpPr>
        <p:spPr/>
        <p:txBody>
          <a:bodyPr>
            <a:normAutofit fontScale="90000"/>
          </a:bodyPr>
          <a:lstStyle/>
          <a:p>
            <a:r>
              <a:rPr lang="fr-FR" altLang="fr-FR" sz="4400" b="1" dirty="0">
                <a:solidFill>
                  <a:schemeClr val="accent1"/>
                </a:solidFill>
                <a:latin typeface="Google Sans"/>
              </a:rPr>
              <a:t>1.2. </a:t>
            </a:r>
            <a:r>
              <a:rPr kumimoji="0" lang="fr-FR" altLang="fr-FR" sz="4400" b="1" i="0" u="none" strike="noStrike" cap="none" normalizeH="0" baseline="0" dirty="0">
                <a:ln>
                  <a:noFill/>
                </a:ln>
                <a:solidFill>
                  <a:schemeClr val="accent1"/>
                </a:solidFill>
                <a:effectLst/>
                <a:latin typeface="Google Sans"/>
              </a:rPr>
              <a:t>The </a:t>
            </a:r>
            <a:r>
              <a:rPr kumimoji="0" lang="fr-FR" altLang="fr-FR" sz="4400" b="1" i="0" u="none" strike="noStrike" cap="none" normalizeH="0" baseline="0" dirty="0" err="1">
                <a:ln>
                  <a:noFill/>
                </a:ln>
                <a:solidFill>
                  <a:schemeClr val="accent1"/>
                </a:solidFill>
                <a:effectLst/>
                <a:latin typeface="Google Sans"/>
              </a:rPr>
              <a:t>link</a:t>
            </a:r>
            <a:r>
              <a:rPr kumimoji="0" lang="fr-FR" altLang="fr-FR" sz="4400" b="1" i="0" u="none" strike="noStrike" cap="none" normalizeH="0" baseline="0" dirty="0">
                <a:ln>
                  <a:noFill/>
                </a:ln>
                <a:solidFill>
                  <a:schemeClr val="accent1"/>
                </a:solidFill>
                <a:effectLst/>
                <a:latin typeface="Google Sans"/>
              </a:rPr>
              <a:t> </a:t>
            </a:r>
            <a:r>
              <a:rPr kumimoji="0" lang="fr-FR" altLang="fr-FR" sz="4400" b="1" i="0" u="none" strike="noStrike" cap="none" normalizeH="0" baseline="0" dirty="0" err="1">
                <a:ln>
                  <a:noFill/>
                </a:ln>
                <a:solidFill>
                  <a:schemeClr val="accent1"/>
                </a:solidFill>
                <a:effectLst/>
                <a:latin typeface="Google Sans"/>
              </a:rPr>
              <a:t>between</a:t>
            </a:r>
            <a:r>
              <a:rPr kumimoji="0" lang="fr-FR" altLang="fr-FR" sz="4400" b="1" i="0" u="none" strike="noStrike" cap="none" normalizeH="0" baseline="0" dirty="0">
                <a:ln>
                  <a:noFill/>
                </a:ln>
                <a:solidFill>
                  <a:schemeClr val="accent1"/>
                </a:solidFill>
                <a:effectLst/>
                <a:latin typeface="Google Sans"/>
              </a:rPr>
              <a:t> </a:t>
            </a:r>
            <a:r>
              <a:rPr kumimoji="0" lang="fr-FR" altLang="fr-FR" sz="4400" b="1" i="0" u="none" strike="noStrike" cap="none" normalizeH="0" baseline="0" dirty="0" err="1">
                <a:ln>
                  <a:noFill/>
                </a:ln>
                <a:solidFill>
                  <a:schemeClr val="accent1"/>
                </a:solidFill>
                <a:effectLst/>
                <a:latin typeface="Google Sans"/>
              </a:rPr>
              <a:t>seed</a:t>
            </a:r>
            <a:r>
              <a:rPr kumimoji="0" lang="fr-FR" altLang="fr-FR" sz="4400" b="1" i="0" u="none" strike="noStrike" cap="none" normalizeH="0" baseline="0" dirty="0">
                <a:ln>
                  <a:noFill/>
                </a:ln>
                <a:solidFill>
                  <a:schemeClr val="accent1"/>
                </a:solidFill>
                <a:effectLst/>
                <a:latin typeface="Google Sans"/>
              </a:rPr>
              <a:t> </a:t>
            </a:r>
            <a:r>
              <a:rPr kumimoji="0" lang="fr-FR" altLang="fr-FR" sz="4400" b="1" i="0" u="none" strike="noStrike" cap="none" normalizeH="0" baseline="0" dirty="0" err="1">
                <a:ln>
                  <a:noFill/>
                </a:ln>
                <a:solidFill>
                  <a:schemeClr val="accent1"/>
                </a:solidFill>
                <a:effectLst/>
                <a:latin typeface="Google Sans"/>
              </a:rPr>
              <a:t>improvement</a:t>
            </a:r>
            <a:r>
              <a:rPr kumimoji="0" lang="fr-FR" altLang="fr-FR" sz="4400" b="1" i="0" u="none" strike="noStrike" cap="none" normalizeH="0" baseline="0" dirty="0">
                <a:ln>
                  <a:noFill/>
                </a:ln>
                <a:solidFill>
                  <a:schemeClr val="accent1"/>
                </a:solidFill>
                <a:effectLst/>
                <a:latin typeface="Google Sans"/>
              </a:rPr>
              <a:t> and </a:t>
            </a:r>
            <a:r>
              <a:rPr kumimoji="0" lang="fr-FR" altLang="fr-FR" sz="4400" b="1" i="0" u="none" strike="noStrike" cap="none" normalizeH="0" baseline="0" dirty="0" err="1">
                <a:ln>
                  <a:noFill/>
                </a:ln>
                <a:solidFill>
                  <a:schemeClr val="accent1"/>
                </a:solidFill>
                <a:effectLst/>
                <a:latin typeface="Google Sans"/>
              </a:rPr>
              <a:t>seed</a:t>
            </a:r>
            <a:r>
              <a:rPr kumimoji="0" lang="fr-FR" altLang="fr-FR" sz="4400" b="1" i="0" u="none" strike="noStrike" cap="none" normalizeH="0" baseline="0" dirty="0">
                <a:ln>
                  <a:noFill/>
                </a:ln>
                <a:solidFill>
                  <a:schemeClr val="accent1"/>
                </a:solidFill>
                <a:effectLst/>
                <a:latin typeface="Google Sans"/>
              </a:rPr>
              <a:t> production</a:t>
            </a:r>
            <a:br>
              <a:rPr kumimoji="0" lang="fr-FR" altLang="fr-FR" sz="4400" b="1" i="0" u="none" strike="noStrike" cap="none" normalizeH="0" baseline="0" dirty="0">
                <a:ln>
                  <a:noFill/>
                </a:ln>
                <a:solidFill>
                  <a:schemeClr val="accent1"/>
                </a:solidFill>
                <a:effectLst/>
                <a:latin typeface="Google Sans"/>
              </a:rPr>
            </a:br>
            <a:endParaRPr lang="fr-FR" dirty="0"/>
          </a:p>
        </p:txBody>
      </p:sp>
      <p:sp>
        <p:nvSpPr>
          <p:cNvPr id="5" name="ZoneTexte 4">
            <a:extLst>
              <a:ext uri="{FF2B5EF4-FFF2-40B4-BE49-F238E27FC236}">
                <a16:creationId xmlns:a16="http://schemas.microsoft.com/office/drawing/2014/main" id="{3AB8A977-BD12-75DE-A6D5-D915696CE458}"/>
              </a:ext>
            </a:extLst>
          </p:cNvPr>
          <p:cNvSpPr txBox="1"/>
          <p:nvPr/>
        </p:nvSpPr>
        <p:spPr>
          <a:xfrm>
            <a:off x="466726" y="1291451"/>
            <a:ext cx="11553824" cy="5201424"/>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3200" b="1" i="0" u="none" strike="noStrike" cap="none" normalizeH="0" baseline="0" dirty="0" err="1">
                <a:ln>
                  <a:noFill/>
                </a:ln>
                <a:solidFill>
                  <a:srgbClr val="0A0A0A"/>
                </a:solidFill>
                <a:effectLst/>
                <a:latin typeface="Google Sans"/>
              </a:rPr>
              <a:t>Seed</a:t>
            </a:r>
            <a:r>
              <a:rPr kumimoji="0" lang="fr-FR" altLang="fr-FR" sz="3200" b="1" i="0" u="none" strike="noStrike" cap="none" normalizeH="0" baseline="0" dirty="0">
                <a:ln>
                  <a:noFill/>
                </a:ln>
                <a:solidFill>
                  <a:srgbClr val="0A0A0A"/>
                </a:solidFill>
                <a:effectLst/>
                <a:latin typeface="Google Sans"/>
              </a:rPr>
              <a:t> </a:t>
            </a:r>
            <a:r>
              <a:rPr kumimoji="0" lang="fr-FR" altLang="fr-FR" sz="3200" b="1" i="0" u="none" strike="noStrike" cap="none" normalizeH="0" baseline="0" dirty="0" err="1">
                <a:ln>
                  <a:noFill/>
                </a:ln>
                <a:solidFill>
                  <a:srgbClr val="0A0A0A"/>
                </a:solidFill>
                <a:effectLst/>
                <a:latin typeface="Google Sans"/>
              </a:rPr>
              <a:t>improvement</a:t>
            </a:r>
            <a:r>
              <a:rPr kumimoji="0" lang="fr-FR" altLang="fr-FR" sz="3200" b="1" i="0" u="none" strike="noStrike" cap="none" normalizeH="0" baseline="0" dirty="0">
                <a:ln>
                  <a:noFill/>
                </a:ln>
                <a:solidFill>
                  <a:srgbClr val="0A0A0A"/>
                </a:solidFill>
                <a:effectLst/>
                <a:latin typeface="Google Sans"/>
              </a:rPr>
              <a:t> </a:t>
            </a:r>
            <a:r>
              <a:rPr kumimoji="0" lang="fr-FR" altLang="fr-FR" sz="3200" b="1" i="0" u="none" strike="noStrike" cap="none" normalizeH="0" baseline="0" dirty="0" err="1">
                <a:ln>
                  <a:noFill/>
                </a:ln>
                <a:solidFill>
                  <a:srgbClr val="0A0A0A"/>
                </a:solidFill>
                <a:effectLst/>
                <a:latin typeface="Google Sans"/>
              </a:rPr>
              <a:t>creates</a:t>
            </a:r>
            <a:r>
              <a:rPr kumimoji="0" lang="fr-FR" altLang="fr-FR" sz="3200" b="1" i="0" u="none" strike="noStrike" cap="none" normalizeH="0" baseline="0" dirty="0">
                <a:ln>
                  <a:noFill/>
                </a:ln>
                <a:solidFill>
                  <a:srgbClr val="0A0A0A"/>
                </a:solidFill>
                <a:effectLst/>
                <a:latin typeface="Google Sans"/>
              </a:rPr>
              <a:t> the </a:t>
            </a:r>
            <a:r>
              <a:rPr kumimoji="0" lang="fr-FR" altLang="fr-FR" sz="3200" b="1" i="0" u="none" strike="noStrike" cap="none" normalizeH="0" baseline="0" dirty="0" err="1">
                <a:ln>
                  <a:noFill/>
                </a:ln>
                <a:solidFill>
                  <a:srgbClr val="0A0A0A"/>
                </a:solidFill>
                <a:effectLst/>
                <a:latin typeface="Google Sans"/>
              </a:rPr>
              <a:t>product</a:t>
            </a:r>
            <a:r>
              <a:rPr kumimoji="0" lang="fr-FR" altLang="fr-FR" sz="3200" b="1" i="0" u="none" strike="noStrike" cap="none" normalizeH="0" baseline="0" dirty="0">
                <a:ln>
                  <a:noFill/>
                </a:ln>
                <a:solidFill>
                  <a:srgbClr val="0A0A0A"/>
                </a:solidFill>
                <a:effectLst/>
                <a:latin typeface="Google Sans"/>
              </a:rPr>
              <a:t>:</a:t>
            </a:r>
            <a:r>
              <a:rPr kumimoji="0" lang="fr-FR" altLang="fr-FR" sz="3200" b="0" i="0" u="none" strike="noStrike" cap="none" normalizeH="0" baseline="0" dirty="0">
                <a:ln>
                  <a:noFill/>
                </a:ln>
                <a:solidFill>
                  <a:srgbClr val="0A0A0A"/>
                </a:solidFill>
                <a:effectLst/>
                <a:latin typeface="Google Sans"/>
              </a:rPr>
              <a:t> The process of "</a:t>
            </a:r>
            <a:r>
              <a:rPr kumimoji="0" lang="fr-FR" altLang="fr-FR" sz="3200" b="0" i="0" u="none" strike="noStrike" cap="none" normalizeH="0" baseline="0" dirty="0" err="1">
                <a:ln>
                  <a:noFill/>
                </a:ln>
                <a:solidFill>
                  <a:srgbClr val="0A0A0A"/>
                </a:solidFill>
                <a:effectLst/>
                <a:latin typeface="Google Sans"/>
              </a:rPr>
              <a:t>seed</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improvement</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involves</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breeding</a:t>
            </a:r>
            <a:r>
              <a:rPr kumimoji="0" lang="fr-FR" altLang="fr-FR" sz="3200" b="0" i="0" u="none" strike="noStrike" cap="none" normalizeH="0" baseline="0" dirty="0">
                <a:ln>
                  <a:noFill/>
                </a:ln>
                <a:solidFill>
                  <a:srgbClr val="0A0A0A"/>
                </a:solidFill>
                <a:effectLst/>
                <a:latin typeface="Google Sans"/>
              </a:rPr>
              <a:t> and </a:t>
            </a:r>
            <a:r>
              <a:rPr kumimoji="0" lang="fr-FR" altLang="fr-FR" sz="3200" b="0" i="0" u="none" strike="noStrike" cap="none" normalizeH="0" baseline="0" dirty="0" err="1">
                <a:ln>
                  <a:noFill/>
                </a:ln>
                <a:solidFill>
                  <a:srgbClr val="0A0A0A"/>
                </a:solidFill>
                <a:effectLst/>
                <a:latin typeface="Google Sans"/>
              </a:rPr>
              <a:t>selection</a:t>
            </a:r>
            <a:r>
              <a:rPr kumimoji="0" lang="fr-FR" altLang="fr-FR" sz="3200" b="0" i="0" u="none" strike="noStrike" cap="none" normalizeH="0" baseline="0" dirty="0">
                <a:ln>
                  <a:noFill/>
                </a:ln>
                <a:solidFill>
                  <a:srgbClr val="0A0A0A"/>
                </a:solidFill>
                <a:effectLst/>
                <a:latin typeface="Google Sans"/>
              </a:rPr>
              <a:t> to </a:t>
            </a:r>
            <a:r>
              <a:rPr kumimoji="0" lang="fr-FR" altLang="fr-FR" sz="3200" b="0" i="0" u="none" strike="noStrike" cap="none" normalizeH="0" baseline="0" dirty="0" err="1">
                <a:ln>
                  <a:noFill/>
                </a:ln>
                <a:solidFill>
                  <a:srgbClr val="0A0A0A"/>
                </a:solidFill>
                <a:effectLst/>
                <a:latin typeface="Google Sans"/>
              </a:rPr>
              <a:t>create</a:t>
            </a:r>
            <a:r>
              <a:rPr kumimoji="0" lang="fr-FR" altLang="fr-FR" sz="3200" b="0" i="0" u="none" strike="noStrike" cap="none" normalizeH="0" baseline="0" dirty="0">
                <a:ln>
                  <a:noFill/>
                </a:ln>
                <a:solidFill>
                  <a:srgbClr val="0A0A0A"/>
                </a:solidFill>
                <a:effectLst/>
                <a:latin typeface="Google Sans"/>
              </a:rPr>
              <a:t> new, </a:t>
            </a:r>
            <a:r>
              <a:rPr kumimoji="0" lang="fr-FR" altLang="fr-FR" sz="3200" b="0" i="0" u="none" strike="noStrike" cap="none" normalizeH="0" baseline="0" dirty="0" err="1">
                <a:ln>
                  <a:noFill/>
                </a:ln>
                <a:solidFill>
                  <a:srgbClr val="0A0A0A"/>
                </a:solidFill>
                <a:effectLst/>
                <a:latin typeface="Google Sans"/>
              </a:rPr>
              <a:t>superior</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varieties</a:t>
            </a:r>
            <a:r>
              <a:rPr kumimoji="0" lang="fr-FR" altLang="fr-FR" sz="3200"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3200" b="1" i="0" u="none" strike="noStrike" cap="none" normalizeH="0" baseline="0" dirty="0" err="1">
                <a:ln>
                  <a:noFill/>
                </a:ln>
                <a:solidFill>
                  <a:srgbClr val="0A0A0A"/>
                </a:solidFill>
                <a:effectLst/>
                <a:latin typeface="Google Sans"/>
              </a:rPr>
              <a:t>Seed</a:t>
            </a:r>
            <a:r>
              <a:rPr kumimoji="0" lang="fr-FR" altLang="fr-FR" sz="3200" b="1" i="0" u="none" strike="noStrike" cap="none" normalizeH="0" baseline="0" dirty="0">
                <a:ln>
                  <a:noFill/>
                </a:ln>
                <a:solidFill>
                  <a:srgbClr val="0A0A0A"/>
                </a:solidFill>
                <a:effectLst/>
                <a:latin typeface="Google Sans"/>
              </a:rPr>
              <a:t> production </a:t>
            </a:r>
            <a:r>
              <a:rPr kumimoji="0" lang="fr-FR" altLang="fr-FR" sz="3200" b="1" i="0" u="none" strike="noStrike" cap="none" normalizeH="0" baseline="0" dirty="0" err="1">
                <a:ln>
                  <a:noFill/>
                </a:ln>
                <a:solidFill>
                  <a:srgbClr val="0A0A0A"/>
                </a:solidFill>
                <a:effectLst/>
                <a:latin typeface="Google Sans"/>
              </a:rPr>
              <a:t>is</a:t>
            </a:r>
            <a:r>
              <a:rPr kumimoji="0" lang="fr-FR" altLang="fr-FR" sz="3200" b="1" i="0" u="none" strike="noStrike" cap="none" normalizeH="0" baseline="0" dirty="0">
                <a:ln>
                  <a:noFill/>
                </a:ln>
                <a:solidFill>
                  <a:srgbClr val="0A0A0A"/>
                </a:solidFill>
                <a:effectLst/>
                <a:latin typeface="Google Sans"/>
              </a:rPr>
              <a:t> the </a:t>
            </a:r>
            <a:r>
              <a:rPr kumimoji="0" lang="fr-FR" altLang="fr-FR" sz="3200" b="1" i="0" u="none" strike="noStrike" cap="none" normalizeH="0" baseline="0" dirty="0" err="1">
                <a:ln>
                  <a:noFill/>
                </a:ln>
                <a:solidFill>
                  <a:srgbClr val="0A0A0A"/>
                </a:solidFill>
                <a:effectLst/>
                <a:latin typeface="Google Sans"/>
              </a:rPr>
              <a:t>delivery</a:t>
            </a:r>
            <a:r>
              <a:rPr kumimoji="0" lang="fr-FR" altLang="fr-FR" sz="3200" b="1" i="0" u="none" strike="noStrike" cap="none" normalizeH="0" baseline="0" dirty="0">
                <a:ln>
                  <a:noFill/>
                </a:ln>
                <a:solidFill>
                  <a:srgbClr val="0A0A0A"/>
                </a:solidFill>
                <a:effectLst/>
                <a:latin typeface="Google Sans"/>
              </a:rPr>
              <a:t> </a:t>
            </a:r>
            <a:r>
              <a:rPr kumimoji="0" lang="fr-FR" altLang="fr-FR" sz="3200" b="1" i="0" u="none" strike="noStrike" cap="none" normalizeH="0" baseline="0" dirty="0" err="1">
                <a:ln>
                  <a:noFill/>
                </a:ln>
                <a:solidFill>
                  <a:srgbClr val="0A0A0A"/>
                </a:solidFill>
                <a:effectLst/>
                <a:latin typeface="Google Sans"/>
              </a:rPr>
              <a:t>mechanism</a:t>
            </a:r>
            <a:r>
              <a:rPr kumimoji="0" lang="fr-FR" altLang="fr-FR" sz="3200" b="1" i="0" u="none" strike="noStrike" cap="none" normalizeH="0" baseline="0" dirty="0">
                <a:ln>
                  <a:noFill/>
                </a:ln>
                <a:solidFill>
                  <a:srgbClr val="0A0A0A"/>
                </a:solidFill>
                <a:effectLst/>
                <a:latin typeface="Google Sans"/>
              </a:rPr>
              <a:t>:</a:t>
            </a:r>
            <a:r>
              <a:rPr kumimoji="0" lang="fr-FR" altLang="fr-FR" sz="3200" b="0" i="0" u="none" strike="noStrike" cap="none" normalizeH="0" baseline="0" dirty="0">
                <a:ln>
                  <a:noFill/>
                </a:ln>
                <a:solidFill>
                  <a:srgbClr val="0A0A0A"/>
                </a:solidFill>
                <a:effectLst/>
                <a:latin typeface="Google Sans"/>
              </a:rPr>
              <a:t> This "</a:t>
            </a:r>
            <a:r>
              <a:rPr kumimoji="0" lang="fr-FR" altLang="fr-FR" sz="3200" b="0" i="0" u="none" strike="noStrike" cap="none" normalizeH="0" baseline="0" dirty="0" err="1">
                <a:ln>
                  <a:noFill/>
                </a:ln>
                <a:solidFill>
                  <a:srgbClr val="0A0A0A"/>
                </a:solidFill>
                <a:effectLst/>
                <a:latin typeface="Google Sans"/>
              </a:rPr>
              <a:t>product</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is</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then</a:t>
            </a:r>
            <a:r>
              <a:rPr kumimoji="0" lang="fr-FR" altLang="fr-FR" sz="3200" b="0" i="0" u="none" strike="noStrike" cap="none" normalizeH="0" baseline="0" dirty="0">
                <a:ln>
                  <a:noFill/>
                </a:ln>
                <a:solidFill>
                  <a:srgbClr val="0A0A0A"/>
                </a:solidFill>
                <a:effectLst/>
                <a:latin typeface="Google Sans"/>
              </a:rPr>
              <a:t> mass-</a:t>
            </a:r>
            <a:r>
              <a:rPr kumimoji="0" lang="fr-FR" altLang="fr-FR" sz="3200" b="0" i="0" u="none" strike="noStrike" cap="none" normalizeH="0" baseline="0" dirty="0" err="1">
                <a:ln>
                  <a:noFill/>
                </a:ln>
                <a:solidFill>
                  <a:srgbClr val="0A0A0A"/>
                </a:solidFill>
                <a:effectLst/>
                <a:latin typeface="Google Sans"/>
              </a:rPr>
              <a:t>produced</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through</a:t>
            </a:r>
            <a:r>
              <a:rPr kumimoji="0" lang="fr-FR" altLang="fr-FR" sz="3200" b="0" i="0" u="none" strike="noStrike" cap="none" normalizeH="0" baseline="0" dirty="0">
                <a:ln>
                  <a:noFill/>
                </a:ln>
                <a:solidFill>
                  <a:srgbClr val="0A0A0A"/>
                </a:solidFill>
                <a:effectLst/>
                <a:latin typeface="Google Sans"/>
              </a:rPr>
              <a:t> a </a:t>
            </a:r>
            <a:r>
              <a:rPr kumimoji="0" lang="fr-FR" altLang="fr-FR" sz="3200" b="0" i="0" u="none" strike="noStrike" cap="none" normalizeH="0" baseline="0" dirty="0" err="1">
                <a:ln>
                  <a:noFill/>
                </a:ln>
                <a:solidFill>
                  <a:srgbClr val="0A0A0A"/>
                </a:solidFill>
                <a:effectLst/>
                <a:latin typeface="Google Sans"/>
              </a:rPr>
              <a:t>dedicated</a:t>
            </a:r>
            <a:r>
              <a:rPr kumimoji="0" lang="fr-FR" altLang="fr-FR" sz="3200" b="0" i="0" u="none" strike="noStrike" cap="none" normalizeH="0" baseline="0" dirty="0">
                <a:ln>
                  <a:noFill/>
                </a:ln>
                <a:solidFill>
                  <a:srgbClr val="0A0A0A"/>
                </a:solidFill>
                <a:effectLst/>
                <a:latin typeface="Google Sans"/>
              </a:rPr>
              <a:t> production and certification </a:t>
            </a:r>
            <a:r>
              <a:rPr kumimoji="0" lang="fr-FR" altLang="fr-FR" sz="3200" b="0" i="0" u="none" strike="noStrike" cap="none" normalizeH="0" baseline="0" dirty="0" err="1">
                <a:ln>
                  <a:noFill/>
                </a:ln>
                <a:solidFill>
                  <a:srgbClr val="0A0A0A"/>
                </a:solidFill>
                <a:effectLst/>
                <a:latin typeface="Google Sans"/>
              </a:rPr>
              <a:t>channel</a:t>
            </a:r>
            <a:r>
              <a:rPr kumimoji="0" lang="fr-FR" altLang="fr-FR" sz="3200" b="0" i="0" u="none" strike="noStrike" cap="none" normalizeH="0" baseline="0" dirty="0">
                <a:ln>
                  <a:noFill/>
                </a:ln>
                <a:solidFill>
                  <a:srgbClr val="0A0A0A"/>
                </a:solidFill>
                <a:effectLst/>
                <a:latin typeface="Google Sans"/>
              </a:rPr>
              <a:t> to </a:t>
            </a:r>
            <a:r>
              <a:rPr kumimoji="0" lang="fr-FR" altLang="fr-FR" sz="3200" b="0" i="0" u="none" strike="noStrike" cap="none" normalizeH="0" baseline="0" dirty="0" err="1">
                <a:ln>
                  <a:noFill/>
                </a:ln>
                <a:solidFill>
                  <a:srgbClr val="0A0A0A"/>
                </a:solidFill>
                <a:effectLst/>
                <a:latin typeface="Google Sans"/>
              </a:rPr>
              <a:t>ensure</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its</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quality</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genetic</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purity</a:t>
            </a:r>
            <a:r>
              <a:rPr kumimoji="0" lang="fr-FR" altLang="fr-FR" sz="3200" b="0" i="0" u="none" strike="noStrike" cap="none" normalizeH="0" baseline="0" dirty="0">
                <a:ln>
                  <a:noFill/>
                </a:ln>
                <a:solidFill>
                  <a:srgbClr val="0A0A0A"/>
                </a:solidFill>
                <a:effectLst/>
                <a:latin typeface="Google Sans"/>
              </a:rPr>
              <a:t>, and </a:t>
            </a:r>
            <a:r>
              <a:rPr kumimoji="0" lang="fr-FR" altLang="fr-FR" sz="3200" b="0" i="0" u="none" strike="noStrike" cap="none" normalizeH="0" baseline="0" dirty="0" err="1">
                <a:ln>
                  <a:noFill/>
                </a:ln>
                <a:solidFill>
                  <a:srgbClr val="0A0A0A"/>
                </a:solidFill>
                <a:effectLst/>
                <a:latin typeface="Google Sans"/>
              </a:rPr>
              <a:t>uniformity</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before</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it</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is</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sold</a:t>
            </a:r>
            <a:r>
              <a:rPr kumimoji="0" lang="fr-FR" altLang="fr-FR" sz="3200" b="0" i="0" u="none" strike="noStrike" cap="none" normalizeH="0" baseline="0" dirty="0">
                <a:ln>
                  <a:noFill/>
                </a:ln>
                <a:solidFill>
                  <a:srgbClr val="0A0A0A"/>
                </a:solidFill>
                <a:effectLst/>
                <a:latin typeface="Google Sans"/>
              </a:rPr>
              <a:t> to </a:t>
            </a:r>
            <a:r>
              <a:rPr kumimoji="0" lang="fr-FR" altLang="fr-FR" sz="3200" b="0" i="0" u="none" strike="noStrike" cap="none" normalizeH="0" baseline="0" dirty="0" err="1">
                <a:ln>
                  <a:noFill/>
                </a:ln>
                <a:solidFill>
                  <a:srgbClr val="0A0A0A"/>
                </a:solidFill>
                <a:effectLst/>
                <a:latin typeface="Google Sans"/>
              </a:rPr>
              <a:t>farmers</a:t>
            </a:r>
            <a:r>
              <a:rPr kumimoji="0" lang="fr-FR" altLang="fr-FR" sz="3200"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3200" b="1" i="0" u="none" strike="noStrike" cap="none" normalizeH="0" baseline="0" dirty="0" err="1">
                <a:ln>
                  <a:noFill/>
                </a:ln>
                <a:solidFill>
                  <a:srgbClr val="0A0A0A"/>
                </a:solidFill>
                <a:effectLst/>
                <a:latin typeface="Google Sans"/>
              </a:rPr>
              <a:t>Quality</a:t>
            </a:r>
            <a:r>
              <a:rPr kumimoji="0" lang="fr-FR" altLang="fr-FR" sz="3200" b="1" i="0" u="none" strike="noStrike" cap="none" normalizeH="0" baseline="0" dirty="0">
                <a:ln>
                  <a:noFill/>
                </a:ln>
                <a:solidFill>
                  <a:srgbClr val="0A0A0A"/>
                </a:solidFill>
                <a:effectLst/>
                <a:latin typeface="Google Sans"/>
              </a:rPr>
              <a:t> assurance </a:t>
            </a:r>
            <a:r>
              <a:rPr kumimoji="0" lang="fr-FR" altLang="fr-FR" sz="3200" b="1" i="0" u="none" strike="noStrike" cap="none" normalizeH="0" baseline="0" dirty="0" err="1">
                <a:ln>
                  <a:noFill/>
                </a:ln>
                <a:solidFill>
                  <a:srgbClr val="0A0A0A"/>
                </a:solidFill>
                <a:effectLst/>
                <a:latin typeface="Google Sans"/>
              </a:rPr>
              <a:t>is</a:t>
            </a:r>
            <a:r>
              <a:rPr kumimoji="0" lang="fr-FR" altLang="fr-FR" sz="3200" b="1" i="0" u="none" strike="noStrike" cap="none" normalizeH="0" baseline="0" dirty="0">
                <a:ln>
                  <a:noFill/>
                </a:ln>
                <a:solidFill>
                  <a:srgbClr val="0A0A0A"/>
                </a:solidFill>
                <a:effectLst/>
                <a:latin typeface="Google Sans"/>
              </a:rPr>
              <a:t> key:</a:t>
            </a:r>
            <a:r>
              <a:rPr kumimoji="0" lang="fr-FR" altLang="fr-FR" sz="3200" b="0" i="0" u="none" strike="noStrike" cap="none" normalizeH="0" baseline="0" dirty="0">
                <a:ln>
                  <a:noFill/>
                </a:ln>
                <a:solidFill>
                  <a:srgbClr val="0A0A0A"/>
                </a:solidFill>
                <a:effectLst/>
                <a:latin typeface="Google Sans"/>
              </a:rPr>
              <a:t> The production process </a:t>
            </a:r>
            <a:r>
              <a:rPr kumimoji="0" lang="fr-FR" altLang="fr-FR" sz="3200" b="0" i="0" u="none" strike="noStrike" cap="none" normalizeH="0" baseline="0" dirty="0" err="1">
                <a:ln>
                  <a:noFill/>
                </a:ln>
                <a:solidFill>
                  <a:srgbClr val="0A0A0A"/>
                </a:solidFill>
                <a:effectLst/>
                <a:latin typeface="Google Sans"/>
              </a:rPr>
              <a:t>includes</a:t>
            </a:r>
            <a:r>
              <a:rPr kumimoji="0" lang="fr-FR" altLang="fr-FR" sz="3200" b="0" i="0" u="none" strike="noStrike" cap="none" normalizeH="0" baseline="0" dirty="0">
                <a:ln>
                  <a:noFill/>
                </a:ln>
                <a:solidFill>
                  <a:srgbClr val="0A0A0A"/>
                </a:solidFill>
                <a:effectLst/>
                <a:latin typeface="Google Sans"/>
              </a:rPr>
              <a:t> crucial </a:t>
            </a:r>
            <a:r>
              <a:rPr kumimoji="0" lang="fr-FR" altLang="fr-FR" sz="3200" b="0" i="0" u="none" strike="noStrike" cap="none" normalizeH="0" baseline="0" dirty="0" err="1">
                <a:ln>
                  <a:noFill/>
                </a:ln>
                <a:solidFill>
                  <a:srgbClr val="0A0A0A"/>
                </a:solidFill>
                <a:effectLst/>
                <a:latin typeface="Google Sans"/>
              </a:rPr>
              <a:t>steps</a:t>
            </a:r>
            <a:r>
              <a:rPr kumimoji="0" lang="fr-FR" altLang="fr-FR" sz="3200" b="0" i="0" u="none" strike="noStrike" cap="none" normalizeH="0" baseline="0" dirty="0">
                <a:ln>
                  <a:noFill/>
                </a:ln>
                <a:solidFill>
                  <a:srgbClr val="0A0A0A"/>
                </a:solidFill>
                <a:effectLst/>
                <a:latin typeface="Google Sans"/>
              </a:rPr>
              <a:t> like registration, </a:t>
            </a:r>
            <a:r>
              <a:rPr kumimoji="0" lang="fr-FR" altLang="fr-FR" sz="3200" b="0" i="0" u="none" strike="noStrike" cap="none" normalizeH="0" baseline="0" dirty="0" err="1">
                <a:ln>
                  <a:noFill/>
                </a:ln>
                <a:solidFill>
                  <a:srgbClr val="0A0A0A"/>
                </a:solidFill>
                <a:effectLst/>
                <a:latin typeface="Google Sans"/>
              </a:rPr>
              <a:t>field</a:t>
            </a:r>
            <a:r>
              <a:rPr kumimoji="0" lang="fr-FR" altLang="fr-FR" sz="3200" b="0" i="0" u="none" strike="noStrike" cap="none" normalizeH="0" baseline="0" dirty="0">
                <a:ln>
                  <a:noFill/>
                </a:ln>
                <a:solidFill>
                  <a:srgbClr val="0A0A0A"/>
                </a:solidFill>
                <a:effectLst/>
                <a:latin typeface="Google Sans"/>
              </a:rPr>
              <a:t> inspection, and </a:t>
            </a:r>
            <a:r>
              <a:rPr kumimoji="0" lang="fr-FR" altLang="fr-FR" sz="3200" b="0" i="0" u="none" strike="noStrike" cap="none" normalizeH="0" baseline="0" dirty="0" err="1">
                <a:ln>
                  <a:noFill/>
                </a:ln>
                <a:solidFill>
                  <a:srgbClr val="0A0A0A"/>
                </a:solidFill>
                <a:effectLst/>
                <a:latin typeface="Google Sans"/>
              </a:rPr>
              <a:t>testing</a:t>
            </a:r>
            <a:r>
              <a:rPr kumimoji="0" lang="fr-FR" altLang="fr-FR" sz="3200" b="0" i="0" u="none" strike="noStrike" cap="none" normalizeH="0" baseline="0" dirty="0">
                <a:ln>
                  <a:noFill/>
                </a:ln>
                <a:solidFill>
                  <a:srgbClr val="0A0A0A"/>
                </a:solidFill>
                <a:effectLst/>
                <a:latin typeface="Google Sans"/>
              </a:rPr>
              <a:t> to </a:t>
            </a:r>
            <a:r>
              <a:rPr kumimoji="0" lang="fr-FR" altLang="fr-FR" sz="3200" b="0" i="0" u="none" strike="noStrike" cap="none" normalizeH="0" baseline="0" dirty="0" err="1">
                <a:ln>
                  <a:noFill/>
                </a:ln>
                <a:solidFill>
                  <a:srgbClr val="0A0A0A"/>
                </a:solidFill>
                <a:effectLst/>
                <a:latin typeface="Google Sans"/>
              </a:rPr>
              <a:t>guarantee</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that</a:t>
            </a:r>
            <a:r>
              <a:rPr kumimoji="0" lang="fr-FR" altLang="fr-FR" sz="3200" b="0" i="0" u="none" strike="noStrike" cap="none" normalizeH="0" baseline="0" dirty="0">
                <a:ln>
                  <a:noFill/>
                </a:ln>
                <a:solidFill>
                  <a:srgbClr val="0A0A0A"/>
                </a:solidFill>
                <a:effectLst/>
                <a:latin typeface="Google Sans"/>
              </a:rPr>
              <a:t> the </a:t>
            </a:r>
            <a:r>
              <a:rPr kumimoji="0" lang="fr-FR" altLang="fr-FR" sz="3200" b="0" i="0" u="none" strike="noStrike" cap="none" normalizeH="0" baseline="0" dirty="0" err="1">
                <a:ln>
                  <a:noFill/>
                </a:ln>
                <a:solidFill>
                  <a:srgbClr val="0A0A0A"/>
                </a:solidFill>
                <a:effectLst/>
                <a:latin typeface="Google Sans"/>
              </a:rPr>
              <a:t>seeds</a:t>
            </a:r>
            <a:r>
              <a:rPr kumimoji="0" lang="fr-FR" altLang="fr-FR" sz="3200" b="0" i="0" u="none" strike="noStrike" cap="none" normalizeH="0" baseline="0" dirty="0">
                <a:ln>
                  <a:noFill/>
                </a:ln>
                <a:solidFill>
                  <a:srgbClr val="0A0A0A"/>
                </a:solidFill>
                <a:effectLst/>
                <a:latin typeface="Google Sans"/>
              </a:rPr>
              <a:t> have the </a:t>
            </a:r>
            <a:r>
              <a:rPr kumimoji="0" lang="fr-FR" altLang="fr-FR" sz="3200" b="0" i="0" u="none" strike="noStrike" cap="none" normalizeH="0" baseline="0" dirty="0" err="1">
                <a:ln>
                  <a:noFill/>
                </a:ln>
                <a:solidFill>
                  <a:srgbClr val="0A0A0A"/>
                </a:solidFill>
                <a:effectLst/>
                <a:latin typeface="Google Sans"/>
              </a:rPr>
              <a:t>desirable</a:t>
            </a:r>
            <a:r>
              <a:rPr kumimoji="0" lang="fr-FR" altLang="fr-FR" sz="3200" b="0" i="0" u="none" strike="noStrike" cap="none" normalizeH="0" baseline="0" dirty="0">
                <a:ln>
                  <a:noFill/>
                </a:ln>
                <a:solidFill>
                  <a:srgbClr val="0A0A0A"/>
                </a:solidFill>
                <a:effectLst/>
                <a:latin typeface="Google Sans"/>
              </a:rPr>
              <a:t> traits of the </a:t>
            </a:r>
            <a:r>
              <a:rPr kumimoji="0" lang="fr-FR" altLang="fr-FR" sz="3200" b="0" i="0" u="none" strike="noStrike" cap="none" normalizeH="0" baseline="0" dirty="0" err="1">
                <a:ln>
                  <a:noFill/>
                </a:ln>
                <a:solidFill>
                  <a:srgbClr val="0A0A0A"/>
                </a:solidFill>
                <a:effectLst/>
                <a:latin typeface="Google Sans"/>
              </a:rPr>
              <a:t>improved</a:t>
            </a:r>
            <a:r>
              <a:rPr kumimoji="0" lang="fr-FR" altLang="fr-FR" sz="3200" b="0" i="0" u="none" strike="noStrike" cap="none" normalizeH="0" baseline="0" dirty="0">
                <a:ln>
                  <a:noFill/>
                </a:ln>
                <a:solidFill>
                  <a:srgbClr val="0A0A0A"/>
                </a:solidFill>
                <a:effectLst/>
                <a:latin typeface="Google Sans"/>
              </a:rPr>
              <a:t> </a:t>
            </a:r>
            <a:r>
              <a:rPr kumimoji="0" lang="fr-FR" altLang="fr-FR" sz="3200" b="0" i="0" u="none" strike="noStrike" cap="none" normalizeH="0" baseline="0" dirty="0" err="1">
                <a:ln>
                  <a:noFill/>
                </a:ln>
                <a:solidFill>
                  <a:srgbClr val="0A0A0A"/>
                </a:solidFill>
                <a:effectLst/>
                <a:latin typeface="Google Sans"/>
              </a:rPr>
              <a:t>variety</a:t>
            </a:r>
            <a:r>
              <a:rPr kumimoji="0" lang="fr-FR" altLang="fr-FR" sz="3200" b="0" i="0" u="none" strike="noStrike" cap="none" normalizeH="0" baseline="0" dirty="0">
                <a:ln>
                  <a:noFill/>
                </a:ln>
                <a:solidFill>
                  <a:srgbClr val="0A0A0A"/>
                </a:solidFill>
                <a:effectLst/>
                <a:latin typeface="Google Sans"/>
              </a:rPr>
              <a:t>. </a:t>
            </a:r>
          </a:p>
        </p:txBody>
      </p:sp>
    </p:spTree>
    <p:extLst>
      <p:ext uri="{BB962C8B-B14F-4D97-AF65-F5344CB8AC3E}">
        <p14:creationId xmlns:p14="http://schemas.microsoft.com/office/powerpoint/2010/main" val="3060332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80B5A5-83BB-0673-A448-454EF140FC25}"/>
              </a:ext>
            </a:extLst>
          </p:cNvPr>
          <p:cNvSpPr>
            <a:spLocks noGrp="1"/>
          </p:cNvSpPr>
          <p:nvPr>
            <p:ph type="title"/>
          </p:nvPr>
        </p:nvSpPr>
        <p:spPr/>
        <p:txBody>
          <a:bodyPr/>
          <a:lstStyle/>
          <a:p>
            <a:endParaRPr lang="fr-FR"/>
          </a:p>
        </p:txBody>
      </p:sp>
      <p:pic>
        <p:nvPicPr>
          <p:cNvPr id="1026" name="Picture 2" descr="Seeds: The Delivery System for Crop Science - TeKrony - 2006 - Crop Science  - Wiley Online Library">
            <a:extLst>
              <a:ext uri="{FF2B5EF4-FFF2-40B4-BE49-F238E27FC236}">
                <a16:creationId xmlns:a16="http://schemas.microsoft.com/office/drawing/2014/main" id="{886276DE-8DAA-B17B-E989-9A6238BAD4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2651" y="695324"/>
            <a:ext cx="7329488" cy="5255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5957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5962F0-B8BF-3971-50CD-C74F1C8506FE}"/>
              </a:ext>
            </a:extLst>
          </p:cNvPr>
          <p:cNvSpPr>
            <a:spLocks noGrp="1"/>
          </p:cNvSpPr>
          <p:nvPr>
            <p:ph type="title"/>
          </p:nvPr>
        </p:nvSpPr>
        <p:spPr>
          <a:xfrm>
            <a:off x="1371600" y="2675731"/>
            <a:ext cx="10515600" cy="1325563"/>
          </a:xfrm>
        </p:spPr>
        <p:txBody>
          <a:bodyPr/>
          <a:lstStyle/>
          <a:p>
            <a:r>
              <a:rPr lang="ar-SA" b="1" dirty="0">
                <a:latin typeface="Times New Roman" panose="02020603050405020304" pitchFamily="18" charset="0"/>
                <a:cs typeface="Times New Roman" panose="02020603050405020304" pitchFamily="18" charset="0"/>
              </a:rPr>
              <a:t>2</a:t>
            </a:r>
            <a:r>
              <a:rPr lang="fr-FR" b="1" dirty="0">
                <a:latin typeface="Times New Roman" panose="02020603050405020304" pitchFamily="18" charset="0"/>
                <a:cs typeface="Times New Roman" panose="02020603050405020304" pitchFamily="18" charset="0"/>
              </a:rPr>
              <a:t>.</a:t>
            </a:r>
            <a:r>
              <a:rPr lang="en-US" sz="4400" b="1" dirty="0">
                <a:latin typeface="Times New Roman" panose="02020603050405020304" pitchFamily="18" charset="0"/>
                <a:cs typeface="Times New Roman" panose="02020603050405020304" pitchFamily="18" charset="0"/>
              </a:rPr>
              <a:t>  </a:t>
            </a:r>
            <a:r>
              <a:rPr lang="en-US" sz="4400" b="1" dirty="0">
                <a:solidFill>
                  <a:schemeClr val="accent2">
                    <a:lumMod val="75000"/>
                  </a:schemeClr>
                </a:solidFill>
                <a:latin typeface="Times New Roman" panose="02020603050405020304" pitchFamily="18" charset="0"/>
                <a:cs typeface="Times New Roman" panose="02020603050405020304" pitchFamily="18" charset="0"/>
              </a:rPr>
              <a:t>Types of Seeds</a:t>
            </a:r>
            <a:endParaRPr lang="fr-FR" b="1" dirty="0"/>
          </a:p>
        </p:txBody>
      </p:sp>
      <p:sp>
        <p:nvSpPr>
          <p:cNvPr id="3" name="Espace réservé du contenu 2">
            <a:extLst>
              <a:ext uri="{FF2B5EF4-FFF2-40B4-BE49-F238E27FC236}">
                <a16:creationId xmlns:a16="http://schemas.microsoft.com/office/drawing/2014/main" id="{23E15D91-E53E-58F5-9A95-56940F9234E1}"/>
              </a:ext>
            </a:extLst>
          </p:cNvPr>
          <p:cNvSpPr>
            <a:spLocks noGrp="1"/>
          </p:cNvSpPr>
          <p:nvPr>
            <p:ph idx="1"/>
          </p:nvPr>
        </p:nvSpPr>
        <p:spPr/>
        <p:txBody>
          <a:bodyPr/>
          <a:lstStyle/>
          <a:p>
            <a:endParaRPr lang="fr-FR" dirty="0"/>
          </a:p>
        </p:txBody>
      </p:sp>
    </p:spTree>
    <p:extLst>
      <p:ext uri="{BB962C8B-B14F-4D97-AF65-F5344CB8AC3E}">
        <p14:creationId xmlns:p14="http://schemas.microsoft.com/office/powerpoint/2010/main" val="1586975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001D0-5069-E9F4-60EB-DFA6A79A9567}"/>
              </a:ext>
            </a:extLst>
          </p:cNvPr>
          <p:cNvSpPr>
            <a:spLocks noGrp="1"/>
          </p:cNvSpPr>
          <p:nvPr>
            <p:ph type="title"/>
          </p:nvPr>
        </p:nvSpPr>
        <p:spPr/>
        <p:txBody>
          <a:bodyPr/>
          <a:lstStyle/>
          <a:p>
            <a:r>
              <a:rPr lang="fr-FR" b="1" dirty="0">
                <a:latin typeface="Times New Roman" panose="02020603050405020304" pitchFamily="18" charset="0"/>
              </a:rPr>
              <a:t>SEED</a:t>
            </a:r>
            <a:br>
              <a:rPr lang="fr-FR" b="1" dirty="0">
                <a:latin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B4BFF94E-6634-1500-8730-4679AC5114B2}"/>
              </a:ext>
            </a:extLst>
          </p:cNvPr>
          <p:cNvSpPr>
            <a:spLocks noGrp="1"/>
          </p:cNvSpPr>
          <p:nvPr>
            <p:ph idx="1"/>
          </p:nvPr>
        </p:nvSpPr>
        <p:spPr>
          <a:xfrm>
            <a:off x="171451" y="1057274"/>
            <a:ext cx="11839574" cy="5667375"/>
          </a:xfrm>
        </p:spPr>
        <p:txBody>
          <a:bodyPr>
            <a:normAutofit fontScale="92500" lnSpcReduction="10000"/>
          </a:bodyPr>
          <a:lstStyle/>
          <a:p>
            <a:pPr algn="l"/>
            <a:r>
              <a:rPr lang="en-US" sz="2400" b="0" i="0" u="none" strike="noStrike" baseline="0" dirty="0">
                <a:latin typeface="Times New Roman" panose="02020603050405020304" pitchFamily="18" charset="0"/>
              </a:rPr>
              <a:t>Any plant part used for raising the crop is seed. Seed include true seed seedling cutting, rhizome, grafts, roots </a:t>
            </a:r>
            <a:r>
              <a:rPr lang="en-US" sz="2400" b="0" i="0" u="none" strike="noStrike" baseline="0" dirty="0" err="1">
                <a:latin typeface="Times New Roman" panose="02020603050405020304" pitchFamily="18" charset="0"/>
              </a:rPr>
              <a:t>etc</a:t>
            </a:r>
            <a:r>
              <a:rPr lang="en-US" sz="2400" b="0" i="0" u="none" strike="noStrike" baseline="0" dirty="0">
                <a:latin typeface="Times New Roman" panose="02020603050405020304" pitchFamily="18" charset="0"/>
              </a:rPr>
              <a:t> used for propagation. Botanically seed is matured integument mega sporangium. Seed is also defined as matured ovule consisting or embryonic together with store of food surrounded by protective coat.</a:t>
            </a:r>
          </a:p>
          <a:p>
            <a:pPr algn="l"/>
            <a:r>
              <a:rPr lang="en-US" sz="2400" b="1" i="0" u="none" strike="noStrike" baseline="0" dirty="0">
                <a:latin typeface="Times New Roman" panose="02020603050405020304" pitchFamily="18" charset="0"/>
              </a:rPr>
              <a:t>Parts of a typical dicotyledonous seed:</a:t>
            </a:r>
          </a:p>
          <a:p>
            <a:pPr marL="0" indent="0" algn="l">
              <a:buNone/>
            </a:pPr>
            <a:r>
              <a:rPr lang="en-US" sz="2400" b="1" i="0" u="none" strike="noStrike" baseline="0" dirty="0">
                <a:latin typeface="Times New Roman" panose="02020603050405020304" pitchFamily="18" charset="0"/>
              </a:rPr>
              <a:t>(</a:t>
            </a:r>
            <a:r>
              <a:rPr lang="en-US" sz="2400" b="1" i="0" u="none" strike="noStrike" baseline="0" dirty="0" err="1">
                <a:latin typeface="Times New Roman" panose="02020603050405020304" pitchFamily="18" charset="0"/>
              </a:rPr>
              <a:t>i</a:t>
            </a:r>
            <a:r>
              <a:rPr lang="en-US" sz="2400" b="1" i="0" u="none" strike="noStrike" baseline="0" dirty="0">
                <a:latin typeface="Times New Roman" panose="02020603050405020304" pitchFamily="18" charset="0"/>
              </a:rPr>
              <a:t>) </a:t>
            </a:r>
            <a:r>
              <a:rPr lang="en-US" sz="2400" b="1" i="1" u="none" strike="noStrike" baseline="0" dirty="0">
                <a:latin typeface="Times New Roman" panose="02020603050405020304" pitchFamily="18" charset="0"/>
              </a:rPr>
              <a:t>Seed coats</a:t>
            </a:r>
            <a:r>
              <a:rPr lang="en-US" sz="2400" b="0" i="0" u="none" strike="noStrike" baseline="0" dirty="0">
                <a:latin typeface="Times New Roman" panose="02020603050405020304" pitchFamily="18" charset="0"/>
              </a:rPr>
              <a:t>: seed coats consist of two layers of integument, united or free, the outer being called tests and the inner is called tegmen. The seed coats are provided with </a:t>
            </a:r>
            <a:r>
              <a:rPr lang="en-US" sz="2400" b="0" i="1" u="none" strike="noStrike" baseline="0" dirty="0">
                <a:latin typeface="Times New Roman" panose="02020603050405020304" pitchFamily="18" charset="0"/>
              </a:rPr>
              <a:t>hilum </a:t>
            </a:r>
            <a:r>
              <a:rPr lang="en-US" sz="2400" b="0" i="0" u="none" strike="noStrike" baseline="0" dirty="0">
                <a:latin typeface="Times New Roman" panose="02020603050405020304" pitchFamily="18" charset="0"/>
              </a:rPr>
              <a:t>which represents the point of attachment with the stalk, micropyle, minute pore above the hilum and raphe (a ridge formed by the funicle or stalk in many </a:t>
            </a:r>
            <a:r>
              <a:rPr lang="fr-FR" sz="2400" b="0" i="0" u="none" strike="noStrike" baseline="0" dirty="0" err="1">
                <a:latin typeface="Times New Roman" panose="02020603050405020304" pitchFamily="18" charset="0"/>
              </a:rPr>
              <a:t>seeds</a:t>
            </a:r>
            <a:r>
              <a:rPr lang="fr-FR" sz="2400" b="0" i="0" u="none" strike="noStrike" baseline="0" dirty="0">
                <a:latin typeface="Times New Roman" panose="02020603050405020304" pitchFamily="18" charset="0"/>
              </a:rPr>
              <a:t>.</a:t>
            </a:r>
          </a:p>
          <a:p>
            <a:pPr marL="0" indent="0" algn="l">
              <a:buNone/>
            </a:pPr>
            <a:r>
              <a:rPr lang="en-US" sz="2400" b="1" i="0" u="none" strike="noStrike" baseline="0" dirty="0">
                <a:latin typeface="Times New Roman" panose="02020603050405020304" pitchFamily="18" charset="0"/>
              </a:rPr>
              <a:t>(ii) </a:t>
            </a:r>
            <a:r>
              <a:rPr lang="en-US" sz="2400" b="1" i="1" u="none" strike="noStrike" baseline="0" dirty="0">
                <a:latin typeface="Times New Roman" panose="02020603050405020304" pitchFamily="18" charset="0"/>
              </a:rPr>
              <a:t>Embryo</a:t>
            </a:r>
            <a:r>
              <a:rPr lang="en-US" sz="2400" b="0" i="0" u="none" strike="noStrike" baseline="0" dirty="0">
                <a:latin typeface="Times New Roman" panose="02020603050405020304" pitchFamily="18" charset="0"/>
              </a:rPr>
              <a:t>: Embryos lying within the seeds is consisted of an axis and two cotyledons.</a:t>
            </a:r>
          </a:p>
          <a:p>
            <a:pPr algn="l"/>
            <a:r>
              <a:rPr lang="en-US" sz="2400" b="0" i="0" u="none" strike="noStrike" baseline="0" dirty="0">
                <a:latin typeface="Times New Roman" panose="02020603050405020304" pitchFamily="18" charset="0"/>
              </a:rPr>
              <a:t>The pointed end of the axis is the radicle and the feathery leaf end is called plumule.</a:t>
            </a:r>
          </a:p>
          <a:p>
            <a:pPr algn="l"/>
            <a:r>
              <a:rPr lang="en-US" sz="2400" b="0" i="0" u="none" strike="noStrike" baseline="0" dirty="0">
                <a:latin typeface="Times New Roman" panose="02020603050405020304" pitchFamily="18" charset="0"/>
              </a:rPr>
              <a:t>As the seed germinates the radicle gives rise to the root and plumule to the shoot.</a:t>
            </a:r>
          </a:p>
          <a:p>
            <a:pPr marL="0" indent="0" algn="l">
              <a:buNone/>
            </a:pPr>
            <a:r>
              <a:rPr lang="en-US" sz="2400" b="1" i="0" u="none" strike="noStrike" baseline="0" dirty="0">
                <a:latin typeface="Times New Roman" panose="02020603050405020304" pitchFamily="18" charset="0"/>
              </a:rPr>
              <a:t>(iii) </a:t>
            </a:r>
            <a:r>
              <a:rPr lang="en-US" sz="2400" b="1" i="1" u="none" strike="noStrike" baseline="0" dirty="0">
                <a:latin typeface="Times New Roman" panose="02020603050405020304" pitchFamily="18" charset="0"/>
              </a:rPr>
              <a:t>Endosperm</a:t>
            </a:r>
            <a:r>
              <a:rPr lang="en-US" sz="2400" b="0" i="1" u="none" strike="noStrike" baseline="0" dirty="0">
                <a:latin typeface="Times New Roman" panose="02020603050405020304" pitchFamily="18" charset="0"/>
              </a:rPr>
              <a:t>: </a:t>
            </a:r>
            <a:r>
              <a:rPr lang="en-US" sz="2400" b="0" i="0" u="none" strike="noStrike" baseline="0" dirty="0">
                <a:latin typeface="Times New Roman" panose="02020603050405020304" pitchFamily="18" charset="0"/>
              </a:rPr>
              <a:t>Endosperm is the fleshy food storage tissue. In some seeds endosperm is present until maturity. Such seeds are called endospermic or </a:t>
            </a:r>
            <a:r>
              <a:rPr lang="en-US" sz="2400" b="0" i="1" u="none" strike="noStrike" baseline="0" dirty="0">
                <a:latin typeface="Times New Roman" panose="02020603050405020304" pitchFamily="18" charset="0"/>
              </a:rPr>
              <a:t>albuminous </a:t>
            </a:r>
            <a:r>
              <a:rPr lang="en-US" sz="2400" b="0" i="0" u="none" strike="noStrike" baseline="0" dirty="0">
                <a:latin typeface="Times New Roman" panose="02020603050405020304" pitchFamily="18" charset="0"/>
              </a:rPr>
              <a:t>seeds. In some seeds it is consumed in the young stage by the developing cotyledons and such seeds do not possess endosperm at maturity. Such seeds are called non endospermic </a:t>
            </a:r>
            <a:r>
              <a:rPr lang="fr-FR" sz="2400" b="0" i="0" u="none" strike="noStrike" baseline="0" dirty="0">
                <a:latin typeface="Times New Roman" panose="02020603050405020304" pitchFamily="18" charset="0"/>
              </a:rPr>
              <a:t>or </a:t>
            </a:r>
            <a:r>
              <a:rPr lang="fr-FR" sz="2400" b="0" i="1" u="none" strike="noStrike" baseline="0" dirty="0" err="1">
                <a:latin typeface="Times New Roman" panose="02020603050405020304" pitchFamily="18" charset="0"/>
              </a:rPr>
              <a:t>exalbuminous</a:t>
            </a:r>
            <a:r>
              <a:rPr lang="fr-FR" sz="2400" b="0" i="1" u="none" strike="noStrike" baseline="0" dirty="0">
                <a:latin typeface="Times New Roman" panose="02020603050405020304" pitchFamily="18" charset="0"/>
              </a:rPr>
              <a:t> </a:t>
            </a:r>
            <a:r>
              <a:rPr lang="fr-FR" sz="2400" b="0" i="0" u="none" strike="noStrike" baseline="0" dirty="0" err="1">
                <a:latin typeface="Times New Roman" panose="02020603050405020304" pitchFamily="18" charset="0"/>
              </a:rPr>
              <a:t>seeds</a:t>
            </a:r>
            <a:r>
              <a:rPr lang="fr-FR" sz="2400" b="0" i="0" u="none" strike="noStrike" baseline="0" dirty="0">
                <a:latin typeface="Times New Roman" panose="02020603050405020304" pitchFamily="18" charset="0"/>
              </a:rPr>
              <a:t>.</a:t>
            </a:r>
            <a:endParaRPr lang="fr-FR" sz="3600" dirty="0"/>
          </a:p>
        </p:txBody>
      </p:sp>
    </p:spTree>
    <p:extLst>
      <p:ext uri="{BB962C8B-B14F-4D97-AF65-F5344CB8AC3E}">
        <p14:creationId xmlns:p14="http://schemas.microsoft.com/office/powerpoint/2010/main" val="1000189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087789B-F702-C14E-F89C-3B88DF622CF5}"/>
              </a:ext>
            </a:extLst>
          </p:cNvPr>
          <p:cNvSpPr>
            <a:spLocks noGrp="1"/>
          </p:cNvSpPr>
          <p:nvPr>
            <p:ph idx="1"/>
          </p:nvPr>
        </p:nvSpPr>
        <p:spPr>
          <a:xfrm>
            <a:off x="257175" y="2714625"/>
            <a:ext cx="10515600" cy="4243388"/>
          </a:xfrm>
        </p:spPr>
        <p:txBody>
          <a:bodyPr>
            <a:normAutofit/>
          </a:bodyPr>
          <a:lstStyle/>
          <a:p>
            <a:pPr algn="l"/>
            <a:r>
              <a:rPr lang="en-US" sz="1800" b="1" i="0" u="none" strike="noStrike" baseline="0" dirty="0">
                <a:latin typeface="Times New Roman" panose="02020603050405020304" pitchFamily="18" charset="0"/>
              </a:rPr>
              <a:t>Parts of a typical monocotyledonous seed:</a:t>
            </a:r>
          </a:p>
          <a:p>
            <a:pPr algn="l"/>
            <a:r>
              <a:rPr lang="en-US" sz="1800" b="0" i="0" u="none" strike="noStrike" baseline="0" dirty="0">
                <a:latin typeface="Times New Roman" panose="02020603050405020304" pitchFamily="18" charset="0"/>
              </a:rPr>
              <a:t>(</a:t>
            </a:r>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 </a:t>
            </a:r>
            <a:r>
              <a:rPr lang="en-US" sz="1800" b="0" i="1" u="none" strike="noStrike" baseline="0" dirty="0">
                <a:latin typeface="Times New Roman" panose="02020603050405020304" pitchFamily="18" charset="0"/>
              </a:rPr>
              <a:t>Seed coat</a:t>
            </a:r>
            <a:r>
              <a:rPr lang="en-US" sz="1800" b="0" i="0" u="none" strike="noStrike" baseline="0" dirty="0">
                <a:latin typeface="Times New Roman" panose="02020603050405020304" pitchFamily="18" charset="0"/>
              </a:rPr>
              <a:t>: Seed coat is the brownish membranous layer adherent to the grain. This layer is made up of the seed coat and the wall of the fruit fused together.</a:t>
            </a:r>
          </a:p>
          <a:p>
            <a:pPr algn="l"/>
            <a:r>
              <a:rPr lang="en-US" sz="1800" b="0" i="0" u="none" strike="noStrike" baseline="0" dirty="0">
                <a:latin typeface="Times New Roman" panose="02020603050405020304" pitchFamily="18" charset="0"/>
              </a:rPr>
              <a:t>(ii) </a:t>
            </a:r>
            <a:r>
              <a:rPr lang="en-US" sz="1800" b="0" i="1" u="none" strike="noStrike" baseline="0" dirty="0">
                <a:latin typeface="Times New Roman" panose="02020603050405020304" pitchFamily="18" charset="0"/>
              </a:rPr>
              <a:t>Endosperm</a:t>
            </a:r>
            <a:r>
              <a:rPr lang="en-US" sz="1800" b="0" i="0" u="none" strike="noStrike" baseline="0" dirty="0">
                <a:latin typeface="Times New Roman" panose="02020603050405020304" pitchFamily="18" charset="0"/>
              </a:rPr>
              <a:t>: It forms the main bulk of the grain and is the food storage tissue of it, being laden with reserve food material, particularly starch. (iii) </a:t>
            </a:r>
            <a:r>
              <a:rPr lang="en-US" sz="1800" b="0" i="1" u="none" strike="noStrike" baseline="0" dirty="0">
                <a:latin typeface="Times New Roman" panose="02020603050405020304" pitchFamily="18" charset="0"/>
              </a:rPr>
              <a:t>Embryo</a:t>
            </a:r>
            <a:r>
              <a:rPr lang="en-US" sz="1800" b="0" i="0" u="none" strike="noStrike" baseline="0" dirty="0">
                <a:latin typeface="Times New Roman" panose="02020603050405020304" pitchFamily="18" charset="0"/>
              </a:rPr>
              <a:t>: It is very small and lies in a groove at one end of the endosperm. </a:t>
            </a:r>
          </a:p>
          <a:p>
            <a:pPr algn="l"/>
            <a:r>
              <a:rPr lang="en-US" sz="1800" b="0" i="0" u="none" strike="noStrike" baseline="0" dirty="0">
                <a:latin typeface="Times New Roman" panose="02020603050405020304" pitchFamily="18" charset="0"/>
              </a:rPr>
              <a:t>It consists of only (a) one shield shaped cotyledon known as scutellum (b) a short axis with the</a:t>
            </a:r>
          </a:p>
          <a:p>
            <a:pPr marL="0" indent="0" algn="l">
              <a:buNone/>
            </a:pPr>
            <a:r>
              <a:rPr lang="en-US" sz="1800" b="0" i="0" u="none" strike="noStrike" baseline="0" dirty="0">
                <a:latin typeface="Times New Roman" panose="02020603050405020304" pitchFamily="18" charset="0"/>
              </a:rPr>
              <a:t> plumule and the radicle. The radicle is protected by a root cap. The plumule as a whole (growing point and foliage leaves) is surrounded by a protective sheath called </a:t>
            </a:r>
            <a:r>
              <a:rPr lang="en-US" sz="1800" b="0" i="1" u="none" strike="noStrike" baseline="0" dirty="0">
                <a:latin typeface="Times New Roman" panose="02020603050405020304" pitchFamily="18" charset="0"/>
              </a:rPr>
              <a:t>coleoptile</a:t>
            </a:r>
            <a:r>
              <a:rPr lang="en-US" sz="1800" b="0" i="0" u="none" strike="noStrike" baseline="0" dirty="0">
                <a:latin typeface="Times New Roman" panose="02020603050405020304" pitchFamily="18" charset="0"/>
              </a:rPr>
              <a:t>; similarly the radicle is surrounded and protected by a sheath called  coleorhizae. </a:t>
            </a:r>
          </a:p>
          <a:p>
            <a:pPr marL="0" indent="0" algn="l">
              <a:buNone/>
            </a:pPr>
            <a:r>
              <a:rPr lang="en-US" sz="1800" b="0" i="0" u="none" strike="noStrike" baseline="0" dirty="0">
                <a:latin typeface="Times New Roman" panose="02020603050405020304" pitchFamily="18" charset="0"/>
              </a:rPr>
              <a:t>The surface layer of the </a:t>
            </a:r>
            <a:r>
              <a:rPr lang="en-US" sz="1800" b="0" i="1" u="none" strike="noStrike" baseline="0" dirty="0">
                <a:latin typeface="Times New Roman" panose="02020603050405020304" pitchFamily="18" charset="0"/>
              </a:rPr>
              <a:t>scutellum </a:t>
            </a:r>
            <a:r>
              <a:rPr lang="en-US" sz="1800" b="0" i="0" u="none" strike="noStrike" baseline="0" dirty="0">
                <a:latin typeface="Times New Roman" panose="02020603050405020304" pitchFamily="18" charset="0"/>
              </a:rPr>
              <a:t>lying in contact with the endosperm is the </a:t>
            </a:r>
            <a:r>
              <a:rPr lang="en-US" sz="1800" b="0" i="1" u="none" strike="noStrike" baseline="0" dirty="0">
                <a:latin typeface="Times New Roman" panose="02020603050405020304" pitchFamily="18" charset="0"/>
              </a:rPr>
              <a:t>epithelium</a:t>
            </a:r>
            <a:r>
              <a:rPr lang="en-US" sz="1800" b="0" i="0" u="none" strike="noStrike" baseline="0" dirty="0">
                <a:latin typeface="Times New Roman" panose="02020603050405020304" pitchFamily="18" charset="0"/>
              </a:rPr>
              <a:t>, its function is to digest and absorb the food material stored in the </a:t>
            </a:r>
            <a:r>
              <a:rPr lang="fr-FR" sz="1800" b="0" i="0" u="none" strike="noStrike" baseline="0" dirty="0" err="1">
                <a:latin typeface="Times New Roman" panose="02020603050405020304" pitchFamily="18" charset="0"/>
              </a:rPr>
              <a:t>endosperm</a:t>
            </a:r>
            <a:r>
              <a:rPr lang="fr-FR" sz="1800" b="0" i="0" u="none" strike="noStrike" baseline="0" dirty="0">
                <a:latin typeface="Times New Roman" panose="02020603050405020304" pitchFamily="18" charset="0"/>
              </a:rPr>
              <a:t>.</a:t>
            </a:r>
            <a:endParaRPr lang="fr-FR" dirty="0"/>
          </a:p>
        </p:txBody>
      </p:sp>
      <p:sp>
        <p:nvSpPr>
          <p:cNvPr id="4" name="Ellipse 3">
            <a:extLst>
              <a:ext uri="{FF2B5EF4-FFF2-40B4-BE49-F238E27FC236}">
                <a16:creationId xmlns:a16="http://schemas.microsoft.com/office/drawing/2014/main" id="{B1A2CE98-7B35-C536-9FC0-EE6641E1FA6A}"/>
              </a:ext>
            </a:extLst>
          </p:cNvPr>
          <p:cNvSpPr/>
          <p:nvPr/>
        </p:nvSpPr>
        <p:spPr>
          <a:xfrm>
            <a:off x="7867650" y="0"/>
            <a:ext cx="4457700" cy="3100387"/>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l"/>
            <a:r>
              <a:rPr lang="en-US" sz="1800" b="0" i="0" u="none" strike="noStrike" baseline="0" dirty="0">
                <a:latin typeface="Times New Roman" panose="02020603050405020304" pitchFamily="18" charset="0"/>
              </a:rPr>
              <a:t>In cereals (e.g. rice, wheat, maize, barley and oat), millets and other plants of the</a:t>
            </a:r>
          </a:p>
          <a:p>
            <a:pPr algn="l"/>
            <a:r>
              <a:rPr lang="en-US" sz="1800" b="0" i="0" u="none" strike="noStrike" baseline="0" dirty="0">
                <a:latin typeface="Times New Roman" panose="02020603050405020304" pitchFamily="18" charset="0"/>
              </a:rPr>
              <a:t>grass family the cotyledon is known as scutellum. It supplies the growing embryo</a:t>
            </a:r>
          </a:p>
          <a:p>
            <a:pPr algn="l"/>
            <a:r>
              <a:rPr lang="en-US" sz="1800" b="0" i="0" u="none" strike="noStrike" baseline="0" dirty="0">
                <a:latin typeface="Times New Roman" panose="02020603050405020304" pitchFamily="18" charset="0"/>
              </a:rPr>
              <a:t>with food material absorbed from the endosperm with the help of epithelium.</a:t>
            </a:r>
            <a:endParaRPr lang="fr-FR" dirty="0"/>
          </a:p>
        </p:txBody>
      </p:sp>
      <p:pic>
        <p:nvPicPr>
          <p:cNvPr id="1026" name="Picture 2" descr="Monocotylédone : définition et explications">
            <a:extLst>
              <a:ext uri="{FF2B5EF4-FFF2-40B4-BE49-F238E27FC236}">
                <a16:creationId xmlns:a16="http://schemas.microsoft.com/office/drawing/2014/main" id="{FF71FF93-5364-03BB-32ED-5E7FA99E3D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76" y="104563"/>
            <a:ext cx="3262313" cy="24435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7113446"/>
      </p:ext>
    </p:extLst>
  </p:cSld>
  <p:clrMapOvr>
    <a:masterClrMapping/>
  </p:clrMapOvr>
</p:sld>
</file>

<file path=ppt/theme/theme1.xml><?xml version="1.0" encoding="utf-8"?>
<a:theme xmlns:a="http://schemas.openxmlformats.org/drawingml/2006/main" name="Thème Office">
  <a:themeElements>
    <a:clrScheme name="Office Theme">
      <a:dk1>
        <a:sysClr val="windowText" lastClr="000000"/>
      </a:dk1>
      <a:lt1>
        <a:sysClr val="window" lastClr="FFFFFF"/>
      </a:lt1>
      <a:dk2>
        <a:srgbClr val="0E2841"/>
      </a:dk2>
      <a:lt2>
        <a:srgbClr val="E8E8E8"/>
      </a:lt2>
      <a:accent1>
        <a:srgbClr val="196B24"/>
      </a:accent1>
      <a:accent2>
        <a:srgbClr val="58A086"/>
      </a:accent2>
      <a:accent3>
        <a:srgbClr val="E97132"/>
      </a:accent3>
      <a:accent4>
        <a:srgbClr val="2E9CB8"/>
      </a:accent4>
      <a:accent5>
        <a:srgbClr val="00648F"/>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docProps/app.xml><?xml version="1.0" encoding="utf-8"?>
<Properties xmlns="http://schemas.openxmlformats.org/officeDocument/2006/extended-properties" xmlns:vt="http://schemas.openxmlformats.org/officeDocument/2006/docPropsVTypes">
  <Template>Office Theme</Template>
  <TotalTime>2782</TotalTime>
  <Words>4336</Words>
  <Application>Microsoft Office PowerPoint</Application>
  <PresentationFormat>Grand écran</PresentationFormat>
  <Paragraphs>184</Paragraphs>
  <Slides>27</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27</vt:i4>
      </vt:variant>
    </vt:vector>
  </HeadingPairs>
  <TitlesOfParts>
    <vt:vector size="38" baseType="lpstr">
      <vt:lpstr>Alice-Regular</vt:lpstr>
      <vt:lpstr>Aptos</vt:lpstr>
      <vt:lpstr>Aptos Display</vt:lpstr>
      <vt:lpstr>Arial</vt:lpstr>
      <vt:lpstr>BookAntiqua-Bold</vt:lpstr>
      <vt:lpstr>Cambria-Bold</vt:lpstr>
      <vt:lpstr>Google Sans</vt:lpstr>
      <vt:lpstr>Lucida Calligraphy</vt:lpstr>
      <vt:lpstr>Times New Roman</vt:lpstr>
      <vt:lpstr>Times New Roman,Bold</vt:lpstr>
      <vt:lpstr>Thème Office</vt:lpstr>
      <vt:lpstr>Production of plants and seeds  Part Two: Herbaceous Plants </vt:lpstr>
      <vt:lpstr>Plan of part two</vt:lpstr>
      <vt:lpstr>1. Relationship between Seed Improvement and Production </vt:lpstr>
      <vt:lpstr>Présentation PowerPoint</vt:lpstr>
      <vt:lpstr>1.2. The link between seed improvement and seed production </vt:lpstr>
      <vt:lpstr>Présentation PowerPoint</vt:lpstr>
      <vt:lpstr>2.  Types of Seeds</vt:lpstr>
      <vt:lpstr>SEED </vt:lpstr>
      <vt:lpstr>Présentation PowerPoint</vt:lpstr>
      <vt:lpstr>Présentation PowerPoint</vt:lpstr>
      <vt:lpstr>Présentation PowerPoint</vt:lpstr>
      <vt:lpstr>Présentation PowerPoint</vt:lpstr>
      <vt:lpstr>Classes or Types of Seed </vt:lpstr>
      <vt:lpstr>Classes or Types of Seed </vt:lpstr>
      <vt:lpstr>Présentation PowerPoint</vt:lpstr>
      <vt:lpstr>3. Seed production fields.</vt:lpstr>
      <vt:lpstr>Présentation PowerPoint</vt:lpstr>
      <vt:lpstr>Présentation PowerPoint</vt:lpstr>
      <vt:lpstr>4.Harvesting and packaging</vt:lpstr>
      <vt:lpstr>Présentation PowerPoint</vt:lpstr>
      <vt:lpstr>Chapter 5: Quality control</vt:lpstr>
      <vt:lpstr>Seed sampling </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Production of plants and seeds  Part Two: Herbaceous Plants </dc:title>
  <dc:creator>La Casa</dc:creator>
  <cp:lastModifiedBy>La Casa</cp:lastModifiedBy>
  <cp:revision>33</cp:revision>
  <dcterms:created xsi:type="dcterms:W3CDTF">2025-09-22T13:26:51Z</dcterms:created>
  <dcterms:modified xsi:type="dcterms:W3CDTF">2025-12-29T00:01:32Z</dcterms:modified>
</cp:coreProperties>
</file>