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2" r:id="rId7"/>
    <p:sldId id="265" r:id="rId8"/>
    <p:sldId id="266" r:id="rId9"/>
    <p:sldId id="264" r:id="rId10"/>
    <p:sldId id="267" r:id="rId11"/>
    <p:sldId id="271" r:id="rId12"/>
  </p:sldIdLst>
  <p:sldSz cx="12192000" cy="6858000"/>
  <p:notesSz cx="6858000" cy="9144000"/>
  <p:defaultTextStyle>
    <a:defPPr>
      <a:defRPr lang="ar-A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644" y="4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EDD50D77-50CB-BBFD-9D68-14AAE4431187}"/>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ar-AE"/>
          </a:p>
        </p:txBody>
      </p:sp>
      <p:sp>
        <p:nvSpPr>
          <p:cNvPr id="3" name="عنوان فرعي 2">
            <a:extLst>
              <a:ext uri="{FF2B5EF4-FFF2-40B4-BE49-F238E27FC236}">
                <a16:creationId xmlns:a16="http://schemas.microsoft.com/office/drawing/2014/main" xmlns="" id="{EFE1DBE5-C4D0-F9A9-1FF5-5B6F15A9D3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ar-AE"/>
          </a:p>
        </p:txBody>
      </p:sp>
      <p:sp>
        <p:nvSpPr>
          <p:cNvPr id="4" name="عنصر نائب للتاريخ 3">
            <a:extLst>
              <a:ext uri="{FF2B5EF4-FFF2-40B4-BE49-F238E27FC236}">
                <a16:creationId xmlns:a16="http://schemas.microsoft.com/office/drawing/2014/main" xmlns="" id="{C0C891FA-5B60-FD43-2E42-2E8EE1F93E49}"/>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5" name="عنصر نائب للتذييل 4">
            <a:extLst>
              <a:ext uri="{FF2B5EF4-FFF2-40B4-BE49-F238E27FC236}">
                <a16:creationId xmlns:a16="http://schemas.microsoft.com/office/drawing/2014/main" xmlns="" id="{3F923F45-657D-0D55-A9A7-07575061E643}"/>
              </a:ext>
            </a:extLst>
          </p:cNvPr>
          <p:cNvSpPr>
            <a:spLocks noGrp="1"/>
          </p:cNvSpPr>
          <p:nvPr>
            <p:ph type="ftr" sz="quarter" idx="11"/>
          </p:nvPr>
        </p:nvSpPr>
        <p:spPr/>
        <p:txBody>
          <a:bodyPr/>
          <a:lstStyle/>
          <a:p>
            <a:endParaRPr lang="ar-AE"/>
          </a:p>
        </p:txBody>
      </p:sp>
      <p:sp>
        <p:nvSpPr>
          <p:cNvPr id="6" name="عنصر نائب لرقم الشريحة 5">
            <a:extLst>
              <a:ext uri="{FF2B5EF4-FFF2-40B4-BE49-F238E27FC236}">
                <a16:creationId xmlns:a16="http://schemas.microsoft.com/office/drawing/2014/main" xmlns="" id="{641CD2E8-E53C-3026-8369-D78A5BEF815E}"/>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1294139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0357BE6A-3E44-0645-5F05-E5D3040F5BE1}"/>
              </a:ext>
            </a:extLst>
          </p:cNvPr>
          <p:cNvSpPr>
            <a:spLocks noGrp="1"/>
          </p:cNvSpPr>
          <p:nvPr>
            <p:ph type="title"/>
          </p:nvPr>
        </p:nvSpPr>
        <p:spPr/>
        <p:txBody>
          <a:bodyPr/>
          <a:lstStyle/>
          <a:p>
            <a:r>
              <a:rPr lang="ar-SA"/>
              <a:t>انقر لتحرير نمط عنوان الشكل الرئيسي</a:t>
            </a:r>
            <a:endParaRPr lang="ar-AE"/>
          </a:p>
        </p:txBody>
      </p:sp>
      <p:sp>
        <p:nvSpPr>
          <p:cNvPr id="3" name="عنصر نائب للعنوان العمودي 2">
            <a:extLst>
              <a:ext uri="{FF2B5EF4-FFF2-40B4-BE49-F238E27FC236}">
                <a16:creationId xmlns:a16="http://schemas.microsoft.com/office/drawing/2014/main" xmlns="" id="{D5B5395D-7F0C-8155-6AD4-EED3023ED251}"/>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AE"/>
          </a:p>
        </p:txBody>
      </p:sp>
      <p:sp>
        <p:nvSpPr>
          <p:cNvPr id="4" name="عنصر نائب للتاريخ 3">
            <a:extLst>
              <a:ext uri="{FF2B5EF4-FFF2-40B4-BE49-F238E27FC236}">
                <a16:creationId xmlns:a16="http://schemas.microsoft.com/office/drawing/2014/main" xmlns="" id="{811DCD13-720F-FF76-66A2-DEC108B217B4}"/>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5" name="عنصر نائب للتذييل 4">
            <a:extLst>
              <a:ext uri="{FF2B5EF4-FFF2-40B4-BE49-F238E27FC236}">
                <a16:creationId xmlns:a16="http://schemas.microsoft.com/office/drawing/2014/main" xmlns="" id="{6F3EA06B-BC52-ACC3-3D73-123FDF07706A}"/>
              </a:ext>
            </a:extLst>
          </p:cNvPr>
          <p:cNvSpPr>
            <a:spLocks noGrp="1"/>
          </p:cNvSpPr>
          <p:nvPr>
            <p:ph type="ftr" sz="quarter" idx="11"/>
          </p:nvPr>
        </p:nvSpPr>
        <p:spPr/>
        <p:txBody>
          <a:bodyPr/>
          <a:lstStyle/>
          <a:p>
            <a:endParaRPr lang="ar-AE"/>
          </a:p>
        </p:txBody>
      </p:sp>
      <p:sp>
        <p:nvSpPr>
          <p:cNvPr id="6" name="عنصر نائب لرقم الشريحة 5">
            <a:extLst>
              <a:ext uri="{FF2B5EF4-FFF2-40B4-BE49-F238E27FC236}">
                <a16:creationId xmlns:a16="http://schemas.microsoft.com/office/drawing/2014/main" xmlns="" id="{9FC7F41D-1B68-269B-B780-817F343D977B}"/>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1580503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xmlns="" id="{87A738B5-D269-2760-E027-4D04BE4B3722}"/>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ar-AE"/>
          </a:p>
        </p:txBody>
      </p:sp>
      <p:sp>
        <p:nvSpPr>
          <p:cNvPr id="3" name="عنصر نائب للعنوان العمودي 2">
            <a:extLst>
              <a:ext uri="{FF2B5EF4-FFF2-40B4-BE49-F238E27FC236}">
                <a16:creationId xmlns:a16="http://schemas.microsoft.com/office/drawing/2014/main" xmlns="" id="{8E271618-9C90-BAAE-DCD4-7E930DCEACBB}"/>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AE"/>
          </a:p>
        </p:txBody>
      </p:sp>
      <p:sp>
        <p:nvSpPr>
          <p:cNvPr id="4" name="عنصر نائب للتاريخ 3">
            <a:extLst>
              <a:ext uri="{FF2B5EF4-FFF2-40B4-BE49-F238E27FC236}">
                <a16:creationId xmlns:a16="http://schemas.microsoft.com/office/drawing/2014/main" xmlns="" id="{8EFEA3F2-3F1F-7DE2-38D2-1620460289CF}"/>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5" name="عنصر نائب للتذييل 4">
            <a:extLst>
              <a:ext uri="{FF2B5EF4-FFF2-40B4-BE49-F238E27FC236}">
                <a16:creationId xmlns:a16="http://schemas.microsoft.com/office/drawing/2014/main" xmlns="" id="{5FEB77D3-FC0F-EEA9-636F-EA631FE657D1}"/>
              </a:ext>
            </a:extLst>
          </p:cNvPr>
          <p:cNvSpPr>
            <a:spLocks noGrp="1"/>
          </p:cNvSpPr>
          <p:nvPr>
            <p:ph type="ftr" sz="quarter" idx="11"/>
          </p:nvPr>
        </p:nvSpPr>
        <p:spPr/>
        <p:txBody>
          <a:bodyPr/>
          <a:lstStyle/>
          <a:p>
            <a:endParaRPr lang="ar-AE"/>
          </a:p>
        </p:txBody>
      </p:sp>
      <p:sp>
        <p:nvSpPr>
          <p:cNvPr id="6" name="عنصر نائب لرقم الشريحة 5">
            <a:extLst>
              <a:ext uri="{FF2B5EF4-FFF2-40B4-BE49-F238E27FC236}">
                <a16:creationId xmlns:a16="http://schemas.microsoft.com/office/drawing/2014/main" xmlns="" id="{E779F270-9B76-21CE-BF0A-8B26ABF0CF45}"/>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3528913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6F2A1880-C90F-A518-7AB7-484E56B9D435}"/>
              </a:ext>
            </a:extLst>
          </p:cNvPr>
          <p:cNvSpPr>
            <a:spLocks noGrp="1"/>
          </p:cNvSpPr>
          <p:nvPr>
            <p:ph type="title"/>
          </p:nvPr>
        </p:nvSpPr>
        <p:spPr/>
        <p:txBody>
          <a:bodyPr/>
          <a:lstStyle/>
          <a:p>
            <a:r>
              <a:rPr lang="ar-SA"/>
              <a:t>انقر لتحرير نمط عنوان الشكل الرئيسي</a:t>
            </a:r>
            <a:endParaRPr lang="ar-AE"/>
          </a:p>
        </p:txBody>
      </p:sp>
      <p:sp>
        <p:nvSpPr>
          <p:cNvPr id="3" name="عنصر نائب للمحتوى 2">
            <a:extLst>
              <a:ext uri="{FF2B5EF4-FFF2-40B4-BE49-F238E27FC236}">
                <a16:creationId xmlns:a16="http://schemas.microsoft.com/office/drawing/2014/main" xmlns="" id="{75B27DF6-3637-76B3-1ED8-DFDEBB86C1A1}"/>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AE"/>
          </a:p>
        </p:txBody>
      </p:sp>
      <p:sp>
        <p:nvSpPr>
          <p:cNvPr id="4" name="عنصر نائب للتاريخ 3">
            <a:extLst>
              <a:ext uri="{FF2B5EF4-FFF2-40B4-BE49-F238E27FC236}">
                <a16:creationId xmlns:a16="http://schemas.microsoft.com/office/drawing/2014/main" xmlns="" id="{DFF6D897-9D23-1A74-3149-4EF7EA85CC0C}"/>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5" name="عنصر نائب للتذييل 4">
            <a:extLst>
              <a:ext uri="{FF2B5EF4-FFF2-40B4-BE49-F238E27FC236}">
                <a16:creationId xmlns:a16="http://schemas.microsoft.com/office/drawing/2014/main" xmlns="" id="{557CD36E-D669-810B-A1AE-AF8A01BBE5D2}"/>
              </a:ext>
            </a:extLst>
          </p:cNvPr>
          <p:cNvSpPr>
            <a:spLocks noGrp="1"/>
          </p:cNvSpPr>
          <p:nvPr>
            <p:ph type="ftr" sz="quarter" idx="11"/>
          </p:nvPr>
        </p:nvSpPr>
        <p:spPr/>
        <p:txBody>
          <a:bodyPr/>
          <a:lstStyle/>
          <a:p>
            <a:endParaRPr lang="ar-AE"/>
          </a:p>
        </p:txBody>
      </p:sp>
      <p:sp>
        <p:nvSpPr>
          <p:cNvPr id="6" name="عنصر نائب لرقم الشريحة 5">
            <a:extLst>
              <a:ext uri="{FF2B5EF4-FFF2-40B4-BE49-F238E27FC236}">
                <a16:creationId xmlns:a16="http://schemas.microsoft.com/office/drawing/2014/main" xmlns="" id="{889C861A-0477-6BAD-EB9D-9BDDEBFE228E}"/>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950592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925620C0-B8C4-A8C7-65F3-AA9835B39512}"/>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ar-AE"/>
          </a:p>
        </p:txBody>
      </p:sp>
      <p:sp>
        <p:nvSpPr>
          <p:cNvPr id="3" name="عنصر نائب للنص 2">
            <a:extLst>
              <a:ext uri="{FF2B5EF4-FFF2-40B4-BE49-F238E27FC236}">
                <a16:creationId xmlns:a16="http://schemas.microsoft.com/office/drawing/2014/main" xmlns="" id="{0A280914-96C5-07A0-957C-DD784E3A9E9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xmlns="" id="{ACE839D7-91A3-1D39-3824-5036EFF8D2AE}"/>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5" name="عنصر نائب للتذييل 4">
            <a:extLst>
              <a:ext uri="{FF2B5EF4-FFF2-40B4-BE49-F238E27FC236}">
                <a16:creationId xmlns:a16="http://schemas.microsoft.com/office/drawing/2014/main" xmlns="" id="{6D4B4928-64B1-2A1A-BBA1-36461DD1D4C5}"/>
              </a:ext>
            </a:extLst>
          </p:cNvPr>
          <p:cNvSpPr>
            <a:spLocks noGrp="1"/>
          </p:cNvSpPr>
          <p:nvPr>
            <p:ph type="ftr" sz="quarter" idx="11"/>
          </p:nvPr>
        </p:nvSpPr>
        <p:spPr/>
        <p:txBody>
          <a:bodyPr/>
          <a:lstStyle/>
          <a:p>
            <a:endParaRPr lang="ar-AE"/>
          </a:p>
        </p:txBody>
      </p:sp>
      <p:sp>
        <p:nvSpPr>
          <p:cNvPr id="6" name="عنصر نائب لرقم الشريحة 5">
            <a:extLst>
              <a:ext uri="{FF2B5EF4-FFF2-40B4-BE49-F238E27FC236}">
                <a16:creationId xmlns:a16="http://schemas.microsoft.com/office/drawing/2014/main" xmlns="" id="{9F92E79A-5FC7-C6A4-E7F3-B16BA4D850F6}"/>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4159237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E964384D-C0FD-EAB3-E0B0-E0A3647D533E}"/>
              </a:ext>
            </a:extLst>
          </p:cNvPr>
          <p:cNvSpPr>
            <a:spLocks noGrp="1"/>
          </p:cNvSpPr>
          <p:nvPr>
            <p:ph type="title"/>
          </p:nvPr>
        </p:nvSpPr>
        <p:spPr/>
        <p:txBody>
          <a:bodyPr/>
          <a:lstStyle/>
          <a:p>
            <a:r>
              <a:rPr lang="ar-SA"/>
              <a:t>انقر لتحرير نمط عنوان الشكل الرئيسي</a:t>
            </a:r>
            <a:endParaRPr lang="ar-AE"/>
          </a:p>
        </p:txBody>
      </p:sp>
      <p:sp>
        <p:nvSpPr>
          <p:cNvPr id="3" name="عنصر نائب للمحتوى 2">
            <a:extLst>
              <a:ext uri="{FF2B5EF4-FFF2-40B4-BE49-F238E27FC236}">
                <a16:creationId xmlns:a16="http://schemas.microsoft.com/office/drawing/2014/main" xmlns="" id="{05B11E02-E2D7-2BD7-784A-A25A31AA645F}"/>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AE"/>
          </a:p>
        </p:txBody>
      </p:sp>
      <p:sp>
        <p:nvSpPr>
          <p:cNvPr id="4" name="عنصر نائب للمحتوى 3">
            <a:extLst>
              <a:ext uri="{FF2B5EF4-FFF2-40B4-BE49-F238E27FC236}">
                <a16:creationId xmlns:a16="http://schemas.microsoft.com/office/drawing/2014/main" xmlns="" id="{95F11686-3CC4-0A3E-3BC4-57F1CBEAA6BF}"/>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AE"/>
          </a:p>
        </p:txBody>
      </p:sp>
      <p:sp>
        <p:nvSpPr>
          <p:cNvPr id="5" name="عنصر نائب للتاريخ 4">
            <a:extLst>
              <a:ext uri="{FF2B5EF4-FFF2-40B4-BE49-F238E27FC236}">
                <a16:creationId xmlns:a16="http://schemas.microsoft.com/office/drawing/2014/main" xmlns="" id="{0AAAA2A6-54C1-E4CF-8078-4F98DC0A5D5D}"/>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6" name="عنصر نائب للتذييل 5">
            <a:extLst>
              <a:ext uri="{FF2B5EF4-FFF2-40B4-BE49-F238E27FC236}">
                <a16:creationId xmlns:a16="http://schemas.microsoft.com/office/drawing/2014/main" xmlns="" id="{88FDB83F-854E-B45B-DB9D-5479175CD9C9}"/>
              </a:ext>
            </a:extLst>
          </p:cNvPr>
          <p:cNvSpPr>
            <a:spLocks noGrp="1"/>
          </p:cNvSpPr>
          <p:nvPr>
            <p:ph type="ftr" sz="quarter" idx="11"/>
          </p:nvPr>
        </p:nvSpPr>
        <p:spPr/>
        <p:txBody>
          <a:bodyPr/>
          <a:lstStyle/>
          <a:p>
            <a:endParaRPr lang="ar-AE"/>
          </a:p>
        </p:txBody>
      </p:sp>
      <p:sp>
        <p:nvSpPr>
          <p:cNvPr id="7" name="عنصر نائب لرقم الشريحة 6">
            <a:extLst>
              <a:ext uri="{FF2B5EF4-FFF2-40B4-BE49-F238E27FC236}">
                <a16:creationId xmlns:a16="http://schemas.microsoft.com/office/drawing/2014/main" xmlns="" id="{14ACDA30-919F-9D8E-6839-9BAFCA71F6D1}"/>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541110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D6911CB3-A38A-93FE-57DC-F4C5C1481B44}"/>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endParaRPr lang="ar-AE"/>
          </a:p>
        </p:txBody>
      </p:sp>
      <p:sp>
        <p:nvSpPr>
          <p:cNvPr id="3" name="عنصر نائب للنص 2">
            <a:extLst>
              <a:ext uri="{FF2B5EF4-FFF2-40B4-BE49-F238E27FC236}">
                <a16:creationId xmlns:a16="http://schemas.microsoft.com/office/drawing/2014/main" xmlns="" id="{FD0B0097-A427-A4C3-00E8-DDD3AD33F1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xmlns="" id="{329CD0CA-968D-959D-80C2-694C5DDE0627}"/>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AE"/>
          </a:p>
        </p:txBody>
      </p:sp>
      <p:sp>
        <p:nvSpPr>
          <p:cNvPr id="5" name="عنصر نائب للنص 4">
            <a:extLst>
              <a:ext uri="{FF2B5EF4-FFF2-40B4-BE49-F238E27FC236}">
                <a16:creationId xmlns:a16="http://schemas.microsoft.com/office/drawing/2014/main" xmlns="" id="{C66DDCD3-B566-4EC3-33B0-1E43EB4756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xmlns="" id="{D57B6E7F-BF85-A352-E73A-6A9F139B7C45}"/>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AE"/>
          </a:p>
        </p:txBody>
      </p:sp>
      <p:sp>
        <p:nvSpPr>
          <p:cNvPr id="7" name="عنصر نائب للتاريخ 6">
            <a:extLst>
              <a:ext uri="{FF2B5EF4-FFF2-40B4-BE49-F238E27FC236}">
                <a16:creationId xmlns:a16="http://schemas.microsoft.com/office/drawing/2014/main" xmlns="" id="{884C040E-D9EC-6028-5651-76D438A9D2CB}"/>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8" name="عنصر نائب للتذييل 7">
            <a:extLst>
              <a:ext uri="{FF2B5EF4-FFF2-40B4-BE49-F238E27FC236}">
                <a16:creationId xmlns:a16="http://schemas.microsoft.com/office/drawing/2014/main" xmlns="" id="{2239A8E4-62F4-A54C-25DC-BC056AC72432}"/>
              </a:ext>
            </a:extLst>
          </p:cNvPr>
          <p:cNvSpPr>
            <a:spLocks noGrp="1"/>
          </p:cNvSpPr>
          <p:nvPr>
            <p:ph type="ftr" sz="quarter" idx="11"/>
          </p:nvPr>
        </p:nvSpPr>
        <p:spPr/>
        <p:txBody>
          <a:bodyPr/>
          <a:lstStyle/>
          <a:p>
            <a:endParaRPr lang="ar-AE"/>
          </a:p>
        </p:txBody>
      </p:sp>
      <p:sp>
        <p:nvSpPr>
          <p:cNvPr id="9" name="عنصر نائب لرقم الشريحة 8">
            <a:extLst>
              <a:ext uri="{FF2B5EF4-FFF2-40B4-BE49-F238E27FC236}">
                <a16:creationId xmlns:a16="http://schemas.microsoft.com/office/drawing/2014/main" xmlns="" id="{28292493-D24F-D96E-7429-30A095BAC551}"/>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38714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AAA02FBC-A659-5BCC-B266-E13DEA935D1F}"/>
              </a:ext>
            </a:extLst>
          </p:cNvPr>
          <p:cNvSpPr>
            <a:spLocks noGrp="1"/>
          </p:cNvSpPr>
          <p:nvPr>
            <p:ph type="title"/>
          </p:nvPr>
        </p:nvSpPr>
        <p:spPr/>
        <p:txBody>
          <a:bodyPr/>
          <a:lstStyle/>
          <a:p>
            <a:r>
              <a:rPr lang="ar-SA"/>
              <a:t>انقر لتحرير نمط عنوان الشكل الرئيسي</a:t>
            </a:r>
            <a:endParaRPr lang="ar-AE"/>
          </a:p>
        </p:txBody>
      </p:sp>
      <p:sp>
        <p:nvSpPr>
          <p:cNvPr id="3" name="عنصر نائب للتاريخ 2">
            <a:extLst>
              <a:ext uri="{FF2B5EF4-FFF2-40B4-BE49-F238E27FC236}">
                <a16:creationId xmlns:a16="http://schemas.microsoft.com/office/drawing/2014/main" xmlns="" id="{A05DCD26-5E2E-C174-C7A8-F757A5043687}"/>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4" name="عنصر نائب للتذييل 3">
            <a:extLst>
              <a:ext uri="{FF2B5EF4-FFF2-40B4-BE49-F238E27FC236}">
                <a16:creationId xmlns:a16="http://schemas.microsoft.com/office/drawing/2014/main" xmlns="" id="{A2C8FA12-3F87-1F28-34AD-B9E411B3650D}"/>
              </a:ext>
            </a:extLst>
          </p:cNvPr>
          <p:cNvSpPr>
            <a:spLocks noGrp="1"/>
          </p:cNvSpPr>
          <p:nvPr>
            <p:ph type="ftr" sz="quarter" idx="11"/>
          </p:nvPr>
        </p:nvSpPr>
        <p:spPr/>
        <p:txBody>
          <a:bodyPr/>
          <a:lstStyle/>
          <a:p>
            <a:endParaRPr lang="ar-AE"/>
          </a:p>
        </p:txBody>
      </p:sp>
      <p:sp>
        <p:nvSpPr>
          <p:cNvPr id="5" name="عنصر نائب لرقم الشريحة 4">
            <a:extLst>
              <a:ext uri="{FF2B5EF4-FFF2-40B4-BE49-F238E27FC236}">
                <a16:creationId xmlns:a16="http://schemas.microsoft.com/office/drawing/2014/main" xmlns="" id="{B0A4F878-B9C2-93F9-4F9E-7922E6FEEFAD}"/>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2028148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xmlns="" id="{CAA8B831-1FAD-506E-C45E-E39CD651F9EF}"/>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3" name="عنصر نائب للتذييل 2">
            <a:extLst>
              <a:ext uri="{FF2B5EF4-FFF2-40B4-BE49-F238E27FC236}">
                <a16:creationId xmlns:a16="http://schemas.microsoft.com/office/drawing/2014/main" xmlns="" id="{F70DF0C6-F123-730A-E502-55ACB1101853}"/>
              </a:ext>
            </a:extLst>
          </p:cNvPr>
          <p:cNvSpPr>
            <a:spLocks noGrp="1"/>
          </p:cNvSpPr>
          <p:nvPr>
            <p:ph type="ftr" sz="quarter" idx="11"/>
          </p:nvPr>
        </p:nvSpPr>
        <p:spPr/>
        <p:txBody>
          <a:bodyPr/>
          <a:lstStyle/>
          <a:p>
            <a:endParaRPr lang="ar-AE"/>
          </a:p>
        </p:txBody>
      </p:sp>
      <p:sp>
        <p:nvSpPr>
          <p:cNvPr id="4" name="عنصر نائب لرقم الشريحة 3">
            <a:extLst>
              <a:ext uri="{FF2B5EF4-FFF2-40B4-BE49-F238E27FC236}">
                <a16:creationId xmlns:a16="http://schemas.microsoft.com/office/drawing/2014/main" xmlns="" id="{E5EFBD52-5CE6-9126-05EE-80445CF7C85C}"/>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2833299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EDAB4CB8-93C5-C3D5-6238-2140AD28182B}"/>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AE"/>
          </a:p>
        </p:txBody>
      </p:sp>
      <p:sp>
        <p:nvSpPr>
          <p:cNvPr id="3" name="عنصر نائب للمحتوى 2">
            <a:extLst>
              <a:ext uri="{FF2B5EF4-FFF2-40B4-BE49-F238E27FC236}">
                <a16:creationId xmlns:a16="http://schemas.microsoft.com/office/drawing/2014/main" xmlns="" id="{09E0FCF5-25C7-FCDA-63A0-D12CA156E1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AE"/>
          </a:p>
        </p:txBody>
      </p:sp>
      <p:sp>
        <p:nvSpPr>
          <p:cNvPr id="4" name="عنصر نائب للنص 3">
            <a:extLst>
              <a:ext uri="{FF2B5EF4-FFF2-40B4-BE49-F238E27FC236}">
                <a16:creationId xmlns:a16="http://schemas.microsoft.com/office/drawing/2014/main" xmlns="" id="{2435BCCB-5905-6732-08F1-E88CBDC9CD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xmlns="" id="{F5BFFDB9-AB04-6A1B-4543-6290C44CFB9A}"/>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6" name="عنصر نائب للتذييل 5">
            <a:extLst>
              <a:ext uri="{FF2B5EF4-FFF2-40B4-BE49-F238E27FC236}">
                <a16:creationId xmlns:a16="http://schemas.microsoft.com/office/drawing/2014/main" xmlns="" id="{11EF0327-A45A-2933-AE40-5BC9FD9C14B3}"/>
              </a:ext>
            </a:extLst>
          </p:cNvPr>
          <p:cNvSpPr>
            <a:spLocks noGrp="1"/>
          </p:cNvSpPr>
          <p:nvPr>
            <p:ph type="ftr" sz="quarter" idx="11"/>
          </p:nvPr>
        </p:nvSpPr>
        <p:spPr/>
        <p:txBody>
          <a:bodyPr/>
          <a:lstStyle/>
          <a:p>
            <a:endParaRPr lang="ar-AE"/>
          </a:p>
        </p:txBody>
      </p:sp>
      <p:sp>
        <p:nvSpPr>
          <p:cNvPr id="7" name="عنصر نائب لرقم الشريحة 6">
            <a:extLst>
              <a:ext uri="{FF2B5EF4-FFF2-40B4-BE49-F238E27FC236}">
                <a16:creationId xmlns:a16="http://schemas.microsoft.com/office/drawing/2014/main" xmlns="" id="{A0DADE40-7E7C-2312-BC4E-DE4F993EE454}"/>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2092676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2075598B-D022-8CF1-CBDD-7F94B314CDC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AE"/>
          </a:p>
        </p:txBody>
      </p:sp>
      <p:sp>
        <p:nvSpPr>
          <p:cNvPr id="3" name="عنصر نائب للصورة 2">
            <a:extLst>
              <a:ext uri="{FF2B5EF4-FFF2-40B4-BE49-F238E27FC236}">
                <a16:creationId xmlns:a16="http://schemas.microsoft.com/office/drawing/2014/main" xmlns="" id="{F3D8F04C-A505-DCCF-868E-CF3E62B939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AE"/>
          </a:p>
        </p:txBody>
      </p:sp>
      <p:sp>
        <p:nvSpPr>
          <p:cNvPr id="4" name="عنصر نائب للنص 3">
            <a:extLst>
              <a:ext uri="{FF2B5EF4-FFF2-40B4-BE49-F238E27FC236}">
                <a16:creationId xmlns:a16="http://schemas.microsoft.com/office/drawing/2014/main" xmlns="" id="{8B7A6169-5C61-4647-B617-BD287BEE5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xmlns="" id="{4DD27195-CB60-74DB-C861-61553F50F40B}"/>
              </a:ext>
            </a:extLst>
          </p:cNvPr>
          <p:cNvSpPr>
            <a:spLocks noGrp="1"/>
          </p:cNvSpPr>
          <p:nvPr>
            <p:ph type="dt" sz="half" idx="10"/>
          </p:nvPr>
        </p:nvSpPr>
        <p:spPr/>
        <p:txBody>
          <a:bodyPr/>
          <a:lstStyle/>
          <a:p>
            <a:fld id="{D35F6D39-2D6A-A141-B272-7F510D061789}" type="datetimeFigureOut">
              <a:rPr lang="ar-AE" smtClean="0"/>
              <a:pPr/>
              <a:t>07/07/1447</a:t>
            </a:fld>
            <a:endParaRPr lang="ar-AE"/>
          </a:p>
        </p:txBody>
      </p:sp>
      <p:sp>
        <p:nvSpPr>
          <p:cNvPr id="6" name="عنصر نائب للتذييل 5">
            <a:extLst>
              <a:ext uri="{FF2B5EF4-FFF2-40B4-BE49-F238E27FC236}">
                <a16:creationId xmlns:a16="http://schemas.microsoft.com/office/drawing/2014/main" xmlns="" id="{1941665A-76EA-5BA8-EB1A-AA644386737E}"/>
              </a:ext>
            </a:extLst>
          </p:cNvPr>
          <p:cNvSpPr>
            <a:spLocks noGrp="1"/>
          </p:cNvSpPr>
          <p:nvPr>
            <p:ph type="ftr" sz="quarter" idx="11"/>
          </p:nvPr>
        </p:nvSpPr>
        <p:spPr/>
        <p:txBody>
          <a:bodyPr/>
          <a:lstStyle/>
          <a:p>
            <a:endParaRPr lang="ar-AE"/>
          </a:p>
        </p:txBody>
      </p:sp>
      <p:sp>
        <p:nvSpPr>
          <p:cNvPr id="7" name="عنصر نائب لرقم الشريحة 6">
            <a:extLst>
              <a:ext uri="{FF2B5EF4-FFF2-40B4-BE49-F238E27FC236}">
                <a16:creationId xmlns:a16="http://schemas.microsoft.com/office/drawing/2014/main" xmlns="" id="{B3FD1F94-0B2A-40B9-9310-1BB673BD8B27}"/>
              </a:ext>
            </a:extLst>
          </p:cNvPr>
          <p:cNvSpPr>
            <a:spLocks noGrp="1"/>
          </p:cNvSpPr>
          <p:nvPr>
            <p:ph type="sldNum" sz="quarter" idx="12"/>
          </p:nvPr>
        </p:nvSpPr>
        <p:spPr/>
        <p:txBody>
          <a:bodyPr/>
          <a:lstStyle/>
          <a:p>
            <a:fld id="{5FA498EE-C2FE-9C4E-8E35-D336B7B6A248}" type="slidenum">
              <a:rPr lang="ar-AE" smtClean="0"/>
              <a:pPr/>
              <a:t>‹N°›</a:t>
            </a:fld>
            <a:endParaRPr lang="ar-AE"/>
          </a:p>
        </p:txBody>
      </p:sp>
    </p:spTree>
    <p:extLst>
      <p:ext uri="{BB962C8B-B14F-4D97-AF65-F5344CB8AC3E}">
        <p14:creationId xmlns:p14="http://schemas.microsoft.com/office/powerpoint/2010/main" val="1395926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xmlns="" id="{40DFA918-10E7-8D0F-0CC7-844014F577D2}"/>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AE"/>
          </a:p>
        </p:txBody>
      </p:sp>
      <p:sp>
        <p:nvSpPr>
          <p:cNvPr id="3" name="عنصر نائب للنص 2">
            <a:extLst>
              <a:ext uri="{FF2B5EF4-FFF2-40B4-BE49-F238E27FC236}">
                <a16:creationId xmlns:a16="http://schemas.microsoft.com/office/drawing/2014/main" xmlns="" id="{A19E0A0C-075E-B376-EB2F-9308650AEA23}"/>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AE"/>
          </a:p>
        </p:txBody>
      </p:sp>
      <p:sp>
        <p:nvSpPr>
          <p:cNvPr id="4" name="عنصر نائب للتاريخ 3">
            <a:extLst>
              <a:ext uri="{FF2B5EF4-FFF2-40B4-BE49-F238E27FC236}">
                <a16:creationId xmlns:a16="http://schemas.microsoft.com/office/drawing/2014/main" xmlns="" id="{E0E1D649-E7F3-BDF3-C13B-AD2ADDB61FC0}"/>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82000"/>
                  </a:schemeClr>
                </a:solidFill>
              </a:defRPr>
            </a:lvl1pPr>
          </a:lstStyle>
          <a:p>
            <a:fld id="{D35F6D39-2D6A-A141-B272-7F510D061789}" type="datetimeFigureOut">
              <a:rPr lang="ar-AE" smtClean="0"/>
              <a:pPr/>
              <a:t>07/07/1447</a:t>
            </a:fld>
            <a:endParaRPr lang="ar-AE"/>
          </a:p>
        </p:txBody>
      </p:sp>
      <p:sp>
        <p:nvSpPr>
          <p:cNvPr id="5" name="عنصر نائب للتذييل 4">
            <a:extLst>
              <a:ext uri="{FF2B5EF4-FFF2-40B4-BE49-F238E27FC236}">
                <a16:creationId xmlns:a16="http://schemas.microsoft.com/office/drawing/2014/main" xmlns="" id="{582F688E-8E78-9F24-D587-09BEA88B73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82000"/>
                  </a:schemeClr>
                </a:solidFill>
              </a:defRPr>
            </a:lvl1pPr>
          </a:lstStyle>
          <a:p>
            <a:endParaRPr lang="ar-AE"/>
          </a:p>
        </p:txBody>
      </p:sp>
      <p:sp>
        <p:nvSpPr>
          <p:cNvPr id="6" name="عنصر نائب لرقم الشريحة 5">
            <a:extLst>
              <a:ext uri="{FF2B5EF4-FFF2-40B4-BE49-F238E27FC236}">
                <a16:creationId xmlns:a16="http://schemas.microsoft.com/office/drawing/2014/main" xmlns="" id="{D59EC02F-44F7-D9E0-7A7A-2FBB76CE687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82000"/>
                  </a:schemeClr>
                </a:solidFill>
              </a:defRPr>
            </a:lvl1pPr>
          </a:lstStyle>
          <a:p>
            <a:fld id="{5FA498EE-C2FE-9C4E-8E35-D336B7B6A248}" type="slidenum">
              <a:rPr lang="ar-AE" smtClean="0"/>
              <a:pPr/>
              <a:t>‹N°›</a:t>
            </a:fld>
            <a:endParaRPr lang="ar-AE"/>
          </a:p>
        </p:txBody>
      </p:sp>
    </p:spTree>
    <p:extLst>
      <p:ext uri="{BB962C8B-B14F-4D97-AF65-F5344CB8AC3E}">
        <p14:creationId xmlns:p14="http://schemas.microsoft.com/office/powerpoint/2010/main" val="2524536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A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xmlns="" id="{4FFE080B-815A-ED62-A03F-E413223E2C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1277" y="153894"/>
            <a:ext cx="7740723" cy="6550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مربع نص 4">
            <a:extLst>
              <a:ext uri="{FF2B5EF4-FFF2-40B4-BE49-F238E27FC236}">
                <a16:creationId xmlns:a16="http://schemas.microsoft.com/office/drawing/2014/main" xmlns="" id="{8A0361D0-505B-0A3E-7FD6-876F51912023}"/>
              </a:ext>
            </a:extLst>
          </p:cNvPr>
          <p:cNvSpPr txBox="1"/>
          <p:nvPr/>
        </p:nvSpPr>
        <p:spPr>
          <a:xfrm>
            <a:off x="167341" y="303999"/>
            <a:ext cx="4971973" cy="707886"/>
          </a:xfrm>
          <a:prstGeom prst="rect">
            <a:avLst/>
          </a:prstGeom>
          <a:noFill/>
        </p:spPr>
        <p:txBody>
          <a:bodyPr wrap="square" rtlCol="1" anchor="t">
            <a:spAutoFit/>
          </a:bodyPr>
          <a:lstStyle/>
          <a:p>
            <a:pPr lvl="4" algn="l"/>
            <a:r>
              <a:rPr lang="en-IN" sz="4000" b="1" dirty="0">
                <a:latin typeface="Dubai Light" panose="020B0303030403030204" pitchFamily="34" charset="-78"/>
                <a:ea typeface="ADLaM Display" panose="02010000000000000000" pitchFamily="2" charset="0"/>
              </a:rPr>
              <a:t>Presented by: </a:t>
            </a:r>
            <a:endParaRPr lang="ar-AE" sz="4000" b="1" dirty="0">
              <a:latin typeface="Dubai Light" panose="020B0303030403030204" pitchFamily="34" charset="-78"/>
              <a:ea typeface="ADLaM Display" panose="02010000000000000000" pitchFamily="2" charset="0"/>
            </a:endParaRPr>
          </a:p>
        </p:txBody>
      </p:sp>
      <p:sp>
        <p:nvSpPr>
          <p:cNvPr id="2" name="مربع نص 1">
            <a:extLst>
              <a:ext uri="{FF2B5EF4-FFF2-40B4-BE49-F238E27FC236}">
                <a16:creationId xmlns:a16="http://schemas.microsoft.com/office/drawing/2014/main" xmlns="" id="{98625D0C-4477-A7A1-D123-817A7E4A6091}"/>
              </a:ext>
            </a:extLst>
          </p:cNvPr>
          <p:cNvSpPr txBox="1"/>
          <p:nvPr/>
        </p:nvSpPr>
        <p:spPr>
          <a:xfrm>
            <a:off x="5181600" y="794870"/>
            <a:ext cx="1828800" cy="1828800"/>
          </a:xfrm>
          <a:prstGeom prst="rect">
            <a:avLst/>
          </a:prstGeom>
          <a:noFill/>
        </p:spPr>
        <p:txBody>
          <a:bodyPr wrap="square" rtlCol="1">
            <a:spAutoFit/>
          </a:bodyPr>
          <a:lstStyle/>
          <a:p>
            <a:pPr algn="r"/>
            <a:endParaRPr lang="ar-AE" dirty="0"/>
          </a:p>
        </p:txBody>
      </p:sp>
      <p:sp>
        <p:nvSpPr>
          <p:cNvPr id="3" name="مربع نص 2">
            <a:extLst>
              <a:ext uri="{FF2B5EF4-FFF2-40B4-BE49-F238E27FC236}">
                <a16:creationId xmlns:a16="http://schemas.microsoft.com/office/drawing/2014/main" xmlns="" id="{10E741EC-0C87-0FC9-68F8-CC7E90263514}"/>
              </a:ext>
            </a:extLst>
          </p:cNvPr>
          <p:cNvSpPr txBox="1"/>
          <p:nvPr/>
        </p:nvSpPr>
        <p:spPr>
          <a:xfrm>
            <a:off x="-409952" y="1525390"/>
            <a:ext cx="5591552" cy="584775"/>
          </a:xfrm>
          <a:prstGeom prst="rect">
            <a:avLst/>
          </a:prstGeom>
          <a:noFill/>
        </p:spPr>
        <p:txBody>
          <a:bodyPr wrap="square" rtlCol="1">
            <a:spAutoFit/>
          </a:bodyPr>
          <a:lstStyle/>
          <a:p>
            <a:pPr lvl="1" algn="l" rtl="0"/>
            <a:r>
              <a:rPr lang="en-IN" sz="3200" dirty="0"/>
              <a:t>-</a:t>
            </a:r>
            <a:r>
              <a:rPr lang="en-IN" sz="3200" dirty="0" err="1"/>
              <a:t>Hamouda</a:t>
            </a:r>
            <a:r>
              <a:rPr lang="en-IN" sz="3200" dirty="0"/>
              <a:t> </a:t>
            </a:r>
            <a:r>
              <a:rPr lang="en-IN" sz="3200" dirty="0" err="1"/>
              <a:t>Ouafa</a:t>
            </a:r>
            <a:endParaRPr lang="ar-AE" sz="3200" dirty="0"/>
          </a:p>
        </p:txBody>
      </p:sp>
      <p:sp>
        <p:nvSpPr>
          <p:cNvPr id="7" name="مربع نص 6">
            <a:extLst>
              <a:ext uri="{FF2B5EF4-FFF2-40B4-BE49-F238E27FC236}">
                <a16:creationId xmlns:a16="http://schemas.microsoft.com/office/drawing/2014/main" xmlns="" id="{F60806D8-EB52-C6C2-D460-4E559C7129C6}"/>
              </a:ext>
            </a:extLst>
          </p:cNvPr>
          <p:cNvSpPr txBox="1"/>
          <p:nvPr/>
        </p:nvSpPr>
        <p:spPr>
          <a:xfrm rot="10800000" flipV="1">
            <a:off x="-10755" y="2110165"/>
            <a:ext cx="9476291" cy="584775"/>
          </a:xfrm>
          <a:prstGeom prst="rect">
            <a:avLst/>
          </a:prstGeom>
          <a:noFill/>
        </p:spPr>
        <p:txBody>
          <a:bodyPr wrap="square" rtlCol="1">
            <a:spAutoFit/>
          </a:bodyPr>
          <a:lstStyle/>
          <a:p>
            <a:pPr lvl="2" algn="l"/>
            <a:r>
              <a:rPr lang="en-IN" sz="3200" dirty="0"/>
              <a:t>- </a:t>
            </a:r>
            <a:r>
              <a:rPr lang="en-IN" sz="3200" dirty="0" err="1"/>
              <a:t>Boumahrouk</a:t>
            </a:r>
            <a:r>
              <a:rPr lang="en-IN" sz="3200" dirty="0"/>
              <a:t> </a:t>
            </a:r>
            <a:r>
              <a:rPr lang="en-IN" sz="3200" dirty="0" err="1"/>
              <a:t>Manar</a:t>
            </a:r>
            <a:endParaRPr lang="ar-AE" sz="3200" dirty="0"/>
          </a:p>
        </p:txBody>
      </p:sp>
      <p:sp>
        <p:nvSpPr>
          <p:cNvPr id="8" name="مربع نص 7">
            <a:extLst>
              <a:ext uri="{FF2B5EF4-FFF2-40B4-BE49-F238E27FC236}">
                <a16:creationId xmlns:a16="http://schemas.microsoft.com/office/drawing/2014/main" xmlns="" id="{3B9B642A-6DDC-5CDA-7FBA-96FCED3D30F9}"/>
              </a:ext>
            </a:extLst>
          </p:cNvPr>
          <p:cNvSpPr txBox="1"/>
          <p:nvPr/>
        </p:nvSpPr>
        <p:spPr>
          <a:xfrm>
            <a:off x="0" y="3096940"/>
            <a:ext cx="5947426" cy="2554545"/>
          </a:xfrm>
          <a:prstGeom prst="rect">
            <a:avLst/>
          </a:prstGeom>
          <a:noFill/>
        </p:spPr>
        <p:txBody>
          <a:bodyPr wrap="square" rtlCol="1">
            <a:spAutoFit/>
          </a:bodyPr>
          <a:lstStyle/>
          <a:p>
            <a:pPr algn="l"/>
            <a:r>
              <a:rPr lang="en-IN" sz="4000" b="1" dirty="0"/>
              <a:t>Supervising by professor</a:t>
            </a:r>
            <a:r>
              <a:rPr lang="en-IN" sz="4000" dirty="0"/>
              <a:t>:</a:t>
            </a:r>
          </a:p>
          <a:p>
            <a:pPr algn="l"/>
            <a:endParaRPr lang="en-IN" sz="4000" dirty="0"/>
          </a:p>
          <a:p>
            <a:pPr algn="l"/>
            <a:r>
              <a:rPr lang="en-IN" sz="4000" dirty="0"/>
              <a:t> </a:t>
            </a:r>
            <a:r>
              <a:rPr lang="en-IN" sz="4000" dirty="0" err="1"/>
              <a:t>Salima</a:t>
            </a:r>
            <a:r>
              <a:rPr lang="en-IN" sz="4000" dirty="0"/>
              <a:t>-AMARI</a:t>
            </a:r>
            <a:endParaRPr lang="ar-AE" sz="4000" dirty="0"/>
          </a:p>
        </p:txBody>
      </p:sp>
    </p:spTree>
    <p:extLst>
      <p:ext uri="{BB962C8B-B14F-4D97-AF65-F5344CB8AC3E}">
        <p14:creationId xmlns:p14="http://schemas.microsoft.com/office/powerpoint/2010/main" val="1104912293"/>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xmlns="" id="{A39319AD-6F61-AD0D-6379-7D553DCA68EA}"/>
              </a:ext>
            </a:extLst>
          </p:cNvPr>
          <p:cNvSpPr txBox="1"/>
          <p:nvPr/>
        </p:nvSpPr>
        <p:spPr>
          <a:xfrm>
            <a:off x="442259" y="430306"/>
            <a:ext cx="5426635" cy="4524315"/>
          </a:xfrm>
          <a:prstGeom prst="rect">
            <a:avLst/>
          </a:prstGeom>
          <a:solidFill>
            <a:schemeClr val="accent4">
              <a:lumMod val="20000"/>
              <a:lumOff val="80000"/>
            </a:schemeClr>
          </a:solidFill>
        </p:spPr>
        <p:txBody>
          <a:bodyPr wrap="square" rtlCol="1">
            <a:spAutoFit/>
          </a:bodyPr>
          <a:lstStyle/>
          <a:p>
            <a:pPr lvl="1" algn="l"/>
            <a:r>
              <a:rPr lang="en-IN" sz="3200" b="1" dirty="0">
                <a:solidFill>
                  <a:srgbClr val="FF0000"/>
                </a:solidFill>
                <a:latin typeface="Dubai Light" panose="020B0303030403030204" pitchFamily="34" charset="-78"/>
                <a:cs typeface="Dubai Light" panose="020B0303030403030204" pitchFamily="34" charset="-78"/>
              </a:rPr>
              <a:t>Type III – Cori Disease</a:t>
            </a:r>
            <a:r>
              <a:rPr lang="en-IN" sz="3200" b="1" dirty="0">
                <a:latin typeface="Dubai Light" panose="020B0303030403030204" pitchFamily="34" charset="-78"/>
                <a:cs typeface="Dubai Light" panose="020B0303030403030204" pitchFamily="34" charset="-78"/>
              </a:rPr>
              <a:t>
•Defective enzyme: </a:t>
            </a:r>
            <a:r>
              <a:rPr lang="en-IN" sz="3200" b="1" dirty="0">
                <a:solidFill>
                  <a:srgbClr val="FF0000"/>
                </a:solidFill>
                <a:latin typeface="Dubai Light" panose="020B0303030403030204" pitchFamily="34" charset="-78"/>
                <a:cs typeface="Dubai Light" panose="020B0303030403030204" pitchFamily="34" charset="-78"/>
              </a:rPr>
              <a:t>Debranching enzyme</a:t>
            </a:r>
            <a:r>
              <a:rPr lang="en-IN" sz="3200" b="1" dirty="0">
                <a:latin typeface="Dubai Light" panose="020B0303030403030204" pitchFamily="34" charset="-78"/>
                <a:cs typeface="Dubai Light" panose="020B0303030403030204" pitchFamily="34" charset="-78"/>
              </a:rPr>
              <a:t>
•Mainly affects: Liver and muscles
•Key problem: Incomplete glycogen breakdown
•Result: Mild hypoglycemia and muscle weakness</a:t>
            </a:r>
            <a:endParaRPr lang="ar-AE" sz="3200" b="1" dirty="0">
              <a:latin typeface="Dubai Light" panose="020B0303030403030204" pitchFamily="34" charset="-78"/>
              <a:cs typeface="Dubai Light" panose="020B0303030403030204" pitchFamily="34" charset="-78"/>
            </a:endParaRPr>
          </a:p>
        </p:txBody>
      </p:sp>
      <p:sp>
        <p:nvSpPr>
          <p:cNvPr id="5" name="مربع نص 4">
            <a:extLst>
              <a:ext uri="{FF2B5EF4-FFF2-40B4-BE49-F238E27FC236}">
                <a16:creationId xmlns:a16="http://schemas.microsoft.com/office/drawing/2014/main" xmlns="" id="{8D3DF740-33BB-23CA-A503-F7F6F13164B6}"/>
              </a:ext>
            </a:extLst>
          </p:cNvPr>
          <p:cNvSpPr txBox="1"/>
          <p:nvPr/>
        </p:nvSpPr>
        <p:spPr>
          <a:xfrm>
            <a:off x="6168008" y="476672"/>
            <a:ext cx="5426635" cy="4524315"/>
          </a:xfrm>
          <a:prstGeom prst="rect">
            <a:avLst/>
          </a:prstGeom>
          <a:solidFill>
            <a:schemeClr val="accent1">
              <a:lumMod val="20000"/>
              <a:lumOff val="80000"/>
            </a:schemeClr>
          </a:solidFill>
        </p:spPr>
        <p:txBody>
          <a:bodyPr wrap="square" rtlCol="1">
            <a:spAutoFit/>
          </a:bodyPr>
          <a:lstStyle/>
          <a:p>
            <a:pPr algn="l"/>
            <a:r>
              <a:rPr lang="en-IN" sz="3200" dirty="0">
                <a:solidFill>
                  <a:srgbClr val="FF0000"/>
                </a:solidFill>
                <a:latin typeface="Dubai Light" panose="020B0303030403030204" pitchFamily="34" charset="-78"/>
                <a:cs typeface="Dubai Light" panose="020B0303030403030204" pitchFamily="34" charset="-78"/>
              </a:rPr>
              <a:t>Type V – </a:t>
            </a:r>
            <a:r>
              <a:rPr lang="en-IN" sz="3200" dirty="0" err="1" smtClean="0">
                <a:solidFill>
                  <a:srgbClr val="FF0000"/>
                </a:solidFill>
                <a:latin typeface="Dubai Light" panose="020B0303030403030204" pitchFamily="34" charset="-78"/>
                <a:cs typeface="Dubai Light" panose="020B0303030403030204" pitchFamily="34" charset="-78"/>
              </a:rPr>
              <a:t>Mc</a:t>
            </a:r>
            <a:r>
              <a:rPr lang="en-IN" sz="3200" dirty="0" smtClean="0">
                <a:solidFill>
                  <a:srgbClr val="FF0000"/>
                </a:solidFill>
                <a:latin typeface="Dubai Light" panose="020B0303030403030204" pitchFamily="34" charset="-78"/>
                <a:cs typeface="Dubai Light" panose="020B0303030403030204" pitchFamily="34" charset="-78"/>
              </a:rPr>
              <a:t> Ardle </a:t>
            </a:r>
            <a:r>
              <a:rPr lang="en-IN" sz="3200" dirty="0">
                <a:solidFill>
                  <a:srgbClr val="FF0000"/>
                </a:solidFill>
                <a:latin typeface="Dubai Light" panose="020B0303030403030204" pitchFamily="34" charset="-78"/>
                <a:cs typeface="Dubai Light" panose="020B0303030403030204" pitchFamily="34" charset="-78"/>
              </a:rPr>
              <a:t>Disease</a:t>
            </a:r>
            <a:r>
              <a:rPr lang="en-IN" sz="3200" b="1" dirty="0">
                <a:latin typeface="Dubai Light" panose="020B0303030403030204" pitchFamily="34" charset="-78"/>
                <a:cs typeface="Dubai Light" panose="020B0303030403030204" pitchFamily="34" charset="-78"/>
              </a:rPr>
              <a:t>
•Defective enzyme: </a:t>
            </a:r>
            <a:r>
              <a:rPr lang="en-IN" sz="3200" b="1" dirty="0">
                <a:solidFill>
                  <a:srgbClr val="FF0000"/>
                </a:solidFill>
                <a:latin typeface="Dubai Light" panose="020B0303030403030204" pitchFamily="34" charset="-78"/>
                <a:cs typeface="Dubai Light" panose="020B0303030403030204" pitchFamily="34" charset="-78"/>
              </a:rPr>
              <a:t>Muscle glycogen phosphorylase</a:t>
            </a:r>
            <a:r>
              <a:rPr lang="en-IN" sz="3200" b="1" dirty="0">
                <a:latin typeface="Dubai Light" panose="020B0303030403030204" pitchFamily="34" charset="-78"/>
                <a:cs typeface="Dubai Light" panose="020B0303030403030204" pitchFamily="34" charset="-78"/>
              </a:rPr>
              <a:t>
•Mainly affects: Skeletal muscle only
•Key problem: Muscles cannot use glycogen for energy
•Result: Exercise intolerance and muscle cramps</a:t>
            </a:r>
            <a:endParaRPr lang="ar-AE" sz="3200" b="1" dirty="0">
              <a:latin typeface="Dubai Light" panose="020B0303030403030204" pitchFamily="34" charset="-78"/>
              <a:cs typeface="Dubai Light" panose="020B0303030403030204" pitchFamily="34" charset="-78"/>
            </a:endParaRPr>
          </a:p>
        </p:txBody>
      </p:sp>
    </p:spTree>
    <p:extLst>
      <p:ext uri="{BB962C8B-B14F-4D97-AF65-F5344CB8AC3E}">
        <p14:creationId xmlns:p14="http://schemas.microsoft.com/office/powerpoint/2010/main" val="3631170291"/>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xmlns="" id="{6FF55220-4CAE-E0FE-8AA2-B119A58CDA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683" y="298824"/>
            <a:ext cx="11462870" cy="63344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57992244"/>
      </p:ext>
    </p:extLst>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xmlns="" id="{E9DB1FC3-6E7C-3A51-903D-E35B81465D40}"/>
              </a:ext>
            </a:extLst>
          </p:cNvPr>
          <p:cNvSpPr txBox="1"/>
          <p:nvPr/>
        </p:nvSpPr>
        <p:spPr>
          <a:xfrm rot="10800000" flipV="1">
            <a:off x="-710905" y="343135"/>
            <a:ext cx="11128188" cy="769441"/>
          </a:xfrm>
          <a:prstGeom prst="rect">
            <a:avLst/>
          </a:prstGeom>
          <a:noFill/>
        </p:spPr>
        <p:txBody>
          <a:bodyPr wrap="square" rtlCol="1">
            <a:spAutoFit/>
          </a:bodyPr>
          <a:lstStyle/>
          <a:p>
            <a:pPr lvl="3" algn="l"/>
            <a:r>
              <a:rPr lang="en-IN" sz="4000" dirty="0"/>
              <a:t>                         </a:t>
            </a:r>
            <a:r>
              <a:rPr lang="en-IN" sz="4000" dirty="0" smtClean="0"/>
              <a:t> </a:t>
            </a:r>
            <a:r>
              <a:rPr lang="en-IN" sz="4400" b="1" dirty="0">
                <a:solidFill>
                  <a:schemeClr val="tx2">
                    <a:lumMod val="50000"/>
                    <a:lumOff val="50000"/>
                  </a:schemeClr>
                </a:solidFill>
                <a:latin typeface="Abadi" panose="020B0604020104020204" pitchFamily="34" charset="0"/>
              </a:rPr>
              <a:t>THE INTRODUCTION:</a:t>
            </a:r>
            <a:endParaRPr lang="ar-AE" sz="4000" dirty="0"/>
          </a:p>
        </p:txBody>
      </p:sp>
      <p:sp>
        <p:nvSpPr>
          <p:cNvPr id="3" name="مربع نص 2">
            <a:extLst>
              <a:ext uri="{FF2B5EF4-FFF2-40B4-BE49-F238E27FC236}">
                <a16:creationId xmlns:a16="http://schemas.microsoft.com/office/drawing/2014/main" xmlns="" id="{8A66FB36-57BC-0EB3-ACBD-AF0DA4B8B130}"/>
              </a:ext>
            </a:extLst>
          </p:cNvPr>
          <p:cNvSpPr txBox="1"/>
          <p:nvPr/>
        </p:nvSpPr>
        <p:spPr>
          <a:xfrm>
            <a:off x="444904" y="905459"/>
            <a:ext cx="11128188" cy="5016758"/>
          </a:xfrm>
          <a:prstGeom prst="rect">
            <a:avLst/>
          </a:prstGeom>
          <a:noFill/>
        </p:spPr>
        <p:txBody>
          <a:bodyPr wrap="square" rtlCol="1">
            <a:spAutoFit/>
          </a:bodyPr>
          <a:lstStyle/>
          <a:p>
            <a:pPr algn="l"/>
            <a:r>
              <a:rPr lang="en-IN" sz="3200" b="1" dirty="0"/>
              <a:t>
Pathologies of carbohydrate metabolism are disorders that interfere with the body’s ability to use or regulate glucose, its main energy source. These conditions arise from hormonal imbalances, enzyme defects, or metabolic dysfunctions and can lead to abnormal blood sugar levels and energy problems. Examples include Diabetes Mellitus</a:t>
            </a:r>
            <a:r>
              <a:rPr lang="en-IN" sz="3200" b="1" dirty="0" smtClean="0"/>
              <a:t>,</a:t>
            </a:r>
          </a:p>
          <a:p>
            <a:pPr algn="l"/>
            <a:r>
              <a:rPr lang="en-IN" sz="3200" b="1" dirty="0" smtClean="0"/>
              <a:t>Diabetic </a:t>
            </a:r>
            <a:r>
              <a:rPr lang="en-IN" sz="3200" b="1" dirty="0"/>
              <a:t>Ketoacidosis, </a:t>
            </a:r>
            <a:endParaRPr lang="en-IN" sz="3200" b="1" dirty="0" smtClean="0"/>
          </a:p>
          <a:p>
            <a:pPr algn="l"/>
            <a:r>
              <a:rPr lang="en-IN" sz="3200" b="1" dirty="0" smtClean="0"/>
              <a:t>and </a:t>
            </a:r>
            <a:r>
              <a:rPr lang="en-IN" sz="3200" b="1" dirty="0"/>
              <a:t>Glycogen Storage Diseases</a:t>
            </a:r>
            <a:r>
              <a:rPr lang="en-IN" sz="3200" dirty="0"/>
              <a:t>.</a:t>
            </a:r>
            <a:endParaRPr lang="ar-AE" sz="3200" dirty="0"/>
          </a:p>
        </p:txBody>
      </p:sp>
    </p:spTree>
    <p:extLst>
      <p:ext uri="{BB962C8B-B14F-4D97-AF65-F5344CB8AC3E}">
        <p14:creationId xmlns:p14="http://schemas.microsoft.com/office/powerpoint/2010/main" val="2248979802"/>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xmlns="" id="{D4E75DA6-123D-9C31-B110-B88851501833}"/>
              </a:ext>
            </a:extLst>
          </p:cNvPr>
          <p:cNvSpPr txBox="1"/>
          <p:nvPr/>
        </p:nvSpPr>
        <p:spPr>
          <a:xfrm>
            <a:off x="-549834" y="161365"/>
            <a:ext cx="12383246" cy="707886"/>
          </a:xfrm>
          <a:prstGeom prst="rect">
            <a:avLst/>
          </a:prstGeom>
          <a:noFill/>
        </p:spPr>
        <p:txBody>
          <a:bodyPr wrap="square" rtlCol="1">
            <a:spAutoFit/>
          </a:bodyPr>
          <a:lstStyle/>
          <a:p>
            <a:pPr algn="r"/>
            <a:r>
              <a:rPr lang="en-IN" sz="4000" b="1" dirty="0" smtClean="0">
                <a:solidFill>
                  <a:schemeClr val="accent4"/>
                </a:solidFill>
              </a:rPr>
              <a:t>The </a:t>
            </a:r>
            <a:r>
              <a:rPr lang="en-IN" sz="4000" b="1" dirty="0">
                <a:solidFill>
                  <a:schemeClr val="accent4"/>
                </a:solidFill>
              </a:rPr>
              <a:t>various pathologies of </a:t>
            </a:r>
            <a:r>
              <a:rPr lang="en-IN" sz="4000" b="1" dirty="0" err="1">
                <a:solidFill>
                  <a:schemeClr val="accent4"/>
                </a:solidFill>
              </a:rPr>
              <a:t>glucides</a:t>
            </a:r>
            <a:r>
              <a:rPr lang="en-IN" sz="4000" b="1" dirty="0">
                <a:solidFill>
                  <a:schemeClr val="accent4"/>
                </a:solidFill>
              </a:rPr>
              <a:t> metabolism</a:t>
            </a:r>
            <a:r>
              <a:rPr lang="en-IN" dirty="0"/>
              <a:t>:</a:t>
            </a:r>
            <a:endParaRPr lang="ar-AE" dirty="0"/>
          </a:p>
        </p:txBody>
      </p:sp>
      <p:pic>
        <p:nvPicPr>
          <p:cNvPr id="5" name="صورة 4">
            <a:extLst>
              <a:ext uri="{FF2B5EF4-FFF2-40B4-BE49-F238E27FC236}">
                <a16:creationId xmlns:a16="http://schemas.microsoft.com/office/drawing/2014/main" xmlns="" id="{2D6A197C-A4C0-1BC9-5816-1F4DFC1D26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4694" y="1285860"/>
            <a:ext cx="4844722" cy="503517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مربع نص 5">
            <a:extLst>
              <a:ext uri="{FF2B5EF4-FFF2-40B4-BE49-F238E27FC236}">
                <a16:creationId xmlns:a16="http://schemas.microsoft.com/office/drawing/2014/main" xmlns="" id="{4C939D19-2863-5438-15DD-B080F8853603}"/>
              </a:ext>
            </a:extLst>
          </p:cNvPr>
          <p:cNvSpPr txBox="1"/>
          <p:nvPr/>
        </p:nvSpPr>
        <p:spPr>
          <a:xfrm>
            <a:off x="4906682" y="2516094"/>
            <a:ext cx="1828800" cy="1828800"/>
          </a:xfrm>
          <a:prstGeom prst="rect">
            <a:avLst/>
          </a:prstGeom>
          <a:noFill/>
        </p:spPr>
        <p:txBody>
          <a:bodyPr wrap="square" rtlCol="1">
            <a:spAutoFit/>
          </a:bodyPr>
          <a:lstStyle/>
          <a:p>
            <a:pPr algn="r"/>
            <a:endParaRPr lang="ar-AE" dirty="0"/>
          </a:p>
        </p:txBody>
      </p:sp>
      <p:sp>
        <p:nvSpPr>
          <p:cNvPr id="7" name="مربع نص 6">
            <a:extLst>
              <a:ext uri="{FF2B5EF4-FFF2-40B4-BE49-F238E27FC236}">
                <a16:creationId xmlns:a16="http://schemas.microsoft.com/office/drawing/2014/main" xmlns="" id="{B354C2D2-D243-15D3-AEE8-DCA0AD1FFDE4}"/>
              </a:ext>
            </a:extLst>
          </p:cNvPr>
          <p:cNvSpPr txBox="1"/>
          <p:nvPr/>
        </p:nvSpPr>
        <p:spPr>
          <a:xfrm rot="10800000" flipV="1">
            <a:off x="358588" y="1046341"/>
            <a:ext cx="3719848" cy="646331"/>
          </a:xfrm>
          <a:prstGeom prst="rect">
            <a:avLst/>
          </a:prstGeom>
          <a:noFill/>
        </p:spPr>
        <p:txBody>
          <a:bodyPr wrap="square" rtlCol="1">
            <a:spAutoFit/>
          </a:bodyPr>
          <a:lstStyle/>
          <a:p>
            <a:pPr algn="l" rtl="0"/>
            <a:r>
              <a:rPr lang="en-IN" sz="3600" dirty="0" err="1" smtClean="0">
                <a:solidFill>
                  <a:schemeClr val="accent1"/>
                </a:solidFill>
              </a:rPr>
              <a:t>Diabete</a:t>
            </a:r>
            <a:r>
              <a:rPr lang="en-IN" sz="3600" dirty="0" smtClean="0">
                <a:solidFill>
                  <a:schemeClr val="accent1"/>
                </a:solidFill>
              </a:rPr>
              <a:t> </a:t>
            </a:r>
            <a:r>
              <a:rPr lang="en-IN" sz="3600" dirty="0" err="1">
                <a:solidFill>
                  <a:schemeClr val="accent1"/>
                </a:solidFill>
              </a:rPr>
              <a:t>Millitus</a:t>
            </a:r>
            <a:r>
              <a:rPr lang="en-IN" sz="3600" dirty="0">
                <a:solidFill>
                  <a:schemeClr val="accent1"/>
                </a:solidFill>
              </a:rPr>
              <a:t>:</a:t>
            </a:r>
            <a:endParaRPr lang="ar-AE" sz="3600" dirty="0">
              <a:solidFill>
                <a:schemeClr val="accent1"/>
              </a:solidFill>
            </a:endParaRPr>
          </a:p>
        </p:txBody>
      </p:sp>
      <p:sp>
        <p:nvSpPr>
          <p:cNvPr id="8" name="مربع نص 7">
            <a:extLst>
              <a:ext uri="{FF2B5EF4-FFF2-40B4-BE49-F238E27FC236}">
                <a16:creationId xmlns:a16="http://schemas.microsoft.com/office/drawing/2014/main" xmlns="" id="{B23BDD74-3164-5910-125D-17A1A7975C11}"/>
              </a:ext>
            </a:extLst>
          </p:cNvPr>
          <p:cNvSpPr txBox="1"/>
          <p:nvPr/>
        </p:nvSpPr>
        <p:spPr>
          <a:xfrm>
            <a:off x="358588" y="1714488"/>
            <a:ext cx="8166304" cy="4031873"/>
          </a:xfrm>
          <a:prstGeom prst="rect">
            <a:avLst/>
          </a:prstGeom>
          <a:noFill/>
        </p:spPr>
        <p:txBody>
          <a:bodyPr wrap="square" rtlCol="1">
            <a:spAutoFit/>
          </a:bodyPr>
          <a:lstStyle/>
          <a:p>
            <a:pPr lvl="3" algn="l"/>
            <a:r>
              <a:rPr lang="en-IN" sz="3200" b="1" dirty="0">
                <a:latin typeface="Dubai Light" panose="020B0303030403030204" pitchFamily="34" charset="-78"/>
                <a:cs typeface="Dubai Light" panose="020B0303030403030204" pitchFamily="34" charset="-78"/>
              </a:rPr>
              <a:t>Diabetes mellitus Diabetes mellitus is a chronic condition characterized by high levels of sugar (glucose) in the blood. It occurs when the body is </a:t>
            </a:r>
            <a:r>
              <a:rPr lang="en-IN" sz="3200" b="1" dirty="0">
                <a:solidFill>
                  <a:srgbClr val="FF0000"/>
                </a:solidFill>
                <a:latin typeface="Dubai Light" panose="020B0303030403030204" pitchFamily="34" charset="-78"/>
                <a:cs typeface="Dubai Light" panose="020B0303030403030204" pitchFamily="34" charset="-78"/>
              </a:rPr>
              <a:t>unable to produce enough insulin</a:t>
            </a:r>
            <a:r>
              <a:rPr lang="en-IN" sz="3200" b="1" dirty="0">
                <a:latin typeface="Dubai Light" panose="020B0303030403030204" pitchFamily="34" charset="-78"/>
                <a:cs typeface="Dubai Light" panose="020B0303030403030204" pitchFamily="34" charset="-78"/>
              </a:rPr>
              <a:t> </a:t>
            </a:r>
            <a:r>
              <a:rPr lang="en-IN" sz="3200" b="1" dirty="0">
                <a:solidFill>
                  <a:srgbClr val="FF0000"/>
                </a:solidFill>
                <a:latin typeface="Dubai Light" panose="020B0303030403030204" pitchFamily="34" charset="-78"/>
                <a:cs typeface="Dubai Light" panose="020B0303030403030204" pitchFamily="34" charset="-78"/>
              </a:rPr>
              <a:t>or effectively use the insulin it produces</a:t>
            </a:r>
            <a:r>
              <a:rPr lang="en-IN" sz="3200" b="1" dirty="0">
                <a:latin typeface="Dubai Light" panose="020B0303030403030204" pitchFamily="34" charset="-78"/>
                <a:cs typeface="Dubai Light" panose="020B0303030403030204" pitchFamily="34" charset="-78"/>
              </a:rPr>
              <a:t>. </a:t>
            </a:r>
            <a:endParaRPr lang="en-IN" sz="3200" b="1" dirty="0" smtClean="0">
              <a:latin typeface="Dubai Light" panose="020B0303030403030204" pitchFamily="34" charset="-78"/>
              <a:cs typeface="Dubai Light" panose="020B0303030403030204" pitchFamily="34" charset="-78"/>
            </a:endParaRPr>
          </a:p>
          <a:p>
            <a:pPr lvl="3" algn="l"/>
            <a:r>
              <a:rPr lang="en-IN" sz="3200" b="1" dirty="0" smtClean="0">
                <a:latin typeface="Dubai Light" panose="020B0303030403030204" pitchFamily="34" charset="-78"/>
                <a:cs typeface="Dubai Light" panose="020B0303030403030204" pitchFamily="34" charset="-78"/>
              </a:rPr>
              <a:t>Insulin </a:t>
            </a:r>
            <a:r>
              <a:rPr lang="en-IN" sz="3200" b="1" dirty="0">
                <a:latin typeface="Dubai Light" panose="020B0303030403030204" pitchFamily="34" charset="-78"/>
                <a:cs typeface="Dubai Light" panose="020B0303030403030204" pitchFamily="34" charset="-78"/>
              </a:rPr>
              <a:t>is a hormone that helps regulate blood sugar levels.</a:t>
            </a:r>
            <a:endParaRPr lang="ar-AE" sz="3200" b="1" dirty="0">
              <a:latin typeface="Dubai Light" panose="020B0303030403030204" pitchFamily="34" charset="-78"/>
              <a:cs typeface="Dubai Light" panose="020B0303030403030204" pitchFamily="34" charset="-78"/>
            </a:endParaRPr>
          </a:p>
        </p:txBody>
      </p:sp>
    </p:spTree>
    <p:extLst>
      <p:ext uri="{BB962C8B-B14F-4D97-AF65-F5344CB8AC3E}">
        <p14:creationId xmlns:p14="http://schemas.microsoft.com/office/powerpoint/2010/main" val="2250993415"/>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xmlns="" id="{FC8FA162-DD32-AE21-A5D5-9A3F9A0DC1FB}"/>
              </a:ext>
            </a:extLst>
          </p:cNvPr>
          <p:cNvSpPr txBox="1"/>
          <p:nvPr/>
        </p:nvSpPr>
        <p:spPr>
          <a:xfrm>
            <a:off x="1410447" y="197224"/>
            <a:ext cx="9825318" cy="707886"/>
          </a:xfrm>
          <a:prstGeom prst="rect">
            <a:avLst/>
          </a:prstGeom>
          <a:noFill/>
        </p:spPr>
        <p:txBody>
          <a:bodyPr wrap="square" rtlCol="1">
            <a:spAutoFit/>
          </a:bodyPr>
          <a:lstStyle/>
          <a:p>
            <a:pPr algn="l" rtl="0"/>
            <a:r>
              <a:rPr lang="en-IN" sz="4000" b="1" dirty="0" smtClean="0">
                <a:solidFill>
                  <a:schemeClr val="accent4"/>
                </a:solidFill>
              </a:rPr>
              <a:t> </a:t>
            </a:r>
            <a:r>
              <a:rPr lang="en-IN" sz="4000" b="1" dirty="0">
                <a:solidFill>
                  <a:schemeClr val="accent4"/>
                </a:solidFill>
              </a:rPr>
              <a:t>the deferent types of </a:t>
            </a:r>
            <a:r>
              <a:rPr lang="en-IN" sz="4000" b="1" dirty="0" err="1">
                <a:solidFill>
                  <a:schemeClr val="accent4"/>
                </a:solidFill>
              </a:rPr>
              <a:t>diabet</a:t>
            </a:r>
            <a:r>
              <a:rPr lang="en-IN" sz="4000" b="1" dirty="0">
                <a:solidFill>
                  <a:schemeClr val="accent4"/>
                </a:solidFill>
              </a:rPr>
              <a:t> </a:t>
            </a:r>
            <a:r>
              <a:rPr lang="en-IN" sz="4000" b="1" dirty="0" err="1">
                <a:solidFill>
                  <a:schemeClr val="accent4"/>
                </a:solidFill>
              </a:rPr>
              <a:t>millitus</a:t>
            </a:r>
            <a:r>
              <a:rPr lang="en-IN" sz="4000" b="1" dirty="0">
                <a:solidFill>
                  <a:schemeClr val="accent4"/>
                </a:solidFill>
              </a:rPr>
              <a:t> :</a:t>
            </a:r>
            <a:endParaRPr lang="ar-AE" sz="4000" b="1" dirty="0">
              <a:solidFill>
                <a:schemeClr val="accent4"/>
              </a:solidFill>
            </a:endParaRPr>
          </a:p>
        </p:txBody>
      </p:sp>
      <p:sp>
        <p:nvSpPr>
          <p:cNvPr id="5" name="مربع نص 4">
            <a:extLst>
              <a:ext uri="{FF2B5EF4-FFF2-40B4-BE49-F238E27FC236}">
                <a16:creationId xmlns:a16="http://schemas.microsoft.com/office/drawing/2014/main" xmlns="" id="{EBDA809F-C3B6-0801-AD32-6B7D7FECF059}"/>
              </a:ext>
            </a:extLst>
          </p:cNvPr>
          <p:cNvSpPr txBox="1"/>
          <p:nvPr/>
        </p:nvSpPr>
        <p:spPr>
          <a:xfrm>
            <a:off x="5181600" y="2516094"/>
            <a:ext cx="1828800" cy="523220"/>
          </a:xfrm>
          <a:prstGeom prst="rect">
            <a:avLst/>
          </a:prstGeom>
          <a:noFill/>
        </p:spPr>
        <p:txBody>
          <a:bodyPr wrap="square" rtlCol="1">
            <a:spAutoFit/>
          </a:bodyPr>
          <a:lstStyle/>
          <a:p>
            <a:pPr algn="l"/>
            <a:endParaRPr lang="ar-AE" sz="2800" b="1"/>
          </a:p>
        </p:txBody>
      </p:sp>
      <p:sp>
        <p:nvSpPr>
          <p:cNvPr id="3" name="مربع نص 2">
            <a:extLst>
              <a:ext uri="{FF2B5EF4-FFF2-40B4-BE49-F238E27FC236}">
                <a16:creationId xmlns:a16="http://schemas.microsoft.com/office/drawing/2014/main" xmlns="" id="{2CE859DE-7BEA-9208-9B83-066EB0F35EF0}"/>
              </a:ext>
            </a:extLst>
          </p:cNvPr>
          <p:cNvSpPr txBox="1"/>
          <p:nvPr/>
        </p:nvSpPr>
        <p:spPr>
          <a:xfrm>
            <a:off x="5181600" y="2516094"/>
            <a:ext cx="1828800" cy="1828800"/>
          </a:xfrm>
          <a:prstGeom prst="rect">
            <a:avLst/>
          </a:prstGeom>
          <a:noFill/>
        </p:spPr>
        <p:txBody>
          <a:bodyPr wrap="square" rtlCol="1">
            <a:spAutoFit/>
          </a:bodyPr>
          <a:lstStyle/>
          <a:p>
            <a:pPr algn="r"/>
            <a:endParaRPr lang="ar-AE"/>
          </a:p>
        </p:txBody>
      </p:sp>
      <p:sp>
        <p:nvSpPr>
          <p:cNvPr id="2" name="مربع نص 1">
            <a:extLst>
              <a:ext uri="{FF2B5EF4-FFF2-40B4-BE49-F238E27FC236}">
                <a16:creationId xmlns:a16="http://schemas.microsoft.com/office/drawing/2014/main" xmlns="" id="{B50AB5EC-AF79-7DBD-E3B1-AF1CAB66CE50}"/>
              </a:ext>
            </a:extLst>
          </p:cNvPr>
          <p:cNvSpPr txBox="1"/>
          <p:nvPr/>
        </p:nvSpPr>
        <p:spPr>
          <a:xfrm>
            <a:off x="5181600" y="2516094"/>
            <a:ext cx="1828800" cy="1828800"/>
          </a:xfrm>
          <a:prstGeom prst="rect">
            <a:avLst/>
          </a:prstGeom>
          <a:noFill/>
        </p:spPr>
        <p:txBody>
          <a:bodyPr wrap="square" rtlCol="1">
            <a:spAutoFit/>
          </a:bodyPr>
          <a:lstStyle/>
          <a:p>
            <a:pPr algn="r"/>
            <a:endParaRPr lang="ar-AE" dirty="0"/>
          </a:p>
        </p:txBody>
      </p:sp>
      <p:sp>
        <p:nvSpPr>
          <p:cNvPr id="6" name="مربع نص 5">
            <a:extLst>
              <a:ext uri="{FF2B5EF4-FFF2-40B4-BE49-F238E27FC236}">
                <a16:creationId xmlns:a16="http://schemas.microsoft.com/office/drawing/2014/main" xmlns="" id="{763CDC8A-2F74-F1B0-CFDD-C8BDF4F11198}"/>
              </a:ext>
            </a:extLst>
          </p:cNvPr>
          <p:cNvSpPr txBox="1"/>
          <p:nvPr/>
        </p:nvSpPr>
        <p:spPr>
          <a:xfrm>
            <a:off x="5181600" y="2516094"/>
            <a:ext cx="1828800" cy="523220"/>
          </a:xfrm>
          <a:prstGeom prst="rect">
            <a:avLst/>
          </a:prstGeom>
          <a:noFill/>
        </p:spPr>
        <p:txBody>
          <a:bodyPr wrap="square" rtlCol="1">
            <a:spAutoFit/>
          </a:bodyPr>
          <a:lstStyle/>
          <a:p>
            <a:pPr algn="l"/>
            <a:endParaRPr lang="ar-AE" sz="2800">
              <a:latin typeface="Dubai Light" panose="020B0303030403030204" pitchFamily="34" charset="-78"/>
              <a:cs typeface="Dubai Light" panose="020B0303030403030204" pitchFamily="34" charset="-78"/>
            </a:endParaRPr>
          </a:p>
        </p:txBody>
      </p:sp>
      <p:sp>
        <p:nvSpPr>
          <p:cNvPr id="7" name="مربع نص 6">
            <a:extLst>
              <a:ext uri="{FF2B5EF4-FFF2-40B4-BE49-F238E27FC236}">
                <a16:creationId xmlns:a16="http://schemas.microsoft.com/office/drawing/2014/main" xmlns="" id="{BF216041-7989-4678-2C86-21F0F413E856}"/>
              </a:ext>
            </a:extLst>
          </p:cNvPr>
          <p:cNvSpPr txBox="1"/>
          <p:nvPr/>
        </p:nvSpPr>
        <p:spPr>
          <a:xfrm>
            <a:off x="304798" y="1238821"/>
            <a:ext cx="6219829" cy="3046988"/>
          </a:xfrm>
          <a:prstGeom prst="rect">
            <a:avLst/>
          </a:prstGeom>
          <a:solidFill>
            <a:schemeClr val="tx2">
              <a:lumMod val="10000"/>
              <a:lumOff val="90000"/>
            </a:schemeClr>
          </a:solidFill>
          <a:ln>
            <a:solidFill>
              <a:schemeClr val="tx2">
                <a:lumMod val="25000"/>
                <a:lumOff val="75000"/>
              </a:schemeClr>
            </a:solidFill>
          </a:ln>
        </p:spPr>
        <p:txBody>
          <a:bodyPr wrap="square" rtlCol="1">
            <a:spAutoFit/>
          </a:bodyPr>
          <a:lstStyle/>
          <a:p>
            <a:pPr algn="l" rtl="0"/>
            <a:r>
              <a:rPr lang="en-IN" sz="3200" b="1" dirty="0">
                <a:latin typeface="Dubai Light" panose="020B0303030403030204" pitchFamily="34" charset="-78"/>
                <a:cs typeface="Dubai Light" panose="020B0303030403030204" pitchFamily="34" charset="-78"/>
              </a:rPr>
              <a:t>Type 1 DM: Autoimmune destruction of pancreatic beta cells → absolute insulin deficiency. Often diagnosed in childhood; requires lifelong insulin therapy.</a:t>
            </a:r>
            <a:endParaRPr lang="ar-AE" sz="3200" b="1" dirty="0">
              <a:latin typeface="Dubai Light" panose="020B0303030403030204" pitchFamily="34" charset="-78"/>
              <a:cs typeface="Dubai Light" panose="020B0303030403030204" pitchFamily="34" charset="-78"/>
            </a:endParaRPr>
          </a:p>
        </p:txBody>
      </p:sp>
      <p:sp>
        <p:nvSpPr>
          <p:cNvPr id="9" name="مربع نص 8">
            <a:extLst>
              <a:ext uri="{FF2B5EF4-FFF2-40B4-BE49-F238E27FC236}">
                <a16:creationId xmlns:a16="http://schemas.microsoft.com/office/drawing/2014/main" xmlns="" id="{5494CD1D-C070-DBC9-2BBA-CAEA66B5BB6E}"/>
              </a:ext>
            </a:extLst>
          </p:cNvPr>
          <p:cNvSpPr txBox="1"/>
          <p:nvPr/>
        </p:nvSpPr>
        <p:spPr>
          <a:xfrm flipH="1">
            <a:off x="6667503" y="1269598"/>
            <a:ext cx="5130049" cy="4524315"/>
          </a:xfrm>
          <a:prstGeom prst="rect">
            <a:avLst/>
          </a:prstGeom>
          <a:solidFill>
            <a:schemeClr val="accent4">
              <a:lumMod val="20000"/>
              <a:lumOff val="80000"/>
            </a:schemeClr>
          </a:solidFill>
        </p:spPr>
        <p:txBody>
          <a:bodyPr wrap="square" rtlCol="1">
            <a:spAutoFit/>
          </a:bodyPr>
          <a:lstStyle/>
          <a:p>
            <a:pPr algn="l"/>
            <a:r>
              <a:rPr lang="en-IN" sz="3200" b="1" dirty="0">
                <a:latin typeface="Dubai Light" panose="020B0303030403030204" pitchFamily="34" charset="-78"/>
                <a:cs typeface="Dubai Light" panose="020B0303030403030204" pitchFamily="34" charset="-78"/>
              </a:rPr>
              <a:t>Type 2 DM: Insulin resistance (cells don’t respond to insulin) combined with relative insulin deficiency. Linked to obesity, genetics, and lifestyle; managed with diet, exercise, oral meds, or insulin.</a:t>
            </a:r>
            <a:endParaRPr lang="ar-AE" sz="3200" b="1" dirty="0">
              <a:latin typeface="Dubai Light" panose="020B0303030403030204" pitchFamily="34" charset="-78"/>
              <a:cs typeface="Dubai Light" panose="020B0303030403030204" pitchFamily="34" charset="-78"/>
            </a:endParaRPr>
          </a:p>
        </p:txBody>
      </p:sp>
      <p:sp>
        <p:nvSpPr>
          <p:cNvPr id="10" name="مربع نص 9">
            <a:extLst>
              <a:ext uri="{FF2B5EF4-FFF2-40B4-BE49-F238E27FC236}">
                <a16:creationId xmlns:a16="http://schemas.microsoft.com/office/drawing/2014/main" xmlns="" id="{844CEC59-418C-C683-F67B-DB721682098D}"/>
              </a:ext>
            </a:extLst>
          </p:cNvPr>
          <p:cNvSpPr txBox="1"/>
          <p:nvPr/>
        </p:nvSpPr>
        <p:spPr>
          <a:xfrm>
            <a:off x="842681" y="4357694"/>
            <a:ext cx="4990354" cy="2062103"/>
          </a:xfrm>
          <a:prstGeom prst="rect">
            <a:avLst/>
          </a:prstGeom>
          <a:solidFill>
            <a:schemeClr val="accent1">
              <a:lumMod val="20000"/>
              <a:lumOff val="80000"/>
            </a:schemeClr>
          </a:solidFill>
        </p:spPr>
        <p:txBody>
          <a:bodyPr wrap="square" rtlCol="1">
            <a:spAutoFit/>
          </a:bodyPr>
          <a:lstStyle/>
          <a:p>
            <a:pPr algn="l"/>
            <a:r>
              <a:rPr lang="en-IN" sz="3200" dirty="0"/>
              <a:t>Gestational Diabetes:
Glucose intolerance diagnosed during pregnancy</a:t>
            </a:r>
            <a:endParaRPr lang="ar-AE" sz="3200" dirty="0"/>
          </a:p>
        </p:txBody>
      </p:sp>
    </p:spTree>
    <p:extLst>
      <p:ext uri="{BB962C8B-B14F-4D97-AF65-F5344CB8AC3E}">
        <p14:creationId xmlns:p14="http://schemas.microsoft.com/office/powerpoint/2010/main" val="2819579713"/>
      </p:ext>
    </p:extLst>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xmlns="" id="{5A49198C-A360-5DE0-30F4-B06980B08C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024" y="119529"/>
            <a:ext cx="11594353" cy="661894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80555630"/>
      </p:ext>
    </p:extLst>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xmlns="" id="{5ECA0534-FFAE-0571-1DF8-58FA3989EEDC}"/>
              </a:ext>
            </a:extLst>
          </p:cNvPr>
          <p:cNvSpPr txBox="1"/>
          <p:nvPr/>
        </p:nvSpPr>
        <p:spPr>
          <a:xfrm rot="10800000" flipV="1">
            <a:off x="191344" y="476672"/>
            <a:ext cx="7320550" cy="707886"/>
          </a:xfrm>
          <a:prstGeom prst="rect">
            <a:avLst/>
          </a:prstGeom>
          <a:noFill/>
        </p:spPr>
        <p:txBody>
          <a:bodyPr wrap="square" rtlCol="1">
            <a:spAutoFit/>
          </a:bodyPr>
          <a:lstStyle/>
          <a:p>
            <a:pPr algn="l"/>
            <a:r>
              <a:rPr lang="en-IN" sz="4000" b="1" dirty="0">
                <a:solidFill>
                  <a:schemeClr val="accent4"/>
                </a:solidFill>
              </a:rPr>
              <a:t>Diabetic Ketoacidosis (DKA)</a:t>
            </a:r>
            <a:endParaRPr lang="ar-AE" sz="4000" b="1" dirty="0">
              <a:solidFill>
                <a:schemeClr val="accent4"/>
              </a:solidFill>
            </a:endParaRPr>
          </a:p>
        </p:txBody>
      </p:sp>
      <p:sp>
        <p:nvSpPr>
          <p:cNvPr id="5" name="مستطيل: زوايا مستديرة 4">
            <a:extLst>
              <a:ext uri="{FF2B5EF4-FFF2-40B4-BE49-F238E27FC236}">
                <a16:creationId xmlns:a16="http://schemas.microsoft.com/office/drawing/2014/main" xmlns="" id="{DC193838-255F-1775-48D5-B438A83D9C41}"/>
              </a:ext>
            </a:extLst>
          </p:cNvPr>
          <p:cNvSpPr/>
          <p:nvPr/>
        </p:nvSpPr>
        <p:spPr>
          <a:xfrm rot="10800000" flipV="1">
            <a:off x="-437754" y="1145729"/>
            <a:ext cx="4747236" cy="548990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t"/>
          <a:lstStyle/>
          <a:p>
            <a:pPr lvl="1" algn="just" rtl="0"/>
            <a:r>
              <a:rPr lang="en-IN" sz="3200" b="1" dirty="0">
                <a:solidFill>
                  <a:schemeClr val="tx1"/>
                </a:solidFill>
                <a:latin typeface="Dubai Light" panose="020B0303030403030204" pitchFamily="34" charset="-78"/>
                <a:cs typeface="Dubai Light" panose="020B0303030403030204" pitchFamily="34" charset="-78"/>
              </a:rPr>
              <a:t>Diabetic Ketoacidosis (DKA) is a severe, life-threatening diabetes complication where the </a:t>
            </a:r>
            <a:r>
              <a:rPr lang="en-IN" sz="3200" b="1" dirty="0" smtClean="0">
                <a:solidFill>
                  <a:schemeClr val="tx1"/>
                </a:solidFill>
                <a:latin typeface="Dubai Light" panose="020B0303030403030204" pitchFamily="34" charset="-78"/>
                <a:cs typeface="Dubai Light" panose="020B0303030403030204" pitchFamily="34" charset="-78"/>
              </a:rPr>
              <a:t>body </a:t>
            </a:r>
            <a:r>
              <a:rPr lang="en-IN" sz="3200" b="1" dirty="0">
                <a:solidFill>
                  <a:schemeClr val="tx1"/>
                </a:solidFill>
                <a:latin typeface="Dubai Light" panose="020B0303030403030204" pitchFamily="34" charset="-78"/>
                <a:cs typeface="Dubai Light" panose="020B0303030403030204" pitchFamily="34" charset="-78"/>
              </a:rPr>
              <a:t>lacking enough insulin, breaks down fat for fuel, producing acidic </a:t>
            </a:r>
            <a:r>
              <a:rPr lang="en-IN" sz="3200" b="1" dirty="0" smtClean="0">
                <a:solidFill>
                  <a:schemeClr val="tx1"/>
                </a:solidFill>
                <a:latin typeface="Dubai Light" panose="020B0303030403030204" pitchFamily="34" charset="-78"/>
                <a:cs typeface="Dubai Light" panose="020B0303030403030204" pitchFamily="34" charset="-78"/>
              </a:rPr>
              <a:t>ketones bodies  and the blood becomes acidic </a:t>
            </a:r>
            <a:endParaRPr lang="ar-AE" sz="3200" b="1" dirty="0">
              <a:solidFill>
                <a:schemeClr val="tx1"/>
              </a:solidFill>
              <a:latin typeface="Dubai Light" panose="020B0303030403030204" pitchFamily="34" charset="-78"/>
              <a:cs typeface="Dubai Light" panose="020B0303030403030204" pitchFamily="34" charset="-78"/>
            </a:endParaRPr>
          </a:p>
        </p:txBody>
      </p:sp>
      <p:sp>
        <p:nvSpPr>
          <p:cNvPr id="6" name="مربع نص 5">
            <a:extLst>
              <a:ext uri="{FF2B5EF4-FFF2-40B4-BE49-F238E27FC236}">
                <a16:creationId xmlns:a16="http://schemas.microsoft.com/office/drawing/2014/main" xmlns="" id="{A82D35D4-2EEC-52EF-BDDF-F18FEEA7E43C}"/>
              </a:ext>
            </a:extLst>
          </p:cNvPr>
          <p:cNvSpPr txBox="1"/>
          <p:nvPr/>
        </p:nvSpPr>
        <p:spPr>
          <a:xfrm rot="16797953" flipH="1" flipV="1">
            <a:off x="12197978" y="3992283"/>
            <a:ext cx="209176" cy="1858682"/>
          </a:xfrm>
          <a:prstGeom prst="rect">
            <a:avLst/>
          </a:prstGeom>
          <a:noFill/>
        </p:spPr>
        <p:txBody>
          <a:bodyPr wrap="square" rtlCol="1">
            <a:spAutoFit/>
          </a:bodyPr>
          <a:lstStyle/>
          <a:p>
            <a:pPr algn="r"/>
            <a:endParaRPr lang="ar-AE" dirty="0"/>
          </a:p>
        </p:txBody>
      </p:sp>
      <p:sp>
        <p:nvSpPr>
          <p:cNvPr id="4" name="مربع نص 3">
            <a:extLst>
              <a:ext uri="{FF2B5EF4-FFF2-40B4-BE49-F238E27FC236}">
                <a16:creationId xmlns:a16="http://schemas.microsoft.com/office/drawing/2014/main" xmlns="" id="{DC437EBA-87A7-2CF2-CC04-97AE45069A58}"/>
              </a:ext>
            </a:extLst>
          </p:cNvPr>
          <p:cNvSpPr txBox="1"/>
          <p:nvPr/>
        </p:nvSpPr>
        <p:spPr>
          <a:xfrm>
            <a:off x="5489290" y="3890682"/>
            <a:ext cx="4294192" cy="584775"/>
          </a:xfrm>
          <a:prstGeom prst="rect">
            <a:avLst/>
          </a:prstGeom>
          <a:noFill/>
        </p:spPr>
        <p:txBody>
          <a:bodyPr wrap="square" rtlCol="1">
            <a:spAutoFit/>
          </a:bodyPr>
          <a:lstStyle/>
          <a:p>
            <a:pPr algn="l"/>
            <a:endParaRPr lang="ar-AE" sz="3200" b="1" dirty="0"/>
          </a:p>
        </p:txBody>
      </p:sp>
      <p:pic>
        <p:nvPicPr>
          <p:cNvPr id="9" name="صورة 1">
            <a:extLst>
              <a:ext uri="{FF2B5EF4-FFF2-40B4-BE49-F238E27FC236}">
                <a16:creationId xmlns:a16="http://schemas.microsoft.com/office/drawing/2014/main" xmlns="" id="{BC51474E-7F33-0E69-2FB0-0509E2788FB5}"/>
              </a:ext>
            </a:extLst>
          </p:cNvPr>
          <p:cNvPicPr>
            <a:picLocks noChangeAspect="1"/>
          </p:cNvPicPr>
          <p:nvPr/>
        </p:nvPicPr>
        <p:blipFill>
          <a:blip r:embed="rId2"/>
          <a:srcRect/>
          <a:stretch/>
        </p:blipFill>
        <p:spPr>
          <a:xfrm>
            <a:off x="4007768" y="1559452"/>
            <a:ext cx="8037477" cy="52472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23645901"/>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xmlns="" id="{67709981-88DF-C1FF-322D-B6516D6DB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965" y="95624"/>
            <a:ext cx="11701929" cy="6673200"/>
          </a:xfrm>
          <a:prstGeom prst="rect">
            <a:avLst/>
          </a:prstGeom>
        </p:spPr>
      </p:pic>
    </p:spTree>
    <p:extLst>
      <p:ext uri="{BB962C8B-B14F-4D97-AF65-F5344CB8AC3E}">
        <p14:creationId xmlns:p14="http://schemas.microsoft.com/office/powerpoint/2010/main" val="3533872774"/>
      </p:ext>
    </p:extLst>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xmlns="" id="{3F3C1E09-63A9-2E0A-24B4-44BE31379E04}"/>
              </a:ext>
            </a:extLst>
          </p:cNvPr>
          <p:cNvSpPr txBox="1"/>
          <p:nvPr/>
        </p:nvSpPr>
        <p:spPr>
          <a:xfrm rot="10800000" flipV="1">
            <a:off x="836706" y="286871"/>
            <a:ext cx="6173694" cy="2229223"/>
          </a:xfrm>
          <a:prstGeom prst="rect">
            <a:avLst/>
          </a:prstGeom>
          <a:noFill/>
        </p:spPr>
        <p:txBody>
          <a:bodyPr wrap="square" rtlCol="1">
            <a:spAutoFit/>
          </a:bodyPr>
          <a:lstStyle/>
          <a:p>
            <a:pPr algn="r"/>
            <a:endParaRPr lang="ar-AE" dirty="0"/>
          </a:p>
        </p:txBody>
      </p:sp>
      <p:pic>
        <p:nvPicPr>
          <p:cNvPr id="2" name="صورة 1">
            <a:extLst>
              <a:ext uri="{FF2B5EF4-FFF2-40B4-BE49-F238E27FC236}">
                <a16:creationId xmlns:a16="http://schemas.microsoft.com/office/drawing/2014/main" xmlns="" id="{C7CBEDF4-8277-116E-F9C4-00861CE3D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099" y="286870"/>
            <a:ext cx="5755901" cy="6478495"/>
          </a:xfrm>
          <a:prstGeom prst="rect">
            <a:avLst/>
          </a:prstGeom>
        </p:spPr>
      </p:pic>
      <p:sp>
        <p:nvSpPr>
          <p:cNvPr id="3" name="مربع نص 2">
            <a:extLst>
              <a:ext uri="{FF2B5EF4-FFF2-40B4-BE49-F238E27FC236}">
                <a16:creationId xmlns:a16="http://schemas.microsoft.com/office/drawing/2014/main" xmlns="" id="{61DC225F-BEC4-9FC7-0F59-E8E422E940E1}"/>
              </a:ext>
            </a:extLst>
          </p:cNvPr>
          <p:cNvSpPr txBox="1"/>
          <p:nvPr/>
        </p:nvSpPr>
        <p:spPr>
          <a:xfrm>
            <a:off x="6771975" y="2773398"/>
            <a:ext cx="5079925" cy="584775"/>
          </a:xfrm>
          <a:prstGeom prst="rect">
            <a:avLst/>
          </a:prstGeom>
          <a:noFill/>
        </p:spPr>
        <p:txBody>
          <a:bodyPr wrap="square" rtlCol="1">
            <a:spAutoFit/>
          </a:bodyPr>
          <a:lstStyle/>
          <a:p>
            <a:pPr algn="l"/>
            <a:endParaRPr lang="ar-AE" sz="3200" dirty="0"/>
          </a:p>
        </p:txBody>
      </p:sp>
      <p:sp>
        <p:nvSpPr>
          <p:cNvPr id="5" name="مربع نص 4">
            <a:extLst>
              <a:ext uri="{FF2B5EF4-FFF2-40B4-BE49-F238E27FC236}">
                <a16:creationId xmlns:a16="http://schemas.microsoft.com/office/drawing/2014/main" xmlns="" id="{31A3C50F-D4D5-A79D-2FA3-20D829975B51}"/>
              </a:ext>
            </a:extLst>
          </p:cNvPr>
          <p:cNvSpPr txBox="1"/>
          <p:nvPr/>
        </p:nvSpPr>
        <p:spPr>
          <a:xfrm>
            <a:off x="8397537" y="2026024"/>
            <a:ext cx="1828800" cy="584775"/>
          </a:xfrm>
          <a:prstGeom prst="rect">
            <a:avLst/>
          </a:prstGeom>
          <a:noFill/>
        </p:spPr>
        <p:txBody>
          <a:bodyPr wrap="square" rtlCol="1">
            <a:spAutoFit/>
          </a:bodyPr>
          <a:lstStyle/>
          <a:p>
            <a:pPr algn="l"/>
            <a:endParaRPr lang="ar-AE" sz="3200" dirty="0"/>
          </a:p>
        </p:txBody>
      </p:sp>
      <p:sp>
        <p:nvSpPr>
          <p:cNvPr id="7" name="مربع نص 6">
            <a:extLst>
              <a:ext uri="{FF2B5EF4-FFF2-40B4-BE49-F238E27FC236}">
                <a16:creationId xmlns:a16="http://schemas.microsoft.com/office/drawing/2014/main" xmlns="" id="{F31F380D-C66F-7084-E350-3DEFF76BF0EC}"/>
              </a:ext>
            </a:extLst>
          </p:cNvPr>
          <p:cNvSpPr txBox="1"/>
          <p:nvPr/>
        </p:nvSpPr>
        <p:spPr>
          <a:xfrm rot="10800000" flipV="1">
            <a:off x="7906869" y="1758749"/>
            <a:ext cx="2319467" cy="584775"/>
          </a:xfrm>
          <a:prstGeom prst="rect">
            <a:avLst/>
          </a:prstGeom>
          <a:noFill/>
        </p:spPr>
        <p:txBody>
          <a:bodyPr wrap="square" rtlCol="1">
            <a:spAutoFit/>
          </a:bodyPr>
          <a:lstStyle/>
          <a:p>
            <a:pPr algn="l"/>
            <a:endParaRPr lang="ar-AE" sz="3200" dirty="0">
              <a:latin typeface="Dubai Light" panose="020B0303030403030204" pitchFamily="34" charset="-78"/>
              <a:cs typeface="Dubai Light" panose="020B0303030403030204" pitchFamily="34" charset="-78"/>
            </a:endParaRPr>
          </a:p>
        </p:txBody>
      </p:sp>
      <p:sp>
        <p:nvSpPr>
          <p:cNvPr id="6" name="مربع نص 5">
            <a:extLst>
              <a:ext uri="{FF2B5EF4-FFF2-40B4-BE49-F238E27FC236}">
                <a16:creationId xmlns:a16="http://schemas.microsoft.com/office/drawing/2014/main" xmlns="" id="{36977999-3D59-0297-14B3-C018BF122A1A}"/>
              </a:ext>
            </a:extLst>
          </p:cNvPr>
          <p:cNvSpPr txBox="1"/>
          <p:nvPr/>
        </p:nvSpPr>
        <p:spPr>
          <a:xfrm>
            <a:off x="3710526" y="-3526251"/>
            <a:ext cx="5522259" cy="1200329"/>
          </a:xfrm>
          <a:prstGeom prst="rect">
            <a:avLst/>
          </a:prstGeom>
          <a:noFill/>
        </p:spPr>
        <p:txBody>
          <a:bodyPr wrap="square" rtlCol="1">
            <a:spAutoFit/>
          </a:bodyPr>
          <a:lstStyle/>
          <a:p>
            <a:pPr algn="l"/>
            <a:endParaRPr lang="ar-AE" dirty="0"/>
          </a:p>
        </p:txBody>
      </p:sp>
      <p:sp>
        <p:nvSpPr>
          <p:cNvPr id="8" name="مربع نص 7">
            <a:extLst>
              <a:ext uri="{FF2B5EF4-FFF2-40B4-BE49-F238E27FC236}">
                <a16:creationId xmlns:a16="http://schemas.microsoft.com/office/drawing/2014/main" xmlns="" id="{4F9F66DD-F754-DFD7-99B7-F183D2162BF1}"/>
              </a:ext>
            </a:extLst>
          </p:cNvPr>
          <p:cNvSpPr txBox="1"/>
          <p:nvPr/>
        </p:nvSpPr>
        <p:spPr>
          <a:xfrm>
            <a:off x="5181600" y="753035"/>
            <a:ext cx="1828800" cy="1828800"/>
          </a:xfrm>
          <a:prstGeom prst="rect">
            <a:avLst/>
          </a:prstGeom>
          <a:noFill/>
        </p:spPr>
        <p:txBody>
          <a:bodyPr wrap="square" rtlCol="1">
            <a:spAutoFit/>
          </a:bodyPr>
          <a:lstStyle/>
          <a:p>
            <a:pPr algn="r"/>
            <a:endParaRPr lang="ar-AE" dirty="0"/>
          </a:p>
        </p:txBody>
      </p:sp>
      <p:sp>
        <p:nvSpPr>
          <p:cNvPr id="10" name="مستطيل: زوايا مستديرة 9">
            <a:extLst>
              <a:ext uri="{FF2B5EF4-FFF2-40B4-BE49-F238E27FC236}">
                <a16:creationId xmlns:a16="http://schemas.microsoft.com/office/drawing/2014/main" xmlns="" id="{66119B2B-583C-CF49-FF18-629568D1B6ED}"/>
              </a:ext>
            </a:extLst>
          </p:cNvPr>
          <p:cNvSpPr/>
          <p:nvPr/>
        </p:nvSpPr>
        <p:spPr>
          <a:xfrm>
            <a:off x="6459536" y="928670"/>
            <a:ext cx="5422942" cy="3796474"/>
          </a:xfrm>
          <a:prstGeom prst="roundRect">
            <a:avLst/>
          </a:prstGeom>
          <a:solidFill>
            <a:schemeClr val="bg1"/>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1" anchor="b"/>
          <a:lstStyle/>
          <a:p>
            <a:pPr algn="l"/>
            <a:r>
              <a:rPr lang="en-IN" sz="3200" b="1" dirty="0">
                <a:solidFill>
                  <a:schemeClr val="tx1"/>
                </a:solidFill>
              </a:rPr>
              <a:t>Definition:</a:t>
            </a:r>
          </a:p>
          <a:p>
            <a:pPr algn="just"/>
            <a:r>
              <a:rPr lang="en-IN" sz="3200" b="1" dirty="0">
                <a:solidFill>
                  <a:schemeClr val="tx1"/>
                </a:solidFill>
              </a:rPr>
              <a:t> </a:t>
            </a:r>
            <a:r>
              <a:rPr lang="en-IN" sz="3200" b="1" dirty="0">
                <a:solidFill>
                  <a:schemeClr val="tx1"/>
                </a:solidFill>
                <a:latin typeface="Dubai Light" panose="020B0303030403030204" pitchFamily="34" charset="-78"/>
                <a:cs typeface="Dubai Light" panose="020B0303030403030204" pitchFamily="34" charset="-78"/>
              </a:rPr>
              <a:t>Group of inherited metabolic disorders caused by enzyme deficiencies in glycogen synthesis or breakdown, leading to abnormal glycogen accumulation or depletion.</a:t>
            </a:r>
            <a:endParaRPr lang="ar-AE" sz="3200" b="1" dirty="0">
              <a:solidFill>
                <a:schemeClr val="tx1"/>
              </a:solidFill>
              <a:latin typeface="Dubai Light" panose="020B0303030403030204" pitchFamily="34" charset="-78"/>
              <a:cs typeface="Dubai Light" panose="020B0303030403030204" pitchFamily="34" charset="-78"/>
            </a:endParaRPr>
          </a:p>
        </p:txBody>
      </p:sp>
    </p:spTree>
    <p:extLst>
      <p:ext uri="{BB962C8B-B14F-4D97-AF65-F5344CB8AC3E}">
        <p14:creationId xmlns:p14="http://schemas.microsoft.com/office/powerpoint/2010/main" val="2893324475"/>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xmlns="" id="{B9748DA5-69FF-399F-8B32-7CC2A83A6BBB}"/>
              </a:ext>
            </a:extLst>
          </p:cNvPr>
          <p:cNvSpPr txBox="1"/>
          <p:nvPr/>
        </p:nvSpPr>
        <p:spPr>
          <a:xfrm rot="10800000" flipV="1">
            <a:off x="1860176" y="401951"/>
            <a:ext cx="8807855" cy="707886"/>
          </a:xfrm>
          <a:prstGeom prst="rect">
            <a:avLst/>
          </a:prstGeom>
          <a:noFill/>
          <a:ln>
            <a:solidFill>
              <a:schemeClr val="accent4"/>
            </a:solidFill>
          </a:ln>
        </p:spPr>
        <p:txBody>
          <a:bodyPr wrap="square" rtlCol="1">
            <a:spAutoFit/>
          </a:bodyPr>
          <a:lstStyle/>
          <a:p>
            <a:pPr algn="r"/>
            <a:r>
              <a:rPr lang="en-IN" sz="4000" dirty="0">
                <a:solidFill>
                  <a:schemeClr val="accent4"/>
                </a:solidFill>
              </a:rPr>
              <a:t>Types of glycogen storage diseases</a:t>
            </a:r>
            <a:endParaRPr lang="ar-AE" sz="4000" dirty="0">
              <a:solidFill>
                <a:schemeClr val="accent4"/>
              </a:solidFill>
            </a:endParaRPr>
          </a:p>
        </p:txBody>
      </p:sp>
      <p:sp>
        <p:nvSpPr>
          <p:cNvPr id="3" name="مربع نص 2">
            <a:extLst>
              <a:ext uri="{FF2B5EF4-FFF2-40B4-BE49-F238E27FC236}">
                <a16:creationId xmlns:a16="http://schemas.microsoft.com/office/drawing/2014/main" xmlns="" id="{49C213ED-32AD-B649-B6AE-41D59987ABB4}"/>
              </a:ext>
            </a:extLst>
          </p:cNvPr>
          <p:cNvSpPr txBox="1"/>
          <p:nvPr/>
        </p:nvSpPr>
        <p:spPr>
          <a:xfrm>
            <a:off x="239060" y="1214422"/>
            <a:ext cx="11545572" cy="2554545"/>
          </a:xfrm>
          <a:prstGeom prst="rect">
            <a:avLst/>
          </a:prstGeom>
          <a:solidFill>
            <a:schemeClr val="accent4">
              <a:lumMod val="20000"/>
              <a:lumOff val="80000"/>
            </a:schemeClr>
          </a:solidFill>
          <a:ln>
            <a:solidFill>
              <a:schemeClr val="tx2">
                <a:lumMod val="10000"/>
                <a:lumOff val="90000"/>
              </a:schemeClr>
            </a:solidFill>
          </a:ln>
        </p:spPr>
        <p:txBody>
          <a:bodyPr wrap="square" rtlCol="1">
            <a:spAutoFit/>
          </a:bodyPr>
          <a:lstStyle/>
          <a:p>
            <a:pPr algn="l"/>
            <a:r>
              <a:rPr lang="en-IN" sz="3200" b="1" dirty="0">
                <a:solidFill>
                  <a:srgbClr val="FF0000"/>
                </a:solidFill>
                <a:latin typeface="Dubai Light" panose="020B0303030403030204" pitchFamily="34" charset="-78"/>
                <a:cs typeface="Dubai Light" panose="020B0303030403030204" pitchFamily="34" charset="-78"/>
              </a:rPr>
              <a:t>Type I – Von </a:t>
            </a:r>
            <a:r>
              <a:rPr lang="en-IN" sz="3200" b="1" dirty="0" err="1">
                <a:solidFill>
                  <a:srgbClr val="FF0000"/>
                </a:solidFill>
                <a:latin typeface="Dubai Light" panose="020B0303030403030204" pitchFamily="34" charset="-78"/>
                <a:cs typeface="Dubai Light" panose="020B0303030403030204" pitchFamily="34" charset="-78"/>
              </a:rPr>
              <a:t>Gierke</a:t>
            </a:r>
            <a:r>
              <a:rPr lang="en-IN" sz="3200" b="1" dirty="0">
                <a:solidFill>
                  <a:srgbClr val="FF0000"/>
                </a:solidFill>
                <a:latin typeface="Dubai Light" panose="020B0303030403030204" pitchFamily="34" charset="-78"/>
                <a:cs typeface="Dubai Light" panose="020B0303030403030204" pitchFamily="34" charset="-78"/>
              </a:rPr>
              <a:t> Disease</a:t>
            </a:r>
            <a:r>
              <a:rPr lang="en-IN" sz="3200" b="1" dirty="0">
                <a:latin typeface="Dubai Light" panose="020B0303030403030204" pitchFamily="34" charset="-78"/>
                <a:cs typeface="Dubai Light" panose="020B0303030403030204" pitchFamily="34" charset="-78"/>
              </a:rPr>
              <a:t>
•Defective enzyme: </a:t>
            </a:r>
            <a:r>
              <a:rPr lang="en-IN" sz="3200" b="1" dirty="0">
                <a:solidFill>
                  <a:srgbClr val="FF0000"/>
                </a:solidFill>
                <a:latin typeface="Dubai Light" panose="020B0303030403030204" pitchFamily="34" charset="-78"/>
                <a:cs typeface="Dubai Light" panose="020B0303030403030204" pitchFamily="34" charset="-78"/>
              </a:rPr>
              <a:t>Glucose-6-phosphatase</a:t>
            </a:r>
            <a:r>
              <a:rPr lang="en-IN" sz="3200" b="1" dirty="0">
                <a:latin typeface="Dubai Light" panose="020B0303030403030204" pitchFamily="34" charset="-78"/>
                <a:cs typeface="Dubai Light" panose="020B0303030403030204" pitchFamily="34" charset="-78"/>
              </a:rPr>
              <a:t>
•Mainly affects: Liver (and kidneys)
•Key problem: Liver cannot release glucose into the blood
•Result: Severe hypoglycemia and enlarged liver</a:t>
            </a:r>
            <a:endParaRPr lang="ar-AE" sz="3200" b="1" dirty="0">
              <a:latin typeface="Dubai Light" panose="020B0303030403030204" pitchFamily="34" charset="-78"/>
              <a:cs typeface="Dubai Light" panose="020B0303030403030204" pitchFamily="34" charset="-78"/>
            </a:endParaRPr>
          </a:p>
        </p:txBody>
      </p:sp>
    </p:spTree>
    <p:extLst>
      <p:ext uri="{BB962C8B-B14F-4D97-AF65-F5344CB8AC3E}">
        <p14:creationId xmlns:p14="http://schemas.microsoft.com/office/powerpoint/2010/main" val="2989118778"/>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243</Words>
  <Application>Microsoft Office PowerPoint</Application>
  <PresentationFormat>Grand écran</PresentationFormat>
  <Paragraphs>26</Paragraphs>
  <Slides>11</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11</vt:i4>
      </vt:variant>
    </vt:vector>
  </HeadingPairs>
  <TitlesOfParts>
    <vt:vector size="19" baseType="lpstr">
      <vt:lpstr>Abadi</vt:lpstr>
      <vt:lpstr>ADLaM Display</vt:lpstr>
      <vt:lpstr>Aptos</vt:lpstr>
      <vt:lpstr>Aptos Display</vt:lpstr>
      <vt:lpstr>Arial</vt:lpstr>
      <vt:lpstr>Dubai Light</vt:lpstr>
      <vt:lpstr>Times New Roman</vt:lpstr>
      <vt:lpstr>نسق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bousselmahasena@gmail.com</dc:creator>
  <cp:lastModifiedBy>DELL</cp:lastModifiedBy>
  <cp:revision>44</cp:revision>
  <dcterms:created xsi:type="dcterms:W3CDTF">2025-12-14T08:27:33Z</dcterms:created>
  <dcterms:modified xsi:type="dcterms:W3CDTF">2025-12-26T12:11:26Z</dcterms:modified>
</cp:coreProperties>
</file>