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 id="2147483701" r:id="rId2"/>
  </p:sldMasterIdLst>
  <p:notesMasterIdLst>
    <p:notesMasterId r:id="rId10"/>
  </p:notesMasterIdLst>
  <p:sldIdLst>
    <p:sldId id="286" r:id="rId3"/>
    <p:sldId id="377" r:id="rId4"/>
    <p:sldId id="379" r:id="rId5"/>
    <p:sldId id="395" r:id="rId6"/>
    <p:sldId id="389" r:id="rId7"/>
    <p:sldId id="398" r:id="rId8"/>
    <p:sldId id="388" r:id="rId9"/>
  </p:sldIdLst>
  <p:sldSz cx="9144000" cy="6858000" type="screen4x3"/>
  <p:notesSz cx="6742113" cy="9872663"/>
  <p:defaultTextStyle>
    <a:defPPr>
      <a:defRPr lang="fr-FR"/>
    </a:defPPr>
    <a:lvl1pPr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36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36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36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36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36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3300"/>
    <a:srgbClr val="FFFF00"/>
    <a:srgbClr val="CCFF66"/>
    <a:srgbClr val="FF6600"/>
    <a:srgbClr val="969696"/>
    <a:srgbClr val="FFCC0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15" autoAdjust="0"/>
    <p:restoredTop sz="91119" autoAdjust="0"/>
  </p:normalViewPr>
  <p:slideViewPr>
    <p:cSldViewPr>
      <p:cViewPr varScale="1">
        <p:scale>
          <a:sx n="77" d="100"/>
          <a:sy n="77" d="100"/>
        </p:scale>
        <p:origin x="1550"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026"/>
          <p:cNvSpPr>
            <a:spLocks noGrp="1" noChangeArrowheads="1"/>
          </p:cNvSpPr>
          <p:nvPr>
            <p:ph type="hdr" sz="quarter"/>
          </p:nvPr>
        </p:nvSpPr>
        <p:spPr bwMode="auto">
          <a:xfrm>
            <a:off x="0"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ltLang="en-US" dirty="0"/>
          </a:p>
        </p:txBody>
      </p:sp>
      <p:sp>
        <p:nvSpPr>
          <p:cNvPr id="8195" name="Rectangle 1027"/>
          <p:cNvSpPr>
            <a:spLocks noGrp="1" noChangeArrowheads="1"/>
          </p:cNvSpPr>
          <p:nvPr>
            <p:ph type="dt" idx="1"/>
          </p:nvPr>
        </p:nvSpPr>
        <p:spPr bwMode="auto">
          <a:xfrm>
            <a:off x="3820531" y="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ltLang="en-US" dirty="0"/>
          </a:p>
        </p:txBody>
      </p:sp>
      <p:sp>
        <p:nvSpPr>
          <p:cNvPr id="24580" name="Rectangle 1028"/>
          <p:cNvSpPr>
            <a:spLocks noGrp="1" noRot="1" noChangeAspect="1" noChangeArrowheads="1" noTextEdit="1"/>
          </p:cNvSpPr>
          <p:nvPr>
            <p:ph type="sldImg" idx="2"/>
          </p:nvPr>
        </p:nvSpPr>
        <p:spPr bwMode="auto">
          <a:xfrm>
            <a:off x="903288" y="739775"/>
            <a:ext cx="4935537" cy="37036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1029"/>
          <p:cNvSpPr>
            <a:spLocks noGrp="1" noChangeArrowheads="1"/>
          </p:cNvSpPr>
          <p:nvPr>
            <p:ph type="body" sz="quarter" idx="3"/>
          </p:nvPr>
        </p:nvSpPr>
        <p:spPr bwMode="auto">
          <a:xfrm>
            <a:off x="898949" y="4689515"/>
            <a:ext cx="4944216" cy="4442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altLang="en-US" noProof="0"/>
              <a:t>Cliquez pour modifier les styles du texte du masque</a:t>
            </a:r>
          </a:p>
          <a:p>
            <a:pPr lvl="1"/>
            <a:r>
              <a:rPr lang="fr-FR" altLang="en-US" noProof="0"/>
              <a:t>Deuxième niveau</a:t>
            </a:r>
          </a:p>
          <a:p>
            <a:pPr lvl="2"/>
            <a:r>
              <a:rPr lang="fr-FR" altLang="en-US" noProof="0"/>
              <a:t>Troisième niveau</a:t>
            </a:r>
          </a:p>
          <a:p>
            <a:pPr lvl="3"/>
            <a:r>
              <a:rPr lang="fr-FR" altLang="en-US" noProof="0"/>
              <a:t>Quatrième niveau</a:t>
            </a:r>
          </a:p>
          <a:p>
            <a:pPr lvl="4"/>
            <a:r>
              <a:rPr lang="fr-FR" altLang="en-US" noProof="0"/>
              <a:t>Cinquième niveau</a:t>
            </a:r>
          </a:p>
        </p:txBody>
      </p:sp>
      <p:sp>
        <p:nvSpPr>
          <p:cNvPr id="8198" name="Rectangle 1030"/>
          <p:cNvSpPr>
            <a:spLocks noGrp="1" noChangeArrowheads="1"/>
          </p:cNvSpPr>
          <p:nvPr>
            <p:ph type="ftr" sz="quarter" idx="4"/>
          </p:nvPr>
        </p:nvSpPr>
        <p:spPr bwMode="auto">
          <a:xfrm>
            <a:off x="0"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ltLang="en-US" dirty="0"/>
          </a:p>
        </p:txBody>
      </p:sp>
      <p:sp>
        <p:nvSpPr>
          <p:cNvPr id="8199" name="Rectangle 1031"/>
          <p:cNvSpPr>
            <a:spLocks noGrp="1" noChangeArrowheads="1"/>
          </p:cNvSpPr>
          <p:nvPr>
            <p:ph type="sldNum" sz="quarter" idx="5"/>
          </p:nvPr>
        </p:nvSpPr>
        <p:spPr bwMode="auto">
          <a:xfrm>
            <a:off x="3820531" y="9379030"/>
            <a:ext cx="2921582" cy="493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D1003600-0EDB-4F17-96C5-0877A2945425}" type="slidenum">
              <a:rPr lang="fr-FR" altLang="en-US"/>
              <a:pPr>
                <a:defRPr/>
              </a:pPr>
              <a:t>‹N°›</a:t>
            </a:fld>
            <a:endParaRPr lang="fr-FR" altLang="en-US" dirty="0"/>
          </a:p>
        </p:txBody>
      </p:sp>
    </p:spTree>
    <p:extLst>
      <p:ext uri="{BB962C8B-B14F-4D97-AF65-F5344CB8AC3E}">
        <p14:creationId xmlns:p14="http://schemas.microsoft.com/office/powerpoint/2010/main" val="16210941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637EBFC1-C5E8-46FB-80BB-AA7F160734EA}" type="slidenum">
              <a:rPr lang="fr-FR" smtClean="0">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276527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2</a:t>
            </a:fld>
            <a:endParaRPr lang="fr-FR">
              <a:solidFill>
                <a:prstClr val="black"/>
              </a:solidFill>
            </a:endParaRPr>
          </a:p>
        </p:txBody>
      </p:sp>
    </p:spTree>
    <p:extLst>
      <p:ext uri="{BB962C8B-B14F-4D97-AF65-F5344CB8AC3E}">
        <p14:creationId xmlns:p14="http://schemas.microsoft.com/office/powerpoint/2010/main" val="3302329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3</a:t>
            </a:fld>
            <a:endParaRPr lang="fr-FR">
              <a:solidFill>
                <a:prstClr val="black"/>
              </a:solidFill>
            </a:endParaRPr>
          </a:p>
        </p:txBody>
      </p:sp>
    </p:spTree>
    <p:extLst>
      <p:ext uri="{BB962C8B-B14F-4D97-AF65-F5344CB8AC3E}">
        <p14:creationId xmlns:p14="http://schemas.microsoft.com/office/powerpoint/2010/main" val="3573791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4</a:t>
            </a:fld>
            <a:endParaRPr lang="fr-FR">
              <a:solidFill>
                <a:prstClr val="black"/>
              </a:solidFill>
            </a:endParaRPr>
          </a:p>
        </p:txBody>
      </p:sp>
    </p:spTree>
    <p:extLst>
      <p:ext uri="{BB962C8B-B14F-4D97-AF65-F5344CB8AC3E}">
        <p14:creationId xmlns:p14="http://schemas.microsoft.com/office/powerpoint/2010/main" val="3365042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5</a:t>
            </a:fld>
            <a:endParaRPr lang="fr-FR" dirty="0">
              <a:solidFill>
                <a:prstClr val="black"/>
              </a:solidFill>
            </a:endParaRPr>
          </a:p>
        </p:txBody>
      </p:sp>
    </p:spTree>
    <p:extLst>
      <p:ext uri="{BB962C8B-B14F-4D97-AF65-F5344CB8AC3E}">
        <p14:creationId xmlns:p14="http://schemas.microsoft.com/office/powerpoint/2010/main" val="2216978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6</a:t>
            </a:fld>
            <a:endParaRPr lang="fr-FR" dirty="0">
              <a:solidFill>
                <a:prstClr val="black"/>
              </a:solidFill>
            </a:endParaRPr>
          </a:p>
        </p:txBody>
      </p:sp>
    </p:spTree>
    <p:extLst>
      <p:ext uri="{BB962C8B-B14F-4D97-AF65-F5344CB8AC3E}">
        <p14:creationId xmlns:p14="http://schemas.microsoft.com/office/powerpoint/2010/main" val="19316988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37EBFC1-C5E8-46FB-80BB-AA7F160734EA}" type="slidenum">
              <a:rPr lang="fr-FR">
                <a:solidFill>
                  <a:prstClr val="black"/>
                </a:solidFill>
              </a:rPr>
              <a:pPr/>
              <a:t>7</a:t>
            </a:fld>
            <a:endParaRPr lang="fr-FR" dirty="0">
              <a:solidFill>
                <a:prstClr val="black"/>
              </a:solidFill>
            </a:endParaRPr>
          </a:p>
        </p:txBody>
      </p:sp>
    </p:spTree>
    <p:extLst>
      <p:ext uri="{BB962C8B-B14F-4D97-AF65-F5344CB8AC3E}">
        <p14:creationId xmlns:p14="http://schemas.microsoft.com/office/powerpoint/2010/main" val="2602029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E5F01E9-3892-4DE1-8F5F-4045D60B0C3A}" type="datetime1">
              <a:rPr lang="fr-FR" smtClean="0">
                <a:solidFill>
                  <a:srgbClr val="FFFFFF"/>
                </a:solidFill>
              </a:rPr>
              <a:t>11/11/2024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497025452"/>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B14433C-D167-4C20-9AB9-A17C03ECD358}"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827760997"/>
      </p:ext>
    </p:extLst>
  </p:cSld>
  <p:clrMapOvr>
    <a:masterClrMapping/>
  </p:clrMapOvr>
  <p:transition>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3AB0F86-8BC7-42DF-97AC-80B2895D7343}"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509115616"/>
      </p:ext>
    </p:extLst>
  </p:cSld>
  <p:clrMapOvr>
    <a:masterClrMapping/>
  </p:clrMapOvr>
  <p:transition>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DF2070AE-1A17-40FB-9254-284F12D3CAB3}" type="datetime1">
              <a:rPr lang="fr-FR" smtClean="0">
                <a:solidFill>
                  <a:srgbClr val="FFFFFF"/>
                </a:solidFill>
              </a:rPr>
              <a:t>11/11/2024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0938027"/>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342018"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19"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2020"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1"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2"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3"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4"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5"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6"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2027" name="Rectangle 11"/>
          <p:cNvSpPr>
            <a:spLocks noGrp="1" noChangeArrowheads="1"/>
          </p:cNvSpPr>
          <p:nvPr>
            <p:ph type="ctrTitle"/>
          </p:nvPr>
        </p:nvSpPr>
        <p:spPr>
          <a:xfrm>
            <a:off x="685800" y="2286000"/>
            <a:ext cx="7772400" cy="1143000"/>
          </a:xfrm>
        </p:spPr>
        <p:txBody>
          <a:bodyPr/>
          <a:lstStyle>
            <a:lvl1pPr>
              <a:defRPr/>
            </a:lvl1pPr>
          </a:lstStyle>
          <a:p>
            <a:r>
              <a:rPr lang="fr-FR"/>
              <a:t>Cliquez pour modifier le style du titre</a:t>
            </a:r>
          </a:p>
        </p:txBody>
      </p:sp>
      <p:sp>
        <p:nvSpPr>
          <p:cNvPr id="342028" name="Rectangle 1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fr-FR"/>
              <a:t>Cliquez pour modifier le style des sous-titres du masque</a:t>
            </a:r>
          </a:p>
        </p:txBody>
      </p:sp>
      <p:sp>
        <p:nvSpPr>
          <p:cNvPr id="342029" name="Rectangle 13"/>
          <p:cNvSpPr>
            <a:spLocks noGrp="1" noChangeArrowheads="1"/>
          </p:cNvSpPr>
          <p:nvPr>
            <p:ph type="dt" sz="half" idx="2"/>
          </p:nvPr>
        </p:nvSpPr>
        <p:spPr/>
        <p:txBody>
          <a:bodyPr/>
          <a:lstStyle>
            <a:lvl1pPr>
              <a:defRPr/>
            </a:lvl1pPr>
          </a:lstStyle>
          <a:p>
            <a:fld id="{DF0EFB2E-5874-468B-82E3-6F755D46BDAD}" type="datetime1">
              <a:rPr lang="fr-FR" smtClean="0">
                <a:solidFill>
                  <a:srgbClr val="FFFFFF"/>
                </a:solidFill>
              </a:rPr>
              <a:t>11/11/2024</a:t>
            </a:fld>
            <a:endParaRPr lang="fr-BE" dirty="0">
              <a:solidFill>
                <a:srgbClr val="FFFFFF"/>
              </a:solidFill>
            </a:endParaRPr>
          </a:p>
        </p:txBody>
      </p:sp>
      <p:sp>
        <p:nvSpPr>
          <p:cNvPr id="342030" name="Rectangle 14"/>
          <p:cNvSpPr>
            <a:spLocks noGrp="1" noChangeArrowheads="1"/>
          </p:cNvSpPr>
          <p:nvPr>
            <p:ph type="ftr" sz="quarter" idx="3"/>
          </p:nvPr>
        </p:nvSpPr>
        <p:spPr/>
        <p:txBody>
          <a:bodyPr/>
          <a:lstStyle>
            <a:lvl1pPr>
              <a:defRPr/>
            </a:lvl1pPr>
          </a:lstStyle>
          <a:p>
            <a:r>
              <a:rPr lang="fr-BE">
                <a:solidFill>
                  <a:srgbClr val="FFFFFF"/>
                </a:solidFill>
              </a:rPr>
              <a:t>1</a:t>
            </a:r>
            <a:endParaRPr lang="fr-BE" dirty="0">
              <a:solidFill>
                <a:srgbClr val="FFFFFF"/>
              </a:solidFill>
            </a:endParaRPr>
          </a:p>
        </p:txBody>
      </p:sp>
      <p:sp>
        <p:nvSpPr>
          <p:cNvPr id="342031" name="Rectangle 15"/>
          <p:cNvSpPr>
            <a:spLocks noGrp="1" noChangeArrowheads="1"/>
          </p:cNvSpPr>
          <p:nvPr>
            <p:ph type="sldNum" sz="quarter" idx="4"/>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032428320"/>
      </p:ext>
    </p:extLst>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2018"/>
                                        </p:tgtEl>
                                        <p:attrNameLst>
                                          <p:attrName>style.visibility</p:attrName>
                                        </p:attrNameLst>
                                      </p:cBhvr>
                                      <p:to>
                                        <p:strVal val="visible"/>
                                      </p:to>
                                    </p:set>
                                    <p:anim calcmode="lin" valueType="num">
                                      <p:cBhvr additive="base">
                                        <p:cTn id="7" dur="500" fill="hold"/>
                                        <p:tgtEl>
                                          <p:spTgt spid="342018"/>
                                        </p:tgtEl>
                                        <p:attrNameLst>
                                          <p:attrName>ppt_x</p:attrName>
                                        </p:attrNameLst>
                                      </p:cBhvr>
                                      <p:tavLst>
                                        <p:tav tm="0">
                                          <p:val>
                                            <p:strVal val="0-#ppt_w/2"/>
                                          </p:val>
                                        </p:tav>
                                        <p:tav tm="100000">
                                          <p:val>
                                            <p:strVal val="#ppt_x"/>
                                          </p:val>
                                        </p:tav>
                                      </p:tavLst>
                                    </p:anim>
                                    <p:anim calcmode="lin" valueType="num">
                                      <p:cBhvr additive="base">
                                        <p:cTn id="8" dur="500" fill="hold"/>
                                        <p:tgtEl>
                                          <p:spTgt spid="34201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20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18" grpId="0" animBg="1"/>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A16C42E4-CB8C-4A5C-8820-2B6008B4C400}"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953467342"/>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46B44C07-82BF-4C00-ACDD-5B58C3457C72}"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10002386"/>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D7155835-EF26-4A90-84A1-212DFB671117}"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85283003"/>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00ED666B-AA37-49D1-9E44-590C7FFDB2F7}" type="datetime1">
              <a:rPr lang="fr-FR" smtClean="0">
                <a:solidFill>
                  <a:srgbClr val="FFFFFF"/>
                </a:solidFill>
              </a:rPr>
              <a:t>11/11/2024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13931606"/>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333AB219-438F-4317-B151-2278B609BCC3}" type="datetime1">
              <a:rPr lang="fr-FR" smtClean="0">
                <a:solidFill>
                  <a:srgbClr val="FFFFFF"/>
                </a:solidFill>
              </a:rPr>
              <a:t>11/11/2024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832185696"/>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82235CCD-AEE4-4DE4-904D-20A8FAFE59B8}" type="datetime1">
              <a:rPr lang="fr-FR" smtClean="0">
                <a:solidFill>
                  <a:srgbClr val="FFFFFF"/>
                </a:solidFill>
              </a:rPr>
              <a:t>11/11/2024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4129428731"/>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CB36A929-F170-484A-8372-F4C371ABB6B9}"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235852753"/>
      </p:ext>
    </p:extLst>
  </p:cSld>
  <p:clrMapOvr>
    <a:masterClrMapping/>
  </p:clrMapOvr>
  <p:transition>
    <p:zo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89DADE4-DB68-423A-BCBD-26C767331E7A}"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318686852"/>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28E15084-8C9F-4E08-919E-5328644B472C}"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297325312"/>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12F6AD3D-9405-4EBB-8DB5-2D924B7906D9}"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685856864"/>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fld id="{41000DC1-6BF9-4222-8933-52FB5ADC396F}"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645163309"/>
      </p:ext>
    </p:extLst>
  </p:cSld>
  <p:clrMapOvr>
    <a:masterClrMapping/>
  </p:clrMapOvr>
  <p:transition>
    <p:zo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 name="Espace réservé de la date 2"/>
          <p:cNvSpPr>
            <a:spLocks noGrp="1"/>
          </p:cNvSpPr>
          <p:nvPr>
            <p:ph type="dt" sz="half" idx="10"/>
          </p:nvPr>
        </p:nvSpPr>
        <p:spPr>
          <a:xfrm>
            <a:off x="685800" y="6248400"/>
            <a:ext cx="1905000" cy="457200"/>
          </a:xfrm>
        </p:spPr>
        <p:txBody>
          <a:bodyPr/>
          <a:lstStyle>
            <a:lvl1pPr>
              <a:defRPr/>
            </a:lvl1pPr>
          </a:lstStyle>
          <a:p>
            <a:fld id="{A796C8FF-0281-49A1-8D41-185E0895D7EC}" type="datetime1">
              <a:rPr lang="fr-FR" smtClean="0">
                <a:solidFill>
                  <a:srgbClr val="FFFFFF"/>
                </a:solidFill>
              </a:rPr>
              <a:t>11/11/2024</a:t>
            </a:fld>
            <a:endParaRPr lang="fr-BE" dirty="0">
              <a:solidFill>
                <a:srgbClr val="FFFFFF"/>
              </a:solidFill>
            </a:endParaRP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a:xfrm>
            <a:off x="6553200" y="6248400"/>
            <a:ext cx="1905000" cy="457200"/>
          </a:xfrm>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472878036"/>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fld id="{5CA28087-1664-49BE-BC77-74865DE10023}" type="datetime1">
              <a:rPr lang="fr-FR" smtClean="0">
                <a:solidFill>
                  <a:srgbClr val="FFFFFF"/>
                </a:solidFill>
              </a:rPr>
              <a:t>11/11/2024</a:t>
            </a:fld>
            <a:endParaRPr lang="fr-BE" dirty="0">
              <a:solidFill>
                <a:srgbClr val="FFFFFF"/>
              </a:solidFill>
            </a:endParaRPr>
          </a:p>
        </p:txBody>
      </p:sp>
      <p:sp>
        <p:nvSpPr>
          <p:cNvPr id="5" name="Espace réservé du pied de page 4"/>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6" name="Espace réservé du numéro de diapositive 5"/>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97067547"/>
      </p:ext>
    </p:extLst>
  </p:cSld>
  <p:clrMapOvr>
    <a:masterClrMapping/>
  </p:clrMapOvr>
  <p:transition>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fld id="{40CC4E7F-A359-444E-9AB4-282C1CF37A44}"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885819868"/>
      </p:ext>
    </p:extLst>
  </p:cSld>
  <p:clrMapOvr>
    <a:masterClrMapping/>
  </p:clrMapOvr>
  <p:transition>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fld id="{B2763947-93A1-4DBD-BC94-3DF563FBF302}" type="datetime1">
              <a:rPr lang="fr-FR" smtClean="0">
                <a:solidFill>
                  <a:srgbClr val="FFFFFF"/>
                </a:solidFill>
              </a:rPr>
              <a:t>11/11/2024</a:t>
            </a:fld>
            <a:endParaRPr lang="fr-BE" dirty="0">
              <a:solidFill>
                <a:srgbClr val="FFFFFF"/>
              </a:solidFill>
            </a:endParaRPr>
          </a:p>
        </p:txBody>
      </p:sp>
      <p:sp>
        <p:nvSpPr>
          <p:cNvPr id="8" name="Espace réservé du pied de page 7"/>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9" name="Espace réservé du numéro de diapositive 8"/>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1533131548"/>
      </p:ext>
    </p:extLst>
  </p:cSld>
  <p:clrMapOvr>
    <a:masterClrMapping/>
  </p:clrMapOvr>
  <p:transition>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fld id="{89C3AFAE-255C-4942-A4B0-D910AAD07ADA}" type="datetime1">
              <a:rPr lang="fr-FR" smtClean="0">
                <a:solidFill>
                  <a:srgbClr val="FFFFFF"/>
                </a:solidFill>
              </a:rPr>
              <a:t>11/11/2024</a:t>
            </a:fld>
            <a:endParaRPr lang="fr-BE" dirty="0">
              <a:solidFill>
                <a:srgbClr val="FFFFFF"/>
              </a:solidFill>
            </a:endParaRPr>
          </a:p>
        </p:txBody>
      </p:sp>
      <p:sp>
        <p:nvSpPr>
          <p:cNvPr id="4" name="Espace réservé du pied de page 3"/>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5" name="Espace réservé du numéro de diapositive 4"/>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205247221"/>
      </p:ext>
    </p:extLst>
  </p:cSld>
  <p:clrMapOvr>
    <a:masterClrMapping/>
  </p:clrMapOvr>
  <p:transition>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52A07A8D-531D-4184-8C8D-0B66E14E7BF6}" type="datetime1">
              <a:rPr lang="fr-FR" smtClean="0">
                <a:solidFill>
                  <a:srgbClr val="FFFFFF"/>
                </a:solidFill>
              </a:rPr>
              <a:t>11/11/2024</a:t>
            </a:fld>
            <a:endParaRPr lang="fr-BE" dirty="0">
              <a:solidFill>
                <a:srgbClr val="FFFFFF"/>
              </a:solidFill>
            </a:endParaRPr>
          </a:p>
        </p:txBody>
      </p:sp>
      <p:sp>
        <p:nvSpPr>
          <p:cNvPr id="3" name="Espace réservé du pied de page 2"/>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4" name="Espace réservé du numéro de diapositive 3"/>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924521432"/>
      </p:ext>
    </p:extLst>
  </p:cSld>
  <p:clrMapOvr>
    <a:masterClrMapping/>
  </p:clrMapOvr>
  <p:transition>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A16D49BE-49A2-43A1-AE0F-0F0FE49810C8}"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3268516161"/>
      </p:ext>
    </p:extLst>
  </p:cSld>
  <p:clrMapOvr>
    <a:masterClrMapping/>
  </p:clrMapOvr>
  <p:transition>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fld id="{674852F1-7BA6-4E79-AF83-CEA11F7ED6C9}" type="datetime1">
              <a:rPr lang="fr-FR" smtClean="0">
                <a:solidFill>
                  <a:srgbClr val="FFFFFF"/>
                </a:solidFill>
              </a:rPr>
              <a:t>11/11/2024</a:t>
            </a:fld>
            <a:endParaRPr lang="fr-BE" dirty="0">
              <a:solidFill>
                <a:srgbClr val="FFFFFF"/>
              </a:solidFill>
            </a:endParaRPr>
          </a:p>
        </p:txBody>
      </p:sp>
      <p:sp>
        <p:nvSpPr>
          <p:cNvPr id="6" name="Espace réservé du pied de page 5"/>
          <p:cNvSpPr>
            <a:spLocks noGrp="1"/>
          </p:cNvSpPr>
          <p:nvPr>
            <p:ph type="ftr" sz="quarter" idx="11"/>
          </p:nvPr>
        </p:nvSpPr>
        <p:spPr/>
        <p:txBody>
          <a:bodyPr/>
          <a:lstStyle>
            <a:lvl1pPr>
              <a:defRPr/>
            </a:lvl1pPr>
          </a:lstStyle>
          <a:p>
            <a:r>
              <a:rPr lang="fr-BE">
                <a:solidFill>
                  <a:srgbClr val="FFFFFF"/>
                </a:solidFill>
              </a:rPr>
              <a:t>1</a:t>
            </a:r>
            <a:endParaRPr lang="fr-BE" dirty="0">
              <a:solidFill>
                <a:srgbClr val="FFFFFF"/>
              </a:solidFill>
            </a:endParaRPr>
          </a:p>
        </p:txBody>
      </p:sp>
      <p:sp>
        <p:nvSpPr>
          <p:cNvPr id="7" name="Espace réservé du numéro de diapositive 6"/>
          <p:cNvSpPr>
            <a:spLocks noGrp="1"/>
          </p:cNvSpPr>
          <p:nvPr>
            <p:ph type="sldNum" sz="quarter" idx="12"/>
          </p:nvPr>
        </p:nvSpPr>
        <p:spPr/>
        <p:txBody>
          <a:bodyPr/>
          <a:lstStyle>
            <a:lvl1pPr>
              <a:defRPr/>
            </a:lvl1pPr>
          </a:lstStyle>
          <a:p>
            <a:fld id="{CF4668DC-857F-487D-BFFA-8C0CA5037977}" type="slidenum">
              <a:rPr lang="fr-BE" smtClean="0">
                <a:solidFill>
                  <a:srgbClr val="FFFFFF"/>
                </a:solidFill>
              </a:rPr>
              <a:pPr/>
              <a:t>‹N°›</a:t>
            </a:fld>
            <a:endParaRPr lang="fr-BE" dirty="0">
              <a:solidFill>
                <a:srgbClr val="FFFFFF"/>
              </a:solidFill>
            </a:endParaRPr>
          </a:p>
        </p:txBody>
      </p:sp>
    </p:spTree>
    <p:extLst>
      <p:ext uri="{BB962C8B-B14F-4D97-AF65-F5344CB8AC3E}">
        <p14:creationId xmlns:p14="http://schemas.microsoft.com/office/powerpoint/2010/main" val="538102317"/>
      </p:ext>
    </p:extLst>
  </p:cSld>
  <p:clrMapOvr>
    <a:masterClrMapping/>
  </p:clrMapOvr>
  <p:transition>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CBECAD20-804E-413C-9517-FD724D698AA4}" type="datetime1">
              <a:rPr lang="fr-FR" smtClean="0">
                <a:solidFill>
                  <a:srgbClr val="FFFFFF"/>
                </a:solidFill>
              </a:rPr>
              <a:t>11/11/2024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‹N°›</a:t>
            </a:fld>
            <a:endParaRPr lang="fr-BE" dirty="0">
              <a:solidFill>
                <a:srgbClr val="FFFFFF"/>
              </a:solidFill>
            </a:endParaRPr>
          </a:p>
        </p:txBody>
      </p:sp>
    </p:spTree>
    <p:extLst>
      <p:ext uri="{BB962C8B-B14F-4D97-AF65-F5344CB8AC3E}">
        <p14:creationId xmlns:p14="http://schemas.microsoft.com/office/powerpoint/2010/main" val="3116060266"/>
      </p:ext>
    </p:extLst>
  </p:cSld>
  <p:clrMap bg1="dk2" tx1="lt1" bg2="dk1" tx2="lt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gradFill flip="none" rotWithShape="1">
          <a:gsLst>
            <a:gs pos="0">
              <a:schemeClr val="bg2"/>
            </a:gs>
            <a:gs pos="100000">
              <a:schemeClr val="bg1"/>
            </a:gs>
          </a:gsLst>
          <a:lin ang="0" scaled="1"/>
          <a:tileRect/>
        </a:gradFill>
        <a:effectLst/>
      </p:bgPr>
    </p:bg>
    <p:spTree>
      <p:nvGrpSpPr>
        <p:cNvPr id="1" name=""/>
        <p:cNvGrpSpPr/>
        <p:nvPr/>
      </p:nvGrpSpPr>
      <p:grpSpPr>
        <a:xfrm>
          <a:off x="0" y="0"/>
          <a:ext cx="0" cy="0"/>
          <a:chOff x="0" y="0"/>
          <a:chExt cx="0" cy="0"/>
        </a:xfrm>
      </p:grpSpPr>
      <p:sp>
        <p:nvSpPr>
          <p:cNvPr id="340994" name="Rectangle 2"/>
          <p:cNvSpPr>
            <a:spLocks noChangeArrowheads="1"/>
          </p:cNvSpPr>
          <p:nvPr/>
        </p:nvSpPr>
        <p:spPr bwMode="invGray">
          <a:xfrm>
            <a:off x="8809038" y="0"/>
            <a:ext cx="334962" cy="6858000"/>
          </a:xfrm>
          <a:prstGeom prst="rect">
            <a:avLst/>
          </a:prstGeom>
          <a:gradFill rotWithShape="0">
            <a:gsLst>
              <a:gs pos="0">
                <a:schemeClr val="accent2"/>
              </a:gs>
              <a:gs pos="50000">
                <a:schemeClr val="hlink"/>
              </a:gs>
              <a:gs pos="100000">
                <a:schemeClr val="accent2"/>
              </a:gs>
            </a:gsLst>
            <a:lin ang="0" scaled="1"/>
          </a:gradFill>
          <a:ln w="9525">
            <a:noFill/>
            <a:miter lim="800000"/>
            <a:headEnd/>
            <a:tailEnd/>
          </a:ln>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5" name="Freeform 3"/>
          <p:cNvSpPr>
            <a:spLocks/>
          </p:cNvSpPr>
          <p:nvPr/>
        </p:nvSpPr>
        <p:spPr bwMode="white">
          <a:xfrm>
            <a:off x="-9525" y="4489450"/>
            <a:ext cx="5754688" cy="2368550"/>
          </a:xfrm>
          <a:custGeom>
            <a:avLst/>
            <a:gdLst/>
            <a:ahLst/>
            <a:cxnLst>
              <a:cxn ang="0">
                <a:pos x="0" y="1491"/>
              </a:cxn>
              <a:cxn ang="0">
                <a:pos x="0" y="0"/>
              </a:cxn>
              <a:cxn ang="0">
                <a:pos x="171" y="3"/>
              </a:cxn>
              <a:cxn ang="0">
                <a:pos x="355" y="9"/>
              </a:cxn>
              <a:cxn ang="0">
                <a:pos x="499" y="21"/>
              </a:cxn>
              <a:cxn ang="0">
                <a:pos x="650" y="36"/>
              </a:cxn>
              <a:cxn ang="0">
                <a:pos x="809" y="54"/>
              </a:cxn>
              <a:cxn ang="0">
                <a:pos x="957" y="78"/>
              </a:cxn>
              <a:cxn ang="0">
                <a:pos x="1119" y="105"/>
              </a:cxn>
              <a:cxn ang="0">
                <a:pos x="1261" y="133"/>
              </a:cxn>
              <a:cxn ang="0">
                <a:pos x="1441" y="175"/>
              </a:cxn>
              <a:cxn ang="0">
                <a:pos x="1598" y="217"/>
              </a:cxn>
              <a:cxn ang="0">
                <a:pos x="1763" y="269"/>
              </a:cxn>
              <a:cxn ang="0">
                <a:pos x="1887" y="308"/>
              </a:cxn>
              <a:cxn ang="0">
                <a:pos x="2085" y="384"/>
              </a:cxn>
              <a:cxn ang="0">
                <a:pos x="2230" y="444"/>
              </a:cxn>
              <a:cxn ang="0">
                <a:pos x="2456" y="547"/>
              </a:cxn>
              <a:cxn ang="0">
                <a:pos x="2666" y="662"/>
              </a:cxn>
              <a:cxn ang="0">
                <a:pos x="2859" y="786"/>
              </a:cxn>
              <a:cxn ang="0">
                <a:pos x="3046" y="920"/>
              </a:cxn>
              <a:cxn ang="0">
                <a:pos x="3193" y="1038"/>
              </a:cxn>
              <a:cxn ang="0">
                <a:pos x="3332" y="1168"/>
              </a:cxn>
              <a:cxn ang="0">
                <a:pos x="3440" y="1280"/>
              </a:cxn>
              <a:cxn ang="0">
                <a:pos x="3524" y="1380"/>
              </a:cxn>
              <a:cxn ang="0">
                <a:pos x="3624" y="1491"/>
              </a:cxn>
              <a:cxn ang="0">
                <a:pos x="3608" y="1491"/>
              </a:cxn>
              <a:cxn ang="0">
                <a:pos x="0" y="1491"/>
              </a:cxn>
            </a:cxnLst>
            <a:rect l="0" t="0" r="r" b="b"/>
            <a:pathLst>
              <a:path w="3625" h="1492">
                <a:moveTo>
                  <a:pt x="0" y="1491"/>
                </a:moveTo>
                <a:lnTo>
                  <a:pt x="0" y="0"/>
                </a:lnTo>
                <a:lnTo>
                  <a:pt x="171" y="3"/>
                </a:lnTo>
                <a:lnTo>
                  <a:pt x="355" y="9"/>
                </a:lnTo>
                <a:lnTo>
                  <a:pt x="499" y="21"/>
                </a:lnTo>
                <a:lnTo>
                  <a:pt x="650" y="36"/>
                </a:lnTo>
                <a:lnTo>
                  <a:pt x="809" y="54"/>
                </a:lnTo>
                <a:lnTo>
                  <a:pt x="957" y="78"/>
                </a:lnTo>
                <a:lnTo>
                  <a:pt x="1119" y="105"/>
                </a:lnTo>
                <a:lnTo>
                  <a:pt x="1261" y="133"/>
                </a:lnTo>
                <a:lnTo>
                  <a:pt x="1441" y="175"/>
                </a:lnTo>
                <a:lnTo>
                  <a:pt x="1598" y="217"/>
                </a:lnTo>
                <a:lnTo>
                  <a:pt x="1763" y="269"/>
                </a:lnTo>
                <a:lnTo>
                  <a:pt x="1887" y="308"/>
                </a:lnTo>
                <a:lnTo>
                  <a:pt x="2085" y="384"/>
                </a:lnTo>
                <a:lnTo>
                  <a:pt x="2230" y="444"/>
                </a:lnTo>
                <a:lnTo>
                  <a:pt x="2456" y="547"/>
                </a:lnTo>
                <a:lnTo>
                  <a:pt x="2666" y="662"/>
                </a:lnTo>
                <a:lnTo>
                  <a:pt x="2859" y="786"/>
                </a:lnTo>
                <a:lnTo>
                  <a:pt x="3046" y="920"/>
                </a:lnTo>
                <a:lnTo>
                  <a:pt x="3193" y="1038"/>
                </a:lnTo>
                <a:lnTo>
                  <a:pt x="3332" y="1168"/>
                </a:lnTo>
                <a:lnTo>
                  <a:pt x="3440" y="1280"/>
                </a:lnTo>
                <a:lnTo>
                  <a:pt x="3524" y="1380"/>
                </a:lnTo>
                <a:lnTo>
                  <a:pt x="3624" y="1491"/>
                </a:lnTo>
                <a:lnTo>
                  <a:pt x="3608" y="1491"/>
                </a:lnTo>
                <a:lnTo>
                  <a:pt x="0" y="1491"/>
                </a:lnTo>
              </a:path>
            </a:pathLst>
          </a:custGeom>
          <a:gradFill rotWithShape="0">
            <a:gsLst>
              <a:gs pos="0">
                <a:schemeClr val="bg2"/>
              </a:gs>
              <a:gs pos="100000">
                <a:schemeClr val="bg1"/>
              </a:gs>
            </a:gsLst>
            <a:lin ang="5400000" scaled="1"/>
          </a:gradFill>
          <a:ln w="9525" cap="flat" cmpd="sng">
            <a:noFill/>
            <a:prstDash val="solid"/>
            <a:miter lim="800000"/>
            <a:headEnd type="none" w="sm" len="sm"/>
            <a:tailEnd type="none" w="sm" len="sm"/>
          </a:ln>
          <a:effectLst/>
        </p:spPr>
        <p:txBody>
          <a:bodyPr wrap="none" anchor="ctr"/>
          <a:lstStyle/>
          <a:p>
            <a:pPr fontAlgn="auto">
              <a:spcBef>
                <a:spcPts val="0"/>
              </a:spcBef>
              <a:spcAft>
                <a:spcPts val="0"/>
              </a:spcAft>
            </a:pPr>
            <a:endParaRPr lang="fr-FR" sz="1800" dirty="0">
              <a:solidFill>
                <a:srgbClr val="FFFFFF"/>
              </a:solidFill>
              <a:latin typeface="Times New Roman"/>
            </a:endParaRPr>
          </a:p>
        </p:txBody>
      </p:sp>
      <p:sp>
        <p:nvSpPr>
          <p:cNvPr id="340996" name="Freeform 4"/>
          <p:cNvSpPr>
            <a:spLocks/>
          </p:cNvSpPr>
          <p:nvPr/>
        </p:nvSpPr>
        <p:spPr bwMode="white">
          <a:xfrm>
            <a:off x="0" y="3817938"/>
            <a:ext cx="8164513" cy="3019425"/>
          </a:xfrm>
          <a:custGeom>
            <a:avLst/>
            <a:gdLst/>
            <a:ahLst/>
            <a:cxnLst>
              <a:cxn ang="0">
                <a:pos x="2718" y="405"/>
              </a:cxn>
              <a:cxn ang="0">
                <a:pos x="2466" y="333"/>
              </a:cxn>
              <a:cxn ang="0">
                <a:pos x="2202" y="261"/>
              </a:cxn>
              <a:cxn ang="0">
                <a:pos x="1929" y="198"/>
              </a:cxn>
              <a:cxn ang="0">
                <a:pos x="1695" y="153"/>
              </a:cxn>
              <a:cxn ang="0">
                <a:pos x="1434" y="111"/>
              </a:cxn>
              <a:cxn ang="0">
                <a:pos x="1188" y="75"/>
              </a:cxn>
              <a:cxn ang="0">
                <a:pos x="957" y="48"/>
              </a:cxn>
              <a:cxn ang="0">
                <a:pos x="747" y="30"/>
              </a:cxn>
              <a:cxn ang="0">
                <a:pos x="501" y="15"/>
              </a:cxn>
              <a:cxn ang="0">
                <a:pos x="246" y="3"/>
              </a:cxn>
              <a:cxn ang="0">
                <a:pos x="0" y="0"/>
              </a:cxn>
              <a:cxn ang="0">
                <a:pos x="0" y="275"/>
              </a:cxn>
              <a:cxn ang="0">
                <a:pos x="0" y="345"/>
              </a:cxn>
              <a:cxn ang="0">
                <a:pos x="0" y="275"/>
              </a:cxn>
              <a:cxn ang="0">
                <a:pos x="0" y="342"/>
              </a:cxn>
              <a:cxn ang="0">
                <a:pos x="339" y="351"/>
              </a:cxn>
              <a:cxn ang="0">
                <a:pos x="606" y="372"/>
              </a:cxn>
              <a:cxn ang="0">
                <a:pos x="852" y="399"/>
              </a:cxn>
              <a:cxn ang="0">
                <a:pos x="1068" y="435"/>
              </a:cxn>
              <a:cxn ang="0">
                <a:pos x="1275" y="474"/>
              </a:cxn>
              <a:cxn ang="0">
                <a:pos x="1545" y="540"/>
              </a:cxn>
              <a:cxn ang="0">
                <a:pos x="1761" y="603"/>
              </a:cxn>
              <a:cxn ang="0">
                <a:pos x="1971" y="678"/>
              </a:cxn>
              <a:cxn ang="0">
                <a:pos x="2166" y="747"/>
              </a:cxn>
              <a:cxn ang="0">
                <a:pos x="2397" y="852"/>
              </a:cxn>
              <a:cxn ang="0">
                <a:pos x="2613" y="960"/>
              </a:cxn>
              <a:cxn ang="0">
                <a:pos x="2832" y="1095"/>
              </a:cxn>
              <a:cxn ang="0">
                <a:pos x="3012" y="1212"/>
              </a:cxn>
              <a:cxn ang="0">
                <a:pos x="3186" y="1347"/>
              </a:cxn>
              <a:cxn ang="0">
                <a:pos x="3351" y="1497"/>
              </a:cxn>
              <a:cxn ang="0">
                <a:pos x="3480" y="1629"/>
              </a:cxn>
              <a:cxn ang="0">
                <a:pos x="3612" y="1785"/>
              </a:cxn>
              <a:cxn ang="0">
                <a:pos x="3699" y="1901"/>
              </a:cxn>
              <a:cxn ang="0">
                <a:pos x="5142" y="1901"/>
              </a:cxn>
              <a:cxn ang="0">
                <a:pos x="5076" y="1827"/>
              </a:cxn>
              <a:cxn ang="0">
                <a:pos x="4968" y="1707"/>
              </a:cxn>
              <a:cxn ang="0">
                <a:pos x="4797" y="1539"/>
              </a:cxn>
              <a:cxn ang="0">
                <a:pos x="4617" y="1383"/>
              </a:cxn>
              <a:cxn ang="0">
                <a:pos x="4410" y="1221"/>
              </a:cxn>
              <a:cxn ang="0">
                <a:pos x="4185" y="1071"/>
              </a:cxn>
              <a:cxn ang="0">
                <a:pos x="3960" y="939"/>
              </a:cxn>
              <a:cxn ang="0">
                <a:pos x="3708" y="801"/>
              </a:cxn>
              <a:cxn ang="0">
                <a:pos x="3492" y="702"/>
              </a:cxn>
              <a:cxn ang="0">
                <a:pos x="3231" y="588"/>
              </a:cxn>
              <a:cxn ang="0">
                <a:pos x="2964" y="489"/>
              </a:cxn>
              <a:cxn ang="0">
                <a:pos x="2718" y="405"/>
              </a:cxn>
            </a:cxnLst>
            <a:rect l="0" t="0" r="r" b="b"/>
            <a:pathLst>
              <a:path w="5143" h="1902">
                <a:moveTo>
                  <a:pt x="2718" y="405"/>
                </a:moveTo>
                <a:lnTo>
                  <a:pt x="2466" y="333"/>
                </a:lnTo>
                <a:lnTo>
                  <a:pt x="2202" y="261"/>
                </a:lnTo>
                <a:lnTo>
                  <a:pt x="1929" y="198"/>
                </a:lnTo>
                <a:lnTo>
                  <a:pt x="1695" y="153"/>
                </a:lnTo>
                <a:lnTo>
                  <a:pt x="1434" y="111"/>
                </a:lnTo>
                <a:lnTo>
                  <a:pt x="1188" y="75"/>
                </a:lnTo>
                <a:lnTo>
                  <a:pt x="957" y="48"/>
                </a:lnTo>
                <a:lnTo>
                  <a:pt x="747" y="30"/>
                </a:lnTo>
                <a:lnTo>
                  <a:pt x="501" y="15"/>
                </a:lnTo>
                <a:lnTo>
                  <a:pt x="246" y="3"/>
                </a:lnTo>
                <a:lnTo>
                  <a:pt x="0" y="0"/>
                </a:lnTo>
                <a:lnTo>
                  <a:pt x="0" y="275"/>
                </a:lnTo>
                <a:lnTo>
                  <a:pt x="0" y="345"/>
                </a:lnTo>
                <a:lnTo>
                  <a:pt x="0" y="275"/>
                </a:lnTo>
                <a:lnTo>
                  <a:pt x="0" y="342"/>
                </a:lnTo>
                <a:lnTo>
                  <a:pt x="339" y="351"/>
                </a:lnTo>
                <a:lnTo>
                  <a:pt x="606" y="372"/>
                </a:lnTo>
                <a:lnTo>
                  <a:pt x="852" y="399"/>
                </a:lnTo>
                <a:lnTo>
                  <a:pt x="1068" y="435"/>
                </a:lnTo>
                <a:lnTo>
                  <a:pt x="1275" y="474"/>
                </a:lnTo>
                <a:lnTo>
                  <a:pt x="1545" y="540"/>
                </a:lnTo>
                <a:lnTo>
                  <a:pt x="1761" y="603"/>
                </a:lnTo>
                <a:lnTo>
                  <a:pt x="1971" y="678"/>
                </a:lnTo>
                <a:lnTo>
                  <a:pt x="2166" y="747"/>
                </a:lnTo>
                <a:lnTo>
                  <a:pt x="2397" y="852"/>
                </a:lnTo>
                <a:lnTo>
                  <a:pt x="2613" y="960"/>
                </a:lnTo>
                <a:lnTo>
                  <a:pt x="2832" y="1095"/>
                </a:lnTo>
                <a:lnTo>
                  <a:pt x="3012" y="1212"/>
                </a:lnTo>
                <a:lnTo>
                  <a:pt x="3186" y="1347"/>
                </a:lnTo>
                <a:lnTo>
                  <a:pt x="3351" y="1497"/>
                </a:lnTo>
                <a:lnTo>
                  <a:pt x="3480" y="1629"/>
                </a:lnTo>
                <a:lnTo>
                  <a:pt x="3612" y="1785"/>
                </a:lnTo>
                <a:lnTo>
                  <a:pt x="3699" y="1901"/>
                </a:lnTo>
                <a:lnTo>
                  <a:pt x="5142" y="1901"/>
                </a:lnTo>
                <a:lnTo>
                  <a:pt x="5076" y="1827"/>
                </a:lnTo>
                <a:lnTo>
                  <a:pt x="4968" y="1707"/>
                </a:lnTo>
                <a:lnTo>
                  <a:pt x="4797" y="1539"/>
                </a:lnTo>
                <a:lnTo>
                  <a:pt x="4617" y="1383"/>
                </a:lnTo>
                <a:lnTo>
                  <a:pt x="4410" y="1221"/>
                </a:lnTo>
                <a:lnTo>
                  <a:pt x="4185" y="1071"/>
                </a:lnTo>
                <a:lnTo>
                  <a:pt x="3960" y="939"/>
                </a:lnTo>
                <a:lnTo>
                  <a:pt x="3708" y="801"/>
                </a:lnTo>
                <a:lnTo>
                  <a:pt x="3492" y="702"/>
                </a:lnTo>
                <a:lnTo>
                  <a:pt x="3231" y="588"/>
                </a:lnTo>
                <a:lnTo>
                  <a:pt x="2964" y="489"/>
                </a:lnTo>
                <a:lnTo>
                  <a:pt x="2718" y="405"/>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7" name="Freeform 5"/>
          <p:cNvSpPr>
            <a:spLocks/>
          </p:cNvSpPr>
          <p:nvPr/>
        </p:nvSpPr>
        <p:spPr bwMode="white">
          <a:xfrm>
            <a:off x="0" y="3146425"/>
            <a:ext cx="9144000" cy="3690938"/>
          </a:xfrm>
          <a:custGeom>
            <a:avLst/>
            <a:gdLst/>
            <a:ahLst/>
            <a:cxnLst>
              <a:cxn ang="0">
                <a:pos x="0" y="0"/>
              </a:cxn>
              <a:cxn ang="0">
                <a:pos x="0" y="339"/>
              </a:cxn>
              <a:cxn ang="0">
                <a:pos x="558" y="357"/>
              </a:cxn>
              <a:cxn ang="0">
                <a:pos x="807" y="375"/>
              </a:cxn>
              <a:cxn ang="0">
                <a:pos x="1056" y="399"/>
              </a:cxn>
              <a:cxn ang="0">
                <a:pos x="1272" y="426"/>
              </a:cxn>
              <a:cxn ang="0">
                <a:pos x="1539" y="465"/>
              </a:cxn>
              <a:cxn ang="0">
                <a:pos x="1791" y="510"/>
              </a:cxn>
              <a:cxn ang="0">
                <a:pos x="2076" y="570"/>
              </a:cxn>
              <a:cxn ang="0">
                <a:pos x="2334" y="630"/>
              </a:cxn>
              <a:cxn ang="0">
                <a:pos x="2544" y="687"/>
              </a:cxn>
              <a:cxn ang="0">
                <a:pos x="2775" y="759"/>
              </a:cxn>
              <a:cxn ang="0">
                <a:pos x="3003" y="837"/>
              </a:cxn>
              <a:cxn ang="0">
                <a:pos x="3231" y="924"/>
              </a:cxn>
              <a:cxn ang="0">
                <a:pos x="3438" y="1005"/>
              </a:cxn>
              <a:cxn ang="0">
                <a:pos x="3663" y="1110"/>
              </a:cxn>
              <a:cxn ang="0">
                <a:pos x="3903" y="1233"/>
              </a:cxn>
              <a:cxn ang="0">
                <a:pos x="4149" y="1374"/>
              </a:cxn>
              <a:cxn ang="0">
                <a:pos x="4353" y="1506"/>
              </a:cxn>
              <a:cxn ang="0">
                <a:pos x="4491" y="1602"/>
              </a:cxn>
              <a:cxn ang="0">
                <a:pos x="4668" y="1740"/>
              </a:cxn>
              <a:cxn ang="0">
                <a:pos x="4824" y="1875"/>
              </a:cxn>
              <a:cxn ang="0">
                <a:pos x="4968" y="2016"/>
              </a:cxn>
              <a:cxn ang="0">
                <a:pos x="5100" y="2154"/>
              </a:cxn>
              <a:cxn ang="0">
                <a:pos x="5238" y="2324"/>
              </a:cxn>
              <a:cxn ang="0">
                <a:pos x="5759" y="2324"/>
              </a:cxn>
              <a:cxn ang="0">
                <a:pos x="5759" y="1245"/>
              </a:cxn>
              <a:cxn ang="0">
                <a:pos x="5580" y="1119"/>
              </a:cxn>
              <a:cxn ang="0">
                <a:pos x="5400" y="1020"/>
              </a:cxn>
              <a:cxn ang="0">
                <a:pos x="5205" y="918"/>
              </a:cxn>
              <a:cxn ang="0">
                <a:pos x="5031" y="837"/>
              </a:cxn>
              <a:cxn ang="0">
                <a:pos x="4866" y="771"/>
              </a:cxn>
              <a:cxn ang="0">
                <a:pos x="4710" y="711"/>
              </a:cxn>
              <a:cxn ang="0">
                <a:pos x="4545" y="651"/>
              </a:cxn>
              <a:cxn ang="0">
                <a:pos x="4386" y="600"/>
              </a:cxn>
              <a:cxn ang="0">
                <a:pos x="4248" y="552"/>
              </a:cxn>
              <a:cxn ang="0">
                <a:pos x="3993" y="483"/>
              </a:cxn>
              <a:cxn ang="0">
                <a:pos x="3777" y="423"/>
              </a:cxn>
              <a:cxn ang="0">
                <a:pos x="3564" y="375"/>
              </a:cxn>
              <a:cxn ang="0">
                <a:pos x="3282" y="312"/>
              </a:cxn>
              <a:cxn ang="0">
                <a:pos x="3003" y="261"/>
              </a:cxn>
              <a:cxn ang="0">
                <a:pos x="2733" y="213"/>
              </a:cxn>
              <a:cxn ang="0">
                <a:pos x="2451" y="171"/>
              </a:cxn>
              <a:cxn ang="0">
                <a:pos x="2211" y="138"/>
              </a:cxn>
              <a:cxn ang="0">
                <a:pos x="1974" y="108"/>
              </a:cxn>
              <a:cxn ang="0">
                <a:pos x="1665" y="81"/>
              </a:cxn>
              <a:cxn ang="0">
                <a:pos x="1437" y="60"/>
              </a:cxn>
              <a:cxn ang="0">
                <a:pos x="1125" y="36"/>
              </a:cxn>
              <a:cxn ang="0">
                <a:pos x="828" y="21"/>
              </a:cxn>
              <a:cxn ang="0">
                <a:pos x="558" y="12"/>
              </a:cxn>
              <a:cxn ang="0">
                <a:pos x="282" y="3"/>
              </a:cxn>
              <a:cxn ang="0">
                <a:pos x="0" y="0"/>
              </a:cxn>
            </a:cxnLst>
            <a:rect l="0" t="0" r="r" b="b"/>
            <a:pathLst>
              <a:path w="5760" h="2325">
                <a:moveTo>
                  <a:pt x="0" y="0"/>
                </a:moveTo>
                <a:lnTo>
                  <a:pt x="0" y="339"/>
                </a:lnTo>
                <a:lnTo>
                  <a:pt x="558" y="357"/>
                </a:lnTo>
                <a:lnTo>
                  <a:pt x="807" y="375"/>
                </a:lnTo>
                <a:lnTo>
                  <a:pt x="1056" y="399"/>
                </a:lnTo>
                <a:lnTo>
                  <a:pt x="1272" y="426"/>
                </a:lnTo>
                <a:lnTo>
                  <a:pt x="1539" y="465"/>
                </a:lnTo>
                <a:lnTo>
                  <a:pt x="1791" y="510"/>
                </a:lnTo>
                <a:lnTo>
                  <a:pt x="2076" y="570"/>
                </a:lnTo>
                <a:lnTo>
                  <a:pt x="2334" y="630"/>
                </a:lnTo>
                <a:lnTo>
                  <a:pt x="2544" y="687"/>
                </a:lnTo>
                <a:lnTo>
                  <a:pt x="2775" y="759"/>
                </a:lnTo>
                <a:lnTo>
                  <a:pt x="3003" y="837"/>
                </a:lnTo>
                <a:lnTo>
                  <a:pt x="3231" y="924"/>
                </a:lnTo>
                <a:lnTo>
                  <a:pt x="3438" y="1005"/>
                </a:lnTo>
                <a:lnTo>
                  <a:pt x="3663" y="1110"/>
                </a:lnTo>
                <a:lnTo>
                  <a:pt x="3903" y="1233"/>
                </a:lnTo>
                <a:lnTo>
                  <a:pt x="4149" y="1374"/>
                </a:lnTo>
                <a:lnTo>
                  <a:pt x="4353" y="1506"/>
                </a:lnTo>
                <a:lnTo>
                  <a:pt x="4491" y="1602"/>
                </a:lnTo>
                <a:lnTo>
                  <a:pt x="4668" y="1740"/>
                </a:lnTo>
                <a:lnTo>
                  <a:pt x="4824" y="1875"/>
                </a:lnTo>
                <a:lnTo>
                  <a:pt x="4968" y="2016"/>
                </a:lnTo>
                <a:lnTo>
                  <a:pt x="5100" y="2154"/>
                </a:lnTo>
                <a:lnTo>
                  <a:pt x="5238" y="2324"/>
                </a:lnTo>
                <a:lnTo>
                  <a:pt x="5759" y="2324"/>
                </a:lnTo>
                <a:lnTo>
                  <a:pt x="5759" y="1245"/>
                </a:lnTo>
                <a:lnTo>
                  <a:pt x="5580" y="1119"/>
                </a:lnTo>
                <a:lnTo>
                  <a:pt x="5400" y="1020"/>
                </a:lnTo>
                <a:lnTo>
                  <a:pt x="5205" y="918"/>
                </a:lnTo>
                <a:lnTo>
                  <a:pt x="5031" y="837"/>
                </a:lnTo>
                <a:lnTo>
                  <a:pt x="4866" y="771"/>
                </a:lnTo>
                <a:lnTo>
                  <a:pt x="4710" y="711"/>
                </a:lnTo>
                <a:lnTo>
                  <a:pt x="4545" y="651"/>
                </a:lnTo>
                <a:lnTo>
                  <a:pt x="4386" y="600"/>
                </a:lnTo>
                <a:lnTo>
                  <a:pt x="4248" y="552"/>
                </a:lnTo>
                <a:lnTo>
                  <a:pt x="3993" y="483"/>
                </a:lnTo>
                <a:lnTo>
                  <a:pt x="3777" y="423"/>
                </a:lnTo>
                <a:lnTo>
                  <a:pt x="3564" y="375"/>
                </a:lnTo>
                <a:lnTo>
                  <a:pt x="3282" y="312"/>
                </a:lnTo>
                <a:lnTo>
                  <a:pt x="3003" y="261"/>
                </a:lnTo>
                <a:lnTo>
                  <a:pt x="2733" y="213"/>
                </a:lnTo>
                <a:lnTo>
                  <a:pt x="2451" y="171"/>
                </a:lnTo>
                <a:lnTo>
                  <a:pt x="2211" y="138"/>
                </a:lnTo>
                <a:lnTo>
                  <a:pt x="1974" y="108"/>
                </a:lnTo>
                <a:lnTo>
                  <a:pt x="1665" y="81"/>
                </a:lnTo>
                <a:lnTo>
                  <a:pt x="1437" y="60"/>
                </a:lnTo>
                <a:lnTo>
                  <a:pt x="1125" y="36"/>
                </a:lnTo>
                <a:lnTo>
                  <a:pt x="828" y="21"/>
                </a:lnTo>
                <a:lnTo>
                  <a:pt x="558" y="12"/>
                </a:lnTo>
                <a:lnTo>
                  <a:pt x="282" y="3"/>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8" name="Freeform 6"/>
          <p:cNvSpPr>
            <a:spLocks/>
          </p:cNvSpPr>
          <p:nvPr/>
        </p:nvSpPr>
        <p:spPr bwMode="white">
          <a:xfrm>
            <a:off x="0" y="2460625"/>
            <a:ext cx="9144000" cy="2497138"/>
          </a:xfrm>
          <a:custGeom>
            <a:avLst/>
            <a:gdLst/>
            <a:ahLst/>
            <a:cxnLst>
              <a:cxn ang="0">
                <a:pos x="0" y="0"/>
              </a:cxn>
              <a:cxn ang="0">
                <a:pos x="0" y="351"/>
              </a:cxn>
              <a:cxn ang="0">
                <a:pos x="282" y="357"/>
              </a:cxn>
              <a:cxn ang="0">
                <a:pos x="627" y="363"/>
              </a:cxn>
              <a:cxn ang="0">
                <a:pos x="960" y="375"/>
              </a:cxn>
              <a:cxn ang="0">
                <a:pos x="1218" y="393"/>
              </a:cxn>
              <a:cxn ang="0">
                <a:pos x="1470" y="411"/>
              </a:cxn>
              <a:cxn ang="0">
                <a:pos x="1746" y="435"/>
              </a:cxn>
              <a:cxn ang="0">
                <a:pos x="2022" y="462"/>
              </a:cxn>
              <a:cxn ang="0">
                <a:pos x="2340" y="504"/>
              </a:cxn>
              <a:cxn ang="0">
                <a:pos x="2664" y="549"/>
              </a:cxn>
              <a:cxn ang="0">
                <a:pos x="2952" y="597"/>
              </a:cxn>
              <a:cxn ang="0">
                <a:pos x="3225" y="648"/>
              </a:cxn>
              <a:cxn ang="0">
                <a:pos x="3513" y="708"/>
              </a:cxn>
              <a:cxn ang="0">
                <a:pos x="3693" y="750"/>
              </a:cxn>
              <a:cxn ang="0">
                <a:pos x="3936" y="810"/>
              </a:cxn>
              <a:cxn ang="0">
                <a:pos x="4095" y="855"/>
              </a:cxn>
              <a:cxn ang="0">
                <a:pos x="4281" y="909"/>
              </a:cxn>
              <a:cxn ang="0">
                <a:pos x="4503" y="981"/>
              </a:cxn>
              <a:cxn ang="0">
                <a:pos x="4704" y="1053"/>
              </a:cxn>
              <a:cxn ang="0">
                <a:pos x="4911" y="1131"/>
              </a:cxn>
              <a:cxn ang="0">
                <a:pos x="5073" y="1197"/>
              </a:cxn>
              <a:cxn ang="0">
                <a:pos x="5256" y="1281"/>
              </a:cxn>
              <a:cxn ang="0">
                <a:pos x="5475" y="1401"/>
              </a:cxn>
              <a:cxn ang="0">
                <a:pos x="5628" y="1482"/>
              </a:cxn>
              <a:cxn ang="0">
                <a:pos x="5759" y="1572"/>
              </a:cxn>
              <a:cxn ang="0">
                <a:pos x="5759" y="633"/>
              </a:cxn>
              <a:cxn ang="0">
                <a:pos x="5493" y="570"/>
              </a:cxn>
              <a:cxn ang="0">
                <a:pos x="5214" y="501"/>
              </a:cxn>
              <a:cxn ang="0">
                <a:pos x="4950" y="444"/>
              </a:cxn>
              <a:cxn ang="0">
                <a:pos x="4701" y="396"/>
              </a:cxn>
              <a:cxn ang="0">
                <a:pos x="4425" y="348"/>
              </a:cxn>
              <a:cxn ang="0">
                <a:pos x="4110" y="294"/>
              </a:cxn>
              <a:cxn ang="0">
                <a:pos x="3813" y="252"/>
              </a:cxn>
              <a:cxn ang="0">
                <a:pos x="3549" y="213"/>
              </a:cxn>
              <a:cxn ang="0">
                <a:pos x="3261" y="183"/>
              </a:cxn>
              <a:cxn ang="0">
                <a:pos x="3015" y="153"/>
              </a:cxn>
              <a:cxn ang="0">
                <a:pos x="2757" y="129"/>
              </a:cxn>
              <a:cxn ang="0">
                <a:pos x="2520" y="105"/>
              </a:cxn>
              <a:cxn ang="0">
                <a:pos x="2301" y="87"/>
              </a:cxn>
              <a:cxn ang="0">
                <a:pos x="2013" y="66"/>
              </a:cxn>
              <a:cxn ang="0">
                <a:pos x="1731" y="48"/>
              </a:cxn>
              <a:cxn ang="0">
                <a:pos x="1524" y="39"/>
              </a:cxn>
              <a:cxn ang="0">
                <a:pos x="1260" y="27"/>
              </a:cxn>
              <a:cxn ang="0">
                <a:pos x="966" y="15"/>
              </a:cxn>
              <a:cxn ang="0">
                <a:pos x="714" y="12"/>
              </a:cxn>
              <a:cxn ang="0">
                <a:pos x="510" y="6"/>
              </a:cxn>
              <a:cxn ang="0">
                <a:pos x="243" y="0"/>
              </a:cxn>
              <a:cxn ang="0">
                <a:pos x="0" y="0"/>
              </a:cxn>
            </a:cxnLst>
            <a:rect l="0" t="0" r="r" b="b"/>
            <a:pathLst>
              <a:path w="5760" h="1573">
                <a:moveTo>
                  <a:pt x="0" y="0"/>
                </a:moveTo>
                <a:lnTo>
                  <a:pt x="0" y="351"/>
                </a:lnTo>
                <a:lnTo>
                  <a:pt x="282" y="357"/>
                </a:lnTo>
                <a:lnTo>
                  <a:pt x="627" y="363"/>
                </a:lnTo>
                <a:lnTo>
                  <a:pt x="960" y="375"/>
                </a:lnTo>
                <a:lnTo>
                  <a:pt x="1218" y="393"/>
                </a:lnTo>
                <a:lnTo>
                  <a:pt x="1470" y="411"/>
                </a:lnTo>
                <a:lnTo>
                  <a:pt x="1746" y="435"/>
                </a:lnTo>
                <a:lnTo>
                  <a:pt x="2022" y="462"/>
                </a:lnTo>
                <a:lnTo>
                  <a:pt x="2340" y="504"/>
                </a:lnTo>
                <a:lnTo>
                  <a:pt x="2664" y="549"/>
                </a:lnTo>
                <a:lnTo>
                  <a:pt x="2952" y="597"/>
                </a:lnTo>
                <a:lnTo>
                  <a:pt x="3225" y="648"/>
                </a:lnTo>
                <a:lnTo>
                  <a:pt x="3513" y="708"/>
                </a:lnTo>
                <a:lnTo>
                  <a:pt x="3693" y="750"/>
                </a:lnTo>
                <a:lnTo>
                  <a:pt x="3936" y="810"/>
                </a:lnTo>
                <a:lnTo>
                  <a:pt x="4095" y="855"/>
                </a:lnTo>
                <a:lnTo>
                  <a:pt x="4281" y="909"/>
                </a:lnTo>
                <a:lnTo>
                  <a:pt x="4503" y="981"/>
                </a:lnTo>
                <a:lnTo>
                  <a:pt x="4704" y="1053"/>
                </a:lnTo>
                <a:lnTo>
                  <a:pt x="4911" y="1131"/>
                </a:lnTo>
                <a:lnTo>
                  <a:pt x="5073" y="1197"/>
                </a:lnTo>
                <a:lnTo>
                  <a:pt x="5256" y="1281"/>
                </a:lnTo>
                <a:lnTo>
                  <a:pt x="5475" y="1401"/>
                </a:lnTo>
                <a:lnTo>
                  <a:pt x="5628" y="1482"/>
                </a:lnTo>
                <a:lnTo>
                  <a:pt x="5759" y="1572"/>
                </a:lnTo>
                <a:lnTo>
                  <a:pt x="5759" y="633"/>
                </a:lnTo>
                <a:lnTo>
                  <a:pt x="5493" y="570"/>
                </a:lnTo>
                <a:lnTo>
                  <a:pt x="5214" y="501"/>
                </a:lnTo>
                <a:lnTo>
                  <a:pt x="4950" y="444"/>
                </a:lnTo>
                <a:lnTo>
                  <a:pt x="4701" y="396"/>
                </a:lnTo>
                <a:lnTo>
                  <a:pt x="4425" y="348"/>
                </a:lnTo>
                <a:lnTo>
                  <a:pt x="4110" y="294"/>
                </a:lnTo>
                <a:lnTo>
                  <a:pt x="3813" y="252"/>
                </a:lnTo>
                <a:lnTo>
                  <a:pt x="3549" y="213"/>
                </a:lnTo>
                <a:lnTo>
                  <a:pt x="3261" y="183"/>
                </a:lnTo>
                <a:lnTo>
                  <a:pt x="3015" y="153"/>
                </a:lnTo>
                <a:lnTo>
                  <a:pt x="2757" y="129"/>
                </a:lnTo>
                <a:lnTo>
                  <a:pt x="2520" y="105"/>
                </a:lnTo>
                <a:lnTo>
                  <a:pt x="2301" y="87"/>
                </a:lnTo>
                <a:lnTo>
                  <a:pt x="2013" y="66"/>
                </a:lnTo>
                <a:lnTo>
                  <a:pt x="1731" y="48"/>
                </a:lnTo>
                <a:lnTo>
                  <a:pt x="1524" y="39"/>
                </a:lnTo>
                <a:lnTo>
                  <a:pt x="1260" y="27"/>
                </a:lnTo>
                <a:lnTo>
                  <a:pt x="966" y="15"/>
                </a:lnTo>
                <a:lnTo>
                  <a:pt x="714" y="12"/>
                </a:lnTo>
                <a:lnTo>
                  <a:pt x="510" y="6"/>
                </a:lnTo>
                <a:lnTo>
                  <a:pt x="243"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0999" name="Freeform 7"/>
          <p:cNvSpPr>
            <a:spLocks/>
          </p:cNvSpPr>
          <p:nvPr/>
        </p:nvSpPr>
        <p:spPr bwMode="white">
          <a:xfrm>
            <a:off x="0" y="1793875"/>
            <a:ext cx="9144000" cy="1539875"/>
          </a:xfrm>
          <a:custGeom>
            <a:avLst/>
            <a:gdLst/>
            <a:ahLst/>
            <a:cxnLst>
              <a:cxn ang="0">
                <a:pos x="0" y="0"/>
              </a:cxn>
              <a:cxn ang="0">
                <a:pos x="0" y="339"/>
              </a:cxn>
              <a:cxn ang="0">
                <a:pos x="318" y="342"/>
              </a:cxn>
              <a:cxn ang="0">
                <a:pos x="591" y="348"/>
              </a:cxn>
              <a:cxn ang="0">
                <a:pos x="846" y="354"/>
              </a:cxn>
              <a:cxn ang="0">
                <a:pos x="1074" y="360"/>
              </a:cxn>
              <a:cxn ang="0">
                <a:pos x="1314" y="366"/>
              </a:cxn>
              <a:cxn ang="0">
                <a:pos x="1599" y="381"/>
              </a:cxn>
              <a:cxn ang="0">
                <a:pos x="1911" y="399"/>
              </a:cxn>
              <a:cxn ang="0">
                <a:pos x="2241" y="420"/>
              </a:cxn>
              <a:cxn ang="0">
                <a:pos x="2619" y="453"/>
              </a:cxn>
              <a:cxn ang="0">
                <a:pos x="2889" y="477"/>
              </a:cxn>
              <a:cxn ang="0">
                <a:pos x="3177" y="507"/>
              </a:cxn>
              <a:cxn ang="0">
                <a:pos x="3498" y="543"/>
              </a:cxn>
              <a:cxn ang="0">
                <a:pos x="3813" y="585"/>
              </a:cxn>
              <a:cxn ang="0">
                <a:pos x="4044" y="618"/>
              </a:cxn>
              <a:cxn ang="0">
                <a:pos x="4365" y="669"/>
              </a:cxn>
              <a:cxn ang="0">
                <a:pos x="4683" y="726"/>
              </a:cxn>
              <a:cxn ang="0">
                <a:pos x="4980" y="786"/>
              </a:cxn>
              <a:cxn ang="0">
                <a:pos x="5268" y="846"/>
              </a:cxn>
              <a:cxn ang="0">
                <a:pos x="5646" y="942"/>
              </a:cxn>
              <a:cxn ang="0">
                <a:pos x="5759" y="969"/>
              </a:cxn>
              <a:cxn ang="0">
                <a:pos x="5759" y="0"/>
              </a:cxn>
              <a:cxn ang="0">
                <a:pos x="0" y="0"/>
              </a:cxn>
            </a:cxnLst>
            <a:rect l="0" t="0" r="r" b="b"/>
            <a:pathLst>
              <a:path w="5760" h="970">
                <a:moveTo>
                  <a:pt x="0" y="0"/>
                </a:moveTo>
                <a:lnTo>
                  <a:pt x="0" y="339"/>
                </a:lnTo>
                <a:lnTo>
                  <a:pt x="318" y="342"/>
                </a:lnTo>
                <a:lnTo>
                  <a:pt x="591" y="348"/>
                </a:lnTo>
                <a:lnTo>
                  <a:pt x="846" y="354"/>
                </a:lnTo>
                <a:lnTo>
                  <a:pt x="1074" y="360"/>
                </a:lnTo>
                <a:lnTo>
                  <a:pt x="1314" y="366"/>
                </a:lnTo>
                <a:lnTo>
                  <a:pt x="1599" y="381"/>
                </a:lnTo>
                <a:lnTo>
                  <a:pt x="1911" y="399"/>
                </a:lnTo>
                <a:lnTo>
                  <a:pt x="2241" y="420"/>
                </a:lnTo>
                <a:lnTo>
                  <a:pt x="2619" y="453"/>
                </a:lnTo>
                <a:lnTo>
                  <a:pt x="2889" y="477"/>
                </a:lnTo>
                <a:lnTo>
                  <a:pt x="3177" y="507"/>
                </a:lnTo>
                <a:lnTo>
                  <a:pt x="3498" y="543"/>
                </a:lnTo>
                <a:lnTo>
                  <a:pt x="3813" y="585"/>
                </a:lnTo>
                <a:lnTo>
                  <a:pt x="4044" y="618"/>
                </a:lnTo>
                <a:lnTo>
                  <a:pt x="4365" y="669"/>
                </a:lnTo>
                <a:lnTo>
                  <a:pt x="4683" y="726"/>
                </a:lnTo>
                <a:lnTo>
                  <a:pt x="4980" y="786"/>
                </a:lnTo>
                <a:lnTo>
                  <a:pt x="5268" y="846"/>
                </a:lnTo>
                <a:lnTo>
                  <a:pt x="5646" y="942"/>
                </a:lnTo>
                <a:lnTo>
                  <a:pt x="5759" y="969"/>
                </a:lnTo>
                <a:lnTo>
                  <a:pt x="5759" y="0"/>
                </a:lnTo>
                <a:lnTo>
                  <a:pt x="0" y="0"/>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0" name="Freeform 8"/>
          <p:cNvSpPr>
            <a:spLocks/>
          </p:cNvSpPr>
          <p:nvPr/>
        </p:nvSpPr>
        <p:spPr bwMode="white">
          <a:xfrm>
            <a:off x="0" y="-20638"/>
            <a:ext cx="9144000" cy="1682751"/>
          </a:xfrm>
          <a:custGeom>
            <a:avLst/>
            <a:gdLst/>
            <a:ahLst/>
            <a:cxnLst>
              <a:cxn ang="0">
                <a:pos x="0" y="753"/>
              </a:cxn>
              <a:cxn ang="0">
                <a:pos x="0" y="1059"/>
              </a:cxn>
              <a:cxn ang="0">
                <a:pos x="5759" y="1059"/>
              </a:cxn>
              <a:cxn ang="0">
                <a:pos x="5759" y="0"/>
              </a:cxn>
              <a:cxn ang="0">
                <a:pos x="5430" y="0"/>
              </a:cxn>
              <a:cxn ang="0">
                <a:pos x="5298" y="84"/>
              </a:cxn>
              <a:cxn ang="0">
                <a:pos x="5136" y="159"/>
              </a:cxn>
              <a:cxn ang="0">
                <a:pos x="4968" y="222"/>
              </a:cxn>
              <a:cxn ang="0">
                <a:pos x="4812" y="267"/>
              </a:cxn>
              <a:cxn ang="0">
                <a:pos x="4626" y="324"/>
              </a:cxn>
              <a:cxn ang="0">
                <a:pos x="4440" y="366"/>
              </a:cxn>
              <a:cxn ang="0">
                <a:pos x="4230" y="414"/>
              </a:cxn>
              <a:cxn ang="0">
                <a:pos x="3939" y="468"/>
              </a:cxn>
              <a:cxn ang="0">
                <a:pos x="3711" y="504"/>
              </a:cxn>
              <a:cxn ang="0">
                <a:pos x="3441" y="543"/>
              </a:cxn>
              <a:cxn ang="0">
                <a:pos x="3189" y="579"/>
              </a:cxn>
              <a:cxn ang="0">
                <a:pos x="2925" y="606"/>
              </a:cxn>
              <a:cxn ang="0">
                <a:pos x="2679" y="633"/>
              </a:cxn>
              <a:cxn ang="0">
                <a:pos x="2418" y="654"/>
              </a:cxn>
              <a:cxn ang="0">
                <a:pos x="2142" y="675"/>
              </a:cxn>
              <a:cxn ang="0">
                <a:pos x="1896" y="693"/>
              </a:cxn>
              <a:cxn ang="0">
                <a:pos x="1647" y="708"/>
              </a:cxn>
              <a:cxn ang="0">
                <a:pos x="1404" y="720"/>
              </a:cxn>
              <a:cxn ang="0">
                <a:pos x="1170" y="732"/>
              </a:cxn>
              <a:cxn ang="0">
                <a:pos x="906" y="738"/>
              </a:cxn>
              <a:cxn ang="0">
                <a:pos x="534" y="747"/>
              </a:cxn>
              <a:cxn ang="0">
                <a:pos x="201" y="753"/>
              </a:cxn>
              <a:cxn ang="0">
                <a:pos x="0" y="753"/>
              </a:cxn>
            </a:cxnLst>
            <a:rect l="0" t="0" r="r" b="b"/>
            <a:pathLst>
              <a:path w="5760" h="1060">
                <a:moveTo>
                  <a:pt x="0" y="753"/>
                </a:moveTo>
                <a:lnTo>
                  <a:pt x="0" y="1059"/>
                </a:lnTo>
                <a:lnTo>
                  <a:pt x="5759" y="1059"/>
                </a:lnTo>
                <a:lnTo>
                  <a:pt x="5759" y="0"/>
                </a:lnTo>
                <a:lnTo>
                  <a:pt x="5430" y="0"/>
                </a:lnTo>
                <a:lnTo>
                  <a:pt x="5298" y="84"/>
                </a:lnTo>
                <a:lnTo>
                  <a:pt x="5136" y="159"/>
                </a:lnTo>
                <a:lnTo>
                  <a:pt x="4968" y="222"/>
                </a:lnTo>
                <a:lnTo>
                  <a:pt x="4812" y="267"/>
                </a:lnTo>
                <a:lnTo>
                  <a:pt x="4626" y="324"/>
                </a:lnTo>
                <a:lnTo>
                  <a:pt x="4440" y="366"/>
                </a:lnTo>
                <a:lnTo>
                  <a:pt x="4230" y="414"/>
                </a:lnTo>
                <a:lnTo>
                  <a:pt x="3939" y="468"/>
                </a:lnTo>
                <a:lnTo>
                  <a:pt x="3711" y="504"/>
                </a:lnTo>
                <a:lnTo>
                  <a:pt x="3441" y="543"/>
                </a:lnTo>
                <a:lnTo>
                  <a:pt x="3189" y="579"/>
                </a:lnTo>
                <a:lnTo>
                  <a:pt x="2925" y="606"/>
                </a:lnTo>
                <a:lnTo>
                  <a:pt x="2679" y="633"/>
                </a:lnTo>
                <a:lnTo>
                  <a:pt x="2418" y="654"/>
                </a:lnTo>
                <a:lnTo>
                  <a:pt x="2142" y="675"/>
                </a:lnTo>
                <a:lnTo>
                  <a:pt x="1896" y="693"/>
                </a:lnTo>
                <a:lnTo>
                  <a:pt x="1647" y="708"/>
                </a:lnTo>
                <a:lnTo>
                  <a:pt x="1404" y="720"/>
                </a:lnTo>
                <a:lnTo>
                  <a:pt x="1170" y="732"/>
                </a:lnTo>
                <a:lnTo>
                  <a:pt x="906" y="738"/>
                </a:lnTo>
                <a:lnTo>
                  <a:pt x="534" y="747"/>
                </a:lnTo>
                <a:lnTo>
                  <a:pt x="201" y="753"/>
                </a:lnTo>
                <a:lnTo>
                  <a:pt x="0" y="753"/>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1" name="Freeform 9"/>
          <p:cNvSpPr>
            <a:spLocks/>
          </p:cNvSpPr>
          <p:nvPr/>
        </p:nvSpPr>
        <p:spPr bwMode="white">
          <a:xfrm>
            <a:off x="0" y="-20638"/>
            <a:ext cx="8388350" cy="1068388"/>
          </a:xfrm>
          <a:custGeom>
            <a:avLst/>
            <a:gdLst/>
            <a:ahLst/>
            <a:cxnLst>
              <a:cxn ang="0">
                <a:pos x="0" y="366"/>
              </a:cxn>
              <a:cxn ang="0">
                <a:pos x="0" y="672"/>
              </a:cxn>
              <a:cxn ang="0">
                <a:pos x="303" y="672"/>
              </a:cxn>
              <a:cxn ang="0">
                <a:pos x="723" y="663"/>
              </a:cxn>
              <a:cxn ang="0">
                <a:pos x="1020" y="654"/>
              </a:cxn>
              <a:cxn ang="0">
                <a:pos x="1302" y="642"/>
              </a:cxn>
              <a:cxn ang="0">
                <a:pos x="1554" y="630"/>
              </a:cxn>
              <a:cxn ang="0">
                <a:pos x="1779" y="615"/>
              </a:cxn>
              <a:cxn ang="0">
                <a:pos x="1962" y="606"/>
              </a:cxn>
              <a:cxn ang="0">
                <a:pos x="2193" y="588"/>
              </a:cxn>
              <a:cxn ang="0">
                <a:pos x="2448" y="570"/>
              </a:cxn>
              <a:cxn ang="0">
                <a:pos x="2700" y="546"/>
              </a:cxn>
              <a:cxn ang="0">
                <a:pos x="2904" y="528"/>
              </a:cxn>
              <a:cxn ang="0">
                <a:pos x="3138" y="498"/>
              </a:cxn>
              <a:cxn ang="0">
                <a:pos x="3324" y="474"/>
              </a:cxn>
              <a:cxn ang="0">
                <a:pos x="3534" y="447"/>
              </a:cxn>
              <a:cxn ang="0">
                <a:pos x="3735" y="420"/>
              </a:cxn>
              <a:cxn ang="0">
                <a:pos x="3933" y="384"/>
              </a:cxn>
              <a:cxn ang="0">
                <a:pos x="4116" y="351"/>
              </a:cxn>
              <a:cxn ang="0">
                <a:pos x="4266" y="318"/>
              </a:cxn>
              <a:cxn ang="0">
                <a:pos x="4446" y="279"/>
              </a:cxn>
              <a:cxn ang="0">
                <a:pos x="4620" y="237"/>
              </a:cxn>
              <a:cxn ang="0">
                <a:pos x="4779" y="192"/>
              </a:cxn>
              <a:cxn ang="0">
                <a:pos x="4920" y="147"/>
              </a:cxn>
              <a:cxn ang="0">
                <a:pos x="5085" y="90"/>
              </a:cxn>
              <a:cxn ang="0">
                <a:pos x="5193" y="42"/>
              </a:cxn>
              <a:cxn ang="0">
                <a:pos x="5283" y="0"/>
              </a:cxn>
              <a:cxn ang="0">
                <a:pos x="3201" y="0"/>
              </a:cxn>
              <a:cxn ang="0">
                <a:pos x="2982" y="57"/>
              </a:cxn>
              <a:cxn ang="0">
                <a:pos x="2775" y="108"/>
              </a:cxn>
              <a:cxn ang="0">
                <a:pos x="2562" y="150"/>
              </a:cxn>
              <a:cxn ang="0">
                <a:pos x="2397" y="183"/>
              </a:cxn>
              <a:cxn ang="0">
                <a:pos x="2205" y="213"/>
              </a:cxn>
              <a:cxn ang="0">
                <a:pos x="2001" y="243"/>
              </a:cxn>
              <a:cxn ang="0">
                <a:pos x="1776" y="273"/>
              </a:cxn>
              <a:cxn ang="0">
                <a:pos x="1536" y="297"/>
              </a:cxn>
              <a:cxn ang="0">
                <a:pos x="1344" y="312"/>
              </a:cxn>
              <a:cxn ang="0">
                <a:pos x="1134" y="330"/>
              </a:cxn>
              <a:cxn ang="0">
                <a:pos x="921" y="342"/>
              </a:cxn>
              <a:cxn ang="0">
                <a:pos x="696" y="354"/>
              </a:cxn>
              <a:cxn ang="0">
                <a:pos x="501" y="360"/>
              </a:cxn>
              <a:cxn ang="0">
                <a:pos x="279" y="366"/>
              </a:cxn>
              <a:cxn ang="0">
                <a:pos x="99" y="369"/>
              </a:cxn>
              <a:cxn ang="0">
                <a:pos x="0" y="366"/>
              </a:cxn>
            </a:cxnLst>
            <a:rect l="0" t="0" r="r" b="b"/>
            <a:pathLst>
              <a:path w="5284" h="673">
                <a:moveTo>
                  <a:pt x="0" y="366"/>
                </a:moveTo>
                <a:lnTo>
                  <a:pt x="0" y="672"/>
                </a:lnTo>
                <a:lnTo>
                  <a:pt x="303" y="672"/>
                </a:lnTo>
                <a:lnTo>
                  <a:pt x="723" y="663"/>
                </a:lnTo>
                <a:lnTo>
                  <a:pt x="1020" y="654"/>
                </a:lnTo>
                <a:lnTo>
                  <a:pt x="1302" y="642"/>
                </a:lnTo>
                <a:lnTo>
                  <a:pt x="1554" y="630"/>
                </a:lnTo>
                <a:lnTo>
                  <a:pt x="1779" y="615"/>
                </a:lnTo>
                <a:lnTo>
                  <a:pt x="1962" y="606"/>
                </a:lnTo>
                <a:lnTo>
                  <a:pt x="2193" y="588"/>
                </a:lnTo>
                <a:lnTo>
                  <a:pt x="2448" y="570"/>
                </a:lnTo>
                <a:lnTo>
                  <a:pt x="2700" y="546"/>
                </a:lnTo>
                <a:lnTo>
                  <a:pt x="2904" y="528"/>
                </a:lnTo>
                <a:lnTo>
                  <a:pt x="3138" y="498"/>
                </a:lnTo>
                <a:lnTo>
                  <a:pt x="3324" y="474"/>
                </a:lnTo>
                <a:lnTo>
                  <a:pt x="3534" y="447"/>
                </a:lnTo>
                <a:lnTo>
                  <a:pt x="3735" y="420"/>
                </a:lnTo>
                <a:lnTo>
                  <a:pt x="3933" y="384"/>
                </a:lnTo>
                <a:lnTo>
                  <a:pt x="4116" y="351"/>
                </a:lnTo>
                <a:lnTo>
                  <a:pt x="4266" y="318"/>
                </a:lnTo>
                <a:lnTo>
                  <a:pt x="4446" y="279"/>
                </a:lnTo>
                <a:lnTo>
                  <a:pt x="4620" y="237"/>
                </a:lnTo>
                <a:lnTo>
                  <a:pt x="4779" y="192"/>
                </a:lnTo>
                <a:lnTo>
                  <a:pt x="4920" y="147"/>
                </a:lnTo>
                <a:lnTo>
                  <a:pt x="5085" y="90"/>
                </a:lnTo>
                <a:lnTo>
                  <a:pt x="5193" y="42"/>
                </a:lnTo>
                <a:lnTo>
                  <a:pt x="5283" y="0"/>
                </a:lnTo>
                <a:lnTo>
                  <a:pt x="3201" y="0"/>
                </a:lnTo>
                <a:lnTo>
                  <a:pt x="2982" y="57"/>
                </a:lnTo>
                <a:lnTo>
                  <a:pt x="2775" y="108"/>
                </a:lnTo>
                <a:lnTo>
                  <a:pt x="2562" y="150"/>
                </a:lnTo>
                <a:lnTo>
                  <a:pt x="2397" y="183"/>
                </a:lnTo>
                <a:lnTo>
                  <a:pt x="2205" y="213"/>
                </a:lnTo>
                <a:lnTo>
                  <a:pt x="2001" y="243"/>
                </a:lnTo>
                <a:lnTo>
                  <a:pt x="1776" y="273"/>
                </a:lnTo>
                <a:lnTo>
                  <a:pt x="1536" y="297"/>
                </a:lnTo>
                <a:lnTo>
                  <a:pt x="1344" y="312"/>
                </a:lnTo>
                <a:lnTo>
                  <a:pt x="1134" y="330"/>
                </a:lnTo>
                <a:lnTo>
                  <a:pt x="921" y="342"/>
                </a:lnTo>
                <a:lnTo>
                  <a:pt x="696" y="354"/>
                </a:lnTo>
                <a:lnTo>
                  <a:pt x="501" y="360"/>
                </a:lnTo>
                <a:lnTo>
                  <a:pt x="279" y="366"/>
                </a:lnTo>
                <a:lnTo>
                  <a:pt x="99" y="369"/>
                </a:lnTo>
                <a:lnTo>
                  <a:pt x="0" y="366"/>
                </a:lnTo>
              </a:path>
            </a:pathLst>
          </a:custGeom>
          <a:gradFill rotWithShape="0">
            <a:gsLst>
              <a:gs pos="0">
                <a:schemeClr val="accent2"/>
              </a:gs>
              <a:gs pos="100000">
                <a:schemeClr val="bg1"/>
              </a:gs>
            </a:gsLst>
            <a:lin ang="0" scaled="1"/>
          </a:gradFill>
          <a:ln w="9525" cap="flat" cmpd="sng">
            <a:noFill/>
            <a:prstDash val="solid"/>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2" name="Freeform 10"/>
          <p:cNvSpPr>
            <a:spLocks/>
          </p:cNvSpPr>
          <p:nvPr/>
        </p:nvSpPr>
        <p:spPr bwMode="white">
          <a:xfrm>
            <a:off x="0" y="-20638"/>
            <a:ext cx="4578350" cy="454026"/>
          </a:xfrm>
          <a:custGeom>
            <a:avLst/>
            <a:gdLst/>
            <a:ahLst/>
            <a:cxnLst>
              <a:cxn ang="0">
                <a:pos x="0" y="0"/>
              </a:cxn>
              <a:cxn ang="0">
                <a:pos x="0" y="285"/>
              </a:cxn>
              <a:cxn ang="0">
                <a:pos x="192" y="285"/>
              </a:cxn>
              <a:cxn ang="0">
                <a:pos x="384" y="282"/>
              </a:cxn>
              <a:cxn ang="0">
                <a:pos x="579" y="276"/>
              </a:cxn>
              <a:cxn ang="0">
                <a:pos x="789" y="267"/>
              </a:cxn>
              <a:cxn ang="0">
                <a:pos x="999" y="258"/>
              </a:cxn>
              <a:cxn ang="0">
                <a:pos x="1161" y="246"/>
              </a:cxn>
              <a:cxn ang="0">
                <a:pos x="1302" y="234"/>
              </a:cxn>
              <a:cxn ang="0">
                <a:pos x="1458" y="222"/>
              </a:cxn>
              <a:cxn ang="0">
                <a:pos x="1665" y="201"/>
              </a:cxn>
              <a:cxn ang="0">
                <a:pos x="1992" y="159"/>
              </a:cxn>
              <a:cxn ang="0">
                <a:pos x="2301" y="117"/>
              </a:cxn>
              <a:cxn ang="0">
                <a:pos x="2604" y="60"/>
              </a:cxn>
              <a:cxn ang="0">
                <a:pos x="2883" y="0"/>
              </a:cxn>
              <a:cxn ang="0">
                <a:pos x="0" y="0"/>
              </a:cxn>
            </a:cxnLst>
            <a:rect l="0" t="0" r="r" b="b"/>
            <a:pathLst>
              <a:path w="2884" h="286">
                <a:moveTo>
                  <a:pt x="0" y="0"/>
                </a:moveTo>
                <a:lnTo>
                  <a:pt x="0" y="285"/>
                </a:lnTo>
                <a:lnTo>
                  <a:pt x="192" y="285"/>
                </a:lnTo>
                <a:lnTo>
                  <a:pt x="384" y="282"/>
                </a:lnTo>
                <a:lnTo>
                  <a:pt x="579" y="276"/>
                </a:lnTo>
                <a:lnTo>
                  <a:pt x="789" y="267"/>
                </a:lnTo>
                <a:lnTo>
                  <a:pt x="999" y="258"/>
                </a:lnTo>
                <a:lnTo>
                  <a:pt x="1161" y="246"/>
                </a:lnTo>
                <a:lnTo>
                  <a:pt x="1302" y="234"/>
                </a:lnTo>
                <a:lnTo>
                  <a:pt x="1458" y="222"/>
                </a:lnTo>
                <a:lnTo>
                  <a:pt x="1665" y="201"/>
                </a:lnTo>
                <a:lnTo>
                  <a:pt x="1992" y="159"/>
                </a:lnTo>
                <a:lnTo>
                  <a:pt x="2301" y="117"/>
                </a:lnTo>
                <a:lnTo>
                  <a:pt x="2604" y="60"/>
                </a:lnTo>
                <a:lnTo>
                  <a:pt x="2883" y="0"/>
                </a:lnTo>
                <a:lnTo>
                  <a:pt x="0" y="0"/>
                </a:lnTo>
              </a:path>
            </a:pathLst>
          </a:custGeom>
          <a:gradFill rotWithShape="0">
            <a:gsLst>
              <a:gs pos="0">
                <a:schemeClr val="accent2"/>
              </a:gs>
              <a:gs pos="100000">
                <a:schemeClr val="bg1"/>
              </a:gs>
            </a:gsLst>
            <a:lin ang="0" scaled="1"/>
          </a:gradFill>
          <a:ln w="9525">
            <a:noFill/>
            <a:round/>
            <a:headEnd type="none" w="sm" len="sm"/>
            <a:tailEnd type="none" w="sm" len="sm"/>
          </a:ln>
          <a:effectLst/>
        </p:spPr>
        <p:txBody>
          <a:bodyPr/>
          <a:lstStyle/>
          <a:p>
            <a:pPr fontAlgn="auto">
              <a:spcBef>
                <a:spcPts val="0"/>
              </a:spcBef>
              <a:spcAft>
                <a:spcPts val="0"/>
              </a:spcAft>
            </a:pPr>
            <a:endParaRPr lang="fr-FR" sz="1800" dirty="0">
              <a:solidFill>
                <a:srgbClr val="FFFFFF"/>
              </a:solidFill>
              <a:latin typeface="Times New Roman"/>
            </a:endParaRPr>
          </a:p>
        </p:txBody>
      </p:sp>
      <p:sp>
        <p:nvSpPr>
          <p:cNvPr id="341003" name="Rectangle 11"/>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341004" name="Rectangle 12"/>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341005" name="Rectangle 13"/>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fontAlgn="auto">
              <a:spcBef>
                <a:spcPts val="0"/>
              </a:spcBef>
              <a:spcAft>
                <a:spcPts val="0"/>
              </a:spcAft>
            </a:pPr>
            <a:fld id="{5106609B-75AF-4EE4-A59C-D6F0D599FF3A}" type="datetime1">
              <a:rPr lang="fr-FR" smtClean="0">
                <a:solidFill>
                  <a:srgbClr val="FFFFFF"/>
                </a:solidFill>
              </a:rPr>
              <a:t>11/11/2024</a:t>
            </a:fld>
            <a:endParaRPr lang="fr-BE" dirty="0">
              <a:solidFill>
                <a:srgbClr val="FFFFFF"/>
              </a:solidFill>
            </a:endParaRPr>
          </a:p>
        </p:txBody>
      </p:sp>
      <p:sp>
        <p:nvSpPr>
          <p:cNvPr id="341006" name="Rectangle 1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fontAlgn="auto">
              <a:spcBef>
                <a:spcPts val="0"/>
              </a:spcBef>
              <a:spcAft>
                <a:spcPts val="0"/>
              </a:spcAft>
            </a:pPr>
            <a:r>
              <a:rPr lang="fr-BE">
                <a:solidFill>
                  <a:srgbClr val="FFFFFF"/>
                </a:solidFill>
              </a:rPr>
              <a:t>1</a:t>
            </a:r>
            <a:endParaRPr lang="fr-BE" dirty="0">
              <a:solidFill>
                <a:srgbClr val="FFFFFF"/>
              </a:solidFill>
            </a:endParaRPr>
          </a:p>
        </p:txBody>
      </p:sp>
      <p:sp>
        <p:nvSpPr>
          <p:cNvPr id="341007" name="Rectangle 15"/>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fontAlgn="auto">
              <a:spcBef>
                <a:spcPts val="0"/>
              </a:spcBef>
              <a:spcAft>
                <a:spcPts val="0"/>
              </a:spcAft>
            </a:pPr>
            <a:fld id="{CF4668DC-857F-487D-BFFA-8C0CA5037977}" type="slidenum">
              <a:rPr lang="fr-BE" smtClean="0">
                <a:solidFill>
                  <a:srgbClr val="FFFFFF"/>
                </a:solidFill>
              </a:rPr>
              <a:pPr fontAlgn="auto">
                <a:spcBef>
                  <a:spcPts val="0"/>
                </a:spcBef>
                <a:spcAft>
                  <a:spcPts val="0"/>
                </a:spcAft>
              </a:pPr>
              <a:t>‹N°›</a:t>
            </a:fld>
            <a:endParaRPr lang="fr-BE" dirty="0">
              <a:solidFill>
                <a:srgbClr val="FFFFFF"/>
              </a:solidFill>
            </a:endParaRPr>
          </a:p>
        </p:txBody>
      </p:sp>
    </p:spTree>
    <p:extLst>
      <p:ext uri="{BB962C8B-B14F-4D97-AF65-F5344CB8AC3E}">
        <p14:creationId xmlns:p14="http://schemas.microsoft.com/office/powerpoint/2010/main" val="27298020"/>
      </p:ext>
    </p:extLst>
  </p:cSld>
  <p:clrMap bg1="dk2" tx1="lt1" bg2="dk1" tx2="lt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340994"/>
                                        </p:tgtEl>
                                        <p:attrNameLst>
                                          <p:attrName>style.visibility</p:attrName>
                                        </p:attrNameLst>
                                      </p:cBhvr>
                                      <p:to>
                                        <p:strVal val="visible"/>
                                      </p:to>
                                    </p:set>
                                    <p:anim calcmode="lin" valueType="num">
                                      <p:cBhvr additive="base">
                                        <p:cTn id="7" dur="500" fill="hold"/>
                                        <p:tgtEl>
                                          <p:spTgt spid="340994"/>
                                        </p:tgtEl>
                                        <p:attrNameLst>
                                          <p:attrName>ppt_x</p:attrName>
                                        </p:attrNameLst>
                                      </p:cBhvr>
                                      <p:tavLst>
                                        <p:tav tm="0">
                                          <p:val>
                                            <p:strVal val="0-#ppt_w/2"/>
                                          </p:val>
                                        </p:tav>
                                        <p:tav tm="100000">
                                          <p:val>
                                            <p:strVal val="#ppt_x"/>
                                          </p:val>
                                        </p:tav>
                                      </p:tavLst>
                                    </p:anim>
                                    <p:anim calcmode="lin" valueType="num">
                                      <p:cBhvr additive="base">
                                        <p:cTn id="8" dur="500" fill="hold"/>
                                        <p:tgtEl>
                                          <p:spTgt spid="34099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34099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4" grpId="0" animBg="1"/>
    </p:bldLst>
  </p:timing>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p:cNvSpPr>
            <a:spLocks noChangeArrowheads="1"/>
          </p:cNvSpPr>
          <p:nvPr/>
        </p:nvSpPr>
        <p:spPr bwMode="auto">
          <a:xfrm>
            <a:off x="98520" y="2173750"/>
            <a:ext cx="8791617" cy="861774"/>
          </a:xfrm>
          <a:prstGeom prst="rect">
            <a:avLst/>
          </a:prstGeom>
          <a:solidFill>
            <a:schemeClr val="accent1"/>
          </a:solidFill>
          <a:ln w="12700" cap="sq">
            <a:noFill/>
            <a:miter lim="800000"/>
            <a:headEnd type="none" w="sm" len="sm"/>
            <a:tailEnd type="none" w="sm" len="sm"/>
          </a:ln>
          <a:effectLst/>
        </p:spPr>
        <p:txBody>
          <a:bodyPr wrap="square">
            <a:spAutoFit/>
          </a:bodyPr>
          <a:lstStyle/>
          <a:p>
            <a:pPr algn="ctr" fontAlgn="auto">
              <a:spcBef>
                <a:spcPts val="0"/>
              </a:spcBef>
              <a:spcAft>
                <a:spcPts val="0"/>
              </a:spcAft>
            </a:pP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Seismic Engineering</a:t>
            </a:r>
          </a:p>
          <a:p>
            <a:pPr algn="ctr" fontAlgn="auto">
              <a:spcBef>
                <a:spcPts val="0"/>
              </a:spcBef>
              <a:spcAft>
                <a:spcPts val="0"/>
              </a:spcAft>
            </a:pPr>
            <a:r>
              <a:rPr lang="en-US" sz="2500" b="1" dirty="0" err="1">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Génie</a:t>
            </a: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 </a:t>
            </a:r>
            <a:r>
              <a:rPr lang="en-US" sz="2500" b="1" dirty="0" err="1">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parasismique</a:t>
            </a:r>
            <a:r>
              <a:rPr lang="en-US" sz="2500" b="1" dirty="0">
                <a:solidFill>
                  <a:srgbClr val="CC6600"/>
                </a:solidFill>
                <a:effectLst>
                  <a:outerShdw blurRad="38100" dist="38100" dir="2700000" algn="tl">
                    <a:srgbClr val="000000"/>
                  </a:outerShdw>
                </a:effectLst>
                <a:latin typeface="Lucida Handwriting" pitchFamily="66" charset="0"/>
                <a:ea typeface="Arial Unicode MS" pitchFamily="34" charset="-128"/>
                <a:cs typeface="Arial Unicode MS" pitchFamily="34" charset="-128"/>
              </a:rPr>
              <a:t> (Master2 G.C)</a:t>
            </a:r>
          </a:p>
        </p:txBody>
      </p:sp>
      <p:sp>
        <p:nvSpPr>
          <p:cNvPr id="9" name="Text Box 19"/>
          <p:cNvSpPr txBox="1">
            <a:spLocks noChangeArrowheads="1"/>
          </p:cNvSpPr>
          <p:nvPr/>
        </p:nvSpPr>
        <p:spPr bwMode="auto">
          <a:xfrm>
            <a:off x="1121413" y="5189927"/>
            <a:ext cx="503238" cy="457200"/>
          </a:xfrm>
          <a:prstGeom prst="rect">
            <a:avLst/>
          </a:prstGeom>
          <a:noFill/>
          <a:ln w="9525">
            <a:noFill/>
            <a:miter lim="800000"/>
            <a:headEnd/>
            <a:tailEnd/>
          </a:ln>
          <a:effectLst/>
        </p:spPr>
        <p:txBody>
          <a:bodyPr>
            <a:spAutoFit/>
          </a:bodyPr>
          <a:lstStyle/>
          <a:p>
            <a:pPr fontAlgn="auto">
              <a:spcBef>
                <a:spcPct val="50000"/>
              </a:spcBef>
              <a:spcAft>
                <a:spcPts val="0"/>
              </a:spcAft>
            </a:pPr>
            <a:r>
              <a:rPr lang="fr-FR" sz="2400" b="1" dirty="0">
                <a:solidFill>
                  <a:srgbClr val="FFFFFF"/>
                </a:solidFill>
                <a:latin typeface="Times New Roman"/>
                <a:sym typeface="Wingdings 2" pitchFamily="18" charset="2"/>
              </a:rPr>
              <a:t></a:t>
            </a:r>
          </a:p>
        </p:txBody>
      </p:sp>
      <p:sp>
        <p:nvSpPr>
          <p:cNvPr id="10" name="Text Box 20"/>
          <p:cNvSpPr txBox="1">
            <a:spLocks noChangeArrowheads="1"/>
          </p:cNvSpPr>
          <p:nvPr/>
        </p:nvSpPr>
        <p:spPr bwMode="auto">
          <a:xfrm>
            <a:off x="1547664" y="5223616"/>
            <a:ext cx="5880147" cy="369332"/>
          </a:xfrm>
          <a:prstGeom prst="rect">
            <a:avLst/>
          </a:prstGeom>
          <a:noFill/>
          <a:ln w="9525">
            <a:noFill/>
            <a:miter lim="800000"/>
            <a:headEnd/>
            <a:tailEnd/>
          </a:ln>
          <a:effectLst/>
        </p:spPr>
        <p:txBody>
          <a:bodyPr wrap="square">
            <a:spAutoFit/>
          </a:bodyPr>
          <a:lstStyle/>
          <a:p>
            <a:pPr fontAlgn="auto">
              <a:spcBef>
                <a:spcPct val="50000"/>
              </a:spcBef>
              <a:spcAft>
                <a:spcPts val="0"/>
              </a:spcAft>
            </a:pPr>
            <a:r>
              <a:rPr lang="en-US" sz="1800" b="1" dirty="0">
                <a:solidFill>
                  <a:srgbClr val="FF0000"/>
                </a:solidFill>
                <a:latin typeface="Arial"/>
                <a:cs typeface="Arial"/>
              </a:rPr>
              <a:t>Responsible:  </a:t>
            </a:r>
            <a:r>
              <a:rPr lang="en-US" sz="1800" b="1" dirty="0">
                <a:latin typeface="Arial"/>
                <a:cs typeface="Arial"/>
              </a:rPr>
              <a:t>Dr. GUETTICHE ABDELHEQ</a:t>
            </a:r>
          </a:p>
        </p:txBody>
      </p:sp>
      <p:sp>
        <p:nvSpPr>
          <p:cNvPr id="15" name="Text Box 18"/>
          <p:cNvSpPr txBox="1">
            <a:spLocks noChangeArrowheads="1"/>
          </p:cNvSpPr>
          <p:nvPr/>
        </p:nvSpPr>
        <p:spPr bwMode="auto">
          <a:xfrm>
            <a:off x="1046802" y="5959571"/>
            <a:ext cx="431800" cy="457200"/>
          </a:xfrm>
          <a:prstGeom prst="rect">
            <a:avLst/>
          </a:prstGeom>
          <a:noFill/>
          <a:ln w="9525">
            <a:noFill/>
            <a:miter lim="800000"/>
            <a:headEnd/>
            <a:tailEnd/>
          </a:ln>
          <a:effectLst/>
        </p:spPr>
        <p:txBody>
          <a:bodyPr>
            <a:spAutoFit/>
          </a:bodyPr>
          <a:lstStyle/>
          <a:p>
            <a:pPr algn="l">
              <a:spcBef>
                <a:spcPct val="50000"/>
              </a:spcBef>
            </a:pPr>
            <a:r>
              <a:rPr lang="fr-FR" sz="2400" b="1" dirty="0">
                <a:latin typeface="Times New Roman" pitchFamily="18" charset="0"/>
                <a:cs typeface="Times New Roman" pitchFamily="18" charset="0"/>
                <a:sym typeface="Wingdings 2" pitchFamily="18" charset="2"/>
              </a:rPr>
              <a:t></a:t>
            </a:r>
          </a:p>
        </p:txBody>
      </p:sp>
      <p:sp>
        <p:nvSpPr>
          <p:cNvPr id="16" name="Text Box 17"/>
          <p:cNvSpPr txBox="1">
            <a:spLocks noChangeArrowheads="1"/>
          </p:cNvSpPr>
          <p:nvPr/>
        </p:nvSpPr>
        <p:spPr bwMode="auto">
          <a:xfrm>
            <a:off x="1547664" y="5977916"/>
            <a:ext cx="4653408" cy="338554"/>
          </a:xfrm>
          <a:prstGeom prst="rect">
            <a:avLst/>
          </a:prstGeom>
          <a:noFill/>
          <a:ln w="9525">
            <a:noFill/>
            <a:miter lim="800000"/>
            <a:headEnd/>
            <a:tailEnd/>
          </a:ln>
          <a:effectLst/>
        </p:spPr>
        <p:txBody>
          <a:bodyPr wrap="square">
            <a:spAutoFit/>
          </a:bodyPr>
          <a:lstStyle/>
          <a:p>
            <a:pPr>
              <a:spcBef>
                <a:spcPct val="50000"/>
              </a:spcBef>
            </a:pPr>
            <a:r>
              <a:rPr lang="fr-FR" sz="1600" b="1" dirty="0"/>
              <a:t>Academic </a:t>
            </a:r>
            <a:r>
              <a:rPr lang="fr-FR" sz="1600" b="1" dirty="0" err="1"/>
              <a:t>Year</a:t>
            </a:r>
            <a:r>
              <a:rPr lang="fr-FR" sz="1600" b="1" dirty="0"/>
              <a:t> 2024- 2025</a:t>
            </a:r>
          </a:p>
        </p:txBody>
      </p:sp>
      <p:sp>
        <p:nvSpPr>
          <p:cNvPr id="14" name="object 7"/>
          <p:cNvSpPr txBox="1"/>
          <p:nvPr/>
        </p:nvSpPr>
        <p:spPr>
          <a:xfrm>
            <a:off x="224976" y="455610"/>
            <a:ext cx="6723288" cy="1245198"/>
          </a:xfrm>
          <a:prstGeom prst="rect">
            <a:avLst/>
          </a:prstGeom>
        </p:spPr>
        <p:txBody>
          <a:bodyPr wrap="square" lIns="0" tIns="0" rIns="0" bIns="0" rtlCol="0">
            <a:noAutofit/>
          </a:bodyPr>
          <a:lstStyle/>
          <a:p>
            <a:pPr marL="12700" marR="26730">
              <a:lnSpc>
                <a:spcPct val="150000"/>
              </a:lnSpc>
              <a:spcBef>
                <a:spcPts val="97"/>
              </a:spcBef>
            </a:pPr>
            <a:r>
              <a:rPr lang="en-US" sz="1800" dirty="0">
                <a:solidFill>
                  <a:srgbClr val="FFFFFF"/>
                </a:solidFill>
                <a:cs typeface="Arial"/>
              </a:rPr>
              <a:t>UNIVERSITY CENTER OF MILA</a:t>
            </a:r>
          </a:p>
          <a:p>
            <a:pPr marL="12700" marR="26730">
              <a:lnSpc>
                <a:spcPct val="150000"/>
              </a:lnSpc>
              <a:spcBef>
                <a:spcPts val="97"/>
              </a:spcBef>
            </a:pPr>
            <a:r>
              <a:rPr lang="en-US" sz="1800" dirty="0">
                <a:solidFill>
                  <a:srgbClr val="FFFFFF"/>
                </a:solidFill>
                <a:cs typeface="Arial"/>
              </a:rPr>
              <a:t>INSTITUTE OF SCIENCE AND TECHNOLOGY </a:t>
            </a:r>
            <a:br>
              <a:rPr lang="en-US" sz="1800" dirty="0">
                <a:solidFill>
                  <a:srgbClr val="FFFFFF"/>
                </a:solidFill>
                <a:cs typeface="Arial"/>
              </a:rPr>
            </a:br>
            <a:r>
              <a:rPr lang="en-US" sz="1800" dirty="0">
                <a:solidFill>
                  <a:srgbClr val="FFFFFF"/>
                </a:solidFill>
                <a:cs typeface="Arial"/>
              </a:rPr>
              <a:t>DEPARTMENT OF CIVIL AND HYDRAULIC ENGINEERING</a:t>
            </a:r>
          </a:p>
        </p:txBody>
      </p:sp>
      <p:sp>
        <p:nvSpPr>
          <p:cNvPr id="3" name="Espace réservé du numéro de diapositive 2"/>
          <p:cNvSpPr>
            <a:spLocks noGrp="1"/>
          </p:cNvSpPr>
          <p:nvPr>
            <p:ph type="sldNum" sz="quarter" idx="12"/>
          </p:nvPr>
        </p:nvSpPr>
        <p:spPr>
          <a:xfrm>
            <a:off x="7236296" y="6248400"/>
            <a:ext cx="1221904" cy="457200"/>
          </a:xfrm>
        </p:spPr>
        <p:txBody>
          <a:bodyPr/>
          <a:lstStyle/>
          <a:p>
            <a:fld id="{CF4668DC-857F-487D-BFFA-8C0CA5037977}" type="slidenum">
              <a:rPr lang="fr-BE" smtClean="0">
                <a:solidFill>
                  <a:srgbClr val="FFFFFF"/>
                </a:solidFill>
              </a:rPr>
              <a:pPr/>
              <a:t>1</a:t>
            </a:fld>
            <a:endParaRPr lang="fr-BE" dirty="0">
              <a:solidFill>
                <a:srgbClr val="FFFFFF"/>
              </a:solidFill>
            </a:endParaRPr>
          </a:p>
        </p:txBody>
      </p:sp>
      <p:sp>
        <p:nvSpPr>
          <p:cNvPr id="11" name="Text Box 20"/>
          <p:cNvSpPr txBox="1">
            <a:spLocks noChangeArrowheads="1"/>
          </p:cNvSpPr>
          <p:nvPr/>
        </p:nvSpPr>
        <p:spPr bwMode="auto">
          <a:xfrm>
            <a:off x="395536" y="3185240"/>
            <a:ext cx="8208912" cy="2077492"/>
          </a:xfrm>
          <a:prstGeom prst="rect">
            <a:avLst/>
          </a:prstGeom>
          <a:noFill/>
          <a:ln w="9525">
            <a:noFill/>
            <a:miter lim="800000"/>
            <a:headEnd/>
            <a:tailEnd/>
          </a:ln>
          <a:effectLst/>
        </p:spPr>
        <p:txBody>
          <a:bodyPr wrap="square">
            <a:spAutoFit/>
          </a:bodyPr>
          <a:lstStyle/>
          <a:p>
            <a:pPr algn="ctr" fontAlgn="auto">
              <a:lnSpc>
                <a:spcPct val="150000"/>
              </a:lnSpc>
              <a:spcBef>
                <a:spcPct val="50000"/>
              </a:spcBef>
              <a:spcAft>
                <a:spcPts val="0"/>
              </a:spcAft>
            </a:pPr>
            <a:r>
              <a:rPr lang="en-US">
                <a:solidFill>
                  <a:srgbClr val="FF9900">
                    <a:lumMod val="60000"/>
                    <a:lumOff val="40000"/>
                  </a:srgbClr>
                </a:solidFill>
              </a:rPr>
              <a:t>Chapter 5: </a:t>
            </a:r>
            <a:r>
              <a:rPr lang="fr-FR" b="1" dirty="0">
                <a:solidFill>
                  <a:srgbClr val="FFFF00"/>
                </a:solidFill>
                <a:latin typeface="Arial"/>
                <a:cs typeface="Arial"/>
              </a:rPr>
              <a:t>Equivalent </a:t>
            </a:r>
            <a:r>
              <a:rPr lang="fr-FR" b="1" dirty="0" err="1">
                <a:solidFill>
                  <a:srgbClr val="FFFF00"/>
                </a:solidFill>
                <a:latin typeface="Arial"/>
                <a:cs typeface="Arial"/>
              </a:rPr>
              <a:t>Static</a:t>
            </a:r>
            <a:r>
              <a:rPr lang="fr-FR" b="1" dirty="0">
                <a:solidFill>
                  <a:srgbClr val="FFFF00"/>
                </a:solidFill>
                <a:latin typeface="Arial"/>
                <a:cs typeface="Arial"/>
              </a:rPr>
              <a:t> Method</a:t>
            </a:r>
          </a:p>
          <a:p>
            <a:pPr algn="ctr" fontAlgn="auto">
              <a:lnSpc>
                <a:spcPct val="150000"/>
              </a:lnSpc>
              <a:spcBef>
                <a:spcPct val="50000"/>
              </a:spcBef>
              <a:spcAft>
                <a:spcPts val="0"/>
              </a:spcAft>
            </a:pPr>
            <a:r>
              <a:rPr lang="fr-FR" sz="2400" b="1" dirty="0">
                <a:solidFill>
                  <a:srgbClr val="FFFF00"/>
                </a:solidFill>
                <a:latin typeface="Arial"/>
                <a:cs typeface="Arial"/>
              </a:rPr>
              <a:t> « </a:t>
            </a:r>
            <a:r>
              <a:rPr lang="fr-FR" sz="2400" b="1" dirty="0" err="1"/>
              <a:t>See</a:t>
            </a:r>
            <a:r>
              <a:rPr lang="fr-FR" sz="2400" b="1" dirty="0"/>
              <a:t> RPA 99-V2024 (Pages: 74- 77) </a:t>
            </a:r>
            <a:r>
              <a:rPr lang="fr-FR" sz="2400" b="1" dirty="0">
                <a:solidFill>
                  <a:srgbClr val="FFFF00"/>
                </a:solidFill>
                <a:latin typeface="Arial"/>
                <a:cs typeface="Arial"/>
              </a:rPr>
              <a:t>»</a:t>
            </a:r>
          </a:p>
          <a:p>
            <a:pPr fontAlgn="auto">
              <a:spcBef>
                <a:spcPct val="50000"/>
              </a:spcBef>
              <a:spcAft>
                <a:spcPts val="0"/>
              </a:spcAft>
            </a:pPr>
            <a:r>
              <a:rPr lang="fr-FR" sz="1800" b="1" dirty="0">
                <a:solidFill>
                  <a:srgbClr val="FFFF00"/>
                </a:solidFill>
                <a:latin typeface="Arial"/>
                <a:cs typeface="Arial"/>
              </a:rPr>
              <a:t> </a:t>
            </a:r>
            <a:endParaRPr lang="fr-FR" sz="1800" b="1" dirty="0">
              <a:solidFill>
                <a:srgbClr val="FFFF00"/>
              </a:solidFill>
            </a:endParaRPr>
          </a:p>
        </p:txBody>
      </p:sp>
    </p:spTree>
    <p:extLst>
      <p:ext uri="{BB962C8B-B14F-4D97-AF65-F5344CB8AC3E}">
        <p14:creationId xmlns:p14="http://schemas.microsoft.com/office/powerpoint/2010/main" val="1338919450"/>
      </p:ext>
    </p:extLst>
  </p:cSld>
  <p:clrMapOvr>
    <a:masterClrMapping/>
  </p:clrMapOvr>
  <p:transition>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35031" y="52409"/>
            <a:ext cx="9073008" cy="6840760"/>
          </a:xfrm>
          <a:prstGeom prst="rect">
            <a:avLst/>
          </a:prstGeom>
          <a:ln>
            <a:solidFill>
              <a:schemeClr val="accent1"/>
            </a:solidFill>
          </a:ln>
        </p:spPr>
        <p:txBody>
          <a:bodyPr/>
          <a:lstStyle/>
          <a:p>
            <a:pPr marL="342900" indent="-342900" algn="just">
              <a:lnSpc>
                <a:spcPct val="150000"/>
              </a:lnSpc>
              <a:buFontTx/>
              <a:buAutoNum type="arabicPeriod"/>
            </a:pPr>
            <a:r>
              <a:rPr lang="en-US" sz="1800" b="1" dirty="0">
                <a:solidFill>
                  <a:srgbClr val="FFFF00"/>
                </a:solidFill>
              </a:rPr>
              <a:t>Calculation methods in RPA V.2024:</a:t>
            </a:r>
            <a:r>
              <a:rPr lang="en-US" sz="1800" dirty="0"/>
              <a:t>The calculation of seismic forces can be conducted using three methods:</a:t>
            </a:r>
          </a:p>
          <a:p>
            <a:pPr marL="285750" indent="-285750" algn="just">
              <a:lnSpc>
                <a:spcPct val="150000"/>
              </a:lnSpc>
              <a:buFontTx/>
              <a:buChar char="-"/>
            </a:pPr>
            <a:r>
              <a:rPr lang="en-US" sz="1800" dirty="0"/>
              <a:t>Equivalent static method, response spectrum modal analysis method, and time-history dynamic analysis method.</a:t>
            </a:r>
          </a:p>
          <a:p>
            <a:pPr algn="just">
              <a:lnSpc>
                <a:spcPct val="150000"/>
              </a:lnSpc>
            </a:pPr>
            <a:r>
              <a:rPr lang="en-US" sz="1800" b="1" dirty="0">
                <a:solidFill>
                  <a:srgbClr val="FFFF00"/>
                </a:solidFill>
              </a:rPr>
              <a:t>2. Principle of the equivalent static method (per Art 4.2.1):</a:t>
            </a:r>
          </a:p>
          <a:p>
            <a:pPr algn="just">
              <a:lnSpc>
                <a:spcPct val="150000"/>
              </a:lnSpc>
            </a:pPr>
            <a:r>
              <a:rPr lang="en-US" sz="1800" dirty="0"/>
              <a:t>The actual dynamic forces that develop in the structure are replaced by a system of fictitious static forces whose effects are considered equivalent to those of the seismic action.</a:t>
            </a:r>
          </a:p>
          <a:p>
            <a:pPr algn="just">
              <a:lnSpc>
                <a:spcPct val="150000"/>
              </a:lnSpc>
            </a:pPr>
            <a:r>
              <a:rPr lang="en-US" sz="1800" dirty="0"/>
              <a:t>The static forces are applied successively in the two main horizontal directions of the structure.</a:t>
            </a:r>
          </a:p>
          <a:p>
            <a:pPr algn="just"/>
            <a:r>
              <a:rPr lang="fr-FR" sz="1800" b="1" dirty="0">
                <a:solidFill>
                  <a:srgbClr val="FFFF00"/>
                </a:solidFill>
              </a:rPr>
              <a:t>3.</a:t>
            </a:r>
            <a:r>
              <a:rPr lang="en-US" sz="1800" b="1" dirty="0">
                <a:solidFill>
                  <a:srgbClr val="FFFF00"/>
                </a:solidFill>
              </a:rPr>
              <a:t> Assumptions of the method (per Art. 4.2.2):</a:t>
            </a:r>
          </a:p>
          <a:p>
            <a:pPr marL="285750" indent="-285750" algn="just">
              <a:lnSpc>
                <a:spcPct val="150000"/>
              </a:lnSpc>
              <a:buFont typeface="Wingdings" panose="05000000000000000000" pitchFamily="2" charset="2"/>
              <a:buChar char="§"/>
            </a:pPr>
            <a:r>
              <a:rPr lang="en-US" sz="1800" dirty="0"/>
              <a:t>The building model to be used, in each of the two calculation directions, is a planar one with masses concentrated at the center of gravity of the floors and only one degree of freedom, in horizontal translation at each level, provided that the bracing systems in both (2) directions can be decoupled.</a:t>
            </a:r>
          </a:p>
          <a:p>
            <a:pPr marL="285750" indent="-285750" algn="just">
              <a:lnSpc>
                <a:spcPct val="150000"/>
              </a:lnSpc>
              <a:buFont typeface="Wingdings" panose="05000000000000000000" pitchFamily="2" charset="2"/>
              <a:buChar char="§"/>
            </a:pPr>
            <a:r>
              <a:rPr lang="en-US" sz="1800" dirty="0"/>
              <a:t>The lateral stiffness of the bracing system elements is calculated based on uncracked sections for reinforced concrete or masonry structures</a:t>
            </a:r>
          </a:p>
          <a:p>
            <a:pPr marL="285750" indent="-285750" algn="just">
              <a:lnSpc>
                <a:spcPct val="150000"/>
              </a:lnSpc>
              <a:buFont typeface="Wingdings" panose="05000000000000000000" pitchFamily="2" charset="2"/>
              <a:buChar char="§"/>
            </a:pPr>
            <a:r>
              <a:rPr lang="en-US" sz="1800" dirty="0"/>
              <a:t>Only the fundamental vibration mode of the structure is considered in calculating the total seismic force.</a:t>
            </a:r>
          </a:p>
          <a:p>
            <a:pPr algn="just">
              <a:lnSpc>
                <a:spcPct val="150000"/>
              </a:lnSpc>
            </a:pPr>
            <a:r>
              <a:rPr lang="en-US" sz="1800" dirty="0"/>
              <a:t>.</a:t>
            </a:r>
            <a:br>
              <a:rPr lang="fr-FR" sz="1800" dirty="0"/>
            </a:br>
            <a:endParaRPr lang="fr-FR" sz="1800" dirty="0"/>
          </a:p>
        </p:txBody>
      </p:sp>
      <p:sp>
        <p:nvSpPr>
          <p:cNvPr id="5" name="Espace réservé du numéro de diapositive 4"/>
          <p:cNvSpPr>
            <a:spLocks noGrp="1"/>
          </p:cNvSpPr>
          <p:nvPr>
            <p:ph type="sldNum" sz="quarter" idx="12"/>
          </p:nvPr>
        </p:nvSpPr>
        <p:spPr>
          <a:xfrm>
            <a:off x="8844905" y="5661248"/>
            <a:ext cx="299095" cy="457200"/>
          </a:xfrm>
        </p:spPr>
        <p:txBody>
          <a:bodyPr/>
          <a:lstStyle/>
          <a:p>
            <a:fld id="{CF4668DC-857F-487D-BFFA-8C0CA5037977}" type="slidenum">
              <a:rPr lang="fr-BE" smtClean="0">
                <a:solidFill>
                  <a:srgbClr val="FFFFFF"/>
                </a:solidFill>
              </a:rPr>
              <a:pPr/>
              <a:t>2</a:t>
            </a:fld>
            <a:endParaRPr lang="fr-BE" dirty="0">
              <a:solidFill>
                <a:srgbClr val="FFFFFF"/>
              </a:solidFill>
            </a:endParaRPr>
          </a:p>
        </p:txBody>
      </p:sp>
    </p:spTree>
    <p:extLst>
      <p:ext uri="{BB962C8B-B14F-4D97-AF65-F5344CB8AC3E}">
        <p14:creationId xmlns:p14="http://schemas.microsoft.com/office/powerpoint/2010/main" val="1940847330"/>
      </p:ext>
    </p:extLst>
  </p:cSld>
  <p:clrMapOvr>
    <a:masterClrMapping/>
  </p:clrMapOvr>
  <p:transition>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36512" y="72008"/>
            <a:ext cx="9144000" cy="6741368"/>
          </a:xfrm>
          <a:prstGeom prst="rect">
            <a:avLst/>
          </a:prstGeom>
          <a:ln>
            <a:solidFill>
              <a:schemeClr val="accent1"/>
            </a:solidFill>
          </a:ln>
        </p:spPr>
        <p:txBody>
          <a:bodyPr/>
          <a:lstStyle/>
          <a:p>
            <a:pPr algn="just">
              <a:lnSpc>
                <a:spcPct val="150000"/>
              </a:lnSpc>
            </a:pPr>
            <a:r>
              <a:rPr lang="fr-FR" sz="1800" dirty="0">
                <a:solidFill>
                  <a:srgbClr val="FFFF00"/>
                </a:solidFill>
              </a:rPr>
              <a:t>4. </a:t>
            </a:r>
            <a:r>
              <a:rPr lang="en-US" sz="1800" dirty="0">
                <a:solidFill>
                  <a:srgbClr val="FFFF00"/>
                </a:solidFill>
              </a:rPr>
              <a:t>Conditions for applying the equivalent static method:</a:t>
            </a:r>
          </a:p>
          <a:p>
            <a:pPr algn="just">
              <a:lnSpc>
                <a:spcPct val="150000"/>
              </a:lnSpc>
            </a:pPr>
            <a:r>
              <a:rPr lang="en-US" sz="1800" dirty="0"/>
              <a:t>The equivalent static method can be used under the following conditions: </a:t>
            </a:r>
          </a:p>
          <a:p>
            <a:pPr marL="342900" indent="-342900" algn="just">
              <a:lnSpc>
                <a:spcPct val="150000"/>
              </a:lnSpc>
              <a:buAutoNum type="alphaLcParenR"/>
            </a:pPr>
            <a:r>
              <a:rPr lang="en-US" sz="1800" dirty="0">
                <a:solidFill>
                  <a:srgbClr val="FF0000"/>
                </a:solidFill>
              </a:rPr>
              <a:t>If building satisfy the regularity conditions( in plan and in elevation):</a:t>
            </a:r>
          </a:p>
          <a:p>
            <a:pPr algn="just">
              <a:lnSpc>
                <a:spcPct val="150000"/>
              </a:lnSpc>
            </a:pPr>
            <a:r>
              <a:rPr lang="en-US" sz="1800" dirty="0"/>
              <a:t>HT &lt;= 65 m in zones I, II and III</a:t>
            </a:r>
          </a:p>
          <a:p>
            <a:pPr algn="just">
              <a:lnSpc>
                <a:spcPct val="150000"/>
              </a:lnSpc>
            </a:pPr>
            <a:r>
              <a:rPr lang="en-US" sz="1800" dirty="0"/>
              <a:t>HT &lt;= 32 m in zones IV, V and VI</a:t>
            </a:r>
          </a:p>
          <a:p>
            <a:pPr algn="just">
              <a:lnSpc>
                <a:spcPct val="150000"/>
              </a:lnSpc>
            </a:pPr>
            <a:r>
              <a:rPr lang="en-US" sz="1800" dirty="0">
                <a:solidFill>
                  <a:srgbClr val="FF0000"/>
                </a:solidFill>
              </a:rPr>
              <a:t>b) If building has an irregular configuration:</a:t>
            </a:r>
          </a:p>
          <a:p>
            <a:pPr algn="just">
              <a:lnSpc>
                <a:spcPct val="150000"/>
              </a:lnSpc>
            </a:pPr>
            <a:r>
              <a:rPr lang="en-US" sz="1800" dirty="0"/>
              <a:t>The studied building or block has an irregular configuration while respecting, in addition to the height conditions , the following supplementary conditions:</a:t>
            </a:r>
          </a:p>
        </p:txBody>
      </p:sp>
      <p:sp>
        <p:nvSpPr>
          <p:cNvPr id="5" name="Espace réservé du numéro de diapositive 4"/>
          <p:cNvSpPr>
            <a:spLocks noGrp="1"/>
          </p:cNvSpPr>
          <p:nvPr>
            <p:ph type="sldNum" sz="quarter" idx="12"/>
          </p:nvPr>
        </p:nvSpPr>
        <p:spPr>
          <a:xfrm>
            <a:off x="8869446" y="6557392"/>
            <a:ext cx="357808" cy="300608"/>
          </a:xfrm>
        </p:spPr>
        <p:txBody>
          <a:bodyPr/>
          <a:lstStyle/>
          <a:p>
            <a:fld id="{CF4668DC-857F-487D-BFFA-8C0CA5037977}" type="slidenum">
              <a:rPr lang="fr-BE" smtClean="0">
                <a:solidFill>
                  <a:srgbClr val="FFFFFF"/>
                </a:solidFill>
              </a:rPr>
              <a:pPr/>
              <a:t>3</a:t>
            </a:fld>
            <a:endParaRPr lang="fr-BE" dirty="0">
              <a:solidFill>
                <a:srgbClr val="FFFFFF"/>
              </a:solidFill>
            </a:endParaRPr>
          </a:p>
        </p:txBody>
      </p:sp>
      <p:graphicFrame>
        <p:nvGraphicFramePr>
          <p:cNvPr id="2" name="Table 5">
            <a:extLst>
              <a:ext uri="{FF2B5EF4-FFF2-40B4-BE49-F238E27FC236}">
                <a16:creationId xmlns:a16="http://schemas.microsoft.com/office/drawing/2014/main" id="{D697FB67-3B06-2346-2760-148FAEC1FBA8}"/>
              </a:ext>
            </a:extLst>
          </p:cNvPr>
          <p:cNvGraphicFramePr>
            <a:graphicFrameLocks noGrp="1"/>
          </p:cNvGraphicFramePr>
          <p:nvPr>
            <p:extLst>
              <p:ext uri="{D42A27DB-BD31-4B8C-83A1-F6EECF244321}">
                <p14:modId xmlns:p14="http://schemas.microsoft.com/office/powerpoint/2010/main" val="1672288031"/>
              </p:ext>
            </p:extLst>
          </p:nvPr>
        </p:nvGraphicFramePr>
        <p:xfrm>
          <a:off x="183540" y="3717032"/>
          <a:ext cx="8689933" cy="2656119"/>
        </p:xfrm>
        <a:graphic>
          <a:graphicData uri="http://schemas.openxmlformats.org/drawingml/2006/table">
            <a:tbl>
              <a:tblPr firstRow="1" bandRow="1">
                <a:tableStyleId>{5940675A-B579-460E-94D1-54222C63F5DA}</a:tableStyleId>
              </a:tblPr>
              <a:tblGrid>
                <a:gridCol w="1453457">
                  <a:extLst>
                    <a:ext uri="{9D8B030D-6E8A-4147-A177-3AD203B41FA5}">
                      <a16:colId xmlns:a16="http://schemas.microsoft.com/office/drawing/2014/main" val="2244629949"/>
                    </a:ext>
                  </a:extLst>
                </a:gridCol>
                <a:gridCol w="1809119">
                  <a:extLst>
                    <a:ext uri="{9D8B030D-6E8A-4147-A177-3AD203B41FA5}">
                      <a16:colId xmlns:a16="http://schemas.microsoft.com/office/drawing/2014/main" val="3077523611"/>
                    </a:ext>
                  </a:extLst>
                </a:gridCol>
                <a:gridCol w="1809119">
                  <a:extLst>
                    <a:ext uri="{9D8B030D-6E8A-4147-A177-3AD203B41FA5}">
                      <a16:colId xmlns:a16="http://schemas.microsoft.com/office/drawing/2014/main" val="3372412432"/>
                    </a:ext>
                  </a:extLst>
                </a:gridCol>
                <a:gridCol w="1809119">
                  <a:extLst>
                    <a:ext uri="{9D8B030D-6E8A-4147-A177-3AD203B41FA5}">
                      <a16:colId xmlns:a16="http://schemas.microsoft.com/office/drawing/2014/main" val="3297176016"/>
                    </a:ext>
                  </a:extLst>
                </a:gridCol>
                <a:gridCol w="1809119">
                  <a:extLst>
                    <a:ext uri="{9D8B030D-6E8A-4147-A177-3AD203B41FA5}">
                      <a16:colId xmlns:a16="http://schemas.microsoft.com/office/drawing/2014/main" val="582368197"/>
                    </a:ext>
                  </a:extLst>
                </a:gridCol>
              </a:tblGrid>
              <a:tr h="425008">
                <a:tc>
                  <a:txBody>
                    <a:bodyPr/>
                    <a:lstStyle/>
                    <a:p>
                      <a:endParaRPr lang="fr-FR" dirty="0"/>
                    </a:p>
                  </a:txBody>
                  <a:tcPr/>
                </a:tc>
                <a:tc gridSpan="4">
                  <a:txBody>
                    <a:bodyPr/>
                    <a:lstStyle/>
                    <a:p>
                      <a:pPr algn="ctr"/>
                      <a:r>
                        <a:rPr lang="fr-FR" dirty="0"/>
                        <a:t>Importance group</a:t>
                      </a:r>
                    </a:p>
                  </a:txBody>
                  <a:tcPr/>
                </a:tc>
                <a:tc hMerge="1">
                  <a:txBody>
                    <a:bodyPr/>
                    <a:lstStyle/>
                    <a:p>
                      <a:endParaRPr lang="fr-FR" dirty="0"/>
                    </a:p>
                  </a:txBody>
                  <a:tcPr/>
                </a:tc>
                <a:tc hMerge="1">
                  <a:txBody>
                    <a:bodyPr/>
                    <a:lstStyle/>
                    <a:p>
                      <a:endParaRPr lang="fr-FR" dirty="0"/>
                    </a:p>
                  </a:txBody>
                  <a:tcPr/>
                </a:tc>
                <a:tc hMerge="1">
                  <a:txBody>
                    <a:bodyPr/>
                    <a:lstStyle/>
                    <a:p>
                      <a:endParaRPr lang="fr-FR" dirty="0"/>
                    </a:p>
                  </a:txBody>
                  <a:tcPr/>
                </a:tc>
                <a:extLst>
                  <a:ext uri="{0D108BD9-81ED-4DB2-BD59-A6C34878D82A}">
                    <a16:rowId xmlns:a16="http://schemas.microsoft.com/office/drawing/2014/main" val="2242446797"/>
                  </a:ext>
                </a:extLst>
              </a:tr>
              <a:tr h="430911">
                <a:tc>
                  <a:txBody>
                    <a:bodyPr/>
                    <a:lstStyle/>
                    <a:p>
                      <a:r>
                        <a:rPr lang="fr-FR" dirty="0"/>
                        <a:t>ZONE</a:t>
                      </a:r>
                    </a:p>
                  </a:txBody>
                  <a:tcPr/>
                </a:tc>
                <a:tc>
                  <a:txBody>
                    <a:bodyPr/>
                    <a:lstStyle/>
                    <a:p>
                      <a:pPr algn="ctr"/>
                      <a:r>
                        <a:rPr lang="fr-FR" dirty="0">
                          <a:solidFill>
                            <a:schemeClr val="bg1"/>
                          </a:solidFill>
                        </a:rPr>
                        <a:t>1A</a:t>
                      </a:r>
                    </a:p>
                  </a:txBody>
                  <a:tcPr>
                    <a:solidFill>
                      <a:srgbClr val="00CC66"/>
                    </a:solidFill>
                  </a:tcPr>
                </a:tc>
                <a:tc>
                  <a:txBody>
                    <a:bodyPr/>
                    <a:lstStyle/>
                    <a:p>
                      <a:pPr algn="ctr"/>
                      <a:r>
                        <a:rPr lang="fr-FR" dirty="0">
                          <a:solidFill>
                            <a:schemeClr val="bg1"/>
                          </a:solidFill>
                        </a:rPr>
                        <a:t>1B</a:t>
                      </a:r>
                    </a:p>
                  </a:txBody>
                  <a:tcPr>
                    <a:solidFill>
                      <a:srgbClr val="FFFF00"/>
                    </a:solidFill>
                  </a:tcPr>
                </a:tc>
                <a:tc>
                  <a:txBody>
                    <a:bodyPr/>
                    <a:lstStyle/>
                    <a:p>
                      <a:pPr algn="ctr"/>
                      <a:r>
                        <a:rPr lang="fr-FR" dirty="0">
                          <a:solidFill>
                            <a:schemeClr val="bg1"/>
                          </a:solidFill>
                        </a:rPr>
                        <a:t>2</a:t>
                      </a:r>
                    </a:p>
                  </a:txBody>
                  <a:tcPr>
                    <a:solidFill>
                      <a:srgbClr val="FFC000"/>
                    </a:solidFill>
                  </a:tcPr>
                </a:tc>
                <a:tc>
                  <a:txBody>
                    <a:bodyPr/>
                    <a:lstStyle/>
                    <a:p>
                      <a:pPr algn="ctr"/>
                      <a:r>
                        <a:rPr lang="fr-FR" dirty="0">
                          <a:solidFill>
                            <a:schemeClr val="bg1"/>
                          </a:solidFill>
                        </a:rPr>
                        <a:t>3</a:t>
                      </a:r>
                    </a:p>
                  </a:txBody>
                  <a:tcPr>
                    <a:solidFill>
                      <a:srgbClr val="FF0000"/>
                    </a:solidFill>
                  </a:tcPr>
                </a:tc>
                <a:extLst>
                  <a:ext uri="{0D108BD9-81ED-4DB2-BD59-A6C34878D82A}">
                    <a16:rowId xmlns:a16="http://schemas.microsoft.com/office/drawing/2014/main" val="3655115645"/>
                  </a:ext>
                </a:extLst>
              </a:tr>
              <a:tr h="430911">
                <a:tc>
                  <a:txBody>
                    <a:bodyPr/>
                    <a:lstStyle/>
                    <a:p>
                      <a:pPr algn="ctr"/>
                      <a:r>
                        <a:rPr lang="fr-FR" dirty="0">
                          <a:solidFill>
                            <a:schemeClr val="bg1"/>
                          </a:solidFill>
                        </a:rPr>
                        <a:t>I-II</a:t>
                      </a:r>
                    </a:p>
                  </a:txBody>
                  <a:tcPr>
                    <a:solidFill>
                      <a:srgbClr val="FF3300"/>
                    </a:solidFill>
                  </a:tcPr>
                </a:tc>
                <a:tc>
                  <a:txBody>
                    <a:bodyPr/>
                    <a:lstStyle/>
                    <a:p>
                      <a:pPr algn="ctr"/>
                      <a:r>
                        <a:rPr lang="fr-FR" dirty="0">
                          <a:solidFill>
                            <a:schemeClr val="tx1"/>
                          </a:solidFill>
                        </a:rPr>
                        <a:t>(*)</a:t>
                      </a:r>
                      <a:r>
                        <a:rPr lang="en-US" dirty="0">
                          <a:solidFill>
                            <a:schemeClr val="tx1"/>
                          </a:solidFill>
                        </a:rPr>
                        <a:t> </a:t>
                      </a:r>
                      <a:endParaRPr lang="fr-FR" dirty="0"/>
                    </a:p>
                  </a:txBody>
                  <a:tcPr/>
                </a:tc>
                <a:tc>
                  <a:txBody>
                    <a:bodyPr/>
                    <a:lstStyle/>
                    <a:p>
                      <a:pPr algn="ctr"/>
                      <a:r>
                        <a:rPr lang="fr-FR" dirty="0">
                          <a:solidFill>
                            <a:schemeClr val="tx1"/>
                          </a:solidFill>
                        </a:rPr>
                        <a:t>(*)</a:t>
                      </a:r>
                      <a:r>
                        <a:rPr lang="en-US" dirty="0">
                          <a:solidFill>
                            <a:schemeClr val="tx1"/>
                          </a:solidFill>
                        </a:rPr>
                        <a:t> </a:t>
                      </a:r>
                      <a:endParaRPr lang="fr-FR" dirty="0"/>
                    </a:p>
                  </a:txBody>
                  <a:tcPr/>
                </a:tc>
                <a:tc>
                  <a:txBody>
                    <a:bodyPr/>
                    <a:lstStyle/>
                    <a:p>
                      <a:pPr algn="ctr"/>
                      <a:r>
                        <a:rPr lang="fr-FR" dirty="0">
                          <a:solidFill>
                            <a:schemeClr val="tx1"/>
                          </a:solidFill>
                        </a:rPr>
                        <a:t>(*)</a:t>
                      </a:r>
                      <a:r>
                        <a:rPr lang="en-US" dirty="0">
                          <a:solidFill>
                            <a:schemeClr val="tx1"/>
                          </a:solidFill>
                        </a:rPr>
                        <a:t> </a:t>
                      </a:r>
                      <a:endParaRPr lang="fr-FR" dirty="0"/>
                    </a:p>
                  </a:txBody>
                  <a:tcPr/>
                </a:tc>
                <a:tc>
                  <a:txBody>
                    <a:bodyPr/>
                    <a:lstStyle/>
                    <a:p>
                      <a:pPr algn="ctr"/>
                      <a:r>
                        <a:rPr lang="fr-FR" dirty="0">
                          <a:solidFill>
                            <a:schemeClr val="tx1"/>
                          </a:solidFill>
                        </a:rPr>
                        <a:t>(*)</a:t>
                      </a:r>
                      <a:r>
                        <a:rPr lang="en-US" dirty="0">
                          <a:solidFill>
                            <a:schemeClr val="tx1"/>
                          </a:solidFill>
                        </a:rPr>
                        <a:t> </a:t>
                      </a:r>
                      <a:endParaRPr lang="fr-FR" dirty="0"/>
                    </a:p>
                  </a:txBody>
                  <a:tcPr/>
                </a:tc>
                <a:extLst>
                  <a:ext uri="{0D108BD9-81ED-4DB2-BD59-A6C34878D82A}">
                    <a16:rowId xmlns:a16="http://schemas.microsoft.com/office/drawing/2014/main" val="2641788758"/>
                  </a:ext>
                </a:extLst>
              </a:tr>
              <a:tr h="513370">
                <a:tc>
                  <a:txBody>
                    <a:bodyPr/>
                    <a:lstStyle/>
                    <a:p>
                      <a:pPr algn="ctr"/>
                      <a:r>
                        <a:rPr lang="fr-FR" dirty="0">
                          <a:solidFill>
                            <a:schemeClr val="bg1"/>
                          </a:solidFill>
                        </a:rPr>
                        <a:t>III-IV</a:t>
                      </a:r>
                    </a:p>
                  </a:txBody>
                  <a:tcPr>
                    <a:solidFill>
                      <a:srgbClr val="FFC000"/>
                    </a:solidFill>
                  </a:tcPr>
                </a:tc>
                <a:tc>
                  <a:txBody>
                    <a:bodyPr/>
                    <a:lstStyle/>
                    <a:p>
                      <a:pPr algn="ctr"/>
                      <a:r>
                        <a:rPr lang="fr-FR" dirty="0"/>
                        <a:t>≤ 3 </a:t>
                      </a:r>
                      <a:r>
                        <a:rPr lang="fr-FR" dirty="0" err="1"/>
                        <a:t>levels</a:t>
                      </a:r>
                      <a:r>
                        <a:rPr lang="fr-FR" dirty="0"/>
                        <a:t>&amp;≤11m</a:t>
                      </a:r>
                    </a:p>
                  </a:txBody>
                  <a:tcPr/>
                </a:tc>
                <a:tc>
                  <a:txBody>
                    <a:bodyPr/>
                    <a:lstStyle/>
                    <a:p>
                      <a:pPr algn="ctr"/>
                      <a:r>
                        <a:rPr lang="fr-FR" dirty="0"/>
                        <a:t>≤ 5 </a:t>
                      </a:r>
                      <a:r>
                        <a:rPr lang="fr-FR" dirty="0" err="1"/>
                        <a:t>levels</a:t>
                      </a:r>
                      <a:r>
                        <a:rPr lang="fr-FR" dirty="0"/>
                        <a:t>&amp;≤17m</a:t>
                      </a:r>
                    </a:p>
                  </a:txBody>
                  <a:tcPr/>
                </a:tc>
                <a:tc>
                  <a:txBody>
                    <a:bodyPr/>
                    <a:lstStyle/>
                    <a:p>
                      <a:pPr algn="ctr"/>
                      <a:r>
                        <a:rPr lang="fr-FR" dirty="0"/>
                        <a:t>≤ 7 </a:t>
                      </a:r>
                      <a:r>
                        <a:rPr lang="fr-FR" dirty="0" err="1"/>
                        <a:t>levels</a:t>
                      </a:r>
                      <a:r>
                        <a:rPr lang="fr-FR" dirty="0"/>
                        <a:t>&amp;≤23m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solidFill>
                            <a:schemeClr val="tx1"/>
                          </a:solidFill>
                        </a:rPr>
                        <a:t>(*)</a:t>
                      </a:r>
                      <a:r>
                        <a:rPr lang="en-US" dirty="0">
                          <a:solidFill>
                            <a:schemeClr val="tx1"/>
                          </a:solidFill>
                        </a:rPr>
                        <a:t> </a:t>
                      </a:r>
                      <a:endParaRPr lang="fr-FR" dirty="0"/>
                    </a:p>
                  </a:txBody>
                  <a:tcPr/>
                </a:tc>
                <a:extLst>
                  <a:ext uri="{0D108BD9-81ED-4DB2-BD59-A6C34878D82A}">
                    <a16:rowId xmlns:a16="http://schemas.microsoft.com/office/drawing/2014/main" val="2965701072"/>
                  </a:ext>
                </a:extLst>
              </a:tr>
              <a:tr h="425008">
                <a:tc>
                  <a:txBody>
                    <a:bodyPr/>
                    <a:lstStyle/>
                    <a:p>
                      <a:pPr algn="ctr"/>
                      <a:r>
                        <a:rPr lang="fr-FR" dirty="0">
                          <a:solidFill>
                            <a:schemeClr val="bg1"/>
                          </a:solidFill>
                        </a:rPr>
                        <a:t>V-VI</a:t>
                      </a:r>
                    </a:p>
                  </a:txBody>
                  <a:tcPr>
                    <a:solidFill>
                      <a:srgbClr val="FFFF0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 2 </a:t>
                      </a:r>
                      <a:r>
                        <a:rPr lang="fr-FR" dirty="0" err="1"/>
                        <a:t>levels</a:t>
                      </a:r>
                      <a:r>
                        <a:rPr lang="fr-FR" dirty="0"/>
                        <a:t>&amp;≤8m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 3 </a:t>
                      </a:r>
                      <a:r>
                        <a:rPr lang="fr-FR" dirty="0" err="1"/>
                        <a:t>levels</a:t>
                      </a:r>
                      <a:r>
                        <a:rPr lang="fr-FR" dirty="0"/>
                        <a:t>&amp;≤11m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 5 </a:t>
                      </a:r>
                      <a:r>
                        <a:rPr lang="fr-FR" dirty="0" err="1"/>
                        <a:t>levels</a:t>
                      </a:r>
                      <a:r>
                        <a:rPr lang="fr-FR" dirty="0"/>
                        <a:t>&amp;≤17m</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dirty="0"/>
                        <a:t>≤ 5 </a:t>
                      </a:r>
                      <a:r>
                        <a:rPr lang="fr-FR" dirty="0" err="1"/>
                        <a:t>levels</a:t>
                      </a:r>
                      <a:r>
                        <a:rPr lang="fr-FR" dirty="0"/>
                        <a:t>&amp;≤17m</a:t>
                      </a:r>
                    </a:p>
                  </a:txBody>
                  <a:tcPr/>
                </a:tc>
                <a:extLst>
                  <a:ext uri="{0D108BD9-81ED-4DB2-BD59-A6C34878D82A}">
                    <a16:rowId xmlns:a16="http://schemas.microsoft.com/office/drawing/2014/main" val="3045575570"/>
                  </a:ext>
                </a:extLst>
              </a:tr>
              <a:tr h="430911">
                <a:tc gridSpan="5">
                  <a:txBody>
                    <a:bodyPr/>
                    <a:lstStyle/>
                    <a:p>
                      <a:pPr algn="ctr"/>
                      <a:r>
                        <a:rPr lang="fr-FR" dirty="0">
                          <a:solidFill>
                            <a:schemeClr val="tx1"/>
                          </a:solidFill>
                        </a:rPr>
                        <a:t>Nota:(*)</a:t>
                      </a:r>
                      <a:r>
                        <a:rPr lang="en-US" dirty="0">
                          <a:solidFill>
                            <a:schemeClr val="tx1"/>
                          </a:solidFill>
                        </a:rPr>
                        <a:t> It means that there is no limitation on the number of floors or height.</a:t>
                      </a:r>
                      <a:endParaRPr lang="fr-FR" dirty="0">
                        <a:solidFill>
                          <a:schemeClr val="tx1"/>
                        </a:solidFill>
                      </a:endParaRPr>
                    </a:p>
                  </a:txBody>
                  <a:tcPr>
                    <a:noFill/>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dirty="0"/>
                    </a:p>
                  </a:txBody>
                  <a:tcPr/>
                </a:tc>
                <a:extLst>
                  <a:ext uri="{0D108BD9-81ED-4DB2-BD59-A6C34878D82A}">
                    <a16:rowId xmlns:a16="http://schemas.microsoft.com/office/drawing/2014/main" val="4070522501"/>
                  </a:ext>
                </a:extLst>
              </a:tr>
            </a:tbl>
          </a:graphicData>
        </a:graphic>
      </p:graphicFrame>
    </p:spTree>
    <p:extLst>
      <p:ext uri="{BB962C8B-B14F-4D97-AF65-F5344CB8AC3E}">
        <p14:creationId xmlns:p14="http://schemas.microsoft.com/office/powerpoint/2010/main" val="2675967733"/>
      </p:ext>
    </p:extLst>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35496" y="58316"/>
                <a:ext cx="9065706" cy="6741368"/>
              </a:xfrm>
              <a:prstGeom prst="rect">
                <a:avLst/>
              </a:prstGeom>
              <a:ln>
                <a:solidFill>
                  <a:schemeClr val="accent1"/>
                </a:solidFill>
              </a:ln>
            </p:spPr>
            <p:txBody>
              <a:bodyPr/>
              <a:lstStyle/>
              <a:p>
                <a:pPr algn="just">
                  <a:lnSpc>
                    <a:spcPct val="150000"/>
                  </a:lnSpc>
                </a:pPr>
                <a:r>
                  <a:rPr lang="fr-FR" sz="1800" dirty="0">
                    <a:solidFill>
                      <a:srgbClr val="FFFF00"/>
                    </a:solidFill>
                  </a:rPr>
                  <a:t>5. </a:t>
                </a:r>
                <a:r>
                  <a:rPr lang="en-US" sz="1800" dirty="0">
                    <a:solidFill>
                      <a:srgbClr val="FFFF00"/>
                    </a:solidFill>
                  </a:rPr>
                  <a:t>Calculation of the total seismic force:</a:t>
                </a:r>
              </a:p>
              <a:p>
                <a:pPr algn="just">
                  <a:lnSpc>
                    <a:spcPct val="150000"/>
                  </a:lnSpc>
                </a:pPr>
                <a:r>
                  <a:rPr lang="en-US" sz="1800" dirty="0"/>
                  <a:t>The total seismic force, V, applied at the base of the structure, must be calculated successively in two orthogonal horizontal directions, according to Equation:</a:t>
                </a:r>
              </a:p>
              <a:p>
                <a:pPr algn="just">
                  <a:lnSpc>
                    <a:spcPct val="150000"/>
                  </a:lnSpc>
                </a:pPr>
                <a:r>
                  <a:rPr lang="en-US" sz="1800" dirty="0"/>
                  <a:t>ad/g (T0): The ordinate of the design spectrum (see § 3.3.3) ;</a:t>
                </a:r>
              </a:p>
              <a:p>
                <a:pPr algn="just">
                  <a:lnSpc>
                    <a:spcPct val="150000"/>
                  </a:lnSpc>
                </a:pPr>
                <a:r>
                  <a:rPr lang="en-US" sz="1800" dirty="0"/>
                  <a:t>T0: Fundamental vibration period of the building for the translational movement in the considered direction (see § 4.2.4);</a:t>
                </a:r>
              </a:p>
              <a:p>
                <a:pPr algn="just">
                  <a:lnSpc>
                    <a:spcPct val="150000"/>
                  </a:lnSpc>
                </a:pPr>
                <a14:m>
                  <m:oMathPara xmlns:m="http://schemas.openxmlformats.org/officeDocument/2006/math">
                    <m:oMathParaPr>
                      <m:jc m:val="left"/>
                    </m:oMathParaPr>
                    <m:oMath xmlns:m="http://schemas.openxmlformats.org/officeDocument/2006/math">
                      <m:r>
                        <a:rPr lang="en-US" sz="1800" i="1" smtClean="0">
                          <a:latin typeface="Cambria Math" panose="02040503050406030204" pitchFamily="18" charset="0"/>
                          <a:ea typeface="Cambria Math" panose="02040503050406030204" pitchFamily="18" charset="0"/>
                        </a:rPr>
                        <m:t>𝜆</m:t>
                      </m:r>
                      <m:r>
                        <a:rPr lang="fr-FR" sz="1800" b="0" i="1" smtClean="0">
                          <a:latin typeface="Cambria Math" panose="02040503050406030204" pitchFamily="18" charset="0"/>
                          <a:ea typeface="Cambria Math" panose="02040503050406030204" pitchFamily="18" charset="0"/>
                        </a:rPr>
                        <m:t>=</m:t>
                      </m:r>
                      <m:d>
                        <m:dPr>
                          <m:begChr m:val="{"/>
                          <m:endChr m:val=""/>
                          <m:ctrlPr>
                            <a:rPr lang="fr-FR" sz="1800" b="0" i="1" smtClean="0">
                              <a:latin typeface="Cambria Math" panose="02040503050406030204" pitchFamily="18" charset="0"/>
                              <a:ea typeface="Cambria Math" panose="02040503050406030204" pitchFamily="18" charset="0"/>
                            </a:rPr>
                          </m:ctrlPr>
                        </m:dPr>
                        <m:e>
                          <m:eqArr>
                            <m:eqArrPr>
                              <m:ctrlPr>
                                <a:rPr lang="fr-FR" sz="1800" b="0" i="1" smtClean="0">
                                  <a:latin typeface="Cambria Math" panose="02040503050406030204" pitchFamily="18" charset="0"/>
                                  <a:ea typeface="Cambria Math" panose="02040503050406030204" pitchFamily="18" charset="0"/>
                                </a:rPr>
                              </m:ctrlPr>
                            </m:eqArrPr>
                            <m:e>
                              <m:r>
                                <a:rPr lang="fr-FR" sz="1800" b="0" i="1" smtClean="0">
                                  <a:latin typeface="Cambria Math" panose="02040503050406030204" pitchFamily="18" charset="0"/>
                                  <a:ea typeface="Cambria Math" panose="02040503050406030204" pitchFamily="18" charset="0"/>
                                </a:rPr>
                                <m:t>0</m:t>
                              </m:r>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ea typeface="Cambria Math" panose="02040503050406030204" pitchFamily="18" charset="0"/>
                                </a:rPr>
                                <m:t>85</m:t>
                              </m:r>
                              <m:r>
                                <a:rPr lang="fr-FR" sz="1800" b="0" i="1" smtClean="0">
                                  <a:latin typeface="Cambria Math" panose="02040503050406030204" pitchFamily="18" charset="0"/>
                                  <a:ea typeface="Cambria Math" panose="02040503050406030204" pitchFamily="18" charset="0"/>
                                </a:rPr>
                                <m:t>  </m:t>
                              </m:r>
                              <m:r>
                                <a:rPr lang="fr-FR" sz="1800" b="0" i="1" smtClean="0">
                                  <a:latin typeface="Cambria Math" panose="02040503050406030204" pitchFamily="18" charset="0"/>
                                  <a:ea typeface="Cambria Math" panose="02040503050406030204" pitchFamily="18" charset="0"/>
                                </a:rPr>
                                <m:t>𝑖𝑓</m:t>
                              </m:r>
                              <m:r>
                                <a:rPr lang="fr-FR" sz="1800" b="0" i="1" smtClean="0">
                                  <a:latin typeface="Cambria Math" panose="02040503050406030204" pitchFamily="18" charset="0"/>
                                  <a:ea typeface="Cambria Math" panose="02040503050406030204" pitchFamily="18" charset="0"/>
                                </a:rPr>
                                <m:t> :</m:t>
                              </m:r>
                              <m:sSub>
                                <m:sSubPr>
                                  <m:ctrlPr>
                                    <a:rPr lang="fr-FR" sz="1800" b="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𝑇</m:t>
                                  </m:r>
                                </m:e>
                                <m:sub>
                                  <m:r>
                                    <a:rPr lang="fr-FR" sz="1800" b="0" i="1" smtClean="0">
                                      <a:latin typeface="Cambria Math" panose="02040503050406030204" pitchFamily="18" charset="0"/>
                                      <a:ea typeface="Cambria Math" panose="02040503050406030204" pitchFamily="18" charset="0"/>
                                    </a:rPr>
                                    <m:t>0</m:t>
                                  </m:r>
                                </m:sub>
                              </m:sSub>
                              <m:r>
                                <a:rPr lang="fr-FR" sz="1800" b="0" i="1" smtClean="0">
                                  <a:latin typeface="Cambria Math" panose="02040503050406030204" pitchFamily="18" charset="0"/>
                                  <a:ea typeface="Cambria Math" panose="02040503050406030204" pitchFamily="18" charset="0"/>
                                </a:rPr>
                                <m:t> ≤</m:t>
                              </m:r>
                              <m:sSub>
                                <m:sSubPr>
                                  <m:ctrlPr>
                                    <a:rPr lang="fr-FR" sz="1800" b="0" i="1" smtClean="0">
                                      <a:latin typeface="Cambria Math" panose="02040503050406030204" pitchFamily="18" charset="0"/>
                                      <a:ea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ea typeface="Cambria Math" panose="02040503050406030204" pitchFamily="18" charset="0"/>
                                    </a:rPr>
                                    <m:t>2</m:t>
                                  </m:r>
                                  <m:r>
                                    <a:rPr lang="fr-FR" sz="1800" b="0" i="1" smtClean="0">
                                      <a:latin typeface="Cambria Math" panose="02040503050406030204" pitchFamily="18" charset="0"/>
                                      <a:ea typeface="Cambria Math" panose="02040503050406030204" pitchFamily="18" charset="0"/>
                                    </a:rPr>
                                    <m:t>𝑇</m:t>
                                  </m:r>
                                </m:e>
                                <m:sub>
                                  <m:r>
                                    <a:rPr lang="fr-FR" sz="1800" b="0" i="1" smtClean="0">
                                      <a:latin typeface="Cambria Math" panose="02040503050406030204" pitchFamily="18" charset="0"/>
                                      <a:ea typeface="Cambria Math" panose="02040503050406030204" pitchFamily="18" charset="0"/>
                                    </a:rPr>
                                    <m:t>2</m:t>
                                  </m:r>
                                </m:sub>
                              </m:sSub>
                              <m:r>
                                <a:rPr lang="fr-FR" sz="1800" b="0" i="1" smtClean="0">
                                  <a:latin typeface="Cambria Math" panose="02040503050406030204" pitchFamily="18" charset="0"/>
                                  <a:ea typeface="Cambria Math" panose="02040503050406030204" pitchFamily="18" charset="0"/>
                                </a:rPr>
                                <m:t>)</m:t>
                              </m:r>
                              <m:r>
                                <m:rPr>
                                  <m:nor/>
                                </m:rPr>
                                <a:rPr lang="en-US" sz="1800"/>
                                <m:t>and</m:t>
                              </m:r>
                              <m:r>
                                <m:rPr>
                                  <m:nor/>
                                </m:rPr>
                                <a:rPr lang="en-US" sz="1800"/>
                                <m:t> </m:t>
                              </m:r>
                              <m:r>
                                <m:rPr>
                                  <m:nor/>
                                </m:rPr>
                                <a:rPr lang="en-US" sz="1800"/>
                                <m:t>if</m:t>
                              </m:r>
                              <m:r>
                                <m:rPr>
                                  <m:nor/>
                                </m:rPr>
                                <a:rPr lang="en-US" sz="1800"/>
                                <m:t> </m:t>
                              </m:r>
                              <m:r>
                                <m:rPr>
                                  <m:nor/>
                                </m:rPr>
                                <a:rPr lang="en-US" sz="1800"/>
                                <m:t>the</m:t>
                              </m:r>
                              <m:r>
                                <m:rPr>
                                  <m:nor/>
                                </m:rPr>
                                <a:rPr lang="en-US" sz="1800"/>
                                <m:t> </m:t>
                              </m:r>
                              <m:r>
                                <m:rPr>
                                  <m:nor/>
                                </m:rPr>
                                <a:rPr lang="en-US" sz="1800"/>
                                <m:t>building</m:t>
                              </m:r>
                              <m:r>
                                <m:rPr>
                                  <m:nor/>
                                </m:rPr>
                                <a:rPr lang="en-US" sz="1800"/>
                                <m:t> </m:t>
                              </m:r>
                              <m:r>
                                <m:rPr>
                                  <m:nor/>
                                </m:rPr>
                                <a:rPr lang="en-US" sz="1800"/>
                                <m:t>has</m:t>
                              </m:r>
                              <m:r>
                                <m:rPr>
                                  <m:nor/>
                                </m:rPr>
                                <a:rPr lang="en-US" sz="1800"/>
                                <m:t> </m:t>
                              </m:r>
                              <m:r>
                                <m:rPr>
                                  <m:nor/>
                                </m:rPr>
                                <a:rPr lang="en-US" sz="1800"/>
                                <m:t>more</m:t>
                              </m:r>
                              <m:r>
                                <m:rPr>
                                  <m:nor/>
                                </m:rPr>
                                <a:rPr lang="en-US" sz="1800"/>
                                <m:t> </m:t>
                              </m:r>
                              <m:r>
                                <m:rPr>
                                  <m:nor/>
                                </m:rPr>
                                <a:rPr lang="en-US" sz="1800"/>
                                <m:t>than</m:t>
                              </m:r>
                              <m:r>
                                <m:rPr>
                                  <m:nor/>
                                </m:rPr>
                                <a:rPr lang="en-US" sz="1800"/>
                                <m:t> </m:t>
                              </m:r>
                              <m:r>
                                <m:rPr>
                                  <m:nor/>
                                </m:rPr>
                                <a:rPr lang="en-US" sz="1800"/>
                                <m:t>2 </m:t>
                              </m:r>
                              <m:r>
                                <m:rPr>
                                  <m:nor/>
                                </m:rPr>
                                <a:rPr lang="en-US" sz="1800"/>
                                <m:t>floors</m:t>
                              </m:r>
                              <m:r>
                                <m:rPr>
                                  <m:nor/>
                                </m:rPr>
                                <a:rPr lang="en-US" sz="1800"/>
                                <m:t>.</m:t>
                              </m:r>
                            </m:e>
                            <m:e>
                              <m:r>
                                <a:rPr lang="fr-FR" sz="1800" b="0" i="1" smtClean="0">
                                  <a:latin typeface="Cambria Math" panose="02040503050406030204" pitchFamily="18" charset="0"/>
                                  <a:ea typeface="Cambria Math" panose="02040503050406030204" pitchFamily="18" charset="0"/>
                                </a:rPr>
                                <m:t>1</m:t>
                              </m:r>
                              <m:r>
                                <m:rPr>
                                  <m:nor/>
                                </m:rPr>
                                <a:rPr lang="fr-FR" sz="1800"/>
                                <m:t>otherwise</m:t>
                              </m:r>
                            </m:e>
                          </m:eqArr>
                        </m:e>
                      </m:d>
                    </m:oMath>
                  </m:oMathPara>
                </a14:m>
                <a:endParaRPr lang="en-US" sz="1800" dirty="0"/>
              </a:p>
              <a:p>
                <a:pPr algn="just">
                  <a:lnSpc>
                    <a:spcPct val="150000"/>
                  </a:lnSpc>
                </a:pPr>
                <a:r>
                  <a:rPr lang="en-US" sz="1800" dirty="0">
                    <a:solidFill>
                      <a:srgbClr val="FF0000"/>
                    </a:solidFill>
                  </a:rPr>
                  <a:t>Commentary:</a:t>
                </a:r>
                <a:r>
                  <a:rPr lang="en-US" sz="1800" dirty="0"/>
                  <a:t> The coefficient λ reflects the fact that, in buildings with at least 3 floors and degrees of freedom for translation in each horizontal direction, the effective modal mass of the first (fundamental) mode is, on average, 15% less than the total mass of the building.</a:t>
                </a:r>
              </a:p>
              <a:p>
                <a:pPr algn="just">
                  <a:lnSpc>
                    <a:spcPct val="150000"/>
                  </a:lnSpc>
                </a:pPr>
                <a:r>
                  <a:rPr lang="en-US" sz="1800" dirty="0"/>
                  <a:t>W: Total seismic weight of the building. It is equal to the sum of the weights Wi, calculated at each level “</a:t>
                </a:r>
                <a:r>
                  <a:rPr lang="en-US" sz="1800" dirty="0" err="1"/>
                  <a:t>i</a:t>
                </a:r>
                <a:r>
                  <a:rPr lang="en-US" sz="1800" dirty="0"/>
                  <a:t>":    </a:t>
                </a:r>
                <a14:m>
                  <m:oMath xmlns:m="http://schemas.openxmlformats.org/officeDocument/2006/math">
                    <m:r>
                      <m:rPr>
                        <m:sty m:val="p"/>
                      </m:rPr>
                      <a:rPr lang="en-US" sz="1800" smtClean="0">
                        <a:solidFill>
                          <a:srgbClr val="FF0000"/>
                        </a:solidFill>
                        <a:latin typeface="Cambria Math" panose="02040503050406030204" pitchFamily="18" charset="0"/>
                      </a:rPr>
                      <m:t>W</m:t>
                    </m:r>
                    <m:r>
                      <a:rPr lang="en-US" sz="1800" smtClean="0">
                        <a:solidFill>
                          <a:srgbClr val="FF0000"/>
                        </a:solidFill>
                        <a:latin typeface="Cambria Math" panose="02040503050406030204" pitchFamily="18" charset="0"/>
                      </a:rPr>
                      <m:t>=</m:t>
                    </m:r>
                    <m:nary>
                      <m:naryPr>
                        <m:chr m:val="∑"/>
                        <m:limLoc m:val="undOvr"/>
                        <m:ctrlPr>
                          <a:rPr lang="fr-FR" sz="1800" i="1">
                            <a:solidFill>
                              <a:srgbClr val="FF0000"/>
                            </a:solidFill>
                            <a:latin typeface="Cambria Math" panose="02040503050406030204" pitchFamily="18" charset="0"/>
                          </a:rPr>
                        </m:ctrlPr>
                      </m:naryPr>
                      <m:sub>
                        <m:r>
                          <m:rPr>
                            <m:sty m:val="p"/>
                          </m:rPr>
                          <a:rPr lang="en-US" sz="1800">
                            <a:solidFill>
                              <a:srgbClr val="FF0000"/>
                            </a:solidFill>
                            <a:latin typeface="Cambria Math" panose="02040503050406030204" pitchFamily="18" charset="0"/>
                          </a:rPr>
                          <m:t>i</m:t>
                        </m:r>
                        <m:r>
                          <a:rPr lang="en-US" sz="1800">
                            <a:solidFill>
                              <a:srgbClr val="FF0000"/>
                            </a:solidFill>
                            <a:latin typeface="Cambria Math" panose="02040503050406030204" pitchFamily="18" charset="0"/>
                          </a:rPr>
                          <m:t>=</m:t>
                        </m:r>
                        <m:r>
                          <a:rPr lang="en-US" sz="1800">
                            <a:solidFill>
                              <a:srgbClr val="FF0000"/>
                            </a:solidFill>
                            <a:latin typeface="Cambria Math" panose="02040503050406030204" pitchFamily="18" charset="0"/>
                          </a:rPr>
                          <m:t>1</m:t>
                        </m:r>
                      </m:sub>
                      <m:sup>
                        <m:r>
                          <m:rPr>
                            <m:sty m:val="p"/>
                          </m:rPr>
                          <a:rPr lang="en-US" sz="1800">
                            <a:solidFill>
                              <a:srgbClr val="FF0000"/>
                            </a:solidFill>
                            <a:latin typeface="Cambria Math" panose="02040503050406030204" pitchFamily="18" charset="0"/>
                          </a:rPr>
                          <m:t>n</m:t>
                        </m:r>
                      </m:sup>
                      <m:e>
                        <m:sSub>
                          <m:sSubPr>
                            <m:ctrlPr>
                              <a:rPr lang="fr-FR" sz="1800" i="1">
                                <a:solidFill>
                                  <a:srgbClr val="FF0000"/>
                                </a:solidFill>
                                <a:latin typeface="Cambria Math" panose="02040503050406030204" pitchFamily="18" charset="0"/>
                              </a:rPr>
                            </m:ctrlPr>
                          </m:sSubPr>
                          <m:e>
                            <m:r>
                              <m:rPr>
                                <m:sty m:val="p"/>
                              </m:rPr>
                              <a:rPr lang="en-US" sz="1800">
                                <a:solidFill>
                                  <a:srgbClr val="FF0000"/>
                                </a:solidFill>
                                <a:latin typeface="Cambria Math" panose="02040503050406030204" pitchFamily="18" charset="0"/>
                              </a:rPr>
                              <m:t>W</m:t>
                            </m:r>
                          </m:e>
                          <m:sub>
                            <m:r>
                              <m:rPr>
                                <m:sty m:val="p"/>
                              </m:rPr>
                              <a:rPr lang="en-US" sz="1800">
                                <a:solidFill>
                                  <a:srgbClr val="FF0000"/>
                                </a:solidFill>
                                <a:latin typeface="Cambria Math" panose="02040503050406030204" pitchFamily="18" charset="0"/>
                              </a:rPr>
                              <m:t>i</m:t>
                            </m:r>
                          </m:sub>
                        </m:sSub>
                      </m:e>
                    </m:nary>
                    <m:r>
                      <a:rPr lang="en-US" sz="1800">
                        <a:latin typeface="Cambria Math" panose="02040503050406030204" pitchFamily="18" charset="0"/>
                      </a:rPr>
                      <m:t>          </m:t>
                    </m:r>
                    <m:r>
                      <m:rPr>
                        <m:sty m:val="p"/>
                      </m:rPr>
                      <a:rPr lang="fr-FR" sz="1800" b="0" i="0" smtClean="0">
                        <a:latin typeface="Cambria Math" panose="02040503050406030204" pitchFamily="18" charset="0"/>
                      </a:rPr>
                      <m:t>with</m:t>
                    </m:r>
                    <m:r>
                      <a:rPr lang="en-US" sz="1800">
                        <a:latin typeface="Cambria Math" panose="02040503050406030204" pitchFamily="18" charset="0"/>
                      </a:rPr>
                      <m:t>    </m:t>
                    </m:r>
                    <m:sSub>
                      <m:sSubPr>
                        <m:ctrlPr>
                          <a:rPr lang="fr-FR" sz="1800" i="1" smtClean="0">
                            <a:solidFill>
                              <a:srgbClr val="FF0000"/>
                            </a:solidFill>
                            <a:latin typeface="Cambria Math" panose="02040503050406030204" pitchFamily="18" charset="0"/>
                          </a:rPr>
                        </m:ctrlPr>
                      </m:sSubPr>
                      <m:e>
                        <m:r>
                          <m:rPr>
                            <m:sty m:val="p"/>
                          </m:rPr>
                          <a:rPr lang="en-US" sz="1800">
                            <a:solidFill>
                              <a:srgbClr val="FF0000"/>
                            </a:solidFill>
                            <a:latin typeface="Cambria Math" panose="02040503050406030204" pitchFamily="18" charset="0"/>
                          </a:rPr>
                          <m:t>W</m:t>
                        </m:r>
                      </m:e>
                      <m:sub>
                        <m:r>
                          <m:rPr>
                            <m:sty m:val="p"/>
                          </m:rPr>
                          <a:rPr lang="en-US" sz="1800">
                            <a:solidFill>
                              <a:srgbClr val="FF0000"/>
                            </a:solidFill>
                            <a:latin typeface="Cambria Math" panose="02040503050406030204" pitchFamily="18" charset="0"/>
                          </a:rPr>
                          <m:t>i</m:t>
                        </m:r>
                      </m:sub>
                    </m:sSub>
                    <m:r>
                      <a:rPr lang="en-US" sz="1800">
                        <a:solidFill>
                          <a:srgbClr val="FF0000"/>
                        </a:solidFill>
                        <a:latin typeface="Cambria Math" panose="02040503050406030204" pitchFamily="18" charset="0"/>
                      </a:rPr>
                      <m:t>=</m:t>
                    </m:r>
                    <m:sSub>
                      <m:sSubPr>
                        <m:ctrlPr>
                          <a:rPr lang="fr-FR" sz="1800" i="1">
                            <a:solidFill>
                              <a:srgbClr val="FF0000"/>
                            </a:solidFill>
                            <a:latin typeface="Cambria Math" panose="02040503050406030204" pitchFamily="18" charset="0"/>
                          </a:rPr>
                        </m:ctrlPr>
                      </m:sSubPr>
                      <m:e>
                        <m:r>
                          <m:rPr>
                            <m:sty m:val="p"/>
                          </m:rPr>
                          <a:rPr lang="en-US" sz="1800">
                            <a:solidFill>
                              <a:srgbClr val="FF0000"/>
                            </a:solidFill>
                            <a:latin typeface="Cambria Math" panose="02040503050406030204" pitchFamily="18" charset="0"/>
                          </a:rPr>
                          <m:t>W</m:t>
                        </m:r>
                      </m:e>
                      <m:sub>
                        <m:r>
                          <m:rPr>
                            <m:sty m:val="p"/>
                          </m:rPr>
                          <a:rPr lang="en-US" sz="1800">
                            <a:solidFill>
                              <a:srgbClr val="FF0000"/>
                            </a:solidFill>
                            <a:latin typeface="Cambria Math" panose="02040503050406030204" pitchFamily="18" charset="0"/>
                          </a:rPr>
                          <m:t>Gi</m:t>
                        </m:r>
                      </m:sub>
                    </m:sSub>
                    <m:r>
                      <a:rPr lang="en-US" sz="1800">
                        <a:solidFill>
                          <a:srgbClr val="FF0000"/>
                        </a:solidFill>
                        <a:latin typeface="Cambria Math" panose="02040503050406030204" pitchFamily="18" charset="0"/>
                      </a:rPr>
                      <m:t>+</m:t>
                    </m:r>
                    <m:r>
                      <m:rPr>
                        <m:sty m:val="p"/>
                      </m:rPr>
                      <a:rPr lang="el-GR" sz="1800" i="1" smtClean="0">
                        <a:solidFill>
                          <a:srgbClr val="FF0000"/>
                        </a:solidFill>
                        <a:latin typeface="Cambria Math" panose="02040503050406030204" pitchFamily="18" charset="0"/>
                      </a:rPr>
                      <m:t>ψ</m:t>
                    </m:r>
                    <m:sSub>
                      <m:sSubPr>
                        <m:ctrlPr>
                          <a:rPr lang="fr-FR" sz="1800" i="1">
                            <a:solidFill>
                              <a:srgbClr val="FF0000"/>
                            </a:solidFill>
                            <a:latin typeface="Cambria Math" panose="02040503050406030204" pitchFamily="18" charset="0"/>
                          </a:rPr>
                        </m:ctrlPr>
                      </m:sSubPr>
                      <m:e>
                        <m:r>
                          <m:rPr>
                            <m:sty m:val="p"/>
                          </m:rPr>
                          <a:rPr lang="en-US" sz="1800">
                            <a:solidFill>
                              <a:srgbClr val="FF0000"/>
                            </a:solidFill>
                            <a:latin typeface="Cambria Math" panose="02040503050406030204" pitchFamily="18" charset="0"/>
                          </a:rPr>
                          <m:t>W</m:t>
                        </m:r>
                      </m:e>
                      <m:sub>
                        <m:r>
                          <m:rPr>
                            <m:sty m:val="p"/>
                          </m:rPr>
                          <a:rPr lang="en-US" sz="1800">
                            <a:solidFill>
                              <a:srgbClr val="FF0000"/>
                            </a:solidFill>
                            <a:latin typeface="Cambria Math" panose="02040503050406030204" pitchFamily="18" charset="0"/>
                          </a:rPr>
                          <m:t>Qi</m:t>
                        </m:r>
                      </m:sub>
                    </m:sSub>
                  </m:oMath>
                </a14:m>
                <a:endParaRPr lang="fr-FR" sz="1800" dirty="0"/>
              </a:p>
              <a:p>
                <a:pPr>
                  <a:lnSpc>
                    <a:spcPct val="150000"/>
                  </a:lnSpc>
                </a:pPr>
                <a:r>
                  <a:rPr lang="fr-FR" sz="1800" b="1" dirty="0">
                    <a:solidFill>
                      <a:srgbClr val="00CC66"/>
                    </a:solidFill>
                  </a:rPr>
                  <a:t>W</a:t>
                </a:r>
                <a:r>
                  <a:rPr lang="fr-FR" sz="1800" b="1" baseline="-25000" dirty="0">
                    <a:solidFill>
                      <a:srgbClr val="00CC66"/>
                    </a:solidFill>
                  </a:rPr>
                  <a:t>Gi</a:t>
                </a:r>
                <a:r>
                  <a:rPr lang="fr-FR" sz="1800" b="1" dirty="0"/>
                  <a:t> </a:t>
                </a:r>
                <a:r>
                  <a:rPr lang="fr-FR" sz="1800" dirty="0"/>
                  <a:t>: </a:t>
                </a:r>
                <a:r>
                  <a:rPr lang="en-US" sz="1800" dirty="0"/>
                  <a:t>weight due to the dead loads and loads of the eventual fixed equipment attached to the</a:t>
                </a:r>
              </a:p>
              <a:p>
                <a:pPr>
                  <a:lnSpc>
                    <a:spcPct val="150000"/>
                  </a:lnSpc>
                </a:pPr>
                <a:r>
                  <a:rPr lang="en-US" sz="1800" dirty="0"/>
                  <a:t>structure.</a:t>
                </a:r>
                <a:r>
                  <a:rPr lang="fr-FR" sz="1800" dirty="0"/>
                  <a:t>,</a:t>
                </a:r>
                <a:r>
                  <a:rPr lang="fr-FR" sz="1800" b="1" dirty="0">
                    <a:solidFill>
                      <a:srgbClr val="00CC66"/>
                    </a:solidFill>
                  </a:rPr>
                  <a:t> </a:t>
                </a:r>
                <a:r>
                  <a:rPr lang="fr-FR" sz="1800" b="1" dirty="0" err="1">
                    <a:solidFill>
                      <a:srgbClr val="00CC66"/>
                    </a:solidFill>
                  </a:rPr>
                  <a:t>W</a:t>
                </a:r>
                <a:r>
                  <a:rPr lang="fr-FR" sz="1800" b="1" baseline="-25000" dirty="0" err="1">
                    <a:solidFill>
                      <a:srgbClr val="00CC66"/>
                    </a:solidFill>
                  </a:rPr>
                  <a:t>Qi</a:t>
                </a:r>
                <a:r>
                  <a:rPr lang="fr-FR" sz="1800" b="1" dirty="0">
                    <a:solidFill>
                      <a:srgbClr val="00CC66"/>
                    </a:solidFill>
                  </a:rPr>
                  <a:t> </a:t>
                </a:r>
                <a:r>
                  <a:rPr lang="fr-FR" sz="1800" b="1" dirty="0"/>
                  <a:t>:</a:t>
                </a:r>
                <a:r>
                  <a:rPr lang="fr-FR" sz="1800" dirty="0"/>
                  <a:t> live </a:t>
                </a:r>
                <a:r>
                  <a:rPr lang="fr-FR" sz="1800" dirty="0" err="1"/>
                  <a:t>loads</a:t>
                </a:r>
                <a:endParaRPr lang="fr-FR" sz="1800" dirty="0"/>
              </a:p>
              <a:p>
                <a:pPr>
                  <a:lnSpc>
                    <a:spcPct val="150000"/>
                  </a:lnSpc>
                </a:pPr>
                <a:r>
                  <a:rPr lang="fr-FR" sz="2000" dirty="0">
                    <a:solidFill>
                      <a:srgbClr val="00CC66"/>
                    </a:solidFill>
                  </a:rPr>
                  <a:t>  </a:t>
                </a:r>
                <a:r>
                  <a:rPr lang="el-GR" sz="2000" b="1" dirty="0">
                    <a:solidFill>
                      <a:srgbClr val="00CC66"/>
                    </a:solidFill>
                  </a:rPr>
                  <a:t>ψ</a:t>
                </a:r>
                <a:r>
                  <a:rPr lang="fr-FR" sz="2000" b="1" dirty="0">
                    <a:solidFill>
                      <a:srgbClr val="00CC66"/>
                    </a:solidFill>
                  </a:rPr>
                  <a:t>:</a:t>
                </a:r>
                <a:r>
                  <a:rPr lang="fr-FR" sz="2000" dirty="0">
                    <a:solidFill>
                      <a:srgbClr val="00CC66"/>
                    </a:solidFill>
                  </a:rPr>
                  <a:t> </a:t>
                </a:r>
                <a:r>
                  <a:rPr lang="en-US" sz="1600" dirty="0"/>
                  <a:t>weighting coefficient, depending on the nature and the duration of the live load, given in table 4.5.</a:t>
                </a:r>
                <a:endParaRPr lang="fr-FR" sz="1600" dirty="0"/>
              </a:p>
              <a:p>
                <a:pPr>
                  <a:lnSpc>
                    <a:spcPct val="150000"/>
                  </a:lnSpc>
                </a:pPr>
                <a:endParaRPr lang="en-US" sz="1400" dirty="0"/>
              </a:p>
              <a:p>
                <a:pPr algn="just">
                  <a:lnSpc>
                    <a:spcPct val="150000"/>
                  </a:lnSpc>
                </a:pPr>
                <a:endParaRPr lang="fr-FR" sz="1800" dirty="0"/>
              </a:p>
            </p:txBody>
          </p:sp>
        </mc:Choice>
        <mc:Fallback xmlns="">
          <p:sp>
            <p:nvSpPr>
              <p:cNvPr id="4" name="Rectangle 2"/>
              <p:cNvSpPr txBox="1">
                <a:spLocks noRot="1" noChangeAspect="1" noMove="1" noResize="1" noEditPoints="1" noAdjustHandles="1" noChangeArrowheads="1" noChangeShapeType="1" noTextEdit="1"/>
              </p:cNvSpPr>
              <p:nvPr/>
            </p:nvSpPr>
            <p:spPr>
              <a:xfrm>
                <a:off x="35496" y="58316"/>
                <a:ext cx="9065706" cy="6741368"/>
              </a:xfrm>
              <a:prstGeom prst="rect">
                <a:avLst/>
              </a:prstGeom>
              <a:blipFill>
                <a:blip r:embed="rId3"/>
                <a:stretch>
                  <a:fillRect l="-537" r="-470" b="-2349"/>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671386" y="6165304"/>
            <a:ext cx="357808" cy="312057"/>
          </a:xfrm>
        </p:spPr>
        <p:txBody>
          <a:bodyPr/>
          <a:lstStyle/>
          <a:p>
            <a:fld id="{CF4668DC-857F-487D-BFFA-8C0CA5037977}" type="slidenum">
              <a:rPr lang="fr-BE" smtClean="0">
                <a:solidFill>
                  <a:srgbClr val="FFFFFF"/>
                </a:solidFill>
              </a:rPr>
              <a:pPr/>
              <a:t>4</a:t>
            </a:fld>
            <a:endParaRPr lang="fr-BE" dirty="0">
              <a:solidFill>
                <a:srgbClr val="FFFFFF"/>
              </a:solidFill>
            </a:endParaRPr>
          </a:p>
        </p:txBody>
      </p:sp>
      <mc:AlternateContent xmlns:mc="http://schemas.openxmlformats.org/markup-compatibility/2006" xmlns:a14="http://schemas.microsoft.com/office/drawing/2010/main">
        <mc:Choice Requires="a14">
          <p:graphicFrame>
            <p:nvGraphicFramePr>
              <p:cNvPr id="3" name="Tableau 2">
                <a:extLst>
                  <a:ext uri="{FF2B5EF4-FFF2-40B4-BE49-F238E27FC236}">
                    <a16:creationId xmlns:a16="http://schemas.microsoft.com/office/drawing/2014/main" id="{AFB22E76-3BEF-4B34-583B-9F63017CA6DE}"/>
                  </a:ext>
                </a:extLst>
              </p:cNvPr>
              <p:cNvGraphicFramePr>
                <a:graphicFrameLocks noGrp="1"/>
              </p:cNvGraphicFramePr>
              <p:nvPr>
                <p:extLst>
                  <p:ext uri="{D42A27DB-BD31-4B8C-83A1-F6EECF244321}">
                    <p14:modId xmlns:p14="http://schemas.microsoft.com/office/powerpoint/2010/main" val="2635277037"/>
                  </p:ext>
                </p:extLst>
              </p:nvPr>
            </p:nvGraphicFramePr>
            <p:xfrm>
              <a:off x="6588224" y="908720"/>
              <a:ext cx="1800200" cy="845249"/>
            </p:xfrm>
            <a:graphic>
              <a:graphicData uri="http://schemas.openxmlformats.org/drawingml/2006/table">
                <a:tbl>
                  <a:tblPr firstRow="1" firstCol="1" bandRow="1">
                    <a:tableStyleId>{5C22544A-7EE6-4342-B048-85BDC9FD1C3A}</a:tableStyleId>
                  </a:tblPr>
                  <a:tblGrid>
                    <a:gridCol w="1800200">
                      <a:extLst>
                        <a:ext uri="{9D8B030D-6E8A-4147-A177-3AD203B41FA5}">
                          <a16:colId xmlns:a16="http://schemas.microsoft.com/office/drawing/2014/main" val="2229986836"/>
                        </a:ext>
                      </a:extLst>
                    </a:gridCol>
                  </a:tblGrid>
                  <a:tr h="701234">
                    <a:tc>
                      <a:txBody>
                        <a:bodyPr/>
                        <a:lstStyle/>
                        <a:p>
                          <a:pPr algn="just">
                            <a:lnSpc>
                              <a:spcPct val="150000"/>
                            </a:lnSpc>
                          </a:pPr>
                          <a14:m>
                            <m:oMathPara xmlns:m="http://schemas.openxmlformats.org/officeDocument/2006/math">
                              <m:oMathParaPr>
                                <m:jc m:val="centerGroup"/>
                              </m:oMathParaPr>
                              <m:oMath xmlns:m="http://schemas.openxmlformats.org/officeDocument/2006/math">
                                <m:r>
                                  <m:rPr>
                                    <m:sty m:val="p"/>
                                  </m:rPr>
                                  <a:rPr lang="fr-FR" sz="1800" smtClean="0">
                                    <a:solidFill>
                                      <a:sysClr val="windowText" lastClr="000000"/>
                                    </a:solidFill>
                                    <a:effectLst/>
                                    <a:latin typeface="Cambria Math" panose="02040503050406030204" pitchFamily="18" charset="0"/>
                                  </a:rPr>
                                  <m:t>λ</m:t>
                                </m:r>
                                <m:r>
                                  <a:rPr lang="fr-FR" sz="1800" smtClean="0">
                                    <a:solidFill>
                                      <a:sysClr val="windowText" lastClr="000000"/>
                                    </a:solidFill>
                                    <a:effectLst/>
                                    <a:latin typeface="Cambria Math" panose="02040503050406030204" pitchFamily="18" charset="0"/>
                                  </a:rPr>
                                  <m:t>.</m:t>
                                </m:r>
                                <m:f>
                                  <m:fPr>
                                    <m:ctrlPr>
                                      <a:rPr lang="fr-FR" sz="1800" i="1">
                                        <a:solidFill>
                                          <a:sysClr val="windowText" lastClr="000000"/>
                                        </a:solidFill>
                                        <a:effectLst/>
                                        <a:latin typeface="Cambria Math" panose="02040503050406030204" pitchFamily="18" charset="0"/>
                                      </a:rPr>
                                    </m:ctrlPr>
                                  </m:fPr>
                                  <m:num>
                                    <m:sSub>
                                      <m:sSubPr>
                                        <m:ctrlPr>
                                          <a:rPr lang="fr-FR" sz="1800" i="1">
                                            <a:solidFill>
                                              <a:sysClr val="windowText" lastClr="000000"/>
                                            </a:solidFill>
                                            <a:effectLst/>
                                            <a:latin typeface="Cambria Math" panose="02040503050406030204" pitchFamily="18" charset="0"/>
                                          </a:rPr>
                                        </m:ctrlPr>
                                      </m:sSubPr>
                                      <m:e>
                                        <m:r>
                                          <m:rPr>
                                            <m:sty m:val="p"/>
                                          </m:rPr>
                                          <a:rPr lang="fr-FR" sz="1800">
                                            <a:solidFill>
                                              <a:sysClr val="windowText" lastClr="000000"/>
                                            </a:solidFill>
                                            <a:effectLst/>
                                            <a:latin typeface="Cambria Math" panose="02040503050406030204" pitchFamily="18" charset="0"/>
                                          </a:rPr>
                                          <m:t>S</m:t>
                                        </m:r>
                                      </m:e>
                                      <m:sub>
                                        <m:r>
                                          <a:rPr lang="fr-FR" sz="1800">
                                            <a:solidFill>
                                              <a:sysClr val="windowText" lastClr="000000"/>
                                            </a:solidFill>
                                            <a:effectLst/>
                                            <a:latin typeface="Cambria Math" panose="02040503050406030204" pitchFamily="18" charset="0"/>
                                          </a:rPr>
                                          <m:t>𝑎𝑑</m:t>
                                        </m:r>
                                      </m:sub>
                                    </m:sSub>
                                  </m:num>
                                  <m:den>
                                    <m:r>
                                      <m:rPr>
                                        <m:sty m:val="p"/>
                                      </m:rPr>
                                      <a:rPr lang="fr-FR" sz="1800">
                                        <a:solidFill>
                                          <a:sysClr val="windowText" lastClr="000000"/>
                                        </a:solidFill>
                                        <a:effectLst/>
                                        <a:latin typeface="Cambria Math" panose="02040503050406030204" pitchFamily="18" charset="0"/>
                                      </a:rPr>
                                      <m:t>g</m:t>
                                    </m:r>
                                  </m:den>
                                </m:f>
                                <m:d>
                                  <m:dPr>
                                    <m:ctrlPr>
                                      <a:rPr lang="fr-FR" sz="1800" i="1">
                                        <a:solidFill>
                                          <a:sysClr val="windowText" lastClr="000000"/>
                                        </a:solidFill>
                                        <a:effectLst/>
                                        <a:latin typeface="Cambria Math" panose="02040503050406030204" pitchFamily="18" charset="0"/>
                                      </a:rPr>
                                    </m:ctrlPr>
                                  </m:dPr>
                                  <m:e>
                                    <m:sSub>
                                      <m:sSubPr>
                                        <m:ctrlPr>
                                          <a:rPr lang="fr-FR" sz="1800" i="1">
                                            <a:solidFill>
                                              <a:sysClr val="windowText" lastClr="000000"/>
                                            </a:solidFill>
                                            <a:effectLst/>
                                            <a:latin typeface="Cambria Math" panose="02040503050406030204" pitchFamily="18" charset="0"/>
                                          </a:rPr>
                                        </m:ctrlPr>
                                      </m:sSubPr>
                                      <m:e>
                                        <m:r>
                                          <a:rPr lang="fr-FR" sz="1800">
                                            <a:solidFill>
                                              <a:sysClr val="windowText" lastClr="000000"/>
                                            </a:solidFill>
                                            <a:effectLst/>
                                            <a:latin typeface="Cambria Math" panose="02040503050406030204" pitchFamily="18" charset="0"/>
                                          </a:rPr>
                                          <m:t>𝑇</m:t>
                                        </m:r>
                                      </m:e>
                                      <m:sub>
                                        <m:r>
                                          <a:rPr lang="fr-FR" sz="1800">
                                            <a:solidFill>
                                              <a:sysClr val="windowText" lastClr="000000"/>
                                            </a:solidFill>
                                            <a:effectLst/>
                                            <a:latin typeface="Cambria Math" panose="02040503050406030204" pitchFamily="18" charset="0"/>
                                          </a:rPr>
                                          <m:t>0</m:t>
                                        </m:r>
                                      </m:sub>
                                    </m:sSub>
                                  </m:e>
                                </m:d>
                                <m:r>
                                  <a:rPr lang="fr-FR" sz="1800">
                                    <a:solidFill>
                                      <a:sysClr val="windowText" lastClr="000000"/>
                                    </a:solidFill>
                                    <a:effectLst/>
                                    <a:latin typeface="Cambria Math" panose="02040503050406030204" pitchFamily="18" charset="0"/>
                                  </a:rPr>
                                  <m:t>.</m:t>
                                </m:r>
                                <m:r>
                                  <a:rPr lang="fr-FR" sz="1800">
                                    <a:solidFill>
                                      <a:sysClr val="windowText" lastClr="000000"/>
                                    </a:solidFill>
                                    <a:effectLst/>
                                    <a:latin typeface="Cambria Math" panose="02040503050406030204" pitchFamily="18" charset="0"/>
                                  </a:rPr>
                                  <m:t>𝑊</m:t>
                                </m:r>
                              </m:oMath>
                            </m:oMathPara>
                          </a14:m>
                          <a:endParaRPr lang="fr-FR" sz="4000" dirty="0">
                            <a:solidFill>
                              <a:sysClr val="windowText" lastClr="000000"/>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FFFF00"/>
                        </a:solidFill>
                      </a:tcPr>
                    </a:tc>
                    <a:extLst>
                      <a:ext uri="{0D108BD9-81ED-4DB2-BD59-A6C34878D82A}">
                        <a16:rowId xmlns:a16="http://schemas.microsoft.com/office/drawing/2014/main" val="3568959124"/>
                      </a:ext>
                    </a:extLst>
                  </a:tr>
                </a:tbl>
              </a:graphicData>
            </a:graphic>
          </p:graphicFrame>
        </mc:Choice>
        <mc:Fallback xmlns="">
          <p:graphicFrame>
            <p:nvGraphicFramePr>
              <p:cNvPr id="3" name="Tableau 2">
                <a:extLst>
                  <a:ext uri="{FF2B5EF4-FFF2-40B4-BE49-F238E27FC236}">
                    <a16:creationId xmlns:a16="http://schemas.microsoft.com/office/drawing/2014/main" id="{AFB22E76-3BEF-4B34-583B-9F63017CA6DE}"/>
                  </a:ext>
                </a:extLst>
              </p:cNvPr>
              <p:cNvGraphicFramePr>
                <a:graphicFrameLocks noGrp="1"/>
              </p:cNvGraphicFramePr>
              <p:nvPr>
                <p:extLst>
                  <p:ext uri="{D42A27DB-BD31-4B8C-83A1-F6EECF244321}">
                    <p14:modId xmlns:p14="http://schemas.microsoft.com/office/powerpoint/2010/main" val="2635277037"/>
                  </p:ext>
                </p:extLst>
              </p:nvPr>
            </p:nvGraphicFramePr>
            <p:xfrm>
              <a:off x="6588224" y="908720"/>
              <a:ext cx="1800200" cy="845249"/>
            </p:xfrm>
            <a:graphic>
              <a:graphicData uri="http://schemas.openxmlformats.org/drawingml/2006/table">
                <a:tbl>
                  <a:tblPr firstRow="1" firstCol="1" bandRow="1">
                    <a:tableStyleId>{5C22544A-7EE6-4342-B048-85BDC9FD1C3A}</a:tableStyleId>
                  </a:tblPr>
                  <a:tblGrid>
                    <a:gridCol w="1800200">
                      <a:extLst>
                        <a:ext uri="{9D8B030D-6E8A-4147-A177-3AD203B41FA5}">
                          <a16:colId xmlns:a16="http://schemas.microsoft.com/office/drawing/2014/main" val="2229986836"/>
                        </a:ext>
                      </a:extLst>
                    </a:gridCol>
                  </a:tblGrid>
                  <a:tr h="845249">
                    <a:tc>
                      <a:txBody>
                        <a:bodyPr/>
                        <a:lstStyle/>
                        <a:p>
                          <a:endParaRPr lang="fr-FR"/>
                        </a:p>
                      </a:txBody>
                      <a:tcPr marL="0" marR="0" marT="0" marB="0">
                        <a:blipFill>
                          <a:blip r:embed="rId4"/>
                          <a:stretch>
                            <a:fillRect l="-337" t="-719" r="-1347" b="-2878"/>
                          </a:stretch>
                        </a:blipFill>
                      </a:tcPr>
                    </a:tc>
                    <a:extLst>
                      <a:ext uri="{0D108BD9-81ED-4DB2-BD59-A6C34878D82A}">
                        <a16:rowId xmlns:a16="http://schemas.microsoft.com/office/drawing/2014/main" val="3568959124"/>
                      </a:ext>
                    </a:extLst>
                  </a:tr>
                </a:tbl>
              </a:graphicData>
            </a:graphic>
          </p:graphicFrame>
        </mc:Fallback>
      </mc:AlternateContent>
    </p:spTree>
    <p:extLst>
      <p:ext uri="{BB962C8B-B14F-4D97-AF65-F5344CB8AC3E}">
        <p14:creationId xmlns:p14="http://schemas.microsoft.com/office/powerpoint/2010/main" val="2323596969"/>
      </p:ext>
    </p:extLst>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107504" y="44624"/>
                <a:ext cx="8929718" cy="6813376"/>
              </a:xfrm>
              <a:prstGeom prst="rect">
                <a:avLst/>
              </a:prstGeom>
              <a:noFill/>
              <a:ln>
                <a:solidFill>
                  <a:schemeClr val="accent1"/>
                </a:solidFill>
              </a:ln>
            </p:spPr>
            <p:txBody>
              <a:bodyPr/>
              <a:lstStyle/>
              <a:p>
                <a:pPr algn="just">
                  <a:lnSpc>
                    <a:spcPct val="150000"/>
                  </a:lnSpc>
                </a:pPr>
                <a:endParaRPr lang="fr-FR" sz="1800" b="1" dirty="0">
                  <a:solidFill>
                    <a:srgbClr val="FFC000"/>
                  </a:solidFill>
                </a:endParaRPr>
              </a:p>
              <a:p>
                <a:pPr algn="just">
                  <a:lnSpc>
                    <a:spcPct val="150000"/>
                  </a:lnSpc>
                  <a:buFont typeface="Wingdings" panose="05000000000000000000" pitchFamily="2" charset="2"/>
                  <a:buChar char="Ø"/>
                </a:pPr>
                <a:endParaRPr lang="fr-FR" sz="1800" dirty="0"/>
              </a:p>
              <a:p>
                <a:pPr algn="just">
                  <a:lnSpc>
                    <a:spcPct val="150000"/>
                  </a:lnSpc>
                  <a:buFont typeface="Wingdings" panose="05000000000000000000" pitchFamily="2" charset="2"/>
                  <a:buChar char="Ø"/>
                </a:pPr>
                <a:endParaRPr lang="fr-FR" sz="1800" dirty="0"/>
              </a:p>
              <a:p>
                <a:pPr algn="just">
                  <a:lnSpc>
                    <a:spcPct val="150000"/>
                  </a:lnSpc>
                  <a:buFont typeface="Wingdings" panose="05000000000000000000" pitchFamily="2" charset="2"/>
                  <a:buChar char="Ø"/>
                </a:pPr>
                <a:endParaRPr lang="fr-FR" sz="1800" dirty="0"/>
              </a:p>
              <a:p>
                <a:pPr algn="just">
                  <a:lnSpc>
                    <a:spcPct val="150000"/>
                  </a:lnSpc>
                  <a:buFont typeface="Wingdings" panose="05000000000000000000" pitchFamily="2" charset="2"/>
                  <a:buChar char="Ø"/>
                </a:pPr>
                <a:endParaRPr lang="fr-FR" sz="1800" dirty="0"/>
              </a:p>
              <a:p>
                <a:pPr algn="just">
                  <a:lnSpc>
                    <a:spcPct val="150000"/>
                  </a:lnSpc>
                  <a:buFont typeface="Wingdings" panose="05000000000000000000" pitchFamily="2" charset="2"/>
                  <a:buChar char="Ø"/>
                </a:pPr>
                <a:endParaRPr lang="fr-FR" sz="1800" dirty="0"/>
              </a:p>
              <a:p>
                <a:pPr algn="just">
                  <a:lnSpc>
                    <a:spcPct val="150000"/>
                  </a:lnSpc>
                  <a:buFont typeface="Wingdings" panose="05000000000000000000" pitchFamily="2" charset="2"/>
                  <a:buChar char="Ø"/>
                </a:pPr>
                <a:endParaRPr lang="fr-FR" sz="1800" dirty="0"/>
              </a:p>
              <a:p>
                <a:pPr algn="just">
                  <a:lnSpc>
                    <a:spcPct val="150000"/>
                  </a:lnSpc>
                </a:pPr>
                <a:r>
                  <a:rPr lang="en-US" sz="1800" b="1" dirty="0">
                    <a:solidFill>
                      <a:srgbClr val="FFC000"/>
                    </a:solidFill>
                  </a:rPr>
                  <a:t>5.1. Fundamental period of the structure T: </a:t>
                </a:r>
                <a:r>
                  <a:rPr lang="en-US" sz="1800" dirty="0"/>
                  <a:t>Can be estimated from empirical formulas or calculated using analytical or numerical methods:</a:t>
                </a:r>
                <a:r>
                  <a:rPr lang="fr-FR" sz="1800" dirty="0">
                    <a:effectLst/>
                    <a:latin typeface="Times New Roman" panose="02020603050405020304" pitchFamily="18" charset="0"/>
                    <a:ea typeface="Times New Roman" panose="02020603050405020304" pitchFamily="18" charset="0"/>
                  </a:rPr>
                  <a:t> Temp=</a:t>
                </a:r>
                <a14:m>
                  <m:oMath xmlns:m="http://schemas.openxmlformats.org/officeDocument/2006/math">
                    <m:sSub>
                      <m:sSubPr>
                        <m:ctrlPr>
                          <a:rPr lang="fr-FR" sz="1800" i="1">
                            <a:effectLst/>
                            <a:latin typeface="Cambria Math" panose="02040503050406030204" pitchFamily="18" charset="0"/>
                            <a:cs typeface="Times New Roman" panose="02020603050405020304" pitchFamily="18" charset="0"/>
                          </a:rPr>
                        </m:ctrlPr>
                      </m:sSubPr>
                      <m:e>
                        <m:r>
                          <a:rPr lang="fr-FR" sz="1800" b="0" i="1" smtClean="0">
                            <a:effectLst/>
                            <a:latin typeface="Cambria Math" panose="02040503050406030204" pitchFamily="18" charset="0"/>
                            <a:cs typeface="Times New Roman" panose="02020603050405020304" pitchFamily="18" charset="0"/>
                          </a:rPr>
                          <m:t> </m:t>
                        </m:r>
                        <m:r>
                          <a:rPr lang="fr-FR" sz="1800" i="1">
                            <a:effectLst/>
                            <a:latin typeface="Cambria Math" panose="02040503050406030204" pitchFamily="18" charset="0"/>
                            <a:ea typeface="Times New Roman" panose="02020603050405020304" pitchFamily="18" charset="0"/>
                            <a:cs typeface="Times New Roman" panose="02020603050405020304" pitchFamily="18" charset="0"/>
                          </a:rPr>
                          <m:t>𝐶</m:t>
                        </m:r>
                      </m:e>
                      <m:sub>
                        <m:r>
                          <a:rPr lang="fr-FR" sz="1800" i="1">
                            <a:effectLst/>
                            <a:latin typeface="Cambria Math" panose="02040503050406030204" pitchFamily="18" charset="0"/>
                            <a:ea typeface="Times New Roman" panose="02020603050405020304" pitchFamily="18" charset="0"/>
                            <a:cs typeface="Times New Roman" panose="02020603050405020304" pitchFamily="18" charset="0"/>
                          </a:rPr>
                          <m:t>𝑡</m:t>
                        </m:r>
                        <m:r>
                          <a:rPr lang="fr-FR" sz="1800" i="1">
                            <a:effectLst/>
                            <a:latin typeface="Cambria Math" panose="02040503050406030204" pitchFamily="18" charset="0"/>
                            <a:ea typeface="Times New Roman" panose="02020603050405020304" pitchFamily="18" charset="0"/>
                            <a:cs typeface="Times New Roman" panose="02020603050405020304" pitchFamily="18" charset="0"/>
                          </a:rPr>
                          <m:t> </m:t>
                        </m:r>
                      </m:sub>
                    </m:sSub>
                    <m:r>
                      <a:rPr lang="fr-FR" sz="1800" i="1">
                        <a:effectLst/>
                        <a:latin typeface="Cambria Math" panose="02040503050406030204" pitchFamily="18" charset="0"/>
                        <a:ea typeface="Times New Roman" panose="02020603050405020304" pitchFamily="18" charset="0"/>
                        <a:cs typeface="Times New Roman" panose="02020603050405020304" pitchFamily="18" charset="0"/>
                      </a:rPr>
                      <m:t> </m:t>
                    </m:r>
                    <m:sSubSup>
                      <m:sSubSupPr>
                        <m:ctrlPr>
                          <a:rPr lang="fr-FR" sz="1800" i="1" smtClean="0">
                            <a:effectLst/>
                            <a:latin typeface="Cambria Math" panose="02040503050406030204" pitchFamily="18" charset="0"/>
                            <a:cs typeface="Times New Roman" panose="02020603050405020304" pitchFamily="18" charset="0"/>
                          </a:rPr>
                        </m:ctrlPr>
                      </m:sSubSupPr>
                      <m:e>
                        <m:r>
                          <a:rPr lang="fr-FR" sz="1800" i="1">
                            <a:effectLst/>
                            <a:latin typeface="Cambria Math" panose="02040503050406030204" pitchFamily="18" charset="0"/>
                            <a:ea typeface="Times New Roman" panose="02020603050405020304" pitchFamily="18" charset="0"/>
                            <a:cs typeface="Times New Roman" panose="02020603050405020304" pitchFamily="18" charset="0"/>
                          </a:rPr>
                          <m:t>h</m:t>
                        </m:r>
                      </m:e>
                      <m:sub>
                        <m:r>
                          <a:rPr lang="fr-FR" sz="1800" i="1">
                            <a:effectLst/>
                            <a:latin typeface="Cambria Math" panose="02040503050406030204" pitchFamily="18" charset="0"/>
                            <a:ea typeface="Times New Roman" panose="02020603050405020304" pitchFamily="18" charset="0"/>
                            <a:cs typeface="Times New Roman" panose="02020603050405020304" pitchFamily="18" charset="0"/>
                          </a:rPr>
                          <m:t>𝑛</m:t>
                        </m:r>
                      </m:sub>
                      <m:sup>
                        <m:f>
                          <m:fPr>
                            <m:type m:val="skw"/>
                            <m:ctrlPr>
                              <a:rPr lang="fr-FR" sz="1800" i="1" smtClean="0">
                                <a:effectLst/>
                                <a:latin typeface="Cambria Math" panose="02040503050406030204" pitchFamily="18" charset="0"/>
                                <a:cs typeface="Times New Roman" panose="02020603050405020304" pitchFamily="18" charset="0"/>
                              </a:rPr>
                            </m:ctrlPr>
                          </m:fPr>
                          <m:num>
                            <m:r>
                              <a:rPr lang="fr-FR" sz="1800" b="0" i="1" smtClean="0">
                                <a:effectLst/>
                                <a:latin typeface="Cambria Math" panose="02040503050406030204" pitchFamily="18" charset="0"/>
                                <a:cs typeface="Times New Roman" panose="02020603050405020304" pitchFamily="18" charset="0"/>
                              </a:rPr>
                              <m:t>3</m:t>
                            </m:r>
                          </m:num>
                          <m:den>
                            <m:r>
                              <a:rPr lang="fr-FR" sz="1800" b="0" i="1" smtClean="0">
                                <a:effectLst/>
                                <a:latin typeface="Cambria Math" panose="02040503050406030204" pitchFamily="18" charset="0"/>
                                <a:cs typeface="Times New Roman" panose="02020603050405020304" pitchFamily="18" charset="0"/>
                              </a:rPr>
                              <m:t>4</m:t>
                            </m:r>
                          </m:den>
                        </m:f>
                      </m:sup>
                    </m:sSubSup>
                  </m:oMath>
                </a14:m>
                <a:endParaRPr lang="en-US" sz="1800" dirty="0"/>
              </a:p>
              <a:p>
                <a:pPr>
                  <a:lnSpc>
                    <a:spcPct val="150000"/>
                  </a:lnSpc>
                </a:pPr>
                <a:r>
                  <a:rPr lang="en-US" sz="1800" b="1" dirty="0" err="1"/>
                  <a:t>hn</a:t>
                </a:r>
                <a:r>
                  <a:rPr lang="en-US" sz="1800" b="1" dirty="0"/>
                  <a:t>: </a:t>
                </a:r>
                <a:r>
                  <a:rPr lang="en-US" sz="1800" dirty="0"/>
                  <a:t>height measured in meters from the basis of the structure to the top of the last level (n).</a:t>
                </a:r>
                <a:endParaRPr lang="en-US" sz="2000" dirty="0"/>
              </a:p>
              <a:p>
                <a:pPr algn="just">
                  <a:lnSpc>
                    <a:spcPct val="150000"/>
                  </a:lnSpc>
                </a:pPr>
                <a:r>
                  <a:rPr lang="en-US" sz="1800" b="1" dirty="0"/>
                  <a:t>Ct</a:t>
                </a:r>
                <a:r>
                  <a:rPr lang="en-US" sz="1800" dirty="0"/>
                  <a:t>: coefficient, function of the lateral force resisting system and of the type of infill</a:t>
                </a:r>
                <a:br>
                  <a:rPr lang="fr-FR" sz="1800" dirty="0"/>
                </a:br>
                <a:br>
                  <a:rPr lang="fr-FR" sz="1800" dirty="0"/>
                </a:br>
                <a:endParaRPr lang="fr-FR" sz="1800" dirty="0"/>
              </a:p>
              <a:p>
                <a:pPr marL="342900" indent="-342900" algn="just">
                  <a:lnSpc>
                    <a:spcPct val="150000"/>
                  </a:lnSpc>
                  <a:buFont typeface="Wingdings" panose="05000000000000000000" pitchFamily="2" charset="2"/>
                  <a:buChar char="ü"/>
                </a:pPr>
                <a:endParaRPr lang="fr-FR" sz="1800" dirty="0"/>
              </a:p>
              <a:p>
                <a:pPr>
                  <a:lnSpc>
                    <a:spcPct val="150000"/>
                  </a:lnSpc>
                </a:pPr>
                <a:endParaRPr lang="fr-FR" sz="2000" b="1" dirty="0">
                  <a:solidFill>
                    <a:srgbClr val="FFFF00"/>
                  </a:solidFill>
                </a:endParaRPr>
              </a:p>
              <a:p>
                <a:pPr>
                  <a:lnSpc>
                    <a:spcPct val="150000"/>
                  </a:lnSpc>
                </a:pPr>
                <a:endParaRPr lang="fr-FR" sz="2000" dirty="0"/>
              </a:p>
              <a:p>
                <a:pPr>
                  <a:lnSpc>
                    <a:spcPct val="150000"/>
                  </a:lnSpc>
                </a:pPr>
                <a:endParaRPr lang="fr-FR" sz="2000" dirty="0"/>
              </a:p>
            </p:txBody>
          </p:sp>
        </mc:Choice>
        <mc:Fallback xmlns="">
          <p:sp>
            <p:nvSpPr>
              <p:cNvPr id="4" name="Rectangle 2"/>
              <p:cNvSpPr txBox="1">
                <a:spLocks noRot="1" noChangeAspect="1" noMove="1" noResize="1" noEditPoints="1" noAdjustHandles="1" noChangeArrowheads="1" noChangeShapeType="1" noTextEdit="1"/>
              </p:cNvSpPr>
              <p:nvPr/>
            </p:nvSpPr>
            <p:spPr>
              <a:xfrm>
                <a:off x="107504" y="44624"/>
                <a:ext cx="8929718" cy="6813376"/>
              </a:xfrm>
              <a:prstGeom prst="rect">
                <a:avLst/>
              </a:prstGeom>
              <a:blipFill>
                <a:blip r:embed="rId3"/>
                <a:stretch>
                  <a:fillRect l="-546" r="-546"/>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532440" y="6400800"/>
            <a:ext cx="504056" cy="457200"/>
          </a:xfrm>
        </p:spPr>
        <p:txBody>
          <a:bodyPr/>
          <a:lstStyle/>
          <a:p>
            <a:fld id="{CF4668DC-857F-487D-BFFA-8C0CA5037977}" type="slidenum">
              <a:rPr lang="fr-BE" smtClean="0">
                <a:solidFill>
                  <a:srgbClr val="FFFFFF"/>
                </a:solidFill>
              </a:rPr>
              <a:pPr/>
              <a:t>5</a:t>
            </a:fld>
            <a:endParaRPr lang="fr-BE" dirty="0">
              <a:solidFill>
                <a:srgbClr val="FFFFFF"/>
              </a:solidFill>
            </a:endParaRPr>
          </a:p>
        </p:txBody>
      </p:sp>
      <p:graphicFrame>
        <p:nvGraphicFramePr>
          <p:cNvPr id="2" name="Tableau 1">
            <a:extLst>
              <a:ext uri="{FF2B5EF4-FFF2-40B4-BE49-F238E27FC236}">
                <a16:creationId xmlns:a16="http://schemas.microsoft.com/office/drawing/2014/main" id="{9B4E6FE2-B2B9-247D-B0FB-DFD3A91AA5B9}"/>
              </a:ext>
            </a:extLst>
          </p:cNvPr>
          <p:cNvGraphicFramePr>
            <a:graphicFrameLocks noGrp="1"/>
          </p:cNvGraphicFramePr>
          <p:nvPr>
            <p:extLst>
              <p:ext uri="{D42A27DB-BD31-4B8C-83A1-F6EECF244321}">
                <p14:modId xmlns:p14="http://schemas.microsoft.com/office/powerpoint/2010/main" val="4001886776"/>
              </p:ext>
            </p:extLst>
          </p:nvPr>
        </p:nvGraphicFramePr>
        <p:xfrm>
          <a:off x="328960" y="116632"/>
          <a:ext cx="7632848" cy="2983675"/>
        </p:xfrm>
        <a:graphic>
          <a:graphicData uri="http://schemas.openxmlformats.org/drawingml/2006/table">
            <a:tbl>
              <a:tblPr firstRow="1" firstCol="1" lastRow="1" lastCol="1" bandRow="1" bandCol="1">
                <a:tableStyleId>{5940675A-B579-460E-94D1-54222C63F5DA}</a:tableStyleId>
              </a:tblPr>
              <a:tblGrid>
                <a:gridCol w="496599">
                  <a:extLst>
                    <a:ext uri="{9D8B030D-6E8A-4147-A177-3AD203B41FA5}">
                      <a16:colId xmlns:a16="http://schemas.microsoft.com/office/drawing/2014/main" val="2411901713"/>
                    </a:ext>
                  </a:extLst>
                </a:gridCol>
                <a:gridCol w="6604794">
                  <a:extLst>
                    <a:ext uri="{9D8B030D-6E8A-4147-A177-3AD203B41FA5}">
                      <a16:colId xmlns:a16="http://schemas.microsoft.com/office/drawing/2014/main" val="1957979407"/>
                    </a:ext>
                  </a:extLst>
                </a:gridCol>
                <a:gridCol w="531455">
                  <a:extLst>
                    <a:ext uri="{9D8B030D-6E8A-4147-A177-3AD203B41FA5}">
                      <a16:colId xmlns:a16="http://schemas.microsoft.com/office/drawing/2014/main" val="3220701268"/>
                    </a:ext>
                  </a:extLst>
                </a:gridCol>
              </a:tblGrid>
              <a:tr h="276702">
                <a:tc>
                  <a:txBody>
                    <a:bodyPr/>
                    <a:lstStyle/>
                    <a:p>
                      <a:pPr marL="75565">
                        <a:lnSpc>
                          <a:spcPts val="1180"/>
                        </a:lnSpc>
                      </a:pPr>
                      <a:endParaRPr lang="fr-FR" sz="1600" spc="-25" dirty="0">
                        <a:effectLst/>
                      </a:endParaRPr>
                    </a:p>
                    <a:p>
                      <a:pPr marL="75565">
                        <a:lnSpc>
                          <a:spcPts val="1180"/>
                        </a:lnSpc>
                      </a:pPr>
                      <a:r>
                        <a:rPr lang="fr-FR" sz="1600" b="1" spc="-25" dirty="0">
                          <a:effectLst/>
                        </a:rPr>
                        <a:t>Case</a:t>
                      </a:r>
                      <a:endParaRPr lang="fr-FR" sz="1600" b="1"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00CC66"/>
                    </a:solidFill>
                  </a:tcPr>
                </a:tc>
                <a:tc>
                  <a:txBody>
                    <a:bodyPr/>
                    <a:lstStyle/>
                    <a:p>
                      <a:pPr marL="158750">
                        <a:lnSpc>
                          <a:spcPts val="1180"/>
                        </a:lnSpc>
                      </a:pPr>
                      <a:endParaRPr lang="fr-FR" sz="1600" spc="-20" dirty="0">
                        <a:effectLst/>
                      </a:endParaRPr>
                    </a:p>
                    <a:p>
                      <a:pPr marL="158750" algn="ctr">
                        <a:lnSpc>
                          <a:spcPts val="1180"/>
                        </a:lnSpc>
                      </a:pPr>
                      <a:r>
                        <a:rPr lang="fr-FR" sz="1600" b="1" spc="-20" dirty="0">
                          <a:effectLst/>
                        </a:rPr>
                        <a:t>Type</a:t>
                      </a:r>
                      <a:r>
                        <a:rPr lang="fr-FR" sz="1600" b="1" spc="-40" dirty="0">
                          <a:effectLst/>
                        </a:rPr>
                        <a:t> </a:t>
                      </a:r>
                      <a:r>
                        <a:rPr lang="fr-FR" sz="1600" b="1" spc="-10" dirty="0">
                          <a:effectLst/>
                        </a:rPr>
                        <a:t>d’ouvrage</a:t>
                      </a:r>
                      <a:endParaRPr lang="fr-FR" sz="1600" b="1"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00B0F0"/>
                    </a:solidFill>
                  </a:tcPr>
                </a:tc>
                <a:tc>
                  <a:txBody>
                    <a:bodyPr/>
                    <a:lstStyle/>
                    <a:p>
                      <a:pPr marL="80645">
                        <a:lnSpc>
                          <a:spcPts val="1240"/>
                        </a:lnSpc>
                      </a:pPr>
                      <a:endParaRPr lang="fr-FR" sz="1600" spc="-50" dirty="0">
                        <a:effectLst/>
                      </a:endParaRPr>
                    </a:p>
                    <a:p>
                      <a:pPr marL="80645">
                        <a:lnSpc>
                          <a:spcPts val="1240"/>
                        </a:lnSpc>
                      </a:pPr>
                      <a:r>
                        <a:rPr lang="fr-FR" sz="2000" spc="-50" dirty="0">
                          <a:effectLst/>
                        </a:rPr>
                        <a:t>ψ</a:t>
                      </a:r>
                      <a:endParaRPr lang="fr-FR" sz="20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solidFill>
                      <a:srgbClr val="00CC66"/>
                    </a:solidFill>
                  </a:tcPr>
                </a:tc>
                <a:extLst>
                  <a:ext uri="{0D108BD9-81ED-4DB2-BD59-A6C34878D82A}">
                    <a16:rowId xmlns:a16="http://schemas.microsoft.com/office/drawing/2014/main" val="2044450662"/>
                  </a:ext>
                </a:extLst>
              </a:tr>
              <a:tr h="277578">
                <a:tc>
                  <a:txBody>
                    <a:bodyPr/>
                    <a:lstStyle/>
                    <a:p>
                      <a:pPr marL="65405" algn="ctr">
                        <a:lnSpc>
                          <a:spcPts val="1170"/>
                        </a:lnSpc>
                      </a:pPr>
                      <a:endParaRPr lang="fr-FR" sz="1600" spc="-50" dirty="0">
                        <a:effectLst/>
                      </a:endParaRPr>
                    </a:p>
                    <a:p>
                      <a:pPr marL="65405" algn="ctr">
                        <a:lnSpc>
                          <a:spcPts val="1170"/>
                        </a:lnSpc>
                      </a:pPr>
                      <a:r>
                        <a:rPr lang="fr-FR" sz="1600" spc="-50" dirty="0">
                          <a:effectLst/>
                        </a:rPr>
                        <a:t>1</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163195" algn="l">
                        <a:lnSpc>
                          <a:spcPts val="1170"/>
                        </a:lnSpc>
                      </a:pPr>
                      <a:endParaRPr lang="en-US" sz="1600" dirty="0">
                        <a:effectLst/>
                      </a:endParaRPr>
                    </a:p>
                    <a:p>
                      <a:pPr marL="163195" algn="l">
                        <a:lnSpc>
                          <a:spcPts val="1170"/>
                        </a:lnSpc>
                      </a:pPr>
                      <a:r>
                        <a:rPr lang="en-US" sz="1600" dirty="0">
                          <a:effectLst/>
                        </a:rPr>
                        <a:t>Residential buildings, offices, or similar</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80645">
                        <a:lnSpc>
                          <a:spcPts val="1170"/>
                        </a:lnSpc>
                      </a:pPr>
                      <a:endParaRPr lang="fr-FR" sz="1600" spc="-20" dirty="0">
                        <a:effectLst/>
                      </a:endParaRPr>
                    </a:p>
                    <a:p>
                      <a:pPr marL="80645">
                        <a:lnSpc>
                          <a:spcPts val="1170"/>
                        </a:lnSpc>
                      </a:pPr>
                      <a:r>
                        <a:rPr lang="fr-FR" sz="1600" spc="-20" dirty="0">
                          <a:effectLst/>
                        </a:rPr>
                        <a:t>0.20</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1472545049"/>
                  </a:ext>
                </a:extLst>
              </a:tr>
              <a:tr h="285481">
                <a:tc>
                  <a:txBody>
                    <a:bodyPr/>
                    <a:lstStyle/>
                    <a:p>
                      <a:pPr marL="75565" algn="ctr">
                        <a:lnSpc>
                          <a:spcPts val="1255"/>
                        </a:lnSpc>
                      </a:pPr>
                      <a:endParaRPr lang="fr-FR" sz="1600" spc="-50" dirty="0">
                        <a:effectLst/>
                      </a:endParaRPr>
                    </a:p>
                    <a:p>
                      <a:pPr marL="75565" algn="ctr">
                        <a:lnSpc>
                          <a:spcPts val="1255"/>
                        </a:lnSpc>
                      </a:pPr>
                      <a:r>
                        <a:rPr lang="fr-FR" sz="1600" spc="-50" dirty="0">
                          <a:effectLst/>
                        </a:rPr>
                        <a:t>2</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163195" algn="l">
                        <a:lnSpc>
                          <a:spcPts val="1255"/>
                        </a:lnSpc>
                      </a:pPr>
                      <a:endParaRPr lang="en-US" sz="1600" dirty="0">
                        <a:effectLst/>
                      </a:endParaRPr>
                    </a:p>
                    <a:p>
                      <a:pPr marL="163195" algn="l">
                        <a:lnSpc>
                          <a:spcPts val="1255"/>
                        </a:lnSpc>
                      </a:pPr>
                      <a:r>
                        <a:rPr lang="en-US" sz="1600" dirty="0">
                          <a:effectLst/>
                        </a:rPr>
                        <a:t>Buildings temporarily accommodating the public:</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80645">
                        <a:lnSpc>
                          <a:spcPts val="1255"/>
                        </a:lnSpc>
                      </a:pPr>
                      <a:r>
                        <a:rPr lang="fr-FR" sz="1200">
                          <a:effectLst/>
                        </a:rPr>
                        <a:t> </a:t>
                      </a:r>
                      <a:endParaRPr lang="fr-FR" sz="160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2354546492"/>
                  </a:ext>
                </a:extLst>
              </a:tr>
              <a:tr h="425528">
                <a:tc>
                  <a:txBody>
                    <a:bodyPr/>
                    <a:lstStyle/>
                    <a:p>
                      <a:pPr marL="72390" algn="ctr">
                        <a:lnSpc>
                          <a:spcPts val="1255"/>
                        </a:lnSpc>
                      </a:pPr>
                      <a:endParaRPr lang="fr-FR" sz="1600" spc="-25" dirty="0">
                        <a:effectLst/>
                      </a:endParaRPr>
                    </a:p>
                    <a:p>
                      <a:pPr marL="72390" algn="ctr">
                        <a:lnSpc>
                          <a:spcPts val="1255"/>
                        </a:lnSpc>
                      </a:pPr>
                      <a:r>
                        <a:rPr lang="fr-FR" sz="1600" spc="-25" dirty="0">
                          <a:effectLst/>
                        </a:rPr>
                        <a:t>2a</a:t>
                      </a:r>
                    </a:p>
                    <a:p>
                      <a:pPr marL="80645" algn="ctr">
                        <a:lnSpc>
                          <a:spcPts val="1255"/>
                        </a:lnSpc>
                      </a:pPr>
                      <a:r>
                        <a:rPr lang="fr-FR" sz="1100" dirty="0">
                          <a:effectLst/>
                        </a:rPr>
                        <a:t> </a:t>
                      </a:r>
                      <a:endParaRPr lang="fr-FR" sz="1600" dirty="0">
                        <a:effectLst/>
                        <a:latin typeface="Times New Roman" panose="02020603050405020304" pitchFamily="18" charset="0"/>
                        <a:cs typeface="Arial" panose="020B0604020202020204" pitchFamily="34" charset="0"/>
                      </a:endParaRPr>
                    </a:p>
                  </a:txBody>
                  <a:tcPr marL="0" marR="0" marT="0" marB="0" anchor="ctr"/>
                </a:tc>
                <a:tc>
                  <a:txBody>
                    <a:bodyPr/>
                    <a:lstStyle/>
                    <a:p>
                      <a:pPr marL="140335" algn="l">
                        <a:lnSpc>
                          <a:spcPts val="1255"/>
                        </a:lnSpc>
                      </a:pPr>
                      <a:endParaRPr lang="en-US" sz="1600" dirty="0">
                        <a:effectLst/>
                      </a:endParaRPr>
                    </a:p>
                    <a:p>
                      <a:pPr marL="140335" algn="l">
                        <a:lnSpc>
                          <a:spcPts val="1255"/>
                        </a:lnSpc>
                      </a:pPr>
                      <a:r>
                        <a:rPr lang="en-US" sz="1600" dirty="0">
                          <a:effectLst/>
                        </a:rPr>
                        <a:t>Exhibition halls, sports venues, places of worship, meeting rooms with standing areas</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80645">
                        <a:lnSpc>
                          <a:spcPts val="1255"/>
                        </a:lnSpc>
                      </a:pPr>
                      <a:endParaRPr lang="fr-FR" sz="1600" spc="-20" dirty="0">
                        <a:effectLst/>
                      </a:endParaRPr>
                    </a:p>
                    <a:p>
                      <a:pPr marL="80645">
                        <a:lnSpc>
                          <a:spcPts val="1255"/>
                        </a:lnSpc>
                      </a:pPr>
                      <a:r>
                        <a:rPr lang="fr-FR" sz="1600" spc="-20" dirty="0">
                          <a:effectLst/>
                        </a:rPr>
                        <a:t>0.30</a:t>
                      </a:r>
                    </a:p>
                    <a:p>
                      <a:pPr marL="80645">
                        <a:lnSpc>
                          <a:spcPts val="1255"/>
                        </a:lnSpc>
                      </a:pPr>
                      <a:r>
                        <a:rPr lang="fr-FR" sz="1100" dirty="0">
                          <a:effectLst/>
                        </a:rPr>
                        <a:t> </a:t>
                      </a:r>
                      <a:endParaRPr lang="fr-FR" sz="1600" dirty="0">
                        <a:effectLst/>
                        <a:latin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805803416"/>
                  </a:ext>
                </a:extLst>
              </a:tr>
              <a:tr h="420142">
                <a:tc>
                  <a:txBody>
                    <a:bodyPr/>
                    <a:lstStyle/>
                    <a:p>
                      <a:pPr marL="72390" algn="ctr">
                        <a:lnSpc>
                          <a:spcPts val="1255"/>
                        </a:lnSpc>
                        <a:spcBef>
                          <a:spcPts val="5"/>
                        </a:spcBef>
                        <a:spcAft>
                          <a:spcPts val="0"/>
                        </a:spcAft>
                      </a:pPr>
                      <a:endParaRPr lang="fr-FR" sz="1600" spc="-25" dirty="0">
                        <a:effectLst/>
                      </a:endParaRPr>
                    </a:p>
                    <a:p>
                      <a:pPr marL="72390" algn="ctr">
                        <a:lnSpc>
                          <a:spcPts val="1255"/>
                        </a:lnSpc>
                        <a:spcBef>
                          <a:spcPts val="5"/>
                        </a:spcBef>
                        <a:spcAft>
                          <a:spcPts val="0"/>
                        </a:spcAft>
                      </a:pPr>
                      <a:r>
                        <a:rPr lang="fr-FR" sz="1600" spc="-25" dirty="0">
                          <a:effectLst/>
                        </a:rPr>
                        <a:t>2b</a:t>
                      </a:r>
                    </a:p>
                    <a:p>
                      <a:pPr marL="80645" algn="ctr">
                        <a:lnSpc>
                          <a:spcPts val="1255"/>
                        </a:lnSpc>
                      </a:pPr>
                      <a:r>
                        <a:rPr lang="fr-FR" sz="1100" dirty="0">
                          <a:effectLst/>
                        </a:rPr>
                        <a:t> </a:t>
                      </a:r>
                      <a:endParaRPr lang="fr-FR" sz="1600" dirty="0">
                        <a:effectLst/>
                        <a:latin typeface="Times New Roman" panose="02020603050405020304" pitchFamily="18" charset="0"/>
                        <a:cs typeface="Arial" panose="020B0604020202020204" pitchFamily="34" charset="0"/>
                      </a:endParaRPr>
                    </a:p>
                  </a:txBody>
                  <a:tcPr marL="0" marR="0" marT="0" marB="0" anchor="ctr"/>
                </a:tc>
                <a:tc>
                  <a:txBody>
                    <a:bodyPr/>
                    <a:lstStyle/>
                    <a:p>
                      <a:pPr marL="140335" algn="l">
                        <a:lnSpc>
                          <a:spcPts val="1255"/>
                        </a:lnSpc>
                        <a:spcBef>
                          <a:spcPts val="5"/>
                        </a:spcBef>
                        <a:spcAft>
                          <a:spcPts val="0"/>
                        </a:spcAft>
                      </a:pPr>
                      <a:endParaRPr lang="en-US" sz="1600" dirty="0">
                        <a:effectLst/>
                      </a:endParaRPr>
                    </a:p>
                    <a:p>
                      <a:pPr marL="140335" algn="l">
                        <a:lnSpc>
                          <a:spcPts val="1255"/>
                        </a:lnSpc>
                        <a:spcBef>
                          <a:spcPts val="5"/>
                        </a:spcBef>
                        <a:spcAft>
                          <a:spcPts val="0"/>
                        </a:spcAft>
                      </a:pPr>
                      <a:r>
                        <a:rPr lang="en-US" sz="1600" dirty="0">
                          <a:effectLst/>
                        </a:rPr>
                        <a:t>Classrooms, restaurants, dormitories, meeting rooms with seating areas</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80645">
                        <a:lnSpc>
                          <a:spcPts val="1255"/>
                        </a:lnSpc>
                        <a:spcBef>
                          <a:spcPts val="5"/>
                        </a:spcBef>
                      </a:pPr>
                      <a:endParaRPr lang="fr-FR" sz="1600" spc="-20" dirty="0">
                        <a:effectLst/>
                      </a:endParaRPr>
                    </a:p>
                    <a:p>
                      <a:pPr marL="80645">
                        <a:lnSpc>
                          <a:spcPts val="1255"/>
                        </a:lnSpc>
                        <a:spcBef>
                          <a:spcPts val="5"/>
                        </a:spcBef>
                      </a:pPr>
                      <a:r>
                        <a:rPr lang="fr-FR" sz="1600" spc="-20" dirty="0">
                          <a:effectLst/>
                        </a:rPr>
                        <a:t>0.40</a:t>
                      </a:r>
                    </a:p>
                    <a:p>
                      <a:pPr marL="80645">
                        <a:lnSpc>
                          <a:spcPts val="1255"/>
                        </a:lnSpc>
                      </a:pPr>
                      <a:r>
                        <a:rPr lang="fr-FR" sz="1100" dirty="0">
                          <a:effectLst/>
                        </a:rPr>
                        <a:t> </a:t>
                      </a:r>
                      <a:endParaRPr lang="fr-FR" sz="1600" dirty="0">
                        <a:effectLst/>
                        <a:latin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3114061415"/>
                  </a:ext>
                </a:extLst>
              </a:tr>
              <a:tr h="285481">
                <a:tc>
                  <a:txBody>
                    <a:bodyPr/>
                    <a:lstStyle/>
                    <a:p>
                      <a:pPr marL="75565" algn="ctr">
                        <a:lnSpc>
                          <a:spcPts val="1255"/>
                        </a:lnSpc>
                        <a:spcBef>
                          <a:spcPts val="5"/>
                        </a:spcBef>
                        <a:spcAft>
                          <a:spcPts val="0"/>
                        </a:spcAft>
                      </a:pPr>
                      <a:endParaRPr lang="fr-FR" sz="1600" spc="-50" dirty="0">
                        <a:effectLst/>
                      </a:endParaRPr>
                    </a:p>
                    <a:p>
                      <a:pPr marL="75565" algn="ctr">
                        <a:lnSpc>
                          <a:spcPts val="1255"/>
                        </a:lnSpc>
                        <a:spcBef>
                          <a:spcPts val="5"/>
                        </a:spcBef>
                        <a:spcAft>
                          <a:spcPts val="0"/>
                        </a:spcAft>
                      </a:pPr>
                      <a:r>
                        <a:rPr lang="fr-FR" sz="1600" spc="-50" dirty="0">
                          <a:effectLst/>
                        </a:rPr>
                        <a:t>3</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163195" algn="l">
                        <a:lnSpc>
                          <a:spcPts val="1255"/>
                        </a:lnSpc>
                        <a:spcBef>
                          <a:spcPts val="5"/>
                        </a:spcBef>
                        <a:spcAft>
                          <a:spcPts val="0"/>
                        </a:spcAft>
                      </a:pPr>
                      <a:endParaRPr lang="fr-FR" sz="1600" dirty="0">
                        <a:effectLst/>
                      </a:endParaRPr>
                    </a:p>
                    <a:p>
                      <a:pPr marL="163195" algn="l">
                        <a:lnSpc>
                          <a:spcPts val="1255"/>
                        </a:lnSpc>
                        <a:spcBef>
                          <a:spcPts val="5"/>
                        </a:spcBef>
                        <a:spcAft>
                          <a:spcPts val="0"/>
                        </a:spcAft>
                      </a:pPr>
                      <a:r>
                        <a:rPr lang="fr-FR" sz="1600" dirty="0" err="1">
                          <a:effectLst/>
                        </a:rPr>
                        <a:t>Warehouses</a:t>
                      </a:r>
                      <a:r>
                        <a:rPr lang="fr-FR" sz="1600" dirty="0">
                          <a:effectLst/>
                        </a:rPr>
                        <a:t>, hangars</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80645">
                        <a:lnSpc>
                          <a:spcPts val="1255"/>
                        </a:lnSpc>
                        <a:spcBef>
                          <a:spcPts val="5"/>
                        </a:spcBef>
                      </a:pPr>
                      <a:endParaRPr lang="fr-FR" sz="1600" spc="-20" dirty="0">
                        <a:effectLst/>
                      </a:endParaRPr>
                    </a:p>
                    <a:p>
                      <a:pPr marL="80645">
                        <a:lnSpc>
                          <a:spcPts val="1255"/>
                        </a:lnSpc>
                        <a:spcBef>
                          <a:spcPts val="5"/>
                        </a:spcBef>
                      </a:pPr>
                      <a:r>
                        <a:rPr lang="fr-FR" sz="1600" spc="-20" dirty="0">
                          <a:effectLst/>
                        </a:rPr>
                        <a:t>0.50</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1009904829"/>
                  </a:ext>
                </a:extLst>
              </a:tr>
              <a:tr h="285481">
                <a:tc>
                  <a:txBody>
                    <a:bodyPr/>
                    <a:lstStyle/>
                    <a:p>
                      <a:pPr marL="70485" algn="ctr">
                        <a:lnSpc>
                          <a:spcPts val="1255"/>
                        </a:lnSpc>
                      </a:pPr>
                      <a:endParaRPr lang="fr-FR" sz="1600" spc="-50" dirty="0">
                        <a:effectLst/>
                      </a:endParaRPr>
                    </a:p>
                    <a:p>
                      <a:pPr marL="70485" algn="ctr">
                        <a:lnSpc>
                          <a:spcPts val="1255"/>
                        </a:lnSpc>
                      </a:pPr>
                      <a:r>
                        <a:rPr lang="fr-FR" sz="1600" spc="-50" dirty="0">
                          <a:effectLst/>
                        </a:rPr>
                        <a:t>4</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158115" algn="l">
                        <a:lnSpc>
                          <a:spcPts val="1255"/>
                        </a:lnSpc>
                      </a:pPr>
                      <a:endParaRPr lang="fr-FR" sz="1600" dirty="0"/>
                    </a:p>
                    <a:p>
                      <a:pPr marL="158115" algn="l">
                        <a:lnSpc>
                          <a:spcPts val="1255"/>
                        </a:lnSpc>
                      </a:pPr>
                      <a:r>
                        <a:rPr lang="fr-FR" sz="1600" dirty="0"/>
                        <a:t>Archives, </a:t>
                      </a:r>
                      <a:r>
                        <a:rPr lang="fr-FR" sz="1600" dirty="0" err="1"/>
                        <a:t>libraries</a:t>
                      </a:r>
                      <a:r>
                        <a:rPr lang="fr-FR" sz="1600" dirty="0"/>
                        <a:t>, </a:t>
                      </a:r>
                      <a:r>
                        <a:rPr lang="fr-FR" sz="1600" dirty="0" err="1"/>
                        <a:t>reservoirs</a:t>
                      </a:r>
                      <a:r>
                        <a:rPr lang="fr-FR" sz="1600" dirty="0"/>
                        <a:t>, and </a:t>
                      </a:r>
                      <a:r>
                        <a:rPr lang="fr-FR" sz="1600" dirty="0" err="1"/>
                        <a:t>similar</a:t>
                      </a:r>
                      <a:r>
                        <a:rPr lang="fr-FR" sz="1600" dirty="0"/>
                        <a:t> structures</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70485">
                        <a:lnSpc>
                          <a:spcPts val="1255"/>
                        </a:lnSpc>
                      </a:pPr>
                      <a:endParaRPr lang="fr-FR" sz="1600" spc="-20" dirty="0">
                        <a:effectLst/>
                      </a:endParaRPr>
                    </a:p>
                    <a:p>
                      <a:pPr marL="70485">
                        <a:lnSpc>
                          <a:spcPts val="1255"/>
                        </a:lnSpc>
                      </a:pPr>
                      <a:r>
                        <a:rPr lang="fr-FR" sz="1600" spc="-20" dirty="0">
                          <a:effectLst/>
                        </a:rPr>
                        <a:t>1.00</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tc>
                <a:extLst>
                  <a:ext uri="{0D108BD9-81ED-4DB2-BD59-A6C34878D82A}">
                    <a16:rowId xmlns:a16="http://schemas.microsoft.com/office/drawing/2014/main" val="3188027033"/>
                  </a:ext>
                </a:extLst>
              </a:tr>
              <a:tr h="285481">
                <a:tc>
                  <a:txBody>
                    <a:bodyPr/>
                    <a:lstStyle/>
                    <a:p>
                      <a:pPr marL="75565" algn="ctr">
                        <a:lnSpc>
                          <a:spcPts val="1255"/>
                        </a:lnSpc>
                      </a:pPr>
                      <a:endParaRPr lang="fr-FR" sz="1600" spc="-50" dirty="0">
                        <a:effectLst/>
                      </a:endParaRPr>
                    </a:p>
                    <a:p>
                      <a:pPr marL="75565" algn="ctr">
                        <a:lnSpc>
                          <a:spcPts val="1255"/>
                        </a:lnSpc>
                      </a:pPr>
                      <a:r>
                        <a:rPr lang="fr-FR" sz="1600" spc="-50" dirty="0">
                          <a:effectLst/>
                        </a:rPr>
                        <a:t>5</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158115" algn="l">
                        <a:lnSpc>
                          <a:spcPts val="1255"/>
                        </a:lnSpc>
                      </a:pPr>
                      <a:endParaRPr lang="en-US" sz="1600" dirty="0">
                        <a:effectLst/>
                      </a:endParaRPr>
                    </a:p>
                    <a:p>
                      <a:pPr marL="158115" algn="l">
                        <a:lnSpc>
                          <a:spcPts val="1255"/>
                        </a:lnSpc>
                      </a:pPr>
                      <a:r>
                        <a:rPr lang="en-US" sz="1600" dirty="0">
                          <a:effectLst/>
                        </a:rPr>
                        <a:t>Other premises not mentioned above</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tc>
                  <a:txBody>
                    <a:bodyPr/>
                    <a:lstStyle/>
                    <a:p>
                      <a:pPr marL="80645">
                        <a:lnSpc>
                          <a:spcPts val="1255"/>
                        </a:lnSpc>
                      </a:pPr>
                      <a:endParaRPr lang="fr-FR" sz="1600" spc="-20" dirty="0">
                        <a:effectLst/>
                      </a:endParaRPr>
                    </a:p>
                    <a:p>
                      <a:pPr marL="80645">
                        <a:lnSpc>
                          <a:spcPts val="1255"/>
                        </a:lnSpc>
                      </a:pPr>
                      <a:r>
                        <a:rPr lang="fr-FR" sz="1600" spc="-20" dirty="0">
                          <a:effectLst/>
                        </a:rPr>
                        <a:t>0.60</a:t>
                      </a:r>
                      <a:endParaRPr lang="fr-FR" sz="16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0" marR="0" marT="0" marB="0" anchor="ctr"/>
                </a:tc>
                <a:extLst>
                  <a:ext uri="{0D108BD9-81ED-4DB2-BD59-A6C34878D82A}">
                    <a16:rowId xmlns:a16="http://schemas.microsoft.com/office/drawing/2014/main" val="1397088802"/>
                  </a:ext>
                </a:extLst>
              </a:tr>
            </a:tbl>
          </a:graphicData>
        </a:graphic>
      </p:graphicFrame>
      <p:graphicFrame>
        <p:nvGraphicFramePr>
          <p:cNvPr id="8" name="Tableau 7">
            <a:extLst>
              <a:ext uri="{FF2B5EF4-FFF2-40B4-BE49-F238E27FC236}">
                <a16:creationId xmlns:a16="http://schemas.microsoft.com/office/drawing/2014/main" id="{D19C754E-35E2-49D7-CDC5-3C36980DBB40}"/>
              </a:ext>
            </a:extLst>
          </p:cNvPr>
          <p:cNvGraphicFramePr>
            <a:graphicFrameLocks noGrp="1"/>
          </p:cNvGraphicFramePr>
          <p:nvPr>
            <p:extLst>
              <p:ext uri="{D42A27DB-BD31-4B8C-83A1-F6EECF244321}">
                <p14:modId xmlns:p14="http://schemas.microsoft.com/office/powerpoint/2010/main" val="240108864"/>
              </p:ext>
            </p:extLst>
          </p:nvPr>
        </p:nvGraphicFramePr>
        <p:xfrm>
          <a:off x="357477" y="4917440"/>
          <a:ext cx="7813322" cy="1854200"/>
        </p:xfrm>
        <a:graphic>
          <a:graphicData uri="http://schemas.openxmlformats.org/drawingml/2006/table">
            <a:tbl>
              <a:tblPr firstRow="1" bandRow="1">
                <a:tableStyleId>{5940675A-B579-460E-94D1-54222C63F5DA}</a:tableStyleId>
              </a:tblPr>
              <a:tblGrid>
                <a:gridCol w="684530">
                  <a:extLst>
                    <a:ext uri="{9D8B030D-6E8A-4147-A177-3AD203B41FA5}">
                      <a16:colId xmlns:a16="http://schemas.microsoft.com/office/drawing/2014/main" val="2803244668"/>
                    </a:ext>
                  </a:extLst>
                </a:gridCol>
                <a:gridCol w="6264696">
                  <a:extLst>
                    <a:ext uri="{9D8B030D-6E8A-4147-A177-3AD203B41FA5}">
                      <a16:colId xmlns:a16="http://schemas.microsoft.com/office/drawing/2014/main" val="4209102566"/>
                    </a:ext>
                  </a:extLst>
                </a:gridCol>
                <a:gridCol w="864096">
                  <a:extLst>
                    <a:ext uri="{9D8B030D-6E8A-4147-A177-3AD203B41FA5}">
                      <a16:colId xmlns:a16="http://schemas.microsoft.com/office/drawing/2014/main" val="4058263111"/>
                    </a:ext>
                  </a:extLst>
                </a:gridCol>
              </a:tblGrid>
              <a:tr h="370840">
                <a:tc>
                  <a:txBody>
                    <a:bodyPr/>
                    <a:lstStyle/>
                    <a:p>
                      <a:r>
                        <a:rPr lang="fr-FR" dirty="0"/>
                        <a:t>Case</a:t>
                      </a:r>
                    </a:p>
                  </a:txBody>
                  <a:tcPr>
                    <a:solidFill>
                      <a:srgbClr val="00CC66"/>
                    </a:solidFill>
                  </a:tcPr>
                </a:tc>
                <a:tc>
                  <a:txBody>
                    <a:bodyPr/>
                    <a:lstStyle/>
                    <a:p>
                      <a:pPr algn="ctr"/>
                      <a:r>
                        <a:rPr lang="fr-FR" dirty="0" err="1"/>
                        <a:t>Bracing</a:t>
                      </a:r>
                      <a:r>
                        <a:rPr lang="fr-FR" dirty="0"/>
                        <a:t> System </a:t>
                      </a:r>
                    </a:p>
                  </a:txBody>
                  <a:tcPr>
                    <a:solidFill>
                      <a:srgbClr val="FF3300"/>
                    </a:solidFill>
                  </a:tcPr>
                </a:tc>
                <a:tc>
                  <a:txBody>
                    <a:bodyPr/>
                    <a:lstStyle/>
                    <a:p>
                      <a:r>
                        <a:rPr lang="en-US" sz="1800" b="1" dirty="0"/>
                        <a:t>Ct</a:t>
                      </a:r>
                      <a:endParaRPr lang="fr-FR" dirty="0"/>
                    </a:p>
                  </a:txBody>
                  <a:tcPr>
                    <a:solidFill>
                      <a:srgbClr val="00CC66"/>
                    </a:solidFill>
                  </a:tcPr>
                </a:tc>
                <a:extLst>
                  <a:ext uri="{0D108BD9-81ED-4DB2-BD59-A6C34878D82A}">
                    <a16:rowId xmlns:a16="http://schemas.microsoft.com/office/drawing/2014/main" val="1255217366"/>
                  </a:ext>
                </a:extLst>
              </a:tr>
              <a:tr h="370840">
                <a:tc>
                  <a:txBody>
                    <a:bodyPr/>
                    <a:lstStyle/>
                    <a:p>
                      <a:r>
                        <a:rPr lang="fr-FR" dirty="0"/>
                        <a:t>1</a:t>
                      </a:r>
                    </a:p>
                  </a:txBody>
                  <a:tcPr/>
                </a:tc>
                <a:tc>
                  <a:txBody>
                    <a:bodyPr/>
                    <a:lstStyle/>
                    <a:p>
                      <a:r>
                        <a:rPr lang="en-US" dirty="0"/>
                        <a:t>Reinforced concrete space frames without masonry infill</a:t>
                      </a:r>
                      <a:endParaRPr lang="fr-FR" dirty="0"/>
                    </a:p>
                  </a:txBody>
                  <a:tcPr/>
                </a:tc>
                <a:tc>
                  <a:txBody>
                    <a:bodyPr/>
                    <a:lstStyle/>
                    <a:p>
                      <a:r>
                        <a:rPr lang="fr-FR" dirty="0"/>
                        <a:t>0.075</a:t>
                      </a:r>
                    </a:p>
                  </a:txBody>
                  <a:tcPr/>
                </a:tc>
                <a:extLst>
                  <a:ext uri="{0D108BD9-81ED-4DB2-BD59-A6C34878D82A}">
                    <a16:rowId xmlns:a16="http://schemas.microsoft.com/office/drawing/2014/main" val="3627652907"/>
                  </a:ext>
                </a:extLst>
              </a:tr>
              <a:tr h="370840">
                <a:tc>
                  <a:txBody>
                    <a:bodyPr/>
                    <a:lstStyle/>
                    <a:p>
                      <a:r>
                        <a:rPr lang="fr-FR" dirty="0"/>
                        <a:t>2</a:t>
                      </a:r>
                    </a:p>
                  </a:txBody>
                  <a:tcPr/>
                </a:tc>
                <a:tc>
                  <a:txBody>
                    <a:bodyPr/>
                    <a:lstStyle/>
                    <a:p>
                      <a:r>
                        <a:rPr lang="en-US" dirty="0"/>
                        <a:t>Steel space frames without masonry infill</a:t>
                      </a:r>
                      <a:endParaRPr lang="fr-FR" dirty="0"/>
                    </a:p>
                  </a:txBody>
                  <a:tcPr/>
                </a:tc>
                <a:tc>
                  <a:txBody>
                    <a:bodyPr/>
                    <a:lstStyle/>
                    <a:p>
                      <a:r>
                        <a:rPr lang="fr-FR" dirty="0"/>
                        <a:t>0.085</a:t>
                      </a:r>
                    </a:p>
                  </a:txBody>
                  <a:tcPr/>
                </a:tc>
                <a:extLst>
                  <a:ext uri="{0D108BD9-81ED-4DB2-BD59-A6C34878D82A}">
                    <a16:rowId xmlns:a16="http://schemas.microsoft.com/office/drawing/2014/main" val="382070116"/>
                  </a:ext>
                </a:extLst>
              </a:tr>
              <a:tr h="370840">
                <a:tc>
                  <a:txBody>
                    <a:bodyPr/>
                    <a:lstStyle/>
                    <a:p>
                      <a:r>
                        <a:rPr lang="fr-FR" dirty="0"/>
                        <a:t>3</a:t>
                      </a:r>
                    </a:p>
                  </a:txBody>
                  <a:tcPr/>
                </a:tc>
                <a:tc>
                  <a:txBody>
                    <a:bodyPr/>
                    <a:lstStyle/>
                    <a:p>
                      <a:r>
                        <a:rPr lang="en-US" dirty="0"/>
                        <a:t>Reinforced concrete or steel frame structures with masonry infill</a:t>
                      </a:r>
                      <a:endParaRPr lang="fr-FR" dirty="0"/>
                    </a:p>
                  </a:txBody>
                  <a:tcPr/>
                </a:tc>
                <a:tc>
                  <a:txBody>
                    <a:bodyPr/>
                    <a:lstStyle/>
                    <a:p>
                      <a:r>
                        <a:rPr lang="fr-FR" dirty="0"/>
                        <a:t>0.05</a:t>
                      </a:r>
                    </a:p>
                  </a:txBody>
                  <a:tcPr/>
                </a:tc>
                <a:extLst>
                  <a:ext uri="{0D108BD9-81ED-4DB2-BD59-A6C34878D82A}">
                    <a16:rowId xmlns:a16="http://schemas.microsoft.com/office/drawing/2014/main" val="1319544450"/>
                  </a:ext>
                </a:extLst>
              </a:tr>
              <a:tr h="370840">
                <a:tc>
                  <a:txBody>
                    <a:bodyPr/>
                    <a:lstStyle/>
                    <a:p>
                      <a:r>
                        <a:rPr lang="fr-FR" dirty="0"/>
                        <a:t>4</a:t>
                      </a:r>
                    </a:p>
                  </a:txBody>
                  <a:tcPr/>
                </a:tc>
                <a:tc>
                  <a:txBody>
                    <a:bodyPr/>
                    <a:lstStyle/>
                    <a:p>
                      <a:r>
                        <a:rPr lang="fr-FR" dirty="0" err="1"/>
                        <a:t>Other</a:t>
                      </a:r>
                      <a:r>
                        <a:rPr lang="fr-FR" dirty="0"/>
                        <a:t> types of structures</a:t>
                      </a:r>
                    </a:p>
                  </a:txBody>
                  <a:tcPr/>
                </a:tc>
                <a:tc>
                  <a:txBody>
                    <a:bodyPr/>
                    <a:lstStyle/>
                    <a:p>
                      <a:r>
                        <a:rPr lang="fr-FR" dirty="0"/>
                        <a:t>0.05</a:t>
                      </a:r>
                    </a:p>
                  </a:txBody>
                  <a:tcPr/>
                </a:tc>
                <a:extLst>
                  <a:ext uri="{0D108BD9-81ED-4DB2-BD59-A6C34878D82A}">
                    <a16:rowId xmlns:a16="http://schemas.microsoft.com/office/drawing/2014/main" val="1080971185"/>
                  </a:ext>
                </a:extLst>
              </a:tr>
            </a:tbl>
          </a:graphicData>
        </a:graphic>
      </p:graphicFrame>
    </p:spTree>
    <p:extLst>
      <p:ext uri="{BB962C8B-B14F-4D97-AF65-F5344CB8AC3E}">
        <p14:creationId xmlns:p14="http://schemas.microsoft.com/office/powerpoint/2010/main" val="3046812273"/>
      </p:ext>
    </p:extLst>
  </p:cSld>
  <p:clrMapOvr>
    <a:masterClrMapping/>
  </p:clrMapOvr>
  <p:transition>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Rectangle 2"/>
              <p:cNvSpPr txBox="1">
                <a:spLocks noChangeArrowheads="1"/>
              </p:cNvSpPr>
              <p:nvPr/>
            </p:nvSpPr>
            <p:spPr>
              <a:xfrm>
                <a:off x="35496" y="-32015"/>
                <a:ext cx="9108504" cy="6890015"/>
              </a:xfrm>
              <a:prstGeom prst="rect">
                <a:avLst/>
              </a:prstGeom>
              <a:ln>
                <a:solidFill>
                  <a:schemeClr val="accent1"/>
                </a:solidFill>
              </a:ln>
            </p:spPr>
            <p:txBody>
              <a:bodyPr/>
              <a:lstStyle/>
              <a:p>
                <a:pPr algn="just">
                  <a:lnSpc>
                    <a:spcPct val="150000"/>
                  </a:lnSpc>
                </a:pPr>
                <a:r>
                  <a:rPr lang="en-US" sz="1800" dirty="0"/>
                  <a:t>The value of T0 can be calculated using the </a:t>
                </a:r>
                <a:r>
                  <a:rPr lang="en-US" sz="1800" dirty="0">
                    <a:solidFill>
                      <a:srgbClr val="FF0000"/>
                    </a:solidFill>
                  </a:rPr>
                  <a:t>Rayleigh formula </a:t>
                </a:r>
                <a:r>
                  <a:rPr lang="en-US" sz="1800" dirty="0"/>
                  <a:t>or a simplified version of this formula:</a:t>
                </a:r>
              </a:p>
              <a:p>
                <a:pPr algn="just"/>
                <a14:m>
                  <m:oMathPara xmlns:m="http://schemas.openxmlformats.org/officeDocument/2006/math">
                    <m:oMathParaPr>
                      <m:jc m:val="left"/>
                    </m:oMathParaPr>
                    <m:oMath xmlns:m="http://schemas.openxmlformats.org/officeDocument/2006/math">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𝑐𝑎𝑙</m:t>
                          </m:r>
                        </m:sub>
                      </m:sSub>
                      <m:r>
                        <a:rPr lang="fr-FR" sz="1800" b="0" i="1" smtClean="0">
                          <a:latin typeface="Cambria Math" panose="02040503050406030204" pitchFamily="18" charset="0"/>
                        </a:rPr>
                        <m:t>=</m:t>
                      </m:r>
                      <m:r>
                        <a:rPr lang="fr-FR" sz="1800" b="0" i="1" smtClean="0">
                          <a:latin typeface="Cambria Math" panose="02040503050406030204" pitchFamily="18" charset="0"/>
                        </a:rPr>
                        <m:t>2</m:t>
                      </m:r>
                      <m:r>
                        <a:rPr lang="fr-FR" sz="1800" b="0" i="1" smtClean="0">
                          <a:latin typeface="Cambria Math" panose="02040503050406030204" pitchFamily="18" charset="0"/>
                          <a:ea typeface="Cambria Math" panose="02040503050406030204" pitchFamily="18" charset="0"/>
                        </a:rPr>
                        <m:t>𝜋</m:t>
                      </m:r>
                      <m:rad>
                        <m:radPr>
                          <m:degHide m:val="on"/>
                          <m:ctrlPr>
                            <a:rPr lang="fr-FR" sz="1800" b="0" i="1" smtClean="0">
                              <a:latin typeface="Cambria Math" panose="02040503050406030204" pitchFamily="18" charset="0"/>
                            </a:rPr>
                          </m:ctrlPr>
                        </m:radPr>
                        <m:deg/>
                        <m:e>
                          <m:f>
                            <m:fPr>
                              <m:ctrlPr>
                                <a:rPr lang="fr-FR" sz="1800" b="0" i="1" smtClean="0">
                                  <a:latin typeface="Cambria Math" panose="02040503050406030204" pitchFamily="18" charset="0"/>
                                </a:rPr>
                              </m:ctrlPr>
                            </m:fPr>
                            <m:num>
                              <m:nary>
                                <m:naryPr>
                                  <m:chr m:val="∑"/>
                                  <m:subHide m:val="on"/>
                                  <m:supHide m:val="on"/>
                                  <m:ctrlPr>
                                    <a:rPr lang="fr-FR" sz="1800" b="0" i="1" smtClean="0">
                                      <a:latin typeface="Cambria Math" panose="02040503050406030204" pitchFamily="18" charset="0"/>
                                    </a:rPr>
                                  </m:ctrlPr>
                                </m:naryPr>
                                <m:sub/>
                                <m:sup/>
                                <m:e>
                                  <m:d>
                                    <m:dPr>
                                      <m:ctrlPr>
                                        <a:rPr lang="fr-FR" sz="1800" b="0" i="1" smtClean="0">
                                          <a:latin typeface="Cambria Math" panose="02040503050406030204" pitchFamily="18" charset="0"/>
                                        </a:rPr>
                                      </m:ctrlPr>
                                    </m:dPr>
                                    <m:e>
                                      <m:sSub>
                                        <m:sSubPr>
                                          <m:ctrlPr>
                                            <a:rPr lang="fr-FR" sz="1800" i="1">
                                              <a:latin typeface="Cambria Math" panose="02040503050406030204" pitchFamily="18" charset="0"/>
                                            </a:rPr>
                                          </m:ctrlPr>
                                        </m:sSubPr>
                                        <m:e>
                                          <m:r>
                                            <a:rPr lang="fr-FR" sz="1800" i="1">
                                              <a:latin typeface="Cambria Math" panose="02040503050406030204" pitchFamily="18" charset="0"/>
                                            </a:rPr>
                                            <m:t>𝑊</m:t>
                                          </m:r>
                                        </m:e>
                                        <m:sub>
                                          <m:r>
                                            <a:rPr lang="fr-FR" sz="1800" i="1">
                                              <a:latin typeface="Cambria Math" panose="02040503050406030204" pitchFamily="18" charset="0"/>
                                            </a:rPr>
                                            <m:t>𝑖</m:t>
                                          </m:r>
                                        </m:sub>
                                      </m:sSub>
                                      <m:r>
                                        <a:rPr lang="fr-FR" sz="1800" i="1">
                                          <a:latin typeface="Cambria Math" panose="02040503050406030204" pitchFamily="18" charset="0"/>
                                        </a:rPr>
                                        <m:t>.</m:t>
                                      </m:r>
                                      <m:sSup>
                                        <m:sSupPr>
                                          <m:ctrlPr>
                                            <a:rPr lang="fr-FR" sz="1800" i="1">
                                              <a:latin typeface="Cambria Math" panose="02040503050406030204" pitchFamily="18" charset="0"/>
                                            </a:rPr>
                                          </m:ctrlPr>
                                        </m:sSupPr>
                                        <m:e>
                                          <m:sSub>
                                            <m:sSubPr>
                                              <m:ctrlPr>
                                                <a:rPr lang="fr-FR" sz="1800" i="1">
                                                  <a:latin typeface="Cambria Math" panose="02040503050406030204" pitchFamily="18" charset="0"/>
                                                  <a:ea typeface="Cambria Math" panose="02040503050406030204" pitchFamily="18" charset="0"/>
                                                </a:rPr>
                                              </m:ctrlPr>
                                            </m:sSubPr>
                                            <m:e>
                                              <m:r>
                                                <a:rPr lang="fr-FR" sz="1800" i="1">
                                                  <a:latin typeface="Cambria Math" panose="02040503050406030204" pitchFamily="18" charset="0"/>
                                                  <a:ea typeface="Cambria Math" panose="02040503050406030204" pitchFamily="18" charset="0"/>
                                                </a:rPr>
                                                <m:t>𝛿</m:t>
                                              </m:r>
                                            </m:e>
                                            <m:sub>
                                              <m:r>
                                                <a:rPr lang="fr-FR" sz="1800" i="1">
                                                  <a:latin typeface="Cambria Math" panose="02040503050406030204" pitchFamily="18" charset="0"/>
                                                  <a:ea typeface="Cambria Math" panose="02040503050406030204" pitchFamily="18" charset="0"/>
                                                </a:rPr>
                                                <m:t>𝑖</m:t>
                                              </m:r>
                                            </m:sub>
                                          </m:sSub>
                                        </m:e>
                                        <m:sup>
                                          <m:r>
                                            <a:rPr lang="fr-FR" sz="1800" i="1">
                                              <a:latin typeface="Cambria Math" panose="02040503050406030204" pitchFamily="18" charset="0"/>
                                            </a:rPr>
                                            <m:t>2</m:t>
                                          </m:r>
                                        </m:sup>
                                      </m:sSup>
                                    </m:e>
                                  </m:d>
                                  <m:r>
                                    <a:rPr lang="fr-FR" sz="1800" b="0" i="1" smtClean="0">
                                      <a:latin typeface="Cambria Math" panose="02040503050406030204" pitchFamily="18" charset="0"/>
                                    </a:rPr>
                                    <m:t> </m:t>
                                  </m:r>
                                </m:e>
                              </m:nary>
                            </m:num>
                            <m:den>
                              <m:r>
                                <a:rPr lang="fr-FR" sz="1800" b="0" i="1" smtClean="0">
                                  <a:latin typeface="Cambria Math" panose="02040503050406030204" pitchFamily="18" charset="0"/>
                                </a:rPr>
                                <m:t>𝑔</m:t>
                              </m:r>
                              <m:r>
                                <a:rPr lang="fr-FR" sz="1800" b="0" i="1" smtClean="0">
                                  <a:latin typeface="Cambria Math" panose="02040503050406030204" pitchFamily="18" charset="0"/>
                                </a:rPr>
                                <m:t>.</m:t>
                              </m:r>
                              <m:nary>
                                <m:naryPr>
                                  <m:chr m:val="∑"/>
                                  <m:ctrlPr>
                                    <a:rPr lang="fr-FR" sz="1800" b="0" i="1" smtClean="0">
                                      <a:latin typeface="Cambria Math" panose="02040503050406030204" pitchFamily="18" charset="0"/>
                                    </a:rPr>
                                  </m:ctrlPr>
                                </m:naryPr>
                                <m:sub>
                                  <m:r>
                                    <m:rPr>
                                      <m:brk m:alnAt="23"/>
                                    </m:rPr>
                                    <a:rPr lang="fr-FR" sz="1800" b="0" i="1" smtClean="0">
                                      <a:latin typeface="Cambria Math" panose="02040503050406030204" pitchFamily="18" charset="0"/>
                                    </a:rPr>
                                    <m:t>𝑖</m:t>
                                  </m:r>
                                </m:sub>
                                <m:sup>
                                  <m:r>
                                    <a:rPr lang="fr-FR" sz="1800" b="0" i="1" smtClean="0">
                                      <a:latin typeface="Cambria Math" panose="02040503050406030204" pitchFamily="18" charset="0"/>
                                    </a:rPr>
                                    <m:t>𝑛</m:t>
                                  </m:r>
                                </m:sup>
                                <m:e>
                                  <m:sSub>
                                    <m:sSubPr>
                                      <m:ctrlPr>
                                        <a:rPr lang="fr-FR" sz="1800" b="0" i="1" smtClean="0">
                                          <a:latin typeface="Cambria Math" panose="02040503050406030204" pitchFamily="18" charset="0"/>
                                        </a:rPr>
                                      </m:ctrlPr>
                                    </m:sSubPr>
                                    <m:e>
                                      <m:r>
                                        <a:rPr lang="fr-FR" sz="1800" b="0" i="1" smtClean="0">
                                          <a:latin typeface="Cambria Math" panose="02040503050406030204" pitchFamily="18" charset="0"/>
                                        </a:rPr>
                                        <m:t>𝑓</m:t>
                                      </m:r>
                                    </m:e>
                                    <m:sub>
                                      <m:r>
                                        <a:rPr lang="fr-FR" sz="1800" b="0" i="1" smtClean="0">
                                          <a:latin typeface="Cambria Math" panose="02040503050406030204" pitchFamily="18" charset="0"/>
                                        </a:rPr>
                                        <m:t>𝑖</m:t>
                                      </m:r>
                                    </m:sub>
                                  </m:sSub>
                                  <m:sSub>
                                    <m:sSubPr>
                                      <m:ctrlPr>
                                        <a:rPr lang="fr-FR" sz="1800" b="0" i="1" smtClean="0">
                                          <a:latin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𝛿</m:t>
                                      </m:r>
                                    </m:e>
                                    <m:sub>
                                      <m:r>
                                        <a:rPr lang="fr-FR" sz="1800" b="0" i="1" smtClean="0">
                                          <a:latin typeface="Cambria Math" panose="02040503050406030204" pitchFamily="18" charset="0"/>
                                        </a:rPr>
                                        <m:t>𝑖</m:t>
                                      </m:r>
                                    </m:sub>
                                  </m:sSub>
                                </m:e>
                              </m:nary>
                            </m:den>
                          </m:f>
                        </m:e>
                      </m:rad>
                    </m:oMath>
                  </m:oMathPara>
                </a14:m>
                <a:endParaRPr lang="en-US" sz="1800" dirty="0"/>
              </a:p>
              <a:p>
                <a:pPr algn="just">
                  <a:lnSpc>
                    <a:spcPct val="150000"/>
                  </a:lnSpc>
                </a:pPr>
                <a:r>
                  <a:rPr lang="en-US" sz="1800" dirty="0"/>
                  <a:t>fi [unit: S.I.]: system of horizontal forces, distributed according to the formulas for the vertical distribution of V.</a:t>
                </a:r>
              </a:p>
              <a:p>
                <a:pPr algn="just">
                  <a:lnSpc>
                    <a:spcPct val="150000"/>
                  </a:lnSpc>
                </a:pPr>
                <a:r>
                  <a:rPr lang="en-US" sz="1800" dirty="0"/>
                  <a:t>g [unit: S.I.]: acceleration due to gravity.</a:t>
                </a:r>
              </a:p>
              <a:p>
                <a:pPr algn="just">
                  <a:lnSpc>
                    <a:spcPct val="150000"/>
                  </a:lnSpc>
                </a:pPr>
                <a:r>
                  <a:rPr lang="en-US" sz="1800" dirty="0" err="1"/>
                  <a:t>δi</a:t>
                </a:r>
                <a:r>
                  <a:rPr lang="en-US" sz="1800" dirty="0"/>
                  <a:t> [unit: m]: horizontal deflections caused by the forces fi, calculated from a linear elastic model of the structure that takes into account all elements contributing to its stiffness.</a:t>
                </a:r>
              </a:p>
              <a:p>
                <a:pPr algn="just">
                  <a:lnSpc>
                    <a:spcPct val="150000"/>
                  </a:lnSpc>
                </a:pPr>
                <a:r>
                  <a:rPr lang="en-US" sz="1800" dirty="0"/>
                  <a:t>Wi [unit: S.I.]: weight calculated at each level (</a:t>
                </a:r>
                <a:r>
                  <a:rPr lang="en-US" sz="1800" dirty="0" err="1"/>
                  <a:t>i</a:t>
                </a:r>
                <a:r>
                  <a:rPr lang="en-US" sz="1800" dirty="0"/>
                  <a:t>).</a:t>
                </a:r>
              </a:p>
              <a:p>
                <a:pPr algn="just">
                  <a:lnSpc>
                    <a:spcPct val="150000"/>
                  </a:lnSpc>
                </a:pPr>
                <a:r>
                  <a:rPr lang="en-US" sz="1800" dirty="0">
                    <a:solidFill>
                      <a:srgbClr val="00CC66"/>
                    </a:solidFill>
                  </a:rPr>
                  <a:t>: Simplified version of the Rayleigh formula:</a:t>
                </a:r>
                <a:r>
                  <a:rPr lang="en-US" sz="1800" dirty="0"/>
                  <a:t> </a:t>
                </a:r>
                <a14:m>
                  <m:oMath xmlns:m="http://schemas.openxmlformats.org/officeDocument/2006/math">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𝑐𝑎𝑙</m:t>
                        </m:r>
                      </m:sub>
                    </m:sSub>
                    <m:r>
                      <a:rPr lang="fr-FR" sz="1800" b="0" i="1" smtClean="0">
                        <a:latin typeface="Cambria Math" panose="02040503050406030204" pitchFamily="18" charset="0"/>
                      </a:rPr>
                      <m:t>=</m:t>
                    </m:r>
                    <m:r>
                      <a:rPr lang="fr-FR" sz="1800" b="0" i="1" smtClean="0">
                        <a:latin typeface="Cambria Math" panose="02040503050406030204" pitchFamily="18" charset="0"/>
                      </a:rPr>
                      <m:t>2</m:t>
                    </m:r>
                    <m:rad>
                      <m:radPr>
                        <m:degHide m:val="on"/>
                        <m:ctrlPr>
                          <a:rPr lang="fr-FR" sz="1800" b="0" i="1" smtClean="0">
                            <a:latin typeface="Cambria Math" panose="02040503050406030204" pitchFamily="18" charset="0"/>
                          </a:rPr>
                        </m:ctrlPr>
                      </m:radPr>
                      <m:deg/>
                      <m:e>
                        <m:sSub>
                          <m:sSubPr>
                            <m:ctrlPr>
                              <a:rPr lang="fr-FR" sz="1800" b="0" i="1" smtClean="0">
                                <a:latin typeface="Cambria Math" panose="02040503050406030204" pitchFamily="18" charset="0"/>
                              </a:rPr>
                            </m:ctrlPr>
                          </m:sSubPr>
                          <m:e>
                            <m:r>
                              <a:rPr lang="fr-FR" sz="1800" b="0" i="1" smtClean="0">
                                <a:latin typeface="Cambria Math" panose="02040503050406030204" pitchFamily="18" charset="0"/>
                                <a:ea typeface="Cambria Math" panose="02040503050406030204" pitchFamily="18" charset="0"/>
                              </a:rPr>
                              <m:t>𝛿</m:t>
                            </m:r>
                          </m:e>
                          <m:sub>
                            <m:r>
                              <a:rPr lang="fr-FR" sz="1800" b="0" i="1" smtClean="0">
                                <a:latin typeface="Cambria Math" panose="02040503050406030204" pitchFamily="18" charset="0"/>
                              </a:rPr>
                              <m:t>𝑁</m:t>
                            </m:r>
                          </m:sub>
                        </m:sSub>
                      </m:e>
                    </m:rad>
                  </m:oMath>
                </a14:m>
                <a:endParaRPr lang="en-US" sz="1800" dirty="0">
                  <a:solidFill>
                    <a:srgbClr val="00CC66"/>
                  </a:solidFill>
                </a:endParaRPr>
              </a:p>
              <a:p>
                <a:pPr algn="just">
                  <a:lnSpc>
                    <a:spcPct val="150000"/>
                  </a:lnSpc>
                </a:pPr>
                <a:r>
                  <a:rPr lang="en-US" sz="1800" dirty="0"/>
                  <a:t>In article (4.2.4 P76) RPA 2024 requires that periods calculated from numerical methods must not exceed those from empirical formulas by more than 30%.</a:t>
                </a:r>
              </a:p>
              <a:p>
                <a:pPr algn="just">
                  <a:lnSpc>
                    <a:spcPct val="150000"/>
                  </a:lnSpc>
                </a:pPr>
                <a:endParaRPr lang="en-US" sz="1800" dirty="0"/>
              </a:p>
              <a:p>
                <a:pPr>
                  <a:lnSpc>
                    <a:spcPct val="150000"/>
                  </a:lnSpc>
                </a:pPr>
                <a:endParaRPr lang="fr-FR" sz="1800" dirty="0"/>
              </a:p>
            </p:txBody>
          </p:sp>
        </mc:Choice>
        <mc:Fallback xmlns="">
          <p:sp>
            <p:nvSpPr>
              <p:cNvPr id="4" name="Rectangle 2"/>
              <p:cNvSpPr txBox="1">
                <a:spLocks noRot="1" noChangeAspect="1" noMove="1" noResize="1" noEditPoints="1" noAdjustHandles="1" noChangeArrowheads="1" noChangeShapeType="1" noTextEdit="1"/>
              </p:cNvSpPr>
              <p:nvPr/>
            </p:nvSpPr>
            <p:spPr>
              <a:xfrm>
                <a:off x="35496" y="-32015"/>
                <a:ext cx="9108504" cy="6890015"/>
              </a:xfrm>
              <a:prstGeom prst="rect">
                <a:avLst/>
              </a:prstGeom>
              <a:blipFill>
                <a:blip r:embed="rId3"/>
                <a:stretch>
                  <a:fillRect l="-535" r="-468"/>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820472" y="6421166"/>
            <a:ext cx="323528" cy="457200"/>
          </a:xfrm>
        </p:spPr>
        <p:txBody>
          <a:bodyPr/>
          <a:lstStyle/>
          <a:p>
            <a:fld id="{CF4668DC-857F-487D-BFFA-8C0CA5037977}" type="slidenum">
              <a:rPr lang="fr-BE" smtClean="0">
                <a:solidFill>
                  <a:srgbClr val="FFFFFF"/>
                </a:solidFill>
              </a:rPr>
              <a:pPr/>
              <a:t>6</a:t>
            </a:fld>
            <a:endParaRPr lang="fr-BE" dirty="0">
              <a:solidFill>
                <a:srgbClr val="FFFFFF"/>
              </a:solidFill>
            </a:endParaRPr>
          </a:p>
        </p:txBody>
      </p:sp>
      <mc:AlternateContent xmlns:mc="http://schemas.openxmlformats.org/markup-compatibility/2006" xmlns:a14="http://schemas.microsoft.com/office/drawing/2010/main">
        <mc:Choice Requires="a14">
          <p:graphicFrame>
            <p:nvGraphicFramePr>
              <p:cNvPr id="7" name="Tableau 6">
                <a:extLst>
                  <a:ext uri="{FF2B5EF4-FFF2-40B4-BE49-F238E27FC236}">
                    <a16:creationId xmlns:a16="http://schemas.microsoft.com/office/drawing/2014/main" id="{400917EB-4529-40E9-8D13-384B7FEE98E9}"/>
                  </a:ext>
                </a:extLst>
              </p:cNvPr>
              <p:cNvGraphicFramePr>
                <a:graphicFrameLocks noGrp="1"/>
              </p:cNvGraphicFramePr>
              <p:nvPr>
                <p:extLst>
                  <p:ext uri="{D42A27DB-BD31-4B8C-83A1-F6EECF244321}">
                    <p14:modId xmlns:p14="http://schemas.microsoft.com/office/powerpoint/2010/main" val="3979990790"/>
                  </p:ext>
                </p:extLst>
              </p:nvPr>
            </p:nvGraphicFramePr>
            <p:xfrm>
              <a:off x="827584" y="5443982"/>
              <a:ext cx="6096000" cy="1414018"/>
            </p:xfrm>
            <a:graphic>
              <a:graphicData uri="http://schemas.openxmlformats.org/drawingml/2006/table">
                <a:tbl>
                  <a:tblPr firstRow="1" bandRow="1">
                    <a:tableStyleId>{5940675A-B579-460E-94D1-54222C63F5DA}</a:tableStyleId>
                  </a:tblPr>
                  <a:tblGrid>
                    <a:gridCol w="2448272">
                      <a:extLst>
                        <a:ext uri="{9D8B030D-6E8A-4147-A177-3AD203B41FA5}">
                          <a16:colId xmlns:a16="http://schemas.microsoft.com/office/drawing/2014/main" val="3758751099"/>
                        </a:ext>
                      </a:extLst>
                    </a:gridCol>
                    <a:gridCol w="3647728">
                      <a:extLst>
                        <a:ext uri="{9D8B030D-6E8A-4147-A177-3AD203B41FA5}">
                          <a16:colId xmlns:a16="http://schemas.microsoft.com/office/drawing/2014/main" val="3443471440"/>
                        </a:ext>
                      </a:extLst>
                    </a:gridCol>
                  </a:tblGrid>
                  <a:tr h="314662">
                    <a:tc>
                      <a:txBody>
                        <a:bodyPr/>
                        <a:lstStyle/>
                        <a:p>
                          <a:pPr algn="ctr"/>
                          <a:r>
                            <a:rPr lang="fr-FR" dirty="0"/>
                            <a:t>Case</a:t>
                          </a:r>
                        </a:p>
                      </a:txBody>
                      <a:tcPr>
                        <a:solidFill>
                          <a:srgbClr val="00CC66"/>
                        </a:solidFill>
                      </a:tcPr>
                    </a:tc>
                    <a:tc>
                      <a:txBody>
                        <a:bodyPr/>
                        <a:lstStyle/>
                        <a:p>
                          <a:pPr algn="ctr"/>
                          <a:r>
                            <a:rPr lang="fr-FR" dirty="0" err="1"/>
                            <a:t>Period</a:t>
                          </a:r>
                          <a:r>
                            <a:rPr lang="fr-FR" dirty="0"/>
                            <a:t> to </a:t>
                          </a:r>
                          <a:r>
                            <a:rPr lang="fr-FR" dirty="0" err="1"/>
                            <a:t>be</a:t>
                          </a:r>
                          <a:r>
                            <a:rPr lang="fr-FR" dirty="0"/>
                            <a:t> </a:t>
                          </a:r>
                          <a:r>
                            <a:rPr lang="fr-FR" dirty="0" err="1"/>
                            <a:t>used</a:t>
                          </a:r>
                          <a:endParaRPr lang="fr-FR" dirty="0"/>
                        </a:p>
                      </a:txBody>
                      <a:tcPr>
                        <a:solidFill>
                          <a:srgbClr val="FF3300"/>
                        </a:solidFill>
                      </a:tcPr>
                    </a:tc>
                    <a:extLst>
                      <a:ext uri="{0D108BD9-81ED-4DB2-BD59-A6C34878D82A}">
                        <a16:rowId xmlns:a16="http://schemas.microsoft.com/office/drawing/2014/main" val="838616361"/>
                      </a:ext>
                    </a:extLst>
                  </a:tr>
                  <a:tr h="328348">
                    <a:tc>
                      <a:txBody>
                        <a:bodyPr/>
                        <a:lstStyle/>
                        <a:p>
                          <a:pPr/>
                          <a14:m>
                            <m:oMathPara xmlns:m="http://schemas.openxmlformats.org/officeDocument/2006/math">
                              <m:oMathParaPr>
                                <m:jc m:val="centerGroup"/>
                              </m:oMathParaPr>
                              <m:oMath xmlns:m="http://schemas.openxmlformats.org/officeDocument/2006/math">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𝑐𝑎𝑙</m:t>
                                    </m:r>
                                  </m:sub>
                                </m:sSub>
                                <m:r>
                                  <a:rPr lang="fr-FR" sz="1800" b="0" i="1" smtClean="0">
                                    <a:latin typeface="Cambria Math" panose="02040503050406030204" pitchFamily="18" charset="0"/>
                                  </a:rPr>
                                  <m:t>&lt;</m:t>
                                </m:r>
                                <m:r>
                                  <a:rPr lang="fr-FR" sz="1800" b="0" i="1" smtClean="0">
                                    <a:latin typeface="Cambria Math" panose="02040503050406030204" pitchFamily="18" charset="0"/>
                                  </a:rPr>
                                  <m:t>1</m:t>
                                </m:r>
                                <m:r>
                                  <a:rPr lang="fr-FR" sz="1800" b="0" i="1" smtClean="0">
                                    <a:latin typeface="Cambria Math" panose="02040503050406030204" pitchFamily="18" charset="0"/>
                                  </a:rPr>
                                  <m:t>.</m:t>
                                </m:r>
                                <m:r>
                                  <a:rPr lang="fr-FR" sz="1800" b="0" i="1" smtClean="0">
                                    <a:latin typeface="Cambria Math" panose="02040503050406030204" pitchFamily="18" charset="0"/>
                                  </a:rPr>
                                  <m:t>3</m:t>
                                </m:r>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𝑒𝑚𝑝</m:t>
                                    </m:r>
                                  </m:sub>
                                </m:sSub>
                              </m:oMath>
                            </m:oMathPara>
                          </a14:m>
                          <a:endParaRPr lang="fr-FR"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0</m:t>
                                    </m:r>
                                  </m:sub>
                                </m:sSub>
                                <m:r>
                                  <a:rPr lang="fr-FR" sz="1800" b="0" i="1" smtClean="0">
                                    <a:latin typeface="Cambria Math" panose="02040503050406030204" pitchFamily="18" charset="0"/>
                                  </a:rPr>
                                  <m:t>=</m:t>
                                </m:r>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𝑐𝑎𝑙</m:t>
                                    </m:r>
                                  </m:sub>
                                </m:sSub>
                              </m:oMath>
                            </m:oMathPara>
                          </a14:m>
                          <a:endParaRPr lang="fr-FR" dirty="0"/>
                        </a:p>
                      </a:txBody>
                      <a:tcPr/>
                    </a:tc>
                    <a:extLst>
                      <a:ext uri="{0D108BD9-81ED-4DB2-BD59-A6C34878D82A}">
                        <a16:rowId xmlns:a16="http://schemas.microsoft.com/office/drawing/2014/main" val="4186428313"/>
                      </a:ext>
                    </a:extLst>
                  </a:tr>
                  <a:tr h="5611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𝑐𝑎𝑙</m:t>
                                    </m:r>
                                  </m:sub>
                                </m:sSub>
                                <m:r>
                                  <a:rPr lang="fr-FR" sz="1800" b="0" i="1" smtClean="0">
                                    <a:latin typeface="Cambria Math" panose="02040503050406030204" pitchFamily="18" charset="0"/>
                                    <a:ea typeface="Cambria Math" panose="02040503050406030204" pitchFamily="18" charset="0"/>
                                  </a:rPr>
                                  <m:t>≥</m:t>
                                </m:r>
                                <m:r>
                                  <a:rPr lang="fr-FR" sz="1800" b="0" i="1" smtClean="0">
                                    <a:latin typeface="Cambria Math" panose="02040503050406030204" pitchFamily="18" charset="0"/>
                                  </a:rPr>
                                  <m:t>1</m:t>
                                </m:r>
                                <m:r>
                                  <a:rPr lang="fr-FR" sz="1800" b="0" i="1" smtClean="0">
                                    <a:latin typeface="Cambria Math" panose="02040503050406030204" pitchFamily="18" charset="0"/>
                                  </a:rPr>
                                  <m:t>.</m:t>
                                </m:r>
                                <m:r>
                                  <a:rPr lang="fr-FR" sz="1800" b="0" i="1" smtClean="0">
                                    <a:latin typeface="Cambria Math" panose="02040503050406030204" pitchFamily="18" charset="0"/>
                                  </a:rPr>
                                  <m:t>3</m:t>
                                </m:r>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𝑒𝑚𝑝</m:t>
                                    </m:r>
                                  </m:sub>
                                </m:sSub>
                              </m:oMath>
                            </m:oMathPara>
                          </a14:m>
                          <a:endParaRPr lang="fr-FR" dirty="0"/>
                        </a:p>
                        <a:p>
                          <a:endParaRPr lang="fr-FR" dirty="0"/>
                        </a:p>
                      </a:txBody>
                      <a:tcPr/>
                    </a:tc>
                    <a:tc>
                      <a:txBody>
                        <a:bodyPr/>
                        <a:lstStyle/>
                        <a:p>
                          <a:pPr/>
                          <a14:m>
                            <m:oMathPara xmlns:m="http://schemas.openxmlformats.org/officeDocument/2006/math">
                              <m:oMathParaPr>
                                <m:jc m:val="centerGroup"/>
                              </m:oMathParaPr>
                              <m:oMath xmlns:m="http://schemas.openxmlformats.org/officeDocument/2006/math">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0</m:t>
                                    </m:r>
                                  </m:sub>
                                </m:sSub>
                                <m:r>
                                  <a:rPr lang="fr-FR" sz="1800" b="0" i="1" smtClean="0">
                                    <a:latin typeface="Cambria Math" panose="02040503050406030204" pitchFamily="18" charset="0"/>
                                  </a:rPr>
                                  <m:t>=</m:t>
                                </m:r>
                                <m:sSub>
                                  <m:sSubPr>
                                    <m:ctrlPr>
                                      <a:rPr lang="en-US" sz="1800" i="1" smtClean="0">
                                        <a:latin typeface="Cambria Math" panose="02040503050406030204" pitchFamily="18" charset="0"/>
                                      </a:rPr>
                                    </m:ctrlPr>
                                  </m:sSubPr>
                                  <m:e>
                                    <m:r>
                                      <a:rPr lang="fr-FR" sz="1800" b="0" i="1" smtClean="0">
                                        <a:latin typeface="Cambria Math" panose="02040503050406030204" pitchFamily="18" charset="0"/>
                                      </a:rPr>
                                      <m:t>𝑇</m:t>
                                    </m:r>
                                  </m:e>
                                  <m:sub>
                                    <m:r>
                                      <a:rPr lang="fr-FR" sz="1800" b="0" i="1" smtClean="0">
                                        <a:latin typeface="Cambria Math" panose="02040503050406030204" pitchFamily="18" charset="0"/>
                                      </a:rPr>
                                      <m:t>𝑒𝑚𝑝</m:t>
                                    </m:r>
                                  </m:sub>
                                </m:sSub>
                              </m:oMath>
                            </m:oMathPara>
                          </a14:m>
                          <a:endParaRPr lang="fr-FR" dirty="0"/>
                        </a:p>
                      </a:txBody>
                      <a:tcPr/>
                    </a:tc>
                    <a:extLst>
                      <a:ext uri="{0D108BD9-81ED-4DB2-BD59-A6C34878D82A}">
                        <a16:rowId xmlns:a16="http://schemas.microsoft.com/office/drawing/2014/main" val="2038966064"/>
                      </a:ext>
                    </a:extLst>
                  </a:tr>
                </a:tbl>
              </a:graphicData>
            </a:graphic>
          </p:graphicFrame>
        </mc:Choice>
        <mc:Fallback xmlns="">
          <p:graphicFrame>
            <p:nvGraphicFramePr>
              <p:cNvPr id="7" name="Tableau 6">
                <a:extLst>
                  <a:ext uri="{FF2B5EF4-FFF2-40B4-BE49-F238E27FC236}">
                    <a16:creationId xmlns:a16="http://schemas.microsoft.com/office/drawing/2014/main" id="{400917EB-4529-40E9-8D13-384B7FEE98E9}"/>
                  </a:ext>
                </a:extLst>
              </p:cNvPr>
              <p:cNvGraphicFramePr>
                <a:graphicFrameLocks noGrp="1"/>
              </p:cNvGraphicFramePr>
              <p:nvPr>
                <p:extLst>
                  <p:ext uri="{D42A27DB-BD31-4B8C-83A1-F6EECF244321}">
                    <p14:modId xmlns:p14="http://schemas.microsoft.com/office/powerpoint/2010/main" val="3979990790"/>
                  </p:ext>
                </p:extLst>
              </p:nvPr>
            </p:nvGraphicFramePr>
            <p:xfrm>
              <a:off x="827584" y="5443982"/>
              <a:ext cx="6096000" cy="1414018"/>
            </p:xfrm>
            <a:graphic>
              <a:graphicData uri="http://schemas.openxmlformats.org/drawingml/2006/table">
                <a:tbl>
                  <a:tblPr firstRow="1" bandRow="1">
                    <a:tableStyleId>{5940675A-B579-460E-94D1-54222C63F5DA}</a:tableStyleId>
                  </a:tblPr>
                  <a:tblGrid>
                    <a:gridCol w="2448272">
                      <a:extLst>
                        <a:ext uri="{9D8B030D-6E8A-4147-A177-3AD203B41FA5}">
                          <a16:colId xmlns:a16="http://schemas.microsoft.com/office/drawing/2014/main" val="3758751099"/>
                        </a:ext>
                      </a:extLst>
                    </a:gridCol>
                    <a:gridCol w="3647728">
                      <a:extLst>
                        <a:ext uri="{9D8B030D-6E8A-4147-A177-3AD203B41FA5}">
                          <a16:colId xmlns:a16="http://schemas.microsoft.com/office/drawing/2014/main" val="3443471440"/>
                        </a:ext>
                      </a:extLst>
                    </a:gridCol>
                  </a:tblGrid>
                  <a:tr h="365760">
                    <a:tc>
                      <a:txBody>
                        <a:bodyPr/>
                        <a:lstStyle/>
                        <a:p>
                          <a:pPr algn="ctr"/>
                          <a:r>
                            <a:rPr lang="fr-FR" dirty="0"/>
                            <a:t>Case</a:t>
                          </a:r>
                        </a:p>
                      </a:txBody>
                      <a:tcPr>
                        <a:solidFill>
                          <a:srgbClr val="00CC66"/>
                        </a:solidFill>
                      </a:tcPr>
                    </a:tc>
                    <a:tc>
                      <a:txBody>
                        <a:bodyPr/>
                        <a:lstStyle/>
                        <a:p>
                          <a:pPr algn="ctr"/>
                          <a:r>
                            <a:rPr lang="fr-FR" dirty="0" err="1"/>
                            <a:t>Period</a:t>
                          </a:r>
                          <a:r>
                            <a:rPr lang="fr-FR" dirty="0"/>
                            <a:t> to </a:t>
                          </a:r>
                          <a:r>
                            <a:rPr lang="fr-FR" dirty="0" err="1"/>
                            <a:t>be</a:t>
                          </a:r>
                          <a:r>
                            <a:rPr lang="fr-FR" dirty="0"/>
                            <a:t> </a:t>
                          </a:r>
                          <a:r>
                            <a:rPr lang="fr-FR" dirty="0" err="1"/>
                            <a:t>used</a:t>
                          </a:r>
                          <a:endParaRPr lang="fr-FR" dirty="0"/>
                        </a:p>
                      </a:txBody>
                      <a:tcPr>
                        <a:solidFill>
                          <a:srgbClr val="FF3300"/>
                        </a:solidFill>
                      </a:tcPr>
                    </a:tc>
                    <a:extLst>
                      <a:ext uri="{0D108BD9-81ED-4DB2-BD59-A6C34878D82A}">
                        <a16:rowId xmlns:a16="http://schemas.microsoft.com/office/drawing/2014/main" val="838616361"/>
                      </a:ext>
                    </a:extLst>
                  </a:tr>
                  <a:tr h="386969">
                    <a:tc>
                      <a:txBody>
                        <a:bodyPr/>
                        <a:lstStyle/>
                        <a:p>
                          <a:endParaRPr lang="fr-FR"/>
                        </a:p>
                      </a:txBody>
                      <a:tcPr>
                        <a:blipFill>
                          <a:blip r:embed="rId4"/>
                          <a:stretch>
                            <a:fillRect l="-249" t="-101563" r="-149502" b="-173438"/>
                          </a:stretch>
                        </a:blipFill>
                      </a:tcPr>
                    </a:tc>
                    <a:tc>
                      <a:txBody>
                        <a:bodyPr/>
                        <a:lstStyle/>
                        <a:p>
                          <a:endParaRPr lang="fr-FR"/>
                        </a:p>
                      </a:txBody>
                      <a:tcPr>
                        <a:blipFill>
                          <a:blip r:embed="rId4"/>
                          <a:stretch>
                            <a:fillRect l="-67279" t="-101563" r="-334" b="-173438"/>
                          </a:stretch>
                        </a:blipFill>
                      </a:tcPr>
                    </a:tc>
                    <a:extLst>
                      <a:ext uri="{0D108BD9-81ED-4DB2-BD59-A6C34878D82A}">
                        <a16:rowId xmlns:a16="http://schemas.microsoft.com/office/drawing/2014/main" val="4186428313"/>
                      </a:ext>
                    </a:extLst>
                  </a:tr>
                  <a:tr h="661289">
                    <a:tc>
                      <a:txBody>
                        <a:bodyPr/>
                        <a:lstStyle/>
                        <a:p>
                          <a:endParaRPr lang="fr-FR"/>
                        </a:p>
                      </a:txBody>
                      <a:tcPr>
                        <a:blipFill>
                          <a:blip r:embed="rId4"/>
                          <a:stretch>
                            <a:fillRect l="-249" t="-119444" r="-149502" b="-2778"/>
                          </a:stretch>
                        </a:blipFill>
                      </a:tcPr>
                    </a:tc>
                    <a:tc>
                      <a:txBody>
                        <a:bodyPr/>
                        <a:lstStyle/>
                        <a:p>
                          <a:endParaRPr lang="fr-FR"/>
                        </a:p>
                      </a:txBody>
                      <a:tcPr>
                        <a:blipFill>
                          <a:blip r:embed="rId4"/>
                          <a:stretch>
                            <a:fillRect l="-67279" t="-119444" r="-334" b="-2778"/>
                          </a:stretch>
                        </a:blipFill>
                      </a:tcPr>
                    </a:tc>
                    <a:extLst>
                      <a:ext uri="{0D108BD9-81ED-4DB2-BD59-A6C34878D82A}">
                        <a16:rowId xmlns:a16="http://schemas.microsoft.com/office/drawing/2014/main" val="2038966064"/>
                      </a:ext>
                    </a:extLst>
                  </a:tr>
                </a:tbl>
              </a:graphicData>
            </a:graphic>
          </p:graphicFrame>
        </mc:Fallback>
      </mc:AlternateContent>
    </p:spTree>
    <p:extLst>
      <p:ext uri="{BB962C8B-B14F-4D97-AF65-F5344CB8AC3E}">
        <p14:creationId xmlns:p14="http://schemas.microsoft.com/office/powerpoint/2010/main" val="1634559062"/>
      </p:ext>
    </p:extLst>
  </p:cSld>
  <p:clrMapOvr>
    <a:masterClrMapping/>
  </p:clrMapOvr>
  <p:transition>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Rectangle 2"/>
              <p:cNvSpPr txBox="1">
                <a:spLocks noChangeArrowheads="1"/>
              </p:cNvSpPr>
              <p:nvPr/>
            </p:nvSpPr>
            <p:spPr>
              <a:xfrm>
                <a:off x="0" y="-27384"/>
                <a:ext cx="9108504" cy="6885384"/>
              </a:xfrm>
              <a:prstGeom prst="rect">
                <a:avLst/>
              </a:prstGeom>
              <a:ln>
                <a:solidFill>
                  <a:schemeClr val="accent1"/>
                </a:solidFill>
              </a:ln>
            </p:spPr>
            <p:txBody>
              <a:bodyPr/>
              <a:lstStyle/>
              <a:p>
                <a:pPr algn="just">
                  <a:lnSpc>
                    <a:spcPct val="150000"/>
                  </a:lnSpc>
                </a:pPr>
                <a:r>
                  <a:rPr lang="en-US" sz="1800" b="1" dirty="0">
                    <a:solidFill>
                      <a:srgbClr val="FFFF00"/>
                    </a:solidFill>
                    <a:latin typeface="+mj-lt"/>
                  </a:rPr>
                  <a:t>6. Distribution of the resultant seismic forces along the height</a:t>
                </a:r>
              </a:p>
              <a:p>
                <a:pPr algn="just">
                  <a:lnSpc>
                    <a:spcPct val="150000"/>
                  </a:lnSpc>
                </a:pPr>
                <a:r>
                  <a:rPr lang="en-US" sz="1800" dirty="0">
                    <a:latin typeface="+mj-lt"/>
                  </a:rPr>
                  <a:t>The resulting seismic base shear V must be distributed along the height of the structure according to the following formulas:</a:t>
                </a:r>
                <a14:m>
                  <m:oMath xmlns:m="http://schemas.openxmlformats.org/officeDocument/2006/math">
                    <m:r>
                      <a:rPr lang="fr-FR" sz="1800" i="1">
                        <a:solidFill>
                          <a:srgbClr val="FFFF00"/>
                        </a:solidFill>
                        <a:latin typeface="Cambria Math" panose="02040503050406030204" pitchFamily="18" charset="0"/>
                      </a:rPr>
                      <m:t>𝑉</m:t>
                    </m:r>
                    <m:r>
                      <a:rPr lang="fr-FR" sz="1800" i="1">
                        <a:solidFill>
                          <a:srgbClr val="FFFF00"/>
                        </a:solidFill>
                        <a:latin typeface="Cambria Math" panose="02040503050406030204" pitchFamily="18" charset="0"/>
                      </a:rPr>
                      <m:t>=</m:t>
                    </m:r>
                    <m:sSub>
                      <m:sSubPr>
                        <m:ctrlPr>
                          <a:rPr lang="fr-FR" sz="1800" i="1">
                            <a:solidFill>
                              <a:srgbClr val="FFFF00"/>
                            </a:solidFill>
                            <a:latin typeface="Cambria Math" panose="02040503050406030204" pitchFamily="18" charset="0"/>
                          </a:rPr>
                        </m:ctrlPr>
                      </m:sSubPr>
                      <m:e>
                        <m:r>
                          <a:rPr lang="fr-FR" sz="1800" i="1">
                            <a:solidFill>
                              <a:srgbClr val="FFFF00"/>
                            </a:solidFill>
                            <a:latin typeface="Cambria Math" panose="02040503050406030204" pitchFamily="18" charset="0"/>
                          </a:rPr>
                          <m:t>𝐹</m:t>
                        </m:r>
                      </m:e>
                      <m:sub>
                        <m:r>
                          <a:rPr lang="fr-FR" sz="1800" i="1">
                            <a:solidFill>
                              <a:srgbClr val="FFFF00"/>
                            </a:solidFill>
                            <a:latin typeface="Cambria Math" panose="02040503050406030204" pitchFamily="18" charset="0"/>
                          </a:rPr>
                          <m:t>𝑡</m:t>
                        </m:r>
                      </m:sub>
                    </m:sSub>
                    <m:r>
                      <a:rPr lang="fr-FR" sz="1800" i="1">
                        <a:solidFill>
                          <a:srgbClr val="FFFF00"/>
                        </a:solidFill>
                        <a:latin typeface="Cambria Math" panose="02040503050406030204" pitchFamily="18" charset="0"/>
                      </a:rPr>
                      <m:t>+</m:t>
                    </m:r>
                    <m:nary>
                      <m:naryPr>
                        <m:chr m:val="∑"/>
                        <m:subHide m:val="on"/>
                        <m:supHide m:val="on"/>
                        <m:ctrlPr>
                          <a:rPr lang="fr-FR" sz="1800" i="1">
                            <a:solidFill>
                              <a:srgbClr val="FFFF00"/>
                            </a:solidFill>
                            <a:latin typeface="Cambria Math" panose="02040503050406030204" pitchFamily="18" charset="0"/>
                          </a:rPr>
                        </m:ctrlPr>
                      </m:naryPr>
                      <m:sub/>
                      <m:sup/>
                      <m:e>
                        <m:sSub>
                          <m:sSubPr>
                            <m:ctrlPr>
                              <a:rPr lang="fr-FR" sz="1800" i="1">
                                <a:solidFill>
                                  <a:srgbClr val="FFFF00"/>
                                </a:solidFill>
                                <a:latin typeface="Cambria Math" panose="02040503050406030204" pitchFamily="18" charset="0"/>
                              </a:rPr>
                            </m:ctrlPr>
                          </m:sSubPr>
                          <m:e>
                            <m:r>
                              <a:rPr lang="fr-FR" sz="1800" i="1">
                                <a:solidFill>
                                  <a:srgbClr val="FFFF00"/>
                                </a:solidFill>
                                <a:latin typeface="Cambria Math" panose="02040503050406030204" pitchFamily="18" charset="0"/>
                              </a:rPr>
                              <m:t>𝐹</m:t>
                            </m:r>
                          </m:e>
                          <m:sub>
                            <m:r>
                              <a:rPr lang="fr-FR" sz="1800" i="1">
                                <a:solidFill>
                                  <a:srgbClr val="FFFF00"/>
                                </a:solidFill>
                                <a:latin typeface="Cambria Math" panose="02040503050406030204" pitchFamily="18" charset="0"/>
                              </a:rPr>
                              <m:t>𝑖</m:t>
                            </m:r>
                          </m:sub>
                        </m:sSub>
                      </m:e>
                    </m:nary>
                  </m:oMath>
                </a14:m>
                <a:endParaRPr lang="en-US" sz="1800" dirty="0">
                  <a:latin typeface="+mj-lt"/>
                </a:endParaRPr>
              </a:p>
              <a:p>
                <a:pPr>
                  <a:lnSpc>
                    <a:spcPct val="150000"/>
                  </a:lnSpc>
                </a:pPr>
                <a:r>
                  <a:rPr lang="en-US" sz="1800" dirty="0"/>
                  <a:t>Fi: horizontal force at level </a:t>
                </a:r>
                <a:r>
                  <a:rPr lang="en-US" sz="1800" dirty="0" err="1"/>
                  <a:t>i</a:t>
                </a:r>
                <a:endParaRPr lang="en-US" sz="1800" dirty="0"/>
              </a:p>
              <a:p>
                <a:pPr>
                  <a:lnSpc>
                    <a:spcPct val="150000"/>
                  </a:lnSpc>
                </a:pPr>
                <a:r>
                  <a:rPr lang="en-US" sz="1800" dirty="0"/>
                  <a:t>Ft: force at top of structure to account for influence of higher vibration modes</a:t>
                </a:r>
              </a:p>
              <a:p>
                <a:r>
                  <a:rPr lang="en-US" sz="1800" dirty="0">
                    <a:latin typeface="TimesNewRomanPSMT"/>
                  </a:rPr>
                  <a:t>The force Ft from the base shear is applied at the top of the building under the following conditions:</a:t>
                </a:r>
                <a14:m>
                  <m:oMath xmlns:m="http://schemas.openxmlformats.org/officeDocument/2006/math">
                    <m:d>
                      <m:dPr>
                        <m:begChr m:val="{"/>
                        <m:endChr m:val=""/>
                        <m:ctrlPr>
                          <a:rPr lang="fr-FR" sz="1800" i="1">
                            <a:latin typeface="Cambria Math" panose="02040503050406030204" pitchFamily="18" charset="0"/>
                          </a:rPr>
                        </m:ctrlPr>
                      </m:dPr>
                      <m:e>
                        <m:eqArr>
                          <m:eqArrPr>
                            <m:ctrlPr>
                              <a:rPr lang="fr-FR" sz="1800" i="1">
                                <a:latin typeface="Cambria Math" panose="02040503050406030204" pitchFamily="18" charset="0"/>
                              </a:rPr>
                            </m:ctrlPr>
                          </m:eqArrPr>
                          <m:e>
                            <m:sSub>
                              <m:sSubPr>
                                <m:ctrlPr>
                                  <a:rPr lang="fr-FR" sz="1800" i="1">
                                    <a:solidFill>
                                      <a:srgbClr val="FFFF00"/>
                                    </a:solidFill>
                                    <a:latin typeface="Cambria Math" panose="02040503050406030204" pitchFamily="18" charset="0"/>
                                  </a:rPr>
                                </m:ctrlPr>
                              </m:sSubPr>
                              <m:e>
                                <m:r>
                                  <a:rPr lang="fr-FR" sz="1800" i="1">
                                    <a:solidFill>
                                      <a:srgbClr val="FFFF00"/>
                                    </a:solidFill>
                                    <a:latin typeface="Cambria Math" panose="02040503050406030204" pitchFamily="18" charset="0"/>
                                  </a:rPr>
                                  <m:t>𝐹</m:t>
                                </m:r>
                              </m:e>
                              <m:sub>
                                <m:r>
                                  <a:rPr lang="fr-FR" sz="1800" i="1">
                                    <a:solidFill>
                                      <a:srgbClr val="FFFF00"/>
                                    </a:solidFill>
                                    <a:latin typeface="Cambria Math" panose="02040503050406030204" pitchFamily="18" charset="0"/>
                                  </a:rPr>
                                  <m:t>𝑡</m:t>
                                </m:r>
                              </m:sub>
                            </m:sSub>
                            <m:r>
                              <a:rPr lang="fr-FR" sz="1800" i="1">
                                <a:solidFill>
                                  <a:srgbClr val="FFFF00"/>
                                </a:solidFill>
                                <a:latin typeface="Cambria Math" panose="02040503050406030204" pitchFamily="18" charset="0"/>
                              </a:rPr>
                              <m:t>=</m:t>
                            </m:r>
                            <m:r>
                              <a:rPr lang="fr-FR" sz="1800" i="1">
                                <a:solidFill>
                                  <a:srgbClr val="FFFF00"/>
                                </a:solidFill>
                                <a:latin typeface="Cambria Math" panose="02040503050406030204" pitchFamily="18" charset="0"/>
                              </a:rPr>
                              <m:t>0</m:t>
                            </m:r>
                            <m:r>
                              <a:rPr lang="fr-FR" sz="1800" i="1">
                                <a:solidFill>
                                  <a:srgbClr val="FFFF00"/>
                                </a:solidFill>
                                <a:latin typeface="Cambria Math" panose="02040503050406030204" pitchFamily="18" charset="0"/>
                              </a:rPr>
                              <m:t>,</m:t>
                            </m:r>
                            <m:r>
                              <a:rPr lang="fr-FR" sz="1800" i="1">
                                <a:solidFill>
                                  <a:srgbClr val="FFFF00"/>
                                </a:solidFill>
                                <a:latin typeface="Cambria Math" panose="02040503050406030204" pitchFamily="18" charset="0"/>
                              </a:rPr>
                              <m:t>07</m:t>
                            </m:r>
                            <m:r>
                              <a:rPr lang="fr-FR" sz="1800" i="1">
                                <a:solidFill>
                                  <a:srgbClr val="FFFF00"/>
                                </a:solidFill>
                                <a:latin typeface="Cambria Math" panose="02040503050406030204" pitchFamily="18" charset="0"/>
                                <a:ea typeface="Cambria Math" panose="02040503050406030204" pitchFamily="18" charset="0"/>
                              </a:rPr>
                              <m:t>×</m:t>
                            </m:r>
                            <m:r>
                              <a:rPr lang="fr-FR" sz="1800" i="1">
                                <a:solidFill>
                                  <a:srgbClr val="FFFF00"/>
                                </a:solidFill>
                                <a:latin typeface="Cambria Math" panose="02040503050406030204" pitchFamily="18" charset="0"/>
                                <a:ea typeface="Cambria Math" panose="02040503050406030204" pitchFamily="18" charset="0"/>
                              </a:rPr>
                              <m:t>𝑇</m:t>
                            </m:r>
                            <m:r>
                              <a:rPr lang="fr-FR" sz="1800" i="1">
                                <a:solidFill>
                                  <a:srgbClr val="FFFF00"/>
                                </a:solidFill>
                                <a:latin typeface="Cambria Math" panose="02040503050406030204" pitchFamily="18" charset="0"/>
                                <a:ea typeface="Cambria Math" panose="02040503050406030204" pitchFamily="18" charset="0"/>
                              </a:rPr>
                              <m:t>×</m:t>
                            </m:r>
                            <m:r>
                              <a:rPr lang="fr-FR" sz="1800" i="1">
                                <a:solidFill>
                                  <a:srgbClr val="FFFF00"/>
                                </a:solidFill>
                                <a:latin typeface="Cambria Math" panose="02040503050406030204" pitchFamily="18" charset="0"/>
                                <a:ea typeface="Cambria Math" panose="02040503050406030204" pitchFamily="18" charset="0"/>
                              </a:rPr>
                              <m:t>𝑉</m:t>
                            </m:r>
                            <m:r>
                              <a:rPr lang="fr-FR" sz="1800" i="1">
                                <a:solidFill>
                                  <a:srgbClr val="FFFF00"/>
                                </a:solidFill>
                                <a:latin typeface="Cambria Math" panose="02040503050406030204" pitchFamily="18" charset="0"/>
                                <a:ea typeface="Cambria Math" panose="02040503050406030204" pitchFamily="18" charset="0"/>
                              </a:rPr>
                              <m:t>           </m:t>
                            </m:r>
                            <m:r>
                              <a:rPr lang="fr-FR" sz="1800" i="1">
                                <a:solidFill>
                                  <a:srgbClr val="FFFF00"/>
                                </a:solidFill>
                                <a:latin typeface="Cambria Math" panose="02040503050406030204" pitchFamily="18" charset="0"/>
                                <a:ea typeface="Cambria Math" panose="02040503050406030204" pitchFamily="18" charset="0"/>
                              </a:rPr>
                              <m:t>𝑇</m:t>
                            </m:r>
                            <m:r>
                              <a:rPr lang="fr-FR" sz="1800" i="1">
                                <a:solidFill>
                                  <a:srgbClr val="FFFF00"/>
                                </a:solidFill>
                                <a:latin typeface="Cambria Math" panose="02040503050406030204" pitchFamily="18" charset="0"/>
                                <a:ea typeface="Cambria Math" panose="02040503050406030204" pitchFamily="18" charset="0"/>
                              </a:rPr>
                              <m:t>&gt;</m:t>
                            </m:r>
                            <m:r>
                              <a:rPr lang="fr-FR" sz="1800" i="1">
                                <a:solidFill>
                                  <a:srgbClr val="FFFF00"/>
                                </a:solidFill>
                                <a:latin typeface="Cambria Math" panose="02040503050406030204" pitchFamily="18" charset="0"/>
                                <a:ea typeface="Cambria Math" panose="02040503050406030204" pitchFamily="18" charset="0"/>
                              </a:rPr>
                              <m:t>0</m:t>
                            </m:r>
                            <m:r>
                              <a:rPr lang="fr-FR" sz="1800" i="1">
                                <a:solidFill>
                                  <a:srgbClr val="FFFF00"/>
                                </a:solidFill>
                                <a:latin typeface="Cambria Math" panose="02040503050406030204" pitchFamily="18" charset="0"/>
                                <a:ea typeface="Cambria Math" panose="02040503050406030204" pitchFamily="18" charset="0"/>
                              </a:rPr>
                              <m:t>,</m:t>
                            </m:r>
                            <m:r>
                              <a:rPr lang="fr-FR" sz="1800" i="1">
                                <a:solidFill>
                                  <a:srgbClr val="FFFF00"/>
                                </a:solidFill>
                                <a:latin typeface="Cambria Math" panose="02040503050406030204" pitchFamily="18" charset="0"/>
                                <a:ea typeface="Cambria Math" panose="02040503050406030204" pitchFamily="18" charset="0"/>
                              </a:rPr>
                              <m:t>7</m:t>
                            </m:r>
                            <m:r>
                              <a:rPr lang="fr-FR" sz="1800" i="1">
                                <a:solidFill>
                                  <a:srgbClr val="FFFF00"/>
                                </a:solidFill>
                                <a:latin typeface="Cambria Math" panose="02040503050406030204" pitchFamily="18" charset="0"/>
                                <a:ea typeface="Cambria Math" panose="02040503050406030204" pitchFamily="18" charset="0"/>
                              </a:rPr>
                              <m:t>𝑠</m:t>
                            </m:r>
                          </m:e>
                          <m:e>
                            <m:sSub>
                              <m:sSubPr>
                                <m:ctrlPr>
                                  <a:rPr lang="fr-FR" sz="1800" i="1">
                                    <a:solidFill>
                                      <a:srgbClr val="FFFF00"/>
                                    </a:solidFill>
                                    <a:latin typeface="Cambria Math" panose="02040503050406030204" pitchFamily="18" charset="0"/>
                                  </a:rPr>
                                </m:ctrlPr>
                              </m:sSubPr>
                              <m:e>
                                <m:r>
                                  <a:rPr lang="fr-FR" sz="1800" i="1">
                                    <a:solidFill>
                                      <a:srgbClr val="FFFF00"/>
                                    </a:solidFill>
                                    <a:latin typeface="Cambria Math" panose="02040503050406030204" pitchFamily="18" charset="0"/>
                                  </a:rPr>
                                  <m:t>𝐹</m:t>
                                </m:r>
                              </m:e>
                              <m:sub>
                                <m:r>
                                  <a:rPr lang="fr-FR" sz="1800" i="1">
                                    <a:solidFill>
                                      <a:srgbClr val="FFFF00"/>
                                    </a:solidFill>
                                    <a:latin typeface="Cambria Math" panose="02040503050406030204" pitchFamily="18" charset="0"/>
                                  </a:rPr>
                                  <m:t>𝑡</m:t>
                                </m:r>
                              </m:sub>
                            </m:sSub>
                            <m:r>
                              <a:rPr lang="fr-FR" sz="1800" i="1">
                                <a:solidFill>
                                  <a:srgbClr val="FFFF00"/>
                                </a:solidFill>
                                <a:latin typeface="Cambria Math" panose="02040503050406030204" pitchFamily="18" charset="0"/>
                              </a:rPr>
                              <m:t>=</m:t>
                            </m:r>
                            <m:r>
                              <a:rPr lang="fr-FR" sz="1800" i="1">
                                <a:solidFill>
                                  <a:srgbClr val="FFFF00"/>
                                </a:solidFill>
                                <a:latin typeface="Cambria Math" panose="02040503050406030204" pitchFamily="18" charset="0"/>
                              </a:rPr>
                              <m:t>0</m:t>
                            </m:r>
                            <m:r>
                              <a:rPr lang="fr-FR" sz="1800" i="1">
                                <a:solidFill>
                                  <a:srgbClr val="FFFF00"/>
                                </a:solidFill>
                                <a:latin typeface="Cambria Math" panose="02040503050406030204" pitchFamily="18" charset="0"/>
                              </a:rPr>
                              <m:t>                                </m:t>
                            </m:r>
                            <m:r>
                              <a:rPr lang="fr-FR" sz="1800" i="1">
                                <a:solidFill>
                                  <a:srgbClr val="FFFF00"/>
                                </a:solidFill>
                                <a:latin typeface="Cambria Math" panose="02040503050406030204" pitchFamily="18" charset="0"/>
                              </a:rPr>
                              <m:t>𝑇</m:t>
                            </m:r>
                            <m:r>
                              <a:rPr lang="fr-FR" sz="1800" i="1">
                                <a:solidFill>
                                  <a:srgbClr val="FFFF00"/>
                                </a:solidFill>
                                <a:latin typeface="Cambria Math" panose="02040503050406030204" pitchFamily="18" charset="0"/>
                                <a:ea typeface="Cambria Math" panose="02040503050406030204" pitchFamily="18" charset="0"/>
                              </a:rPr>
                              <m:t>≤</m:t>
                            </m:r>
                            <m:r>
                              <a:rPr lang="fr-FR" sz="1800" i="1">
                                <a:solidFill>
                                  <a:srgbClr val="FFFF00"/>
                                </a:solidFill>
                                <a:latin typeface="Cambria Math" panose="02040503050406030204" pitchFamily="18" charset="0"/>
                                <a:ea typeface="Cambria Math" panose="02040503050406030204" pitchFamily="18" charset="0"/>
                              </a:rPr>
                              <m:t>0</m:t>
                            </m:r>
                            <m:r>
                              <a:rPr lang="fr-FR" sz="1800" i="1">
                                <a:solidFill>
                                  <a:srgbClr val="FFFF00"/>
                                </a:solidFill>
                                <a:latin typeface="Cambria Math" panose="02040503050406030204" pitchFamily="18" charset="0"/>
                                <a:ea typeface="Cambria Math" panose="02040503050406030204" pitchFamily="18" charset="0"/>
                              </a:rPr>
                              <m:t>,</m:t>
                            </m:r>
                            <m:r>
                              <a:rPr lang="fr-FR" sz="1800" i="1">
                                <a:solidFill>
                                  <a:srgbClr val="FFFF00"/>
                                </a:solidFill>
                                <a:latin typeface="Cambria Math" panose="02040503050406030204" pitchFamily="18" charset="0"/>
                                <a:ea typeface="Cambria Math" panose="02040503050406030204" pitchFamily="18" charset="0"/>
                              </a:rPr>
                              <m:t>7</m:t>
                            </m:r>
                            <m:r>
                              <a:rPr lang="fr-FR" sz="1800" i="1">
                                <a:solidFill>
                                  <a:srgbClr val="FFFF00"/>
                                </a:solidFill>
                                <a:latin typeface="Cambria Math" panose="02040503050406030204" pitchFamily="18" charset="0"/>
                                <a:ea typeface="Cambria Math" panose="02040503050406030204" pitchFamily="18" charset="0"/>
                              </a:rPr>
                              <m:t>𝑆</m:t>
                            </m:r>
                          </m:e>
                        </m:eqArr>
                      </m:e>
                    </m:d>
                  </m:oMath>
                </a14:m>
                <a:endParaRPr lang="en-US" sz="1800" dirty="0">
                  <a:latin typeface="TimesNewRomanPSMT"/>
                </a:endParaRPr>
              </a:p>
              <a:p>
                <a:pPr algn="just"/>
                <a:r>
                  <a:rPr lang="en-US" sz="1800" dirty="0"/>
                  <a:t>The remainder (V-Ft) is distributed to each level by:</a:t>
                </a:r>
              </a:p>
              <a:p>
                <a:pPr algn="just"/>
                <a14:m>
                  <m:oMathPara xmlns:m="http://schemas.openxmlformats.org/officeDocument/2006/math">
                    <m:oMathParaPr>
                      <m:jc m:val="left"/>
                    </m:oMathParaPr>
                    <m:oMath xmlns:m="http://schemas.openxmlformats.org/officeDocument/2006/math">
                      <m:sSub>
                        <m:sSubPr>
                          <m:ctrlPr>
                            <a:rPr lang="fr-FR" sz="1800" i="1" smtClean="0">
                              <a:solidFill>
                                <a:srgbClr val="FFFF00"/>
                              </a:solidFill>
                              <a:latin typeface="Cambria Math" panose="02040503050406030204" pitchFamily="18" charset="0"/>
                            </a:rPr>
                          </m:ctrlPr>
                        </m:sSubPr>
                        <m:e>
                          <m:r>
                            <a:rPr lang="fr-FR" sz="1800" i="1">
                              <a:solidFill>
                                <a:srgbClr val="FFFF00"/>
                              </a:solidFill>
                              <a:latin typeface="Cambria Math" panose="02040503050406030204" pitchFamily="18" charset="0"/>
                            </a:rPr>
                            <m:t>𝐹</m:t>
                          </m:r>
                        </m:e>
                        <m:sub>
                          <m:r>
                            <a:rPr lang="fr-FR" sz="1800" b="0" i="1" smtClean="0">
                              <a:solidFill>
                                <a:srgbClr val="FFFF00"/>
                              </a:solidFill>
                              <a:latin typeface="Cambria Math" panose="02040503050406030204" pitchFamily="18" charset="0"/>
                            </a:rPr>
                            <m:t>𝑖</m:t>
                          </m:r>
                        </m:sub>
                      </m:sSub>
                      <m:r>
                        <a:rPr lang="fr-FR" sz="1800" b="0" i="1" smtClean="0">
                          <a:solidFill>
                            <a:srgbClr val="FFFF00"/>
                          </a:solidFill>
                          <a:latin typeface="Cambria Math" panose="02040503050406030204" pitchFamily="18" charset="0"/>
                        </a:rPr>
                        <m:t>=</m:t>
                      </m:r>
                      <m:f>
                        <m:fPr>
                          <m:ctrlPr>
                            <a:rPr lang="fr-FR" sz="1800" b="0" i="1" smtClean="0">
                              <a:solidFill>
                                <a:srgbClr val="FFFF00"/>
                              </a:solidFill>
                              <a:latin typeface="Cambria Math" panose="02040503050406030204" pitchFamily="18" charset="0"/>
                            </a:rPr>
                          </m:ctrlPr>
                        </m:fPr>
                        <m:num>
                          <m:r>
                            <a:rPr lang="fr-FR" sz="1800" b="0" i="1" smtClean="0">
                              <a:solidFill>
                                <a:srgbClr val="FFFF00"/>
                              </a:solidFill>
                              <a:latin typeface="Cambria Math" panose="02040503050406030204" pitchFamily="18" charset="0"/>
                            </a:rPr>
                            <m:t>(</m:t>
                          </m:r>
                          <m:r>
                            <a:rPr lang="fr-FR" sz="1800" b="0" i="1" smtClean="0">
                              <a:solidFill>
                                <a:srgbClr val="FFFF00"/>
                              </a:solidFill>
                              <a:latin typeface="Cambria Math" panose="02040503050406030204" pitchFamily="18" charset="0"/>
                            </a:rPr>
                            <m:t>𝑉</m:t>
                          </m:r>
                          <m:r>
                            <a:rPr lang="fr-FR" sz="1800" b="0" i="1" smtClean="0">
                              <a:solidFill>
                                <a:srgbClr val="FFFF00"/>
                              </a:solidFill>
                              <a:latin typeface="Cambria Math" panose="02040503050406030204" pitchFamily="18" charset="0"/>
                            </a:rPr>
                            <m:t>−</m:t>
                          </m:r>
                          <m:sSub>
                            <m:sSubPr>
                              <m:ctrlPr>
                                <a:rPr lang="fr-FR" sz="1800" i="1">
                                  <a:solidFill>
                                    <a:srgbClr val="FFFF00"/>
                                  </a:solidFill>
                                  <a:latin typeface="Cambria Math" panose="02040503050406030204" pitchFamily="18" charset="0"/>
                                </a:rPr>
                              </m:ctrlPr>
                            </m:sSubPr>
                            <m:e>
                              <m:r>
                                <a:rPr lang="fr-FR" sz="1800" i="1">
                                  <a:solidFill>
                                    <a:srgbClr val="FFFF00"/>
                                  </a:solidFill>
                                  <a:latin typeface="Cambria Math" panose="02040503050406030204" pitchFamily="18" charset="0"/>
                                </a:rPr>
                                <m:t>𝐹</m:t>
                              </m:r>
                            </m:e>
                            <m:sub>
                              <m:r>
                                <a:rPr lang="fr-FR" sz="1800" i="1">
                                  <a:solidFill>
                                    <a:srgbClr val="FFFF00"/>
                                  </a:solidFill>
                                  <a:latin typeface="Cambria Math" panose="02040503050406030204" pitchFamily="18" charset="0"/>
                                </a:rPr>
                                <m:t>𝑡</m:t>
                              </m:r>
                            </m:sub>
                          </m:sSub>
                          <m:r>
                            <a:rPr lang="fr-FR" sz="1800" b="0" i="1" smtClean="0">
                              <a:solidFill>
                                <a:srgbClr val="FFFF00"/>
                              </a:solidFill>
                              <a:latin typeface="Cambria Math" panose="02040503050406030204" pitchFamily="18" charset="0"/>
                            </a:rPr>
                            <m:t>)</m:t>
                          </m:r>
                          <m:sSub>
                            <m:sSubPr>
                              <m:ctrlPr>
                                <a:rPr lang="fr-FR" sz="1800" b="0" i="1" smtClean="0">
                                  <a:solidFill>
                                    <a:srgbClr val="FFFF00"/>
                                  </a:solidFill>
                                  <a:latin typeface="Cambria Math" panose="02040503050406030204" pitchFamily="18" charset="0"/>
                                </a:rPr>
                              </m:ctrlPr>
                            </m:sSubPr>
                            <m:e>
                              <m:r>
                                <a:rPr lang="fr-FR" sz="1800" b="0" i="1" smtClean="0">
                                  <a:solidFill>
                                    <a:srgbClr val="FFFF00"/>
                                  </a:solidFill>
                                  <a:latin typeface="Cambria Math" panose="02040503050406030204" pitchFamily="18" charset="0"/>
                                </a:rPr>
                                <m:t>𝑊</m:t>
                              </m:r>
                            </m:e>
                            <m:sub>
                              <m:r>
                                <a:rPr lang="fr-FR" sz="1800" b="0" i="1" smtClean="0">
                                  <a:solidFill>
                                    <a:srgbClr val="FFFF00"/>
                                  </a:solidFill>
                                  <a:latin typeface="Cambria Math" panose="02040503050406030204" pitchFamily="18" charset="0"/>
                                </a:rPr>
                                <m:t>𝑖</m:t>
                              </m:r>
                            </m:sub>
                          </m:sSub>
                          <m:sSub>
                            <m:sSubPr>
                              <m:ctrlPr>
                                <a:rPr lang="fr-FR" sz="1800" b="0" i="1" smtClean="0">
                                  <a:solidFill>
                                    <a:srgbClr val="FFFF00"/>
                                  </a:solidFill>
                                  <a:latin typeface="Cambria Math" panose="02040503050406030204" pitchFamily="18" charset="0"/>
                                </a:rPr>
                              </m:ctrlPr>
                            </m:sSubPr>
                            <m:e>
                              <m:r>
                                <a:rPr lang="fr-FR" sz="1800" b="0" i="1" smtClean="0">
                                  <a:solidFill>
                                    <a:srgbClr val="FFFF00"/>
                                  </a:solidFill>
                                  <a:latin typeface="Cambria Math" panose="02040503050406030204" pitchFamily="18" charset="0"/>
                                </a:rPr>
                                <m:t>h</m:t>
                              </m:r>
                            </m:e>
                            <m:sub>
                              <m:r>
                                <a:rPr lang="fr-FR" sz="1800" b="0" i="1" smtClean="0">
                                  <a:solidFill>
                                    <a:srgbClr val="FFFF00"/>
                                  </a:solidFill>
                                  <a:latin typeface="Cambria Math" panose="02040503050406030204" pitchFamily="18" charset="0"/>
                                </a:rPr>
                                <m:t>𝑖</m:t>
                              </m:r>
                            </m:sub>
                          </m:sSub>
                        </m:num>
                        <m:den>
                          <m:nary>
                            <m:naryPr>
                              <m:chr m:val="∑"/>
                              <m:ctrlPr>
                                <a:rPr lang="fr-FR" sz="1800" b="0" i="1" smtClean="0">
                                  <a:solidFill>
                                    <a:srgbClr val="FFFF00"/>
                                  </a:solidFill>
                                  <a:latin typeface="Cambria Math" panose="02040503050406030204" pitchFamily="18" charset="0"/>
                                </a:rPr>
                              </m:ctrlPr>
                            </m:naryPr>
                            <m:sub>
                              <m:r>
                                <m:rPr>
                                  <m:brk m:alnAt="23"/>
                                </m:rPr>
                                <a:rPr lang="fr-FR" sz="1800" b="0" i="1" smtClean="0">
                                  <a:solidFill>
                                    <a:srgbClr val="FFFF00"/>
                                  </a:solidFill>
                                  <a:latin typeface="Cambria Math" panose="02040503050406030204" pitchFamily="18" charset="0"/>
                                </a:rPr>
                                <m:t>𝑗</m:t>
                              </m:r>
                              <m:r>
                                <a:rPr lang="fr-FR" sz="1800" b="0" i="1" smtClean="0">
                                  <a:solidFill>
                                    <a:srgbClr val="FFFF00"/>
                                  </a:solidFill>
                                  <a:latin typeface="Cambria Math" panose="02040503050406030204" pitchFamily="18" charset="0"/>
                                </a:rPr>
                                <m:t>=</m:t>
                              </m:r>
                              <m:r>
                                <m:rPr>
                                  <m:brk m:alnAt="23"/>
                                </m:rPr>
                                <a:rPr lang="fr-FR" sz="1800" b="0" i="1" smtClean="0">
                                  <a:solidFill>
                                    <a:srgbClr val="FFFF00"/>
                                  </a:solidFill>
                                  <a:latin typeface="Cambria Math" panose="02040503050406030204" pitchFamily="18" charset="0"/>
                                </a:rPr>
                                <m:t>1</m:t>
                              </m:r>
                            </m:sub>
                            <m:sup>
                              <m:r>
                                <a:rPr lang="fr-FR" sz="1800" b="0" i="1" smtClean="0">
                                  <a:solidFill>
                                    <a:srgbClr val="FFFF00"/>
                                  </a:solidFill>
                                  <a:latin typeface="Cambria Math" panose="02040503050406030204" pitchFamily="18" charset="0"/>
                                </a:rPr>
                                <m:t>𝑛</m:t>
                              </m:r>
                            </m:sup>
                            <m:e>
                              <m:sSub>
                                <m:sSubPr>
                                  <m:ctrlPr>
                                    <a:rPr lang="fr-FR" sz="1800" i="1" smtClean="0">
                                      <a:solidFill>
                                        <a:srgbClr val="FFFF00"/>
                                      </a:solidFill>
                                      <a:latin typeface="Cambria Math" panose="02040503050406030204" pitchFamily="18" charset="0"/>
                                    </a:rPr>
                                  </m:ctrlPr>
                                </m:sSubPr>
                                <m:e>
                                  <m:r>
                                    <a:rPr lang="fr-FR" sz="1800" i="1">
                                      <a:solidFill>
                                        <a:srgbClr val="FFFF00"/>
                                      </a:solidFill>
                                      <a:latin typeface="Cambria Math" panose="02040503050406030204" pitchFamily="18" charset="0"/>
                                    </a:rPr>
                                    <m:t>𝑊</m:t>
                                  </m:r>
                                </m:e>
                                <m:sub>
                                  <m:r>
                                    <a:rPr lang="fr-FR" sz="1800" b="0" i="1" smtClean="0">
                                      <a:solidFill>
                                        <a:srgbClr val="FFFF00"/>
                                      </a:solidFill>
                                      <a:latin typeface="Cambria Math" panose="02040503050406030204" pitchFamily="18" charset="0"/>
                                    </a:rPr>
                                    <m:t>𝑗</m:t>
                                  </m:r>
                                </m:sub>
                              </m:sSub>
                            </m:e>
                          </m:nary>
                          <m:sSub>
                            <m:sSubPr>
                              <m:ctrlPr>
                                <a:rPr lang="fr-FR" sz="1800" i="1">
                                  <a:solidFill>
                                    <a:srgbClr val="FFFF00"/>
                                  </a:solidFill>
                                  <a:latin typeface="Cambria Math" panose="02040503050406030204" pitchFamily="18" charset="0"/>
                                </a:rPr>
                              </m:ctrlPr>
                            </m:sSubPr>
                            <m:e>
                              <m:r>
                                <a:rPr lang="fr-FR" sz="1800" i="1">
                                  <a:solidFill>
                                    <a:srgbClr val="FFFF00"/>
                                  </a:solidFill>
                                  <a:latin typeface="Cambria Math" panose="02040503050406030204" pitchFamily="18" charset="0"/>
                                </a:rPr>
                                <m:t>h</m:t>
                              </m:r>
                            </m:e>
                            <m:sub>
                              <m:r>
                                <a:rPr lang="fr-FR" sz="1800" b="0" i="1" smtClean="0">
                                  <a:solidFill>
                                    <a:srgbClr val="FFFF00"/>
                                  </a:solidFill>
                                  <a:latin typeface="Cambria Math" panose="02040503050406030204" pitchFamily="18" charset="0"/>
                                </a:rPr>
                                <m:t>𝑗</m:t>
                              </m:r>
                            </m:sub>
                          </m:sSub>
                        </m:den>
                      </m:f>
                    </m:oMath>
                  </m:oMathPara>
                </a14:m>
                <a:endParaRPr lang="fr-FR" sz="1800" dirty="0">
                  <a:solidFill>
                    <a:srgbClr val="FFC000"/>
                  </a:solidFill>
                </a:endParaRPr>
              </a:p>
              <a:p>
                <a:r>
                  <a:rPr lang="en-US" sz="1800" dirty="0"/>
                  <a:t>Fi: horizontal force at level </a:t>
                </a:r>
                <a:r>
                  <a:rPr lang="en-US" sz="1800" dirty="0" err="1"/>
                  <a:t>i</a:t>
                </a:r>
                <a:endParaRPr lang="en-US" sz="1800" dirty="0"/>
              </a:p>
              <a:p>
                <a:r>
                  <a:rPr lang="en-US" sz="1800" dirty="0" err="1"/>
                  <a:t>hi,i</a:t>
                </a:r>
                <a:r>
                  <a:rPr lang="en-US" sz="1800" dirty="0"/>
                  <a:t>: height of floor at level </a:t>
                </a:r>
                <a:r>
                  <a:rPr lang="en-US" sz="1800" dirty="0" err="1"/>
                  <a:t>i</a:t>
                </a:r>
                <a:endParaRPr lang="en-US" sz="1800" dirty="0"/>
              </a:p>
              <a:p>
                <a:r>
                  <a:rPr lang="en-US" sz="1800" dirty="0" err="1"/>
                  <a:t>Wi,j</a:t>
                </a:r>
                <a:r>
                  <a:rPr lang="en-US" sz="1800" dirty="0"/>
                  <a:t>: Mass at level </a:t>
                </a:r>
                <a:r>
                  <a:rPr lang="en-US" sz="1800" dirty="0" err="1"/>
                  <a:t>i</a:t>
                </a:r>
                <a:r>
                  <a:rPr lang="fr-FR" sz="1800" dirty="0"/>
                  <a:t> </a:t>
                </a:r>
              </a:p>
              <a:p>
                <a:pPr>
                  <a:lnSpc>
                    <a:spcPct val="150000"/>
                  </a:lnSpc>
                </a:pPr>
                <a:r>
                  <a:rPr lang="en-US" sz="1800" b="1" dirty="0">
                    <a:solidFill>
                      <a:srgbClr val="FFFF00"/>
                    </a:solidFill>
                  </a:rPr>
                  <a:t>7. Horizontal distribution of seismic forces</a:t>
                </a:r>
                <a:endParaRPr lang="ar-DZ" sz="1800" b="1" dirty="0">
                  <a:solidFill>
                    <a:srgbClr val="FFFF00"/>
                  </a:solidFill>
                </a:endParaRPr>
              </a:p>
              <a:p>
                <a:pPr>
                  <a:lnSpc>
                    <a:spcPct val="150000"/>
                  </a:lnSpc>
                </a:pPr>
                <a:r>
                  <a:rPr lang="en-US" sz="1800" dirty="0"/>
                  <a:t>The shear force at level k:</a:t>
                </a:r>
                <a:endParaRPr lang="fr-FR" sz="1800" dirty="0"/>
              </a:p>
              <a:p>
                <a:pPr>
                  <a:lnSpc>
                    <a:spcPct val="150000"/>
                  </a:lnSpc>
                </a:pPr>
                <a:endParaRPr lang="en-US" sz="1800" dirty="0">
                  <a:solidFill>
                    <a:srgbClr val="FFFF00"/>
                  </a:solidFill>
                </a:endParaRPr>
              </a:p>
            </p:txBody>
          </p:sp>
        </mc:Choice>
        <mc:Fallback>
          <p:sp>
            <p:nvSpPr>
              <p:cNvPr id="4" name="Rectangle 2"/>
              <p:cNvSpPr txBox="1">
                <a:spLocks noRot="1" noChangeAspect="1" noMove="1" noResize="1" noEditPoints="1" noAdjustHandles="1" noChangeArrowheads="1" noChangeShapeType="1" noTextEdit="1"/>
              </p:cNvSpPr>
              <p:nvPr/>
            </p:nvSpPr>
            <p:spPr>
              <a:xfrm>
                <a:off x="0" y="-27384"/>
                <a:ext cx="9108504" cy="6885384"/>
              </a:xfrm>
              <a:prstGeom prst="rect">
                <a:avLst/>
              </a:prstGeom>
              <a:blipFill>
                <a:blip r:embed="rId3"/>
                <a:stretch>
                  <a:fillRect l="-468" r="-468"/>
                </a:stretch>
              </a:blipFill>
              <a:ln>
                <a:solidFill>
                  <a:schemeClr val="accent1"/>
                </a:solidFill>
              </a:ln>
            </p:spPr>
            <p:txBody>
              <a:bodyPr/>
              <a:lstStyle/>
              <a:p>
                <a:r>
                  <a:rPr lang="fr-FR">
                    <a:noFill/>
                  </a:rPr>
                  <a:t> </a:t>
                </a:r>
              </a:p>
            </p:txBody>
          </p:sp>
        </mc:Fallback>
      </mc:AlternateContent>
      <p:sp>
        <p:nvSpPr>
          <p:cNvPr id="5" name="Espace réservé du numéro de diapositive 4"/>
          <p:cNvSpPr>
            <a:spLocks noGrp="1"/>
          </p:cNvSpPr>
          <p:nvPr>
            <p:ph type="sldNum" sz="quarter" idx="12"/>
          </p:nvPr>
        </p:nvSpPr>
        <p:spPr>
          <a:xfrm>
            <a:off x="8554484" y="6421166"/>
            <a:ext cx="589516" cy="457200"/>
          </a:xfrm>
        </p:spPr>
        <p:txBody>
          <a:bodyPr/>
          <a:lstStyle/>
          <a:p>
            <a:fld id="{CF4668DC-857F-487D-BFFA-8C0CA5037977}" type="slidenum">
              <a:rPr lang="fr-BE" smtClean="0">
                <a:solidFill>
                  <a:srgbClr val="FFFFFF"/>
                </a:solidFill>
              </a:rPr>
              <a:pPr/>
              <a:t>7</a:t>
            </a:fld>
            <a:endParaRPr lang="fr-BE" dirty="0">
              <a:solidFill>
                <a:srgbClr val="FFFFFF"/>
              </a:solidFill>
            </a:endParaRPr>
          </a:p>
        </p:txBody>
      </p:sp>
      <p:pic>
        <p:nvPicPr>
          <p:cNvPr id="10" name="Picture 5">
            <a:extLst>
              <a:ext uri="{FF2B5EF4-FFF2-40B4-BE49-F238E27FC236}">
                <a16:creationId xmlns:a16="http://schemas.microsoft.com/office/drawing/2014/main" id="{D4D5375E-C4E5-C0B1-6A1D-5E00BE13D2A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4168" y="4946894"/>
            <a:ext cx="2309959" cy="14962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 name="Groupe 1">
            <a:extLst>
              <a:ext uri="{FF2B5EF4-FFF2-40B4-BE49-F238E27FC236}">
                <a16:creationId xmlns:a16="http://schemas.microsoft.com/office/drawing/2014/main" id="{50FC2B4A-41F3-3F57-AFD2-9E7BFB068222}"/>
              </a:ext>
            </a:extLst>
          </p:cNvPr>
          <p:cNvGrpSpPr/>
          <p:nvPr/>
        </p:nvGrpSpPr>
        <p:grpSpPr>
          <a:xfrm>
            <a:off x="6156176" y="2492897"/>
            <a:ext cx="2382697" cy="2376263"/>
            <a:chOff x="5942571" y="1710963"/>
            <a:chExt cx="2660819" cy="3861902"/>
          </a:xfrm>
        </p:grpSpPr>
        <p:pic>
          <p:nvPicPr>
            <p:cNvPr id="3" name="Picture 3" descr="3">
              <a:extLst>
                <a:ext uri="{FF2B5EF4-FFF2-40B4-BE49-F238E27FC236}">
                  <a16:creationId xmlns:a16="http://schemas.microsoft.com/office/drawing/2014/main" id="{7A72D94E-6616-82AD-7D7A-2CB02479C7AF}"/>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b="11324"/>
            <a:stretch/>
          </p:blipFill>
          <p:spPr bwMode="auto">
            <a:xfrm>
              <a:off x="5942571" y="1710963"/>
              <a:ext cx="2660819" cy="3310024"/>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 8">
              <a:extLst>
                <a:ext uri="{FF2B5EF4-FFF2-40B4-BE49-F238E27FC236}">
                  <a16:creationId xmlns:a16="http://schemas.microsoft.com/office/drawing/2014/main" id="{C9C3AB2E-B799-2EBA-987F-208D17F95E26}"/>
                </a:ext>
              </a:extLst>
            </p:cNvPr>
            <p:cNvPicPr>
              <a:picLocks noChangeAspect="1"/>
            </p:cNvPicPr>
            <p:nvPr/>
          </p:nvPicPr>
          <p:blipFill rotWithShape="1">
            <a:blip r:embed="rId6"/>
            <a:srcRect t="68661" r="2707"/>
            <a:stretch/>
          </p:blipFill>
          <p:spPr>
            <a:xfrm>
              <a:off x="6332842" y="5020989"/>
              <a:ext cx="2270548" cy="551876"/>
            </a:xfrm>
            <a:prstGeom prst="rect">
              <a:avLst/>
            </a:prstGeom>
          </p:spPr>
        </p:pic>
      </p:grpSp>
      <mc:AlternateContent xmlns:mc="http://schemas.openxmlformats.org/markup-compatibility/2006">
        <mc:Choice xmlns:a14="http://schemas.microsoft.com/office/drawing/2010/main" Requires="a14">
          <p:sp>
            <p:nvSpPr>
              <p:cNvPr id="7" name="TextBox 15">
                <a:extLst>
                  <a:ext uri="{FF2B5EF4-FFF2-40B4-BE49-F238E27FC236}">
                    <a16:creationId xmlns:a16="http://schemas.microsoft.com/office/drawing/2014/main" id="{423B764E-6A7F-E9E9-CD47-422CD632413B}"/>
                  </a:ext>
                </a:extLst>
              </p:cNvPr>
              <p:cNvSpPr txBox="1"/>
              <p:nvPr/>
            </p:nvSpPr>
            <p:spPr>
              <a:xfrm>
                <a:off x="539552" y="5156919"/>
                <a:ext cx="3817490" cy="1352806"/>
              </a:xfrm>
              <a:prstGeom prst="rect">
                <a:avLst/>
              </a:prstGeom>
              <a:noFill/>
            </p:spPr>
            <p:txBody>
              <a:bodyPr wrap="square">
                <a:spAutoFit/>
              </a:bodyPr>
              <a:lstStyle/>
              <a:p>
                <a:pPr algn="just">
                  <a:lnSpc>
                    <a:spcPct val="150000"/>
                  </a:lnSpc>
                </a:pPr>
                <a14:m>
                  <m:oMathPara xmlns:m="http://schemas.openxmlformats.org/officeDocument/2006/math">
                    <m:oMathParaPr>
                      <m:jc m:val="centerGroup"/>
                    </m:oMathParaPr>
                    <m:oMath xmlns:m="http://schemas.openxmlformats.org/officeDocument/2006/math">
                      <m:sSub>
                        <m:sSubPr>
                          <m:ctrlPr>
                            <a:rPr lang="fr-FR" sz="2000" b="0" i="1" smtClean="0">
                              <a:solidFill>
                                <a:srgbClr val="FFFF00"/>
                              </a:solidFill>
                              <a:latin typeface="Cambria Math" panose="02040503050406030204" pitchFamily="18" charset="0"/>
                            </a:rPr>
                          </m:ctrlPr>
                        </m:sSubPr>
                        <m:e>
                          <m:r>
                            <a:rPr lang="fr-FR" sz="2000" i="1">
                              <a:solidFill>
                                <a:srgbClr val="FFFF00"/>
                              </a:solidFill>
                              <a:latin typeface="Cambria Math" panose="02040503050406030204" pitchFamily="18" charset="0"/>
                            </a:rPr>
                            <m:t>𝑉</m:t>
                          </m:r>
                        </m:e>
                        <m:sub>
                          <m:r>
                            <a:rPr lang="fr-FR" sz="2000" b="0" i="1" smtClean="0">
                              <a:solidFill>
                                <a:srgbClr val="FFFF00"/>
                              </a:solidFill>
                              <a:latin typeface="Cambria Math" panose="02040503050406030204" pitchFamily="18" charset="0"/>
                            </a:rPr>
                            <m:t>𝑘</m:t>
                          </m:r>
                        </m:sub>
                      </m:sSub>
                      <m:r>
                        <a:rPr lang="fr-FR" sz="2000" b="0" i="1" smtClean="0">
                          <a:solidFill>
                            <a:srgbClr val="FFFF00"/>
                          </a:solidFill>
                          <a:latin typeface="Cambria Math" panose="02040503050406030204" pitchFamily="18" charset="0"/>
                        </a:rPr>
                        <m:t>=</m:t>
                      </m:r>
                      <m:sSub>
                        <m:sSubPr>
                          <m:ctrlPr>
                            <a:rPr lang="fr-FR" sz="2000" i="1">
                              <a:solidFill>
                                <a:srgbClr val="FFFF00"/>
                              </a:solidFill>
                              <a:latin typeface="Cambria Math" panose="02040503050406030204" pitchFamily="18" charset="0"/>
                            </a:rPr>
                          </m:ctrlPr>
                        </m:sSubPr>
                        <m:e>
                          <m:r>
                            <a:rPr lang="fr-FR" sz="2000" i="1">
                              <a:solidFill>
                                <a:srgbClr val="FFFF00"/>
                              </a:solidFill>
                              <a:latin typeface="Cambria Math" panose="02040503050406030204" pitchFamily="18" charset="0"/>
                            </a:rPr>
                            <m:t>𝐹</m:t>
                          </m:r>
                        </m:e>
                        <m:sub>
                          <m:r>
                            <a:rPr lang="fr-FR" sz="2000" i="1">
                              <a:solidFill>
                                <a:srgbClr val="FFFF00"/>
                              </a:solidFill>
                              <a:latin typeface="Cambria Math" panose="02040503050406030204" pitchFamily="18" charset="0"/>
                            </a:rPr>
                            <m:t>𝑡</m:t>
                          </m:r>
                        </m:sub>
                      </m:sSub>
                      <m:r>
                        <a:rPr lang="fr-FR" sz="2000" b="0" i="1" smtClean="0">
                          <a:solidFill>
                            <a:srgbClr val="FFFF00"/>
                          </a:solidFill>
                          <a:latin typeface="Cambria Math" panose="02040503050406030204" pitchFamily="18" charset="0"/>
                        </a:rPr>
                        <m:t>+</m:t>
                      </m:r>
                      <m:nary>
                        <m:naryPr>
                          <m:chr m:val="∑"/>
                          <m:ctrlPr>
                            <a:rPr lang="fr-FR" sz="2000" b="0" i="1" smtClean="0">
                              <a:solidFill>
                                <a:srgbClr val="FFFF00"/>
                              </a:solidFill>
                              <a:latin typeface="Cambria Math" panose="02040503050406030204" pitchFamily="18" charset="0"/>
                            </a:rPr>
                          </m:ctrlPr>
                        </m:naryPr>
                        <m:sub>
                          <m:r>
                            <m:rPr>
                              <m:brk m:alnAt="23"/>
                            </m:rPr>
                            <a:rPr lang="fr-FR" sz="2000" b="0" i="1" smtClean="0">
                              <a:solidFill>
                                <a:srgbClr val="FFFF00"/>
                              </a:solidFill>
                              <a:latin typeface="Cambria Math" panose="02040503050406030204" pitchFamily="18" charset="0"/>
                            </a:rPr>
                            <m:t>𝑖</m:t>
                          </m:r>
                          <m:r>
                            <a:rPr lang="fr-FR" sz="2000" b="0" i="1" smtClean="0">
                              <a:solidFill>
                                <a:srgbClr val="FFFF00"/>
                              </a:solidFill>
                              <a:latin typeface="Cambria Math" panose="02040503050406030204" pitchFamily="18" charset="0"/>
                            </a:rPr>
                            <m:t>=</m:t>
                          </m:r>
                          <m:r>
                            <a:rPr lang="fr-FR" sz="2000" b="0" i="1" smtClean="0">
                              <a:solidFill>
                                <a:srgbClr val="FFFF00"/>
                              </a:solidFill>
                              <a:latin typeface="Cambria Math" panose="02040503050406030204" pitchFamily="18" charset="0"/>
                            </a:rPr>
                            <m:t>𝑘</m:t>
                          </m:r>
                        </m:sub>
                        <m:sup>
                          <m:r>
                            <a:rPr lang="fr-FR" sz="2000" b="0" i="1" smtClean="0">
                              <a:solidFill>
                                <a:srgbClr val="FFFF00"/>
                              </a:solidFill>
                              <a:latin typeface="Cambria Math" panose="02040503050406030204" pitchFamily="18" charset="0"/>
                            </a:rPr>
                            <m:t>𝑛</m:t>
                          </m:r>
                        </m:sup>
                        <m:e>
                          <m:sSub>
                            <m:sSubPr>
                              <m:ctrlPr>
                                <a:rPr lang="fr-FR" sz="2000" i="1">
                                  <a:solidFill>
                                    <a:srgbClr val="FFFF00"/>
                                  </a:solidFill>
                                  <a:latin typeface="Cambria Math" panose="02040503050406030204" pitchFamily="18" charset="0"/>
                                </a:rPr>
                              </m:ctrlPr>
                            </m:sSubPr>
                            <m:e>
                              <m:r>
                                <a:rPr lang="fr-FR" sz="2000" i="1">
                                  <a:solidFill>
                                    <a:srgbClr val="FFFF00"/>
                                  </a:solidFill>
                                  <a:latin typeface="Cambria Math" panose="02040503050406030204" pitchFamily="18" charset="0"/>
                                </a:rPr>
                                <m:t>𝐹</m:t>
                              </m:r>
                            </m:e>
                            <m:sub>
                              <m:r>
                                <a:rPr lang="fr-FR" sz="2000" i="1">
                                  <a:solidFill>
                                    <a:srgbClr val="FFFF00"/>
                                  </a:solidFill>
                                  <a:latin typeface="Cambria Math" panose="02040503050406030204" pitchFamily="18" charset="0"/>
                                </a:rPr>
                                <m:t>𝑖</m:t>
                              </m:r>
                            </m:sub>
                          </m:sSub>
                        </m:e>
                      </m:nary>
                    </m:oMath>
                  </m:oMathPara>
                </a14:m>
                <a:endParaRPr lang="fr-FR" sz="2000" dirty="0"/>
              </a:p>
            </p:txBody>
          </p:sp>
        </mc:Choice>
        <mc:Fallback>
          <p:sp>
            <p:nvSpPr>
              <p:cNvPr id="7" name="TextBox 15">
                <a:extLst>
                  <a:ext uri="{FF2B5EF4-FFF2-40B4-BE49-F238E27FC236}">
                    <a16:creationId xmlns:a16="http://schemas.microsoft.com/office/drawing/2014/main" id="{423B764E-6A7F-E9E9-CD47-422CD632413B}"/>
                  </a:ext>
                </a:extLst>
              </p:cNvPr>
              <p:cNvSpPr txBox="1">
                <a:spLocks noRot="1" noChangeAspect="1" noMove="1" noResize="1" noEditPoints="1" noAdjustHandles="1" noChangeArrowheads="1" noChangeShapeType="1" noTextEdit="1"/>
              </p:cNvSpPr>
              <p:nvPr/>
            </p:nvSpPr>
            <p:spPr>
              <a:xfrm>
                <a:off x="539552" y="5156919"/>
                <a:ext cx="3817490" cy="1352806"/>
              </a:xfrm>
              <a:prstGeom prst="rect">
                <a:avLst/>
              </a:prstGeom>
              <a:blipFill>
                <a:blip r:embed="rId7"/>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4112142615"/>
      </p:ext>
    </p:extLst>
  </p:cSld>
  <p:clrMapOvr>
    <a:masterClrMapping/>
  </p:clrMapOvr>
  <p:transition>
    <p:zoom/>
  </p:transition>
</p:sld>
</file>

<file path=ppt/theme/theme1.xml><?xml version="1.0" encoding="utf-8"?>
<a:theme xmlns:a="http://schemas.openxmlformats.org/drawingml/2006/main" name="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abyrint">
  <a:themeElements>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Labyr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3175" cap="flat" cmpd="sng" algn="ctr">
          <a:solidFill>
            <a:schemeClr val="tx1"/>
          </a:solidFill>
          <a:prstDash val="dash"/>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Labyrint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Labyrint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Labyrint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Labyrint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Labyrint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Labyrint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Designs\Spirale.pot</Template>
  <TotalTime>20836</TotalTime>
  <Words>1159</Words>
  <Application>Microsoft Office PowerPoint</Application>
  <PresentationFormat>Affichage à l'écran (4:3)</PresentationFormat>
  <Paragraphs>180</Paragraphs>
  <Slides>7</Slides>
  <Notes>7</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7</vt:i4>
      </vt:variant>
    </vt:vector>
  </HeadingPairs>
  <TitlesOfParts>
    <vt:vector size="15" baseType="lpstr">
      <vt:lpstr>Arial</vt:lpstr>
      <vt:lpstr>Cambria Math</vt:lpstr>
      <vt:lpstr>Lucida Handwriting</vt:lpstr>
      <vt:lpstr>Times New Roman</vt:lpstr>
      <vt:lpstr>TimesNewRomanPSMT</vt:lpstr>
      <vt:lpstr>Wingdings</vt:lpstr>
      <vt:lpstr>Labyrint</vt:lpstr>
      <vt:lpstr>1_Labyrint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ehtp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khaled</dc:creator>
  <cp:lastModifiedBy>guettiche abdelheq</cp:lastModifiedBy>
  <cp:revision>890</cp:revision>
  <cp:lastPrinted>2014-10-18T18:00:57Z</cp:lastPrinted>
  <dcterms:created xsi:type="dcterms:W3CDTF">2002-03-26T08:44:42Z</dcterms:created>
  <dcterms:modified xsi:type="dcterms:W3CDTF">2024-11-11T14:03:58Z</dcterms:modified>
</cp:coreProperties>
</file>