
<file path=[Content_Types].xml><?xml version="1.0" encoding="utf-8"?>
<Types xmlns="http://schemas.openxmlformats.org/package/2006/content-types">
  <Default Extension="png" ContentType="image/png"/>
  <Default Extension="jpeg" ContentType="image/jpeg"/>
  <Default Extension="emf" ContentType="image/x-emf"/>
  <Default Extension="webp"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Lst>
  <p:notesMasterIdLst>
    <p:notesMasterId r:id="rId38"/>
  </p:notesMasterIdLst>
  <p:sldIdLst>
    <p:sldId id="286" r:id="rId3"/>
    <p:sldId id="287" r:id="rId4"/>
    <p:sldId id="288" r:id="rId5"/>
    <p:sldId id="344" r:id="rId6"/>
    <p:sldId id="380" r:id="rId7"/>
    <p:sldId id="338" r:id="rId8"/>
    <p:sldId id="345" r:id="rId9"/>
    <p:sldId id="347" r:id="rId10"/>
    <p:sldId id="348" r:id="rId11"/>
    <p:sldId id="349" r:id="rId12"/>
    <p:sldId id="351" r:id="rId13"/>
    <p:sldId id="381" r:id="rId14"/>
    <p:sldId id="354" r:id="rId15"/>
    <p:sldId id="356" r:id="rId16"/>
    <p:sldId id="357" r:id="rId17"/>
    <p:sldId id="358" r:id="rId18"/>
    <p:sldId id="290" r:id="rId19"/>
    <p:sldId id="375" r:id="rId20"/>
    <p:sldId id="369" r:id="rId21"/>
    <p:sldId id="372" r:id="rId22"/>
    <p:sldId id="373" r:id="rId23"/>
    <p:sldId id="374" r:id="rId24"/>
    <p:sldId id="366" r:id="rId25"/>
    <p:sldId id="367" r:id="rId26"/>
    <p:sldId id="368" r:id="rId27"/>
    <p:sldId id="360" r:id="rId28"/>
    <p:sldId id="333" r:id="rId29"/>
    <p:sldId id="361" r:id="rId30"/>
    <p:sldId id="362" r:id="rId31"/>
    <p:sldId id="337" r:id="rId32"/>
    <p:sldId id="363" r:id="rId33"/>
    <p:sldId id="364" r:id="rId34"/>
    <p:sldId id="365" r:id="rId35"/>
    <p:sldId id="376" r:id="rId36"/>
    <p:sldId id="379" r:id="rId37"/>
  </p:sldIdLst>
  <p:sldSz cx="9144000" cy="6858000" type="screen4x3"/>
  <p:notesSz cx="6742113" cy="9872663"/>
  <p:defaultTextStyle>
    <a:defPPr>
      <a:defRPr lang="fr-FR"/>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CC00"/>
    <a:srgbClr val="FF3300"/>
    <a:srgbClr val="FF6600"/>
    <a:srgbClr val="CCFF66"/>
    <a:srgbClr val="FFFF00"/>
    <a:srgbClr val="96969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634" autoAdjust="0"/>
  </p:normalViewPr>
  <p:slideViewPr>
    <p:cSldViewPr>
      <p:cViewPr varScale="1">
        <p:scale>
          <a:sx n="68" d="100"/>
          <a:sy n="68" d="100"/>
        </p:scale>
        <p:origin x="1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23-09-22T10:25:22.87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23-09-22T10:25:23.399"/>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23-09-22T10:25:23.959"/>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en-US" dirty="0"/>
          </a:p>
        </p:txBody>
      </p:sp>
      <p:sp>
        <p:nvSpPr>
          <p:cNvPr id="8195" name="Rectangle 1027"/>
          <p:cNvSpPr>
            <a:spLocks noGrp="1" noChangeArrowheads="1"/>
          </p:cNvSpPr>
          <p:nvPr>
            <p:ph type="dt" idx="1"/>
          </p:nvPr>
        </p:nvSpPr>
        <p:spPr bwMode="auto">
          <a:xfrm>
            <a:off x="382053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en-US" dirty="0"/>
          </a:p>
        </p:txBody>
      </p:sp>
      <p:sp>
        <p:nvSpPr>
          <p:cNvPr id="24580" name="Rectangle 1028"/>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1029"/>
          <p:cNvSpPr>
            <a:spLocks noGrp="1" noChangeArrowheads="1"/>
          </p:cNvSpPr>
          <p:nvPr>
            <p:ph type="body" sz="quarter" idx="3"/>
          </p:nvPr>
        </p:nvSpPr>
        <p:spPr bwMode="auto">
          <a:xfrm>
            <a:off x="898949" y="4689515"/>
            <a:ext cx="4944216"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8198" name="Rectangle 1030"/>
          <p:cNvSpPr>
            <a:spLocks noGrp="1" noChangeArrowheads="1"/>
          </p:cNvSpPr>
          <p:nvPr>
            <p:ph type="ftr" sz="quarter" idx="4"/>
          </p:nvPr>
        </p:nvSpPr>
        <p:spPr bwMode="auto">
          <a:xfrm>
            <a:off x="0"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en-US" dirty="0"/>
          </a:p>
        </p:txBody>
      </p:sp>
      <p:sp>
        <p:nvSpPr>
          <p:cNvPr id="8199" name="Rectangle 1031"/>
          <p:cNvSpPr>
            <a:spLocks noGrp="1" noChangeArrowheads="1"/>
          </p:cNvSpPr>
          <p:nvPr>
            <p:ph type="sldNum" sz="quarter" idx="5"/>
          </p:nvPr>
        </p:nvSpPr>
        <p:spPr bwMode="auto">
          <a:xfrm>
            <a:off x="3820531"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1003600-0EDB-4F17-96C5-0877A2945425}" type="slidenum">
              <a:rPr lang="fr-FR" altLang="en-US"/>
              <a:pPr>
                <a:defRPr/>
              </a:pPr>
              <a:t>‹#›</a:t>
            </a:fld>
            <a:endParaRPr lang="fr-FR" altLang="en-US" dirty="0"/>
          </a:p>
        </p:txBody>
      </p:sp>
    </p:spTree>
    <p:extLst>
      <p:ext uri="{BB962C8B-B14F-4D97-AF65-F5344CB8AC3E}">
        <p14:creationId xmlns:p14="http://schemas.microsoft.com/office/powerpoint/2010/main" val="162109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smtClean="0">
                <a:solidFill>
                  <a:prstClr val="black"/>
                </a:solidFill>
              </a:rPr>
              <a:pPr/>
              <a:t>1</a:t>
            </a:fld>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10</a:t>
            </a:fld>
            <a:endParaRPr lang="fr-F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11</a:t>
            </a:fld>
            <a:endParaRPr lang="fr-F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416014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13</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14</a:t>
            </a:fld>
            <a:endParaRPr lang="fr-F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15</a:t>
            </a:fld>
            <a:endParaRPr lang="fr-F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16</a:t>
            </a:fld>
            <a:endParaRPr lang="fr-F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17</a:t>
            </a:fld>
            <a:endParaRPr lang="fr-F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18</a:t>
            </a:fld>
            <a:endParaRPr lang="fr-F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19</a:t>
            </a:fld>
            <a:endParaRPr 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a:t>
            </a:fld>
            <a:endParaRPr lang="fr-F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20</a:t>
            </a:fld>
            <a:endParaRPr lang="fr-F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21</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22</a:t>
            </a:fld>
            <a:endParaRPr lang="fr-F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23</a:t>
            </a:fld>
            <a:endParaRPr lang="fr-F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24</a:t>
            </a:fld>
            <a:endParaRPr lang="fr-F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25</a:t>
            </a:fld>
            <a:endParaRPr lang="fr-F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26</a:t>
            </a:fld>
            <a:endParaRPr lang="fr-F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27</a:t>
            </a:fld>
            <a:endParaRPr lang="fr-F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28</a:t>
            </a:fld>
            <a:endParaRPr lang="fr-F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29</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a:t>
            </a:fld>
            <a:endParaRPr lang="fr-FR">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30</a:t>
            </a:fld>
            <a:endParaRPr lang="fr-F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31</a:t>
            </a:fld>
            <a:endParaRPr lang="fr-F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32</a:t>
            </a:fld>
            <a:endParaRPr lang="fr-F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33</a:t>
            </a:fld>
            <a:endParaRPr lang="fr-F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34</a:t>
            </a:fld>
            <a:endParaRPr lang="fr-F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35</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4</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25417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6</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7</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8</a:t>
            </a:fld>
            <a:endParaRPr 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9</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E5F01E9-3892-4DE1-8F5F-4045D60B0C3A}" type="datetime1">
              <a:rPr lang="fr-FR" smtClean="0">
                <a:solidFill>
                  <a:srgbClr val="FFFFFF"/>
                </a:solidFill>
              </a:rPr>
              <a:t>03/10/2023</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4970254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B14433C-D167-4C20-9AB9-A17C03ECD358}"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827760997"/>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3AB0F86-8BC7-42DF-97AC-80B2895D7343}"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50911561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DF2070AE-1A17-40FB-9254-284F12D3CAB3}" type="datetime1">
              <a:rPr lang="fr-FR" smtClean="0">
                <a:solidFill>
                  <a:srgbClr val="FFFFFF"/>
                </a:solidFill>
              </a:rPr>
              <a:t>03/10/2023</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90938027"/>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F0EFB2E-5874-468B-82E3-6F755D46BDAD}" type="datetime1">
              <a:rPr lang="fr-FR" smtClean="0">
                <a:solidFill>
                  <a:srgbClr val="FFFFFF"/>
                </a:solidFill>
              </a:rPr>
              <a:t>03/10/2023</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0324283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16C42E4-CB8C-4A5C-8820-2B6008B4C400}"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953467342"/>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46B44C07-82BF-4C00-ACDD-5B58C3457C72}"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210002386"/>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D7155835-EF26-4A90-84A1-212DFB671117}" type="datetime1">
              <a:rPr lang="fr-FR" smtClean="0">
                <a:solidFill>
                  <a:srgbClr val="FFFFFF"/>
                </a:solidFill>
              </a:rPr>
              <a:t>03/10/2023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8528300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00ED666B-AA37-49D1-9E44-590C7FFDB2F7}" type="datetime1">
              <a:rPr lang="fr-FR" smtClean="0">
                <a:solidFill>
                  <a:srgbClr val="FFFFFF"/>
                </a:solidFill>
              </a:rPr>
              <a:t>03/10/2023</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913931606"/>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333AB219-438F-4317-B151-2278B609BCC3}" type="datetime1">
              <a:rPr lang="fr-FR" smtClean="0">
                <a:solidFill>
                  <a:srgbClr val="FFFFFF"/>
                </a:solidFill>
              </a:rPr>
              <a:t>03/10/2023</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2832185696"/>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2235CCD-AEE4-4DE4-904D-20A8FAFE59B8}" type="datetime1">
              <a:rPr lang="fr-FR" smtClean="0">
                <a:solidFill>
                  <a:srgbClr val="FFFFFF"/>
                </a:solidFill>
              </a:rPr>
              <a:t>03/10/2023</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412942873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CB36A929-F170-484A-8372-F4C371ABB6B9}"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235852753"/>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89DADE4-DB68-423A-BCBD-26C767331E7A}" type="datetime1">
              <a:rPr lang="fr-FR" smtClean="0">
                <a:solidFill>
                  <a:srgbClr val="FFFFFF"/>
                </a:solidFill>
              </a:rPr>
              <a:t>03/10/2023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2318686852"/>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28E15084-8C9F-4E08-919E-5328644B472C}" type="datetime1">
              <a:rPr lang="fr-FR" smtClean="0">
                <a:solidFill>
                  <a:srgbClr val="FFFFFF"/>
                </a:solidFill>
              </a:rPr>
              <a:t>03/10/2023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297325312"/>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12F6AD3D-9405-4EBB-8DB5-2D924B7906D9}"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685856864"/>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1000DC1-6BF9-4222-8933-52FB5ADC396F}"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645163309"/>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A796C8FF-0281-49A1-8D41-185E0895D7EC}" type="datetime1">
              <a:rPr lang="fr-FR" smtClean="0">
                <a:solidFill>
                  <a:srgbClr val="FFFFFF"/>
                </a:solidFill>
              </a:rPr>
              <a:t>03/10/2023</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47287803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5CA28087-1664-49BE-BC77-74865DE10023}" type="datetime1">
              <a:rPr lang="fr-FR" smtClean="0">
                <a:solidFill>
                  <a:srgbClr val="FFFFFF"/>
                </a:solidFill>
              </a:rPr>
              <a:t>03/10/2023</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99706754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40CC4E7F-A359-444E-9AB4-282C1CF37A44}" type="datetime1">
              <a:rPr lang="fr-FR" smtClean="0">
                <a:solidFill>
                  <a:srgbClr val="FFFFFF"/>
                </a:solidFill>
              </a:rPr>
              <a:t>03/10/2023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885819868"/>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B2763947-93A1-4DBD-BC94-3DF563FBF302}" type="datetime1">
              <a:rPr lang="fr-FR" smtClean="0">
                <a:solidFill>
                  <a:srgbClr val="FFFFFF"/>
                </a:solidFill>
              </a:rPr>
              <a:t>03/10/2023</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153313154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89C3AFAE-255C-4942-A4B0-D910AAD07ADA}" type="datetime1">
              <a:rPr lang="fr-FR" smtClean="0">
                <a:solidFill>
                  <a:srgbClr val="FFFFFF"/>
                </a:solidFill>
              </a:rPr>
              <a:t>03/10/2023</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20524722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52A07A8D-531D-4184-8C8D-0B66E14E7BF6}" type="datetime1">
              <a:rPr lang="fr-FR" smtClean="0">
                <a:solidFill>
                  <a:srgbClr val="FFFFFF"/>
                </a:solidFill>
              </a:rPr>
              <a:t>03/10/2023</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92452143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A16D49BE-49A2-43A1-AE0F-0F0FE49810C8}" type="datetime1">
              <a:rPr lang="fr-FR" smtClean="0">
                <a:solidFill>
                  <a:srgbClr val="FFFFFF"/>
                </a:solidFill>
              </a:rPr>
              <a:t>03/10/2023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326851616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74852F1-7BA6-4E79-AF83-CEA11F7ED6C9}" type="datetime1">
              <a:rPr lang="fr-FR" smtClean="0">
                <a:solidFill>
                  <a:srgbClr val="FFFFFF"/>
                </a:solidFill>
              </a:rPr>
              <a:t>03/10/2023</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a:t>
            </a:fld>
            <a:endParaRPr lang="fr-BE" dirty="0">
              <a:solidFill>
                <a:srgbClr val="FFFFFF"/>
              </a:solidFill>
            </a:endParaRPr>
          </a:p>
        </p:txBody>
      </p:sp>
    </p:spTree>
    <p:extLst>
      <p:ext uri="{BB962C8B-B14F-4D97-AF65-F5344CB8AC3E}">
        <p14:creationId xmlns:p14="http://schemas.microsoft.com/office/powerpoint/2010/main" val="53810231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CBECAD20-804E-413C-9517-FD724D698AA4}" type="datetime1">
              <a:rPr lang="fr-FR" smtClean="0">
                <a:solidFill>
                  <a:srgbClr val="FFFFFF"/>
                </a:solidFill>
              </a:rPr>
              <a:t>03/10/2023</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a:t>
            </a:fld>
            <a:endParaRPr lang="fr-BE" dirty="0">
              <a:solidFill>
                <a:srgbClr val="FFFFFF"/>
              </a:solidFill>
            </a:endParaRPr>
          </a:p>
        </p:txBody>
      </p:sp>
    </p:spTree>
    <p:extLst>
      <p:ext uri="{BB962C8B-B14F-4D97-AF65-F5344CB8AC3E}">
        <p14:creationId xmlns:p14="http://schemas.microsoft.com/office/powerpoint/2010/main" val="3116060266"/>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5106609B-75AF-4EE4-A59C-D6F0D599FF3A}" type="datetime1">
              <a:rPr lang="fr-FR" smtClean="0">
                <a:solidFill>
                  <a:srgbClr val="FFFFFF"/>
                </a:solidFill>
              </a:rPr>
              <a:t>03/10/2023</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a:t>
            </a:fld>
            <a:endParaRPr lang="fr-BE" dirty="0">
              <a:solidFill>
                <a:srgbClr val="FFFFFF"/>
              </a:solidFill>
            </a:endParaRPr>
          </a:p>
        </p:txBody>
      </p:sp>
    </p:spTree>
    <p:extLst>
      <p:ext uri="{BB962C8B-B14F-4D97-AF65-F5344CB8AC3E}">
        <p14:creationId xmlns:p14="http://schemas.microsoft.com/office/powerpoint/2010/main" val="2729802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web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customXml" Target="../ink/ink1.xml"/><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98520" y="2173750"/>
            <a:ext cx="8791617" cy="861774"/>
          </a:xfrm>
          <a:prstGeom prst="rect">
            <a:avLst/>
          </a:prstGeom>
          <a:solidFill>
            <a:schemeClr val="accent1"/>
          </a:solidFill>
          <a:ln w="12700" cap="sq">
            <a:noFill/>
            <a:miter lim="800000"/>
            <a:headEnd type="none" w="sm" len="sm"/>
            <a:tailEnd type="none" w="sm" len="sm"/>
          </a:ln>
          <a:effectLst/>
        </p:spPr>
        <p:txBody>
          <a:bodyPr wrap="square">
            <a:spAutoFit/>
          </a:bodyPr>
          <a:lstStyle/>
          <a:p>
            <a:pPr algn="ctr" fontAlgn="auto">
              <a:spcBef>
                <a:spcPts val="0"/>
              </a:spcBef>
              <a:spcAft>
                <a:spcPts val="0"/>
              </a:spcAft>
            </a:pPr>
            <a:r>
              <a:rPr lang="fr-FR" sz="2500" b="1" dirty="0" err="1">
                <a:solidFill>
                  <a:srgbClr val="CC6600"/>
                </a:solidFill>
                <a:effectLst>
                  <a:outerShdw blurRad="38100" dist="38100" dir="2700000" algn="tl">
                    <a:srgbClr val="000000"/>
                  </a:outerShdw>
                </a:effectLst>
                <a:latin typeface="Lucida Handwriting" pitchFamily="66" charset="0"/>
                <a:ea typeface="Arial Unicode MS" pitchFamily="34" charset="-128"/>
              </a:rPr>
              <a:t>Seismic</a:t>
            </a:r>
            <a:r>
              <a:rPr lang="fr-FR" sz="2500" b="1" dirty="0">
                <a:solidFill>
                  <a:srgbClr val="CC6600"/>
                </a:solidFill>
                <a:effectLst>
                  <a:outerShdw blurRad="38100" dist="38100" dir="2700000" algn="tl">
                    <a:srgbClr val="000000"/>
                  </a:outerShdw>
                </a:effectLst>
                <a:latin typeface="Lucida Handwriting" pitchFamily="66" charset="0"/>
                <a:ea typeface="Arial Unicode MS" pitchFamily="34" charset="-128"/>
              </a:rPr>
              <a:t> Engineering</a:t>
            </a:r>
          </a:p>
          <a:p>
            <a:pPr algn="ctr" fontAlgn="auto">
              <a:spcBef>
                <a:spcPts val="0"/>
              </a:spcBef>
              <a:spcAft>
                <a:spcPts val="0"/>
              </a:spcAft>
            </a:pPr>
            <a:r>
              <a:rPr lang="en-US" sz="25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Génie</a:t>
            </a: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a:t>
            </a:r>
            <a:r>
              <a:rPr lang="en-US" sz="25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parasismique</a:t>
            </a: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(Master2 G.C)</a:t>
            </a:r>
          </a:p>
        </p:txBody>
      </p:sp>
      <p:sp>
        <p:nvSpPr>
          <p:cNvPr id="9" name="Text Box 19"/>
          <p:cNvSpPr txBox="1">
            <a:spLocks noChangeArrowheads="1"/>
          </p:cNvSpPr>
          <p:nvPr/>
        </p:nvSpPr>
        <p:spPr bwMode="auto">
          <a:xfrm>
            <a:off x="1142976" y="4643446"/>
            <a:ext cx="503238" cy="457200"/>
          </a:xfrm>
          <a:prstGeom prst="rect">
            <a:avLst/>
          </a:prstGeom>
          <a:noFill/>
          <a:ln w="9525">
            <a:noFill/>
            <a:miter lim="800000"/>
            <a:headEnd/>
            <a:tailEnd/>
          </a:ln>
          <a:effectLst/>
        </p:spPr>
        <p:txBody>
          <a:bodyPr>
            <a:spAutoFit/>
          </a:bodyPr>
          <a:lstStyle/>
          <a:p>
            <a:pPr fontAlgn="auto">
              <a:spcBef>
                <a:spcPct val="50000"/>
              </a:spcBef>
              <a:spcAft>
                <a:spcPts val="0"/>
              </a:spcAft>
            </a:pPr>
            <a:r>
              <a:rPr lang="fr-FR" sz="2400" b="1" dirty="0">
                <a:solidFill>
                  <a:srgbClr val="FFFFFF"/>
                </a:solidFill>
                <a:latin typeface="Times New Roman"/>
                <a:sym typeface="Wingdings 2" pitchFamily="18" charset="2"/>
              </a:rPr>
              <a:t></a:t>
            </a:r>
          </a:p>
        </p:txBody>
      </p:sp>
      <p:sp>
        <p:nvSpPr>
          <p:cNvPr id="10" name="Text Box 20"/>
          <p:cNvSpPr txBox="1">
            <a:spLocks noChangeArrowheads="1"/>
          </p:cNvSpPr>
          <p:nvPr/>
        </p:nvSpPr>
        <p:spPr bwMode="auto">
          <a:xfrm>
            <a:off x="1500165" y="4643446"/>
            <a:ext cx="5880147" cy="369332"/>
          </a:xfrm>
          <a:prstGeom prst="rect">
            <a:avLst/>
          </a:prstGeom>
          <a:noFill/>
          <a:ln w="9525">
            <a:noFill/>
            <a:miter lim="800000"/>
            <a:headEnd/>
            <a:tailEnd/>
          </a:ln>
          <a:effectLst/>
        </p:spPr>
        <p:txBody>
          <a:bodyPr wrap="square">
            <a:spAutoFit/>
          </a:bodyPr>
          <a:lstStyle/>
          <a:p>
            <a:pPr fontAlgn="auto">
              <a:spcBef>
                <a:spcPct val="50000"/>
              </a:spcBef>
              <a:spcAft>
                <a:spcPts val="0"/>
              </a:spcAft>
            </a:pPr>
            <a:r>
              <a:rPr lang="en-US" sz="1800" b="1" dirty="0">
                <a:solidFill>
                  <a:srgbClr val="FF0000"/>
                </a:solidFill>
                <a:latin typeface="Arial"/>
                <a:cs typeface="Arial"/>
              </a:rPr>
              <a:t>Responsible:  </a:t>
            </a:r>
            <a:r>
              <a:rPr lang="en-US" sz="1800" b="1" dirty="0">
                <a:latin typeface="Arial"/>
                <a:cs typeface="Arial"/>
              </a:rPr>
              <a:t>Dr. </a:t>
            </a:r>
            <a:r>
              <a:rPr lang="fr-FR" sz="1800" b="1" dirty="0">
                <a:solidFill>
                  <a:srgbClr val="FFFFFF"/>
                </a:solidFill>
              </a:rPr>
              <a:t>GUETTICHE ABDELHEQ</a:t>
            </a:r>
          </a:p>
        </p:txBody>
      </p:sp>
      <p:sp>
        <p:nvSpPr>
          <p:cNvPr id="15" name="Text Box 18"/>
          <p:cNvSpPr txBox="1">
            <a:spLocks noChangeArrowheads="1"/>
          </p:cNvSpPr>
          <p:nvPr/>
        </p:nvSpPr>
        <p:spPr bwMode="auto">
          <a:xfrm>
            <a:off x="1068365" y="5413090"/>
            <a:ext cx="431800" cy="457200"/>
          </a:xfrm>
          <a:prstGeom prst="rect">
            <a:avLst/>
          </a:prstGeom>
          <a:noFill/>
          <a:ln w="9525">
            <a:noFill/>
            <a:miter lim="800000"/>
            <a:headEnd/>
            <a:tailEnd/>
          </a:ln>
          <a:effectLst/>
        </p:spPr>
        <p:txBody>
          <a:bodyPr>
            <a:spAutoFit/>
          </a:bodyPr>
          <a:lstStyle/>
          <a:p>
            <a:pPr algn="l">
              <a:spcBef>
                <a:spcPct val="50000"/>
              </a:spcBef>
            </a:pPr>
            <a:r>
              <a:rPr lang="fr-FR" sz="2400" b="1" dirty="0">
                <a:latin typeface="Times New Roman" pitchFamily="18" charset="0"/>
                <a:cs typeface="Times New Roman" pitchFamily="18" charset="0"/>
                <a:sym typeface="Wingdings 2" pitchFamily="18" charset="2"/>
              </a:rPr>
              <a:t></a:t>
            </a:r>
          </a:p>
        </p:txBody>
      </p:sp>
      <p:sp>
        <p:nvSpPr>
          <p:cNvPr id="16" name="Text Box 17"/>
          <p:cNvSpPr txBox="1">
            <a:spLocks noChangeArrowheads="1"/>
          </p:cNvSpPr>
          <p:nvPr/>
        </p:nvSpPr>
        <p:spPr bwMode="auto">
          <a:xfrm>
            <a:off x="1569227" y="5431435"/>
            <a:ext cx="4653408" cy="369332"/>
          </a:xfrm>
          <a:prstGeom prst="rect">
            <a:avLst/>
          </a:prstGeom>
          <a:noFill/>
          <a:ln w="9525">
            <a:noFill/>
            <a:miter lim="800000"/>
            <a:headEnd/>
            <a:tailEnd/>
          </a:ln>
          <a:effectLst/>
        </p:spPr>
        <p:txBody>
          <a:bodyPr wrap="square">
            <a:spAutoFit/>
          </a:bodyPr>
          <a:lstStyle/>
          <a:p>
            <a:pPr>
              <a:spcBef>
                <a:spcPct val="50000"/>
              </a:spcBef>
            </a:pPr>
            <a:r>
              <a:rPr lang="fr-FR" sz="1800" b="1" dirty="0"/>
              <a:t>Academic </a:t>
            </a:r>
            <a:r>
              <a:rPr lang="fr-FR" sz="1800" b="1" dirty="0" err="1"/>
              <a:t>Year</a:t>
            </a:r>
            <a:r>
              <a:rPr lang="fr-FR" sz="1800" b="1" dirty="0"/>
              <a:t> 2023- 2024</a:t>
            </a:r>
          </a:p>
        </p:txBody>
      </p:sp>
      <p:sp>
        <p:nvSpPr>
          <p:cNvPr id="14" name="object 7"/>
          <p:cNvSpPr txBox="1"/>
          <p:nvPr/>
        </p:nvSpPr>
        <p:spPr>
          <a:xfrm>
            <a:off x="224976" y="455610"/>
            <a:ext cx="6651280" cy="1245198"/>
          </a:xfrm>
          <a:prstGeom prst="rect">
            <a:avLst/>
          </a:prstGeom>
        </p:spPr>
        <p:txBody>
          <a:bodyPr wrap="square" lIns="0" tIns="0" rIns="0" bIns="0" rtlCol="0">
            <a:noAutofit/>
          </a:bodyPr>
          <a:lstStyle/>
          <a:p>
            <a:pPr marL="12700" marR="26730">
              <a:lnSpc>
                <a:spcPts val="1939"/>
              </a:lnSpc>
              <a:spcBef>
                <a:spcPts val="97"/>
              </a:spcBef>
            </a:pPr>
            <a:r>
              <a:rPr lang="fr-FR" sz="1800" b="1" dirty="0">
                <a:solidFill>
                  <a:srgbClr val="FFFFFF"/>
                </a:solidFill>
                <a:latin typeface="+mj-lt"/>
                <a:cs typeface="Arial"/>
              </a:rPr>
              <a:t>UNIVERSITY CENTER OF MILA</a:t>
            </a:r>
          </a:p>
          <a:p>
            <a:pPr marL="12700" marR="26730">
              <a:lnSpc>
                <a:spcPts val="1939"/>
              </a:lnSpc>
              <a:spcBef>
                <a:spcPts val="97"/>
              </a:spcBef>
            </a:pPr>
            <a:r>
              <a:rPr lang="en-US" sz="1800" b="1" dirty="0">
                <a:solidFill>
                  <a:srgbClr val="FFFFFF"/>
                </a:solidFill>
                <a:latin typeface="+mj-lt"/>
                <a:cs typeface="Arial"/>
              </a:rPr>
              <a:t>INSTITUTE OF SCIENCE AND TECHNOLOGY </a:t>
            </a:r>
            <a:br>
              <a:rPr lang="en-US" sz="1800" dirty="0">
                <a:solidFill>
                  <a:srgbClr val="FFFFFF"/>
                </a:solidFill>
                <a:latin typeface="+mj-lt"/>
                <a:cs typeface="Arial"/>
              </a:rPr>
            </a:br>
            <a:r>
              <a:rPr lang="en-US" sz="1800" b="1" dirty="0">
                <a:solidFill>
                  <a:srgbClr val="FFFFFF"/>
                </a:solidFill>
                <a:latin typeface="+mj-lt"/>
                <a:cs typeface="Arial"/>
              </a:rPr>
              <a:t>DEPARTMENT OF CIVIL AND HYDRAULIC ENGINEERING</a:t>
            </a:r>
            <a:endParaRPr sz="1800" b="1" dirty="0">
              <a:solidFill>
                <a:srgbClr val="FFFFFF"/>
              </a:solidFill>
              <a:latin typeface="+mj-lt"/>
              <a:cs typeface="Aria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FFFFFF"/>
                </a:solidFill>
              </a:rPr>
              <a:pPr/>
              <a:t>1</a:t>
            </a:fld>
            <a:endParaRPr lang="fr-BE" dirty="0">
              <a:solidFill>
                <a:srgbClr val="FFFFFF"/>
              </a:solidFill>
            </a:endParaRPr>
          </a:p>
        </p:txBody>
      </p:sp>
    </p:spTree>
    <p:extLst>
      <p:ext uri="{BB962C8B-B14F-4D97-AF65-F5344CB8AC3E}">
        <p14:creationId xmlns:p14="http://schemas.microsoft.com/office/powerpoint/2010/main" val="1338919450"/>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16632"/>
            <a:ext cx="9036496" cy="6741368"/>
          </a:xfrm>
          <a:prstGeom prst="rect">
            <a:avLst/>
          </a:prstGeom>
          <a:ln>
            <a:solidFill>
              <a:schemeClr val="accent1"/>
            </a:solidFill>
          </a:ln>
        </p:spPr>
        <p:txBody>
          <a:bodyPr/>
          <a:lstStyle/>
          <a:p>
            <a:pPr algn="just">
              <a:lnSpc>
                <a:spcPct val="150000"/>
              </a:lnSpc>
            </a:pPr>
            <a:r>
              <a:rPr lang="fr-FR" sz="2000" b="1" dirty="0">
                <a:solidFill>
                  <a:srgbClr val="FFFF00"/>
                </a:solidFill>
              </a:rPr>
              <a:t>5. Origin of Plate </a:t>
            </a:r>
            <a:r>
              <a:rPr lang="fr-FR" sz="2000" b="1" dirty="0" err="1">
                <a:solidFill>
                  <a:srgbClr val="FFFF00"/>
                </a:solidFill>
              </a:rPr>
              <a:t>Movements</a:t>
            </a:r>
            <a:r>
              <a:rPr lang="fr-FR" sz="2000" b="1" dirty="0">
                <a:solidFill>
                  <a:srgbClr val="FFFF00"/>
                </a:solidFill>
              </a:rPr>
              <a:t>: </a:t>
            </a:r>
            <a:r>
              <a:rPr lang="en-US" sz="2000" dirty="0"/>
              <a:t>The Earth's crust rests upon the plastic mantle, which undergoes convective movements that drive the plates. The boundaries between plates are referred to as faults. These faults come in different types depending on the movements of the plates:"</a:t>
            </a: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r>
              <a:rPr lang="en-US" sz="2000" dirty="0"/>
              <a:t>There are three types of faults:</a:t>
            </a:r>
          </a:p>
          <a:p>
            <a:pPr algn="just">
              <a:lnSpc>
                <a:spcPct val="150000"/>
              </a:lnSpc>
            </a:pPr>
            <a:r>
              <a:rPr lang="fr-FR" sz="2000" dirty="0">
                <a:solidFill>
                  <a:srgbClr val="FFC000"/>
                </a:solidFill>
              </a:rPr>
              <a:t>a-  </a:t>
            </a:r>
            <a:r>
              <a:rPr lang="en-US" sz="2000" dirty="0">
                <a:solidFill>
                  <a:srgbClr val="FFC000"/>
                </a:solidFill>
              </a:rPr>
              <a:t>Convergent faults. </a:t>
            </a:r>
            <a:r>
              <a:rPr lang="en-US" sz="2000" dirty="0"/>
              <a:t>(reverse faults) ; </a:t>
            </a:r>
            <a:r>
              <a:rPr lang="en-US" sz="2000" dirty="0">
                <a:solidFill>
                  <a:srgbClr val="FFC000"/>
                </a:solidFill>
              </a:rPr>
              <a:t>Divergent  faults ( normal ); Transform fault </a:t>
            </a:r>
            <a:endParaRPr lang="en-US" sz="2000" dirty="0"/>
          </a:p>
          <a:p>
            <a:pPr algn="just">
              <a:lnSpc>
                <a:spcPct val="150000"/>
              </a:lnSpc>
            </a:pPr>
            <a:endParaRPr lang="en-US" sz="2000" dirty="0">
              <a:solidFill>
                <a:srgbClr val="FFC000"/>
              </a:solidFill>
            </a:endParaRPr>
          </a:p>
          <a:p>
            <a:pPr algn="just">
              <a:lnSpc>
                <a:spcPct val="150000"/>
              </a:lnSpc>
            </a:pPr>
            <a:endParaRPr lang="en-US" sz="2000" dirty="0">
              <a:solidFill>
                <a:srgbClr val="FFC000"/>
              </a:solidFill>
            </a:endParaRPr>
          </a:p>
          <a:p>
            <a:pPr algn="just">
              <a:lnSpc>
                <a:spcPct val="150000"/>
              </a:lnSpc>
            </a:pPr>
            <a:endParaRPr lang="en-US" sz="2000" dirty="0">
              <a:solidFill>
                <a:srgbClr val="FFC000"/>
              </a:solidFill>
            </a:endParaRPr>
          </a:p>
          <a:p>
            <a:pPr algn="just">
              <a:lnSpc>
                <a:spcPct val="150000"/>
              </a:lnSpc>
            </a:pPr>
            <a:endParaRPr lang="en-US" sz="2000" dirty="0">
              <a:solidFill>
                <a:srgbClr val="FFC000"/>
              </a:solidFill>
            </a:endParaRPr>
          </a:p>
          <a:p>
            <a:pPr algn="just">
              <a:lnSpc>
                <a:spcPct val="150000"/>
              </a:lnSpc>
            </a:pPr>
            <a:r>
              <a:rPr lang="fr-FR" sz="2000" dirty="0"/>
              <a:t>.</a:t>
            </a:r>
          </a:p>
          <a:p>
            <a:pPr algn="just">
              <a:lnSpc>
                <a:spcPct val="150000"/>
              </a:lnSpc>
            </a:pPr>
            <a:endParaRPr lang="fr-FR" sz="20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10</a:t>
            </a:fld>
            <a:endParaRPr lang="fr-BE" dirty="0">
              <a:solidFill>
                <a:srgbClr val="FFFFFF"/>
              </a:solidFill>
            </a:endParaRPr>
          </a:p>
        </p:txBody>
      </p:sp>
      <p:pic>
        <p:nvPicPr>
          <p:cNvPr id="6" name="Picture 5">
            <a:extLst>
              <a:ext uri="{FF2B5EF4-FFF2-40B4-BE49-F238E27FC236}">
                <a16:creationId xmlns:a16="http://schemas.microsoft.com/office/drawing/2014/main" id="{0CE4151F-826F-4148-9705-6489CE59F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37" y="4408539"/>
            <a:ext cx="3310136" cy="1771867"/>
          </a:xfrm>
          <a:prstGeom prst="rect">
            <a:avLst/>
          </a:prstGeom>
        </p:spPr>
      </p:pic>
      <p:pic>
        <p:nvPicPr>
          <p:cNvPr id="10" name="Picture 9">
            <a:extLst>
              <a:ext uri="{FF2B5EF4-FFF2-40B4-BE49-F238E27FC236}">
                <a16:creationId xmlns:a16="http://schemas.microsoft.com/office/drawing/2014/main" id="{F2E13C99-7A6D-429A-88DD-43D5338C1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3" y="1707878"/>
            <a:ext cx="2656547" cy="1728192"/>
          </a:xfrm>
          <a:prstGeom prst="rect">
            <a:avLst/>
          </a:prstGeom>
          <a:solidFill>
            <a:schemeClr val="tx1"/>
          </a:solidFill>
        </p:spPr>
      </p:pic>
      <p:grpSp>
        <p:nvGrpSpPr>
          <p:cNvPr id="9" name="Group 8">
            <a:extLst>
              <a:ext uri="{FF2B5EF4-FFF2-40B4-BE49-F238E27FC236}">
                <a16:creationId xmlns:a16="http://schemas.microsoft.com/office/drawing/2014/main" id="{EA8F59AF-0024-418D-B7F6-A8194618DB3A}"/>
              </a:ext>
            </a:extLst>
          </p:cNvPr>
          <p:cNvGrpSpPr/>
          <p:nvPr/>
        </p:nvGrpSpPr>
        <p:grpSpPr>
          <a:xfrm>
            <a:off x="280396" y="4276578"/>
            <a:ext cx="2793784" cy="2361028"/>
            <a:chOff x="5945576" y="4292870"/>
            <a:chExt cx="3002534" cy="2361028"/>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576" y="5602361"/>
              <a:ext cx="3002534" cy="105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166666B-5DD6-4F59-93E0-58E7DD86D8FD}"/>
                </a:ext>
              </a:extLst>
            </p:cNvPr>
            <p:cNvPicPr>
              <a:picLocks noChangeAspect="1"/>
            </p:cNvPicPr>
            <p:nvPr/>
          </p:nvPicPr>
          <p:blipFill rotWithShape="1">
            <a:blip r:embed="rId6">
              <a:extLst>
                <a:ext uri="{28A0092B-C50C-407E-A947-70E740481C1C}">
                  <a14:useLocalDpi xmlns:a14="http://schemas.microsoft.com/office/drawing/2010/main" val="0"/>
                </a:ext>
              </a:extLst>
            </a:blip>
            <a:srcRect l="8318" t="67539" r="10487"/>
            <a:stretch/>
          </p:blipFill>
          <p:spPr>
            <a:xfrm>
              <a:off x="5945576" y="4292870"/>
              <a:ext cx="3002534" cy="1331765"/>
            </a:xfrm>
            <a:prstGeom prst="rect">
              <a:avLst/>
            </a:prstGeom>
          </p:spPr>
        </p:pic>
      </p:grpSp>
      <p:grpSp>
        <p:nvGrpSpPr>
          <p:cNvPr id="14" name="Group 13">
            <a:extLst>
              <a:ext uri="{FF2B5EF4-FFF2-40B4-BE49-F238E27FC236}">
                <a16:creationId xmlns:a16="http://schemas.microsoft.com/office/drawing/2014/main" id="{B910B9FD-AE1A-4ADC-BDCB-5A7D1F5A436E}"/>
              </a:ext>
            </a:extLst>
          </p:cNvPr>
          <p:cNvGrpSpPr/>
          <p:nvPr/>
        </p:nvGrpSpPr>
        <p:grpSpPr>
          <a:xfrm>
            <a:off x="3131840" y="4276578"/>
            <a:ext cx="2991291" cy="2361028"/>
            <a:chOff x="3059832" y="4276578"/>
            <a:chExt cx="2991291" cy="2361028"/>
          </a:xfrm>
        </p:grpSpPr>
        <p:pic>
          <p:nvPicPr>
            <p:cNvPr id="13" name="Picture 12">
              <a:extLst>
                <a:ext uri="{FF2B5EF4-FFF2-40B4-BE49-F238E27FC236}">
                  <a16:creationId xmlns:a16="http://schemas.microsoft.com/office/drawing/2014/main" id="{6A1E9E1B-ADF2-459D-B69E-E42BDC986B24}"/>
                </a:ext>
              </a:extLst>
            </p:cNvPr>
            <p:cNvPicPr>
              <a:picLocks noChangeAspect="1"/>
            </p:cNvPicPr>
            <p:nvPr/>
          </p:nvPicPr>
          <p:blipFill rotWithShape="1">
            <a:blip r:embed="rId6">
              <a:extLst>
                <a:ext uri="{28A0092B-C50C-407E-A947-70E740481C1C}">
                  <a14:useLocalDpi xmlns:a14="http://schemas.microsoft.com/office/drawing/2010/main" val="0"/>
                </a:ext>
              </a:extLst>
            </a:blip>
            <a:srcRect l="9389" t="39714" r="11750" b="32661"/>
            <a:stretch/>
          </p:blipFill>
          <p:spPr>
            <a:xfrm>
              <a:off x="3059832" y="4276578"/>
              <a:ext cx="2991291" cy="1309491"/>
            </a:xfrm>
            <a:prstGeom prst="rect">
              <a:avLst/>
            </a:prstGeom>
          </p:spPr>
        </p:pic>
        <p:pic>
          <p:nvPicPr>
            <p:cNvPr id="15" name="Picture 3">
              <a:extLst>
                <a:ext uri="{FF2B5EF4-FFF2-40B4-BE49-F238E27FC236}">
                  <a16:creationId xmlns:a16="http://schemas.microsoft.com/office/drawing/2014/main" id="{4583F1D6-CEE9-464D-A80F-F7EAD1965D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5586070"/>
              <a:ext cx="2991291" cy="105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a:extLst>
              <a:ext uri="{FF2B5EF4-FFF2-40B4-BE49-F238E27FC236}">
                <a16:creationId xmlns:a16="http://schemas.microsoft.com/office/drawing/2014/main" id="{50C23C33-F0D2-4AF0-9F48-91F5F2B64326}"/>
              </a:ext>
            </a:extLst>
          </p:cNvPr>
          <p:cNvGrpSpPr/>
          <p:nvPr/>
        </p:nvGrpSpPr>
        <p:grpSpPr>
          <a:xfrm>
            <a:off x="6184097" y="4306172"/>
            <a:ext cx="2793784" cy="2331434"/>
            <a:chOff x="3073616" y="4304462"/>
            <a:chExt cx="2793784" cy="2331434"/>
          </a:xfrm>
        </p:grpSpPr>
        <p:pic>
          <p:nvPicPr>
            <p:cNvPr id="12" name="Picture 11">
              <a:extLst>
                <a:ext uri="{FF2B5EF4-FFF2-40B4-BE49-F238E27FC236}">
                  <a16:creationId xmlns:a16="http://schemas.microsoft.com/office/drawing/2014/main" id="{46C22BFF-E764-45B6-B496-4735E0A7B276}"/>
                </a:ext>
              </a:extLst>
            </p:cNvPr>
            <p:cNvPicPr>
              <a:picLocks noChangeAspect="1"/>
            </p:cNvPicPr>
            <p:nvPr/>
          </p:nvPicPr>
          <p:blipFill rotWithShape="1">
            <a:blip r:embed="rId6">
              <a:extLst>
                <a:ext uri="{28A0092B-C50C-407E-A947-70E740481C1C}">
                  <a14:useLocalDpi xmlns:a14="http://schemas.microsoft.com/office/drawing/2010/main" val="0"/>
                </a:ext>
              </a:extLst>
            </a:blip>
            <a:srcRect l="7698" t="7599" r="7469" b="58764"/>
            <a:stretch/>
          </p:blipFill>
          <p:spPr>
            <a:xfrm>
              <a:off x="3073616" y="4304462"/>
              <a:ext cx="2793784" cy="1279898"/>
            </a:xfrm>
            <a:prstGeom prst="rect">
              <a:avLst/>
            </a:prstGeom>
          </p:spPr>
        </p:pic>
        <p:pic>
          <p:nvPicPr>
            <p:cNvPr id="16" name="Picture 2">
              <a:extLst>
                <a:ext uri="{FF2B5EF4-FFF2-40B4-BE49-F238E27FC236}">
                  <a16:creationId xmlns:a16="http://schemas.microsoft.com/office/drawing/2014/main" id="{CCC7622D-0CCC-4C0A-BA47-6FC881A5B8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3616" y="5584360"/>
              <a:ext cx="2793784" cy="105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52679687"/>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7384"/>
            <a:ext cx="9036496" cy="6840760"/>
          </a:xfrm>
          <a:prstGeom prst="rect">
            <a:avLst/>
          </a:prstGeom>
          <a:ln>
            <a:solidFill>
              <a:schemeClr val="accent1"/>
            </a:solidFill>
          </a:ln>
        </p:spPr>
        <p:txBody>
          <a:bodyPr/>
          <a:lstStyle/>
          <a:p>
            <a:pPr algn="just">
              <a:lnSpc>
                <a:spcPct val="150000"/>
              </a:lnSpc>
            </a:pPr>
            <a:r>
              <a:rPr lang="fr-FR" sz="2000" b="1" dirty="0">
                <a:solidFill>
                  <a:srgbClr val="FFFF00"/>
                </a:solidFill>
              </a:rPr>
              <a:t>6. </a:t>
            </a:r>
            <a:r>
              <a:rPr lang="fr-FR" sz="2000" b="1" dirty="0" err="1">
                <a:solidFill>
                  <a:srgbClr val="FFFF00"/>
                </a:solidFill>
              </a:rPr>
              <a:t>Seismic</a:t>
            </a:r>
            <a:r>
              <a:rPr lang="fr-FR" sz="2000" b="1" dirty="0">
                <a:solidFill>
                  <a:srgbClr val="FFFF00"/>
                </a:solidFill>
              </a:rPr>
              <a:t> Classification: : </a:t>
            </a:r>
            <a:r>
              <a:rPr lang="en-US" sz="1800" dirty="0"/>
              <a:t>The classification of earthquakes is based on several criteria. The most important ones are: (1) the depth of the focus; (2) the origin of the earthquake; and (3) the intensity and magnitude of the earthquakes</a:t>
            </a:r>
            <a:endParaRPr lang="fr-FR" sz="1800" dirty="0"/>
          </a:p>
          <a:p>
            <a:pPr marL="342900" indent="-342900" algn="just">
              <a:lnSpc>
                <a:spcPct val="150000"/>
              </a:lnSpc>
              <a:buClr>
                <a:srgbClr val="C00000"/>
              </a:buClr>
              <a:buFont typeface="Wingdings" panose="05000000000000000000" pitchFamily="2" charset="2"/>
              <a:buChar char="§"/>
            </a:pPr>
            <a:r>
              <a:rPr lang="en-US" sz="1800" dirty="0"/>
              <a:t>Based on the </a:t>
            </a:r>
            <a:r>
              <a:rPr lang="en-US" sz="1800" dirty="0">
                <a:solidFill>
                  <a:srgbClr val="FF3300"/>
                </a:solidFill>
              </a:rPr>
              <a:t>depth</a:t>
            </a:r>
            <a:r>
              <a:rPr lang="en-US" sz="1800" dirty="0"/>
              <a:t> of the focus, we distinguish:</a:t>
            </a:r>
          </a:p>
          <a:p>
            <a:pPr algn="just">
              <a:lnSpc>
                <a:spcPct val="150000"/>
              </a:lnSpc>
            </a:pPr>
            <a:r>
              <a:rPr lang="fr-FR" sz="1800" dirty="0"/>
              <a:t>o  </a:t>
            </a:r>
            <a:r>
              <a:rPr lang="en-US" sz="1800" dirty="0">
                <a:solidFill>
                  <a:srgbClr val="FF3300"/>
                </a:solidFill>
              </a:rPr>
              <a:t>Shallow earthquakes</a:t>
            </a:r>
            <a:r>
              <a:rPr lang="en-US" sz="1800" dirty="0"/>
              <a:t>: the depth of the focus is less than </a:t>
            </a:r>
            <a:r>
              <a:rPr lang="en-US" sz="1800" dirty="0">
                <a:solidFill>
                  <a:srgbClr val="FF3300"/>
                </a:solidFill>
              </a:rPr>
              <a:t>60 km</a:t>
            </a:r>
            <a:r>
              <a:rPr lang="en-US" sz="1800" dirty="0"/>
              <a:t>.</a:t>
            </a:r>
            <a:r>
              <a:rPr lang="fr-FR" sz="1800" dirty="0"/>
              <a:t>. </a:t>
            </a:r>
          </a:p>
          <a:p>
            <a:pPr algn="just">
              <a:lnSpc>
                <a:spcPct val="150000"/>
              </a:lnSpc>
            </a:pPr>
            <a:r>
              <a:rPr lang="fr-FR" sz="1800" dirty="0"/>
              <a:t>o  </a:t>
            </a:r>
            <a:r>
              <a:rPr lang="en-US" sz="1800" dirty="0">
                <a:solidFill>
                  <a:srgbClr val="FFCC00"/>
                </a:solidFill>
              </a:rPr>
              <a:t>Intermediate earthquakes</a:t>
            </a:r>
            <a:r>
              <a:rPr lang="en-US" sz="1800" dirty="0"/>
              <a:t>: the focus is located between </a:t>
            </a:r>
            <a:r>
              <a:rPr lang="en-US" sz="1800" dirty="0">
                <a:solidFill>
                  <a:srgbClr val="FFCC00"/>
                </a:solidFill>
              </a:rPr>
              <a:t>60 and 300 </a:t>
            </a:r>
            <a:r>
              <a:rPr lang="en-US" sz="1800" dirty="0"/>
              <a:t>km deep</a:t>
            </a:r>
            <a:r>
              <a:rPr lang="fr-FR" sz="1800" dirty="0"/>
              <a:t>. </a:t>
            </a:r>
          </a:p>
          <a:p>
            <a:pPr algn="just">
              <a:lnSpc>
                <a:spcPct val="150000"/>
              </a:lnSpc>
            </a:pPr>
            <a:r>
              <a:rPr lang="fr-FR" sz="1800" dirty="0"/>
              <a:t>o  </a:t>
            </a:r>
            <a:r>
              <a:rPr lang="en-US" sz="1800" dirty="0">
                <a:solidFill>
                  <a:srgbClr val="00CC66"/>
                </a:solidFill>
              </a:rPr>
              <a:t>Deep earthquakes</a:t>
            </a:r>
            <a:r>
              <a:rPr lang="en-US" sz="1800" dirty="0"/>
              <a:t>: the depth of the focus exceeds </a:t>
            </a:r>
            <a:r>
              <a:rPr lang="en-US" sz="1800" dirty="0">
                <a:solidFill>
                  <a:srgbClr val="00CC66"/>
                </a:solidFill>
              </a:rPr>
              <a:t>300 km</a:t>
            </a:r>
            <a:r>
              <a:rPr lang="fr-FR" sz="1800" dirty="0">
                <a:solidFill>
                  <a:srgbClr val="FFC000"/>
                </a:solidFill>
              </a:rPr>
              <a:t>. </a:t>
            </a:r>
          </a:p>
          <a:p>
            <a:pPr algn="just">
              <a:lnSpc>
                <a:spcPct val="150000"/>
              </a:lnSpc>
              <a:buClr>
                <a:srgbClr val="C00000"/>
              </a:buClr>
              <a:buFont typeface="Wingdings" panose="05000000000000000000" pitchFamily="2" charset="2"/>
              <a:buChar char="§"/>
            </a:pPr>
            <a:r>
              <a:rPr lang="fr-FR" sz="1800" dirty="0"/>
              <a:t>   </a:t>
            </a:r>
            <a:r>
              <a:rPr lang="en-US" sz="1800" dirty="0"/>
              <a:t>Based on the </a:t>
            </a:r>
            <a:r>
              <a:rPr lang="en-US" sz="1800" dirty="0">
                <a:solidFill>
                  <a:srgbClr val="FF0000"/>
                </a:solidFill>
              </a:rPr>
              <a:t>origin of the earthquake</a:t>
            </a:r>
            <a:r>
              <a:rPr lang="en-US" sz="1800" dirty="0"/>
              <a:t>, we distinguish between tectonic origin earthquakes and non-tectonic origin earthquakes.</a:t>
            </a:r>
          </a:p>
          <a:p>
            <a:pPr marL="228600" indent="-228600" algn="just">
              <a:lnSpc>
                <a:spcPct val="150000"/>
              </a:lnSpc>
              <a:buClr>
                <a:schemeClr val="tx1"/>
              </a:buClr>
              <a:buFont typeface="Courier New" panose="02070309020205020404" pitchFamily="49" charset="0"/>
              <a:buChar char="o"/>
            </a:pPr>
            <a:r>
              <a:rPr lang="en-US" sz="1800" dirty="0">
                <a:solidFill>
                  <a:srgbClr val="FFC000"/>
                </a:solidFill>
              </a:rPr>
              <a:t>Tectonic origin earthquakes </a:t>
            </a:r>
            <a:r>
              <a:rPr lang="en-US" sz="1800" dirty="0">
                <a:solidFill>
                  <a:srgbClr val="00CC66"/>
                </a:solidFill>
              </a:rPr>
              <a:t>are related to the movements of the Earth's crust along faults. These are the most significant (</a:t>
            </a:r>
            <a:r>
              <a:rPr lang="en-US" sz="1800" dirty="0">
                <a:solidFill>
                  <a:srgbClr val="FFC000"/>
                </a:solidFill>
              </a:rPr>
              <a:t>95% of recorded earthquakes</a:t>
            </a:r>
            <a:r>
              <a:rPr lang="en-US" sz="1800" dirty="0">
                <a:solidFill>
                  <a:srgbClr val="00CC66"/>
                </a:solidFill>
              </a:rPr>
              <a:t>).</a:t>
            </a:r>
          </a:p>
          <a:p>
            <a:pPr marL="228600" indent="-228600" algn="just">
              <a:lnSpc>
                <a:spcPct val="150000"/>
              </a:lnSpc>
              <a:buClr>
                <a:schemeClr val="tx1"/>
              </a:buClr>
              <a:buFont typeface="Courier New" panose="02070309020205020404" pitchFamily="49" charset="0"/>
              <a:buChar char="o"/>
            </a:pPr>
            <a:r>
              <a:rPr lang="en-US" sz="1800" dirty="0">
                <a:solidFill>
                  <a:srgbClr val="FFC000"/>
                </a:solidFill>
              </a:rPr>
              <a:t>Non-tectonic origin earthquakes </a:t>
            </a:r>
            <a:r>
              <a:rPr lang="en-US" sz="1800" dirty="0"/>
              <a:t>can be triggered (caused)  by volcanic eruptions (magma rise and degassing), the collapse of natural underground cavities, or large landslides. Generally, these earthquakes are of low intensity and affect limited areas</a:t>
            </a:r>
            <a:r>
              <a:rPr lang="en-US" sz="1800" dirty="0">
                <a:solidFill>
                  <a:srgbClr val="00CC66"/>
                </a:solidFill>
              </a:rPr>
              <a:t>.</a:t>
            </a:r>
          </a:p>
          <a:p>
            <a:pPr marL="228600" indent="-228600" algn="just">
              <a:lnSpc>
                <a:spcPct val="150000"/>
              </a:lnSpc>
              <a:buClr>
                <a:schemeClr val="tx1"/>
              </a:buClr>
              <a:buFont typeface="Courier New" panose="02070309020205020404" pitchFamily="49" charset="0"/>
              <a:buChar char="o"/>
            </a:pPr>
            <a:r>
              <a:rPr lang="en-US" sz="1800" dirty="0">
                <a:solidFill>
                  <a:srgbClr val="FFCC00"/>
                </a:solidFill>
              </a:rPr>
              <a:t>Artificially</a:t>
            </a:r>
            <a:r>
              <a:rPr lang="en-US" sz="1800" dirty="0">
                <a:solidFill>
                  <a:srgbClr val="00CC66"/>
                </a:solidFill>
              </a:rPr>
              <a:t> </a:t>
            </a:r>
            <a:r>
              <a:rPr lang="en-US" sz="1800" dirty="0"/>
              <a:t>induced earthquakes are caused by certain human activities such as dams, deep well injections, mining operations, underground or nuclear explosions.</a:t>
            </a:r>
          </a:p>
          <a:p>
            <a:pPr marL="228600" indent="-228600" algn="just">
              <a:lnSpc>
                <a:spcPct val="150000"/>
              </a:lnSpc>
              <a:buClr>
                <a:schemeClr val="tx1"/>
              </a:buClr>
              <a:buFont typeface="Courier New" panose="02070309020205020404" pitchFamily="49" charset="0"/>
              <a:buChar char="o"/>
            </a:pPr>
            <a:endParaRPr lang="en-US" sz="1800" dirty="0">
              <a:solidFill>
                <a:srgbClr val="00CC66"/>
              </a:solidFill>
            </a:endParaRPr>
          </a:p>
          <a:p>
            <a:pPr marL="228600" indent="-228600" algn="just">
              <a:buClr>
                <a:schemeClr val="tx1"/>
              </a:buClr>
              <a:buFont typeface="Courier New" panose="02070309020205020404" pitchFamily="49" charset="0"/>
              <a:buChar char="o"/>
            </a:pPr>
            <a:endParaRPr lang="en-US" sz="1800" dirty="0">
              <a:solidFill>
                <a:srgbClr val="00CC66"/>
              </a:solidFill>
            </a:endParaRPr>
          </a:p>
          <a:p>
            <a:pPr marL="228600" indent="-228600" algn="just">
              <a:buClr>
                <a:schemeClr val="tx1"/>
              </a:buClr>
              <a:buFont typeface="Courier New" panose="02070309020205020404" pitchFamily="49" charset="0"/>
              <a:buChar char="o"/>
            </a:pPr>
            <a:endParaRPr lang="en-US" sz="1800" dirty="0">
              <a:solidFill>
                <a:srgbClr val="00CC66"/>
              </a:solidFill>
            </a:endParaRPr>
          </a:p>
          <a:p>
            <a:pPr marL="228600" indent="-228600" algn="just">
              <a:buClr>
                <a:schemeClr val="tx1"/>
              </a:buClr>
              <a:buFont typeface="Courier New" panose="02070309020205020404" pitchFamily="49" charset="0"/>
              <a:buChar char="o"/>
            </a:pPr>
            <a:endParaRPr lang="en-US" sz="1800" dirty="0">
              <a:solidFill>
                <a:srgbClr val="00CC66"/>
              </a:solidFill>
            </a:endParaRPr>
          </a:p>
          <a:p>
            <a:pPr marL="342900" indent="-342900" algn="just">
              <a:lnSpc>
                <a:spcPct val="150000"/>
              </a:lnSpc>
              <a:buClr>
                <a:schemeClr val="tx1"/>
              </a:buClr>
              <a:buFont typeface="Courier New" panose="02070309020205020404" pitchFamily="49" charset="0"/>
              <a:buChar char="o"/>
            </a:pPr>
            <a:endParaRPr lang="fr-FR" sz="1800" dirty="0"/>
          </a:p>
          <a:p>
            <a:pPr marL="342900" indent="-342900" algn="just">
              <a:lnSpc>
                <a:spcPct val="150000"/>
              </a:lnSpc>
              <a:buClr>
                <a:schemeClr val="tx1"/>
              </a:buClr>
              <a:buFont typeface="Courier New" panose="02070309020205020404" pitchFamily="49" charset="0"/>
              <a:buChar char="o"/>
            </a:pPr>
            <a:endParaRPr lang="fr-FR" sz="1800" dirty="0"/>
          </a:p>
          <a:p>
            <a:pPr marL="342900" indent="-342900" algn="just">
              <a:lnSpc>
                <a:spcPct val="150000"/>
              </a:lnSpc>
              <a:buClr>
                <a:schemeClr val="tx1"/>
              </a:buClr>
              <a:buFont typeface="Courier New" panose="02070309020205020404" pitchFamily="49" charset="0"/>
              <a:buChar char="o"/>
            </a:pPr>
            <a:endParaRPr lang="fr-FR" sz="1800" dirty="0"/>
          </a:p>
          <a:p>
            <a:pPr marL="342900" indent="-342900" algn="just">
              <a:lnSpc>
                <a:spcPct val="150000"/>
              </a:lnSpc>
              <a:buClr>
                <a:schemeClr val="tx1"/>
              </a:buClr>
              <a:buFont typeface="Courier New" panose="02070309020205020404" pitchFamily="49" charset="0"/>
              <a:buChar char="o"/>
            </a:pPr>
            <a:endParaRPr lang="fr-FR" sz="2000" dirty="0"/>
          </a:p>
          <a:p>
            <a:pPr marL="342900" indent="-342900" algn="just">
              <a:lnSpc>
                <a:spcPct val="150000"/>
              </a:lnSpc>
              <a:buClr>
                <a:schemeClr val="tx1"/>
              </a:buClr>
              <a:buFont typeface="Courier New" panose="02070309020205020404" pitchFamily="49" charset="0"/>
              <a:buChar char="o"/>
            </a:pPr>
            <a:endParaRPr lang="fr-FR" sz="2000" dirty="0"/>
          </a:p>
          <a:p>
            <a:pPr marL="342900" indent="-342900" algn="just">
              <a:lnSpc>
                <a:spcPct val="150000"/>
              </a:lnSpc>
              <a:buClr>
                <a:schemeClr val="tx1"/>
              </a:buClr>
              <a:buFont typeface="Courier New" panose="02070309020205020404" pitchFamily="49" charset="0"/>
              <a:buChar char="o"/>
            </a:pPr>
            <a:endParaRPr lang="fr-FR" sz="2000" dirty="0"/>
          </a:p>
          <a:p>
            <a:pPr algn="just">
              <a:lnSpc>
                <a:spcPct val="150000"/>
              </a:lnSpc>
              <a:buClr>
                <a:srgbClr val="C00000"/>
              </a:buClr>
            </a:pPr>
            <a:endParaRPr lang="fr-FR" sz="20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8604448" y="6093296"/>
            <a:ext cx="432048" cy="457200"/>
          </a:xfrm>
        </p:spPr>
        <p:txBody>
          <a:bodyPr/>
          <a:lstStyle/>
          <a:p>
            <a:fld id="{CF4668DC-857F-487D-BFFA-8C0CA5037977}" type="slidenum">
              <a:rPr lang="fr-BE" smtClean="0">
                <a:solidFill>
                  <a:srgbClr val="FFFFFF"/>
                </a:solidFill>
              </a:rPr>
              <a:pPr/>
              <a:t>11</a:t>
            </a:fld>
            <a:endParaRPr lang="fr-BE" dirty="0">
              <a:solidFill>
                <a:srgbClr val="FFFFFF"/>
              </a:solidFill>
            </a:endParaRPr>
          </a:p>
        </p:txBody>
      </p:sp>
    </p:spTree>
    <p:extLst>
      <p:ext uri="{BB962C8B-B14F-4D97-AF65-F5344CB8AC3E}">
        <p14:creationId xmlns:p14="http://schemas.microsoft.com/office/powerpoint/2010/main" val="395199950"/>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gn="just">
              <a:lnSpc>
                <a:spcPct val="150000"/>
              </a:lnSpc>
            </a:pPr>
            <a:r>
              <a:rPr lang="fr-FR" sz="2000" b="1" dirty="0">
                <a:solidFill>
                  <a:srgbClr val="FFFF00"/>
                </a:solidFill>
              </a:rPr>
              <a:t>7. </a:t>
            </a:r>
            <a:r>
              <a:rPr lang="en-US" sz="2000" b="1" dirty="0">
                <a:solidFill>
                  <a:srgbClr val="FFFF00"/>
                </a:solidFill>
              </a:rPr>
              <a:t>Seismic Waves: </a:t>
            </a:r>
            <a:r>
              <a:rPr lang="en-US" sz="1800" b="1" dirty="0"/>
              <a:t>we have tow types: </a:t>
            </a:r>
            <a:endParaRPr lang="fr-FR" sz="2000" b="1" dirty="0"/>
          </a:p>
          <a:p>
            <a:pPr algn="just">
              <a:lnSpc>
                <a:spcPct val="150000"/>
              </a:lnSpc>
            </a:pPr>
            <a:r>
              <a:rPr lang="fr-FR" sz="2000" b="1" dirty="0">
                <a:solidFill>
                  <a:srgbClr val="FFFF00"/>
                </a:solidFill>
              </a:rPr>
              <a:t>7. 1.</a:t>
            </a:r>
            <a:r>
              <a:rPr lang="en-US" sz="2000" b="1" dirty="0">
                <a:solidFill>
                  <a:srgbClr val="FFFF00"/>
                </a:solidFill>
              </a:rPr>
              <a:t> Volume (body) Waves: </a:t>
            </a:r>
            <a:r>
              <a:rPr lang="en-US" sz="1800" dirty="0"/>
              <a:t>Volume waves propagate in two forms:</a:t>
            </a:r>
            <a:endParaRPr lang="fr-FR" sz="1800" dirty="0"/>
          </a:p>
          <a:p>
            <a:pPr algn="just">
              <a:lnSpc>
                <a:spcPct val="150000"/>
              </a:lnSpc>
            </a:pPr>
            <a:r>
              <a:rPr lang="en-US" sz="1800" dirty="0">
                <a:solidFill>
                  <a:srgbClr val="FFC000"/>
                </a:solidFill>
              </a:rPr>
              <a:t>P-waves (primary waves) or longitudinal waves</a:t>
            </a:r>
            <a:r>
              <a:rPr lang="en-US" sz="1800" dirty="0">
                <a:solidFill>
                  <a:srgbClr val="C00000"/>
                </a:solidFill>
              </a:rPr>
              <a:t>: </a:t>
            </a:r>
            <a:r>
              <a:rPr lang="en-US" sz="1800" dirty="0"/>
              <a:t>These waves propagate through the Earth's crust at a velocity </a:t>
            </a:r>
            <a:r>
              <a:rPr lang="en-US" sz="1800" dirty="0">
                <a:solidFill>
                  <a:srgbClr val="00B050"/>
                </a:solidFill>
              </a:rPr>
              <a:t>of 6 to 8 km/s </a:t>
            </a:r>
            <a:r>
              <a:rPr lang="en-US" sz="1800" dirty="0"/>
              <a:t>and are accompanied by a change in volume (alternate compression and dilation). This type of wave induces vertical movement (pumping) in structures. The movement will be more significant when the structure is located close to the epicenter.</a:t>
            </a:r>
          </a:p>
          <a:p>
            <a:pPr algn="just">
              <a:lnSpc>
                <a:spcPct val="150000"/>
              </a:lnSpc>
            </a:pPr>
            <a:r>
              <a:rPr lang="en-US" sz="1800" dirty="0">
                <a:solidFill>
                  <a:srgbClr val="FFC000"/>
                </a:solidFill>
              </a:rPr>
              <a:t>S-waves (secondary waves) or shear waves: </a:t>
            </a:r>
            <a:r>
              <a:rPr lang="en-US" sz="1800" dirty="0"/>
              <a:t>These waves propagate through the Earth's crust at a velocity of approximately </a:t>
            </a:r>
            <a:r>
              <a:rPr lang="en-US" sz="1800" dirty="0">
                <a:solidFill>
                  <a:srgbClr val="00B050"/>
                </a:solidFill>
              </a:rPr>
              <a:t>3 to 5 </a:t>
            </a:r>
            <a:r>
              <a:rPr lang="en-US" sz="1800" dirty="0"/>
              <a:t>km/s and are accompanied by distortion in the plane </a:t>
            </a:r>
            <a:r>
              <a:rPr lang="en-US" sz="1800" dirty="0">
                <a:solidFill>
                  <a:srgbClr val="00B050"/>
                </a:solidFill>
              </a:rPr>
              <a:t>perpendicular to the direction of propagation</a:t>
            </a:r>
            <a:r>
              <a:rPr lang="en-US" sz="1800" dirty="0"/>
              <a:t>, causing shear without a change in volume. It is this type of wave that introduces horizontal movement in structures. Unlike longitudinal waves, transverse waves cannot propagate through </a:t>
            </a:r>
            <a:r>
              <a:rPr lang="en-US" sz="1800" dirty="0">
                <a:solidFill>
                  <a:srgbClr val="00B050"/>
                </a:solidFill>
              </a:rPr>
              <a:t>liquid or gaseous media </a:t>
            </a:r>
            <a:r>
              <a:rPr lang="en-US" sz="1800" dirty="0"/>
              <a:t>due to these mediums' inability to transmit shear forces.</a:t>
            </a:r>
            <a:endParaRPr lang="fr-FR" sz="1800" dirty="0"/>
          </a:p>
          <a:p>
            <a:pPr algn="just">
              <a:lnSpc>
                <a:spcPct val="150000"/>
              </a:lnSpc>
            </a:pPr>
            <a:endParaRPr lang="fr-FR" sz="1700" dirty="0"/>
          </a:p>
          <a:p>
            <a:pPr algn="just">
              <a:lnSpc>
                <a:spcPct val="150000"/>
              </a:lnSpc>
            </a:pPr>
            <a:endParaRPr lang="fr-FR" sz="1700" dirty="0"/>
          </a:p>
          <a:p>
            <a:pPr algn="just">
              <a:lnSpc>
                <a:spcPct val="150000"/>
              </a:lnSpc>
            </a:pPr>
            <a:endParaRPr lang="fr-FR" sz="17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solidFill>
                <a:srgbClr val="FFC000"/>
              </a:solidFill>
            </a:endParaRPr>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solidFill>
                <a:srgbClr val="FFFF00"/>
              </a:solidFill>
            </a:endParaRPr>
          </a:p>
          <a:p>
            <a:pPr algn="just">
              <a:lnSpc>
                <a:spcPct val="150000"/>
              </a:lnSpc>
            </a:pPr>
            <a:endParaRPr lang="fr-FR" sz="2000" b="1" dirty="0">
              <a:solidFill>
                <a:srgbClr val="FFFF00"/>
              </a:solidFill>
            </a:endParaRPr>
          </a:p>
        </p:txBody>
      </p:sp>
      <p:sp>
        <p:nvSpPr>
          <p:cNvPr id="5" name="Espace réservé du numéro de diapositive 4"/>
          <p:cNvSpPr>
            <a:spLocks noGrp="1"/>
          </p:cNvSpPr>
          <p:nvPr>
            <p:ph type="sldNum" sz="quarter" idx="12"/>
          </p:nvPr>
        </p:nvSpPr>
        <p:spPr>
          <a:xfrm>
            <a:off x="7218537" y="6557392"/>
            <a:ext cx="1905000" cy="457200"/>
          </a:xfrm>
        </p:spPr>
        <p:txBody>
          <a:bodyPr/>
          <a:lstStyle/>
          <a:p>
            <a:fld id="{CF4668DC-857F-487D-BFFA-8C0CA5037977}" type="slidenum">
              <a:rPr lang="fr-BE" smtClean="0">
                <a:solidFill>
                  <a:srgbClr val="FFFFFF"/>
                </a:solidFill>
              </a:rPr>
              <a:pPr/>
              <a:t>12</a:t>
            </a:fld>
            <a:endParaRPr lang="fr-BE" dirty="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BDAD7093-4733-47ED-B705-5C8FF8FD7A6E}"/>
                  </a:ext>
                </a:extLst>
              </p14:cNvPr>
              <p14:cNvContentPartPr/>
              <p14:nvPr/>
            </p14:nvContentPartPr>
            <p14:xfrm>
              <a:off x="4755018" y="3784320"/>
              <a:ext cx="360" cy="360"/>
            </p14:xfrm>
          </p:contentPart>
        </mc:Choice>
        <mc:Fallback xmlns="">
          <p:pic>
            <p:nvPicPr>
              <p:cNvPr id="11" name="Ink 10">
                <a:extLst>
                  <a:ext uri="{FF2B5EF4-FFF2-40B4-BE49-F238E27FC236}">
                    <a16:creationId xmlns:a16="http://schemas.microsoft.com/office/drawing/2014/main" id="{BDAD7093-4733-47ED-B705-5C8FF8FD7A6E}"/>
                  </a:ext>
                </a:extLst>
              </p:cNvPr>
              <p:cNvPicPr/>
              <p:nvPr/>
            </p:nvPicPr>
            <p:blipFill>
              <a:blip r:embed="rId4"/>
              <a:stretch>
                <a:fillRect/>
              </a:stretch>
            </p:blipFill>
            <p:spPr>
              <a:xfrm>
                <a:off x="4746018" y="3775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F6EDBDD7-F36E-48DB-86C5-6836331563F5}"/>
                  </a:ext>
                </a:extLst>
              </p14:cNvPr>
              <p14:cNvContentPartPr/>
              <p14:nvPr/>
            </p14:nvContentPartPr>
            <p14:xfrm>
              <a:off x="3882738" y="3727800"/>
              <a:ext cx="360" cy="360"/>
            </p14:xfrm>
          </p:contentPart>
        </mc:Choice>
        <mc:Fallback xmlns="">
          <p:pic>
            <p:nvPicPr>
              <p:cNvPr id="12" name="Ink 11">
                <a:extLst>
                  <a:ext uri="{FF2B5EF4-FFF2-40B4-BE49-F238E27FC236}">
                    <a16:creationId xmlns:a16="http://schemas.microsoft.com/office/drawing/2014/main" id="{F6EDBDD7-F36E-48DB-86C5-6836331563F5}"/>
                  </a:ext>
                </a:extLst>
              </p:cNvPr>
              <p:cNvPicPr/>
              <p:nvPr/>
            </p:nvPicPr>
            <p:blipFill>
              <a:blip r:embed="rId4"/>
              <a:stretch>
                <a:fillRect/>
              </a:stretch>
            </p:blipFill>
            <p:spPr>
              <a:xfrm>
                <a:off x="3873738" y="37188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835C15DB-688B-473A-A69D-37056B5CBAEE}"/>
                  </a:ext>
                </a:extLst>
              </p14:cNvPr>
              <p14:cNvContentPartPr/>
              <p14:nvPr/>
            </p14:nvContentPartPr>
            <p14:xfrm>
              <a:off x="3981018" y="3840480"/>
              <a:ext cx="360" cy="360"/>
            </p14:xfrm>
          </p:contentPart>
        </mc:Choice>
        <mc:Fallback xmlns="">
          <p:pic>
            <p:nvPicPr>
              <p:cNvPr id="13" name="Ink 12">
                <a:extLst>
                  <a:ext uri="{FF2B5EF4-FFF2-40B4-BE49-F238E27FC236}">
                    <a16:creationId xmlns:a16="http://schemas.microsoft.com/office/drawing/2014/main" id="{835C15DB-688B-473A-A69D-37056B5CBAEE}"/>
                  </a:ext>
                </a:extLst>
              </p:cNvPr>
              <p:cNvPicPr/>
              <p:nvPr/>
            </p:nvPicPr>
            <p:blipFill>
              <a:blip r:embed="rId4"/>
              <a:stretch>
                <a:fillRect/>
              </a:stretch>
            </p:blipFill>
            <p:spPr>
              <a:xfrm>
                <a:off x="3972018" y="3831480"/>
                <a:ext cx="18000" cy="18000"/>
              </a:xfrm>
              <a:prstGeom prst="rect">
                <a:avLst/>
              </a:prstGeom>
            </p:spPr>
          </p:pic>
        </mc:Fallback>
      </mc:AlternateContent>
      <p:pic>
        <p:nvPicPr>
          <p:cNvPr id="15" name="Picture 14">
            <a:extLst>
              <a:ext uri="{FF2B5EF4-FFF2-40B4-BE49-F238E27FC236}">
                <a16:creationId xmlns:a16="http://schemas.microsoft.com/office/drawing/2014/main" id="{2262958A-CE7E-4CB0-A58C-7D85DA5BF9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523" y="5013536"/>
            <a:ext cx="4037559" cy="1871908"/>
          </a:xfrm>
          <a:prstGeom prst="rect">
            <a:avLst/>
          </a:prstGeom>
        </p:spPr>
      </p:pic>
      <p:pic>
        <p:nvPicPr>
          <p:cNvPr id="17" name="Picture 16">
            <a:extLst>
              <a:ext uri="{FF2B5EF4-FFF2-40B4-BE49-F238E27FC236}">
                <a16:creationId xmlns:a16="http://schemas.microsoft.com/office/drawing/2014/main" id="{F60D5476-E5E6-4D61-BC7A-6BD8467665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0604" y="4941527"/>
            <a:ext cx="4584000" cy="2144854"/>
          </a:xfrm>
          <a:prstGeom prst="rect">
            <a:avLst/>
          </a:prstGeom>
        </p:spPr>
      </p:pic>
    </p:spTree>
    <p:extLst>
      <p:ext uri="{BB962C8B-B14F-4D97-AF65-F5344CB8AC3E}">
        <p14:creationId xmlns:p14="http://schemas.microsoft.com/office/powerpoint/2010/main" val="1309883063"/>
      </p:ext>
    </p:extLst>
  </p:cSld>
  <p:clrMapOvr>
    <a:masterClrMapping/>
  </p:clrMapOvr>
  <p:transition advTm="6705">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463" y="0"/>
            <a:ext cx="9144000" cy="6885384"/>
          </a:xfrm>
          <a:prstGeom prst="rect">
            <a:avLst/>
          </a:prstGeom>
          <a:ln>
            <a:solidFill>
              <a:schemeClr val="accent1"/>
            </a:solidFill>
          </a:ln>
        </p:spPr>
        <p:txBody>
          <a:bodyPr/>
          <a:lstStyle/>
          <a:p>
            <a:pPr algn="just">
              <a:lnSpc>
                <a:spcPct val="150000"/>
              </a:lnSpc>
            </a:pPr>
            <a:r>
              <a:rPr lang="en-US" sz="1800" dirty="0"/>
              <a:t>In homogeneous and isotropic solid (such rock substrate), according to the theory of elasticity, we can calculate the propagation velocity of these waves based on the soil's characteristics.</a:t>
            </a:r>
          </a:p>
          <a:p>
            <a:pPr algn="just">
              <a:lnSpc>
                <a:spcPct val="150000"/>
              </a:lnSpc>
            </a:pPr>
            <a:r>
              <a:rPr lang="en-US" sz="1800" dirty="0"/>
              <a:t>The propagation velocities of the waves are given by the following formulas:</a:t>
            </a:r>
          </a:p>
          <a:p>
            <a:pPr algn="just">
              <a:lnSpc>
                <a:spcPct val="150000"/>
              </a:lnSpc>
            </a:pPr>
            <a:r>
              <a:rPr lang="fr-FR" sz="1800" dirty="0">
                <a:solidFill>
                  <a:srgbClr val="C00000"/>
                </a:solidFill>
              </a:rPr>
              <a:t>•  </a:t>
            </a:r>
            <a:r>
              <a:rPr lang="fr-FR" sz="1800" dirty="0">
                <a:solidFill>
                  <a:srgbClr val="FFC000"/>
                </a:solidFill>
              </a:rPr>
              <a:t>For P-</a:t>
            </a:r>
            <a:r>
              <a:rPr lang="fr-FR" sz="1800" dirty="0" err="1">
                <a:solidFill>
                  <a:srgbClr val="FFC000"/>
                </a:solidFill>
              </a:rPr>
              <a:t>waves</a:t>
            </a:r>
            <a:r>
              <a:rPr lang="fr-FR" sz="1800" dirty="0">
                <a:solidFill>
                  <a:srgbClr val="FFC000"/>
                </a:solidFill>
              </a:rPr>
              <a:t>:                                                     </a:t>
            </a:r>
            <a:r>
              <a:rPr lang="fr-FR" sz="1800" dirty="0" err="1"/>
              <a:t>with</a:t>
            </a:r>
            <a:r>
              <a:rPr lang="fr-FR" sz="1800" dirty="0"/>
              <a:t> :                              and :</a:t>
            </a:r>
          </a:p>
          <a:p>
            <a:pPr algn="just">
              <a:lnSpc>
                <a:spcPct val="150000"/>
              </a:lnSpc>
            </a:pPr>
            <a:r>
              <a:rPr lang="fr-FR" sz="1800" dirty="0" err="1"/>
              <a:t>Where</a:t>
            </a:r>
            <a:r>
              <a:rPr lang="fr-FR" sz="1800" dirty="0"/>
              <a:t>: </a:t>
            </a:r>
            <a:r>
              <a:rPr lang="en-US" sz="1800" dirty="0"/>
              <a:t>ρ is the density of the material. </a:t>
            </a:r>
            <a:r>
              <a:rPr lang="fr-FR" sz="1800" dirty="0"/>
              <a:t>[kg/m3]</a:t>
            </a:r>
          </a:p>
          <a:p>
            <a:pPr algn="just">
              <a:lnSpc>
                <a:spcPct val="150000"/>
              </a:lnSpc>
            </a:pPr>
            <a:r>
              <a:rPr lang="fr-FR" sz="1800" dirty="0"/>
              <a:t>E: </a:t>
            </a:r>
            <a:r>
              <a:rPr lang="en-US" sz="1800" dirty="0"/>
              <a:t>is the dynamic elastic modulus (Young's modulus) of the material. </a:t>
            </a:r>
            <a:r>
              <a:rPr lang="fr-FR" sz="1800" dirty="0"/>
              <a:t>[N/m2]</a:t>
            </a:r>
          </a:p>
          <a:p>
            <a:pPr algn="just">
              <a:lnSpc>
                <a:spcPct val="150000"/>
              </a:lnSpc>
            </a:pPr>
            <a:r>
              <a:rPr lang="fr-FR" sz="1800" dirty="0"/>
              <a:t>G: </a:t>
            </a:r>
            <a:r>
              <a:rPr lang="fr-FR" sz="1800" dirty="0" err="1"/>
              <a:t>dynamic</a:t>
            </a:r>
            <a:r>
              <a:rPr lang="fr-FR" sz="1800" dirty="0"/>
              <a:t> </a:t>
            </a:r>
            <a:r>
              <a:rPr lang="fr-FR" sz="1800" dirty="0" err="1"/>
              <a:t>shear</a:t>
            </a:r>
            <a:r>
              <a:rPr lang="fr-FR" sz="1800" dirty="0"/>
              <a:t> </a:t>
            </a:r>
            <a:r>
              <a:rPr lang="fr-FR" sz="1800" dirty="0" err="1"/>
              <a:t>modulus</a:t>
            </a:r>
            <a:r>
              <a:rPr lang="fr-FR" sz="1800" dirty="0"/>
              <a:t> [N/m2]</a:t>
            </a:r>
          </a:p>
          <a:p>
            <a:pPr algn="just">
              <a:lnSpc>
                <a:spcPct val="150000"/>
              </a:lnSpc>
            </a:pPr>
            <a:r>
              <a:rPr lang="en-US" sz="1800" dirty="0"/>
              <a:t>ν is the Poisson's ratio of the material and </a:t>
            </a:r>
            <a:r>
              <a:rPr lang="fr-FR" sz="1800" dirty="0"/>
              <a:t>λ, </a:t>
            </a:r>
            <a:r>
              <a:rPr lang="fr-FR" sz="1800" dirty="0" err="1"/>
              <a:t>Lamé's</a:t>
            </a:r>
            <a:r>
              <a:rPr lang="fr-FR" sz="1800" dirty="0"/>
              <a:t> constant.</a:t>
            </a:r>
          </a:p>
          <a:p>
            <a:pPr algn="just">
              <a:lnSpc>
                <a:spcPct val="150000"/>
              </a:lnSpc>
            </a:pPr>
            <a:r>
              <a:rPr lang="fr-FR" sz="1800" b="1" dirty="0">
                <a:solidFill>
                  <a:srgbClr val="FFC000"/>
                </a:solidFill>
              </a:rPr>
              <a:t>• For S-</a:t>
            </a:r>
            <a:r>
              <a:rPr lang="fr-FR" sz="1800" b="1" dirty="0" err="1">
                <a:solidFill>
                  <a:srgbClr val="FFC000"/>
                </a:solidFill>
              </a:rPr>
              <a:t>waves</a:t>
            </a:r>
            <a:r>
              <a:rPr lang="fr-FR" sz="1800" b="1" dirty="0">
                <a:solidFill>
                  <a:srgbClr val="FFC000"/>
                </a:solidFill>
              </a:rPr>
              <a:t>:                                                </a:t>
            </a:r>
            <a:r>
              <a:rPr lang="fr-FR" sz="1800" dirty="0"/>
              <a:t>With                      and</a:t>
            </a:r>
            <a:endParaRPr lang="fr-FR" sz="1800" b="1" dirty="0">
              <a:solidFill>
                <a:srgbClr val="FFC000"/>
              </a:solidFill>
            </a:endParaRPr>
          </a:p>
          <a:p>
            <a:pPr lvl="0" algn="just">
              <a:lnSpc>
                <a:spcPct val="150000"/>
              </a:lnSpc>
            </a:pPr>
            <a:r>
              <a:rPr lang="en-US" sz="1800" dirty="0">
                <a:solidFill>
                  <a:srgbClr val="FFFFFF"/>
                </a:solidFill>
              </a:rPr>
              <a:t>The knowledge of the shear wave velocity (VS) s essential for determining the dynamic characteristics of soils</a:t>
            </a:r>
            <a:r>
              <a:rPr lang="fr-FR" sz="1800" dirty="0">
                <a:solidFill>
                  <a:srgbClr val="FFFFFF"/>
                </a:solidFill>
              </a:rPr>
              <a:t>(</a:t>
            </a:r>
            <a:r>
              <a:rPr lang="fr-FR" sz="1800" dirty="0" err="1">
                <a:solidFill>
                  <a:srgbClr val="FFFFFF"/>
                </a:solidFill>
              </a:rPr>
              <a:t>such</a:t>
            </a:r>
            <a:r>
              <a:rPr lang="fr-FR" sz="1800" dirty="0">
                <a:solidFill>
                  <a:srgbClr val="FFFFFF"/>
                </a:solidFill>
              </a:rPr>
              <a:t> as E, ν and G) </a:t>
            </a:r>
            <a:r>
              <a:rPr lang="en-US" sz="1800" dirty="0">
                <a:solidFill>
                  <a:srgbClr val="FFFFFF"/>
                </a:solidFill>
              </a:rPr>
              <a:t>required to consider soil-structure interaction.</a:t>
            </a:r>
            <a:endParaRPr lang="fr-FR" sz="1800" dirty="0">
              <a:solidFill>
                <a:srgbClr val="FFFFFF"/>
              </a:solidFill>
            </a:endParaRPr>
          </a:p>
          <a:p>
            <a:pPr lvl="0" algn="just">
              <a:lnSpc>
                <a:spcPct val="150000"/>
              </a:lnSpc>
            </a:pPr>
            <a:r>
              <a:rPr lang="en-US" sz="1800" dirty="0">
                <a:solidFill>
                  <a:srgbClr val="FFFFFF"/>
                </a:solidFill>
              </a:rPr>
              <a:t>The ratio of P-wave and S-wave velocities is given by:</a:t>
            </a:r>
          </a:p>
          <a:p>
            <a:pPr lvl="0" algn="just">
              <a:lnSpc>
                <a:spcPct val="150000"/>
              </a:lnSpc>
            </a:pPr>
            <a:r>
              <a:rPr lang="fr-FR" sz="1800" dirty="0">
                <a:solidFill>
                  <a:srgbClr val="FFFFFF"/>
                </a:solidFill>
              </a:rPr>
              <a:t>For </a:t>
            </a:r>
            <a:r>
              <a:rPr lang="fr-FR" sz="1800" dirty="0" err="1">
                <a:solidFill>
                  <a:srgbClr val="FFFFFF"/>
                </a:solidFill>
              </a:rPr>
              <a:t>most</a:t>
            </a:r>
            <a:r>
              <a:rPr lang="fr-FR" sz="1800" dirty="0">
                <a:solidFill>
                  <a:srgbClr val="FFFFFF"/>
                </a:solidFill>
              </a:rPr>
              <a:t> </a:t>
            </a:r>
            <a:r>
              <a:rPr lang="fr-FR" sz="1800" dirty="0" err="1">
                <a:solidFill>
                  <a:srgbClr val="FFFFFF"/>
                </a:solidFill>
              </a:rPr>
              <a:t>soils</a:t>
            </a:r>
            <a:r>
              <a:rPr lang="fr-FR" sz="1800" dirty="0">
                <a:solidFill>
                  <a:srgbClr val="FFFFFF"/>
                </a:solidFill>
              </a:rPr>
              <a:t>, </a:t>
            </a:r>
            <a:r>
              <a:rPr lang="fr-FR" sz="1800" dirty="0">
                <a:solidFill>
                  <a:srgbClr val="FFC000"/>
                </a:solidFill>
              </a:rPr>
              <a:t>ν= 0,18 à 0,40.</a:t>
            </a:r>
          </a:p>
          <a:p>
            <a:pPr algn="just">
              <a:lnSpc>
                <a:spcPct val="150000"/>
              </a:lnSpc>
            </a:pPr>
            <a:r>
              <a:rPr lang="fr-FR" sz="1800" dirty="0"/>
              <a:t>P-</a:t>
            </a:r>
            <a:r>
              <a:rPr lang="fr-FR" sz="1800" dirty="0" err="1"/>
              <a:t>waves</a:t>
            </a:r>
            <a:r>
              <a:rPr lang="fr-FR" sz="1800" dirty="0"/>
              <a:t>, </a:t>
            </a:r>
            <a:r>
              <a:rPr lang="fr-FR" sz="1800" dirty="0">
                <a:solidFill>
                  <a:srgbClr val="FFC000"/>
                </a:solidFill>
              </a:rPr>
              <a:t>in granite, 6.0 km/s; in water, 1.5 km/s.</a:t>
            </a:r>
          </a:p>
          <a:p>
            <a:pPr algn="just">
              <a:lnSpc>
                <a:spcPct val="150000"/>
              </a:lnSpc>
            </a:pPr>
            <a:r>
              <a:rPr lang="fr-FR" sz="1800" dirty="0"/>
              <a:t>S-</a:t>
            </a:r>
            <a:r>
              <a:rPr lang="fr-FR" sz="1800" dirty="0" err="1"/>
              <a:t>waves</a:t>
            </a:r>
            <a:r>
              <a:rPr lang="fr-FR" sz="1800" dirty="0"/>
              <a:t>, </a:t>
            </a:r>
            <a:r>
              <a:rPr lang="fr-FR" sz="1800" dirty="0">
                <a:solidFill>
                  <a:srgbClr val="FFC000"/>
                </a:solidFill>
              </a:rPr>
              <a:t>in granite, 3.0 km/s; in water, 0 km/s.</a:t>
            </a:r>
          </a:p>
          <a:p>
            <a:pPr algn="just">
              <a:lnSpc>
                <a:spcPct val="150000"/>
              </a:lnSpc>
            </a:pPr>
            <a:r>
              <a:rPr lang="en-US" sz="1800" dirty="0"/>
              <a:t>By measuring this difference in propagation times, one can infer the distance between the source and the recording point.</a:t>
            </a:r>
          </a:p>
          <a:p>
            <a:pPr algn="just">
              <a:lnSpc>
                <a:spcPct val="150000"/>
              </a:lnSpc>
            </a:pPr>
            <a:endParaRPr lang="fr-FR" sz="20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7218537" y="6557392"/>
            <a:ext cx="1905000" cy="457200"/>
          </a:xfrm>
        </p:spPr>
        <p:txBody>
          <a:bodyPr/>
          <a:lstStyle/>
          <a:p>
            <a:fld id="{CF4668DC-857F-487D-BFFA-8C0CA5037977}" type="slidenum">
              <a:rPr lang="fr-BE" smtClean="0">
                <a:solidFill>
                  <a:srgbClr val="FFFFFF"/>
                </a:solidFill>
              </a:rPr>
              <a:pPr/>
              <a:t>13</a:t>
            </a:fld>
            <a:endParaRPr lang="fr-BE"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636384"/>
            <a:ext cx="266429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654985"/>
            <a:ext cx="136815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1654985"/>
            <a:ext cx="1380347" cy="52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9FD36418-548A-4BA7-A240-0B32BD8DBB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808" y="3772011"/>
            <a:ext cx="2195500" cy="40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9538A418-389F-4E9E-B6F9-4616723815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058" y="3744774"/>
            <a:ext cx="1115378" cy="40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B7408541-E2E5-4923-AFE8-EC5D1546B0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2489" y="3732539"/>
            <a:ext cx="9810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id="{3CC62D02-A314-46AE-AA30-37AAA02B64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950" y="3705845"/>
            <a:ext cx="14097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a:extLst>
              <a:ext uri="{FF2B5EF4-FFF2-40B4-BE49-F238E27FC236}">
                <a16:creationId xmlns:a16="http://schemas.microsoft.com/office/drawing/2014/main" id="{56067919-58D8-40B2-B6CE-2F6DA97D4D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8586" y="4914397"/>
            <a:ext cx="1409700" cy="60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014443"/>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gn="just">
              <a:lnSpc>
                <a:spcPct val="150000"/>
              </a:lnSpc>
            </a:pPr>
            <a:r>
              <a:rPr lang="en-US" sz="1800" dirty="0"/>
              <a:t>The volume waves that reach the Earth's surface give rise to surface waves that affect the soil only to an extremely shallow depth.</a:t>
            </a:r>
          </a:p>
          <a:p>
            <a:pPr algn="just">
              <a:lnSpc>
                <a:spcPct val="150000"/>
              </a:lnSpc>
            </a:pPr>
            <a:r>
              <a:rPr lang="en-US" sz="1800" b="1" dirty="0">
                <a:solidFill>
                  <a:srgbClr val="FFFF00"/>
                </a:solidFill>
              </a:rPr>
              <a:t>7.2. Surface Waves: </a:t>
            </a:r>
            <a:r>
              <a:rPr lang="en-US" sz="1800" dirty="0"/>
              <a:t>The most significant surface waves are as follows:</a:t>
            </a:r>
          </a:p>
          <a:p>
            <a:pPr marL="285750" indent="-285750" algn="just">
              <a:lnSpc>
                <a:spcPct val="150000"/>
              </a:lnSpc>
              <a:buFont typeface="Arial" panose="020B0604020202020204" pitchFamily="34" charset="0"/>
              <a:buChar char="•"/>
            </a:pPr>
            <a:r>
              <a:rPr lang="en-US" sz="1800" dirty="0">
                <a:solidFill>
                  <a:srgbClr val="FFC000"/>
                </a:solidFill>
              </a:rPr>
              <a:t>Rayleigh Waves: </a:t>
            </a:r>
            <a:r>
              <a:rPr lang="en-US" sz="1800" dirty="0"/>
              <a:t>These are waves in which points on the ground describe ellipses in the vertical plane in a retrograde motion. This movement is similar to the motion of ocean waves and results in compressions (or tension) as well as shear stresses within the soil.</a:t>
            </a:r>
          </a:p>
          <a:p>
            <a:pPr marL="285750" indent="-285750" algn="just">
              <a:lnSpc>
                <a:spcPct val="150000"/>
              </a:lnSpc>
              <a:buFont typeface="Arial" panose="020B0604020202020204" pitchFamily="34" charset="0"/>
              <a:buChar char="•"/>
            </a:pPr>
            <a:r>
              <a:rPr lang="en-US" sz="1800" dirty="0">
                <a:solidFill>
                  <a:srgbClr val="FFC000"/>
                </a:solidFill>
              </a:rPr>
              <a:t>Love Waves: </a:t>
            </a:r>
            <a:r>
              <a:rPr lang="en-US" sz="1800" dirty="0"/>
              <a:t>These are waves in which points on the ground move in a plane tangent to the surface and perpendicular to the direction of propagation. Their "rolling" motion generates only shear stresses.</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7218537" y="6557392"/>
            <a:ext cx="1905000" cy="457200"/>
          </a:xfrm>
        </p:spPr>
        <p:txBody>
          <a:bodyPr/>
          <a:lstStyle/>
          <a:p>
            <a:fld id="{CF4668DC-857F-487D-BFFA-8C0CA5037977}" type="slidenum">
              <a:rPr lang="fr-BE" smtClean="0">
                <a:solidFill>
                  <a:srgbClr val="FFFFFF"/>
                </a:solidFill>
              </a:rPr>
              <a:pPr/>
              <a:t>14</a:t>
            </a:fld>
            <a:endParaRPr lang="fr-BE" dirty="0">
              <a:solidFill>
                <a:srgbClr val="FFFFFF"/>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20"/>
          <a:stretch/>
        </p:blipFill>
        <p:spPr bwMode="auto">
          <a:xfrm>
            <a:off x="144016" y="3789040"/>
            <a:ext cx="442798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322E7D94-ECA1-4128-807E-73D19E69CAF0}"/>
              </a:ext>
            </a:extLst>
          </p:cNvPr>
          <p:cNvGrpSpPr/>
          <p:nvPr/>
        </p:nvGrpSpPr>
        <p:grpSpPr>
          <a:xfrm>
            <a:off x="4599980" y="3789040"/>
            <a:ext cx="4148484" cy="2952328"/>
            <a:chOff x="4599980" y="3789040"/>
            <a:chExt cx="3036168" cy="2952328"/>
          </a:xfrm>
        </p:grpSpPr>
        <p:pic>
          <p:nvPicPr>
            <p:cNvPr id="7" name="Picture 6">
              <a:extLst>
                <a:ext uri="{FF2B5EF4-FFF2-40B4-BE49-F238E27FC236}">
                  <a16:creationId xmlns:a16="http://schemas.microsoft.com/office/drawing/2014/main" id="{E5266B1D-C656-4CDB-9174-587BB5FF9205}"/>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11610" b="40956"/>
            <a:stretch/>
          </p:blipFill>
          <p:spPr>
            <a:xfrm>
              <a:off x="4599980" y="3789040"/>
              <a:ext cx="3036168" cy="1512168"/>
            </a:xfrm>
            <a:prstGeom prst="rect">
              <a:avLst/>
            </a:prstGeom>
          </p:spPr>
        </p:pic>
        <p:pic>
          <p:nvPicPr>
            <p:cNvPr id="8" name="Picture 7">
              <a:extLst>
                <a:ext uri="{FF2B5EF4-FFF2-40B4-BE49-F238E27FC236}">
                  <a16:creationId xmlns:a16="http://schemas.microsoft.com/office/drawing/2014/main" id="{67B36263-8507-46A1-A627-8B896FDD4CCF}"/>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59603" b="1"/>
            <a:stretch/>
          </p:blipFill>
          <p:spPr>
            <a:xfrm>
              <a:off x="4599980" y="5229200"/>
              <a:ext cx="3036168" cy="1512168"/>
            </a:xfrm>
            <a:prstGeom prst="rect">
              <a:avLst/>
            </a:prstGeom>
          </p:spPr>
        </p:pic>
      </p:grpSp>
    </p:spTree>
    <p:extLst>
      <p:ext uri="{BB962C8B-B14F-4D97-AF65-F5344CB8AC3E}">
        <p14:creationId xmlns:p14="http://schemas.microsoft.com/office/powerpoint/2010/main" val="345322324"/>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7384"/>
            <a:ext cx="9144000" cy="6885384"/>
          </a:xfrm>
          <a:prstGeom prst="rect">
            <a:avLst/>
          </a:prstGeom>
          <a:ln>
            <a:solidFill>
              <a:schemeClr val="accent1"/>
            </a:solidFill>
          </a:ln>
        </p:spPr>
        <p:txBody>
          <a:bodyPr/>
          <a:lstStyle/>
          <a:p>
            <a:pPr algn="just">
              <a:lnSpc>
                <a:spcPct val="150000"/>
              </a:lnSpc>
            </a:pPr>
            <a:r>
              <a:rPr lang="en-US" sz="1800" dirty="0"/>
              <a:t>The displacement of a point on the ground during an earthquake is not straightforward, so it must be studied separately along the three principal directions. For each earthquake, recordings (accelerograms) are available in the three directions: North-South, East-West, and Vertical.</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r>
              <a:rPr lang="fr-FR" sz="1800" dirty="0"/>
              <a:t>•</a:t>
            </a:r>
            <a:r>
              <a:rPr lang="en-US" sz="1800" dirty="0"/>
              <a:t>The dimensions of a harmonic wave are expressed in terms of the period </a:t>
            </a:r>
            <a:r>
              <a:rPr lang="fr-FR" sz="1800" dirty="0"/>
              <a:t>T and </a:t>
            </a:r>
            <a:r>
              <a:rPr lang="fr-FR" sz="1800" dirty="0" err="1"/>
              <a:t>length</a:t>
            </a:r>
            <a:r>
              <a:rPr lang="fr-FR" sz="1800" dirty="0"/>
              <a:t> L</a:t>
            </a:r>
          </a:p>
          <a:p>
            <a:pPr algn="just">
              <a:lnSpc>
                <a:spcPct val="150000"/>
              </a:lnSpc>
            </a:pPr>
            <a:r>
              <a:rPr lang="fr-FR" sz="1800" dirty="0"/>
              <a:t> </a:t>
            </a:r>
            <a:r>
              <a:rPr lang="fr-FR" sz="1800" dirty="0" err="1"/>
              <a:t>Wave</a:t>
            </a:r>
            <a:r>
              <a:rPr lang="fr-FR" sz="1800" dirty="0"/>
              <a:t> </a:t>
            </a:r>
            <a:r>
              <a:rPr lang="fr-FR" sz="1800" dirty="0" err="1"/>
              <a:t>velocity</a:t>
            </a:r>
            <a:r>
              <a:rPr lang="fr-FR" sz="1800" dirty="0"/>
              <a:t>:                     </a:t>
            </a:r>
            <a:r>
              <a:rPr lang="fr-FR" sz="1800" dirty="0" err="1"/>
              <a:t>Wave</a:t>
            </a:r>
            <a:r>
              <a:rPr lang="fr-FR" sz="1800" dirty="0"/>
              <a:t> </a:t>
            </a:r>
            <a:r>
              <a:rPr lang="fr-FR" sz="1800" dirty="0" err="1"/>
              <a:t>frequency</a:t>
            </a:r>
            <a:r>
              <a:rPr lang="fr-FR" sz="1800" dirty="0"/>
              <a:t>:</a:t>
            </a:r>
          </a:p>
          <a:p>
            <a:pPr algn="just">
              <a:lnSpc>
                <a:spcPct val="150000"/>
              </a:lnSpc>
            </a:pPr>
            <a:r>
              <a:rPr lang="en-US" sz="1800" dirty="0"/>
              <a:t>In seismic engineering, the range of significant frequencies extends from </a:t>
            </a:r>
            <a:r>
              <a:rPr lang="en-US" sz="1800" dirty="0">
                <a:solidFill>
                  <a:srgbClr val="FFC000"/>
                </a:solidFill>
              </a:rPr>
              <a:t>0.10</a:t>
            </a:r>
            <a:r>
              <a:rPr lang="en-US" sz="1800" dirty="0"/>
              <a:t> to </a:t>
            </a:r>
            <a:r>
              <a:rPr lang="en-US" sz="1800" dirty="0">
                <a:solidFill>
                  <a:srgbClr val="FFC000"/>
                </a:solidFill>
              </a:rPr>
              <a:t>10 Hz</a:t>
            </a:r>
            <a:r>
              <a:rPr lang="en-US" sz="1800" dirty="0"/>
              <a:t>. As a result, wavelengths are a </a:t>
            </a:r>
            <a:r>
              <a:rPr lang="en-US" sz="1800" dirty="0">
                <a:solidFill>
                  <a:srgbClr val="FFC000"/>
                </a:solidFill>
              </a:rPr>
              <a:t>few hundred meters </a:t>
            </a:r>
            <a:r>
              <a:rPr lang="en-US" sz="1800" dirty="0"/>
              <a:t>for </a:t>
            </a:r>
            <a:r>
              <a:rPr lang="en-US" sz="1800" dirty="0">
                <a:solidFill>
                  <a:srgbClr val="FFC000"/>
                </a:solidFill>
              </a:rPr>
              <a:t>good soils </a:t>
            </a:r>
            <a:r>
              <a:rPr lang="en-US" sz="1800" dirty="0"/>
              <a:t>and can decrease </a:t>
            </a:r>
            <a:r>
              <a:rPr lang="en-US" sz="1800" dirty="0">
                <a:solidFill>
                  <a:srgbClr val="FFC000"/>
                </a:solidFill>
              </a:rPr>
              <a:t>to a few tens </a:t>
            </a:r>
            <a:r>
              <a:rPr lang="en-US" sz="1800" dirty="0"/>
              <a:t>of </a:t>
            </a:r>
            <a:r>
              <a:rPr lang="en-US" sz="1800" dirty="0">
                <a:solidFill>
                  <a:srgbClr val="FFC000"/>
                </a:solidFill>
              </a:rPr>
              <a:t>meters</a:t>
            </a:r>
            <a:r>
              <a:rPr lang="en-US" sz="1800" dirty="0"/>
              <a:t> in superficial and </a:t>
            </a:r>
            <a:r>
              <a:rPr lang="en-US" sz="1800" dirty="0">
                <a:solidFill>
                  <a:srgbClr val="FFC000"/>
                </a:solidFill>
              </a:rPr>
              <a:t>poor-quality soils</a:t>
            </a:r>
            <a:r>
              <a:rPr lang="en-US" sz="1800" dirty="0"/>
              <a:t>.</a:t>
            </a: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820471" y="6557392"/>
            <a:ext cx="303065" cy="457200"/>
          </a:xfrm>
        </p:spPr>
        <p:txBody>
          <a:bodyPr/>
          <a:lstStyle/>
          <a:p>
            <a:fld id="{CF4668DC-857F-487D-BFFA-8C0CA5037977}" type="slidenum">
              <a:rPr lang="fr-BE" smtClean="0">
                <a:solidFill>
                  <a:srgbClr val="FFFFFF"/>
                </a:solidFill>
              </a:rPr>
              <a:pPr/>
              <a:t>15</a:t>
            </a:fld>
            <a:endParaRPr lang="fr-BE" dirty="0">
              <a:solidFill>
                <a:srgbClr val="FFFFFF"/>
              </a:solidFill>
            </a:endParaRPr>
          </a:p>
        </p:txBody>
      </p:sp>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2" y="1700808"/>
            <a:ext cx="3096343" cy="265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640" y="1700808"/>
            <a:ext cx="2916543" cy="265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968" y="1700808"/>
            <a:ext cx="2916543" cy="265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4991839"/>
            <a:ext cx="576064" cy="40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3824" y="4991839"/>
            <a:ext cx="576064"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694331"/>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88640"/>
            <a:ext cx="9001000" cy="6669360"/>
          </a:xfrm>
          <a:prstGeom prst="rect">
            <a:avLst/>
          </a:prstGeom>
          <a:ln>
            <a:solidFill>
              <a:schemeClr val="accent1"/>
            </a:solidFill>
          </a:ln>
        </p:spPr>
        <p:txBody>
          <a:bodyPr/>
          <a:lstStyle/>
          <a:p>
            <a:pPr algn="just">
              <a:lnSpc>
                <a:spcPct val="150000"/>
              </a:lnSpc>
            </a:pPr>
            <a:r>
              <a:rPr lang="fr-FR" sz="1800" dirty="0"/>
              <a:t>– </a:t>
            </a:r>
            <a:r>
              <a:rPr lang="en-US" sz="1800" dirty="0"/>
              <a:t>Longitudinal P-waves with vertical propagation produce a seismic motion of "</a:t>
            </a:r>
            <a:r>
              <a:rPr lang="en-US" sz="1800" dirty="0">
                <a:solidFill>
                  <a:srgbClr val="FFC000"/>
                </a:solidFill>
              </a:rPr>
              <a:t>pumping</a:t>
            </a:r>
            <a:r>
              <a:rPr lang="en-US" sz="1800" dirty="0"/>
              <a:t>," resulting in a vertical component.</a:t>
            </a:r>
            <a:endParaRPr lang="fr-FR" sz="1800" dirty="0"/>
          </a:p>
          <a:p>
            <a:pPr algn="just">
              <a:lnSpc>
                <a:spcPct val="150000"/>
              </a:lnSpc>
            </a:pPr>
            <a:r>
              <a:rPr lang="en-US" sz="1800" dirty="0"/>
              <a:t>- Shear S-waves with vertical propagation generate a seismic motion resembling a "</a:t>
            </a:r>
            <a:r>
              <a:rPr lang="en-US" sz="1800" dirty="0">
                <a:solidFill>
                  <a:srgbClr val="FFC000"/>
                </a:solidFill>
              </a:rPr>
              <a:t>sieve( </a:t>
            </a:r>
            <a:r>
              <a:rPr lang="en-US" sz="1800" dirty="0" err="1">
                <a:solidFill>
                  <a:srgbClr val="FFC000"/>
                </a:solidFill>
              </a:rPr>
              <a:t>tamis</a:t>
            </a:r>
            <a:r>
              <a:rPr lang="en-US" sz="1800" dirty="0">
                <a:solidFill>
                  <a:srgbClr val="FFC000"/>
                </a:solidFill>
              </a:rPr>
              <a:t> )</a:t>
            </a:r>
            <a:r>
              <a:rPr lang="en-US" sz="1800" dirty="0"/>
              <a:t>" leading to horizontal components.</a:t>
            </a:r>
          </a:p>
          <a:p>
            <a:pPr algn="just">
              <a:lnSpc>
                <a:spcPct val="150000"/>
              </a:lnSpc>
            </a:pPr>
            <a:r>
              <a:rPr lang="en-US" sz="1800" dirty="0"/>
              <a:t>- Surface waves, specifically Rayleigh waves with horizontal propagation, induce a seismic motion characterized by a "</a:t>
            </a:r>
            <a:r>
              <a:rPr lang="en-US" sz="1800" dirty="0">
                <a:solidFill>
                  <a:srgbClr val="FFC000"/>
                </a:solidFill>
              </a:rPr>
              <a:t>rolling</a:t>
            </a:r>
            <a:r>
              <a:rPr lang="en-US" sz="1800" dirty="0"/>
              <a:t>" movement.</a:t>
            </a:r>
          </a:p>
          <a:p>
            <a:pPr algn="just">
              <a:lnSpc>
                <a:spcPct val="150000"/>
              </a:lnSpc>
            </a:pPr>
            <a:r>
              <a:rPr lang="en-US" sz="1800" dirty="0"/>
              <a:t>- Surface waves, specifically Love waves with horizontal propagation, result in a seismic motion characterized by a "swinging" or "</a:t>
            </a:r>
            <a:r>
              <a:rPr lang="en-US" sz="1800" dirty="0">
                <a:solidFill>
                  <a:srgbClr val="FFC000"/>
                </a:solidFill>
              </a:rPr>
              <a:t>yawing (</a:t>
            </a:r>
            <a:r>
              <a:rPr lang="en-US" sz="1800" dirty="0" err="1">
                <a:solidFill>
                  <a:srgbClr val="FFC000"/>
                </a:solidFill>
              </a:rPr>
              <a:t>lacet</a:t>
            </a:r>
            <a:r>
              <a:rPr lang="en-US" sz="1800" dirty="0">
                <a:solidFill>
                  <a:srgbClr val="FFC000"/>
                </a:solidFill>
              </a:rPr>
              <a:t> ) </a:t>
            </a:r>
            <a:r>
              <a:rPr lang="en-US" sz="1800" dirty="0"/>
              <a:t>" movement.</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nSpc>
                <a:spcPct val="150000"/>
              </a:lnSpc>
            </a:pPr>
            <a:endParaRPr lang="fr-FR" sz="2000" dirty="0"/>
          </a:p>
          <a:p>
            <a:pPr>
              <a:lnSpc>
                <a:spcPct val="150000"/>
              </a:lnSpc>
            </a:pPr>
            <a:endParaRPr lang="fr-FR" sz="2000" dirty="0"/>
          </a:p>
          <a:p>
            <a:pPr>
              <a:lnSpc>
                <a:spcPct val="150000"/>
              </a:lnSpc>
            </a:pPr>
            <a:endParaRPr lang="fr-FR" sz="2000" i="1" dirty="0"/>
          </a:p>
          <a:p>
            <a:pPr>
              <a:lnSpc>
                <a:spcPct val="150000"/>
              </a:lnSpc>
            </a:pPr>
            <a:endParaRPr lang="fr-FR" sz="2000" i="1" dirty="0"/>
          </a:p>
          <a:p>
            <a:pPr>
              <a:lnSpc>
                <a:spcPct val="150000"/>
              </a:lnSpc>
            </a:pPr>
            <a:endParaRPr lang="fr-FR" sz="2000" i="1" dirty="0"/>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16</a:t>
            </a:fld>
            <a:endParaRPr lang="fr-BE" dirty="0">
              <a:solidFill>
                <a:srgbClr val="FFFFFF"/>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70"/>
          <a:stretch/>
        </p:blipFill>
        <p:spPr bwMode="auto">
          <a:xfrm>
            <a:off x="290736" y="3645024"/>
            <a:ext cx="413724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004" y="3645024"/>
            <a:ext cx="442849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6289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88640"/>
            <a:ext cx="9001000" cy="6669360"/>
          </a:xfrm>
          <a:prstGeom prst="rect">
            <a:avLst/>
          </a:prstGeom>
          <a:ln>
            <a:solidFill>
              <a:schemeClr val="accent1"/>
            </a:solidFill>
          </a:ln>
        </p:spPr>
        <p:txBody>
          <a:bodyPr/>
          <a:lstStyle/>
          <a:p>
            <a:pPr algn="just">
              <a:defRPr/>
            </a:pPr>
            <a:r>
              <a:rPr lang="fr-FR" sz="2000" b="1" dirty="0">
                <a:solidFill>
                  <a:srgbClr val="FFFF00"/>
                </a:solidFill>
              </a:rPr>
              <a:t>8. Systèmes de mesures des séismes:</a:t>
            </a:r>
          </a:p>
          <a:p>
            <a:pPr algn="just">
              <a:lnSpc>
                <a:spcPct val="150000"/>
              </a:lnSpc>
            </a:pPr>
            <a:r>
              <a:rPr lang="en-US" sz="1800" dirty="0"/>
              <a:t>The calculation, from a single station, does not allow to determine the direction in which the epicenter is located, but by using simultaneously the recordings from more than three stations, it will be possible to determine its position.</a:t>
            </a:r>
          </a:p>
          <a:p>
            <a:pPr algn="just">
              <a:lnSpc>
                <a:spcPct val="150000"/>
              </a:lnSpc>
            </a:pPr>
            <a:r>
              <a:rPr lang="en-US" sz="1800" dirty="0"/>
              <a:t>The seismic waves are recorded by stations A, B and C at different 'times'.</a:t>
            </a:r>
          </a:p>
          <a:p>
            <a:pPr algn="just">
              <a:lnSpc>
                <a:spcPct val="150000"/>
              </a:lnSpc>
            </a:pPr>
            <a:r>
              <a:rPr lang="en-US" sz="1800" dirty="0"/>
              <a:t>This figure shows the time intervals between the arrival of P and S waves at the three stations A, B and C.</a:t>
            </a:r>
          </a:p>
          <a:p>
            <a:pPr algn="just">
              <a:lnSpc>
                <a:spcPct val="150000"/>
              </a:lnSpc>
            </a:pPr>
            <a:r>
              <a:rPr lang="en-US" sz="2000" dirty="0"/>
              <a:t>Arrival times of P waves:</a:t>
            </a:r>
          </a:p>
          <a:p>
            <a:pPr algn="just">
              <a:lnSpc>
                <a:spcPct val="150000"/>
              </a:lnSpc>
            </a:pPr>
            <a:r>
              <a:rPr lang="en-US" sz="2000" dirty="0"/>
              <a:t>Arrival times of S waves:</a:t>
            </a:r>
          </a:p>
          <a:p>
            <a:pPr algn="just">
              <a:lnSpc>
                <a:spcPct val="150000"/>
              </a:lnSpc>
            </a:pPr>
            <a:r>
              <a:rPr lang="en-US" sz="2000" dirty="0"/>
              <a:t>t0: origin time and </a:t>
            </a:r>
            <a:r>
              <a:rPr lang="en-US" sz="2000" dirty="0" err="1"/>
              <a:t>Vp</a:t>
            </a:r>
            <a:r>
              <a:rPr lang="en-US" sz="2000" dirty="0"/>
              <a:t>: velocity of P wave and Vs: velocity of S wave</a:t>
            </a:r>
          </a:p>
          <a:p>
            <a:pPr algn="just">
              <a:lnSpc>
                <a:spcPct val="150000"/>
              </a:lnSpc>
            </a:pPr>
            <a:endParaRPr lang="en-US" sz="2000" dirty="0"/>
          </a:p>
          <a:p>
            <a:pPr algn="just">
              <a:lnSpc>
                <a:spcPct val="150000"/>
              </a:lnSpc>
            </a:pPr>
            <a:r>
              <a:rPr lang="en-US" sz="2000" dirty="0"/>
              <a:t>"The circles represent the geometric locus of the epicenter </a:t>
            </a:r>
          </a:p>
          <a:p>
            <a:pPr algn="just">
              <a:lnSpc>
                <a:spcPct val="150000"/>
              </a:lnSpc>
            </a:pPr>
            <a:r>
              <a:rPr lang="en-US" sz="2000" dirty="0"/>
              <a:t>for each station. Knowing that this is a single earthquake, </a:t>
            </a:r>
          </a:p>
          <a:p>
            <a:pPr algn="just">
              <a:lnSpc>
                <a:spcPct val="150000"/>
              </a:lnSpc>
            </a:pPr>
            <a:r>
              <a:rPr lang="en-US" sz="2000" dirty="0"/>
              <a:t>the epicenter is therefore located at the intersection of the </a:t>
            </a:r>
          </a:p>
          <a:p>
            <a:pPr algn="just">
              <a:lnSpc>
                <a:spcPct val="150000"/>
              </a:lnSpc>
            </a:pPr>
            <a:r>
              <a:rPr lang="en-US" sz="2000" dirty="0">
                <a:solidFill>
                  <a:srgbClr val="00CC66"/>
                </a:solidFill>
              </a:rPr>
              <a:t>three circles</a:t>
            </a:r>
            <a:endParaRPr lang="fr-FR" sz="2000" dirty="0">
              <a:solidFill>
                <a:srgbClr val="00CC66"/>
              </a:solidFill>
            </a:endParaRPr>
          </a:p>
          <a:p>
            <a:pPr>
              <a:lnSpc>
                <a:spcPct val="150000"/>
              </a:lnSpc>
            </a:pPr>
            <a:endParaRPr lang="fr-FR" sz="2000" dirty="0"/>
          </a:p>
          <a:p>
            <a:pPr>
              <a:lnSpc>
                <a:spcPct val="150000"/>
              </a:lnSpc>
            </a:pPr>
            <a:endParaRPr lang="fr-FR" sz="2000" i="1" dirty="0"/>
          </a:p>
          <a:p>
            <a:pPr>
              <a:lnSpc>
                <a:spcPct val="150000"/>
              </a:lnSpc>
            </a:pPr>
            <a:endParaRPr lang="fr-FR" sz="2000" i="1" dirty="0"/>
          </a:p>
          <a:p>
            <a:pPr>
              <a:lnSpc>
                <a:spcPct val="150000"/>
              </a:lnSpc>
            </a:pPr>
            <a:endParaRPr lang="fr-FR" sz="2000" i="1" dirty="0"/>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17</a:t>
            </a:fld>
            <a:endParaRPr lang="fr-BE" dirty="0">
              <a:solidFill>
                <a:srgbClr val="FFFFFF"/>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340768"/>
            <a:ext cx="2487265" cy="133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299" y="2815976"/>
            <a:ext cx="2489000" cy="21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5201" t="7143" r="14000" b="3571"/>
          <a:stretch/>
        </p:blipFill>
        <p:spPr bwMode="auto">
          <a:xfrm>
            <a:off x="6588224" y="5091261"/>
            <a:ext cx="2470075" cy="165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4756" y="2940696"/>
            <a:ext cx="936104" cy="42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4756" y="3447851"/>
            <a:ext cx="948891"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4528842"/>
            <a:ext cx="1697838" cy="48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40168"/>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88640"/>
            <a:ext cx="9001000" cy="6669360"/>
          </a:xfrm>
          <a:prstGeom prst="rect">
            <a:avLst/>
          </a:prstGeom>
          <a:ln>
            <a:solidFill>
              <a:schemeClr val="accent1"/>
            </a:solidFill>
          </a:ln>
        </p:spPr>
        <p:txBody>
          <a:bodyPr/>
          <a:lstStyle/>
          <a:p>
            <a:pPr algn="just">
              <a:defRPr/>
            </a:pPr>
            <a:r>
              <a:rPr lang="en-US" sz="2000" b="1" dirty="0">
                <a:solidFill>
                  <a:srgbClr val="FFFF00"/>
                </a:solidFill>
              </a:rPr>
              <a:t>The seismometer:</a:t>
            </a:r>
          </a:p>
          <a:p>
            <a:pPr algn="just">
              <a:lnSpc>
                <a:spcPct val="150000"/>
              </a:lnSpc>
              <a:defRPr/>
            </a:pPr>
            <a:r>
              <a:rPr lang="en-US" sz="1800" dirty="0"/>
              <a:t>A seismometer is a sensor designed to detect the waves generated by an earthquake. It can detect either vertical ground vibrations or horizontal vibrations. To fully describe the motion, three seismometers are needed: one vertical and two horizontal ones, usually placed in two perpendicular directions, commonly North-South (N-S) and East-West (E-W).</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nSpc>
                <a:spcPct val="150000"/>
              </a:lnSpc>
            </a:pPr>
            <a:r>
              <a:rPr lang="en-US" sz="1800" dirty="0"/>
              <a:t>In general, multiple devices were required to measure such ground activity since older seismometers could only measure a single direction of movement.</a:t>
            </a:r>
          </a:p>
          <a:p>
            <a:pPr>
              <a:lnSpc>
                <a:spcPct val="150000"/>
              </a:lnSpc>
            </a:pPr>
            <a:r>
              <a:rPr lang="en-US" sz="1800" dirty="0"/>
              <a:t>Modern seismometers are equipped with advanced technologies to accurately measure Earth's movements.</a:t>
            </a:r>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endParaRPr lang="fr-FR" sz="2000" i="1" dirty="0"/>
          </a:p>
          <a:p>
            <a:pPr>
              <a:lnSpc>
                <a:spcPct val="150000"/>
              </a:lnSpc>
            </a:pPr>
            <a:endParaRPr lang="fr-FR" sz="2000" i="1" dirty="0"/>
          </a:p>
          <a:p>
            <a:pPr>
              <a:lnSpc>
                <a:spcPct val="150000"/>
              </a:lnSpc>
            </a:pPr>
            <a:endParaRPr lang="fr-FR" sz="2000" i="1" dirty="0"/>
          </a:p>
        </p:txBody>
      </p:sp>
      <p:sp>
        <p:nvSpPr>
          <p:cNvPr id="5" name="Espace réservé du numéro de diapositive 4"/>
          <p:cNvSpPr>
            <a:spLocks noGrp="1"/>
          </p:cNvSpPr>
          <p:nvPr>
            <p:ph type="sldNum" sz="quarter" idx="12"/>
          </p:nvPr>
        </p:nvSpPr>
        <p:spPr>
          <a:xfrm>
            <a:off x="8466533" y="6440760"/>
            <a:ext cx="608856" cy="457200"/>
          </a:xfrm>
        </p:spPr>
        <p:txBody>
          <a:bodyPr/>
          <a:lstStyle/>
          <a:p>
            <a:fld id="{CF4668DC-857F-487D-BFFA-8C0CA5037977}" type="slidenum">
              <a:rPr lang="fr-BE" smtClean="0">
                <a:solidFill>
                  <a:srgbClr val="FFFFFF"/>
                </a:solidFill>
              </a:rPr>
              <a:pPr/>
              <a:t>18</a:t>
            </a:fld>
            <a:endParaRPr lang="fr-BE" dirty="0">
              <a:solidFill>
                <a:srgbClr val="FFFFFF"/>
              </a:solidFill>
            </a:endParaRPr>
          </a:p>
        </p:txBody>
      </p:sp>
      <p:grpSp>
        <p:nvGrpSpPr>
          <p:cNvPr id="6" name="Group 5"/>
          <p:cNvGrpSpPr/>
          <p:nvPr/>
        </p:nvGrpSpPr>
        <p:grpSpPr>
          <a:xfrm>
            <a:off x="359532" y="2204864"/>
            <a:ext cx="8496944" cy="2908858"/>
            <a:chOff x="323528" y="2636912"/>
            <a:chExt cx="8496944" cy="240595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636912"/>
              <a:ext cx="2731063" cy="239072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4952" y="2636912"/>
              <a:ext cx="2475520" cy="2390725"/>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652143"/>
              <a:ext cx="2952327" cy="239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23267164"/>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107504" y="-27384"/>
                <a:ext cx="9001000" cy="6840760"/>
              </a:xfrm>
              <a:prstGeom prst="rect">
                <a:avLst/>
              </a:prstGeom>
              <a:ln>
                <a:solidFill>
                  <a:schemeClr val="accent1"/>
                </a:solidFill>
              </a:ln>
            </p:spPr>
            <p:txBody>
              <a:bodyPr/>
              <a:lstStyle/>
              <a:p>
                <a:pPr algn="just">
                  <a:lnSpc>
                    <a:spcPct val="150000"/>
                  </a:lnSpc>
                  <a:defRPr/>
                </a:pPr>
                <a:r>
                  <a:rPr lang="en-US" sz="1800" b="1" dirty="0">
                    <a:solidFill>
                      <a:srgbClr val="FFFF00"/>
                    </a:solidFill>
                  </a:rPr>
                  <a:t>Characterization of an Earthquake:</a:t>
                </a:r>
              </a:p>
              <a:p>
                <a:pPr algn="just">
                  <a:lnSpc>
                    <a:spcPct val="150000"/>
                  </a:lnSpc>
                  <a:defRPr/>
                </a:pPr>
                <a:r>
                  <a:rPr lang="en-US" sz="1800" b="1" dirty="0">
                    <a:solidFill>
                      <a:srgbClr val="FFFF00"/>
                    </a:solidFill>
                  </a:rPr>
                  <a:t>9.1. Magnitude: </a:t>
                </a:r>
                <a:r>
                  <a:rPr lang="en-US" sz="1800" dirty="0"/>
                  <a:t>The magnitude of an earthquake (denoted as M) is a dimensionless number that represents the energy released by an earthquake. The calculation of magnitude was developed in 1935 by Charles Richter to characterize locally recorded earthquakes in California. This calculation was based on measuring the amplitude of ground motion recorded on a standardized seismograph</a:t>
                </a:r>
              </a:p>
              <a:p>
                <a:pPr algn="just">
                  <a:lnSpc>
                    <a:spcPct val="150000"/>
                  </a:lnSpc>
                  <a:defRPr/>
                </a:pPr>
                <a:r>
                  <a:rPr lang="en-US" sz="1800" dirty="0"/>
                  <a:t>Richter defined magnitude by taking </a:t>
                </a:r>
                <a:r>
                  <a:rPr lang="en-US" sz="1800" dirty="0">
                    <a:solidFill>
                      <a:srgbClr val="FFCC00"/>
                    </a:solidFill>
                  </a:rPr>
                  <a:t>the decimal logarithm </a:t>
                </a:r>
                <a:r>
                  <a:rPr lang="en-US" sz="1800" dirty="0"/>
                  <a:t>of the amplitude in micrometers.</a:t>
                </a:r>
                <a:r>
                  <a:rPr lang="fr-FR" sz="1800" dirty="0">
                    <a:solidFill>
                      <a:srgbClr val="FFC000"/>
                    </a:solidFill>
                  </a:rPr>
                  <a:t> </a:t>
                </a:r>
                <a:endParaRPr lang="en-US" sz="1800" dirty="0">
                  <a:solidFill>
                    <a:srgbClr val="FFC000"/>
                  </a:solidFill>
                </a:endParaRPr>
              </a:p>
              <a:p>
                <a:pPr algn="just">
                  <a:lnSpc>
                    <a:spcPct val="150000"/>
                  </a:lnSpc>
                  <a:defRPr/>
                </a:pPr>
                <a:r>
                  <a:rPr lang="en-US" sz="1800" dirty="0">
                    <a:solidFill>
                      <a:srgbClr val="FFC000"/>
                    </a:solidFill>
                  </a:rPr>
                  <a:t>example: </a:t>
                </a:r>
                <a:r>
                  <a:rPr lang="en-US" sz="1800" dirty="0"/>
                  <a:t>An earthquake located 100 km away that produces a maximum amplitude of 2 mm (equivalent to 2000 micrometers) on the seismogram would have a magnitude of 3.3, since the decimal logarithm of 2000 is 3.3</a:t>
                </a:r>
                <a:r>
                  <a:rPr lang="en-US" sz="1800" dirty="0">
                    <a:solidFill>
                      <a:srgbClr val="FFC000"/>
                    </a:solidFill>
                  </a:rPr>
                  <a:t>.</a:t>
                </a:r>
                <a:endParaRPr lang="fr-FR" sz="1800" dirty="0"/>
              </a:p>
              <a:p>
                <a:pPr algn="just">
                  <a:lnSpc>
                    <a:spcPct val="150000"/>
                  </a:lnSpc>
                  <a:defRPr/>
                </a:pPr>
                <a:r>
                  <a:rPr lang="fr-FR" sz="1800" dirty="0"/>
                  <a:t>C</a:t>
                </a:r>
                <a:r>
                  <a:rPr lang="en-US" sz="1800" dirty="0" err="1"/>
                  <a:t>onversely</a:t>
                </a:r>
                <a:r>
                  <a:rPr lang="en-US" sz="1800" dirty="0"/>
                  <a:t>, an earthquake with a magnitude of 4.5 generates a seismogram with a maximum amplitude of</a:t>
                </a:r>
                <a:r>
                  <a:rPr lang="fr-FR" sz="1800" dirty="0"/>
                  <a:t> </a:t>
                </a:r>
                <a14:m>
                  <m:oMath xmlns:m="http://schemas.openxmlformats.org/officeDocument/2006/math">
                    <m:sSup>
                      <m:sSupPr>
                        <m:ctrlPr>
                          <a:rPr lang="fr-FR" sz="1800" i="1" smtClean="0">
                            <a:latin typeface="Cambria Math" panose="02040503050406030204" pitchFamily="18" charset="0"/>
                          </a:rPr>
                        </m:ctrlPr>
                      </m:sSupPr>
                      <m:e>
                        <m:r>
                          <m:rPr>
                            <m:nor/>
                          </m:rPr>
                          <a:rPr lang="fr-FR" sz="1800" dirty="0"/>
                          <m:t>10</m:t>
                        </m:r>
                      </m:e>
                      <m:sup>
                        <m:r>
                          <m:rPr>
                            <m:nor/>
                          </m:rPr>
                          <a:rPr lang="fr-FR" sz="1800" dirty="0"/>
                          <m:t>4.5</m:t>
                        </m:r>
                      </m:sup>
                    </m:sSup>
                  </m:oMath>
                </a14:m>
                <a:r>
                  <a:rPr lang="fr-FR" sz="1800" dirty="0"/>
                  <a:t>= 30 000 </a:t>
                </a:r>
                <a:r>
                  <a:rPr lang="fr-FR" sz="1800" dirty="0" err="1"/>
                  <a:t>micrometers</a:t>
                </a:r>
                <a:r>
                  <a:rPr lang="fr-FR" sz="1800" dirty="0"/>
                  <a:t>, , or 30 </a:t>
                </a:r>
                <a:r>
                  <a:rPr lang="fr-FR" sz="1800" dirty="0" err="1"/>
                  <a:t>millimeters</a:t>
                </a:r>
                <a:r>
                  <a:rPr lang="fr-FR" sz="1800" dirty="0"/>
                  <a:t>.</a:t>
                </a:r>
              </a:p>
              <a:p>
                <a:pPr algn="just">
                  <a:lnSpc>
                    <a:spcPct val="150000"/>
                  </a:lnSpc>
                  <a:defRPr/>
                </a:pPr>
                <a:r>
                  <a:rPr lang="en-US" sz="1800" dirty="0"/>
                  <a:t>The higher the energy released by the earthquake, the higher the magnitude: an increase of 1 magnitude corresponds to a 30-fold increase in energy and a 10-fold increase in amplitude of movement. </a:t>
                </a:r>
                <a:endParaRPr lang="fr-FR" sz="1800" dirty="0"/>
              </a:p>
              <a:p>
                <a:pPr algn="just">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p:txBody>
          </p:sp>
        </mc:Choice>
        <mc:Fallback xmlns="">
          <p:sp>
            <p:nvSpPr>
              <p:cNvPr id="4" name="Rectangle 2"/>
              <p:cNvSpPr txBox="1">
                <a:spLocks noRot="1" noChangeAspect="1" noMove="1" noResize="1" noEditPoints="1" noAdjustHandles="1" noChangeArrowheads="1" noChangeShapeType="1" noTextEdit="1"/>
              </p:cNvSpPr>
              <p:nvPr/>
            </p:nvSpPr>
            <p:spPr>
              <a:xfrm>
                <a:off x="107504" y="-27384"/>
                <a:ext cx="9001000" cy="6840760"/>
              </a:xfrm>
              <a:prstGeom prst="rect">
                <a:avLst/>
              </a:prstGeom>
              <a:blipFill>
                <a:blip r:embed="rId3"/>
                <a:stretch>
                  <a:fillRect l="-541" r="-474"/>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485112" y="6400800"/>
            <a:ext cx="608856" cy="457200"/>
          </a:xfrm>
        </p:spPr>
        <p:txBody>
          <a:bodyPr/>
          <a:lstStyle/>
          <a:p>
            <a:fld id="{CF4668DC-857F-487D-BFFA-8C0CA5037977}" type="slidenum">
              <a:rPr lang="fr-BE" smtClean="0">
                <a:solidFill>
                  <a:srgbClr val="FFFFFF"/>
                </a:solidFill>
              </a:rPr>
              <a:pPr/>
              <a:t>19</a:t>
            </a:fld>
            <a:endParaRPr lang="fr-BE" dirty="0">
              <a:solidFill>
                <a:srgbClr val="FFFFFF"/>
              </a:solidFill>
            </a:endParaRPr>
          </a:p>
        </p:txBody>
      </p:sp>
    </p:spTree>
    <p:extLst>
      <p:ext uri="{BB962C8B-B14F-4D97-AF65-F5344CB8AC3E}">
        <p14:creationId xmlns:p14="http://schemas.microsoft.com/office/powerpoint/2010/main" val="243821271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2008" y="288032"/>
            <a:ext cx="9036496" cy="6309320"/>
          </a:xfrm>
          <a:prstGeom prst="rect">
            <a:avLst/>
          </a:prstGeom>
          <a:ln>
            <a:solidFill>
              <a:schemeClr val="accent1"/>
            </a:solidFill>
          </a:ln>
        </p:spPr>
        <p:txBody>
          <a:bodyPr/>
          <a:lstStyle/>
          <a:p>
            <a:pPr algn="just">
              <a:defRPr/>
            </a:pPr>
            <a:r>
              <a:rPr lang="fr-FR" sz="2400" kern="0" dirty="0">
                <a:solidFill>
                  <a:srgbClr val="FFFF00"/>
                </a:solidFill>
                <a:latin typeface="Times New Roman"/>
                <a:ea typeface="+mj-ea"/>
                <a:cs typeface="+mj-cs"/>
              </a:rPr>
              <a:t>1.Chapter 01 : </a:t>
            </a:r>
            <a:r>
              <a:rPr lang="en-US" sz="2400" kern="0" dirty="0">
                <a:solidFill>
                  <a:srgbClr val="FFFF00"/>
                </a:solidFill>
                <a:latin typeface="Times New Roman"/>
                <a:ea typeface="+mj-ea"/>
                <a:cs typeface="+mj-cs"/>
              </a:rPr>
              <a:t>Elements of Seismology (1Week)</a:t>
            </a:r>
          </a:p>
          <a:p>
            <a:pPr marL="342900" indent="-342900" algn="just">
              <a:buFont typeface="Wingdings" pitchFamily="2" charset="2"/>
              <a:buChar char="ü"/>
              <a:defRPr/>
            </a:pPr>
            <a:r>
              <a:rPr lang="fr-FR" sz="2000" dirty="0">
                <a:solidFill>
                  <a:schemeClr val="tx2"/>
                </a:solidFill>
              </a:rPr>
              <a:t>Causes of </a:t>
            </a:r>
            <a:r>
              <a:rPr lang="fr-FR" sz="2000" dirty="0" err="1">
                <a:solidFill>
                  <a:schemeClr val="tx2"/>
                </a:solidFill>
              </a:rPr>
              <a:t>Earthquakes</a:t>
            </a:r>
            <a:r>
              <a:rPr lang="fr-FR" sz="2000" dirty="0">
                <a:solidFill>
                  <a:schemeClr val="tx2"/>
                </a:solidFill>
              </a:rPr>
              <a:t>, </a:t>
            </a:r>
          </a:p>
          <a:p>
            <a:pPr marL="342900" indent="-342900" algn="just">
              <a:buFont typeface="Wingdings" pitchFamily="2" charset="2"/>
              <a:buChar char="ü"/>
              <a:defRPr/>
            </a:pPr>
            <a:r>
              <a:rPr lang="fr-FR" sz="2000" dirty="0" err="1">
                <a:solidFill>
                  <a:schemeClr val="tx2"/>
                </a:solidFill>
              </a:rPr>
              <a:t>Seismic</a:t>
            </a:r>
            <a:r>
              <a:rPr lang="fr-FR" sz="2000" dirty="0">
                <a:solidFill>
                  <a:schemeClr val="tx2"/>
                </a:solidFill>
              </a:rPr>
              <a:t> Waves, </a:t>
            </a:r>
          </a:p>
          <a:p>
            <a:pPr marL="342900" indent="-342900" algn="just">
              <a:buFont typeface="Wingdings" pitchFamily="2" charset="2"/>
              <a:buChar char="ü"/>
              <a:defRPr/>
            </a:pPr>
            <a:r>
              <a:rPr lang="fr-FR" sz="2000" dirty="0" err="1">
                <a:solidFill>
                  <a:schemeClr val="tx2"/>
                </a:solidFill>
              </a:rPr>
              <a:t>Seismic</a:t>
            </a:r>
            <a:r>
              <a:rPr lang="fr-FR" sz="2000" dirty="0">
                <a:solidFill>
                  <a:schemeClr val="tx2"/>
                </a:solidFill>
              </a:rPr>
              <a:t> </a:t>
            </a:r>
            <a:r>
              <a:rPr lang="fr-FR" sz="2000" dirty="0" err="1">
                <a:solidFill>
                  <a:schemeClr val="tx2"/>
                </a:solidFill>
              </a:rPr>
              <a:t>Measurement</a:t>
            </a:r>
            <a:r>
              <a:rPr lang="fr-FR" sz="2000" dirty="0">
                <a:solidFill>
                  <a:schemeClr val="tx2"/>
                </a:solidFill>
              </a:rPr>
              <a:t> </a:t>
            </a:r>
            <a:r>
              <a:rPr lang="fr-FR" sz="2000" dirty="0" err="1">
                <a:solidFill>
                  <a:schemeClr val="tx2"/>
                </a:solidFill>
              </a:rPr>
              <a:t>Systems</a:t>
            </a:r>
            <a:endParaRPr lang="fr-FR" sz="2000" dirty="0">
              <a:solidFill>
                <a:schemeClr val="tx2"/>
              </a:solidFill>
            </a:endParaRPr>
          </a:p>
          <a:p>
            <a:pPr marL="342900" indent="-342900" algn="just">
              <a:buFont typeface="Wingdings" pitchFamily="2" charset="2"/>
              <a:buChar char="ü"/>
              <a:defRPr/>
            </a:pPr>
            <a:r>
              <a:rPr lang="en-US" sz="2000" dirty="0">
                <a:solidFill>
                  <a:schemeClr val="tx2"/>
                </a:solidFill>
              </a:rPr>
              <a:t>Seismic Hazards, Case Study Analysis</a:t>
            </a:r>
            <a:r>
              <a:rPr lang="fr-FR" sz="2000" dirty="0">
                <a:solidFill>
                  <a:schemeClr val="tx2"/>
                </a:solidFill>
              </a:rPr>
              <a:t> d’un cas pratique.</a:t>
            </a:r>
          </a:p>
          <a:p>
            <a:pPr algn="just">
              <a:defRPr/>
            </a:pPr>
            <a:r>
              <a:rPr lang="fr-FR" sz="2000" b="1" kern="0" dirty="0">
                <a:solidFill>
                  <a:srgbClr val="FFFF00"/>
                </a:solidFill>
                <a:latin typeface="Times New Roman"/>
                <a:ea typeface="+mj-ea"/>
                <a:cs typeface="+mj-cs"/>
              </a:rPr>
              <a:t>2. </a:t>
            </a:r>
            <a:r>
              <a:rPr lang="en-US" sz="2000" b="1" kern="0" dirty="0">
                <a:solidFill>
                  <a:srgbClr val="FFFF00"/>
                </a:solidFill>
                <a:latin typeface="Times New Roman"/>
                <a:ea typeface="+mj-ea"/>
                <a:cs typeface="+mj-cs"/>
              </a:rPr>
              <a:t>Chapter 02: Objectives of Seismic Protection and Design Methods (1 Week)</a:t>
            </a:r>
          </a:p>
          <a:p>
            <a:pPr marL="342900" indent="-342900" algn="just">
              <a:buFont typeface="Wingdings" pitchFamily="2" charset="2"/>
              <a:buChar char="ü"/>
              <a:defRPr/>
            </a:pPr>
            <a:r>
              <a:rPr lang="fr-FR" sz="2000" dirty="0" err="1">
                <a:solidFill>
                  <a:schemeClr val="tx2"/>
                </a:solidFill>
              </a:rPr>
              <a:t>Behavior</a:t>
            </a:r>
            <a:r>
              <a:rPr lang="fr-FR" sz="2000" dirty="0">
                <a:solidFill>
                  <a:schemeClr val="tx2"/>
                </a:solidFill>
              </a:rPr>
              <a:t> Objectives</a:t>
            </a:r>
          </a:p>
          <a:p>
            <a:pPr marL="342900" indent="-342900" algn="just">
              <a:buFont typeface="Wingdings" pitchFamily="2" charset="2"/>
              <a:buChar char="ü"/>
              <a:defRPr/>
            </a:pPr>
            <a:r>
              <a:rPr lang="fr-FR" sz="2000" dirty="0">
                <a:solidFill>
                  <a:schemeClr val="tx2"/>
                </a:solidFill>
              </a:rPr>
              <a:t>Design Methods</a:t>
            </a:r>
          </a:p>
          <a:p>
            <a:pPr marL="342900" indent="-342900" algn="just">
              <a:buFont typeface="Wingdings" pitchFamily="2" charset="2"/>
              <a:buChar char="ü"/>
              <a:defRPr/>
            </a:pPr>
            <a:r>
              <a:rPr lang="fr-FR" sz="2000" dirty="0">
                <a:solidFill>
                  <a:schemeClr val="tx2"/>
                </a:solidFill>
              </a:rPr>
              <a:t> </a:t>
            </a:r>
            <a:r>
              <a:rPr lang="fr-FR" sz="2000" dirty="0" err="1">
                <a:solidFill>
                  <a:schemeClr val="tx2"/>
                </a:solidFill>
              </a:rPr>
              <a:t>Verification</a:t>
            </a:r>
            <a:r>
              <a:rPr lang="fr-FR" sz="2000" dirty="0">
                <a:solidFill>
                  <a:schemeClr val="tx2"/>
                </a:solidFill>
              </a:rPr>
              <a:t> Principles</a:t>
            </a:r>
          </a:p>
          <a:p>
            <a:pPr marL="342900" indent="-342900" algn="just">
              <a:buFont typeface="Wingdings" pitchFamily="2" charset="2"/>
              <a:buChar char="ü"/>
              <a:defRPr/>
            </a:pPr>
            <a:r>
              <a:rPr lang="fr-FR" sz="2000" dirty="0">
                <a:solidFill>
                  <a:schemeClr val="tx2"/>
                </a:solidFill>
              </a:rPr>
              <a:t> Design Principles</a:t>
            </a:r>
          </a:p>
          <a:p>
            <a:pPr algn="just">
              <a:defRPr/>
            </a:pPr>
            <a:r>
              <a:rPr lang="fr-FR" sz="2000" b="1" kern="0" dirty="0">
                <a:solidFill>
                  <a:srgbClr val="FFFF00"/>
                </a:solidFill>
                <a:latin typeface="Times New Roman"/>
              </a:rPr>
              <a:t>3. </a:t>
            </a:r>
            <a:r>
              <a:rPr lang="en-US" sz="2000" b="1" kern="0" dirty="0">
                <a:solidFill>
                  <a:srgbClr val="FFFF00"/>
                </a:solidFill>
                <a:latin typeface="Times New Roman"/>
              </a:rPr>
              <a:t>"Chapter 03: Characteristics of Earthquake-Resistant Buildings (2 Weeks)</a:t>
            </a:r>
          </a:p>
          <a:p>
            <a:pPr marL="342900" indent="-342900" algn="just">
              <a:buFont typeface="Wingdings" panose="05000000000000000000" pitchFamily="2" charset="2"/>
              <a:buChar char="ü"/>
              <a:defRPr/>
            </a:pPr>
            <a:r>
              <a:rPr lang="fr-FR" sz="2000" dirty="0">
                <a:solidFill>
                  <a:schemeClr val="tx2"/>
                </a:solidFill>
              </a:rPr>
              <a:t>Structural </a:t>
            </a:r>
            <a:r>
              <a:rPr lang="fr-FR" sz="2000" dirty="0" err="1">
                <a:solidFill>
                  <a:schemeClr val="tx2"/>
                </a:solidFill>
              </a:rPr>
              <a:t>Simplicity</a:t>
            </a:r>
            <a:endParaRPr lang="fr-FR" sz="2000" dirty="0">
              <a:solidFill>
                <a:schemeClr val="tx2"/>
              </a:solidFill>
            </a:endParaRPr>
          </a:p>
          <a:p>
            <a:pPr marL="342900" indent="-342900" algn="just">
              <a:buFont typeface="Wingdings" panose="05000000000000000000" pitchFamily="2" charset="2"/>
              <a:buChar char="ü"/>
              <a:defRPr/>
            </a:pPr>
            <a:r>
              <a:rPr lang="fr-FR" sz="2000" dirty="0" err="1">
                <a:solidFill>
                  <a:schemeClr val="tx2"/>
                </a:solidFill>
              </a:rPr>
              <a:t>Uniformity</a:t>
            </a:r>
            <a:r>
              <a:rPr lang="fr-FR" sz="2000" dirty="0">
                <a:solidFill>
                  <a:schemeClr val="tx2"/>
                </a:solidFill>
              </a:rPr>
              <a:t>, </a:t>
            </a:r>
            <a:r>
              <a:rPr lang="fr-FR" sz="2000" dirty="0" err="1">
                <a:solidFill>
                  <a:schemeClr val="tx2"/>
                </a:solidFill>
              </a:rPr>
              <a:t>Symmetry</a:t>
            </a:r>
            <a:r>
              <a:rPr lang="fr-FR" sz="2000" dirty="0">
                <a:solidFill>
                  <a:schemeClr val="tx2"/>
                </a:solidFill>
              </a:rPr>
              <a:t>, and Redundancy</a:t>
            </a:r>
          </a:p>
          <a:p>
            <a:pPr marL="342900" indent="-342900" algn="just">
              <a:buFont typeface="Wingdings" panose="05000000000000000000" pitchFamily="2" charset="2"/>
              <a:buChar char="ü"/>
              <a:defRPr/>
            </a:pPr>
            <a:r>
              <a:rPr lang="en-US" sz="2000" dirty="0">
                <a:solidFill>
                  <a:schemeClr val="tx2"/>
                </a:solidFill>
              </a:rPr>
              <a:t>Strength and Stiffness in Two Directions (Torsional Effects)</a:t>
            </a:r>
          </a:p>
          <a:p>
            <a:pPr marL="342900" indent="-342900" algn="just">
              <a:buFont typeface="Wingdings" panose="05000000000000000000" pitchFamily="2" charset="2"/>
              <a:buChar char="ü"/>
              <a:defRPr/>
            </a:pPr>
            <a:r>
              <a:rPr lang="en-US" sz="2000" dirty="0">
                <a:solidFill>
                  <a:schemeClr val="tx2"/>
                </a:solidFill>
              </a:rPr>
              <a:t>Diaphragm Action at Floor Levels</a:t>
            </a:r>
          </a:p>
          <a:p>
            <a:pPr marL="342900" indent="-342900" algn="just">
              <a:buFont typeface="Wingdings" panose="05000000000000000000" pitchFamily="2" charset="2"/>
              <a:buChar char="ü"/>
              <a:defRPr/>
            </a:pPr>
            <a:r>
              <a:rPr lang="fr-FR" sz="2000" dirty="0" err="1">
                <a:solidFill>
                  <a:schemeClr val="tx2"/>
                </a:solidFill>
              </a:rPr>
              <a:t>Appropriate</a:t>
            </a:r>
            <a:r>
              <a:rPr lang="fr-FR" sz="2000" dirty="0">
                <a:solidFill>
                  <a:schemeClr val="tx2"/>
                </a:solidFill>
              </a:rPr>
              <a:t> </a:t>
            </a:r>
            <a:r>
              <a:rPr lang="fr-FR" sz="2000" dirty="0" err="1">
                <a:solidFill>
                  <a:schemeClr val="tx2"/>
                </a:solidFill>
              </a:rPr>
              <a:t>Foundations</a:t>
            </a:r>
            <a:endParaRPr lang="fr-FR" sz="2000" dirty="0">
              <a:solidFill>
                <a:schemeClr val="tx2"/>
              </a:solidFill>
            </a:endParaRPr>
          </a:p>
          <a:p>
            <a:pPr marL="342900" indent="-342900" algn="just">
              <a:buFont typeface="Wingdings" panose="05000000000000000000" pitchFamily="2" charset="2"/>
              <a:buChar char="ü"/>
              <a:defRPr/>
            </a:pPr>
            <a:r>
              <a:rPr lang="en-US" sz="2000" dirty="0">
                <a:solidFill>
                  <a:schemeClr val="tx2"/>
                </a:solidFill>
              </a:rPr>
              <a:t>Structural Regularity Criteria: Plan Regularity Criteria and Elevation Regularity Criteria"</a:t>
            </a:r>
          </a:p>
        </p:txBody>
      </p:sp>
      <p:sp>
        <p:nvSpPr>
          <p:cNvPr id="3" name="Rectangle 2"/>
          <p:cNvSpPr/>
          <p:nvPr/>
        </p:nvSpPr>
        <p:spPr>
          <a:xfrm>
            <a:off x="683568" y="-99392"/>
            <a:ext cx="7286676" cy="461665"/>
          </a:xfrm>
          <a:prstGeom prst="rect">
            <a:avLst/>
          </a:prstGeom>
        </p:spPr>
        <p:txBody>
          <a:bodyPr wrap="square">
            <a:spAutoFit/>
          </a:bodyPr>
          <a:lstStyle/>
          <a:p>
            <a:pPr algn="ctr" fontAlgn="auto">
              <a:spcBef>
                <a:spcPts val="0"/>
              </a:spcBef>
              <a:spcAft>
                <a:spcPts val="0"/>
              </a:spcAft>
            </a:pPr>
            <a:r>
              <a:rPr lang="fr-FR" sz="2400" dirty="0">
                <a:solidFill>
                  <a:srgbClr val="FF9900">
                    <a:lumMod val="60000"/>
                    <a:lumOff val="40000"/>
                  </a:srgbClr>
                </a:solidFill>
              </a:rPr>
              <a:t> COURSE PROGRAM:</a:t>
            </a:r>
          </a:p>
        </p:txBody>
      </p:sp>
      <p:sp>
        <p:nvSpPr>
          <p:cNvPr id="5" name="Espace réservé du numéro de diapositive 4"/>
          <p:cNvSpPr>
            <a:spLocks noGrp="1"/>
          </p:cNvSpPr>
          <p:nvPr>
            <p:ph type="sldNum" sz="quarter" idx="12"/>
          </p:nvPr>
        </p:nvSpPr>
        <p:spPr>
          <a:xfrm>
            <a:off x="7164288" y="6453336"/>
            <a:ext cx="1905000" cy="457200"/>
          </a:xfrm>
        </p:spPr>
        <p:txBody>
          <a:bodyPr/>
          <a:lstStyle/>
          <a:p>
            <a:fld id="{CF4668DC-857F-487D-BFFA-8C0CA5037977}" type="slidenum">
              <a:rPr lang="fr-BE" smtClean="0">
                <a:solidFill>
                  <a:srgbClr val="FFFFFF"/>
                </a:solidFill>
              </a:rPr>
              <a:pPr/>
              <a:t>2</a:t>
            </a:fld>
            <a:endParaRPr lang="fr-BE" dirty="0">
              <a:solidFill>
                <a:srgbClr val="FFFFFF"/>
              </a:solidFill>
            </a:endParaRPr>
          </a:p>
        </p:txBody>
      </p:sp>
    </p:spTree>
    <p:extLst>
      <p:ext uri="{BB962C8B-B14F-4D97-AF65-F5344CB8AC3E}">
        <p14:creationId xmlns:p14="http://schemas.microsoft.com/office/powerpoint/2010/main" val="1647174458"/>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27384"/>
            <a:ext cx="9001000" cy="6840760"/>
          </a:xfrm>
          <a:prstGeom prst="rect">
            <a:avLst/>
          </a:prstGeom>
          <a:ln>
            <a:solidFill>
              <a:schemeClr val="accent1"/>
            </a:solidFill>
          </a:ln>
        </p:spPr>
        <p:txBody>
          <a:bodyPr/>
          <a:lstStyle/>
          <a:p>
            <a:pPr algn="just">
              <a:lnSpc>
                <a:spcPct val="150000"/>
              </a:lnSpc>
              <a:spcAft>
                <a:spcPts val="600"/>
              </a:spcAft>
            </a:pPr>
            <a:r>
              <a:rPr lang="en-US" sz="1800" dirty="0"/>
              <a:t>Several types of magnitudes are distinguished:</a:t>
            </a:r>
          </a:p>
          <a:p>
            <a:pPr algn="just">
              <a:lnSpc>
                <a:spcPct val="150000"/>
              </a:lnSpc>
              <a:spcAft>
                <a:spcPts val="600"/>
              </a:spcAft>
            </a:pPr>
            <a:r>
              <a:rPr lang="en-US" sz="1800" dirty="0"/>
              <a:t>a- </a:t>
            </a:r>
            <a:r>
              <a:rPr lang="en-US" sz="1800" dirty="0">
                <a:solidFill>
                  <a:srgbClr val="FFC000"/>
                </a:solidFill>
              </a:rPr>
              <a:t>Richter Scale, or local magnitude, ML</a:t>
            </a:r>
            <a:r>
              <a:rPr lang="en-US" sz="1800" dirty="0"/>
              <a:t>: The original definition provided by Richter in 1935, now referred to as local magnitude ML, is a simple logarithmic scale of the form:</a:t>
            </a:r>
          </a:p>
          <a:p>
            <a:pPr algn="just">
              <a:lnSpc>
                <a:spcPct val="150000"/>
              </a:lnSpc>
              <a:spcAft>
                <a:spcPts val="600"/>
              </a:spcAft>
            </a:pPr>
            <a:endParaRPr lang="en-US" sz="1800" dirty="0"/>
          </a:p>
          <a:p>
            <a:pPr algn="just">
              <a:lnSpc>
                <a:spcPct val="150000"/>
              </a:lnSpc>
              <a:spcAft>
                <a:spcPts val="600"/>
              </a:spcAft>
            </a:pPr>
            <a:r>
              <a:rPr lang="en-US" sz="1800" dirty="0"/>
              <a:t>A: represents the maximum amplitude measured on the seismogram,</a:t>
            </a:r>
          </a:p>
          <a:p>
            <a:pPr algn="just">
              <a:lnSpc>
                <a:spcPct val="150000"/>
              </a:lnSpc>
              <a:spcAft>
                <a:spcPts val="600"/>
              </a:spcAft>
            </a:pPr>
            <a:r>
              <a:rPr lang="en-US" sz="1800" dirty="0"/>
              <a:t>A0: is a reference amplitude corresponding to an earthquake of magnitude 0 at 100 km,</a:t>
            </a:r>
          </a:p>
          <a:p>
            <a:pPr algn="just">
              <a:lnSpc>
                <a:spcPct val="150000"/>
              </a:lnSpc>
              <a:spcAft>
                <a:spcPts val="600"/>
              </a:spcAft>
            </a:pPr>
            <a:r>
              <a:rPr lang="en-US" sz="1800" dirty="0"/>
              <a:t>∆: is the epicentral distance (in kilometers),</a:t>
            </a:r>
          </a:p>
          <a:p>
            <a:pPr algn="just">
              <a:lnSpc>
                <a:spcPct val="150000"/>
              </a:lnSpc>
              <a:spcAft>
                <a:spcPts val="600"/>
              </a:spcAft>
            </a:pPr>
            <a:r>
              <a:rPr lang="en-US" sz="1800" dirty="0"/>
              <a:t>c: is a calibration constant.</a:t>
            </a:r>
          </a:p>
          <a:p>
            <a:pPr algn="just">
              <a:lnSpc>
                <a:spcPct val="150000"/>
              </a:lnSpc>
              <a:spcAft>
                <a:spcPts val="600"/>
              </a:spcAft>
            </a:pPr>
            <a:r>
              <a:rPr lang="en-US" sz="1800" dirty="0"/>
              <a:t>Local magnitude ML is used for nearby earthquakes, often referred to as local earthquakes. It is defined based on the maximum amplitude of the P-waves. It is always averaged over several stations, taking local corrections into account.</a:t>
            </a:r>
          </a:p>
          <a:p>
            <a:pPr algn="just">
              <a:lnSpc>
                <a:spcPct val="150000"/>
              </a:lnSpc>
              <a:spcAft>
                <a:spcPts val="600"/>
              </a:spcAft>
            </a:pPr>
            <a:r>
              <a:rPr lang="en-US" sz="1800" dirty="0">
                <a:solidFill>
                  <a:srgbClr val="FFC000"/>
                </a:solidFill>
              </a:rPr>
              <a:t>Duration Magnitude, MD: </a:t>
            </a:r>
            <a:r>
              <a:rPr lang="en-US" sz="1800" dirty="0"/>
              <a:t>Used for nearby earthquakes but defined based on the duration of the signal</a:t>
            </a:r>
            <a:r>
              <a:rPr lang="en-US" sz="1800" dirty="0">
                <a:solidFill>
                  <a:srgbClr val="FFC000"/>
                </a:solidFill>
              </a:rPr>
              <a:t>.</a:t>
            </a:r>
          </a:p>
          <a:p>
            <a:pPr algn="just">
              <a:spcAft>
                <a:spcPts val="600"/>
              </a:spcAft>
            </a:pPr>
            <a:r>
              <a:rPr lang="en-US" sz="1800" dirty="0"/>
              <a:t>Where t  is the duration of the signal measured in seconds,</a:t>
            </a:r>
          </a:p>
          <a:p>
            <a:pPr algn="just">
              <a:spcAft>
                <a:spcPts val="800"/>
              </a:spcAft>
            </a:pPr>
            <a:r>
              <a:rPr lang="fr-FR" sz="1800" dirty="0"/>
              <a:t>A and c are calibration constants,</a:t>
            </a:r>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a:p>
            <a:pPr algn="just">
              <a:lnSpc>
                <a:spcPct val="150000"/>
              </a:lnSpc>
              <a:spcAft>
                <a:spcPts val="800"/>
              </a:spcAft>
            </a:pPr>
            <a:endParaRPr lang="fr-FR" sz="1800" dirty="0"/>
          </a:p>
        </p:txBody>
      </p:sp>
      <p:sp>
        <p:nvSpPr>
          <p:cNvPr id="5" name="Espace réservé du numéro de diapositive 4"/>
          <p:cNvSpPr>
            <a:spLocks noGrp="1"/>
          </p:cNvSpPr>
          <p:nvPr>
            <p:ph type="sldNum" sz="quarter" idx="12"/>
          </p:nvPr>
        </p:nvSpPr>
        <p:spPr>
          <a:xfrm>
            <a:off x="8485112" y="6400800"/>
            <a:ext cx="608856" cy="457200"/>
          </a:xfrm>
        </p:spPr>
        <p:txBody>
          <a:bodyPr/>
          <a:lstStyle/>
          <a:p>
            <a:fld id="{CF4668DC-857F-487D-BFFA-8C0CA5037977}" type="slidenum">
              <a:rPr lang="fr-BE" smtClean="0">
                <a:solidFill>
                  <a:srgbClr val="FFFFFF"/>
                </a:solidFill>
              </a:rPr>
              <a:pPr/>
              <a:t>20</a:t>
            </a:fld>
            <a:endParaRPr lang="fr-BE" dirty="0">
              <a:solidFill>
                <a:srgbClr val="FFFFF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12776"/>
            <a:ext cx="33528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589240"/>
            <a:ext cx="1460376" cy="36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867928"/>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27384"/>
            <a:ext cx="9001000" cy="6840760"/>
          </a:xfrm>
          <a:prstGeom prst="rect">
            <a:avLst/>
          </a:prstGeom>
          <a:ln>
            <a:solidFill>
              <a:schemeClr val="accent1"/>
            </a:solidFill>
          </a:ln>
        </p:spPr>
        <p:txBody>
          <a:bodyPr/>
          <a:lstStyle/>
          <a:p>
            <a:pPr algn="just">
              <a:lnSpc>
                <a:spcPct val="150000"/>
              </a:lnSpc>
              <a:spcAft>
                <a:spcPts val="600"/>
              </a:spcAft>
            </a:pPr>
            <a:r>
              <a:rPr lang="en-US" sz="1800" dirty="0">
                <a:solidFill>
                  <a:srgbClr val="FFC000"/>
                </a:solidFill>
              </a:rPr>
              <a:t>Surface Wave Magnitude, MS: </a:t>
            </a:r>
            <a:r>
              <a:rPr lang="en-US" sz="1800" dirty="0"/>
              <a:t>Used for distant earthquakes, known as teleseisms, with a depth of less than 80 km</a:t>
            </a:r>
            <a:r>
              <a:rPr lang="en-US" sz="1800" dirty="0">
                <a:solidFill>
                  <a:srgbClr val="FFC000"/>
                </a:solidFill>
              </a:rPr>
              <a:t>.</a:t>
            </a:r>
            <a:r>
              <a:rPr lang="fr-FR" sz="1800" dirty="0"/>
              <a:t>. </a:t>
            </a:r>
            <a:r>
              <a:rPr lang="en-US" sz="1800" dirty="0"/>
              <a:t>It is calculated based on the amplitude of the surface waves.</a:t>
            </a:r>
          </a:p>
          <a:p>
            <a:pPr algn="just">
              <a:lnSpc>
                <a:spcPct val="150000"/>
              </a:lnSpc>
              <a:spcAft>
                <a:spcPts val="600"/>
              </a:spcAft>
            </a:pPr>
            <a:r>
              <a:rPr lang="en-US" sz="1800" dirty="0"/>
              <a:t>Where:</a:t>
            </a:r>
            <a:endParaRPr lang="fr-FR" sz="1800" dirty="0"/>
          </a:p>
          <a:p>
            <a:pPr algn="just">
              <a:spcAft>
                <a:spcPts val="600"/>
              </a:spcAft>
            </a:pPr>
            <a:r>
              <a:rPr lang="fr-FR" sz="1800" dirty="0"/>
              <a:t> A: </a:t>
            </a:r>
            <a:r>
              <a:rPr lang="en-US" sz="1800" dirty="0"/>
              <a:t> is the amplitude of ground motion in micrometers (µm).</a:t>
            </a:r>
          </a:p>
          <a:p>
            <a:pPr algn="just">
              <a:spcAft>
                <a:spcPts val="600"/>
              </a:spcAft>
            </a:pPr>
            <a:r>
              <a:rPr lang="fr-FR" sz="1800" dirty="0"/>
              <a:t>T: </a:t>
            </a:r>
            <a:r>
              <a:rPr lang="en-US" sz="1800" dirty="0"/>
              <a:t>is the pseudo-period of the wave measured in seconds (s).</a:t>
            </a:r>
          </a:p>
          <a:p>
            <a:pPr algn="just">
              <a:spcAft>
                <a:spcPts val="600"/>
              </a:spcAft>
            </a:pPr>
            <a:r>
              <a:rPr lang="fr-FR" sz="1800" dirty="0"/>
              <a:t>a et c : are calibration constants.</a:t>
            </a:r>
          </a:p>
          <a:p>
            <a:pPr algn="just">
              <a:spcAft>
                <a:spcPts val="600"/>
              </a:spcAft>
            </a:pPr>
            <a:r>
              <a:rPr lang="fr-FR" sz="1800" dirty="0"/>
              <a:t>ð : </a:t>
            </a:r>
            <a:r>
              <a:rPr lang="en-US" sz="1800" dirty="0"/>
              <a:t>is the distance in kilometers (km).</a:t>
            </a:r>
          </a:p>
          <a:p>
            <a:pPr algn="just">
              <a:lnSpc>
                <a:spcPct val="150000"/>
              </a:lnSpc>
              <a:spcAft>
                <a:spcPts val="600"/>
              </a:spcAft>
            </a:pPr>
            <a:r>
              <a:rPr lang="en-US" sz="1800" dirty="0">
                <a:solidFill>
                  <a:srgbClr val="FFC000"/>
                </a:solidFill>
              </a:rPr>
              <a:t>Body Wave Magnitude, MB: </a:t>
            </a:r>
            <a:r>
              <a:rPr lang="en-US" sz="1800" dirty="0"/>
              <a:t>Defined for all teleseisms and especially for deep earthquakes, as these events often do not generate significant surface waves. It is calculated based on the amplitude of the P-wave that arrives at the beginning of the seismogram</a:t>
            </a:r>
            <a:r>
              <a:rPr lang="en-US" sz="1800" dirty="0">
                <a:solidFill>
                  <a:srgbClr val="FFC000"/>
                </a:solidFill>
              </a:rPr>
              <a:t>.</a:t>
            </a:r>
            <a:r>
              <a:rPr lang="fr-FR" sz="1800" dirty="0"/>
              <a:t> </a:t>
            </a:r>
          </a:p>
          <a:p>
            <a:pPr algn="just">
              <a:lnSpc>
                <a:spcPct val="150000"/>
              </a:lnSpc>
              <a:spcAft>
                <a:spcPts val="600"/>
              </a:spcAft>
            </a:pPr>
            <a:endParaRPr lang="fr-FR" sz="1800" dirty="0">
              <a:solidFill>
                <a:srgbClr val="FFC000"/>
              </a:solidFill>
            </a:endParaRPr>
          </a:p>
          <a:p>
            <a:pPr algn="just">
              <a:lnSpc>
                <a:spcPct val="150000"/>
              </a:lnSpc>
              <a:spcAft>
                <a:spcPts val="600"/>
              </a:spcAft>
            </a:pPr>
            <a:r>
              <a:rPr lang="en-US" sz="1800" dirty="0">
                <a:solidFill>
                  <a:srgbClr val="FFC000"/>
                </a:solidFill>
              </a:rPr>
              <a:t>e- Moment Magnitude or Kanamori MW: </a:t>
            </a:r>
            <a:r>
              <a:rPr lang="en-US" sz="1800" dirty="0"/>
              <a:t>Better suited for very large earthquakes. It is calculated based on a physical model of the seismic source and is related to the seismic moment m0 </a:t>
            </a:r>
          </a:p>
          <a:p>
            <a:pPr algn="just">
              <a:lnSpc>
                <a:spcPct val="150000"/>
              </a:lnSpc>
              <a:spcAft>
                <a:spcPts val="600"/>
              </a:spcAft>
            </a:pPr>
            <a:endParaRPr lang="fr-FR" sz="1800" dirty="0">
              <a:solidFill>
                <a:srgbClr val="FFC000"/>
              </a:solidFill>
            </a:endParaRPr>
          </a:p>
          <a:p>
            <a:pPr algn="just">
              <a:lnSpc>
                <a:spcPct val="150000"/>
              </a:lnSpc>
              <a:spcAft>
                <a:spcPts val="600"/>
              </a:spcAft>
            </a:pPr>
            <a:endParaRPr lang="fr-FR" sz="1800" dirty="0">
              <a:solidFill>
                <a:srgbClr val="FFC000"/>
              </a:solidFill>
            </a:endParaRPr>
          </a:p>
        </p:txBody>
      </p:sp>
      <p:sp>
        <p:nvSpPr>
          <p:cNvPr id="5" name="Espace réservé du numéro de diapositive 4"/>
          <p:cNvSpPr>
            <a:spLocks noGrp="1"/>
          </p:cNvSpPr>
          <p:nvPr>
            <p:ph type="sldNum" sz="quarter" idx="12"/>
          </p:nvPr>
        </p:nvSpPr>
        <p:spPr>
          <a:xfrm>
            <a:off x="8485112" y="6400800"/>
            <a:ext cx="608856" cy="457200"/>
          </a:xfrm>
        </p:spPr>
        <p:txBody>
          <a:bodyPr/>
          <a:lstStyle/>
          <a:p>
            <a:fld id="{CF4668DC-857F-487D-BFFA-8C0CA5037977}" type="slidenum">
              <a:rPr lang="fr-BE" smtClean="0">
                <a:solidFill>
                  <a:srgbClr val="FFFFFF"/>
                </a:solidFill>
              </a:rPr>
              <a:pPr/>
              <a:t>21</a:t>
            </a:fld>
            <a:endParaRPr lang="fr-BE" dirty="0">
              <a:solidFill>
                <a:srgbClr val="FFFF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363" y="908720"/>
            <a:ext cx="2574218" cy="42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149080"/>
            <a:ext cx="1805292" cy="443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363" y="5618779"/>
            <a:ext cx="2119057" cy="57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128926"/>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27384"/>
            <a:ext cx="9001000" cy="6840760"/>
          </a:xfrm>
          <a:prstGeom prst="rect">
            <a:avLst/>
          </a:prstGeom>
          <a:ln>
            <a:solidFill>
              <a:schemeClr val="accent1"/>
            </a:solidFill>
          </a:ln>
        </p:spPr>
        <p:txBody>
          <a:bodyPr/>
          <a:lstStyle/>
          <a:p>
            <a:pPr algn="just">
              <a:lnSpc>
                <a:spcPct val="150000"/>
              </a:lnSpc>
              <a:spcAft>
                <a:spcPts val="600"/>
              </a:spcAft>
            </a:pPr>
            <a:r>
              <a:rPr lang="en-US" sz="1800" dirty="0"/>
              <a:t>There is no direct relationship between magnitude and intensity. Thus, two earthquakes of the same magnitude can result in different intensities at the surface. Conversely, two earthquakes with the same intensity at a location can have different magnitudes.</a:t>
            </a:r>
          </a:p>
          <a:p>
            <a:pPr algn="just">
              <a:lnSpc>
                <a:spcPct val="150000"/>
              </a:lnSpc>
              <a:spcAft>
                <a:spcPts val="600"/>
              </a:spcAft>
            </a:pPr>
            <a:endParaRPr lang="en-US" sz="1800" dirty="0"/>
          </a:p>
          <a:p>
            <a:pPr algn="just">
              <a:lnSpc>
                <a:spcPct val="150000"/>
              </a:lnSpc>
              <a:spcAft>
                <a:spcPts val="600"/>
              </a:spcAft>
            </a:pPr>
            <a:endParaRPr lang="fr-FR" sz="1800" dirty="0">
              <a:solidFill>
                <a:srgbClr val="FFC000"/>
              </a:solidFill>
            </a:endParaRPr>
          </a:p>
          <a:p>
            <a:pPr algn="just">
              <a:lnSpc>
                <a:spcPct val="150000"/>
              </a:lnSpc>
              <a:spcAft>
                <a:spcPts val="600"/>
              </a:spcAft>
            </a:pPr>
            <a:endParaRPr lang="fr-FR" sz="1800" dirty="0">
              <a:solidFill>
                <a:srgbClr val="FFC000"/>
              </a:solidFill>
            </a:endParaRPr>
          </a:p>
          <a:p>
            <a:pPr algn="just">
              <a:lnSpc>
                <a:spcPct val="150000"/>
              </a:lnSpc>
              <a:spcAft>
                <a:spcPts val="600"/>
              </a:spcAft>
            </a:pPr>
            <a:endParaRPr lang="fr-FR" sz="1800" dirty="0">
              <a:solidFill>
                <a:srgbClr val="FFC000"/>
              </a:solidFill>
            </a:endParaRPr>
          </a:p>
        </p:txBody>
      </p:sp>
      <p:sp>
        <p:nvSpPr>
          <p:cNvPr id="5" name="Espace réservé du numéro de diapositive 4"/>
          <p:cNvSpPr>
            <a:spLocks noGrp="1"/>
          </p:cNvSpPr>
          <p:nvPr>
            <p:ph type="sldNum" sz="quarter" idx="12"/>
          </p:nvPr>
        </p:nvSpPr>
        <p:spPr>
          <a:xfrm>
            <a:off x="8485112" y="6400800"/>
            <a:ext cx="608856" cy="457200"/>
          </a:xfrm>
        </p:spPr>
        <p:txBody>
          <a:bodyPr/>
          <a:lstStyle/>
          <a:p>
            <a:fld id="{CF4668DC-857F-487D-BFFA-8C0CA5037977}" type="slidenum">
              <a:rPr lang="fr-BE" smtClean="0">
                <a:solidFill>
                  <a:srgbClr val="FFFFFF"/>
                </a:solidFill>
              </a:rPr>
              <a:pPr/>
              <a:t>22</a:t>
            </a:fld>
            <a:endParaRPr lang="fr-BE" dirty="0">
              <a:solidFill>
                <a:srgbClr val="FFFFFF"/>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6" y="1340768"/>
            <a:ext cx="6662515" cy="501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340768"/>
            <a:ext cx="1927101" cy="501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94450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88640"/>
            <a:ext cx="9001000" cy="6669360"/>
          </a:xfrm>
          <a:prstGeom prst="rect">
            <a:avLst/>
          </a:prstGeom>
          <a:ln>
            <a:solidFill>
              <a:schemeClr val="accent1"/>
            </a:solidFill>
          </a:ln>
        </p:spPr>
        <p:txBody>
          <a:bodyPr/>
          <a:lstStyle/>
          <a:p>
            <a:pPr algn="just">
              <a:defRPr/>
            </a:pPr>
            <a:r>
              <a:rPr lang="fr-FR" sz="1800" b="1" dirty="0">
                <a:solidFill>
                  <a:srgbClr val="FFC000"/>
                </a:solidFill>
              </a:rPr>
              <a:t>9.2. </a:t>
            </a:r>
            <a:r>
              <a:rPr lang="fr-FR" sz="1800" b="1" dirty="0" err="1">
                <a:solidFill>
                  <a:srgbClr val="FFC000"/>
                </a:solidFill>
              </a:rPr>
              <a:t>Intensity</a:t>
            </a:r>
            <a:r>
              <a:rPr lang="fr-FR" sz="1800" b="1" dirty="0">
                <a:solidFill>
                  <a:srgbClr val="FFC000"/>
                </a:solidFill>
              </a:rPr>
              <a:t>:</a:t>
            </a:r>
          </a:p>
          <a:p>
            <a:pPr algn="just">
              <a:lnSpc>
                <a:spcPct val="150000"/>
              </a:lnSpc>
              <a:spcAft>
                <a:spcPts val="800"/>
              </a:spcAft>
            </a:pPr>
            <a:r>
              <a:rPr lang="en-US" sz="1800" dirty="0"/>
              <a:t>Seismic intensity measures the strength of an earthquake and its impact on a given region, including objects, humans, and infrastructure. It can describe the probable distribution of damage and is then referred to as </a:t>
            </a:r>
            <a:r>
              <a:rPr lang="en-US" sz="1800" dirty="0">
                <a:solidFill>
                  <a:srgbClr val="FFC000"/>
                </a:solidFill>
              </a:rPr>
              <a:t>macroseismic intensity</a:t>
            </a:r>
            <a:r>
              <a:rPr lang="en-US" sz="1800" dirty="0"/>
              <a:t>.. In general, intensity decreases with distance, but specific conditions such as site effects or directivity effects related to the position and orientation of the seismic source can sometimes create anomalies in intensity maps</a:t>
            </a:r>
          </a:p>
          <a:p>
            <a:pPr>
              <a:lnSpc>
                <a:spcPct val="150000"/>
              </a:lnSpc>
            </a:pPr>
            <a:endParaRPr lang="fr-FR" sz="2000" i="1" dirty="0"/>
          </a:p>
          <a:p>
            <a:pPr>
              <a:lnSpc>
                <a:spcPct val="150000"/>
              </a:lnSpc>
            </a:pPr>
            <a:endParaRPr lang="fr-FR" sz="2000" i="1" dirty="0"/>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23</a:t>
            </a:fld>
            <a:endParaRPr lang="fr-BE" dirty="0">
              <a:solidFill>
                <a:srgbClr val="FFFFFF"/>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6"/>
          <a:stretch/>
        </p:blipFill>
        <p:spPr bwMode="auto">
          <a:xfrm>
            <a:off x="107504" y="2708920"/>
            <a:ext cx="3109739" cy="409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8" descr="F:\scan-seismes-elAsnam-Vrancea.jpg"/>
          <p:cNvPicPr/>
          <p:nvPr/>
        </p:nvPicPr>
        <p:blipFill rotWithShape="1">
          <a:blip r:embed="rId4" cstate="print">
            <a:extLst>
              <a:ext uri="{28A0092B-C50C-407E-A947-70E740481C1C}">
                <a14:useLocalDpi xmlns:a14="http://schemas.microsoft.com/office/drawing/2010/main" val="0"/>
              </a:ext>
            </a:extLst>
          </a:blip>
          <a:srcRect b="13850"/>
          <a:stretch/>
        </p:blipFill>
        <p:spPr bwMode="auto">
          <a:xfrm>
            <a:off x="6264188" y="2708920"/>
            <a:ext cx="2844316" cy="4096727"/>
          </a:xfrm>
          <a:prstGeom prst="rect">
            <a:avLst/>
          </a:prstGeom>
          <a:noFill/>
          <a:ln w="12700">
            <a:solidFill>
              <a:schemeClr val="tx1"/>
            </a:solid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935" r="7466"/>
          <a:stretch/>
        </p:blipFill>
        <p:spPr bwMode="auto">
          <a:xfrm>
            <a:off x="3239852" y="2708920"/>
            <a:ext cx="2988332" cy="409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50324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88640"/>
            <a:ext cx="9001000" cy="6669360"/>
          </a:xfrm>
          <a:prstGeom prst="rect">
            <a:avLst/>
          </a:prstGeom>
          <a:ln>
            <a:solidFill>
              <a:schemeClr val="accent1"/>
            </a:solidFill>
          </a:ln>
        </p:spPr>
        <p:txBody>
          <a:bodyPr/>
          <a:lstStyle/>
          <a:p>
            <a:pPr algn="just">
              <a:lnSpc>
                <a:spcPct val="150000"/>
              </a:lnSpc>
              <a:spcAft>
                <a:spcPts val="0"/>
              </a:spcAft>
            </a:pPr>
            <a:r>
              <a:rPr lang="en-US" sz="1800" dirty="0">
                <a:latin typeface="Times New Roman"/>
                <a:ea typeface="Calibri"/>
                <a:cs typeface="Arial"/>
              </a:rPr>
              <a:t>Often, each country uses its preferred intensity scale due to historical reasons or continuity in macroseismic catalogs. Different scales provide valuable information about the impact of earthquakes on the ground and structures, aiding in assessing damage, disaster management, and engineering designs.</a:t>
            </a:r>
          </a:p>
          <a:p>
            <a:pPr marL="285750" indent="-285750" algn="just">
              <a:lnSpc>
                <a:spcPct val="150000"/>
              </a:lnSpc>
              <a:spcAft>
                <a:spcPts val="0"/>
              </a:spcAft>
              <a:buFont typeface="Wingdings" panose="05000000000000000000" pitchFamily="2" charset="2"/>
              <a:buChar char="§"/>
            </a:pPr>
            <a:r>
              <a:rPr lang="en-US" sz="1800" dirty="0">
                <a:solidFill>
                  <a:srgbClr val="FFC000"/>
                </a:solidFill>
                <a:latin typeface="Times New Roman"/>
                <a:ea typeface="Times New Roman"/>
                <a:cs typeface="Arial"/>
              </a:rPr>
              <a:t>The United States </a:t>
            </a:r>
            <a:r>
              <a:rPr lang="en-US" sz="1800" dirty="0">
                <a:latin typeface="Times New Roman"/>
                <a:ea typeface="Times New Roman"/>
                <a:cs typeface="Arial"/>
              </a:rPr>
              <a:t>uses the </a:t>
            </a:r>
            <a:r>
              <a:rPr lang="en-US" sz="1800" dirty="0">
                <a:solidFill>
                  <a:srgbClr val="FFC000"/>
                </a:solidFill>
                <a:latin typeface="Times New Roman"/>
                <a:ea typeface="Times New Roman"/>
                <a:cs typeface="Arial"/>
              </a:rPr>
              <a:t>Modified Mercalli Scale.</a:t>
            </a:r>
          </a:p>
          <a:p>
            <a:pPr marL="342900" lvl="0" indent="-342900" algn="just">
              <a:lnSpc>
                <a:spcPct val="150000"/>
              </a:lnSpc>
              <a:spcAft>
                <a:spcPts val="0"/>
              </a:spcAft>
              <a:buFont typeface="Wingdings"/>
              <a:buChar char=""/>
              <a:tabLst>
                <a:tab pos="180340" algn="l"/>
              </a:tabLst>
            </a:pPr>
            <a:r>
              <a:rPr lang="fr-FR" sz="1800" dirty="0">
                <a:solidFill>
                  <a:srgbClr val="FFC000"/>
                </a:solidFill>
                <a:latin typeface="Times New Roman"/>
                <a:ea typeface="Times New Roman"/>
                <a:cs typeface="Arial"/>
              </a:rPr>
              <a:t>JAPAN </a:t>
            </a:r>
            <a:r>
              <a:rPr lang="en-US" sz="1800" dirty="0">
                <a:latin typeface="Times New Roman"/>
                <a:ea typeface="Times New Roman"/>
                <a:cs typeface="Arial"/>
              </a:rPr>
              <a:t>uses the Japan Meteorological Agency (JMA) Intensity Scale.</a:t>
            </a:r>
            <a:endParaRPr lang="fr-FR" sz="1800" dirty="0">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r>
              <a:rPr lang="fr-FR" sz="1800" dirty="0">
                <a:solidFill>
                  <a:srgbClr val="FFC000"/>
                </a:solidFill>
                <a:latin typeface="Times New Roman"/>
                <a:ea typeface="Times New Roman"/>
                <a:cs typeface="Arial"/>
              </a:rPr>
              <a:t>Algeria </a:t>
            </a:r>
            <a:r>
              <a:rPr lang="en-US" sz="1800" dirty="0" err="1">
                <a:latin typeface="Times New Roman"/>
                <a:ea typeface="Times New Roman"/>
                <a:cs typeface="Arial"/>
              </a:rPr>
              <a:t>ses</a:t>
            </a:r>
            <a:r>
              <a:rPr lang="en-US" sz="1800" dirty="0">
                <a:latin typeface="Times New Roman"/>
                <a:ea typeface="Times New Roman"/>
                <a:cs typeface="Arial"/>
              </a:rPr>
              <a:t> the Medvedev-</a:t>
            </a:r>
            <a:r>
              <a:rPr lang="en-US" sz="1800" dirty="0" err="1">
                <a:latin typeface="Times New Roman"/>
                <a:ea typeface="Times New Roman"/>
                <a:cs typeface="Arial"/>
              </a:rPr>
              <a:t>Sponheuer</a:t>
            </a:r>
            <a:r>
              <a:rPr lang="en-US" sz="1800" dirty="0">
                <a:latin typeface="Times New Roman"/>
                <a:ea typeface="Times New Roman"/>
                <a:cs typeface="Arial"/>
              </a:rPr>
              <a:t>-</a:t>
            </a:r>
            <a:r>
              <a:rPr lang="en-US" sz="1800" dirty="0" err="1">
                <a:latin typeface="Times New Roman"/>
                <a:ea typeface="Times New Roman"/>
                <a:cs typeface="Arial"/>
              </a:rPr>
              <a:t>Karnik</a:t>
            </a:r>
            <a:r>
              <a:rPr lang="en-US" sz="1800" dirty="0">
                <a:latin typeface="Times New Roman"/>
                <a:ea typeface="Times New Roman"/>
                <a:cs typeface="Arial"/>
              </a:rPr>
              <a:t> (MSK-64) macroseismic scale, which is more precise and takes into account building type and the percentage of affected buildings.</a:t>
            </a:r>
            <a:endParaRPr lang="fr-FR" sz="1800" dirty="0">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r>
              <a:rPr lang="en-US" sz="2000" dirty="0">
                <a:solidFill>
                  <a:srgbClr val="FFC000"/>
                </a:solidFill>
                <a:latin typeface="Times New Roman"/>
                <a:ea typeface="Times New Roman"/>
                <a:cs typeface="Arial"/>
              </a:rPr>
              <a:t>Italy </a:t>
            </a:r>
            <a:r>
              <a:rPr lang="en-US" sz="2000" dirty="0">
                <a:latin typeface="Times New Roman"/>
                <a:ea typeface="Times New Roman"/>
                <a:cs typeface="Arial"/>
              </a:rPr>
              <a:t>often uses the Mercalli-</a:t>
            </a:r>
            <a:r>
              <a:rPr lang="en-US" sz="2000" dirty="0" err="1">
                <a:latin typeface="Times New Roman"/>
                <a:ea typeface="Times New Roman"/>
                <a:cs typeface="Arial"/>
              </a:rPr>
              <a:t>Cancani</a:t>
            </a:r>
            <a:r>
              <a:rPr lang="en-US" sz="2000" dirty="0">
                <a:latin typeface="Times New Roman"/>
                <a:ea typeface="Times New Roman"/>
                <a:cs typeface="Arial"/>
              </a:rPr>
              <a:t>-</a:t>
            </a:r>
            <a:r>
              <a:rPr lang="en-US" sz="2000" dirty="0" err="1">
                <a:latin typeface="Times New Roman"/>
                <a:ea typeface="Times New Roman"/>
                <a:cs typeface="Arial"/>
              </a:rPr>
              <a:t>Sieberg</a:t>
            </a:r>
            <a:r>
              <a:rPr lang="en-US" sz="2000" dirty="0">
                <a:latin typeface="Times New Roman"/>
                <a:ea typeface="Times New Roman"/>
                <a:cs typeface="Arial"/>
              </a:rPr>
              <a:t> (MCS, 1912, </a:t>
            </a:r>
            <a:r>
              <a:rPr lang="en-US" sz="2000" dirty="0" err="1">
                <a:latin typeface="Times New Roman"/>
                <a:ea typeface="Times New Roman"/>
                <a:cs typeface="Arial"/>
              </a:rPr>
              <a:t>Sieberg</a:t>
            </a:r>
            <a:r>
              <a:rPr lang="en-US" sz="2000" dirty="0">
                <a:latin typeface="Times New Roman"/>
                <a:ea typeface="Times New Roman"/>
                <a:cs typeface="Arial"/>
              </a:rPr>
              <a:t> 1932) scale</a:t>
            </a:r>
            <a:r>
              <a:rPr lang="en-US" sz="2000" dirty="0">
                <a:solidFill>
                  <a:srgbClr val="FFC000"/>
                </a:solidFill>
                <a:latin typeface="Times New Roman"/>
                <a:ea typeface="Times New Roman"/>
                <a:cs typeface="Arial"/>
              </a:rPr>
              <a:t>.</a:t>
            </a:r>
          </a:p>
          <a:p>
            <a:pPr marL="342900" lvl="0" indent="-342900" algn="just">
              <a:lnSpc>
                <a:spcPct val="150000"/>
              </a:lnSpc>
              <a:spcAft>
                <a:spcPts val="0"/>
              </a:spcAft>
              <a:buFont typeface="Wingdings"/>
              <a:buChar char=""/>
              <a:tabLst>
                <a:tab pos="180340" algn="l"/>
              </a:tabLst>
            </a:pPr>
            <a:r>
              <a:rPr lang="en-US" sz="2000" dirty="0">
                <a:solidFill>
                  <a:srgbClr val="FFC000"/>
                </a:solidFill>
                <a:latin typeface="Times New Roman"/>
                <a:ea typeface="Times New Roman"/>
                <a:cs typeface="Arial"/>
              </a:rPr>
              <a:t>In Europe, </a:t>
            </a:r>
            <a:r>
              <a:rPr lang="en-US" sz="2000" dirty="0">
                <a:latin typeface="Times New Roman"/>
                <a:ea typeface="Times New Roman"/>
                <a:cs typeface="Arial"/>
              </a:rPr>
              <a:t>the EMS-98 scale has replaced the MSK scale since the year 2000</a:t>
            </a:r>
            <a:r>
              <a:rPr lang="en-US" sz="2000" dirty="0">
                <a:solidFill>
                  <a:srgbClr val="FFC000"/>
                </a:solidFill>
                <a:latin typeface="Times New Roman"/>
                <a:ea typeface="Times New Roman"/>
                <a:cs typeface="Arial"/>
              </a:rPr>
              <a:t>.</a:t>
            </a:r>
            <a:endParaRPr lang="fr-FR" sz="2000" i="1" dirty="0"/>
          </a:p>
          <a:p>
            <a:pPr>
              <a:lnSpc>
                <a:spcPct val="150000"/>
              </a:lnSpc>
            </a:pPr>
            <a:r>
              <a:rPr lang="en-US" sz="2000" dirty="0"/>
              <a:t>Each of these scales reflects the seismic intensity experienced in different regions and considers various factors such as building vulnerability, damage assessment, and local conditions. These scales help provide a standardized way of describing the impact of earthquakes in various parts of the world.</a:t>
            </a:r>
          </a:p>
          <a:p>
            <a:pPr>
              <a:lnSpc>
                <a:spcPct val="150000"/>
              </a:lnSpc>
            </a:pPr>
            <a:endParaRPr lang="en-US" sz="2000" i="1" dirty="0"/>
          </a:p>
          <a:p>
            <a:pPr>
              <a:lnSpc>
                <a:spcPct val="150000"/>
              </a:lnSpc>
            </a:pPr>
            <a:endParaRPr lang="en-US" sz="2000" i="1" dirty="0"/>
          </a:p>
          <a:p>
            <a:pPr>
              <a:lnSpc>
                <a:spcPct val="150000"/>
              </a:lnSpc>
            </a:pPr>
            <a:endParaRPr lang="en-US" sz="2000" i="1" dirty="0"/>
          </a:p>
          <a:p>
            <a:pPr>
              <a:lnSpc>
                <a:spcPct val="150000"/>
              </a:lnSpc>
            </a:pPr>
            <a:endParaRPr lang="en-US" sz="2000" i="1" dirty="0"/>
          </a:p>
          <a:p>
            <a:pPr>
              <a:lnSpc>
                <a:spcPct val="150000"/>
              </a:lnSpc>
            </a:pPr>
            <a:endParaRPr lang="fr-FR" sz="2000" i="1" dirty="0"/>
          </a:p>
          <a:p>
            <a:pPr>
              <a:lnSpc>
                <a:spcPct val="150000"/>
              </a:lnSpc>
            </a:pPr>
            <a:endParaRPr lang="fr-FR" sz="2000" i="1" dirty="0"/>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24</a:t>
            </a:fld>
            <a:endParaRPr lang="fr-BE" dirty="0">
              <a:solidFill>
                <a:srgbClr val="FFFFFF"/>
              </a:solidFill>
            </a:endParaRPr>
          </a:p>
        </p:txBody>
      </p:sp>
    </p:spTree>
    <p:extLst>
      <p:ext uri="{BB962C8B-B14F-4D97-AF65-F5344CB8AC3E}">
        <p14:creationId xmlns:p14="http://schemas.microsoft.com/office/powerpoint/2010/main" val="3347633923"/>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88640"/>
            <a:ext cx="9001000" cy="6669360"/>
          </a:xfrm>
          <a:prstGeom prst="rect">
            <a:avLst/>
          </a:prstGeom>
          <a:ln>
            <a:solidFill>
              <a:schemeClr val="accent1"/>
            </a:solidFill>
          </a:ln>
        </p:spPr>
        <p:txBody>
          <a:bodyPr/>
          <a:lstStyle/>
          <a:p>
            <a:pPr lvl="0" algn="just">
              <a:lnSpc>
                <a:spcPct val="150000"/>
              </a:lnSpc>
              <a:spcAft>
                <a:spcPts val="0"/>
              </a:spcAft>
              <a:tabLst>
                <a:tab pos="180340" algn="l"/>
              </a:tabLst>
            </a:pPr>
            <a:r>
              <a:rPr lang="en-US" sz="1800" dirty="0">
                <a:latin typeface="Times New Roman"/>
                <a:ea typeface="Times New Roman"/>
                <a:cs typeface="Arial"/>
              </a:rPr>
              <a:t>Intensity, expressed in Roman numerals to clearly differentiate it from magnitude, is used to describe the effects produced by an earthquake at a specific location. </a:t>
            </a: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a:p>
            <a:pPr marL="342900" lvl="0" indent="-342900" algn="just">
              <a:lnSpc>
                <a:spcPct val="150000"/>
              </a:lnSpc>
              <a:spcAft>
                <a:spcPts val="0"/>
              </a:spcAft>
              <a:buFont typeface="Wingdings"/>
              <a:buChar char=""/>
              <a:tabLst>
                <a:tab pos="180340" algn="l"/>
              </a:tabLst>
            </a:pPr>
            <a:endParaRPr lang="fr-FR" sz="1800" dirty="0">
              <a:solidFill>
                <a:srgbClr val="FFC000"/>
              </a:solidFill>
              <a:latin typeface="Times New Roman"/>
              <a:ea typeface="Times New Roman"/>
              <a:cs typeface="Arial"/>
            </a:endParaRPr>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25</a:t>
            </a:fld>
            <a:endParaRPr lang="fr-BE"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433" y="1189455"/>
            <a:ext cx="320575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79512" y="1167667"/>
            <a:ext cx="5472608" cy="5438775"/>
            <a:chOff x="179513" y="1053505"/>
            <a:chExt cx="5472608" cy="5438775"/>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053505"/>
              <a:ext cx="5472608"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99792" y="1053505"/>
              <a:ext cx="1800200" cy="307777"/>
            </a:xfrm>
            <a:prstGeom prst="rect">
              <a:avLst/>
            </a:prstGeom>
            <a:noFill/>
          </p:spPr>
          <p:txBody>
            <a:bodyPr wrap="square" rtlCol="0">
              <a:spAutoFit/>
            </a:bodyPr>
            <a:lstStyle/>
            <a:p>
              <a:r>
                <a:rPr lang="fr-FR" sz="1400" b="1" dirty="0">
                  <a:solidFill>
                    <a:schemeClr val="bg1"/>
                  </a:solidFill>
                </a:rPr>
                <a:t>EMS 98</a:t>
              </a:r>
            </a:p>
          </p:txBody>
        </p:sp>
      </p:grpSp>
    </p:spTree>
    <p:extLst>
      <p:ext uri="{BB962C8B-B14F-4D97-AF65-F5344CB8AC3E}">
        <p14:creationId xmlns:p14="http://schemas.microsoft.com/office/powerpoint/2010/main" val="2924696146"/>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1500" y="22312"/>
            <a:ext cx="9001000" cy="6813376"/>
          </a:xfrm>
          <a:prstGeom prst="rect">
            <a:avLst/>
          </a:prstGeom>
          <a:ln>
            <a:solidFill>
              <a:schemeClr val="accent1"/>
            </a:solidFill>
          </a:ln>
        </p:spPr>
        <p:txBody>
          <a:bodyPr/>
          <a:lstStyle/>
          <a:p>
            <a:pPr algn="just">
              <a:defRPr/>
            </a:pPr>
            <a:r>
              <a:rPr lang="fr-FR" sz="2000" b="1" dirty="0">
                <a:solidFill>
                  <a:srgbClr val="FFC000"/>
                </a:solidFill>
              </a:rPr>
              <a:t>10. </a:t>
            </a:r>
            <a:r>
              <a:rPr lang="en-US" sz="2000" b="1" dirty="0">
                <a:solidFill>
                  <a:srgbClr val="FFC000"/>
                </a:solidFill>
              </a:rPr>
              <a:t>The Algerian Seismic Monitoring and Alert Network:</a:t>
            </a:r>
          </a:p>
          <a:p>
            <a:pPr algn="just">
              <a:defRPr/>
            </a:pPr>
            <a:r>
              <a:rPr lang="en-US" sz="2000" dirty="0"/>
              <a:t>Seismic monitoring in Algeria began in </a:t>
            </a:r>
            <a:r>
              <a:rPr lang="en-US" sz="2000" dirty="0">
                <a:solidFill>
                  <a:srgbClr val="FFC000"/>
                </a:solidFill>
              </a:rPr>
              <a:t>1910</a:t>
            </a:r>
            <a:r>
              <a:rPr lang="en-US" sz="2000" dirty="0"/>
              <a:t> when the first seismic station was installed in </a:t>
            </a:r>
            <a:r>
              <a:rPr lang="en-US" sz="2000" dirty="0" err="1"/>
              <a:t>Bouzaréah</a:t>
            </a:r>
            <a:r>
              <a:rPr lang="en-US" sz="2000" dirty="0"/>
              <a:t>. Currently, the Algerian seismic monitoring network consists of </a:t>
            </a:r>
            <a:r>
              <a:rPr lang="en-US" sz="2000" dirty="0">
                <a:solidFill>
                  <a:srgbClr val="FFC000"/>
                </a:solidFill>
              </a:rPr>
              <a:t>35 telemetry </a:t>
            </a:r>
            <a:r>
              <a:rPr lang="en-US" sz="2000" dirty="0"/>
              <a:t>stations and </a:t>
            </a:r>
            <a:r>
              <a:rPr lang="en-US" sz="2000" dirty="0">
                <a:solidFill>
                  <a:srgbClr val="FFC000"/>
                </a:solidFill>
              </a:rPr>
              <a:t>45 recently </a:t>
            </a:r>
            <a:r>
              <a:rPr lang="en-US" sz="2000" dirty="0"/>
              <a:t>acquired </a:t>
            </a:r>
            <a:r>
              <a:rPr lang="en-US" sz="2000" dirty="0">
                <a:solidFill>
                  <a:srgbClr val="FFC000"/>
                </a:solidFill>
              </a:rPr>
              <a:t>digital stations</a:t>
            </a:r>
            <a:r>
              <a:rPr lang="en-US" sz="2000" dirty="0"/>
              <a:t>. This network now covers a significant portion of the northern region of the country, where the highest seismic activity occurs. There is also coverage in the Tamanrasset region, where a station is located at the Tamanrasset Observatory. The network plays a crucial role in monitoring and assessing seismic activity across the country, providing valuable data for earthquake research, early warning systems, and disaster preparedness.</a:t>
            </a:r>
            <a:br>
              <a:rPr lang="fr-FR" sz="2000" dirty="0"/>
            </a:br>
            <a:endParaRPr lang="fr-FR" sz="2000" dirty="0"/>
          </a:p>
          <a:p>
            <a:pPr>
              <a:lnSpc>
                <a:spcPct val="150000"/>
              </a:lnSpc>
            </a:pPr>
            <a:endParaRPr lang="fr-FR" sz="2000" i="1" dirty="0"/>
          </a:p>
          <a:p>
            <a:pPr>
              <a:lnSpc>
                <a:spcPct val="150000"/>
              </a:lnSpc>
            </a:pPr>
            <a:endParaRPr lang="fr-FR" sz="2000" i="1" dirty="0"/>
          </a:p>
          <a:p>
            <a:pPr>
              <a:lnSpc>
                <a:spcPct val="150000"/>
              </a:lnSpc>
            </a:pPr>
            <a:endParaRPr lang="fr-FR" sz="2000" i="1" dirty="0"/>
          </a:p>
        </p:txBody>
      </p:sp>
      <p:sp>
        <p:nvSpPr>
          <p:cNvPr id="5" name="Espace réservé du numéro de diapositive 4"/>
          <p:cNvSpPr>
            <a:spLocks noGrp="1"/>
          </p:cNvSpPr>
          <p:nvPr>
            <p:ph type="sldNum" sz="quarter" idx="12"/>
          </p:nvPr>
        </p:nvSpPr>
        <p:spPr>
          <a:xfrm>
            <a:off x="8505750" y="6400800"/>
            <a:ext cx="608856" cy="457200"/>
          </a:xfrm>
        </p:spPr>
        <p:txBody>
          <a:bodyPr/>
          <a:lstStyle/>
          <a:p>
            <a:fld id="{CF4668DC-857F-487D-BFFA-8C0CA5037977}" type="slidenum">
              <a:rPr lang="fr-BE" smtClean="0">
                <a:solidFill>
                  <a:srgbClr val="FFFFFF"/>
                </a:solidFill>
              </a:rPr>
              <a:pPr/>
              <a:t>26</a:t>
            </a:fld>
            <a:endParaRPr lang="fr-BE"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284984"/>
            <a:ext cx="8352928" cy="3573016"/>
          </a:xfrm>
          <a:prstGeom prst="rect">
            <a:avLst/>
          </a:prstGeom>
        </p:spPr>
      </p:pic>
    </p:spTree>
    <p:extLst>
      <p:ext uri="{BB962C8B-B14F-4D97-AF65-F5344CB8AC3E}">
        <p14:creationId xmlns:p14="http://schemas.microsoft.com/office/powerpoint/2010/main" val="1234715642"/>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0"/>
            <a:ext cx="8839200" cy="6741368"/>
          </a:xfrm>
          <a:prstGeom prst="rect">
            <a:avLst/>
          </a:prstGeom>
          <a:ln>
            <a:solidFill>
              <a:schemeClr val="accent1"/>
            </a:solidFill>
          </a:ln>
        </p:spPr>
        <p:txBody>
          <a:bodyPr/>
          <a:lstStyle/>
          <a:p>
            <a:r>
              <a:rPr lang="fr-FR" sz="2000" kern="0" dirty="0" err="1">
                <a:solidFill>
                  <a:srgbClr val="FFFF00"/>
                </a:solidFill>
                <a:latin typeface="Times New Roman"/>
                <a:ea typeface="+mj-ea"/>
                <a:cs typeface="+mj-cs"/>
              </a:rPr>
              <a:t>Seismic</a:t>
            </a:r>
            <a:r>
              <a:rPr lang="fr-FR" sz="2000" kern="0" dirty="0">
                <a:solidFill>
                  <a:srgbClr val="FFFF00"/>
                </a:solidFill>
                <a:latin typeface="Times New Roman"/>
                <a:ea typeface="+mj-ea"/>
                <a:cs typeface="+mj-cs"/>
              </a:rPr>
              <a:t> Hazard: </a:t>
            </a:r>
          </a:p>
          <a:p>
            <a:pPr algn="just">
              <a:lnSpc>
                <a:spcPct val="150000"/>
              </a:lnSpc>
            </a:pPr>
            <a:r>
              <a:rPr lang="en-US" sz="2000" kern="0" dirty="0">
                <a:latin typeface="Times New Roman"/>
                <a:ea typeface="+mj-ea"/>
                <a:cs typeface="+mj-cs"/>
              </a:rPr>
              <a:t>Seismic risk is expressed as the combination of seismic hazard, building vulnerability, and exposed value (the overall impact in terms of human, economic, and environmental damages). This can be formulated as follows:</a:t>
            </a:r>
          </a:p>
          <a:p>
            <a:pPr>
              <a:lnSpc>
                <a:spcPct val="150000"/>
              </a:lnSpc>
            </a:pPr>
            <a:endParaRPr lang="en-US" sz="2000" kern="0" dirty="0">
              <a:latin typeface="Times New Roman"/>
              <a:ea typeface="+mj-ea"/>
              <a:cs typeface="+mj-cs"/>
            </a:endParaRPr>
          </a:p>
          <a:p>
            <a:pPr>
              <a:lnSpc>
                <a:spcPct val="150000"/>
              </a:lnSpc>
            </a:pPr>
            <a:endParaRPr lang="en-US" sz="2000" kern="0" dirty="0">
              <a:latin typeface="Times New Roman"/>
              <a:ea typeface="+mj-ea"/>
              <a:cs typeface="+mj-cs"/>
            </a:endParaRPr>
          </a:p>
          <a:p>
            <a:pPr>
              <a:lnSpc>
                <a:spcPct val="150000"/>
              </a:lnSpc>
            </a:pPr>
            <a:endParaRPr lang="en-US" sz="2000" kern="0" dirty="0">
              <a:latin typeface="Times New Roman"/>
              <a:ea typeface="+mj-ea"/>
              <a:cs typeface="+mj-cs"/>
            </a:endParaRPr>
          </a:p>
          <a:p>
            <a:pPr>
              <a:lnSpc>
                <a:spcPct val="150000"/>
              </a:lnSpc>
            </a:pPr>
            <a:endParaRPr lang="en-US"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gn="just">
              <a:lnSpc>
                <a:spcPct val="150000"/>
              </a:lnSpc>
            </a:pPr>
            <a:r>
              <a:rPr lang="en-US" sz="2000" kern="0" dirty="0">
                <a:latin typeface="Times New Roman"/>
                <a:ea typeface="+mj-ea"/>
                <a:cs typeface="+mj-cs"/>
              </a:rPr>
              <a:t>Seismic hazard is defined as the probability of the occurrence of a destructive event of a given intensity based on a macroseismic scale, over a specific period. It's important to note here that seismic hazard can be locally modified in smaller areas where ground or topographic conditions are particularly unfavorable (site effects).</a:t>
            </a:r>
          </a:p>
          <a:p>
            <a:pPr algn="just">
              <a:lnSpc>
                <a:spcPct val="150000"/>
              </a:lnSpc>
            </a:pPr>
            <a:endParaRPr lang="en-US" sz="2000" kern="0" dirty="0">
              <a:latin typeface="Times New Roman"/>
              <a:ea typeface="+mj-ea"/>
              <a:cs typeface="+mj-cs"/>
            </a:endParaRPr>
          </a:p>
          <a:p>
            <a:pPr algn="just">
              <a:lnSpc>
                <a:spcPct val="150000"/>
              </a:lnSpc>
            </a:pPr>
            <a:endParaRPr lang="en-US" sz="2000" kern="0" dirty="0">
              <a:latin typeface="Times New Roman"/>
              <a:ea typeface="+mj-ea"/>
              <a:cs typeface="+mj-cs"/>
            </a:endParaRPr>
          </a:p>
          <a:p>
            <a:pPr algn="just">
              <a:lnSpc>
                <a:spcPct val="150000"/>
              </a:lnSpc>
            </a:pPr>
            <a:endParaRPr lang="en-US" sz="2000" kern="0" dirty="0">
              <a:latin typeface="Times New Roman"/>
              <a:ea typeface="+mj-ea"/>
              <a:cs typeface="+mj-cs"/>
            </a:endParaRPr>
          </a:p>
          <a:p>
            <a:pPr algn="just">
              <a:lnSpc>
                <a:spcPct val="150000"/>
              </a:lnSpc>
            </a:pPr>
            <a:endParaRPr lang="en-US"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en-US" sz="2000" dirty="0">
              <a:solidFill>
                <a:srgbClr val="FF0000"/>
              </a:solidFill>
            </a:endParaRPr>
          </a:p>
          <a:p>
            <a:pPr>
              <a:lnSpc>
                <a:spcPct val="150000"/>
              </a:lnSpc>
            </a:pPr>
            <a:endParaRPr lang="en-US" sz="2000" dirty="0">
              <a:solidFill>
                <a:srgbClr val="FF0000"/>
              </a:solidFill>
            </a:endParaRPr>
          </a:p>
          <a:p>
            <a:pPr>
              <a:lnSpc>
                <a:spcPct val="150000"/>
              </a:lnSpc>
            </a:pPr>
            <a:endParaRPr lang="en-US" sz="2000" dirty="0">
              <a:solidFill>
                <a:srgbClr val="FF0000"/>
              </a:solidFill>
            </a:endParaRPr>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27</a:t>
            </a:fld>
            <a:endParaRPr lang="fr-BE" dirty="0">
              <a:solidFill>
                <a:srgbClr val="FFFFFF"/>
              </a:solidFill>
            </a:endParaRPr>
          </a:p>
        </p:txBody>
      </p:sp>
      <p:sp>
        <p:nvSpPr>
          <p:cNvPr id="3" name="Rectangle 4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1" name="ZoneTexte 2"/>
          <p:cNvSpPr txBox="1">
            <a:spLocks noChangeArrowheads="1"/>
          </p:cNvSpPr>
          <p:nvPr/>
        </p:nvSpPr>
        <p:spPr bwMode="auto">
          <a:xfrm>
            <a:off x="324366" y="2019523"/>
            <a:ext cx="84952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lr>
                <a:schemeClr val="accent1"/>
              </a:buClr>
              <a:buSzPct val="80000"/>
              <a:buChar char="n"/>
              <a:defRPr sz="2800">
                <a:solidFill>
                  <a:srgbClr val="00002A"/>
                </a:solidFill>
                <a:latin typeface="Arial" charset="0"/>
              </a:defRPr>
            </a:lvl1pPr>
            <a:lvl2pPr marL="742950" indent="-285750" algn="l" eaLnBrk="0" hangingPunct="0">
              <a:buChar char="–"/>
              <a:defRPr sz="2400">
                <a:solidFill>
                  <a:srgbClr val="620101"/>
                </a:solidFill>
                <a:latin typeface="Arial" charset="0"/>
              </a:defRPr>
            </a:lvl2pPr>
            <a:lvl3pPr marL="1143000" indent="-228600" algn="l" eaLnBrk="0" hangingPunct="0">
              <a:buChar char="•"/>
              <a:defRPr sz="2000">
                <a:solidFill>
                  <a:srgbClr val="003901"/>
                </a:solidFill>
                <a:latin typeface="Arial" charset="0"/>
              </a:defRPr>
            </a:lvl3pPr>
            <a:lvl4pPr marL="1600200" indent="-228600" algn="l" eaLnBrk="0" hangingPunct="0">
              <a:buChar char="–"/>
              <a:defRPr>
                <a:solidFill>
                  <a:schemeClr val="tx1"/>
                </a:solidFill>
                <a:latin typeface="Arial" charset="0"/>
              </a:defRPr>
            </a:lvl4pPr>
            <a:lvl5pPr marL="2057400" indent="-228600" algn="l" eaLnBrk="0" hangingPunct="0">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auto" hangingPunct="1">
              <a:lnSpc>
                <a:spcPct val="90000"/>
              </a:lnSpc>
              <a:spcBef>
                <a:spcPct val="20000"/>
              </a:spcBef>
              <a:spcAft>
                <a:spcPts val="0"/>
              </a:spcAft>
              <a:buClr>
                <a:srgbClr val="003366"/>
              </a:buClr>
              <a:buSzPct val="75000"/>
              <a:buFont typeface="Wingdings" pitchFamily="2" charset="2"/>
              <a:buNone/>
              <a:defRPr/>
            </a:pPr>
            <a:r>
              <a:rPr lang="fr-FR" altLang="fr-FR" sz="2400" kern="0" dirty="0">
                <a:solidFill>
                  <a:schemeClr val="tx1"/>
                </a:solidFill>
                <a:ea typeface="MS PGothic" pitchFamily="34" charset="-128"/>
                <a:cs typeface="+mn-cs"/>
              </a:rPr>
              <a:t>Risk =  </a:t>
            </a:r>
            <a:r>
              <a:rPr lang="fr-FR" altLang="fr-FR" sz="2400" kern="0" dirty="0" err="1">
                <a:solidFill>
                  <a:schemeClr val="tx1"/>
                </a:solidFill>
                <a:ea typeface="MS PGothic" pitchFamily="34" charset="-128"/>
                <a:cs typeface="+mn-cs"/>
              </a:rPr>
              <a:t>Seismic</a:t>
            </a:r>
            <a:r>
              <a:rPr lang="fr-FR" altLang="fr-FR" sz="2400" kern="0" dirty="0">
                <a:solidFill>
                  <a:schemeClr val="tx1"/>
                </a:solidFill>
                <a:ea typeface="MS PGothic" pitchFamily="34" charset="-128"/>
                <a:cs typeface="+mn-cs"/>
              </a:rPr>
              <a:t> Hazard   x    </a:t>
            </a:r>
            <a:r>
              <a:rPr lang="fr-FR" altLang="fr-FR" sz="2400" kern="0" dirty="0" err="1">
                <a:solidFill>
                  <a:schemeClr val="tx1"/>
                </a:solidFill>
                <a:ea typeface="MS PGothic" pitchFamily="34" charset="-128"/>
                <a:cs typeface="+mn-cs"/>
              </a:rPr>
              <a:t>vulnérability</a:t>
            </a:r>
            <a:r>
              <a:rPr lang="fr-FR" altLang="fr-FR" sz="2400" kern="0" dirty="0">
                <a:solidFill>
                  <a:schemeClr val="tx1"/>
                </a:solidFill>
                <a:ea typeface="MS PGothic" pitchFamily="34" charset="-128"/>
                <a:cs typeface="+mn-cs"/>
              </a:rPr>
              <a:t>   x  </a:t>
            </a:r>
            <a:r>
              <a:rPr lang="fr-FR" altLang="fr-FR" sz="2400" kern="0" dirty="0" err="1">
                <a:solidFill>
                  <a:schemeClr val="tx1"/>
                </a:solidFill>
                <a:ea typeface="MS PGothic" pitchFamily="34" charset="-128"/>
                <a:cs typeface="+mn-cs"/>
              </a:rPr>
              <a:t>exposed</a:t>
            </a:r>
            <a:r>
              <a:rPr lang="fr-FR" altLang="fr-FR" sz="2400" kern="0" dirty="0">
                <a:solidFill>
                  <a:schemeClr val="tx1"/>
                </a:solidFill>
                <a:ea typeface="MS PGothic" pitchFamily="34" charset="-128"/>
                <a:cs typeface="+mn-cs"/>
              </a:rPr>
              <a:t> value </a:t>
            </a:r>
          </a:p>
        </p:txBody>
      </p:sp>
      <p:sp>
        <p:nvSpPr>
          <p:cNvPr id="52" name="AutoShape 14"/>
          <p:cNvSpPr>
            <a:spLocks/>
          </p:cNvSpPr>
          <p:nvPr/>
        </p:nvSpPr>
        <p:spPr bwMode="auto">
          <a:xfrm>
            <a:off x="5991306" y="560631"/>
            <a:ext cx="309165" cy="4168497"/>
          </a:xfrm>
          <a:prstGeom prst="leftBrace">
            <a:avLst>
              <a:gd name="adj1" fmla="val 90979"/>
              <a:gd name="adj2" fmla="val 50498"/>
            </a:avLst>
          </a:prstGeom>
          <a:noFill/>
          <a:ln w="38100">
            <a:solidFill>
              <a:srgbClr val="FF9900"/>
            </a:solidFill>
            <a:round/>
            <a:headEnd/>
            <a:tailEnd/>
          </a:ln>
          <a:scene3d>
            <a:camera prst="orthographicFront">
              <a:rot lat="1500000" lon="300000" rev="5400000"/>
            </a:camera>
            <a:lightRig rig="threePt" dir="t"/>
          </a:scene3d>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fr-FR" altLang="fr-FR" sz="1600"/>
          </a:p>
        </p:txBody>
      </p:sp>
      <p:sp>
        <p:nvSpPr>
          <p:cNvPr id="53" name="ZoneTexte 8"/>
          <p:cNvSpPr txBox="1">
            <a:spLocks noChangeArrowheads="1"/>
          </p:cNvSpPr>
          <p:nvPr/>
        </p:nvSpPr>
        <p:spPr bwMode="auto">
          <a:xfrm>
            <a:off x="3574535" y="3837908"/>
            <a:ext cx="2838450"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200000"/>
              </a:lnSpc>
              <a:spcBef>
                <a:spcPct val="0"/>
              </a:spcBef>
              <a:buClr>
                <a:srgbClr val="C00000"/>
              </a:buClr>
              <a:buFontTx/>
              <a:buNone/>
            </a:pPr>
            <a:r>
              <a:rPr lang="fr-FR" altLang="fr-FR" sz="1800" dirty="0">
                <a:solidFill>
                  <a:srgbClr val="FFFF00"/>
                </a:solidFill>
              </a:rPr>
              <a:t>Damage </a:t>
            </a:r>
            <a:r>
              <a:rPr lang="fr-FR" altLang="fr-FR" sz="1800" dirty="0" err="1">
                <a:solidFill>
                  <a:srgbClr val="FFFF00"/>
                </a:solidFill>
              </a:rPr>
              <a:t>degree</a:t>
            </a:r>
            <a:endParaRPr lang="fr-FR" altLang="fr-FR" sz="1800" dirty="0">
              <a:solidFill>
                <a:srgbClr val="FFFF00"/>
              </a:solidFill>
            </a:endParaRPr>
          </a:p>
        </p:txBody>
      </p:sp>
      <p:sp>
        <p:nvSpPr>
          <p:cNvPr id="54" name="Rectangle 9"/>
          <p:cNvSpPr>
            <a:spLocks noChangeArrowheads="1"/>
          </p:cNvSpPr>
          <p:nvPr/>
        </p:nvSpPr>
        <p:spPr bwMode="auto">
          <a:xfrm>
            <a:off x="6738511" y="4093952"/>
            <a:ext cx="167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800" dirty="0" err="1">
                <a:solidFill>
                  <a:srgbClr val="FFFF00"/>
                </a:solidFill>
              </a:rPr>
              <a:t>exposed</a:t>
            </a:r>
            <a:r>
              <a:rPr lang="fr-FR" altLang="fr-FR" sz="1800" dirty="0">
                <a:solidFill>
                  <a:srgbClr val="FFFF00"/>
                </a:solidFill>
              </a:rPr>
              <a:t> value</a:t>
            </a:r>
          </a:p>
        </p:txBody>
      </p:sp>
      <p:grpSp>
        <p:nvGrpSpPr>
          <p:cNvPr id="55" name="Groupe 10"/>
          <p:cNvGrpSpPr>
            <a:grpSpLocks/>
          </p:cNvGrpSpPr>
          <p:nvPr/>
        </p:nvGrpSpPr>
        <p:grpSpPr bwMode="auto">
          <a:xfrm>
            <a:off x="4717138" y="3282216"/>
            <a:ext cx="2857500" cy="788987"/>
            <a:chOff x="5827620" y="3071812"/>
            <a:chExt cx="2857501" cy="788987"/>
          </a:xfrm>
        </p:grpSpPr>
        <p:sp>
          <p:nvSpPr>
            <p:cNvPr id="56" name="Line 9"/>
            <p:cNvSpPr>
              <a:spLocks noChangeShapeType="1"/>
            </p:cNvSpPr>
            <p:nvPr/>
          </p:nvSpPr>
          <p:spPr bwMode="auto">
            <a:xfrm rot="5400000">
              <a:off x="7134941" y="3251992"/>
              <a:ext cx="360359"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 name="Line 10"/>
            <p:cNvSpPr>
              <a:spLocks noChangeShapeType="1"/>
            </p:cNvSpPr>
            <p:nvPr/>
          </p:nvSpPr>
          <p:spPr bwMode="auto">
            <a:xfrm rot="5400000" flipV="1">
              <a:off x="6569784" y="2686836"/>
              <a:ext cx="3172" cy="14875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 name="Line 13"/>
            <p:cNvSpPr>
              <a:spLocks noChangeShapeType="1"/>
            </p:cNvSpPr>
            <p:nvPr/>
          </p:nvSpPr>
          <p:spPr bwMode="auto">
            <a:xfrm rot="5400000" flipH="1" flipV="1">
              <a:off x="7998535" y="2745585"/>
              <a:ext cx="3172" cy="137000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9" name="Line 11"/>
            <p:cNvSpPr>
              <a:spLocks noChangeShapeType="1"/>
            </p:cNvSpPr>
            <p:nvPr/>
          </p:nvSpPr>
          <p:spPr bwMode="auto">
            <a:xfrm rot="5400000">
              <a:off x="8469221" y="3644899"/>
              <a:ext cx="431800"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0" name="Line 12"/>
            <p:cNvSpPr>
              <a:spLocks noChangeShapeType="1"/>
            </p:cNvSpPr>
            <p:nvPr/>
          </p:nvSpPr>
          <p:spPr bwMode="auto">
            <a:xfrm rot="5400000">
              <a:off x="5611721" y="3644899"/>
              <a:ext cx="431800"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61" name="Text Box 17"/>
          <p:cNvSpPr txBox="1">
            <a:spLocks noChangeArrowheads="1"/>
          </p:cNvSpPr>
          <p:nvPr/>
        </p:nvSpPr>
        <p:spPr bwMode="auto">
          <a:xfrm>
            <a:off x="4976972" y="2886897"/>
            <a:ext cx="2571750" cy="369888"/>
          </a:xfrm>
          <a:prstGeom prst="rect">
            <a:avLst/>
          </a:prstGeom>
          <a:solidFill>
            <a:srgbClr val="B0CAF0"/>
          </a:solidFill>
          <a:ln w="38100">
            <a:solidFill>
              <a:srgbClr val="FF990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fr-FR" altLang="fr-FR" sz="1800" dirty="0">
                <a:solidFill>
                  <a:srgbClr val="C00000"/>
                </a:solidFill>
              </a:rPr>
              <a:t>Conséquences</a:t>
            </a:r>
            <a:endParaRPr lang="fr-FR" altLang="fr-FR" sz="1600" dirty="0"/>
          </a:p>
        </p:txBody>
      </p:sp>
      <p:sp>
        <p:nvSpPr>
          <p:cNvPr id="62" name="Line 9"/>
          <p:cNvSpPr>
            <a:spLocks noChangeShapeType="1"/>
          </p:cNvSpPr>
          <p:nvPr/>
        </p:nvSpPr>
        <p:spPr bwMode="auto">
          <a:xfrm rot="5400000">
            <a:off x="1676971" y="3200724"/>
            <a:ext cx="1325562" cy="0"/>
          </a:xfrm>
          <a:prstGeom prst="line">
            <a:avLst/>
          </a:prstGeom>
          <a:noFill/>
          <a:ln w="984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3" name="ZoneTexte 68"/>
          <p:cNvSpPr txBox="1">
            <a:spLocks noChangeArrowheads="1"/>
          </p:cNvSpPr>
          <p:nvPr/>
        </p:nvSpPr>
        <p:spPr bwMode="auto">
          <a:xfrm>
            <a:off x="1866337" y="3788769"/>
            <a:ext cx="1412875"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200000"/>
              </a:lnSpc>
              <a:spcBef>
                <a:spcPct val="0"/>
              </a:spcBef>
              <a:buClr>
                <a:srgbClr val="C00000"/>
              </a:buClr>
              <a:buFontTx/>
              <a:buNone/>
            </a:pPr>
            <a:r>
              <a:rPr lang="fr-FR" altLang="fr-FR" sz="1800" dirty="0">
                <a:solidFill>
                  <a:srgbClr val="92D050"/>
                </a:solidFill>
              </a:rPr>
              <a:t>Hazard</a:t>
            </a:r>
          </a:p>
        </p:txBody>
      </p:sp>
    </p:spTree>
    <p:extLst>
      <p:ext uri="{BB962C8B-B14F-4D97-AF65-F5344CB8AC3E}">
        <p14:creationId xmlns:p14="http://schemas.microsoft.com/office/powerpoint/2010/main" val="3477849592"/>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9052" y="72008"/>
            <a:ext cx="8715436" cy="6741368"/>
          </a:xfrm>
          <a:prstGeom prst="rect">
            <a:avLst/>
          </a:prstGeom>
          <a:ln>
            <a:solidFill>
              <a:schemeClr val="accent1"/>
            </a:solidFill>
          </a:ln>
        </p:spPr>
        <p:txBody>
          <a:bodyPr/>
          <a:lstStyle/>
          <a:p>
            <a:r>
              <a:rPr lang="fr-FR" sz="2000" kern="0" dirty="0">
                <a:solidFill>
                  <a:srgbClr val="FFFF00"/>
                </a:solidFill>
                <a:latin typeface="Times New Roman"/>
                <a:ea typeface="+mj-ea"/>
                <a:cs typeface="+mj-cs"/>
              </a:rPr>
              <a:t>10.</a:t>
            </a:r>
            <a:r>
              <a:rPr lang="en-US" sz="2000" kern="0" dirty="0">
                <a:solidFill>
                  <a:srgbClr val="FFFF00"/>
                </a:solidFill>
                <a:latin typeface="Times New Roman"/>
                <a:ea typeface="+mj-ea"/>
                <a:cs typeface="+mj-cs"/>
              </a:rPr>
              <a:t> Case Study of Seismic Hazard (Constantine-Mila Basin):</a:t>
            </a:r>
          </a:p>
          <a:p>
            <a:pPr algn="just">
              <a:lnSpc>
                <a:spcPct val="150000"/>
              </a:lnSpc>
            </a:pPr>
            <a:r>
              <a:rPr lang="en-US" sz="2000" kern="0" dirty="0">
                <a:latin typeface="Times New Roman"/>
                <a:ea typeface="+mj-ea"/>
                <a:cs typeface="+mj-cs"/>
              </a:rPr>
              <a:t>In Algeria, the northern part of the country is considered a zone with a moderate to high estimated seismic hazard. According to the Center for Research in Astronomy, Astrophysics, and Geophysics (</a:t>
            </a:r>
            <a:r>
              <a:rPr lang="en-US" sz="2000" kern="0" dirty="0">
                <a:solidFill>
                  <a:srgbClr val="FFC000"/>
                </a:solidFill>
                <a:latin typeface="Times New Roman"/>
                <a:ea typeface="+mj-ea"/>
                <a:cs typeface="+mj-cs"/>
              </a:rPr>
              <a:t>GRAAG</a:t>
            </a:r>
            <a:r>
              <a:rPr lang="en-US" sz="2000" kern="0" dirty="0">
                <a:latin typeface="Times New Roman"/>
                <a:ea typeface="+mj-ea"/>
                <a:cs typeface="+mj-cs"/>
              </a:rPr>
              <a:t>), there are around thirty micro tremors each month in general, which are usually not felt by the population.</a:t>
            </a:r>
          </a:p>
          <a:p>
            <a:pPr>
              <a:lnSpc>
                <a:spcPct val="150000"/>
              </a:lnSpc>
            </a:pPr>
            <a:r>
              <a:rPr lang="en-US" sz="2000" kern="0" dirty="0">
                <a:latin typeface="Times New Roman"/>
                <a:ea typeface="+mj-ea"/>
                <a:cs typeface="+mj-cs"/>
              </a:rPr>
              <a:t>The Constantine basin is situated at a higher elevation.</a:t>
            </a:r>
          </a:p>
          <a:p>
            <a:pPr>
              <a:lnSpc>
                <a:spcPct val="150000"/>
              </a:lnSpc>
            </a:pPr>
            <a:r>
              <a:rPr lang="en-US" sz="2000" kern="0" dirty="0">
                <a:latin typeface="Times New Roman"/>
                <a:ea typeface="+mj-ea"/>
                <a:cs typeface="+mj-cs"/>
              </a:rPr>
              <a:t>This area is limited by:</a:t>
            </a:r>
          </a:p>
          <a:p>
            <a:pPr>
              <a:lnSpc>
                <a:spcPct val="150000"/>
              </a:lnSpc>
            </a:pPr>
            <a:r>
              <a:rPr lang="fr-FR" sz="2000" kern="0" dirty="0">
                <a:latin typeface="Times New Roman"/>
                <a:ea typeface="+mj-ea"/>
                <a:cs typeface="+mj-cs"/>
              </a:rPr>
              <a:t>  </a:t>
            </a:r>
            <a:r>
              <a:rPr lang="en-US" sz="2000" kern="0" dirty="0">
                <a:latin typeface="Times New Roman"/>
                <a:ea typeface="+mj-ea"/>
                <a:cs typeface="+mj-cs"/>
              </a:rPr>
              <a:t>To the </a:t>
            </a:r>
            <a:r>
              <a:rPr lang="en-US" sz="2000" kern="0" dirty="0">
                <a:solidFill>
                  <a:srgbClr val="FFC000"/>
                </a:solidFill>
                <a:latin typeface="Times New Roman"/>
                <a:ea typeface="+mj-ea"/>
                <a:cs typeface="+mj-cs"/>
              </a:rPr>
              <a:t>East</a:t>
            </a:r>
            <a:r>
              <a:rPr lang="en-US" sz="2000" kern="0" dirty="0">
                <a:latin typeface="Times New Roman"/>
                <a:ea typeface="+mj-ea"/>
                <a:cs typeface="+mj-cs"/>
              </a:rPr>
              <a:t>, it is bordered by the </a:t>
            </a:r>
            <a:r>
              <a:rPr lang="en-US" sz="2000" kern="0" dirty="0">
                <a:solidFill>
                  <a:srgbClr val="FFC000"/>
                </a:solidFill>
                <a:latin typeface="Times New Roman"/>
                <a:ea typeface="+mj-ea"/>
                <a:cs typeface="+mj-cs"/>
              </a:rPr>
              <a:t>Guelma basin </a:t>
            </a:r>
            <a:r>
              <a:rPr lang="en-US" sz="2000" kern="0" dirty="0">
                <a:latin typeface="Times New Roman"/>
                <a:ea typeface="+mj-ea"/>
                <a:cs typeface="+mj-cs"/>
              </a:rPr>
              <a:t>(specifically, by the </a:t>
            </a:r>
            <a:r>
              <a:rPr lang="en-US" sz="2000" kern="0" dirty="0" err="1">
                <a:latin typeface="Times New Roman"/>
                <a:ea typeface="+mj-ea"/>
                <a:cs typeface="+mj-cs"/>
              </a:rPr>
              <a:t>Temolouka</a:t>
            </a:r>
            <a:r>
              <a:rPr lang="en-US" sz="2000" kern="0" dirty="0">
                <a:latin typeface="Times New Roman"/>
                <a:ea typeface="+mj-ea"/>
                <a:cs typeface="+mj-cs"/>
              </a:rPr>
              <a:t> fault that separates the two basins),</a:t>
            </a:r>
          </a:p>
          <a:p>
            <a:pPr>
              <a:lnSpc>
                <a:spcPct val="150000"/>
              </a:lnSpc>
            </a:pPr>
            <a:r>
              <a:rPr lang="en-US" sz="2000" kern="0" dirty="0">
                <a:latin typeface="Times New Roman"/>
                <a:ea typeface="+mj-ea"/>
                <a:cs typeface="+mj-cs"/>
              </a:rPr>
              <a:t>To the </a:t>
            </a:r>
            <a:r>
              <a:rPr lang="en-US" sz="2000" kern="0" dirty="0">
                <a:solidFill>
                  <a:srgbClr val="FFC000"/>
                </a:solidFill>
                <a:latin typeface="Times New Roman"/>
                <a:ea typeface="+mj-ea"/>
                <a:cs typeface="+mj-cs"/>
              </a:rPr>
              <a:t>North</a:t>
            </a:r>
            <a:r>
              <a:rPr lang="en-US" sz="2000" kern="0" dirty="0">
                <a:latin typeface="Times New Roman"/>
                <a:ea typeface="+mj-ea"/>
                <a:cs typeface="+mj-cs"/>
              </a:rPr>
              <a:t>, by the abnormal contact that separates the internal zone of </a:t>
            </a:r>
            <a:r>
              <a:rPr lang="en-US" sz="2000" kern="0" dirty="0">
                <a:solidFill>
                  <a:srgbClr val="FFC000"/>
                </a:solidFill>
                <a:latin typeface="Times New Roman"/>
                <a:ea typeface="+mj-ea"/>
                <a:cs typeface="+mj-cs"/>
              </a:rPr>
              <a:t>Petite </a:t>
            </a:r>
            <a:r>
              <a:rPr lang="en-US" sz="2000" kern="0" dirty="0" err="1">
                <a:solidFill>
                  <a:srgbClr val="FFC000"/>
                </a:solidFill>
                <a:latin typeface="Times New Roman"/>
                <a:ea typeface="+mj-ea"/>
                <a:cs typeface="+mj-cs"/>
              </a:rPr>
              <a:t>Kabylie</a:t>
            </a:r>
            <a:r>
              <a:rPr lang="en-US" sz="2000" kern="0" dirty="0">
                <a:latin typeface="Times New Roman"/>
                <a:ea typeface="+mj-ea"/>
                <a:cs typeface="+mj-cs"/>
              </a:rPr>
              <a:t>, which corresponds to a significant oriented feature known as the "</a:t>
            </a:r>
            <a:r>
              <a:rPr lang="en-US" sz="2000" kern="0" dirty="0">
                <a:solidFill>
                  <a:srgbClr val="FFC000"/>
                </a:solidFill>
                <a:latin typeface="Times New Roman"/>
                <a:ea typeface="+mj-ea"/>
                <a:cs typeface="+mj-cs"/>
              </a:rPr>
              <a:t>North Constantine Fault</a:t>
            </a:r>
            <a:r>
              <a:rPr lang="en-US" sz="2000" kern="0" dirty="0">
                <a:latin typeface="Times New Roman"/>
                <a:ea typeface="+mj-ea"/>
                <a:cs typeface="+mj-cs"/>
              </a:rPr>
              <a:t>" or the "</a:t>
            </a:r>
            <a:r>
              <a:rPr lang="en-US" sz="2000" kern="0" dirty="0" err="1">
                <a:solidFill>
                  <a:srgbClr val="FFC000"/>
                </a:solidFill>
                <a:latin typeface="Times New Roman"/>
                <a:ea typeface="+mj-ea"/>
                <a:cs typeface="+mj-cs"/>
              </a:rPr>
              <a:t>M'cid</a:t>
            </a:r>
            <a:r>
              <a:rPr lang="en-US" sz="2000" kern="0" dirty="0">
                <a:solidFill>
                  <a:srgbClr val="FFC000"/>
                </a:solidFill>
                <a:latin typeface="Times New Roman"/>
                <a:ea typeface="+mj-ea"/>
                <a:cs typeface="+mj-cs"/>
              </a:rPr>
              <a:t> </a:t>
            </a:r>
            <a:r>
              <a:rPr lang="en-US" sz="2000" kern="0" dirty="0" err="1">
                <a:solidFill>
                  <a:srgbClr val="FFC000"/>
                </a:solidFill>
                <a:latin typeface="Times New Roman"/>
                <a:ea typeface="+mj-ea"/>
                <a:cs typeface="+mj-cs"/>
              </a:rPr>
              <a:t>Aicha</a:t>
            </a:r>
            <a:r>
              <a:rPr lang="en-US" sz="2000" kern="0" dirty="0">
                <a:solidFill>
                  <a:srgbClr val="FFC000"/>
                </a:solidFill>
                <a:latin typeface="Times New Roman"/>
                <a:ea typeface="+mj-ea"/>
                <a:cs typeface="+mj-cs"/>
              </a:rPr>
              <a:t>-Debar fault</a:t>
            </a:r>
            <a:r>
              <a:rPr lang="en-US" sz="2000" kern="0" dirty="0">
                <a:latin typeface="Times New Roman"/>
                <a:ea typeface="+mj-ea"/>
                <a:cs typeface="+mj-cs"/>
              </a:rPr>
              <a:t>";</a:t>
            </a:r>
          </a:p>
          <a:p>
            <a:pPr>
              <a:lnSpc>
                <a:spcPct val="150000"/>
              </a:lnSpc>
            </a:pPr>
            <a:r>
              <a:rPr lang="en-US" sz="2000" kern="0" dirty="0">
                <a:latin typeface="Times New Roman"/>
                <a:ea typeface="+mj-ea"/>
                <a:cs typeface="+mj-cs"/>
              </a:rPr>
              <a:t>To the South, the area is limited by the </a:t>
            </a:r>
            <a:r>
              <a:rPr lang="en-US" sz="2000" kern="0" dirty="0" err="1">
                <a:solidFill>
                  <a:srgbClr val="FFC000"/>
                </a:solidFill>
                <a:latin typeface="Times New Roman"/>
                <a:ea typeface="+mj-ea"/>
                <a:cs typeface="+mj-cs"/>
              </a:rPr>
              <a:t>Batna</a:t>
            </a:r>
            <a:r>
              <a:rPr lang="en-US" sz="2000" kern="0" dirty="0">
                <a:solidFill>
                  <a:srgbClr val="FFC000"/>
                </a:solidFill>
                <a:latin typeface="Times New Roman"/>
                <a:ea typeface="+mj-ea"/>
                <a:cs typeface="+mj-cs"/>
              </a:rPr>
              <a:t> zone </a:t>
            </a:r>
            <a:r>
              <a:rPr lang="en-US" sz="2000" kern="0" dirty="0">
                <a:latin typeface="Times New Roman"/>
                <a:ea typeface="+mj-ea"/>
                <a:cs typeface="+mj-cs"/>
              </a:rPr>
              <a:t>through the </a:t>
            </a:r>
            <a:r>
              <a:rPr lang="en-US" sz="2000" kern="0" dirty="0" err="1">
                <a:solidFill>
                  <a:srgbClr val="FFC000"/>
                </a:solidFill>
                <a:latin typeface="Times New Roman"/>
                <a:ea typeface="+mj-ea"/>
                <a:cs typeface="+mj-cs"/>
              </a:rPr>
              <a:t>Sigus</a:t>
            </a:r>
            <a:r>
              <a:rPr lang="en-US" sz="2000" kern="0" dirty="0">
                <a:solidFill>
                  <a:srgbClr val="FFC000"/>
                </a:solidFill>
                <a:latin typeface="Times New Roman"/>
                <a:ea typeface="+mj-ea"/>
                <a:cs typeface="+mj-cs"/>
              </a:rPr>
              <a:t> East-West fault.</a:t>
            </a:r>
          </a:p>
          <a:p>
            <a:pPr>
              <a:lnSpc>
                <a:spcPct val="150000"/>
              </a:lnSpc>
            </a:pPr>
            <a:r>
              <a:rPr lang="en-US" sz="2000" kern="0" dirty="0">
                <a:latin typeface="Times New Roman"/>
                <a:ea typeface="+mj-ea"/>
                <a:cs typeface="+mj-cs"/>
              </a:rPr>
              <a:t>To the </a:t>
            </a:r>
            <a:r>
              <a:rPr lang="en-US" sz="2000" kern="0" dirty="0">
                <a:solidFill>
                  <a:srgbClr val="FFC000"/>
                </a:solidFill>
                <a:latin typeface="Times New Roman"/>
                <a:ea typeface="+mj-ea"/>
                <a:cs typeface="+mj-cs"/>
              </a:rPr>
              <a:t>West</a:t>
            </a:r>
            <a:r>
              <a:rPr lang="en-US" sz="2000" kern="0" dirty="0">
                <a:latin typeface="Times New Roman"/>
                <a:ea typeface="+mj-ea"/>
                <a:cs typeface="+mj-cs"/>
              </a:rPr>
              <a:t>, it is adjacent to the </a:t>
            </a:r>
            <a:r>
              <a:rPr lang="en-US" sz="2000" kern="0" dirty="0" err="1">
                <a:solidFill>
                  <a:srgbClr val="FFC000"/>
                </a:solidFill>
                <a:latin typeface="Times New Roman"/>
                <a:ea typeface="+mj-ea"/>
                <a:cs typeface="+mj-cs"/>
              </a:rPr>
              <a:t>Sétif</a:t>
            </a:r>
            <a:r>
              <a:rPr lang="en-US" sz="2000" kern="0" dirty="0">
                <a:solidFill>
                  <a:srgbClr val="FFC000"/>
                </a:solidFill>
                <a:latin typeface="Times New Roman"/>
                <a:ea typeface="+mj-ea"/>
                <a:cs typeface="+mj-cs"/>
              </a:rPr>
              <a:t> region</a:t>
            </a:r>
            <a:r>
              <a:rPr lang="en-US" sz="2000" kern="0" dirty="0">
                <a:latin typeface="Times New Roman"/>
                <a:ea typeface="+mj-ea"/>
                <a:cs typeface="+mj-cs"/>
              </a:rPr>
              <a:t>.</a:t>
            </a:r>
            <a:endParaRPr lang="fr-FR" sz="2000" kern="0" dirty="0">
              <a:latin typeface="Times New Roman"/>
              <a:ea typeface="+mj-ea"/>
              <a:cs typeface="+mj-cs"/>
            </a:endParaRPr>
          </a:p>
          <a:p>
            <a:pPr algn="just">
              <a:lnSpc>
                <a:spcPct val="150000"/>
              </a:lnSpc>
            </a:pPr>
            <a:endParaRPr lang="fr-FR" sz="2000" kern="0" dirty="0">
              <a:latin typeface="Times New Roman"/>
              <a:ea typeface="+mj-ea"/>
              <a:cs typeface="+mj-cs"/>
            </a:endParaRPr>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28</a:t>
            </a:fld>
            <a:endParaRPr lang="fr-BE" dirty="0">
              <a:solidFill>
                <a:srgbClr val="FFFFFF"/>
              </a:solidFill>
            </a:endParaRPr>
          </a:p>
        </p:txBody>
      </p:sp>
      <p:sp>
        <p:nvSpPr>
          <p:cNvPr id="3" name="Rectangle 4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402252286"/>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72008"/>
            <a:ext cx="9036496" cy="6741368"/>
          </a:xfrm>
          <a:prstGeom prst="rect">
            <a:avLst/>
          </a:prstGeom>
          <a:ln>
            <a:solidFill>
              <a:schemeClr val="accent1"/>
            </a:solidFill>
          </a:ln>
        </p:spPr>
        <p:txBody>
          <a:bodyPr/>
          <a:lstStyle/>
          <a:p>
            <a:pPr algn="just">
              <a:lnSpc>
                <a:spcPct val="150000"/>
              </a:lnSpc>
            </a:pPr>
            <a:r>
              <a:rPr lang="en-US" sz="1800" kern="0" dirty="0">
                <a:latin typeface="Times New Roman"/>
                <a:ea typeface="+mj-ea"/>
                <a:cs typeface="+mj-cs"/>
              </a:rPr>
              <a:t>Within this area, there are three significant </a:t>
            </a:r>
            <a:r>
              <a:rPr lang="en-US" sz="1800" kern="0" dirty="0" err="1">
                <a:latin typeface="Times New Roman"/>
                <a:ea typeface="+mj-ea"/>
                <a:cs typeface="+mj-cs"/>
              </a:rPr>
              <a:t>neotectonic</a:t>
            </a:r>
            <a:r>
              <a:rPr lang="en-US" sz="1800" kern="0" dirty="0">
                <a:latin typeface="Times New Roman"/>
                <a:ea typeface="+mj-ea"/>
                <a:cs typeface="+mj-cs"/>
              </a:rPr>
              <a:t> faults that affect the </a:t>
            </a:r>
            <a:r>
              <a:rPr lang="en-US" sz="1800" kern="0" dirty="0" err="1">
                <a:latin typeface="Times New Roman"/>
                <a:ea typeface="+mj-ea"/>
                <a:cs typeface="+mj-cs"/>
              </a:rPr>
              <a:t>plio</a:t>
            </a:r>
            <a:r>
              <a:rPr lang="en-US" sz="1800" kern="0" dirty="0">
                <a:latin typeface="Times New Roman"/>
                <a:ea typeface="+mj-ea"/>
                <a:cs typeface="+mj-cs"/>
              </a:rPr>
              <a:t>-quaternary deposits:</a:t>
            </a:r>
          </a:p>
          <a:p>
            <a:pPr marL="285750" indent="-285750" algn="just">
              <a:lnSpc>
                <a:spcPct val="150000"/>
              </a:lnSpc>
              <a:buFont typeface="Wingdings" panose="05000000000000000000" pitchFamily="2" charset="2"/>
              <a:buChar char="§"/>
            </a:pPr>
            <a:r>
              <a:rPr lang="en-US" sz="1800" kern="0" dirty="0">
                <a:solidFill>
                  <a:srgbClr val="00CC66"/>
                </a:solidFill>
                <a:latin typeface="Times New Roman"/>
                <a:ea typeface="+mj-ea"/>
                <a:cs typeface="+mj-cs"/>
              </a:rPr>
              <a:t>The Ain </a:t>
            </a:r>
            <a:r>
              <a:rPr lang="en-US" sz="1800" kern="0" dirty="0" err="1">
                <a:solidFill>
                  <a:srgbClr val="00CC66"/>
                </a:solidFill>
                <a:latin typeface="Times New Roman"/>
                <a:ea typeface="+mj-ea"/>
                <a:cs typeface="+mj-cs"/>
              </a:rPr>
              <a:t>Smara</a:t>
            </a:r>
            <a:r>
              <a:rPr lang="en-US" sz="1800" kern="0" dirty="0">
                <a:solidFill>
                  <a:srgbClr val="00CC66"/>
                </a:solidFill>
                <a:latin typeface="Times New Roman"/>
                <a:ea typeface="+mj-ea"/>
                <a:cs typeface="+mj-cs"/>
              </a:rPr>
              <a:t> fault</a:t>
            </a:r>
            <a:r>
              <a:rPr lang="en-US" sz="1800" kern="0" dirty="0">
                <a:latin typeface="Times New Roman"/>
                <a:ea typeface="+mj-ea"/>
                <a:cs typeface="+mj-cs"/>
              </a:rPr>
              <a:t>, recognized as active during the Constantine earthquake of October 27, 1985, extends for nearly 30 km.</a:t>
            </a:r>
          </a:p>
          <a:p>
            <a:pPr marL="285750" indent="-285750" algn="just">
              <a:lnSpc>
                <a:spcPct val="150000"/>
              </a:lnSpc>
              <a:buFont typeface="Wingdings" panose="05000000000000000000" pitchFamily="2" charset="2"/>
              <a:buChar char="§"/>
            </a:pPr>
            <a:r>
              <a:rPr lang="en-US" sz="1800" kern="0" dirty="0">
                <a:solidFill>
                  <a:srgbClr val="00CC66"/>
                </a:solidFill>
                <a:latin typeface="Times New Roman"/>
                <a:ea typeface="+mj-ea"/>
                <a:cs typeface="+mj-cs"/>
              </a:rPr>
              <a:t>The North Constantine Fault </a:t>
            </a:r>
            <a:r>
              <a:rPr lang="en-US" sz="1800" kern="0" dirty="0">
                <a:latin typeface="Times New Roman"/>
                <a:ea typeface="+mj-ea"/>
                <a:cs typeface="+mj-cs"/>
              </a:rPr>
              <a:t>(</a:t>
            </a:r>
            <a:r>
              <a:rPr lang="en-US" sz="1800" kern="0" dirty="0" err="1">
                <a:latin typeface="Times New Roman"/>
                <a:ea typeface="+mj-ea"/>
                <a:cs typeface="+mj-cs"/>
              </a:rPr>
              <a:t>M’cid</a:t>
            </a:r>
            <a:r>
              <a:rPr lang="en-US" sz="1800" kern="0" dirty="0">
                <a:latin typeface="Times New Roman"/>
                <a:ea typeface="+mj-ea"/>
                <a:cs typeface="+mj-cs"/>
              </a:rPr>
              <a:t> </a:t>
            </a:r>
            <a:r>
              <a:rPr lang="en-US" sz="1800" kern="0" dirty="0" err="1">
                <a:latin typeface="Times New Roman"/>
                <a:ea typeface="+mj-ea"/>
                <a:cs typeface="+mj-cs"/>
              </a:rPr>
              <a:t>Aicha</a:t>
            </a:r>
            <a:r>
              <a:rPr lang="en-US" sz="1800" kern="0" dirty="0">
                <a:latin typeface="Times New Roman"/>
                <a:ea typeface="+mj-ea"/>
                <a:cs typeface="+mj-cs"/>
              </a:rPr>
              <a:t>-Debar fault), extending for over 80 km.</a:t>
            </a:r>
          </a:p>
          <a:p>
            <a:pPr marL="285750" indent="-285750" algn="just">
              <a:lnSpc>
                <a:spcPct val="150000"/>
              </a:lnSpc>
              <a:buFont typeface="Wingdings" panose="05000000000000000000" pitchFamily="2" charset="2"/>
              <a:buChar char="§"/>
            </a:pPr>
            <a:r>
              <a:rPr lang="en-US" sz="1800" kern="0" dirty="0">
                <a:solidFill>
                  <a:srgbClr val="00CC66"/>
                </a:solidFill>
                <a:latin typeface="Times New Roman"/>
                <a:ea typeface="+mj-ea"/>
                <a:cs typeface="+mj-cs"/>
              </a:rPr>
              <a:t>The </a:t>
            </a:r>
            <a:r>
              <a:rPr lang="en-US" sz="1800" kern="0" dirty="0" err="1">
                <a:solidFill>
                  <a:srgbClr val="00CC66"/>
                </a:solidFill>
                <a:latin typeface="Times New Roman"/>
                <a:ea typeface="+mj-ea"/>
                <a:cs typeface="+mj-cs"/>
              </a:rPr>
              <a:t>Sigus</a:t>
            </a:r>
            <a:r>
              <a:rPr lang="en-US" sz="1800" kern="0" dirty="0">
                <a:solidFill>
                  <a:srgbClr val="00CC66"/>
                </a:solidFill>
                <a:latin typeface="Times New Roman"/>
                <a:ea typeface="+mj-ea"/>
                <a:cs typeface="+mj-cs"/>
              </a:rPr>
              <a:t> fault</a:t>
            </a:r>
            <a:r>
              <a:rPr lang="en-US" sz="1800" kern="0" dirty="0">
                <a:latin typeface="Times New Roman"/>
                <a:ea typeface="+mj-ea"/>
                <a:cs typeface="+mj-cs"/>
              </a:rPr>
              <a:t>, oriented in an east-west direction and with a length of approximately 30 km.</a:t>
            </a: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fr-FR" sz="2000" kern="0" dirty="0">
              <a:latin typeface="Times New Roman"/>
              <a:ea typeface="+mj-ea"/>
              <a:cs typeface="+mj-cs"/>
            </a:endParaRPr>
          </a:p>
          <a:p>
            <a:pPr>
              <a:lnSpc>
                <a:spcPct val="150000"/>
              </a:lnSpc>
            </a:pPr>
            <a:endParaRPr lang="en-US" sz="2000" dirty="0">
              <a:solidFill>
                <a:srgbClr val="FF0000"/>
              </a:solidFill>
            </a:endParaRPr>
          </a:p>
          <a:p>
            <a:pPr>
              <a:lnSpc>
                <a:spcPct val="150000"/>
              </a:lnSpc>
            </a:pPr>
            <a:endParaRPr lang="en-US" sz="2000" dirty="0">
              <a:solidFill>
                <a:srgbClr val="FF0000"/>
              </a:solidFill>
            </a:endParaRPr>
          </a:p>
          <a:p>
            <a:pPr>
              <a:lnSpc>
                <a:spcPct val="150000"/>
              </a:lnSpc>
            </a:pPr>
            <a:endParaRPr lang="en-US" sz="2000" dirty="0">
              <a:solidFill>
                <a:srgbClr val="FF0000"/>
              </a:solidFill>
            </a:endParaRPr>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29</a:t>
            </a:fld>
            <a:endParaRPr lang="fr-BE" dirty="0">
              <a:solidFill>
                <a:srgbClr val="FFFFFF"/>
              </a:solidFill>
            </a:endParaRPr>
          </a:p>
        </p:txBody>
      </p:sp>
      <p:sp>
        <p:nvSpPr>
          <p:cNvPr id="3" name="Rectangle 4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4045" y="2703386"/>
            <a:ext cx="4608512" cy="372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136220"/>
          <p:cNvPicPr/>
          <p:nvPr/>
        </p:nvPicPr>
        <p:blipFill>
          <a:blip r:embed="rId4">
            <a:extLst>
              <a:ext uri="{28A0092B-C50C-407E-A947-70E740481C1C}">
                <a14:useLocalDpi xmlns:a14="http://schemas.microsoft.com/office/drawing/2010/main" val="0"/>
              </a:ext>
            </a:extLst>
          </a:blip>
          <a:stretch>
            <a:fillRect/>
          </a:stretch>
        </p:blipFill>
        <p:spPr>
          <a:xfrm>
            <a:off x="4864857" y="2703386"/>
            <a:ext cx="4032448" cy="3724798"/>
          </a:xfrm>
          <a:prstGeom prst="rect">
            <a:avLst/>
          </a:prstGeom>
        </p:spPr>
      </p:pic>
    </p:spTree>
    <p:extLst>
      <p:ext uri="{BB962C8B-B14F-4D97-AF65-F5344CB8AC3E}">
        <p14:creationId xmlns:p14="http://schemas.microsoft.com/office/powerpoint/2010/main" val="2285437589"/>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264696"/>
          </a:xfrm>
          <a:prstGeom prst="rect">
            <a:avLst/>
          </a:prstGeom>
          <a:ln>
            <a:solidFill>
              <a:schemeClr val="accent1"/>
            </a:solidFill>
          </a:ln>
        </p:spPr>
        <p:txBody>
          <a:bodyPr/>
          <a:lstStyle/>
          <a:p>
            <a:pPr>
              <a:lnSpc>
                <a:spcPct val="150000"/>
              </a:lnSpc>
              <a:defRPr/>
            </a:pPr>
            <a:r>
              <a:rPr lang="fr-FR" sz="2400" kern="0" dirty="0">
                <a:solidFill>
                  <a:srgbClr val="FFFF00"/>
                </a:solidFill>
                <a:latin typeface="Times New Roman"/>
                <a:ea typeface="+mj-ea"/>
                <a:cs typeface="+mj-cs"/>
              </a:rPr>
              <a:t>4. </a:t>
            </a:r>
            <a:r>
              <a:rPr lang="fr-FR" sz="2400" kern="0" dirty="0" err="1">
                <a:solidFill>
                  <a:srgbClr val="FFFF00"/>
                </a:solidFill>
                <a:latin typeface="Times New Roman"/>
                <a:ea typeface="+mj-ea"/>
                <a:cs typeface="+mj-cs"/>
              </a:rPr>
              <a:t>Chapter</a:t>
            </a:r>
            <a:r>
              <a:rPr lang="fr-FR" sz="2400" kern="0" dirty="0">
                <a:solidFill>
                  <a:srgbClr val="FFFF00"/>
                </a:solidFill>
                <a:latin typeface="Times New Roman"/>
                <a:ea typeface="+mj-ea"/>
                <a:cs typeface="+mj-cs"/>
              </a:rPr>
              <a:t> 4:  Classification </a:t>
            </a:r>
            <a:r>
              <a:rPr lang="fr-FR" sz="2400" kern="0" dirty="0" err="1">
                <a:solidFill>
                  <a:srgbClr val="FFFF00"/>
                </a:solidFill>
                <a:latin typeface="Times New Roman"/>
                <a:ea typeface="+mj-ea"/>
                <a:cs typeface="+mj-cs"/>
              </a:rPr>
              <a:t>Criteria</a:t>
            </a:r>
            <a:r>
              <a:rPr lang="fr-FR" sz="2400" kern="0" dirty="0">
                <a:solidFill>
                  <a:srgbClr val="FFFF00"/>
                </a:solidFill>
                <a:latin typeface="Times New Roman"/>
                <a:ea typeface="+mj-ea"/>
                <a:cs typeface="+mj-cs"/>
              </a:rPr>
              <a:t> (1 Week)</a:t>
            </a:r>
          </a:p>
          <a:p>
            <a:pPr marL="342900" indent="-342900">
              <a:lnSpc>
                <a:spcPct val="150000"/>
              </a:lnSpc>
              <a:buFont typeface="Wingdings" panose="05000000000000000000" pitchFamily="2" charset="2"/>
              <a:buChar char="ü"/>
              <a:defRPr/>
            </a:pPr>
            <a:r>
              <a:rPr lang="fr-FR" sz="2400" kern="0" dirty="0" err="1">
                <a:solidFill>
                  <a:srgbClr val="FFC000"/>
                </a:solidFill>
                <a:latin typeface="Times New Roman"/>
                <a:ea typeface="+mj-ea"/>
                <a:cs typeface="+mj-cs"/>
              </a:rPr>
              <a:t>Seismic</a:t>
            </a:r>
            <a:r>
              <a:rPr lang="fr-FR" sz="2400" kern="0" dirty="0">
                <a:solidFill>
                  <a:srgbClr val="FFC000"/>
                </a:solidFill>
                <a:latin typeface="Times New Roman"/>
                <a:ea typeface="+mj-ea"/>
                <a:cs typeface="+mj-cs"/>
              </a:rPr>
              <a:t> Zones - Zone-</a:t>
            </a:r>
            <a:r>
              <a:rPr lang="fr-FR" sz="2400" kern="0" dirty="0" err="1">
                <a:solidFill>
                  <a:srgbClr val="FFC000"/>
                </a:solidFill>
                <a:latin typeface="Times New Roman"/>
                <a:ea typeface="+mj-ea"/>
                <a:cs typeface="+mj-cs"/>
              </a:rPr>
              <a:t>specific</a:t>
            </a:r>
            <a:r>
              <a:rPr lang="fr-FR" sz="2400" kern="0" dirty="0">
                <a:solidFill>
                  <a:srgbClr val="FFC000"/>
                </a:solidFill>
                <a:latin typeface="Times New Roman"/>
                <a:ea typeface="+mj-ea"/>
                <a:cs typeface="+mj-cs"/>
              </a:rPr>
              <a:t> </a:t>
            </a:r>
            <a:r>
              <a:rPr lang="fr-FR" sz="2400" kern="0" dirty="0" err="1">
                <a:solidFill>
                  <a:srgbClr val="FFC000"/>
                </a:solidFill>
                <a:latin typeface="Times New Roman"/>
                <a:ea typeface="+mj-ea"/>
                <a:cs typeface="+mj-cs"/>
              </a:rPr>
              <a:t>Acceleration</a:t>
            </a:r>
            <a:r>
              <a:rPr lang="fr-FR" sz="2400" kern="0" dirty="0">
                <a:solidFill>
                  <a:srgbClr val="FFC000"/>
                </a:solidFill>
                <a:latin typeface="Times New Roman"/>
                <a:ea typeface="+mj-ea"/>
                <a:cs typeface="+mj-cs"/>
              </a:rPr>
              <a:t> Coefficient</a:t>
            </a:r>
          </a:p>
          <a:p>
            <a:pPr marL="342900" indent="-342900">
              <a:lnSpc>
                <a:spcPct val="150000"/>
              </a:lnSpc>
              <a:buFont typeface="Wingdings" panose="05000000000000000000" pitchFamily="2" charset="2"/>
              <a:buChar char="ü"/>
              <a:defRPr/>
            </a:pPr>
            <a:r>
              <a:rPr lang="fr-FR" sz="2000" kern="0" dirty="0">
                <a:solidFill>
                  <a:srgbClr val="FFC000"/>
                </a:solidFill>
                <a:latin typeface="Times New Roman"/>
                <a:ea typeface="+mj-ea"/>
                <a:cs typeface="+mj-cs"/>
              </a:rPr>
              <a:t>Structures by Importance </a:t>
            </a:r>
            <a:r>
              <a:rPr lang="fr-FR" sz="2000" kern="0" dirty="0" err="1">
                <a:solidFill>
                  <a:srgbClr val="FFC000"/>
                </a:solidFill>
                <a:latin typeface="Times New Roman"/>
                <a:ea typeface="+mj-ea"/>
                <a:cs typeface="+mj-cs"/>
              </a:rPr>
              <a:t>Level</a:t>
            </a:r>
            <a:endParaRPr lang="fr-FR" sz="2000" kern="0" dirty="0">
              <a:solidFill>
                <a:srgbClr val="FFC000"/>
              </a:solidFill>
              <a:latin typeface="Times New Roman"/>
              <a:ea typeface="+mj-ea"/>
              <a:cs typeface="+mj-cs"/>
            </a:endParaRPr>
          </a:p>
          <a:p>
            <a:pPr marL="342900" indent="-342900">
              <a:buFont typeface="Wingdings" panose="05000000000000000000" pitchFamily="2" charset="2"/>
              <a:buChar char="ü"/>
              <a:defRPr/>
            </a:pPr>
            <a:r>
              <a:rPr lang="fr-FR" sz="2000" kern="0" dirty="0">
                <a:solidFill>
                  <a:srgbClr val="FFC000"/>
                </a:solidFill>
                <a:latin typeface="Times New Roman"/>
                <a:ea typeface="+mj-ea"/>
                <a:cs typeface="+mj-cs"/>
              </a:rPr>
              <a:t> Site Locations - </a:t>
            </a:r>
            <a:r>
              <a:rPr lang="fr-FR" sz="2000" kern="0" dirty="0" err="1">
                <a:solidFill>
                  <a:srgbClr val="FFC000"/>
                </a:solidFill>
                <a:latin typeface="Times New Roman"/>
                <a:ea typeface="+mj-ea"/>
                <a:cs typeface="+mj-cs"/>
              </a:rPr>
              <a:t>Average</a:t>
            </a:r>
            <a:r>
              <a:rPr lang="fr-FR" sz="2000" kern="0" dirty="0">
                <a:solidFill>
                  <a:srgbClr val="FFC000"/>
                </a:solidFill>
                <a:latin typeface="Times New Roman"/>
                <a:ea typeface="+mj-ea"/>
                <a:cs typeface="+mj-cs"/>
              </a:rPr>
              <a:t> Dynamic Amplification Factor</a:t>
            </a:r>
          </a:p>
          <a:p>
            <a:pPr marL="342900" indent="-342900">
              <a:buFont typeface="Wingdings" panose="05000000000000000000" pitchFamily="2" charset="2"/>
              <a:buChar char="ü"/>
              <a:defRPr/>
            </a:pPr>
            <a:r>
              <a:rPr lang="en-US" sz="2000" kern="0" dirty="0">
                <a:solidFill>
                  <a:srgbClr val="FFC000"/>
                </a:solidFill>
                <a:latin typeface="Times New Roman"/>
                <a:ea typeface="+mj-ea"/>
                <a:cs typeface="+mj-cs"/>
              </a:rPr>
              <a:t>Bracing Systems - Global Behavior Coefficient of the Structure"</a:t>
            </a:r>
          </a:p>
          <a:p>
            <a:pPr>
              <a:lnSpc>
                <a:spcPct val="150000"/>
              </a:lnSpc>
              <a:defRPr/>
            </a:pPr>
            <a:r>
              <a:rPr lang="fr-FR" sz="2400" kern="0" dirty="0">
                <a:solidFill>
                  <a:srgbClr val="FFFF00"/>
                </a:solidFill>
                <a:latin typeface="Times New Roman"/>
                <a:ea typeface="+mj-ea"/>
                <a:cs typeface="+mj-cs"/>
              </a:rPr>
              <a:t>5. </a:t>
            </a:r>
            <a:r>
              <a:rPr lang="fr-FR" sz="2400" kern="0" dirty="0" err="1">
                <a:solidFill>
                  <a:srgbClr val="FFFF00"/>
                </a:solidFill>
                <a:latin typeface="Times New Roman"/>
                <a:ea typeface="+mj-ea"/>
                <a:cs typeface="+mj-cs"/>
              </a:rPr>
              <a:t>Chapter</a:t>
            </a:r>
            <a:r>
              <a:rPr lang="fr-FR" sz="2400" kern="0" dirty="0">
                <a:solidFill>
                  <a:srgbClr val="FFFF00"/>
                </a:solidFill>
                <a:latin typeface="Times New Roman"/>
                <a:ea typeface="+mj-ea"/>
                <a:cs typeface="+mj-cs"/>
              </a:rPr>
              <a:t> 05</a:t>
            </a:r>
            <a:r>
              <a:rPr lang="fr-FR" sz="2000" kern="0" dirty="0">
                <a:solidFill>
                  <a:srgbClr val="FFFF00"/>
                </a:solidFill>
                <a:latin typeface="Times New Roman"/>
              </a:rPr>
              <a:t>:</a:t>
            </a:r>
            <a:r>
              <a:rPr lang="en-US" sz="2000" kern="0" dirty="0">
                <a:solidFill>
                  <a:srgbClr val="FFFF00"/>
                </a:solidFill>
                <a:latin typeface="Times New Roman"/>
              </a:rPr>
              <a:t>Calculation Rules for Seismic Force - Equivalent Static Method (3 Weeks</a:t>
            </a:r>
            <a:r>
              <a:rPr lang="fr-FR" sz="2000" kern="0" dirty="0">
                <a:solidFill>
                  <a:srgbClr val="FFFF00"/>
                </a:solidFill>
                <a:latin typeface="Times New Roman"/>
              </a:rPr>
              <a:t>)</a:t>
            </a:r>
          </a:p>
          <a:p>
            <a:pPr marL="342900" indent="-342900">
              <a:lnSpc>
                <a:spcPct val="150000"/>
              </a:lnSpc>
              <a:buFont typeface="Wingdings" panose="05000000000000000000" pitchFamily="2" charset="2"/>
              <a:buChar char="ü"/>
              <a:defRPr/>
            </a:pPr>
            <a:r>
              <a:rPr lang="fr-FR" sz="2000" kern="0" dirty="0">
                <a:solidFill>
                  <a:srgbClr val="FFC000"/>
                </a:solidFill>
                <a:latin typeface="Times New Roman"/>
              </a:rPr>
              <a:t>Application Conditions - </a:t>
            </a:r>
            <a:r>
              <a:rPr lang="fr-FR" sz="2000" kern="0" dirty="0" err="1">
                <a:solidFill>
                  <a:srgbClr val="FFC000"/>
                </a:solidFill>
                <a:latin typeface="Times New Roman"/>
              </a:rPr>
              <a:t>Principle</a:t>
            </a:r>
            <a:r>
              <a:rPr lang="fr-FR" sz="2000" kern="0" dirty="0">
                <a:solidFill>
                  <a:srgbClr val="FFC000"/>
                </a:solidFill>
                <a:latin typeface="Times New Roman"/>
              </a:rPr>
              <a:t> – Modeling</a:t>
            </a:r>
          </a:p>
          <a:p>
            <a:pPr marL="342900" indent="-342900" algn="just">
              <a:lnSpc>
                <a:spcPct val="150000"/>
              </a:lnSpc>
              <a:buFont typeface="Wingdings" panose="05000000000000000000" pitchFamily="2" charset="2"/>
              <a:buChar char="ü"/>
              <a:defRPr/>
            </a:pPr>
            <a:r>
              <a:rPr lang="fr-FR" sz="2000" kern="0" dirty="0">
                <a:solidFill>
                  <a:srgbClr val="FFC000"/>
                </a:solidFill>
                <a:latin typeface="Times New Roman"/>
              </a:rPr>
              <a:t> </a:t>
            </a:r>
            <a:r>
              <a:rPr lang="en-US" sz="2000" kern="0" dirty="0">
                <a:solidFill>
                  <a:srgbClr val="FFC000"/>
                </a:solidFill>
                <a:latin typeface="Times New Roman"/>
              </a:rPr>
              <a:t>Calculation of Total Seismic Force - Distribution of Seismic Force along Height (Floors)</a:t>
            </a:r>
          </a:p>
          <a:p>
            <a:pPr marL="342900" indent="-342900">
              <a:lnSpc>
                <a:spcPct val="150000"/>
              </a:lnSpc>
              <a:buFont typeface="Wingdings" panose="05000000000000000000" pitchFamily="2" charset="2"/>
              <a:buChar char="ü"/>
              <a:defRPr/>
            </a:pPr>
            <a:r>
              <a:rPr lang="fr-FR" sz="2000" kern="0" dirty="0" err="1">
                <a:solidFill>
                  <a:srgbClr val="FFC000"/>
                </a:solidFill>
                <a:latin typeface="Times New Roman"/>
              </a:rPr>
              <a:t>Accidental</a:t>
            </a:r>
            <a:r>
              <a:rPr lang="fr-FR" sz="2000" kern="0" dirty="0">
                <a:solidFill>
                  <a:srgbClr val="FFC000"/>
                </a:solidFill>
                <a:latin typeface="Times New Roman"/>
              </a:rPr>
              <a:t> </a:t>
            </a:r>
            <a:r>
              <a:rPr lang="fr-FR" sz="2000" kern="0" dirty="0" err="1">
                <a:solidFill>
                  <a:srgbClr val="FFC000"/>
                </a:solidFill>
                <a:latin typeface="Times New Roman"/>
              </a:rPr>
              <a:t>Torsional</a:t>
            </a:r>
            <a:r>
              <a:rPr lang="fr-FR" sz="2000" kern="0" dirty="0">
                <a:solidFill>
                  <a:srgbClr val="FFC000"/>
                </a:solidFill>
                <a:latin typeface="Times New Roman"/>
              </a:rPr>
              <a:t> </a:t>
            </a:r>
            <a:r>
              <a:rPr lang="fr-FR" sz="2000" kern="0" dirty="0" err="1">
                <a:solidFill>
                  <a:srgbClr val="FFC000"/>
                </a:solidFill>
                <a:latin typeface="Times New Roman"/>
              </a:rPr>
              <a:t>Effects</a:t>
            </a:r>
            <a:endParaRPr lang="fr-FR" sz="2000" kern="0" dirty="0">
              <a:solidFill>
                <a:srgbClr val="FFC000"/>
              </a:solidFill>
              <a:latin typeface="Times New Roman"/>
            </a:endParaRPr>
          </a:p>
          <a:p>
            <a:pPr marL="342900" indent="-342900">
              <a:lnSpc>
                <a:spcPct val="150000"/>
              </a:lnSpc>
              <a:buFont typeface="Wingdings" panose="05000000000000000000" pitchFamily="2" charset="2"/>
              <a:buChar char="ü"/>
              <a:defRPr/>
            </a:pPr>
            <a:r>
              <a:rPr lang="en-US" sz="2000" kern="0" dirty="0">
                <a:solidFill>
                  <a:srgbClr val="FFC000"/>
                </a:solidFill>
                <a:latin typeface="Times New Roman"/>
              </a:rPr>
              <a:t>Horizontal Distribution of Seismic Forces to Bracing Elements</a:t>
            </a:r>
            <a:r>
              <a:rPr lang="fr-FR" sz="2000" kern="0" dirty="0">
                <a:solidFill>
                  <a:srgbClr val="FFC000"/>
                </a:solidFill>
                <a:latin typeface="Times New Roman"/>
              </a:rPr>
              <a:t> </a:t>
            </a:r>
          </a:p>
          <a:p>
            <a:pPr marL="342900" indent="-342900">
              <a:lnSpc>
                <a:spcPct val="150000"/>
              </a:lnSpc>
              <a:buFont typeface="Wingdings" panose="05000000000000000000" pitchFamily="2" charset="2"/>
              <a:buChar char="ü"/>
              <a:defRPr/>
            </a:pPr>
            <a:r>
              <a:rPr lang="fr-FR" sz="2000" kern="0" dirty="0" err="1">
                <a:solidFill>
                  <a:srgbClr val="FFC000"/>
                </a:solidFill>
                <a:latin typeface="Times New Roman"/>
              </a:rPr>
              <a:t>Safety</a:t>
            </a:r>
            <a:r>
              <a:rPr lang="fr-FR" sz="2000" kern="0" dirty="0">
                <a:solidFill>
                  <a:srgbClr val="FFC000"/>
                </a:solidFill>
                <a:latin typeface="Times New Roman"/>
              </a:rPr>
              <a:t> Justification - </a:t>
            </a:r>
            <a:r>
              <a:rPr lang="fr-FR" sz="2000" kern="0" dirty="0" err="1">
                <a:solidFill>
                  <a:srgbClr val="FFC000"/>
                </a:solidFill>
                <a:latin typeface="Times New Roman"/>
              </a:rPr>
              <a:t>Load</a:t>
            </a:r>
            <a:r>
              <a:rPr lang="fr-FR" sz="2000" kern="0" dirty="0">
                <a:solidFill>
                  <a:srgbClr val="FFC000"/>
                </a:solidFill>
                <a:latin typeface="Times New Roman"/>
              </a:rPr>
              <a:t> Combinations</a:t>
            </a:r>
            <a:endParaRPr lang="fr-FR" sz="2000" kern="0" dirty="0">
              <a:solidFill>
                <a:srgbClr val="FFFF00"/>
              </a:solidFill>
              <a:latin typeface="Times New Roman"/>
              <a:ea typeface="+mj-ea"/>
              <a:cs typeface="+mj-cs"/>
            </a:endParaRPr>
          </a:p>
          <a:p>
            <a:pPr algn="just">
              <a:lnSpc>
                <a:spcPct val="150000"/>
              </a:lnSpc>
              <a:defRPr/>
            </a:pPr>
            <a:endParaRPr lang="fr-FR" sz="2000" kern="0" dirty="0">
              <a:solidFill>
                <a:srgbClr val="FFFF00"/>
              </a:solidFill>
              <a:latin typeface="Times New Roman"/>
              <a:ea typeface="+mj-ea"/>
              <a:cs typeface="+mj-cs"/>
            </a:endParaRPr>
          </a:p>
          <a:p>
            <a:pPr algn="just">
              <a:lnSpc>
                <a:spcPct val="150000"/>
              </a:lnSpc>
              <a:defRPr/>
            </a:pPr>
            <a:endParaRPr lang="fr-FR" sz="2000" kern="0" dirty="0">
              <a:solidFill>
                <a:srgbClr val="FFFF00"/>
              </a:solidFill>
              <a:latin typeface="Times New Roman"/>
              <a:ea typeface="+mj-ea"/>
              <a:cs typeface="+mj-cs"/>
            </a:endParaRPr>
          </a:p>
        </p:txBody>
      </p:sp>
      <p:sp>
        <p:nvSpPr>
          <p:cNvPr id="3" name="Rectangle 2"/>
          <p:cNvSpPr/>
          <p:nvPr/>
        </p:nvSpPr>
        <p:spPr>
          <a:xfrm>
            <a:off x="428596" y="44624"/>
            <a:ext cx="7286676" cy="523220"/>
          </a:xfrm>
          <a:prstGeom prst="rect">
            <a:avLst/>
          </a:prstGeom>
        </p:spPr>
        <p:txBody>
          <a:bodyPr wrap="square">
            <a:spAutoFit/>
          </a:bodyPr>
          <a:lstStyle/>
          <a:p>
            <a:pPr algn="ctr" fontAlgn="auto">
              <a:spcBef>
                <a:spcPts val="0"/>
              </a:spcBef>
              <a:spcAft>
                <a:spcPts val="0"/>
              </a:spcAft>
            </a:pPr>
            <a:r>
              <a:rPr lang="fr-FR" sz="2800" dirty="0">
                <a:solidFill>
                  <a:srgbClr val="FF9900">
                    <a:lumMod val="60000"/>
                    <a:lumOff val="40000"/>
                  </a:srgbClr>
                </a:solidFill>
              </a:rPr>
              <a:t>I.1. COURSE PROGRAM:</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3</a:t>
            </a:fld>
            <a:endParaRPr lang="fr-BE" dirty="0">
              <a:solidFill>
                <a:srgbClr val="FFFFFF"/>
              </a:solidFill>
            </a:endParaRPr>
          </a:p>
        </p:txBody>
      </p:sp>
    </p:spTree>
    <p:extLst>
      <p:ext uri="{BB962C8B-B14F-4D97-AF65-F5344CB8AC3E}">
        <p14:creationId xmlns:p14="http://schemas.microsoft.com/office/powerpoint/2010/main" val="2113197030"/>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72008"/>
            <a:ext cx="9001000" cy="6785992"/>
          </a:xfrm>
          <a:prstGeom prst="rect">
            <a:avLst/>
          </a:prstGeom>
          <a:ln>
            <a:solidFill>
              <a:schemeClr val="accent1"/>
            </a:solidFill>
          </a:ln>
        </p:spPr>
        <p:txBody>
          <a:bodyPr/>
          <a:lstStyle/>
          <a:p>
            <a:pPr algn="just">
              <a:lnSpc>
                <a:spcPct val="150000"/>
              </a:lnSpc>
            </a:pPr>
            <a:r>
              <a:rPr lang="en-US" sz="2000" dirty="0"/>
              <a:t>In this area, there have been three historical earthquakes with a return period of </a:t>
            </a:r>
            <a:r>
              <a:rPr lang="en-US" sz="2000" dirty="0">
                <a:solidFill>
                  <a:srgbClr val="00CC66"/>
                </a:solidFill>
              </a:rPr>
              <a:t>39</a:t>
            </a:r>
            <a:r>
              <a:rPr lang="en-US" sz="2000" dirty="0"/>
              <a:t> </a:t>
            </a:r>
            <a:r>
              <a:rPr lang="en-US" sz="2000" dirty="0">
                <a:solidFill>
                  <a:srgbClr val="00CC66"/>
                </a:solidFill>
              </a:rPr>
              <a:t>years</a:t>
            </a:r>
            <a:r>
              <a:rPr lang="en-US" sz="2000" dirty="0"/>
              <a:t>. These earthquakes are as follows:</a:t>
            </a:r>
          </a:p>
          <a:p>
            <a:pPr algn="just">
              <a:lnSpc>
                <a:spcPct val="150000"/>
              </a:lnSpc>
            </a:pPr>
            <a:r>
              <a:rPr lang="en-US" sz="2000" dirty="0"/>
              <a:t>The earthquake on </a:t>
            </a:r>
            <a:r>
              <a:rPr lang="en-US" sz="2000" dirty="0">
                <a:solidFill>
                  <a:srgbClr val="00CC66"/>
                </a:solidFill>
              </a:rPr>
              <a:t>August 4, 1908</a:t>
            </a:r>
            <a:r>
              <a:rPr lang="en-US" sz="2000" dirty="0"/>
              <a:t>, with a magnitude of </a:t>
            </a:r>
            <a:r>
              <a:rPr lang="en-US" sz="2000" dirty="0" err="1">
                <a:solidFill>
                  <a:srgbClr val="00CC66"/>
                </a:solidFill>
              </a:rPr>
              <a:t>Ms</a:t>
            </a:r>
            <a:r>
              <a:rPr lang="en-US" sz="2000" dirty="0">
                <a:solidFill>
                  <a:srgbClr val="00CC66"/>
                </a:solidFill>
              </a:rPr>
              <a:t>=5.2</a:t>
            </a:r>
            <a:r>
              <a:rPr lang="en-US" sz="2000" dirty="0"/>
              <a:t>.</a:t>
            </a:r>
          </a:p>
          <a:p>
            <a:pPr algn="just">
              <a:lnSpc>
                <a:spcPct val="150000"/>
              </a:lnSpc>
            </a:pPr>
            <a:r>
              <a:rPr lang="en-US" sz="2000" dirty="0"/>
              <a:t>The earthquake on </a:t>
            </a:r>
            <a:r>
              <a:rPr lang="en-US" sz="2000" dirty="0">
                <a:solidFill>
                  <a:srgbClr val="00CC66"/>
                </a:solidFill>
              </a:rPr>
              <a:t>August 6, 1947</a:t>
            </a:r>
            <a:r>
              <a:rPr lang="en-US" sz="2000" dirty="0"/>
              <a:t>, with a magnitude of </a:t>
            </a:r>
            <a:r>
              <a:rPr lang="en-US" sz="2000" dirty="0" err="1">
                <a:solidFill>
                  <a:srgbClr val="00CC66"/>
                </a:solidFill>
              </a:rPr>
              <a:t>Ms</a:t>
            </a:r>
            <a:r>
              <a:rPr lang="en-US" sz="2000" dirty="0">
                <a:solidFill>
                  <a:srgbClr val="00CC66"/>
                </a:solidFill>
              </a:rPr>
              <a:t>=5.0.</a:t>
            </a:r>
          </a:p>
          <a:p>
            <a:pPr algn="just">
              <a:lnSpc>
                <a:spcPct val="150000"/>
              </a:lnSpc>
            </a:pPr>
            <a:r>
              <a:rPr lang="en-US" sz="2000" dirty="0"/>
              <a:t>The earthquake on </a:t>
            </a:r>
            <a:r>
              <a:rPr lang="en-US" sz="2000" dirty="0">
                <a:solidFill>
                  <a:srgbClr val="00CC66"/>
                </a:solidFill>
              </a:rPr>
              <a:t>October 27, 1985</a:t>
            </a:r>
            <a:r>
              <a:rPr lang="en-US" sz="2000" dirty="0"/>
              <a:t>, with a magnitude of </a:t>
            </a:r>
            <a:r>
              <a:rPr lang="en-US" sz="2000" dirty="0" err="1">
                <a:solidFill>
                  <a:srgbClr val="00CC66"/>
                </a:solidFill>
              </a:rPr>
              <a:t>Ms</a:t>
            </a:r>
            <a:r>
              <a:rPr lang="en-US" sz="2000" dirty="0">
                <a:solidFill>
                  <a:srgbClr val="00CC66"/>
                </a:solidFill>
              </a:rPr>
              <a:t>=6.0.</a:t>
            </a:r>
            <a:endParaRPr lang="fr-FR" sz="2000" dirty="0">
              <a:solidFill>
                <a:srgbClr val="00CC66"/>
              </a:solidFill>
            </a:endParaRPr>
          </a:p>
          <a:p>
            <a:pPr algn="just">
              <a:lnSpc>
                <a:spcPct val="150000"/>
              </a:lnSpc>
            </a:pPr>
            <a:endParaRPr lang="fr-FR" sz="20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30</a:t>
            </a:fld>
            <a:endParaRPr lang="fr-BE" dirty="0">
              <a:solidFill>
                <a:srgbClr val="FFFF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2518116"/>
            <a:ext cx="7966881" cy="422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564643"/>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72008"/>
            <a:ext cx="9108504" cy="6785992"/>
          </a:xfrm>
          <a:prstGeom prst="rect">
            <a:avLst/>
          </a:prstGeom>
          <a:ln>
            <a:solidFill>
              <a:schemeClr val="accent1"/>
            </a:solidFill>
          </a:ln>
        </p:spPr>
        <p:txBody>
          <a:bodyPr/>
          <a:lstStyle/>
          <a:p>
            <a:pPr algn="just">
              <a:lnSpc>
                <a:spcPct val="150000"/>
              </a:lnSpc>
            </a:pPr>
            <a:r>
              <a:rPr lang="en-US" sz="1800" dirty="0">
                <a:solidFill>
                  <a:srgbClr val="FFC000"/>
                </a:solidFill>
              </a:rPr>
              <a:t>Recent Seismic Activity in the Mila Region: </a:t>
            </a:r>
            <a:r>
              <a:rPr lang="en-US" sz="1800" dirty="0"/>
              <a:t>Analysis of seismic activity in this area has revealed that it is concentrated at the following levels:</a:t>
            </a:r>
          </a:p>
          <a:p>
            <a:pPr marL="342900" indent="-342900" algn="just">
              <a:lnSpc>
                <a:spcPct val="150000"/>
              </a:lnSpc>
              <a:buAutoNum type="alphaLcParenR"/>
            </a:pPr>
            <a:r>
              <a:rPr lang="en-US" sz="1800" dirty="0">
                <a:solidFill>
                  <a:srgbClr val="92D050"/>
                </a:solidFill>
              </a:rPr>
              <a:t>The region around the Hammam </a:t>
            </a:r>
            <a:r>
              <a:rPr lang="en-US" sz="1800" dirty="0" err="1">
                <a:solidFill>
                  <a:srgbClr val="92D050"/>
                </a:solidFill>
              </a:rPr>
              <a:t>Grouz</a:t>
            </a:r>
            <a:r>
              <a:rPr lang="en-US" sz="1800" dirty="0">
                <a:solidFill>
                  <a:srgbClr val="92D050"/>
                </a:solidFill>
              </a:rPr>
              <a:t> Dam (Mila Basin): </a:t>
            </a:r>
            <a:r>
              <a:rPr lang="en-US" sz="1800" dirty="0"/>
              <a:t>Seismic activity is concentrated to the west of the dam. This dam, initially with a capacity of 45 million cubic meters, experienced degradation starting from the year 2003, leading to significant water leakage exceeding 200 liters per second. </a:t>
            </a:r>
          </a:p>
          <a:p>
            <a:pPr algn="just">
              <a:lnSpc>
                <a:spcPct val="150000"/>
              </a:lnSpc>
            </a:pPr>
            <a:r>
              <a:rPr lang="en-US" sz="1800" dirty="0"/>
              <a:t>The seismic activity in this zone could be considered</a:t>
            </a:r>
          </a:p>
          <a:p>
            <a:pPr algn="just">
              <a:lnSpc>
                <a:spcPct val="150000"/>
              </a:lnSpc>
            </a:pPr>
            <a:r>
              <a:rPr lang="en-US" sz="1800" dirty="0"/>
              <a:t>of low magnitude, with Md ≤ 3.5. It might be related to</a:t>
            </a:r>
          </a:p>
          <a:p>
            <a:pPr algn="just">
              <a:lnSpc>
                <a:spcPct val="150000"/>
              </a:lnSpc>
            </a:pPr>
            <a:r>
              <a:rPr lang="en-US" sz="1800" dirty="0"/>
              <a:t> the leakage at the </a:t>
            </a:r>
            <a:r>
              <a:rPr lang="en-US" sz="1800" dirty="0" err="1"/>
              <a:t>Grouz</a:t>
            </a:r>
            <a:r>
              <a:rPr lang="en-US" sz="1800" dirty="0"/>
              <a:t> Dam. It was observed that </a:t>
            </a:r>
          </a:p>
          <a:p>
            <a:pPr algn="just">
              <a:lnSpc>
                <a:spcPct val="150000"/>
              </a:lnSpc>
            </a:pPr>
            <a:r>
              <a:rPr lang="en-US" sz="1800" dirty="0"/>
              <a:t>the first event was detected in 2003 with a magnitude </a:t>
            </a:r>
          </a:p>
          <a:p>
            <a:pPr algn="just">
              <a:lnSpc>
                <a:spcPct val="150000"/>
              </a:lnSpc>
            </a:pPr>
            <a:r>
              <a:rPr lang="en-US" sz="1800" dirty="0"/>
              <a:t>of 1.7, coinciding with the initial leakages. The number</a:t>
            </a:r>
          </a:p>
          <a:p>
            <a:pPr algn="just">
              <a:lnSpc>
                <a:spcPct val="150000"/>
              </a:lnSpc>
            </a:pPr>
            <a:r>
              <a:rPr lang="en-US" sz="1800" dirty="0"/>
              <a:t> of events then notably increased from the year 2007.</a:t>
            </a:r>
          </a:p>
          <a:p>
            <a:pPr algn="just">
              <a:lnSpc>
                <a:spcPct val="150000"/>
              </a:lnSpc>
            </a:pPr>
            <a:r>
              <a:rPr lang="en-US" sz="1800" dirty="0">
                <a:solidFill>
                  <a:srgbClr val="92D050"/>
                </a:solidFill>
              </a:rPr>
              <a:t>The northern region of Constantine: </a:t>
            </a:r>
            <a:r>
              <a:rPr lang="en-US" sz="1800" dirty="0"/>
              <a:t>This zone of faults extends for more than 80 km, from Djebel </a:t>
            </a:r>
            <a:r>
              <a:rPr lang="en-US" sz="1800" dirty="0" err="1"/>
              <a:t>M’cid</a:t>
            </a:r>
            <a:r>
              <a:rPr lang="en-US" sz="1800" dirty="0"/>
              <a:t> </a:t>
            </a:r>
            <a:r>
              <a:rPr lang="en-US" sz="1800" dirty="0" err="1"/>
              <a:t>Aicha</a:t>
            </a:r>
            <a:r>
              <a:rPr lang="en-US" sz="1800" dirty="0"/>
              <a:t> in the west to Djebel Debar in the north of Guelma. The seismic activity around this fault is characterized by low magnitudes. To the west of this fault lies the largest dam in Algeria, the Beni Haroun Dam.</a:t>
            </a:r>
          </a:p>
          <a:p>
            <a:pPr algn="just">
              <a:lnSpc>
                <a:spcPct val="150000"/>
              </a:lnSpc>
            </a:pPr>
            <a:endParaRPr lang="en-US" sz="1800" dirty="0">
              <a:solidFill>
                <a:srgbClr val="92D050"/>
              </a:solidFill>
            </a:endParaRPr>
          </a:p>
          <a:p>
            <a:pPr algn="just">
              <a:lnSpc>
                <a:spcPct val="150000"/>
              </a:lnSpc>
            </a:pPr>
            <a:endParaRPr lang="fr-FR" sz="1800" dirty="0"/>
          </a:p>
          <a:p>
            <a:pPr algn="just">
              <a:lnSpc>
                <a:spcPct val="150000"/>
              </a:lnSpc>
            </a:pPr>
            <a:r>
              <a:rPr lang="fr-FR" sz="2000" dirty="0"/>
              <a:t>  </a:t>
            </a:r>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31</a:t>
            </a:fld>
            <a:endParaRPr lang="fr-BE" dirty="0">
              <a:solidFill>
                <a:srgbClr val="FFFFFF"/>
              </a:solidFill>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76" r="3210"/>
          <a:stretch/>
        </p:blipFill>
        <p:spPr bwMode="auto">
          <a:xfrm>
            <a:off x="5308105" y="2276872"/>
            <a:ext cx="381642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192548"/>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99392"/>
            <a:ext cx="9108504" cy="6785992"/>
          </a:xfrm>
          <a:prstGeom prst="rect">
            <a:avLst/>
          </a:prstGeom>
          <a:ln>
            <a:solidFill>
              <a:schemeClr val="accent1"/>
            </a:solidFill>
          </a:ln>
        </p:spPr>
        <p:txBody>
          <a:bodyPr/>
          <a:lstStyle/>
          <a:p>
            <a:pPr algn="just">
              <a:lnSpc>
                <a:spcPct val="150000"/>
              </a:lnSpc>
            </a:pPr>
            <a:r>
              <a:rPr lang="en-US" sz="1800" dirty="0"/>
              <a:t>The dam, standing at a height of </a:t>
            </a:r>
            <a:r>
              <a:rPr lang="en-US" sz="1800" dirty="0">
                <a:solidFill>
                  <a:srgbClr val="00CC66"/>
                </a:solidFill>
              </a:rPr>
              <a:t>120 meters</a:t>
            </a:r>
            <a:r>
              <a:rPr lang="en-US" sz="1800" dirty="0"/>
              <a:t>, is the largest in terms of its capacity of nearly one billion cubic meters. With its large pumping station, boasting a power of </a:t>
            </a:r>
            <a:r>
              <a:rPr lang="en-US" sz="1800" dirty="0">
                <a:solidFill>
                  <a:srgbClr val="00CC66"/>
                </a:solidFill>
              </a:rPr>
              <a:t>180 MW</a:t>
            </a:r>
            <a:r>
              <a:rPr lang="en-US" sz="1800" dirty="0"/>
              <a:t>, the dam supplies drinking water to several neighboring regions of the Mila province, including the provinces of Constantine, </a:t>
            </a:r>
            <a:r>
              <a:rPr lang="en-US" sz="1800" dirty="0" err="1"/>
              <a:t>Oum</a:t>
            </a:r>
            <a:r>
              <a:rPr lang="en-US" sz="1800" dirty="0"/>
              <a:t> el </a:t>
            </a:r>
            <a:r>
              <a:rPr lang="en-US" sz="1800" dirty="0" err="1"/>
              <a:t>Bouaghi</a:t>
            </a:r>
            <a:r>
              <a:rPr lang="en-US" sz="1800" dirty="0"/>
              <a:t>, </a:t>
            </a:r>
            <a:r>
              <a:rPr lang="en-US" sz="1800" dirty="0" err="1"/>
              <a:t>Batna</a:t>
            </a:r>
            <a:r>
              <a:rPr lang="en-US" sz="1800" dirty="0"/>
              <a:t>, and </a:t>
            </a:r>
            <a:r>
              <a:rPr lang="en-US" sz="1800" dirty="0" err="1"/>
              <a:t>Khenchela</a:t>
            </a:r>
            <a:r>
              <a:rPr lang="en-US" sz="1800" dirty="0"/>
              <a:t>.</a:t>
            </a:r>
          </a:p>
          <a:p>
            <a:pPr algn="just">
              <a:lnSpc>
                <a:spcPct val="150000"/>
              </a:lnSpc>
            </a:pPr>
            <a:r>
              <a:rPr lang="en-US" sz="1800" dirty="0"/>
              <a:t>The seismicity around the Beni Haroun Dam was studied over</a:t>
            </a:r>
          </a:p>
          <a:p>
            <a:pPr algn="just">
              <a:lnSpc>
                <a:spcPct val="150000"/>
              </a:lnSpc>
            </a:pPr>
            <a:r>
              <a:rPr lang="en-US" sz="1800" dirty="0"/>
              <a:t>a period of 5 months, from December 2011 to April 2012</a:t>
            </a:r>
          </a:p>
          <a:p>
            <a:pPr algn="just">
              <a:lnSpc>
                <a:spcPct val="150000"/>
              </a:lnSpc>
            </a:pPr>
            <a:r>
              <a:rPr lang="en-US" sz="1800" dirty="0"/>
              <a:t>This period corresponds to when the dam was filled to its </a:t>
            </a:r>
          </a:p>
          <a:p>
            <a:pPr algn="just">
              <a:lnSpc>
                <a:spcPct val="150000"/>
              </a:lnSpc>
            </a:pPr>
            <a:r>
              <a:rPr lang="en-US" sz="1800" dirty="0"/>
              <a:t>maximum capacity for the first time on February 12, 2012. </a:t>
            </a:r>
          </a:p>
          <a:p>
            <a:pPr algn="just">
              <a:lnSpc>
                <a:spcPct val="150000"/>
              </a:lnSpc>
            </a:pPr>
            <a:r>
              <a:rPr lang="en-US" sz="1800" dirty="0"/>
              <a:t>A CBHR station was installed beneath the dam. </a:t>
            </a:r>
          </a:p>
          <a:p>
            <a:pPr algn="just">
              <a:lnSpc>
                <a:spcPct val="150000"/>
              </a:lnSpc>
            </a:pPr>
            <a:r>
              <a:rPr lang="en-US" sz="1800" dirty="0"/>
              <a:t>Two seismic crises were recorded: </a:t>
            </a:r>
          </a:p>
          <a:p>
            <a:pPr algn="just">
              <a:lnSpc>
                <a:spcPct val="150000"/>
              </a:lnSpc>
            </a:pPr>
            <a:r>
              <a:rPr lang="en-US" sz="1800" dirty="0"/>
              <a:t>the first at the beginning of January 2012, during which the</a:t>
            </a:r>
          </a:p>
          <a:p>
            <a:pPr algn="just">
              <a:lnSpc>
                <a:spcPct val="150000"/>
              </a:lnSpc>
            </a:pPr>
            <a:r>
              <a:rPr lang="en-US" sz="1800" dirty="0"/>
              <a:t> station recorded 266 events over 3 days from January 2nd </a:t>
            </a:r>
          </a:p>
          <a:p>
            <a:pPr algn="just">
              <a:lnSpc>
                <a:spcPct val="150000"/>
              </a:lnSpc>
            </a:pPr>
            <a:r>
              <a:rPr lang="en-US" sz="1800" dirty="0"/>
              <a:t>to January 4th, 2012, with 175 events recorded on January </a:t>
            </a:r>
          </a:p>
          <a:p>
            <a:pPr algn="just">
              <a:lnSpc>
                <a:spcPct val="150000"/>
              </a:lnSpc>
            </a:pPr>
            <a:r>
              <a:rPr lang="en-US" sz="1800" dirty="0"/>
              <a:t>2nd.</a:t>
            </a:r>
          </a:p>
          <a:p>
            <a:pPr algn="just">
              <a:lnSpc>
                <a:spcPct val="150000"/>
              </a:lnSpc>
            </a:pPr>
            <a:endParaRPr lang="en-US" sz="1800" dirty="0"/>
          </a:p>
          <a:p>
            <a:pPr algn="just">
              <a:lnSpc>
                <a:spcPct val="150000"/>
              </a:lnSpc>
            </a:pPr>
            <a:endParaRPr lang="en-US" sz="1800" dirty="0"/>
          </a:p>
        </p:txBody>
      </p:sp>
      <p:sp>
        <p:nvSpPr>
          <p:cNvPr id="5" name="Espace réservé du numéro de diapositive 4"/>
          <p:cNvSpPr>
            <a:spLocks noGrp="1"/>
          </p:cNvSpPr>
          <p:nvPr>
            <p:ph type="sldNum" sz="quarter" idx="12"/>
          </p:nvPr>
        </p:nvSpPr>
        <p:spPr>
          <a:xfrm>
            <a:off x="8316417" y="6428184"/>
            <a:ext cx="622064" cy="457200"/>
          </a:xfrm>
        </p:spPr>
        <p:txBody>
          <a:bodyPr/>
          <a:lstStyle/>
          <a:p>
            <a:fld id="{CF4668DC-857F-487D-BFFA-8C0CA5037977}" type="slidenum">
              <a:rPr lang="fr-BE" smtClean="0">
                <a:solidFill>
                  <a:srgbClr val="FFFFFF"/>
                </a:solidFill>
              </a:rPr>
              <a:pPr/>
              <a:t>32</a:t>
            </a:fld>
            <a:endParaRPr lang="fr-BE" dirty="0">
              <a:solidFill>
                <a:srgbClr val="FFFFFF"/>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04864"/>
            <a:ext cx="3545142" cy="422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834039"/>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72008"/>
            <a:ext cx="9108504" cy="6785992"/>
          </a:xfrm>
          <a:prstGeom prst="rect">
            <a:avLst/>
          </a:prstGeom>
          <a:ln>
            <a:solidFill>
              <a:schemeClr val="accent1"/>
            </a:solidFill>
          </a:ln>
        </p:spPr>
        <p:txBody>
          <a:bodyPr/>
          <a:lstStyle/>
          <a:p>
            <a:pPr algn="just">
              <a:lnSpc>
                <a:spcPct val="150000"/>
              </a:lnSpc>
            </a:pPr>
            <a:r>
              <a:rPr lang="en-US" sz="1800" dirty="0"/>
              <a:t>This seismic activity coincides precisely with the abrupt change in the water level of the dam, which increased by 7 meters in height.</a:t>
            </a:r>
          </a:p>
          <a:p>
            <a:pPr algn="just">
              <a:lnSpc>
                <a:spcPct val="150000"/>
              </a:lnSpc>
            </a:pPr>
            <a:r>
              <a:rPr lang="en-US" sz="1800" dirty="0"/>
              <a:t>The second activity, marked by 63 events, including 10 recorded on February 3, 2012, occurred shortly after the dam reached a historic peak of 1 billion cubic meters on February 12, 2012, with a 3-meter increase in height over 15 days.</a:t>
            </a:r>
          </a:p>
          <a:p>
            <a:pPr algn="just">
              <a:lnSpc>
                <a:spcPct val="150000"/>
              </a:lnSpc>
            </a:pPr>
            <a:r>
              <a:rPr lang="en-US" sz="1800" dirty="0"/>
              <a:t>Therefore, this seismicity in the area is considered induced and is linked to the filling of the Beni Haroun Dam. The rise in the dam's water level leads to an overload of the area and destabilizes the balance of masses. The rebalancing of the Beni Haroun Dam is also subject to a second major risk, which is that of landslides.</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8604447" y="6428184"/>
            <a:ext cx="334033" cy="457200"/>
          </a:xfrm>
        </p:spPr>
        <p:txBody>
          <a:bodyPr/>
          <a:lstStyle/>
          <a:p>
            <a:fld id="{CF4668DC-857F-487D-BFFA-8C0CA5037977}" type="slidenum">
              <a:rPr lang="fr-BE" smtClean="0">
                <a:solidFill>
                  <a:srgbClr val="FFFFFF"/>
                </a:solidFill>
              </a:rPr>
              <a:pPr/>
              <a:t>33</a:t>
            </a:fld>
            <a:endParaRPr lang="fr-BE" dirty="0">
              <a:solidFill>
                <a:srgbClr val="FFFFFF"/>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933056"/>
            <a:ext cx="5762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599032"/>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72008"/>
            <a:ext cx="9108504" cy="6785992"/>
          </a:xfrm>
          <a:prstGeom prst="rect">
            <a:avLst/>
          </a:prstGeom>
          <a:ln>
            <a:solidFill>
              <a:schemeClr val="accent1"/>
            </a:solidFill>
          </a:ln>
        </p:spPr>
        <p:txBody>
          <a:bodyPr/>
          <a:lstStyle/>
          <a:p>
            <a:pPr algn="just">
              <a:lnSpc>
                <a:spcPct val="150000"/>
              </a:lnSpc>
            </a:pPr>
            <a:r>
              <a:rPr lang="en-US" sz="1800" b="1" dirty="0">
                <a:solidFill>
                  <a:srgbClr val="00B050"/>
                </a:solidFill>
              </a:rPr>
              <a:t>August 7, 2020 Earthquake: </a:t>
            </a:r>
            <a:r>
              <a:rPr lang="en-US" sz="1800" dirty="0"/>
              <a:t>According to the Center for Astronomy, Astrophysics, and Geophysics Research (CRAAG), a seismic tremor with a magnitude of 4.9 was recorded at 7:15 AM in the province of Mila. Its epicenter was located 2 km southeast of </a:t>
            </a:r>
            <a:r>
              <a:rPr lang="en-US" sz="1800" dirty="0" err="1"/>
              <a:t>Hammala</a:t>
            </a:r>
            <a:r>
              <a:rPr lang="en-US" sz="1800" dirty="0"/>
              <a:t>.</a:t>
            </a:r>
          </a:p>
          <a:p>
            <a:pPr algn="just">
              <a:lnSpc>
                <a:spcPct val="150000"/>
              </a:lnSpc>
            </a:pPr>
            <a:r>
              <a:rPr lang="en-US" sz="1800" dirty="0"/>
              <a:t>Around 12:13 PM, an equally strong aftershock was felt by the residents of Mila and neighboring provinces. According to CRAAG, it had a magnitude of 4.5 on the Richter scale. The epicenter of this second tremor was situated 3 km south of </a:t>
            </a:r>
            <a:r>
              <a:rPr lang="en-US" sz="1800" dirty="0" err="1"/>
              <a:t>Hammala</a:t>
            </a:r>
            <a:r>
              <a:rPr lang="en-US" sz="1800" dirty="0"/>
              <a:t>. The result was widespread panic and significant damage to many buildings.</a:t>
            </a:r>
          </a:p>
          <a:p>
            <a:pPr algn="just">
              <a:lnSpc>
                <a:spcPct val="150000"/>
              </a:lnSpc>
            </a:pPr>
            <a:r>
              <a:rPr lang="en-US" sz="1800" dirty="0"/>
              <a:t>According to the Civil Protection, three structures collapsed completely, while others had their pillars cracked. Specifically, two residences in the old town and a 4-story building in the El </a:t>
            </a:r>
            <a:r>
              <a:rPr lang="en-US" sz="1800" dirty="0" err="1"/>
              <a:t>Kherba</a:t>
            </a:r>
            <a:r>
              <a:rPr lang="en-US" sz="1800" dirty="0"/>
              <a:t> neighborhood were affected. Ultimately, the local authorities declared the El </a:t>
            </a:r>
            <a:r>
              <a:rPr lang="en-US" sz="1800" dirty="0" err="1"/>
              <a:t>Kherba</a:t>
            </a:r>
            <a:r>
              <a:rPr lang="en-US" sz="1800" dirty="0"/>
              <a:t> area a red zone, indicating a high level of damage and potential danger.</a:t>
            </a:r>
            <a:r>
              <a:rPr lang="fr-FR" sz="1800" dirty="0"/>
              <a:t>Chronologies des </a:t>
            </a:r>
            <a:r>
              <a:rPr lang="fr-FR" sz="1800" dirty="0" err="1"/>
              <a:t>secouses</a:t>
            </a:r>
            <a:r>
              <a:rPr lang="fr-FR" sz="1800" dirty="0"/>
              <a:t> sismiques :</a:t>
            </a:r>
          </a:p>
          <a:p>
            <a:pPr algn="just"/>
            <a:r>
              <a:rPr lang="fr-FR" sz="1800" dirty="0"/>
              <a:t>- Le 17/07/2020/: </a:t>
            </a:r>
            <a:r>
              <a:rPr lang="fr-FR" sz="1800" dirty="0" err="1"/>
              <a:t>9h</a:t>
            </a:r>
            <a:r>
              <a:rPr lang="fr-FR" sz="1800" dirty="0"/>
              <a:t> </a:t>
            </a:r>
            <a:r>
              <a:rPr lang="fr-FR" sz="1800" dirty="0" err="1"/>
              <a:t>12min</a:t>
            </a:r>
            <a:r>
              <a:rPr lang="fr-FR" sz="1800" dirty="0"/>
              <a:t> ; M= 4.5                 </a:t>
            </a:r>
            <a:r>
              <a:rPr lang="sv-SE" sz="1800" b="1" dirty="0"/>
              <a:t>- Le 20/07/2020/: 5h 56min ; M= </a:t>
            </a:r>
            <a:r>
              <a:rPr lang="fr-FR" sz="1800" b="1" dirty="0"/>
              <a:t>3.2</a:t>
            </a:r>
          </a:p>
          <a:p>
            <a:pPr algn="just"/>
            <a:r>
              <a:rPr lang="fr-FR" sz="1800" b="1" dirty="0"/>
              <a:t>- Le 17/07/2020/: </a:t>
            </a:r>
            <a:r>
              <a:rPr lang="fr-FR" sz="1800" b="1" dirty="0" err="1"/>
              <a:t>10h</a:t>
            </a:r>
            <a:r>
              <a:rPr lang="fr-FR" sz="1800" b="1" dirty="0"/>
              <a:t> </a:t>
            </a:r>
            <a:r>
              <a:rPr lang="fr-FR" sz="1800" b="1" dirty="0" err="1"/>
              <a:t>45min</a:t>
            </a:r>
            <a:r>
              <a:rPr lang="fr-FR" sz="1800" b="1" dirty="0"/>
              <a:t> ; M= 3.2             </a:t>
            </a:r>
            <a:r>
              <a:rPr lang="sv-SE" sz="1800" b="1" dirty="0"/>
              <a:t>- Le 01/08/2020/: 5h 56min ; M= </a:t>
            </a:r>
            <a:r>
              <a:rPr lang="fr-FR" sz="1800" b="1" dirty="0"/>
              <a:t>3.2</a:t>
            </a:r>
          </a:p>
          <a:p>
            <a:pPr algn="just"/>
            <a:r>
              <a:rPr lang="fr-FR" sz="1800" dirty="0"/>
              <a:t>- Le 17/07/2020/: </a:t>
            </a:r>
            <a:r>
              <a:rPr lang="fr-FR" sz="1800" dirty="0" err="1"/>
              <a:t>10h</a:t>
            </a:r>
            <a:r>
              <a:rPr lang="fr-FR" sz="1800" dirty="0"/>
              <a:t> </a:t>
            </a:r>
            <a:r>
              <a:rPr lang="fr-FR" sz="1800" dirty="0" err="1"/>
              <a:t>49min</a:t>
            </a:r>
            <a:r>
              <a:rPr lang="fr-FR" sz="1800" dirty="0"/>
              <a:t> ; M= 3.4               </a:t>
            </a:r>
            <a:r>
              <a:rPr lang="sv-SE" sz="1800" b="1" dirty="0"/>
              <a:t>- </a:t>
            </a:r>
            <a:r>
              <a:rPr lang="sv-SE" sz="1800" b="1" dirty="0">
                <a:solidFill>
                  <a:srgbClr val="C00000"/>
                </a:solidFill>
              </a:rPr>
              <a:t>Le 07/08/2020/: 7h 15min ; M= </a:t>
            </a:r>
            <a:r>
              <a:rPr lang="fr-FR" sz="1800" b="1" dirty="0">
                <a:solidFill>
                  <a:srgbClr val="C00000"/>
                </a:solidFill>
              </a:rPr>
              <a:t>4.9</a:t>
            </a:r>
            <a:endParaRPr lang="fr-FR" sz="1800" dirty="0">
              <a:solidFill>
                <a:srgbClr val="C00000"/>
              </a:solidFill>
            </a:endParaRPr>
          </a:p>
          <a:p>
            <a:pPr algn="just"/>
            <a:r>
              <a:rPr lang="fr-FR" sz="1800" dirty="0"/>
              <a:t>- Le 17/07/2020/: </a:t>
            </a:r>
            <a:r>
              <a:rPr lang="fr-FR" sz="1800" dirty="0" err="1"/>
              <a:t>11h</a:t>
            </a:r>
            <a:r>
              <a:rPr lang="fr-FR" sz="1800" dirty="0"/>
              <a:t> </a:t>
            </a:r>
            <a:r>
              <a:rPr lang="fr-FR" sz="1800" dirty="0" err="1"/>
              <a:t>17min</a:t>
            </a:r>
            <a:r>
              <a:rPr lang="fr-FR" sz="1800" dirty="0"/>
              <a:t> ; M= 3.4</a:t>
            </a:r>
          </a:p>
          <a:p>
            <a:pPr algn="just"/>
            <a:r>
              <a:rPr lang="fr-FR" sz="1800" dirty="0"/>
              <a:t>- Le 17/07/2020/: </a:t>
            </a:r>
            <a:r>
              <a:rPr lang="fr-FR" sz="1800" dirty="0" err="1"/>
              <a:t>13h48min</a:t>
            </a:r>
            <a:r>
              <a:rPr lang="fr-FR" sz="1800" dirty="0"/>
              <a:t>  ; M= 3.4</a:t>
            </a:r>
          </a:p>
          <a:p>
            <a:pPr algn="just">
              <a:lnSpc>
                <a:spcPct val="150000"/>
              </a:lnSpc>
            </a:pPr>
            <a:endParaRPr lang="fr-FR" sz="1800" dirty="0"/>
          </a:p>
          <a:p>
            <a:pPr algn="just">
              <a:lnSpc>
                <a:spcPct val="150000"/>
              </a:lnSpc>
            </a:pPr>
            <a:endParaRPr lang="fr-FR" sz="18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a:xfrm>
            <a:off x="8604447" y="6428184"/>
            <a:ext cx="334033" cy="457200"/>
          </a:xfrm>
        </p:spPr>
        <p:txBody>
          <a:bodyPr/>
          <a:lstStyle/>
          <a:p>
            <a:fld id="{CF4668DC-857F-487D-BFFA-8C0CA5037977}" type="slidenum">
              <a:rPr lang="fr-BE" smtClean="0">
                <a:solidFill>
                  <a:srgbClr val="FFFFFF"/>
                </a:solidFill>
              </a:rPr>
              <a:pPr/>
              <a:t>34</a:t>
            </a:fld>
            <a:endParaRPr lang="fr-BE" dirty="0">
              <a:solidFill>
                <a:srgbClr val="FFFFFF"/>
              </a:solidFill>
            </a:endParaRPr>
          </a:p>
        </p:txBody>
      </p:sp>
      <p:cxnSp>
        <p:nvCxnSpPr>
          <p:cNvPr id="3" name="Straight Connector 2"/>
          <p:cNvCxnSpPr/>
          <p:nvPr/>
        </p:nvCxnSpPr>
        <p:spPr bwMode="auto">
          <a:xfrm>
            <a:off x="4067944" y="4991717"/>
            <a:ext cx="0" cy="1844824"/>
          </a:xfrm>
          <a:prstGeom prst="line">
            <a:avLst/>
          </a:prstGeom>
          <a:solidFill>
            <a:schemeClr val="accent1"/>
          </a:solidFill>
          <a:ln w="3175"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3959866211"/>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6" y="72008"/>
            <a:ext cx="9108504" cy="6785992"/>
          </a:xfrm>
          <a:prstGeom prst="rect">
            <a:avLst/>
          </a:prstGeom>
          <a:ln>
            <a:solidFill>
              <a:schemeClr val="accent1"/>
            </a:solidFill>
          </a:ln>
        </p:spPr>
        <p:txBody>
          <a:bodyPr/>
          <a:lstStyle/>
          <a:p>
            <a:pPr algn="just">
              <a:lnSpc>
                <a:spcPct val="150000"/>
              </a:lnSpc>
            </a:pPr>
            <a:endParaRPr lang="fr-FR" sz="2000" dirty="0"/>
          </a:p>
        </p:txBody>
      </p:sp>
      <p:pic>
        <p:nvPicPr>
          <p:cNvPr id="2050" name="Picture 2" descr="C:\Users\leylouche\Desktop\article landslide\image mila\117161425_10223764281321422_668948883295195429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4" y="188640"/>
            <a:ext cx="2887270" cy="29703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ylouche\Desktop\article landslide\image mila\117162763_185695286254505_7849137557973802872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922"/>
          <a:stretch/>
        </p:blipFill>
        <p:spPr bwMode="auto">
          <a:xfrm>
            <a:off x="3066783" y="199928"/>
            <a:ext cx="2873369" cy="29590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eylouche\Desktop\article landslide\image mila\117171273_10223760587949090_2054708378294861650_n.jpg"/>
          <p:cNvPicPr>
            <a:picLocks noChangeAspect="1" noChangeArrowheads="1"/>
          </p:cNvPicPr>
          <p:nvPr/>
        </p:nvPicPr>
        <p:blipFill rotWithShape="1">
          <a:blip r:embed="rId5">
            <a:extLst>
              <a:ext uri="{28A0092B-C50C-407E-A947-70E740481C1C}">
                <a14:useLocalDpi xmlns:a14="http://schemas.microsoft.com/office/drawing/2010/main" val="0"/>
              </a:ext>
            </a:extLst>
          </a:blip>
          <a:srcRect t="15163"/>
          <a:stretch/>
        </p:blipFill>
        <p:spPr bwMode="auto">
          <a:xfrm>
            <a:off x="193414" y="3215172"/>
            <a:ext cx="574673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eylouche\Desktop\article landslide\image mila\117177854_1949093328556416_3465883357712683185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175611"/>
            <a:ext cx="3039489" cy="29590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eylouche\Desktop\article landslide\image mila\117202638_10223764270641155_8418817569974058006_n.jpg"/>
          <p:cNvPicPr>
            <a:picLocks noChangeAspect="1" noChangeArrowheads="1"/>
          </p:cNvPicPr>
          <p:nvPr/>
        </p:nvPicPr>
        <p:blipFill rotWithShape="1">
          <a:blip r:embed="rId7">
            <a:extLst>
              <a:ext uri="{28A0092B-C50C-407E-A947-70E740481C1C}">
                <a14:useLocalDpi xmlns:a14="http://schemas.microsoft.com/office/drawing/2010/main" val="0"/>
              </a:ext>
            </a:extLst>
          </a:blip>
          <a:srcRect l="4705" t="27647" r="20882" b="24313"/>
          <a:stretch/>
        </p:blipFill>
        <p:spPr bwMode="auto">
          <a:xfrm>
            <a:off x="6084168" y="3215172"/>
            <a:ext cx="3024337"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532440" y="6214356"/>
            <a:ext cx="478048" cy="457200"/>
          </a:xfrm>
        </p:spPr>
        <p:txBody>
          <a:bodyPr/>
          <a:lstStyle/>
          <a:p>
            <a:fld id="{CF4668DC-857F-487D-BFFA-8C0CA5037977}" type="slidenum">
              <a:rPr lang="fr-BE" smtClean="0">
                <a:solidFill>
                  <a:srgbClr val="FFFFFF"/>
                </a:solidFill>
              </a:rPr>
              <a:pPr/>
              <a:t>35</a:t>
            </a:fld>
            <a:endParaRPr lang="fr-BE" dirty="0">
              <a:solidFill>
                <a:srgbClr val="FFFFFF"/>
              </a:solidFill>
            </a:endParaRPr>
          </a:p>
        </p:txBody>
      </p:sp>
    </p:spTree>
    <p:extLst>
      <p:ext uri="{BB962C8B-B14F-4D97-AF65-F5344CB8AC3E}">
        <p14:creationId xmlns:p14="http://schemas.microsoft.com/office/powerpoint/2010/main" val="3353624138"/>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264696"/>
          </a:xfrm>
          <a:prstGeom prst="rect">
            <a:avLst/>
          </a:prstGeom>
          <a:ln>
            <a:solidFill>
              <a:schemeClr val="accent1"/>
            </a:solidFill>
          </a:ln>
        </p:spPr>
        <p:txBody>
          <a:bodyPr/>
          <a:lstStyle/>
          <a:p>
            <a:pPr algn="just">
              <a:lnSpc>
                <a:spcPct val="150000"/>
              </a:lnSpc>
              <a:defRPr/>
            </a:pPr>
            <a:r>
              <a:rPr lang="en-US" sz="2400" kern="0" dirty="0">
                <a:solidFill>
                  <a:srgbClr val="FFFF00"/>
                </a:solidFill>
                <a:latin typeface="Times New Roman"/>
              </a:rPr>
              <a:t>6,Chapter 06: Modal Spectral Dynamic Method (3 Weeks)</a:t>
            </a:r>
          </a:p>
          <a:p>
            <a:pPr algn="just">
              <a:lnSpc>
                <a:spcPct val="150000"/>
              </a:lnSpc>
              <a:defRPr/>
            </a:pPr>
            <a:r>
              <a:rPr lang="fr-FR" sz="2000" kern="0" dirty="0" err="1">
                <a:solidFill>
                  <a:srgbClr val="FFC000"/>
                </a:solidFill>
                <a:latin typeface="Times New Roman"/>
              </a:rPr>
              <a:t>Principle</a:t>
            </a:r>
            <a:r>
              <a:rPr lang="fr-FR" sz="2000" kern="0" dirty="0">
                <a:solidFill>
                  <a:srgbClr val="FFC000"/>
                </a:solidFill>
                <a:latin typeface="Times New Roman"/>
              </a:rPr>
              <a:t> – </a:t>
            </a:r>
            <a:r>
              <a:rPr lang="en-US" sz="2000" kern="0" dirty="0">
                <a:solidFill>
                  <a:srgbClr val="FFC000"/>
                </a:solidFill>
                <a:latin typeface="Times New Roman"/>
              </a:rPr>
              <a:t>Modeling - Calculation Response Spectrum - Seismic Force Calculation.</a:t>
            </a:r>
            <a:endParaRPr lang="fr-FR" sz="2000" kern="0" dirty="0">
              <a:solidFill>
                <a:srgbClr val="FFC000"/>
              </a:solidFill>
              <a:latin typeface="Times New Roman"/>
            </a:endParaRPr>
          </a:p>
          <a:p>
            <a:pPr marL="342900" indent="-342900" algn="just">
              <a:lnSpc>
                <a:spcPct val="150000"/>
              </a:lnSpc>
              <a:buFont typeface="Wingdings" panose="05000000000000000000" pitchFamily="2" charset="2"/>
              <a:buChar char="ü"/>
              <a:defRPr/>
            </a:pPr>
            <a:r>
              <a:rPr lang="en-US" sz="2000" kern="0" dirty="0">
                <a:solidFill>
                  <a:srgbClr val="FFC000"/>
                </a:solidFill>
                <a:latin typeface="Times New Roman"/>
              </a:rPr>
              <a:t>Common Requirements for Both Methods</a:t>
            </a:r>
            <a:r>
              <a:rPr lang="fr-FR" sz="2000" kern="0" dirty="0">
                <a:solidFill>
                  <a:srgbClr val="FFC000"/>
                </a:solidFill>
                <a:latin typeface="Times New Roman"/>
              </a:rPr>
              <a:t>: </a:t>
            </a:r>
          </a:p>
          <a:p>
            <a:pPr marL="342900" indent="-342900" algn="just">
              <a:buFontTx/>
              <a:buChar char="-"/>
              <a:defRPr/>
            </a:pPr>
            <a:r>
              <a:rPr lang="fr-FR" sz="2000" kern="0" dirty="0" err="1">
                <a:solidFill>
                  <a:srgbClr val="FFC000"/>
                </a:solidFill>
                <a:latin typeface="Times New Roman"/>
              </a:rPr>
              <a:t>Overturning</a:t>
            </a:r>
            <a:r>
              <a:rPr lang="fr-FR" sz="2000" kern="0" dirty="0">
                <a:solidFill>
                  <a:srgbClr val="FFC000"/>
                </a:solidFill>
                <a:latin typeface="Times New Roman"/>
              </a:rPr>
              <a:t> </a:t>
            </a:r>
            <a:r>
              <a:rPr lang="fr-FR" sz="2000" kern="0" dirty="0" err="1">
                <a:solidFill>
                  <a:srgbClr val="FFC000"/>
                </a:solidFill>
                <a:latin typeface="Times New Roman"/>
              </a:rPr>
              <a:t>Stability</a:t>
            </a:r>
            <a:r>
              <a:rPr lang="fr-FR" sz="2000" kern="0" dirty="0">
                <a:solidFill>
                  <a:srgbClr val="FFC000"/>
                </a:solidFill>
                <a:latin typeface="Times New Roman"/>
              </a:rPr>
              <a:t>.</a:t>
            </a:r>
          </a:p>
          <a:p>
            <a:pPr marL="342900" indent="-342900" algn="just">
              <a:buFontTx/>
              <a:buChar char="-"/>
              <a:defRPr/>
            </a:pPr>
            <a:r>
              <a:rPr lang="fr-FR" sz="2000" kern="0" dirty="0" err="1">
                <a:solidFill>
                  <a:srgbClr val="FFC000"/>
                </a:solidFill>
                <a:latin typeface="Times New Roman"/>
              </a:rPr>
              <a:t>Displacement</a:t>
            </a:r>
            <a:r>
              <a:rPr lang="fr-FR" sz="2000" kern="0" dirty="0">
                <a:solidFill>
                  <a:srgbClr val="FFC000"/>
                </a:solidFill>
                <a:latin typeface="Times New Roman"/>
              </a:rPr>
              <a:t> Calculation.</a:t>
            </a:r>
          </a:p>
          <a:p>
            <a:pPr marL="342900" indent="-342900" algn="just">
              <a:buFontTx/>
              <a:buChar char="-"/>
              <a:defRPr/>
            </a:pPr>
            <a:r>
              <a:rPr lang="fr-FR" sz="2000" kern="0" dirty="0" err="1">
                <a:solidFill>
                  <a:srgbClr val="FFC000"/>
                </a:solidFill>
                <a:latin typeface="Times New Roman"/>
              </a:rPr>
              <a:t>Safety</a:t>
            </a:r>
            <a:r>
              <a:rPr lang="fr-FR" sz="2000" kern="0" dirty="0">
                <a:solidFill>
                  <a:srgbClr val="FFC000"/>
                </a:solidFill>
                <a:latin typeface="Times New Roman"/>
              </a:rPr>
              <a:t> Justification. </a:t>
            </a:r>
          </a:p>
          <a:p>
            <a:pPr algn="just">
              <a:lnSpc>
                <a:spcPct val="150000"/>
              </a:lnSpc>
              <a:defRPr/>
            </a:pPr>
            <a:r>
              <a:rPr lang="fr-FR" sz="2000" kern="0" dirty="0">
                <a:solidFill>
                  <a:srgbClr val="FFFF00"/>
                </a:solidFill>
                <a:latin typeface="Times New Roman"/>
              </a:rPr>
              <a:t>7. C</a:t>
            </a:r>
            <a:r>
              <a:rPr lang="en-US" sz="2000" kern="0" dirty="0" err="1">
                <a:solidFill>
                  <a:srgbClr val="FFFF00"/>
                </a:solidFill>
                <a:latin typeface="Times New Roman"/>
              </a:rPr>
              <a:t>hapter</a:t>
            </a:r>
            <a:r>
              <a:rPr lang="en-US" sz="2000" kern="0" dirty="0">
                <a:solidFill>
                  <a:srgbClr val="FFFF00"/>
                </a:solidFill>
                <a:latin typeface="Times New Roman"/>
              </a:rPr>
              <a:t> 07: Ductility Concept and Construction Arrangements (2 Weeks)</a:t>
            </a:r>
          </a:p>
          <a:p>
            <a:pPr marL="342900" indent="-342900" algn="just">
              <a:lnSpc>
                <a:spcPct val="150000"/>
              </a:lnSpc>
              <a:buFont typeface="Wingdings" panose="05000000000000000000" pitchFamily="2" charset="2"/>
              <a:buChar char="ü"/>
              <a:defRPr/>
            </a:pPr>
            <a:r>
              <a:rPr lang="en-US" sz="2000" kern="0" dirty="0">
                <a:solidFill>
                  <a:srgbClr val="FFC000"/>
                </a:solidFill>
                <a:latin typeface="Times New Roman"/>
              </a:rPr>
              <a:t>Ductility Concept and Introduction to Capacity-Based Design.</a:t>
            </a:r>
          </a:p>
          <a:p>
            <a:pPr marL="342900" indent="-342900" algn="just">
              <a:lnSpc>
                <a:spcPct val="150000"/>
              </a:lnSpc>
              <a:buFont typeface="Wingdings" panose="05000000000000000000" pitchFamily="2" charset="2"/>
              <a:buChar char="ü"/>
              <a:defRPr/>
            </a:pPr>
            <a:r>
              <a:rPr lang="fr-FR" sz="2000" kern="0" dirty="0">
                <a:solidFill>
                  <a:srgbClr val="FFC000"/>
                </a:solidFill>
                <a:latin typeface="Times New Roman"/>
              </a:rPr>
              <a:t>Construction Arrangements</a:t>
            </a:r>
          </a:p>
          <a:p>
            <a:pPr marL="342900" indent="-342900" algn="just">
              <a:buFontTx/>
              <a:buChar char="-"/>
              <a:defRPr/>
            </a:pPr>
            <a:r>
              <a:rPr lang="en-US" sz="2000" kern="0" dirty="0">
                <a:solidFill>
                  <a:srgbClr val="FFC000"/>
                </a:solidFill>
                <a:latin typeface="Times New Roman"/>
              </a:rPr>
              <a:t>Specific Specifications for Structural Elements</a:t>
            </a:r>
          </a:p>
          <a:p>
            <a:pPr marL="342900" indent="-342900" algn="just">
              <a:buFontTx/>
              <a:buChar char="-"/>
              <a:defRPr/>
            </a:pPr>
            <a:r>
              <a:rPr lang="fr-FR" sz="2000" kern="0" dirty="0" err="1">
                <a:solidFill>
                  <a:srgbClr val="FFC000"/>
                </a:solidFill>
                <a:latin typeface="Times New Roman"/>
              </a:rPr>
              <a:t>Additional</a:t>
            </a:r>
            <a:r>
              <a:rPr lang="fr-FR" sz="2000" kern="0" dirty="0">
                <a:solidFill>
                  <a:srgbClr val="FFC000"/>
                </a:solidFill>
                <a:latin typeface="Times New Roman"/>
              </a:rPr>
              <a:t> </a:t>
            </a:r>
            <a:r>
              <a:rPr lang="fr-FR" sz="2000" kern="0" dirty="0" err="1">
                <a:solidFill>
                  <a:srgbClr val="FFC000"/>
                </a:solidFill>
                <a:latin typeface="Times New Roman"/>
              </a:rPr>
              <a:t>Requirements</a:t>
            </a:r>
            <a:r>
              <a:rPr lang="fr-FR" sz="2000" kern="0" dirty="0">
                <a:solidFill>
                  <a:srgbClr val="FFC000"/>
                </a:solidFill>
                <a:latin typeface="Times New Roman"/>
              </a:rPr>
              <a:t> for Non-Structural </a:t>
            </a:r>
            <a:r>
              <a:rPr lang="fr-FR" sz="2000" kern="0" dirty="0" err="1">
                <a:solidFill>
                  <a:srgbClr val="FFC000"/>
                </a:solidFill>
                <a:latin typeface="Times New Roman"/>
              </a:rPr>
              <a:t>Elements</a:t>
            </a:r>
            <a:r>
              <a:rPr lang="fr-FR" sz="2000" kern="0" dirty="0">
                <a:solidFill>
                  <a:srgbClr val="FFC000"/>
                </a:solidFill>
                <a:latin typeface="Times New Roman"/>
              </a:rPr>
              <a:t>."</a:t>
            </a:r>
          </a:p>
          <a:p>
            <a:pPr marL="342900" indent="-342900" algn="just">
              <a:buFontTx/>
              <a:buChar char="-"/>
              <a:defRPr/>
            </a:pPr>
            <a:endParaRPr lang="fr-FR" sz="2000" kern="0" dirty="0">
              <a:solidFill>
                <a:srgbClr val="FFC000"/>
              </a:solidFill>
              <a:latin typeface="Times New Roman"/>
            </a:endParaRPr>
          </a:p>
          <a:p>
            <a:r>
              <a:rPr lang="en-US" sz="2400" b="1" dirty="0">
                <a:solidFill>
                  <a:srgbClr val="FFFF00"/>
                </a:solidFill>
              </a:rPr>
              <a:t>Evaluation Method:</a:t>
            </a:r>
          </a:p>
          <a:p>
            <a:r>
              <a:rPr lang="fr-FR" sz="2400" dirty="0" err="1"/>
              <a:t>Continuous</a:t>
            </a:r>
            <a:r>
              <a:rPr lang="fr-FR" sz="2400" dirty="0"/>
              <a:t> exam: 40% ; Exam : 60%.</a:t>
            </a:r>
          </a:p>
        </p:txBody>
      </p:sp>
      <p:sp>
        <p:nvSpPr>
          <p:cNvPr id="3" name="Rectangle 2"/>
          <p:cNvSpPr/>
          <p:nvPr/>
        </p:nvSpPr>
        <p:spPr>
          <a:xfrm>
            <a:off x="428596" y="44624"/>
            <a:ext cx="7286676" cy="523220"/>
          </a:xfrm>
          <a:prstGeom prst="rect">
            <a:avLst/>
          </a:prstGeom>
        </p:spPr>
        <p:txBody>
          <a:bodyPr wrap="square">
            <a:spAutoFit/>
          </a:bodyPr>
          <a:lstStyle/>
          <a:p>
            <a:pPr algn="ctr" fontAlgn="auto">
              <a:spcBef>
                <a:spcPts val="0"/>
              </a:spcBef>
              <a:spcAft>
                <a:spcPts val="0"/>
              </a:spcAft>
            </a:pPr>
            <a:r>
              <a:rPr lang="fr-FR" sz="2800" dirty="0">
                <a:solidFill>
                  <a:srgbClr val="FF9900">
                    <a:lumMod val="60000"/>
                    <a:lumOff val="40000"/>
                  </a:srgbClr>
                </a:solidFill>
              </a:rPr>
              <a:t>I.1COURSE PROGRAM:</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4</a:t>
            </a:fld>
            <a:endParaRPr lang="fr-BE" dirty="0">
              <a:solidFill>
                <a:srgbClr val="FFFFFF"/>
              </a:solidFill>
            </a:endParaRPr>
          </a:p>
        </p:txBody>
      </p:sp>
    </p:spTree>
    <p:extLst>
      <p:ext uri="{BB962C8B-B14F-4D97-AF65-F5344CB8AC3E}">
        <p14:creationId xmlns:p14="http://schemas.microsoft.com/office/powerpoint/2010/main" val="4232847765"/>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76191" y="2793768"/>
            <a:ext cx="8791617" cy="1077218"/>
          </a:xfrm>
          <a:prstGeom prst="rect">
            <a:avLst/>
          </a:prstGeom>
          <a:solidFill>
            <a:schemeClr val="accent1"/>
          </a:solidFill>
          <a:ln w="12700" cap="sq">
            <a:noFill/>
            <a:miter lim="800000"/>
            <a:headEnd type="none" w="sm" len="sm"/>
            <a:tailEnd type="none" w="sm" len="sm"/>
          </a:ln>
          <a:effectLst/>
        </p:spPr>
        <p:txBody>
          <a:bodyPr wrap="square">
            <a:spAutoFit/>
          </a:bodyPr>
          <a:lstStyle/>
          <a:p>
            <a:pPr algn="ctr" fontAlgn="auto">
              <a:spcBef>
                <a:spcPts val="0"/>
              </a:spcBef>
              <a:spcAft>
                <a:spcPts val="0"/>
              </a:spcAft>
            </a:pPr>
            <a:r>
              <a:rPr lang="fr-FR" sz="32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Chapter</a:t>
            </a:r>
            <a:r>
              <a:rPr lang="fr-FR" sz="32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01: </a:t>
            </a:r>
          </a:p>
          <a:p>
            <a:pPr algn="ctr" fontAlgn="auto">
              <a:spcBef>
                <a:spcPts val="0"/>
              </a:spcBef>
              <a:spcAft>
                <a:spcPts val="0"/>
              </a:spcAft>
            </a:pPr>
            <a:r>
              <a:rPr lang="fr-FR" sz="32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Introduction and General </a:t>
            </a:r>
            <a:r>
              <a:rPr lang="fr-FR" sz="32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Overview</a:t>
            </a:r>
            <a:endParaRPr lang="fr-FR" sz="32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solidFill>
                  <a:srgbClr val="FFFFFF"/>
                </a:solidFill>
              </a:rPr>
              <a:pPr/>
              <a:t>5</a:t>
            </a:fld>
            <a:endParaRPr lang="fr-BE" dirty="0">
              <a:solidFill>
                <a:srgbClr val="FFFFFF"/>
              </a:solidFill>
            </a:endParaRPr>
          </a:p>
        </p:txBody>
      </p:sp>
    </p:spTree>
    <p:extLst>
      <p:ext uri="{BB962C8B-B14F-4D97-AF65-F5344CB8AC3E}">
        <p14:creationId xmlns:p14="http://schemas.microsoft.com/office/powerpoint/2010/main" val="68956994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495" y="151768"/>
            <a:ext cx="8999113" cy="6589600"/>
          </a:xfrm>
          <a:prstGeom prst="rect">
            <a:avLst/>
          </a:prstGeom>
          <a:ln>
            <a:solidFill>
              <a:schemeClr val="accent1"/>
            </a:solidFill>
          </a:ln>
        </p:spPr>
        <p:txBody>
          <a:bodyPr/>
          <a:lstStyle/>
          <a:p>
            <a:pPr algn="just">
              <a:lnSpc>
                <a:spcPct val="150000"/>
              </a:lnSpc>
            </a:pPr>
            <a:r>
              <a:rPr lang="fr-FR" sz="1800" b="1" dirty="0">
                <a:solidFill>
                  <a:srgbClr val="00CC66"/>
                </a:solidFill>
              </a:rPr>
              <a:t>« </a:t>
            </a:r>
            <a:r>
              <a:rPr lang="en-US" sz="1800" b="1" dirty="0">
                <a:solidFill>
                  <a:srgbClr val="00B0F0"/>
                </a:solidFill>
                <a:latin typeface="Agency FB" panose="020B0503020202020204" pitchFamily="34" charset="0"/>
              </a:rPr>
              <a:t>It is not earthquakes that kill human beings, but rather the collapse of the designs they create</a:t>
            </a:r>
            <a:r>
              <a:rPr lang="fr-FR" sz="1800" b="1" dirty="0">
                <a:solidFill>
                  <a:srgbClr val="00CC66"/>
                </a:solidFill>
              </a:rPr>
              <a:t> »</a:t>
            </a:r>
            <a:endParaRPr lang="en-US" sz="1800" dirty="0">
              <a:solidFill>
                <a:srgbClr val="00CC66"/>
              </a:solidFill>
            </a:endParaRPr>
          </a:p>
          <a:p>
            <a:pPr algn="just">
              <a:lnSpc>
                <a:spcPct val="150000"/>
              </a:lnSpc>
            </a:pPr>
            <a:r>
              <a:rPr lang="en-US" sz="1800" dirty="0"/>
              <a:t>The term "</a:t>
            </a:r>
            <a:r>
              <a:rPr lang="en-US" sz="1800" dirty="0">
                <a:solidFill>
                  <a:srgbClr val="FFCC00"/>
                </a:solidFill>
              </a:rPr>
              <a:t>Seismic Design</a:t>
            </a:r>
            <a:r>
              <a:rPr lang="en-US" sz="1800" dirty="0"/>
              <a:t>" refers to any design that is planned and executed in accordance with seismic codes, with the primary goal of preserving human lives. It involves creating structures capable of withstanding a defined level of seismic activity, as determined by codes specific to each seismic zone.</a:t>
            </a:r>
          </a:p>
          <a:p>
            <a:pPr algn="just">
              <a:lnSpc>
                <a:spcPct val="150000"/>
              </a:lnSpc>
              <a:buFontTx/>
              <a:buAutoNum type="arabicPeriod"/>
            </a:pPr>
            <a:r>
              <a:rPr lang="fr-FR" sz="1800" b="1" dirty="0">
                <a:solidFill>
                  <a:srgbClr val="FFFF00"/>
                </a:solidFill>
              </a:rPr>
              <a:t>introduction: </a:t>
            </a:r>
            <a:r>
              <a:rPr lang="en-US" sz="1800" dirty="0"/>
              <a:t>The Earth is a living entity. Continents come together and break apart, seas emerge and vanish, all on the scale of geological times, of course.</a:t>
            </a:r>
          </a:p>
          <a:p>
            <a:pPr algn="just">
              <a:lnSpc>
                <a:spcPct val="150000"/>
              </a:lnSpc>
              <a:buFontTx/>
              <a:buAutoNum type="arabicPeriod"/>
            </a:pPr>
            <a:endParaRPr lang="en-US" sz="1800" dirty="0"/>
          </a:p>
          <a:p>
            <a:pPr algn="just">
              <a:lnSpc>
                <a:spcPct val="150000"/>
              </a:lnSpc>
              <a:buFontTx/>
              <a:buAutoNum type="arabicPeriod"/>
            </a:pPr>
            <a:endParaRPr lang="en-US" sz="1800" dirty="0"/>
          </a:p>
          <a:p>
            <a:pPr algn="just">
              <a:lnSpc>
                <a:spcPct val="150000"/>
              </a:lnSpc>
              <a:buFontTx/>
              <a:buAutoNum type="arabicPeriod"/>
            </a:pPr>
            <a:endParaRPr lang="en-US" sz="1800" dirty="0"/>
          </a:p>
          <a:p>
            <a:pPr algn="just">
              <a:lnSpc>
                <a:spcPct val="150000"/>
              </a:lnSpc>
              <a:buFontTx/>
              <a:buAutoNum type="arabicPeriod"/>
            </a:pPr>
            <a:endParaRPr lang="en-US" sz="1800" dirty="0"/>
          </a:p>
          <a:p>
            <a:pPr algn="just">
              <a:lnSpc>
                <a:spcPct val="150000"/>
              </a:lnSpc>
              <a:buFontTx/>
              <a:buAutoNum type="arabicPeriod"/>
            </a:pPr>
            <a:endParaRPr lang="fr-FR" sz="1800" b="1" dirty="0">
              <a:solidFill>
                <a:srgbClr val="FFFF00"/>
              </a:solidFill>
            </a:endParaRPr>
          </a:p>
          <a:p>
            <a:pPr>
              <a:lnSpc>
                <a:spcPct val="150000"/>
              </a:lnSpc>
            </a:pPr>
            <a:endParaRPr lang="fr-FR" sz="2000" b="1" dirty="0">
              <a:solidFill>
                <a:srgbClr val="FFFF00"/>
              </a:solidFill>
            </a:endParaRPr>
          </a:p>
          <a:p>
            <a:pPr>
              <a:lnSpc>
                <a:spcPct val="150000"/>
              </a:lnSpc>
            </a:pPr>
            <a:endParaRPr lang="fr-FR" sz="2000" dirty="0"/>
          </a:p>
          <a:p>
            <a:pPr>
              <a:lnSpc>
                <a:spcPct val="150000"/>
              </a:lnSpc>
            </a:pPr>
            <a:endParaRPr lang="fr-FR" sz="2000" dirty="0"/>
          </a:p>
        </p:txBody>
      </p:sp>
      <p:sp>
        <p:nvSpPr>
          <p:cNvPr id="5" name="Espace réservé du numéro de diapositive 4"/>
          <p:cNvSpPr>
            <a:spLocks noGrp="1"/>
          </p:cNvSpPr>
          <p:nvPr>
            <p:ph type="sldNum" sz="quarter" idx="12"/>
          </p:nvPr>
        </p:nvSpPr>
        <p:spPr>
          <a:xfrm>
            <a:off x="8676456" y="6428184"/>
            <a:ext cx="357808" cy="457200"/>
          </a:xfrm>
        </p:spPr>
        <p:txBody>
          <a:bodyPr/>
          <a:lstStyle/>
          <a:p>
            <a:fld id="{CF4668DC-857F-487D-BFFA-8C0CA5037977}" type="slidenum">
              <a:rPr lang="fr-BE" smtClean="0">
                <a:solidFill>
                  <a:srgbClr val="FFFFFF"/>
                </a:solidFill>
              </a:rPr>
              <a:pPr/>
              <a:t>6</a:t>
            </a:fld>
            <a:endParaRPr lang="fr-BE" dirty="0">
              <a:solidFill>
                <a:srgbClr val="FFFFFF"/>
              </a:solidFill>
            </a:endParaRPr>
          </a:p>
        </p:txBody>
      </p:sp>
      <p:pic>
        <p:nvPicPr>
          <p:cNvPr id="6" name="Picture 5">
            <a:extLst>
              <a:ext uri="{FF2B5EF4-FFF2-40B4-BE49-F238E27FC236}">
                <a16:creationId xmlns:a16="http://schemas.microsoft.com/office/drawing/2014/main" id="{01BBE4A4-87D5-D53F-6893-C449476B3B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58" y="3284984"/>
            <a:ext cx="2917874" cy="3202023"/>
          </a:xfrm>
          <a:prstGeom prst="rect">
            <a:avLst/>
          </a:prstGeom>
          <a:noFill/>
          <a:ln>
            <a:noFill/>
          </a:ln>
        </p:spPr>
      </p:pic>
      <p:pic>
        <p:nvPicPr>
          <p:cNvPr id="7" name="Picture 6">
            <a:extLst>
              <a:ext uri="{FF2B5EF4-FFF2-40B4-BE49-F238E27FC236}">
                <a16:creationId xmlns:a16="http://schemas.microsoft.com/office/drawing/2014/main" id="{D6A96DCA-6C00-539F-4EAB-D93EB8EE67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4983" y="3284984"/>
            <a:ext cx="2663161" cy="3227846"/>
          </a:xfrm>
          <a:prstGeom prst="rect">
            <a:avLst/>
          </a:prstGeom>
          <a:noFill/>
          <a:ln>
            <a:noFill/>
          </a:ln>
        </p:spPr>
      </p:pic>
      <p:pic>
        <p:nvPicPr>
          <p:cNvPr id="8" name="Picture 7">
            <a:extLst>
              <a:ext uri="{FF2B5EF4-FFF2-40B4-BE49-F238E27FC236}">
                <a16:creationId xmlns:a16="http://schemas.microsoft.com/office/drawing/2014/main" id="{FBA50D94-D391-E169-8874-268A90734C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3473" y="3296740"/>
            <a:ext cx="2744991" cy="3202023"/>
          </a:xfrm>
          <a:prstGeom prst="rect">
            <a:avLst/>
          </a:prstGeom>
          <a:noFill/>
          <a:ln>
            <a:noFill/>
          </a:ln>
        </p:spPr>
      </p:pic>
      <p:sp>
        <p:nvSpPr>
          <p:cNvPr id="2" name="TextBox 1">
            <a:extLst>
              <a:ext uri="{FF2B5EF4-FFF2-40B4-BE49-F238E27FC236}">
                <a16:creationId xmlns:a16="http://schemas.microsoft.com/office/drawing/2014/main" id="{ACB120B5-6410-E791-51AB-DDC1976CFC48}"/>
              </a:ext>
            </a:extLst>
          </p:cNvPr>
          <p:cNvSpPr txBox="1"/>
          <p:nvPr/>
        </p:nvSpPr>
        <p:spPr>
          <a:xfrm>
            <a:off x="141958" y="3982441"/>
            <a:ext cx="2917874" cy="369332"/>
          </a:xfrm>
          <a:prstGeom prst="rect">
            <a:avLst/>
          </a:prstGeom>
          <a:noFill/>
        </p:spPr>
        <p:txBody>
          <a:bodyPr wrap="square" rtlCol="0">
            <a:spAutoFit/>
          </a:bodyPr>
          <a:lstStyle/>
          <a:p>
            <a:r>
              <a:rPr lang="en-US" sz="1800" b="1" dirty="0">
                <a:solidFill>
                  <a:srgbClr val="C00000"/>
                </a:solidFill>
              </a:rPr>
              <a:t>Before: 180 Million Years </a:t>
            </a:r>
            <a:endParaRPr lang="fr-FR" sz="1800" dirty="0">
              <a:solidFill>
                <a:srgbClr val="FF0000"/>
              </a:solidFill>
            </a:endParaRPr>
          </a:p>
        </p:txBody>
      </p:sp>
      <p:sp>
        <p:nvSpPr>
          <p:cNvPr id="9" name="TextBox 8">
            <a:extLst>
              <a:ext uri="{FF2B5EF4-FFF2-40B4-BE49-F238E27FC236}">
                <a16:creationId xmlns:a16="http://schemas.microsoft.com/office/drawing/2014/main" id="{CBF785AE-BE8F-C681-C458-51B7D9C6FC6D}"/>
              </a:ext>
            </a:extLst>
          </p:cNvPr>
          <p:cNvSpPr txBox="1"/>
          <p:nvPr/>
        </p:nvSpPr>
        <p:spPr>
          <a:xfrm>
            <a:off x="3113063" y="4023361"/>
            <a:ext cx="2917874" cy="369332"/>
          </a:xfrm>
          <a:prstGeom prst="rect">
            <a:avLst/>
          </a:prstGeom>
          <a:noFill/>
        </p:spPr>
        <p:txBody>
          <a:bodyPr wrap="square" rtlCol="0">
            <a:spAutoFit/>
          </a:bodyPr>
          <a:lstStyle/>
          <a:p>
            <a:r>
              <a:rPr lang="fr-FR" sz="1800" b="1" dirty="0" err="1">
                <a:solidFill>
                  <a:srgbClr val="C00000"/>
                </a:solidFill>
              </a:rPr>
              <a:t>Before</a:t>
            </a:r>
            <a:r>
              <a:rPr lang="fr-FR" sz="1800" b="1" dirty="0">
                <a:solidFill>
                  <a:srgbClr val="C00000"/>
                </a:solidFill>
              </a:rPr>
              <a:t>: 50 Million </a:t>
            </a:r>
            <a:r>
              <a:rPr lang="fr-FR" sz="1800" b="1" dirty="0" err="1">
                <a:solidFill>
                  <a:srgbClr val="C00000"/>
                </a:solidFill>
              </a:rPr>
              <a:t>Years</a:t>
            </a:r>
            <a:endParaRPr lang="fr-FR" sz="1800" dirty="0">
              <a:solidFill>
                <a:srgbClr val="FF0000"/>
              </a:solidFill>
            </a:endParaRPr>
          </a:p>
        </p:txBody>
      </p:sp>
      <p:sp>
        <p:nvSpPr>
          <p:cNvPr id="10" name="TextBox 9">
            <a:extLst>
              <a:ext uri="{FF2B5EF4-FFF2-40B4-BE49-F238E27FC236}">
                <a16:creationId xmlns:a16="http://schemas.microsoft.com/office/drawing/2014/main" id="{D5C5D511-F76C-E3AD-A76D-2D17F313430D}"/>
              </a:ext>
            </a:extLst>
          </p:cNvPr>
          <p:cNvSpPr txBox="1"/>
          <p:nvPr/>
        </p:nvSpPr>
        <p:spPr>
          <a:xfrm>
            <a:off x="6037224" y="3953416"/>
            <a:ext cx="2917874" cy="369332"/>
          </a:xfrm>
          <a:prstGeom prst="rect">
            <a:avLst/>
          </a:prstGeom>
          <a:noFill/>
        </p:spPr>
        <p:txBody>
          <a:bodyPr wrap="square" rtlCol="0">
            <a:spAutoFit/>
          </a:bodyPr>
          <a:lstStyle/>
          <a:p>
            <a:r>
              <a:rPr lang="fr-FR" sz="1800" b="1" dirty="0" err="1">
                <a:solidFill>
                  <a:srgbClr val="C00000"/>
                </a:solidFill>
              </a:rPr>
              <a:t>After</a:t>
            </a:r>
            <a:r>
              <a:rPr lang="fr-FR" sz="1800" b="1" dirty="0">
                <a:solidFill>
                  <a:srgbClr val="C00000"/>
                </a:solidFill>
              </a:rPr>
              <a:t>: 50 Million </a:t>
            </a:r>
            <a:r>
              <a:rPr lang="fr-FR" sz="1800" b="1" dirty="0" err="1">
                <a:solidFill>
                  <a:srgbClr val="C00000"/>
                </a:solidFill>
              </a:rPr>
              <a:t>Years</a:t>
            </a:r>
            <a:endParaRPr lang="fr-FR" sz="1800" dirty="0">
              <a:solidFill>
                <a:srgbClr val="FF0000"/>
              </a:solidFill>
            </a:endParaRPr>
          </a:p>
        </p:txBody>
      </p:sp>
    </p:spTree>
    <p:extLst>
      <p:ext uri="{BB962C8B-B14F-4D97-AF65-F5344CB8AC3E}">
        <p14:creationId xmlns:p14="http://schemas.microsoft.com/office/powerpoint/2010/main" val="261584479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116632"/>
            <a:ext cx="8822214" cy="6624736"/>
          </a:xfrm>
          <a:prstGeom prst="rect">
            <a:avLst/>
          </a:prstGeom>
          <a:ln>
            <a:solidFill>
              <a:schemeClr val="accent1"/>
            </a:solidFill>
          </a:ln>
        </p:spPr>
        <p:txBody>
          <a:bodyPr/>
          <a:lstStyle/>
          <a:p>
            <a:pPr marL="457200" indent="-457200" algn="just">
              <a:lnSpc>
                <a:spcPct val="150000"/>
              </a:lnSpc>
              <a:buAutoNum type="arabicPeriod" startAt="2"/>
            </a:pPr>
            <a:r>
              <a:rPr lang="fr-FR" sz="2000" b="1" dirty="0" err="1">
                <a:solidFill>
                  <a:srgbClr val="FFFF00"/>
                </a:solidFill>
              </a:rPr>
              <a:t>Earth's</a:t>
            </a:r>
            <a:r>
              <a:rPr lang="fr-FR" sz="2000" b="1" dirty="0">
                <a:solidFill>
                  <a:srgbClr val="FFFF00"/>
                </a:solidFill>
              </a:rPr>
              <a:t> Structure: : </a:t>
            </a:r>
            <a:r>
              <a:rPr lang="en-US" sz="1800" dirty="0"/>
              <a:t>The Earth is composed of a succession of layers with differing chemical composition, density, and temperature.</a:t>
            </a:r>
          </a:p>
          <a:p>
            <a:pPr algn="just">
              <a:lnSpc>
                <a:spcPct val="150000"/>
              </a:lnSpc>
            </a:pPr>
            <a:r>
              <a:rPr lang="fr-FR" sz="1800" dirty="0"/>
              <a:t>In the center, the </a:t>
            </a:r>
            <a:r>
              <a:rPr lang="fr-FR" sz="1800" dirty="0" err="1"/>
              <a:t>core</a:t>
            </a:r>
            <a:r>
              <a:rPr lang="fr-FR" sz="1800" dirty="0"/>
              <a:t>, </a:t>
            </a:r>
            <a:r>
              <a:rPr lang="fr-FR" sz="1800" dirty="0" err="1"/>
              <a:t>presents</a:t>
            </a:r>
            <a:r>
              <a:rPr lang="fr-FR" sz="1800" dirty="0"/>
              <a:t> </a:t>
            </a:r>
            <a:r>
              <a:rPr lang="fr-FR" sz="1800" dirty="0">
                <a:solidFill>
                  <a:srgbClr val="92D050"/>
                </a:solidFill>
              </a:rPr>
              <a:t>17% of the </a:t>
            </a:r>
            <a:r>
              <a:rPr lang="fr-FR" sz="1800" dirty="0" err="1">
                <a:solidFill>
                  <a:srgbClr val="92D050"/>
                </a:solidFill>
              </a:rPr>
              <a:t>Earth's</a:t>
            </a:r>
            <a:r>
              <a:rPr lang="fr-FR" sz="1800" dirty="0">
                <a:solidFill>
                  <a:srgbClr val="92D050"/>
                </a:solidFill>
              </a:rPr>
              <a:t> volume</a:t>
            </a:r>
            <a:r>
              <a:rPr lang="fr-FR" sz="1800" dirty="0"/>
              <a:t>, </a:t>
            </a:r>
            <a:r>
              <a:rPr lang="en-US" sz="1800" dirty="0"/>
              <a:t>and is divided into a solid inner core and a viscous outer core.</a:t>
            </a:r>
            <a:r>
              <a:rPr lang="fr-FR" sz="1800" dirty="0"/>
              <a:t>; </a:t>
            </a:r>
          </a:p>
          <a:p>
            <a:pPr algn="just">
              <a:lnSpc>
                <a:spcPct val="150000"/>
              </a:lnSpc>
              <a:buFont typeface="Wingdings" panose="05000000000000000000" pitchFamily="2" charset="2"/>
              <a:buChar char="ü"/>
            </a:pPr>
            <a:r>
              <a:rPr lang="en-US" sz="1800" dirty="0"/>
              <a:t>Next is the mantle, which makes up the majority of the Earth's volume, </a:t>
            </a:r>
            <a:r>
              <a:rPr lang="en-US" sz="1800" dirty="0">
                <a:solidFill>
                  <a:srgbClr val="00CC66"/>
                </a:solidFill>
              </a:rPr>
              <a:t>81%, </a:t>
            </a:r>
            <a:r>
              <a:rPr lang="en-US" sz="1800" dirty="0"/>
              <a:t>and is divided into a solid lower mantle and an upper mantle that is mainly plastic but has a solid uppermost portion.</a:t>
            </a:r>
          </a:p>
          <a:p>
            <a:pPr marL="342900" indent="-342900" algn="just">
              <a:lnSpc>
                <a:spcPct val="150000"/>
              </a:lnSpc>
              <a:buFont typeface="Wingdings" panose="05000000000000000000" pitchFamily="2" charset="2"/>
              <a:buChar char="ü"/>
            </a:pPr>
            <a:r>
              <a:rPr lang="en-US" sz="1800" dirty="0"/>
              <a:t>Following the mantle is the crust (or outermost layer), accounting for less than </a:t>
            </a:r>
            <a:r>
              <a:rPr lang="en-US" sz="1800" dirty="0">
                <a:solidFill>
                  <a:srgbClr val="00CC66"/>
                </a:solidFill>
              </a:rPr>
              <a:t>2%</a:t>
            </a:r>
            <a:r>
              <a:rPr lang="en-US" sz="1800" dirty="0"/>
              <a:t> of the volume and being solid."</a:t>
            </a:r>
          </a:p>
          <a:p>
            <a:pPr marL="342900" indent="-342900" algn="just">
              <a:lnSpc>
                <a:spcPct val="150000"/>
              </a:lnSpc>
              <a:buFont typeface="Wingdings" panose="05000000000000000000" pitchFamily="2" charset="2"/>
              <a:buChar char="ü"/>
            </a:pPr>
            <a:endParaRPr lang="en-US" sz="1800" dirty="0"/>
          </a:p>
          <a:p>
            <a:pPr marL="342900" indent="-342900" algn="just">
              <a:lnSpc>
                <a:spcPct val="150000"/>
              </a:lnSpc>
              <a:buFont typeface="Wingdings" panose="05000000000000000000" pitchFamily="2" charset="2"/>
              <a:buChar char="ü"/>
            </a:pPr>
            <a:endParaRPr lang="en-US" sz="1800" dirty="0"/>
          </a:p>
          <a:p>
            <a:pPr marL="342900" indent="-342900" algn="just">
              <a:lnSpc>
                <a:spcPct val="150000"/>
              </a:lnSpc>
              <a:buFont typeface="Wingdings" panose="05000000000000000000" pitchFamily="2" charset="2"/>
              <a:buChar char="ü"/>
            </a:pPr>
            <a:endParaRPr lang="fr-FR" sz="1800" dirty="0"/>
          </a:p>
          <a:p>
            <a:pPr>
              <a:lnSpc>
                <a:spcPct val="150000"/>
              </a:lnSpc>
            </a:pPr>
            <a:endParaRPr lang="fr-FR" sz="2000" b="1" dirty="0">
              <a:solidFill>
                <a:srgbClr val="FFFF00"/>
              </a:solidFill>
            </a:endParaRPr>
          </a:p>
          <a:p>
            <a:pPr>
              <a:lnSpc>
                <a:spcPct val="150000"/>
              </a:lnSpc>
            </a:pPr>
            <a:endParaRPr lang="fr-FR" sz="2000" dirty="0"/>
          </a:p>
          <a:p>
            <a:pPr>
              <a:lnSpc>
                <a:spcPct val="150000"/>
              </a:lnSpc>
            </a:pPr>
            <a:endParaRPr lang="fr-FR" sz="20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7</a:t>
            </a:fld>
            <a:endParaRPr lang="fr-BE" dirty="0">
              <a:solidFill>
                <a:srgbClr val="FFFF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9548" y="3933057"/>
            <a:ext cx="4750170" cy="2828301"/>
          </a:xfrm>
          <a:prstGeom prst="rect">
            <a:avLst/>
          </a:prstGeom>
        </p:spPr>
      </p:pic>
      <p:pic>
        <p:nvPicPr>
          <p:cNvPr id="8" name="Picture 7">
            <a:extLst>
              <a:ext uri="{FF2B5EF4-FFF2-40B4-BE49-F238E27FC236}">
                <a16:creationId xmlns:a16="http://schemas.microsoft.com/office/drawing/2014/main" id="{B533291C-425F-4C2F-826E-C1957B2F7D31}"/>
              </a:ext>
            </a:extLst>
          </p:cNvPr>
          <p:cNvPicPr>
            <a:picLocks noChangeAspect="1"/>
          </p:cNvPicPr>
          <p:nvPr/>
        </p:nvPicPr>
        <p:blipFill rotWithShape="1">
          <a:blip r:embed="rId4">
            <a:extLst>
              <a:ext uri="{28A0092B-C50C-407E-A947-70E740481C1C}">
                <a14:useLocalDpi xmlns:a14="http://schemas.microsoft.com/office/drawing/2010/main" val="0"/>
              </a:ext>
            </a:extLst>
          </a:blip>
          <a:srcRect l="21651" t="11661" r="13775"/>
          <a:stretch/>
        </p:blipFill>
        <p:spPr>
          <a:xfrm>
            <a:off x="432664" y="3933057"/>
            <a:ext cx="3528502" cy="2772544"/>
          </a:xfrm>
          <a:prstGeom prst="rect">
            <a:avLst/>
          </a:prstGeom>
        </p:spPr>
      </p:pic>
    </p:spTree>
    <p:extLst>
      <p:ext uri="{BB962C8B-B14F-4D97-AF65-F5344CB8AC3E}">
        <p14:creationId xmlns:p14="http://schemas.microsoft.com/office/powerpoint/2010/main" val="3108101950"/>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116632"/>
            <a:ext cx="8822214" cy="6624736"/>
          </a:xfrm>
          <a:prstGeom prst="rect">
            <a:avLst/>
          </a:prstGeom>
          <a:ln>
            <a:solidFill>
              <a:schemeClr val="accent1"/>
            </a:solidFill>
          </a:ln>
        </p:spPr>
        <p:txBody>
          <a:bodyPr/>
          <a:lstStyle/>
          <a:p>
            <a:pPr algn="just">
              <a:lnSpc>
                <a:spcPct val="150000"/>
              </a:lnSpc>
            </a:pPr>
            <a:r>
              <a:rPr lang="fr-FR" sz="2000" b="1" dirty="0">
                <a:solidFill>
                  <a:srgbClr val="FFFF00"/>
                </a:solidFill>
              </a:rPr>
              <a:t>3. Concept of Continental Drift:</a:t>
            </a:r>
          </a:p>
          <a:p>
            <a:pPr algn="just">
              <a:lnSpc>
                <a:spcPct val="150000"/>
              </a:lnSpc>
            </a:pPr>
            <a:r>
              <a:rPr lang="en-US" sz="1800" dirty="0"/>
              <a:t>The theory of continental drift was proposed in the early 20th century by the physicist-meteorologist </a:t>
            </a:r>
            <a:r>
              <a:rPr lang="en-US" sz="1800" dirty="0">
                <a:solidFill>
                  <a:srgbClr val="FF6600"/>
                </a:solidFill>
              </a:rPr>
              <a:t>Alfred Wegener</a:t>
            </a:r>
            <a:r>
              <a:rPr lang="en-US" sz="1800" dirty="0"/>
              <a:t>, who developed the idea of continents shifting on the surface of the planet. His theory is supported by the coincidence of geological features on either side of the southern Atlantic, the similarity of rock sequences, and paleoclimatic indicators, along with other geological agreements.</a:t>
            </a:r>
          </a:p>
          <a:p>
            <a:pPr algn="just">
              <a:lnSpc>
                <a:spcPct val="150000"/>
              </a:lnSpc>
            </a:pPr>
            <a:r>
              <a:rPr lang="en-US" sz="1800" dirty="0"/>
              <a:t>This theory was later confirmed through studies on the paleomagnetism of ocean floors. The role of oceanic ridges, which generate material under the influence of convection currents in the mantle, was explained. This explanation led to the deduction of the continuous creation of oceanic crust."</a:t>
            </a:r>
            <a:endParaRPr lang="fr-FR" sz="18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8</a:t>
            </a:fld>
            <a:endParaRPr lang="fr-BE" dirty="0">
              <a:solidFill>
                <a:srgbClr val="FFFFFF"/>
              </a:solidFill>
            </a:endParaRPr>
          </a:p>
        </p:txBody>
      </p:sp>
      <p:pic>
        <p:nvPicPr>
          <p:cNvPr id="2" name="Crealp - La séismicité dans le monde.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90801" y="4005065"/>
            <a:ext cx="3637383" cy="2638970"/>
          </a:xfrm>
          <a:prstGeom prst="rect">
            <a:avLst/>
          </a:prstGeom>
        </p:spPr>
      </p:pic>
    </p:spTree>
    <p:extLst>
      <p:ext uri="{BB962C8B-B14F-4D97-AF65-F5344CB8AC3E}">
        <p14:creationId xmlns:p14="http://schemas.microsoft.com/office/powerpoint/2010/main" val="2056762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116632"/>
            <a:ext cx="8822214" cy="6741368"/>
          </a:xfrm>
          <a:prstGeom prst="rect">
            <a:avLst/>
          </a:prstGeom>
          <a:ln>
            <a:solidFill>
              <a:schemeClr val="accent1"/>
            </a:solidFill>
          </a:ln>
        </p:spPr>
        <p:txBody>
          <a:bodyPr/>
          <a:lstStyle/>
          <a:p>
            <a:pPr algn="just">
              <a:lnSpc>
                <a:spcPct val="150000"/>
              </a:lnSpc>
            </a:pPr>
            <a:r>
              <a:rPr lang="en-US" sz="2000" b="1" dirty="0">
                <a:solidFill>
                  <a:srgbClr val="FFFF00"/>
                </a:solidFill>
              </a:rPr>
              <a:t>4. Tectonic Plates: </a:t>
            </a:r>
            <a:r>
              <a:rPr lang="en-US" sz="1800" dirty="0"/>
              <a:t>Earthquakes are not randomly distributed across the planet's surface but are mostly concentrated along the boundaries of lithospheric plates. Tectonics is the branch of geology that studies the nature and causes of deformations in rock formations, specifically on a large scale within the Earth's lithosphere. This theory was developed in the late 1960s and has had significant implications for all Earth Sciences</a:t>
            </a:r>
            <a:r>
              <a:rPr lang="en-US" sz="2000" dirty="0"/>
              <a:t>."</a:t>
            </a:r>
            <a:endParaRPr lang="fr-FR" sz="2000" dirty="0"/>
          </a:p>
          <a:p>
            <a:pPr algn="just">
              <a:lnSpc>
                <a:spcPct val="150000"/>
              </a:lnSpc>
            </a:pPr>
            <a:endParaRPr lang="fr-FR" sz="20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9</a:t>
            </a:fld>
            <a:endParaRPr lang="fr-BE" dirty="0">
              <a:solidFill>
                <a:srgbClr val="FFFFFF"/>
              </a:solidFill>
            </a:endParaRPr>
          </a:p>
        </p:txBody>
      </p:sp>
      <p:pic>
        <p:nvPicPr>
          <p:cNvPr id="6"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2636912"/>
            <a:ext cx="4108899" cy="411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2636912"/>
            <a:ext cx="4301861" cy="411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8493"/>
      </p:ext>
    </p:extLst>
  </p:cSld>
  <p:clrMapOvr>
    <a:masterClrMapping/>
  </p:clrMapOvr>
  <p:transition>
    <p:zoom/>
  </p:transition>
</p:sld>
</file>

<file path=ppt/theme/theme1.xml><?xml version="1.0" encoding="utf-8"?>
<a:theme xmlns:a="http://schemas.openxmlformats.org/drawingml/2006/main" name="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Designs\Spirale.pot</Template>
  <TotalTime>17772</TotalTime>
  <Words>4332</Words>
  <Application>Microsoft Office PowerPoint</Application>
  <PresentationFormat>On-screen Show (4:3)</PresentationFormat>
  <Paragraphs>429</Paragraphs>
  <Slides>35</Slides>
  <Notes>35</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MS PGothic</vt:lpstr>
      <vt:lpstr>Agency FB</vt:lpstr>
      <vt:lpstr>Arial</vt:lpstr>
      <vt:lpstr>Arial Unicode MS</vt:lpstr>
      <vt:lpstr>Calibri</vt:lpstr>
      <vt:lpstr>Cambria Math</vt:lpstr>
      <vt:lpstr>Courier New</vt:lpstr>
      <vt:lpstr>Lucida Handwriting</vt:lpstr>
      <vt:lpstr>Times New Roman</vt:lpstr>
      <vt:lpstr>Wingdings</vt:lpstr>
      <vt:lpstr>Wingdings 2</vt:lpstr>
      <vt:lpstr>Labyrint</vt:lpstr>
      <vt:lpstr>1_Labyrint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ehtp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khaled</dc:creator>
  <cp:lastModifiedBy>guettiche abdelheq</cp:lastModifiedBy>
  <cp:revision>765</cp:revision>
  <cp:lastPrinted>2014-10-18T18:00:57Z</cp:lastPrinted>
  <dcterms:created xsi:type="dcterms:W3CDTF">2002-03-26T08:44:42Z</dcterms:created>
  <dcterms:modified xsi:type="dcterms:W3CDTF">2023-10-03T18:24:49Z</dcterms:modified>
</cp:coreProperties>
</file>