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7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png"/><Relationship Id="rId13" Type="http://schemas.openxmlformats.org/officeDocument/2006/relationships/image" Target="../media/image108.png"/><Relationship Id="rId18" Type="http://schemas.openxmlformats.org/officeDocument/2006/relationships/image" Target="../media/image111.png"/><Relationship Id="rId3" Type="http://schemas.openxmlformats.org/officeDocument/2006/relationships/image" Target="../media/image99.png"/><Relationship Id="rId21" Type="http://schemas.openxmlformats.org/officeDocument/2006/relationships/image" Target="../media/image114.png"/><Relationship Id="rId7" Type="http://schemas.openxmlformats.org/officeDocument/2006/relationships/image" Target="../media/image102.png"/><Relationship Id="rId12" Type="http://schemas.openxmlformats.org/officeDocument/2006/relationships/image" Target="../media/image107.png"/><Relationship Id="rId17" Type="http://schemas.openxmlformats.org/officeDocument/2006/relationships/image" Target="../media/image110.png"/><Relationship Id="rId25" Type="http://schemas.openxmlformats.org/officeDocument/2006/relationships/image" Target="../media/image118.png"/><Relationship Id="rId2" Type="http://schemas.openxmlformats.org/officeDocument/2006/relationships/image" Target="../media/image98.png"/><Relationship Id="rId16" Type="http://schemas.openxmlformats.org/officeDocument/2006/relationships/image" Target="../media/image109.png"/><Relationship Id="rId20" Type="http://schemas.openxmlformats.org/officeDocument/2006/relationships/image" Target="../media/image1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3.png"/><Relationship Id="rId11" Type="http://schemas.openxmlformats.org/officeDocument/2006/relationships/image" Target="../media/image106.png"/><Relationship Id="rId24" Type="http://schemas.openxmlformats.org/officeDocument/2006/relationships/image" Target="../media/image117.png"/><Relationship Id="rId5" Type="http://schemas.openxmlformats.org/officeDocument/2006/relationships/image" Target="../media/image101.png"/><Relationship Id="rId15" Type="http://schemas.openxmlformats.org/officeDocument/2006/relationships/image" Target="../media/image71.png"/><Relationship Id="rId23" Type="http://schemas.openxmlformats.org/officeDocument/2006/relationships/image" Target="../media/image116.png"/><Relationship Id="rId10" Type="http://schemas.openxmlformats.org/officeDocument/2006/relationships/image" Target="../media/image105.png"/><Relationship Id="rId19" Type="http://schemas.openxmlformats.org/officeDocument/2006/relationships/image" Target="../media/image112.png"/><Relationship Id="rId4" Type="http://schemas.openxmlformats.org/officeDocument/2006/relationships/image" Target="../media/image100.png"/><Relationship Id="rId9" Type="http://schemas.openxmlformats.org/officeDocument/2006/relationships/image" Target="../media/image104.png"/><Relationship Id="rId14" Type="http://schemas.openxmlformats.org/officeDocument/2006/relationships/image" Target="../media/image74.png"/><Relationship Id="rId22" Type="http://schemas.openxmlformats.org/officeDocument/2006/relationships/image" Target="../media/image11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png"/><Relationship Id="rId13" Type="http://schemas.openxmlformats.org/officeDocument/2006/relationships/image" Target="../media/image125.png"/><Relationship Id="rId18" Type="http://schemas.openxmlformats.org/officeDocument/2006/relationships/image" Target="../media/image64.png"/><Relationship Id="rId3" Type="http://schemas.openxmlformats.org/officeDocument/2006/relationships/image" Target="../media/image119.png"/><Relationship Id="rId7" Type="http://schemas.openxmlformats.org/officeDocument/2006/relationships/image" Target="../media/image121.png"/><Relationship Id="rId12" Type="http://schemas.openxmlformats.org/officeDocument/2006/relationships/image" Target="../media/image76.png"/><Relationship Id="rId17" Type="http://schemas.openxmlformats.org/officeDocument/2006/relationships/image" Target="../media/image127.png"/><Relationship Id="rId2" Type="http://schemas.openxmlformats.org/officeDocument/2006/relationships/image" Target="../media/image107.png"/><Relationship Id="rId16" Type="http://schemas.openxmlformats.org/officeDocument/2006/relationships/image" Target="../media/image75.png"/><Relationship Id="rId20" Type="http://schemas.openxmlformats.org/officeDocument/2006/relationships/image" Target="../media/image1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0.png"/><Relationship Id="rId11" Type="http://schemas.openxmlformats.org/officeDocument/2006/relationships/image" Target="../media/image105.png"/><Relationship Id="rId5" Type="http://schemas.openxmlformats.org/officeDocument/2006/relationships/image" Target="../media/image71.png"/><Relationship Id="rId15" Type="http://schemas.openxmlformats.org/officeDocument/2006/relationships/image" Target="../media/image74.png"/><Relationship Id="rId10" Type="http://schemas.openxmlformats.org/officeDocument/2006/relationships/image" Target="../media/image124.png"/><Relationship Id="rId19" Type="http://schemas.openxmlformats.org/officeDocument/2006/relationships/image" Target="../media/image118.png"/><Relationship Id="rId4" Type="http://schemas.openxmlformats.org/officeDocument/2006/relationships/image" Target="../media/image101.png"/><Relationship Id="rId9" Type="http://schemas.openxmlformats.org/officeDocument/2006/relationships/image" Target="../media/image123.png"/><Relationship Id="rId14" Type="http://schemas.openxmlformats.org/officeDocument/2006/relationships/image" Target="../media/image12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19.png"/><Relationship Id="rId3" Type="http://schemas.openxmlformats.org/officeDocument/2006/relationships/image" Target="../media/image30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2" Type="http://schemas.openxmlformats.org/officeDocument/2006/relationships/image" Target="../media/image29.png"/><Relationship Id="rId16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22.png"/><Relationship Id="rId15" Type="http://schemas.openxmlformats.org/officeDocument/2006/relationships/image" Target="../media/image39.png"/><Relationship Id="rId10" Type="http://schemas.openxmlformats.org/officeDocument/2006/relationships/image" Target="../media/image36.png"/><Relationship Id="rId4" Type="http://schemas.openxmlformats.org/officeDocument/2006/relationships/image" Target="../media/image31.png"/><Relationship Id="rId9" Type="http://schemas.openxmlformats.org/officeDocument/2006/relationships/image" Target="../media/image35.png"/><Relationship Id="rId1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49.png"/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12" Type="http://schemas.openxmlformats.org/officeDocument/2006/relationships/image" Target="../media/image48.png"/><Relationship Id="rId2" Type="http://schemas.openxmlformats.org/officeDocument/2006/relationships/image" Target="../media/image41.png"/><Relationship Id="rId16" Type="http://schemas.openxmlformats.org/officeDocument/2006/relationships/image" Target="../media/image5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11" Type="http://schemas.openxmlformats.org/officeDocument/2006/relationships/image" Target="../media/image47.png"/><Relationship Id="rId5" Type="http://schemas.openxmlformats.org/officeDocument/2006/relationships/image" Target="../media/image44.png"/><Relationship Id="rId15" Type="http://schemas.openxmlformats.org/officeDocument/2006/relationships/image" Target="../media/image51.png"/><Relationship Id="rId10" Type="http://schemas.openxmlformats.org/officeDocument/2006/relationships/image" Target="../media/image19.png"/><Relationship Id="rId4" Type="http://schemas.openxmlformats.org/officeDocument/2006/relationships/image" Target="../media/image43.png"/><Relationship Id="rId9" Type="http://schemas.openxmlformats.org/officeDocument/2006/relationships/image" Target="../media/image20.png"/><Relationship Id="rId14" Type="http://schemas.openxmlformats.org/officeDocument/2006/relationships/image" Target="../media/image5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13" Type="http://schemas.openxmlformats.org/officeDocument/2006/relationships/image" Target="../media/image39.png"/><Relationship Id="rId18" Type="http://schemas.openxmlformats.org/officeDocument/2006/relationships/image" Target="../media/image66.png"/><Relationship Id="rId3" Type="http://schemas.openxmlformats.org/officeDocument/2006/relationships/image" Target="../media/image54.png"/><Relationship Id="rId7" Type="http://schemas.openxmlformats.org/officeDocument/2006/relationships/image" Target="../media/image57.png"/><Relationship Id="rId12" Type="http://schemas.openxmlformats.org/officeDocument/2006/relationships/image" Target="../media/image61.png"/><Relationship Id="rId17" Type="http://schemas.openxmlformats.org/officeDocument/2006/relationships/image" Target="../media/image65.png"/><Relationship Id="rId2" Type="http://schemas.openxmlformats.org/officeDocument/2006/relationships/image" Target="../media/image53.png"/><Relationship Id="rId16" Type="http://schemas.openxmlformats.org/officeDocument/2006/relationships/image" Target="../media/image6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6.png"/><Relationship Id="rId11" Type="http://schemas.openxmlformats.org/officeDocument/2006/relationships/image" Target="../media/image60.png"/><Relationship Id="rId5" Type="http://schemas.openxmlformats.org/officeDocument/2006/relationships/image" Target="../media/image30.png"/><Relationship Id="rId15" Type="http://schemas.openxmlformats.org/officeDocument/2006/relationships/image" Target="../media/image63.png"/><Relationship Id="rId10" Type="http://schemas.openxmlformats.org/officeDocument/2006/relationships/image" Target="../media/image37.png"/><Relationship Id="rId19" Type="http://schemas.openxmlformats.org/officeDocument/2006/relationships/image" Target="../media/image67.png"/><Relationship Id="rId4" Type="http://schemas.openxmlformats.org/officeDocument/2006/relationships/image" Target="../media/image55.png"/><Relationship Id="rId9" Type="http://schemas.openxmlformats.org/officeDocument/2006/relationships/image" Target="../media/image59.png"/><Relationship Id="rId14" Type="http://schemas.openxmlformats.org/officeDocument/2006/relationships/image" Target="../media/image6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13" Type="http://schemas.openxmlformats.org/officeDocument/2006/relationships/image" Target="../media/image79.pn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12" Type="http://schemas.openxmlformats.org/officeDocument/2006/relationships/image" Target="../media/image78.png"/><Relationship Id="rId17" Type="http://schemas.openxmlformats.org/officeDocument/2006/relationships/image" Target="../media/image83.png"/><Relationship Id="rId2" Type="http://schemas.openxmlformats.org/officeDocument/2006/relationships/image" Target="../media/image68.png"/><Relationship Id="rId16" Type="http://schemas.openxmlformats.org/officeDocument/2006/relationships/image" Target="../media/image8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2.png"/><Relationship Id="rId11" Type="http://schemas.openxmlformats.org/officeDocument/2006/relationships/image" Target="../media/image77.png"/><Relationship Id="rId5" Type="http://schemas.openxmlformats.org/officeDocument/2006/relationships/image" Target="../media/image71.png"/><Relationship Id="rId15" Type="http://schemas.openxmlformats.org/officeDocument/2006/relationships/image" Target="../media/image81.png"/><Relationship Id="rId10" Type="http://schemas.openxmlformats.org/officeDocument/2006/relationships/image" Target="../media/image76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Relationship Id="rId14" Type="http://schemas.openxmlformats.org/officeDocument/2006/relationships/image" Target="../media/image8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png"/><Relationship Id="rId13" Type="http://schemas.openxmlformats.org/officeDocument/2006/relationships/image" Target="../media/image94.png"/><Relationship Id="rId3" Type="http://schemas.openxmlformats.org/officeDocument/2006/relationships/image" Target="../media/image85.png"/><Relationship Id="rId7" Type="http://schemas.openxmlformats.org/officeDocument/2006/relationships/image" Target="../media/image88.png"/><Relationship Id="rId12" Type="http://schemas.openxmlformats.org/officeDocument/2006/relationships/image" Target="../media/image93.png"/><Relationship Id="rId17" Type="http://schemas.openxmlformats.org/officeDocument/2006/relationships/image" Target="../media/image97.png"/><Relationship Id="rId2" Type="http://schemas.openxmlformats.org/officeDocument/2006/relationships/image" Target="../media/image84.png"/><Relationship Id="rId16" Type="http://schemas.openxmlformats.org/officeDocument/2006/relationships/image" Target="../media/image9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7.png"/><Relationship Id="rId11" Type="http://schemas.openxmlformats.org/officeDocument/2006/relationships/image" Target="../media/image92.png"/><Relationship Id="rId5" Type="http://schemas.openxmlformats.org/officeDocument/2006/relationships/image" Target="../media/image75.png"/><Relationship Id="rId15" Type="http://schemas.openxmlformats.org/officeDocument/2006/relationships/image" Target="../media/image77.png"/><Relationship Id="rId10" Type="http://schemas.openxmlformats.org/officeDocument/2006/relationships/image" Target="../media/image91.png"/><Relationship Id="rId4" Type="http://schemas.openxmlformats.org/officeDocument/2006/relationships/image" Target="../media/image86.png"/><Relationship Id="rId9" Type="http://schemas.openxmlformats.org/officeDocument/2006/relationships/image" Target="../media/image90.png"/><Relationship Id="rId14" Type="http://schemas.openxmlformats.org/officeDocument/2006/relationships/image" Target="../media/image9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19376D">
                  <a:alpha val="85000"/>
                </a:srgbClr>
              </a:gs>
              <a:gs pos="100000">
                <a:srgbClr val="19376D">
                  <a:alpha val="85000"/>
                </a:srgb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666733" y="2705099"/>
            <a:ext cx="6457788" cy="733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4940"/>
              </a:lnSpc>
              <a:spcBef>
                <a:spcPts val="0"/>
              </a:spcBef>
              <a:spcAft>
                <a:spcPts val="1300"/>
              </a:spcAft>
            </a:pPr>
            <a:r>
              <a:rPr sz="3827" b="1">
                <a:solidFill>
                  <a:srgbClr val="FFFFFF"/>
                </a:solidFill>
              </a:rPr>
              <a:t>ICT Proficiency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3459993"/>
            <a:ext cx="3316870" cy="3061607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950"/>
              </a:spcAft>
            </a:pPr>
            <a:r>
              <a:rPr sz="1196" b="0" dirty="0">
                <a:solidFill>
                  <a:srgbClr val="E0E7FF"/>
                </a:solidFill>
              </a:rPr>
              <a:t>Connecting ICT to Scientific Research Methodology</a:t>
            </a:r>
          </a:p>
          <a:p>
            <a:pPr algn="l">
              <a:spcBef>
                <a:spcPts val="0"/>
              </a:spcBef>
              <a:spcAft>
                <a:spcPts val="1950"/>
              </a:spcAft>
            </a:pPr>
            <a:endParaRPr lang="fr-DZ" sz="1196" dirty="0">
              <a:solidFill>
                <a:srgbClr val="E0E7FF"/>
              </a:solidFill>
            </a:endParaRPr>
          </a:p>
          <a:p>
            <a:pPr algn="l">
              <a:spcBef>
                <a:spcPts val="0"/>
              </a:spcBef>
              <a:spcAft>
                <a:spcPts val="1950"/>
              </a:spcAft>
            </a:pPr>
            <a:endParaRPr lang="fr-DZ" sz="1196" b="0" dirty="0">
              <a:solidFill>
                <a:srgbClr val="E0E7FF"/>
              </a:solidFill>
            </a:endParaRPr>
          </a:p>
          <a:p>
            <a:pPr algn="l">
              <a:spcBef>
                <a:spcPts val="0"/>
              </a:spcBef>
              <a:spcAft>
                <a:spcPts val="1950"/>
              </a:spcAft>
            </a:pPr>
            <a:endParaRPr lang="fr-DZ" sz="1196" dirty="0">
              <a:solidFill>
                <a:srgbClr val="E0E7FF"/>
              </a:solidFill>
            </a:endParaRPr>
          </a:p>
          <a:p>
            <a:pPr algn="l">
              <a:spcBef>
                <a:spcPts val="0"/>
              </a:spcBef>
              <a:spcAft>
                <a:spcPts val="1950"/>
              </a:spcAft>
            </a:pPr>
            <a:endParaRPr lang="fr-DZ" sz="1196" b="0" dirty="0">
              <a:solidFill>
                <a:srgbClr val="E0E7FF"/>
              </a:solidFill>
            </a:endParaRPr>
          </a:p>
          <a:p>
            <a:pPr algn="l">
              <a:spcBef>
                <a:spcPts val="0"/>
              </a:spcBef>
              <a:spcAft>
                <a:spcPts val="1950"/>
              </a:spcAft>
            </a:pPr>
            <a:endParaRPr lang="fr-DZ" sz="1196" dirty="0">
              <a:solidFill>
                <a:srgbClr val="E0E7FF"/>
              </a:solidFill>
            </a:endParaRPr>
          </a:p>
          <a:p>
            <a:pPr algn="l">
              <a:spcBef>
                <a:spcPts val="0"/>
              </a:spcBef>
              <a:spcAft>
                <a:spcPts val="1950"/>
              </a:spcAft>
            </a:pPr>
            <a:r>
              <a:rPr lang="fr-DZ" sz="2000" b="1" dirty="0">
                <a:solidFill>
                  <a:srgbClr val="E0E7FF"/>
                </a:solidFill>
              </a:rPr>
              <a:t>Karim TABET</a:t>
            </a:r>
            <a:endParaRPr sz="2000" b="1" dirty="0">
              <a:solidFill>
                <a:srgbClr val="E0E7FF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505512" y="2190749"/>
            <a:ext cx="4019449" cy="2476499"/>
          </a:xfrm>
          <a:prstGeom prst="roundRect">
            <a:avLst>
              <a:gd name="adj" fmla="val 9230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91255" y="2502217"/>
            <a:ext cx="228594" cy="1771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162720" y="2476499"/>
            <a:ext cx="116202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Evolution of ICT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91255" y="2921317"/>
            <a:ext cx="228594" cy="17716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162720" y="2895600"/>
            <a:ext cx="1276318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Role in Education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91255" y="3336131"/>
            <a:ext cx="228594" cy="18573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162720" y="3314700"/>
            <a:ext cx="1723981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Impact on Employment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791255" y="3750944"/>
            <a:ext cx="228594" cy="19430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162720" y="3733799"/>
            <a:ext cx="981050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Digital Divide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791255" y="4184332"/>
            <a:ext cx="228594" cy="16573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8162720" y="4152899"/>
            <a:ext cx="1933526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FFFFFF"/>
                </a:solidFill>
              </a:rPr>
              <a:t>Communication Platforms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Application: Using Email in Academia and 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809623"/>
            <a:ext cx="10858228" cy="6286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2145"/>
              </a:lnSpc>
              <a:spcBef>
                <a:spcPts val="0"/>
              </a:spcBef>
              <a:spcAft>
                <a:spcPts val="1950"/>
              </a:spcAft>
            </a:pPr>
            <a:r>
              <a:rPr sz="1315" b="0" dirty="0">
                <a:solidFill>
                  <a:srgbClr val="19376D"/>
                </a:solidFill>
              </a:rPr>
              <a:t> Email platforms such as Gmail and Outlook are </a:t>
            </a:r>
            <a:r>
              <a:rPr sz="1315" b="1" dirty="0">
                <a:solidFill>
                  <a:srgbClr val="3A6EA5"/>
                </a:solidFill>
              </a:rPr>
              <a:t>foundational tools</a:t>
            </a:r>
            <a:r>
              <a:rPr sz="1315" b="0" dirty="0">
                <a:solidFill>
                  <a:srgbClr val="19376D"/>
                </a:solidFill>
              </a:rPr>
              <a:t> for effective communication in both academic and professional settings. </a:t>
            </a: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F00AAE55-FE5F-D6D8-F203-2382FBD4FEC7}"/>
              </a:ext>
            </a:extLst>
          </p:cNvPr>
          <p:cNvGrpSpPr/>
          <p:nvPr/>
        </p:nvGrpSpPr>
        <p:grpSpPr>
          <a:xfrm>
            <a:off x="1191133" y="1438273"/>
            <a:ext cx="9628455" cy="5152465"/>
            <a:chOff x="666733" y="2152650"/>
            <a:chExt cx="10858228" cy="5760821"/>
          </a:xfrm>
        </p:grpSpPr>
        <p:sp>
          <p:nvSpPr>
            <p:cNvPr id="5" name="Rounded Rectangle 4"/>
            <p:cNvSpPr/>
            <p:nvPr/>
          </p:nvSpPr>
          <p:spPr>
            <a:xfrm>
              <a:off x="666733" y="2152651"/>
              <a:ext cx="5286242" cy="2651614"/>
            </a:xfrm>
            <a:prstGeom prst="roundRect">
              <a:avLst>
                <a:gd name="adj" fmla="val 7947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04852" y="2390774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7" name="Picture 6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1038199" y="2547571"/>
              <a:ext cx="304792" cy="257907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1619209" y="2514600"/>
              <a:ext cx="2562160" cy="314325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554" b="1">
                  <a:solidFill>
                    <a:srgbClr val="19376D"/>
                  </a:solidFill>
                </a:rPr>
                <a:t>Formal Communication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04852" y="3152775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3A6EA5"/>
                  </a:solidFill>
                </a:rPr>
                <a:t>Submitting assignments</a:t>
              </a:r>
              <a:r>
                <a:rPr sz="1196" b="0">
                  <a:solidFill>
                    <a:srgbClr val="333333"/>
                  </a:solidFill>
                </a:rPr>
                <a:t> and coursework </a:t>
              </a:r>
            </a:p>
          </p:txBody>
        </p:sp>
        <p:pic>
          <p:nvPicPr>
            <p:cNvPr id="10" name="Picture 9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904852" y="3166933"/>
              <a:ext cx="209544" cy="181232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904852" y="3562349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Requesting feedback from instructors </a:t>
              </a:r>
            </a:p>
          </p:txBody>
        </p:sp>
        <p:pic>
          <p:nvPicPr>
            <p:cNvPr id="12" name="Picture 11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904852" y="3576508"/>
              <a:ext cx="209544" cy="181232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904852" y="3971925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Clarifying research questions </a:t>
              </a:r>
            </a:p>
          </p:txBody>
        </p:sp>
        <p:pic>
          <p:nvPicPr>
            <p:cNvPr id="14" name="Picture 13" descr="image.png"/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904852" y="3986083"/>
              <a:ext cx="209544" cy="18123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904852" y="4381499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Official correspondence </a:t>
              </a:r>
            </a:p>
          </p:txBody>
        </p:sp>
        <p:pic>
          <p:nvPicPr>
            <p:cNvPr id="16" name="Picture 15" descr="image.png"/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04852" y="4404154"/>
              <a:ext cx="209544" cy="164241"/>
            </a:xfrm>
            <a:prstGeom prst="rect">
              <a:avLst/>
            </a:prstGeom>
          </p:spPr>
        </p:pic>
        <p:sp>
          <p:nvSpPr>
            <p:cNvPr id="17" name="Rounded Rectangle 16"/>
            <p:cNvSpPr/>
            <p:nvPr/>
          </p:nvSpPr>
          <p:spPr>
            <a:xfrm>
              <a:off x="6238719" y="2152650"/>
              <a:ext cx="5286242" cy="2651615"/>
            </a:xfrm>
            <a:prstGeom prst="roundRect">
              <a:avLst>
                <a:gd name="adj" fmla="val 7947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6476838" y="2390774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9" name="Picture 18" descr="image.png"/>
            <p:cNvPicPr>
              <a:picLocks noChangeAspect="1"/>
            </p:cNvPicPr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610184" y="2568086"/>
              <a:ext cx="304792" cy="216876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7191195" y="2514600"/>
              <a:ext cx="1704932" cy="314325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554" b="1">
                  <a:solidFill>
                    <a:srgbClr val="19376D"/>
                  </a:solidFill>
                </a:rPr>
                <a:t>Record Keeping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476838" y="3152775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3A6EA5"/>
                  </a:solidFill>
                </a:rPr>
                <a:t>Written record</a:t>
              </a:r>
              <a:r>
                <a:rPr sz="1196" b="0">
                  <a:solidFill>
                    <a:srgbClr val="333333"/>
                  </a:solidFill>
                </a:rPr>
                <a:t> of correspondences </a:t>
              </a:r>
            </a:p>
          </p:txBody>
        </p:sp>
        <p:pic>
          <p:nvPicPr>
            <p:cNvPr id="22" name="Picture 21" descr="image.png"/>
            <p:cNvPicPr>
              <a:picLocks noChangeAspect="1"/>
            </p:cNvPicPr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476838" y="3175429"/>
              <a:ext cx="209544" cy="164241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6476838" y="3562349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Documentation of deadlines </a:t>
              </a:r>
            </a:p>
          </p:txBody>
        </p:sp>
        <p:pic>
          <p:nvPicPr>
            <p:cNvPr id="24" name="Picture 23" descr="image.png"/>
            <p:cNvPicPr>
              <a:picLocks noChangeAspect="1"/>
            </p:cNvPicPr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6476838" y="3576508"/>
              <a:ext cx="209544" cy="181232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6476838" y="3971925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Agreements and commitments </a:t>
              </a:r>
            </a:p>
          </p:txBody>
        </p:sp>
        <p:pic>
          <p:nvPicPr>
            <p:cNvPr id="26" name="Picture 25" descr="image.png"/>
            <p:cNvPicPr>
              <a:picLocks noChangeAspect="1"/>
            </p:cNvPicPr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6476838" y="3993163"/>
              <a:ext cx="209544" cy="167073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6476838" y="4381499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Easy retrieval of information </a:t>
              </a:r>
            </a:p>
          </p:txBody>
        </p:sp>
        <p:pic>
          <p:nvPicPr>
            <p:cNvPr id="28" name="Picture 27" descr="image.png"/>
            <p:cNvPicPr>
              <a:picLocks noChangeAspect="1"/>
            </p:cNvPicPr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6476838" y="4422560"/>
              <a:ext cx="209544" cy="127429"/>
            </a:xfrm>
            <a:prstGeom prst="rect">
              <a:avLst/>
            </a:prstGeom>
          </p:spPr>
        </p:pic>
        <p:sp>
          <p:nvSpPr>
            <p:cNvPr id="29" name="Rounded Rectangle 28"/>
            <p:cNvSpPr/>
            <p:nvPr/>
          </p:nvSpPr>
          <p:spPr>
            <a:xfrm>
              <a:off x="666733" y="5314951"/>
              <a:ext cx="5286242" cy="2598520"/>
            </a:xfrm>
            <a:prstGeom prst="roundRect">
              <a:avLst>
                <a:gd name="adj" fmla="val 7947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904852" y="5553074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1" name="Picture 30" descr="image.png"/>
            <p:cNvPicPr>
              <a:picLocks noChangeAspect="1"/>
            </p:cNvPicPr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038199" y="5756763"/>
              <a:ext cx="304792" cy="164123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1619209" y="5676900"/>
              <a:ext cx="1438239" cy="314325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554" b="1">
                  <a:solidFill>
                    <a:srgbClr val="19376D"/>
                  </a:solidFill>
                </a:rPr>
                <a:t>Coordination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904852" y="6315075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3A6EA5"/>
                  </a:solidFill>
                </a:rPr>
                <a:t>Scheduling meetings</a:t>
              </a:r>
              <a:r>
                <a:rPr sz="1196" b="0">
                  <a:solidFill>
                    <a:srgbClr val="333333"/>
                  </a:solidFill>
                </a:rPr>
                <a:t> and events </a:t>
              </a:r>
            </a:p>
          </p:txBody>
        </p:sp>
        <p:pic>
          <p:nvPicPr>
            <p:cNvPr id="34" name="Picture 33" descr="image.png"/>
            <p:cNvPicPr>
              <a:picLocks noChangeAspect="1"/>
            </p:cNvPicPr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>
              <a:off x="904852" y="6329233"/>
              <a:ext cx="209544" cy="181232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904852" y="6724649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Sharing project updates </a:t>
              </a:r>
            </a:p>
          </p:txBody>
        </p:sp>
        <p:pic>
          <p:nvPicPr>
            <p:cNvPr id="36" name="Picture 35" descr="image.png"/>
            <p:cNvPicPr>
              <a:picLocks noChangeAspect="1"/>
            </p:cNvPicPr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904852" y="6747304"/>
              <a:ext cx="209544" cy="164241"/>
            </a:xfrm>
            <a:prstGeom prst="rect">
              <a:avLst/>
            </a:prstGeom>
          </p:spPr>
        </p:pic>
        <p:sp>
          <p:nvSpPr>
            <p:cNvPr id="37" name="TextBox 36"/>
            <p:cNvSpPr txBox="1"/>
            <p:nvPr/>
          </p:nvSpPr>
          <p:spPr>
            <a:xfrm>
              <a:off x="904852" y="7134225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Distributing collaborative work </a:t>
              </a:r>
            </a:p>
          </p:txBody>
        </p:sp>
        <p:pic>
          <p:nvPicPr>
            <p:cNvPr id="38" name="Picture 37" descr="image.png"/>
            <p:cNvPicPr>
              <a:picLocks noChangeAspect="1"/>
            </p:cNvPicPr>
            <p:nvPr/>
          </p:nvPicPr>
          <p:blipFill>
            <a:blip r:embed="rId15">
              <a:alphaModFix/>
            </a:blip>
            <a:stretch>
              <a:fillRect/>
            </a:stretch>
          </p:blipFill>
          <p:spPr>
            <a:xfrm>
              <a:off x="904852" y="7148383"/>
              <a:ext cx="209544" cy="181232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904852" y="7543800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Research team coordination </a:t>
              </a:r>
            </a:p>
          </p:txBody>
        </p:sp>
        <p:pic>
          <p:nvPicPr>
            <p:cNvPr id="40" name="Picture 39" descr="image.png"/>
            <p:cNvPicPr>
              <a:picLocks noChangeAspect="1"/>
            </p:cNvPicPr>
            <p:nvPr/>
          </p:nvPicPr>
          <p:blipFill>
            <a:blip r:embed="rId16">
              <a:alphaModFix/>
            </a:blip>
            <a:stretch>
              <a:fillRect/>
            </a:stretch>
          </p:blipFill>
          <p:spPr>
            <a:xfrm>
              <a:off x="904852" y="7572117"/>
              <a:ext cx="209544" cy="152914"/>
            </a:xfrm>
            <a:prstGeom prst="rect">
              <a:avLst/>
            </a:prstGeom>
          </p:spPr>
        </p:pic>
        <p:sp>
          <p:nvSpPr>
            <p:cNvPr id="41" name="Rounded Rectangle 40"/>
            <p:cNvSpPr/>
            <p:nvPr/>
          </p:nvSpPr>
          <p:spPr>
            <a:xfrm>
              <a:off x="6238719" y="5314951"/>
              <a:ext cx="5286242" cy="2598520"/>
            </a:xfrm>
            <a:prstGeom prst="roundRect">
              <a:avLst>
                <a:gd name="adj" fmla="val 7947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6476838" y="5553074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43" name="Picture 42" descr="image.png"/>
            <p:cNvPicPr>
              <a:picLocks noChangeAspect="1"/>
            </p:cNvPicPr>
            <p:nvPr/>
          </p:nvPicPr>
          <p:blipFill>
            <a:blip r:embed="rId17">
              <a:alphaModFix/>
            </a:blip>
            <a:stretch>
              <a:fillRect/>
            </a:stretch>
          </p:blipFill>
          <p:spPr>
            <a:xfrm>
              <a:off x="6610184" y="5721594"/>
              <a:ext cx="304792" cy="234461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7191195" y="5676900"/>
              <a:ext cx="2428814" cy="314325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554" b="1">
                  <a:solidFill>
                    <a:srgbClr val="19376D"/>
                  </a:solidFill>
                </a:rPr>
                <a:t>Relevance to Research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476838" y="6315075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3A6EA5"/>
                  </a:solidFill>
                </a:rPr>
                <a:t>Transparent</a:t>
              </a:r>
              <a:r>
                <a:rPr sz="1196" b="0">
                  <a:solidFill>
                    <a:srgbClr val="333333"/>
                  </a:solidFill>
                </a:rPr>
                <a:t> communication </a:t>
              </a:r>
            </a:p>
          </p:txBody>
        </p:sp>
        <p:pic>
          <p:nvPicPr>
            <p:cNvPr id="46" name="Picture 45" descr="image.png"/>
            <p:cNvPicPr>
              <a:picLocks noChangeAspect="1"/>
            </p:cNvPicPr>
            <p:nvPr/>
          </p:nvPicPr>
          <p:blipFill>
            <a:blip r:embed="rId18">
              <a:alphaModFix/>
            </a:blip>
            <a:stretch>
              <a:fillRect/>
            </a:stretch>
          </p:blipFill>
          <p:spPr>
            <a:xfrm>
              <a:off x="6476838" y="6349056"/>
              <a:ext cx="209544" cy="141587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6476838" y="6724649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Timely information exchange </a:t>
              </a:r>
            </a:p>
          </p:txBody>
        </p:sp>
        <p:pic>
          <p:nvPicPr>
            <p:cNvPr id="48" name="Picture 47" descr="image.png"/>
            <p:cNvPicPr>
              <a:picLocks noChangeAspect="1"/>
            </p:cNvPicPr>
            <p:nvPr/>
          </p:nvPicPr>
          <p:blipFill>
            <a:blip r:embed="rId19">
              <a:alphaModFix/>
            </a:blip>
            <a:stretch>
              <a:fillRect/>
            </a:stretch>
          </p:blipFill>
          <p:spPr>
            <a:xfrm>
              <a:off x="6476838" y="6738808"/>
              <a:ext cx="209544" cy="181232"/>
            </a:xfrm>
            <a:prstGeom prst="rect">
              <a:avLst/>
            </a:prstGeom>
          </p:spPr>
        </p:pic>
        <p:sp>
          <p:nvSpPr>
            <p:cNvPr id="49" name="TextBox 48"/>
            <p:cNvSpPr txBox="1"/>
            <p:nvPr/>
          </p:nvSpPr>
          <p:spPr>
            <a:xfrm>
              <a:off x="6476838" y="7134225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Documented collaboration </a:t>
              </a:r>
            </a:p>
          </p:txBody>
        </p:sp>
        <p:pic>
          <p:nvPicPr>
            <p:cNvPr id="50" name="Picture 49" descr="image.png"/>
            <p:cNvPicPr>
              <a:picLocks noChangeAspect="1"/>
            </p:cNvPicPr>
            <p:nvPr/>
          </p:nvPicPr>
          <p:blipFill>
            <a:blip r:embed="rId20">
              <a:alphaModFix/>
            </a:blip>
            <a:stretch>
              <a:fillRect/>
            </a:stretch>
          </p:blipFill>
          <p:spPr>
            <a:xfrm>
              <a:off x="6476838" y="7156879"/>
              <a:ext cx="209544" cy="164241"/>
            </a:xfrm>
            <a:prstGeom prst="rect">
              <a:avLst/>
            </a:prstGeom>
          </p:spPr>
        </p:pic>
        <p:sp>
          <p:nvSpPr>
            <p:cNvPr id="51" name="TextBox 50"/>
            <p:cNvSpPr txBox="1"/>
            <p:nvPr/>
          </p:nvSpPr>
          <p:spPr>
            <a:xfrm>
              <a:off x="6476838" y="7543800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Appropriate credit sharing </a:t>
              </a:r>
            </a:p>
          </p:txBody>
        </p:sp>
        <p:pic>
          <p:nvPicPr>
            <p:cNvPr id="52" name="Picture 51" descr="image.png"/>
            <p:cNvPicPr>
              <a:picLocks noChangeAspect="1"/>
            </p:cNvPicPr>
            <p:nvPr/>
          </p:nvPicPr>
          <p:blipFill>
            <a:blip r:embed="rId21">
              <a:alphaModFix/>
            </a:blip>
            <a:stretch>
              <a:fillRect/>
            </a:stretch>
          </p:blipFill>
          <p:spPr>
            <a:xfrm>
              <a:off x="6476838" y="7555127"/>
              <a:ext cx="209544" cy="186895"/>
            </a:xfrm>
            <a:prstGeom prst="rect">
              <a:avLst/>
            </a:prstGeom>
          </p:spPr>
        </p:pic>
      </p:grpSp>
      <p:sp>
        <p:nvSpPr>
          <p:cNvPr id="53" name="Rounded Rectangle 52"/>
          <p:cNvSpPr/>
          <p:nvPr/>
        </p:nvSpPr>
        <p:spPr>
          <a:xfrm>
            <a:off x="666733" y="8477249"/>
            <a:ext cx="10858228" cy="1504950"/>
          </a:xfrm>
          <a:prstGeom prst="roundRect">
            <a:avLst>
              <a:gd name="adj" fmla="val 15189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TextBox 53"/>
          <p:cNvSpPr txBox="1"/>
          <p:nvPr/>
        </p:nvSpPr>
        <p:spPr>
          <a:xfrm>
            <a:off x="904852" y="8715375"/>
            <a:ext cx="10381990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300"/>
              </a:spcAft>
            </a:pPr>
            <a:r>
              <a:rPr sz="1554" b="1">
                <a:solidFill>
                  <a:srgbClr val="19376D"/>
                </a:solidFill>
              </a:rPr>
              <a:t> </a:t>
            </a:r>
            <a:r>
              <a:rPr sz="1104"/>
              <a:t>  </a:t>
            </a:r>
            <a:r>
              <a:rPr sz="1554" b="1">
                <a:solidFill>
                  <a:srgbClr val="19376D"/>
                </a:solidFill>
              </a:rPr>
              <a:t> Practical ICT Skills </a:t>
            </a:r>
          </a:p>
        </p:txBody>
      </p:sp>
      <p:pic>
        <p:nvPicPr>
          <p:cNvPr id="55" name="Picture 54" descr="image.png"/>
          <p:cNvPicPr>
            <a:picLocks noChangeAspect="1"/>
          </p:cNvPicPr>
          <p:nvPr/>
        </p:nvPicPr>
        <p:blipFill>
          <a:blip r:embed="rId22">
            <a:alphaModFix/>
          </a:blip>
          <a:stretch>
            <a:fillRect/>
          </a:stretch>
        </p:blipFill>
        <p:spPr>
          <a:xfrm>
            <a:off x="904852" y="8760069"/>
            <a:ext cx="304792" cy="234461"/>
          </a:xfrm>
          <a:prstGeom prst="rect">
            <a:avLst/>
          </a:prstGeom>
        </p:spPr>
      </p:pic>
      <p:sp>
        <p:nvSpPr>
          <p:cNvPr id="56" name="Rounded Rectangle 55"/>
          <p:cNvSpPr/>
          <p:nvPr/>
        </p:nvSpPr>
        <p:spPr>
          <a:xfrm>
            <a:off x="904852" y="9220199"/>
            <a:ext cx="3333666" cy="523874"/>
          </a:xfrm>
          <a:prstGeom prst="roundRect">
            <a:avLst>
              <a:gd name="adj" fmla="val 2909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7" name="Picture 56" descr="image.png"/>
          <p:cNvPicPr>
            <a:picLocks noChangeAspect="1"/>
          </p:cNvPicPr>
          <p:nvPr/>
        </p:nvPicPr>
        <p:blipFill>
          <a:blip r:embed="rId23">
            <a:alphaModFix/>
          </a:blip>
          <a:stretch>
            <a:fillRect/>
          </a:stretch>
        </p:blipFill>
        <p:spPr>
          <a:xfrm>
            <a:off x="1047723" y="9398317"/>
            <a:ext cx="228594" cy="177164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1419189" y="9363074"/>
            <a:ext cx="1914477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33333"/>
                </a:solidFill>
              </a:rPr>
              <a:t>Writing effective emails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4429014" y="9220199"/>
            <a:ext cx="3333666" cy="523874"/>
          </a:xfrm>
          <a:prstGeom prst="roundRect">
            <a:avLst>
              <a:gd name="adj" fmla="val 2909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0" name="Picture 59" descr="image.png"/>
          <p:cNvPicPr>
            <a:picLocks noChangeAspect="1"/>
          </p:cNvPicPr>
          <p:nvPr/>
        </p:nvPicPr>
        <p:blipFill>
          <a:blip r:embed="rId24">
            <a:alphaModFix/>
          </a:blip>
          <a:stretch>
            <a:fillRect/>
          </a:stretch>
        </p:blipFill>
        <p:spPr>
          <a:xfrm>
            <a:off x="4571885" y="9398317"/>
            <a:ext cx="228594" cy="177164"/>
          </a:xfrm>
          <a:prstGeom prst="rect">
            <a:avLst/>
          </a:prstGeom>
        </p:spPr>
      </p:pic>
      <p:sp>
        <p:nvSpPr>
          <p:cNvPr id="61" name="TextBox 60"/>
          <p:cNvSpPr txBox="1"/>
          <p:nvPr/>
        </p:nvSpPr>
        <p:spPr>
          <a:xfrm>
            <a:off x="4943351" y="9363074"/>
            <a:ext cx="2124021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33333"/>
                </a:solidFill>
              </a:rPr>
              <a:t>Managing communication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953176" y="9220199"/>
            <a:ext cx="3333666" cy="523874"/>
          </a:xfrm>
          <a:prstGeom prst="roundRect">
            <a:avLst>
              <a:gd name="adj" fmla="val 29090"/>
            </a:avLst>
          </a:prstGeom>
          <a:solidFill>
            <a:srgbClr val="19376D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63" name="Picture 62" descr="image.png"/>
          <p:cNvPicPr>
            <a:picLocks noChangeAspect="1"/>
          </p:cNvPicPr>
          <p:nvPr/>
        </p:nvPicPr>
        <p:blipFill>
          <a:blip r:embed="rId25">
            <a:alphaModFix/>
          </a:blip>
          <a:stretch>
            <a:fillRect/>
          </a:stretch>
        </p:blipFill>
        <p:spPr>
          <a:xfrm>
            <a:off x="8096047" y="9389744"/>
            <a:ext cx="228594" cy="194309"/>
          </a:xfrm>
          <a:prstGeom prst="rect">
            <a:avLst/>
          </a:prstGeom>
        </p:spPr>
      </p:pic>
      <p:sp>
        <p:nvSpPr>
          <p:cNvPr id="64" name="TextBox 63"/>
          <p:cNvSpPr txBox="1"/>
          <p:nvPr/>
        </p:nvSpPr>
        <p:spPr>
          <a:xfrm>
            <a:off x="8467513" y="9363074"/>
            <a:ext cx="186685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>
                <a:solidFill>
                  <a:srgbClr val="333333"/>
                </a:solidFill>
              </a:rPr>
              <a:t>Participating in forums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Online Communication Platforms and Forums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059980"/>
            <a:ext cx="10858228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145"/>
              </a:lnSpc>
              <a:spcBef>
                <a:spcPts val="0"/>
              </a:spcBef>
              <a:spcAft>
                <a:spcPts val="1950"/>
              </a:spcAft>
            </a:pPr>
            <a:r>
              <a:rPr sz="1315" b="0">
                <a:solidFill>
                  <a:srgbClr val="19376D"/>
                </a:solidFill>
              </a:rPr>
              <a:t> Online forums and communication platforms facilitate </a:t>
            </a:r>
            <a:r>
              <a:rPr sz="1315" b="1">
                <a:solidFill>
                  <a:srgbClr val="3A6EA5"/>
                </a:solidFill>
              </a:rPr>
              <a:t>broader engagement</a:t>
            </a:r>
            <a:r>
              <a:rPr sz="1315" b="0">
                <a:solidFill>
                  <a:srgbClr val="19376D"/>
                </a:solidFill>
              </a:rPr>
              <a:t> in academic and professional communities. 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671B77C1-8E69-DE40-559A-C24E6C602C17}"/>
              </a:ext>
            </a:extLst>
          </p:cNvPr>
          <p:cNvGrpSpPr/>
          <p:nvPr/>
        </p:nvGrpSpPr>
        <p:grpSpPr>
          <a:xfrm>
            <a:off x="666733" y="1662739"/>
            <a:ext cx="10034463" cy="4829175"/>
            <a:chOff x="666733" y="1838324"/>
            <a:chExt cx="10858228" cy="5200651"/>
          </a:xfrm>
        </p:grpSpPr>
        <p:sp>
          <p:nvSpPr>
            <p:cNvPr id="5" name="Rounded Rectangle 4"/>
            <p:cNvSpPr/>
            <p:nvPr/>
          </p:nvSpPr>
          <p:spPr>
            <a:xfrm>
              <a:off x="666733" y="1838324"/>
              <a:ext cx="3428914" cy="3409950"/>
            </a:xfrm>
            <a:prstGeom prst="roundRect">
              <a:avLst>
                <a:gd name="adj" fmla="val 6703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04852" y="2105024"/>
              <a:ext cx="523861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7" name="Picture 6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1019149" y="2308713"/>
              <a:ext cx="304792" cy="164123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1571585" y="2076449"/>
              <a:ext cx="2285942" cy="6286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554" b="1">
                  <a:solidFill>
                    <a:srgbClr val="19376D"/>
                  </a:solidFill>
                </a:rPr>
                <a:t>Collaborative Learning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04852" y="2895600"/>
              <a:ext cx="2952676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3A6EA5"/>
                  </a:solidFill>
                </a:rPr>
                <a:t>Peer-to-peer discussion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</a:p>
          </p:txBody>
        </p:sp>
        <p:pic>
          <p:nvPicPr>
            <p:cNvPr id="10" name="Picture 9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904852" y="2909758"/>
              <a:ext cx="209544" cy="181232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904852" y="3305174"/>
              <a:ext cx="2952676" cy="533399"/>
            </a:xfrm>
            <a:prstGeom prst="rect">
              <a:avLst/>
            </a:prstGeom>
            <a:noFill/>
          </p:spPr>
          <p:txBody>
            <a:bodyPr wrap="squar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Asking questions and getting answers </a:t>
              </a:r>
            </a:p>
          </p:txBody>
        </p:sp>
        <p:pic>
          <p:nvPicPr>
            <p:cNvPr id="12" name="Picture 11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904852" y="3319333"/>
              <a:ext cx="209544" cy="181232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904852" y="3981449"/>
              <a:ext cx="2952676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Sharing resources </a:t>
              </a:r>
            </a:p>
          </p:txBody>
        </p:sp>
        <p:pic>
          <p:nvPicPr>
            <p:cNvPr id="14" name="Picture 13" descr="image.png"/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904852" y="3995608"/>
              <a:ext cx="209544" cy="18123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904852" y="4391025"/>
              <a:ext cx="2952676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Enhancing critical thinking </a:t>
              </a:r>
            </a:p>
          </p:txBody>
        </p:sp>
        <p:pic>
          <p:nvPicPr>
            <p:cNvPr id="16" name="Picture 15" descr="image.png"/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04852" y="4413679"/>
              <a:ext cx="209544" cy="164241"/>
            </a:xfrm>
            <a:prstGeom prst="rect">
              <a:avLst/>
            </a:prstGeom>
          </p:spPr>
        </p:pic>
        <p:sp>
          <p:nvSpPr>
            <p:cNvPr id="17" name="Rounded Rectangle 16"/>
            <p:cNvSpPr/>
            <p:nvPr/>
          </p:nvSpPr>
          <p:spPr>
            <a:xfrm>
              <a:off x="4381390" y="1838324"/>
              <a:ext cx="3428914" cy="3409950"/>
            </a:xfrm>
            <a:prstGeom prst="roundRect">
              <a:avLst>
                <a:gd name="adj" fmla="val 6703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4619509" y="2076449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9" name="Picture 18" descr="image.png"/>
            <p:cNvPicPr>
              <a:picLocks noChangeAspect="1"/>
            </p:cNvPicPr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4752856" y="2214196"/>
              <a:ext cx="304792" cy="296007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5333866" y="2209800"/>
              <a:ext cx="1285842" cy="314325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554" b="1">
                  <a:solidFill>
                    <a:srgbClr val="19376D"/>
                  </a:solidFill>
                </a:rPr>
                <a:t>Networking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619509" y="2838450"/>
              <a:ext cx="2952676" cy="533399"/>
            </a:xfrm>
            <a:prstGeom prst="rect">
              <a:avLst/>
            </a:prstGeom>
            <a:noFill/>
          </p:spPr>
          <p:txBody>
            <a:bodyPr wrap="squar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3A6EA5"/>
                  </a:solidFill>
                </a:rPr>
                <a:t>Global connections</a:t>
              </a:r>
              <a:r>
                <a:rPr sz="1196" b="0">
                  <a:solidFill>
                    <a:srgbClr val="333333"/>
                  </a:solidFill>
                </a:rPr>
                <a:t> across institutions </a:t>
              </a:r>
            </a:p>
          </p:txBody>
        </p:sp>
        <p:pic>
          <p:nvPicPr>
            <p:cNvPr id="22" name="Picture 21" descr="image.png"/>
            <p:cNvPicPr>
              <a:picLocks noChangeAspect="1"/>
            </p:cNvPicPr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4619509" y="2852608"/>
              <a:ext cx="209544" cy="181232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4619509" y="3514725"/>
              <a:ext cx="2952676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Interdisciplinary collaboration </a:t>
              </a:r>
            </a:p>
          </p:txBody>
        </p:sp>
        <p:pic>
          <p:nvPicPr>
            <p:cNvPr id="24" name="Picture 23" descr="image.png"/>
            <p:cNvPicPr>
              <a:picLocks noChangeAspect="1"/>
            </p:cNvPicPr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4619509" y="3543042"/>
              <a:ext cx="209544" cy="152914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4619509" y="3924299"/>
              <a:ext cx="2952676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Knowledge exchange </a:t>
              </a:r>
            </a:p>
          </p:txBody>
        </p:sp>
        <p:pic>
          <p:nvPicPr>
            <p:cNvPr id="26" name="Picture 25" descr="image.png"/>
            <p:cNvPicPr>
              <a:picLocks noChangeAspect="1"/>
            </p:cNvPicPr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4619509" y="3961112"/>
              <a:ext cx="209544" cy="135924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4619509" y="4333875"/>
              <a:ext cx="2952676" cy="533399"/>
            </a:xfrm>
            <a:prstGeom prst="rect">
              <a:avLst/>
            </a:prstGeom>
            <a:noFill/>
          </p:spPr>
          <p:txBody>
            <a:bodyPr wrap="squar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Building professional relationships </a:t>
              </a:r>
            </a:p>
          </p:txBody>
        </p:sp>
        <p:pic>
          <p:nvPicPr>
            <p:cNvPr id="28" name="Picture 27" descr="image.png"/>
            <p:cNvPicPr>
              <a:picLocks noChangeAspect="1"/>
            </p:cNvPicPr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4619509" y="4355113"/>
              <a:ext cx="209544" cy="167073"/>
            </a:xfrm>
            <a:prstGeom prst="rect">
              <a:avLst/>
            </a:prstGeom>
          </p:spPr>
        </p:pic>
        <p:sp>
          <p:nvSpPr>
            <p:cNvPr id="29" name="Rounded Rectangle 28"/>
            <p:cNvSpPr/>
            <p:nvPr/>
          </p:nvSpPr>
          <p:spPr>
            <a:xfrm>
              <a:off x="8096047" y="1838324"/>
              <a:ext cx="3428914" cy="3409950"/>
            </a:xfrm>
            <a:prstGeom prst="roundRect">
              <a:avLst>
                <a:gd name="adj" fmla="val 6703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8334166" y="2105024"/>
              <a:ext cx="466713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1" name="Picture 30" descr="image.png"/>
            <p:cNvPicPr>
              <a:picLocks noChangeAspect="1"/>
            </p:cNvPicPr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8410364" y="2308713"/>
              <a:ext cx="304792" cy="164123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8943751" y="2076449"/>
              <a:ext cx="2343091" cy="6286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554" b="1">
                  <a:solidFill>
                    <a:srgbClr val="19376D"/>
                  </a:solidFill>
                </a:rPr>
                <a:t>Professional Development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334166" y="2895600"/>
              <a:ext cx="2952676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3A6EA5"/>
                  </a:solidFill>
                </a:rPr>
                <a:t>Job opportunities</a:t>
              </a:r>
              <a:r>
                <a:rPr sz="1196" b="0">
                  <a:solidFill>
                    <a:srgbClr val="333333"/>
                  </a:solidFill>
                </a:rPr>
                <a:t> sharing </a:t>
              </a:r>
            </a:p>
          </p:txBody>
        </p:sp>
        <p:pic>
          <p:nvPicPr>
            <p:cNvPr id="34" name="Picture 33" descr="image.png"/>
            <p:cNvPicPr>
              <a:picLocks noChangeAspect="1"/>
            </p:cNvPicPr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>
              <a:off x="8334166" y="2914006"/>
              <a:ext cx="209544" cy="172737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8334166" y="3305174"/>
              <a:ext cx="2952676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Professional advice </a:t>
              </a:r>
            </a:p>
          </p:txBody>
        </p:sp>
        <p:pic>
          <p:nvPicPr>
            <p:cNvPr id="36" name="Picture 35" descr="image.png"/>
            <p:cNvPicPr>
              <a:picLocks noChangeAspect="1"/>
            </p:cNvPicPr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8334166" y="3319333"/>
              <a:ext cx="209544" cy="181232"/>
            </a:xfrm>
            <a:prstGeom prst="rect">
              <a:avLst/>
            </a:prstGeom>
          </p:spPr>
        </p:pic>
        <p:sp>
          <p:nvSpPr>
            <p:cNvPr id="37" name="TextBox 36"/>
            <p:cNvSpPr txBox="1"/>
            <p:nvPr/>
          </p:nvSpPr>
          <p:spPr>
            <a:xfrm>
              <a:off x="8334166" y="3714750"/>
              <a:ext cx="2952676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Emerging trends </a:t>
              </a:r>
            </a:p>
          </p:txBody>
        </p:sp>
        <p:pic>
          <p:nvPicPr>
            <p:cNvPr id="38" name="Picture 37" descr="image.png"/>
            <p:cNvPicPr>
              <a:picLocks noChangeAspect="1"/>
            </p:cNvPicPr>
            <p:nvPr/>
          </p:nvPicPr>
          <p:blipFill>
            <a:blip r:embed="rId15">
              <a:alphaModFix/>
            </a:blip>
            <a:stretch>
              <a:fillRect/>
            </a:stretch>
          </p:blipFill>
          <p:spPr>
            <a:xfrm>
              <a:off x="8334166" y="3737404"/>
              <a:ext cx="209544" cy="164241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8334166" y="4124324"/>
              <a:ext cx="2952676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Continuous learning </a:t>
              </a:r>
            </a:p>
          </p:txBody>
        </p:sp>
        <p:pic>
          <p:nvPicPr>
            <p:cNvPr id="40" name="Picture 39" descr="image.png"/>
            <p:cNvPicPr>
              <a:picLocks noChangeAspect="1"/>
            </p:cNvPicPr>
            <p:nvPr/>
          </p:nvPicPr>
          <p:blipFill>
            <a:blip r:embed="rId16">
              <a:alphaModFix/>
            </a:blip>
            <a:stretch>
              <a:fillRect/>
            </a:stretch>
          </p:blipFill>
          <p:spPr>
            <a:xfrm>
              <a:off x="8334166" y="4146979"/>
              <a:ext cx="209544" cy="164241"/>
            </a:xfrm>
            <a:prstGeom prst="rect">
              <a:avLst/>
            </a:prstGeom>
          </p:spPr>
        </p:pic>
        <p:sp>
          <p:nvSpPr>
            <p:cNvPr id="41" name="Rounded Rectangle 40"/>
            <p:cNvSpPr/>
            <p:nvPr/>
          </p:nvSpPr>
          <p:spPr>
            <a:xfrm>
              <a:off x="666733" y="5534025"/>
              <a:ext cx="10858228" cy="1504950"/>
            </a:xfrm>
            <a:prstGeom prst="roundRect">
              <a:avLst>
                <a:gd name="adj" fmla="val 15189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904852" y="5772150"/>
              <a:ext cx="10381990" cy="314325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1300"/>
                </a:spcAft>
              </a:pPr>
              <a:r>
                <a:rPr sz="1554" b="1">
                  <a:solidFill>
                    <a:srgbClr val="19376D"/>
                  </a:solidFill>
                </a:rPr>
                <a:t> </a:t>
              </a:r>
              <a:r>
                <a:rPr sz="1104"/>
                <a:t>  </a:t>
              </a:r>
              <a:r>
                <a:rPr sz="1554" b="1">
                  <a:solidFill>
                    <a:srgbClr val="19376D"/>
                  </a:solidFill>
                </a:rPr>
                <a:t> Platform Examples </a:t>
              </a:r>
            </a:p>
          </p:txBody>
        </p:sp>
        <p:pic>
          <p:nvPicPr>
            <p:cNvPr id="43" name="Picture 42" descr="image.png"/>
            <p:cNvPicPr>
              <a:picLocks noChangeAspect="1"/>
            </p:cNvPicPr>
            <p:nvPr/>
          </p:nvPicPr>
          <p:blipFill>
            <a:blip r:embed="rId17">
              <a:alphaModFix/>
            </a:blip>
            <a:stretch>
              <a:fillRect/>
            </a:stretch>
          </p:blipFill>
          <p:spPr>
            <a:xfrm>
              <a:off x="809604" y="5808786"/>
              <a:ext cx="304792" cy="216876"/>
            </a:xfrm>
            <a:prstGeom prst="rect">
              <a:avLst/>
            </a:prstGeom>
          </p:spPr>
        </p:pic>
        <p:sp>
          <p:nvSpPr>
            <p:cNvPr id="44" name="Rounded Rectangle 43"/>
            <p:cNvSpPr/>
            <p:nvPr/>
          </p:nvSpPr>
          <p:spPr>
            <a:xfrm>
              <a:off x="904852" y="6276975"/>
              <a:ext cx="3333666" cy="523874"/>
            </a:xfrm>
            <a:prstGeom prst="roundRect">
              <a:avLst>
                <a:gd name="adj" fmla="val 29090"/>
              </a:avLst>
            </a:prstGeom>
            <a:solidFill>
              <a:srgbClr val="19376D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45" name="Picture 44" descr="image.png"/>
            <p:cNvPicPr>
              <a:picLocks noChangeAspect="1"/>
            </p:cNvPicPr>
            <p:nvPr/>
          </p:nvPicPr>
          <p:blipFill>
            <a:blip r:embed="rId18">
              <a:alphaModFix/>
            </a:blip>
            <a:stretch>
              <a:fillRect/>
            </a:stretch>
          </p:blipFill>
          <p:spPr>
            <a:xfrm>
              <a:off x="1047723" y="6445567"/>
              <a:ext cx="228594" cy="177164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1419189" y="6419850"/>
              <a:ext cx="1228694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>
                  <a:solidFill>
                    <a:srgbClr val="333333"/>
                  </a:solidFill>
                </a:rPr>
                <a:t>Moodle forums</a:t>
              </a: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4429014" y="6276975"/>
              <a:ext cx="3333666" cy="523874"/>
            </a:xfrm>
            <a:prstGeom prst="roundRect">
              <a:avLst>
                <a:gd name="adj" fmla="val 29090"/>
              </a:avLst>
            </a:prstGeom>
            <a:solidFill>
              <a:srgbClr val="19376D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48" name="Picture 47" descr="image.png"/>
            <p:cNvPicPr>
              <a:picLocks noChangeAspect="1"/>
            </p:cNvPicPr>
            <p:nvPr/>
          </p:nvPicPr>
          <p:blipFill>
            <a:blip r:embed="rId19">
              <a:alphaModFix/>
            </a:blip>
            <a:stretch>
              <a:fillRect/>
            </a:stretch>
          </p:blipFill>
          <p:spPr>
            <a:xfrm>
              <a:off x="4571885" y="6436995"/>
              <a:ext cx="228594" cy="194309"/>
            </a:xfrm>
            <a:prstGeom prst="rect">
              <a:avLst/>
            </a:prstGeom>
          </p:spPr>
        </p:pic>
        <p:sp>
          <p:nvSpPr>
            <p:cNvPr id="49" name="TextBox 48"/>
            <p:cNvSpPr txBox="1"/>
            <p:nvPr/>
          </p:nvSpPr>
          <p:spPr>
            <a:xfrm>
              <a:off x="4943351" y="6419850"/>
              <a:ext cx="2295467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>
                  <a:solidFill>
                    <a:srgbClr val="333333"/>
                  </a:solidFill>
                </a:rPr>
                <a:t>Academic discussion boards</a:t>
              </a: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7953176" y="6276975"/>
              <a:ext cx="3333666" cy="523874"/>
            </a:xfrm>
            <a:prstGeom prst="roundRect">
              <a:avLst>
                <a:gd name="adj" fmla="val 29090"/>
              </a:avLst>
            </a:prstGeom>
            <a:solidFill>
              <a:srgbClr val="19376D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51" name="Picture 50" descr="image.png"/>
            <p:cNvPicPr>
              <a:picLocks noChangeAspect="1"/>
            </p:cNvPicPr>
            <p:nvPr/>
          </p:nvPicPr>
          <p:blipFill>
            <a:blip r:embed="rId20">
              <a:alphaModFix/>
            </a:blip>
            <a:stretch>
              <a:fillRect/>
            </a:stretch>
          </p:blipFill>
          <p:spPr>
            <a:xfrm>
              <a:off x="8096047" y="6445567"/>
              <a:ext cx="228594" cy="177164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8467513" y="6419850"/>
              <a:ext cx="1314417" cy="23812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196" b="1">
                  <a:solidFill>
                    <a:srgbClr val="333333"/>
                  </a:solidFill>
                </a:rPr>
                <a:t>LinkedIn groups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References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995362"/>
            <a:ext cx="10858228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145"/>
              </a:lnSpc>
              <a:spcBef>
                <a:spcPts val="0"/>
              </a:spcBef>
              <a:spcAft>
                <a:spcPts val="1950"/>
              </a:spcAft>
            </a:pPr>
            <a:r>
              <a:rPr sz="1315" b="0" dirty="0">
                <a:solidFill>
                  <a:srgbClr val="19376D"/>
                </a:solidFill>
              </a:rPr>
              <a:t> The following sources were referenced in this presentation on </a:t>
            </a:r>
            <a:r>
              <a:rPr sz="1315" b="1" dirty="0">
                <a:solidFill>
                  <a:srgbClr val="3A6EA5"/>
                </a:solidFill>
              </a:rPr>
              <a:t>ICT Proficiency</a:t>
            </a:r>
            <a:r>
              <a:rPr sz="1315" b="0" dirty="0">
                <a:solidFill>
                  <a:srgbClr val="19376D"/>
                </a:solidFill>
              </a:rPr>
              <a:t>. 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43FA70D-9AFF-1187-823A-1BFBC053DE15}"/>
              </a:ext>
            </a:extLst>
          </p:cNvPr>
          <p:cNvGrpSpPr/>
          <p:nvPr/>
        </p:nvGrpSpPr>
        <p:grpSpPr>
          <a:xfrm>
            <a:off x="666733" y="1399571"/>
            <a:ext cx="10115944" cy="5348993"/>
            <a:chOff x="666733" y="1838324"/>
            <a:chExt cx="10858228" cy="5810249"/>
          </a:xfrm>
        </p:grpSpPr>
        <p:sp>
          <p:nvSpPr>
            <p:cNvPr id="5" name="Rounded Rectangle 4"/>
            <p:cNvSpPr/>
            <p:nvPr/>
          </p:nvSpPr>
          <p:spPr>
            <a:xfrm>
              <a:off x="666733" y="1838324"/>
              <a:ext cx="10858228" cy="1047749"/>
            </a:xfrm>
            <a:prstGeom prst="roundRect">
              <a:avLst>
                <a:gd name="adj" fmla="val 21818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04852" y="2076449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7" name="Picture 6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1009624" y="2214562"/>
              <a:ext cx="266693" cy="200025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1571584" y="2175573"/>
              <a:ext cx="9885352" cy="373251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95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 dirty="0">
                  <a:solidFill>
                    <a:srgbClr val="333333"/>
                  </a:solidFill>
                </a:rPr>
                <a:t> </a:t>
              </a:r>
              <a:r>
                <a:rPr sz="1196" b="1" dirty="0">
                  <a:solidFill>
                    <a:srgbClr val="19376D"/>
                  </a:solidFill>
                </a:rPr>
                <a:t>Buckingham, D. (2007).</a:t>
              </a:r>
              <a:r>
                <a:rPr sz="1196" b="0" dirty="0">
                  <a:solidFill>
                    <a:srgbClr val="333333"/>
                  </a:solidFill>
                </a:rPr>
                <a:t> Digital Media Literacies: Rethinking Media Education. </a:t>
              </a:r>
              <a:r>
                <a:rPr sz="1196" b="1" dirty="0">
                  <a:solidFill>
                    <a:srgbClr val="3A6EA5"/>
                  </a:solidFill>
                </a:rPr>
                <a:t>Research in Comparative and International Education, 2(1), 43-55.</a:t>
              </a:r>
              <a:r>
                <a:rPr sz="1196" b="0" dirty="0">
                  <a:solidFill>
                    <a:srgbClr val="333333"/>
                  </a:solidFill>
                </a:rPr>
                <a:t> 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66733" y="3076574"/>
              <a:ext cx="10858228" cy="1047749"/>
            </a:xfrm>
            <a:prstGeom prst="roundRect">
              <a:avLst>
                <a:gd name="adj" fmla="val 21818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904852" y="3314700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1" name="Picture 10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1009624" y="3452812"/>
              <a:ext cx="266693" cy="200025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1571585" y="3314700"/>
              <a:ext cx="9715257" cy="571500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95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19376D"/>
                  </a:solidFill>
                </a:rPr>
                <a:t>Ferrari, A. (2013).</a:t>
              </a:r>
              <a:r>
                <a:rPr sz="1196" b="0">
                  <a:solidFill>
                    <a:srgbClr val="333333"/>
                  </a:solidFill>
                </a:rPr>
                <a:t> DIGCOMP: A Framework for Developing and Understanding Digital Competence in Europe. </a:t>
              </a:r>
              <a:r>
                <a:rPr sz="1196" b="1">
                  <a:solidFill>
                    <a:srgbClr val="3A6EA5"/>
                  </a:solidFill>
                </a:rPr>
                <a:t>European Commission Joint Research Centre.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666733" y="4314825"/>
              <a:ext cx="10858228" cy="1047749"/>
            </a:xfrm>
            <a:prstGeom prst="roundRect">
              <a:avLst>
                <a:gd name="adj" fmla="val 21818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904852" y="4552949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5" name="Picture 14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1009624" y="4691062"/>
              <a:ext cx="266693" cy="200025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1571585" y="4552949"/>
              <a:ext cx="9715257" cy="571500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95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19376D"/>
                  </a:solidFill>
                </a:rPr>
                <a:t>Livingstone, S. (2004).</a:t>
              </a:r>
              <a:r>
                <a:rPr sz="1196" b="0">
                  <a:solidFill>
                    <a:srgbClr val="333333"/>
                  </a:solidFill>
                </a:rPr>
                <a:t> Media Literacy and the Challenge of New Information and Communication Technologies. </a:t>
              </a:r>
              <a:r>
                <a:rPr sz="1196" b="1">
                  <a:solidFill>
                    <a:srgbClr val="3A6EA5"/>
                  </a:solidFill>
                </a:rPr>
                <a:t>The Communication Review, 7(1), 3-14.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666733" y="5553074"/>
              <a:ext cx="10858228" cy="952499"/>
            </a:xfrm>
            <a:prstGeom prst="roundRect">
              <a:avLst>
                <a:gd name="adj" fmla="val 24000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904852" y="5791200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9" name="Picture 18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1009624" y="5929312"/>
              <a:ext cx="266693" cy="200025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1571585" y="5791200"/>
              <a:ext cx="9715257" cy="2857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95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19376D"/>
                  </a:solidFill>
                </a:rPr>
                <a:t>Ng, W. (2012).</a:t>
              </a:r>
              <a:r>
                <a:rPr sz="1196" b="0">
                  <a:solidFill>
                    <a:srgbClr val="333333"/>
                  </a:solidFill>
                </a:rPr>
                <a:t> Can We Teach Digital Natives Digital Literacy? </a:t>
              </a:r>
              <a:r>
                <a:rPr sz="1196" b="1">
                  <a:solidFill>
                    <a:srgbClr val="3A6EA5"/>
                  </a:solidFill>
                </a:rPr>
                <a:t>Computers &amp; Education, 59(3), 1065-1078.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666733" y="6696074"/>
              <a:ext cx="10858228" cy="952499"/>
            </a:xfrm>
            <a:prstGeom prst="roundRect">
              <a:avLst>
                <a:gd name="adj" fmla="val 24000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904852" y="6934200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3" name="Picture 22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1009624" y="7072312"/>
              <a:ext cx="266693" cy="200025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1571585" y="6934200"/>
              <a:ext cx="9715257" cy="285750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lnSpc>
                  <a:spcPts val="195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19376D"/>
                  </a:solidFill>
                </a:rPr>
                <a:t>UNESCO. (2018).</a:t>
              </a:r>
              <a:r>
                <a:rPr sz="1196" b="0">
                  <a:solidFill>
                    <a:srgbClr val="333333"/>
                  </a:solidFill>
                </a:rPr>
                <a:t> A Global Framework of Reference on Digital Literacy Skills. </a:t>
              </a:r>
              <a:r>
                <a:rPr sz="1196" b="1">
                  <a:solidFill>
                    <a:srgbClr val="3A6EA5"/>
                  </a:solidFill>
                </a:rPr>
                <a:t>UNESCO Publishing.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What is ICT?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238249"/>
            <a:ext cx="5591035" cy="6286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2145"/>
              </a:lnSpc>
              <a:spcBef>
                <a:spcPts val="0"/>
              </a:spcBef>
              <a:spcAft>
                <a:spcPts val="1950"/>
              </a:spcAft>
            </a:pPr>
            <a:r>
              <a:rPr sz="1315" b="1" dirty="0">
                <a:solidFill>
                  <a:srgbClr val="3A6EA5"/>
                </a:solidFill>
              </a:rPr>
              <a:t>Information and Communication Technology (ICT)</a:t>
            </a:r>
            <a:r>
              <a:rPr sz="1315" b="0" dirty="0">
                <a:solidFill>
                  <a:srgbClr val="19376D"/>
                </a:solidFill>
              </a:rPr>
              <a:t> refers to digital technologies that are used to: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4852" y="2128431"/>
            <a:ext cx="1595437" cy="353238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1. Create information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4852" y="2433231"/>
            <a:ext cx="1513684" cy="353238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2. Store information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4852" y="2738030"/>
            <a:ext cx="1536126" cy="353238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3. Share information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4852" y="3042831"/>
            <a:ext cx="2049087" cy="353238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2080"/>
              </a:lnSpc>
              <a:spcBef>
                <a:spcPts val="0"/>
              </a:spcBef>
              <a:spcAft>
                <a:spcPts val="0"/>
              </a:spcAft>
            </a:pPr>
            <a:r>
              <a:rPr sz="1196" b="0" dirty="0">
                <a:solidFill>
                  <a:srgbClr val="333333"/>
                </a:solidFill>
              </a:rPr>
              <a:t>4. Communicate information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66733" y="3657600"/>
            <a:ext cx="2705032" cy="552450"/>
          </a:xfrm>
          <a:prstGeom prst="roundRect">
            <a:avLst>
              <a:gd name="adj" fmla="val 34482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09604" y="3838160"/>
            <a:ext cx="266693" cy="19132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219169" y="3829050"/>
            <a:ext cx="809604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Computers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562260" y="3657600"/>
            <a:ext cx="2705032" cy="552450"/>
          </a:xfrm>
          <a:prstGeom prst="roundRect">
            <a:avLst>
              <a:gd name="adj" fmla="val 34482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95607" y="3820767"/>
            <a:ext cx="266693" cy="22611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114697" y="3829050"/>
            <a:ext cx="600059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Internet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66733" y="4400550"/>
            <a:ext cx="2705032" cy="552450"/>
          </a:xfrm>
          <a:prstGeom prst="roundRect">
            <a:avLst>
              <a:gd name="adj" fmla="val 34482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9604" y="4572414"/>
            <a:ext cx="266693" cy="20872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219169" y="4572000"/>
            <a:ext cx="1533486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Telecommunications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562260" y="4400550"/>
            <a:ext cx="2705032" cy="552450"/>
          </a:xfrm>
          <a:prstGeom prst="roundRect">
            <a:avLst>
              <a:gd name="adj" fmla="val 34482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95607" y="4581110"/>
            <a:ext cx="266693" cy="19132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114697" y="4572000"/>
            <a:ext cx="657208" cy="2190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1">
                <a:solidFill>
                  <a:srgbClr val="333333"/>
                </a:solidFill>
              </a:rPr>
              <a:t>Software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638759" y="1238249"/>
            <a:ext cx="4886202" cy="5238749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History of ICT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238249"/>
            <a:ext cx="10858228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1950"/>
              </a:spcAft>
            </a:pPr>
            <a:r>
              <a:rPr sz="1435" b="1">
                <a:solidFill>
                  <a:srgbClr val="19376D"/>
                </a:solidFill>
              </a:rPr>
              <a:t>Historical Timeline of ICT Development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6733" y="1819275"/>
            <a:ext cx="5286242" cy="2190749"/>
          </a:xfrm>
          <a:prstGeom prst="roundRect">
            <a:avLst>
              <a:gd name="adj" fmla="val 10434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904852" y="20574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47723" y="2232348"/>
            <a:ext cx="285742" cy="2216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666833" y="2057400"/>
            <a:ext cx="404802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19376D"/>
                </a:solidFill>
              </a:rPr>
              <a:t>Telegraph (1837) &amp; Telephone (1876)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66833" y="2419349"/>
            <a:ext cx="4048023" cy="7715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Made </a:t>
            </a:r>
            <a:r>
              <a:rPr sz="1076" b="1">
                <a:solidFill>
                  <a:srgbClr val="3A6EA5"/>
                </a:solidFill>
              </a:rPr>
              <a:t>instant long-distance communication</a:t>
            </a:r>
            <a:r>
              <a:rPr sz="1076" b="0">
                <a:solidFill>
                  <a:srgbClr val="333333"/>
                </a:solidFill>
              </a:rPr>
              <a:t> possible, revolutionizing how information was transmitted across distances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38719" y="1819275"/>
            <a:ext cx="5286242" cy="2190749"/>
          </a:xfrm>
          <a:prstGeom prst="roundRect">
            <a:avLst>
              <a:gd name="adj" fmla="val 10434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6476838" y="20574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19709" y="2244012"/>
            <a:ext cx="285742" cy="19827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238819" y="2057400"/>
            <a:ext cx="404802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19376D"/>
                </a:solidFill>
              </a:rPr>
              <a:t>Wireless &amp; Radio (1895–1946)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38819" y="2419349"/>
            <a:ext cx="4048023" cy="5143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Allowed communication </a:t>
            </a:r>
            <a:r>
              <a:rPr sz="1076" b="1">
                <a:solidFill>
                  <a:srgbClr val="3A6EA5"/>
                </a:solidFill>
              </a:rPr>
              <a:t>without wires</a:t>
            </a:r>
            <a:r>
              <a:rPr sz="1076" b="0">
                <a:solidFill>
                  <a:srgbClr val="333333"/>
                </a:solidFill>
              </a:rPr>
              <a:t> and led to development of TV and space communications 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66733" y="4286250"/>
            <a:ext cx="5286242" cy="2190749"/>
          </a:xfrm>
          <a:prstGeom prst="roundRect">
            <a:avLst>
              <a:gd name="adj" fmla="val 10434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/>
          <p:cNvSpPr/>
          <p:nvPr/>
        </p:nvSpPr>
        <p:spPr>
          <a:xfrm>
            <a:off x="904852" y="45339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47723" y="4708071"/>
            <a:ext cx="285742" cy="20410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666833" y="4533900"/>
            <a:ext cx="404802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19376D"/>
                </a:solidFill>
              </a:rPr>
              <a:t>Computers &amp; Networks (1946–present)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66833" y="4895849"/>
            <a:ext cx="4048023" cy="5143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First computers used for business in the 1950s; networks like </a:t>
            </a:r>
            <a:r>
              <a:rPr sz="1076" b="1">
                <a:solidFill>
                  <a:srgbClr val="3A6EA5"/>
                </a:solidFill>
              </a:rPr>
              <a:t>ARPANET in 1969</a:t>
            </a:r>
            <a:r>
              <a:rPr sz="1076" b="0">
                <a:solidFill>
                  <a:srgbClr val="333333"/>
                </a:solidFill>
              </a:rPr>
              <a:t> paved the way for the internet 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238719" y="4286250"/>
            <a:ext cx="5286242" cy="2190749"/>
          </a:xfrm>
          <a:prstGeom prst="roundRect">
            <a:avLst>
              <a:gd name="adj" fmla="val 10434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ounded Rectangle 20"/>
          <p:cNvSpPr/>
          <p:nvPr/>
        </p:nvSpPr>
        <p:spPr>
          <a:xfrm>
            <a:off x="6476838" y="45339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19709" y="4687660"/>
            <a:ext cx="285742" cy="24492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7238819" y="4533900"/>
            <a:ext cx="4048023" cy="2666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315" b="1">
                <a:solidFill>
                  <a:srgbClr val="19376D"/>
                </a:solidFill>
              </a:rPr>
              <a:t>Internet Era (1990s)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238819" y="4895849"/>
            <a:ext cx="4048023" cy="7715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333333"/>
                </a:solidFill>
              </a:rPr>
              <a:t> Worldwide web, email, search engines, and mobile phones became </a:t>
            </a:r>
            <a:r>
              <a:rPr sz="1076" b="1">
                <a:solidFill>
                  <a:srgbClr val="3A6EA5"/>
                </a:solidFill>
              </a:rPr>
              <a:t>widespread</a:t>
            </a:r>
            <a:r>
              <a:rPr sz="1076" b="0">
                <a:solidFill>
                  <a:srgbClr val="333333"/>
                </a:solidFill>
              </a:rPr>
              <a:t>, changing communication, education, and work forever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Role of ICT in Communication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238249"/>
            <a:ext cx="10858228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145"/>
              </a:lnSpc>
              <a:spcBef>
                <a:spcPts val="0"/>
              </a:spcBef>
              <a:spcAft>
                <a:spcPts val="1950"/>
              </a:spcAft>
            </a:pPr>
            <a:r>
              <a:rPr sz="1315" b="0">
                <a:solidFill>
                  <a:srgbClr val="19376D"/>
                </a:solidFill>
              </a:rPr>
              <a:t> ICT skills are </a:t>
            </a:r>
            <a:r>
              <a:rPr sz="1315" b="1">
                <a:solidFill>
                  <a:srgbClr val="3A6EA5"/>
                </a:solidFill>
              </a:rPr>
              <a:t>indispensable</a:t>
            </a:r>
            <a:r>
              <a:rPr sz="1315" b="0">
                <a:solidFill>
                  <a:srgbClr val="19376D"/>
                </a:solidFill>
              </a:rPr>
              <a:t> in modern workplaces for tasks such as data management, communication, and remote work.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6733" y="1838324"/>
            <a:ext cx="3428914" cy="4638674"/>
          </a:xfrm>
          <a:prstGeom prst="roundRect">
            <a:avLst>
              <a:gd name="adj" fmla="val 6666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904852" y="20764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9624" y="2218910"/>
            <a:ext cx="266693" cy="19132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3961" y="2171700"/>
            <a:ext cx="1866853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19376D"/>
                </a:solidFill>
              </a:rPr>
              <a:t>Email &amp; Messaging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04852" y="2743200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3A6EA5"/>
                </a:solidFill>
              </a:rPr>
              <a:t>Speedy</a:t>
            </a:r>
            <a:r>
              <a:rPr sz="1076" b="0">
                <a:solidFill>
                  <a:srgbClr val="333333"/>
                </a:solidFill>
              </a:rPr>
              <a:t> information exchange 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2769813"/>
            <a:ext cx="190495" cy="13727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04852" y="3124200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3A6EA5"/>
                </a:solidFill>
              </a:rPr>
              <a:t>Cheap</a:t>
            </a:r>
            <a:r>
              <a:rPr sz="1076" b="0">
                <a:solidFill>
                  <a:srgbClr val="333333"/>
                </a:solidFill>
              </a:rPr>
              <a:t> communication method 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3141008"/>
            <a:ext cx="190495" cy="15688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904852" y="3505199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3A6EA5"/>
                </a:solidFill>
              </a:rPr>
              <a:t>Borderless</a:t>
            </a:r>
            <a:r>
              <a:rPr sz="1076" b="0">
                <a:solidFill>
                  <a:srgbClr val="333333"/>
                </a:solidFill>
              </a:rPr>
              <a:t> global reach 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04852" y="3519207"/>
            <a:ext cx="190495" cy="16248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04852" y="3895724"/>
            <a:ext cx="2952676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Enables collaboration in science and business </a:t>
            </a: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04852" y="3937747"/>
            <a:ext cx="190495" cy="106455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>
          <a:xfrm>
            <a:off x="4381390" y="1838324"/>
            <a:ext cx="3428914" cy="4638674"/>
          </a:xfrm>
          <a:prstGeom prst="roundRect">
            <a:avLst>
              <a:gd name="adj" fmla="val 6666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7"/>
          <p:cNvSpPr/>
          <p:nvPr/>
        </p:nvSpPr>
        <p:spPr>
          <a:xfrm>
            <a:off x="4619509" y="20764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724281" y="2201517"/>
            <a:ext cx="266693" cy="22611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238619" y="2171700"/>
            <a:ext cx="761980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19376D"/>
                </a:solidFill>
              </a:rPr>
              <a:t>Forums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19509" y="2743200"/>
            <a:ext cx="2952676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Facilitates </a:t>
            </a:r>
            <a:r>
              <a:rPr sz="1076" b="1">
                <a:solidFill>
                  <a:srgbClr val="3A6EA5"/>
                </a:solidFill>
              </a:rPr>
              <a:t>discussion</a:t>
            </a:r>
            <a:r>
              <a:rPr sz="1076" b="0">
                <a:solidFill>
                  <a:srgbClr val="333333"/>
                </a:solidFill>
              </a:rPr>
              <a:t> and knowledge sharing </a:t>
            </a:r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619509" y="2757207"/>
            <a:ext cx="190495" cy="16248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619509" y="3362324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3A6EA5"/>
                </a:solidFill>
              </a:rPr>
              <a:t>Archived</a:t>
            </a:r>
            <a:r>
              <a:rPr sz="1076" b="0">
                <a:solidFill>
                  <a:srgbClr val="333333"/>
                </a:solidFill>
              </a:rPr>
              <a:t> conversations for reference </a:t>
            </a:r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619509" y="3381935"/>
            <a:ext cx="190495" cy="15127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619509" y="3752849"/>
            <a:ext cx="2952676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Connects </a:t>
            </a:r>
            <a:r>
              <a:rPr sz="1076" b="1">
                <a:solidFill>
                  <a:srgbClr val="3A6EA5"/>
                </a:solidFill>
              </a:rPr>
              <a:t>communities</a:t>
            </a:r>
            <a:r>
              <a:rPr sz="1076" b="0">
                <a:solidFill>
                  <a:srgbClr val="333333"/>
                </a:solidFill>
              </a:rPr>
              <a:t> with shared interests </a:t>
            </a:r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619509" y="3778063"/>
            <a:ext cx="190495" cy="140073"/>
          </a:xfrm>
          <a:prstGeom prst="rect">
            <a:avLst/>
          </a:prstGeom>
        </p:spPr>
      </p:pic>
      <p:sp>
        <p:nvSpPr>
          <p:cNvPr id="27" name="Rounded Rectangle 26"/>
          <p:cNvSpPr/>
          <p:nvPr/>
        </p:nvSpPr>
        <p:spPr>
          <a:xfrm>
            <a:off x="8096047" y="1838324"/>
            <a:ext cx="3428914" cy="4638674"/>
          </a:xfrm>
          <a:prstGeom prst="roundRect">
            <a:avLst>
              <a:gd name="adj" fmla="val 6666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ounded Rectangle 27"/>
          <p:cNvSpPr/>
          <p:nvPr/>
        </p:nvSpPr>
        <p:spPr>
          <a:xfrm>
            <a:off x="8334166" y="20764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8438939" y="2210214"/>
            <a:ext cx="266693" cy="208721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8953276" y="2171700"/>
            <a:ext cx="1390615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19376D"/>
                </a:solidFill>
              </a:rPr>
              <a:t>Academic Use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34166" y="2743200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Vital for </a:t>
            </a:r>
            <a:r>
              <a:rPr sz="1076" b="1">
                <a:solidFill>
                  <a:srgbClr val="3A6EA5"/>
                </a:solidFill>
              </a:rPr>
              <a:t>exchanging ideas</a:t>
            </a:r>
            <a:r>
              <a:rPr sz="107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32" name="Picture 31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334166" y="2757207"/>
            <a:ext cx="190495" cy="16248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8334166" y="3124200"/>
            <a:ext cx="2952676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Submitting assignments and coursework </a:t>
            </a:r>
          </a:p>
        </p:txBody>
      </p:sp>
      <p:pic>
        <p:nvPicPr>
          <p:cNvPr id="34" name="Picture 33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8334166" y="3136806"/>
            <a:ext cx="190495" cy="165286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8334166" y="3752849"/>
            <a:ext cx="2952676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Connecting with peers and researchers </a:t>
            </a:r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8334166" y="3766857"/>
            <a:ext cx="190495" cy="16248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Role of ICT in Education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238249"/>
            <a:ext cx="10858228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145"/>
              </a:lnSpc>
              <a:spcBef>
                <a:spcPts val="0"/>
              </a:spcBef>
              <a:spcAft>
                <a:spcPts val="1950"/>
              </a:spcAft>
            </a:pPr>
            <a:r>
              <a:rPr sz="1315" b="0">
                <a:solidFill>
                  <a:srgbClr val="19376D"/>
                </a:solidFill>
              </a:rPr>
              <a:t> ICT has transformed education by creating new opportunities for </a:t>
            </a:r>
            <a:r>
              <a:rPr sz="1315" b="1">
                <a:solidFill>
                  <a:srgbClr val="3A6EA5"/>
                </a:solidFill>
              </a:rPr>
              <a:t>learning</a:t>
            </a:r>
            <a:r>
              <a:rPr sz="1315" b="0">
                <a:solidFill>
                  <a:srgbClr val="19376D"/>
                </a:solidFill>
              </a:rPr>
              <a:t> and </a:t>
            </a:r>
            <a:r>
              <a:rPr sz="1315" b="1">
                <a:solidFill>
                  <a:srgbClr val="3A6EA5"/>
                </a:solidFill>
              </a:rPr>
              <a:t>collaboration</a:t>
            </a:r>
            <a:r>
              <a:rPr sz="1315" b="0">
                <a:solidFill>
                  <a:srgbClr val="19376D"/>
                </a:solidFill>
              </a:rPr>
              <a:t>.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6733" y="1838324"/>
            <a:ext cx="3428914" cy="4638674"/>
          </a:xfrm>
          <a:prstGeom prst="roundRect">
            <a:avLst>
              <a:gd name="adj" fmla="val 6666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904852" y="20764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9624" y="2218910"/>
            <a:ext cx="266693" cy="19132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23961" y="2171700"/>
            <a:ext cx="1866853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19376D"/>
                </a:solidFill>
              </a:rPr>
              <a:t>Digital Classrooms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04852" y="2743200"/>
            <a:ext cx="2952676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3A6EA5"/>
                </a:solidFill>
              </a:rPr>
              <a:t>Learning Management Systems</a:t>
            </a:r>
            <a:r>
              <a:rPr sz="1076" b="0">
                <a:solidFill>
                  <a:srgbClr val="333333"/>
                </a:solidFill>
              </a:rPr>
              <a:t> (LMS) 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28664" y="2958352"/>
            <a:ext cx="190495" cy="15127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04852" y="3362324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3A6EA5"/>
                </a:solidFill>
              </a:rPr>
              <a:t>Online courses</a:t>
            </a:r>
            <a:r>
              <a:rPr sz="1076" b="0">
                <a:solidFill>
                  <a:srgbClr val="333333"/>
                </a:solidFill>
              </a:rPr>
              <a:t> for flexible learning 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28664" y="3414432"/>
            <a:ext cx="190495" cy="16248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904852" y="3752849"/>
            <a:ext cx="2952676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Discussion forums for peer interaction 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28664" y="3933543"/>
            <a:ext cx="190495" cy="16248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04852" y="4371975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3A6EA5"/>
                </a:solidFill>
              </a:rPr>
              <a:t>Self-paced</a:t>
            </a:r>
            <a:r>
              <a:rPr sz="1076" b="0">
                <a:solidFill>
                  <a:srgbClr val="333333"/>
                </a:solidFill>
              </a:rPr>
              <a:t> learning opportunities </a:t>
            </a: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28664" y="4419039"/>
            <a:ext cx="190495" cy="162485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>
          <a:xfrm>
            <a:off x="4381390" y="1838324"/>
            <a:ext cx="3428914" cy="4638674"/>
          </a:xfrm>
          <a:prstGeom prst="roundRect">
            <a:avLst>
              <a:gd name="adj" fmla="val 6666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7"/>
          <p:cNvSpPr/>
          <p:nvPr/>
        </p:nvSpPr>
        <p:spPr>
          <a:xfrm>
            <a:off x="4619509" y="207644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724281" y="2213113"/>
            <a:ext cx="266693" cy="202923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238619" y="2171700"/>
            <a:ext cx="1619209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19376D"/>
                </a:solidFill>
              </a:rPr>
              <a:t>Resource Access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19509" y="2743200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3A6EA5"/>
                </a:solidFill>
              </a:rPr>
              <a:t>Digital libraries</a:t>
            </a:r>
            <a:r>
              <a:rPr sz="1076" b="0">
                <a:solidFill>
                  <a:srgbClr val="333333"/>
                </a:solidFill>
              </a:rPr>
              <a:t> and e-books </a:t>
            </a:r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619509" y="2767012"/>
            <a:ext cx="190495" cy="14287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619509" y="3124200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3A6EA5"/>
                </a:solidFill>
              </a:rPr>
              <a:t>Cloud-based</a:t>
            </a:r>
            <a:r>
              <a:rPr sz="1076" b="0">
                <a:solidFill>
                  <a:srgbClr val="333333"/>
                </a:solidFill>
              </a:rPr>
              <a:t> educational resources </a:t>
            </a:r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619509" y="3149413"/>
            <a:ext cx="190495" cy="140073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619509" y="3505199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Access to </a:t>
            </a:r>
            <a:r>
              <a:rPr sz="1076" b="1">
                <a:solidFill>
                  <a:srgbClr val="3A6EA5"/>
                </a:solidFill>
              </a:rPr>
              <a:t>up-to-date</a:t>
            </a:r>
            <a:r>
              <a:rPr sz="1076" b="0">
                <a:solidFill>
                  <a:srgbClr val="333333"/>
                </a:solidFill>
              </a:rPr>
              <a:t> information </a:t>
            </a:r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619509" y="3524810"/>
            <a:ext cx="190495" cy="151279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4619509" y="3895724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Global educational content </a:t>
            </a:r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4619509" y="3909732"/>
            <a:ext cx="190495" cy="162485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8096047" y="1838324"/>
            <a:ext cx="3428914" cy="4638674"/>
          </a:xfrm>
          <a:prstGeom prst="roundRect">
            <a:avLst>
              <a:gd name="adj" fmla="val 6666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ed Rectangle 29"/>
          <p:cNvSpPr/>
          <p:nvPr/>
        </p:nvSpPr>
        <p:spPr>
          <a:xfrm>
            <a:off x="8334166" y="2133599"/>
            <a:ext cx="438139" cy="47624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419889" y="2299252"/>
            <a:ext cx="266693" cy="14494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8915177" y="2076449"/>
            <a:ext cx="2371665" cy="5905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19376D"/>
                </a:solidFill>
              </a:rPr>
              <a:t>Collaboration &amp; Inclusion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334166" y="2857500"/>
            <a:ext cx="2952676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Connects </a:t>
            </a:r>
            <a:r>
              <a:rPr sz="1076" b="1">
                <a:solidFill>
                  <a:srgbClr val="3A6EA5"/>
                </a:solidFill>
              </a:rPr>
              <a:t>geographically distant</a:t>
            </a:r>
            <a:r>
              <a:rPr sz="1076" b="0">
                <a:solidFill>
                  <a:srgbClr val="333333"/>
                </a:solidFill>
              </a:rPr>
              <a:t> students </a:t>
            </a:r>
          </a:p>
        </p:txBody>
      </p:sp>
      <p:pic>
        <p:nvPicPr>
          <p:cNvPr id="34" name="Picture 33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8334166" y="3042957"/>
            <a:ext cx="190495" cy="162485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8334166" y="3476624"/>
            <a:ext cx="2952676" cy="476249"/>
          </a:xfrm>
          <a:prstGeom prst="rect">
            <a:avLst/>
          </a:prstGeom>
          <a:noFill/>
        </p:spPr>
        <p:txBody>
          <a:bodyPr wrap="squar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Supports </a:t>
            </a:r>
            <a:r>
              <a:rPr sz="1076" b="1">
                <a:solidFill>
                  <a:srgbClr val="3A6EA5"/>
                </a:solidFill>
              </a:rPr>
              <a:t>group projects</a:t>
            </a:r>
            <a:r>
              <a:rPr sz="1076" b="0">
                <a:solidFill>
                  <a:srgbClr val="333333"/>
                </a:solidFill>
              </a:rPr>
              <a:t> and teamwork </a:t>
            </a:r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8341971" y="3682812"/>
            <a:ext cx="190495" cy="140073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8334166" y="4105274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Inclusive learning for diverse needs </a:t>
            </a:r>
          </a:p>
        </p:txBody>
      </p:sp>
      <p:pic>
        <p:nvPicPr>
          <p:cNvPr id="38" name="Picture 37" descr="image.png"/>
          <p:cNvPicPr>
            <a:picLocks noChangeAspect="1"/>
          </p:cNvPicPr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362740" y="4180915"/>
            <a:ext cx="190495" cy="162485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8334166" y="4486275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Shared learning experiences </a:t>
            </a:r>
          </a:p>
        </p:txBody>
      </p:sp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8334166" y="4547905"/>
            <a:ext cx="190495" cy="16248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Role of ICT in Employment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238249"/>
            <a:ext cx="10858228" cy="62865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2145"/>
              </a:lnSpc>
              <a:spcBef>
                <a:spcPts val="0"/>
              </a:spcBef>
              <a:spcAft>
                <a:spcPts val="1950"/>
              </a:spcAft>
            </a:pPr>
            <a:r>
              <a:rPr sz="1315" b="0">
                <a:solidFill>
                  <a:srgbClr val="19376D"/>
                </a:solidFill>
              </a:rPr>
              <a:t> ICT skills are </a:t>
            </a:r>
            <a:r>
              <a:rPr sz="1315" b="1">
                <a:solidFill>
                  <a:srgbClr val="3A6EA5"/>
                </a:solidFill>
              </a:rPr>
              <a:t>indispensable</a:t>
            </a:r>
            <a:r>
              <a:rPr sz="1315" b="0">
                <a:solidFill>
                  <a:srgbClr val="19376D"/>
                </a:solidFill>
              </a:rPr>
              <a:t> in modern workplaces, impacting employability and workforce inclusion in the global knowledge economy.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6733" y="2152650"/>
            <a:ext cx="3428914" cy="4324349"/>
          </a:xfrm>
          <a:prstGeom prst="roundRect">
            <a:avLst>
              <a:gd name="adj" fmla="val 6666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904852" y="2447924"/>
            <a:ext cx="457188" cy="47624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0099" y="2577340"/>
            <a:ext cx="266693" cy="21741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04912" y="2390774"/>
            <a:ext cx="2352616" cy="5905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19376D"/>
                </a:solidFill>
              </a:rPr>
              <a:t>Job Search/Recruitment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04852" y="3171825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3A6EA5"/>
                </a:solidFill>
              </a:rPr>
              <a:t>LinkedIn</a:t>
            </a:r>
            <a:r>
              <a:rPr sz="1076" b="0">
                <a:solidFill>
                  <a:srgbClr val="333333"/>
                </a:solidFill>
              </a:rPr>
              <a:t> and professional networks 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04852" y="3191435"/>
            <a:ext cx="190495" cy="15127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04852" y="3552825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3A6EA5"/>
                </a:solidFill>
              </a:rPr>
              <a:t>Online job boards</a:t>
            </a:r>
            <a:r>
              <a:rPr sz="1076" b="0">
                <a:solidFill>
                  <a:srgbClr val="333333"/>
                </a:solidFill>
              </a:rPr>
              <a:t> for opportunities 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4852" y="3573836"/>
            <a:ext cx="190495" cy="14847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904852" y="3933824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Direct connections with employers </a:t>
            </a:r>
          </a:p>
        </p:txBody>
      </p:sp>
      <p:pic>
        <p:nvPicPr>
          <p:cNvPr id="14" name="Picture 13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04852" y="3967442"/>
            <a:ext cx="190495" cy="12326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904852" y="4324349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Targeted job searches </a:t>
            </a: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04852" y="4366372"/>
            <a:ext cx="190495" cy="106455"/>
          </a:xfrm>
          <a:prstGeom prst="rect">
            <a:avLst/>
          </a:prstGeom>
        </p:spPr>
      </p:pic>
      <p:sp>
        <p:nvSpPr>
          <p:cNvPr id="17" name="Rounded Rectangle 16"/>
          <p:cNvSpPr/>
          <p:nvPr/>
        </p:nvSpPr>
        <p:spPr>
          <a:xfrm>
            <a:off x="4381390" y="2152650"/>
            <a:ext cx="3428914" cy="4324349"/>
          </a:xfrm>
          <a:prstGeom prst="roundRect">
            <a:avLst>
              <a:gd name="adj" fmla="val 6666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ounded Rectangle 17"/>
          <p:cNvSpPr/>
          <p:nvPr/>
        </p:nvSpPr>
        <p:spPr>
          <a:xfrm>
            <a:off x="4619509" y="239077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724281" y="2528887"/>
            <a:ext cx="266693" cy="20002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238619" y="2476499"/>
            <a:ext cx="1352516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19376D"/>
                </a:solidFill>
              </a:rPr>
              <a:t>Remote Work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19509" y="3057525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3A6EA5"/>
                </a:solidFill>
              </a:rPr>
              <a:t>Flexible</a:t>
            </a:r>
            <a:r>
              <a:rPr sz="1076" b="0">
                <a:solidFill>
                  <a:srgbClr val="333333"/>
                </a:solidFill>
              </a:rPr>
              <a:t> work arrangements </a:t>
            </a:r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619509" y="3071532"/>
            <a:ext cx="190495" cy="16248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4619509" y="3438525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3A6EA5"/>
                </a:solidFill>
              </a:rPr>
              <a:t>Virtual teamwork</a:t>
            </a:r>
            <a:r>
              <a:rPr sz="1076" b="0">
                <a:solidFill>
                  <a:srgbClr val="333333"/>
                </a:solidFill>
              </a:rPr>
              <a:t> across locations </a:t>
            </a:r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619509" y="3480547"/>
            <a:ext cx="190495" cy="10645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619509" y="3819524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Global employment opportunities </a:t>
            </a:r>
          </a:p>
        </p:txBody>
      </p:sp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619509" y="3833532"/>
            <a:ext cx="190495" cy="16248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4619509" y="4210049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Digital collaboration tools </a:t>
            </a:r>
          </a:p>
        </p:txBody>
      </p:sp>
      <p:pic>
        <p:nvPicPr>
          <p:cNvPr id="28" name="Picture 27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4619509" y="4235263"/>
            <a:ext cx="190495" cy="140073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8096047" y="2152650"/>
            <a:ext cx="3428914" cy="4324349"/>
          </a:xfrm>
          <a:prstGeom prst="roundRect">
            <a:avLst>
              <a:gd name="adj" fmla="val 6666"/>
            </a:avLst>
          </a:prstGeom>
          <a:solidFill>
            <a:srgbClr val="E6F0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Rounded Rectangle 29"/>
          <p:cNvSpPr/>
          <p:nvPr/>
        </p:nvSpPr>
        <p:spPr>
          <a:xfrm>
            <a:off x="8334166" y="2390774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438939" y="2556427"/>
            <a:ext cx="266693" cy="14494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8953276" y="2476499"/>
            <a:ext cx="1504912" cy="29527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19376D"/>
                </a:solidFill>
              </a:rPr>
              <a:t>New Job Types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334166" y="3057525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3A6EA5"/>
                </a:solidFill>
              </a:rPr>
              <a:t>Software developers</a:t>
            </a:r>
            <a:r>
              <a:rPr sz="107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34" name="Picture 33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8334166" y="3099547"/>
            <a:ext cx="190495" cy="106455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8334166" y="3438525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</a:t>
            </a:r>
            <a:r>
              <a:rPr sz="1076" b="1">
                <a:solidFill>
                  <a:srgbClr val="3A6EA5"/>
                </a:solidFill>
              </a:rPr>
              <a:t>Data analysts</a:t>
            </a:r>
            <a:r>
              <a:rPr sz="1076" b="0">
                <a:solidFill>
                  <a:srgbClr val="333333"/>
                </a:solidFill>
              </a:rPr>
              <a:t> </a:t>
            </a:r>
          </a:p>
        </p:txBody>
      </p:sp>
      <p:pic>
        <p:nvPicPr>
          <p:cNvPr id="36" name="Picture 35" descr="image.png"/>
          <p:cNvPicPr>
            <a:picLocks noChangeAspect="1"/>
          </p:cNvPicPr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8334166" y="3458135"/>
            <a:ext cx="190495" cy="151279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8334166" y="3819524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Digital marketers </a:t>
            </a:r>
          </a:p>
        </p:txBody>
      </p:sp>
      <p:pic>
        <p:nvPicPr>
          <p:cNvPr id="38" name="Picture 37" descr="image.png"/>
          <p:cNvPicPr>
            <a:picLocks noChangeAspect="1"/>
          </p:cNvPicPr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8334166" y="3844738"/>
            <a:ext cx="190495" cy="140073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8334166" y="4210049"/>
            <a:ext cx="2952676" cy="238124"/>
          </a:xfrm>
          <a:prstGeom prst="rect">
            <a:avLst/>
          </a:prstGeom>
          <a:noFill/>
        </p:spPr>
        <p:txBody>
          <a:bodyPr wrap="none" lIns="182880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975"/>
              </a:spcAft>
            </a:pPr>
            <a:r>
              <a:rPr sz="1076" b="0">
                <a:solidFill>
                  <a:srgbClr val="333333"/>
                </a:solidFill>
              </a:rPr>
              <a:t> </a:t>
            </a:r>
            <a:r>
              <a:rPr sz="1104"/>
              <a:t>  </a:t>
            </a:r>
            <a:r>
              <a:rPr sz="1076" b="0">
                <a:solidFill>
                  <a:srgbClr val="333333"/>
                </a:solidFill>
              </a:rPr>
              <a:t> Cybersecurity specialists </a:t>
            </a:r>
          </a:p>
        </p:txBody>
      </p:sp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8334166" y="4215652"/>
            <a:ext cx="190495" cy="17929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The Digital Divide: Who Has Access?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B291A90-30B1-A1A2-4A89-C79E2FB1387E}"/>
              </a:ext>
            </a:extLst>
          </p:cNvPr>
          <p:cNvGrpSpPr/>
          <p:nvPr/>
        </p:nvGrpSpPr>
        <p:grpSpPr>
          <a:xfrm>
            <a:off x="666733" y="1057462"/>
            <a:ext cx="10858228" cy="1224647"/>
            <a:chOff x="666733" y="1381125"/>
            <a:chExt cx="10858228" cy="1142584"/>
          </a:xfrm>
        </p:grpSpPr>
        <p:sp>
          <p:nvSpPr>
            <p:cNvPr id="4" name="Rounded Rectangle 3"/>
            <p:cNvSpPr/>
            <p:nvPr/>
          </p:nvSpPr>
          <p:spPr>
            <a:xfrm>
              <a:off x="666733" y="1381125"/>
              <a:ext cx="10858228" cy="1142584"/>
            </a:xfrm>
            <a:prstGeom prst="roundRect">
              <a:avLst>
                <a:gd name="adj" fmla="val 15384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904852" y="1476375"/>
              <a:ext cx="10381990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975"/>
                </a:spcAft>
              </a:pPr>
              <a:r>
                <a:rPr sz="1435" b="1">
                  <a:solidFill>
                    <a:srgbClr val="19376D"/>
                  </a:solidFill>
                </a:rPr>
                <a:t> </a:t>
              </a:r>
              <a:r>
                <a:rPr sz="1104"/>
                <a:t>  </a:t>
              </a:r>
              <a:r>
                <a:rPr sz="1435" b="1">
                  <a:solidFill>
                    <a:srgbClr val="19376D"/>
                  </a:solidFill>
                </a:rPr>
                <a:t> What is the Digital Divide? </a:t>
              </a:r>
            </a:p>
          </p:txBody>
        </p:sp>
        <p:pic>
          <p:nvPicPr>
            <p:cNvPr id="6" name="Picture 5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828654" y="1545534"/>
              <a:ext cx="266693" cy="22611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904852" y="1914525"/>
              <a:ext cx="10381990" cy="571500"/>
            </a:xfrm>
            <a:prstGeom prst="rect">
              <a:avLst/>
            </a:prstGeom>
            <a:noFill/>
          </p:spPr>
          <p:txBody>
            <a:bodyPr wrap="square" lIns="73152" tIns="54864" rIns="73152" bIns="54864" anchor="ctr">
              <a:spAutoFit/>
            </a:bodyPr>
            <a:lstStyle/>
            <a:p>
              <a:pPr algn="l">
                <a:lnSpc>
                  <a:spcPts val="195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sz="1196" b="0" dirty="0">
                  <a:solidFill>
                    <a:srgbClr val="333333"/>
                  </a:solidFill>
                </a:rPr>
                <a:t> The gap between individuals and communities who have </a:t>
              </a:r>
              <a:r>
                <a:rPr sz="1196" b="1" dirty="0">
                  <a:solidFill>
                    <a:srgbClr val="3A6EA5"/>
                  </a:solidFill>
                </a:rPr>
                <a:t>access to digital technologies</a:t>
              </a:r>
              <a:r>
                <a:rPr sz="1196" b="0" dirty="0">
                  <a:solidFill>
                    <a:srgbClr val="333333"/>
                  </a:solidFill>
                </a:rPr>
                <a:t> and those who do not, often influenced by socioeconomic status, geographic location, and education. 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A5363463-3211-51FD-267D-61A78E480A56}"/>
              </a:ext>
            </a:extLst>
          </p:cNvPr>
          <p:cNvGrpSpPr/>
          <p:nvPr/>
        </p:nvGrpSpPr>
        <p:grpSpPr>
          <a:xfrm>
            <a:off x="666733" y="2374504"/>
            <a:ext cx="10858228" cy="2457034"/>
            <a:chOff x="666733" y="3067049"/>
            <a:chExt cx="10858228" cy="2457034"/>
          </a:xfrm>
        </p:grpSpPr>
        <p:sp>
          <p:nvSpPr>
            <p:cNvPr id="8" name="Rounded Rectangle 7"/>
            <p:cNvSpPr/>
            <p:nvPr/>
          </p:nvSpPr>
          <p:spPr>
            <a:xfrm>
              <a:off x="666733" y="3067049"/>
              <a:ext cx="3428914" cy="2409826"/>
            </a:xfrm>
            <a:prstGeom prst="roundRect">
              <a:avLst>
                <a:gd name="adj" fmla="val 8247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904852" y="3248024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0" name="Picture 9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009624" y="3381789"/>
              <a:ext cx="266693" cy="208721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1523961" y="3333749"/>
              <a:ext cx="1523961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19376D"/>
                  </a:solidFill>
                </a:rPr>
                <a:t>Socioeconomic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04852" y="3914775"/>
              <a:ext cx="2952676" cy="476249"/>
            </a:xfrm>
            <a:prstGeom prst="rect">
              <a:avLst/>
            </a:prstGeom>
            <a:noFill/>
          </p:spPr>
          <p:txBody>
            <a:bodyPr wrap="square" lIns="182880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076" b="0">
                  <a:solidFill>
                    <a:srgbClr val="333333"/>
                  </a:solidFill>
                </a:rPr>
                <a:t> </a:t>
              </a:r>
              <a:r>
                <a:rPr sz="1076" b="1">
                  <a:solidFill>
                    <a:srgbClr val="3A6EA5"/>
                  </a:solidFill>
                </a:rPr>
                <a:t>Income levels</a:t>
              </a:r>
              <a:r>
                <a:rPr sz="1076" b="0">
                  <a:solidFill>
                    <a:srgbClr val="333333"/>
                  </a:solidFill>
                </a:rPr>
                <a:t> affect device affordability </a:t>
              </a:r>
            </a:p>
          </p:txBody>
        </p:sp>
        <p:pic>
          <p:nvPicPr>
            <p:cNvPr id="13" name="Picture 12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898131" y="4121545"/>
              <a:ext cx="190495" cy="140073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904852" y="4533900"/>
              <a:ext cx="2952676" cy="238124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076" b="0">
                  <a:solidFill>
                    <a:srgbClr val="333333"/>
                  </a:solidFill>
                </a:rPr>
                <a:t> Education impacts digital literacy </a:t>
              </a:r>
            </a:p>
          </p:txBody>
        </p:sp>
        <p:pic>
          <p:nvPicPr>
            <p:cNvPr id="15" name="Picture 14" descr="image.png"/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904852" y="4553510"/>
              <a:ext cx="190495" cy="151279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904852" y="4924424"/>
              <a:ext cx="2952676" cy="238124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076" b="0">
                  <a:solidFill>
                    <a:srgbClr val="333333"/>
                  </a:solidFill>
                </a:rPr>
                <a:t> Urban vs. rural access disparities </a:t>
              </a:r>
            </a:p>
          </p:txBody>
        </p:sp>
        <p:pic>
          <p:nvPicPr>
            <p:cNvPr id="17" name="Picture 16" descr="image.png"/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04852" y="4941233"/>
              <a:ext cx="190495" cy="156882"/>
            </a:xfrm>
            <a:prstGeom prst="rect">
              <a:avLst/>
            </a:prstGeom>
          </p:spPr>
        </p:pic>
        <p:sp>
          <p:nvSpPr>
            <p:cNvPr id="18" name="Rounded Rectangle 17"/>
            <p:cNvSpPr/>
            <p:nvPr/>
          </p:nvSpPr>
          <p:spPr>
            <a:xfrm>
              <a:off x="4381390" y="3114257"/>
              <a:ext cx="3428914" cy="2409826"/>
            </a:xfrm>
            <a:prstGeom prst="roundRect">
              <a:avLst>
                <a:gd name="adj" fmla="val 8247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4619509" y="3248024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0" name="Picture 19" descr="image.png"/>
            <p:cNvPicPr>
              <a:picLocks noChangeAspect="1"/>
            </p:cNvPicPr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4724281" y="3373092"/>
              <a:ext cx="266693" cy="226115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5238619" y="3333749"/>
              <a:ext cx="1152496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19376D"/>
                  </a:solidFill>
                </a:rPr>
                <a:t>Geographic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619509" y="3914775"/>
              <a:ext cx="2952676" cy="476249"/>
            </a:xfrm>
            <a:prstGeom prst="rect">
              <a:avLst/>
            </a:prstGeom>
            <a:noFill/>
          </p:spPr>
          <p:txBody>
            <a:bodyPr wrap="square" lIns="182880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076" b="0">
                  <a:solidFill>
                    <a:srgbClr val="333333"/>
                  </a:solidFill>
                </a:rPr>
                <a:t> </a:t>
              </a:r>
              <a:r>
                <a:rPr sz="1076" b="1">
                  <a:solidFill>
                    <a:srgbClr val="3A6EA5"/>
                  </a:solidFill>
                </a:rPr>
                <a:t>Infrastructure availability</a:t>
              </a:r>
              <a:r>
                <a:rPr sz="1076" b="0">
                  <a:solidFill>
                    <a:srgbClr val="333333"/>
                  </a:solidFill>
                </a:rPr>
                <a:t> varies by region </a:t>
              </a:r>
            </a:p>
          </p:txBody>
        </p:sp>
        <p:pic>
          <p:nvPicPr>
            <p:cNvPr id="23" name="Picture 22" descr="image.png"/>
            <p:cNvPicPr>
              <a:picLocks noChangeAspect="1"/>
            </p:cNvPicPr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4644570" y="4095290"/>
              <a:ext cx="190495" cy="134470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4619509" y="4533900"/>
              <a:ext cx="2952676" cy="476249"/>
            </a:xfrm>
            <a:prstGeom prst="rect">
              <a:avLst/>
            </a:prstGeom>
            <a:noFill/>
          </p:spPr>
          <p:txBody>
            <a:bodyPr wrap="square" lIns="182880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 dirty="0">
                  <a:solidFill>
                    <a:srgbClr val="333333"/>
                  </a:solidFill>
                </a:rPr>
                <a:t> </a:t>
              </a:r>
              <a:r>
                <a:rPr sz="1104" dirty="0"/>
                <a:t>  </a:t>
              </a:r>
              <a:r>
                <a:rPr sz="1076" b="0" dirty="0">
                  <a:solidFill>
                    <a:srgbClr val="333333"/>
                  </a:solidFill>
                </a:rPr>
                <a:t> Remote areas face connectivity challenges </a:t>
              </a:r>
            </a:p>
          </p:txBody>
        </p:sp>
        <p:pic>
          <p:nvPicPr>
            <p:cNvPr id="25" name="Picture 24" descr="image.png"/>
            <p:cNvPicPr>
              <a:picLocks noChangeAspect="1"/>
            </p:cNvPicPr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4629033" y="4718796"/>
              <a:ext cx="190495" cy="106455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4619509" y="5162550"/>
              <a:ext cx="2952676" cy="238124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076" b="0">
                  <a:solidFill>
                    <a:srgbClr val="333333"/>
                  </a:solidFill>
                </a:rPr>
                <a:t> Developing vs. developed countries </a:t>
              </a:r>
            </a:p>
          </p:txBody>
        </p:sp>
        <p:pic>
          <p:nvPicPr>
            <p:cNvPr id="27" name="Picture 26" descr="image.png"/>
            <p:cNvPicPr>
              <a:picLocks noChangeAspect="1"/>
            </p:cNvPicPr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4619509" y="5176557"/>
              <a:ext cx="190495" cy="162485"/>
            </a:xfrm>
            <a:prstGeom prst="rect">
              <a:avLst/>
            </a:prstGeom>
          </p:spPr>
        </p:pic>
        <p:sp>
          <p:nvSpPr>
            <p:cNvPr id="28" name="Rounded Rectangle 27"/>
            <p:cNvSpPr/>
            <p:nvPr/>
          </p:nvSpPr>
          <p:spPr>
            <a:xfrm>
              <a:off x="8096047" y="3114257"/>
              <a:ext cx="3428914" cy="2362618"/>
            </a:xfrm>
            <a:prstGeom prst="roundRect">
              <a:avLst>
                <a:gd name="adj" fmla="val 8247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8334166" y="3248024"/>
              <a:ext cx="476238" cy="476249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0" name="Picture 29" descr="image.png"/>
            <p:cNvPicPr>
              <a:picLocks noChangeAspect="1"/>
            </p:cNvPicPr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8438939" y="3390485"/>
              <a:ext cx="266693" cy="191328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8953276" y="3333749"/>
              <a:ext cx="885802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435" b="1">
                  <a:solidFill>
                    <a:srgbClr val="19376D"/>
                  </a:solidFill>
                </a:rPr>
                <a:t>Personal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334166" y="3914775"/>
              <a:ext cx="2952676" cy="238124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076" b="0">
                  <a:solidFill>
                    <a:srgbClr val="333333"/>
                  </a:solidFill>
                </a:rPr>
                <a:t> </a:t>
              </a:r>
              <a:r>
                <a:rPr sz="1076" b="1">
                  <a:solidFill>
                    <a:srgbClr val="3A6EA5"/>
                  </a:solidFill>
                </a:rPr>
                <a:t>Age gaps</a:t>
              </a:r>
              <a:r>
                <a:rPr sz="1076" b="0">
                  <a:solidFill>
                    <a:srgbClr val="333333"/>
                  </a:solidFill>
                </a:rPr>
                <a:t> in technology adoption </a:t>
              </a:r>
            </a:p>
          </p:txBody>
        </p:sp>
        <p:pic>
          <p:nvPicPr>
            <p:cNvPr id="33" name="Picture 32" descr="image.png"/>
            <p:cNvPicPr>
              <a:picLocks noChangeAspect="1"/>
            </p:cNvPicPr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8334166" y="3921778"/>
              <a:ext cx="190495" cy="176492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8334166" y="4295774"/>
              <a:ext cx="2952676" cy="238124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076" b="0">
                  <a:solidFill>
                    <a:srgbClr val="333333"/>
                  </a:solidFill>
                </a:rPr>
                <a:t> Disability accessibility barriers </a:t>
              </a:r>
            </a:p>
          </p:txBody>
        </p:sp>
        <p:pic>
          <p:nvPicPr>
            <p:cNvPr id="35" name="Picture 34" descr="image.png"/>
            <p:cNvPicPr>
              <a:picLocks noChangeAspect="1"/>
            </p:cNvPicPr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>
              <a:off x="8334166" y="4309782"/>
              <a:ext cx="190495" cy="162485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8334166" y="4676775"/>
              <a:ext cx="2952676" cy="238124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625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07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076" b="0">
                  <a:solidFill>
                    <a:srgbClr val="333333"/>
                  </a:solidFill>
                </a:rPr>
                <a:t> Digital confidence and skills </a:t>
              </a:r>
            </a:p>
          </p:txBody>
        </p:sp>
        <p:pic>
          <p:nvPicPr>
            <p:cNvPr id="37" name="Picture 36" descr="image.png"/>
            <p:cNvPicPr>
              <a:picLocks noChangeAspect="1"/>
            </p:cNvPicPr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8334166" y="4696385"/>
              <a:ext cx="190495" cy="151279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11BFBBA-BB64-26CD-2377-E80D625D275D}"/>
              </a:ext>
            </a:extLst>
          </p:cNvPr>
          <p:cNvGrpSpPr/>
          <p:nvPr/>
        </p:nvGrpSpPr>
        <p:grpSpPr>
          <a:xfrm>
            <a:off x="666733" y="4926791"/>
            <a:ext cx="10858228" cy="1638299"/>
            <a:chOff x="666733" y="6067424"/>
            <a:chExt cx="10858228" cy="1638299"/>
          </a:xfrm>
        </p:grpSpPr>
        <p:sp>
          <p:nvSpPr>
            <p:cNvPr id="38" name="Rounded Rectangle 37"/>
            <p:cNvSpPr/>
            <p:nvPr/>
          </p:nvSpPr>
          <p:spPr>
            <a:xfrm>
              <a:off x="666733" y="6067424"/>
              <a:ext cx="10858228" cy="1638299"/>
            </a:xfrm>
            <a:prstGeom prst="roundRect">
              <a:avLst>
                <a:gd name="adj" fmla="val 13953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904852" y="6305550"/>
              <a:ext cx="10381990" cy="295274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975"/>
                </a:spcAft>
              </a:pPr>
              <a:r>
                <a:rPr sz="1435" b="1">
                  <a:solidFill>
                    <a:srgbClr val="19376D"/>
                  </a:solidFill>
                </a:rPr>
                <a:t> </a:t>
              </a:r>
              <a:r>
                <a:rPr sz="1104"/>
                <a:t>  </a:t>
              </a:r>
              <a:r>
                <a:rPr sz="1435" b="1">
                  <a:solidFill>
                    <a:srgbClr val="19376D"/>
                  </a:solidFill>
                </a:rPr>
                <a:t> Impact of the Digital Divide </a:t>
              </a:r>
            </a:p>
          </p:txBody>
        </p:sp>
        <p:pic>
          <p:nvPicPr>
            <p:cNvPr id="40" name="Picture 39" descr="image.png"/>
            <p:cNvPicPr>
              <a:picLocks noChangeAspect="1"/>
            </p:cNvPicPr>
            <p:nvPr/>
          </p:nvPicPr>
          <p:blipFill>
            <a:blip r:embed="rId15">
              <a:alphaModFix/>
            </a:blip>
            <a:stretch>
              <a:fillRect/>
            </a:stretch>
          </p:blipFill>
          <p:spPr>
            <a:xfrm>
              <a:off x="828654" y="6339712"/>
              <a:ext cx="266693" cy="217418"/>
            </a:xfrm>
            <a:prstGeom prst="rect">
              <a:avLst/>
            </a:prstGeom>
          </p:spPr>
        </p:pic>
        <p:sp>
          <p:nvSpPr>
            <p:cNvPr id="41" name="Rounded Rectangle 40"/>
            <p:cNvSpPr/>
            <p:nvPr/>
          </p:nvSpPr>
          <p:spPr>
            <a:xfrm>
              <a:off x="904852" y="6743700"/>
              <a:ext cx="2457388" cy="723900"/>
            </a:xfrm>
            <a:prstGeom prst="roundRect">
              <a:avLst>
                <a:gd name="adj" fmla="val 21052"/>
              </a:avLst>
            </a:prstGeom>
            <a:solidFill>
              <a:srgbClr val="19376D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42" name="Picture 41" descr="image.png"/>
            <p:cNvPicPr>
              <a:picLocks noChangeAspect="1"/>
            </p:cNvPicPr>
            <p:nvPr/>
          </p:nvPicPr>
          <p:blipFill>
            <a:blip r:embed="rId16">
              <a:alphaModFix/>
            </a:blip>
            <a:stretch>
              <a:fillRect/>
            </a:stretch>
          </p:blipFill>
          <p:spPr>
            <a:xfrm>
              <a:off x="1047723" y="7017067"/>
              <a:ext cx="228594" cy="177164"/>
            </a:xfrm>
            <a:prstGeom prst="rect">
              <a:avLst/>
            </a:prstGeom>
          </p:spPr>
        </p:pic>
        <p:sp>
          <p:nvSpPr>
            <p:cNvPr id="43" name="TextBox 42"/>
            <p:cNvSpPr txBox="1"/>
            <p:nvPr/>
          </p:nvSpPr>
          <p:spPr>
            <a:xfrm>
              <a:off x="1300131" y="6886575"/>
              <a:ext cx="1800179" cy="43814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 dirty="0">
                  <a:solidFill>
                    <a:srgbClr val="333333"/>
                  </a:solidFill>
                </a:rPr>
                <a:t>Limited educational opportunities</a:t>
              </a: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3543211" y="6743700"/>
              <a:ext cx="2457388" cy="723900"/>
            </a:xfrm>
            <a:prstGeom prst="roundRect">
              <a:avLst>
                <a:gd name="adj" fmla="val 21052"/>
              </a:avLst>
            </a:prstGeom>
            <a:solidFill>
              <a:srgbClr val="19376D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45" name="Picture 44" descr="image.png"/>
            <p:cNvPicPr>
              <a:picLocks noChangeAspect="1"/>
            </p:cNvPicPr>
            <p:nvPr/>
          </p:nvPicPr>
          <p:blipFill>
            <a:blip r:embed="rId17">
              <a:alphaModFix/>
            </a:blip>
            <a:stretch>
              <a:fillRect/>
            </a:stretch>
          </p:blipFill>
          <p:spPr>
            <a:xfrm>
              <a:off x="3695607" y="7022782"/>
              <a:ext cx="228594" cy="165734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3938490" y="6899105"/>
              <a:ext cx="1800179" cy="43814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 dirty="0">
                  <a:solidFill>
                    <a:srgbClr val="333333"/>
                  </a:solidFill>
                </a:rPr>
                <a:t>Reduced research participation</a:t>
              </a: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6191095" y="6743700"/>
              <a:ext cx="2457388" cy="723900"/>
            </a:xfrm>
            <a:prstGeom prst="roundRect">
              <a:avLst>
                <a:gd name="adj" fmla="val 21052"/>
              </a:avLst>
            </a:prstGeom>
            <a:solidFill>
              <a:srgbClr val="19376D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48" name="Picture 47" descr="image.png"/>
            <p:cNvPicPr>
              <a:picLocks noChangeAspect="1"/>
            </p:cNvPicPr>
            <p:nvPr/>
          </p:nvPicPr>
          <p:blipFill>
            <a:blip r:embed="rId18">
              <a:alphaModFix/>
            </a:blip>
            <a:stretch>
              <a:fillRect/>
            </a:stretch>
          </p:blipFill>
          <p:spPr>
            <a:xfrm>
              <a:off x="6333966" y="7012781"/>
              <a:ext cx="228594" cy="185737"/>
            </a:xfrm>
            <a:prstGeom prst="rect">
              <a:avLst/>
            </a:prstGeom>
          </p:spPr>
        </p:pic>
        <p:sp>
          <p:nvSpPr>
            <p:cNvPr id="49" name="TextBox 48"/>
            <p:cNvSpPr txBox="1"/>
            <p:nvPr/>
          </p:nvSpPr>
          <p:spPr>
            <a:xfrm>
              <a:off x="6572087" y="6893692"/>
              <a:ext cx="1800179" cy="43814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 dirty="0">
                  <a:solidFill>
                    <a:srgbClr val="333333"/>
                  </a:solidFill>
                </a:rPr>
                <a:t>Fewer employment options</a:t>
              </a: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8838979" y="6743700"/>
              <a:ext cx="2457388" cy="723900"/>
            </a:xfrm>
            <a:prstGeom prst="roundRect">
              <a:avLst>
                <a:gd name="adj" fmla="val 21052"/>
              </a:avLst>
            </a:prstGeom>
            <a:solidFill>
              <a:srgbClr val="19376D">
                <a:alpha val="10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51" name="Picture 50" descr="image.png"/>
            <p:cNvPicPr>
              <a:picLocks noChangeAspect="1"/>
            </p:cNvPicPr>
            <p:nvPr/>
          </p:nvPicPr>
          <p:blipFill>
            <a:blip r:embed="rId19">
              <a:alphaModFix/>
            </a:blip>
            <a:stretch>
              <a:fillRect/>
            </a:stretch>
          </p:blipFill>
          <p:spPr>
            <a:xfrm>
              <a:off x="8972325" y="7042784"/>
              <a:ext cx="228594" cy="125729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9200919" y="6886575"/>
              <a:ext cx="1800179" cy="438149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076" b="1">
                  <a:solidFill>
                    <a:srgbClr val="333333"/>
                  </a:solidFill>
                </a:rPr>
                <a:t>Reinforced social inequalities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Advantages of ICT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153682"/>
            <a:ext cx="10858228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145"/>
              </a:lnSpc>
              <a:spcBef>
                <a:spcPts val="0"/>
              </a:spcBef>
              <a:spcAft>
                <a:spcPts val="1950"/>
              </a:spcAft>
            </a:pPr>
            <a:r>
              <a:rPr sz="1315" b="0">
                <a:solidFill>
                  <a:srgbClr val="19376D"/>
                </a:solidFill>
              </a:rPr>
              <a:t> ICT offers numerous benefits that transform how we </a:t>
            </a:r>
            <a:r>
              <a:rPr sz="1315" b="1">
                <a:solidFill>
                  <a:srgbClr val="3A6EA5"/>
                </a:solidFill>
              </a:rPr>
              <a:t>communicate</a:t>
            </a:r>
            <a:r>
              <a:rPr sz="1315" b="0">
                <a:solidFill>
                  <a:srgbClr val="19376D"/>
                </a:solidFill>
              </a:rPr>
              <a:t>, </a:t>
            </a:r>
            <a:r>
              <a:rPr sz="1315" b="1">
                <a:solidFill>
                  <a:srgbClr val="3A6EA5"/>
                </a:solidFill>
              </a:rPr>
              <a:t>learn</a:t>
            </a:r>
            <a:r>
              <a:rPr sz="1315" b="0">
                <a:solidFill>
                  <a:srgbClr val="19376D"/>
                </a:solidFill>
              </a:rPr>
              <a:t>, and </a:t>
            </a:r>
            <a:r>
              <a:rPr sz="1315" b="1">
                <a:solidFill>
                  <a:srgbClr val="3A6EA5"/>
                </a:solidFill>
              </a:rPr>
              <a:t>work</a:t>
            </a:r>
            <a:r>
              <a:rPr sz="1315" b="0">
                <a:solidFill>
                  <a:srgbClr val="19376D"/>
                </a:solidFill>
              </a:rPr>
              <a:t>. 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0AE7181-305C-F246-F5C1-9A65494B9014}"/>
              </a:ext>
            </a:extLst>
          </p:cNvPr>
          <p:cNvGrpSpPr/>
          <p:nvPr/>
        </p:nvGrpSpPr>
        <p:grpSpPr>
          <a:xfrm>
            <a:off x="666733" y="1647824"/>
            <a:ext cx="10858228" cy="5124450"/>
            <a:chOff x="666733" y="1838325"/>
            <a:chExt cx="10858228" cy="5124450"/>
          </a:xfrm>
        </p:grpSpPr>
        <p:sp>
          <p:nvSpPr>
            <p:cNvPr id="5" name="Rounded Rectangle 4"/>
            <p:cNvSpPr/>
            <p:nvPr/>
          </p:nvSpPr>
          <p:spPr>
            <a:xfrm>
              <a:off x="666733" y="1838325"/>
              <a:ext cx="5286242" cy="2371724"/>
            </a:xfrm>
            <a:prstGeom prst="roundRect">
              <a:avLst>
                <a:gd name="adj" fmla="val 9266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04852" y="2076449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7" name="Picture 6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1038199" y="2233246"/>
              <a:ext cx="304792" cy="257907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1619209" y="2209800"/>
              <a:ext cx="1743031" cy="314325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554" b="1">
                  <a:solidFill>
                    <a:srgbClr val="19376D"/>
                  </a:solidFill>
                </a:rPr>
                <a:t>Communication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04852" y="2838450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3A6EA5"/>
                  </a:solidFill>
                </a:rPr>
                <a:t>Instant</a:t>
              </a:r>
              <a:r>
                <a:rPr sz="1196" b="0">
                  <a:solidFill>
                    <a:srgbClr val="333333"/>
                  </a:solidFill>
                </a:rPr>
                <a:t> global communication </a:t>
              </a:r>
            </a:p>
          </p:txBody>
        </p:sp>
        <p:pic>
          <p:nvPicPr>
            <p:cNvPr id="10" name="Picture 9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904852" y="2868183"/>
              <a:ext cx="209544" cy="150083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904852" y="3248024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Enhanced collaboration </a:t>
              </a:r>
            </a:p>
          </p:txBody>
        </p:sp>
        <p:pic>
          <p:nvPicPr>
            <p:cNvPr id="12" name="Picture 11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904852" y="3293333"/>
              <a:ext cx="209544" cy="118933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904852" y="3657600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Efficient information sharing </a:t>
              </a:r>
            </a:p>
          </p:txBody>
        </p:sp>
        <p:pic>
          <p:nvPicPr>
            <p:cNvPr id="14" name="Picture 13" descr="image.png"/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904852" y="3671758"/>
              <a:ext cx="209544" cy="181232"/>
            </a:xfrm>
            <a:prstGeom prst="rect">
              <a:avLst/>
            </a:prstGeom>
          </p:spPr>
        </p:pic>
        <p:sp>
          <p:nvSpPr>
            <p:cNvPr id="15" name="Rounded Rectangle 14"/>
            <p:cNvSpPr/>
            <p:nvPr/>
          </p:nvSpPr>
          <p:spPr>
            <a:xfrm>
              <a:off x="6238719" y="1838325"/>
              <a:ext cx="5286242" cy="2371724"/>
            </a:xfrm>
            <a:prstGeom prst="roundRect">
              <a:avLst>
                <a:gd name="adj" fmla="val 9266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6476838" y="2076449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7" name="Picture 16" descr="image.png"/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6610184" y="2247899"/>
              <a:ext cx="304792" cy="228600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7191195" y="2209800"/>
              <a:ext cx="2066873" cy="314325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554" b="1">
                  <a:solidFill>
                    <a:srgbClr val="19376D"/>
                  </a:solidFill>
                </a:rPr>
                <a:t>Information Access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476838" y="2838450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3A6EA5"/>
                  </a:solidFill>
                </a:rPr>
                <a:t>Quick</a:t>
              </a:r>
              <a:r>
                <a:rPr sz="1196" b="0">
                  <a:solidFill>
                    <a:srgbClr val="333333"/>
                  </a:solidFill>
                </a:rPr>
                <a:t> online research </a:t>
              </a:r>
            </a:p>
          </p:txBody>
        </p:sp>
        <p:pic>
          <p:nvPicPr>
            <p:cNvPr id="20" name="Picture 19" descr="image.png"/>
            <p:cNvPicPr>
              <a:picLocks noChangeAspect="1"/>
            </p:cNvPicPr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476838" y="2861104"/>
              <a:ext cx="209544" cy="164241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6476838" y="3248024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Updated resources </a:t>
              </a:r>
            </a:p>
          </p:txBody>
        </p:sp>
        <p:pic>
          <p:nvPicPr>
            <p:cNvPr id="22" name="Picture 21" descr="image.png"/>
            <p:cNvPicPr>
              <a:picLocks noChangeAspect="1"/>
            </p:cNvPicPr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476838" y="3270679"/>
              <a:ext cx="209544" cy="164241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6476838" y="3657600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Enhanced learning opportunities </a:t>
              </a:r>
            </a:p>
          </p:txBody>
        </p:sp>
        <p:pic>
          <p:nvPicPr>
            <p:cNvPr id="24" name="Picture 23" descr="image.png"/>
            <p:cNvPicPr>
              <a:picLocks noChangeAspect="1"/>
            </p:cNvPicPr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6476838" y="3680254"/>
              <a:ext cx="209544" cy="164241"/>
            </a:xfrm>
            <a:prstGeom prst="rect">
              <a:avLst/>
            </a:prstGeom>
          </p:spPr>
        </p:pic>
        <p:sp>
          <p:nvSpPr>
            <p:cNvPr id="25" name="Rounded Rectangle 24"/>
            <p:cNvSpPr/>
            <p:nvPr/>
          </p:nvSpPr>
          <p:spPr>
            <a:xfrm>
              <a:off x="666733" y="4591051"/>
              <a:ext cx="5286242" cy="2371724"/>
            </a:xfrm>
            <a:prstGeom prst="roundRect">
              <a:avLst>
                <a:gd name="adj" fmla="val 9266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904852" y="4829175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7" name="Picture 26" descr="image.png"/>
            <p:cNvPicPr>
              <a:picLocks noChangeAspect="1"/>
            </p:cNvPicPr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38199" y="5032863"/>
              <a:ext cx="304792" cy="164123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1619209" y="4952999"/>
              <a:ext cx="1066773" cy="314325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554" b="1">
                  <a:solidFill>
                    <a:srgbClr val="19376D"/>
                  </a:solidFill>
                </a:rPr>
                <a:t>Efficiency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904852" y="5591175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3A6EA5"/>
                  </a:solidFill>
                </a:rPr>
                <a:t>Automation</a:t>
              </a:r>
              <a:r>
                <a:rPr sz="1196" b="0">
                  <a:solidFill>
                    <a:srgbClr val="333333"/>
                  </a:solidFill>
                </a:rPr>
                <a:t> of routine tasks </a:t>
              </a:r>
            </a:p>
          </p:txBody>
        </p:sp>
        <p:pic>
          <p:nvPicPr>
            <p:cNvPr id="30" name="Picture 29" descr="image.png"/>
            <p:cNvPicPr>
              <a:picLocks noChangeAspect="1"/>
            </p:cNvPicPr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904852" y="5601086"/>
              <a:ext cx="209544" cy="189727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904852" y="6000750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Advanced data analysis </a:t>
              </a:r>
            </a:p>
          </p:txBody>
        </p:sp>
        <p:pic>
          <p:nvPicPr>
            <p:cNvPr id="32" name="Picture 31" descr="image.png"/>
            <p:cNvPicPr>
              <a:picLocks noChangeAspect="1"/>
            </p:cNvPicPr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904852" y="6023404"/>
              <a:ext cx="209544" cy="164241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904852" y="6410324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Streamlined online submissions </a:t>
              </a:r>
            </a:p>
          </p:txBody>
        </p:sp>
        <p:pic>
          <p:nvPicPr>
            <p:cNvPr id="34" name="Picture 33" descr="image.png"/>
            <p:cNvPicPr>
              <a:picLocks noChangeAspect="1"/>
            </p:cNvPicPr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>
              <a:off x="904852" y="6424483"/>
              <a:ext cx="209544" cy="181232"/>
            </a:xfrm>
            <a:prstGeom prst="rect">
              <a:avLst/>
            </a:prstGeom>
          </p:spPr>
        </p:pic>
        <p:sp>
          <p:nvSpPr>
            <p:cNvPr id="35" name="Rounded Rectangle 34"/>
            <p:cNvSpPr/>
            <p:nvPr/>
          </p:nvSpPr>
          <p:spPr>
            <a:xfrm>
              <a:off x="6238719" y="4591050"/>
              <a:ext cx="5286242" cy="2371725"/>
            </a:xfrm>
            <a:prstGeom prst="roundRect">
              <a:avLst>
                <a:gd name="adj" fmla="val 9266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6476838" y="4829175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7" name="Picture 36" descr="image.png"/>
            <p:cNvPicPr>
              <a:picLocks noChangeAspect="1"/>
            </p:cNvPicPr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6610184" y="4991832"/>
              <a:ext cx="304792" cy="246184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7191195" y="4952999"/>
              <a:ext cx="1990675" cy="314325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554" b="1">
                  <a:solidFill>
                    <a:srgbClr val="19376D"/>
                  </a:solidFill>
                </a:rPr>
                <a:t>Job Opportunities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476838" y="5591175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3A6EA5"/>
                  </a:solidFill>
                </a:rPr>
                <a:t>ICT skills</a:t>
              </a:r>
              <a:r>
                <a:rPr sz="1196" b="0">
                  <a:solidFill>
                    <a:srgbClr val="333333"/>
                  </a:solidFill>
                </a:rPr>
                <a:t> open new roles </a:t>
              </a:r>
            </a:p>
          </p:txBody>
        </p:sp>
        <p:pic>
          <p:nvPicPr>
            <p:cNvPr id="40" name="Picture 39" descr="image.png"/>
            <p:cNvPicPr>
              <a:picLocks noChangeAspect="1"/>
            </p:cNvPicPr>
            <p:nvPr/>
          </p:nvPicPr>
          <p:blipFill>
            <a:blip r:embed="rId15">
              <a:alphaModFix/>
            </a:blip>
            <a:stretch>
              <a:fillRect/>
            </a:stretch>
          </p:blipFill>
          <p:spPr>
            <a:xfrm>
              <a:off x="6476838" y="5605333"/>
              <a:ext cx="209544" cy="181232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6476838" y="6000750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Remote work possibilities </a:t>
              </a:r>
            </a:p>
          </p:txBody>
        </p:sp>
        <p:pic>
          <p:nvPicPr>
            <p:cNvPr id="42" name="Picture 41" descr="image.png"/>
            <p:cNvPicPr>
              <a:picLocks noChangeAspect="1"/>
            </p:cNvPicPr>
            <p:nvPr/>
          </p:nvPicPr>
          <p:blipFill>
            <a:blip r:embed="rId16">
              <a:alphaModFix/>
            </a:blip>
            <a:stretch>
              <a:fillRect/>
            </a:stretch>
          </p:blipFill>
          <p:spPr>
            <a:xfrm>
              <a:off x="6476838" y="6026235"/>
              <a:ext cx="209544" cy="158578"/>
            </a:xfrm>
            <a:prstGeom prst="rect">
              <a:avLst/>
            </a:prstGeom>
          </p:spPr>
        </p:pic>
        <p:sp>
          <p:nvSpPr>
            <p:cNvPr id="43" name="TextBox 42"/>
            <p:cNvSpPr txBox="1"/>
            <p:nvPr/>
          </p:nvSpPr>
          <p:spPr>
            <a:xfrm>
              <a:off x="6476838" y="6410324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Modern workplace integration </a:t>
              </a:r>
            </a:p>
          </p:txBody>
        </p:sp>
        <p:pic>
          <p:nvPicPr>
            <p:cNvPr id="44" name="Picture 43" descr="image.png"/>
            <p:cNvPicPr>
              <a:picLocks noChangeAspect="1"/>
            </p:cNvPicPr>
            <p:nvPr/>
          </p:nvPicPr>
          <p:blipFill>
            <a:blip r:embed="rId17">
              <a:alphaModFix/>
            </a:blip>
            <a:stretch>
              <a:fillRect/>
            </a:stretch>
          </p:blipFill>
          <p:spPr>
            <a:xfrm>
              <a:off x="6476838" y="6432979"/>
              <a:ext cx="209544" cy="16424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857250"/>
          </a:xfrm>
          <a:prstGeom prst="rect">
            <a:avLst/>
          </a:prstGeom>
          <a:solidFill>
            <a:srgbClr val="1937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190499"/>
            <a:ext cx="10858228" cy="4762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392" b="1">
                <a:solidFill>
                  <a:srgbClr val="FFFFFF"/>
                </a:solidFill>
              </a:rPr>
              <a:t>Limitations of ICT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6733" y="1047749"/>
            <a:ext cx="10858228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2145"/>
              </a:lnSpc>
              <a:spcBef>
                <a:spcPts val="0"/>
              </a:spcBef>
              <a:spcAft>
                <a:spcPts val="1950"/>
              </a:spcAft>
            </a:pPr>
            <a:r>
              <a:rPr sz="1315" b="0" dirty="0">
                <a:solidFill>
                  <a:srgbClr val="19376D"/>
                </a:solidFill>
              </a:rPr>
              <a:t> Despite its benefits, ICT presents several </a:t>
            </a:r>
            <a:r>
              <a:rPr sz="1315" b="1" dirty="0">
                <a:solidFill>
                  <a:srgbClr val="3A6EA5"/>
                </a:solidFill>
              </a:rPr>
              <a:t>challenges</a:t>
            </a:r>
            <a:r>
              <a:rPr sz="1315" b="0" dirty="0">
                <a:solidFill>
                  <a:srgbClr val="19376D"/>
                </a:solidFill>
              </a:rPr>
              <a:t> that need to be addressed. 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E1D683B-D0C0-7E01-3CC4-52CA11CBFDBC}"/>
              </a:ext>
            </a:extLst>
          </p:cNvPr>
          <p:cNvGrpSpPr/>
          <p:nvPr/>
        </p:nvGrpSpPr>
        <p:grpSpPr>
          <a:xfrm>
            <a:off x="666733" y="1552573"/>
            <a:ext cx="10858228" cy="5219701"/>
            <a:chOff x="666733" y="1838324"/>
            <a:chExt cx="10858228" cy="5219701"/>
          </a:xfrm>
        </p:grpSpPr>
        <p:sp>
          <p:nvSpPr>
            <p:cNvPr id="5" name="Rounded Rectangle 4"/>
            <p:cNvSpPr/>
            <p:nvPr/>
          </p:nvSpPr>
          <p:spPr>
            <a:xfrm>
              <a:off x="666733" y="1838324"/>
              <a:ext cx="5286242" cy="2466975"/>
            </a:xfrm>
            <a:prstGeom prst="roundRect">
              <a:avLst>
                <a:gd name="adj" fmla="val 9266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04852" y="2076449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7" name="Picture 6" descr="image.png"/>
            <p:cNvPicPr>
              <a:picLocks noChangeAspect="1"/>
            </p:cNvPicPr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1038199" y="2231780"/>
              <a:ext cx="304792" cy="260838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1619209" y="2209800"/>
              <a:ext cx="1457288" cy="314325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554" b="1">
                  <a:solidFill>
                    <a:srgbClr val="19376D"/>
                  </a:solidFill>
                </a:rPr>
                <a:t>Digital Divide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04852" y="2838450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3A6EA5"/>
                  </a:solidFill>
                </a:rPr>
                <a:t>Cost barriers</a:t>
              </a:r>
              <a:r>
                <a:rPr sz="1196" b="0">
                  <a:solidFill>
                    <a:srgbClr val="333333"/>
                  </a:solidFill>
                </a:rPr>
                <a:t> to access </a:t>
              </a:r>
            </a:p>
          </p:txBody>
        </p:sp>
        <p:pic>
          <p:nvPicPr>
            <p:cNvPr id="10" name="Picture 9" descr="image.png"/>
            <p:cNvPicPr>
              <a:picLocks noChangeAspect="1"/>
            </p:cNvPicPr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981050" y="2894528"/>
              <a:ext cx="209544" cy="164241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904852" y="3248024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 dirty="0">
                  <a:solidFill>
                    <a:srgbClr val="333333"/>
                  </a:solidFill>
                </a:rPr>
                <a:t> </a:t>
              </a:r>
              <a:r>
                <a:rPr sz="1104" dirty="0"/>
                <a:t>  </a:t>
              </a:r>
              <a:r>
                <a:rPr sz="1196" b="0" dirty="0">
                  <a:solidFill>
                    <a:srgbClr val="333333"/>
                  </a:solidFill>
                </a:rPr>
                <a:t> Infrastructure limitations </a:t>
              </a:r>
            </a:p>
          </p:txBody>
        </p:sp>
        <p:pic>
          <p:nvPicPr>
            <p:cNvPr id="12" name="Picture 11" descr="image.png"/>
            <p:cNvPicPr>
              <a:picLocks noChangeAspect="1"/>
            </p:cNvPicPr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956223" y="3297691"/>
              <a:ext cx="209544" cy="164241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904852" y="3657600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Skills and knowledge gaps </a:t>
              </a:r>
            </a:p>
          </p:txBody>
        </p:sp>
        <p:pic>
          <p:nvPicPr>
            <p:cNvPr id="14" name="Picture 13" descr="image.png"/>
            <p:cNvPicPr>
              <a:picLocks noChangeAspect="1"/>
            </p:cNvPicPr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956223" y="3709344"/>
              <a:ext cx="209544" cy="164241"/>
            </a:xfrm>
            <a:prstGeom prst="rect">
              <a:avLst/>
            </a:prstGeom>
          </p:spPr>
        </p:pic>
        <p:sp>
          <p:nvSpPr>
            <p:cNvPr id="15" name="Rounded Rectangle 14"/>
            <p:cNvSpPr/>
            <p:nvPr/>
          </p:nvSpPr>
          <p:spPr>
            <a:xfrm>
              <a:off x="6238719" y="1838324"/>
              <a:ext cx="5286242" cy="2466975"/>
            </a:xfrm>
            <a:prstGeom prst="roundRect">
              <a:avLst>
                <a:gd name="adj" fmla="val 9266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6476838" y="2076449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17" name="Picture 16" descr="image.png"/>
            <p:cNvPicPr>
              <a:picLocks noChangeAspect="1"/>
            </p:cNvPicPr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6610184" y="2244969"/>
              <a:ext cx="304792" cy="234461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7191195" y="2209800"/>
              <a:ext cx="2209744" cy="314325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554" b="1">
                  <a:solidFill>
                    <a:srgbClr val="19376D"/>
                  </a:solidFill>
                </a:rPr>
                <a:t>Distraction &amp; Misuse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476838" y="2838450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3A6EA5"/>
                  </a:solidFill>
                </a:rPr>
                <a:t>Online bullying</a:t>
              </a:r>
              <a:r>
                <a:rPr sz="1196" b="0">
                  <a:solidFill>
                    <a:srgbClr val="333333"/>
                  </a:solidFill>
                </a:rPr>
                <a:t> and harassment </a:t>
              </a:r>
            </a:p>
          </p:txBody>
        </p:sp>
        <p:pic>
          <p:nvPicPr>
            <p:cNvPr id="20" name="Picture 19" descr="image.png"/>
            <p:cNvPicPr>
              <a:picLocks noChangeAspect="1"/>
            </p:cNvPicPr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476838" y="2852608"/>
              <a:ext cx="209544" cy="181232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6476838" y="3248024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Information overload </a:t>
              </a:r>
            </a:p>
          </p:txBody>
        </p:sp>
        <p:pic>
          <p:nvPicPr>
            <p:cNvPr id="22" name="Picture 21" descr="image.png"/>
            <p:cNvPicPr>
              <a:picLocks noChangeAspect="1"/>
            </p:cNvPicPr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476838" y="3276342"/>
              <a:ext cx="209544" cy="152914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6476838" y="3657600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Time management challenges </a:t>
              </a:r>
            </a:p>
          </p:txBody>
        </p:sp>
        <p:pic>
          <p:nvPicPr>
            <p:cNvPr id="24" name="Picture 23" descr="image.png"/>
            <p:cNvPicPr>
              <a:picLocks noChangeAspect="1"/>
            </p:cNvPicPr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6476838" y="3664679"/>
              <a:ext cx="209544" cy="195391"/>
            </a:xfrm>
            <a:prstGeom prst="rect">
              <a:avLst/>
            </a:prstGeom>
          </p:spPr>
        </p:pic>
        <p:sp>
          <p:nvSpPr>
            <p:cNvPr id="25" name="Rounded Rectangle 24"/>
            <p:cNvSpPr/>
            <p:nvPr/>
          </p:nvSpPr>
          <p:spPr>
            <a:xfrm>
              <a:off x="666733" y="4591050"/>
              <a:ext cx="5286242" cy="2466975"/>
            </a:xfrm>
            <a:prstGeom prst="roundRect">
              <a:avLst>
                <a:gd name="adj" fmla="val 9266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904852" y="4829175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27" name="Picture 26" descr="image.png"/>
            <p:cNvPicPr>
              <a:picLocks noChangeAspect="1"/>
            </p:cNvPicPr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38199" y="4971317"/>
              <a:ext cx="304792" cy="287215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1619209" y="4952999"/>
              <a:ext cx="1990675" cy="314325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554" b="1">
                  <a:solidFill>
                    <a:srgbClr val="19376D"/>
                  </a:solidFill>
                </a:rPr>
                <a:t>Privacy &amp; Security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904852" y="5591175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3A6EA5"/>
                  </a:solidFill>
                </a:rPr>
                <a:t>Data theft</a:t>
              </a:r>
              <a:r>
                <a:rPr sz="1196" b="0">
                  <a:solidFill>
                    <a:srgbClr val="333333"/>
                  </a:solidFill>
                </a:rPr>
                <a:t> and breaches </a:t>
              </a:r>
            </a:p>
          </p:txBody>
        </p:sp>
        <p:pic>
          <p:nvPicPr>
            <p:cNvPr id="30" name="Picture 29" descr="image.png"/>
            <p:cNvPicPr>
              <a:picLocks noChangeAspect="1"/>
            </p:cNvPicPr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904852" y="5601086"/>
              <a:ext cx="209544" cy="189727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904852" y="6000750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Personal information misuse </a:t>
              </a:r>
            </a:p>
          </p:txBody>
        </p:sp>
        <p:pic>
          <p:nvPicPr>
            <p:cNvPr id="32" name="Picture 31" descr="image.png"/>
            <p:cNvPicPr>
              <a:picLocks noChangeAspect="1"/>
            </p:cNvPicPr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904852" y="6006413"/>
              <a:ext cx="209544" cy="198222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904852" y="6410324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Need for safe online practices </a:t>
              </a:r>
            </a:p>
          </p:txBody>
        </p:sp>
        <p:pic>
          <p:nvPicPr>
            <p:cNvPr id="34" name="Picture 33" descr="image.png"/>
            <p:cNvPicPr>
              <a:picLocks noChangeAspect="1"/>
            </p:cNvPicPr>
            <p:nvPr/>
          </p:nvPicPr>
          <p:blipFill>
            <a:blip r:embed="rId13">
              <a:alphaModFix/>
            </a:blip>
            <a:stretch>
              <a:fillRect/>
            </a:stretch>
          </p:blipFill>
          <p:spPr>
            <a:xfrm>
              <a:off x="904852" y="6415988"/>
              <a:ext cx="209544" cy="198222"/>
            </a:xfrm>
            <a:prstGeom prst="rect">
              <a:avLst/>
            </a:prstGeom>
          </p:spPr>
        </p:pic>
        <p:sp>
          <p:nvSpPr>
            <p:cNvPr id="35" name="Rounded Rectangle 34"/>
            <p:cNvSpPr/>
            <p:nvPr/>
          </p:nvSpPr>
          <p:spPr>
            <a:xfrm>
              <a:off x="6238719" y="4591050"/>
              <a:ext cx="5286242" cy="2466975"/>
            </a:xfrm>
            <a:prstGeom prst="roundRect">
              <a:avLst>
                <a:gd name="adj" fmla="val 9266"/>
              </a:avLst>
            </a:prstGeom>
            <a:solidFill>
              <a:srgbClr val="E6F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6476838" y="4829175"/>
              <a:ext cx="571485" cy="571500"/>
            </a:xfrm>
            <a:prstGeom prst="roundRect">
              <a:avLst>
                <a:gd name="adj" fmla="val 50000"/>
              </a:avLst>
            </a:prstGeom>
            <a:solidFill>
              <a:srgbClr val="19376D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pic>
          <p:nvPicPr>
            <p:cNvPr id="37" name="Picture 36" descr="image.png"/>
            <p:cNvPicPr>
              <a:picLocks noChangeAspect="1"/>
            </p:cNvPicPr>
            <p:nvPr/>
          </p:nvPicPr>
          <p:blipFill>
            <a:blip r:embed="rId14">
              <a:alphaModFix/>
            </a:blip>
            <a:stretch>
              <a:fillRect/>
            </a:stretch>
          </p:blipFill>
          <p:spPr>
            <a:xfrm>
              <a:off x="6610184" y="4977178"/>
              <a:ext cx="304792" cy="275492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7191195" y="4952999"/>
              <a:ext cx="1943051" cy="314325"/>
            </a:xfrm>
            <a:prstGeom prst="rect">
              <a:avLst/>
            </a:prstGeom>
            <a:noFill/>
          </p:spPr>
          <p:txBody>
            <a:bodyPr wrap="none" lIns="73152" tIns="54864" rIns="73152" bIns="54864" anchor="ctr">
              <a:spAutoFit/>
            </a:bodyPr>
            <a:lstStyle/>
            <a:p>
              <a:pPr algn="l">
                <a:spcBef>
                  <a:spcPts val="0"/>
                </a:spcBef>
                <a:spcAft>
                  <a:spcPts val="0"/>
                </a:spcAft>
              </a:pPr>
              <a:r>
                <a:rPr sz="1554" b="1">
                  <a:solidFill>
                    <a:srgbClr val="19376D"/>
                  </a:solidFill>
                </a:rPr>
                <a:t>Job Displacement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476838" y="5591175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96" b="1">
                  <a:solidFill>
                    <a:srgbClr val="3A6EA5"/>
                  </a:solidFill>
                </a:rPr>
                <a:t>Automation</a:t>
              </a:r>
              <a:r>
                <a:rPr sz="1196" b="0">
                  <a:solidFill>
                    <a:srgbClr val="333333"/>
                  </a:solidFill>
                </a:rPr>
                <a:t> of traditional roles </a:t>
              </a:r>
            </a:p>
          </p:txBody>
        </p:sp>
        <p:pic>
          <p:nvPicPr>
            <p:cNvPr id="40" name="Picture 39" descr="image.png"/>
            <p:cNvPicPr>
              <a:picLocks noChangeAspect="1"/>
            </p:cNvPicPr>
            <p:nvPr/>
          </p:nvPicPr>
          <p:blipFill>
            <a:blip r:embed="rId15">
              <a:alphaModFix/>
            </a:blip>
            <a:stretch>
              <a:fillRect/>
            </a:stretch>
          </p:blipFill>
          <p:spPr>
            <a:xfrm>
              <a:off x="6476838" y="5601086"/>
              <a:ext cx="209544" cy="189727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6476838" y="6000750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Reduced need for certain jobs </a:t>
              </a:r>
            </a:p>
          </p:txBody>
        </p:sp>
        <p:pic>
          <p:nvPicPr>
            <p:cNvPr id="42" name="Picture 41" descr="image.png"/>
            <p:cNvPicPr>
              <a:picLocks noChangeAspect="1"/>
            </p:cNvPicPr>
            <p:nvPr/>
          </p:nvPicPr>
          <p:blipFill>
            <a:blip r:embed="rId16">
              <a:alphaModFix/>
            </a:blip>
            <a:stretch>
              <a:fillRect/>
            </a:stretch>
          </p:blipFill>
          <p:spPr>
            <a:xfrm>
              <a:off x="6476838" y="6046058"/>
              <a:ext cx="209544" cy="118933"/>
            </a:xfrm>
            <a:prstGeom prst="rect">
              <a:avLst/>
            </a:prstGeom>
          </p:spPr>
        </p:pic>
        <p:sp>
          <p:nvSpPr>
            <p:cNvPr id="43" name="TextBox 42"/>
            <p:cNvSpPr txBox="1"/>
            <p:nvPr/>
          </p:nvSpPr>
          <p:spPr>
            <a:xfrm>
              <a:off x="6476838" y="6410324"/>
              <a:ext cx="4810004" cy="266699"/>
            </a:xfrm>
            <a:prstGeom prst="rect">
              <a:avLst/>
            </a:prstGeom>
            <a:noFill/>
          </p:spPr>
          <p:txBody>
            <a:bodyPr wrap="none" lIns="182880" tIns="54864" rIns="73152" bIns="54864" anchor="ctr">
              <a:spAutoFit/>
            </a:bodyPr>
            <a:lstStyle/>
            <a:p>
              <a:pPr algn="l">
                <a:lnSpc>
                  <a:spcPts val="1820"/>
                </a:lnSpc>
                <a:spcBef>
                  <a:spcPts val="0"/>
                </a:spcBef>
                <a:spcAft>
                  <a:spcPts val="975"/>
                </a:spcAft>
              </a:pPr>
              <a:r>
                <a:rPr sz="1196" b="0">
                  <a:solidFill>
                    <a:srgbClr val="333333"/>
                  </a:solidFill>
                </a:rPr>
                <a:t> </a:t>
              </a:r>
              <a:r>
                <a:rPr sz="1104"/>
                <a:t>  </a:t>
              </a:r>
              <a:r>
                <a:rPr sz="1196" b="0">
                  <a:solidFill>
                    <a:srgbClr val="333333"/>
                  </a:solidFill>
                </a:rPr>
                <a:t> Workforce redundancies </a:t>
              </a:r>
            </a:p>
          </p:txBody>
        </p:sp>
        <p:pic>
          <p:nvPicPr>
            <p:cNvPr id="44" name="Picture 43" descr="image.png"/>
            <p:cNvPicPr>
              <a:picLocks noChangeAspect="1"/>
            </p:cNvPicPr>
            <p:nvPr/>
          </p:nvPicPr>
          <p:blipFill>
            <a:blip r:embed="rId17">
              <a:alphaModFix/>
            </a:blip>
            <a:stretch>
              <a:fillRect/>
            </a:stretch>
          </p:blipFill>
          <p:spPr>
            <a:xfrm>
              <a:off x="6476838" y="6424483"/>
              <a:ext cx="209544" cy="18123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1033</Words>
  <Application>Microsoft Office PowerPoint</Application>
  <PresentationFormat>Widescreen</PresentationFormat>
  <Paragraphs>192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venom t98</cp:lastModifiedBy>
  <cp:revision>12</cp:revision>
  <dcterms:created xsi:type="dcterms:W3CDTF">2013-01-27T09:14:16Z</dcterms:created>
  <dcterms:modified xsi:type="dcterms:W3CDTF">2025-10-12T17:17:52Z</dcterms:modified>
  <cp:category/>
</cp:coreProperties>
</file>