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6" r:id="rId19"/>
    <p:sldId id="277" r:id="rId20"/>
    <p:sldId id="278" r:id="rId21"/>
    <p:sldId id="279" r:id="rId22"/>
    <p:sldId id="280" r:id="rId23"/>
    <p:sldId id="281" r:id="rId24"/>
    <p:sldId id="282" r:id="rId25"/>
    <p:sldId id="283" r:id="rId26"/>
    <p:sldId id="284" r:id="rId27"/>
    <p:sldId id="285"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 id="302" r:id="rId45"/>
    <p:sldId id="303" r:id="rId46"/>
    <p:sldId id="304" r:id="rId47"/>
    <p:sldId id="305" r:id="rId48"/>
    <p:sldId id="306" r:id="rId49"/>
    <p:sldId id="307" r:id="rId50"/>
    <p:sldId id="308" r:id="rId51"/>
    <p:sldId id="309" r:id="rId52"/>
    <p:sldId id="310" r:id="rId53"/>
    <p:sldId id="311" r:id="rId54"/>
    <p:sldId id="312" r:id="rId5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6B133C-0A39-4509-B2D9-267747606C00}" type="datetimeFigureOut">
              <a:rPr lang="fr-FR" smtClean="0"/>
              <a:t>26/10/2025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E51D4D7-4F46-4D5B-AD3C-C83DF5967B82}" type="slidenum">
              <a:rPr lang="fr-FR" smtClean="0"/>
              <a:t>‹N°›</a:t>
            </a:fld>
            <a:endParaRPr lang="fr-FR"/>
          </a:p>
        </p:txBody>
      </p:sp>
    </p:spTree>
    <p:extLst>
      <p:ext uri="{BB962C8B-B14F-4D97-AF65-F5344CB8AC3E}">
        <p14:creationId xmlns:p14="http://schemas.microsoft.com/office/powerpoint/2010/main" val="4838750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DBB3EA05-E5B6-41A8-950C-1160342D9818}" type="slidenum">
              <a:rPr lang="fr-FR" smtClean="0"/>
              <a:t>26</a:t>
            </a:fld>
            <a:endParaRPr lang="fr-FR"/>
          </a:p>
        </p:txBody>
      </p:sp>
    </p:spTree>
    <p:extLst>
      <p:ext uri="{BB962C8B-B14F-4D97-AF65-F5344CB8AC3E}">
        <p14:creationId xmlns:p14="http://schemas.microsoft.com/office/powerpoint/2010/main" val="6783119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E92DE134-271A-4C4C-9EDD-5985D3540D56}" type="datetimeFigureOut">
              <a:rPr lang="fr-FR" smtClean="0"/>
              <a:t>26/10/2025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2DC7AF5-1F74-4730-AC1C-8C25A2710C15}" type="slidenum">
              <a:rPr lang="fr-FR" smtClean="0"/>
              <a:t>‹N°›</a:t>
            </a:fld>
            <a:endParaRPr lang="fr-FR"/>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fr-FR" smtClean="0"/>
              <a:t>Modifiez le style du titre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E92DE134-271A-4C4C-9EDD-5985D3540D56}" type="datetimeFigureOut">
              <a:rPr lang="fr-FR" smtClean="0"/>
              <a:t>26/10/2025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2DC7AF5-1F74-4730-AC1C-8C25A2710C15}" type="slidenum">
              <a:rPr lang="fr-FR" smtClean="0"/>
              <a:t>‹N°›</a:t>
            </a:fld>
            <a:endParaRPr lang="fr-FR"/>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fr-FR" smtClean="0"/>
              <a:t>Modifiez le style du titre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E92DE134-271A-4C4C-9EDD-5985D3540D56}" type="datetimeFigureOut">
              <a:rPr lang="fr-FR" smtClean="0"/>
              <a:t>26/10/2025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2DC7AF5-1F74-4730-AC1C-8C25A2710C15}" type="slidenum">
              <a:rPr lang="fr-FR" smtClean="0"/>
              <a:t>‹N°›</a:t>
            </a:fld>
            <a:endParaRPr lang="fr-F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92DE134-271A-4C4C-9EDD-5985D3540D56}" type="datetimeFigureOut">
              <a:rPr lang="fr-FR" smtClean="0"/>
              <a:t>26/10/2025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2DC7AF5-1F74-4730-AC1C-8C25A2710C15}" type="slidenum">
              <a:rPr lang="fr-FR" smtClean="0"/>
              <a:t>‹N°›</a:t>
            </a:fld>
            <a:endParaRPr lang="fr-FR"/>
          </a:p>
        </p:txBody>
      </p:sp>
      <p:sp>
        <p:nvSpPr>
          <p:cNvPr id="8" name="Title 7"/>
          <p:cNvSpPr>
            <a:spLocks noGrp="1"/>
          </p:cNvSpPr>
          <p:nvPr>
            <p:ph type="title"/>
          </p:nvPr>
        </p:nvSpPr>
        <p:spPr/>
        <p:txBody>
          <a:bodyPr/>
          <a:lstStyle/>
          <a:p>
            <a:r>
              <a:rPr lang="fr-FR" smtClean="0"/>
              <a:t>Modifiez le style du titre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fr-FR" smtClean="0"/>
              <a:t>Modifiez le style du titre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E92DE134-271A-4C4C-9EDD-5985D3540D56}" type="datetimeFigureOut">
              <a:rPr lang="fr-FR" smtClean="0"/>
              <a:t>26/10/2025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2DC7AF5-1F74-4730-AC1C-8C25A2710C15}" type="slidenum">
              <a:rPr lang="fr-FR" smtClean="0"/>
              <a:t>‹N°›</a:t>
            </a:fld>
            <a:endParaRPr lang="fr-F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92DE134-271A-4C4C-9EDD-5985D3540D56}" type="datetimeFigureOut">
              <a:rPr lang="fr-FR" smtClean="0"/>
              <a:t>26/10/2025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E2DC7AF5-1F74-4730-AC1C-8C25A2710C15}" type="slidenum">
              <a:rPr lang="fr-FR" smtClean="0"/>
              <a:t>‹N°›</a:t>
            </a:fld>
            <a:endParaRPr lang="fr-FR"/>
          </a:p>
        </p:txBody>
      </p:sp>
      <p:sp>
        <p:nvSpPr>
          <p:cNvPr id="8" name="Title 7"/>
          <p:cNvSpPr>
            <a:spLocks noGrp="1"/>
          </p:cNvSpPr>
          <p:nvPr>
            <p:ph type="title"/>
          </p:nvPr>
        </p:nvSpPr>
        <p:spPr/>
        <p:txBody>
          <a:bodyPr/>
          <a:lstStyle/>
          <a:p>
            <a:r>
              <a:rPr lang="fr-FR" smtClean="0"/>
              <a:t>Modifiez le style du titre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fr-FR" smtClean="0"/>
              <a:t>Modifiez les styles du texte du masque</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E92DE134-271A-4C4C-9EDD-5985D3540D56}" type="datetimeFigureOut">
              <a:rPr lang="fr-FR" smtClean="0"/>
              <a:t>26/10/2025</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E2DC7AF5-1F74-4730-AC1C-8C25A2710C15}" type="slidenum">
              <a:rPr lang="fr-FR" smtClean="0"/>
              <a:t>‹N°›</a:t>
            </a:fld>
            <a:endParaRPr lang="fr-FR"/>
          </a:p>
        </p:txBody>
      </p:sp>
      <p:sp>
        <p:nvSpPr>
          <p:cNvPr id="10" name="Title 9"/>
          <p:cNvSpPr>
            <a:spLocks noGrp="1"/>
          </p:cNvSpPr>
          <p:nvPr>
            <p:ph type="title"/>
          </p:nvPr>
        </p:nvSpPr>
        <p:spPr/>
        <p:txBody>
          <a:bodyPr/>
          <a:lstStyle/>
          <a:p>
            <a:r>
              <a:rPr lang="fr-FR" smtClean="0"/>
              <a:t>Modifiez le style du titre</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E92DE134-271A-4C4C-9EDD-5985D3540D56}" type="datetimeFigureOut">
              <a:rPr lang="fr-FR" smtClean="0"/>
              <a:t>26/10/2025</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E2DC7AF5-1F74-4730-AC1C-8C25A2710C15}" type="slidenum">
              <a:rPr lang="fr-FR" smtClean="0"/>
              <a:t>‹N°›</a:t>
            </a:fld>
            <a:endParaRPr lang="fr-FR"/>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2DE134-271A-4C4C-9EDD-5985D3540D56}" type="datetimeFigureOut">
              <a:rPr lang="fr-FR" smtClean="0"/>
              <a:t>26/10/2025</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E2DC7AF5-1F74-4730-AC1C-8C25A2710C15}" type="slidenum">
              <a:rPr lang="fr-FR" smtClean="0"/>
              <a:t>‹N°›</a:t>
            </a:fld>
            <a:endParaRPr lang="fr-FR"/>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fr-FR" smtClean="0"/>
              <a:t>Modifiez le style du titre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E92DE134-271A-4C4C-9EDD-5985D3540D56}" type="datetimeFigureOut">
              <a:rPr lang="fr-FR" smtClean="0"/>
              <a:t>26/10/2025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E2DC7AF5-1F74-4730-AC1C-8C25A2710C15}" type="slidenum">
              <a:rPr lang="fr-FR" smtClean="0"/>
              <a:t>‹N°›</a:t>
            </a:fld>
            <a:endParaRPr lang="fr-FR"/>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E92DE134-271A-4C4C-9EDD-5985D3540D56}" type="datetimeFigureOut">
              <a:rPr lang="fr-FR" smtClean="0"/>
              <a:t>26/10/2025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E2DC7AF5-1F74-4730-AC1C-8C25A2710C15}" type="slidenum">
              <a:rPr lang="fr-FR" smtClean="0"/>
              <a:t>‹N°›</a:t>
            </a:fld>
            <a:endParaRPr lang="fr-FR"/>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fr-FR" smtClean="0"/>
              <a:t>Modifiez le style du titre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fr-FR" smtClean="0"/>
              <a:t>Modifiez le style du titre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E92DE134-271A-4C4C-9EDD-5985D3540D56}" type="datetimeFigureOut">
              <a:rPr lang="fr-FR" smtClean="0"/>
              <a:t>26/10/2025</a:t>
            </a:fld>
            <a:endParaRPr lang="fr-FR"/>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fr-FR"/>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E2DC7AF5-1F74-4730-AC1C-8C25A2710C15}"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hyperlink" Target="http://edel.univ-poitiers.fr/rhrt/document.php?id=547" TargetMode="Externa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hyperlink" Target="http://edel.univ-poitiers.fr/rhrt/document.php?id=547"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619672" y="2492896"/>
            <a:ext cx="6400800" cy="1752600"/>
          </a:xfrm>
        </p:spPr>
        <p:txBody>
          <a:bodyPr>
            <a:normAutofit fontScale="40000" lnSpcReduction="20000"/>
          </a:bodyPr>
          <a:lstStyle/>
          <a:p>
            <a:pPr algn="ctr"/>
            <a:r>
              <a:rPr lang="fr-FR" sz="7000" dirty="0" smtClean="0"/>
              <a:t>Quelque aspects de révision : </a:t>
            </a:r>
          </a:p>
          <a:p>
            <a:pPr algn="ctr"/>
            <a:r>
              <a:rPr lang="fr-FR" sz="8600" b="1" dirty="0" smtClean="0"/>
              <a:t>L’avant-projet</a:t>
            </a:r>
            <a:r>
              <a:rPr lang="fr-FR" sz="8600" dirty="0" smtClean="0"/>
              <a:t> (</a:t>
            </a:r>
            <a:r>
              <a:rPr lang="fr-FR" sz="8600" b="1" dirty="0" smtClean="0">
                <a:solidFill>
                  <a:srgbClr val="FF0000"/>
                </a:solidFill>
              </a:rPr>
              <a:t>problématique</a:t>
            </a:r>
            <a:r>
              <a:rPr lang="fr-FR" sz="8600" dirty="0" smtClean="0">
                <a:solidFill>
                  <a:srgbClr val="FF0000"/>
                </a:solidFill>
              </a:rPr>
              <a:t> </a:t>
            </a:r>
            <a:r>
              <a:rPr lang="fr-FR" sz="8600" dirty="0" smtClean="0"/>
              <a:t>et </a:t>
            </a:r>
            <a:r>
              <a:rPr lang="fr-FR" sz="8600" dirty="0" smtClean="0">
                <a:solidFill>
                  <a:srgbClr val="FF0000"/>
                </a:solidFill>
              </a:rPr>
              <a:t>démarche du travail</a:t>
            </a:r>
            <a:r>
              <a:rPr lang="fr-FR" sz="8600" dirty="0" smtClean="0"/>
              <a:t>)</a:t>
            </a:r>
          </a:p>
          <a:p>
            <a:endParaRPr lang="fr-FR" dirty="0"/>
          </a:p>
          <a:p>
            <a:endParaRPr lang="fr-FR" dirty="0" smtClean="0"/>
          </a:p>
          <a:p>
            <a:endParaRPr lang="fr-FR" dirty="0"/>
          </a:p>
        </p:txBody>
      </p:sp>
      <p:sp>
        <p:nvSpPr>
          <p:cNvPr id="2" name="Titre 1"/>
          <p:cNvSpPr>
            <a:spLocks noGrp="1"/>
          </p:cNvSpPr>
          <p:nvPr>
            <p:ph type="ctrTitle"/>
          </p:nvPr>
        </p:nvSpPr>
        <p:spPr>
          <a:xfrm>
            <a:off x="685800" y="332656"/>
            <a:ext cx="7772400" cy="1470025"/>
          </a:xfrm>
        </p:spPr>
        <p:txBody>
          <a:bodyPr/>
          <a:lstStyle/>
          <a:p>
            <a:pPr marL="182880" indent="0" algn="ctr">
              <a:buNone/>
            </a:pPr>
            <a:r>
              <a:rPr lang="fr-FR"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Méthodologie du projet de recherche </a:t>
            </a:r>
            <a:endParaRPr lang="fr-FR"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4" name="Rectangle 3"/>
          <p:cNvSpPr/>
          <p:nvPr/>
        </p:nvSpPr>
        <p:spPr>
          <a:xfrm>
            <a:off x="1619672" y="4789551"/>
            <a:ext cx="6264696" cy="1766637"/>
          </a:xfrm>
          <a:prstGeom prst="rect">
            <a:avLst/>
          </a:prstGeom>
        </p:spPr>
        <p:txBody>
          <a:bodyPr wrap="square">
            <a:spAutoFit/>
          </a:bodyPr>
          <a:lstStyle/>
          <a:p>
            <a:pPr algn="ctr">
              <a:spcBef>
                <a:spcPct val="20000"/>
              </a:spcBef>
            </a:pPr>
            <a:r>
              <a:rPr lang="fr-FR" sz="3200" b="1" dirty="0">
                <a:solidFill>
                  <a:prstClr val="black">
                    <a:tint val="75000"/>
                  </a:prstClr>
                </a:solidFill>
              </a:rPr>
              <a:t>Master 2 Sciences du </a:t>
            </a:r>
            <a:r>
              <a:rPr lang="fr-FR" sz="3200" b="1" dirty="0" smtClean="0">
                <a:solidFill>
                  <a:prstClr val="black">
                    <a:tint val="75000"/>
                  </a:prstClr>
                </a:solidFill>
              </a:rPr>
              <a:t>langage</a:t>
            </a:r>
          </a:p>
          <a:p>
            <a:pPr algn="ctr">
              <a:spcBef>
                <a:spcPct val="20000"/>
              </a:spcBef>
            </a:pPr>
            <a:r>
              <a:rPr lang="fr-FR" sz="3200" dirty="0" smtClean="0"/>
              <a:t>2025-2026</a:t>
            </a:r>
          </a:p>
          <a:p>
            <a:pPr lvl="0" algn="ctr">
              <a:spcBef>
                <a:spcPct val="20000"/>
              </a:spcBef>
            </a:pPr>
            <a:endParaRPr lang="fr-FR" sz="3200" dirty="0">
              <a:solidFill>
                <a:prstClr val="black">
                  <a:tint val="75000"/>
                </a:prstClr>
              </a:solidFill>
            </a:endParaRPr>
          </a:p>
        </p:txBody>
      </p:sp>
    </p:spTree>
    <p:extLst>
      <p:ext uri="{BB962C8B-B14F-4D97-AF65-F5344CB8AC3E}">
        <p14:creationId xmlns:p14="http://schemas.microsoft.com/office/powerpoint/2010/main" val="19358437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latin typeface="Times New Roman" pitchFamily="18" charset="0"/>
                <a:cs typeface="Times New Roman" pitchFamily="18" charset="0"/>
              </a:rPr>
              <a:t>2) </a:t>
            </a:r>
            <a:r>
              <a:rPr lang="fr-FR" b="1" i="1" dirty="0">
                <a:latin typeface="Times New Roman" pitchFamily="18" charset="0"/>
                <a:cs typeface="Times New Roman" pitchFamily="18" charset="0"/>
              </a:rPr>
              <a:t>La phase de réalisation</a:t>
            </a:r>
            <a:endParaRPr lang="fr-FR" dirty="0">
              <a:latin typeface="Times New Roman" pitchFamily="18" charset="0"/>
              <a:cs typeface="Times New Roman" pitchFamily="18" charset="0"/>
            </a:endParaRPr>
          </a:p>
        </p:txBody>
      </p:sp>
      <p:sp>
        <p:nvSpPr>
          <p:cNvPr id="3" name="Espace réservé du contenu 2"/>
          <p:cNvSpPr>
            <a:spLocks noGrp="1"/>
          </p:cNvSpPr>
          <p:nvPr>
            <p:ph sz="quarter" idx="13"/>
          </p:nvPr>
        </p:nvSpPr>
        <p:spPr>
          <a:xfrm>
            <a:off x="457200" y="1428736"/>
            <a:ext cx="8229600" cy="5143536"/>
          </a:xfrm>
        </p:spPr>
        <p:txBody>
          <a:bodyPr>
            <a:normAutofit/>
          </a:bodyPr>
          <a:lstStyle/>
          <a:p>
            <a:pPr algn="just">
              <a:buFont typeface="Wingdings" pitchFamily="2" charset="2"/>
              <a:buChar char="§"/>
            </a:pPr>
            <a:r>
              <a:rPr lang="fr-FR" dirty="0" smtClean="0">
                <a:latin typeface="Times New Roman" pitchFamily="18" charset="0"/>
                <a:cs typeface="Times New Roman" pitchFamily="18" charset="0"/>
              </a:rPr>
              <a:t>Elle comporte </a:t>
            </a:r>
            <a:r>
              <a:rPr lang="fr-FR" dirty="0">
                <a:latin typeface="Times New Roman" pitchFamily="18" charset="0"/>
                <a:cs typeface="Times New Roman" pitchFamily="18" charset="0"/>
              </a:rPr>
              <a:t>l'élaboration </a:t>
            </a:r>
            <a:r>
              <a:rPr lang="fr-FR" b="1" i="1" dirty="0">
                <a:latin typeface="Times New Roman" pitchFamily="18" charset="0"/>
                <a:cs typeface="Times New Roman" pitchFamily="18" charset="0"/>
              </a:rPr>
              <a:t>d'un plan </a:t>
            </a:r>
            <a:r>
              <a:rPr lang="fr-FR" b="1" i="1" dirty="0" smtClean="0">
                <a:latin typeface="Times New Roman" pitchFamily="18" charset="0"/>
                <a:cs typeface="Times New Roman" pitchFamily="18" charset="0"/>
              </a:rPr>
              <a:t>de travail </a:t>
            </a:r>
            <a:r>
              <a:rPr lang="fr-FR" dirty="0">
                <a:latin typeface="Times New Roman" pitchFamily="18" charset="0"/>
                <a:cs typeface="Times New Roman" pitchFamily="18" charset="0"/>
              </a:rPr>
              <a:t>puis </a:t>
            </a:r>
            <a:r>
              <a:rPr lang="fr-FR" b="1" i="1" dirty="0">
                <a:latin typeface="Times New Roman" pitchFamily="18" charset="0"/>
                <a:cs typeface="Times New Roman" pitchFamily="18" charset="0"/>
              </a:rPr>
              <a:t>d'un plan de rédaction</a:t>
            </a:r>
            <a:r>
              <a:rPr lang="fr-FR" dirty="0">
                <a:latin typeface="Times New Roman" pitchFamily="18" charset="0"/>
                <a:cs typeface="Times New Roman" pitchFamily="18" charset="0"/>
              </a:rPr>
              <a:t>. </a:t>
            </a:r>
            <a:endParaRPr lang="fr-FR" dirty="0" smtClean="0">
              <a:latin typeface="Times New Roman" pitchFamily="18" charset="0"/>
              <a:cs typeface="Times New Roman" pitchFamily="18" charset="0"/>
            </a:endParaRPr>
          </a:p>
          <a:p>
            <a:pPr algn="just">
              <a:buFont typeface="Wingdings" pitchFamily="2" charset="2"/>
              <a:buChar char="§"/>
            </a:pPr>
            <a:r>
              <a:rPr lang="fr-FR" dirty="0" smtClean="0">
                <a:latin typeface="Times New Roman" pitchFamily="18" charset="0"/>
                <a:cs typeface="Times New Roman" pitchFamily="18" charset="0"/>
              </a:rPr>
              <a:t>Elle </a:t>
            </a:r>
            <a:r>
              <a:rPr lang="fr-FR" dirty="0">
                <a:latin typeface="Times New Roman" pitchFamily="18" charset="0"/>
                <a:cs typeface="Times New Roman" pitchFamily="18" charset="0"/>
              </a:rPr>
              <a:t>commence par une analyse </a:t>
            </a:r>
            <a:r>
              <a:rPr lang="fr-FR" dirty="0" smtClean="0">
                <a:latin typeface="Times New Roman" pitchFamily="18" charset="0"/>
                <a:cs typeface="Times New Roman" pitchFamily="18" charset="0"/>
              </a:rPr>
              <a:t>de </a:t>
            </a:r>
            <a:r>
              <a:rPr lang="fr-FR" b="1" i="1" dirty="0" smtClean="0">
                <a:latin typeface="Times New Roman" pitchFamily="18" charset="0"/>
                <a:cs typeface="Times New Roman" pitchFamily="18" charset="0"/>
              </a:rPr>
              <a:t>l'existant </a:t>
            </a:r>
            <a:r>
              <a:rPr lang="fr-FR" dirty="0" smtClean="0">
                <a:latin typeface="Times New Roman" pitchFamily="18" charset="0"/>
                <a:cs typeface="Times New Roman" pitchFamily="18" charset="0"/>
              </a:rPr>
              <a:t>avant </a:t>
            </a:r>
            <a:r>
              <a:rPr lang="fr-FR" dirty="0">
                <a:latin typeface="Times New Roman" pitchFamily="18" charset="0"/>
                <a:cs typeface="Times New Roman" pitchFamily="18" charset="0"/>
              </a:rPr>
              <a:t>d'élargir la recherche à ce qui est </a:t>
            </a:r>
            <a:r>
              <a:rPr lang="fr-FR" b="1" i="1" dirty="0">
                <a:latin typeface="Times New Roman" pitchFamily="18" charset="0"/>
                <a:cs typeface="Times New Roman" pitchFamily="18" charset="0"/>
              </a:rPr>
              <a:t>inconnu</a:t>
            </a:r>
            <a:r>
              <a:rPr lang="fr-FR" dirty="0">
                <a:latin typeface="Times New Roman" pitchFamily="18" charset="0"/>
                <a:cs typeface="Times New Roman" pitchFamily="18" charset="0"/>
              </a:rPr>
              <a:t>. </a:t>
            </a:r>
            <a:endParaRPr lang="fr-FR" dirty="0" smtClean="0">
              <a:latin typeface="Times New Roman" pitchFamily="18" charset="0"/>
              <a:cs typeface="Times New Roman" pitchFamily="18" charset="0"/>
            </a:endParaRPr>
          </a:p>
          <a:p>
            <a:pPr algn="just">
              <a:buFont typeface="Wingdings" pitchFamily="2" charset="2"/>
              <a:buChar char="§"/>
            </a:pPr>
            <a:r>
              <a:rPr lang="fr-FR" dirty="0" smtClean="0">
                <a:latin typeface="Times New Roman" pitchFamily="18" charset="0"/>
                <a:cs typeface="Times New Roman" pitchFamily="18" charset="0"/>
              </a:rPr>
              <a:t>Au niveau de cette phase, le jeune chercheur doit </a:t>
            </a:r>
            <a:r>
              <a:rPr lang="fr-FR" dirty="0">
                <a:latin typeface="Times New Roman" pitchFamily="18" charset="0"/>
                <a:cs typeface="Times New Roman" pitchFamily="18" charset="0"/>
              </a:rPr>
              <a:t>alterner les phases de </a:t>
            </a:r>
            <a:r>
              <a:rPr lang="fr-FR" b="1" dirty="0">
                <a:latin typeface="Times New Roman" pitchFamily="18" charset="0"/>
                <a:cs typeface="Times New Roman" pitchFamily="18" charset="0"/>
              </a:rPr>
              <a:t>documentation</a:t>
            </a:r>
            <a:r>
              <a:rPr lang="fr-FR" dirty="0">
                <a:latin typeface="Times New Roman" pitchFamily="18" charset="0"/>
                <a:cs typeface="Times New Roman" pitchFamily="18" charset="0"/>
              </a:rPr>
              <a:t> avec les phases </a:t>
            </a:r>
            <a:r>
              <a:rPr lang="fr-FR" dirty="0" smtClean="0">
                <a:latin typeface="Times New Roman" pitchFamily="18" charset="0"/>
                <a:cs typeface="Times New Roman" pitchFamily="18" charset="0"/>
              </a:rPr>
              <a:t>de </a:t>
            </a:r>
            <a:r>
              <a:rPr lang="fr-FR" b="1" dirty="0" smtClean="0">
                <a:latin typeface="Times New Roman" pitchFamily="18" charset="0"/>
                <a:cs typeface="Times New Roman" pitchFamily="18" charset="0"/>
              </a:rPr>
              <a:t>rédaction</a:t>
            </a:r>
            <a:r>
              <a:rPr lang="fr-FR" dirty="0" smtClean="0">
                <a:latin typeface="Times New Roman" pitchFamily="18" charset="0"/>
                <a:cs typeface="Times New Roman" pitchFamily="18" charset="0"/>
              </a:rPr>
              <a:t> pour </a:t>
            </a:r>
            <a:r>
              <a:rPr lang="fr-FR" dirty="0">
                <a:latin typeface="Times New Roman" pitchFamily="18" charset="0"/>
                <a:cs typeface="Times New Roman" pitchFamily="18" charset="0"/>
              </a:rPr>
              <a:t>ne pas se trouver, en bout de course, </a:t>
            </a:r>
            <a:r>
              <a:rPr lang="fr-FR" dirty="0" smtClean="0">
                <a:latin typeface="Times New Roman" pitchFamily="18" charset="0"/>
                <a:cs typeface="Times New Roman" pitchFamily="18" charset="0"/>
              </a:rPr>
              <a:t>submergé d’informations </a:t>
            </a:r>
            <a:r>
              <a:rPr lang="fr-FR" dirty="0">
                <a:latin typeface="Times New Roman" pitchFamily="18" charset="0"/>
                <a:cs typeface="Times New Roman" pitchFamily="18" charset="0"/>
              </a:rPr>
              <a:t>hétéroclites dont il ne sait que faire ni comment </a:t>
            </a:r>
            <a:r>
              <a:rPr lang="fr-FR" dirty="0" smtClean="0">
                <a:latin typeface="Times New Roman" pitchFamily="18" charset="0"/>
                <a:cs typeface="Times New Roman" pitchFamily="18" charset="0"/>
              </a:rPr>
              <a:t>les organiser</a:t>
            </a:r>
            <a:r>
              <a:rPr lang="fr-FR" dirty="0">
                <a:latin typeface="Times New Roman" pitchFamily="18" charset="0"/>
                <a:cs typeface="Times New Roman" pitchFamily="18" charset="0"/>
              </a:rPr>
              <a:t>.</a:t>
            </a:r>
          </a:p>
        </p:txBody>
      </p:sp>
    </p:spTree>
    <p:extLst>
      <p:ext uri="{BB962C8B-B14F-4D97-AF65-F5344CB8AC3E}">
        <p14:creationId xmlns:p14="http://schemas.microsoft.com/office/powerpoint/2010/main" val="362291137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latin typeface="Times New Roman" pitchFamily="18" charset="0"/>
                <a:cs typeface="Times New Roman" pitchFamily="18" charset="0"/>
              </a:rPr>
              <a:t>3) La </a:t>
            </a:r>
            <a:r>
              <a:rPr lang="fr-FR" b="1" i="1" dirty="0" smtClean="0">
                <a:latin typeface="Times New Roman" pitchFamily="18" charset="0"/>
                <a:cs typeface="Times New Roman" pitchFamily="18" charset="0"/>
              </a:rPr>
              <a:t>phase finale</a:t>
            </a:r>
            <a:endParaRPr lang="fr-FR" dirty="0">
              <a:latin typeface="Times New Roman" pitchFamily="18" charset="0"/>
              <a:cs typeface="Times New Roman" pitchFamily="18" charset="0"/>
            </a:endParaRPr>
          </a:p>
        </p:txBody>
      </p:sp>
      <p:sp>
        <p:nvSpPr>
          <p:cNvPr id="3" name="Espace réservé du contenu 2"/>
          <p:cNvSpPr>
            <a:spLocks noGrp="1"/>
          </p:cNvSpPr>
          <p:nvPr>
            <p:ph sz="quarter" idx="13"/>
          </p:nvPr>
        </p:nvSpPr>
        <p:spPr>
          <a:xfrm>
            <a:off x="457200" y="1285860"/>
            <a:ext cx="8229600" cy="5357850"/>
          </a:xfrm>
        </p:spPr>
        <p:txBody>
          <a:bodyPr>
            <a:normAutofit/>
          </a:bodyPr>
          <a:lstStyle/>
          <a:p>
            <a:pPr algn="just"/>
            <a:r>
              <a:rPr lang="fr-FR" b="1" i="1" dirty="0" smtClean="0">
                <a:latin typeface="Times New Roman" pitchFamily="18" charset="0"/>
                <a:cs typeface="Times New Roman" pitchFamily="18" charset="0"/>
              </a:rPr>
              <a:t>qui </a:t>
            </a:r>
            <a:r>
              <a:rPr lang="fr-FR" b="1" i="1" dirty="0">
                <a:latin typeface="Times New Roman" pitchFamily="18" charset="0"/>
                <a:cs typeface="Times New Roman" pitchFamily="18" charset="0"/>
              </a:rPr>
              <a:t>consiste à soumettre </a:t>
            </a:r>
            <a:r>
              <a:rPr lang="fr-FR" b="1" i="1" dirty="0" smtClean="0">
                <a:latin typeface="Times New Roman" pitchFamily="18" charset="0"/>
                <a:cs typeface="Times New Roman" pitchFamily="18" charset="0"/>
              </a:rPr>
              <a:t>le travail au </a:t>
            </a:r>
            <a:r>
              <a:rPr lang="fr-FR" b="1" i="1" dirty="0">
                <a:latin typeface="Times New Roman" pitchFamily="18" charset="0"/>
                <a:cs typeface="Times New Roman" pitchFamily="18" charset="0"/>
              </a:rPr>
              <a:t>directeur </a:t>
            </a:r>
            <a:r>
              <a:rPr lang="fr-FR" b="1" i="1" dirty="0" smtClean="0">
                <a:latin typeface="Times New Roman" pitchFamily="18" charset="0"/>
                <a:cs typeface="Times New Roman" pitchFamily="18" charset="0"/>
              </a:rPr>
              <a:t>pour </a:t>
            </a:r>
            <a:r>
              <a:rPr lang="fr-FR" dirty="0" smtClean="0">
                <a:latin typeface="Times New Roman" pitchFamily="18" charset="0"/>
                <a:cs typeface="Times New Roman" pitchFamily="18" charset="0"/>
              </a:rPr>
              <a:t>validation </a:t>
            </a:r>
            <a:r>
              <a:rPr lang="fr-FR" dirty="0">
                <a:latin typeface="Times New Roman" pitchFamily="18" charset="0"/>
                <a:cs typeface="Times New Roman" pitchFamily="18" charset="0"/>
              </a:rPr>
              <a:t>et contrôle de la qualité. Elle englobe également </a:t>
            </a:r>
            <a:r>
              <a:rPr lang="fr-FR" dirty="0" smtClean="0">
                <a:latin typeface="Times New Roman" pitchFamily="18" charset="0"/>
                <a:cs typeface="Times New Roman" pitchFamily="18" charset="0"/>
              </a:rPr>
              <a:t>les éventuelles demandes d'aménagement, d'approfondissement ou simplement </a:t>
            </a:r>
            <a:r>
              <a:rPr lang="fr-FR" dirty="0">
                <a:latin typeface="Times New Roman" pitchFamily="18" charset="0"/>
                <a:cs typeface="Times New Roman" pitchFamily="18" charset="0"/>
              </a:rPr>
              <a:t>de précision. Cette phase est couronnée par la </a:t>
            </a:r>
            <a:r>
              <a:rPr lang="fr-FR" dirty="0" smtClean="0">
                <a:latin typeface="Times New Roman" pitchFamily="18" charset="0"/>
                <a:cs typeface="Times New Roman" pitchFamily="18" charset="0"/>
              </a:rPr>
              <a:t>soutenance publique </a:t>
            </a:r>
            <a:r>
              <a:rPr lang="fr-FR" dirty="0">
                <a:latin typeface="Times New Roman" pitchFamily="18" charset="0"/>
                <a:cs typeface="Times New Roman" pitchFamily="18" charset="0"/>
              </a:rPr>
              <a:t>et la discussion des résultats de la recherche.</a:t>
            </a:r>
          </a:p>
        </p:txBody>
      </p:sp>
    </p:spTree>
    <p:extLst>
      <p:ext uri="{BB962C8B-B14F-4D97-AF65-F5344CB8AC3E}">
        <p14:creationId xmlns:p14="http://schemas.microsoft.com/office/powerpoint/2010/main" val="145411164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0" y="857232"/>
            <a:ext cx="8929718" cy="5786478"/>
          </a:xfrm>
        </p:spPr>
        <p:txBody>
          <a:bodyPr>
            <a:normAutofit fontScale="92500" lnSpcReduction="10000"/>
          </a:bodyPr>
          <a:lstStyle/>
          <a:p>
            <a:pPr algn="just"/>
            <a:r>
              <a:rPr lang="fr-FR" b="1" i="1" dirty="0">
                <a:solidFill>
                  <a:schemeClr val="tx1"/>
                </a:solidFill>
                <a:latin typeface="Times New Roman" pitchFamily="18" charset="0"/>
                <a:cs typeface="Times New Roman" pitchFamily="18" charset="0"/>
              </a:rPr>
              <a:t>Pour un mémoire de recherche</a:t>
            </a:r>
          </a:p>
          <a:p>
            <a:pPr algn="just"/>
            <a:r>
              <a:rPr lang="fr-FR" dirty="0">
                <a:solidFill>
                  <a:schemeClr val="tx1"/>
                </a:solidFill>
                <a:latin typeface="Times New Roman" pitchFamily="18" charset="0"/>
                <a:cs typeface="Times New Roman" pitchFamily="18" charset="0"/>
              </a:rPr>
              <a:t>• </a:t>
            </a:r>
            <a:r>
              <a:rPr lang="fr-FR" dirty="0" smtClean="0">
                <a:solidFill>
                  <a:schemeClr val="tx1"/>
                </a:solidFill>
                <a:latin typeface="Times New Roman" pitchFamily="18" charset="0"/>
                <a:cs typeface="Times New Roman" pitchFamily="18" charset="0"/>
              </a:rPr>
              <a:t>Fin </a:t>
            </a:r>
            <a:r>
              <a:rPr lang="fr-FR" i="1" dirty="0" smtClean="0">
                <a:solidFill>
                  <a:schemeClr val="tx1"/>
                </a:solidFill>
                <a:latin typeface="Times New Roman" pitchFamily="18" charset="0"/>
                <a:cs typeface="Times New Roman" pitchFamily="18" charset="0"/>
              </a:rPr>
              <a:t>octobre/ début novembre : </a:t>
            </a:r>
            <a:r>
              <a:rPr lang="fr-FR" i="1" dirty="0">
                <a:solidFill>
                  <a:schemeClr val="tx1"/>
                </a:solidFill>
                <a:latin typeface="Times New Roman" pitchFamily="18" charset="0"/>
                <a:cs typeface="Times New Roman" pitchFamily="18" charset="0"/>
              </a:rPr>
              <a:t>choix d'un directeur de recherche et d'un sujet </a:t>
            </a:r>
            <a:endParaRPr lang="fr-FR" dirty="0">
              <a:solidFill>
                <a:schemeClr val="tx1"/>
              </a:solidFill>
              <a:latin typeface="Times New Roman" pitchFamily="18" charset="0"/>
              <a:cs typeface="Times New Roman" pitchFamily="18" charset="0"/>
            </a:endParaRPr>
          </a:p>
          <a:p>
            <a:pPr algn="just"/>
            <a:r>
              <a:rPr lang="fr-FR" dirty="0">
                <a:solidFill>
                  <a:schemeClr val="tx1"/>
                </a:solidFill>
                <a:latin typeface="Times New Roman" pitchFamily="18" charset="0"/>
                <a:cs typeface="Times New Roman" pitchFamily="18" charset="0"/>
              </a:rPr>
              <a:t>• </a:t>
            </a:r>
            <a:r>
              <a:rPr lang="fr-FR" i="1" dirty="0" smtClean="0">
                <a:solidFill>
                  <a:schemeClr val="tx1"/>
                </a:solidFill>
                <a:latin typeface="Times New Roman" pitchFamily="18" charset="0"/>
                <a:cs typeface="Times New Roman" pitchFamily="18" charset="0"/>
              </a:rPr>
              <a:t>Fin novembre: </a:t>
            </a:r>
            <a:r>
              <a:rPr lang="fr-FR" i="1" dirty="0">
                <a:solidFill>
                  <a:schemeClr val="tx1"/>
                </a:solidFill>
                <a:latin typeface="Times New Roman" pitchFamily="18" charset="0"/>
                <a:cs typeface="Times New Roman" pitchFamily="18" charset="0"/>
              </a:rPr>
              <a:t>présentation d'un plan de travail et </a:t>
            </a:r>
            <a:r>
              <a:rPr lang="fr-FR" i="1" dirty="0" smtClean="0">
                <a:solidFill>
                  <a:schemeClr val="tx1"/>
                </a:solidFill>
                <a:latin typeface="Times New Roman" pitchFamily="18" charset="0"/>
                <a:cs typeface="Times New Roman" pitchFamily="18" charset="0"/>
              </a:rPr>
              <a:t>d'une </a:t>
            </a:r>
            <a:r>
              <a:rPr lang="fr-FR" dirty="0" smtClean="0">
                <a:solidFill>
                  <a:schemeClr val="tx1"/>
                </a:solidFill>
                <a:latin typeface="Times New Roman" pitchFamily="18" charset="0"/>
                <a:cs typeface="Times New Roman" pitchFamily="18" charset="0"/>
              </a:rPr>
              <a:t>bibliographie </a:t>
            </a:r>
            <a:r>
              <a:rPr lang="fr-FR" dirty="0">
                <a:solidFill>
                  <a:schemeClr val="tx1"/>
                </a:solidFill>
                <a:latin typeface="Times New Roman" pitchFamily="18" charset="0"/>
                <a:cs typeface="Times New Roman" pitchFamily="18" charset="0"/>
              </a:rPr>
              <a:t>(générale et spécialisée).</a:t>
            </a:r>
          </a:p>
          <a:p>
            <a:pPr algn="just"/>
            <a:r>
              <a:rPr lang="fr-FR" dirty="0">
                <a:solidFill>
                  <a:schemeClr val="tx1"/>
                </a:solidFill>
                <a:latin typeface="Times New Roman" pitchFamily="18" charset="0"/>
                <a:cs typeface="Times New Roman" pitchFamily="18" charset="0"/>
              </a:rPr>
              <a:t>• </a:t>
            </a:r>
            <a:r>
              <a:rPr lang="fr-FR" i="1" dirty="0">
                <a:solidFill>
                  <a:schemeClr val="tx1"/>
                </a:solidFill>
                <a:latin typeface="Times New Roman" pitchFamily="18" charset="0"/>
                <a:cs typeface="Times New Roman" pitchFamily="18" charset="0"/>
              </a:rPr>
              <a:t>D</a:t>
            </a:r>
            <a:r>
              <a:rPr lang="fr-FR" i="1" dirty="0" smtClean="0">
                <a:solidFill>
                  <a:schemeClr val="tx1"/>
                </a:solidFill>
                <a:latin typeface="Times New Roman" pitchFamily="18" charset="0"/>
                <a:cs typeface="Times New Roman" pitchFamily="18" charset="0"/>
              </a:rPr>
              <a:t>écembre: </a:t>
            </a:r>
            <a:r>
              <a:rPr lang="fr-FR" i="1" dirty="0">
                <a:solidFill>
                  <a:schemeClr val="tx1"/>
                </a:solidFill>
                <a:latin typeface="Times New Roman" pitchFamily="18" charset="0"/>
                <a:cs typeface="Times New Roman" pitchFamily="18" charset="0"/>
              </a:rPr>
              <a:t>présentation </a:t>
            </a:r>
            <a:r>
              <a:rPr lang="fr-FR" i="1" dirty="0" smtClean="0">
                <a:solidFill>
                  <a:schemeClr val="tx1"/>
                </a:solidFill>
                <a:latin typeface="Times New Roman" pitchFamily="18" charset="0"/>
                <a:cs typeface="Times New Roman" pitchFamily="18" charset="0"/>
              </a:rPr>
              <a:t>de l’avant-projet (comportant problématique et démarche du travail) et </a:t>
            </a:r>
            <a:r>
              <a:rPr lang="fr-FR" i="1" dirty="0">
                <a:solidFill>
                  <a:schemeClr val="tx1"/>
                </a:solidFill>
                <a:latin typeface="Times New Roman" pitchFamily="18" charset="0"/>
                <a:cs typeface="Times New Roman" pitchFamily="18" charset="0"/>
              </a:rPr>
              <a:t>des </a:t>
            </a:r>
            <a:r>
              <a:rPr lang="fr-FR" i="1" dirty="0" smtClean="0">
                <a:solidFill>
                  <a:schemeClr val="tx1"/>
                </a:solidFill>
                <a:latin typeface="Times New Roman" pitchFamily="18" charset="0"/>
                <a:cs typeface="Times New Roman" pitchFamily="18" charset="0"/>
              </a:rPr>
              <a:t>fiches </a:t>
            </a:r>
            <a:r>
              <a:rPr lang="fr-FR" dirty="0" smtClean="0">
                <a:solidFill>
                  <a:schemeClr val="tx1"/>
                </a:solidFill>
                <a:latin typeface="Times New Roman" pitchFamily="18" charset="0"/>
                <a:cs typeface="Times New Roman" pitchFamily="18" charset="0"/>
              </a:rPr>
              <a:t>de </a:t>
            </a:r>
            <a:r>
              <a:rPr lang="fr-FR" dirty="0">
                <a:solidFill>
                  <a:schemeClr val="tx1"/>
                </a:solidFill>
                <a:latin typeface="Times New Roman" pitchFamily="18" charset="0"/>
                <a:cs typeface="Times New Roman" pitchFamily="18" charset="0"/>
              </a:rPr>
              <a:t>lecture réalisées sur le sujet (preuves de sérieux).</a:t>
            </a:r>
          </a:p>
          <a:p>
            <a:pPr algn="just"/>
            <a:r>
              <a:rPr lang="fr-FR" dirty="0">
                <a:solidFill>
                  <a:schemeClr val="tx1"/>
                </a:solidFill>
                <a:latin typeface="Times New Roman" pitchFamily="18" charset="0"/>
                <a:cs typeface="Times New Roman" pitchFamily="18" charset="0"/>
              </a:rPr>
              <a:t>• </a:t>
            </a:r>
            <a:r>
              <a:rPr lang="fr-FR" i="1" dirty="0">
                <a:solidFill>
                  <a:schemeClr val="tx1"/>
                </a:solidFill>
                <a:latin typeface="Times New Roman" pitchFamily="18" charset="0"/>
                <a:cs typeface="Times New Roman" pitchFamily="18" charset="0"/>
              </a:rPr>
              <a:t>Début </a:t>
            </a:r>
            <a:r>
              <a:rPr lang="fr-FR" i="1" dirty="0" smtClean="0">
                <a:solidFill>
                  <a:schemeClr val="tx1"/>
                </a:solidFill>
                <a:latin typeface="Times New Roman" pitchFamily="18" charset="0"/>
                <a:cs typeface="Times New Roman" pitchFamily="18" charset="0"/>
              </a:rPr>
              <a:t>janvier: </a:t>
            </a:r>
            <a:r>
              <a:rPr lang="fr-FR" i="1" dirty="0">
                <a:solidFill>
                  <a:schemeClr val="tx1"/>
                </a:solidFill>
                <a:latin typeface="Times New Roman" pitchFamily="18" charset="0"/>
                <a:cs typeface="Times New Roman" pitchFamily="18" charset="0"/>
              </a:rPr>
              <a:t>présentation d'un plan détaillé de rédaction </a:t>
            </a:r>
            <a:r>
              <a:rPr lang="fr-FR" i="1" dirty="0" smtClean="0">
                <a:solidFill>
                  <a:schemeClr val="tx1"/>
                </a:solidFill>
                <a:latin typeface="Times New Roman" pitchFamily="18" charset="0"/>
                <a:cs typeface="Times New Roman" pitchFamily="18" charset="0"/>
              </a:rPr>
              <a:t>et </a:t>
            </a:r>
            <a:r>
              <a:rPr lang="fr-FR" dirty="0" smtClean="0">
                <a:solidFill>
                  <a:schemeClr val="tx1"/>
                </a:solidFill>
                <a:latin typeface="Times New Roman" pitchFamily="18" charset="0"/>
                <a:cs typeface="Times New Roman" pitchFamily="18" charset="0"/>
              </a:rPr>
              <a:t>d'un </a:t>
            </a:r>
            <a:r>
              <a:rPr lang="fr-FR" dirty="0">
                <a:solidFill>
                  <a:schemeClr val="tx1"/>
                </a:solidFill>
                <a:latin typeface="Times New Roman" pitchFamily="18" charset="0"/>
                <a:cs typeface="Times New Roman" pitchFamily="18" charset="0"/>
              </a:rPr>
              <a:t>échantillon d'analyse (pour avis).</a:t>
            </a:r>
          </a:p>
          <a:p>
            <a:pPr algn="just"/>
            <a:r>
              <a:rPr lang="fr-FR" dirty="0">
                <a:solidFill>
                  <a:schemeClr val="tx1"/>
                </a:solidFill>
                <a:latin typeface="Times New Roman" pitchFamily="18" charset="0"/>
                <a:cs typeface="Times New Roman" pitchFamily="18" charset="0"/>
              </a:rPr>
              <a:t>• </a:t>
            </a:r>
            <a:r>
              <a:rPr lang="fr-FR" i="1" dirty="0">
                <a:solidFill>
                  <a:schemeClr val="tx1"/>
                </a:solidFill>
                <a:latin typeface="Times New Roman" pitchFamily="18" charset="0"/>
                <a:cs typeface="Times New Roman" pitchFamily="18" charset="0"/>
              </a:rPr>
              <a:t>Début février : présentation de l'introduction et d'un chapitre au</a:t>
            </a:r>
          </a:p>
          <a:p>
            <a:pPr algn="just"/>
            <a:r>
              <a:rPr lang="fr-FR" dirty="0">
                <a:solidFill>
                  <a:schemeClr val="tx1"/>
                </a:solidFill>
                <a:latin typeface="Times New Roman" pitchFamily="18" charset="0"/>
                <a:cs typeface="Times New Roman" pitchFamily="18" charset="0"/>
              </a:rPr>
              <a:t>moins de la rédaction (pour accord).</a:t>
            </a:r>
          </a:p>
          <a:p>
            <a:pPr algn="just"/>
            <a:r>
              <a:rPr lang="fr-FR" dirty="0">
                <a:solidFill>
                  <a:schemeClr val="tx1"/>
                </a:solidFill>
                <a:latin typeface="Times New Roman" pitchFamily="18" charset="0"/>
                <a:cs typeface="Times New Roman" pitchFamily="18" charset="0"/>
              </a:rPr>
              <a:t>• </a:t>
            </a:r>
            <a:r>
              <a:rPr lang="fr-FR" i="1" dirty="0">
                <a:solidFill>
                  <a:schemeClr val="tx1"/>
                </a:solidFill>
                <a:latin typeface="Times New Roman" pitchFamily="18" charset="0"/>
                <a:cs typeface="Times New Roman" pitchFamily="18" charset="0"/>
              </a:rPr>
              <a:t>Début avril : présentation </a:t>
            </a:r>
            <a:r>
              <a:rPr lang="fr-FR" i="1" dirty="0" smtClean="0">
                <a:solidFill>
                  <a:schemeClr val="tx1"/>
                </a:solidFill>
                <a:latin typeface="Times New Roman" pitchFamily="18" charset="0"/>
                <a:cs typeface="Times New Roman" pitchFamily="18" charset="0"/>
              </a:rPr>
              <a:t>de la partie théorie intégralement </a:t>
            </a:r>
            <a:r>
              <a:rPr lang="fr-FR" i="1" dirty="0">
                <a:solidFill>
                  <a:schemeClr val="tx1"/>
                </a:solidFill>
                <a:latin typeface="Times New Roman" pitchFamily="18" charset="0"/>
                <a:cs typeface="Times New Roman" pitchFamily="18" charset="0"/>
              </a:rPr>
              <a:t>rédigée.</a:t>
            </a:r>
          </a:p>
          <a:p>
            <a:pPr algn="just"/>
            <a:r>
              <a:rPr lang="fr-FR" dirty="0">
                <a:solidFill>
                  <a:schemeClr val="tx1"/>
                </a:solidFill>
                <a:latin typeface="Times New Roman" pitchFamily="18" charset="0"/>
                <a:cs typeface="Times New Roman" pitchFamily="18" charset="0"/>
              </a:rPr>
              <a:t>• </a:t>
            </a:r>
            <a:r>
              <a:rPr lang="fr-FR" i="1" dirty="0">
                <a:solidFill>
                  <a:schemeClr val="tx1"/>
                </a:solidFill>
                <a:latin typeface="Times New Roman" pitchFamily="18" charset="0"/>
                <a:cs typeface="Times New Roman" pitchFamily="18" charset="0"/>
              </a:rPr>
              <a:t>Début mai : présentation du reste du mémoire au directeur</a:t>
            </a:r>
            <a:r>
              <a:rPr lang="fr-FR" i="1" dirty="0" smtClean="0">
                <a:solidFill>
                  <a:schemeClr val="tx1"/>
                </a:solidFill>
                <a:latin typeface="Times New Roman" pitchFamily="18" charset="0"/>
                <a:cs typeface="Times New Roman" pitchFamily="18" charset="0"/>
              </a:rPr>
              <a:t>. (partie pratique + conclusion générale).</a:t>
            </a:r>
            <a:endParaRPr lang="fr-FR" i="1" dirty="0">
              <a:solidFill>
                <a:schemeClr val="tx1"/>
              </a:solidFill>
              <a:latin typeface="Times New Roman" pitchFamily="18" charset="0"/>
              <a:cs typeface="Times New Roman" pitchFamily="18" charset="0"/>
            </a:endParaRPr>
          </a:p>
          <a:p>
            <a:pPr algn="just"/>
            <a:r>
              <a:rPr lang="fr-FR" dirty="0">
                <a:solidFill>
                  <a:schemeClr val="tx1"/>
                </a:solidFill>
                <a:latin typeface="Times New Roman" pitchFamily="18" charset="0"/>
                <a:cs typeface="Times New Roman" pitchFamily="18" charset="0"/>
              </a:rPr>
              <a:t>• </a:t>
            </a:r>
            <a:r>
              <a:rPr lang="fr-FR" i="1" dirty="0">
                <a:solidFill>
                  <a:schemeClr val="tx1"/>
                </a:solidFill>
                <a:latin typeface="Times New Roman" pitchFamily="18" charset="0"/>
                <a:cs typeface="Times New Roman" pitchFamily="18" charset="0"/>
              </a:rPr>
              <a:t>Début juin (ou début septembre) : dépôt du mémoire après relecture</a:t>
            </a:r>
          </a:p>
          <a:p>
            <a:pPr algn="just"/>
            <a:r>
              <a:rPr lang="fr-FR" dirty="0">
                <a:solidFill>
                  <a:schemeClr val="tx1"/>
                </a:solidFill>
                <a:latin typeface="Times New Roman" pitchFamily="18" charset="0"/>
                <a:cs typeface="Times New Roman" pitchFamily="18" charset="0"/>
              </a:rPr>
              <a:t>et prise en compte des remarques du directeur de recherche.</a:t>
            </a:r>
          </a:p>
          <a:p>
            <a:pPr algn="just"/>
            <a:r>
              <a:rPr lang="fr-FR" dirty="0">
                <a:solidFill>
                  <a:schemeClr val="tx1"/>
                </a:solidFill>
                <a:latin typeface="Times New Roman" pitchFamily="18" charset="0"/>
                <a:cs typeface="Times New Roman" pitchFamily="18" charset="0"/>
              </a:rPr>
              <a:t>• </a:t>
            </a:r>
            <a:r>
              <a:rPr lang="fr-FR" i="1" dirty="0">
                <a:solidFill>
                  <a:schemeClr val="tx1"/>
                </a:solidFill>
                <a:latin typeface="Times New Roman" pitchFamily="18" charset="0"/>
                <a:cs typeface="Times New Roman" pitchFamily="18" charset="0"/>
              </a:rPr>
              <a:t>Fin juin (ou fin septembre) : soutenance publique</a:t>
            </a:r>
            <a:r>
              <a:rPr lang="fr-FR" i="1" dirty="0"/>
              <a:t>.</a:t>
            </a:r>
            <a:endParaRPr lang="fr-FR" dirty="0"/>
          </a:p>
        </p:txBody>
      </p:sp>
      <p:sp>
        <p:nvSpPr>
          <p:cNvPr id="4" name="Rectangle 3"/>
          <p:cNvSpPr/>
          <p:nvPr/>
        </p:nvSpPr>
        <p:spPr>
          <a:xfrm>
            <a:off x="2928926" y="71414"/>
            <a:ext cx="3533340" cy="584775"/>
          </a:xfrm>
          <a:prstGeom prst="rect">
            <a:avLst/>
          </a:prstGeom>
        </p:spPr>
        <p:txBody>
          <a:bodyPr wrap="none">
            <a:spAutoFit/>
          </a:bodyPr>
          <a:lstStyle/>
          <a:p>
            <a:r>
              <a:rPr lang="fr-FR" sz="3200" b="1" dirty="0">
                <a:latin typeface="Times New Roman" pitchFamily="18" charset="0"/>
                <a:cs typeface="Times New Roman" pitchFamily="18" charset="0"/>
              </a:rPr>
              <a:t>Planning de travail</a:t>
            </a:r>
            <a:endParaRPr lang="fr-FR" sz="3200" dirty="0">
              <a:latin typeface="Times New Roman" pitchFamily="18" charset="0"/>
              <a:cs typeface="Times New Roman" pitchFamily="18" charset="0"/>
            </a:endParaRPr>
          </a:p>
        </p:txBody>
      </p:sp>
    </p:spTree>
    <p:extLst>
      <p:ext uri="{BB962C8B-B14F-4D97-AF65-F5344CB8AC3E}">
        <p14:creationId xmlns:p14="http://schemas.microsoft.com/office/powerpoint/2010/main" val="25221239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7158" y="0"/>
            <a:ext cx="8229600" cy="1143000"/>
          </a:xfrm>
        </p:spPr>
        <p:txBody>
          <a:bodyPr>
            <a:normAutofit/>
          </a:bodyPr>
          <a:lstStyle/>
          <a:p>
            <a:pPr lvl="1" algn="ctr" rtl="0">
              <a:spcBef>
                <a:spcPct val="0"/>
              </a:spcBef>
            </a:pPr>
            <a:r>
              <a:rPr lang="fr-FR" sz="3200" b="1" i="1" dirty="0" smtClean="0">
                <a:latin typeface="Times New Roman" pitchFamily="18" charset="0"/>
                <a:cs typeface="Times New Roman" pitchFamily="18" charset="0"/>
              </a:rPr>
              <a:t>Choix </a:t>
            </a:r>
            <a:r>
              <a:rPr lang="fr-FR" sz="3200" b="1" i="1" dirty="0">
                <a:latin typeface="Times New Roman" pitchFamily="18" charset="0"/>
                <a:cs typeface="Times New Roman" pitchFamily="18" charset="0"/>
              </a:rPr>
              <a:t>du sujet : </a:t>
            </a:r>
            <a:r>
              <a:rPr lang="fr-FR" sz="2800" b="1" dirty="0">
                <a:latin typeface="Times New Roman" pitchFamily="18" charset="0"/>
                <a:cs typeface="Times New Roman" pitchFamily="18" charset="0"/>
              </a:rPr>
              <a:t/>
            </a:r>
            <a:br>
              <a:rPr lang="fr-FR" sz="2800" b="1" dirty="0">
                <a:latin typeface="Times New Roman" pitchFamily="18" charset="0"/>
                <a:cs typeface="Times New Roman" pitchFamily="18" charset="0"/>
              </a:rPr>
            </a:br>
            <a:endParaRPr lang="fr-FR" sz="3200" b="1" dirty="0">
              <a:latin typeface="Times New Roman" pitchFamily="18" charset="0"/>
              <a:cs typeface="Times New Roman" pitchFamily="18" charset="0"/>
            </a:endParaRPr>
          </a:p>
        </p:txBody>
      </p:sp>
      <p:sp>
        <p:nvSpPr>
          <p:cNvPr id="3" name="Espace réservé du contenu 2"/>
          <p:cNvSpPr>
            <a:spLocks noGrp="1"/>
          </p:cNvSpPr>
          <p:nvPr>
            <p:ph sz="quarter" idx="13"/>
          </p:nvPr>
        </p:nvSpPr>
        <p:spPr>
          <a:xfrm>
            <a:off x="0" y="714356"/>
            <a:ext cx="8929718" cy="2857520"/>
          </a:xfrm>
        </p:spPr>
        <p:txBody>
          <a:bodyPr/>
          <a:lstStyle/>
          <a:p>
            <a:pPr algn="just"/>
            <a:r>
              <a:rPr lang="fr-FR" dirty="0">
                <a:latin typeface="Times New Roman" pitchFamily="18" charset="0"/>
                <a:cs typeface="Times New Roman" pitchFamily="18" charset="0"/>
              </a:rPr>
              <a:t>Cette étape est </a:t>
            </a:r>
            <a:r>
              <a:rPr lang="fr-FR" b="1" dirty="0">
                <a:latin typeface="Times New Roman" pitchFamily="18" charset="0"/>
                <a:cs typeface="Times New Roman" pitchFamily="18" charset="0"/>
              </a:rPr>
              <a:t>cruciale</a:t>
            </a:r>
            <a:r>
              <a:rPr lang="fr-FR" dirty="0">
                <a:latin typeface="Times New Roman" pitchFamily="18" charset="0"/>
                <a:cs typeface="Times New Roman" pitchFamily="18" charset="0"/>
              </a:rPr>
              <a:t> </a:t>
            </a:r>
            <a:r>
              <a:rPr lang="fr-FR" dirty="0" smtClean="0">
                <a:latin typeface="Times New Roman" pitchFamily="18" charset="0"/>
                <a:cs typeface="Times New Roman" pitchFamily="18" charset="0"/>
              </a:rPr>
              <a:t>car </a:t>
            </a:r>
            <a:r>
              <a:rPr lang="fr-FR" dirty="0">
                <a:latin typeface="Times New Roman" pitchFamily="18" charset="0"/>
                <a:cs typeface="Times New Roman" pitchFamily="18" charset="0"/>
              </a:rPr>
              <a:t>elle représente le début effectif </a:t>
            </a:r>
            <a:r>
              <a:rPr lang="fr-FR" dirty="0" smtClean="0">
                <a:latin typeface="Times New Roman" pitchFamily="18" charset="0"/>
                <a:cs typeface="Times New Roman" pitchFamily="18" charset="0"/>
              </a:rPr>
              <a:t>de </a:t>
            </a:r>
            <a:r>
              <a:rPr lang="fr-FR" dirty="0">
                <a:latin typeface="Times New Roman" pitchFamily="18" charset="0"/>
                <a:cs typeface="Times New Roman" pitchFamily="18" charset="0"/>
              </a:rPr>
              <a:t>la recherche surtout si le sujet est bien défini dès le début. Un sujet est jugé </a:t>
            </a:r>
            <a:r>
              <a:rPr lang="fr-FR" b="1" dirty="0">
                <a:latin typeface="Times New Roman" pitchFamily="18" charset="0"/>
                <a:cs typeface="Times New Roman" pitchFamily="18" charset="0"/>
              </a:rPr>
              <a:t>bon à traiter </a:t>
            </a:r>
            <a:r>
              <a:rPr lang="fr-FR" dirty="0">
                <a:latin typeface="Times New Roman" pitchFamily="18" charset="0"/>
                <a:cs typeface="Times New Roman" pitchFamily="18" charset="0"/>
              </a:rPr>
              <a:t>s’il répond à </a:t>
            </a:r>
            <a:r>
              <a:rPr lang="fr-FR" dirty="0" smtClean="0">
                <a:latin typeface="Times New Roman" pitchFamily="18" charset="0"/>
                <a:cs typeface="Times New Roman" pitchFamily="18" charset="0"/>
              </a:rPr>
              <a:t>certains </a:t>
            </a:r>
            <a:r>
              <a:rPr lang="fr-FR" dirty="0">
                <a:latin typeface="Times New Roman" pitchFamily="18" charset="0"/>
                <a:cs typeface="Times New Roman" pitchFamily="18" charset="0"/>
              </a:rPr>
              <a:t>critères : </a:t>
            </a:r>
          </a:p>
          <a:p>
            <a:endParaRPr lang="fr-FR" dirty="0"/>
          </a:p>
        </p:txBody>
      </p:sp>
      <p:sp>
        <p:nvSpPr>
          <p:cNvPr id="1025" name="Rectangle 1"/>
          <p:cNvSpPr>
            <a:spLocks noChangeArrowheads="1"/>
          </p:cNvSpPr>
          <p:nvPr/>
        </p:nvSpPr>
        <p:spPr bwMode="auto">
          <a:xfrm>
            <a:off x="1" y="2714620"/>
            <a:ext cx="914400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Char char="•"/>
              <a:tabLst/>
            </a:pP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Il doit être </a:t>
            </a:r>
            <a:r>
              <a:rPr kumimoji="0" lang="fr-FR"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motivant</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pour le chercheur et pour le directeur de recherche.</a:t>
            </a:r>
            <a:endParaRPr kumimoji="0" lang="fr-FR" sz="4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7" name="Titre 1"/>
          <p:cNvSpPr txBox="1">
            <a:spLocks/>
          </p:cNvSpPr>
          <p:nvPr/>
        </p:nvSpPr>
        <p:spPr>
          <a:xfrm>
            <a:off x="0" y="3786190"/>
            <a:ext cx="8229600" cy="1143000"/>
          </a:xfrm>
          <a:prstGeom prst="rect">
            <a:avLst/>
          </a:prstGeom>
        </p:spPr>
        <p:txBody>
          <a:bodyPr vert="horz" lIns="91440" tIns="45720" rIns="91440" bIns="45720" rtlCol="0" anchor="ctr">
            <a:normAutofit fontScale="90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400" b="1"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a) Les motivation  du choix du sujet</a:t>
            </a:r>
            <a:br>
              <a:rPr kumimoji="0" lang="fr-FR" sz="4400" b="1"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br>
            <a:endParaRPr kumimoji="0" lang="fr-FR" sz="4400" b="0" i="0" u="none" strike="noStrike" kern="1200" cap="none" spc="0" normalizeH="0" baseline="0" noProof="0" dirty="0">
              <a:ln>
                <a:noFill/>
              </a:ln>
              <a:solidFill>
                <a:schemeClr val="tx1"/>
              </a:solidFill>
              <a:effectLst/>
              <a:uLnTx/>
              <a:uFillTx/>
              <a:latin typeface="Times New Roman" pitchFamily="18" charset="0"/>
              <a:ea typeface="+mj-ea"/>
              <a:cs typeface="Times New Roman" pitchFamily="18" charset="0"/>
            </a:endParaRPr>
          </a:p>
        </p:txBody>
      </p:sp>
      <p:sp>
        <p:nvSpPr>
          <p:cNvPr id="8" name="Rectangle 7"/>
          <p:cNvSpPr/>
          <p:nvPr/>
        </p:nvSpPr>
        <p:spPr>
          <a:xfrm>
            <a:off x="0" y="4611231"/>
            <a:ext cx="9144000" cy="2246769"/>
          </a:xfrm>
          <a:prstGeom prst="rect">
            <a:avLst/>
          </a:prstGeom>
        </p:spPr>
        <p:txBody>
          <a:bodyPr wrap="square">
            <a:spAutoFit/>
          </a:bodyPr>
          <a:lstStyle/>
          <a:p>
            <a:pPr algn="just">
              <a:buFont typeface="Wingdings" pitchFamily="2" charset="2"/>
              <a:buChar char="Ø"/>
            </a:pPr>
            <a:r>
              <a:rPr lang="fr-FR" sz="2800" dirty="0" smtClean="0">
                <a:latin typeface="Times New Roman" pitchFamily="18" charset="0"/>
                <a:cs typeface="Times New Roman" pitchFamily="18" charset="0"/>
              </a:rPr>
              <a:t> Les motivations peuvent être </a:t>
            </a:r>
            <a:r>
              <a:rPr lang="fr-FR" sz="2800" b="1" dirty="0" smtClean="0">
                <a:latin typeface="Times New Roman" pitchFamily="18" charset="0"/>
                <a:cs typeface="Times New Roman" pitchFamily="18" charset="0"/>
              </a:rPr>
              <a:t>personnelles</a:t>
            </a:r>
            <a:r>
              <a:rPr lang="fr-FR" sz="2800" dirty="0" smtClean="0">
                <a:latin typeface="Times New Roman" pitchFamily="18" charset="0"/>
                <a:cs typeface="Times New Roman" pitchFamily="18" charset="0"/>
              </a:rPr>
              <a:t>; elles peuvent être liées à une expérience pratique ou un vécu, une observation, un constat, </a:t>
            </a:r>
            <a:r>
              <a:rPr lang="fr-FR" sz="2800" b="1" dirty="0" smtClean="0">
                <a:latin typeface="Times New Roman" pitchFamily="18" charset="0"/>
                <a:cs typeface="Times New Roman" pitchFamily="18" charset="0"/>
              </a:rPr>
              <a:t>. Cette partie montre comment le chercheur en est arrivé à s’interroger sur tel ou tel objet de sa recherche. </a:t>
            </a:r>
          </a:p>
        </p:txBody>
      </p:sp>
    </p:spTree>
    <p:extLst>
      <p:ext uri="{BB962C8B-B14F-4D97-AF65-F5344CB8AC3E}">
        <p14:creationId xmlns:p14="http://schemas.microsoft.com/office/powerpoint/2010/main" val="13927217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025"/>
                                        </p:tgtEl>
                                        <p:attrNameLst>
                                          <p:attrName>style.visibility</p:attrName>
                                        </p:attrNameLst>
                                      </p:cBhvr>
                                      <p:to>
                                        <p:strVal val="visible"/>
                                      </p:to>
                                    </p:set>
                                    <p:animEffect transition="in" filter="box(in)">
                                      <p:cBhvr>
                                        <p:cTn id="7" dur="500"/>
                                        <p:tgtEl>
                                          <p:spTgt spid="102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ox(in)">
                                      <p:cBhvr>
                                        <p:cTn id="12" dur="500"/>
                                        <p:tgtEl>
                                          <p:spTgt spid="7"/>
                                        </p:tgtEl>
                                      </p:cBhvr>
                                    </p:animEffect>
                                  </p:childTnLst>
                                </p:cTn>
                              </p:par>
                              <p:par>
                                <p:cTn id="13" presetID="4" presetClass="entr" presetSubtype="16"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box(in)">
                                      <p:cBhvr>
                                        <p:cTn id="15"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5" grpId="0"/>
      <p:bldP spid="7" grpId="0"/>
      <p:bldP spid="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0" y="3857628"/>
            <a:ext cx="91440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Char char="•"/>
              <a:tabLst/>
            </a:pP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Il doit être </a:t>
            </a:r>
            <a:r>
              <a:rPr kumimoji="0" lang="fr-F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réaliste et réalisable</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le chercheur doit s’assurer de la disponibilité des </a:t>
            </a:r>
            <a:r>
              <a:rPr kumimoji="0" lang="fr-F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documents</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et des </a:t>
            </a:r>
            <a:r>
              <a:rPr kumimoji="0" lang="fr-F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matériaux</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de travail éventuels</a:t>
            </a:r>
            <a:r>
              <a:rPr kumimoji="0" lang="fr-FR" sz="2800" b="0"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ainsi que </a:t>
            </a:r>
            <a:r>
              <a:rPr kumimoji="0" lang="fr-FR" sz="2800" b="1"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le terrain d’investigation. </a:t>
            </a:r>
            <a:endParaRPr kumimoji="0" lang="fr-FR" sz="32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5" name="Rectangle 3"/>
          <p:cNvSpPr>
            <a:spLocks noChangeArrowheads="1"/>
          </p:cNvSpPr>
          <p:nvPr/>
        </p:nvSpPr>
        <p:spPr bwMode="auto">
          <a:xfrm>
            <a:off x="0" y="5143512"/>
            <a:ext cx="91440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Char char="•"/>
              <a:tabLst/>
            </a:pP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Il </a:t>
            </a:r>
            <a:r>
              <a:rPr kumimoji="0" lang="fr-F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ne doit pas être rebattu</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si le sujet a fait l’objet de nombreux travaux de recherches, il est préférable de ne pas le traiter car il y a risque de faire un travail banal.</a:t>
            </a:r>
            <a:endParaRPr kumimoji="0" lang="fr-FR"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6" name="Rectangle 5"/>
          <p:cNvSpPr/>
          <p:nvPr/>
        </p:nvSpPr>
        <p:spPr>
          <a:xfrm>
            <a:off x="0" y="0"/>
            <a:ext cx="9144000" cy="1815882"/>
          </a:xfrm>
          <a:prstGeom prst="rect">
            <a:avLst/>
          </a:prstGeom>
        </p:spPr>
        <p:txBody>
          <a:bodyPr wrap="square">
            <a:spAutoFit/>
          </a:bodyPr>
          <a:lstStyle/>
          <a:p>
            <a:pPr algn="just">
              <a:buFont typeface="Wingdings" pitchFamily="2" charset="2"/>
              <a:buChar char="Ø"/>
            </a:pPr>
            <a:r>
              <a:rPr lang="fr-FR" sz="2800" dirty="0" smtClean="0">
                <a:latin typeface="Times New Roman" pitchFamily="18" charset="0"/>
                <a:cs typeface="Times New Roman" pitchFamily="18" charset="0"/>
              </a:rPr>
              <a:t> Elles peuvent être d'ordre </a:t>
            </a:r>
            <a:r>
              <a:rPr lang="fr-FR" sz="2800" b="1" dirty="0" smtClean="0">
                <a:latin typeface="Times New Roman" pitchFamily="18" charset="0"/>
                <a:cs typeface="Times New Roman" pitchFamily="18" charset="0"/>
              </a:rPr>
              <a:t>épistémologique. C’est-à-dire qu’</a:t>
            </a:r>
            <a:r>
              <a:rPr lang="fr-FR" sz="2800" dirty="0" smtClean="0">
                <a:latin typeface="Times New Roman" pitchFamily="18" charset="0"/>
                <a:cs typeface="Times New Roman" pitchFamily="18" charset="0"/>
              </a:rPr>
              <a:t>une lecture, un colloque, un séminaire, un cours..., peuvent, en effet, susciter un intérêt particulier pour tel ou tel sujet; </a:t>
            </a:r>
          </a:p>
        </p:txBody>
      </p:sp>
      <p:sp>
        <p:nvSpPr>
          <p:cNvPr id="7" name="Rectangle 6"/>
          <p:cNvSpPr/>
          <p:nvPr/>
        </p:nvSpPr>
        <p:spPr>
          <a:xfrm>
            <a:off x="0" y="2357430"/>
            <a:ext cx="8929718" cy="523220"/>
          </a:xfrm>
          <a:prstGeom prst="rect">
            <a:avLst/>
          </a:prstGeom>
        </p:spPr>
        <p:txBody>
          <a:bodyPr wrap="square">
            <a:spAutoFit/>
          </a:bodyPr>
          <a:lstStyle/>
          <a:p>
            <a:pPr algn="just">
              <a:buFont typeface="Wingdings" pitchFamily="2" charset="2"/>
              <a:buChar char="Ø"/>
            </a:pPr>
            <a:r>
              <a:rPr lang="fr-FR" sz="2800" dirty="0" smtClean="0">
                <a:latin typeface="Times New Roman" pitchFamily="18" charset="0"/>
                <a:cs typeface="Times New Roman" pitchFamily="18" charset="0"/>
              </a:rPr>
              <a:t> Un sujet peut être imposé par d’autres contraintes</a:t>
            </a:r>
            <a:endParaRPr lang="fr-FR" sz="2800" dirty="0">
              <a:latin typeface="Times New Roman" pitchFamily="18" charset="0"/>
              <a:cs typeface="Times New Roman" pitchFamily="18" charset="0"/>
            </a:endParaRPr>
          </a:p>
        </p:txBody>
      </p:sp>
    </p:spTree>
    <p:extLst>
      <p:ext uri="{BB962C8B-B14F-4D97-AF65-F5344CB8AC3E}">
        <p14:creationId xmlns:p14="http://schemas.microsoft.com/office/powerpoint/2010/main" val="3803410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ox(in)">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ox(in)">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3"/>
          </p:nvPr>
        </p:nvSpPr>
        <p:spPr>
          <a:xfrm>
            <a:off x="0" y="214290"/>
            <a:ext cx="9144000" cy="1971676"/>
          </a:xfrm>
        </p:spPr>
        <p:txBody>
          <a:bodyPr>
            <a:normAutofit/>
          </a:bodyPr>
          <a:lstStyle/>
          <a:p>
            <a:pPr algn="just"/>
            <a:r>
              <a:rPr lang="fr-FR" dirty="0">
                <a:latin typeface="Times New Roman" pitchFamily="18" charset="0"/>
                <a:cs typeface="Times New Roman" pitchFamily="18" charset="0"/>
              </a:rPr>
              <a:t>Il doit </a:t>
            </a:r>
            <a:r>
              <a:rPr lang="fr-FR" b="1" dirty="0">
                <a:latin typeface="Times New Roman" pitchFamily="18" charset="0"/>
                <a:cs typeface="Times New Roman" pitchFamily="18" charset="0"/>
              </a:rPr>
              <a:t>comporter suffisamment de matières </a:t>
            </a:r>
            <a:r>
              <a:rPr lang="fr-FR" dirty="0">
                <a:latin typeface="Times New Roman" pitchFamily="18" charset="0"/>
                <a:cs typeface="Times New Roman" pitchFamily="18" charset="0"/>
              </a:rPr>
              <a:t>pour l’analyse : il existe des sujets qui paraissent intéressants mais qui ne permettent pas une véritable étude. </a:t>
            </a:r>
          </a:p>
        </p:txBody>
      </p:sp>
      <p:sp>
        <p:nvSpPr>
          <p:cNvPr id="6145" name="Rectangle 1"/>
          <p:cNvSpPr>
            <a:spLocks noChangeArrowheads="1"/>
          </p:cNvSpPr>
          <p:nvPr/>
        </p:nvSpPr>
        <p:spPr bwMode="auto">
          <a:xfrm>
            <a:off x="0" y="2071678"/>
            <a:ext cx="9144000" cy="48320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Char char="•"/>
              <a:tabLst/>
            </a:pP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Il ne </a:t>
            </a:r>
            <a:r>
              <a:rPr kumimoji="0" lang="fr-FR"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doit pas être trop vaste </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(incernable)</a:t>
            </a:r>
            <a:r>
              <a:rPr kumimoji="0" lang="fr-FR" sz="32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il est conseill</a:t>
            </a:r>
            <a:r>
              <a:rPr kumimoji="0" lang="fr-FR" sz="3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aux chercheurs d</a:t>
            </a:r>
            <a:r>
              <a:rPr kumimoji="0" lang="fr-FR" sz="3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viter les sujets trop vastes qui ne peuvent pas être cern</a:t>
            </a:r>
            <a:r>
              <a:rPr kumimoji="0" lang="fr-FR" sz="3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 d</a:t>
            </a:r>
            <a:r>
              <a:rPr kumimoji="0" lang="fr-FR" sz="32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une mani</a:t>
            </a:r>
            <a:r>
              <a:rPr kumimoji="0" lang="fr-FR" sz="32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 suffisante en raison du d</a:t>
            </a:r>
            <a:r>
              <a:rPr kumimoji="0" lang="fr-FR" sz="3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lai de la recherche.  </a:t>
            </a:r>
          </a:p>
          <a:p>
            <a:r>
              <a:rPr lang="fr-FR" sz="3600" dirty="0">
                <a:latin typeface="Times New Roman" pitchFamily="18" charset="0"/>
                <a:cs typeface="Times New Roman" pitchFamily="18" charset="0"/>
              </a:rPr>
              <a:t>Ex : </a:t>
            </a:r>
            <a:endParaRPr lang="fr-FR" sz="3600" dirty="0" smtClean="0">
              <a:latin typeface="Times New Roman" pitchFamily="18" charset="0"/>
              <a:cs typeface="Times New Roman" pitchFamily="18" charset="0"/>
            </a:endParaRPr>
          </a:p>
          <a:p>
            <a:pPr>
              <a:buFont typeface="Arial" pitchFamily="34" charset="0"/>
              <a:buChar char="•"/>
            </a:pPr>
            <a:r>
              <a:rPr lang="fr-FR" sz="3600" dirty="0" smtClean="0">
                <a:latin typeface="Times New Roman" pitchFamily="18" charset="0"/>
                <a:cs typeface="Times New Roman" pitchFamily="18" charset="0"/>
              </a:rPr>
              <a:t> Contact de langues dans </a:t>
            </a:r>
            <a:r>
              <a:rPr lang="fr-FR" sz="3600" dirty="0">
                <a:latin typeface="Times New Roman" pitchFamily="18" charset="0"/>
                <a:cs typeface="Times New Roman" pitchFamily="18" charset="0"/>
              </a:rPr>
              <a:t>la </a:t>
            </a:r>
            <a:r>
              <a:rPr lang="fr-FR" sz="3600" dirty="0" smtClean="0">
                <a:latin typeface="Times New Roman" pitchFamily="18" charset="0"/>
                <a:cs typeface="Times New Roman" pitchFamily="18" charset="0"/>
              </a:rPr>
              <a:t>société algérienne</a:t>
            </a:r>
            <a:endParaRPr lang="fr-FR" sz="3600" dirty="0">
              <a:latin typeface="Times New Roman" pitchFamily="18" charset="0"/>
              <a:cs typeface="Times New Roman" pitchFamily="18" charset="0"/>
            </a:endParaRPr>
          </a:p>
          <a:p>
            <a:pPr lvl="0">
              <a:buFont typeface="Arial" pitchFamily="34" charset="0"/>
              <a:buChar char="•"/>
            </a:pPr>
            <a:r>
              <a:rPr lang="fr-FR" sz="3600" dirty="0" smtClean="0">
                <a:latin typeface="Times New Roman" pitchFamily="18" charset="0"/>
                <a:cs typeface="Times New Roman" pitchFamily="18" charset="0"/>
              </a:rPr>
              <a:t> Les </a:t>
            </a:r>
            <a:r>
              <a:rPr lang="fr-FR" sz="3600" dirty="0">
                <a:latin typeface="Times New Roman" pitchFamily="18" charset="0"/>
                <a:cs typeface="Times New Roman" pitchFamily="18" charset="0"/>
              </a:rPr>
              <a:t>messages publicitaires des opérateurs de téléphonie mobile en Algérie</a:t>
            </a:r>
          </a:p>
          <a:p>
            <a:pPr marL="0" marR="0" lvl="0" indent="0" algn="justLow" defTabSz="914400" rtl="0" eaLnBrk="1" fontAlgn="base" latinLnBrk="0" hangingPunct="1">
              <a:lnSpc>
                <a:spcPct val="100000"/>
              </a:lnSpc>
              <a:spcBef>
                <a:spcPct val="0"/>
              </a:spcBef>
              <a:spcAft>
                <a:spcPct val="0"/>
              </a:spcAft>
              <a:buClrTx/>
              <a:buSzTx/>
              <a:buFontTx/>
              <a:buChar char="•"/>
              <a:tabLst/>
            </a:pP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635265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145"/>
                                        </p:tgtEl>
                                        <p:attrNameLst>
                                          <p:attrName>style.visibility</p:attrName>
                                        </p:attrNameLst>
                                      </p:cBhvr>
                                      <p:to>
                                        <p:strVal val="visible"/>
                                      </p:to>
                                    </p:set>
                                    <p:animEffect transition="in" filter="checkerboard(across)">
                                      <p:cBhvr>
                                        <p:cTn id="7" dur="500"/>
                                        <p:tgtEl>
                                          <p:spTgt spid="61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71600" y="-29915"/>
            <a:ext cx="6512511" cy="1143000"/>
          </a:xfrm>
        </p:spPr>
        <p:txBody>
          <a:bodyPr>
            <a:normAutofit fontScale="90000"/>
          </a:bodyPr>
          <a:lstStyle/>
          <a:p>
            <a:r>
              <a:rPr lang="fr-FR" b="1" i="1" dirty="0" smtClean="0">
                <a:latin typeface="Times New Roman" pitchFamily="18" charset="0"/>
                <a:cs typeface="Times New Roman" pitchFamily="18" charset="0"/>
              </a:rPr>
              <a:t>1.1 La </a:t>
            </a:r>
            <a:r>
              <a:rPr lang="fr-FR" b="1" i="1" dirty="0">
                <a:latin typeface="Times New Roman" pitchFamily="18" charset="0"/>
                <a:cs typeface="Times New Roman" pitchFamily="18" charset="0"/>
              </a:rPr>
              <a:t>formulation du sujet </a:t>
            </a:r>
            <a:r>
              <a:rPr lang="fr-FR" dirty="0"/>
              <a:t/>
            </a:r>
            <a:br>
              <a:rPr lang="fr-FR" dirty="0"/>
            </a:br>
            <a:endParaRPr lang="fr-FR" dirty="0"/>
          </a:p>
        </p:txBody>
      </p:sp>
      <p:sp>
        <p:nvSpPr>
          <p:cNvPr id="3" name="Espace réservé du contenu 2"/>
          <p:cNvSpPr>
            <a:spLocks noGrp="1"/>
          </p:cNvSpPr>
          <p:nvPr>
            <p:ph sz="quarter" idx="13"/>
          </p:nvPr>
        </p:nvSpPr>
        <p:spPr>
          <a:xfrm>
            <a:off x="214282" y="928670"/>
            <a:ext cx="8715436" cy="3286148"/>
          </a:xfrm>
        </p:spPr>
        <p:txBody>
          <a:bodyPr>
            <a:normAutofit/>
          </a:bodyPr>
          <a:lstStyle/>
          <a:p>
            <a:r>
              <a:rPr lang="fr-FR" dirty="0" smtClean="0">
                <a:latin typeface="Times New Roman" pitchFamily="18" charset="0"/>
                <a:cs typeface="Times New Roman" pitchFamily="18" charset="0"/>
              </a:rPr>
              <a:t>Le </a:t>
            </a:r>
            <a:r>
              <a:rPr lang="fr-FR" dirty="0">
                <a:latin typeface="Times New Roman" pitchFamily="18" charset="0"/>
                <a:cs typeface="Times New Roman" pitchFamily="18" charset="0"/>
              </a:rPr>
              <a:t>sujet doit être énoncé de façon </a:t>
            </a:r>
            <a:r>
              <a:rPr lang="fr-FR" b="1" i="1" dirty="0">
                <a:latin typeface="Times New Roman" pitchFamily="18" charset="0"/>
                <a:cs typeface="Times New Roman" pitchFamily="18" charset="0"/>
              </a:rPr>
              <a:t>claire</a:t>
            </a:r>
            <a:r>
              <a:rPr lang="fr-FR" dirty="0">
                <a:latin typeface="Times New Roman" pitchFamily="18" charset="0"/>
                <a:cs typeface="Times New Roman" pitchFamily="18" charset="0"/>
              </a:rPr>
              <a:t> </a:t>
            </a:r>
            <a:r>
              <a:rPr lang="fr-FR" b="1" i="1" dirty="0">
                <a:latin typeface="Times New Roman" pitchFamily="18" charset="0"/>
                <a:cs typeface="Times New Roman" pitchFamily="18" charset="0"/>
              </a:rPr>
              <a:t>simple</a:t>
            </a:r>
            <a:r>
              <a:rPr lang="fr-FR" dirty="0">
                <a:latin typeface="Times New Roman" pitchFamily="18" charset="0"/>
                <a:cs typeface="Times New Roman" pitchFamily="18" charset="0"/>
              </a:rPr>
              <a:t> et </a:t>
            </a:r>
            <a:r>
              <a:rPr lang="fr-FR" b="1" i="1" dirty="0">
                <a:latin typeface="Times New Roman" pitchFamily="18" charset="0"/>
                <a:cs typeface="Times New Roman" pitchFamily="18" charset="0"/>
              </a:rPr>
              <a:t>précise</a:t>
            </a:r>
            <a:r>
              <a:rPr lang="fr-FR" dirty="0">
                <a:latin typeface="Times New Roman" pitchFamily="18" charset="0"/>
                <a:cs typeface="Times New Roman" pitchFamily="18" charset="0"/>
              </a:rPr>
              <a:t>, on conseille aux chercheurs d’éviter les sujets </a:t>
            </a:r>
            <a:r>
              <a:rPr lang="fr-FR" i="1" dirty="0">
                <a:latin typeface="Times New Roman" pitchFamily="18" charset="0"/>
                <a:cs typeface="Times New Roman" pitchFamily="18" charset="0"/>
              </a:rPr>
              <a:t>mal-formulés</a:t>
            </a:r>
            <a:r>
              <a:rPr lang="fr-FR" dirty="0">
                <a:latin typeface="Times New Roman" pitchFamily="18" charset="0"/>
                <a:cs typeface="Times New Roman" pitchFamily="18" charset="0"/>
              </a:rPr>
              <a:t>, </a:t>
            </a:r>
            <a:r>
              <a:rPr lang="fr-FR" i="1" dirty="0">
                <a:latin typeface="Times New Roman" pitchFamily="18" charset="0"/>
                <a:cs typeface="Times New Roman" pitchFamily="18" charset="0"/>
              </a:rPr>
              <a:t>trop </a:t>
            </a:r>
            <a:r>
              <a:rPr lang="fr-FR" i="1" dirty="0" smtClean="0">
                <a:latin typeface="Times New Roman" pitchFamily="18" charset="0"/>
                <a:cs typeface="Times New Roman" pitchFamily="18" charset="0"/>
              </a:rPr>
              <a:t>longs</a:t>
            </a:r>
            <a:r>
              <a:rPr lang="fr-FR" dirty="0" smtClean="0">
                <a:latin typeface="Times New Roman" pitchFamily="18" charset="0"/>
                <a:cs typeface="Times New Roman" pitchFamily="18" charset="0"/>
              </a:rPr>
              <a:t>, </a:t>
            </a:r>
            <a:r>
              <a:rPr lang="fr-FR" dirty="0">
                <a:latin typeface="Times New Roman" pitchFamily="18" charset="0"/>
                <a:cs typeface="Times New Roman" pitchFamily="18" charset="0"/>
              </a:rPr>
              <a:t>et </a:t>
            </a:r>
            <a:r>
              <a:rPr lang="fr-FR" i="1" dirty="0" smtClean="0">
                <a:latin typeface="Times New Roman" pitchFamily="18" charset="0"/>
                <a:cs typeface="Times New Roman" pitchFamily="18" charset="0"/>
              </a:rPr>
              <a:t>ambigus</a:t>
            </a:r>
            <a:r>
              <a:rPr lang="fr-FR" dirty="0" smtClean="0">
                <a:latin typeface="Times New Roman" pitchFamily="18" charset="0"/>
                <a:cs typeface="Times New Roman" pitchFamily="18" charset="0"/>
              </a:rPr>
              <a:t>.</a:t>
            </a:r>
          </a:p>
          <a:p>
            <a:pPr algn="just"/>
            <a:r>
              <a:rPr lang="fr-FR" b="1" dirty="0" smtClean="0">
                <a:latin typeface="Times New Roman" pitchFamily="18" charset="0"/>
                <a:cs typeface="Times New Roman" pitchFamily="18" charset="0"/>
              </a:rPr>
              <a:t>Exemple d’un sujet mal-formulé</a:t>
            </a:r>
            <a:r>
              <a:rPr lang="fr-FR" dirty="0" smtClean="0">
                <a:latin typeface="Times New Roman" pitchFamily="18" charset="0"/>
                <a:cs typeface="Times New Roman" pitchFamily="18" charset="0"/>
              </a:rPr>
              <a:t>: </a:t>
            </a:r>
          </a:p>
          <a:p>
            <a:pPr algn="just">
              <a:buNone/>
            </a:pPr>
            <a:r>
              <a:rPr lang="fr-FR" dirty="0" smtClean="0">
                <a:latin typeface="Times New Roman" pitchFamily="18" charset="0"/>
                <a:cs typeface="Times New Roman" pitchFamily="18" charset="0"/>
              </a:rPr>
              <a:t>	« étude des langues que les locuteurs algériens utilisent, notamment dans la wilaya de Mila »</a:t>
            </a:r>
          </a:p>
          <a:p>
            <a:endParaRPr lang="fr-FR" dirty="0"/>
          </a:p>
        </p:txBody>
      </p:sp>
      <p:sp>
        <p:nvSpPr>
          <p:cNvPr id="4" name="Rectangle 3"/>
          <p:cNvSpPr/>
          <p:nvPr/>
        </p:nvSpPr>
        <p:spPr>
          <a:xfrm>
            <a:off x="251520" y="3573016"/>
            <a:ext cx="8572560" cy="2677656"/>
          </a:xfrm>
          <a:prstGeom prst="rect">
            <a:avLst/>
          </a:prstGeom>
        </p:spPr>
        <p:txBody>
          <a:bodyPr wrap="square">
            <a:spAutoFit/>
          </a:bodyPr>
          <a:lstStyle/>
          <a:p>
            <a:pPr algn="just">
              <a:buFont typeface="Arial" pitchFamily="34" charset="0"/>
              <a:buChar char="•"/>
            </a:pPr>
            <a:r>
              <a:rPr lang="fr-FR" sz="2800" dirty="0" smtClean="0">
                <a:latin typeface="Times New Roman" pitchFamily="18" charset="0"/>
                <a:cs typeface="Times New Roman" pitchFamily="18" charset="0"/>
              </a:rPr>
              <a:t> Un bon sujet est formulé le plus souvent en une ou deux phrases </a:t>
            </a:r>
            <a:r>
              <a:rPr lang="fr-FR" sz="2800" b="1" dirty="0" smtClean="0">
                <a:latin typeface="Times New Roman" pitchFamily="18" charset="0"/>
                <a:cs typeface="Times New Roman" pitchFamily="18" charset="0"/>
              </a:rPr>
              <a:t>déclaratives</a:t>
            </a:r>
            <a:r>
              <a:rPr lang="fr-FR" sz="2800" dirty="0" smtClean="0">
                <a:latin typeface="Times New Roman" pitchFamily="18" charset="0"/>
                <a:cs typeface="Times New Roman" pitchFamily="18" charset="0"/>
              </a:rPr>
              <a:t> de manière à représenter </a:t>
            </a:r>
            <a:r>
              <a:rPr lang="fr-FR" sz="2800" b="1" dirty="0" smtClean="0">
                <a:latin typeface="Times New Roman" pitchFamily="18" charset="0"/>
                <a:cs typeface="Times New Roman" pitchFamily="18" charset="0"/>
              </a:rPr>
              <a:t>explicitement</a:t>
            </a:r>
            <a:r>
              <a:rPr lang="fr-FR" sz="2800" dirty="0" smtClean="0">
                <a:latin typeface="Times New Roman" pitchFamily="18" charset="0"/>
                <a:cs typeface="Times New Roman" pitchFamily="18" charset="0"/>
              </a:rPr>
              <a:t> et </a:t>
            </a:r>
            <a:r>
              <a:rPr lang="fr-FR" sz="2800" b="1" dirty="0" smtClean="0">
                <a:latin typeface="Times New Roman" pitchFamily="18" charset="0"/>
                <a:cs typeface="Times New Roman" pitchFamily="18" charset="0"/>
              </a:rPr>
              <a:t>intelligemment</a:t>
            </a:r>
            <a:r>
              <a:rPr lang="fr-FR" sz="2800" dirty="0" smtClean="0">
                <a:latin typeface="Times New Roman" pitchFamily="18" charset="0"/>
                <a:cs typeface="Times New Roman" pitchFamily="18" charset="0"/>
              </a:rPr>
              <a:t>  son </a:t>
            </a:r>
            <a:r>
              <a:rPr lang="fr-FR" sz="2800" b="1" dirty="0" smtClean="0">
                <a:latin typeface="Times New Roman" pitchFamily="18" charset="0"/>
                <a:cs typeface="Times New Roman" pitchFamily="18" charset="0"/>
              </a:rPr>
              <a:t>contenu</a:t>
            </a:r>
            <a:r>
              <a:rPr lang="fr-FR" sz="2800" dirty="0" smtClean="0">
                <a:latin typeface="Times New Roman" pitchFamily="18" charset="0"/>
                <a:cs typeface="Times New Roman" pitchFamily="18" charset="0"/>
              </a:rPr>
              <a:t>.</a:t>
            </a:r>
          </a:p>
          <a:p>
            <a:pPr algn="just"/>
            <a:r>
              <a:rPr lang="fr-FR" sz="2800" b="1" dirty="0" smtClean="0">
                <a:latin typeface="Times New Roman" pitchFamily="18" charset="0"/>
                <a:cs typeface="Times New Roman" pitchFamily="18" charset="0"/>
              </a:rPr>
              <a:t>Exemple</a:t>
            </a:r>
            <a:r>
              <a:rPr lang="fr-FR" sz="2800" dirty="0" smtClean="0">
                <a:latin typeface="Times New Roman" pitchFamily="18" charset="0"/>
                <a:cs typeface="Times New Roman" pitchFamily="18" charset="0"/>
              </a:rPr>
              <a:t> :</a:t>
            </a:r>
          </a:p>
          <a:p>
            <a:pPr algn="just"/>
            <a:r>
              <a:rPr lang="fr-FR" sz="2800" dirty="0" smtClean="0">
                <a:latin typeface="Times New Roman" pitchFamily="18" charset="0"/>
                <a:cs typeface="Times New Roman" pitchFamily="18" charset="0"/>
              </a:rPr>
              <a:t>- Les pratiques langagières </a:t>
            </a:r>
            <a:r>
              <a:rPr lang="fr-FR" sz="2800" dirty="0" err="1" smtClean="0">
                <a:latin typeface="Times New Roman" pitchFamily="18" charset="0"/>
                <a:cs typeface="Times New Roman" pitchFamily="18" charset="0"/>
              </a:rPr>
              <a:t>milévienne</a:t>
            </a:r>
            <a:r>
              <a:rPr lang="fr-FR" sz="2800" dirty="0" smtClean="0">
                <a:latin typeface="Times New Roman" pitchFamily="18" charset="0"/>
                <a:cs typeface="Times New Roman" pitchFamily="18" charset="0"/>
              </a:rPr>
              <a:t>.</a:t>
            </a:r>
          </a:p>
          <a:p>
            <a:pPr algn="just"/>
            <a:r>
              <a:rPr lang="fr-FR" sz="2800" dirty="0" smtClean="0">
                <a:latin typeface="Times New Roman" pitchFamily="18" charset="0"/>
                <a:cs typeface="Times New Roman" pitchFamily="18" charset="0"/>
              </a:rPr>
              <a:t>- Les pratiques langagière chez les locuteurs </a:t>
            </a:r>
            <a:r>
              <a:rPr lang="fr-FR" sz="2800" dirty="0" err="1" smtClean="0">
                <a:latin typeface="Times New Roman" pitchFamily="18" charset="0"/>
                <a:cs typeface="Times New Roman" pitchFamily="18" charset="0"/>
              </a:rPr>
              <a:t>miléviens</a:t>
            </a:r>
            <a:r>
              <a:rPr lang="fr-FR" sz="2800" dirty="0" smtClean="0">
                <a:latin typeface="Times New Roman" pitchFamily="18" charset="0"/>
                <a:cs typeface="Times New Roman" pitchFamily="18" charset="0"/>
              </a:rPr>
              <a:t>  </a:t>
            </a:r>
            <a:endParaRPr lang="fr-FR" sz="2800" dirty="0">
              <a:latin typeface="Times New Roman" pitchFamily="18" charset="0"/>
              <a:cs typeface="Times New Roman" pitchFamily="18" charset="0"/>
            </a:endParaRPr>
          </a:p>
        </p:txBody>
      </p:sp>
    </p:spTree>
    <p:extLst>
      <p:ext uri="{BB962C8B-B14F-4D97-AF65-F5344CB8AC3E}">
        <p14:creationId xmlns:p14="http://schemas.microsoft.com/office/powerpoint/2010/main" val="2107429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3"/>
          </p:nvPr>
        </p:nvSpPr>
        <p:spPr>
          <a:xfrm>
            <a:off x="357158" y="214290"/>
            <a:ext cx="8372476" cy="1928826"/>
          </a:xfrm>
        </p:spPr>
        <p:txBody>
          <a:bodyPr>
            <a:noAutofit/>
          </a:bodyPr>
          <a:lstStyle/>
          <a:p>
            <a:pPr algn="just">
              <a:buFont typeface="Wingdings" pitchFamily="2" charset="2"/>
              <a:buChar char="q"/>
            </a:pPr>
            <a:r>
              <a:rPr lang="fr-FR" sz="2400" b="1" dirty="0" smtClean="0">
                <a:latin typeface="Times New Roman" pitchFamily="18" charset="0"/>
                <a:cs typeface="Times New Roman" pitchFamily="18" charset="0"/>
              </a:rPr>
              <a:t>Les titres descriptifs</a:t>
            </a:r>
            <a:endParaRPr lang="fr-FR" sz="2400" dirty="0" smtClean="0">
              <a:latin typeface="Times New Roman" pitchFamily="18" charset="0"/>
              <a:cs typeface="Times New Roman" pitchFamily="18" charset="0"/>
            </a:endParaRPr>
          </a:p>
          <a:p>
            <a:pPr algn="just">
              <a:buNone/>
            </a:pPr>
            <a:r>
              <a:rPr lang="fr-FR" sz="2400" dirty="0" smtClean="0">
                <a:latin typeface="Times New Roman" pitchFamily="18" charset="0"/>
                <a:cs typeface="Times New Roman" pitchFamily="18" charset="0"/>
              </a:rPr>
              <a:t>	Indiquent les phénomènes, les objets de recherche, mais </a:t>
            </a:r>
            <a:r>
              <a:rPr lang="fr-FR" sz="2400" u="sng" dirty="0" smtClean="0">
                <a:latin typeface="Times New Roman" pitchFamily="18" charset="0"/>
                <a:cs typeface="Times New Roman" pitchFamily="18" charset="0"/>
              </a:rPr>
              <a:t>aucune</a:t>
            </a:r>
            <a:r>
              <a:rPr lang="fr-FR" sz="2400" dirty="0" smtClean="0">
                <a:latin typeface="Times New Roman" pitchFamily="18" charset="0"/>
                <a:cs typeface="Times New Roman" pitchFamily="18" charset="0"/>
              </a:rPr>
              <a:t> information sur la </a:t>
            </a:r>
            <a:r>
              <a:rPr lang="fr-FR" sz="2400" u="sng" dirty="0" smtClean="0">
                <a:latin typeface="Times New Roman" pitchFamily="18" charset="0"/>
                <a:cs typeface="Times New Roman" pitchFamily="18" charset="0"/>
              </a:rPr>
              <a:t>problématique</a:t>
            </a:r>
            <a:r>
              <a:rPr lang="fr-FR" sz="2400" dirty="0" smtClean="0">
                <a:latin typeface="Times New Roman" pitchFamily="18" charset="0"/>
                <a:cs typeface="Times New Roman" pitchFamily="18" charset="0"/>
              </a:rPr>
              <a:t> , ni sur les </a:t>
            </a:r>
            <a:r>
              <a:rPr lang="fr-FR" sz="2400" b="1" dirty="0" smtClean="0">
                <a:latin typeface="Times New Roman" pitchFamily="18" charset="0"/>
                <a:cs typeface="Times New Roman" pitchFamily="18" charset="0"/>
              </a:rPr>
              <a:t>résultats d’analyse </a:t>
            </a:r>
            <a:r>
              <a:rPr lang="fr-FR" sz="2400" dirty="0" smtClean="0">
                <a:latin typeface="Times New Roman" pitchFamily="18" charset="0"/>
                <a:cs typeface="Times New Roman" pitchFamily="18" charset="0"/>
              </a:rPr>
              <a:t>(cela se fait beaucoup en droit ou en  histoire).</a:t>
            </a:r>
          </a:p>
          <a:p>
            <a:pPr algn="ctr">
              <a:buNone/>
            </a:pPr>
            <a:r>
              <a:rPr lang="fr-FR" sz="2400" i="1" dirty="0" smtClean="0">
                <a:latin typeface="Times New Roman" pitchFamily="18" charset="0"/>
                <a:cs typeface="Times New Roman" pitchFamily="18" charset="0"/>
              </a:rPr>
              <a:t>	</a:t>
            </a:r>
            <a:r>
              <a:rPr lang="fr-FR" sz="2400" i="1" dirty="0" smtClean="0">
                <a:solidFill>
                  <a:srgbClr val="C00000"/>
                </a:solidFill>
                <a:latin typeface="Times New Roman" pitchFamily="18" charset="0"/>
                <a:cs typeface="Times New Roman" pitchFamily="18" charset="0"/>
              </a:rPr>
              <a:t>« Les compétences scripturales chez les jeunes internautes à l’ère du numérique ».</a:t>
            </a:r>
          </a:p>
        </p:txBody>
      </p:sp>
      <p:sp>
        <p:nvSpPr>
          <p:cNvPr id="4" name="Rectangle 3"/>
          <p:cNvSpPr/>
          <p:nvPr/>
        </p:nvSpPr>
        <p:spPr>
          <a:xfrm>
            <a:off x="357158" y="2857496"/>
            <a:ext cx="8358246" cy="1569660"/>
          </a:xfrm>
          <a:prstGeom prst="rect">
            <a:avLst/>
          </a:prstGeom>
        </p:spPr>
        <p:txBody>
          <a:bodyPr wrap="square">
            <a:spAutoFit/>
          </a:bodyPr>
          <a:lstStyle/>
          <a:p>
            <a:pPr algn="just">
              <a:buFont typeface="Wingdings" pitchFamily="2" charset="2"/>
              <a:buChar char="q"/>
            </a:pPr>
            <a:r>
              <a:rPr lang="fr-FR" sz="2400" b="1" dirty="0" smtClean="0">
                <a:latin typeface="Times New Roman" pitchFamily="18" charset="0"/>
                <a:cs typeface="Times New Roman" pitchFamily="18" charset="0"/>
              </a:rPr>
              <a:t> Les titres de mémoire qui précisent la problématique</a:t>
            </a:r>
            <a:endParaRPr lang="fr-FR" sz="2400" dirty="0" smtClean="0">
              <a:latin typeface="Times New Roman" pitchFamily="18" charset="0"/>
              <a:cs typeface="Times New Roman" pitchFamily="18" charset="0"/>
            </a:endParaRPr>
          </a:p>
          <a:p>
            <a:pPr algn="just"/>
            <a:r>
              <a:rPr lang="fr-FR" sz="2400" dirty="0" smtClean="0">
                <a:latin typeface="Times New Roman" pitchFamily="18" charset="0"/>
                <a:cs typeface="Times New Roman" pitchFamily="18" charset="0"/>
              </a:rPr>
              <a:t>Ils sont formulés sous forme de question en lien avec votre </a:t>
            </a:r>
            <a:r>
              <a:rPr lang="fr-FR" sz="2400" b="1" dirty="0" smtClean="0">
                <a:latin typeface="Times New Roman" pitchFamily="18" charset="0"/>
                <a:cs typeface="Times New Roman" pitchFamily="18" charset="0"/>
              </a:rPr>
              <a:t> problématique</a:t>
            </a:r>
            <a:r>
              <a:rPr lang="fr-FR" sz="2400" dirty="0" smtClean="0">
                <a:latin typeface="Times New Roman" pitchFamily="18" charset="0"/>
                <a:cs typeface="Times New Roman" pitchFamily="18" charset="0"/>
              </a:rPr>
              <a:t>.</a:t>
            </a:r>
          </a:p>
          <a:p>
            <a:pPr algn="just">
              <a:buNone/>
            </a:pPr>
            <a:r>
              <a:rPr lang="fr-FR" sz="2400" i="1" dirty="0" smtClean="0">
                <a:latin typeface="Times New Roman" pitchFamily="18" charset="0"/>
                <a:cs typeface="Times New Roman" pitchFamily="18" charset="0"/>
              </a:rPr>
              <a:t>	</a:t>
            </a:r>
            <a:r>
              <a:rPr lang="fr-FR" sz="2400" i="1" dirty="0" smtClean="0">
                <a:solidFill>
                  <a:srgbClr val="C00000"/>
                </a:solidFill>
                <a:latin typeface="Times New Roman" pitchFamily="18" charset="0"/>
                <a:cs typeface="Times New Roman" pitchFamily="18" charset="0"/>
              </a:rPr>
              <a:t>« L’écriture électronique : quel impact sur la langue</a:t>
            </a:r>
            <a:r>
              <a:rPr lang="fr-FR" sz="2400" b="1" i="1" dirty="0" smtClean="0">
                <a:solidFill>
                  <a:srgbClr val="C00000"/>
                </a:solidFill>
                <a:latin typeface="Times New Roman" pitchFamily="18" charset="0"/>
                <a:cs typeface="Times New Roman" pitchFamily="18" charset="0"/>
              </a:rPr>
              <a:t>?</a:t>
            </a:r>
            <a:r>
              <a:rPr lang="fr-FR" sz="2400" i="1" dirty="0" smtClean="0">
                <a:solidFill>
                  <a:srgbClr val="C00000"/>
                </a:solidFill>
                <a:latin typeface="Times New Roman" pitchFamily="18" charset="0"/>
                <a:cs typeface="Times New Roman" pitchFamily="18" charset="0"/>
              </a:rPr>
              <a:t> ».</a:t>
            </a:r>
          </a:p>
        </p:txBody>
      </p:sp>
      <p:sp>
        <p:nvSpPr>
          <p:cNvPr id="5" name="Rectangle 4"/>
          <p:cNvSpPr/>
          <p:nvPr/>
        </p:nvSpPr>
        <p:spPr>
          <a:xfrm>
            <a:off x="285720" y="4786322"/>
            <a:ext cx="8501122" cy="1938992"/>
          </a:xfrm>
          <a:prstGeom prst="rect">
            <a:avLst/>
          </a:prstGeom>
        </p:spPr>
        <p:txBody>
          <a:bodyPr wrap="square">
            <a:spAutoFit/>
          </a:bodyPr>
          <a:lstStyle/>
          <a:p>
            <a:pPr algn="just">
              <a:buFont typeface="Wingdings" pitchFamily="2" charset="2"/>
              <a:buChar char="q"/>
            </a:pPr>
            <a:r>
              <a:rPr lang="fr-FR" sz="2400" b="1" dirty="0" smtClean="0">
                <a:latin typeface="Times New Roman" pitchFamily="18" charset="0"/>
                <a:cs typeface="Times New Roman" pitchFamily="18" charset="0"/>
              </a:rPr>
              <a:t>Les titres affirmatifs</a:t>
            </a:r>
            <a:endParaRPr lang="fr-FR" sz="2400" dirty="0" smtClean="0">
              <a:latin typeface="Times New Roman" pitchFamily="18" charset="0"/>
              <a:cs typeface="Times New Roman" pitchFamily="18" charset="0"/>
            </a:endParaRPr>
          </a:p>
          <a:p>
            <a:pPr algn="just"/>
            <a:r>
              <a:rPr lang="fr-FR" sz="2400" dirty="0" smtClean="0">
                <a:latin typeface="Times New Roman" pitchFamily="18" charset="0"/>
                <a:cs typeface="Times New Roman" pitchFamily="18" charset="0"/>
              </a:rPr>
              <a:t>Ils énoncent à l’avance le résultat de l’étude . Vous prenez alors position directement dans le titre du mémoire</a:t>
            </a:r>
          </a:p>
          <a:p>
            <a:pPr algn="ctr">
              <a:buNone/>
            </a:pPr>
            <a:r>
              <a:rPr lang="fr-FR" sz="2400" dirty="0" smtClean="0">
                <a:solidFill>
                  <a:srgbClr val="C00000"/>
                </a:solidFill>
                <a:latin typeface="Times New Roman" pitchFamily="18" charset="0"/>
                <a:cs typeface="Times New Roman" pitchFamily="18" charset="0"/>
              </a:rPr>
              <a:t>«L’impact </a:t>
            </a:r>
            <a:r>
              <a:rPr lang="fr-FR" sz="2400" b="1" u="sng" dirty="0" smtClean="0">
                <a:solidFill>
                  <a:srgbClr val="FF0000"/>
                </a:solidFill>
                <a:latin typeface="Times New Roman" pitchFamily="18" charset="0"/>
                <a:cs typeface="Times New Roman" pitchFamily="18" charset="0"/>
              </a:rPr>
              <a:t>négatif</a:t>
            </a:r>
            <a:r>
              <a:rPr lang="fr-FR" sz="2400" dirty="0" smtClean="0">
                <a:solidFill>
                  <a:srgbClr val="C00000"/>
                </a:solidFill>
                <a:latin typeface="Times New Roman" pitchFamily="18" charset="0"/>
                <a:cs typeface="Times New Roman" pitchFamily="18" charset="0"/>
              </a:rPr>
              <a:t> de l’écriture électronique sur la qualité d’écriture des adolescents ».</a:t>
            </a:r>
          </a:p>
        </p:txBody>
      </p:sp>
    </p:spTree>
    <p:extLst>
      <p:ext uri="{BB962C8B-B14F-4D97-AF65-F5344CB8AC3E}">
        <p14:creationId xmlns:p14="http://schemas.microsoft.com/office/powerpoint/2010/main" val="2037929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heckerboard(across)">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457200" y="274638"/>
            <a:ext cx="8229600" cy="725470"/>
          </a:xfrm>
        </p:spPr>
        <p:txBody>
          <a:bodyPr>
            <a:normAutofit fontScale="90000"/>
          </a:bodyPr>
          <a:lstStyle/>
          <a:p>
            <a:r>
              <a:rPr lang="fr-FR" b="1" dirty="0" smtClean="0">
                <a:latin typeface="Times New Roman" pitchFamily="18" charset="0"/>
                <a:cs typeface="Times New Roman" pitchFamily="18" charset="0"/>
              </a:rPr>
              <a:t>La recherche documentaire :</a:t>
            </a:r>
            <a:r>
              <a:rPr lang="fr-FR" dirty="0" smtClean="0">
                <a:latin typeface="Times New Roman" pitchFamily="18" charset="0"/>
                <a:cs typeface="Times New Roman" pitchFamily="18" charset="0"/>
              </a:rPr>
              <a:t/>
            </a:r>
            <a:br>
              <a:rPr lang="fr-FR" dirty="0" smtClean="0">
                <a:latin typeface="Times New Roman" pitchFamily="18" charset="0"/>
                <a:cs typeface="Times New Roman" pitchFamily="18" charset="0"/>
              </a:rPr>
            </a:br>
            <a:endParaRPr lang="fr-FR" dirty="0">
              <a:latin typeface="Times New Roman" pitchFamily="18" charset="0"/>
              <a:cs typeface="Times New Roman" pitchFamily="18" charset="0"/>
            </a:endParaRPr>
          </a:p>
        </p:txBody>
      </p:sp>
      <p:sp>
        <p:nvSpPr>
          <p:cNvPr id="5" name="Rectangle 4"/>
          <p:cNvSpPr/>
          <p:nvPr/>
        </p:nvSpPr>
        <p:spPr>
          <a:xfrm>
            <a:off x="0" y="785794"/>
            <a:ext cx="8929718" cy="1815882"/>
          </a:xfrm>
          <a:prstGeom prst="rect">
            <a:avLst/>
          </a:prstGeom>
        </p:spPr>
        <p:txBody>
          <a:bodyPr wrap="square">
            <a:spAutoFit/>
          </a:bodyPr>
          <a:lstStyle/>
          <a:p>
            <a:pPr algn="just">
              <a:buFont typeface="Wingdings" pitchFamily="2" charset="2"/>
              <a:buChar char="§"/>
            </a:pPr>
            <a:r>
              <a:rPr lang="fr-FR" sz="2800" dirty="0" smtClean="0">
                <a:latin typeface="Times New Roman" pitchFamily="18" charset="0"/>
                <a:cs typeface="Times New Roman" pitchFamily="18" charset="0"/>
              </a:rPr>
              <a:t> La recherche documentaire est une démarche importante dans un travail scientifique. Elle consiste à identifier, collecter et traiter des informations sur un sujet donné, en s’appuyant sur des sources fiables . </a:t>
            </a:r>
          </a:p>
        </p:txBody>
      </p:sp>
      <p:sp>
        <p:nvSpPr>
          <p:cNvPr id="6" name="Rectangle 5"/>
          <p:cNvSpPr/>
          <p:nvPr/>
        </p:nvSpPr>
        <p:spPr>
          <a:xfrm>
            <a:off x="0" y="3000372"/>
            <a:ext cx="9144000" cy="3046988"/>
          </a:xfrm>
          <a:prstGeom prst="rect">
            <a:avLst/>
          </a:prstGeom>
        </p:spPr>
        <p:txBody>
          <a:bodyPr wrap="square">
            <a:spAutoFit/>
          </a:bodyPr>
          <a:lstStyle/>
          <a:p>
            <a:pPr algn="just">
              <a:buFont typeface="Wingdings" pitchFamily="2" charset="2"/>
              <a:buChar char="§"/>
            </a:pPr>
            <a:r>
              <a:rPr lang="fr-FR" sz="2400" dirty="0" smtClean="0">
                <a:latin typeface="Times New Roman" pitchFamily="18" charset="0"/>
                <a:cs typeface="Times New Roman" pitchFamily="18" charset="0"/>
              </a:rPr>
              <a:t> Après avoir délimité le sujet de recherche et défini les objectifs , il faut choisir les meilleures sources d'information pour effectuer la recherche documentaire. </a:t>
            </a:r>
          </a:p>
          <a:p>
            <a:pPr algn="just">
              <a:buFont typeface="Wingdings" pitchFamily="2" charset="2"/>
              <a:buChar char="§"/>
            </a:pPr>
            <a:r>
              <a:rPr lang="fr-FR" sz="2400" dirty="0" smtClean="0">
                <a:latin typeface="Times New Roman" pitchFamily="18" charset="0"/>
                <a:cs typeface="Times New Roman" pitchFamily="18" charset="0"/>
              </a:rPr>
              <a:t>Au niveau de cette phase le chercheur doit : </a:t>
            </a:r>
          </a:p>
          <a:p>
            <a:pPr algn="just">
              <a:buFont typeface="Wingdings" pitchFamily="2" charset="2"/>
              <a:buChar char="q"/>
            </a:pPr>
            <a:r>
              <a:rPr lang="fr-FR" sz="2400" dirty="0" smtClean="0">
                <a:latin typeface="Times New Roman" pitchFamily="18" charset="0"/>
                <a:cs typeface="Times New Roman" pitchFamily="18" charset="0"/>
              </a:rPr>
              <a:t> Consulter des supports de documentation : ouvrages, articles de revues, thèses, etc. </a:t>
            </a:r>
            <a:r>
              <a:rPr lang="fr-FR" sz="2400" dirty="0" smtClean="0">
                <a:solidFill>
                  <a:srgbClr val="FF0000"/>
                </a:solidFill>
                <a:latin typeface="Times New Roman" pitchFamily="18" charset="0"/>
                <a:cs typeface="Times New Roman" pitchFamily="18" charset="0"/>
              </a:rPr>
              <a:t>( Consultez le groupe </a:t>
            </a:r>
            <a:r>
              <a:rPr lang="fr-FR" sz="2400" dirty="0" err="1" smtClean="0">
                <a:solidFill>
                  <a:srgbClr val="FF0000"/>
                </a:solidFill>
                <a:latin typeface="Times New Roman" pitchFamily="18" charset="0"/>
                <a:cs typeface="Times New Roman" pitchFamily="18" charset="0"/>
              </a:rPr>
              <a:t>facebook</a:t>
            </a:r>
            <a:r>
              <a:rPr lang="fr-FR" sz="2400" dirty="0" smtClean="0">
                <a:solidFill>
                  <a:srgbClr val="FF0000"/>
                </a:solidFill>
                <a:latin typeface="Times New Roman" pitchFamily="18" charset="0"/>
                <a:cs typeface="Times New Roman" pitchFamily="18" charset="0"/>
              </a:rPr>
              <a:t>  « on ne peut pas vivre sans la sociolinguistique).</a:t>
            </a:r>
          </a:p>
          <a:p>
            <a:pPr algn="just"/>
            <a:endParaRPr lang="fr-FR" sz="24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37040138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0"/>
            <a:ext cx="8856984" cy="642918"/>
          </a:xfrm>
        </p:spPr>
        <p:txBody>
          <a:bodyPr>
            <a:normAutofit fontScale="90000"/>
          </a:bodyPr>
          <a:lstStyle/>
          <a:p>
            <a:pPr algn="ctr"/>
            <a:r>
              <a:rPr lang="fr-FR" sz="3600" b="1" dirty="0" smtClean="0"/>
              <a:t>Les étapes d’une recherche documentaire</a:t>
            </a:r>
            <a:endParaRPr lang="fr-FR" sz="3600" b="1" dirty="0"/>
          </a:p>
        </p:txBody>
      </p:sp>
      <p:sp>
        <p:nvSpPr>
          <p:cNvPr id="3" name="Espace réservé du contenu 2"/>
          <p:cNvSpPr>
            <a:spLocks noGrp="1"/>
          </p:cNvSpPr>
          <p:nvPr>
            <p:ph sz="quarter" idx="13"/>
          </p:nvPr>
        </p:nvSpPr>
        <p:spPr>
          <a:xfrm>
            <a:off x="0" y="714356"/>
            <a:ext cx="9144000" cy="6143644"/>
          </a:xfrm>
        </p:spPr>
        <p:txBody>
          <a:bodyPr>
            <a:noAutofit/>
          </a:bodyPr>
          <a:lstStyle/>
          <a:p>
            <a:pPr>
              <a:buNone/>
            </a:pPr>
            <a:r>
              <a:rPr lang="fr-FR" sz="1800" dirty="0" smtClean="0">
                <a:latin typeface="Times New Roman" pitchFamily="18" charset="0"/>
                <a:cs typeface="Times New Roman" pitchFamily="18" charset="0"/>
              </a:rPr>
              <a:t>La recherche documentaire implique généralement les étapes suivantes : </a:t>
            </a:r>
          </a:p>
          <a:p>
            <a:pPr>
              <a:buNone/>
            </a:pPr>
            <a:endParaRPr lang="fr-FR" sz="1800" dirty="0" smtClean="0">
              <a:latin typeface="Times New Roman" pitchFamily="18" charset="0"/>
              <a:cs typeface="Times New Roman" pitchFamily="18" charset="0"/>
            </a:endParaRPr>
          </a:p>
          <a:p>
            <a:pPr>
              <a:buNone/>
            </a:pPr>
            <a:r>
              <a:rPr lang="fr-FR" sz="1800" dirty="0" smtClean="0">
                <a:latin typeface="Times New Roman" pitchFamily="18" charset="0"/>
                <a:cs typeface="Times New Roman" pitchFamily="18" charset="0"/>
              </a:rPr>
              <a:t>	1. Définir l'objectif : Identifiez clairement l'objectif de votre recherche documentaire. Quel est le sujet que vous souhaitez explorer ou la question à laquelle vous voulez répondre ?</a:t>
            </a:r>
          </a:p>
          <a:p>
            <a:pPr>
              <a:buNone/>
            </a:pPr>
            <a:endParaRPr lang="fr-FR" sz="1800" dirty="0" smtClean="0">
              <a:latin typeface="Times New Roman" pitchFamily="18" charset="0"/>
              <a:cs typeface="Times New Roman" pitchFamily="18" charset="0"/>
            </a:endParaRPr>
          </a:p>
          <a:p>
            <a:pPr>
              <a:buNone/>
            </a:pPr>
            <a:r>
              <a:rPr lang="fr-FR" sz="1800" dirty="0" smtClean="0">
                <a:latin typeface="Times New Roman" pitchFamily="18" charset="0"/>
                <a:cs typeface="Times New Roman" pitchFamily="18" charset="0"/>
              </a:rPr>
              <a:t>	2. Identifier les mots-clés : Sélectionnez des mots-clés pertinents liés à votre sujet. Ces mots-clés seront utilisés pour rechercher des documents. </a:t>
            </a:r>
          </a:p>
          <a:p>
            <a:pPr>
              <a:buNone/>
            </a:pPr>
            <a:endParaRPr lang="fr-FR" sz="1800" dirty="0" smtClean="0">
              <a:latin typeface="Times New Roman" pitchFamily="18" charset="0"/>
              <a:cs typeface="Times New Roman" pitchFamily="18" charset="0"/>
            </a:endParaRPr>
          </a:p>
          <a:p>
            <a:pPr>
              <a:buNone/>
            </a:pPr>
            <a:r>
              <a:rPr lang="fr-FR" sz="1800" dirty="0" smtClean="0">
                <a:latin typeface="Times New Roman" pitchFamily="18" charset="0"/>
                <a:cs typeface="Times New Roman" pitchFamily="18" charset="0"/>
              </a:rPr>
              <a:t>	3. Rechercher des sources : Utilisez des bibliothèques, des bases de données en ligne, des moteurs de recherche, des catalogues, etc., pour trouver des sources documentaires telles que des livres, des articles, des rapports, des sites web, etc.</a:t>
            </a:r>
          </a:p>
          <a:p>
            <a:pPr>
              <a:buNone/>
            </a:pPr>
            <a:r>
              <a:rPr lang="fr-FR" sz="1800" dirty="0" smtClean="0">
                <a:latin typeface="Times New Roman" pitchFamily="18" charset="0"/>
                <a:cs typeface="Times New Roman" pitchFamily="18" charset="0"/>
              </a:rPr>
              <a:t> </a:t>
            </a:r>
          </a:p>
          <a:p>
            <a:pPr>
              <a:buNone/>
            </a:pPr>
            <a:r>
              <a:rPr lang="fr-FR" sz="1800" dirty="0" smtClean="0">
                <a:latin typeface="Times New Roman" pitchFamily="18" charset="0"/>
                <a:cs typeface="Times New Roman" pitchFamily="18" charset="0"/>
              </a:rPr>
              <a:t>	4. Évaluer les sources : Évaluez la qualité, la crédibilité et la pertinence des sources que vous avez trouvées. Assurez-vous qu'elles sont fiables et appropriées pour votre recherche.</a:t>
            </a:r>
          </a:p>
          <a:p>
            <a:pPr>
              <a:buNone/>
            </a:pPr>
            <a:r>
              <a:rPr lang="fr-FR" sz="1800" dirty="0" smtClean="0">
                <a:latin typeface="Times New Roman" pitchFamily="18" charset="0"/>
                <a:cs typeface="Times New Roman" pitchFamily="18" charset="0"/>
              </a:rPr>
              <a:t> </a:t>
            </a:r>
          </a:p>
          <a:p>
            <a:pPr>
              <a:buNone/>
            </a:pPr>
            <a:r>
              <a:rPr lang="fr-FR" sz="1800" dirty="0" smtClean="0">
                <a:latin typeface="Times New Roman" pitchFamily="18" charset="0"/>
                <a:cs typeface="Times New Roman" pitchFamily="18" charset="0"/>
              </a:rPr>
              <a:t>	5. Organiser l'information : Prenez des notes, résumez les informations pertinentes et organisez-les de manière à faciliter la rédaction de votre travail.</a:t>
            </a:r>
          </a:p>
          <a:p>
            <a:pPr>
              <a:buNone/>
            </a:pPr>
            <a:r>
              <a:rPr lang="fr-FR" sz="1800" dirty="0" smtClean="0">
                <a:latin typeface="Times New Roman" pitchFamily="18" charset="0"/>
                <a:cs typeface="Times New Roman" pitchFamily="18" charset="0"/>
              </a:rPr>
              <a:t> </a:t>
            </a:r>
          </a:p>
          <a:p>
            <a:pPr>
              <a:buNone/>
            </a:pPr>
            <a:endParaRPr lang="fr-FR" sz="1600" dirty="0" smtClean="0">
              <a:latin typeface="Times New Roman" pitchFamily="18" charset="0"/>
              <a:cs typeface="Times New Roman" pitchFamily="18" charset="0"/>
            </a:endParaRPr>
          </a:p>
          <a:p>
            <a:pPr>
              <a:buNone/>
            </a:pPr>
            <a:r>
              <a:rPr lang="fr-FR" sz="1600" dirty="0" smtClean="0">
                <a:latin typeface="Times New Roman" pitchFamily="18" charset="0"/>
                <a:cs typeface="Times New Roman" pitchFamily="18" charset="0"/>
              </a:rPr>
              <a:t>	</a:t>
            </a:r>
            <a:endParaRPr lang="fr-FR" sz="1600" dirty="0">
              <a:latin typeface="Times New Roman" pitchFamily="18" charset="0"/>
              <a:cs typeface="Times New Roman" pitchFamily="18" charset="0"/>
            </a:endParaRPr>
          </a:p>
        </p:txBody>
      </p:sp>
    </p:spTree>
    <p:extLst>
      <p:ext uri="{BB962C8B-B14F-4D97-AF65-F5344CB8AC3E}">
        <p14:creationId xmlns:p14="http://schemas.microsoft.com/office/powerpoint/2010/main" val="33551263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8929718" cy="846158"/>
          </a:xfrm>
        </p:spPr>
        <p:txBody>
          <a:bodyPr>
            <a:noAutofit/>
          </a:bodyPr>
          <a:lstStyle/>
          <a:p>
            <a:r>
              <a:rPr lang="fr-FR" sz="2400" b="1" dirty="0" smtClean="0">
                <a:latin typeface="Times New Roman" pitchFamily="18" charset="0"/>
                <a:cs typeface="Times New Roman" pitchFamily="18" charset="0"/>
              </a:rPr>
              <a:t>Qu’est ce qu’une recherche universitaire (mémoire ou thèse)</a:t>
            </a:r>
            <a:endParaRPr lang="fr-FR" sz="2400" dirty="0">
              <a:latin typeface="Times New Roman" pitchFamily="18" charset="0"/>
              <a:cs typeface="Times New Roman" pitchFamily="18" charset="0"/>
            </a:endParaRPr>
          </a:p>
        </p:txBody>
      </p:sp>
      <p:sp>
        <p:nvSpPr>
          <p:cNvPr id="3" name="Espace réservé du contenu 2"/>
          <p:cNvSpPr>
            <a:spLocks noGrp="1"/>
          </p:cNvSpPr>
          <p:nvPr>
            <p:ph sz="quarter" idx="13"/>
          </p:nvPr>
        </p:nvSpPr>
        <p:spPr>
          <a:xfrm>
            <a:off x="-285784" y="928670"/>
            <a:ext cx="9429784" cy="1643073"/>
          </a:xfrm>
        </p:spPr>
        <p:txBody>
          <a:bodyPr/>
          <a:lstStyle/>
          <a:p>
            <a:pPr algn="just">
              <a:buNone/>
            </a:pPr>
            <a:r>
              <a:rPr lang="fr-FR" sz="2400" dirty="0" smtClean="0">
                <a:latin typeface="Times New Roman" pitchFamily="18" charset="0"/>
                <a:cs typeface="Times New Roman" pitchFamily="18" charset="0"/>
              </a:rPr>
              <a:t>	Une recherche universitaire est une forme de </a:t>
            </a:r>
            <a:r>
              <a:rPr lang="fr-FR" sz="2400" b="1" dirty="0" smtClean="0">
                <a:latin typeface="Times New Roman" pitchFamily="18" charset="0"/>
                <a:cs typeface="Times New Roman" pitchFamily="18" charset="0"/>
              </a:rPr>
              <a:t>dissertation</a:t>
            </a:r>
            <a:r>
              <a:rPr lang="fr-FR" sz="2400" dirty="0" smtClean="0">
                <a:latin typeface="Times New Roman" pitchFamily="18" charset="0"/>
                <a:cs typeface="Times New Roman" pitchFamily="18" charset="0"/>
              </a:rPr>
              <a:t> autour d’un </a:t>
            </a:r>
            <a:r>
              <a:rPr lang="fr-FR" sz="2400" b="1" dirty="0" smtClean="0">
                <a:latin typeface="Times New Roman" pitchFamily="18" charset="0"/>
                <a:cs typeface="Times New Roman" pitchFamily="18" charset="0"/>
              </a:rPr>
              <a:t>sujet</a:t>
            </a:r>
            <a:r>
              <a:rPr lang="fr-FR" sz="2400" dirty="0" smtClean="0">
                <a:latin typeface="Times New Roman" pitchFamily="18" charset="0"/>
                <a:cs typeface="Times New Roman" pitchFamily="18" charset="0"/>
              </a:rPr>
              <a:t> que le chercheur prépare dans une </a:t>
            </a:r>
            <a:r>
              <a:rPr lang="fr-FR" sz="2400" b="1" dirty="0" smtClean="0">
                <a:latin typeface="Times New Roman" pitchFamily="18" charset="0"/>
                <a:cs typeface="Times New Roman" pitchFamily="18" charset="0"/>
              </a:rPr>
              <a:t>échéance</a:t>
            </a:r>
            <a:r>
              <a:rPr lang="fr-FR" sz="2400" dirty="0" smtClean="0">
                <a:latin typeface="Times New Roman" pitchFamily="18" charset="0"/>
                <a:cs typeface="Times New Roman" pitchFamily="18" charset="0"/>
              </a:rPr>
              <a:t> déterminée, dans le cadre d’une formation officielle dans le but d’obtenir </a:t>
            </a:r>
            <a:r>
              <a:rPr lang="fr-FR" sz="2400" b="1" dirty="0" smtClean="0">
                <a:latin typeface="Times New Roman" pitchFamily="18" charset="0"/>
                <a:cs typeface="Times New Roman" pitchFamily="18" charset="0"/>
              </a:rPr>
              <a:t>un diplôme supérieur</a:t>
            </a:r>
          </a:p>
          <a:p>
            <a:endParaRPr lang="fr-FR" b="1" dirty="0"/>
          </a:p>
        </p:txBody>
      </p:sp>
      <p:sp>
        <p:nvSpPr>
          <p:cNvPr id="4" name="Rectangle 3"/>
          <p:cNvSpPr/>
          <p:nvPr/>
        </p:nvSpPr>
        <p:spPr>
          <a:xfrm>
            <a:off x="0" y="2857496"/>
            <a:ext cx="9144000" cy="1569660"/>
          </a:xfrm>
          <a:prstGeom prst="rect">
            <a:avLst/>
          </a:prstGeom>
        </p:spPr>
        <p:txBody>
          <a:bodyPr wrap="square">
            <a:spAutoFit/>
          </a:bodyPr>
          <a:lstStyle/>
          <a:p>
            <a:pPr algn="just"/>
            <a:r>
              <a:rPr lang="fr-FR" sz="2400" dirty="0" smtClean="0">
                <a:latin typeface="Times New Roman" pitchFamily="18" charset="0"/>
                <a:cs typeface="Times New Roman" pitchFamily="18" charset="0"/>
              </a:rPr>
              <a:t>Le travail est accompli selon des normes universitaires bien définies suivant une méthode de recherche claire, sous la direction d’un directeur de thèse (encadrant, promoteur) connaissant suffisamment le domaine de recherche.</a:t>
            </a:r>
            <a:endParaRPr lang="fr-FR" sz="2400" dirty="0">
              <a:latin typeface="Times New Roman" pitchFamily="18" charset="0"/>
              <a:cs typeface="Times New Roman" pitchFamily="18" charset="0"/>
            </a:endParaRPr>
          </a:p>
        </p:txBody>
      </p:sp>
      <p:sp>
        <p:nvSpPr>
          <p:cNvPr id="25601" name="Rectangle 1"/>
          <p:cNvSpPr>
            <a:spLocks noChangeArrowheads="1"/>
          </p:cNvSpPr>
          <p:nvPr/>
        </p:nvSpPr>
        <p:spPr bwMode="auto">
          <a:xfrm>
            <a:off x="0" y="4357694"/>
            <a:ext cx="91440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Arrivant à son terme, il doit, être soutenu devant un jury dont les membres possèdent les compétences suffisantes pour l’évaluer et apprécier sa valeur scientifique.</a:t>
            </a:r>
            <a:endParaRPr kumimoji="0" lang="fr-FR" sz="3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extLst>
      <p:ext uri="{BB962C8B-B14F-4D97-AF65-F5344CB8AC3E}">
        <p14:creationId xmlns:p14="http://schemas.microsoft.com/office/powerpoint/2010/main" val="368666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heckerboard(across)">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25601"/>
                                        </p:tgtEl>
                                        <p:attrNameLst>
                                          <p:attrName>style.visibility</p:attrName>
                                        </p:attrNameLst>
                                      </p:cBhvr>
                                      <p:to>
                                        <p:strVal val="visible"/>
                                      </p:to>
                                    </p:set>
                                    <p:animEffect transition="in" filter="checkerboard(across)">
                                      <p:cBhvr>
                                        <p:cTn id="17" dur="500"/>
                                        <p:tgtEl>
                                          <p:spTgt spid="256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25601"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463308"/>
          </a:xfrm>
          <a:prstGeom prst="rect">
            <a:avLst/>
          </a:prstGeom>
        </p:spPr>
        <p:txBody>
          <a:bodyPr wrap="square">
            <a:spAutoFit/>
          </a:bodyPr>
          <a:lstStyle/>
          <a:p>
            <a:pPr algn="just">
              <a:buFont typeface="Wingdings" pitchFamily="2" charset="2"/>
              <a:buChar char="ü"/>
            </a:pPr>
            <a:r>
              <a:rPr lang="fr-FR" dirty="0" smtClean="0">
                <a:latin typeface="Times New Roman" pitchFamily="18" charset="0"/>
                <a:cs typeface="Times New Roman" pitchFamily="18" charset="0"/>
              </a:rPr>
              <a:t>Ordonner et classer la documentation collectée.</a:t>
            </a:r>
          </a:p>
          <a:p>
            <a:pPr algn="just">
              <a:buFont typeface="Wingdings" pitchFamily="2" charset="2"/>
              <a:buChar char="ü"/>
            </a:pPr>
            <a:endParaRPr lang="fr-FR" dirty="0" smtClean="0">
              <a:latin typeface="Times New Roman" pitchFamily="18" charset="0"/>
              <a:cs typeface="Times New Roman" pitchFamily="18" charset="0"/>
            </a:endParaRPr>
          </a:p>
          <a:p>
            <a:pPr algn="just">
              <a:buFont typeface="Wingdings" pitchFamily="2" charset="2"/>
              <a:buChar char="ü"/>
            </a:pPr>
            <a:r>
              <a:rPr lang="fr-FR" dirty="0" smtClean="0">
                <a:latin typeface="Times New Roman" pitchFamily="18" charset="0"/>
                <a:cs typeface="Times New Roman" pitchFamily="18" charset="0"/>
              </a:rPr>
              <a:t>Multiplier les "explorations" des sources de première main (bibliothèques, archives publics et privés, entretiens,...).</a:t>
            </a:r>
          </a:p>
          <a:p>
            <a:pPr algn="just"/>
            <a:endParaRPr lang="fr-FR" dirty="0" smtClean="0">
              <a:latin typeface="Times New Roman" pitchFamily="18" charset="0"/>
              <a:cs typeface="Times New Roman" pitchFamily="18" charset="0"/>
            </a:endParaRPr>
          </a:p>
          <a:p>
            <a:pPr algn="just">
              <a:buFont typeface="Wingdings" pitchFamily="2" charset="2"/>
              <a:buChar char="ü"/>
            </a:pPr>
            <a:r>
              <a:rPr lang="fr-FR" dirty="0" smtClean="0">
                <a:latin typeface="Times New Roman" pitchFamily="18" charset="0"/>
                <a:cs typeface="Times New Roman" pitchFamily="18" charset="0"/>
              </a:rPr>
              <a:t>Repérez 5 à 8 livres ou articles qu’il faudrait s’en procurer, et les lire impérativement.</a:t>
            </a:r>
          </a:p>
          <a:p>
            <a:pPr algn="just"/>
            <a:endParaRPr lang="fr-FR" dirty="0" smtClean="0">
              <a:solidFill>
                <a:srgbClr val="FF0000"/>
              </a:solidFill>
              <a:latin typeface="Times New Roman" pitchFamily="18" charset="0"/>
              <a:cs typeface="Times New Roman" pitchFamily="18" charset="0"/>
            </a:endParaRPr>
          </a:p>
          <a:p>
            <a:pPr algn="just">
              <a:buFont typeface="Wingdings" pitchFamily="2" charset="2"/>
              <a:buChar char="ü"/>
            </a:pPr>
            <a:r>
              <a:rPr lang="fr-FR" dirty="0" smtClean="0">
                <a:latin typeface="Times New Roman" pitchFamily="18" charset="0"/>
                <a:cs typeface="Times New Roman" pitchFamily="18" charset="0"/>
              </a:rPr>
              <a:t>Evitez la gloutonnerie livresque et faites régulièrement des fiches de lecture. Dégager l’essentiel de l’inutile ou du secondaire.</a:t>
            </a:r>
          </a:p>
          <a:p>
            <a:pPr algn="just">
              <a:buFont typeface="Wingdings" pitchFamily="2" charset="2"/>
              <a:buChar char="ü"/>
            </a:pPr>
            <a:endParaRPr lang="fr-FR" dirty="0" smtClean="0">
              <a:latin typeface="Times New Roman" pitchFamily="18" charset="0"/>
              <a:cs typeface="Times New Roman" pitchFamily="18" charset="0"/>
            </a:endParaRPr>
          </a:p>
          <a:p>
            <a:pPr algn="just">
              <a:buFont typeface="Wingdings" pitchFamily="2" charset="2"/>
              <a:buChar char="ü"/>
            </a:pPr>
            <a:r>
              <a:rPr lang="fr-FR" dirty="0" smtClean="0">
                <a:latin typeface="Times New Roman" pitchFamily="18" charset="0"/>
                <a:cs typeface="Times New Roman" pitchFamily="18" charset="0"/>
              </a:rPr>
              <a:t>Citer les sources : Assurez-vous de citer correctement toutes les sources que vous utilisez dans votre travail en suivant un style de citation approprié (comme APA, MLA, Chicago, etc.). </a:t>
            </a:r>
            <a:r>
              <a:rPr lang="fr-FR" dirty="0">
                <a:latin typeface="Times New Roman" pitchFamily="18" charset="0"/>
                <a:cs typeface="Times New Roman" pitchFamily="18" charset="0"/>
              </a:rPr>
              <a:t>inscrire les références des documents utilisés; de façon méthodique et précise. (notamment pour les sites internet</a:t>
            </a:r>
            <a:r>
              <a:rPr lang="fr-FR" dirty="0" smtClean="0">
                <a:latin typeface="Times New Roman" pitchFamily="18" charset="0"/>
                <a:cs typeface="Times New Roman" pitchFamily="18" charset="0"/>
              </a:rPr>
              <a:t>)</a:t>
            </a:r>
          </a:p>
          <a:p>
            <a:pPr algn="just">
              <a:buFont typeface="Wingdings" pitchFamily="2" charset="2"/>
              <a:buChar char="ü"/>
            </a:pPr>
            <a:endParaRPr lang="fr-FR" dirty="0" smtClean="0">
              <a:latin typeface="Times New Roman" pitchFamily="18" charset="0"/>
              <a:cs typeface="Times New Roman" pitchFamily="18" charset="0"/>
            </a:endParaRPr>
          </a:p>
          <a:p>
            <a:pPr algn="just">
              <a:buFont typeface="Wingdings" pitchFamily="2" charset="2"/>
              <a:buChar char="ü"/>
            </a:pPr>
            <a:r>
              <a:rPr lang="fr-FR" dirty="0" smtClean="0">
                <a:latin typeface="Times New Roman" pitchFamily="18" charset="0"/>
                <a:cs typeface="Times New Roman" pitchFamily="18" charset="0"/>
              </a:rPr>
              <a:t>Repérer absolument  2 ou 3 spécialistes, personnages clés, témoins, enseignants pour les écouter, les questionner ou les consulter pour d’éventuelles  informations</a:t>
            </a:r>
            <a:r>
              <a:rPr lang="fr-FR" dirty="0" smtClean="0">
                <a:solidFill>
                  <a:srgbClr val="FF0000"/>
                </a:solidFill>
                <a:latin typeface="Times New Roman" pitchFamily="18" charset="0"/>
                <a:cs typeface="Times New Roman" pitchFamily="18" charset="0"/>
              </a:rPr>
              <a:t>…</a:t>
            </a:r>
          </a:p>
          <a:p>
            <a:pPr algn="just">
              <a:buFont typeface="Wingdings" pitchFamily="2" charset="2"/>
              <a:buChar char="ü"/>
            </a:pPr>
            <a:endParaRPr lang="fr-FR" dirty="0" smtClean="0">
              <a:solidFill>
                <a:srgbClr val="FF0000"/>
              </a:solidFill>
              <a:latin typeface="Times New Roman" pitchFamily="18" charset="0"/>
              <a:cs typeface="Times New Roman" pitchFamily="18" charset="0"/>
            </a:endParaRPr>
          </a:p>
          <a:p>
            <a:pPr lvl="0" algn="just">
              <a:buFont typeface="Wingdings" pitchFamily="2" charset="2"/>
              <a:buChar char="ü"/>
            </a:pPr>
            <a:r>
              <a:rPr lang="fr-FR" dirty="0" smtClean="0">
                <a:latin typeface="Times New Roman" pitchFamily="18" charset="0"/>
                <a:cs typeface="Times New Roman" pitchFamily="18" charset="0"/>
              </a:rPr>
              <a:t>Prendre contact également avec les sources d’information que vous allez utilisez dans la partie théorique notamment les chiffres et les statistique.</a:t>
            </a:r>
          </a:p>
          <a:p>
            <a:pPr lvl="0" algn="just">
              <a:buFont typeface="Wingdings" pitchFamily="2" charset="2"/>
              <a:buChar char="ü"/>
            </a:pPr>
            <a:endParaRPr lang="fr-FR" dirty="0" smtClean="0">
              <a:latin typeface="Times New Roman" pitchFamily="18" charset="0"/>
              <a:cs typeface="Times New Roman" pitchFamily="18" charset="0"/>
            </a:endParaRPr>
          </a:p>
          <a:p>
            <a:pPr algn="just">
              <a:buFont typeface="Wingdings" pitchFamily="2" charset="2"/>
              <a:buChar char="v"/>
            </a:pPr>
            <a:r>
              <a:rPr lang="fr-FR" dirty="0">
                <a:latin typeface="Times New Roman" pitchFamily="18" charset="0"/>
                <a:cs typeface="Times New Roman" pitchFamily="18" charset="0"/>
              </a:rPr>
              <a:t>A partir de là, on peut lire très vite un nombre élevé de documents et faire le tour de la littérature existante sur sujet en ciblant uniquement ce qui est essentiel pour la recherche </a:t>
            </a:r>
            <a:r>
              <a:rPr lang="fr-FR" dirty="0" smtClean="0">
                <a:latin typeface="Times New Roman" pitchFamily="18" charset="0"/>
                <a:cs typeface="Times New Roman" pitchFamily="18" charset="0"/>
              </a:rPr>
              <a:t>.</a:t>
            </a:r>
            <a:endParaRPr lang="fr-FR" dirty="0">
              <a:latin typeface="Times New Roman" pitchFamily="18" charset="0"/>
              <a:cs typeface="Times New Roman" pitchFamily="18" charset="0"/>
            </a:endParaRPr>
          </a:p>
        </p:txBody>
      </p:sp>
    </p:spTree>
    <p:extLst>
      <p:ext uri="{BB962C8B-B14F-4D97-AF65-F5344CB8AC3E}">
        <p14:creationId xmlns:p14="http://schemas.microsoft.com/office/powerpoint/2010/main" val="214360803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0"/>
            <a:ext cx="91440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fontAlgn="base">
              <a:spcBef>
                <a:spcPct val="0"/>
              </a:spcBef>
              <a:spcAft>
                <a:spcPct val="0"/>
              </a:spcAft>
            </a:pPr>
            <a:r>
              <a:rPr lang="fr-FR" sz="2800" b="1" dirty="0" smtClean="0">
                <a:solidFill>
                  <a:prstClr val="black"/>
                </a:solidFill>
                <a:latin typeface="Times New Roman" pitchFamily="18" charset="0"/>
                <a:ea typeface="Calibri" pitchFamily="34" charset="0"/>
                <a:cs typeface="Times New Roman" pitchFamily="18" charset="0"/>
              </a:rPr>
              <a:t>La formulation de la problématique : </a:t>
            </a:r>
            <a:endParaRPr lang="fr-FR" sz="2800" dirty="0" smtClean="0">
              <a:solidFill>
                <a:prstClr val="black"/>
              </a:solidFill>
              <a:latin typeface="Times New Roman" pitchFamily="18" charset="0"/>
              <a:ea typeface="Calibri" pitchFamily="34" charset="0"/>
              <a:cs typeface="Times New Roman" pitchFamily="18" charset="0"/>
            </a:endParaRPr>
          </a:p>
        </p:txBody>
      </p:sp>
      <p:sp>
        <p:nvSpPr>
          <p:cNvPr id="5" name="Rectangle 4"/>
          <p:cNvSpPr/>
          <p:nvPr/>
        </p:nvSpPr>
        <p:spPr>
          <a:xfrm>
            <a:off x="0" y="642918"/>
            <a:ext cx="9144000" cy="5170646"/>
          </a:xfrm>
          <a:prstGeom prst="rect">
            <a:avLst/>
          </a:prstGeom>
        </p:spPr>
        <p:txBody>
          <a:bodyPr wrap="square">
            <a:spAutoFit/>
          </a:bodyPr>
          <a:lstStyle/>
          <a:p>
            <a:pPr eaLnBrk="0" fontAlgn="base" hangingPunct="0">
              <a:spcBef>
                <a:spcPct val="0"/>
              </a:spcBef>
              <a:spcAft>
                <a:spcPct val="0"/>
              </a:spcAft>
            </a:pPr>
            <a:r>
              <a:rPr lang="fr-FR" sz="3000" dirty="0" smtClean="0">
                <a:solidFill>
                  <a:prstClr val="black"/>
                </a:solidFill>
                <a:latin typeface="Times New Roman" pitchFamily="18" charset="0"/>
                <a:ea typeface="Calibri" pitchFamily="34" charset="0"/>
                <a:cs typeface="Times New Roman" pitchFamily="18" charset="0"/>
              </a:rPr>
              <a:t>Elle est considérée comme étant une composante essentielle de la recherche, la problématique doit être rédigée de façon claire et cohérente, et le chercheur doit :</a:t>
            </a:r>
          </a:p>
          <a:p>
            <a:pPr eaLnBrk="0" fontAlgn="base" hangingPunct="0">
              <a:spcBef>
                <a:spcPct val="0"/>
              </a:spcBef>
              <a:spcAft>
                <a:spcPct val="0"/>
              </a:spcAft>
              <a:buFont typeface="Wingdings" pitchFamily="2" charset="2"/>
              <a:buChar char="Ø"/>
            </a:pPr>
            <a:r>
              <a:rPr lang="fr-FR" sz="3000" dirty="0" smtClean="0">
                <a:solidFill>
                  <a:prstClr val="black"/>
                </a:solidFill>
                <a:latin typeface="Times New Roman" pitchFamily="18" charset="0"/>
                <a:ea typeface="Calibri" pitchFamily="34" charset="0"/>
                <a:cs typeface="Times New Roman" pitchFamily="18" charset="0"/>
              </a:rPr>
              <a:t>Faire de l’état de l’art de du sujet ou de la problématique (mettre en valeur les objectifs de la recherche)</a:t>
            </a:r>
          </a:p>
          <a:p>
            <a:pPr eaLnBrk="0" fontAlgn="base" hangingPunct="0">
              <a:spcBef>
                <a:spcPct val="0"/>
              </a:spcBef>
              <a:spcAft>
                <a:spcPct val="0"/>
              </a:spcAft>
              <a:buFont typeface="Wingdings" pitchFamily="2" charset="2"/>
              <a:buChar char="Ø"/>
            </a:pPr>
            <a:r>
              <a:rPr lang="fr-FR" sz="3000" dirty="0" smtClean="0">
                <a:solidFill>
                  <a:prstClr val="black"/>
                </a:solidFill>
                <a:latin typeface="Times New Roman" pitchFamily="18" charset="0"/>
                <a:ea typeface="Calibri" pitchFamily="34" charset="0"/>
                <a:cs typeface="Times New Roman" pitchFamily="18" charset="0"/>
              </a:rPr>
              <a:t>Présenter les motivations ou les raisons du choix du sujet;</a:t>
            </a:r>
          </a:p>
          <a:p>
            <a:pPr eaLnBrk="0" fontAlgn="base" hangingPunct="0">
              <a:spcBef>
                <a:spcPct val="0"/>
              </a:spcBef>
              <a:spcAft>
                <a:spcPct val="0"/>
              </a:spcAft>
              <a:buFont typeface="Wingdings" pitchFamily="2" charset="2"/>
              <a:buChar char="Ø"/>
            </a:pPr>
            <a:r>
              <a:rPr lang="fr-FR" sz="3000" dirty="0" smtClean="0">
                <a:solidFill>
                  <a:prstClr val="black"/>
                </a:solidFill>
                <a:latin typeface="Times New Roman" pitchFamily="18" charset="0"/>
                <a:ea typeface="Calibri" pitchFamily="34" charset="0"/>
                <a:cs typeface="Times New Roman" pitchFamily="18" charset="0"/>
              </a:rPr>
              <a:t> Formuler une série de questions; </a:t>
            </a:r>
          </a:p>
          <a:p>
            <a:pPr eaLnBrk="0" fontAlgn="base" hangingPunct="0">
              <a:spcBef>
                <a:spcPct val="0"/>
              </a:spcBef>
              <a:spcAft>
                <a:spcPct val="0"/>
              </a:spcAft>
              <a:buFont typeface="Wingdings" pitchFamily="2" charset="2"/>
              <a:buChar char="Ø"/>
            </a:pPr>
            <a:r>
              <a:rPr lang="fr-FR" sz="3000" dirty="0">
                <a:solidFill>
                  <a:prstClr val="black"/>
                </a:solidFill>
                <a:latin typeface="Times New Roman" pitchFamily="18" charset="0"/>
                <a:ea typeface="Calibri" pitchFamily="34" charset="0"/>
                <a:cs typeface="Times New Roman" pitchFamily="18" charset="0"/>
              </a:rPr>
              <a:t>F</a:t>
            </a:r>
            <a:r>
              <a:rPr lang="fr-FR" sz="3000" dirty="0" smtClean="0">
                <a:solidFill>
                  <a:prstClr val="black"/>
                </a:solidFill>
                <a:latin typeface="Times New Roman" pitchFamily="18" charset="0"/>
                <a:ea typeface="Calibri" pitchFamily="34" charset="0"/>
                <a:cs typeface="Times New Roman" pitchFamily="18" charset="0"/>
              </a:rPr>
              <a:t>ormuler les hypothèses de recherche; </a:t>
            </a:r>
          </a:p>
          <a:p>
            <a:pPr eaLnBrk="0" fontAlgn="base" hangingPunct="0">
              <a:spcBef>
                <a:spcPct val="0"/>
              </a:spcBef>
              <a:spcAft>
                <a:spcPct val="0"/>
              </a:spcAft>
              <a:buFont typeface="Wingdings" pitchFamily="2" charset="2"/>
              <a:buChar char="Ø"/>
            </a:pPr>
            <a:r>
              <a:rPr lang="fr-FR" sz="3000" dirty="0" smtClean="0">
                <a:solidFill>
                  <a:prstClr val="black"/>
                </a:solidFill>
                <a:latin typeface="Times New Roman" pitchFamily="18" charset="0"/>
                <a:ea typeface="Calibri" pitchFamily="34" charset="0"/>
                <a:cs typeface="Times New Roman" pitchFamily="18" charset="0"/>
              </a:rPr>
              <a:t>Expliquer la démarche du travail</a:t>
            </a:r>
            <a:r>
              <a:rPr lang="fr-FR" sz="3000" dirty="0" smtClean="0">
                <a:solidFill>
                  <a:prstClr val="black"/>
                </a:solidFill>
                <a:latin typeface="Arial" pitchFamily="34" charset="0"/>
                <a:cs typeface="Arial" pitchFamily="34" charset="0"/>
              </a:rPr>
              <a:t> .</a:t>
            </a:r>
          </a:p>
        </p:txBody>
      </p:sp>
      <p:sp>
        <p:nvSpPr>
          <p:cNvPr id="1026" name="Rectangle 2"/>
          <p:cNvSpPr>
            <a:spLocks noChangeArrowheads="1"/>
          </p:cNvSpPr>
          <p:nvPr/>
        </p:nvSpPr>
        <p:spPr bwMode="auto">
          <a:xfrm>
            <a:off x="0" y="5910371"/>
            <a:ext cx="91440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pPr>
            <a:r>
              <a:rPr lang="fr-FR" sz="2400" b="1" dirty="0" smtClean="0">
                <a:solidFill>
                  <a:prstClr val="black"/>
                </a:solidFill>
                <a:latin typeface="Times New Roman" pitchFamily="18" charset="0"/>
                <a:ea typeface="Calibri" pitchFamily="34" charset="0"/>
                <a:cs typeface="Times New Roman" pitchFamily="18" charset="0"/>
              </a:rPr>
              <a:t>Note</a:t>
            </a:r>
            <a:r>
              <a:rPr lang="fr-FR" sz="2400" dirty="0" smtClean="0">
                <a:solidFill>
                  <a:prstClr val="black"/>
                </a:solidFill>
                <a:ea typeface="Calibri" pitchFamily="34" charset="0"/>
                <a:cs typeface="Times New Roman" pitchFamily="18" charset="0"/>
              </a:rPr>
              <a:t> </a:t>
            </a:r>
            <a:r>
              <a:rPr lang="fr-FR" sz="2400" dirty="0" smtClean="0">
                <a:solidFill>
                  <a:prstClr val="black"/>
                </a:solidFill>
                <a:latin typeface="Times New Roman" pitchFamily="18" charset="0"/>
                <a:ea typeface="Calibri" pitchFamily="34" charset="0"/>
                <a:cs typeface="Times New Roman" pitchFamily="18" charset="0"/>
              </a:rPr>
              <a:t>: lorsqu</a:t>
            </a:r>
            <a:r>
              <a:rPr lang="fr-FR" sz="2400" dirty="0" smtClean="0">
                <a:solidFill>
                  <a:prstClr val="black"/>
                </a:solidFill>
                <a:ea typeface="Calibri" pitchFamily="34" charset="0"/>
                <a:cs typeface="Times New Roman" pitchFamily="18" charset="0"/>
              </a:rPr>
              <a:t>’</a:t>
            </a:r>
            <a:r>
              <a:rPr lang="fr-FR" sz="2400" dirty="0" smtClean="0">
                <a:solidFill>
                  <a:prstClr val="black"/>
                </a:solidFill>
                <a:latin typeface="Times New Roman" pitchFamily="18" charset="0"/>
                <a:ea typeface="Calibri" pitchFamily="34" charset="0"/>
                <a:cs typeface="Times New Roman" pitchFamily="18" charset="0"/>
              </a:rPr>
              <a:t>il s</a:t>
            </a:r>
            <a:r>
              <a:rPr lang="fr-FR" sz="2400" dirty="0" smtClean="0">
                <a:solidFill>
                  <a:prstClr val="black"/>
                </a:solidFill>
                <a:ea typeface="Calibri" pitchFamily="34" charset="0"/>
                <a:cs typeface="Times New Roman" pitchFamily="18" charset="0"/>
              </a:rPr>
              <a:t>’</a:t>
            </a:r>
            <a:r>
              <a:rPr lang="fr-FR" sz="2400" dirty="0" smtClean="0">
                <a:solidFill>
                  <a:prstClr val="black"/>
                </a:solidFill>
                <a:latin typeface="Times New Roman" pitchFamily="18" charset="0"/>
                <a:ea typeface="Calibri" pitchFamily="34" charset="0"/>
                <a:cs typeface="Times New Roman" pitchFamily="18" charset="0"/>
              </a:rPr>
              <a:t>agit de la r</a:t>
            </a:r>
            <a:r>
              <a:rPr lang="fr-FR" sz="2400" dirty="0" smtClean="0">
                <a:solidFill>
                  <a:prstClr val="black"/>
                </a:solidFill>
                <a:ea typeface="Calibri" pitchFamily="34" charset="0"/>
                <a:cs typeface="Times New Roman" pitchFamily="18" charset="0"/>
              </a:rPr>
              <a:t>é</a:t>
            </a:r>
            <a:r>
              <a:rPr lang="fr-FR" sz="2400" dirty="0" smtClean="0">
                <a:solidFill>
                  <a:prstClr val="black"/>
                </a:solidFill>
                <a:latin typeface="Times New Roman" pitchFamily="18" charset="0"/>
                <a:ea typeface="Calibri" pitchFamily="34" charset="0"/>
                <a:cs typeface="Times New Roman" pitchFamily="18" charset="0"/>
              </a:rPr>
              <a:t>daction d</a:t>
            </a:r>
            <a:r>
              <a:rPr lang="fr-FR" sz="2400" dirty="0" smtClean="0">
                <a:solidFill>
                  <a:prstClr val="black"/>
                </a:solidFill>
                <a:ea typeface="Calibri" pitchFamily="34" charset="0"/>
                <a:cs typeface="Times New Roman" pitchFamily="18" charset="0"/>
              </a:rPr>
              <a:t>’</a:t>
            </a:r>
            <a:r>
              <a:rPr lang="fr-FR" sz="2400" dirty="0" smtClean="0">
                <a:solidFill>
                  <a:prstClr val="black"/>
                </a:solidFill>
                <a:latin typeface="Times New Roman" pitchFamily="18" charset="0"/>
                <a:ea typeface="Calibri" pitchFamily="34" charset="0"/>
                <a:cs typeface="Times New Roman" pitchFamily="18" charset="0"/>
              </a:rPr>
              <a:t>un avant projet, il est utile de joindre une bibliographie s</a:t>
            </a:r>
            <a:r>
              <a:rPr lang="fr-FR" sz="2400" dirty="0" smtClean="0">
                <a:solidFill>
                  <a:prstClr val="black"/>
                </a:solidFill>
                <a:ea typeface="Calibri" pitchFamily="34" charset="0"/>
                <a:cs typeface="Times New Roman" pitchFamily="18" charset="0"/>
              </a:rPr>
              <a:t>é</a:t>
            </a:r>
            <a:r>
              <a:rPr lang="fr-FR" sz="2400" dirty="0" smtClean="0">
                <a:solidFill>
                  <a:prstClr val="black"/>
                </a:solidFill>
                <a:latin typeface="Times New Roman" pitchFamily="18" charset="0"/>
                <a:ea typeface="Calibri" pitchFamily="34" charset="0"/>
                <a:cs typeface="Times New Roman" pitchFamily="18" charset="0"/>
              </a:rPr>
              <a:t>lective.</a:t>
            </a:r>
            <a:endParaRPr lang="fr-FR" sz="3600" dirty="0" smtClean="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13558348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checkerboard(across)">
                                      <p:cBhvr>
                                        <p:cTn id="7"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6"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3"/>
          </p:nvPr>
        </p:nvSpPr>
        <p:spPr>
          <a:xfrm>
            <a:off x="428596" y="571480"/>
            <a:ext cx="8229600" cy="2071702"/>
          </a:xfrm>
        </p:spPr>
        <p:txBody>
          <a:bodyPr>
            <a:normAutofit/>
          </a:bodyPr>
          <a:lstStyle/>
          <a:p>
            <a:pPr algn="ctr">
              <a:buNone/>
            </a:pPr>
            <a:r>
              <a:rPr lang="fr-FR" sz="4000" b="1" dirty="0" smtClean="0">
                <a:latin typeface="Times New Roman" pitchFamily="18" charset="0"/>
                <a:cs typeface="Times New Roman" pitchFamily="18" charset="0"/>
              </a:rPr>
              <a:t> </a:t>
            </a:r>
          </a:p>
          <a:p>
            <a:r>
              <a:rPr lang="fr-FR" dirty="0" smtClean="0">
                <a:latin typeface="Times New Roman" pitchFamily="18" charset="0"/>
                <a:cs typeface="Times New Roman" pitchFamily="18" charset="0"/>
              </a:rPr>
              <a:t>Pour éviter de tomber dans une compilation théorique</a:t>
            </a:r>
          </a:p>
          <a:p>
            <a:r>
              <a:rPr lang="fr-FR" dirty="0" smtClean="0">
                <a:latin typeface="Times New Roman" pitchFamily="18" charset="0"/>
                <a:cs typeface="Times New Roman" pitchFamily="18" charset="0"/>
              </a:rPr>
              <a:t>Pour éviter de tomber dans le trop de définitions .</a:t>
            </a:r>
          </a:p>
          <a:p>
            <a:r>
              <a:rPr lang="fr-FR" dirty="0" smtClean="0">
                <a:latin typeface="Times New Roman" pitchFamily="18" charset="0"/>
                <a:cs typeface="Times New Roman" pitchFamily="18" charset="0"/>
              </a:rPr>
              <a:t>Pour éviter de tomber dans le remplissage et donc dans le plagiat </a:t>
            </a:r>
          </a:p>
        </p:txBody>
      </p:sp>
      <p:sp>
        <p:nvSpPr>
          <p:cNvPr id="4" name="Rectangle 3"/>
          <p:cNvSpPr/>
          <p:nvPr/>
        </p:nvSpPr>
        <p:spPr>
          <a:xfrm>
            <a:off x="357158" y="2714620"/>
            <a:ext cx="8572560" cy="3108543"/>
          </a:xfrm>
          <a:prstGeom prst="rect">
            <a:avLst/>
          </a:prstGeom>
        </p:spPr>
        <p:txBody>
          <a:bodyPr wrap="square">
            <a:spAutoFit/>
          </a:bodyPr>
          <a:lstStyle/>
          <a:p>
            <a:pPr algn="just"/>
            <a:r>
              <a:rPr lang="fr-FR" sz="2800" dirty="0" smtClean="0">
                <a:solidFill>
                  <a:prstClr val="black"/>
                </a:solidFill>
                <a:latin typeface="Times New Roman" pitchFamily="18" charset="0"/>
                <a:cs typeface="Times New Roman" pitchFamily="18" charset="0"/>
              </a:rPr>
              <a:t>C’est un travail de lecture, de relecture et d’écriture (synthèse). </a:t>
            </a:r>
          </a:p>
          <a:p>
            <a:pPr algn="just"/>
            <a:r>
              <a:rPr lang="fr-FR" sz="2800" dirty="0" smtClean="0">
                <a:solidFill>
                  <a:prstClr val="black"/>
                </a:solidFill>
                <a:latin typeface="Times New Roman" pitchFamily="18" charset="0"/>
                <a:cs typeface="Times New Roman" pitchFamily="18" charset="0"/>
              </a:rPr>
              <a:t>L’état de l’art nécessite une phase de documentation, les lectures doit être ciblée et sélectives en rapport avec le sujet </a:t>
            </a:r>
          </a:p>
          <a:p>
            <a:pPr algn="just"/>
            <a:r>
              <a:rPr lang="fr-FR" sz="2800" dirty="0" smtClean="0">
                <a:solidFill>
                  <a:prstClr val="black"/>
                </a:solidFill>
                <a:latin typeface="Times New Roman" pitchFamily="18" charset="0"/>
                <a:cs typeface="Times New Roman" pitchFamily="18" charset="0"/>
              </a:rPr>
              <a:t>L‘état de l’art permet de situer notre sujet par rapport à </a:t>
            </a:r>
            <a:r>
              <a:rPr lang="fr-FR" sz="2800" b="1" dirty="0" smtClean="0">
                <a:solidFill>
                  <a:prstClr val="black"/>
                </a:solidFill>
                <a:latin typeface="Times New Roman" pitchFamily="18" charset="0"/>
                <a:cs typeface="Times New Roman" pitchFamily="18" charset="0"/>
              </a:rPr>
              <a:t>l’existant</a:t>
            </a:r>
            <a:r>
              <a:rPr lang="fr-FR" sz="2800" dirty="0" smtClean="0">
                <a:solidFill>
                  <a:prstClr val="black"/>
                </a:solidFill>
                <a:latin typeface="Times New Roman" pitchFamily="18" charset="0"/>
                <a:cs typeface="Times New Roman" pitchFamily="18" charset="0"/>
              </a:rPr>
              <a:t> (valoriser votre problématique)</a:t>
            </a:r>
          </a:p>
        </p:txBody>
      </p:sp>
      <p:sp>
        <p:nvSpPr>
          <p:cNvPr id="5" name="Rectangle 4"/>
          <p:cNvSpPr/>
          <p:nvPr/>
        </p:nvSpPr>
        <p:spPr>
          <a:xfrm>
            <a:off x="1214414" y="0"/>
            <a:ext cx="6308009" cy="523220"/>
          </a:xfrm>
          <a:prstGeom prst="rect">
            <a:avLst/>
          </a:prstGeom>
        </p:spPr>
        <p:txBody>
          <a:bodyPr wrap="none">
            <a:spAutoFit/>
          </a:bodyPr>
          <a:lstStyle/>
          <a:p>
            <a:pPr algn="ctr"/>
            <a:r>
              <a:rPr lang="fr-FR" sz="2800" b="1" dirty="0" smtClean="0">
                <a:solidFill>
                  <a:prstClr val="black"/>
                </a:solidFill>
                <a:latin typeface="Times New Roman" pitchFamily="18" charset="0"/>
                <a:cs typeface="Times New Roman" pitchFamily="18" charset="0"/>
              </a:rPr>
              <a:t>Pourquoi faire l’état des lieux du sujet ?</a:t>
            </a:r>
          </a:p>
        </p:txBody>
      </p:sp>
    </p:spTree>
    <p:extLst>
      <p:ext uri="{BB962C8B-B14F-4D97-AF65-F5344CB8AC3E}">
        <p14:creationId xmlns:p14="http://schemas.microsoft.com/office/powerpoint/2010/main" val="4071944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heckerboard(across)">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checkerboard(across)">
                                      <p:cBhvr>
                                        <p:cTn id="2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0"/>
            <a:ext cx="8229600" cy="571480"/>
          </a:xfrm>
        </p:spPr>
        <p:txBody>
          <a:bodyPr>
            <a:normAutofit fontScale="90000"/>
          </a:bodyPr>
          <a:lstStyle/>
          <a:p>
            <a:r>
              <a:rPr lang="fr-FR" sz="3200" b="1" dirty="0" smtClean="0">
                <a:latin typeface="Times New Roman" pitchFamily="18" charset="0"/>
                <a:cs typeface="Times New Roman" pitchFamily="18" charset="0"/>
              </a:rPr>
              <a:t>L’état de l’art/de lieux </a:t>
            </a:r>
            <a:endParaRPr lang="fr-FR" sz="3200" b="1" dirty="0">
              <a:latin typeface="Times New Roman" pitchFamily="18" charset="0"/>
              <a:cs typeface="Times New Roman" pitchFamily="18" charset="0"/>
            </a:endParaRPr>
          </a:p>
        </p:txBody>
      </p:sp>
      <p:sp>
        <p:nvSpPr>
          <p:cNvPr id="3" name="Espace réservé du contenu 2"/>
          <p:cNvSpPr>
            <a:spLocks noGrp="1"/>
          </p:cNvSpPr>
          <p:nvPr>
            <p:ph sz="quarter" idx="13"/>
          </p:nvPr>
        </p:nvSpPr>
        <p:spPr>
          <a:xfrm>
            <a:off x="0" y="571480"/>
            <a:ext cx="9144000" cy="2928958"/>
          </a:xfrm>
        </p:spPr>
        <p:txBody>
          <a:bodyPr>
            <a:normAutofit fontScale="85000" lnSpcReduction="10000"/>
          </a:bodyPr>
          <a:lstStyle/>
          <a:p>
            <a:pPr algn="just"/>
            <a:r>
              <a:rPr lang="fr-FR" sz="2800" dirty="0" smtClean="0">
                <a:latin typeface="Times New Roman" pitchFamily="18" charset="0"/>
                <a:cs typeface="Times New Roman" pitchFamily="18" charset="0"/>
              </a:rPr>
              <a:t>L’état de l’art consiste à établir l’état des connaissances sur le sujet ou </a:t>
            </a:r>
            <a:r>
              <a:rPr lang="fr-FR" sz="3000" dirty="0" smtClean="0">
                <a:latin typeface="Times New Roman" pitchFamily="18" charset="0"/>
                <a:cs typeface="Times New Roman" pitchFamily="18" charset="0"/>
              </a:rPr>
              <a:t>sur la problématique </a:t>
            </a:r>
          </a:p>
          <a:p>
            <a:pPr algn="just"/>
            <a:r>
              <a:rPr lang="fr-FR" sz="3000" dirty="0" smtClean="0">
                <a:latin typeface="Times New Roman" pitchFamily="18" charset="0"/>
                <a:cs typeface="Times New Roman" pitchFamily="18" charset="0"/>
              </a:rPr>
              <a:t>Il consiste à faire une recherche conceptuelle dans un premier temps autour du sujet ou d’un aspect d’un sujet ou d’une question.</a:t>
            </a:r>
          </a:p>
          <a:p>
            <a:pPr algn="just"/>
            <a:r>
              <a:rPr lang="fr-FR" sz="3000" dirty="0" smtClean="0">
                <a:latin typeface="Times New Roman" pitchFamily="18" charset="0"/>
                <a:cs typeface="Times New Roman" pitchFamily="18" charset="0"/>
              </a:rPr>
              <a:t>Dans cette partie on cite les ouvrages clés, les grandes théoriques et les concepts que nous mobiliserons pour l’analyse du corpus.</a:t>
            </a:r>
          </a:p>
        </p:txBody>
      </p:sp>
      <p:sp>
        <p:nvSpPr>
          <p:cNvPr id="4" name="Rectangle 3"/>
          <p:cNvSpPr/>
          <p:nvPr/>
        </p:nvSpPr>
        <p:spPr>
          <a:xfrm>
            <a:off x="0" y="3857628"/>
            <a:ext cx="9144000" cy="2308324"/>
          </a:xfrm>
          <a:prstGeom prst="rect">
            <a:avLst/>
          </a:prstGeom>
        </p:spPr>
        <p:txBody>
          <a:bodyPr wrap="square">
            <a:spAutoFit/>
          </a:bodyPr>
          <a:lstStyle/>
          <a:p>
            <a:pPr algn="just"/>
            <a:r>
              <a:rPr lang="fr-FR" sz="2400" dirty="0" smtClean="0">
                <a:solidFill>
                  <a:prstClr val="black"/>
                </a:solidFill>
                <a:latin typeface="Times New Roman" pitchFamily="18" charset="0"/>
                <a:cs typeface="Times New Roman" pitchFamily="18" charset="0"/>
              </a:rPr>
              <a:t>La deuxième partie de l’état de l’art doit se faire à partir des travaux antérieurs sur le sujet qui eux même se sont appuyés sur ces notions et théories </a:t>
            </a:r>
          </a:p>
          <a:p>
            <a:pPr algn="just">
              <a:buFont typeface="Arial" pitchFamily="34" charset="0"/>
              <a:buChar char="•"/>
            </a:pPr>
            <a:r>
              <a:rPr lang="fr-FR" sz="2400" dirty="0" smtClean="0">
                <a:solidFill>
                  <a:prstClr val="black"/>
                </a:solidFill>
                <a:latin typeface="Times New Roman" pitchFamily="18" charset="0"/>
                <a:cs typeface="Times New Roman" pitchFamily="18" charset="0"/>
              </a:rPr>
              <a:t>L’état de l’art permet d’inscrire la recherche dans un champ disciplinaire, une tradition de recherche, un cadre théorique bien précis et de nous situer par rapport à </a:t>
            </a:r>
            <a:r>
              <a:rPr lang="fr-FR" sz="2400" b="1" dirty="0" smtClean="0">
                <a:solidFill>
                  <a:prstClr val="black"/>
                </a:solidFill>
                <a:latin typeface="Times New Roman" pitchFamily="18" charset="0"/>
                <a:cs typeface="Times New Roman" pitchFamily="18" charset="0"/>
              </a:rPr>
              <a:t>l’existant</a:t>
            </a:r>
            <a:r>
              <a:rPr lang="fr-FR" sz="2400" dirty="0" smtClean="0">
                <a:solidFill>
                  <a:prstClr val="black"/>
                </a:solidFill>
                <a:latin typeface="Times New Roman" pitchFamily="18" charset="0"/>
                <a:cs typeface="Times New Roman" pitchFamily="18" charset="0"/>
              </a:rPr>
              <a:t>.</a:t>
            </a:r>
            <a:endParaRPr lang="fr-FR" sz="2400" dirty="0">
              <a:solidFill>
                <a:prstClr val="black"/>
              </a:solidFill>
              <a:latin typeface="Times New Roman" pitchFamily="18" charset="0"/>
              <a:cs typeface="Times New Roman" pitchFamily="18" charset="0"/>
            </a:endParaRPr>
          </a:p>
        </p:txBody>
      </p:sp>
    </p:spTree>
    <p:extLst>
      <p:ext uri="{BB962C8B-B14F-4D97-AF65-F5344CB8AC3E}">
        <p14:creationId xmlns:p14="http://schemas.microsoft.com/office/powerpoint/2010/main" val="1785933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3"/>
          </p:nvPr>
        </p:nvSpPr>
        <p:spPr>
          <a:xfrm>
            <a:off x="457200" y="500042"/>
            <a:ext cx="8229600" cy="5626121"/>
          </a:xfrm>
        </p:spPr>
        <p:txBody>
          <a:bodyPr>
            <a:normAutofit/>
          </a:bodyPr>
          <a:lstStyle/>
          <a:p>
            <a:pPr algn="just"/>
            <a:r>
              <a:rPr lang="fr-FR" dirty="0" smtClean="0">
                <a:latin typeface="Times New Roman" pitchFamily="18" charset="0"/>
                <a:cs typeface="Times New Roman" pitchFamily="18" charset="0"/>
              </a:rPr>
              <a:t>La synthèse documentaire n’est pas un travail de compilation théorique, elle se base en effet sur une lecture analytique pour repérer  (peut être ! ) les limites et les lacunes dans les théories et les travaux antérieurs, ce qui pourrait justifier l’intérêt  de votre recherche, sa pertinence, son originalité </a:t>
            </a:r>
          </a:p>
          <a:p>
            <a:pPr algn="just">
              <a:buNone/>
            </a:pPr>
            <a:r>
              <a:rPr lang="fr-FR" dirty="0" smtClean="0">
                <a:latin typeface="Times New Roman" pitchFamily="18" charset="0"/>
                <a:cs typeface="Times New Roman" pitchFamily="18" charset="0"/>
              </a:rPr>
              <a:t> </a:t>
            </a:r>
          </a:p>
          <a:p>
            <a:pPr algn="just"/>
            <a:r>
              <a:rPr lang="fr-FR" dirty="0" smtClean="0">
                <a:latin typeface="Times New Roman" pitchFamily="18" charset="0"/>
                <a:cs typeface="Times New Roman" pitchFamily="18" charset="0"/>
              </a:rPr>
              <a:t> L’état de l’art est un travail de </a:t>
            </a:r>
            <a:r>
              <a:rPr lang="fr-FR" b="1" dirty="0" smtClean="0">
                <a:latin typeface="Times New Roman" pitchFamily="18" charset="0"/>
                <a:cs typeface="Times New Roman" pitchFamily="18" charset="0"/>
              </a:rPr>
              <a:t>conception</a:t>
            </a:r>
            <a:r>
              <a:rPr lang="fr-FR" dirty="0" smtClean="0">
                <a:latin typeface="Times New Roman" pitchFamily="18" charset="0"/>
                <a:cs typeface="Times New Roman" pitchFamily="18" charset="0"/>
              </a:rPr>
              <a:t> (documentation, et exploitation des ressources) et de </a:t>
            </a:r>
            <a:r>
              <a:rPr lang="fr-FR" b="1" dirty="0" smtClean="0">
                <a:latin typeface="Times New Roman" pitchFamily="18" charset="0"/>
                <a:cs typeface="Times New Roman" pitchFamily="18" charset="0"/>
              </a:rPr>
              <a:t>rédaction</a:t>
            </a:r>
            <a:r>
              <a:rPr lang="fr-FR" dirty="0" smtClean="0">
                <a:latin typeface="Times New Roman" pitchFamily="18" charset="0"/>
                <a:cs typeface="Times New Roman" pitchFamily="18" charset="0"/>
              </a:rPr>
              <a:t> (synthèse théorique ) </a:t>
            </a:r>
          </a:p>
          <a:p>
            <a:pPr algn="just"/>
            <a:endParaRPr lang="fr-FR" dirty="0">
              <a:latin typeface="Times New Roman" pitchFamily="18" charset="0"/>
              <a:cs typeface="Times New Roman" pitchFamily="18" charset="0"/>
            </a:endParaRPr>
          </a:p>
        </p:txBody>
      </p:sp>
    </p:spTree>
    <p:extLst>
      <p:ext uri="{BB962C8B-B14F-4D97-AF65-F5344CB8AC3E}">
        <p14:creationId xmlns:p14="http://schemas.microsoft.com/office/powerpoint/2010/main" val="82142963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851096" y="4005064"/>
            <a:ext cx="3240360" cy="108012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2800" b="1" dirty="0">
                <a:solidFill>
                  <a:schemeClr val="tx1"/>
                </a:solidFill>
                <a:latin typeface="Times New Roman" pitchFamily="18" charset="0"/>
                <a:cs typeface="Times New Roman" pitchFamily="18" charset="0"/>
              </a:rPr>
              <a:t>1 Recherche bibliographique</a:t>
            </a:r>
          </a:p>
        </p:txBody>
      </p:sp>
      <p:sp>
        <p:nvSpPr>
          <p:cNvPr id="11" name="Rectangle 10"/>
          <p:cNvSpPr/>
          <p:nvPr/>
        </p:nvSpPr>
        <p:spPr>
          <a:xfrm>
            <a:off x="2843808" y="2132856"/>
            <a:ext cx="3240360" cy="57606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2800" b="1" dirty="0" smtClean="0">
                <a:solidFill>
                  <a:schemeClr val="tx1"/>
                </a:solidFill>
                <a:latin typeface="Times New Roman" pitchFamily="18" charset="0"/>
                <a:cs typeface="Times New Roman" pitchFamily="18" charset="0"/>
              </a:rPr>
              <a:t>2. Analyse </a:t>
            </a:r>
            <a:r>
              <a:rPr lang="fr-FR" sz="2800" b="1" dirty="0">
                <a:solidFill>
                  <a:schemeClr val="tx1"/>
                </a:solidFill>
                <a:latin typeface="Times New Roman" pitchFamily="18" charset="0"/>
                <a:cs typeface="Times New Roman" pitchFamily="18" charset="0"/>
              </a:rPr>
              <a:t>critique</a:t>
            </a:r>
          </a:p>
        </p:txBody>
      </p:sp>
      <p:sp>
        <p:nvSpPr>
          <p:cNvPr id="16" name="Rectangle 15"/>
          <p:cNvSpPr/>
          <p:nvPr/>
        </p:nvSpPr>
        <p:spPr>
          <a:xfrm>
            <a:off x="2851096" y="188640"/>
            <a:ext cx="3240360" cy="79208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2400" b="1" dirty="0">
                <a:solidFill>
                  <a:schemeClr val="tx1"/>
                </a:solidFill>
                <a:latin typeface="Times New Roman" pitchFamily="18" charset="0"/>
                <a:cs typeface="Times New Roman" pitchFamily="18" charset="0"/>
              </a:rPr>
              <a:t>3. Synthèse et rédaction</a:t>
            </a:r>
          </a:p>
        </p:txBody>
      </p:sp>
      <p:sp>
        <p:nvSpPr>
          <p:cNvPr id="23" name="Rectangle 22"/>
          <p:cNvSpPr/>
          <p:nvPr/>
        </p:nvSpPr>
        <p:spPr>
          <a:xfrm>
            <a:off x="1706256" y="6165304"/>
            <a:ext cx="5697265" cy="523220"/>
          </a:xfrm>
          <a:prstGeom prst="rect">
            <a:avLst/>
          </a:prstGeom>
        </p:spPr>
        <p:txBody>
          <a:bodyPr wrap="none">
            <a:spAutoFit/>
          </a:bodyPr>
          <a:lstStyle/>
          <a:p>
            <a:r>
              <a:rPr lang="fr-FR" sz="2800" b="1" dirty="0">
                <a:latin typeface="Times New Roman" pitchFamily="18" charset="0"/>
                <a:cs typeface="Times New Roman" pitchFamily="18" charset="0"/>
              </a:rPr>
              <a:t>Comment élaborer un état de l'art ?</a:t>
            </a:r>
          </a:p>
        </p:txBody>
      </p:sp>
      <p:sp>
        <p:nvSpPr>
          <p:cNvPr id="24" name="Flèche vers le haut 23"/>
          <p:cNvSpPr/>
          <p:nvPr/>
        </p:nvSpPr>
        <p:spPr>
          <a:xfrm>
            <a:off x="4067944" y="5229200"/>
            <a:ext cx="648072" cy="936104"/>
          </a:xfrm>
          <a:prstGeom prst="upArrow">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fr-FR"/>
          </a:p>
        </p:txBody>
      </p:sp>
      <p:sp>
        <p:nvSpPr>
          <p:cNvPr id="25" name="Flèche vers le haut 24"/>
          <p:cNvSpPr/>
          <p:nvPr/>
        </p:nvSpPr>
        <p:spPr>
          <a:xfrm>
            <a:off x="4067944" y="2854482"/>
            <a:ext cx="648072" cy="936104"/>
          </a:xfrm>
          <a:prstGeom prst="upArrow">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fr-FR"/>
          </a:p>
        </p:txBody>
      </p:sp>
      <p:sp>
        <p:nvSpPr>
          <p:cNvPr id="26" name="Flèche vers le haut 25"/>
          <p:cNvSpPr/>
          <p:nvPr/>
        </p:nvSpPr>
        <p:spPr>
          <a:xfrm>
            <a:off x="4067944" y="1124744"/>
            <a:ext cx="648072" cy="936104"/>
          </a:xfrm>
          <a:prstGeom prst="upArrow">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fr-FR"/>
          </a:p>
        </p:txBody>
      </p:sp>
    </p:spTree>
    <p:extLst>
      <p:ext uri="{BB962C8B-B14F-4D97-AF65-F5344CB8AC3E}">
        <p14:creationId xmlns:p14="http://schemas.microsoft.com/office/powerpoint/2010/main" val="399106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anim calcmode="lin" valueType="num">
                                      <p:cBhvr additive="base">
                                        <p:cTn id="7" dur="500" fill="hold"/>
                                        <p:tgtEl>
                                          <p:spTgt spid="25"/>
                                        </p:tgtEl>
                                        <p:attrNameLst>
                                          <p:attrName>ppt_x</p:attrName>
                                        </p:attrNameLst>
                                      </p:cBhvr>
                                      <p:tavLst>
                                        <p:tav tm="0">
                                          <p:val>
                                            <p:strVal val="#ppt_x"/>
                                          </p:val>
                                        </p:tav>
                                        <p:tav tm="100000">
                                          <p:val>
                                            <p:strVal val="#ppt_x"/>
                                          </p:val>
                                        </p:tav>
                                      </p:tavLst>
                                    </p:anim>
                                    <p:anim calcmode="lin" valueType="num">
                                      <p:cBhvr additive="base">
                                        <p:cTn id="8" dur="500" fill="hold"/>
                                        <p:tgtEl>
                                          <p:spTgt spid="2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1"/>
                                        </p:tgtEl>
                                        <p:attrNameLst>
                                          <p:attrName>style.visibility</p:attrName>
                                        </p:attrNameLst>
                                      </p:cBhvr>
                                      <p:to>
                                        <p:strVal val="visible"/>
                                      </p:to>
                                    </p:set>
                                    <p:anim calcmode="lin" valueType="num">
                                      <p:cBhvr additive="base">
                                        <p:cTn id="11" dur="500" fill="hold"/>
                                        <p:tgtEl>
                                          <p:spTgt spid="11"/>
                                        </p:tgtEl>
                                        <p:attrNameLst>
                                          <p:attrName>ppt_x</p:attrName>
                                        </p:attrNameLst>
                                      </p:cBhvr>
                                      <p:tavLst>
                                        <p:tav tm="0">
                                          <p:val>
                                            <p:strVal val="#ppt_x"/>
                                          </p:val>
                                        </p:tav>
                                        <p:tav tm="100000">
                                          <p:val>
                                            <p:strVal val="#ppt_x"/>
                                          </p:val>
                                        </p:tav>
                                      </p:tavLst>
                                    </p:anim>
                                    <p:anim calcmode="lin" valueType="num">
                                      <p:cBhvr additive="base">
                                        <p:cTn id="1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6"/>
                                        </p:tgtEl>
                                        <p:attrNameLst>
                                          <p:attrName>style.visibility</p:attrName>
                                        </p:attrNameLst>
                                      </p:cBhvr>
                                      <p:to>
                                        <p:strVal val="visible"/>
                                      </p:to>
                                    </p:set>
                                    <p:anim calcmode="lin" valueType="num">
                                      <p:cBhvr additive="base">
                                        <p:cTn id="17" dur="500" fill="hold"/>
                                        <p:tgtEl>
                                          <p:spTgt spid="26"/>
                                        </p:tgtEl>
                                        <p:attrNameLst>
                                          <p:attrName>ppt_x</p:attrName>
                                        </p:attrNameLst>
                                      </p:cBhvr>
                                      <p:tavLst>
                                        <p:tav tm="0">
                                          <p:val>
                                            <p:strVal val="#ppt_x"/>
                                          </p:val>
                                        </p:tav>
                                        <p:tav tm="100000">
                                          <p:val>
                                            <p:strVal val="#ppt_x"/>
                                          </p:val>
                                        </p:tav>
                                      </p:tavLst>
                                    </p:anim>
                                    <p:anim calcmode="lin" valueType="num">
                                      <p:cBhvr additive="base">
                                        <p:cTn id="18" dur="500" fill="hold"/>
                                        <p:tgtEl>
                                          <p:spTgt spid="26"/>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16"/>
                                        </p:tgtEl>
                                        <p:attrNameLst>
                                          <p:attrName>style.visibility</p:attrName>
                                        </p:attrNameLst>
                                      </p:cBhvr>
                                      <p:to>
                                        <p:strVal val="visible"/>
                                      </p:to>
                                    </p:set>
                                    <p:anim calcmode="lin" valueType="num">
                                      <p:cBhvr additive="base">
                                        <p:cTn id="21" dur="500" fill="hold"/>
                                        <p:tgtEl>
                                          <p:spTgt spid="16"/>
                                        </p:tgtEl>
                                        <p:attrNameLst>
                                          <p:attrName>ppt_x</p:attrName>
                                        </p:attrNameLst>
                                      </p:cBhvr>
                                      <p:tavLst>
                                        <p:tav tm="0">
                                          <p:val>
                                            <p:strVal val="#ppt_x"/>
                                          </p:val>
                                        </p:tav>
                                        <p:tav tm="100000">
                                          <p:val>
                                            <p:strVal val="#ppt_x"/>
                                          </p:val>
                                        </p:tav>
                                      </p:tavLst>
                                    </p:anim>
                                    <p:anim calcmode="lin" valueType="num">
                                      <p:cBhvr additive="base">
                                        <p:cTn id="22"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6" grpId="0" animBg="1"/>
      <p:bldP spid="25" grpId="0" animBg="1"/>
      <p:bldP spid="26"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llipse 3"/>
          <p:cNvSpPr/>
          <p:nvPr/>
        </p:nvSpPr>
        <p:spPr>
          <a:xfrm>
            <a:off x="35496" y="2060848"/>
            <a:ext cx="2880320" cy="216024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chemeClr val="tx1"/>
                </a:solidFill>
                <a:latin typeface="Times New Roman" pitchFamily="18" charset="0"/>
                <a:cs typeface="Times New Roman" pitchFamily="18" charset="0"/>
              </a:rPr>
              <a:t>1 Recherche bibliographique</a:t>
            </a:r>
            <a:endParaRPr lang="fr-FR" b="1" dirty="0">
              <a:solidFill>
                <a:schemeClr val="tx1"/>
              </a:solidFill>
              <a:latin typeface="Times New Roman" pitchFamily="18" charset="0"/>
              <a:cs typeface="Times New Roman" pitchFamily="18" charset="0"/>
            </a:endParaRPr>
          </a:p>
        </p:txBody>
      </p:sp>
      <p:sp>
        <p:nvSpPr>
          <p:cNvPr id="5" name="Rectangle 4"/>
          <p:cNvSpPr/>
          <p:nvPr/>
        </p:nvSpPr>
        <p:spPr>
          <a:xfrm>
            <a:off x="272506" y="1098475"/>
            <a:ext cx="2406300" cy="369332"/>
          </a:xfrm>
          <a:prstGeom prst="rect">
            <a:avLst/>
          </a:prstGeom>
        </p:spPr>
        <p:txBody>
          <a:bodyPr wrap="none">
            <a:spAutoFit/>
          </a:bodyPr>
          <a:lstStyle/>
          <a:p>
            <a:r>
              <a:rPr lang="fr-FR" b="1" dirty="0">
                <a:solidFill>
                  <a:srgbClr val="FF0000"/>
                </a:solidFill>
              </a:rPr>
              <a:t>Collecte de documents</a:t>
            </a:r>
            <a:r>
              <a:rPr lang="fr-FR" dirty="0">
                <a:solidFill>
                  <a:srgbClr val="FF0000"/>
                </a:solidFill>
              </a:rPr>
              <a:t> </a:t>
            </a:r>
          </a:p>
        </p:txBody>
      </p:sp>
      <p:sp>
        <p:nvSpPr>
          <p:cNvPr id="6" name="Rectangle 5"/>
          <p:cNvSpPr/>
          <p:nvPr/>
        </p:nvSpPr>
        <p:spPr>
          <a:xfrm>
            <a:off x="107504" y="4869160"/>
            <a:ext cx="3120213" cy="369332"/>
          </a:xfrm>
          <a:prstGeom prst="rect">
            <a:avLst/>
          </a:prstGeom>
        </p:spPr>
        <p:txBody>
          <a:bodyPr wrap="none">
            <a:spAutoFit/>
          </a:bodyPr>
          <a:lstStyle/>
          <a:p>
            <a:r>
              <a:rPr lang="fr-FR" b="1" dirty="0">
                <a:solidFill>
                  <a:srgbClr val="FF0000"/>
                </a:solidFill>
              </a:rPr>
              <a:t>Organisation des informations</a:t>
            </a:r>
            <a:r>
              <a:rPr lang="fr-FR" dirty="0">
                <a:solidFill>
                  <a:srgbClr val="FF0000"/>
                </a:solidFill>
              </a:rPr>
              <a:t> </a:t>
            </a:r>
          </a:p>
        </p:txBody>
      </p:sp>
      <p:sp>
        <p:nvSpPr>
          <p:cNvPr id="7" name="Rectangle 6"/>
          <p:cNvSpPr/>
          <p:nvPr/>
        </p:nvSpPr>
        <p:spPr>
          <a:xfrm>
            <a:off x="3672408" y="7456"/>
            <a:ext cx="4572000" cy="1477328"/>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lgn="just"/>
            <a:r>
              <a:rPr lang="fr-FR" dirty="0">
                <a:latin typeface="Times New Roman" pitchFamily="18" charset="0"/>
                <a:cs typeface="Times New Roman" pitchFamily="18" charset="0"/>
              </a:rPr>
              <a:t>Rassembler une large gamme de sources, y compris des articles scientifiques, des thèses, et des conférences pertinentes. Utiliser des mots-clés spécifiques au sujet pour maximiser la pertinence des </a:t>
            </a:r>
            <a:r>
              <a:rPr lang="fr-FR" dirty="0" smtClean="0">
                <a:latin typeface="Times New Roman" pitchFamily="18" charset="0"/>
                <a:cs typeface="Times New Roman" pitchFamily="18" charset="0"/>
              </a:rPr>
              <a:t>résultats </a:t>
            </a:r>
            <a:endParaRPr lang="fr-FR" dirty="0">
              <a:latin typeface="Times New Roman" pitchFamily="18" charset="0"/>
              <a:cs typeface="Times New Roman" pitchFamily="18" charset="0"/>
            </a:endParaRPr>
          </a:p>
        </p:txBody>
      </p:sp>
      <p:sp>
        <p:nvSpPr>
          <p:cNvPr id="8" name="Rectangle 7"/>
          <p:cNvSpPr/>
          <p:nvPr/>
        </p:nvSpPr>
        <p:spPr>
          <a:xfrm>
            <a:off x="3672408" y="4730660"/>
            <a:ext cx="4572000" cy="646331"/>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lvl="0"/>
            <a:r>
              <a:rPr lang="fr-FR" dirty="0"/>
              <a:t>Classer les documents selon leur pertinence et leur contribution au sujet étudié.</a:t>
            </a:r>
          </a:p>
        </p:txBody>
      </p:sp>
      <p:pic>
        <p:nvPicPr>
          <p:cNvPr id="2050" name="Picture 2" descr="C:\Users\CSA\Desktop\IMG_Chapitre_13_Documents.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46418" y="1794462"/>
            <a:ext cx="3876303" cy="26930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235779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barn(inVertical)">
                                      <p:cBhvr>
                                        <p:cTn id="10" dur="5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arn(inVertical)">
                                      <p:cBhvr>
                                        <p:cTn id="15" dur="500"/>
                                        <p:tgtEl>
                                          <p:spTgt spid="6"/>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barn(inVertical)">
                                      <p:cBhvr>
                                        <p:cTn id="18"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animBg="1"/>
      <p:bldP spid="8"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llipse 3"/>
          <p:cNvSpPr/>
          <p:nvPr/>
        </p:nvSpPr>
        <p:spPr>
          <a:xfrm>
            <a:off x="323528" y="2132856"/>
            <a:ext cx="2880320" cy="216024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chemeClr val="tx1"/>
                </a:solidFill>
                <a:latin typeface="Times New Roman" pitchFamily="18" charset="0"/>
                <a:cs typeface="Times New Roman" pitchFamily="18" charset="0"/>
              </a:rPr>
              <a:t>2. Analyse critique</a:t>
            </a:r>
            <a:endParaRPr lang="fr-FR" b="1" dirty="0">
              <a:solidFill>
                <a:schemeClr val="tx1"/>
              </a:solidFill>
              <a:latin typeface="Times New Roman" pitchFamily="18" charset="0"/>
              <a:cs typeface="Times New Roman" pitchFamily="18" charset="0"/>
            </a:endParaRPr>
          </a:p>
        </p:txBody>
      </p:sp>
      <p:sp>
        <p:nvSpPr>
          <p:cNvPr id="5" name="Rectangle 4"/>
          <p:cNvSpPr/>
          <p:nvPr/>
        </p:nvSpPr>
        <p:spPr>
          <a:xfrm>
            <a:off x="132130" y="980728"/>
            <a:ext cx="3236720" cy="369332"/>
          </a:xfrm>
          <a:prstGeom prst="rect">
            <a:avLst/>
          </a:prstGeom>
        </p:spPr>
        <p:txBody>
          <a:bodyPr wrap="none">
            <a:spAutoFit/>
          </a:bodyPr>
          <a:lstStyle/>
          <a:p>
            <a:r>
              <a:rPr lang="fr-FR" b="1" dirty="0">
                <a:solidFill>
                  <a:srgbClr val="FF0000"/>
                </a:solidFill>
              </a:rPr>
              <a:t>Évaluation des travaux existants</a:t>
            </a:r>
            <a:endParaRPr lang="fr-FR" dirty="0">
              <a:solidFill>
                <a:srgbClr val="FF0000"/>
              </a:solidFill>
            </a:endParaRPr>
          </a:p>
        </p:txBody>
      </p:sp>
      <p:sp>
        <p:nvSpPr>
          <p:cNvPr id="7" name="Rectangle 6"/>
          <p:cNvSpPr/>
          <p:nvPr/>
        </p:nvSpPr>
        <p:spPr>
          <a:xfrm>
            <a:off x="251520" y="5075892"/>
            <a:ext cx="2612446" cy="369332"/>
          </a:xfrm>
          <a:prstGeom prst="rect">
            <a:avLst/>
          </a:prstGeom>
        </p:spPr>
        <p:txBody>
          <a:bodyPr wrap="none">
            <a:spAutoFit/>
          </a:bodyPr>
          <a:lstStyle/>
          <a:p>
            <a:r>
              <a:rPr lang="fr-FR" b="1" dirty="0">
                <a:solidFill>
                  <a:srgbClr val="FF0000"/>
                </a:solidFill>
              </a:rPr>
              <a:t>identification des lacunes</a:t>
            </a:r>
            <a:endParaRPr lang="fr-FR" dirty="0">
              <a:solidFill>
                <a:srgbClr val="FF0000"/>
              </a:solidFill>
            </a:endParaRPr>
          </a:p>
        </p:txBody>
      </p:sp>
      <p:sp>
        <p:nvSpPr>
          <p:cNvPr id="8" name="Rectangle 7"/>
          <p:cNvSpPr/>
          <p:nvPr/>
        </p:nvSpPr>
        <p:spPr>
          <a:xfrm>
            <a:off x="4211960" y="404664"/>
            <a:ext cx="4572000" cy="1477328"/>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lvl="0" algn="just"/>
            <a:r>
              <a:rPr lang="fr-FR" dirty="0"/>
              <a:t>Analyser chaque source pour identifier ses contributions, ses limites et son impact sur le domaine. Cette étape implique de questionner les résultats et les méthodologies utilisées dans les études précédentes</a:t>
            </a:r>
          </a:p>
        </p:txBody>
      </p:sp>
      <p:sp>
        <p:nvSpPr>
          <p:cNvPr id="9" name="Rectangle 8"/>
          <p:cNvSpPr/>
          <p:nvPr/>
        </p:nvSpPr>
        <p:spPr>
          <a:xfrm>
            <a:off x="4320480" y="4809926"/>
            <a:ext cx="4572000" cy="923330"/>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lvl="0" algn="just"/>
            <a:r>
              <a:rPr lang="fr-FR" dirty="0"/>
              <a:t>Mettre en lumière ce qui n'a pas été abordé ou ce qui nécessite une exploration plus approfondie</a:t>
            </a:r>
          </a:p>
        </p:txBody>
      </p:sp>
      <p:pic>
        <p:nvPicPr>
          <p:cNvPr id="1026" name="Picture 2" descr="C:\Users\CSA\Desktop\avatar-jeune-homme-qui-lit-journal-table-lisant-illustration-vectorielle-presse_9385-1267.jpg"/>
          <p:cNvPicPr>
            <a:picLocks noChangeAspect="1" noChangeArrowheads="1"/>
          </p:cNvPicPr>
          <p:nvPr/>
        </p:nvPicPr>
        <p:blipFill rotWithShape="1">
          <a:blip r:embed="rId2">
            <a:extLst>
              <a:ext uri="{28A0092B-C50C-407E-A947-70E740481C1C}">
                <a14:useLocalDpi xmlns:a14="http://schemas.microsoft.com/office/drawing/2010/main" val="0"/>
              </a:ext>
            </a:extLst>
          </a:blip>
          <a:srcRect l="10436" t="10305" r="10388" b="8481"/>
          <a:stretch/>
        </p:blipFill>
        <p:spPr bwMode="auto">
          <a:xfrm>
            <a:off x="5004048" y="2060848"/>
            <a:ext cx="2993664" cy="24482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076662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arn(inVertical)">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wipe(down)">
                                      <p:cBhvr>
                                        <p:cTn id="15" dur="500"/>
                                        <p:tgtEl>
                                          <p:spTgt spid="7"/>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wipe(down)">
                                      <p:cBhvr>
                                        <p:cTn id="18"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animBg="1"/>
      <p:bldP spid="9"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llipse 3"/>
          <p:cNvSpPr/>
          <p:nvPr/>
        </p:nvSpPr>
        <p:spPr>
          <a:xfrm>
            <a:off x="35496" y="2060848"/>
            <a:ext cx="2880320" cy="216024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chemeClr val="tx1"/>
                </a:solidFill>
                <a:latin typeface="Times New Roman" pitchFamily="18" charset="0"/>
                <a:cs typeface="Times New Roman" pitchFamily="18" charset="0"/>
              </a:rPr>
              <a:t>3. Synthèse et rédaction</a:t>
            </a:r>
            <a:endParaRPr lang="fr-FR" b="1" dirty="0">
              <a:solidFill>
                <a:schemeClr val="tx1"/>
              </a:solidFill>
              <a:latin typeface="Times New Roman" pitchFamily="18" charset="0"/>
              <a:cs typeface="Times New Roman" pitchFamily="18" charset="0"/>
            </a:endParaRPr>
          </a:p>
        </p:txBody>
      </p:sp>
      <p:sp>
        <p:nvSpPr>
          <p:cNvPr id="5" name="Rectangle 4"/>
          <p:cNvSpPr/>
          <p:nvPr/>
        </p:nvSpPr>
        <p:spPr>
          <a:xfrm>
            <a:off x="4211960" y="116632"/>
            <a:ext cx="4572000" cy="2031325"/>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lvl="0" algn="just"/>
            <a:r>
              <a:rPr lang="fr-FR" dirty="0"/>
              <a:t>Organiser les informations collectées sous forme d'un document clair et cohérent, qui présente </a:t>
            </a:r>
            <a:r>
              <a:rPr lang="fr-FR" dirty="0" smtClean="0"/>
              <a:t>sous forme de synthèse et de </a:t>
            </a:r>
            <a:r>
              <a:rPr lang="fr-FR" dirty="0"/>
              <a:t>manière </a:t>
            </a:r>
            <a:r>
              <a:rPr lang="fr-FR" dirty="0" smtClean="0"/>
              <a:t>logique les informations théorique et conceptuelle repérées lors des lectures. </a:t>
            </a:r>
            <a:r>
              <a:rPr lang="fr-FR" dirty="0"/>
              <a:t>Inclure une discussion sur comment ces connaissances influencent la recherche en cours</a:t>
            </a:r>
          </a:p>
        </p:txBody>
      </p:sp>
      <p:sp>
        <p:nvSpPr>
          <p:cNvPr id="6" name="Rectangle 5"/>
          <p:cNvSpPr/>
          <p:nvPr/>
        </p:nvSpPr>
        <p:spPr>
          <a:xfrm>
            <a:off x="4178424" y="4831992"/>
            <a:ext cx="4572000" cy="1477328"/>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lvl="0" algn="just"/>
            <a:r>
              <a:rPr lang="fr-FR" dirty="0"/>
              <a:t>Terminer par une synthèse qui souligne l'importance de la recherche proposée dans le contexte des connaissances existantes et suggérer des orientations pour les travaux futurs</a:t>
            </a:r>
          </a:p>
        </p:txBody>
      </p:sp>
      <p:sp>
        <p:nvSpPr>
          <p:cNvPr id="7" name="Rectangle 6"/>
          <p:cNvSpPr/>
          <p:nvPr/>
        </p:nvSpPr>
        <p:spPr>
          <a:xfrm>
            <a:off x="121214" y="958662"/>
            <a:ext cx="3370666" cy="369332"/>
          </a:xfrm>
          <a:prstGeom prst="rect">
            <a:avLst/>
          </a:prstGeom>
        </p:spPr>
        <p:txBody>
          <a:bodyPr wrap="none">
            <a:spAutoFit/>
          </a:bodyPr>
          <a:lstStyle/>
          <a:p>
            <a:r>
              <a:rPr lang="fr-FR" b="1" dirty="0">
                <a:solidFill>
                  <a:srgbClr val="FF0000"/>
                </a:solidFill>
              </a:rPr>
              <a:t>Rédaction d'un rapport structuré</a:t>
            </a:r>
            <a:r>
              <a:rPr lang="fr-FR" dirty="0">
                <a:solidFill>
                  <a:srgbClr val="FF0000"/>
                </a:solidFill>
              </a:rPr>
              <a:t> </a:t>
            </a:r>
          </a:p>
        </p:txBody>
      </p:sp>
      <p:sp>
        <p:nvSpPr>
          <p:cNvPr id="8" name="Rectangle 7"/>
          <p:cNvSpPr/>
          <p:nvPr/>
        </p:nvSpPr>
        <p:spPr>
          <a:xfrm>
            <a:off x="150997" y="5363924"/>
            <a:ext cx="3311099" cy="369332"/>
          </a:xfrm>
          <a:prstGeom prst="rect">
            <a:avLst/>
          </a:prstGeom>
        </p:spPr>
        <p:txBody>
          <a:bodyPr wrap="none">
            <a:spAutoFit/>
          </a:bodyPr>
          <a:lstStyle/>
          <a:p>
            <a:r>
              <a:rPr lang="fr-FR" b="1" dirty="0">
                <a:solidFill>
                  <a:srgbClr val="FF0000"/>
                </a:solidFill>
              </a:rPr>
              <a:t>Conclusion et recommandations</a:t>
            </a:r>
            <a:r>
              <a:rPr lang="fr-FR" dirty="0">
                <a:solidFill>
                  <a:srgbClr val="FF0000"/>
                </a:solidFill>
              </a:rPr>
              <a:t> </a:t>
            </a:r>
          </a:p>
        </p:txBody>
      </p:sp>
      <p:pic>
        <p:nvPicPr>
          <p:cNvPr id="3074" name="Picture 2" descr="C:\Users\CSA\Desktop\image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78424" y="2331342"/>
            <a:ext cx="4426024" cy="22497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44179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wipe(down)">
                                      <p:cBhvr>
                                        <p:cTn id="15" dur="500"/>
                                        <p:tgtEl>
                                          <p:spTgt spid="8"/>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wipe(down)">
                                      <p:cBhvr>
                                        <p:cTn id="1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p:bldP spid="8"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428736"/>
          </a:xfrm>
        </p:spPr>
        <p:txBody>
          <a:bodyPr>
            <a:normAutofit/>
          </a:bodyPr>
          <a:lstStyle/>
          <a:p>
            <a:pPr lvl="0"/>
            <a:r>
              <a:rPr lang="fr-FR" sz="3600" b="1" dirty="0" smtClean="0">
                <a:latin typeface="Times New Roman" pitchFamily="18" charset="0"/>
                <a:ea typeface="Calibri" pitchFamily="34" charset="0"/>
                <a:cs typeface="Times New Roman" pitchFamily="18" charset="0"/>
              </a:rPr>
              <a:t>La formulation de la question principale</a:t>
            </a:r>
            <a:r>
              <a:rPr lang="fr-FR" sz="3600" b="1" dirty="0" smtClean="0">
                <a:ea typeface="Calibri" pitchFamily="34" charset="0"/>
                <a:cs typeface="Times New Roman" pitchFamily="18" charset="0"/>
              </a:rPr>
              <a:t> </a:t>
            </a:r>
            <a:r>
              <a:rPr lang="fr-FR" sz="3600" b="1" dirty="0" smtClean="0">
                <a:latin typeface="Times New Roman" pitchFamily="18" charset="0"/>
                <a:ea typeface="Calibri" pitchFamily="34" charset="0"/>
                <a:cs typeface="Times New Roman" pitchFamily="18" charset="0"/>
              </a:rPr>
              <a:t>:</a:t>
            </a:r>
            <a:r>
              <a:rPr lang="fr-FR" sz="3600" dirty="0" smtClean="0">
                <a:latin typeface="Times New Roman" pitchFamily="18" charset="0"/>
                <a:ea typeface="Calibri" pitchFamily="34" charset="0"/>
                <a:cs typeface="Times New Roman" pitchFamily="18" charset="0"/>
              </a:rPr>
              <a:t> </a:t>
            </a:r>
            <a:br>
              <a:rPr lang="fr-FR" sz="3600" dirty="0" smtClean="0">
                <a:latin typeface="Times New Roman" pitchFamily="18" charset="0"/>
                <a:ea typeface="Calibri" pitchFamily="34" charset="0"/>
                <a:cs typeface="Times New Roman" pitchFamily="18" charset="0"/>
              </a:rPr>
            </a:br>
            <a:endParaRPr lang="fr-FR" sz="3600" dirty="0"/>
          </a:p>
        </p:txBody>
      </p:sp>
      <p:sp>
        <p:nvSpPr>
          <p:cNvPr id="4" name="Rectangle 3"/>
          <p:cNvSpPr>
            <a:spLocks noChangeArrowheads="1"/>
          </p:cNvSpPr>
          <p:nvPr/>
        </p:nvSpPr>
        <p:spPr bwMode="auto">
          <a:xfrm>
            <a:off x="0" y="928670"/>
            <a:ext cx="91440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pPr>
            <a:r>
              <a:rPr lang="fr-FR" sz="2400" dirty="0" smtClean="0">
                <a:solidFill>
                  <a:prstClr val="black"/>
                </a:solidFill>
                <a:latin typeface="Times New Roman" pitchFamily="18" charset="0"/>
                <a:ea typeface="Calibri" pitchFamily="34" charset="0"/>
                <a:cs typeface="Times New Roman" pitchFamily="18" charset="0"/>
              </a:rPr>
              <a:t>Les questions pos</a:t>
            </a:r>
            <a:r>
              <a:rPr lang="fr-FR" sz="2400" dirty="0" smtClean="0">
                <a:solidFill>
                  <a:prstClr val="black"/>
                </a:solidFill>
                <a:ea typeface="Calibri" pitchFamily="34" charset="0"/>
                <a:cs typeface="Times New Roman" pitchFamily="18" charset="0"/>
              </a:rPr>
              <a:t>é</a:t>
            </a:r>
            <a:r>
              <a:rPr lang="fr-FR" sz="2400" dirty="0" smtClean="0">
                <a:solidFill>
                  <a:prstClr val="black"/>
                </a:solidFill>
                <a:latin typeface="Times New Roman" pitchFamily="18" charset="0"/>
                <a:ea typeface="Calibri" pitchFamily="34" charset="0"/>
                <a:cs typeface="Times New Roman" pitchFamily="18" charset="0"/>
              </a:rPr>
              <a:t>es par le chercheur doivent cerner les aspects les plus importants de son sujet mais il doit avoir, parmi ses questions, une question </a:t>
            </a:r>
            <a:r>
              <a:rPr lang="fr-FR" sz="2400" b="1" dirty="0" smtClean="0">
                <a:solidFill>
                  <a:prstClr val="black"/>
                </a:solidFill>
                <a:latin typeface="Times New Roman" pitchFamily="18" charset="0"/>
                <a:ea typeface="Calibri" pitchFamily="34" charset="0"/>
                <a:cs typeface="Times New Roman" pitchFamily="18" charset="0"/>
              </a:rPr>
              <a:t>principale</a:t>
            </a:r>
            <a:r>
              <a:rPr lang="fr-FR" sz="2400" dirty="0" smtClean="0">
                <a:solidFill>
                  <a:prstClr val="black"/>
                </a:solidFill>
                <a:latin typeface="Times New Roman" pitchFamily="18" charset="0"/>
                <a:ea typeface="Calibri" pitchFamily="34" charset="0"/>
                <a:cs typeface="Times New Roman" pitchFamily="18" charset="0"/>
              </a:rPr>
              <a:t> qui est le </a:t>
            </a:r>
            <a:r>
              <a:rPr lang="fr-FR" sz="2400" b="1" dirty="0" smtClean="0">
                <a:solidFill>
                  <a:prstClr val="black"/>
                </a:solidFill>
                <a:latin typeface="Times New Roman" pitchFamily="18" charset="0"/>
                <a:ea typeface="Calibri" pitchFamily="34" charset="0"/>
                <a:cs typeface="Times New Roman" pitchFamily="18" charset="0"/>
              </a:rPr>
              <a:t>c</a:t>
            </a:r>
            <a:r>
              <a:rPr lang="fr-FR" sz="2400" b="1" dirty="0" smtClean="0">
                <a:solidFill>
                  <a:prstClr val="black"/>
                </a:solidFill>
                <a:ea typeface="Calibri" pitchFamily="34" charset="0"/>
                <a:cs typeface="Times New Roman" pitchFamily="18" charset="0"/>
              </a:rPr>
              <a:t>œ</a:t>
            </a:r>
            <a:r>
              <a:rPr lang="fr-FR" sz="2400" b="1" dirty="0" smtClean="0">
                <a:solidFill>
                  <a:prstClr val="black"/>
                </a:solidFill>
                <a:latin typeface="Times New Roman" pitchFamily="18" charset="0"/>
                <a:ea typeface="Calibri" pitchFamily="34" charset="0"/>
                <a:cs typeface="Times New Roman" pitchFamily="18" charset="0"/>
              </a:rPr>
              <a:t>ur</a:t>
            </a:r>
            <a:r>
              <a:rPr lang="fr-FR" sz="2400" dirty="0" smtClean="0">
                <a:solidFill>
                  <a:prstClr val="black"/>
                </a:solidFill>
                <a:latin typeface="Times New Roman" pitchFamily="18" charset="0"/>
                <a:ea typeface="Calibri" pitchFamily="34" charset="0"/>
                <a:cs typeface="Times New Roman" pitchFamily="18" charset="0"/>
              </a:rPr>
              <a:t> de la probl</a:t>
            </a:r>
            <a:r>
              <a:rPr lang="fr-FR" sz="2400" dirty="0" smtClean="0">
                <a:solidFill>
                  <a:prstClr val="black"/>
                </a:solidFill>
                <a:ea typeface="Calibri" pitchFamily="34" charset="0"/>
                <a:cs typeface="Times New Roman" pitchFamily="18" charset="0"/>
              </a:rPr>
              <a:t>é</a:t>
            </a:r>
            <a:r>
              <a:rPr lang="fr-FR" sz="2400" dirty="0" smtClean="0">
                <a:solidFill>
                  <a:prstClr val="black"/>
                </a:solidFill>
                <a:latin typeface="Times New Roman" pitchFamily="18" charset="0"/>
                <a:ea typeface="Calibri" pitchFamily="34" charset="0"/>
                <a:cs typeface="Times New Roman" pitchFamily="18" charset="0"/>
              </a:rPr>
              <a:t>matique. </a:t>
            </a:r>
            <a:endParaRPr lang="fr-FR" sz="3600" dirty="0" smtClean="0">
              <a:solidFill>
                <a:prstClr val="black"/>
              </a:solidFill>
              <a:latin typeface="Arial" pitchFamily="34" charset="0"/>
              <a:cs typeface="Arial" pitchFamily="34" charset="0"/>
            </a:endParaRPr>
          </a:p>
        </p:txBody>
      </p:sp>
      <p:sp>
        <p:nvSpPr>
          <p:cNvPr id="5" name="Rectangle 4"/>
          <p:cNvSpPr/>
          <p:nvPr/>
        </p:nvSpPr>
        <p:spPr>
          <a:xfrm>
            <a:off x="0" y="2928934"/>
            <a:ext cx="9144000" cy="2554545"/>
          </a:xfrm>
          <a:prstGeom prst="rect">
            <a:avLst/>
          </a:prstGeom>
        </p:spPr>
        <p:txBody>
          <a:bodyPr wrap="square">
            <a:spAutoFit/>
          </a:bodyPr>
          <a:lstStyle/>
          <a:p>
            <a:pPr algn="just"/>
            <a:r>
              <a:rPr lang="fr-FR" sz="3200" dirty="0" smtClean="0">
                <a:solidFill>
                  <a:prstClr val="black"/>
                </a:solidFill>
                <a:latin typeface="Times New Roman" pitchFamily="18" charset="0"/>
                <a:ea typeface="Calibri" pitchFamily="34" charset="0"/>
                <a:cs typeface="Times New Roman" pitchFamily="18" charset="0"/>
              </a:rPr>
              <a:t>Selon Michel </a:t>
            </a:r>
            <a:r>
              <a:rPr lang="fr-FR" sz="3200" dirty="0">
                <a:solidFill>
                  <a:prstClr val="black"/>
                </a:solidFill>
                <a:latin typeface="Times New Roman" pitchFamily="18" charset="0"/>
                <a:ea typeface="Calibri" pitchFamily="34" charset="0"/>
                <a:cs typeface="Times New Roman" pitchFamily="18" charset="0"/>
              </a:rPr>
              <a:t>B</a:t>
            </a:r>
            <a:r>
              <a:rPr lang="fr-FR" sz="3200" dirty="0" smtClean="0">
                <a:solidFill>
                  <a:prstClr val="black"/>
                </a:solidFill>
                <a:latin typeface="Times New Roman" pitchFamily="18" charset="0"/>
                <a:ea typeface="Calibri" pitchFamily="34" charset="0"/>
                <a:cs typeface="Times New Roman" pitchFamily="18" charset="0"/>
              </a:rPr>
              <a:t>eaud, cette question doit </a:t>
            </a:r>
            <a:r>
              <a:rPr lang="fr-FR" sz="3200" b="1" i="1" dirty="0">
                <a:solidFill>
                  <a:prstClr val="black"/>
                </a:solidFill>
                <a:ea typeface="Calibri" pitchFamily="34" charset="0"/>
                <a:cs typeface="Times New Roman" pitchFamily="18" charset="0"/>
              </a:rPr>
              <a:t>« </a:t>
            </a:r>
            <a:r>
              <a:rPr lang="fr-FR" sz="3200" b="1" i="1" dirty="0" smtClean="0">
                <a:solidFill>
                  <a:prstClr val="black"/>
                </a:solidFill>
                <a:latin typeface="Times New Roman" pitchFamily="18" charset="0"/>
                <a:ea typeface="Calibri" pitchFamily="34" charset="0"/>
                <a:cs typeface="Times New Roman" pitchFamily="18" charset="0"/>
              </a:rPr>
              <a:t>être </a:t>
            </a:r>
            <a:r>
              <a:rPr lang="fr-FR" sz="3200" b="1" i="1" dirty="0" smtClean="0">
                <a:solidFill>
                  <a:srgbClr val="FF0000"/>
                </a:solidFill>
                <a:latin typeface="Times New Roman" pitchFamily="18" charset="0"/>
                <a:ea typeface="Calibri" pitchFamily="34" charset="0"/>
                <a:cs typeface="Times New Roman" pitchFamily="18" charset="0"/>
              </a:rPr>
              <a:t>cruciale</a:t>
            </a:r>
            <a:r>
              <a:rPr lang="fr-FR" sz="3200" b="1" i="1" dirty="0" smtClean="0">
                <a:solidFill>
                  <a:prstClr val="black"/>
                </a:solidFill>
                <a:latin typeface="Times New Roman" pitchFamily="18" charset="0"/>
                <a:ea typeface="Calibri" pitchFamily="34" charset="0"/>
                <a:cs typeface="Times New Roman" pitchFamily="18" charset="0"/>
              </a:rPr>
              <a:t>, </a:t>
            </a:r>
            <a:r>
              <a:rPr lang="fr-FR" sz="3200" b="1" i="1" dirty="0" smtClean="0">
                <a:solidFill>
                  <a:srgbClr val="FF0000"/>
                </a:solidFill>
                <a:latin typeface="Times New Roman" pitchFamily="18" charset="0"/>
                <a:ea typeface="Calibri" pitchFamily="34" charset="0"/>
                <a:cs typeface="Times New Roman" pitchFamily="18" charset="0"/>
              </a:rPr>
              <a:t>centrale</a:t>
            </a:r>
            <a:r>
              <a:rPr lang="fr-FR" sz="3200" b="1" i="1" dirty="0" smtClean="0">
                <a:solidFill>
                  <a:prstClr val="black"/>
                </a:solidFill>
                <a:latin typeface="Times New Roman" pitchFamily="18" charset="0"/>
                <a:ea typeface="Calibri" pitchFamily="34" charset="0"/>
                <a:cs typeface="Times New Roman" pitchFamily="18" charset="0"/>
              </a:rPr>
              <a:t>, </a:t>
            </a:r>
            <a:r>
              <a:rPr lang="fr-FR" sz="3200" b="1" i="1" dirty="0" smtClean="0">
                <a:solidFill>
                  <a:srgbClr val="FF0000"/>
                </a:solidFill>
                <a:latin typeface="Times New Roman" pitchFamily="18" charset="0"/>
                <a:ea typeface="Calibri" pitchFamily="34" charset="0"/>
                <a:cs typeface="Times New Roman" pitchFamily="18" charset="0"/>
              </a:rPr>
              <a:t>essentielle</a:t>
            </a:r>
            <a:r>
              <a:rPr lang="fr-FR" sz="3200" b="1" i="1" dirty="0" smtClean="0">
                <a:solidFill>
                  <a:prstClr val="black"/>
                </a:solidFill>
                <a:latin typeface="Times New Roman" pitchFamily="18" charset="0"/>
                <a:ea typeface="Calibri" pitchFamily="34" charset="0"/>
                <a:cs typeface="Times New Roman" pitchFamily="18" charset="0"/>
              </a:rPr>
              <a:t> par rapport au sujet choisi </a:t>
            </a:r>
            <a:r>
              <a:rPr lang="fr-FR" sz="3200" b="1" i="1" dirty="0">
                <a:solidFill>
                  <a:prstClr val="black"/>
                </a:solidFill>
                <a:ea typeface="Calibri" pitchFamily="34" charset="0"/>
                <a:cs typeface="Times New Roman" pitchFamily="18" charset="0"/>
              </a:rPr>
              <a:t>…</a:t>
            </a:r>
            <a:r>
              <a:rPr lang="fr-FR" sz="3200" b="1" i="1" dirty="0" smtClean="0">
                <a:solidFill>
                  <a:prstClr val="black"/>
                </a:solidFill>
                <a:latin typeface="Times New Roman" pitchFamily="18" charset="0"/>
                <a:ea typeface="Calibri" pitchFamily="34" charset="0"/>
                <a:cs typeface="Times New Roman" pitchFamily="18" charset="0"/>
              </a:rPr>
              <a:t> elle ne doit pas être </a:t>
            </a:r>
            <a:r>
              <a:rPr lang="fr-FR" sz="3200" b="1" i="1" dirty="0">
                <a:solidFill>
                  <a:prstClr val="black"/>
                </a:solidFill>
                <a:ea typeface="Calibri" pitchFamily="34" charset="0"/>
                <a:cs typeface="Times New Roman" pitchFamily="18" charset="0"/>
              </a:rPr>
              <a:t>à</a:t>
            </a:r>
            <a:r>
              <a:rPr lang="fr-FR" sz="3200" b="1" i="1" dirty="0" smtClean="0">
                <a:solidFill>
                  <a:prstClr val="black"/>
                </a:solidFill>
                <a:latin typeface="Times New Roman" pitchFamily="18" charset="0"/>
                <a:ea typeface="Calibri" pitchFamily="34" charset="0"/>
                <a:cs typeface="Times New Roman" pitchFamily="18" charset="0"/>
              </a:rPr>
              <a:t> cot</a:t>
            </a:r>
            <a:r>
              <a:rPr lang="fr-FR" sz="3200" b="1" i="1" dirty="0">
                <a:solidFill>
                  <a:prstClr val="black"/>
                </a:solidFill>
                <a:ea typeface="Calibri" pitchFamily="34" charset="0"/>
                <a:cs typeface="Times New Roman" pitchFamily="18" charset="0"/>
              </a:rPr>
              <a:t>é</a:t>
            </a:r>
            <a:r>
              <a:rPr lang="fr-FR" sz="3200" b="1" i="1" dirty="0" smtClean="0">
                <a:solidFill>
                  <a:prstClr val="black"/>
                </a:solidFill>
                <a:latin typeface="Times New Roman" pitchFamily="18" charset="0"/>
                <a:ea typeface="Calibri" pitchFamily="34" charset="0"/>
                <a:cs typeface="Times New Roman" pitchFamily="18" charset="0"/>
              </a:rPr>
              <a:t> du sujet ou d</a:t>
            </a:r>
            <a:r>
              <a:rPr lang="fr-FR" sz="3200" b="1" i="1" dirty="0">
                <a:solidFill>
                  <a:prstClr val="black"/>
                </a:solidFill>
                <a:ea typeface="Calibri" pitchFamily="34" charset="0"/>
                <a:cs typeface="Times New Roman" pitchFamily="18" charset="0"/>
              </a:rPr>
              <a:t>é</a:t>
            </a:r>
            <a:r>
              <a:rPr lang="fr-FR" sz="3200" b="1" i="1" dirty="0" smtClean="0">
                <a:solidFill>
                  <a:prstClr val="black"/>
                </a:solidFill>
                <a:latin typeface="Times New Roman" pitchFamily="18" charset="0"/>
                <a:ea typeface="Calibri" pitchFamily="34" charset="0"/>
                <a:cs typeface="Times New Roman" pitchFamily="18" charset="0"/>
              </a:rPr>
              <a:t>cal</a:t>
            </a:r>
            <a:r>
              <a:rPr lang="fr-FR" sz="3200" b="1" i="1" dirty="0">
                <a:solidFill>
                  <a:prstClr val="black"/>
                </a:solidFill>
                <a:ea typeface="Calibri" pitchFamily="34" charset="0"/>
                <a:cs typeface="Times New Roman" pitchFamily="18" charset="0"/>
              </a:rPr>
              <a:t>é</a:t>
            </a:r>
            <a:r>
              <a:rPr lang="fr-FR" sz="3200" b="1" i="1" dirty="0" smtClean="0">
                <a:solidFill>
                  <a:prstClr val="black"/>
                </a:solidFill>
                <a:latin typeface="Times New Roman" pitchFamily="18" charset="0"/>
                <a:ea typeface="Calibri" pitchFamily="34" charset="0"/>
                <a:cs typeface="Times New Roman" pitchFamily="18" charset="0"/>
              </a:rPr>
              <a:t>e, d</a:t>
            </a:r>
            <a:r>
              <a:rPr lang="fr-FR" sz="3200" b="1" i="1" dirty="0">
                <a:solidFill>
                  <a:prstClr val="black"/>
                </a:solidFill>
                <a:ea typeface="Calibri" pitchFamily="34" charset="0"/>
                <a:cs typeface="Times New Roman" pitchFamily="18" charset="0"/>
              </a:rPr>
              <a:t>é</a:t>
            </a:r>
            <a:r>
              <a:rPr lang="fr-FR" sz="3200" b="1" i="1" dirty="0" smtClean="0">
                <a:solidFill>
                  <a:prstClr val="black"/>
                </a:solidFill>
                <a:latin typeface="Times New Roman" pitchFamily="18" charset="0"/>
                <a:ea typeface="Calibri" pitchFamily="34" charset="0"/>
                <a:cs typeface="Times New Roman" pitchFamily="18" charset="0"/>
              </a:rPr>
              <a:t>sax</a:t>
            </a:r>
            <a:r>
              <a:rPr lang="fr-FR" sz="3200" b="1" i="1" dirty="0">
                <a:solidFill>
                  <a:prstClr val="black"/>
                </a:solidFill>
                <a:ea typeface="Calibri" pitchFamily="34" charset="0"/>
                <a:cs typeface="Times New Roman" pitchFamily="18" charset="0"/>
              </a:rPr>
              <a:t>é</a:t>
            </a:r>
            <a:r>
              <a:rPr lang="fr-FR" sz="3200" b="1" i="1" dirty="0" smtClean="0">
                <a:solidFill>
                  <a:prstClr val="black"/>
                </a:solidFill>
                <a:latin typeface="Times New Roman" pitchFamily="18" charset="0"/>
                <a:ea typeface="Calibri" pitchFamily="34" charset="0"/>
                <a:cs typeface="Times New Roman" pitchFamily="18" charset="0"/>
              </a:rPr>
              <a:t>e par rapport </a:t>
            </a:r>
            <a:r>
              <a:rPr lang="fr-FR" sz="3200" b="1" i="1" dirty="0">
                <a:solidFill>
                  <a:prstClr val="black"/>
                </a:solidFill>
                <a:ea typeface="Calibri" pitchFamily="34" charset="0"/>
                <a:cs typeface="Times New Roman" pitchFamily="18" charset="0"/>
              </a:rPr>
              <a:t>à</a:t>
            </a:r>
            <a:r>
              <a:rPr lang="fr-FR" sz="3200" b="1" i="1" dirty="0" smtClean="0">
                <a:solidFill>
                  <a:prstClr val="black"/>
                </a:solidFill>
                <a:latin typeface="Times New Roman" pitchFamily="18" charset="0"/>
                <a:ea typeface="Calibri" pitchFamily="34" charset="0"/>
                <a:cs typeface="Times New Roman" pitchFamily="18" charset="0"/>
              </a:rPr>
              <a:t> lui</a:t>
            </a:r>
            <a:r>
              <a:rPr lang="fr-FR" sz="3200" b="1" i="1" dirty="0">
                <a:solidFill>
                  <a:prstClr val="black"/>
                </a:solidFill>
                <a:ea typeface="Calibri" pitchFamily="34" charset="0"/>
                <a:cs typeface="Times New Roman" pitchFamily="18" charset="0"/>
              </a:rPr>
              <a:t> »</a:t>
            </a:r>
            <a:r>
              <a:rPr lang="fr-FR" sz="3200" b="1" i="1" dirty="0" smtClean="0">
                <a:solidFill>
                  <a:prstClr val="black"/>
                </a:solidFill>
                <a:latin typeface="Times New Roman" pitchFamily="18" charset="0"/>
                <a:ea typeface="Calibri" pitchFamily="34" charset="0"/>
                <a:cs typeface="Times New Roman" pitchFamily="18" charset="0"/>
              </a:rPr>
              <a:t>. </a:t>
            </a:r>
            <a:r>
              <a:rPr lang="fr-FR" sz="3200" dirty="0" smtClean="0">
                <a:solidFill>
                  <a:prstClr val="black"/>
                </a:solidFill>
                <a:latin typeface="Times New Roman" pitchFamily="18" charset="0"/>
                <a:ea typeface="Calibri" pitchFamily="34" charset="0"/>
                <a:cs typeface="Times New Roman" pitchFamily="18" charset="0"/>
              </a:rPr>
              <a:t>(M Beaud, l</a:t>
            </a:r>
            <a:r>
              <a:rPr lang="fr-FR" sz="3200" dirty="0">
                <a:solidFill>
                  <a:prstClr val="black"/>
                </a:solidFill>
                <a:ea typeface="Calibri" pitchFamily="34" charset="0"/>
                <a:cs typeface="Times New Roman" pitchFamily="18" charset="0"/>
              </a:rPr>
              <a:t>’</a:t>
            </a:r>
            <a:r>
              <a:rPr lang="fr-FR" sz="3200" dirty="0" smtClean="0">
                <a:solidFill>
                  <a:prstClr val="black"/>
                </a:solidFill>
                <a:latin typeface="Times New Roman" pitchFamily="18" charset="0"/>
                <a:ea typeface="Calibri" pitchFamily="34" charset="0"/>
                <a:cs typeface="Times New Roman" pitchFamily="18" charset="0"/>
              </a:rPr>
              <a:t>art de la th</a:t>
            </a:r>
            <a:r>
              <a:rPr lang="fr-FR" sz="3200" dirty="0">
                <a:solidFill>
                  <a:prstClr val="black"/>
                </a:solidFill>
                <a:ea typeface="Calibri" pitchFamily="34" charset="0"/>
                <a:cs typeface="Times New Roman" pitchFamily="18" charset="0"/>
              </a:rPr>
              <a:t>è</a:t>
            </a:r>
            <a:r>
              <a:rPr lang="fr-FR" sz="3200" dirty="0" smtClean="0">
                <a:solidFill>
                  <a:prstClr val="black"/>
                </a:solidFill>
                <a:latin typeface="Times New Roman" pitchFamily="18" charset="0"/>
                <a:ea typeface="Calibri" pitchFamily="34" charset="0"/>
                <a:cs typeface="Times New Roman" pitchFamily="18" charset="0"/>
              </a:rPr>
              <a:t>se, p</a:t>
            </a:r>
            <a:r>
              <a:rPr lang="fr-FR" sz="3200" dirty="0">
                <a:solidFill>
                  <a:prstClr val="black"/>
                </a:solidFill>
                <a:ea typeface="Calibri" pitchFamily="34" charset="0"/>
                <a:cs typeface="Times New Roman" pitchFamily="18" charset="0"/>
              </a:rPr>
              <a:t> </a:t>
            </a:r>
            <a:r>
              <a:rPr lang="fr-FR" sz="3200" dirty="0" smtClean="0">
                <a:solidFill>
                  <a:prstClr val="black"/>
                </a:solidFill>
                <a:latin typeface="Times New Roman" pitchFamily="18" charset="0"/>
                <a:ea typeface="Calibri" pitchFamily="34" charset="0"/>
                <a:cs typeface="Times New Roman" pitchFamily="18" charset="0"/>
              </a:rPr>
              <a:t>: 35)</a:t>
            </a:r>
            <a:endParaRPr lang="fr-FR" sz="3200" dirty="0">
              <a:solidFill>
                <a:prstClr val="black"/>
              </a:solidFill>
            </a:endParaRPr>
          </a:p>
        </p:txBody>
      </p:sp>
    </p:spTree>
    <p:extLst>
      <p:ext uri="{BB962C8B-B14F-4D97-AF65-F5344CB8AC3E}">
        <p14:creationId xmlns:p14="http://schemas.microsoft.com/office/powerpoint/2010/main" val="3679056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0" y="0"/>
            <a:ext cx="9144000"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 m</a:t>
            </a:r>
            <a:r>
              <a:rPr kumimoji="0" lang="fr-FR" sz="28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moire ou la th</a:t>
            </a:r>
            <a:r>
              <a:rPr kumimoji="0" lang="fr-FR" sz="28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 est la trace </a:t>
            </a:r>
            <a:r>
              <a:rPr kumimoji="0" lang="fr-FR" sz="28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crite qui prouve que le candidat est </a:t>
            </a:r>
            <a:r>
              <a:rPr kumimoji="0" lang="fr-FR" sz="2800" b="0" i="1"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fr-FR"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capable de mener </a:t>
            </a:r>
            <a:r>
              <a:rPr kumimoji="0" lang="fr-FR" sz="2800" b="0" i="1"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bien une recherche, de maitriser une technique de contribution </a:t>
            </a:r>
            <a:r>
              <a:rPr kumimoji="0" lang="fr-FR" sz="2800" b="0" i="1"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une avanc</a:t>
            </a:r>
            <a:r>
              <a:rPr kumimoji="0" lang="fr-FR" sz="2800" b="0" i="1"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 dans l</a:t>
            </a:r>
            <a:r>
              <a:rPr kumimoji="0" lang="fr-FR" sz="2800" b="0" i="1"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ordre de la connaissance, de la r</a:t>
            </a:r>
            <a:r>
              <a:rPr kumimoji="0" lang="fr-FR" sz="2800" b="0" i="1"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flexion, de l</a:t>
            </a:r>
            <a:r>
              <a:rPr kumimoji="0" lang="fr-FR" sz="2800" b="0" i="1"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analyse ou de la cr</a:t>
            </a:r>
            <a:r>
              <a:rPr kumimoji="0" lang="fr-FR" sz="2800" b="0" i="1"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ation</a:t>
            </a:r>
            <a:r>
              <a:rPr kumimoji="0" lang="fr-FR" sz="2800" b="0" i="1"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(Beaud, L</a:t>
            </a:r>
            <a:r>
              <a:rPr kumimoji="0" lang="fr-FR" sz="28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art de la th</a:t>
            </a:r>
            <a:r>
              <a:rPr kumimoji="0" lang="fr-FR" sz="28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a:t>
            </a:r>
            <a:r>
              <a:rPr kumimoji="0" lang="fr-FR" sz="28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08)  </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30722" name="Rectangle 2"/>
          <p:cNvSpPr>
            <a:spLocks noChangeArrowheads="1"/>
          </p:cNvSpPr>
          <p:nvPr/>
        </p:nvSpPr>
        <p:spPr bwMode="auto">
          <a:xfrm>
            <a:off x="0" y="2500306"/>
            <a:ext cx="9144000" cy="3785652"/>
          </a:xfrm>
          <a:prstGeom prst="rect">
            <a:avLst/>
          </a:prstGeom>
          <a:solidFill>
            <a:schemeClr val="accent2">
              <a:lumMod val="20000"/>
              <a:lumOff val="8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Low" fontAlgn="base">
              <a:spcBef>
                <a:spcPct val="0"/>
              </a:spcBef>
              <a:spcAft>
                <a:spcPct val="0"/>
              </a:spcAft>
              <a:tabLst>
                <a:tab pos="457200" algn="l"/>
              </a:tabLst>
            </a:pPr>
            <a:r>
              <a:rPr kumimoji="0" lang="fr-FR" sz="2400" b="0" i="0" u="none" strike="noStrike" cap="none" normalizeH="0" baseline="0" dirty="0" smtClean="0">
                <a:ln>
                  <a:noFill/>
                </a:ln>
                <a:effectLst/>
                <a:latin typeface="Times New Roman" pitchFamily="18" charset="0"/>
                <a:ea typeface="Times New Roman" pitchFamily="18" charset="0"/>
                <a:cs typeface="Times New Roman" pitchFamily="18" charset="0"/>
              </a:rPr>
              <a:t>Une question de recherche doit être formalisée en tenant </a:t>
            </a:r>
            <a:r>
              <a:rPr lang="fr-FR" sz="2400" dirty="0" smtClean="0">
                <a:latin typeface="Times New Roman" pitchFamily="18" charset="0"/>
                <a:ea typeface="Times New Roman" pitchFamily="18" charset="0"/>
                <a:cs typeface="Times New Roman" pitchFamily="18" charset="0"/>
              </a:rPr>
              <a:t>compte </a:t>
            </a:r>
            <a:r>
              <a:rPr kumimoji="0" lang="fr-FR" sz="2400" b="0" i="0" u="none" strike="noStrike" cap="none" normalizeH="0" baseline="0" dirty="0" smtClean="0">
                <a:ln>
                  <a:noFill/>
                </a:ln>
                <a:effectLst/>
                <a:latin typeface="Times New Roman" pitchFamily="18" charset="0"/>
                <a:ea typeface="Times New Roman" pitchFamily="18" charset="0"/>
                <a:cs typeface="Times New Roman" pitchFamily="18" charset="0"/>
              </a:rPr>
              <a:t> des éléments suivants :</a:t>
            </a:r>
            <a:endParaRPr kumimoji="0" lang="fr-FR" sz="2400" b="0" i="0" u="none" strike="noStrike" cap="none" normalizeH="0" baseline="0" dirty="0" smtClean="0">
              <a:ln>
                <a:noFill/>
              </a:ln>
              <a:effectLst/>
              <a:latin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Char char="•"/>
              <a:tabLst>
                <a:tab pos="457200" algn="l"/>
              </a:tabLst>
            </a:pPr>
            <a:r>
              <a:rPr kumimoji="0" lang="fr-FR" sz="2400" b="0" i="0" u="none" strike="noStrike" cap="none" normalizeH="0" baseline="0" dirty="0" smtClean="0">
                <a:ln>
                  <a:noFill/>
                </a:ln>
                <a:effectLst/>
                <a:latin typeface="Times New Roman" pitchFamily="18" charset="0"/>
                <a:ea typeface="Times New Roman" pitchFamily="18" charset="0"/>
                <a:cs typeface="Times New Roman" pitchFamily="18" charset="0"/>
              </a:rPr>
              <a:t>quoi ? quel est le phénomène à </a:t>
            </a:r>
            <a:r>
              <a:rPr lang="fr-FR" sz="2400" dirty="0" smtClean="0">
                <a:latin typeface="Times New Roman" pitchFamily="18" charset="0"/>
                <a:ea typeface="Times New Roman" pitchFamily="18" charset="0"/>
                <a:cs typeface="Times New Roman" pitchFamily="18" charset="0"/>
              </a:rPr>
              <a:t>étudier</a:t>
            </a:r>
            <a:r>
              <a:rPr kumimoji="0" lang="fr-FR" sz="2400" b="0" i="0" u="none" strike="noStrike" cap="none" normalizeH="0" baseline="0" dirty="0" smtClean="0">
                <a:ln>
                  <a:noFill/>
                </a:ln>
                <a:effectLst/>
                <a:latin typeface="Times New Roman" pitchFamily="18" charset="0"/>
                <a:ea typeface="Times New Roman" pitchFamily="18" charset="0"/>
                <a:cs typeface="Times New Roman" pitchFamily="18" charset="0"/>
              </a:rPr>
              <a:t> ?</a:t>
            </a:r>
            <a:endParaRPr kumimoji="0" lang="fr-FR" sz="2400" b="0" i="0" u="none" strike="noStrike" cap="none" normalizeH="0" baseline="0" dirty="0" smtClean="0">
              <a:ln>
                <a:noFill/>
              </a:ln>
              <a:effectLst/>
              <a:latin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Char char="•"/>
              <a:tabLst>
                <a:tab pos="457200" algn="l"/>
              </a:tabLst>
            </a:pPr>
            <a:r>
              <a:rPr kumimoji="0" lang="fr-FR" sz="2400" b="0" i="0" u="none" strike="noStrike" cap="none" normalizeH="0" baseline="0" dirty="0" smtClean="0">
                <a:ln>
                  <a:noFill/>
                </a:ln>
                <a:effectLst/>
                <a:latin typeface="Times New Roman" pitchFamily="18" charset="0"/>
                <a:ea typeface="Times New Roman" pitchFamily="18" charset="0"/>
                <a:cs typeface="Times New Roman" pitchFamily="18" charset="0"/>
              </a:rPr>
              <a:t>qui ? quelle est la population-cible ou quel est le groupe visé par l’étude ?</a:t>
            </a:r>
            <a:endParaRPr kumimoji="0" lang="fr-FR" sz="2400" b="0" i="0" u="none" strike="noStrike" cap="none" normalizeH="0" baseline="0" dirty="0" smtClean="0">
              <a:ln>
                <a:noFill/>
              </a:ln>
              <a:effectLst/>
              <a:latin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Char char="•"/>
              <a:tabLst>
                <a:tab pos="457200" algn="l"/>
              </a:tabLst>
            </a:pPr>
            <a:r>
              <a:rPr kumimoji="0" lang="fr-FR" sz="2400" b="0" i="0" u="none" strike="noStrike" cap="none" normalizeH="0" baseline="0" dirty="0" smtClean="0">
                <a:ln>
                  <a:noFill/>
                </a:ln>
                <a:effectLst/>
                <a:latin typeface="Times New Roman" pitchFamily="18" charset="0"/>
                <a:ea typeface="Times New Roman" pitchFamily="18" charset="0"/>
                <a:cs typeface="Times New Roman" pitchFamily="18" charset="0"/>
              </a:rPr>
              <a:t>où ? quelle est la région d’étude</a:t>
            </a:r>
            <a:r>
              <a:rPr kumimoji="0" lang="fr-FR" sz="2400" b="0" i="0" u="none" strike="noStrike" cap="none" normalizeH="0" dirty="0" smtClean="0">
                <a:ln>
                  <a:noFill/>
                </a:ln>
                <a:effectLst/>
                <a:latin typeface="Times New Roman" pitchFamily="18" charset="0"/>
                <a:ea typeface="Times New Roman" pitchFamily="18" charset="0"/>
                <a:cs typeface="Times New Roman" pitchFamily="18" charset="0"/>
              </a:rPr>
              <a:t> </a:t>
            </a:r>
            <a:r>
              <a:rPr kumimoji="0" lang="fr-FR" sz="2400" b="0" i="0" u="none" strike="noStrike" cap="none" normalizeH="0" baseline="0" dirty="0" smtClean="0">
                <a:ln>
                  <a:noFill/>
                </a:ln>
                <a:effectLst/>
                <a:latin typeface="Times New Roman" pitchFamily="18" charset="0"/>
                <a:ea typeface="Times New Roman" pitchFamily="18" charset="0"/>
                <a:cs typeface="Times New Roman" pitchFamily="18" charset="0"/>
              </a:rPr>
              <a:t>ou quel est le territoire d’étude ?</a:t>
            </a:r>
            <a:endParaRPr kumimoji="0" lang="fr-FR" sz="2400" b="0" i="0" u="none" strike="noStrike" cap="none" normalizeH="0" baseline="0" dirty="0" smtClean="0">
              <a:ln>
                <a:noFill/>
              </a:ln>
              <a:effectLst/>
              <a:latin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Char char="•"/>
              <a:tabLst>
                <a:tab pos="457200" algn="l"/>
              </a:tabLst>
            </a:pPr>
            <a:r>
              <a:rPr kumimoji="0" lang="fr-FR" sz="2400" b="0" i="0" u="none" strike="noStrike" cap="none" normalizeH="0" baseline="0" dirty="0" smtClean="0">
                <a:ln>
                  <a:noFill/>
                </a:ln>
                <a:effectLst/>
                <a:latin typeface="Times New Roman" pitchFamily="18" charset="0"/>
                <a:ea typeface="Times New Roman" pitchFamily="18" charset="0"/>
                <a:cs typeface="Times New Roman" pitchFamily="18" charset="0"/>
              </a:rPr>
              <a:t>pourquoi ? dans quel(s) but(s) ? quelle serait la justification ?</a:t>
            </a:r>
            <a:endParaRPr kumimoji="0" lang="fr-FR" sz="2400" b="0" i="0" u="none" strike="noStrike" cap="none" normalizeH="0" baseline="0" dirty="0" smtClean="0">
              <a:ln>
                <a:noFill/>
              </a:ln>
              <a:effectLst/>
              <a:latin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None/>
              <a:tabLst>
                <a:tab pos="457200" algn="l"/>
              </a:tabLst>
            </a:pPr>
            <a:endParaRPr lang="fr-FR" sz="2400" dirty="0" smtClean="0">
              <a:latin typeface="Times New Roman" pitchFamily="18" charset="0"/>
              <a:ea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None/>
              <a:tabLst>
                <a:tab pos="457200" algn="l"/>
              </a:tabLst>
            </a:pPr>
            <a:r>
              <a:rPr kumimoji="0" lang="fr-FR" sz="2400" b="0" i="0" u="none" strike="noStrike" cap="none" normalizeH="0" baseline="0" dirty="0" smtClean="0">
                <a:ln>
                  <a:noFill/>
                </a:ln>
                <a:effectLst/>
                <a:latin typeface="Times New Roman" pitchFamily="18" charset="0"/>
                <a:ea typeface="Times New Roman" pitchFamily="18" charset="0"/>
                <a:cs typeface="Times New Roman" pitchFamily="18" charset="0"/>
              </a:rPr>
              <a:t>C’est </a:t>
            </a:r>
            <a:r>
              <a:rPr lang="fr-FR" sz="2400" dirty="0" smtClean="0">
                <a:latin typeface="Times New Roman" pitchFamily="18" charset="0"/>
                <a:ea typeface="Times New Roman" pitchFamily="18" charset="0"/>
                <a:cs typeface="Times New Roman" pitchFamily="18" charset="0"/>
              </a:rPr>
              <a:t>en amont </a:t>
            </a:r>
            <a:r>
              <a:rPr kumimoji="0" lang="fr-FR" sz="2400" b="0" i="0" u="none" strike="noStrike" cap="none" normalizeH="0" baseline="0" dirty="0" smtClean="0">
                <a:ln>
                  <a:noFill/>
                </a:ln>
                <a:effectLst/>
                <a:latin typeface="Times New Roman" pitchFamily="18" charset="0"/>
                <a:ea typeface="Times New Roman" pitchFamily="18" charset="0"/>
                <a:cs typeface="Times New Roman" pitchFamily="18" charset="0"/>
              </a:rPr>
              <a:t>de toute recherche que l’étudiant-chercheur doit initialement et impérativement se poser ces questions.</a:t>
            </a:r>
            <a:r>
              <a:rPr kumimoji="0" lang="fr-FR" sz="1000" b="0" i="0" u="none" strike="noStrike" cap="none" normalizeH="0" baseline="0" dirty="0" smtClean="0">
                <a:ln>
                  <a:noFill/>
                </a:ln>
                <a:effectLst/>
                <a:latin typeface="Lucida Sans Unicode" pitchFamily="34" charset="0"/>
                <a:ea typeface="Times New Roman" pitchFamily="18" charset="0"/>
                <a:cs typeface="Lucida Sans Unicode" pitchFamily="34" charset="0"/>
              </a:rPr>
              <a:t> </a:t>
            </a:r>
            <a:endParaRPr kumimoji="0" lang="fr-FR" sz="1800" b="0" i="0" u="none" strike="noStrike" cap="none" normalizeH="0" baseline="0" dirty="0" smtClean="0">
              <a:ln>
                <a:noFill/>
              </a:ln>
              <a:effectLst/>
              <a:latin typeface="Arial" pitchFamily="34" charset="0"/>
              <a:cs typeface="Arial" pitchFamily="34" charset="0"/>
            </a:endParaRPr>
          </a:p>
        </p:txBody>
      </p:sp>
    </p:spTree>
    <p:extLst>
      <p:ext uri="{BB962C8B-B14F-4D97-AF65-F5344CB8AC3E}">
        <p14:creationId xmlns:p14="http://schemas.microsoft.com/office/powerpoint/2010/main" val="17255972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0722"/>
                                        </p:tgtEl>
                                        <p:attrNameLst>
                                          <p:attrName>style.visibility</p:attrName>
                                        </p:attrNameLst>
                                      </p:cBhvr>
                                      <p:to>
                                        <p:strVal val="visible"/>
                                      </p:to>
                                    </p:set>
                                    <p:animEffect transition="in" filter="checkerboard(across)">
                                      <p:cBhvr>
                                        <p:cTn id="7" dur="500"/>
                                        <p:tgtEl>
                                          <p:spTgt spid="30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2"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0" y="4214818"/>
            <a:ext cx="91440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buFont typeface="Wingdings" pitchFamily="2" charset="2"/>
              <a:buChar char="§"/>
            </a:pPr>
            <a:r>
              <a:rPr lang="fr-FR" sz="2800" dirty="0" smtClean="0">
                <a:solidFill>
                  <a:prstClr val="black"/>
                </a:solidFill>
                <a:latin typeface="Times New Roman" pitchFamily="18" charset="0"/>
                <a:ea typeface="Calibri" pitchFamily="34" charset="0"/>
                <a:cs typeface="Times New Roman" pitchFamily="18" charset="0"/>
              </a:rPr>
              <a:t> Le rôle de la question principale est de </a:t>
            </a:r>
            <a:r>
              <a:rPr lang="fr-FR" sz="2800" b="1" dirty="0" smtClean="0">
                <a:solidFill>
                  <a:prstClr val="black"/>
                </a:solidFill>
                <a:latin typeface="Times New Roman" pitchFamily="18" charset="0"/>
                <a:ea typeface="Calibri" pitchFamily="34" charset="0"/>
                <a:cs typeface="Times New Roman" pitchFamily="18" charset="0"/>
              </a:rPr>
              <a:t>guider</a:t>
            </a:r>
            <a:r>
              <a:rPr lang="fr-FR" sz="2800" dirty="0" smtClean="0">
                <a:solidFill>
                  <a:prstClr val="black"/>
                </a:solidFill>
                <a:latin typeface="Times New Roman" pitchFamily="18" charset="0"/>
                <a:ea typeface="Calibri" pitchFamily="34" charset="0"/>
                <a:cs typeface="Times New Roman" pitchFamily="18" charset="0"/>
              </a:rPr>
              <a:t> le chercheur dans l</a:t>
            </a:r>
            <a:r>
              <a:rPr lang="fr-FR" sz="2800" dirty="0" smtClean="0">
                <a:solidFill>
                  <a:prstClr val="black"/>
                </a:solidFill>
                <a:ea typeface="Calibri" pitchFamily="34" charset="0"/>
                <a:cs typeface="Times New Roman" pitchFamily="18" charset="0"/>
              </a:rPr>
              <a:t>’</a:t>
            </a:r>
            <a:r>
              <a:rPr lang="fr-FR" sz="2800" dirty="0" smtClean="0">
                <a:solidFill>
                  <a:prstClr val="black"/>
                </a:solidFill>
                <a:latin typeface="Times New Roman" pitchFamily="18" charset="0"/>
                <a:ea typeface="Calibri" pitchFamily="34" charset="0"/>
                <a:cs typeface="Times New Roman" pitchFamily="18" charset="0"/>
              </a:rPr>
              <a:t>ensemble du travail, elle lui sert </a:t>
            </a:r>
            <a:r>
              <a:rPr lang="fr-FR" sz="2800" b="1" dirty="0" smtClean="0">
                <a:solidFill>
                  <a:prstClr val="black"/>
                </a:solidFill>
                <a:latin typeface="Times New Roman" pitchFamily="18" charset="0"/>
                <a:ea typeface="Calibri" pitchFamily="34" charset="0"/>
                <a:cs typeface="Times New Roman" pitchFamily="18" charset="0"/>
              </a:rPr>
              <a:t>de lignes directrices </a:t>
            </a:r>
            <a:r>
              <a:rPr lang="fr-FR" sz="2800" dirty="0" smtClean="0">
                <a:solidFill>
                  <a:prstClr val="black"/>
                </a:solidFill>
                <a:latin typeface="Times New Roman" pitchFamily="18" charset="0"/>
                <a:ea typeface="Calibri" pitchFamily="34" charset="0"/>
                <a:cs typeface="Times New Roman" pitchFamily="18" charset="0"/>
              </a:rPr>
              <a:t>et </a:t>
            </a:r>
            <a:r>
              <a:rPr lang="fr-FR" sz="2800" b="1" dirty="0" smtClean="0">
                <a:solidFill>
                  <a:prstClr val="black"/>
                </a:solidFill>
                <a:latin typeface="Times New Roman" pitchFamily="18" charset="0"/>
                <a:ea typeface="Calibri" pitchFamily="34" charset="0"/>
                <a:cs typeface="Times New Roman" pitchFamily="18" charset="0"/>
              </a:rPr>
              <a:t>d</a:t>
            </a:r>
            <a:r>
              <a:rPr lang="fr-FR" sz="2800" b="1" dirty="0" smtClean="0">
                <a:solidFill>
                  <a:prstClr val="black"/>
                </a:solidFill>
                <a:ea typeface="Calibri" pitchFamily="34" charset="0"/>
                <a:cs typeface="Times New Roman" pitchFamily="18" charset="0"/>
              </a:rPr>
              <a:t>’</a:t>
            </a:r>
            <a:r>
              <a:rPr lang="fr-FR" sz="2800" b="1" dirty="0" smtClean="0">
                <a:solidFill>
                  <a:prstClr val="black"/>
                </a:solidFill>
                <a:latin typeface="Times New Roman" pitchFamily="18" charset="0"/>
                <a:ea typeface="Calibri" pitchFamily="34" charset="0"/>
                <a:cs typeface="Times New Roman" pitchFamily="18" charset="0"/>
              </a:rPr>
              <a:t>orientations</a:t>
            </a:r>
            <a:r>
              <a:rPr lang="fr-FR" sz="2800" dirty="0" smtClean="0">
                <a:solidFill>
                  <a:prstClr val="black"/>
                </a:solidFill>
                <a:latin typeface="Times New Roman" pitchFamily="18" charset="0"/>
                <a:ea typeface="Calibri" pitchFamily="34" charset="0"/>
                <a:cs typeface="Times New Roman" pitchFamily="18" charset="0"/>
              </a:rPr>
              <a:t> pour mener </a:t>
            </a:r>
            <a:r>
              <a:rPr lang="fr-FR" sz="2800" dirty="0" smtClean="0">
                <a:solidFill>
                  <a:prstClr val="black"/>
                </a:solidFill>
                <a:ea typeface="Calibri" pitchFamily="34" charset="0"/>
                <a:cs typeface="Times New Roman" pitchFamily="18" charset="0"/>
              </a:rPr>
              <a:t>à</a:t>
            </a:r>
            <a:r>
              <a:rPr lang="fr-FR" sz="2800" dirty="0" smtClean="0">
                <a:solidFill>
                  <a:prstClr val="black"/>
                </a:solidFill>
                <a:latin typeface="Times New Roman" pitchFamily="18" charset="0"/>
                <a:ea typeface="Calibri" pitchFamily="34" charset="0"/>
                <a:cs typeface="Times New Roman" pitchFamily="18" charset="0"/>
              </a:rPr>
              <a:t> bien sa recherche. </a:t>
            </a:r>
            <a:endParaRPr lang="fr-FR" sz="4000" dirty="0" smtClean="0">
              <a:solidFill>
                <a:prstClr val="black"/>
              </a:solidFill>
              <a:latin typeface="Arial" pitchFamily="34" charset="0"/>
              <a:cs typeface="Arial" pitchFamily="34" charset="0"/>
            </a:endParaRPr>
          </a:p>
        </p:txBody>
      </p:sp>
      <p:sp>
        <p:nvSpPr>
          <p:cNvPr id="15363" name="Rectangle 3"/>
          <p:cNvSpPr>
            <a:spLocks noChangeArrowheads="1"/>
          </p:cNvSpPr>
          <p:nvPr/>
        </p:nvSpPr>
        <p:spPr bwMode="auto">
          <a:xfrm>
            <a:off x="0" y="571480"/>
            <a:ext cx="9144000" cy="30469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buFont typeface="Wingdings" pitchFamily="2" charset="2"/>
              <a:buChar char="§"/>
            </a:pPr>
            <a:r>
              <a:rPr lang="fr-FR" sz="2400" dirty="0">
                <a:solidFill>
                  <a:prstClr val="black"/>
                </a:solidFill>
                <a:latin typeface="Times New Roman" pitchFamily="18" charset="0"/>
                <a:ea typeface="Calibri" pitchFamily="34" charset="0"/>
                <a:cs typeface="Times New Roman" pitchFamily="18" charset="0"/>
              </a:rPr>
              <a:t>U</a:t>
            </a:r>
            <a:r>
              <a:rPr lang="fr-FR" sz="2400" dirty="0" smtClean="0">
                <a:solidFill>
                  <a:prstClr val="black"/>
                </a:solidFill>
                <a:latin typeface="Times New Roman" pitchFamily="18" charset="0"/>
                <a:ea typeface="Calibri" pitchFamily="34" charset="0"/>
                <a:cs typeface="Times New Roman" pitchFamily="18" charset="0"/>
              </a:rPr>
              <a:t>ne QUESTION CENTRALE </a:t>
            </a:r>
            <a:r>
              <a:rPr lang="fr-FR" sz="2400" b="1" dirty="0" smtClean="0">
                <a:solidFill>
                  <a:prstClr val="black"/>
                </a:solidFill>
                <a:latin typeface="Times New Roman" pitchFamily="18" charset="0"/>
                <a:ea typeface="Calibri" pitchFamily="34" charset="0"/>
                <a:cs typeface="Times New Roman" pitchFamily="18" charset="0"/>
              </a:rPr>
              <a:t>UNIQUE </a:t>
            </a:r>
            <a:r>
              <a:rPr lang="fr-FR" sz="2400" dirty="0" smtClean="0">
                <a:solidFill>
                  <a:prstClr val="black"/>
                </a:solidFill>
                <a:latin typeface="Times New Roman" pitchFamily="18" charset="0"/>
                <a:ea typeface="Calibri" pitchFamily="34" charset="0"/>
                <a:cs typeface="Times New Roman" pitchFamily="18" charset="0"/>
              </a:rPr>
              <a:t>résume toute la problématique du travail.  Donc, il faut être précis lors sa formulation. </a:t>
            </a:r>
          </a:p>
          <a:p>
            <a:pPr algn="just" fontAlgn="base">
              <a:spcBef>
                <a:spcPct val="0"/>
              </a:spcBef>
              <a:spcAft>
                <a:spcPct val="0"/>
              </a:spcAft>
            </a:pPr>
            <a:r>
              <a:rPr lang="fr-FR" sz="2400" dirty="0" smtClean="0">
                <a:solidFill>
                  <a:prstClr val="black"/>
                </a:solidFill>
                <a:latin typeface="Times New Roman" pitchFamily="18" charset="0"/>
                <a:ea typeface="Calibri" pitchFamily="34" charset="0"/>
                <a:cs typeface="Times New Roman" pitchFamily="18" charset="0"/>
              </a:rPr>
              <a:t>Eviter les sujets vagues. La formulation de la question de recherche est une étape décisive.</a:t>
            </a:r>
          </a:p>
          <a:p>
            <a:pPr algn="just" fontAlgn="base">
              <a:spcBef>
                <a:spcPct val="0"/>
              </a:spcBef>
              <a:spcAft>
                <a:spcPct val="0"/>
              </a:spcAft>
            </a:pPr>
            <a:endParaRPr lang="fr-FR" sz="2400" dirty="0" smtClean="0">
              <a:solidFill>
                <a:prstClr val="black"/>
              </a:solidFill>
              <a:latin typeface="Times New Roman" pitchFamily="18" charset="0"/>
              <a:cs typeface="Times New Roman" pitchFamily="18" charset="0"/>
            </a:endParaRPr>
          </a:p>
          <a:p>
            <a:pPr algn="just" eaLnBrk="0" fontAlgn="base" hangingPunct="0">
              <a:spcBef>
                <a:spcPct val="0"/>
              </a:spcBef>
              <a:spcAft>
                <a:spcPct val="0"/>
              </a:spcAft>
              <a:buFont typeface="Wingdings" pitchFamily="2" charset="2"/>
              <a:buChar char="§"/>
            </a:pPr>
            <a:r>
              <a:rPr lang="fr-FR" sz="2400" dirty="0" smtClean="0">
                <a:solidFill>
                  <a:prstClr val="black"/>
                </a:solidFill>
                <a:latin typeface="Times New Roman" pitchFamily="18" charset="0"/>
                <a:ea typeface="Calibri" pitchFamily="34" charset="0"/>
                <a:cs typeface="Times New Roman" pitchFamily="18" charset="0"/>
              </a:rPr>
              <a:t>Il s'agit d'une </a:t>
            </a:r>
            <a:r>
              <a:rPr lang="fr-FR" sz="2400" b="1" dirty="0" smtClean="0">
                <a:solidFill>
                  <a:prstClr val="black"/>
                </a:solidFill>
                <a:latin typeface="Times New Roman" pitchFamily="18" charset="0"/>
                <a:ea typeface="Calibri" pitchFamily="34" charset="0"/>
                <a:cs typeface="Times New Roman" pitchFamily="18" charset="0"/>
              </a:rPr>
              <a:t>concrétisation</a:t>
            </a:r>
            <a:r>
              <a:rPr lang="fr-FR" sz="2400" dirty="0" smtClean="0">
                <a:solidFill>
                  <a:prstClr val="black"/>
                </a:solidFill>
                <a:latin typeface="Times New Roman" pitchFamily="18" charset="0"/>
                <a:ea typeface="Calibri" pitchFamily="34" charset="0"/>
                <a:cs typeface="Times New Roman" pitchFamily="18" charset="0"/>
              </a:rPr>
              <a:t> du problème.  Il faut prendre soin de formuler</a:t>
            </a:r>
            <a:r>
              <a:rPr lang="fr-FR" sz="2400" dirty="0">
                <a:solidFill>
                  <a:prstClr val="black"/>
                </a:solidFill>
                <a:latin typeface="Times New Roman" pitchFamily="18" charset="0"/>
                <a:ea typeface="Calibri" pitchFamily="34" charset="0"/>
                <a:cs typeface="Times New Roman" pitchFamily="18" charset="0"/>
              </a:rPr>
              <a:t> </a:t>
            </a:r>
            <a:r>
              <a:rPr lang="fr-FR" sz="2400" dirty="0" smtClean="0">
                <a:solidFill>
                  <a:prstClr val="black"/>
                </a:solidFill>
                <a:latin typeface="Times New Roman" pitchFamily="18" charset="0"/>
                <a:ea typeface="Calibri" pitchFamily="34" charset="0"/>
                <a:cs typeface="Times New Roman" pitchFamily="18" charset="0"/>
              </a:rPr>
              <a:t>clairement et précisément notre question puisque c'est à celle-ci que nous tenterons de répondre.</a:t>
            </a:r>
            <a:endParaRPr lang="fr-FR" sz="2400" dirty="0" smtClean="0">
              <a:solidFill>
                <a:prstClr val="black"/>
              </a:solidFill>
              <a:latin typeface="Times New Roman" pitchFamily="18" charset="0"/>
              <a:cs typeface="Times New Roman" pitchFamily="18" charset="0"/>
            </a:endParaRPr>
          </a:p>
        </p:txBody>
      </p:sp>
    </p:spTree>
    <p:extLst>
      <p:ext uri="{BB962C8B-B14F-4D97-AF65-F5344CB8AC3E}">
        <p14:creationId xmlns:p14="http://schemas.microsoft.com/office/powerpoint/2010/main" val="5512307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5361"/>
                                        </p:tgtEl>
                                        <p:attrNameLst>
                                          <p:attrName>style.visibility</p:attrName>
                                        </p:attrNameLst>
                                      </p:cBhvr>
                                      <p:to>
                                        <p:strVal val="visible"/>
                                      </p:to>
                                    </p:set>
                                    <p:animEffect transition="in" filter="checkerboard(across)">
                                      <p:cBhvr>
                                        <p:cTn id="7" dur="500"/>
                                        <p:tgtEl>
                                          <p:spTgt spid="153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1"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0" y="2143116"/>
            <a:ext cx="9144000"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pPr>
            <a:r>
              <a:rPr lang="fr-FR" sz="2800" u="sng" dirty="0" smtClean="0">
                <a:solidFill>
                  <a:prstClr val="black"/>
                </a:solidFill>
                <a:latin typeface="Times New Roman" pitchFamily="18" charset="0"/>
                <a:ea typeface="Calibri" pitchFamily="34" charset="0"/>
                <a:cs typeface="Times New Roman" pitchFamily="18" charset="0"/>
              </a:rPr>
              <a:t>Question centrale</a:t>
            </a:r>
            <a:r>
              <a:rPr lang="fr-FR" sz="2800" dirty="0" smtClean="0">
                <a:solidFill>
                  <a:prstClr val="black"/>
                </a:solidFill>
                <a:ea typeface="Calibri" pitchFamily="34" charset="0"/>
                <a:cs typeface="Times New Roman" pitchFamily="18" charset="0"/>
              </a:rPr>
              <a:t> </a:t>
            </a:r>
            <a:r>
              <a:rPr lang="fr-FR" sz="2800" dirty="0" smtClean="0">
                <a:solidFill>
                  <a:prstClr val="black"/>
                </a:solidFill>
                <a:latin typeface="Times New Roman" pitchFamily="18" charset="0"/>
                <a:ea typeface="Calibri" pitchFamily="34" charset="0"/>
                <a:cs typeface="Times New Roman" pitchFamily="18" charset="0"/>
              </a:rPr>
              <a:t>: </a:t>
            </a:r>
          </a:p>
          <a:p>
            <a:pPr algn="justLow" fontAlgn="base">
              <a:spcBef>
                <a:spcPct val="0"/>
              </a:spcBef>
              <a:spcAft>
                <a:spcPct val="0"/>
              </a:spcAft>
            </a:pPr>
            <a:r>
              <a:rPr lang="fr-FR" sz="2800" b="1" dirty="0" smtClean="0">
                <a:solidFill>
                  <a:prstClr val="black"/>
                </a:solidFill>
                <a:latin typeface="Times New Roman" pitchFamily="18" charset="0"/>
                <a:ea typeface="Calibri" pitchFamily="34" charset="0"/>
                <a:cs typeface="Times New Roman" pitchFamily="18" charset="0"/>
              </a:rPr>
              <a:t>Quelles strat</a:t>
            </a:r>
            <a:r>
              <a:rPr lang="fr-FR" sz="2800" b="1" dirty="0" smtClean="0">
                <a:solidFill>
                  <a:prstClr val="black"/>
                </a:solidFill>
                <a:ea typeface="Calibri" pitchFamily="34" charset="0"/>
                <a:cs typeface="Times New Roman" pitchFamily="18" charset="0"/>
              </a:rPr>
              <a:t>é</a:t>
            </a:r>
            <a:r>
              <a:rPr lang="fr-FR" sz="2800" b="1" dirty="0" smtClean="0">
                <a:solidFill>
                  <a:prstClr val="black"/>
                </a:solidFill>
                <a:latin typeface="Times New Roman" pitchFamily="18" charset="0"/>
                <a:ea typeface="Calibri" pitchFamily="34" charset="0"/>
                <a:cs typeface="Times New Roman" pitchFamily="18" charset="0"/>
              </a:rPr>
              <a:t>gies argumentatives le concessionnaire Peugeot d</a:t>
            </a:r>
            <a:r>
              <a:rPr lang="fr-FR" sz="2800" b="1" dirty="0" smtClean="0">
                <a:solidFill>
                  <a:prstClr val="black"/>
                </a:solidFill>
                <a:ea typeface="Calibri" pitchFamily="34" charset="0"/>
                <a:cs typeface="Times New Roman" pitchFamily="18" charset="0"/>
              </a:rPr>
              <a:t>é</a:t>
            </a:r>
            <a:r>
              <a:rPr lang="fr-FR" sz="2800" b="1" dirty="0" smtClean="0">
                <a:solidFill>
                  <a:prstClr val="black"/>
                </a:solidFill>
                <a:latin typeface="Times New Roman" pitchFamily="18" charset="0"/>
                <a:ea typeface="Calibri" pitchFamily="34" charset="0"/>
                <a:cs typeface="Times New Roman" pitchFamily="18" charset="0"/>
              </a:rPr>
              <a:t>veloppe-t-il dans ses messages publicitaires journalistiques</a:t>
            </a:r>
            <a:r>
              <a:rPr lang="fr-FR" sz="2800" b="1" dirty="0" smtClean="0">
                <a:solidFill>
                  <a:prstClr val="black"/>
                </a:solidFill>
                <a:ea typeface="Calibri" pitchFamily="34" charset="0"/>
                <a:cs typeface="Times New Roman" pitchFamily="18" charset="0"/>
              </a:rPr>
              <a:t> </a:t>
            </a:r>
            <a:r>
              <a:rPr lang="fr-FR" sz="2800" b="1" dirty="0" smtClean="0">
                <a:solidFill>
                  <a:prstClr val="black"/>
                </a:solidFill>
                <a:latin typeface="Times New Roman" pitchFamily="18" charset="0"/>
                <a:ea typeface="Calibri" pitchFamily="34" charset="0"/>
                <a:cs typeface="Times New Roman" pitchFamily="18" charset="0"/>
              </a:rPr>
              <a:t>?</a:t>
            </a:r>
            <a:endParaRPr lang="fr-FR" sz="4000" b="1" dirty="0" smtClean="0">
              <a:solidFill>
                <a:prstClr val="black"/>
              </a:solidFill>
              <a:latin typeface="Arial" pitchFamily="34" charset="0"/>
              <a:cs typeface="Arial" pitchFamily="34" charset="0"/>
            </a:endParaRPr>
          </a:p>
        </p:txBody>
      </p:sp>
      <p:sp>
        <p:nvSpPr>
          <p:cNvPr id="16386" name="Rectangle 2"/>
          <p:cNvSpPr>
            <a:spLocks noChangeArrowheads="1"/>
          </p:cNvSpPr>
          <p:nvPr/>
        </p:nvSpPr>
        <p:spPr bwMode="auto">
          <a:xfrm>
            <a:off x="0" y="4286256"/>
            <a:ext cx="91440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pPr>
            <a:r>
              <a:rPr lang="fr-FR" sz="2800" u="sng" dirty="0" smtClean="0">
                <a:solidFill>
                  <a:prstClr val="black"/>
                </a:solidFill>
                <a:latin typeface="Times New Roman" pitchFamily="18" charset="0"/>
                <a:ea typeface="Calibri" pitchFamily="34" charset="0"/>
                <a:cs typeface="Times New Roman" pitchFamily="18" charset="0"/>
              </a:rPr>
              <a:t>Question décalée</a:t>
            </a:r>
            <a:r>
              <a:rPr lang="fr-FR" sz="2800" dirty="0" smtClean="0">
                <a:solidFill>
                  <a:prstClr val="black"/>
                </a:solidFill>
                <a:latin typeface="Times New Roman" pitchFamily="18" charset="0"/>
                <a:ea typeface="Calibri" pitchFamily="34" charset="0"/>
                <a:cs typeface="Times New Roman" pitchFamily="18" charset="0"/>
              </a:rPr>
              <a:t> : </a:t>
            </a:r>
          </a:p>
          <a:p>
            <a:pPr algn="justLow" fontAlgn="base">
              <a:spcBef>
                <a:spcPct val="0"/>
              </a:spcBef>
              <a:spcAft>
                <a:spcPct val="0"/>
              </a:spcAft>
              <a:buFont typeface="Wingdings" pitchFamily="2" charset="2"/>
              <a:buChar char="§"/>
            </a:pPr>
            <a:r>
              <a:rPr lang="fr-FR" sz="2800" dirty="0">
                <a:solidFill>
                  <a:srgbClr val="FF0000"/>
                </a:solidFill>
                <a:latin typeface="Times New Roman" pitchFamily="18" charset="0"/>
                <a:ea typeface="Calibri" pitchFamily="34" charset="0"/>
                <a:cs typeface="Times New Roman" pitchFamily="18" charset="0"/>
              </a:rPr>
              <a:t>L</a:t>
            </a:r>
            <a:r>
              <a:rPr lang="fr-FR" sz="2800" dirty="0" smtClean="0">
                <a:solidFill>
                  <a:srgbClr val="FF0000"/>
                </a:solidFill>
                <a:latin typeface="Times New Roman" pitchFamily="18" charset="0"/>
                <a:ea typeface="Calibri" pitchFamily="34" charset="0"/>
                <a:cs typeface="Times New Roman" pitchFamily="18" charset="0"/>
              </a:rPr>
              <a:t>e concessionnaire Peugeot enregistre-t-il une augmentation dans la vente des voitures en Algérie ?</a:t>
            </a:r>
            <a:endParaRPr lang="fr-FR" sz="4000" dirty="0" smtClean="0">
              <a:solidFill>
                <a:srgbClr val="FF0000"/>
              </a:solidFill>
              <a:latin typeface="Times New Roman" pitchFamily="18" charset="0"/>
              <a:cs typeface="Times New Roman" pitchFamily="18" charset="0"/>
            </a:endParaRPr>
          </a:p>
        </p:txBody>
      </p:sp>
      <p:cxnSp>
        <p:nvCxnSpPr>
          <p:cNvPr id="7" name="Connecteur droit 6"/>
          <p:cNvCxnSpPr/>
          <p:nvPr/>
        </p:nvCxnSpPr>
        <p:spPr>
          <a:xfrm rot="10800000" flipV="1">
            <a:off x="0" y="4500569"/>
            <a:ext cx="9001156" cy="2357429"/>
          </a:xfrm>
          <a:prstGeom prst="line">
            <a:avLst/>
          </a:prstGeom>
          <a:ln>
            <a:solidFill>
              <a:srgbClr val="FF0000"/>
            </a:solidFill>
          </a:ln>
        </p:spPr>
        <p:style>
          <a:lnRef idx="3">
            <a:schemeClr val="accent2"/>
          </a:lnRef>
          <a:fillRef idx="0">
            <a:schemeClr val="accent2"/>
          </a:fillRef>
          <a:effectRef idx="2">
            <a:schemeClr val="accent2"/>
          </a:effectRef>
          <a:fontRef idx="minor">
            <a:schemeClr val="tx1"/>
          </a:fontRef>
        </p:style>
      </p:cxnSp>
      <p:sp>
        <p:nvSpPr>
          <p:cNvPr id="16387" name="Rectangle 3"/>
          <p:cNvSpPr>
            <a:spLocks noChangeArrowheads="1"/>
          </p:cNvSpPr>
          <p:nvPr/>
        </p:nvSpPr>
        <p:spPr bwMode="auto">
          <a:xfrm>
            <a:off x="0" y="5857891"/>
            <a:ext cx="91440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buFont typeface="Wingdings" pitchFamily="2" charset="2"/>
              <a:buChar char="§"/>
            </a:pPr>
            <a:r>
              <a:rPr lang="fr-FR" sz="2800" dirty="0" smtClean="0">
                <a:solidFill>
                  <a:srgbClr val="FF0000"/>
                </a:solidFill>
                <a:latin typeface="Times New Roman" pitchFamily="18" charset="0"/>
                <a:ea typeface="Calibri" pitchFamily="34" charset="0"/>
                <a:cs typeface="Times New Roman" pitchFamily="18" charset="0"/>
              </a:rPr>
              <a:t>Quel rang, le concessionnaire Peugeot occupe t-il dans la vente des voitures en Alg</a:t>
            </a:r>
            <a:r>
              <a:rPr lang="fr-FR" sz="2800" dirty="0" smtClean="0">
                <a:solidFill>
                  <a:srgbClr val="FF0000"/>
                </a:solidFill>
                <a:ea typeface="Calibri" pitchFamily="34" charset="0"/>
                <a:cs typeface="Times New Roman" pitchFamily="18" charset="0"/>
              </a:rPr>
              <a:t>é</a:t>
            </a:r>
            <a:r>
              <a:rPr lang="fr-FR" sz="2800" dirty="0" smtClean="0">
                <a:solidFill>
                  <a:srgbClr val="FF0000"/>
                </a:solidFill>
                <a:latin typeface="Times New Roman" pitchFamily="18" charset="0"/>
                <a:ea typeface="Calibri" pitchFamily="34" charset="0"/>
                <a:cs typeface="Times New Roman" pitchFamily="18" charset="0"/>
              </a:rPr>
              <a:t>rie</a:t>
            </a:r>
            <a:r>
              <a:rPr lang="fr-FR" sz="2800" dirty="0" smtClean="0">
                <a:solidFill>
                  <a:srgbClr val="FF0000"/>
                </a:solidFill>
                <a:ea typeface="Calibri" pitchFamily="34" charset="0"/>
                <a:cs typeface="Times New Roman" pitchFamily="18" charset="0"/>
              </a:rPr>
              <a:t> </a:t>
            </a:r>
            <a:r>
              <a:rPr lang="fr-FR" sz="2800" dirty="0" smtClean="0">
                <a:solidFill>
                  <a:srgbClr val="FF0000"/>
                </a:solidFill>
                <a:latin typeface="Times New Roman" pitchFamily="18" charset="0"/>
                <a:ea typeface="Calibri" pitchFamily="34" charset="0"/>
                <a:cs typeface="Times New Roman" pitchFamily="18" charset="0"/>
              </a:rPr>
              <a:t>?</a:t>
            </a:r>
            <a:endParaRPr lang="fr-FR" sz="4000" dirty="0" smtClean="0">
              <a:solidFill>
                <a:srgbClr val="FF0000"/>
              </a:solidFill>
              <a:latin typeface="Arial" pitchFamily="34" charset="0"/>
              <a:cs typeface="Arial" pitchFamily="34" charset="0"/>
            </a:endParaRPr>
          </a:p>
        </p:txBody>
      </p:sp>
      <p:sp>
        <p:nvSpPr>
          <p:cNvPr id="10" name="Rectangle 2"/>
          <p:cNvSpPr>
            <a:spLocks noChangeArrowheads="1"/>
          </p:cNvSpPr>
          <p:nvPr/>
        </p:nvSpPr>
        <p:spPr bwMode="auto">
          <a:xfrm>
            <a:off x="0" y="142852"/>
            <a:ext cx="91440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pPr>
            <a:r>
              <a:rPr lang="fr-FR" sz="2800" b="1" dirty="0" smtClean="0">
                <a:solidFill>
                  <a:prstClr val="black"/>
                </a:solidFill>
                <a:latin typeface="Times New Roman" pitchFamily="18" charset="0"/>
                <a:ea typeface="Calibri" pitchFamily="34" charset="0"/>
                <a:cs typeface="Times New Roman" pitchFamily="18" charset="0"/>
              </a:rPr>
              <a:t>Exemple</a:t>
            </a:r>
            <a:r>
              <a:rPr lang="fr-FR" sz="2800" dirty="0" smtClean="0">
                <a:solidFill>
                  <a:prstClr val="black"/>
                </a:solidFill>
                <a:ea typeface="Calibri" pitchFamily="34" charset="0"/>
                <a:cs typeface="Times New Roman" pitchFamily="18" charset="0"/>
              </a:rPr>
              <a:t> </a:t>
            </a:r>
            <a:r>
              <a:rPr lang="fr-FR" sz="2800" dirty="0" smtClean="0">
                <a:solidFill>
                  <a:prstClr val="black"/>
                </a:solidFill>
                <a:latin typeface="Times New Roman" pitchFamily="18" charset="0"/>
                <a:ea typeface="Calibri" pitchFamily="34" charset="0"/>
                <a:cs typeface="Times New Roman" pitchFamily="18" charset="0"/>
              </a:rPr>
              <a:t>: </a:t>
            </a:r>
          </a:p>
          <a:p>
            <a:pPr algn="justLow" fontAlgn="base">
              <a:spcBef>
                <a:spcPct val="0"/>
              </a:spcBef>
              <a:spcAft>
                <a:spcPct val="0"/>
              </a:spcAft>
            </a:pPr>
            <a:r>
              <a:rPr lang="fr-FR" sz="2800" dirty="0" smtClean="0">
                <a:solidFill>
                  <a:prstClr val="black"/>
                </a:solidFill>
                <a:latin typeface="Times New Roman" pitchFamily="18" charset="0"/>
                <a:ea typeface="Calibri" pitchFamily="34" charset="0"/>
                <a:cs typeface="Times New Roman" pitchFamily="18" charset="0"/>
              </a:rPr>
              <a:t>Sujet</a:t>
            </a:r>
            <a:r>
              <a:rPr lang="fr-FR" sz="2800" dirty="0" smtClean="0">
                <a:solidFill>
                  <a:prstClr val="black"/>
                </a:solidFill>
                <a:ea typeface="Calibri" pitchFamily="34" charset="0"/>
                <a:cs typeface="Times New Roman" pitchFamily="18" charset="0"/>
              </a:rPr>
              <a:t> </a:t>
            </a:r>
            <a:r>
              <a:rPr lang="fr-FR" sz="2800" dirty="0" smtClean="0">
                <a:solidFill>
                  <a:prstClr val="black"/>
                </a:solidFill>
                <a:latin typeface="Times New Roman" pitchFamily="18" charset="0"/>
                <a:ea typeface="Calibri" pitchFamily="34" charset="0"/>
                <a:cs typeface="Times New Roman" pitchFamily="18" charset="0"/>
              </a:rPr>
              <a:t>: « </a:t>
            </a:r>
            <a:r>
              <a:rPr lang="fr-FR" sz="2800" dirty="0" smtClean="0">
                <a:solidFill>
                  <a:prstClr val="black"/>
                </a:solidFill>
                <a:ea typeface="Calibri" pitchFamily="34" charset="0"/>
                <a:cs typeface="Times New Roman" pitchFamily="18" charset="0"/>
              </a:rPr>
              <a:t>La </a:t>
            </a:r>
            <a:r>
              <a:rPr lang="fr-FR" sz="2800" dirty="0" smtClean="0">
                <a:solidFill>
                  <a:prstClr val="black"/>
                </a:solidFill>
                <a:latin typeface="Times New Roman" pitchFamily="18" charset="0"/>
                <a:ea typeface="Calibri" pitchFamily="34" charset="0"/>
                <a:cs typeface="Times New Roman" pitchFamily="18" charset="0"/>
              </a:rPr>
              <a:t>strat</a:t>
            </a:r>
            <a:r>
              <a:rPr lang="fr-FR" sz="2800" dirty="0" smtClean="0">
                <a:solidFill>
                  <a:prstClr val="black"/>
                </a:solidFill>
                <a:ea typeface="Calibri" pitchFamily="34" charset="0"/>
                <a:cs typeface="Times New Roman" pitchFamily="18" charset="0"/>
              </a:rPr>
              <a:t>é</a:t>
            </a:r>
            <a:r>
              <a:rPr lang="fr-FR" sz="2800" dirty="0" smtClean="0">
                <a:solidFill>
                  <a:prstClr val="black"/>
                </a:solidFill>
                <a:latin typeface="Times New Roman" pitchFamily="18" charset="0"/>
                <a:ea typeface="Calibri" pitchFamily="34" charset="0"/>
                <a:cs typeface="Times New Roman" pitchFamily="18" charset="0"/>
              </a:rPr>
              <a:t>gie argumentative des messages publicitaires journalistiques du concessionnaire </a:t>
            </a:r>
            <a:r>
              <a:rPr lang="fr-FR" sz="2800" dirty="0" smtClean="0">
                <a:solidFill>
                  <a:prstClr val="black"/>
                </a:solidFill>
                <a:ea typeface="Calibri" pitchFamily="34" charset="0"/>
                <a:cs typeface="Times New Roman" pitchFamily="18" charset="0"/>
              </a:rPr>
              <a:t>« </a:t>
            </a:r>
            <a:r>
              <a:rPr lang="fr-FR" sz="2800" dirty="0" smtClean="0">
                <a:solidFill>
                  <a:prstClr val="black"/>
                </a:solidFill>
                <a:latin typeface="Times New Roman" pitchFamily="18" charset="0"/>
                <a:ea typeface="Calibri" pitchFamily="34" charset="0"/>
                <a:cs typeface="Times New Roman" pitchFamily="18" charset="0"/>
              </a:rPr>
              <a:t>Peugeot</a:t>
            </a:r>
            <a:r>
              <a:rPr lang="fr-FR" sz="2800" dirty="0" smtClean="0">
                <a:solidFill>
                  <a:prstClr val="black"/>
                </a:solidFill>
                <a:ea typeface="Calibri" pitchFamily="34" charset="0"/>
                <a:cs typeface="Times New Roman" pitchFamily="18" charset="0"/>
              </a:rPr>
              <a:t> »</a:t>
            </a:r>
            <a:r>
              <a:rPr lang="fr-FR" sz="2800" dirty="0" smtClean="0">
                <a:solidFill>
                  <a:prstClr val="black"/>
                </a:solidFill>
                <a:latin typeface="Times New Roman" pitchFamily="18" charset="0"/>
                <a:ea typeface="Calibri" pitchFamily="34" charset="0"/>
                <a:cs typeface="Times New Roman" pitchFamily="18" charset="0"/>
              </a:rPr>
              <a:t> en Alg</a:t>
            </a:r>
            <a:r>
              <a:rPr lang="fr-FR" sz="2800" dirty="0" smtClean="0">
                <a:solidFill>
                  <a:prstClr val="black"/>
                </a:solidFill>
                <a:ea typeface="Calibri" pitchFamily="34" charset="0"/>
                <a:cs typeface="Times New Roman" pitchFamily="18" charset="0"/>
              </a:rPr>
              <a:t>é</a:t>
            </a:r>
            <a:r>
              <a:rPr lang="fr-FR" sz="2800" dirty="0" smtClean="0">
                <a:solidFill>
                  <a:prstClr val="black"/>
                </a:solidFill>
                <a:latin typeface="Times New Roman" pitchFamily="18" charset="0"/>
                <a:ea typeface="Calibri" pitchFamily="34" charset="0"/>
                <a:cs typeface="Times New Roman" pitchFamily="18" charset="0"/>
              </a:rPr>
              <a:t>rie ».</a:t>
            </a:r>
            <a:endParaRPr lang="fr-FR" sz="4000" dirty="0" smtClean="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8014849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6385"/>
                                        </p:tgtEl>
                                        <p:attrNameLst>
                                          <p:attrName>style.visibility</p:attrName>
                                        </p:attrNameLst>
                                      </p:cBhvr>
                                      <p:to>
                                        <p:strVal val="visible"/>
                                      </p:to>
                                    </p:set>
                                    <p:animEffect transition="in" filter="checkerboard(across)">
                                      <p:cBhvr>
                                        <p:cTn id="7" dur="500"/>
                                        <p:tgtEl>
                                          <p:spTgt spid="16385"/>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6386"/>
                                        </p:tgtEl>
                                        <p:attrNameLst>
                                          <p:attrName>style.visibility</p:attrName>
                                        </p:attrNameLst>
                                      </p:cBhvr>
                                      <p:to>
                                        <p:strVal val="visible"/>
                                      </p:to>
                                    </p:set>
                                    <p:animEffect transition="in" filter="checkerboard(across)">
                                      <p:cBhvr>
                                        <p:cTn id="12" dur="500"/>
                                        <p:tgtEl>
                                          <p:spTgt spid="16386"/>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6387"/>
                                        </p:tgtEl>
                                        <p:attrNameLst>
                                          <p:attrName>style.visibility</p:attrName>
                                        </p:attrNameLst>
                                      </p:cBhvr>
                                      <p:to>
                                        <p:strVal val="visible"/>
                                      </p:to>
                                    </p:set>
                                    <p:animEffect transition="in" filter="checkerboard(across)">
                                      <p:cBhvr>
                                        <p:cTn id="17" dur="500"/>
                                        <p:tgtEl>
                                          <p:spTgt spid="16387"/>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7"/>
                                        </p:tgtEl>
                                        <p:attrNameLst>
                                          <p:attrName>style.visibility</p:attrName>
                                        </p:attrNameLst>
                                      </p:cBhvr>
                                      <p:to>
                                        <p:strVal val="visible"/>
                                      </p:to>
                                    </p:set>
                                    <p:anim calcmode="lin" valueType="num">
                                      <p:cBhvr additive="base">
                                        <p:cTn id="22" dur="500" fill="hold"/>
                                        <p:tgtEl>
                                          <p:spTgt spid="7"/>
                                        </p:tgtEl>
                                        <p:attrNameLst>
                                          <p:attrName>ppt_x</p:attrName>
                                        </p:attrNameLst>
                                      </p:cBhvr>
                                      <p:tavLst>
                                        <p:tav tm="0">
                                          <p:val>
                                            <p:strVal val="#ppt_x"/>
                                          </p:val>
                                        </p:tav>
                                        <p:tav tm="100000">
                                          <p:val>
                                            <p:strVal val="#ppt_x"/>
                                          </p:val>
                                        </p:tav>
                                      </p:tavLst>
                                    </p:anim>
                                    <p:anim calcmode="lin" valueType="num">
                                      <p:cBhvr additive="base">
                                        <p:cTn id="2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5" grpId="0"/>
      <p:bldP spid="16386" grpId="0"/>
      <p:bldP spid="16387"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0" y="0"/>
            <a:ext cx="8917826" cy="40011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algn="justLow" fontAlgn="base">
              <a:spcBef>
                <a:spcPct val="0"/>
              </a:spcBef>
              <a:spcAft>
                <a:spcPct val="0"/>
              </a:spcAft>
            </a:pPr>
            <a:r>
              <a:rPr lang="fr-FR" sz="2000" b="1" dirty="0" smtClean="0">
                <a:solidFill>
                  <a:prstClr val="black"/>
                </a:solidFill>
                <a:latin typeface="Times New Roman" pitchFamily="18" charset="0"/>
                <a:ea typeface="Calibri" pitchFamily="34" charset="0"/>
                <a:cs typeface="Times New Roman" pitchFamily="18" charset="0"/>
              </a:rPr>
              <a:t>Ex</a:t>
            </a:r>
            <a:r>
              <a:rPr lang="fr-FR" sz="2000" dirty="0" smtClean="0">
                <a:solidFill>
                  <a:prstClr val="black"/>
                </a:solidFill>
                <a:latin typeface="Times New Roman" pitchFamily="18" charset="0"/>
                <a:ea typeface="Calibri" pitchFamily="34" charset="0"/>
                <a:cs typeface="Times New Roman" pitchFamily="18" charset="0"/>
              </a:rPr>
              <a:t> : Sujet : les représentations du français chez les étudiants du département d’arabe </a:t>
            </a:r>
            <a:endParaRPr lang="fr-FR" sz="3200" dirty="0" smtClean="0">
              <a:solidFill>
                <a:prstClr val="black"/>
              </a:solidFill>
              <a:latin typeface="Times New Roman" pitchFamily="18" charset="0"/>
              <a:cs typeface="Times New Roman" pitchFamily="18" charset="0"/>
            </a:endParaRPr>
          </a:p>
        </p:txBody>
      </p:sp>
      <p:sp>
        <p:nvSpPr>
          <p:cNvPr id="20482" name="Rectangle 2"/>
          <p:cNvSpPr>
            <a:spLocks noChangeArrowheads="1"/>
          </p:cNvSpPr>
          <p:nvPr/>
        </p:nvSpPr>
        <p:spPr bwMode="auto">
          <a:xfrm>
            <a:off x="0" y="642918"/>
            <a:ext cx="91440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pPr>
            <a:r>
              <a:rPr lang="fr-FR" sz="2400" u="sng" dirty="0" smtClean="0">
                <a:solidFill>
                  <a:prstClr val="black"/>
                </a:solidFill>
                <a:latin typeface="Times New Roman" pitchFamily="18" charset="0"/>
                <a:ea typeface="Calibri" pitchFamily="34" charset="0"/>
                <a:cs typeface="Times New Roman" pitchFamily="18" charset="0"/>
              </a:rPr>
              <a:t>Question centrale</a:t>
            </a:r>
            <a:r>
              <a:rPr lang="fr-FR" sz="2400" dirty="0" smtClean="0">
                <a:solidFill>
                  <a:prstClr val="black"/>
                </a:solidFill>
                <a:ea typeface="Calibri" pitchFamily="34" charset="0"/>
                <a:cs typeface="Times New Roman" pitchFamily="18" charset="0"/>
              </a:rPr>
              <a:t> </a:t>
            </a:r>
            <a:r>
              <a:rPr lang="fr-FR" sz="2400" dirty="0" smtClean="0">
                <a:solidFill>
                  <a:prstClr val="black"/>
                </a:solidFill>
                <a:latin typeface="Times New Roman" pitchFamily="18" charset="0"/>
                <a:ea typeface="Calibri" pitchFamily="34" charset="0"/>
                <a:cs typeface="Times New Roman" pitchFamily="18" charset="0"/>
              </a:rPr>
              <a:t>: quelles sont les repr</a:t>
            </a:r>
            <a:r>
              <a:rPr lang="fr-FR" sz="2400" dirty="0" smtClean="0">
                <a:solidFill>
                  <a:prstClr val="black"/>
                </a:solidFill>
                <a:ea typeface="Calibri" pitchFamily="34" charset="0"/>
                <a:cs typeface="Times New Roman" pitchFamily="18" charset="0"/>
              </a:rPr>
              <a:t>é</a:t>
            </a:r>
            <a:r>
              <a:rPr lang="fr-FR" sz="2400" dirty="0" smtClean="0">
                <a:solidFill>
                  <a:prstClr val="black"/>
                </a:solidFill>
                <a:latin typeface="Times New Roman" pitchFamily="18" charset="0"/>
                <a:ea typeface="Calibri" pitchFamily="34" charset="0"/>
                <a:cs typeface="Times New Roman" pitchFamily="18" charset="0"/>
              </a:rPr>
              <a:t>sentations linguistiques que d</a:t>
            </a:r>
            <a:r>
              <a:rPr lang="fr-FR" sz="2400" dirty="0" smtClean="0">
                <a:solidFill>
                  <a:prstClr val="black"/>
                </a:solidFill>
                <a:ea typeface="Calibri" pitchFamily="34" charset="0"/>
                <a:cs typeface="Times New Roman" pitchFamily="18" charset="0"/>
              </a:rPr>
              <a:t>é</a:t>
            </a:r>
            <a:r>
              <a:rPr lang="fr-FR" sz="2400" dirty="0" smtClean="0">
                <a:solidFill>
                  <a:prstClr val="black"/>
                </a:solidFill>
                <a:latin typeface="Times New Roman" pitchFamily="18" charset="0"/>
                <a:ea typeface="Calibri" pitchFamily="34" charset="0"/>
                <a:cs typeface="Times New Roman" pitchFamily="18" charset="0"/>
              </a:rPr>
              <a:t>veloppent  les </a:t>
            </a:r>
            <a:r>
              <a:rPr lang="fr-FR" sz="2400" dirty="0" smtClean="0">
                <a:solidFill>
                  <a:prstClr val="black"/>
                </a:solidFill>
                <a:ea typeface="Calibri" pitchFamily="34" charset="0"/>
                <a:cs typeface="Times New Roman" pitchFamily="18" charset="0"/>
              </a:rPr>
              <a:t>é</a:t>
            </a:r>
            <a:r>
              <a:rPr lang="fr-FR" sz="2400" dirty="0" smtClean="0">
                <a:solidFill>
                  <a:prstClr val="black"/>
                </a:solidFill>
                <a:latin typeface="Times New Roman" pitchFamily="18" charset="0"/>
                <a:ea typeface="Calibri" pitchFamily="34" charset="0"/>
                <a:cs typeface="Times New Roman" pitchFamily="18" charset="0"/>
              </a:rPr>
              <a:t>tudiants de langue arabe vis-</a:t>
            </a:r>
            <a:r>
              <a:rPr lang="fr-FR" sz="2400" dirty="0" smtClean="0">
                <a:solidFill>
                  <a:prstClr val="black"/>
                </a:solidFill>
                <a:ea typeface="Calibri" pitchFamily="34" charset="0"/>
                <a:cs typeface="Times New Roman" pitchFamily="18" charset="0"/>
              </a:rPr>
              <a:t>à</a:t>
            </a:r>
            <a:r>
              <a:rPr lang="fr-FR" sz="2400" dirty="0" smtClean="0">
                <a:solidFill>
                  <a:prstClr val="black"/>
                </a:solidFill>
                <a:latin typeface="Times New Roman" pitchFamily="18" charset="0"/>
                <a:ea typeface="Calibri" pitchFamily="34" charset="0"/>
                <a:cs typeface="Times New Roman" pitchFamily="18" charset="0"/>
              </a:rPr>
              <a:t>-vis le fran</a:t>
            </a:r>
            <a:r>
              <a:rPr lang="fr-FR" sz="2400" dirty="0" smtClean="0">
                <a:solidFill>
                  <a:prstClr val="black"/>
                </a:solidFill>
                <a:ea typeface="Calibri" pitchFamily="34" charset="0"/>
                <a:cs typeface="Times New Roman" pitchFamily="18" charset="0"/>
              </a:rPr>
              <a:t>ç</a:t>
            </a:r>
            <a:r>
              <a:rPr lang="fr-FR" sz="2400" dirty="0" smtClean="0">
                <a:solidFill>
                  <a:prstClr val="black"/>
                </a:solidFill>
                <a:latin typeface="Times New Roman" pitchFamily="18" charset="0"/>
                <a:ea typeface="Calibri" pitchFamily="34" charset="0"/>
                <a:cs typeface="Times New Roman" pitchFamily="18" charset="0"/>
              </a:rPr>
              <a:t>ais.</a:t>
            </a:r>
            <a:r>
              <a:rPr lang="fr-FR" sz="2400" dirty="0" smtClean="0">
                <a:solidFill>
                  <a:prstClr val="black"/>
                </a:solidFill>
                <a:ea typeface="Calibri" pitchFamily="34" charset="0"/>
                <a:cs typeface="Times New Roman" pitchFamily="18" charset="0"/>
              </a:rPr>
              <a:t> </a:t>
            </a:r>
            <a:r>
              <a:rPr lang="fr-FR" sz="2400" dirty="0" smtClean="0">
                <a:solidFill>
                  <a:prstClr val="black"/>
                </a:solidFill>
                <a:latin typeface="Times New Roman" pitchFamily="18" charset="0"/>
                <a:ea typeface="Calibri" pitchFamily="34" charset="0"/>
                <a:cs typeface="Times New Roman" pitchFamily="18" charset="0"/>
              </a:rPr>
              <a:t>? </a:t>
            </a:r>
            <a:endParaRPr lang="fr-FR" sz="3600" dirty="0" smtClean="0">
              <a:solidFill>
                <a:prstClr val="black"/>
              </a:solidFill>
              <a:latin typeface="Arial" pitchFamily="34" charset="0"/>
              <a:cs typeface="Arial" pitchFamily="34" charset="0"/>
            </a:endParaRPr>
          </a:p>
        </p:txBody>
      </p:sp>
      <p:sp>
        <p:nvSpPr>
          <p:cNvPr id="20483" name="Rectangle 3"/>
          <p:cNvSpPr>
            <a:spLocks noChangeArrowheads="1"/>
          </p:cNvSpPr>
          <p:nvPr/>
        </p:nvSpPr>
        <p:spPr bwMode="auto">
          <a:xfrm>
            <a:off x="0" y="1785926"/>
            <a:ext cx="9144000"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pPr>
            <a:r>
              <a:rPr lang="fr-FR" sz="2000" u="sng" dirty="0" smtClean="0">
                <a:solidFill>
                  <a:prstClr val="black"/>
                </a:solidFill>
                <a:latin typeface="Times New Roman" pitchFamily="18" charset="0"/>
                <a:ea typeface="Calibri" pitchFamily="34" charset="0"/>
                <a:cs typeface="Times New Roman" pitchFamily="18" charset="0"/>
              </a:rPr>
              <a:t>Question décalée</a:t>
            </a:r>
            <a:r>
              <a:rPr lang="fr-FR" sz="2000" dirty="0" smtClean="0">
                <a:solidFill>
                  <a:prstClr val="black"/>
                </a:solidFill>
                <a:latin typeface="Times New Roman" pitchFamily="18" charset="0"/>
                <a:ea typeface="Calibri" pitchFamily="34" charset="0"/>
                <a:cs typeface="Times New Roman" pitchFamily="18" charset="0"/>
              </a:rPr>
              <a:t> : </a:t>
            </a:r>
            <a:r>
              <a:rPr lang="fr-FR" sz="2000" dirty="0" smtClean="0">
                <a:solidFill>
                  <a:srgbClr val="FF0000"/>
                </a:solidFill>
                <a:latin typeface="Times New Roman" pitchFamily="18" charset="0"/>
                <a:ea typeface="Calibri" pitchFamily="34" charset="0"/>
                <a:cs typeface="Times New Roman" pitchFamily="18" charset="0"/>
              </a:rPr>
              <a:t>Quel est l’impact des stéréotypes ou des clichés sur la construction des représentations du français ?</a:t>
            </a:r>
            <a:endParaRPr lang="fr-FR" sz="1100" dirty="0" smtClean="0">
              <a:solidFill>
                <a:srgbClr val="FF0000"/>
              </a:solidFill>
              <a:latin typeface="Times New Roman" pitchFamily="18" charset="0"/>
              <a:cs typeface="Times New Roman" pitchFamily="18" charset="0"/>
            </a:endParaRPr>
          </a:p>
          <a:p>
            <a:pPr algn="justLow" eaLnBrk="0" fontAlgn="base" hangingPunct="0">
              <a:spcBef>
                <a:spcPct val="0"/>
              </a:spcBef>
              <a:spcAft>
                <a:spcPct val="0"/>
              </a:spcAft>
              <a:buFont typeface="Wingdings" pitchFamily="2" charset="2"/>
              <a:buChar char="§"/>
            </a:pPr>
            <a:r>
              <a:rPr lang="fr-FR" sz="2000" dirty="0" smtClean="0">
                <a:solidFill>
                  <a:srgbClr val="FF0000"/>
                </a:solidFill>
                <a:latin typeface="Times New Roman" pitchFamily="18" charset="0"/>
                <a:ea typeface="Calibri" pitchFamily="34" charset="0"/>
                <a:cs typeface="Times New Roman" pitchFamily="18" charset="0"/>
              </a:rPr>
              <a:t> Quelle sont les attitudes que les étudiants du </a:t>
            </a:r>
            <a:r>
              <a:rPr lang="fr-FR" sz="2000" dirty="0" err="1" smtClean="0">
                <a:solidFill>
                  <a:srgbClr val="FF0000"/>
                </a:solidFill>
                <a:latin typeface="Times New Roman" pitchFamily="18" charset="0"/>
                <a:ea typeface="Calibri" pitchFamily="34" charset="0"/>
                <a:cs typeface="Times New Roman" pitchFamily="18" charset="0"/>
              </a:rPr>
              <a:t>dép</a:t>
            </a:r>
            <a:r>
              <a:rPr lang="fr-FR" sz="2000" dirty="0" smtClean="0">
                <a:solidFill>
                  <a:srgbClr val="FF0000"/>
                </a:solidFill>
                <a:latin typeface="Times New Roman" pitchFamily="18" charset="0"/>
                <a:ea typeface="Calibri" pitchFamily="34" charset="0"/>
                <a:cs typeface="Times New Roman" pitchFamily="18" charset="0"/>
              </a:rPr>
              <a:t> adoptent à l’égard du français ?</a:t>
            </a:r>
            <a:endParaRPr lang="fr-FR" sz="3200" dirty="0" smtClean="0">
              <a:solidFill>
                <a:srgbClr val="FF0000"/>
              </a:solidFill>
              <a:latin typeface="Times New Roman" pitchFamily="18" charset="0"/>
              <a:cs typeface="Times New Roman" pitchFamily="18" charset="0"/>
            </a:endParaRPr>
          </a:p>
        </p:txBody>
      </p:sp>
      <p:sp>
        <p:nvSpPr>
          <p:cNvPr id="7" name="Rectangle 1"/>
          <p:cNvSpPr>
            <a:spLocks noChangeArrowheads="1"/>
          </p:cNvSpPr>
          <p:nvPr/>
        </p:nvSpPr>
        <p:spPr bwMode="auto">
          <a:xfrm>
            <a:off x="0" y="3000372"/>
            <a:ext cx="91440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fr-FR" sz="2400" dirty="0" smtClean="0">
                <a:solidFill>
                  <a:prstClr val="black"/>
                </a:solidFill>
                <a:latin typeface="Times New Roman" pitchFamily="18" charset="0"/>
                <a:ea typeface="Calibri" pitchFamily="34" charset="0"/>
                <a:cs typeface="Times New Roman" pitchFamily="18" charset="0"/>
              </a:rPr>
              <a:t>Généralement, un problème de recherche peut donner lieu à de multiples questions de recherche outre que la question principale, appelées «</a:t>
            </a:r>
            <a:r>
              <a:rPr lang="fr-FR" sz="2400" b="1" dirty="0" smtClean="0">
                <a:solidFill>
                  <a:prstClr val="black"/>
                </a:solidFill>
                <a:latin typeface="Times New Roman" pitchFamily="18" charset="0"/>
                <a:ea typeface="Calibri" pitchFamily="34" charset="0"/>
                <a:cs typeface="Times New Roman" pitchFamily="18" charset="0"/>
              </a:rPr>
              <a:t>questions  périphériques </a:t>
            </a:r>
            <a:r>
              <a:rPr lang="fr-FR" sz="2400" dirty="0" smtClean="0">
                <a:solidFill>
                  <a:prstClr val="black"/>
                </a:solidFill>
                <a:latin typeface="Times New Roman" pitchFamily="18" charset="0"/>
                <a:ea typeface="Calibri" pitchFamily="34" charset="0"/>
                <a:cs typeface="Times New Roman" pitchFamily="18" charset="0"/>
              </a:rPr>
              <a:t>»</a:t>
            </a:r>
            <a:endParaRPr lang="fr-FR" sz="3600" dirty="0" smtClean="0">
              <a:solidFill>
                <a:prstClr val="black"/>
              </a:solidFill>
              <a:latin typeface="Times New Roman" pitchFamily="18" charset="0"/>
              <a:cs typeface="Times New Roman" pitchFamily="18" charset="0"/>
            </a:endParaRPr>
          </a:p>
        </p:txBody>
      </p:sp>
      <p:sp>
        <p:nvSpPr>
          <p:cNvPr id="20484" name="Rectangle 4"/>
          <p:cNvSpPr>
            <a:spLocks noChangeArrowheads="1"/>
          </p:cNvSpPr>
          <p:nvPr/>
        </p:nvSpPr>
        <p:spPr bwMode="auto">
          <a:xfrm>
            <a:off x="0" y="4286256"/>
            <a:ext cx="7518918" cy="40011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algn="justLow" fontAlgn="base">
              <a:spcBef>
                <a:spcPct val="0"/>
              </a:spcBef>
              <a:spcAft>
                <a:spcPct val="0"/>
              </a:spcAft>
            </a:pPr>
            <a:r>
              <a:rPr lang="fr-FR" sz="2000" dirty="0" smtClean="0">
                <a:solidFill>
                  <a:prstClr val="black"/>
                </a:solidFill>
                <a:latin typeface="Times New Roman" pitchFamily="18" charset="0"/>
                <a:ea typeface="Calibri" pitchFamily="34" charset="0"/>
                <a:cs typeface="Times New Roman" pitchFamily="18" charset="0"/>
              </a:rPr>
              <a:t>Sujet: L’impact de l’écriture électronique sur l’écrit formel des étudiants</a:t>
            </a:r>
            <a:endParaRPr lang="fr-FR" sz="3200" dirty="0" smtClean="0">
              <a:solidFill>
                <a:prstClr val="black"/>
              </a:solidFill>
              <a:latin typeface="Times New Roman" pitchFamily="18" charset="0"/>
              <a:cs typeface="Times New Roman" pitchFamily="18" charset="0"/>
            </a:endParaRPr>
          </a:p>
        </p:txBody>
      </p:sp>
      <p:sp>
        <p:nvSpPr>
          <p:cNvPr id="20485" name="Rectangle 5"/>
          <p:cNvSpPr>
            <a:spLocks noChangeArrowheads="1"/>
          </p:cNvSpPr>
          <p:nvPr/>
        </p:nvSpPr>
        <p:spPr bwMode="auto">
          <a:xfrm>
            <a:off x="1" y="4857760"/>
            <a:ext cx="9144000"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pPr>
            <a:r>
              <a:rPr lang="fr-FR" sz="2000" dirty="0" smtClean="0">
                <a:solidFill>
                  <a:prstClr val="black"/>
                </a:solidFill>
                <a:latin typeface="Times New Roman" pitchFamily="18" charset="0"/>
                <a:ea typeface="Calibri" pitchFamily="34" charset="0"/>
                <a:cs typeface="Times New Roman" pitchFamily="18" charset="0"/>
              </a:rPr>
              <a:t>Q P : L’écriture électronique est-elle récurrentes dans les productions écrites formelles des étudiants  </a:t>
            </a:r>
            <a:endParaRPr lang="fr-FR" sz="3200" dirty="0" smtClean="0">
              <a:solidFill>
                <a:prstClr val="black"/>
              </a:solidFill>
              <a:latin typeface="Times New Roman" pitchFamily="18" charset="0"/>
              <a:cs typeface="Times New Roman" pitchFamily="18" charset="0"/>
            </a:endParaRPr>
          </a:p>
        </p:txBody>
      </p:sp>
      <p:sp>
        <p:nvSpPr>
          <p:cNvPr id="20486" name="Rectangle 6"/>
          <p:cNvSpPr>
            <a:spLocks noChangeArrowheads="1"/>
          </p:cNvSpPr>
          <p:nvPr/>
        </p:nvSpPr>
        <p:spPr bwMode="auto">
          <a:xfrm>
            <a:off x="1" y="5786454"/>
            <a:ext cx="9144000"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pPr>
            <a:r>
              <a:rPr lang="fr-FR" sz="2000" dirty="0" smtClean="0">
                <a:solidFill>
                  <a:prstClr val="black"/>
                </a:solidFill>
                <a:latin typeface="Times New Roman" pitchFamily="18" charset="0"/>
                <a:ea typeface="Calibri" pitchFamily="34" charset="0"/>
                <a:cs typeface="Times New Roman" pitchFamily="18" charset="0"/>
              </a:rPr>
              <a:t>Q S</a:t>
            </a:r>
            <a:r>
              <a:rPr lang="fr-FR" sz="2000" dirty="0" smtClean="0">
                <a:solidFill>
                  <a:prstClr val="black"/>
                </a:solidFill>
                <a:ea typeface="Calibri" pitchFamily="34" charset="0"/>
                <a:cs typeface="Times New Roman" pitchFamily="18" charset="0"/>
              </a:rPr>
              <a:t> </a:t>
            </a:r>
            <a:r>
              <a:rPr lang="fr-FR" sz="2000" dirty="0" smtClean="0">
                <a:solidFill>
                  <a:prstClr val="black"/>
                </a:solidFill>
                <a:latin typeface="Times New Roman" pitchFamily="18" charset="0"/>
                <a:ea typeface="Calibri" pitchFamily="34" charset="0"/>
                <a:cs typeface="Times New Roman" pitchFamily="18" charset="0"/>
              </a:rPr>
              <a:t>: quels sont les facteurs qui poussent les </a:t>
            </a:r>
            <a:r>
              <a:rPr lang="fr-FR" sz="2000" dirty="0" smtClean="0">
                <a:solidFill>
                  <a:prstClr val="black"/>
                </a:solidFill>
                <a:ea typeface="Calibri" pitchFamily="34" charset="0"/>
                <a:cs typeface="Times New Roman" pitchFamily="18" charset="0"/>
              </a:rPr>
              <a:t>é</a:t>
            </a:r>
            <a:r>
              <a:rPr lang="fr-FR" sz="2000" dirty="0" smtClean="0">
                <a:solidFill>
                  <a:prstClr val="black"/>
                </a:solidFill>
                <a:latin typeface="Times New Roman" pitchFamily="18" charset="0"/>
                <a:ea typeface="Calibri" pitchFamily="34" charset="0"/>
                <a:cs typeface="Times New Roman" pitchFamily="18" charset="0"/>
              </a:rPr>
              <a:t>tudiants </a:t>
            </a:r>
            <a:r>
              <a:rPr lang="fr-FR" sz="2000" dirty="0" smtClean="0">
                <a:solidFill>
                  <a:prstClr val="black"/>
                </a:solidFill>
                <a:ea typeface="Calibri" pitchFamily="34" charset="0"/>
                <a:cs typeface="Times New Roman" pitchFamily="18" charset="0"/>
              </a:rPr>
              <a:t>à</a:t>
            </a:r>
            <a:r>
              <a:rPr lang="fr-FR" sz="2000" dirty="0" smtClean="0">
                <a:solidFill>
                  <a:prstClr val="black"/>
                </a:solidFill>
                <a:latin typeface="Times New Roman" pitchFamily="18" charset="0"/>
                <a:ea typeface="Calibri" pitchFamily="34" charset="0"/>
                <a:cs typeface="Times New Roman" pitchFamily="18" charset="0"/>
              </a:rPr>
              <a:t> se servir de l</a:t>
            </a:r>
            <a:r>
              <a:rPr lang="fr-FR" sz="2000" dirty="0" smtClean="0">
                <a:solidFill>
                  <a:prstClr val="black"/>
                </a:solidFill>
                <a:ea typeface="Calibri" pitchFamily="34" charset="0"/>
                <a:cs typeface="Times New Roman" pitchFamily="18" charset="0"/>
              </a:rPr>
              <a:t>’é</a:t>
            </a:r>
            <a:r>
              <a:rPr lang="fr-FR" sz="2000" dirty="0" smtClean="0">
                <a:solidFill>
                  <a:prstClr val="black"/>
                </a:solidFill>
                <a:latin typeface="Times New Roman" pitchFamily="18" charset="0"/>
                <a:ea typeface="Calibri" pitchFamily="34" charset="0"/>
                <a:cs typeface="Times New Roman" pitchFamily="18" charset="0"/>
              </a:rPr>
              <a:t>criture </a:t>
            </a:r>
            <a:r>
              <a:rPr lang="fr-FR" sz="2000" dirty="0" smtClean="0">
                <a:solidFill>
                  <a:prstClr val="black"/>
                </a:solidFill>
                <a:ea typeface="Calibri" pitchFamily="34" charset="0"/>
                <a:cs typeface="Times New Roman" pitchFamily="18" charset="0"/>
              </a:rPr>
              <a:t>é</a:t>
            </a:r>
            <a:r>
              <a:rPr lang="fr-FR" sz="2000" dirty="0" smtClean="0">
                <a:solidFill>
                  <a:prstClr val="black"/>
                </a:solidFill>
                <a:latin typeface="Times New Roman" pitchFamily="18" charset="0"/>
                <a:ea typeface="Calibri" pitchFamily="34" charset="0"/>
                <a:cs typeface="Times New Roman" pitchFamily="18" charset="0"/>
              </a:rPr>
              <a:t>lectronique dans les situations formelles.</a:t>
            </a:r>
            <a:endParaRPr lang="fr-FR" sz="3200" dirty="0" smtClean="0">
              <a:solidFill>
                <a:prstClr val="black"/>
              </a:solidFill>
              <a:latin typeface="Arial" pitchFamily="34" charset="0"/>
              <a:cs typeface="Arial" pitchFamily="34" charset="0"/>
            </a:endParaRPr>
          </a:p>
        </p:txBody>
      </p:sp>
      <p:cxnSp>
        <p:nvCxnSpPr>
          <p:cNvPr id="11" name="Connecteur droit 10"/>
          <p:cNvCxnSpPr/>
          <p:nvPr/>
        </p:nvCxnSpPr>
        <p:spPr>
          <a:xfrm rot="10800000" flipV="1">
            <a:off x="0" y="1714487"/>
            <a:ext cx="9001156" cy="1071545"/>
          </a:xfrm>
          <a:prstGeom prst="line">
            <a:avLst/>
          </a:prstGeom>
          <a:ln>
            <a:solidFill>
              <a:srgbClr val="FF0000"/>
            </a:solidFill>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21153078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0482"/>
                                        </p:tgtEl>
                                        <p:attrNameLst>
                                          <p:attrName>style.visibility</p:attrName>
                                        </p:attrNameLst>
                                      </p:cBhvr>
                                      <p:to>
                                        <p:strVal val="visible"/>
                                      </p:to>
                                    </p:set>
                                    <p:animEffect transition="in" filter="checkerboard(across)">
                                      <p:cBhvr>
                                        <p:cTn id="7" dur="500"/>
                                        <p:tgtEl>
                                          <p:spTgt spid="2048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0483"/>
                                        </p:tgtEl>
                                        <p:attrNameLst>
                                          <p:attrName>style.visibility</p:attrName>
                                        </p:attrNameLst>
                                      </p:cBhvr>
                                      <p:to>
                                        <p:strVal val="visible"/>
                                      </p:to>
                                    </p:set>
                                    <p:animEffect transition="in" filter="checkerboard(across)">
                                      <p:cBhvr>
                                        <p:cTn id="12" dur="500"/>
                                        <p:tgtEl>
                                          <p:spTgt spid="20483"/>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box(in)">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checkerboard(across)">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20484"/>
                                        </p:tgtEl>
                                        <p:attrNameLst>
                                          <p:attrName>style.visibility</p:attrName>
                                        </p:attrNameLst>
                                      </p:cBhvr>
                                      <p:to>
                                        <p:strVal val="visible"/>
                                      </p:to>
                                    </p:set>
                                    <p:animEffect transition="in" filter="checkerboard(across)">
                                      <p:cBhvr>
                                        <p:cTn id="27" dur="500"/>
                                        <p:tgtEl>
                                          <p:spTgt spid="20484"/>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20485"/>
                                        </p:tgtEl>
                                        <p:attrNameLst>
                                          <p:attrName>style.visibility</p:attrName>
                                        </p:attrNameLst>
                                      </p:cBhvr>
                                      <p:to>
                                        <p:strVal val="visible"/>
                                      </p:to>
                                    </p:set>
                                    <p:animEffect transition="in" filter="checkerboard(across)">
                                      <p:cBhvr>
                                        <p:cTn id="32" dur="500"/>
                                        <p:tgtEl>
                                          <p:spTgt spid="20485"/>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20486"/>
                                        </p:tgtEl>
                                        <p:attrNameLst>
                                          <p:attrName>style.visibility</p:attrName>
                                        </p:attrNameLst>
                                      </p:cBhvr>
                                      <p:to>
                                        <p:strVal val="visible"/>
                                      </p:to>
                                    </p:set>
                                    <p:animEffect transition="in" filter="checkerboard(across)">
                                      <p:cBhvr>
                                        <p:cTn id="37" dur="500"/>
                                        <p:tgtEl>
                                          <p:spTgt spid="204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p:bldP spid="20483" grpId="0"/>
      <p:bldP spid="7" grpId="0"/>
      <p:bldP spid="20484" grpId="0"/>
      <p:bldP spid="20485" grpId="0"/>
      <p:bldP spid="20486"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1714480" y="0"/>
            <a:ext cx="5679312" cy="58477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algn="ctr" fontAlgn="base">
              <a:spcBef>
                <a:spcPct val="0"/>
              </a:spcBef>
              <a:spcAft>
                <a:spcPct val="0"/>
              </a:spcAft>
            </a:pPr>
            <a:r>
              <a:rPr lang="fr-FR" sz="3200" b="1" dirty="0" smtClean="0">
                <a:solidFill>
                  <a:prstClr val="black"/>
                </a:solidFill>
                <a:latin typeface="Times New Roman" pitchFamily="18" charset="0"/>
                <a:ea typeface="Calibri" pitchFamily="34" charset="0"/>
                <a:cs typeface="Times New Roman" pitchFamily="18" charset="0"/>
              </a:rPr>
              <a:t>Les hypothèses de la recherche </a:t>
            </a:r>
            <a:endParaRPr lang="fr-FR" sz="4400" dirty="0" smtClean="0">
              <a:solidFill>
                <a:prstClr val="black"/>
              </a:solidFill>
              <a:latin typeface="Times New Roman" pitchFamily="18" charset="0"/>
              <a:cs typeface="Times New Roman" pitchFamily="18" charset="0"/>
            </a:endParaRPr>
          </a:p>
        </p:txBody>
      </p:sp>
      <p:sp>
        <p:nvSpPr>
          <p:cNvPr id="5" name="Rectangle 4"/>
          <p:cNvSpPr/>
          <p:nvPr/>
        </p:nvSpPr>
        <p:spPr>
          <a:xfrm>
            <a:off x="-32" y="642918"/>
            <a:ext cx="9144032" cy="1200329"/>
          </a:xfrm>
          <a:prstGeom prst="rect">
            <a:avLst/>
          </a:prstGeom>
        </p:spPr>
        <p:txBody>
          <a:bodyPr wrap="square">
            <a:spAutoFit/>
          </a:bodyPr>
          <a:lstStyle/>
          <a:p>
            <a:pPr algn="just"/>
            <a:r>
              <a:rPr lang="fr-FR" sz="2400" dirty="0">
                <a:solidFill>
                  <a:prstClr val="black"/>
                </a:solidFill>
                <a:latin typeface="Times New Roman" pitchFamily="18" charset="0"/>
                <a:cs typeface="Times New Roman" pitchFamily="18" charset="0"/>
              </a:rPr>
              <a:t>Selon le petit Robert une hypothèse «</a:t>
            </a:r>
            <a:r>
              <a:rPr lang="fr-FR" sz="2400" i="1" dirty="0">
                <a:solidFill>
                  <a:prstClr val="black"/>
                </a:solidFill>
                <a:latin typeface="Times New Roman" pitchFamily="18" charset="0"/>
                <a:cs typeface="Times New Roman" pitchFamily="18" charset="0"/>
              </a:rPr>
              <a:t> </a:t>
            </a:r>
            <a:r>
              <a:rPr lang="fr-FR" sz="2400" b="1" i="1" dirty="0">
                <a:solidFill>
                  <a:prstClr val="black"/>
                </a:solidFill>
                <a:latin typeface="Times New Roman" pitchFamily="18" charset="0"/>
                <a:cs typeface="Times New Roman" pitchFamily="18" charset="0"/>
              </a:rPr>
              <a:t>est une proposition relative à </a:t>
            </a:r>
            <a:r>
              <a:rPr lang="fr-FR" sz="2400" b="1" i="1" dirty="0">
                <a:solidFill>
                  <a:srgbClr val="FF0000"/>
                </a:solidFill>
                <a:latin typeface="Times New Roman" pitchFamily="18" charset="0"/>
                <a:cs typeface="Times New Roman" pitchFamily="18" charset="0"/>
              </a:rPr>
              <a:t>l’explication</a:t>
            </a:r>
            <a:r>
              <a:rPr lang="fr-FR" sz="2400" b="1" i="1" dirty="0">
                <a:solidFill>
                  <a:prstClr val="black"/>
                </a:solidFill>
                <a:latin typeface="Times New Roman" pitchFamily="18" charset="0"/>
                <a:cs typeface="Times New Roman" pitchFamily="18" charset="0"/>
              </a:rPr>
              <a:t> de phénomène naturels </a:t>
            </a:r>
            <a:r>
              <a:rPr lang="fr-FR" sz="2400" b="1" i="1" dirty="0">
                <a:solidFill>
                  <a:srgbClr val="FF0000"/>
                </a:solidFill>
                <a:latin typeface="Times New Roman" pitchFamily="18" charset="0"/>
                <a:cs typeface="Times New Roman" pitchFamily="18" charset="0"/>
              </a:rPr>
              <a:t>admise</a:t>
            </a:r>
            <a:r>
              <a:rPr lang="fr-FR" sz="2400" b="1" i="1" dirty="0">
                <a:solidFill>
                  <a:prstClr val="black"/>
                </a:solidFill>
                <a:latin typeface="Times New Roman" pitchFamily="18" charset="0"/>
                <a:cs typeface="Times New Roman" pitchFamily="18" charset="0"/>
              </a:rPr>
              <a:t> (acceptée) </a:t>
            </a:r>
            <a:r>
              <a:rPr lang="fr-FR" sz="2400" b="1" i="1" dirty="0">
                <a:solidFill>
                  <a:srgbClr val="FF0000"/>
                </a:solidFill>
                <a:latin typeface="Times New Roman" pitchFamily="18" charset="0"/>
                <a:cs typeface="Times New Roman" pitchFamily="18" charset="0"/>
              </a:rPr>
              <a:t>provisoirement</a:t>
            </a:r>
            <a:r>
              <a:rPr lang="fr-FR" sz="2400" b="1" i="1" dirty="0">
                <a:solidFill>
                  <a:prstClr val="black"/>
                </a:solidFill>
                <a:latin typeface="Times New Roman" pitchFamily="18" charset="0"/>
                <a:cs typeface="Times New Roman" pitchFamily="18" charset="0"/>
              </a:rPr>
              <a:t> avant d’être soumise </a:t>
            </a:r>
            <a:r>
              <a:rPr lang="fr-FR" sz="2400" b="1" i="1" dirty="0">
                <a:solidFill>
                  <a:srgbClr val="FF0000"/>
                </a:solidFill>
                <a:latin typeface="Times New Roman" pitchFamily="18" charset="0"/>
                <a:cs typeface="Times New Roman" pitchFamily="18" charset="0"/>
              </a:rPr>
              <a:t>au contrôle de l’expérience</a:t>
            </a:r>
            <a:r>
              <a:rPr lang="fr-FR" sz="2400" b="1" i="1" dirty="0">
                <a:solidFill>
                  <a:prstClr val="black"/>
                </a:solidFill>
                <a:latin typeface="Times New Roman" pitchFamily="18" charset="0"/>
                <a:cs typeface="Times New Roman" pitchFamily="18" charset="0"/>
              </a:rPr>
              <a:t> ».</a:t>
            </a:r>
          </a:p>
        </p:txBody>
      </p:sp>
      <p:sp>
        <p:nvSpPr>
          <p:cNvPr id="6" name="Rectangle 5"/>
          <p:cNvSpPr/>
          <p:nvPr/>
        </p:nvSpPr>
        <p:spPr>
          <a:xfrm>
            <a:off x="0" y="1928802"/>
            <a:ext cx="9144000" cy="1938992"/>
          </a:xfrm>
          <a:prstGeom prst="rect">
            <a:avLst/>
          </a:prstGeom>
        </p:spPr>
        <p:txBody>
          <a:bodyPr wrap="square">
            <a:spAutoFit/>
          </a:bodyPr>
          <a:lstStyle/>
          <a:p>
            <a:pPr algn="just"/>
            <a:r>
              <a:rPr lang="fr-FR" sz="2400" dirty="0">
                <a:solidFill>
                  <a:prstClr val="black"/>
                </a:solidFill>
                <a:latin typeface="Times New Roman" pitchFamily="18" charset="0"/>
                <a:cs typeface="Times New Roman" pitchFamily="18" charset="0"/>
              </a:rPr>
              <a:t>Pour Mathieu </a:t>
            </a:r>
            <a:r>
              <a:rPr lang="fr-FR" sz="2400" dirty="0" err="1">
                <a:solidFill>
                  <a:prstClr val="black"/>
                </a:solidFill>
                <a:latin typeface="Times New Roman" pitchFamily="18" charset="0"/>
                <a:cs typeface="Times New Roman" pitchFamily="18" charset="0"/>
              </a:rPr>
              <a:t>Guidère</a:t>
            </a:r>
            <a:r>
              <a:rPr lang="fr-FR" sz="2400" dirty="0">
                <a:solidFill>
                  <a:prstClr val="black"/>
                </a:solidFill>
                <a:latin typeface="Times New Roman" pitchFamily="18" charset="0"/>
                <a:cs typeface="Times New Roman" pitchFamily="18" charset="0"/>
              </a:rPr>
              <a:t>, elle constitue </a:t>
            </a:r>
            <a:r>
              <a:rPr lang="fr-FR" sz="2400" b="1" i="1" dirty="0">
                <a:solidFill>
                  <a:prstClr val="black"/>
                </a:solidFill>
                <a:latin typeface="Times New Roman" pitchFamily="18" charset="0"/>
                <a:cs typeface="Times New Roman" pitchFamily="18" charset="0"/>
              </a:rPr>
              <a:t>« une </a:t>
            </a:r>
            <a:r>
              <a:rPr lang="fr-FR" sz="2400" b="1" i="1" dirty="0">
                <a:solidFill>
                  <a:srgbClr val="FF0000"/>
                </a:solidFill>
                <a:latin typeface="Times New Roman" pitchFamily="18" charset="0"/>
                <a:cs typeface="Times New Roman" pitchFamily="18" charset="0"/>
              </a:rPr>
              <a:t>explication</a:t>
            </a:r>
            <a:r>
              <a:rPr lang="fr-FR" sz="2400" b="1" i="1" dirty="0">
                <a:solidFill>
                  <a:prstClr val="black"/>
                </a:solidFill>
                <a:latin typeface="Times New Roman" pitchFamily="18" charset="0"/>
                <a:cs typeface="Times New Roman" pitchFamily="18" charset="0"/>
              </a:rPr>
              <a:t> admise </a:t>
            </a:r>
            <a:r>
              <a:rPr lang="fr-FR" sz="2400" b="1" i="1" dirty="0">
                <a:solidFill>
                  <a:srgbClr val="FF0000"/>
                </a:solidFill>
                <a:latin typeface="Times New Roman" pitchFamily="18" charset="0"/>
                <a:cs typeface="Times New Roman" pitchFamily="18" charset="0"/>
              </a:rPr>
              <a:t>temporairement</a:t>
            </a:r>
            <a:r>
              <a:rPr lang="fr-FR" sz="2400" b="1" i="1" dirty="0">
                <a:solidFill>
                  <a:prstClr val="black"/>
                </a:solidFill>
                <a:latin typeface="Times New Roman" pitchFamily="18" charset="0"/>
                <a:cs typeface="Times New Roman" pitchFamily="18" charset="0"/>
              </a:rPr>
              <a:t> concernant des phénomènes donnés et cela jusqu’à sa </a:t>
            </a:r>
            <a:r>
              <a:rPr lang="fr-FR" sz="2400" b="1" i="1" dirty="0">
                <a:solidFill>
                  <a:srgbClr val="FF0000"/>
                </a:solidFill>
                <a:latin typeface="Times New Roman" pitchFamily="18" charset="0"/>
                <a:cs typeface="Times New Roman" pitchFamily="18" charset="0"/>
              </a:rPr>
              <a:t>confirmation</a:t>
            </a:r>
            <a:r>
              <a:rPr lang="fr-FR" sz="2400" b="1" i="1" dirty="0">
                <a:solidFill>
                  <a:prstClr val="black"/>
                </a:solidFill>
                <a:latin typeface="Times New Roman" pitchFamily="18" charset="0"/>
                <a:cs typeface="Times New Roman" pitchFamily="18" charset="0"/>
              </a:rPr>
              <a:t> ou  sa </a:t>
            </a:r>
            <a:r>
              <a:rPr lang="fr-FR" sz="2400" b="1" i="1" dirty="0">
                <a:solidFill>
                  <a:srgbClr val="FF0000"/>
                </a:solidFill>
                <a:latin typeface="Times New Roman" pitchFamily="18" charset="0"/>
                <a:cs typeface="Times New Roman" pitchFamily="18" charset="0"/>
              </a:rPr>
              <a:t>réfutation</a:t>
            </a:r>
            <a:r>
              <a:rPr lang="fr-FR" sz="2400" b="1" i="1" dirty="0">
                <a:solidFill>
                  <a:prstClr val="black"/>
                </a:solidFill>
                <a:latin typeface="Times New Roman" pitchFamily="18" charset="0"/>
                <a:cs typeface="Times New Roman" pitchFamily="18" charset="0"/>
              </a:rPr>
              <a:t> (invalidation/ infirmation) par </a:t>
            </a:r>
            <a:r>
              <a:rPr lang="fr-FR" sz="2400" b="1" i="1" dirty="0">
                <a:solidFill>
                  <a:srgbClr val="FF0000"/>
                </a:solidFill>
                <a:latin typeface="Times New Roman" pitchFamily="18" charset="0"/>
                <a:cs typeface="Times New Roman" pitchFamily="18" charset="0"/>
              </a:rPr>
              <a:t>l’expérience</a:t>
            </a:r>
            <a:r>
              <a:rPr lang="fr-FR" sz="2400" b="1" i="1" dirty="0">
                <a:solidFill>
                  <a:prstClr val="black"/>
                </a:solidFill>
                <a:latin typeface="Times New Roman" pitchFamily="18" charset="0"/>
                <a:cs typeface="Times New Roman" pitchFamily="18" charset="0"/>
              </a:rPr>
              <a:t> ou par la </a:t>
            </a:r>
            <a:r>
              <a:rPr lang="fr-FR" sz="2400" b="1" i="1" dirty="0" smtClean="0">
                <a:solidFill>
                  <a:srgbClr val="FF0000"/>
                </a:solidFill>
                <a:latin typeface="Times New Roman" pitchFamily="18" charset="0"/>
                <a:cs typeface="Times New Roman" pitchFamily="18" charset="0"/>
              </a:rPr>
              <a:t>démonstration »</a:t>
            </a:r>
            <a:r>
              <a:rPr lang="fr-FR" sz="2400" b="1" i="1" dirty="0" smtClean="0">
                <a:solidFill>
                  <a:prstClr val="black"/>
                </a:solidFill>
                <a:latin typeface="Times New Roman" pitchFamily="18" charset="0"/>
                <a:cs typeface="Times New Roman" pitchFamily="18" charset="0"/>
              </a:rPr>
              <a:t> </a:t>
            </a:r>
            <a:r>
              <a:rPr lang="fr-FR" sz="2400" dirty="0">
                <a:solidFill>
                  <a:prstClr val="black"/>
                </a:solidFill>
                <a:latin typeface="Times New Roman" pitchFamily="18" charset="0"/>
                <a:cs typeface="Times New Roman" pitchFamily="18" charset="0"/>
              </a:rPr>
              <a:t>( M </a:t>
            </a:r>
            <a:r>
              <a:rPr lang="fr-FR" sz="2400" dirty="0" err="1">
                <a:solidFill>
                  <a:prstClr val="black"/>
                </a:solidFill>
                <a:latin typeface="Times New Roman" pitchFamily="18" charset="0"/>
                <a:cs typeface="Times New Roman" pitchFamily="18" charset="0"/>
              </a:rPr>
              <a:t>Guidère</a:t>
            </a:r>
            <a:r>
              <a:rPr lang="fr-FR" sz="2400" dirty="0">
                <a:solidFill>
                  <a:prstClr val="black"/>
                </a:solidFill>
                <a:latin typeface="Times New Roman" pitchFamily="18" charset="0"/>
                <a:cs typeface="Times New Roman" pitchFamily="18" charset="0"/>
              </a:rPr>
              <a:t>, méthodologie de la recherche, p : 72). </a:t>
            </a:r>
          </a:p>
        </p:txBody>
      </p:sp>
      <p:sp>
        <p:nvSpPr>
          <p:cNvPr id="17411" name="Rectangle 3"/>
          <p:cNvSpPr>
            <a:spLocks noChangeArrowheads="1"/>
          </p:cNvSpPr>
          <p:nvPr/>
        </p:nvSpPr>
        <p:spPr bwMode="auto">
          <a:xfrm>
            <a:off x="0" y="4071942"/>
            <a:ext cx="9144000" cy="280076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fr-FR" sz="2200" b="1" dirty="0" smtClean="0">
                <a:solidFill>
                  <a:prstClr val="black"/>
                </a:solidFill>
                <a:latin typeface="Times New Roman" pitchFamily="18" charset="0"/>
                <a:ea typeface="Calibri" pitchFamily="34" charset="0"/>
                <a:cs typeface="Times New Roman" pitchFamily="18" charset="0"/>
              </a:rPr>
              <a:t>L'hypothèse</a:t>
            </a:r>
            <a:r>
              <a:rPr lang="fr-FR" sz="2200" dirty="0" smtClean="0">
                <a:solidFill>
                  <a:prstClr val="black"/>
                </a:solidFill>
                <a:latin typeface="Times New Roman" pitchFamily="18" charset="0"/>
                <a:ea typeface="Calibri" pitchFamily="34" charset="0"/>
                <a:cs typeface="Times New Roman" pitchFamily="18" charset="0"/>
              </a:rPr>
              <a:t>: c'est la </a:t>
            </a:r>
            <a:r>
              <a:rPr lang="fr-FR" sz="2200" b="1" dirty="0" smtClean="0">
                <a:solidFill>
                  <a:prstClr val="black"/>
                </a:solidFill>
                <a:latin typeface="Times New Roman" pitchFamily="18" charset="0"/>
                <a:ea typeface="Calibri" pitchFamily="34" charset="0"/>
                <a:cs typeface="Times New Roman" pitchFamily="18" charset="0"/>
              </a:rPr>
              <a:t>réponse présumée </a:t>
            </a:r>
            <a:r>
              <a:rPr lang="fr-FR" sz="2200" dirty="0" smtClean="0">
                <a:solidFill>
                  <a:prstClr val="black"/>
                </a:solidFill>
                <a:latin typeface="Times New Roman" pitchFamily="18" charset="0"/>
                <a:ea typeface="Calibri" pitchFamily="34" charset="0"/>
                <a:cs typeface="Times New Roman" pitchFamily="18" charset="0"/>
              </a:rPr>
              <a:t>à la question posée. L'hypothèse est nécessairement issue d'une réflexion approfondie sur les divers éléments de la problématique. </a:t>
            </a:r>
          </a:p>
          <a:p>
            <a:pPr algn="just" fontAlgn="base">
              <a:spcBef>
                <a:spcPct val="0"/>
              </a:spcBef>
              <a:spcAft>
                <a:spcPct val="0"/>
              </a:spcAft>
            </a:pPr>
            <a:r>
              <a:rPr lang="fr-FR" sz="2200" dirty="0" smtClean="0">
                <a:solidFill>
                  <a:prstClr val="black"/>
                </a:solidFill>
                <a:latin typeface="Times New Roman" pitchFamily="18" charset="0"/>
                <a:ea typeface="Calibri" pitchFamily="34" charset="0"/>
                <a:cs typeface="Times New Roman" pitchFamily="18" charset="0"/>
              </a:rPr>
              <a:t>Sa fonction est double: </a:t>
            </a:r>
          </a:p>
          <a:p>
            <a:pPr algn="just" fontAlgn="base">
              <a:spcBef>
                <a:spcPct val="0"/>
              </a:spcBef>
              <a:spcAft>
                <a:spcPct val="0"/>
              </a:spcAft>
            </a:pPr>
            <a:r>
              <a:rPr lang="fr-FR" sz="2200" dirty="0" smtClean="0">
                <a:solidFill>
                  <a:prstClr val="black"/>
                </a:solidFill>
                <a:latin typeface="Times New Roman" pitchFamily="18" charset="0"/>
                <a:ea typeface="Calibri" pitchFamily="34" charset="0"/>
                <a:cs typeface="Times New Roman" pitchFamily="18" charset="0"/>
              </a:rPr>
              <a:t>- </a:t>
            </a:r>
            <a:r>
              <a:rPr lang="fr-FR" sz="2200" dirty="0">
                <a:solidFill>
                  <a:prstClr val="black"/>
                </a:solidFill>
                <a:latin typeface="Times New Roman" pitchFamily="18" charset="0"/>
                <a:ea typeface="Calibri" pitchFamily="34" charset="0"/>
                <a:cs typeface="Times New Roman" pitchFamily="18" charset="0"/>
              </a:rPr>
              <a:t>O</a:t>
            </a:r>
            <a:r>
              <a:rPr lang="fr-FR" sz="2200" dirty="0" smtClean="0">
                <a:solidFill>
                  <a:prstClr val="black"/>
                </a:solidFill>
                <a:latin typeface="Times New Roman" pitchFamily="18" charset="0"/>
                <a:ea typeface="Calibri" pitchFamily="34" charset="0"/>
                <a:cs typeface="Times New Roman" pitchFamily="18" charset="0"/>
              </a:rPr>
              <a:t>rganiser la recherche autour d'un but précis (vérifier la validité de l'hypothèse).</a:t>
            </a:r>
            <a:endParaRPr lang="fr-FR" sz="2200" dirty="0" smtClean="0">
              <a:solidFill>
                <a:prstClr val="black"/>
              </a:solidFill>
              <a:latin typeface="Times New Roman" pitchFamily="18" charset="0"/>
              <a:cs typeface="Times New Roman" pitchFamily="18" charset="0"/>
            </a:endParaRPr>
          </a:p>
          <a:p>
            <a:pPr algn="just" eaLnBrk="0" fontAlgn="base" hangingPunct="0">
              <a:spcBef>
                <a:spcPct val="0"/>
              </a:spcBef>
              <a:spcAft>
                <a:spcPct val="0"/>
              </a:spcAft>
            </a:pPr>
            <a:r>
              <a:rPr lang="fr-FR" sz="2200" dirty="0" smtClean="0">
                <a:solidFill>
                  <a:prstClr val="black"/>
                </a:solidFill>
                <a:latin typeface="Times New Roman" pitchFamily="18" charset="0"/>
                <a:ea typeface="Calibri" pitchFamily="34" charset="0"/>
                <a:cs typeface="Times New Roman" pitchFamily="18" charset="0"/>
              </a:rPr>
              <a:t>- Organiser la rédaction (de sorte que tous les éléments du texte doivent avoir une utilité quelconque vis-à-vis l'hypothèse).</a:t>
            </a:r>
            <a:endParaRPr lang="fr-FR" sz="2200" dirty="0" smtClean="0">
              <a:solidFill>
                <a:prstClr val="black"/>
              </a:solidFill>
              <a:latin typeface="Times New Roman" pitchFamily="18" charset="0"/>
              <a:cs typeface="Times New Roman" pitchFamily="18" charset="0"/>
            </a:endParaRPr>
          </a:p>
        </p:txBody>
      </p:sp>
    </p:spTree>
    <p:extLst>
      <p:ext uri="{BB962C8B-B14F-4D97-AF65-F5344CB8AC3E}">
        <p14:creationId xmlns:p14="http://schemas.microsoft.com/office/powerpoint/2010/main" val="3943577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7411"/>
                                        </p:tgtEl>
                                        <p:attrNameLst>
                                          <p:attrName>style.visibility</p:attrName>
                                        </p:attrNameLst>
                                      </p:cBhvr>
                                      <p:to>
                                        <p:strVal val="visible"/>
                                      </p:to>
                                    </p:set>
                                    <p:animEffect transition="in" filter="checkerboard(across)">
                                      <p:cBhvr>
                                        <p:cTn id="12" dur="500"/>
                                        <p:tgtEl>
                                          <p:spTgt spid="174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7411"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9144000"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pPr>
            <a:r>
              <a:rPr lang="fr-FR" sz="2400" dirty="0" smtClean="0">
                <a:solidFill>
                  <a:prstClr val="black"/>
                </a:solidFill>
                <a:latin typeface="Times New Roman" pitchFamily="18" charset="0"/>
                <a:ea typeface="Calibri" pitchFamily="34" charset="0"/>
                <a:cs typeface="Times New Roman" pitchFamily="18" charset="0"/>
              </a:rPr>
              <a:t>Nous pouvons donc dire qu’une hypothèse est une </a:t>
            </a:r>
            <a:r>
              <a:rPr lang="fr-FR" sz="2400" b="1" dirty="0" smtClean="0">
                <a:solidFill>
                  <a:prstClr val="black"/>
                </a:solidFill>
                <a:latin typeface="Times New Roman" pitchFamily="18" charset="0"/>
                <a:ea typeface="Calibri" pitchFamily="34" charset="0"/>
                <a:cs typeface="Times New Roman" pitchFamily="18" charset="0"/>
              </a:rPr>
              <a:t>tentative</a:t>
            </a:r>
            <a:r>
              <a:rPr lang="fr-FR" sz="2400" dirty="0" smtClean="0">
                <a:solidFill>
                  <a:prstClr val="black"/>
                </a:solidFill>
                <a:latin typeface="Times New Roman" pitchFamily="18" charset="0"/>
                <a:ea typeface="Calibri" pitchFamily="34" charset="0"/>
                <a:cs typeface="Times New Roman" pitchFamily="18" charset="0"/>
              </a:rPr>
              <a:t> </a:t>
            </a:r>
            <a:r>
              <a:rPr lang="fr-FR" sz="2400" b="1" dirty="0" smtClean="0">
                <a:solidFill>
                  <a:prstClr val="black"/>
                </a:solidFill>
                <a:latin typeface="Times New Roman" pitchFamily="18" charset="0"/>
                <a:ea typeface="Calibri" pitchFamily="34" charset="0"/>
                <a:cs typeface="Times New Roman" pitchFamily="18" charset="0"/>
              </a:rPr>
              <a:t>d’énonciation</a:t>
            </a:r>
            <a:r>
              <a:rPr lang="fr-FR" sz="2400" dirty="0" smtClean="0">
                <a:solidFill>
                  <a:prstClr val="black"/>
                </a:solidFill>
                <a:latin typeface="Times New Roman" pitchFamily="18" charset="0"/>
                <a:ea typeface="Calibri" pitchFamily="34" charset="0"/>
                <a:cs typeface="Times New Roman" pitchFamily="18" charset="0"/>
              </a:rPr>
              <a:t> des </a:t>
            </a:r>
            <a:r>
              <a:rPr lang="fr-FR" sz="2400" b="1" dirty="0" smtClean="0">
                <a:solidFill>
                  <a:prstClr val="black"/>
                </a:solidFill>
                <a:latin typeface="Times New Roman" pitchFamily="18" charset="0"/>
                <a:ea typeface="Calibri" pitchFamily="34" charset="0"/>
                <a:cs typeface="Times New Roman" pitchFamily="18" charset="0"/>
              </a:rPr>
              <a:t>causes possibles </a:t>
            </a:r>
            <a:r>
              <a:rPr lang="fr-FR" sz="2400" dirty="0" smtClean="0">
                <a:solidFill>
                  <a:prstClr val="black"/>
                </a:solidFill>
                <a:latin typeface="Times New Roman" pitchFamily="18" charset="0"/>
                <a:ea typeface="Calibri" pitchFamily="34" charset="0"/>
                <a:cs typeface="Times New Roman" pitchFamily="18" charset="0"/>
              </a:rPr>
              <a:t>des problèmes à examiner</a:t>
            </a:r>
            <a:r>
              <a:rPr lang="fr-FR" sz="2400" b="1" dirty="0" smtClean="0">
                <a:solidFill>
                  <a:prstClr val="black"/>
                </a:solidFill>
                <a:latin typeface="Times New Roman" pitchFamily="18" charset="0"/>
                <a:ea typeface="Calibri" pitchFamily="34" charset="0"/>
                <a:cs typeface="Times New Roman" pitchFamily="18" charset="0"/>
              </a:rPr>
              <a:t>. </a:t>
            </a:r>
            <a:r>
              <a:rPr lang="fr-FR" sz="2400" dirty="0" smtClean="0">
                <a:solidFill>
                  <a:prstClr val="black"/>
                </a:solidFill>
                <a:latin typeface="Times New Roman" pitchFamily="18" charset="0"/>
                <a:ea typeface="Calibri" pitchFamily="34" charset="0"/>
                <a:cs typeface="Times New Roman" pitchFamily="18" charset="0"/>
              </a:rPr>
              <a:t>Elle est </a:t>
            </a:r>
            <a:r>
              <a:rPr lang="fr-FR" sz="2400" b="1" dirty="0" smtClean="0">
                <a:solidFill>
                  <a:prstClr val="black"/>
                </a:solidFill>
                <a:latin typeface="Times New Roman" pitchFamily="18" charset="0"/>
                <a:ea typeface="Calibri" pitchFamily="34" charset="0"/>
                <a:cs typeface="Times New Roman" pitchFamily="18" charset="0"/>
              </a:rPr>
              <a:t>validée</a:t>
            </a:r>
            <a:r>
              <a:rPr lang="fr-FR" sz="2400" dirty="0" smtClean="0">
                <a:solidFill>
                  <a:prstClr val="black"/>
                </a:solidFill>
                <a:latin typeface="Times New Roman" pitchFamily="18" charset="0"/>
                <a:ea typeface="Calibri" pitchFamily="34" charset="0"/>
                <a:cs typeface="Times New Roman" pitchFamily="18" charset="0"/>
              </a:rPr>
              <a:t> ou </a:t>
            </a:r>
            <a:r>
              <a:rPr lang="fr-FR" sz="2400" b="1" dirty="0" smtClean="0">
                <a:solidFill>
                  <a:prstClr val="black"/>
                </a:solidFill>
                <a:latin typeface="Times New Roman" pitchFamily="18" charset="0"/>
                <a:ea typeface="Calibri" pitchFamily="34" charset="0"/>
                <a:cs typeface="Times New Roman" pitchFamily="18" charset="0"/>
              </a:rPr>
              <a:t>invalidée</a:t>
            </a:r>
            <a:r>
              <a:rPr lang="fr-FR" sz="2400" dirty="0" smtClean="0">
                <a:solidFill>
                  <a:prstClr val="black"/>
                </a:solidFill>
                <a:latin typeface="Times New Roman" pitchFamily="18" charset="0"/>
                <a:ea typeface="Calibri" pitchFamily="34" charset="0"/>
                <a:cs typeface="Times New Roman" pitchFamily="18" charset="0"/>
              </a:rPr>
              <a:t> (confirmée ou infirmée) </a:t>
            </a:r>
            <a:r>
              <a:rPr lang="fr-FR" sz="2400" b="1" dirty="0" smtClean="0">
                <a:solidFill>
                  <a:prstClr val="black"/>
                </a:solidFill>
                <a:latin typeface="Times New Roman" pitchFamily="18" charset="0"/>
                <a:ea typeface="Calibri" pitchFamily="34" charset="0"/>
                <a:cs typeface="Times New Roman" pitchFamily="18" charset="0"/>
              </a:rPr>
              <a:t>aux moyen d’enquêtes de terrain </a:t>
            </a:r>
            <a:r>
              <a:rPr lang="fr-FR" sz="2400" dirty="0" smtClean="0">
                <a:solidFill>
                  <a:prstClr val="black"/>
                </a:solidFill>
                <a:latin typeface="Times New Roman" pitchFamily="18" charset="0"/>
                <a:ea typeface="Calibri" pitchFamily="34" charset="0"/>
                <a:cs typeface="Times New Roman" pitchFamily="18" charset="0"/>
              </a:rPr>
              <a:t>tels que les entretiens, les questionnaires... </a:t>
            </a:r>
            <a:endParaRPr lang="fr-FR" sz="3600" dirty="0" smtClean="0">
              <a:solidFill>
                <a:prstClr val="black"/>
              </a:solidFill>
              <a:latin typeface="Times New Roman" pitchFamily="18" charset="0"/>
              <a:cs typeface="Times New Roman" pitchFamily="18" charset="0"/>
            </a:endParaRPr>
          </a:p>
        </p:txBody>
      </p:sp>
      <p:sp>
        <p:nvSpPr>
          <p:cNvPr id="18436" name="Rectangle 4"/>
          <p:cNvSpPr>
            <a:spLocks noChangeArrowheads="1"/>
          </p:cNvSpPr>
          <p:nvPr/>
        </p:nvSpPr>
        <p:spPr bwMode="auto">
          <a:xfrm>
            <a:off x="0" y="2071678"/>
            <a:ext cx="91440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pPr>
            <a:r>
              <a:rPr lang="fr-FR" sz="2400" b="1" dirty="0" smtClean="0">
                <a:solidFill>
                  <a:prstClr val="black"/>
                </a:solidFill>
                <a:latin typeface="Times New Roman" pitchFamily="18" charset="0"/>
                <a:ea typeface="Calibri" pitchFamily="34" charset="0"/>
                <a:cs typeface="Times New Roman" pitchFamily="18" charset="0"/>
              </a:rPr>
              <a:t>La formulation des hypoth</a:t>
            </a:r>
            <a:r>
              <a:rPr lang="fr-FR" sz="2400" b="1" dirty="0" smtClean="0">
                <a:solidFill>
                  <a:prstClr val="black"/>
                </a:solidFill>
                <a:ea typeface="Calibri" pitchFamily="34" charset="0"/>
                <a:cs typeface="Times New Roman" pitchFamily="18" charset="0"/>
              </a:rPr>
              <a:t>è</a:t>
            </a:r>
            <a:r>
              <a:rPr lang="fr-FR" sz="2400" b="1" dirty="0" smtClean="0">
                <a:solidFill>
                  <a:prstClr val="black"/>
                </a:solidFill>
                <a:latin typeface="Times New Roman" pitchFamily="18" charset="0"/>
                <a:ea typeface="Calibri" pitchFamily="34" charset="0"/>
                <a:cs typeface="Times New Roman" pitchFamily="18" charset="0"/>
              </a:rPr>
              <a:t>ses</a:t>
            </a:r>
            <a:endParaRPr lang="fr-FR" sz="1200" b="1" dirty="0" smtClean="0">
              <a:solidFill>
                <a:prstClr val="black"/>
              </a:solidFill>
              <a:latin typeface="Arial" pitchFamily="34" charset="0"/>
              <a:cs typeface="Arial" pitchFamily="34" charset="0"/>
            </a:endParaRPr>
          </a:p>
          <a:p>
            <a:pPr algn="justLow" eaLnBrk="0" fontAlgn="base" hangingPunct="0">
              <a:spcBef>
                <a:spcPct val="0"/>
              </a:spcBef>
              <a:spcAft>
                <a:spcPct val="0"/>
              </a:spcAft>
            </a:pPr>
            <a:r>
              <a:rPr lang="fr-FR" sz="2400" dirty="0" smtClean="0">
                <a:solidFill>
                  <a:prstClr val="black"/>
                </a:solidFill>
                <a:latin typeface="Times New Roman" pitchFamily="18" charset="0"/>
                <a:ea typeface="Calibri" pitchFamily="34" charset="0"/>
                <a:cs typeface="Times New Roman" pitchFamily="18" charset="0"/>
              </a:rPr>
              <a:t>Toute hypoth</a:t>
            </a:r>
            <a:r>
              <a:rPr lang="fr-FR" sz="2400" dirty="0" smtClean="0">
                <a:solidFill>
                  <a:prstClr val="black"/>
                </a:solidFill>
                <a:ea typeface="Calibri" pitchFamily="34" charset="0"/>
                <a:cs typeface="Times New Roman" pitchFamily="18" charset="0"/>
              </a:rPr>
              <a:t>è</a:t>
            </a:r>
            <a:r>
              <a:rPr lang="fr-FR" sz="2400" dirty="0" smtClean="0">
                <a:solidFill>
                  <a:prstClr val="black"/>
                </a:solidFill>
                <a:latin typeface="Times New Roman" pitchFamily="18" charset="0"/>
                <a:ea typeface="Calibri" pitchFamily="34" charset="0"/>
                <a:cs typeface="Times New Roman" pitchFamily="18" charset="0"/>
              </a:rPr>
              <a:t>se doit avoir certaines caract</a:t>
            </a:r>
            <a:r>
              <a:rPr lang="fr-FR" sz="2400" dirty="0" smtClean="0">
                <a:solidFill>
                  <a:prstClr val="black"/>
                </a:solidFill>
                <a:ea typeface="Calibri" pitchFamily="34" charset="0"/>
                <a:cs typeface="Times New Roman" pitchFamily="18" charset="0"/>
              </a:rPr>
              <a:t>é</a:t>
            </a:r>
            <a:r>
              <a:rPr lang="fr-FR" sz="2400" dirty="0" smtClean="0">
                <a:solidFill>
                  <a:prstClr val="black"/>
                </a:solidFill>
                <a:latin typeface="Times New Roman" pitchFamily="18" charset="0"/>
                <a:ea typeface="Calibri" pitchFamily="34" charset="0"/>
                <a:cs typeface="Times New Roman" pitchFamily="18" charset="0"/>
              </a:rPr>
              <a:t>ristiques</a:t>
            </a:r>
            <a:r>
              <a:rPr lang="fr-FR" sz="2400" dirty="0" smtClean="0">
                <a:solidFill>
                  <a:prstClr val="black"/>
                </a:solidFill>
                <a:ea typeface="Calibri" pitchFamily="34" charset="0"/>
                <a:cs typeface="Times New Roman" pitchFamily="18" charset="0"/>
              </a:rPr>
              <a:t> </a:t>
            </a:r>
            <a:r>
              <a:rPr lang="fr-FR" sz="2400" dirty="0" smtClean="0">
                <a:solidFill>
                  <a:prstClr val="black"/>
                </a:solidFill>
                <a:latin typeface="Times New Roman" pitchFamily="18" charset="0"/>
                <a:ea typeface="Calibri" pitchFamily="34" charset="0"/>
                <a:cs typeface="Times New Roman" pitchFamily="18" charset="0"/>
              </a:rPr>
              <a:t>:</a:t>
            </a:r>
            <a:endParaRPr lang="fr-FR" sz="3600" dirty="0" smtClean="0">
              <a:solidFill>
                <a:prstClr val="black"/>
              </a:solidFill>
              <a:latin typeface="Arial" pitchFamily="34" charset="0"/>
              <a:cs typeface="Arial" pitchFamily="34" charset="0"/>
            </a:endParaRPr>
          </a:p>
        </p:txBody>
      </p:sp>
      <p:sp>
        <p:nvSpPr>
          <p:cNvPr id="18437" name="Rectangle 5"/>
          <p:cNvSpPr>
            <a:spLocks noChangeArrowheads="1"/>
          </p:cNvSpPr>
          <p:nvPr/>
        </p:nvSpPr>
        <p:spPr bwMode="auto">
          <a:xfrm>
            <a:off x="0" y="3214686"/>
            <a:ext cx="91440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buFontTx/>
              <a:buChar char="•"/>
            </a:pPr>
            <a:r>
              <a:rPr lang="fr-FR" sz="2800" dirty="0" smtClean="0">
                <a:solidFill>
                  <a:prstClr val="black"/>
                </a:solidFill>
                <a:latin typeface="Times New Roman" pitchFamily="18" charset="0"/>
                <a:ea typeface="Calibri" pitchFamily="34" charset="0"/>
                <a:cs typeface="Times New Roman" pitchFamily="18" charset="0"/>
              </a:rPr>
              <a:t> La formulation des hypoth</a:t>
            </a:r>
            <a:r>
              <a:rPr lang="fr-FR" sz="2800" dirty="0" smtClean="0">
                <a:solidFill>
                  <a:prstClr val="black"/>
                </a:solidFill>
                <a:ea typeface="Calibri" pitchFamily="34" charset="0"/>
                <a:cs typeface="Times New Roman" pitchFamily="18" charset="0"/>
              </a:rPr>
              <a:t>è</a:t>
            </a:r>
            <a:r>
              <a:rPr lang="fr-FR" sz="2800" dirty="0" smtClean="0">
                <a:solidFill>
                  <a:prstClr val="black"/>
                </a:solidFill>
                <a:latin typeface="Times New Roman" pitchFamily="18" charset="0"/>
                <a:ea typeface="Calibri" pitchFamily="34" charset="0"/>
                <a:cs typeface="Times New Roman" pitchFamily="18" charset="0"/>
              </a:rPr>
              <a:t>ses doit être simple, claire et pr</a:t>
            </a:r>
            <a:r>
              <a:rPr lang="fr-FR" sz="2800" dirty="0" smtClean="0">
                <a:solidFill>
                  <a:prstClr val="black"/>
                </a:solidFill>
                <a:ea typeface="Calibri" pitchFamily="34" charset="0"/>
                <a:cs typeface="Times New Roman" pitchFamily="18" charset="0"/>
              </a:rPr>
              <a:t>é</a:t>
            </a:r>
            <a:r>
              <a:rPr lang="fr-FR" sz="2800" dirty="0" smtClean="0">
                <a:solidFill>
                  <a:prstClr val="black"/>
                </a:solidFill>
                <a:latin typeface="Times New Roman" pitchFamily="18" charset="0"/>
                <a:ea typeface="Calibri" pitchFamily="34" charset="0"/>
                <a:cs typeface="Times New Roman" pitchFamily="18" charset="0"/>
              </a:rPr>
              <a:t>cise. Elle doit signifier la même chose pour l</a:t>
            </a:r>
            <a:r>
              <a:rPr lang="fr-FR" sz="2800" dirty="0" smtClean="0">
                <a:solidFill>
                  <a:prstClr val="black"/>
                </a:solidFill>
                <a:ea typeface="Calibri" pitchFamily="34" charset="0"/>
                <a:cs typeface="Times New Roman" pitchFamily="18" charset="0"/>
              </a:rPr>
              <a:t>’</a:t>
            </a:r>
            <a:r>
              <a:rPr lang="fr-FR" sz="2800" dirty="0" smtClean="0">
                <a:solidFill>
                  <a:prstClr val="black"/>
                </a:solidFill>
                <a:latin typeface="Times New Roman" pitchFamily="18" charset="0"/>
                <a:ea typeface="Calibri" pitchFamily="34" charset="0"/>
                <a:cs typeface="Times New Roman" pitchFamily="18" charset="0"/>
              </a:rPr>
              <a:t>ensemble des lecteurs. </a:t>
            </a:r>
            <a:endParaRPr lang="fr-FR" sz="4000" dirty="0" smtClean="0">
              <a:solidFill>
                <a:prstClr val="black"/>
              </a:solidFill>
              <a:latin typeface="Arial" pitchFamily="34" charset="0"/>
              <a:cs typeface="Arial" pitchFamily="34" charset="0"/>
            </a:endParaRPr>
          </a:p>
        </p:txBody>
      </p:sp>
      <p:sp>
        <p:nvSpPr>
          <p:cNvPr id="18438" name="Rectangle 6"/>
          <p:cNvSpPr>
            <a:spLocks noChangeArrowheads="1"/>
          </p:cNvSpPr>
          <p:nvPr/>
        </p:nvSpPr>
        <p:spPr bwMode="auto">
          <a:xfrm>
            <a:off x="0" y="5042118"/>
            <a:ext cx="9144000"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buFontTx/>
              <a:buChar char="•"/>
            </a:pPr>
            <a:r>
              <a:rPr lang="fr-FR" sz="2800" dirty="0" smtClean="0">
                <a:solidFill>
                  <a:prstClr val="black"/>
                </a:solidFill>
                <a:latin typeface="Times New Roman" pitchFamily="18" charset="0"/>
                <a:ea typeface="Calibri" pitchFamily="34" charset="0"/>
                <a:cs typeface="Times New Roman" pitchFamily="18" charset="0"/>
              </a:rPr>
              <a:t> Du moment qu’il s’agit d’explication des causes du problème, les hypothèses sont formulées dans </a:t>
            </a:r>
            <a:r>
              <a:rPr lang="fr-FR" sz="2800" b="1" dirty="0" smtClean="0">
                <a:solidFill>
                  <a:prstClr val="black"/>
                </a:solidFill>
                <a:latin typeface="Times New Roman" pitchFamily="18" charset="0"/>
                <a:ea typeface="Calibri" pitchFamily="34" charset="0"/>
                <a:cs typeface="Times New Roman" pitchFamily="18" charset="0"/>
              </a:rPr>
              <a:t>un style déclaratif </a:t>
            </a:r>
            <a:r>
              <a:rPr lang="fr-FR" sz="2800" dirty="0" smtClean="0">
                <a:solidFill>
                  <a:prstClr val="black"/>
                </a:solidFill>
                <a:latin typeface="Times New Roman" pitchFamily="18" charset="0"/>
                <a:ea typeface="Calibri" pitchFamily="34" charset="0"/>
                <a:cs typeface="Times New Roman" pitchFamily="18" charset="0"/>
              </a:rPr>
              <a:t>et </a:t>
            </a:r>
            <a:r>
              <a:rPr lang="fr-FR" sz="2800" b="1" dirty="0" smtClean="0">
                <a:solidFill>
                  <a:prstClr val="black"/>
                </a:solidFill>
                <a:latin typeface="Times New Roman" pitchFamily="18" charset="0"/>
                <a:ea typeface="Calibri" pitchFamily="34" charset="0"/>
                <a:cs typeface="Times New Roman" pitchFamily="18" charset="0"/>
              </a:rPr>
              <a:t>énonciatif</a:t>
            </a:r>
            <a:r>
              <a:rPr lang="fr-FR" sz="2800" dirty="0" smtClean="0">
                <a:solidFill>
                  <a:prstClr val="black"/>
                </a:solidFill>
                <a:latin typeface="Times New Roman" pitchFamily="18" charset="0"/>
                <a:ea typeface="Calibri" pitchFamily="34" charset="0"/>
                <a:cs typeface="Times New Roman" pitchFamily="18" charset="0"/>
              </a:rPr>
              <a:t> en utilisant le mode </a:t>
            </a:r>
            <a:r>
              <a:rPr lang="fr-FR" sz="2800" b="1" dirty="0" smtClean="0">
                <a:solidFill>
                  <a:prstClr val="black"/>
                </a:solidFill>
                <a:latin typeface="Times New Roman" pitchFamily="18" charset="0"/>
                <a:ea typeface="Calibri" pitchFamily="34" charset="0"/>
                <a:cs typeface="Times New Roman" pitchFamily="18" charset="0"/>
              </a:rPr>
              <a:t>conditionnel</a:t>
            </a:r>
            <a:r>
              <a:rPr lang="fr-FR" sz="2800" dirty="0" smtClean="0">
                <a:solidFill>
                  <a:prstClr val="black"/>
                </a:solidFill>
                <a:latin typeface="Times New Roman" pitchFamily="18" charset="0"/>
                <a:ea typeface="Calibri" pitchFamily="34" charset="0"/>
                <a:cs typeface="Times New Roman" pitchFamily="18" charset="0"/>
              </a:rPr>
              <a:t> ou </a:t>
            </a:r>
            <a:r>
              <a:rPr lang="fr-FR" sz="2800" b="1" dirty="0" smtClean="0">
                <a:solidFill>
                  <a:prstClr val="black"/>
                </a:solidFill>
                <a:latin typeface="Times New Roman" pitchFamily="18" charset="0"/>
                <a:ea typeface="Calibri" pitchFamily="34" charset="0"/>
                <a:cs typeface="Times New Roman" pitchFamily="18" charset="0"/>
              </a:rPr>
              <a:t>l’indicatif </a:t>
            </a:r>
            <a:endParaRPr lang="fr-FR" sz="4000" b="1" dirty="0" smtClean="0">
              <a:solidFill>
                <a:prstClr val="black"/>
              </a:solidFill>
              <a:latin typeface="Times New Roman" pitchFamily="18" charset="0"/>
              <a:cs typeface="Times New Roman" pitchFamily="18" charset="0"/>
            </a:endParaRPr>
          </a:p>
        </p:txBody>
      </p:sp>
    </p:spTree>
    <p:extLst>
      <p:ext uri="{BB962C8B-B14F-4D97-AF65-F5344CB8AC3E}">
        <p14:creationId xmlns:p14="http://schemas.microsoft.com/office/powerpoint/2010/main" val="2364551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8436"/>
                                        </p:tgtEl>
                                        <p:attrNameLst>
                                          <p:attrName>style.visibility</p:attrName>
                                        </p:attrNameLst>
                                      </p:cBhvr>
                                      <p:to>
                                        <p:strVal val="visible"/>
                                      </p:to>
                                    </p:set>
                                    <p:animEffect transition="in" filter="checkerboard(across)">
                                      <p:cBhvr>
                                        <p:cTn id="7" dur="500"/>
                                        <p:tgtEl>
                                          <p:spTgt spid="18436"/>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18437"/>
                                        </p:tgtEl>
                                        <p:attrNameLst>
                                          <p:attrName>style.visibility</p:attrName>
                                        </p:attrNameLst>
                                      </p:cBhvr>
                                      <p:to>
                                        <p:strVal val="visible"/>
                                      </p:to>
                                    </p:set>
                                    <p:animEffect transition="in" filter="checkerboard(across)">
                                      <p:cBhvr>
                                        <p:cTn id="10" dur="500"/>
                                        <p:tgtEl>
                                          <p:spTgt spid="18437"/>
                                        </p:tgtEl>
                                      </p:cBhvr>
                                    </p:animEffect>
                                  </p:childTnLst>
                                </p:cTn>
                              </p:par>
                            </p:childTnLst>
                          </p:cTn>
                        </p:par>
                      </p:childTnLst>
                    </p:cTn>
                  </p:par>
                  <p:par>
                    <p:cTn id="11" fill="hold">
                      <p:stCondLst>
                        <p:cond delay="indefinite"/>
                      </p:stCondLst>
                      <p:childTnLst>
                        <p:par>
                          <p:cTn id="12" fill="hold">
                            <p:stCondLst>
                              <p:cond delay="0"/>
                            </p:stCondLst>
                            <p:childTnLst>
                              <p:par>
                                <p:cTn id="13" presetID="5" presetClass="entr" presetSubtype="10" fill="hold" grpId="0" nodeType="clickEffect">
                                  <p:stCondLst>
                                    <p:cond delay="0"/>
                                  </p:stCondLst>
                                  <p:childTnLst>
                                    <p:set>
                                      <p:cBhvr>
                                        <p:cTn id="14" dur="1" fill="hold">
                                          <p:stCondLst>
                                            <p:cond delay="0"/>
                                          </p:stCondLst>
                                        </p:cTn>
                                        <p:tgtEl>
                                          <p:spTgt spid="18438"/>
                                        </p:tgtEl>
                                        <p:attrNameLst>
                                          <p:attrName>style.visibility</p:attrName>
                                        </p:attrNameLst>
                                      </p:cBhvr>
                                      <p:to>
                                        <p:strVal val="visible"/>
                                      </p:to>
                                    </p:set>
                                    <p:animEffect transition="in" filter="checkerboard(across)">
                                      <p:cBhvr>
                                        <p:cTn id="15" dur="500"/>
                                        <p:tgtEl>
                                          <p:spTgt spid="184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6" grpId="0"/>
      <p:bldP spid="18437" grpId="0"/>
      <p:bldP spid="18438"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0" y="0"/>
            <a:ext cx="9144000"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endParaRPr lang="fr-FR" sz="2400" b="1" dirty="0" smtClean="0">
              <a:solidFill>
                <a:prstClr val="black"/>
              </a:solidFill>
              <a:latin typeface="Times New Roman" pitchFamily="18" charset="0"/>
              <a:ea typeface="Calibri" pitchFamily="34" charset="0"/>
              <a:cs typeface="Times New Roman" pitchFamily="18" charset="0"/>
            </a:endParaRPr>
          </a:p>
          <a:p>
            <a:pPr algn="just" fontAlgn="base">
              <a:spcBef>
                <a:spcPct val="0"/>
              </a:spcBef>
              <a:spcAft>
                <a:spcPct val="0"/>
              </a:spcAft>
            </a:pPr>
            <a:r>
              <a:rPr lang="fr-FR" sz="2400" b="1" dirty="0" smtClean="0">
                <a:solidFill>
                  <a:prstClr val="black"/>
                </a:solidFill>
                <a:latin typeface="Times New Roman" pitchFamily="18" charset="0"/>
                <a:ea typeface="Calibri" pitchFamily="34" charset="0"/>
                <a:cs typeface="Times New Roman" pitchFamily="18" charset="0"/>
              </a:rPr>
              <a:t>Question principale</a:t>
            </a:r>
            <a:r>
              <a:rPr lang="fr-FR" sz="2400" dirty="0" smtClean="0">
                <a:solidFill>
                  <a:prstClr val="black"/>
                </a:solidFill>
                <a:latin typeface="Times New Roman" pitchFamily="18" charset="0"/>
                <a:ea typeface="Calibri" pitchFamily="34" charset="0"/>
                <a:cs typeface="Times New Roman" pitchFamily="18" charset="0"/>
              </a:rPr>
              <a:t> : </a:t>
            </a:r>
            <a:r>
              <a:rPr lang="fr-FR" sz="2400" i="1" dirty="0" smtClean="0">
                <a:solidFill>
                  <a:prstClr val="black"/>
                </a:solidFill>
                <a:latin typeface="Times New Roman" pitchFamily="18" charset="0"/>
                <a:ea typeface="Calibri" pitchFamily="34" charset="0"/>
                <a:cs typeface="Times New Roman" pitchFamily="18" charset="0"/>
              </a:rPr>
              <a:t>Quelles sont les langues utilis</a:t>
            </a:r>
            <a:r>
              <a:rPr lang="fr-FR" sz="2400" i="1" dirty="0">
                <a:solidFill>
                  <a:prstClr val="black"/>
                </a:solidFill>
                <a:latin typeface="Times New Roman" pitchFamily="18" charset="0"/>
                <a:ea typeface="Calibri" pitchFamily="34" charset="0"/>
                <a:cs typeface="Times New Roman" pitchFamily="18" charset="0"/>
              </a:rPr>
              <a:t>é</a:t>
            </a:r>
            <a:r>
              <a:rPr lang="fr-FR" sz="2400" i="1" dirty="0" smtClean="0">
                <a:solidFill>
                  <a:prstClr val="black"/>
                </a:solidFill>
                <a:latin typeface="Times New Roman" pitchFamily="18" charset="0"/>
                <a:ea typeface="Calibri" pitchFamily="34" charset="0"/>
                <a:cs typeface="Times New Roman" pitchFamily="18" charset="0"/>
              </a:rPr>
              <a:t>es dans les affiches publicitaires du journal El WATAN ? </a:t>
            </a:r>
            <a:endParaRPr lang="fr-FR" sz="1200" i="1" dirty="0" smtClean="0">
              <a:solidFill>
                <a:prstClr val="black"/>
              </a:solidFill>
              <a:latin typeface="Times New Roman" pitchFamily="18" charset="0"/>
              <a:ea typeface="Calibri" pitchFamily="34" charset="0"/>
              <a:cs typeface="Times New Roman" pitchFamily="18" charset="0"/>
            </a:endParaRPr>
          </a:p>
          <a:p>
            <a:pPr algn="just" fontAlgn="base">
              <a:spcBef>
                <a:spcPct val="0"/>
              </a:spcBef>
              <a:spcAft>
                <a:spcPct val="0"/>
              </a:spcAft>
            </a:pPr>
            <a:endParaRPr lang="fr-FR" sz="1200" dirty="0" smtClean="0">
              <a:solidFill>
                <a:prstClr val="black"/>
              </a:solidFill>
              <a:latin typeface="Times New Roman" pitchFamily="18" charset="0"/>
              <a:cs typeface="Times New Roman" pitchFamily="18" charset="0"/>
            </a:endParaRPr>
          </a:p>
          <a:p>
            <a:pPr algn="just" eaLnBrk="0" fontAlgn="base" hangingPunct="0">
              <a:spcBef>
                <a:spcPct val="0"/>
              </a:spcBef>
              <a:spcAft>
                <a:spcPct val="0"/>
              </a:spcAft>
            </a:pPr>
            <a:r>
              <a:rPr lang="fr-FR" sz="2400" b="1" i="1" dirty="0" err="1" smtClean="0">
                <a:solidFill>
                  <a:prstClr val="black"/>
                </a:solidFill>
                <a:latin typeface="Times New Roman" pitchFamily="18" charset="0"/>
                <a:ea typeface="Calibri" pitchFamily="34" charset="0"/>
                <a:cs typeface="Times New Roman" pitchFamily="18" charset="0"/>
              </a:rPr>
              <a:t>Hyp</a:t>
            </a:r>
            <a:r>
              <a:rPr lang="fr-FR" sz="2400" b="1" i="1" dirty="0" smtClean="0">
                <a:solidFill>
                  <a:prstClr val="black"/>
                </a:solidFill>
                <a:latin typeface="Times New Roman" pitchFamily="18" charset="0"/>
                <a:ea typeface="Calibri" pitchFamily="34" charset="0"/>
                <a:cs typeface="Times New Roman" pitchFamily="18" charset="0"/>
              </a:rPr>
              <a:t>: </a:t>
            </a:r>
            <a:r>
              <a:rPr lang="fr-FR" sz="2400" i="1" dirty="0" smtClean="0">
                <a:solidFill>
                  <a:prstClr val="black"/>
                </a:solidFill>
                <a:latin typeface="Times New Roman" pitchFamily="18" charset="0"/>
                <a:ea typeface="Calibri" pitchFamily="34" charset="0"/>
                <a:cs typeface="Times New Roman" pitchFamily="18" charset="0"/>
              </a:rPr>
              <a:t>La publicité s’impose comme étant une communication culturelle ce qui nécessite</a:t>
            </a:r>
            <a:r>
              <a:rPr lang="fr-FR" sz="2400" i="1" dirty="0" smtClean="0">
                <a:solidFill>
                  <a:srgbClr val="FF0000"/>
                </a:solidFill>
                <a:latin typeface="Times New Roman" pitchFamily="18" charset="0"/>
                <a:ea typeface="Calibri" pitchFamily="34" charset="0"/>
                <a:cs typeface="Times New Roman" pitchFamily="18" charset="0"/>
              </a:rPr>
              <a:t>rait</a:t>
            </a:r>
            <a:r>
              <a:rPr lang="fr-FR" sz="2400" i="1" dirty="0" smtClean="0">
                <a:solidFill>
                  <a:prstClr val="black"/>
                </a:solidFill>
                <a:latin typeface="Times New Roman" pitchFamily="18" charset="0"/>
                <a:ea typeface="Calibri" pitchFamily="34" charset="0"/>
                <a:cs typeface="Times New Roman" pitchFamily="18" charset="0"/>
              </a:rPr>
              <a:t> un métissage des langues en présence dans la société algérienne afin  d’assurer une meilleure expressivité et crédibilité du message publicitaire.</a:t>
            </a:r>
            <a:r>
              <a:rPr lang="fr-FR" sz="1200" dirty="0" smtClean="0">
                <a:solidFill>
                  <a:prstClr val="black"/>
                </a:solidFill>
                <a:latin typeface="Times New Roman" pitchFamily="18" charset="0"/>
                <a:cs typeface="Times New Roman" pitchFamily="18" charset="0"/>
              </a:rPr>
              <a:t> </a:t>
            </a:r>
            <a:endParaRPr lang="fr-FR" sz="3600" dirty="0" smtClean="0">
              <a:solidFill>
                <a:prstClr val="black"/>
              </a:solidFill>
              <a:latin typeface="Times New Roman" pitchFamily="18" charset="0"/>
              <a:cs typeface="Times New Roman" pitchFamily="18" charset="0"/>
            </a:endParaRPr>
          </a:p>
        </p:txBody>
      </p:sp>
      <p:sp>
        <p:nvSpPr>
          <p:cNvPr id="19458" name="Rectangle 2"/>
          <p:cNvSpPr>
            <a:spLocks noChangeArrowheads="1"/>
          </p:cNvSpPr>
          <p:nvPr/>
        </p:nvSpPr>
        <p:spPr bwMode="auto">
          <a:xfrm>
            <a:off x="1" y="3071810"/>
            <a:ext cx="9144000" cy="11079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fr-FR" sz="2400" b="1" dirty="0" smtClean="0">
                <a:solidFill>
                  <a:prstClr val="black"/>
                </a:solidFill>
                <a:latin typeface="Times New Roman" pitchFamily="18" charset="0"/>
                <a:ea typeface="Calibri" pitchFamily="34" charset="0"/>
                <a:cs typeface="Times New Roman" pitchFamily="18" charset="0"/>
              </a:rPr>
              <a:t>Question principale</a:t>
            </a:r>
            <a:r>
              <a:rPr lang="fr-FR" sz="2400" dirty="0" smtClean="0">
                <a:solidFill>
                  <a:prstClr val="black"/>
                </a:solidFill>
                <a:latin typeface="Times New Roman" pitchFamily="18" charset="0"/>
                <a:ea typeface="Calibri" pitchFamily="34" charset="0"/>
                <a:cs typeface="Times New Roman" pitchFamily="18" charset="0"/>
              </a:rPr>
              <a:t> : L</a:t>
            </a:r>
            <a:r>
              <a:rPr lang="fr-FR" sz="2400" dirty="0" smtClean="0">
                <a:solidFill>
                  <a:prstClr val="black"/>
                </a:solidFill>
                <a:ea typeface="Calibri" pitchFamily="34" charset="0"/>
                <a:cs typeface="Times New Roman" pitchFamily="18" charset="0"/>
              </a:rPr>
              <a:t>’é</a:t>
            </a:r>
            <a:r>
              <a:rPr lang="fr-FR" sz="2400" dirty="0" smtClean="0">
                <a:solidFill>
                  <a:prstClr val="black"/>
                </a:solidFill>
                <a:latin typeface="Times New Roman" pitchFamily="18" charset="0"/>
                <a:ea typeface="Calibri" pitchFamily="34" charset="0"/>
                <a:cs typeface="Times New Roman" pitchFamily="18" charset="0"/>
              </a:rPr>
              <a:t>criture </a:t>
            </a:r>
            <a:r>
              <a:rPr lang="fr-FR" sz="2400" dirty="0" smtClean="0">
                <a:solidFill>
                  <a:prstClr val="black"/>
                </a:solidFill>
                <a:ea typeface="Calibri" pitchFamily="34" charset="0"/>
                <a:cs typeface="Times New Roman" pitchFamily="18" charset="0"/>
              </a:rPr>
              <a:t>é</a:t>
            </a:r>
            <a:r>
              <a:rPr lang="fr-FR" sz="2400" dirty="0" smtClean="0">
                <a:solidFill>
                  <a:prstClr val="black"/>
                </a:solidFill>
                <a:latin typeface="Times New Roman" pitchFamily="18" charset="0"/>
                <a:ea typeface="Calibri" pitchFamily="34" charset="0"/>
                <a:cs typeface="Times New Roman" pitchFamily="18" charset="0"/>
              </a:rPr>
              <a:t>lectronique est-elle r</a:t>
            </a:r>
            <a:r>
              <a:rPr lang="fr-FR" sz="2400" dirty="0" smtClean="0">
                <a:solidFill>
                  <a:prstClr val="black"/>
                </a:solidFill>
                <a:ea typeface="Calibri" pitchFamily="34" charset="0"/>
                <a:cs typeface="Times New Roman" pitchFamily="18" charset="0"/>
              </a:rPr>
              <a:t>é</a:t>
            </a:r>
            <a:r>
              <a:rPr lang="fr-FR" sz="2400" dirty="0" smtClean="0">
                <a:solidFill>
                  <a:prstClr val="black"/>
                </a:solidFill>
                <a:latin typeface="Times New Roman" pitchFamily="18" charset="0"/>
                <a:ea typeface="Calibri" pitchFamily="34" charset="0"/>
                <a:cs typeface="Times New Roman" pitchFamily="18" charset="0"/>
              </a:rPr>
              <a:t>currentes dans les productions </a:t>
            </a:r>
            <a:r>
              <a:rPr lang="fr-FR" sz="2400" dirty="0" smtClean="0">
                <a:solidFill>
                  <a:prstClr val="black"/>
                </a:solidFill>
                <a:ea typeface="Calibri" pitchFamily="34" charset="0"/>
                <a:cs typeface="Times New Roman" pitchFamily="18" charset="0"/>
              </a:rPr>
              <a:t>é</a:t>
            </a:r>
            <a:r>
              <a:rPr lang="fr-FR" sz="2400" dirty="0" smtClean="0">
                <a:solidFill>
                  <a:prstClr val="black"/>
                </a:solidFill>
                <a:latin typeface="Times New Roman" pitchFamily="18" charset="0"/>
                <a:ea typeface="Calibri" pitchFamily="34" charset="0"/>
                <a:cs typeface="Times New Roman" pitchFamily="18" charset="0"/>
              </a:rPr>
              <a:t>crites formelle des </a:t>
            </a:r>
            <a:r>
              <a:rPr lang="fr-FR" sz="2400" dirty="0" smtClean="0">
                <a:solidFill>
                  <a:prstClr val="black"/>
                </a:solidFill>
                <a:ea typeface="Calibri" pitchFamily="34" charset="0"/>
                <a:cs typeface="Times New Roman" pitchFamily="18" charset="0"/>
              </a:rPr>
              <a:t>é</a:t>
            </a:r>
            <a:r>
              <a:rPr lang="fr-FR" sz="2400" dirty="0" smtClean="0">
                <a:solidFill>
                  <a:prstClr val="black"/>
                </a:solidFill>
                <a:latin typeface="Times New Roman" pitchFamily="18" charset="0"/>
                <a:ea typeface="Calibri" pitchFamily="34" charset="0"/>
                <a:cs typeface="Times New Roman" pitchFamily="18" charset="0"/>
              </a:rPr>
              <a:t>tudiants</a:t>
            </a:r>
            <a:r>
              <a:rPr lang="fr-FR" sz="2400" dirty="0" smtClean="0">
                <a:solidFill>
                  <a:prstClr val="black"/>
                </a:solidFill>
                <a:ea typeface="Calibri" pitchFamily="34" charset="0"/>
                <a:cs typeface="Times New Roman" pitchFamily="18" charset="0"/>
              </a:rPr>
              <a:t> </a:t>
            </a:r>
            <a:r>
              <a:rPr lang="fr-FR" sz="2400" dirty="0" smtClean="0">
                <a:solidFill>
                  <a:prstClr val="black"/>
                </a:solidFill>
                <a:latin typeface="Times New Roman" pitchFamily="18" charset="0"/>
                <a:ea typeface="Calibri" pitchFamily="34" charset="0"/>
                <a:cs typeface="Times New Roman" pitchFamily="18" charset="0"/>
              </a:rPr>
              <a:t>?</a:t>
            </a:r>
            <a:endParaRPr lang="fr-FR" sz="1200" dirty="0" smtClean="0">
              <a:solidFill>
                <a:prstClr val="black"/>
              </a:solidFill>
              <a:latin typeface="Arial" pitchFamily="34" charset="0"/>
              <a:cs typeface="Arial" pitchFamily="34" charset="0"/>
            </a:endParaRPr>
          </a:p>
          <a:p>
            <a:pPr eaLnBrk="0" fontAlgn="base" hangingPunct="0">
              <a:spcBef>
                <a:spcPct val="0"/>
              </a:spcBef>
              <a:spcAft>
                <a:spcPct val="0"/>
              </a:spcAft>
            </a:pPr>
            <a:endParaRPr lang="fr-FR" dirty="0" smtClean="0">
              <a:solidFill>
                <a:prstClr val="black"/>
              </a:solidFill>
              <a:latin typeface="Arial" pitchFamily="34" charset="0"/>
              <a:cs typeface="Arial" pitchFamily="34" charset="0"/>
            </a:endParaRPr>
          </a:p>
        </p:txBody>
      </p:sp>
      <p:sp>
        <p:nvSpPr>
          <p:cNvPr id="19459" name="Rectangle 3"/>
          <p:cNvSpPr>
            <a:spLocks noChangeArrowheads="1"/>
          </p:cNvSpPr>
          <p:nvPr/>
        </p:nvSpPr>
        <p:spPr bwMode="auto">
          <a:xfrm>
            <a:off x="0" y="4500570"/>
            <a:ext cx="9144000"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pPr>
            <a:r>
              <a:rPr lang="fr-FR" sz="2800" b="1" dirty="0" err="1" smtClean="0">
                <a:solidFill>
                  <a:prstClr val="black"/>
                </a:solidFill>
                <a:latin typeface="Times New Roman" pitchFamily="18" charset="0"/>
                <a:ea typeface="Calibri" pitchFamily="34" charset="0"/>
                <a:cs typeface="Times New Roman" pitchFamily="18" charset="0"/>
              </a:rPr>
              <a:t>Hyp</a:t>
            </a:r>
            <a:r>
              <a:rPr lang="fr-FR" sz="2800" dirty="0" smtClean="0">
                <a:solidFill>
                  <a:prstClr val="black"/>
                </a:solidFill>
                <a:latin typeface="Times New Roman" pitchFamily="18" charset="0"/>
                <a:ea typeface="Calibri" pitchFamily="34" charset="0"/>
                <a:cs typeface="Times New Roman" pitchFamily="18" charset="0"/>
              </a:rPr>
              <a:t>:  </a:t>
            </a:r>
            <a:r>
              <a:rPr lang="fr-FR" sz="2800" i="1" dirty="0" smtClean="0">
                <a:solidFill>
                  <a:prstClr val="black"/>
                </a:solidFill>
                <a:latin typeface="Times New Roman" pitchFamily="18" charset="0"/>
                <a:ea typeface="Calibri" pitchFamily="34" charset="0"/>
                <a:cs typeface="Times New Roman" pitchFamily="18" charset="0"/>
              </a:rPr>
              <a:t>L</a:t>
            </a:r>
            <a:r>
              <a:rPr lang="fr-FR" sz="2800" i="1" dirty="0" smtClean="0">
                <a:solidFill>
                  <a:prstClr val="black"/>
                </a:solidFill>
                <a:ea typeface="Calibri" pitchFamily="34" charset="0"/>
                <a:cs typeface="Times New Roman" pitchFamily="18" charset="0"/>
              </a:rPr>
              <a:t>’é</a:t>
            </a:r>
            <a:r>
              <a:rPr lang="fr-FR" sz="2800" i="1" dirty="0" smtClean="0">
                <a:solidFill>
                  <a:prstClr val="black"/>
                </a:solidFill>
                <a:latin typeface="Times New Roman" pitchFamily="18" charset="0"/>
                <a:ea typeface="Calibri" pitchFamily="34" charset="0"/>
                <a:cs typeface="Times New Roman" pitchFamily="18" charset="0"/>
              </a:rPr>
              <a:t>criture </a:t>
            </a:r>
            <a:r>
              <a:rPr lang="fr-FR" sz="2800" i="1" dirty="0" smtClean="0">
                <a:solidFill>
                  <a:prstClr val="black"/>
                </a:solidFill>
                <a:ea typeface="Calibri" pitchFamily="34" charset="0"/>
                <a:cs typeface="Times New Roman" pitchFamily="18" charset="0"/>
              </a:rPr>
              <a:t>é</a:t>
            </a:r>
            <a:r>
              <a:rPr lang="fr-FR" sz="2800" i="1" dirty="0" smtClean="0">
                <a:solidFill>
                  <a:prstClr val="black"/>
                </a:solidFill>
                <a:latin typeface="Times New Roman" pitchFamily="18" charset="0"/>
                <a:ea typeface="Calibri" pitchFamily="34" charset="0"/>
                <a:cs typeface="Times New Roman" pitchFamily="18" charset="0"/>
              </a:rPr>
              <a:t>lectronique a franchi la sph</a:t>
            </a:r>
            <a:r>
              <a:rPr lang="fr-FR" sz="2800" i="1" dirty="0" smtClean="0">
                <a:solidFill>
                  <a:prstClr val="black"/>
                </a:solidFill>
                <a:ea typeface="Calibri" pitchFamily="34" charset="0"/>
                <a:cs typeface="Times New Roman" pitchFamily="18" charset="0"/>
              </a:rPr>
              <a:t>è</a:t>
            </a:r>
            <a:r>
              <a:rPr lang="fr-FR" sz="2800" i="1" dirty="0" smtClean="0">
                <a:solidFill>
                  <a:prstClr val="black"/>
                </a:solidFill>
                <a:latin typeface="Times New Roman" pitchFamily="18" charset="0"/>
                <a:ea typeface="Calibri" pitchFamily="34" charset="0"/>
                <a:cs typeface="Times New Roman" pitchFamily="18" charset="0"/>
              </a:rPr>
              <a:t>re universitaire au point de devenir une strat</a:t>
            </a:r>
            <a:r>
              <a:rPr lang="fr-FR" sz="2800" i="1" dirty="0" smtClean="0">
                <a:solidFill>
                  <a:prstClr val="black"/>
                </a:solidFill>
                <a:ea typeface="Calibri" pitchFamily="34" charset="0"/>
                <a:cs typeface="Times New Roman" pitchFamily="18" charset="0"/>
              </a:rPr>
              <a:t>é</a:t>
            </a:r>
            <a:r>
              <a:rPr lang="fr-FR" sz="2800" i="1" dirty="0" smtClean="0">
                <a:solidFill>
                  <a:prstClr val="black"/>
                </a:solidFill>
                <a:latin typeface="Times New Roman" pitchFamily="18" charset="0"/>
                <a:ea typeface="Calibri" pitchFamily="34" charset="0"/>
                <a:cs typeface="Times New Roman" pitchFamily="18" charset="0"/>
              </a:rPr>
              <a:t>gie d</a:t>
            </a:r>
            <a:r>
              <a:rPr lang="fr-FR" sz="2800" i="1" dirty="0" smtClean="0">
                <a:solidFill>
                  <a:prstClr val="black"/>
                </a:solidFill>
                <a:ea typeface="Calibri" pitchFamily="34" charset="0"/>
                <a:cs typeface="Times New Roman" pitchFamily="18" charset="0"/>
              </a:rPr>
              <a:t>’é</a:t>
            </a:r>
            <a:r>
              <a:rPr lang="fr-FR" sz="2800" i="1" dirty="0" smtClean="0">
                <a:solidFill>
                  <a:prstClr val="black"/>
                </a:solidFill>
                <a:latin typeface="Times New Roman" pitchFamily="18" charset="0"/>
                <a:ea typeface="Calibri" pitchFamily="34" charset="0"/>
                <a:cs typeface="Times New Roman" pitchFamily="18" charset="0"/>
              </a:rPr>
              <a:t>criture lors des </a:t>
            </a:r>
            <a:r>
              <a:rPr lang="fr-FR" sz="2800" i="1" dirty="0" smtClean="0">
                <a:solidFill>
                  <a:prstClr val="black"/>
                </a:solidFill>
                <a:ea typeface="Calibri" pitchFamily="34" charset="0"/>
                <a:cs typeface="Times New Roman" pitchFamily="18" charset="0"/>
              </a:rPr>
              <a:t>é</a:t>
            </a:r>
            <a:r>
              <a:rPr lang="fr-FR" sz="2800" i="1" dirty="0" smtClean="0">
                <a:solidFill>
                  <a:prstClr val="black"/>
                </a:solidFill>
                <a:latin typeface="Times New Roman" pitchFamily="18" charset="0"/>
                <a:ea typeface="Calibri" pitchFamily="34" charset="0"/>
                <a:cs typeface="Times New Roman" pitchFamily="18" charset="0"/>
              </a:rPr>
              <a:t>preuves </a:t>
            </a:r>
            <a:r>
              <a:rPr lang="fr-FR" sz="2800" i="1" dirty="0" smtClean="0">
                <a:solidFill>
                  <a:prstClr val="black"/>
                </a:solidFill>
                <a:ea typeface="Calibri" pitchFamily="34" charset="0"/>
                <a:cs typeface="Times New Roman" pitchFamily="18" charset="0"/>
              </a:rPr>
              <a:t>é</a:t>
            </a:r>
            <a:r>
              <a:rPr lang="fr-FR" sz="2800" i="1" dirty="0" smtClean="0">
                <a:solidFill>
                  <a:prstClr val="black"/>
                </a:solidFill>
                <a:latin typeface="Times New Roman" pitchFamily="18" charset="0"/>
                <a:ea typeface="Calibri" pitchFamily="34" charset="0"/>
                <a:cs typeface="Times New Roman" pitchFamily="18" charset="0"/>
              </a:rPr>
              <a:t>crites. Ce qui contribue</a:t>
            </a:r>
            <a:r>
              <a:rPr lang="fr-FR" sz="2800" i="1" dirty="0" smtClean="0">
                <a:solidFill>
                  <a:srgbClr val="FF0000"/>
                </a:solidFill>
                <a:latin typeface="Times New Roman" pitchFamily="18" charset="0"/>
                <a:ea typeface="Calibri" pitchFamily="34" charset="0"/>
                <a:cs typeface="Times New Roman" pitchFamily="18" charset="0"/>
              </a:rPr>
              <a:t>rait</a:t>
            </a:r>
            <a:r>
              <a:rPr lang="fr-FR" sz="2800" i="1" dirty="0" smtClean="0">
                <a:solidFill>
                  <a:prstClr val="black"/>
                </a:solidFill>
                <a:latin typeface="Times New Roman" pitchFamily="18" charset="0"/>
                <a:ea typeface="Calibri" pitchFamily="34" charset="0"/>
                <a:cs typeface="Times New Roman" pitchFamily="18" charset="0"/>
              </a:rPr>
              <a:t> </a:t>
            </a:r>
            <a:r>
              <a:rPr lang="fr-FR" sz="2800" i="1" dirty="0" smtClean="0">
                <a:solidFill>
                  <a:prstClr val="black"/>
                </a:solidFill>
                <a:ea typeface="Calibri" pitchFamily="34" charset="0"/>
                <a:cs typeface="Times New Roman" pitchFamily="18" charset="0"/>
              </a:rPr>
              <a:t>à</a:t>
            </a:r>
            <a:r>
              <a:rPr lang="fr-FR" sz="2800" i="1" dirty="0" smtClean="0">
                <a:solidFill>
                  <a:prstClr val="black"/>
                </a:solidFill>
                <a:latin typeface="Times New Roman" pitchFamily="18" charset="0"/>
                <a:ea typeface="Calibri" pitchFamily="34" charset="0"/>
                <a:cs typeface="Times New Roman" pitchFamily="18" charset="0"/>
              </a:rPr>
              <a:t> la baisse du niveau orthographiques des </a:t>
            </a:r>
            <a:r>
              <a:rPr lang="fr-FR" sz="2800" i="1" dirty="0" smtClean="0">
                <a:solidFill>
                  <a:prstClr val="black"/>
                </a:solidFill>
                <a:ea typeface="Calibri" pitchFamily="34" charset="0"/>
                <a:cs typeface="Times New Roman" pitchFamily="18" charset="0"/>
              </a:rPr>
              <a:t>é</a:t>
            </a:r>
            <a:r>
              <a:rPr lang="fr-FR" sz="2800" i="1" dirty="0" smtClean="0">
                <a:solidFill>
                  <a:prstClr val="black"/>
                </a:solidFill>
                <a:latin typeface="Times New Roman" pitchFamily="18" charset="0"/>
                <a:ea typeface="Calibri" pitchFamily="34" charset="0"/>
                <a:cs typeface="Times New Roman" pitchFamily="18" charset="0"/>
              </a:rPr>
              <a:t>tudiants en engendrant une perte partielle des normes acad</a:t>
            </a:r>
            <a:r>
              <a:rPr lang="fr-FR" sz="2800" i="1" dirty="0" smtClean="0">
                <a:solidFill>
                  <a:prstClr val="black"/>
                </a:solidFill>
                <a:ea typeface="Calibri" pitchFamily="34" charset="0"/>
                <a:cs typeface="Times New Roman" pitchFamily="18" charset="0"/>
              </a:rPr>
              <a:t>é</a:t>
            </a:r>
            <a:r>
              <a:rPr lang="fr-FR" sz="2800" i="1" dirty="0" smtClean="0">
                <a:solidFill>
                  <a:prstClr val="black"/>
                </a:solidFill>
                <a:latin typeface="Times New Roman" pitchFamily="18" charset="0"/>
                <a:ea typeface="Calibri" pitchFamily="34" charset="0"/>
                <a:cs typeface="Times New Roman" pitchFamily="18" charset="0"/>
              </a:rPr>
              <a:t>miques de l’écrit. </a:t>
            </a:r>
            <a:endParaRPr lang="fr-FR" sz="4000" dirty="0" smtClean="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3048369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9458"/>
                                        </p:tgtEl>
                                        <p:attrNameLst>
                                          <p:attrName>style.visibility</p:attrName>
                                        </p:attrNameLst>
                                      </p:cBhvr>
                                      <p:to>
                                        <p:strVal val="visible"/>
                                      </p:to>
                                    </p:set>
                                    <p:animEffect transition="in" filter="checkerboard(across)">
                                      <p:cBhvr>
                                        <p:cTn id="7" dur="500"/>
                                        <p:tgtEl>
                                          <p:spTgt spid="19458"/>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9459"/>
                                        </p:tgtEl>
                                        <p:attrNameLst>
                                          <p:attrName>style.visibility</p:attrName>
                                        </p:attrNameLst>
                                      </p:cBhvr>
                                      <p:to>
                                        <p:strVal val="visible"/>
                                      </p:to>
                                    </p:set>
                                    <p:animEffect transition="in" filter="checkerboard(across)">
                                      <p:cBhvr>
                                        <p:cTn id="12" dur="500"/>
                                        <p:tgtEl>
                                          <p:spTgt spid="194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p:bldP spid="19459"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0" y="0"/>
            <a:ext cx="9055684" cy="83099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algn="justLow" fontAlgn="base">
              <a:spcBef>
                <a:spcPct val="0"/>
              </a:spcBef>
              <a:spcAft>
                <a:spcPct val="0"/>
              </a:spcAft>
              <a:buFontTx/>
              <a:buChar char="•"/>
            </a:pPr>
            <a:r>
              <a:rPr lang="fr-FR" sz="2400" dirty="0" smtClean="0">
                <a:solidFill>
                  <a:prstClr val="black"/>
                </a:solidFill>
                <a:latin typeface="Times New Roman" pitchFamily="18" charset="0"/>
                <a:ea typeface="Calibri" pitchFamily="34" charset="0"/>
                <a:cs typeface="Times New Roman" pitchFamily="18" charset="0"/>
              </a:rPr>
              <a:t>Le chercheur doit </a:t>
            </a:r>
            <a:r>
              <a:rPr lang="fr-FR" sz="2400" dirty="0" smtClean="0">
                <a:solidFill>
                  <a:prstClr val="black"/>
                </a:solidFill>
                <a:ea typeface="Calibri" pitchFamily="34" charset="0"/>
                <a:cs typeface="Times New Roman" pitchFamily="18" charset="0"/>
              </a:rPr>
              <a:t>é</a:t>
            </a:r>
            <a:r>
              <a:rPr lang="fr-FR" sz="2400" dirty="0" smtClean="0">
                <a:solidFill>
                  <a:prstClr val="black"/>
                </a:solidFill>
                <a:latin typeface="Times New Roman" pitchFamily="18" charset="0"/>
                <a:ea typeface="Calibri" pitchFamily="34" charset="0"/>
                <a:cs typeface="Times New Roman" pitchFamily="18" charset="0"/>
              </a:rPr>
              <a:t>viter de formuler des hypoth</a:t>
            </a:r>
            <a:r>
              <a:rPr lang="fr-FR" sz="2400" dirty="0" smtClean="0">
                <a:solidFill>
                  <a:prstClr val="black"/>
                </a:solidFill>
                <a:ea typeface="Calibri" pitchFamily="34" charset="0"/>
                <a:cs typeface="Times New Roman" pitchFamily="18" charset="0"/>
              </a:rPr>
              <a:t>è</a:t>
            </a:r>
            <a:r>
              <a:rPr lang="fr-FR" sz="2400" dirty="0" smtClean="0">
                <a:solidFill>
                  <a:prstClr val="black"/>
                </a:solidFill>
                <a:latin typeface="Times New Roman" pitchFamily="18" charset="0"/>
                <a:ea typeface="Calibri" pitchFamily="34" charset="0"/>
                <a:cs typeface="Times New Roman" pitchFamily="18" charset="0"/>
              </a:rPr>
              <a:t>ses inv</a:t>
            </a:r>
            <a:r>
              <a:rPr lang="fr-FR" sz="2400" dirty="0" smtClean="0">
                <a:solidFill>
                  <a:prstClr val="black"/>
                </a:solidFill>
                <a:ea typeface="Calibri" pitchFamily="34" charset="0"/>
                <a:cs typeface="Times New Roman" pitchFamily="18" charset="0"/>
              </a:rPr>
              <a:t>é</a:t>
            </a:r>
            <a:r>
              <a:rPr lang="fr-FR" sz="2400" dirty="0" smtClean="0">
                <a:solidFill>
                  <a:prstClr val="black"/>
                </a:solidFill>
                <a:latin typeface="Times New Roman" pitchFamily="18" charset="0"/>
                <a:ea typeface="Calibri" pitchFamily="34" charset="0"/>
                <a:cs typeface="Times New Roman" pitchFamily="18" charset="0"/>
              </a:rPr>
              <a:t>rifiables.</a:t>
            </a:r>
          </a:p>
          <a:p>
            <a:pPr algn="justLow" fontAlgn="base">
              <a:spcBef>
                <a:spcPct val="0"/>
              </a:spcBef>
              <a:spcAft>
                <a:spcPct val="0"/>
              </a:spcAft>
            </a:pPr>
            <a:r>
              <a:rPr lang="fr-FR" sz="2400" b="1" dirty="0" smtClean="0">
                <a:solidFill>
                  <a:prstClr val="black"/>
                </a:solidFill>
                <a:latin typeface="Times New Roman" pitchFamily="18" charset="0"/>
                <a:cs typeface="Times New Roman" pitchFamily="18" charset="0"/>
              </a:rPr>
              <a:t>Ex</a:t>
            </a:r>
            <a:r>
              <a:rPr lang="fr-FR" sz="2400" dirty="0" smtClean="0">
                <a:solidFill>
                  <a:prstClr val="black"/>
                </a:solidFill>
                <a:latin typeface="Times New Roman" pitchFamily="18" charset="0"/>
                <a:cs typeface="Times New Roman" pitchFamily="18" charset="0"/>
              </a:rPr>
              <a:t>: </a:t>
            </a:r>
            <a:r>
              <a:rPr lang="fr-FR" sz="2400" b="1" i="1" dirty="0">
                <a:solidFill>
                  <a:prstClr val="black"/>
                </a:solidFill>
                <a:latin typeface="Times New Roman" pitchFamily="18" charset="0"/>
                <a:cs typeface="Times New Roman" pitchFamily="18" charset="0"/>
              </a:rPr>
              <a:t>L</a:t>
            </a:r>
            <a:r>
              <a:rPr lang="fr-FR" sz="2400" b="1" i="1" dirty="0" smtClean="0">
                <a:solidFill>
                  <a:prstClr val="black"/>
                </a:solidFill>
                <a:latin typeface="Times New Roman" pitchFamily="18" charset="0"/>
                <a:cs typeface="Times New Roman" pitchFamily="18" charset="0"/>
              </a:rPr>
              <a:t>e français est une langue qui serait créée </a:t>
            </a:r>
            <a:r>
              <a:rPr lang="fr-FR" sz="2400" b="1" i="1" dirty="0" smtClean="0">
                <a:solidFill>
                  <a:srgbClr val="FF0000"/>
                </a:solidFill>
                <a:latin typeface="Times New Roman" pitchFamily="18" charset="0"/>
                <a:cs typeface="Times New Roman" pitchFamily="18" charset="0"/>
              </a:rPr>
              <a:t>par des extraterrestres </a:t>
            </a:r>
            <a:endParaRPr lang="fr-FR" sz="3600" b="1" i="1" dirty="0" smtClean="0">
              <a:solidFill>
                <a:srgbClr val="FF0000"/>
              </a:solidFill>
              <a:latin typeface="Arial" pitchFamily="34" charset="0"/>
              <a:cs typeface="Arial" pitchFamily="34" charset="0"/>
            </a:endParaRPr>
          </a:p>
        </p:txBody>
      </p:sp>
      <p:sp>
        <p:nvSpPr>
          <p:cNvPr id="21506" name="Rectangle 2"/>
          <p:cNvSpPr>
            <a:spLocks noChangeArrowheads="1"/>
          </p:cNvSpPr>
          <p:nvPr/>
        </p:nvSpPr>
        <p:spPr bwMode="auto">
          <a:xfrm>
            <a:off x="0" y="1142984"/>
            <a:ext cx="91440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buFontTx/>
              <a:buChar char="•"/>
            </a:pPr>
            <a:r>
              <a:rPr lang="fr-FR" sz="2400" dirty="0" smtClean="0">
                <a:solidFill>
                  <a:prstClr val="black"/>
                </a:solidFill>
                <a:latin typeface="Times New Roman" pitchFamily="18" charset="0"/>
                <a:ea typeface="Calibri" pitchFamily="34" charset="0"/>
                <a:cs typeface="Times New Roman" pitchFamily="18" charset="0"/>
              </a:rPr>
              <a:t> Une hypothèse doit être </a:t>
            </a:r>
            <a:r>
              <a:rPr lang="fr-FR" sz="2400" b="1" dirty="0" smtClean="0">
                <a:solidFill>
                  <a:prstClr val="black"/>
                </a:solidFill>
                <a:latin typeface="Times New Roman" pitchFamily="18" charset="0"/>
                <a:ea typeface="Calibri" pitchFamily="34" charset="0"/>
                <a:cs typeface="Times New Roman" pitchFamily="18" charset="0"/>
              </a:rPr>
              <a:t>unidimensionnelle</a:t>
            </a:r>
            <a:r>
              <a:rPr lang="fr-FR" sz="2400" dirty="0" smtClean="0">
                <a:solidFill>
                  <a:prstClr val="black"/>
                </a:solidFill>
                <a:latin typeface="Times New Roman" pitchFamily="18" charset="0"/>
                <a:ea typeface="Calibri" pitchFamily="34" charset="0"/>
                <a:cs typeface="Times New Roman" pitchFamily="18" charset="0"/>
              </a:rPr>
              <a:t> c'est-à-dire, elle doit  porter sur </a:t>
            </a:r>
            <a:r>
              <a:rPr lang="fr-FR" sz="2400" b="1" dirty="0" smtClean="0">
                <a:solidFill>
                  <a:prstClr val="black"/>
                </a:solidFill>
                <a:latin typeface="Times New Roman" pitchFamily="18" charset="0"/>
                <a:ea typeface="Calibri" pitchFamily="34" charset="0"/>
                <a:cs typeface="Times New Roman" pitchFamily="18" charset="0"/>
              </a:rPr>
              <a:t>un seul élément</a:t>
            </a:r>
            <a:r>
              <a:rPr lang="fr-FR" sz="2400" dirty="0" smtClean="0">
                <a:solidFill>
                  <a:prstClr val="black"/>
                </a:solidFill>
                <a:latin typeface="Times New Roman" pitchFamily="18" charset="0"/>
                <a:ea typeface="Calibri" pitchFamily="34" charset="0"/>
                <a:cs typeface="Times New Roman" pitchFamily="18" charset="0"/>
              </a:rPr>
              <a:t> comme </a:t>
            </a:r>
            <a:r>
              <a:rPr lang="fr-FR" sz="2400" b="1" dirty="0" smtClean="0">
                <a:solidFill>
                  <a:prstClr val="black"/>
                </a:solidFill>
                <a:latin typeface="Times New Roman" pitchFamily="18" charset="0"/>
                <a:ea typeface="Calibri" pitchFamily="34" charset="0"/>
                <a:cs typeface="Times New Roman" pitchFamily="18" charset="0"/>
              </a:rPr>
              <a:t>seule variable </a:t>
            </a:r>
            <a:r>
              <a:rPr lang="fr-FR" sz="2400" dirty="0" smtClean="0">
                <a:solidFill>
                  <a:prstClr val="black"/>
                </a:solidFill>
                <a:latin typeface="Times New Roman" pitchFamily="18" charset="0"/>
                <a:ea typeface="Calibri" pitchFamily="34" charset="0"/>
                <a:cs typeface="Times New Roman" pitchFamily="18" charset="0"/>
              </a:rPr>
              <a:t>(parler d’une seul chose)</a:t>
            </a:r>
            <a:endParaRPr lang="fr-FR" sz="3600" dirty="0" smtClean="0">
              <a:solidFill>
                <a:prstClr val="black"/>
              </a:solidFill>
              <a:latin typeface="Times New Roman" pitchFamily="18" charset="0"/>
              <a:cs typeface="Times New Roman" pitchFamily="18" charset="0"/>
            </a:endParaRPr>
          </a:p>
        </p:txBody>
      </p:sp>
      <p:sp>
        <p:nvSpPr>
          <p:cNvPr id="21507" name="Rectangle 3"/>
          <p:cNvSpPr>
            <a:spLocks noChangeArrowheads="1"/>
          </p:cNvSpPr>
          <p:nvPr/>
        </p:nvSpPr>
        <p:spPr bwMode="auto">
          <a:xfrm>
            <a:off x="0" y="3429000"/>
            <a:ext cx="91440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pPr>
            <a:r>
              <a:rPr lang="fr-FR" sz="2400" b="1" i="1" dirty="0">
                <a:solidFill>
                  <a:prstClr val="black"/>
                </a:solidFill>
              </a:rPr>
              <a:t>Hypothèse à double variable : </a:t>
            </a:r>
            <a:r>
              <a:rPr lang="fr-FR" sz="2400" b="1" i="1" dirty="0" smtClean="0">
                <a:solidFill>
                  <a:prstClr val="black"/>
                </a:solidFill>
              </a:rPr>
              <a:t> </a:t>
            </a:r>
            <a:r>
              <a:rPr lang="fr-FR" sz="2400" i="1" dirty="0" smtClean="0">
                <a:solidFill>
                  <a:srgbClr val="FF0000"/>
                </a:solidFill>
                <a:latin typeface="Times New Roman" pitchFamily="18" charset="0"/>
                <a:ea typeface="Calibri" pitchFamily="34" charset="0"/>
                <a:cs typeface="Times New Roman" pitchFamily="18" charset="0"/>
              </a:rPr>
              <a:t>Le d</a:t>
            </a:r>
            <a:r>
              <a:rPr lang="fr-FR" sz="2400" i="1" dirty="0" smtClean="0">
                <a:solidFill>
                  <a:srgbClr val="FF0000"/>
                </a:solidFill>
                <a:ea typeface="Calibri" pitchFamily="34" charset="0"/>
                <a:cs typeface="Times New Roman" pitchFamily="18" charset="0"/>
              </a:rPr>
              <a:t>é</a:t>
            </a:r>
            <a:r>
              <a:rPr lang="fr-FR" sz="2400" i="1" dirty="0" smtClean="0">
                <a:solidFill>
                  <a:srgbClr val="FF0000"/>
                </a:solidFill>
                <a:latin typeface="Times New Roman" pitchFamily="18" charset="0"/>
                <a:ea typeface="Calibri" pitchFamily="34" charset="0"/>
                <a:cs typeface="Times New Roman" pitchFamily="18" charset="0"/>
              </a:rPr>
              <a:t>sir de communiquer librement</a:t>
            </a:r>
            <a:r>
              <a:rPr lang="fr-FR" sz="2400" dirty="0" smtClean="0">
                <a:solidFill>
                  <a:prstClr val="black"/>
                </a:solidFill>
                <a:latin typeface="Times New Roman" pitchFamily="18" charset="0"/>
                <a:ea typeface="Calibri" pitchFamily="34" charset="0"/>
                <a:cs typeface="Times New Roman" pitchFamily="18" charset="0"/>
              </a:rPr>
              <a:t>, </a:t>
            </a:r>
            <a:r>
              <a:rPr lang="fr-FR" sz="2400" dirty="0" smtClean="0">
                <a:solidFill>
                  <a:srgbClr val="FF0000"/>
                </a:solidFill>
                <a:latin typeface="Times New Roman" pitchFamily="18" charset="0"/>
                <a:ea typeface="Calibri" pitchFamily="34" charset="0"/>
                <a:cs typeface="Times New Roman" pitchFamily="18" charset="0"/>
              </a:rPr>
              <a:t>sans contrainte </a:t>
            </a:r>
            <a:r>
              <a:rPr lang="fr-FR" sz="2400" dirty="0" smtClean="0">
                <a:solidFill>
                  <a:srgbClr val="0070C0"/>
                </a:solidFill>
                <a:latin typeface="Times New Roman" pitchFamily="18" charset="0"/>
                <a:ea typeface="Calibri" pitchFamily="34" charset="0"/>
                <a:cs typeface="Times New Roman" pitchFamily="18" charset="0"/>
              </a:rPr>
              <a:t>ainsi que les variantes dialectales </a:t>
            </a:r>
            <a:r>
              <a:rPr lang="fr-FR" sz="2400" dirty="0" smtClean="0">
                <a:solidFill>
                  <a:prstClr val="black"/>
                </a:solidFill>
                <a:latin typeface="Times New Roman" pitchFamily="18" charset="0"/>
                <a:ea typeface="Calibri" pitchFamily="34" charset="0"/>
                <a:cs typeface="Times New Roman" pitchFamily="18" charset="0"/>
              </a:rPr>
              <a:t>poussent les </a:t>
            </a:r>
            <a:r>
              <a:rPr lang="fr-FR" sz="2400" dirty="0" smtClean="0">
                <a:solidFill>
                  <a:prstClr val="black"/>
                </a:solidFill>
                <a:ea typeface="Calibri" pitchFamily="34" charset="0"/>
                <a:cs typeface="Times New Roman" pitchFamily="18" charset="0"/>
              </a:rPr>
              <a:t>é</a:t>
            </a:r>
            <a:r>
              <a:rPr lang="fr-FR" sz="2400" dirty="0" smtClean="0">
                <a:solidFill>
                  <a:prstClr val="black"/>
                </a:solidFill>
                <a:latin typeface="Times New Roman" pitchFamily="18" charset="0"/>
                <a:ea typeface="Calibri" pitchFamily="34" charset="0"/>
                <a:cs typeface="Times New Roman" pitchFamily="18" charset="0"/>
              </a:rPr>
              <a:t>tudiants </a:t>
            </a:r>
            <a:r>
              <a:rPr lang="fr-FR" sz="2400" dirty="0" smtClean="0">
                <a:solidFill>
                  <a:prstClr val="black"/>
                </a:solidFill>
                <a:ea typeface="Calibri" pitchFamily="34" charset="0"/>
                <a:cs typeface="Times New Roman" pitchFamily="18" charset="0"/>
              </a:rPr>
              <a:t>à</a:t>
            </a:r>
            <a:r>
              <a:rPr lang="fr-FR" sz="2400" dirty="0" smtClean="0">
                <a:solidFill>
                  <a:prstClr val="black"/>
                </a:solidFill>
                <a:latin typeface="Times New Roman" pitchFamily="18" charset="0"/>
                <a:ea typeface="Calibri" pitchFamily="34" charset="0"/>
                <a:cs typeface="Times New Roman" pitchFamily="18" charset="0"/>
              </a:rPr>
              <a:t> alterner les langues.</a:t>
            </a:r>
            <a:endParaRPr lang="fr-FR" sz="3600" dirty="0" smtClean="0">
              <a:solidFill>
                <a:prstClr val="black"/>
              </a:solidFill>
              <a:latin typeface="Arial" pitchFamily="34" charset="0"/>
              <a:cs typeface="Arial" pitchFamily="34" charset="0"/>
            </a:endParaRPr>
          </a:p>
        </p:txBody>
      </p:sp>
      <p:sp>
        <p:nvSpPr>
          <p:cNvPr id="21508" name="Rectangle 4"/>
          <p:cNvSpPr>
            <a:spLocks noChangeArrowheads="1"/>
          </p:cNvSpPr>
          <p:nvPr/>
        </p:nvSpPr>
        <p:spPr bwMode="auto">
          <a:xfrm>
            <a:off x="0" y="4857760"/>
            <a:ext cx="9144000" cy="21852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eaLnBrk="0" fontAlgn="base" hangingPunct="0">
              <a:spcBef>
                <a:spcPct val="0"/>
              </a:spcBef>
              <a:spcAft>
                <a:spcPct val="0"/>
              </a:spcAft>
            </a:pPr>
            <a:r>
              <a:rPr lang="fr-FR" sz="2800" dirty="0" err="1" smtClean="0">
                <a:solidFill>
                  <a:srgbClr val="0070C0"/>
                </a:solidFill>
                <a:latin typeface="Times New Roman" pitchFamily="18" charset="0"/>
                <a:ea typeface="Calibri" pitchFamily="34" charset="0"/>
                <a:cs typeface="Times New Roman" pitchFamily="18" charset="0"/>
              </a:rPr>
              <a:t>Hyp</a:t>
            </a:r>
            <a:r>
              <a:rPr lang="fr-FR" sz="2800" dirty="0" smtClean="0">
                <a:solidFill>
                  <a:srgbClr val="0070C0"/>
                </a:solidFill>
                <a:latin typeface="Times New Roman" pitchFamily="18" charset="0"/>
                <a:ea typeface="Calibri" pitchFamily="34" charset="0"/>
                <a:cs typeface="Times New Roman" pitchFamily="18" charset="0"/>
              </a:rPr>
              <a:t> 01</a:t>
            </a:r>
            <a:r>
              <a:rPr lang="fr-FR" sz="2800" dirty="0" smtClean="0">
                <a:solidFill>
                  <a:srgbClr val="0070C0"/>
                </a:solidFill>
                <a:ea typeface="Calibri" pitchFamily="34" charset="0"/>
                <a:cs typeface="Times New Roman" pitchFamily="18" charset="0"/>
              </a:rPr>
              <a:t> </a:t>
            </a:r>
            <a:r>
              <a:rPr lang="fr-FR" sz="2800" dirty="0" smtClean="0">
                <a:solidFill>
                  <a:srgbClr val="0070C0"/>
                </a:solidFill>
                <a:latin typeface="Times New Roman" pitchFamily="18" charset="0"/>
                <a:ea typeface="Calibri" pitchFamily="34" charset="0"/>
                <a:cs typeface="Times New Roman" pitchFamily="18" charset="0"/>
              </a:rPr>
              <a:t>: </a:t>
            </a:r>
            <a:r>
              <a:rPr lang="fr-FR" sz="2800" dirty="0" smtClean="0">
                <a:solidFill>
                  <a:prstClr val="black"/>
                </a:solidFill>
                <a:latin typeface="Times New Roman" pitchFamily="18" charset="0"/>
                <a:ea typeface="Calibri" pitchFamily="34" charset="0"/>
                <a:cs typeface="Times New Roman" pitchFamily="18" charset="0"/>
              </a:rPr>
              <a:t>Le d</a:t>
            </a:r>
            <a:r>
              <a:rPr lang="fr-FR" sz="2800" dirty="0" smtClean="0">
                <a:solidFill>
                  <a:prstClr val="black"/>
                </a:solidFill>
                <a:ea typeface="Calibri" pitchFamily="34" charset="0"/>
                <a:cs typeface="Times New Roman" pitchFamily="18" charset="0"/>
              </a:rPr>
              <a:t>é</a:t>
            </a:r>
            <a:r>
              <a:rPr lang="fr-FR" sz="2800" dirty="0" smtClean="0">
                <a:solidFill>
                  <a:prstClr val="black"/>
                </a:solidFill>
                <a:latin typeface="Times New Roman" pitchFamily="18" charset="0"/>
                <a:ea typeface="Calibri" pitchFamily="34" charset="0"/>
                <a:cs typeface="Times New Roman" pitchFamily="18" charset="0"/>
              </a:rPr>
              <a:t>sir de communiquer librement pousse les </a:t>
            </a:r>
            <a:r>
              <a:rPr lang="fr-FR" sz="2800" dirty="0" smtClean="0">
                <a:solidFill>
                  <a:prstClr val="black"/>
                </a:solidFill>
                <a:ea typeface="Calibri" pitchFamily="34" charset="0"/>
                <a:cs typeface="Times New Roman" pitchFamily="18" charset="0"/>
              </a:rPr>
              <a:t>é</a:t>
            </a:r>
            <a:r>
              <a:rPr lang="fr-FR" sz="2800" dirty="0" smtClean="0">
                <a:solidFill>
                  <a:prstClr val="black"/>
                </a:solidFill>
                <a:latin typeface="Times New Roman" pitchFamily="18" charset="0"/>
                <a:ea typeface="Calibri" pitchFamily="34" charset="0"/>
                <a:cs typeface="Times New Roman" pitchFamily="18" charset="0"/>
              </a:rPr>
              <a:t>tudiants </a:t>
            </a:r>
            <a:r>
              <a:rPr lang="fr-FR" sz="2800" dirty="0" smtClean="0">
                <a:solidFill>
                  <a:prstClr val="black"/>
                </a:solidFill>
                <a:ea typeface="Calibri" pitchFamily="34" charset="0"/>
                <a:cs typeface="Times New Roman" pitchFamily="18" charset="0"/>
              </a:rPr>
              <a:t>à</a:t>
            </a:r>
            <a:r>
              <a:rPr lang="fr-FR" sz="2800" dirty="0" smtClean="0">
                <a:solidFill>
                  <a:prstClr val="black"/>
                </a:solidFill>
                <a:latin typeface="Times New Roman" pitchFamily="18" charset="0"/>
                <a:ea typeface="Calibri" pitchFamily="34" charset="0"/>
                <a:cs typeface="Times New Roman" pitchFamily="18" charset="0"/>
              </a:rPr>
              <a:t> alterner les langues.</a:t>
            </a:r>
            <a:endParaRPr lang="fr-FR" sz="1400" dirty="0" smtClean="0">
              <a:solidFill>
                <a:prstClr val="black"/>
              </a:solidFill>
              <a:latin typeface="Arial" pitchFamily="34" charset="0"/>
              <a:cs typeface="Arial" pitchFamily="34" charset="0"/>
            </a:endParaRPr>
          </a:p>
          <a:p>
            <a:pPr algn="just" eaLnBrk="0" fontAlgn="base" hangingPunct="0">
              <a:spcBef>
                <a:spcPct val="0"/>
              </a:spcBef>
              <a:spcAft>
                <a:spcPct val="0"/>
              </a:spcAft>
            </a:pPr>
            <a:r>
              <a:rPr lang="fr-FR" sz="2800" dirty="0" err="1" smtClean="0">
                <a:solidFill>
                  <a:srgbClr val="FF0000"/>
                </a:solidFill>
                <a:latin typeface="Times New Roman" pitchFamily="18" charset="0"/>
                <a:ea typeface="Calibri" pitchFamily="34" charset="0"/>
                <a:cs typeface="Times New Roman" pitchFamily="18" charset="0"/>
              </a:rPr>
              <a:t>Hyp</a:t>
            </a:r>
            <a:r>
              <a:rPr lang="fr-FR" sz="2800" dirty="0" smtClean="0">
                <a:solidFill>
                  <a:srgbClr val="FF0000"/>
                </a:solidFill>
                <a:latin typeface="Times New Roman" pitchFamily="18" charset="0"/>
                <a:ea typeface="Calibri" pitchFamily="34" charset="0"/>
                <a:cs typeface="Times New Roman" pitchFamily="18" charset="0"/>
              </a:rPr>
              <a:t> 02</a:t>
            </a:r>
            <a:r>
              <a:rPr lang="fr-FR" sz="2800" dirty="0" smtClean="0">
                <a:solidFill>
                  <a:prstClr val="black"/>
                </a:solidFill>
                <a:ea typeface="Calibri" pitchFamily="34" charset="0"/>
                <a:cs typeface="Times New Roman" pitchFamily="18" charset="0"/>
              </a:rPr>
              <a:t> </a:t>
            </a:r>
            <a:r>
              <a:rPr lang="fr-FR" sz="2800" dirty="0" smtClean="0">
                <a:solidFill>
                  <a:prstClr val="black"/>
                </a:solidFill>
                <a:latin typeface="Times New Roman" pitchFamily="18" charset="0"/>
                <a:ea typeface="Calibri" pitchFamily="34" charset="0"/>
                <a:cs typeface="Times New Roman" pitchFamily="18" charset="0"/>
              </a:rPr>
              <a:t>: Les variantes dialectales incitent les </a:t>
            </a:r>
            <a:r>
              <a:rPr lang="fr-FR" sz="2800" dirty="0" smtClean="0">
                <a:solidFill>
                  <a:prstClr val="black"/>
                </a:solidFill>
                <a:ea typeface="Calibri" pitchFamily="34" charset="0"/>
                <a:cs typeface="Times New Roman" pitchFamily="18" charset="0"/>
              </a:rPr>
              <a:t>é</a:t>
            </a:r>
            <a:r>
              <a:rPr lang="fr-FR" sz="2800" dirty="0" smtClean="0">
                <a:solidFill>
                  <a:prstClr val="black"/>
                </a:solidFill>
                <a:latin typeface="Times New Roman" pitchFamily="18" charset="0"/>
                <a:ea typeface="Calibri" pitchFamily="34" charset="0"/>
                <a:cs typeface="Times New Roman" pitchFamily="18" charset="0"/>
              </a:rPr>
              <a:t>tudiants </a:t>
            </a:r>
            <a:r>
              <a:rPr lang="fr-FR" sz="2800" dirty="0" smtClean="0">
                <a:solidFill>
                  <a:prstClr val="black"/>
                </a:solidFill>
                <a:ea typeface="Calibri" pitchFamily="34" charset="0"/>
                <a:cs typeface="Times New Roman" pitchFamily="18" charset="0"/>
              </a:rPr>
              <a:t>à</a:t>
            </a:r>
            <a:r>
              <a:rPr lang="fr-FR" sz="2800" dirty="0" smtClean="0">
                <a:solidFill>
                  <a:prstClr val="black"/>
                </a:solidFill>
                <a:latin typeface="Times New Roman" pitchFamily="18" charset="0"/>
                <a:ea typeface="Calibri" pitchFamily="34" charset="0"/>
                <a:cs typeface="Times New Roman" pitchFamily="18" charset="0"/>
              </a:rPr>
              <a:t> recourir </a:t>
            </a:r>
            <a:r>
              <a:rPr lang="fr-FR" sz="2800" dirty="0" smtClean="0">
                <a:solidFill>
                  <a:prstClr val="black"/>
                </a:solidFill>
                <a:ea typeface="Calibri" pitchFamily="34" charset="0"/>
                <a:cs typeface="Times New Roman" pitchFamily="18" charset="0"/>
              </a:rPr>
              <a:t>à</a:t>
            </a:r>
            <a:r>
              <a:rPr lang="fr-FR" sz="2800" dirty="0" smtClean="0">
                <a:solidFill>
                  <a:prstClr val="black"/>
                </a:solidFill>
                <a:latin typeface="Times New Roman" pitchFamily="18" charset="0"/>
                <a:ea typeface="Calibri" pitchFamily="34" charset="0"/>
                <a:cs typeface="Times New Roman" pitchFamily="18" charset="0"/>
              </a:rPr>
              <a:t> l</a:t>
            </a:r>
            <a:r>
              <a:rPr lang="fr-FR" sz="2800" dirty="0" smtClean="0">
                <a:solidFill>
                  <a:prstClr val="black"/>
                </a:solidFill>
                <a:ea typeface="Calibri" pitchFamily="34" charset="0"/>
                <a:cs typeface="Times New Roman" pitchFamily="18" charset="0"/>
              </a:rPr>
              <a:t>’</a:t>
            </a:r>
            <a:r>
              <a:rPr lang="fr-FR" sz="2800" dirty="0" smtClean="0">
                <a:solidFill>
                  <a:prstClr val="black"/>
                </a:solidFill>
                <a:latin typeface="Times New Roman" pitchFamily="18" charset="0"/>
                <a:ea typeface="Calibri" pitchFamily="34" charset="0"/>
                <a:cs typeface="Times New Roman" pitchFamily="18" charset="0"/>
              </a:rPr>
              <a:t>alternance des langues </a:t>
            </a:r>
            <a:endParaRPr lang="fr-FR" sz="1400" dirty="0" smtClean="0">
              <a:solidFill>
                <a:prstClr val="black"/>
              </a:solidFill>
              <a:latin typeface="Arial" pitchFamily="34" charset="0"/>
              <a:cs typeface="Arial" pitchFamily="34" charset="0"/>
            </a:endParaRPr>
          </a:p>
          <a:p>
            <a:pPr eaLnBrk="0" fontAlgn="base" hangingPunct="0">
              <a:spcBef>
                <a:spcPct val="0"/>
              </a:spcBef>
              <a:spcAft>
                <a:spcPct val="0"/>
              </a:spcAft>
            </a:pPr>
            <a:endParaRPr lang="fr-FR" sz="2400" dirty="0" smtClean="0">
              <a:solidFill>
                <a:prstClr val="black"/>
              </a:solidFill>
              <a:latin typeface="Arial" pitchFamily="34" charset="0"/>
              <a:cs typeface="Arial" pitchFamily="34" charset="0"/>
            </a:endParaRPr>
          </a:p>
        </p:txBody>
      </p:sp>
      <p:sp>
        <p:nvSpPr>
          <p:cNvPr id="8" name="Rectangle 7"/>
          <p:cNvSpPr/>
          <p:nvPr/>
        </p:nvSpPr>
        <p:spPr>
          <a:xfrm>
            <a:off x="0" y="2500306"/>
            <a:ext cx="9144000" cy="830997"/>
          </a:xfrm>
          <a:prstGeom prst="rect">
            <a:avLst/>
          </a:prstGeom>
        </p:spPr>
        <p:txBody>
          <a:bodyPr wrap="square">
            <a:spAutoFit/>
          </a:bodyPr>
          <a:lstStyle/>
          <a:p>
            <a:pPr fontAlgn="base">
              <a:spcBef>
                <a:spcPct val="0"/>
              </a:spcBef>
              <a:spcAft>
                <a:spcPct val="0"/>
              </a:spcAft>
            </a:pPr>
            <a:r>
              <a:rPr lang="fr-FR" sz="2400" b="1" dirty="0" smtClean="0">
                <a:solidFill>
                  <a:prstClr val="black"/>
                </a:solidFill>
                <a:latin typeface="Times New Roman" pitchFamily="18" charset="0"/>
                <a:ea typeface="Calibri" pitchFamily="34" charset="0"/>
                <a:cs typeface="Times New Roman" pitchFamily="18" charset="0"/>
              </a:rPr>
              <a:t>Question principale</a:t>
            </a:r>
            <a:r>
              <a:rPr lang="fr-FR" sz="2400" dirty="0" smtClean="0">
                <a:solidFill>
                  <a:prstClr val="black"/>
                </a:solidFill>
                <a:latin typeface="Times New Roman" pitchFamily="18" charset="0"/>
                <a:ea typeface="Calibri" pitchFamily="34" charset="0"/>
                <a:cs typeface="Times New Roman" pitchFamily="18" charset="0"/>
              </a:rPr>
              <a:t>: Pourquoi les étudiants alternent les langues dans leurs discussions ? </a:t>
            </a:r>
            <a:endParaRPr lang="fr-FR" sz="1200" dirty="0" smtClean="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42208313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1506"/>
                                        </p:tgtEl>
                                        <p:attrNameLst>
                                          <p:attrName>style.visibility</p:attrName>
                                        </p:attrNameLst>
                                      </p:cBhvr>
                                      <p:to>
                                        <p:strVal val="visible"/>
                                      </p:to>
                                    </p:set>
                                    <p:animEffect transition="in" filter="checkerboard(across)">
                                      <p:cBhvr>
                                        <p:cTn id="7" dur="500"/>
                                        <p:tgtEl>
                                          <p:spTgt spid="21506"/>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checkerboard(across)">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21507"/>
                                        </p:tgtEl>
                                        <p:attrNameLst>
                                          <p:attrName>style.visibility</p:attrName>
                                        </p:attrNameLst>
                                      </p:cBhvr>
                                      <p:to>
                                        <p:strVal val="visible"/>
                                      </p:to>
                                    </p:set>
                                    <p:animEffect transition="in" filter="checkerboard(across)">
                                      <p:cBhvr>
                                        <p:cTn id="17" dur="500"/>
                                        <p:tgtEl>
                                          <p:spTgt spid="21507"/>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21508"/>
                                        </p:tgtEl>
                                        <p:attrNameLst>
                                          <p:attrName>style.visibility</p:attrName>
                                        </p:attrNameLst>
                                      </p:cBhvr>
                                      <p:to>
                                        <p:strVal val="visible"/>
                                      </p:to>
                                    </p:set>
                                    <p:animEffect transition="in" filter="checkerboard(across)">
                                      <p:cBhvr>
                                        <p:cTn id="22" dur="500"/>
                                        <p:tgtEl>
                                          <p:spTgt spid="215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6" grpId="0"/>
      <p:bldP spid="21507" grpId="0"/>
      <p:bldP spid="21508" grpId="0"/>
      <p:bldP spid="8"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428596" y="642918"/>
            <a:ext cx="8286808" cy="2643206"/>
          </a:xfrm>
        </p:spPr>
        <p:txBody>
          <a:bodyPr>
            <a:normAutofit fontScale="92500" lnSpcReduction="20000"/>
          </a:bodyPr>
          <a:lstStyle/>
          <a:p>
            <a:pPr algn="just"/>
            <a:r>
              <a:rPr lang="fr-FR" dirty="0" smtClean="0">
                <a:solidFill>
                  <a:schemeClr val="tx1"/>
                </a:solidFill>
                <a:latin typeface="Times New Roman" pitchFamily="18" charset="0"/>
                <a:cs typeface="Times New Roman" pitchFamily="18" charset="0"/>
              </a:rPr>
              <a:t>Le </a:t>
            </a:r>
            <a:r>
              <a:rPr lang="fr-FR" dirty="0">
                <a:solidFill>
                  <a:schemeClr val="tx1"/>
                </a:solidFill>
                <a:latin typeface="Times New Roman" pitchFamily="18" charset="0"/>
                <a:cs typeface="Times New Roman" pitchFamily="18" charset="0"/>
              </a:rPr>
              <a:t>chercheur annonce la démarche de travail  à son lecteur, pour lui permettre de </a:t>
            </a:r>
            <a:r>
              <a:rPr lang="fr-FR" dirty="0" smtClean="0">
                <a:solidFill>
                  <a:schemeClr val="tx1"/>
                </a:solidFill>
                <a:latin typeface="Times New Roman" pitchFamily="18" charset="0"/>
                <a:cs typeface="Times New Roman" pitchFamily="18" charset="0"/>
              </a:rPr>
              <a:t>savoir:</a:t>
            </a:r>
          </a:p>
          <a:p>
            <a:pPr algn="just"/>
            <a:r>
              <a:rPr lang="fr-FR" dirty="0" smtClean="0">
                <a:solidFill>
                  <a:schemeClr val="tx1"/>
                </a:solidFill>
                <a:latin typeface="Times New Roman" pitchFamily="18" charset="0"/>
                <a:cs typeface="Times New Roman" pitchFamily="18" charset="0"/>
              </a:rPr>
              <a:t>- En </a:t>
            </a:r>
            <a:r>
              <a:rPr lang="fr-FR" dirty="0">
                <a:solidFill>
                  <a:schemeClr val="tx1"/>
                </a:solidFill>
                <a:latin typeface="Times New Roman" pitchFamily="18" charset="0"/>
                <a:cs typeface="Times New Roman" pitchFamily="18" charset="0"/>
              </a:rPr>
              <a:t>quoi consiste sa </a:t>
            </a:r>
            <a:r>
              <a:rPr lang="fr-FR" dirty="0" smtClean="0">
                <a:solidFill>
                  <a:schemeClr val="tx1"/>
                </a:solidFill>
                <a:latin typeface="Times New Roman" pitchFamily="18" charset="0"/>
                <a:cs typeface="Times New Roman" pitchFamily="18" charset="0"/>
              </a:rPr>
              <a:t>recherche</a:t>
            </a:r>
            <a:r>
              <a:rPr lang="fr-FR" dirty="0">
                <a:solidFill>
                  <a:schemeClr val="tx1"/>
                </a:solidFill>
                <a:latin typeface="Times New Roman" pitchFamily="18" charset="0"/>
                <a:cs typeface="Times New Roman" pitchFamily="18" charset="0"/>
              </a:rPr>
              <a:t>?</a:t>
            </a:r>
            <a:endParaRPr lang="fr-FR" dirty="0" smtClean="0">
              <a:solidFill>
                <a:schemeClr val="tx1"/>
              </a:solidFill>
              <a:latin typeface="Times New Roman" pitchFamily="18" charset="0"/>
              <a:cs typeface="Times New Roman" pitchFamily="18" charset="0"/>
            </a:endParaRPr>
          </a:p>
          <a:p>
            <a:pPr algn="just"/>
            <a:r>
              <a:rPr lang="fr-FR" dirty="0" smtClean="0">
                <a:solidFill>
                  <a:schemeClr val="tx1"/>
                </a:solidFill>
                <a:latin typeface="Times New Roman" pitchFamily="18" charset="0"/>
                <a:cs typeface="Times New Roman" pitchFamily="18" charset="0"/>
              </a:rPr>
              <a:t>- Comment va-elle </a:t>
            </a:r>
            <a:r>
              <a:rPr lang="fr-FR" dirty="0">
                <a:solidFill>
                  <a:schemeClr val="tx1"/>
                </a:solidFill>
                <a:latin typeface="Times New Roman" pitchFamily="18" charset="0"/>
                <a:cs typeface="Times New Roman" pitchFamily="18" charset="0"/>
              </a:rPr>
              <a:t>être </a:t>
            </a:r>
            <a:r>
              <a:rPr lang="fr-FR" dirty="0" smtClean="0">
                <a:solidFill>
                  <a:schemeClr val="tx1"/>
                </a:solidFill>
                <a:latin typeface="Times New Roman" pitchFamily="18" charset="0"/>
                <a:cs typeface="Times New Roman" pitchFamily="18" charset="0"/>
              </a:rPr>
              <a:t>menée? </a:t>
            </a:r>
          </a:p>
          <a:p>
            <a:pPr algn="just">
              <a:buFontTx/>
              <a:buChar char="-"/>
            </a:pPr>
            <a:r>
              <a:rPr lang="fr-FR" dirty="0" smtClean="0">
                <a:solidFill>
                  <a:schemeClr val="tx1"/>
                </a:solidFill>
                <a:latin typeface="Times New Roman" pitchFamily="18" charset="0"/>
                <a:cs typeface="Times New Roman" pitchFamily="18" charset="0"/>
              </a:rPr>
              <a:t>Quels outils d’analyse? Quelle grilles d’analyse? Dans quel objectif? </a:t>
            </a:r>
          </a:p>
          <a:p>
            <a:pPr algn="just"/>
            <a:r>
              <a:rPr lang="fr-FR" dirty="0" smtClean="0">
                <a:solidFill>
                  <a:schemeClr val="tx1"/>
                </a:solidFill>
                <a:latin typeface="Times New Roman" pitchFamily="18" charset="0"/>
                <a:cs typeface="Times New Roman" pitchFamily="18" charset="0"/>
              </a:rPr>
              <a:t>En </a:t>
            </a:r>
            <a:r>
              <a:rPr lang="fr-FR" dirty="0">
                <a:solidFill>
                  <a:schemeClr val="tx1"/>
                </a:solidFill>
                <a:latin typeface="Times New Roman" pitchFamily="18" charset="0"/>
                <a:cs typeface="Times New Roman" pitchFamily="18" charset="0"/>
              </a:rPr>
              <a:t>d’autres termes, il explique sa méthodologie,  en présentant de façon concise l’ensemble de sa recherche. Il doit expliquer clairement ce qu’il envisage de faire sur le double plan théorique et pratique. </a:t>
            </a:r>
          </a:p>
        </p:txBody>
      </p:sp>
      <p:sp>
        <p:nvSpPr>
          <p:cNvPr id="5" name="ZoneTexte 4"/>
          <p:cNvSpPr txBox="1"/>
          <p:nvPr/>
        </p:nvSpPr>
        <p:spPr>
          <a:xfrm>
            <a:off x="1142976" y="0"/>
            <a:ext cx="6858048" cy="523220"/>
          </a:xfrm>
          <a:prstGeom prst="rect">
            <a:avLst/>
          </a:prstGeom>
          <a:noFill/>
        </p:spPr>
        <p:txBody>
          <a:bodyPr wrap="square" rtlCol="0">
            <a:spAutoFit/>
          </a:bodyPr>
          <a:lstStyle/>
          <a:p>
            <a:pPr algn="ctr"/>
            <a:r>
              <a:rPr lang="fr-FR" sz="2800" b="1" dirty="0">
                <a:solidFill>
                  <a:prstClr val="black"/>
                </a:solidFill>
                <a:latin typeface="Times New Roman" pitchFamily="18" charset="0"/>
                <a:cs typeface="Times New Roman" pitchFamily="18" charset="0"/>
              </a:rPr>
              <a:t>La démarche de </a:t>
            </a:r>
            <a:r>
              <a:rPr lang="fr-FR" sz="2800" b="1" dirty="0" smtClean="0">
                <a:solidFill>
                  <a:prstClr val="black"/>
                </a:solidFill>
                <a:latin typeface="Times New Roman" pitchFamily="18" charset="0"/>
                <a:cs typeface="Times New Roman" pitchFamily="18" charset="0"/>
              </a:rPr>
              <a:t>recherche </a:t>
            </a:r>
            <a:r>
              <a:rPr lang="fr-FR" sz="2800" b="1" dirty="0">
                <a:solidFill>
                  <a:prstClr val="black"/>
                </a:solidFill>
                <a:latin typeface="Times New Roman" pitchFamily="18" charset="0"/>
                <a:cs typeface="Times New Roman" pitchFamily="18" charset="0"/>
              </a:rPr>
              <a:t> </a:t>
            </a:r>
            <a:endParaRPr lang="fr-FR" sz="2800" dirty="0">
              <a:solidFill>
                <a:prstClr val="black"/>
              </a:solidFill>
              <a:latin typeface="Times New Roman" pitchFamily="18" charset="0"/>
              <a:cs typeface="Times New Roman" pitchFamily="18" charset="0"/>
            </a:endParaRPr>
          </a:p>
        </p:txBody>
      </p:sp>
      <p:graphicFrame>
        <p:nvGraphicFramePr>
          <p:cNvPr id="7" name="Tableau 6"/>
          <p:cNvGraphicFramePr>
            <a:graphicFrameLocks noGrp="1"/>
          </p:cNvGraphicFramePr>
          <p:nvPr/>
        </p:nvGraphicFramePr>
        <p:xfrm>
          <a:off x="500002" y="3103880"/>
          <a:ext cx="8643998" cy="4302760"/>
        </p:xfrm>
        <a:graphic>
          <a:graphicData uri="http://schemas.openxmlformats.org/drawingml/2006/table">
            <a:tbl>
              <a:tblPr firstRow="1" bandRow="1">
                <a:tableStyleId>{5940675A-B579-460E-94D1-54222C63F5DA}</a:tableStyleId>
              </a:tblPr>
              <a:tblGrid>
                <a:gridCol w="4321999"/>
                <a:gridCol w="4321999"/>
              </a:tblGrid>
              <a:tr h="370840">
                <a:tc>
                  <a:txBody>
                    <a:bodyPr/>
                    <a:lstStyle/>
                    <a:p>
                      <a:pPr algn="ctr"/>
                      <a:r>
                        <a:rPr lang="fr-FR" dirty="0" smtClean="0"/>
                        <a:t>Partie théorique</a:t>
                      </a:r>
                      <a:endParaRPr lang="fr-FR" dirty="0"/>
                    </a:p>
                  </a:txBody>
                  <a:tcPr/>
                </a:tc>
                <a:tc>
                  <a:txBody>
                    <a:bodyPr/>
                    <a:lstStyle/>
                    <a:p>
                      <a:pPr algn="ctr"/>
                      <a:r>
                        <a:rPr lang="fr-FR" dirty="0" smtClean="0"/>
                        <a:t>Partie pratique </a:t>
                      </a:r>
                      <a:endParaRPr lang="fr-FR" dirty="0"/>
                    </a:p>
                  </a:txBody>
                  <a:tcPr/>
                </a:tc>
              </a:tr>
              <a:tr h="370840">
                <a:tc>
                  <a:txBody>
                    <a:bodyPr/>
                    <a:lstStyle/>
                    <a:p>
                      <a:r>
                        <a:rPr lang="fr-FR" sz="1800" b="0" kern="1200" dirty="0" smtClean="0">
                          <a:solidFill>
                            <a:schemeClr val="tx1"/>
                          </a:solidFill>
                          <a:latin typeface="+mn-lt"/>
                          <a:ea typeface="+mn-ea"/>
                          <a:cs typeface="+mn-cs"/>
                        </a:rPr>
                        <a:t>- Le corps conceptuel ou</a:t>
                      </a:r>
                      <a:r>
                        <a:rPr lang="fr-FR" sz="1800" b="0" kern="1200" baseline="0" dirty="0" smtClean="0">
                          <a:solidFill>
                            <a:schemeClr val="tx1"/>
                          </a:solidFill>
                          <a:latin typeface="+mn-lt"/>
                          <a:ea typeface="+mn-ea"/>
                          <a:cs typeface="+mn-cs"/>
                        </a:rPr>
                        <a:t> </a:t>
                      </a:r>
                      <a:r>
                        <a:rPr lang="fr-FR" sz="1800" b="0" kern="1200" dirty="0" smtClean="0">
                          <a:solidFill>
                            <a:schemeClr val="tx1"/>
                          </a:solidFill>
                          <a:latin typeface="+mn-lt"/>
                          <a:ea typeface="+mn-ea"/>
                          <a:cs typeface="+mn-cs"/>
                        </a:rPr>
                        <a:t>l’aspect théorique (théories, concepts, notions, courants, les typologies du phénomènes étudiés</a:t>
                      </a:r>
                      <a:r>
                        <a:rPr lang="fr-FR" sz="1800" b="0" kern="1200" baseline="0" dirty="0" smtClean="0">
                          <a:solidFill>
                            <a:schemeClr val="tx1"/>
                          </a:solidFill>
                          <a:latin typeface="+mn-lt"/>
                          <a:ea typeface="+mn-ea"/>
                          <a:cs typeface="+mn-cs"/>
                        </a:rPr>
                        <a:t> selon les chercheurs, les études antérieures</a:t>
                      </a:r>
                      <a:r>
                        <a:rPr lang="fr-FR" sz="1800" b="1" kern="1200" dirty="0" smtClean="0">
                          <a:solidFill>
                            <a:schemeClr val="tx1"/>
                          </a:solidFill>
                          <a:latin typeface="+mn-lt"/>
                          <a:ea typeface="+mn-ea"/>
                          <a:cs typeface="+mn-cs"/>
                        </a:rPr>
                        <a:t>)</a:t>
                      </a:r>
                      <a:r>
                        <a:rPr lang="fr-FR" sz="1800" b="1" kern="1200" baseline="0" dirty="0" smtClean="0">
                          <a:solidFill>
                            <a:schemeClr val="tx1"/>
                          </a:solidFill>
                          <a:latin typeface="+mn-lt"/>
                          <a:ea typeface="+mn-ea"/>
                          <a:cs typeface="+mn-cs"/>
                        </a:rPr>
                        <a:t> </a:t>
                      </a:r>
                      <a:endParaRPr lang="fr-FR" dirty="0"/>
                    </a:p>
                  </a:txBody>
                  <a:tcPr/>
                </a:tc>
                <a:tc>
                  <a:txBody>
                    <a:bodyPr/>
                    <a:lstStyle/>
                    <a:p>
                      <a:r>
                        <a:rPr lang="fr-FR" sz="1800" kern="1200" dirty="0" smtClean="0">
                          <a:solidFill>
                            <a:schemeClr val="tx1"/>
                          </a:solidFill>
                          <a:latin typeface="+mn-lt"/>
                          <a:ea typeface="+mn-ea"/>
                          <a:cs typeface="+mn-cs"/>
                        </a:rPr>
                        <a:t>- L’aspect pratique (constitution</a:t>
                      </a:r>
                      <a:r>
                        <a:rPr lang="fr-FR" sz="1800" kern="1200" baseline="0" dirty="0" smtClean="0">
                          <a:solidFill>
                            <a:schemeClr val="tx1"/>
                          </a:solidFill>
                          <a:latin typeface="+mn-lt"/>
                          <a:ea typeface="+mn-ea"/>
                          <a:cs typeface="+mn-cs"/>
                        </a:rPr>
                        <a:t> du corpus et recueil des données d’analyse)</a:t>
                      </a:r>
                    </a:p>
                    <a:p>
                      <a:pPr>
                        <a:buFontTx/>
                        <a:buChar char="-"/>
                      </a:pPr>
                      <a:r>
                        <a:rPr lang="fr-FR" sz="1800" kern="1200" baseline="0" dirty="0" smtClean="0">
                          <a:solidFill>
                            <a:schemeClr val="tx1"/>
                          </a:solidFill>
                          <a:latin typeface="+mn-lt"/>
                          <a:ea typeface="+mn-ea"/>
                          <a:cs typeface="+mn-cs"/>
                        </a:rPr>
                        <a:t>L e type d’enquête: (questionnaire, entretiens, presses écrites, audiovisuelle, enregistrement….). </a:t>
                      </a:r>
                    </a:p>
                    <a:p>
                      <a:pPr>
                        <a:buFontTx/>
                        <a:buChar char="-"/>
                      </a:pPr>
                      <a:r>
                        <a:rPr lang="fr-FR" sz="1800" kern="1200" baseline="0" dirty="0" smtClean="0">
                          <a:solidFill>
                            <a:schemeClr val="tx1"/>
                          </a:solidFill>
                          <a:latin typeface="+mn-lt"/>
                          <a:ea typeface="+mn-ea"/>
                          <a:cs typeface="+mn-cs"/>
                        </a:rPr>
                        <a:t> Le type de corpus</a:t>
                      </a:r>
                    </a:p>
                    <a:p>
                      <a:pPr>
                        <a:buFontTx/>
                        <a:buChar char="-"/>
                      </a:pPr>
                      <a:r>
                        <a:rPr lang="fr-FR" sz="1800" kern="1200" baseline="0" dirty="0" smtClean="0">
                          <a:solidFill>
                            <a:schemeClr val="tx1"/>
                          </a:solidFill>
                          <a:latin typeface="+mn-lt"/>
                          <a:ea typeface="+mn-ea"/>
                          <a:cs typeface="+mn-cs"/>
                        </a:rPr>
                        <a:t> Le déroulement de l’enquête.</a:t>
                      </a:r>
                    </a:p>
                    <a:p>
                      <a:pPr>
                        <a:buFontTx/>
                        <a:buChar char="-"/>
                      </a:pPr>
                      <a:r>
                        <a:rPr lang="fr-FR" sz="1800" kern="1200" baseline="0" dirty="0" smtClean="0">
                          <a:solidFill>
                            <a:schemeClr val="tx1"/>
                          </a:solidFill>
                          <a:latin typeface="+mn-lt"/>
                          <a:ea typeface="+mn-ea"/>
                          <a:cs typeface="+mn-cs"/>
                        </a:rPr>
                        <a:t> Le public ciblé par l’enquête (âge, sexe, niveau d’étude, statut socioprofessionnel) </a:t>
                      </a:r>
                    </a:p>
                    <a:p>
                      <a:pPr>
                        <a:buFontTx/>
                        <a:buChar char="-"/>
                      </a:pPr>
                      <a:r>
                        <a:rPr lang="fr-FR" sz="1800" kern="1200" baseline="0" dirty="0" smtClean="0">
                          <a:solidFill>
                            <a:schemeClr val="tx1"/>
                          </a:solidFill>
                          <a:latin typeface="+mn-lt"/>
                          <a:ea typeface="+mn-ea"/>
                          <a:cs typeface="+mn-cs"/>
                        </a:rPr>
                        <a:t> La période de la collecte des données</a:t>
                      </a:r>
                    </a:p>
                    <a:p>
                      <a:pPr>
                        <a:buFontTx/>
                        <a:buChar char="-"/>
                      </a:pPr>
                      <a:r>
                        <a:rPr lang="fr-FR" sz="1800" kern="1200" baseline="0" dirty="0" smtClean="0">
                          <a:solidFill>
                            <a:schemeClr val="tx1"/>
                          </a:solidFill>
                          <a:latin typeface="+mn-lt"/>
                          <a:ea typeface="+mn-ea"/>
                          <a:cs typeface="+mn-cs"/>
                        </a:rPr>
                        <a:t>La grille d’analyse et les résultats de l’analyse </a:t>
                      </a:r>
                      <a:endParaRPr lang="fr-FR" dirty="0"/>
                    </a:p>
                  </a:txBody>
                  <a:tcPr/>
                </a:tc>
              </a:tr>
            </a:tbl>
          </a:graphicData>
        </a:graphic>
      </p:graphicFrame>
    </p:spTree>
    <p:extLst>
      <p:ext uri="{BB962C8B-B14F-4D97-AF65-F5344CB8AC3E}">
        <p14:creationId xmlns:p14="http://schemas.microsoft.com/office/powerpoint/2010/main" val="15642477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heckerboard(across)">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3"/>
          </p:nvPr>
        </p:nvSpPr>
        <p:spPr>
          <a:xfrm>
            <a:off x="428596" y="857232"/>
            <a:ext cx="8229600" cy="5500726"/>
          </a:xfrm>
        </p:spPr>
        <p:txBody>
          <a:bodyPr>
            <a:normAutofit/>
          </a:bodyPr>
          <a:lstStyle/>
          <a:p>
            <a:pPr algn="just">
              <a:buNone/>
            </a:pPr>
            <a:r>
              <a:rPr lang="fr-FR" dirty="0" smtClean="0">
                <a:latin typeface="Times New Roman" pitchFamily="18" charset="0"/>
                <a:cs typeface="Times New Roman" pitchFamily="18" charset="0"/>
              </a:rPr>
              <a:t>(...) </a:t>
            </a:r>
            <a:r>
              <a:rPr lang="fr-FR" dirty="0">
                <a:latin typeface="Times New Roman" pitchFamily="18" charset="0"/>
                <a:cs typeface="Times New Roman" pitchFamily="18" charset="0"/>
              </a:rPr>
              <a:t>pour mener cette recherche nous envisageons procéder de la manière suivante : au niveau de la première partie, nous commencerons par (…) </a:t>
            </a:r>
            <a:r>
              <a:rPr lang="fr-FR" dirty="0" smtClean="0">
                <a:latin typeface="Times New Roman" pitchFamily="18" charset="0"/>
                <a:cs typeface="Times New Roman" pitchFamily="18" charset="0"/>
              </a:rPr>
              <a:t>pour </a:t>
            </a:r>
            <a:r>
              <a:rPr lang="fr-FR" dirty="0">
                <a:latin typeface="Times New Roman" pitchFamily="18" charset="0"/>
                <a:cs typeface="Times New Roman" pitchFamily="18" charset="0"/>
              </a:rPr>
              <a:t>mettre en valeur/en lumière </a:t>
            </a:r>
            <a:r>
              <a:rPr lang="fr-FR" dirty="0" smtClean="0">
                <a:latin typeface="Times New Roman" pitchFamily="18" charset="0"/>
                <a:cs typeface="Times New Roman" pitchFamily="18" charset="0"/>
              </a:rPr>
              <a:t>la </a:t>
            </a:r>
            <a:r>
              <a:rPr lang="fr-FR" dirty="0">
                <a:latin typeface="Times New Roman" pitchFamily="18" charset="0"/>
                <a:cs typeface="Times New Roman" pitchFamily="18" charset="0"/>
              </a:rPr>
              <a:t>notion de  (…). Ensuite, nous ferons appel à la théorie de (…) pour expliciter (…)   et pour montrer que (…) Enfin, au niveau du troisième chapitre, nous tenterons de souligner les points forts et faibles du model de (…) ce qui permettra de définir (…) et cerner </a:t>
            </a:r>
            <a:r>
              <a:rPr lang="fr-FR" dirty="0" smtClean="0">
                <a:latin typeface="Times New Roman" pitchFamily="18" charset="0"/>
                <a:cs typeface="Times New Roman" pitchFamily="18" charset="0"/>
              </a:rPr>
              <a:t>(…).</a:t>
            </a:r>
          </a:p>
          <a:p>
            <a:pPr algn="just">
              <a:buNone/>
            </a:pPr>
            <a:endParaRPr lang="fr-FR" dirty="0">
              <a:latin typeface="Times New Roman" pitchFamily="18" charset="0"/>
              <a:cs typeface="Times New Roman" pitchFamily="18" charset="0"/>
            </a:endParaRPr>
          </a:p>
          <a:p>
            <a:pPr algn="just">
              <a:buNone/>
            </a:pPr>
            <a:r>
              <a:rPr lang="fr-FR" dirty="0">
                <a:latin typeface="Times New Roman" pitchFamily="18" charset="0"/>
                <a:cs typeface="Times New Roman" pitchFamily="18" charset="0"/>
              </a:rPr>
              <a:t>La deuxième partie sera consacrée à l’investigation de terrain. D’abord, nous exploiterons la notion de (…) nous analyserons (…) pour montrer que (….) ensuite, nous réaliserons une enquête par questionnaire auprès de (…)  pour déterminer (…) Enfin, pour cerner le/les(……) chez les sujets enquêtés, nous réaliserons  un enregistrement audio /visuel/ avec (…) cette activité nous permettra de prouver que (…) et  que (….)</a:t>
            </a:r>
          </a:p>
          <a:p>
            <a:pPr algn="just"/>
            <a:endParaRPr lang="fr-FR" dirty="0">
              <a:latin typeface="Times New Roman" pitchFamily="18" charset="0"/>
              <a:cs typeface="Times New Roman" pitchFamily="18" charset="0"/>
            </a:endParaRPr>
          </a:p>
        </p:txBody>
      </p:sp>
      <p:sp>
        <p:nvSpPr>
          <p:cNvPr id="4" name="Rectangle 3"/>
          <p:cNvSpPr/>
          <p:nvPr/>
        </p:nvSpPr>
        <p:spPr>
          <a:xfrm>
            <a:off x="2143108" y="285728"/>
            <a:ext cx="5147884" cy="369332"/>
          </a:xfrm>
          <a:prstGeom prst="rect">
            <a:avLst/>
          </a:prstGeom>
        </p:spPr>
        <p:txBody>
          <a:bodyPr wrap="none">
            <a:spAutoFit/>
          </a:bodyPr>
          <a:lstStyle/>
          <a:p>
            <a:r>
              <a:rPr lang="fr-FR" dirty="0" smtClean="0">
                <a:solidFill>
                  <a:prstClr val="black"/>
                </a:solidFill>
                <a:latin typeface="Times New Roman" pitchFamily="18" charset="0"/>
                <a:cs typeface="Times New Roman" pitchFamily="18" charset="0"/>
              </a:rPr>
              <a:t>Exemple d’un extrait d’une rédaction de la démarche</a:t>
            </a:r>
            <a:endParaRPr lang="fr-FR" dirty="0">
              <a:solidFill>
                <a:prstClr val="black"/>
              </a:solidFill>
              <a:latin typeface="Times New Roman" pitchFamily="18" charset="0"/>
              <a:cs typeface="Times New Roman" pitchFamily="18" charset="0"/>
            </a:endParaRPr>
          </a:p>
        </p:txBody>
      </p:sp>
    </p:spTree>
    <p:extLst>
      <p:ext uri="{BB962C8B-B14F-4D97-AF65-F5344CB8AC3E}">
        <p14:creationId xmlns:p14="http://schemas.microsoft.com/office/powerpoint/2010/main" val="191289427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4294967295"/>
          </p:nvPr>
        </p:nvSpPr>
        <p:spPr>
          <a:xfrm>
            <a:off x="0" y="714356"/>
            <a:ext cx="8929718" cy="4525963"/>
          </a:xfrm>
          <a:prstGeom prst="rect">
            <a:avLst/>
          </a:prstGeom>
        </p:spPr>
        <p:txBody>
          <a:bodyPr>
            <a:normAutofit/>
          </a:bodyPr>
          <a:lstStyle/>
          <a:p>
            <a:r>
              <a:rPr lang="fr-FR" sz="2300" b="1" dirty="0" smtClean="0">
                <a:latin typeface="Times New Roman" pitchFamily="18" charset="0"/>
                <a:cs typeface="Times New Roman" pitchFamily="18" charset="0"/>
              </a:rPr>
              <a:t>9.1 </a:t>
            </a:r>
            <a:r>
              <a:rPr lang="fr-FR" sz="2300" b="1" dirty="0">
                <a:latin typeface="Times New Roman" pitchFamily="18" charset="0"/>
                <a:cs typeface="Times New Roman" pitchFamily="18" charset="0"/>
              </a:rPr>
              <a:t>Les citations </a:t>
            </a:r>
            <a:endParaRPr lang="fr-FR" sz="2300" dirty="0">
              <a:latin typeface="Times New Roman" pitchFamily="18" charset="0"/>
              <a:cs typeface="Times New Roman" pitchFamily="18" charset="0"/>
            </a:endParaRPr>
          </a:p>
          <a:p>
            <a:pPr algn="just">
              <a:buNone/>
            </a:pPr>
            <a:r>
              <a:rPr lang="fr-FR" sz="2300" dirty="0">
                <a:latin typeface="Times New Roman" pitchFamily="18" charset="0"/>
                <a:cs typeface="Times New Roman" pitchFamily="18" charset="0"/>
              </a:rPr>
              <a:t>En rédigeant son mémoire, le chercheur introduit les propos des spécialistes  </a:t>
            </a:r>
            <a:r>
              <a:rPr lang="fr-FR" sz="2300" dirty="0" smtClean="0">
                <a:latin typeface="Times New Roman" pitchFamily="18" charset="0"/>
                <a:cs typeface="Times New Roman" pitchFamily="18" charset="0"/>
              </a:rPr>
              <a:t> </a:t>
            </a:r>
            <a:r>
              <a:rPr lang="fr-FR" sz="2300" dirty="0">
                <a:latin typeface="Times New Roman" pitchFamily="18" charset="0"/>
                <a:cs typeface="Times New Roman" pitchFamily="18" charset="0"/>
              </a:rPr>
              <a:t>(mots, expressions, phrases, passages) dans le but </a:t>
            </a:r>
            <a:r>
              <a:rPr lang="fr-FR" sz="2300" b="1" dirty="0">
                <a:latin typeface="Times New Roman" pitchFamily="18" charset="0"/>
                <a:cs typeface="Times New Roman" pitchFamily="18" charset="0"/>
              </a:rPr>
              <a:t>d’illustrer</a:t>
            </a:r>
            <a:r>
              <a:rPr lang="fr-FR" sz="2300" dirty="0">
                <a:latin typeface="Times New Roman" pitchFamily="18" charset="0"/>
                <a:cs typeface="Times New Roman" pitchFamily="18" charset="0"/>
              </a:rPr>
              <a:t> son propre discours, le </a:t>
            </a:r>
            <a:r>
              <a:rPr lang="fr-FR" sz="2300" b="1" dirty="0" smtClean="0">
                <a:latin typeface="Times New Roman" pitchFamily="18" charset="0"/>
                <a:cs typeface="Times New Roman" pitchFamily="18" charset="0"/>
              </a:rPr>
              <a:t>renforcer </a:t>
            </a:r>
            <a:r>
              <a:rPr lang="fr-FR" sz="2300" dirty="0" smtClean="0">
                <a:latin typeface="Times New Roman" pitchFamily="18" charset="0"/>
                <a:cs typeface="Times New Roman" pitchFamily="18" charset="0"/>
              </a:rPr>
              <a:t>et </a:t>
            </a:r>
            <a:r>
              <a:rPr lang="fr-FR" sz="2300" dirty="0">
                <a:latin typeface="Times New Roman" pitchFamily="18" charset="0"/>
                <a:cs typeface="Times New Roman" pitchFamily="18" charset="0"/>
              </a:rPr>
              <a:t>lui donner plus de </a:t>
            </a:r>
            <a:r>
              <a:rPr lang="fr-FR" sz="2300" b="1" dirty="0">
                <a:latin typeface="Times New Roman" pitchFamily="18" charset="0"/>
                <a:cs typeface="Times New Roman" pitchFamily="18" charset="0"/>
              </a:rPr>
              <a:t>crédibilité et de valeur scientifique</a:t>
            </a:r>
            <a:r>
              <a:rPr lang="fr-FR" sz="2300" dirty="0">
                <a:latin typeface="Times New Roman" pitchFamily="18" charset="0"/>
                <a:cs typeface="Times New Roman" pitchFamily="18" charset="0"/>
              </a:rPr>
              <a:t>. </a:t>
            </a:r>
            <a:r>
              <a:rPr lang="fr-FR" sz="2300" dirty="0" smtClean="0">
                <a:latin typeface="Times New Roman" pitchFamily="18" charset="0"/>
                <a:cs typeface="Times New Roman" pitchFamily="18" charset="0"/>
              </a:rPr>
              <a:t>Une recherche sans citation signifie </a:t>
            </a:r>
            <a:r>
              <a:rPr lang="fr-FR" sz="2300" dirty="0">
                <a:latin typeface="Times New Roman" pitchFamily="18" charset="0"/>
                <a:cs typeface="Times New Roman" pitchFamily="18" charset="0"/>
              </a:rPr>
              <a:t>que : </a:t>
            </a:r>
          </a:p>
          <a:p>
            <a:pPr lvl="0" algn="just"/>
            <a:r>
              <a:rPr lang="fr-FR" sz="2300" dirty="0">
                <a:latin typeface="Times New Roman" pitchFamily="18" charset="0"/>
                <a:cs typeface="Times New Roman" pitchFamily="18" charset="0"/>
              </a:rPr>
              <a:t>Le travail n’est pas documenté.</a:t>
            </a:r>
          </a:p>
          <a:p>
            <a:pPr lvl="0" algn="just"/>
            <a:r>
              <a:rPr lang="fr-FR" sz="2300" dirty="0">
                <a:latin typeface="Times New Roman" pitchFamily="18" charset="0"/>
                <a:cs typeface="Times New Roman" pitchFamily="18" charset="0"/>
              </a:rPr>
              <a:t>Le travail est un plagiat, et dans ce cas, la recherche est inacceptable et donc, elle ne pourrait être soutenue</a:t>
            </a:r>
            <a:r>
              <a:rPr lang="fr-FR" sz="2300" dirty="0" smtClean="0">
                <a:latin typeface="Times New Roman" pitchFamily="18" charset="0"/>
                <a:cs typeface="Times New Roman" pitchFamily="18" charset="0"/>
              </a:rPr>
              <a:t>.</a:t>
            </a:r>
          </a:p>
          <a:p>
            <a:pPr lvl="0" algn="just"/>
            <a:endParaRPr lang="fr-FR" dirty="0" smtClean="0"/>
          </a:p>
        </p:txBody>
      </p:sp>
      <p:sp>
        <p:nvSpPr>
          <p:cNvPr id="4" name="Rectangle 3"/>
          <p:cNvSpPr/>
          <p:nvPr/>
        </p:nvSpPr>
        <p:spPr>
          <a:xfrm>
            <a:off x="785786" y="0"/>
            <a:ext cx="7429552" cy="461665"/>
          </a:xfrm>
          <a:prstGeom prst="rect">
            <a:avLst/>
          </a:prstGeom>
        </p:spPr>
        <p:txBody>
          <a:bodyPr wrap="square">
            <a:spAutoFit/>
          </a:bodyPr>
          <a:lstStyle/>
          <a:p>
            <a:pPr algn="ctr"/>
            <a:r>
              <a:rPr lang="fr-FR" sz="2400" b="1" dirty="0" smtClean="0">
                <a:latin typeface="Times New Roman" pitchFamily="18" charset="0"/>
                <a:cs typeface="Times New Roman" pitchFamily="18" charset="0"/>
              </a:rPr>
              <a:t>9. Les citations, les notes de bas de page et les renvois</a:t>
            </a:r>
            <a:endParaRPr lang="fr-FR" sz="2400" dirty="0">
              <a:latin typeface="Times New Roman" pitchFamily="18" charset="0"/>
              <a:cs typeface="Times New Roman" pitchFamily="18" charset="0"/>
            </a:endParaRPr>
          </a:p>
        </p:txBody>
      </p:sp>
      <p:sp>
        <p:nvSpPr>
          <p:cNvPr id="5" name="Rectangle 4"/>
          <p:cNvSpPr/>
          <p:nvPr/>
        </p:nvSpPr>
        <p:spPr>
          <a:xfrm>
            <a:off x="142844" y="4272677"/>
            <a:ext cx="9001156" cy="3600986"/>
          </a:xfrm>
          <a:prstGeom prst="rect">
            <a:avLst/>
          </a:prstGeom>
        </p:spPr>
        <p:txBody>
          <a:bodyPr wrap="square">
            <a:spAutoFit/>
          </a:bodyPr>
          <a:lstStyle/>
          <a:p>
            <a:pPr algn="just">
              <a:buNone/>
            </a:pPr>
            <a:r>
              <a:rPr lang="fr-FR" sz="2300" dirty="0" smtClean="0">
                <a:latin typeface="Times New Roman" pitchFamily="18" charset="0"/>
                <a:cs typeface="Times New Roman" pitchFamily="18" charset="0"/>
              </a:rPr>
              <a:t>Pour qu’une citation soit correctement et adéquatement insérée, le chercheur doit respecter les manières de l’introduire dans un texte : </a:t>
            </a:r>
          </a:p>
          <a:p>
            <a:pPr algn="just">
              <a:buNone/>
            </a:pPr>
            <a:endParaRPr lang="fr-FR" sz="2300" dirty="0" smtClean="0">
              <a:latin typeface="Times New Roman" pitchFamily="18" charset="0"/>
              <a:cs typeface="Times New Roman" pitchFamily="18" charset="0"/>
            </a:endParaRPr>
          </a:p>
          <a:p>
            <a:pPr lvl="0" algn="just">
              <a:buFont typeface="Arial" pitchFamily="34" charset="0"/>
              <a:buChar char="•"/>
            </a:pPr>
            <a:r>
              <a:rPr lang="fr-FR" sz="2300" u="sng" dirty="0" smtClean="0">
                <a:latin typeface="Times New Roman" pitchFamily="18" charset="0"/>
                <a:cs typeface="Times New Roman" pitchFamily="18" charset="0"/>
              </a:rPr>
              <a:t> Citer indirectement : </a:t>
            </a:r>
            <a:r>
              <a:rPr lang="fr-FR" sz="2300" dirty="0" smtClean="0">
                <a:latin typeface="Times New Roman" pitchFamily="18" charset="0"/>
                <a:cs typeface="Times New Roman" pitchFamily="18" charset="0"/>
              </a:rPr>
              <a:t>les propos rapportés subissent des changements. Il s’agit d’un discours indirect. Dans ce cas, le chercheur doit être surtout attentif à </a:t>
            </a:r>
            <a:r>
              <a:rPr lang="fr-FR" sz="2300" b="1" dirty="0" smtClean="0">
                <a:latin typeface="Times New Roman" pitchFamily="18" charset="0"/>
                <a:cs typeface="Times New Roman" pitchFamily="18" charset="0"/>
              </a:rPr>
              <a:t>la concordance des temps</a:t>
            </a:r>
            <a:r>
              <a:rPr lang="fr-FR" sz="2300" dirty="0" smtClean="0">
                <a:latin typeface="Times New Roman" pitchFamily="18" charset="0"/>
                <a:cs typeface="Times New Roman" pitchFamily="18" charset="0"/>
              </a:rPr>
              <a:t>, au changement </a:t>
            </a:r>
            <a:r>
              <a:rPr lang="fr-FR" sz="2300" b="1" dirty="0" smtClean="0">
                <a:latin typeface="Times New Roman" pitchFamily="18" charset="0"/>
                <a:cs typeface="Times New Roman" pitchFamily="18" charset="0"/>
              </a:rPr>
              <a:t>des pronoms personnels</a:t>
            </a:r>
            <a:r>
              <a:rPr lang="fr-FR" sz="2300" dirty="0" smtClean="0">
                <a:latin typeface="Times New Roman" pitchFamily="18" charset="0"/>
                <a:cs typeface="Times New Roman" pitchFamily="18" charset="0"/>
              </a:rPr>
              <a:t> et des </a:t>
            </a:r>
            <a:r>
              <a:rPr lang="fr-FR" sz="2300" b="1" dirty="0" smtClean="0">
                <a:latin typeface="Times New Roman" pitchFamily="18" charset="0"/>
                <a:cs typeface="Times New Roman" pitchFamily="18" charset="0"/>
              </a:rPr>
              <a:t>indicateurs spatio-temporels.</a:t>
            </a:r>
            <a:endParaRPr lang="fr-FR" sz="2300" dirty="0" smtClean="0">
              <a:latin typeface="Times New Roman" pitchFamily="18" charset="0"/>
              <a:cs typeface="Times New Roman" pitchFamily="18" charset="0"/>
            </a:endParaRPr>
          </a:p>
          <a:p>
            <a:pPr algn="just">
              <a:buNone/>
            </a:pPr>
            <a:endParaRPr lang="fr-FR" sz="2300" dirty="0" smtClean="0">
              <a:latin typeface="Times New Roman" pitchFamily="18" charset="0"/>
              <a:cs typeface="Times New Roman" pitchFamily="18" charset="0"/>
            </a:endParaRPr>
          </a:p>
          <a:p>
            <a:pPr lvl="0">
              <a:buNone/>
            </a:pPr>
            <a:endParaRPr lang="fr-FR" dirty="0" smtClean="0"/>
          </a:p>
          <a:p>
            <a:endParaRPr lang="fr-FR" dirty="0"/>
          </a:p>
        </p:txBody>
      </p:sp>
    </p:spTree>
    <p:extLst>
      <p:ext uri="{BB962C8B-B14F-4D97-AF65-F5344CB8AC3E}">
        <p14:creationId xmlns:p14="http://schemas.microsoft.com/office/powerpoint/2010/main" val="6822589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14290"/>
            <a:ext cx="8229600" cy="500042"/>
          </a:xfrm>
        </p:spPr>
        <p:txBody>
          <a:bodyPr>
            <a:normAutofit fontScale="90000"/>
          </a:bodyPr>
          <a:lstStyle/>
          <a:p>
            <a:r>
              <a:rPr lang="fr-FR" b="1" dirty="0" smtClean="0"/>
              <a:t>Originalité et créativité</a:t>
            </a:r>
            <a:r>
              <a:rPr lang="fr-FR" dirty="0" smtClean="0"/>
              <a:t/>
            </a:r>
            <a:br>
              <a:rPr lang="fr-FR" dirty="0" smtClean="0"/>
            </a:br>
            <a:endParaRPr lang="fr-FR" dirty="0"/>
          </a:p>
        </p:txBody>
      </p:sp>
      <p:sp>
        <p:nvSpPr>
          <p:cNvPr id="3" name="Espace réservé du contenu 2"/>
          <p:cNvSpPr>
            <a:spLocks noGrp="1"/>
          </p:cNvSpPr>
          <p:nvPr>
            <p:ph sz="quarter" idx="13"/>
          </p:nvPr>
        </p:nvSpPr>
        <p:spPr>
          <a:xfrm>
            <a:off x="0" y="1988840"/>
            <a:ext cx="9144000" cy="4583432"/>
          </a:xfrm>
        </p:spPr>
        <p:txBody>
          <a:bodyPr>
            <a:normAutofit/>
          </a:bodyPr>
          <a:lstStyle/>
          <a:p>
            <a:pPr algn="just"/>
            <a:r>
              <a:rPr lang="fr-FR" dirty="0" smtClean="0">
                <a:latin typeface="Times New Roman" pitchFamily="18" charset="0"/>
                <a:cs typeface="Times New Roman" pitchFamily="18" charset="0"/>
              </a:rPr>
              <a:t>Une recherche est </a:t>
            </a:r>
            <a:r>
              <a:rPr lang="fr-FR" b="1" dirty="0" smtClean="0">
                <a:latin typeface="Times New Roman" pitchFamily="18" charset="0"/>
                <a:cs typeface="Times New Roman" pitchFamily="18" charset="0"/>
              </a:rPr>
              <a:t>originale</a:t>
            </a:r>
            <a:r>
              <a:rPr lang="fr-FR" dirty="0" smtClean="0">
                <a:latin typeface="Times New Roman" pitchFamily="18" charset="0"/>
                <a:cs typeface="Times New Roman" pitchFamily="18" charset="0"/>
              </a:rPr>
              <a:t> dans la mesure où la </a:t>
            </a:r>
            <a:r>
              <a:rPr lang="fr-FR" b="1" dirty="0" smtClean="0">
                <a:latin typeface="Times New Roman" pitchFamily="18" charset="0"/>
                <a:cs typeface="Times New Roman" pitchFamily="18" charset="0"/>
              </a:rPr>
              <a:t>perspective d’analyse </a:t>
            </a:r>
            <a:r>
              <a:rPr lang="fr-FR" dirty="0" smtClean="0">
                <a:latin typeface="Times New Roman" pitchFamily="18" charset="0"/>
                <a:cs typeface="Times New Roman" pitchFamily="18" charset="0"/>
              </a:rPr>
              <a:t>choisie,  </a:t>
            </a:r>
            <a:r>
              <a:rPr lang="fr-FR" b="1" dirty="0" smtClean="0">
                <a:latin typeface="Times New Roman" pitchFamily="18" charset="0"/>
                <a:cs typeface="Times New Roman" pitchFamily="18" charset="0"/>
              </a:rPr>
              <a:t>le plan de recherche </a:t>
            </a:r>
            <a:r>
              <a:rPr lang="fr-FR" dirty="0" smtClean="0">
                <a:latin typeface="Times New Roman" pitchFamily="18" charset="0"/>
                <a:cs typeface="Times New Roman" pitchFamily="18" charset="0"/>
              </a:rPr>
              <a:t>et </a:t>
            </a:r>
            <a:r>
              <a:rPr lang="fr-FR" b="1" dirty="0" smtClean="0">
                <a:latin typeface="Times New Roman" pitchFamily="18" charset="0"/>
                <a:cs typeface="Times New Roman" pitchFamily="18" charset="0"/>
              </a:rPr>
              <a:t>la méthodologie </a:t>
            </a:r>
            <a:r>
              <a:rPr lang="fr-FR" dirty="0" smtClean="0">
                <a:latin typeface="Times New Roman" pitchFamily="18" charset="0"/>
                <a:cs typeface="Times New Roman" pitchFamily="18" charset="0"/>
              </a:rPr>
              <a:t>sont </a:t>
            </a:r>
            <a:r>
              <a:rPr lang="fr-FR" b="1" dirty="0" smtClean="0">
                <a:latin typeface="Times New Roman" pitchFamily="18" charset="0"/>
                <a:cs typeface="Times New Roman" pitchFamily="18" charset="0"/>
              </a:rPr>
              <a:t>propres au chercheur</a:t>
            </a:r>
            <a:r>
              <a:rPr lang="fr-FR" dirty="0" smtClean="0">
                <a:latin typeface="Times New Roman" pitchFamily="18" charset="0"/>
                <a:cs typeface="Times New Roman" pitchFamily="18" charset="0"/>
              </a:rPr>
              <a:t>. Une recherche comprend,  sa méthode, ses procédures et ses moyens pratiques, son objectif, ses hypothèses de travail, ses résultats. </a:t>
            </a:r>
          </a:p>
          <a:p>
            <a:pPr algn="just"/>
            <a:r>
              <a:rPr lang="fr-FR" dirty="0" smtClean="0">
                <a:latin typeface="Times New Roman" pitchFamily="18" charset="0"/>
                <a:cs typeface="Times New Roman" pitchFamily="18" charset="0"/>
              </a:rPr>
              <a:t>C’est pourquoi </a:t>
            </a:r>
            <a:r>
              <a:rPr lang="fr-FR" b="1" dirty="0" smtClean="0">
                <a:latin typeface="Times New Roman" pitchFamily="18" charset="0"/>
                <a:cs typeface="Times New Roman" pitchFamily="18" charset="0"/>
              </a:rPr>
              <a:t>l’originalité doit s’appuyer d’abord sur une très bonne connaissance de la littérature existante. </a:t>
            </a:r>
            <a:r>
              <a:rPr lang="fr-FR" dirty="0" smtClean="0">
                <a:latin typeface="Times New Roman" pitchFamily="18" charset="0"/>
                <a:cs typeface="Times New Roman" pitchFamily="18" charset="0"/>
              </a:rPr>
              <a:t>Comment faire une contribution originale si nous ne connaissons pas l’état des connaissances actuelles à travers la littérature existante ? </a:t>
            </a:r>
          </a:p>
          <a:p>
            <a:endParaRPr lang="fr-FR" dirty="0"/>
          </a:p>
        </p:txBody>
      </p:sp>
      <p:sp>
        <p:nvSpPr>
          <p:cNvPr id="4" name="ZoneTexte 3"/>
          <p:cNvSpPr txBox="1"/>
          <p:nvPr/>
        </p:nvSpPr>
        <p:spPr>
          <a:xfrm>
            <a:off x="179512" y="1124744"/>
            <a:ext cx="2214578" cy="461665"/>
          </a:xfrm>
          <a:prstGeom prst="rect">
            <a:avLst/>
          </a:prstGeom>
          <a:noFill/>
        </p:spPr>
        <p:txBody>
          <a:bodyPr wrap="square" rtlCol="0">
            <a:spAutoFit/>
          </a:bodyPr>
          <a:lstStyle/>
          <a:p>
            <a:r>
              <a:rPr lang="fr-FR" sz="2400" b="1" dirty="0" smtClean="0">
                <a:latin typeface="Times New Roman" pitchFamily="18" charset="0"/>
                <a:cs typeface="Times New Roman" pitchFamily="18" charset="0"/>
              </a:rPr>
              <a:t>Originalité </a:t>
            </a:r>
            <a:endParaRPr lang="fr-FR" b="1" dirty="0">
              <a:latin typeface="Times New Roman" pitchFamily="18" charset="0"/>
              <a:cs typeface="Times New Roman" pitchFamily="18" charset="0"/>
            </a:endParaRPr>
          </a:p>
        </p:txBody>
      </p:sp>
    </p:spTree>
    <p:extLst>
      <p:ext uri="{BB962C8B-B14F-4D97-AF65-F5344CB8AC3E}">
        <p14:creationId xmlns:p14="http://schemas.microsoft.com/office/powerpoint/2010/main" val="4080297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214290"/>
            <a:ext cx="9144000" cy="3985706"/>
          </a:xfrm>
          <a:prstGeom prst="rect">
            <a:avLst/>
          </a:prstGeom>
        </p:spPr>
        <p:txBody>
          <a:bodyPr wrap="square">
            <a:spAutoFit/>
          </a:bodyPr>
          <a:lstStyle/>
          <a:p>
            <a:pPr lvl="0" algn="just">
              <a:buFont typeface="Arial" pitchFamily="34" charset="0"/>
              <a:buChar char="•"/>
            </a:pPr>
            <a:r>
              <a:rPr lang="fr-FR" sz="2300" u="sng" dirty="0" smtClean="0">
                <a:latin typeface="Times New Roman" pitchFamily="18" charset="0"/>
                <a:cs typeface="Times New Roman" pitchFamily="18" charset="0"/>
              </a:rPr>
              <a:t> Citer directement : </a:t>
            </a:r>
            <a:r>
              <a:rPr lang="fr-FR" sz="2300" dirty="0" smtClean="0">
                <a:latin typeface="Times New Roman" pitchFamily="18" charset="0"/>
                <a:cs typeface="Times New Roman" pitchFamily="18" charset="0"/>
              </a:rPr>
              <a:t>les propos rapportés ne subissent aucun changement. Ils sont placés entre guillemets et introduits à l’aide de verbes introductifs tels que : dire, penser, rapporter, avancer, définir, estimer, souligner, montrer, noter, expliquer, constater, remarquer, inciter, etc.</a:t>
            </a:r>
          </a:p>
          <a:p>
            <a:pPr algn="just"/>
            <a:r>
              <a:rPr lang="fr-FR" sz="2300" b="1" u="sng" dirty="0" smtClean="0">
                <a:latin typeface="Times New Roman" pitchFamily="18" charset="0"/>
                <a:cs typeface="Times New Roman" pitchFamily="18" charset="0"/>
              </a:rPr>
              <a:t>Exemple :</a:t>
            </a:r>
            <a:r>
              <a:rPr lang="fr-FR" sz="2300" dirty="0" smtClean="0">
                <a:latin typeface="Times New Roman" pitchFamily="18" charset="0"/>
                <a:cs typeface="Times New Roman" pitchFamily="18" charset="0"/>
              </a:rPr>
              <a:t> concernant la place de la problématique, </a:t>
            </a:r>
            <a:r>
              <a:rPr lang="fr-FR" sz="2300" dirty="0" err="1" smtClean="0">
                <a:latin typeface="Times New Roman" pitchFamily="18" charset="0"/>
                <a:cs typeface="Times New Roman" pitchFamily="18" charset="0"/>
              </a:rPr>
              <a:t>Guidère</a:t>
            </a:r>
            <a:r>
              <a:rPr lang="fr-FR" sz="2300" dirty="0" smtClean="0">
                <a:latin typeface="Times New Roman" pitchFamily="18" charset="0"/>
                <a:cs typeface="Times New Roman" pitchFamily="18" charset="0"/>
              </a:rPr>
              <a:t> dit : « elle doit apparaitre clairement dans l’introduction du travail » (M. </a:t>
            </a:r>
            <a:r>
              <a:rPr lang="fr-FR" sz="2300" dirty="0" err="1" smtClean="0">
                <a:latin typeface="Times New Roman" pitchFamily="18" charset="0"/>
                <a:cs typeface="Times New Roman" pitchFamily="18" charset="0"/>
              </a:rPr>
              <a:t>Guidère</a:t>
            </a:r>
            <a:r>
              <a:rPr lang="fr-FR" sz="2300" dirty="0" smtClean="0">
                <a:latin typeface="Times New Roman" pitchFamily="18" charset="0"/>
                <a:cs typeface="Times New Roman" pitchFamily="18" charset="0"/>
              </a:rPr>
              <a:t> : 19).</a:t>
            </a:r>
          </a:p>
          <a:p>
            <a:pPr algn="just"/>
            <a:r>
              <a:rPr lang="fr-FR" sz="2300" dirty="0" smtClean="0">
                <a:latin typeface="Times New Roman" pitchFamily="18" charset="0"/>
                <a:cs typeface="Times New Roman" pitchFamily="18" charset="0"/>
              </a:rPr>
              <a:t>Les propos peuvent également être introduits naturellement comme s’il s’agissait du discours du chercheur.</a:t>
            </a:r>
          </a:p>
          <a:p>
            <a:pPr algn="just"/>
            <a:r>
              <a:rPr lang="fr-FR" sz="2300" b="1" dirty="0" smtClean="0">
                <a:latin typeface="Times New Roman" pitchFamily="18" charset="0"/>
                <a:cs typeface="Times New Roman" pitchFamily="18" charset="0"/>
              </a:rPr>
              <a:t>Exemple</a:t>
            </a:r>
            <a:r>
              <a:rPr lang="fr-FR" sz="2300" dirty="0" smtClean="0">
                <a:latin typeface="Times New Roman" pitchFamily="18" charset="0"/>
                <a:cs typeface="Times New Roman" pitchFamily="18" charset="0"/>
              </a:rPr>
              <a:t> : contrairement à ce que font beaucoup de chercheurs, la problématique « doit apparaitre clairement dans l’introduction du travail (M. </a:t>
            </a:r>
            <a:r>
              <a:rPr lang="fr-FR" sz="2300" dirty="0" err="1" smtClean="0">
                <a:latin typeface="Times New Roman" pitchFamily="18" charset="0"/>
                <a:cs typeface="Times New Roman" pitchFamily="18" charset="0"/>
              </a:rPr>
              <a:t>Guidère</a:t>
            </a:r>
            <a:r>
              <a:rPr lang="fr-FR" sz="2300" dirty="0" smtClean="0">
                <a:latin typeface="Times New Roman" pitchFamily="18" charset="0"/>
                <a:cs typeface="Times New Roman" pitchFamily="18" charset="0"/>
              </a:rPr>
              <a:t> : 19).</a:t>
            </a:r>
          </a:p>
        </p:txBody>
      </p:sp>
      <p:sp>
        <p:nvSpPr>
          <p:cNvPr id="6" name="Rectangle 5"/>
          <p:cNvSpPr/>
          <p:nvPr/>
        </p:nvSpPr>
        <p:spPr>
          <a:xfrm>
            <a:off x="0" y="4500570"/>
            <a:ext cx="9144000" cy="1200329"/>
          </a:xfrm>
          <a:prstGeom prst="rect">
            <a:avLst/>
          </a:prstGeom>
        </p:spPr>
        <p:txBody>
          <a:bodyPr wrap="square">
            <a:spAutoFit/>
          </a:bodyPr>
          <a:lstStyle/>
          <a:p>
            <a:pPr lvl="0" algn="just">
              <a:buFont typeface="Arial" pitchFamily="34" charset="0"/>
              <a:buChar char="•"/>
            </a:pPr>
            <a:r>
              <a:rPr lang="fr-FR" sz="2400" u="sng" dirty="0" smtClean="0">
                <a:latin typeface="Times New Roman" pitchFamily="18" charset="0"/>
                <a:cs typeface="Times New Roman" pitchFamily="18" charset="0"/>
              </a:rPr>
              <a:t> Citer en résumant : </a:t>
            </a:r>
            <a:r>
              <a:rPr lang="fr-FR" sz="2400" dirty="0" smtClean="0">
                <a:latin typeface="Times New Roman" pitchFamily="18" charset="0"/>
                <a:cs typeface="Times New Roman" pitchFamily="18" charset="0"/>
              </a:rPr>
              <a:t>il s’agit d’une reformulation d’un discours de spécialiste. C'est-à-dire, traduire les mêmes idées et les exprimer dans un </a:t>
            </a:r>
            <a:r>
              <a:rPr lang="fr-FR" sz="2400" b="1" dirty="0" smtClean="0">
                <a:latin typeface="Times New Roman" pitchFamily="18" charset="0"/>
                <a:cs typeface="Times New Roman" pitchFamily="18" charset="0"/>
              </a:rPr>
              <a:t>style personnel  </a:t>
            </a:r>
            <a:endParaRPr lang="fr-FR" sz="24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13046906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2714612" y="0"/>
            <a:ext cx="3573607" cy="40011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1222375" algn="l"/>
              </a:tabLst>
            </a:pPr>
            <a:r>
              <a:rPr kumimoji="0" lang="fr-FR" sz="2000" b="1"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Quelques consignes à respecter</a:t>
            </a:r>
            <a:endParaRPr kumimoji="0" lang="fr-FR" sz="28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5" name="Rectangle 4"/>
          <p:cNvSpPr/>
          <p:nvPr/>
        </p:nvSpPr>
        <p:spPr>
          <a:xfrm>
            <a:off x="0" y="500042"/>
            <a:ext cx="9144000" cy="6186309"/>
          </a:xfrm>
          <a:prstGeom prst="rect">
            <a:avLst/>
          </a:prstGeom>
        </p:spPr>
        <p:txBody>
          <a:bodyPr wrap="square">
            <a:spAutoFit/>
          </a:bodyPr>
          <a:lstStyle/>
          <a:p>
            <a:pPr lvl="0">
              <a:buFont typeface="Wingdings" pitchFamily="2" charset="2"/>
              <a:buChar char="ü"/>
            </a:pPr>
            <a:r>
              <a:rPr lang="fr-FR" dirty="0" smtClean="0">
                <a:latin typeface="Times New Roman" pitchFamily="18" charset="0"/>
                <a:cs typeface="Times New Roman" pitchFamily="18" charset="0"/>
              </a:rPr>
              <a:t> Eviter de truffer le texte de citations, il y a toujours un juste milieu.</a:t>
            </a:r>
          </a:p>
          <a:p>
            <a:pPr lvl="0"/>
            <a:endParaRPr lang="fr-FR" dirty="0" smtClean="0">
              <a:latin typeface="Times New Roman" pitchFamily="18" charset="0"/>
              <a:cs typeface="Times New Roman" pitchFamily="18" charset="0"/>
            </a:endParaRPr>
          </a:p>
          <a:p>
            <a:pPr lvl="0">
              <a:buFont typeface="Wingdings" pitchFamily="2" charset="2"/>
              <a:buChar char="ü"/>
            </a:pPr>
            <a:r>
              <a:rPr lang="fr-FR" dirty="0" smtClean="0">
                <a:latin typeface="Times New Roman" pitchFamily="18" charset="0"/>
                <a:cs typeface="Times New Roman" pitchFamily="18" charset="0"/>
              </a:rPr>
              <a:t> Eviter les citations trop longues. Généralement, elles ne doivent pas dépasser 5-7 lignes.</a:t>
            </a:r>
          </a:p>
          <a:p>
            <a:pPr lvl="0">
              <a:buNone/>
            </a:pPr>
            <a:endParaRPr lang="fr-FR" dirty="0" smtClean="0">
              <a:latin typeface="Times New Roman" pitchFamily="18" charset="0"/>
              <a:cs typeface="Times New Roman" pitchFamily="18" charset="0"/>
            </a:endParaRPr>
          </a:p>
          <a:p>
            <a:pPr lvl="0">
              <a:buFont typeface="Wingdings" pitchFamily="2" charset="2"/>
              <a:buChar char="ü"/>
            </a:pPr>
            <a:r>
              <a:rPr lang="fr-FR" dirty="0" smtClean="0">
                <a:latin typeface="Times New Roman" pitchFamily="18" charset="0"/>
                <a:cs typeface="Times New Roman" pitchFamily="18" charset="0"/>
              </a:rPr>
              <a:t> Eviter d’insérer des citations pour appuyer des vérités générales ou des choses communes de tous. A ce sujet, Michel Beaud souligne : </a:t>
            </a:r>
            <a:r>
              <a:rPr lang="fr-FR" i="1" dirty="0" smtClean="0">
                <a:latin typeface="Times New Roman" pitchFamily="18" charset="0"/>
                <a:cs typeface="Times New Roman" pitchFamily="18" charset="0"/>
              </a:rPr>
              <a:t>«  il est inutile de citer tel ou tel auteur pour avancer une banalité »</a:t>
            </a:r>
            <a:r>
              <a:rPr lang="fr-FR" dirty="0" smtClean="0">
                <a:latin typeface="Times New Roman" pitchFamily="18" charset="0"/>
                <a:cs typeface="Times New Roman" pitchFamily="18" charset="0"/>
              </a:rPr>
              <a:t> (M. Beaud : 93)</a:t>
            </a:r>
          </a:p>
          <a:p>
            <a:pPr lvl="0">
              <a:buNone/>
            </a:pPr>
            <a:endParaRPr lang="fr-FR" dirty="0" smtClean="0">
              <a:latin typeface="Times New Roman" pitchFamily="18" charset="0"/>
              <a:cs typeface="Times New Roman" pitchFamily="18" charset="0"/>
            </a:endParaRPr>
          </a:p>
          <a:p>
            <a:pPr lvl="0">
              <a:buFont typeface="Wingdings" pitchFamily="2" charset="2"/>
              <a:buChar char="ü"/>
            </a:pPr>
            <a:r>
              <a:rPr lang="fr-FR" dirty="0" smtClean="0">
                <a:latin typeface="Times New Roman" pitchFamily="18" charset="0"/>
                <a:cs typeface="Times New Roman" pitchFamily="18" charset="0"/>
              </a:rPr>
              <a:t> Par honnêteté intellectuelle, toute citation (courte ou longue, directe ou indirecte) doit être accompagnée de la référence exacte</a:t>
            </a:r>
          </a:p>
          <a:p>
            <a:pPr lvl="0">
              <a:buNone/>
            </a:pPr>
            <a:endParaRPr lang="fr-FR" dirty="0" smtClean="0">
              <a:latin typeface="Times New Roman" pitchFamily="18" charset="0"/>
              <a:cs typeface="Times New Roman" pitchFamily="18" charset="0"/>
            </a:endParaRPr>
          </a:p>
          <a:p>
            <a:pPr lvl="0">
              <a:buFont typeface="Wingdings" pitchFamily="2" charset="2"/>
              <a:buChar char="ü"/>
            </a:pPr>
            <a:r>
              <a:rPr lang="fr-FR" dirty="0" smtClean="0">
                <a:latin typeface="Times New Roman" pitchFamily="18" charset="0"/>
                <a:cs typeface="Times New Roman" pitchFamily="18" charset="0"/>
              </a:rPr>
              <a:t> Lorsqu’on tronque une citation, il faut le signaler par des points de suspension mis entre parenthèses (…) ou entre crochets […] .</a:t>
            </a:r>
          </a:p>
          <a:p>
            <a:pPr lvl="0">
              <a:buNone/>
            </a:pPr>
            <a:endParaRPr lang="fr-FR" dirty="0" smtClean="0">
              <a:latin typeface="Times New Roman" pitchFamily="18" charset="0"/>
              <a:cs typeface="Times New Roman" pitchFamily="18" charset="0"/>
            </a:endParaRPr>
          </a:p>
          <a:p>
            <a:pPr lvl="0">
              <a:buFont typeface="Wingdings" pitchFamily="2" charset="2"/>
              <a:buChar char="ü"/>
            </a:pPr>
            <a:r>
              <a:rPr lang="fr-FR" dirty="0" smtClean="0">
                <a:latin typeface="Times New Roman" pitchFamily="18" charset="0"/>
                <a:cs typeface="Times New Roman" pitchFamily="18" charset="0"/>
              </a:rPr>
              <a:t> Une citation ne doit servir qu’une seule fois dans l’ensemble du travail.</a:t>
            </a:r>
          </a:p>
          <a:p>
            <a:pPr lvl="0"/>
            <a:endParaRPr lang="fr-FR" dirty="0" smtClean="0">
              <a:latin typeface="Times New Roman" pitchFamily="18" charset="0"/>
              <a:cs typeface="Times New Roman" pitchFamily="18" charset="0"/>
            </a:endParaRPr>
          </a:p>
          <a:p>
            <a:pPr lvl="0">
              <a:buFont typeface="Wingdings" pitchFamily="2" charset="2"/>
              <a:buChar char="ü"/>
            </a:pPr>
            <a:r>
              <a:rPr lang="fr-FR" dirty="0" smtClean="0">
                <a:latin typeface="Times New Roman" pitchFamily="18" charset="0"/>
                <a:cs typeface="Times New Roman" pitchFamily="18" charset="0"/>
              </a:rPr>
              <a:t> Eviter d’enchainer successivement deux ou plusieurs citations. Il faut les séparer par des commentaires plus ou moins longs.</a:t>
            </a:r>
          </a:p>
          <a:p>
            <a:pPr lvl="0"/>
            <a:endParaRPr lang="fr-FR" dirty="0" smtClean="0">
              <a:latin typeface="Times New Roman" pitchFamily="18" charset="0"/>
              <a:cs typeface="Times New Roman" pitchFamily="18" charset="0"/>
            </a:endParaRPr>
          </a:p>
          <a:p>
            <a:pPr lvl="0">
              <a:buFont typeface="Wingdings" pitchFamily="2" charset="2"/>
              <a:buChar char="ü"/>
            </a:pPr>
            <a:r>
              <a:rPr lang="fr-FR" dirty="0" smtClean="0">
                <a:latin typeface="Times New Roman" pitchFamily="18" charset="0"/>
                <a:cs typeface="Times New Roman" pitchFamily="18" charset="0"/>
              </a:rPr>
              <a:t> Pour leur représentation dans le texte, les citations directes sont écrites en </a:t>
            </a:r>
            <a:r>
              <a:rPr lang="fr-FR" b="1" i="1" dirty="0" smtClean="0">
                <a:latin typeface="Times New Roman" pitchFamily="18" charset="0"/>
                <a:cs typeface="Times New Roman" pitchFamily="18" charset="0"/>
              </a:rPr>
              <a:t>Italique</a:t>
            </a:r>
            <a:r>
              <a:rPr lang="fr-FR" dirty="0" smtClean="0">
                <a:latin typeface="Times New Roman" pitchFamily="18" charset="0"/>
                <a:cs typeface="Times New Roman" pitchFamily="18" charset="0"/>
              </a:rPr>
              <a:t>. Certains spécialistes recommandent d’utiliser des caractères réduits (POLICE 10) et de les présenter en retrait par rapport au paragraphe du texte avec une </a:t>
            </a:r>
            <a:r>
              <a:rPr lang="fr-FR" b="1" dirty="0" smtClean="0">
                <a:latin typeface="Times New Roman" pitchFamily="18" charset="0"/>
                <a:cs typeface="Times New Roman" pitchFamily="18" charset="0"/>
              </a:rPr>
              <a:t>interligne</a:t>
            </a:r>
            <a:r>
              <a:rPr lang="fr-FR" dirty="0" smtClean="0">
                <a:latin typeface="Times New Roman" pitchFamily="18" charset="0"/>
                <a:cs typeface="Times New Roman" pitchFamily="18" charset="0"/>
              </a:rPr>
              <a:t> simple (1.0)</a:t>
            </a:r>
            <a:endParaRPr lang="fr-FR" dirty="0">
              <a:latin typeface="Times New Roman" pitchFamily="18" charset="0"/>
              <a:cs typeface="Times New Roman" pitchFamily="18" charset="0"/>
            </a:endParaRPr>
          </a:p>
        </p:txBody>
      </p:sp>
    </p:spTree>
    <p:extLst>
      <p:ext uri="{BB962C8B-B14F-4D97-AF65-F5344CB8AC3E}">
        <p14:creationId xmlns:p14="http://schemas.microsoft.com/office/powerpoint/2010/main" val="173398971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ChangeArrowheads="1"/>
          </p:cNvSpPr>
          <p:nvPr/>
        </p:nvSpPr>
        <p:spPr bwMode="auto">
          <a:xfrm>
            <a:off x="2357422" y="0"/>
            <a:ext cx="4206601"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457200" marR="0" lvl="1" indent="0" algn="ctr" defTabSz="914400" rtl="0" eaLnBrk="1" fontAlgn="base" latinLnBrk="0" hangingPunct="1">
              <a:lnSpc>
                <a:spcPct val="100000"/>
              </a:lnSpc>
              <a:spcBef>
                <a:spcPct val="0"/>
              </a:spcBef>
              <a:spcAft>
                <a:spcPct val="0"/>
              </a:spcAft>
              <a:buClrTx/>
              <a:buSzTx/>
              <a:buFontTx/>
              <a:buAutoNum type="arabicPeriod"/>
              <a:tabLst>
                <a:tab pos="1222375" algn="l"/>
              </a:tabLst>
            </a:pPr>
            <a:r>
              <a:rPr kumimoji="0" lang="fr-F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Les notes de bas page</a:t>
            </a:r>
            <a:endParaRPr kumimoji="0" lang="fr-FR"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4" name="Rectangle 3"/>
          <p:cNvSpPr/>
          <p:nvPr/>
        </p:nvSpPr>
        <p:spPr>
          <a:xfrm>
            <a:off x="0" y="612844"/>
            <a:ext cx="9144000" cy="6278642"/>
          </a:xfrm>
          <a:prstGeom prst="rect">
            <a:avLst/>
          </a:prstGeom>
        </p:spPr>
        <p:txBody>
          <a:bodyPr wrap="square">
            <a:spAutoFit/>
          </a:bodyPr>
          <a:lstStyle/>
          <a:p>
            <a:pPr algn="just">
              <a:buFont typeface="Arial" pitchFamily="34" charset="0"/>
              <a:buChar char="•"/>
            </a:pPr>
            <a:r>
              <a:rPr lang="fr-FR" sz="2400" dirty="0" smtClean="0">
                <a:latin typeface="Times New Roman" pitchFamily="18" charset="0"/>
                <a:cs typeface="Times New Roman" pitchFamily="18" charset="0"/>
              </a:rPr>
              <a:t> Ils sont des informations supplémentaires à son lecteur sous une forme de notes </a:t>
            </a:r>
            <a:r>
              <a:rPr lang="fr-FR" sz="2400" dirty="0" err="1" smtClean="0">
                <a:latin typeface="Times New Roman" pitchFamily="18" charset="0"/>
                <a:cs typeface="Times New Roman" pitchFamily="18" charset="0"/>
              </a:rPr>
              <a:t>infrapaginales</a:t>
            </a:r>
            <a:r>
              <a:rPr lang="fr-FR" sz="2400" dirty="0" smtClean="0">
                <a:latin typeface="Times New Roman" pitchFamily="18" charset="0"/>
                <a:cs typeface="Times New Roman" pitchFamily="18" charset="0"/>
              </a:rPr>
              <a:t> (remarques, explications, traduire un passage, apporter une précision, donner une information complémentaire sur un travail, un ouvrage, un concept, une notion, etc.). </a:t>
            </a:r>
          </a:p>
          <a:p>
            <a:pPr algn="just"/>
            <a:endParaRPr lang="fr-FR" sz="2400" dirty="0" smtClean="0">
              <a:latin typeface="Times New Roman" pitchFamily="18" charset="0"/>
              <a:cs typeface="Times New Roman" pitchFamily="18" charset="0"/>
            </a:endParaRPr>
          </a:p>
          <a:p>
            <a:pPr algn="just">
              <a:buFont typeface="Arial" pitchFamily="34" charset="0"/>
              <a:buChar char="•"/>
            </a:pPr>
            <a:r>
              <a:rPr lang="fr-FR" sz="2400" dirty="0" smtClean="0">
                <a:latin typeface="Times New Roman" pitchFamily="18" charset="0"/>
                <a:cs typeface="Times New Roman" pitchFamily="18" charset="0"/>
              </a:rPr>
              <a:t> Pour les signaler dans le corps du texte, on utilise un </a:t>
            </a:r>
            <a:r>
              <a:rPr lang="fr-FR" sz="2400" b="1" dirty="0" smtClean="0">
                <a:latin typeface="Times New Roman" pitchFamily="18" charset="0"/>
                <a:cs typeface="Times New Roman" pitchFamily="18" charset="0"/>
              </a:rPr>
              <a:t>astérisque</a:t>
            </a:r>
            <a:r>
              <a:rPr lang="fr-FR" sz="2400" dirty="0" smtClean="0">
                <a:latin typeface="Times New Roman" pitchFamily="18" charset="0"/>
                <a:cs typeface="Times New Roman" pitchFamily="18" charset="0"/>
              </a:rPr>
              <a:t> (*) ou un numéro qu’on le place à la place voulue et le reprend en bas de page pour introduire la note dont il s’agit. </a:t>
            </a:r>
          </a:p>
          <a:p>
            <a:pPr algn="just"/>
            <a:endParaRPr lang="fr-FR" sz="2400" dirty="0" smtClean="0">
              <a:latin typeface="Times New Roman" pitchFamily="18" charset="0"/>
              <a:cs typeface="Times New Roman" pitchFamily="18" charset="0"/>
            </a:endParaRPr>
          </a:p>
          <a:p>
            <a:pPr algn="just">
              <a:buFont typeface="Arial" pitchFamily="34" charset="0"/>
              <a:buChar char="•"/>
            </a:pPr>
            <a:r>
              <a:rPr lang="fr-FR" sz="2400" dirty="0" smtClean="0">
                <a:latin typeface="Times New Roman" pitchFamily="18" charset="0"/>
                <a:cs typeface="Times New Roman" pitchFamily="18" charset="0"/>
              </a:rPr>
              <a:t>Lorsque le chercheur choisit d’utiliser des numéros, il peut le faire par page, chapitre, partie ou en numérotation continue pour l’ensemble du mémoire.</a:t>
            </a:r>
          </a:p>
          <a:p>
            <a:pPr algn="just"/>
            <a:endParaRPr lang="fr-FR" sz="2400" dirty="0" smtClean="0">
              <a:latin typeface="Times New Roman" pitchFamily="18" charset="0"/>
              <a:cs typeface="Times New Roman" pitchFamily="18" charset="0"/>
            </a:endParaRPr>
          </a:p>
          <a:p>
            <a:pPr algn="just">
              <a:buFont typeface="Arial" pitchFamily="34" charset="0"/>
              <a:buChar char="•"/>
            </a:pPr>
            <a:r>
              <a:rPr lang="fr-FR" sz="2400" dirty="0">
                <a:latin typeface="Times New Roman" pitchFamily="18" charset="0"/>
                <a:cs typeface="Times New Roman" pitchFamily="18" charset="0"/>
              </a:rPr>
              <a:t> </a:t>
            </a:r>
            <a:r>
              <a:rPr lang="fr-FR" sz="2400" dirty="0" smtClean="0">
                <a:latin typeface="Times New Roman" pitchFamily="18" charset="0"/>
                <a:cs typeface="Times New Roman" pitchFamily="18" charset="0"/>
              </a:rPr>
              <a:t>Le bas de page est séparé du le corps du texte par une demi-ligne à partir du coté gauche de la feuille.</a:t>
            </a:r>
          </a:p>
          <a:p>
            <a:pPr lvl="0" algn="just">
              <a:buFont typeface="Arial" pitchFamily="34" charset="0"/>
              <a:buChar char="•"/>
            </a:pPr>
            <a:r>
              <a:rPr lang="fr-FR" sz="2400" dirty="0" smtClean="0">
                <a:latin typeface="Times New Roman" pitchFamily="18" charset="0"/>
                <a:cs typeface="Times New Roman" pitchFamily="18" charset="0"/>
              </a:rPr>
              <a:t> Les notes sont écrites en petits caractères (police08)</a:t>
            </a:r>
          </a:p>
          <a:p>
            <a:pPr>
              <a:buNone/>
            </a:pPr>
            <a:endParaRPr lang="fr-FR" dirty="0"/>
          </a:p>
        </p:txBody>
      </p:sp>
    </p:spTree>
    <p:extLst>
      <p:ext uri="{BB962C8B-B14F-4D97-AF65-F5344CB8AC3E}">
        <p14:creationId xmlns:p14="http://schemas.microsoft.com/office/powerpoint/2010/main" val="205419112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nvSpPr>
        <p:spPr bwMode="auto">
          <a:xfrm>
            <a:off x="3000364" y="0"/>
            <a:ext cx="2944012" cy="58477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457200" marR="0" lvl="1" indent="0" algn="ctr" defTabSz="914400" rtl="0" eaLnBrk="1" fontAlgn="base" latinLnBrk="0" hangingPunct="1">
              <a:lnSpc>
                <a:spcPct val="100000"/>
              </a:lnSpc>
              <a:spcBef>
                <a:spcPct val="0"/>
              </a:spcBef>
              <a:spcAft>
                <a:spcPct val="0"/>
              </a:spcAft>
              <a:buClrTx/>
              <a:buSzTx/>
              <a:buFontTx/>
              <a:buAutoNum type="arabicPeriod"/>
              <a:tabLst>
                <a:tab pos="1222375" algn="l"/>
              </a:tabLst>
            </a:pPr>
            <a:r>
              <a:rPr kumimoji="0" lang="fr-FR" sz="3200" b="1"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Les renvois</a:t>
            </a:r>
            <a:endParaRPr kumimoji="0" lang="fr-FR" sz="40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Rectangle 3"/>
          <p:cNvSpPr/>
          <p:nvPr/>
        </p:nvSpPr>
        <p:spPr>
          <a:xfrm>
            <a:off x="0" y="556795"/>
            <a:ext cx="9144000" cy="2800767"/>
          </a:xfrm>
          <a:prstGeom prst="rect">
            <a:avLst/>
          </a:prstGeom>
        </p:spPr>
        <p:txBody>
          <a:bodyPr wrap="square">
            <a:spAutoFit/>
          </a:bodyPr>
          <a:lstStyle/>
          <a:p>
            <a:pPr algn="just">
              <a:buNone/>
            </a:pPr>
            <a:r>
              <a:rPr lang="fr-FR" sz="2200" dirty="0" smtClean="0">
                <a:latin typeface="Times New Roman" pitchFamily="18" charset="0"/>
                <a:cs typeface="Times New Roman" pitchFamily="18" charset="0"/>
              </a:rPr>
              <a:t>A chaque fois que le chercheur cite un travail ; un ouvrage ou un article, il est tenu de donner une source suffisante et exacte dans laquelle il puise les informations données. Pour renvoyer à tel ou tel auteur, il existe plusieurs façons de le faire. Nous nous limitons à deux principale techniques qui sont les plus adoptées actuellement dans le milieu culturel: </a:t>
            </a:r>
          </a:p>
          <a:p>
            <a:pPr lvl="0" algn="just"/>
            <a:r>
              <a:rPr lang="fr-FR" sz="2200" dirty="0" smtClean="0">
                <a:latin typeface="Times New Roman" pitchFamily="18" charset="0"/>
                <a:cs typeface="Times New Roman" pitchFamily="18" charset="0"/>
              </a:rPr>
              <a:t>Dans le corps du texte : (entre parenthèses).</a:t>
            </a:r>
          </a:p>
          <a:p>
            <a:pPr lvl="0" algn="just"/>
            <a:r>
              <a:rPr lang="fr-FR" sz="2200" dirty="0" smtClean="0">
                <a:latin typeface="Times New Roman" pitchFamily="18" charset="0"/>
                <a:cs typeface="Times New Roman" pitchFamily="18" charset="0"/>
              </a:rPr>
              <a:t>En bas de page : (sous forme de notes)</a:t>
            </a:r>
          </a:p>
          <a:p>
            <a:pPr algn="just"/>
            <a:r>
              <a:rPr lang="fr-FR" sz="2200" dirty="0" smtClean="0">
                <a:latin typeface="Times New Roman" pitchFamily="18" charset="0"/>
                <a:cs typeface="Times New Roman" pitchFamily="18" charset="0"/>
              </a:rPr>
              <a:t>La première est la plus facile et la plus pratiquées actuellement.</a:t>
            </a:r>
          </a:p>
        </p:txBody>
      </p:sp>
      <p:sp>
        <p:nvSpPr>
          <p:cNvPr id="5" name="Rectangle 4"/>
          <p:cNvSpPr/>
          <p:nvPr/>
        </p:nvSpPr>
        <p:spPr>
          <a:xfrm>
            <a:off x="0" y="3523025"/>
            <a:ext cx="9144000" cy="3816429"/>
          </a:xfrm>
          <a:prstGeom prst="rect">
            <a:avLst/>
          </a:prstGeom>
        </p:spPr>
        <p:txBody>
          <a:bodyPr wrap="square">
            <a:spAutoFit/>
          </a:bodyPr>
          <a:lstStyle/>
          <a:p>
            <a:pPr lvl="2" algn="just"/>
            <a:r>
              <a:rPr lang="fr-FR" sz="2200" b="1" i="1" u="sng" dirty="0" smtClean="0">
                <a:latin typeface="Times New Roman" pitchFamily="18" charset="0"/>
                <a:cs typeface="Times New Roman" pitchFamily="18" charset="0"/>
              </a:rPr>
              <a:t>A. Les renvois dans le corps du texte</a:t>
            </a:r>
            <a:endParaRPr lang="fr-FR" sz="2200" dirty="0" smtClean="0">
              <a:latin typeface="Times New Roman" pitchFamily="18" charset="0"/>
              <a:cs typeface="Times New Roman" pitchFamily="18" charset="0"/>
            </a:endParaRPr>
          </a:p>
          <a:p>
            <a:pPr algn="just">
              <a:buFont typeface="Wingdings" pitchFamily="2" charset="2"/>
              <a:buChar char="§"/>
            </a:pPr>
            <a:r>
              <a:rPr lang="fr-FR" sz="2200" dirty="0" smtClean="0">
                <a:latin typeface="Times New Roman" pitchFamily="18" charset="0"/>
                <a:cs typeface="Times New Roman" pitchFamily="18" charset="0"/>
              </a:rPr>
              <a:t> Cette méthode consiste à indiquer entre parenthèses le nom de l’auteur ; la date de l’ouvrage ou de l’article ; la page de citation. Ex (</a:t>
            </a:r>
            <a:r>
              <a:rPr lang="fr-FR" sz="2200" dirty="0" err="1" smtClean="0">
                <a:latin typeface="Times New Roman" pitchFamily="18" charset="0"/>
                <a:cs typeface="Times New Roman" pitchFamily="18" charset="0"/>
              </a:rPr>
              <a:t>Guidère</a:t>
            </a:r>
            <a:r>
              <a:rPr lang="fr-FR" sz="2200" dirty="0" smtClean="0">
                <a:latin typeface="Times New Roman" pitchFamily="18" charset="0"/>
                <a:cs typeface="Times New Roman" pitchFamily="18" charset="0"/>
              </a:rPr>
              <a:t>, 2004 :40).</a:t>
            </a:r>
          </a:p>
          <a:p>
            <a:pPr algn="just"/>
            <a:endParaRPr lang="fr-FR" sz="2200" dirty="0" smtClean="0">
              <a:latin typeface="Times New Roman" pitchFamily="18" charset="0"/>
              <a:cs typeface="Times New Roman" pitchFamily="18" charset="0"/>
            </a:endParaRPr>
          </a:p>
          <a:p>
            <a:pPr algn="just">
              <a:buFont typeface="Wingdings" pitchFamily="2" charset="2"/>
              <a:buChar char="§"/>
            </a:pPr>
            <a:r>
              <a:rPr lang="fr-FR" sz="2200" dirty="0" smtClean="0">
                <a:latin typeface="Times New Roman" pitchFamily="18" charset="0"/>
                <a:cs typeface="Times New Roman" pitchFamily="18" charset="0"/>
              </a:rPr>
              <a:t> Si le même auteur est cité deux ou trois fois </a:t>
            </a:r>
            <a:r>
              <a:rPr lang="fr-FR" sz="2200" b="1" dirty="0" smtClean="0">
                <a:latin typeface="Times New Roman" pitchFamily="18" charset="0"/>
                <a:cs typeface="Times New Roman" pitchFamily="18" charset="0"/>
              </a:rPr>
              <a:t>successivement</a:t>
            </a:r>
            <a:r>
              <a:rPr lang="fr-FR" sz="2200" dirty="0" smtClean="0">
                <a:latin typeface="Times New Roman" pitchFamily="18" charset="0"/>
                <a:cs typeface="Times New Roman" pitchFamily="18" charset="0"/>
              </a:rPr>
              <a:t>  dans </a:t>
            </a:r>
            <a:r>
              <a:rPr lang="fr-FR" sz="2200" b="1" dirty="0" smtClean="0">
                <a:latin typeface="Times New Roman" pitchFamily="18" charset="0"/>
                <a:cs typeface="Times New Roman" pitchFamily="18" charset="0"/>
              </a:rPr>
              <a:t>la même page </a:t>
            </a:r>
            <a:r>
              <a:rPr lang="fr-FR" sz="2200" dirty="0" smtClean="0">
                <a:latin typeface="Times New Roman" pitchFamily="18" charset="0"/>
                <a:cs typeface="Times New Roman" pitchFamily="18" charset="0"/>
              </a:rPr>
              <a:t>ou </a:t>
            </a:r>
            <a:r>
              <a:rPr lang="fr-FR" sz="2200" b="1" dirty="0" smtClean="0">
                <a:latin typeface="Times New Roman" pitchFamily="18" charset="0"/>
                <a:cs typeface="Times New Roman" pitchFamily="18" charset="0"/>
              </a:rPr>
              <a:t>dans plusieurs pages </a:t>
            </a:r>
            <a:r>
              <a:rPr lang="fr-FR" sz="2200" dirty="0" smtClean="0">
                <a:latin typeface="Times New Roman" pitchFamily="18" charset="0"/>
                <a:cs typeface="Times New Roman" pitchFamily="18" charset="0"/>
              </a:rPr>
              <a:t>dans le mémoire, le chercheur utilise les adverbes latins : « </a:t>
            </a:r>
            <a:r>
              <a:rPr lang="fr-FR" sz="2200" b="1" dirty="0" smtClean="0">
                <a:latin typeface="Times New Roman" pitchFamily="18" charset="0"/>
                <a:cs typeface="Times New Roman" pitchFamily="18" charset="0"/>
              </a:rPr>
              <a:t>ibidem</a:t>
            </a:r>
            <a:r>
              <a:rPr lang="fr-FR" sz="2200" dirty="0" smtClean="0">
                <a:latin typeface="Times New Roman" pitchFamily="18" charset="0"/>
                <a:cs typeface="Times New Roman" pitchFamily="18" charset="0"/>
              </a:rPr>
              <a:t> » qui signifie « ici même » ou bien « le même ouvrage que celui de la page précédente », son abréviation est « </a:t>
            </a:r>
            <a:r>
              <a:rPr lang="fr-FR" sz="2200" b="1" dirty="0" err="1" smtClean="0">
                <a:latin typeface="Times New Roman" pitchFamily="18" charset="0"/>
                <a:cs typeface="Times New Roman" pitchFamily="18" charset="0"/>
              </a:rPr>
              <a:t>Ib</a:t>
            </a:r>
            <a:r>
              <a:rPr lang="fr-FR" sz="2200" dirty="0" smtClean="0">
                <a:latin typeface="Times New Roman" pitchFamily="18" charset="0"/>
                <a:cs typeface="Times New Roman" pitchFamily="18" charset="0"/>
              </a:rPr>
              <a:t> » ou « </a:t>
            </a:r>
            <a:r>
              <a:rPr lang="fr-FR" sz="2200" b="1" dirty="0" err="1" smtClean="0">
                <a:latin typeface="Times New Roman" pitchFamily="18" charset="0"/>
                <a:cs typeface="Times New Roman" pitchFamily="18" charset="0"/>
              </a:rPr>
              <a:t>Ibid</a:t>
            </a:r>
            <a:r>
              <a:rPr lang="fr-FR" sz="2200" dirty="0" smtClean="0">
                <a:latin typeface="Times New Roman" pitchFamily="18" charset="0"/>
                <a:cs typeface="Times New Roman" pitchFamily="18" charset="0"/>
              </a:rPr>
              <a:t> » (note précédente).</a:t>
            </a:r>
          </a:p>
          <a:p>
            <a:pPr algn="just"/>
            <a:endParaRPr lang="fr-FR" sz="2200" dirty="0" smtClean="0">
              <a:latin typeface="Times New Roman" pitchFamily="18" charset="0"/>
              <a:cs typeface="Times New Roman" pitchFamily="18" charset="0"/>
            </a:endParaRPr>
          </a:p>
          <a:p>
            <a:pPr algn="just"/>
            <a:endParaRPr lang="fr-FR" sz="2200" dirty="0">
              <a:latin typeface="Times New Roman" pitchFamily="18" charset="0"/>
              <a:cs typeface="Times New Roman" pitchFamily="18" charset="0"/>
            </a:endParaRPr>
          </a:p>
        </p:txBody>
      </p:sp>
    </p:spTree>
    <p:extLst>
      <p:ext uri="{BB962C8B-B14F-4D97-AF65-F5344CB8AC3E}">
        <p14:creationId xmlns:p14="http://schemas.microsoft.com/office/powerpoint/2010/main" val="136113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3500438"/>
            <a:ext cx="9144000" cy="3046988"/>
          </a:xfrm>
          <a:prstGeom prst="rect">
            <a:avLst/>
          </a:prstGeom>
        </p:spPr>
        <p:txBody>
          <a:bodyPr wrap="square">
            <a:spAutoFit/>
          </a:bodyPr>
          <a:lstStyle/>
          <a:p>
            <a:pPr lvl="2" algn="just"/>
            <a:r>
              <a:rPr lang="fr-FR" sz="2400" b="1" i="1" u="sng" dirty="0" smtClean="0">
                <a:latin typeface="Times New Roman" pitchFamily="18" charset="0"/>
                <a:cs typeface="Times New Roman" pitchFamily="18" charset="0"/>
              </a:rPr>
              <a:t>B. Les renvois en bas de page</a:t>
            </a:r>
            <a:endParaRPr lang="fr-FR" sz="2400" dirty="0" smtClean="0">
              <a:latin typeface="Times New Roman" pitchFamily="18" charset="0"/>
              <a:cs typeface="Times New Roman" pitchFamily="18" charset="0"/>
            </a:endParaRPr>
          </a:p>
          <a:p>
            <a:pPr algn="just">
              <a:buNone/>
            </a:pPr>
            <a:r>
              <a:rPr lang="fr-FR" sz="2400" dirty="0" smtClean="0">
                <a:latin typeface="Times New Roman" pitchFamily="18" charset="0"/>
                <a:cs typeface="Times New Roman" pitchFamily="18" charset="0"/>
              </a:rPr>
              <a:t>Dans ce cas, le chercheur est obligé de donner plus d’indications concernant la référence consultée :</a:t>
            </a:r>
          </a:p>
          <a:p>
            <a:pPr algn="just"/>
            <a:r>
              <a:rPr lang="fr-FR" sz="2400" b="1" u="sng" dirty="0" smtClean="0">
                <a:latin typeface="Times New Roman" pitchFamily="18" charset="0"/>
                <a:cs typeface="Times New Roman" pitchFamily="18" charset="0"/>
              </a:rPr>
              <a:t>Pour un ouvrage </a:t>
            </a:r>
            <a:endParaRPr lang="fr-FR" sz="2400" b="1" dirty="0" smtClean="0">
              <a:latin typeface="Times New Roman" pitchFamily="18" charset="0"/>
              <a:cs typeface="Times New Roman" pitchFamily="18" charset="0"/>
            </a:endParaRPr>
          </a:p>
          <a:p>
            <a:pPr algn="just"/>
            <a:r>
              <a:rPr lang="fr-FR" sz="2400" dirty="0" smtClean="0">
                <a:latin typeface="Times New Roman" pitchFamily="18" charset="0"/>
                <a:cs typeface="Times New Roman" pitchFamily="18" charset="0"/>
              </a:rPr>
              <a:t>Initial du prénom. nom, titre de l’ouvrage en italique, maison et lieu d’édition, date, page</a:t>
            </a:r>
          </a:p>
          <a:p>
            <a:pPr algn="just"/>
            <a:r>
              <a:rPr lang="fr-FR" sz="2400" b="1" dirty="0" smtClean="0">
                <a:latin typeface="Times New Roman" pitchFamily="18" charset="0"/>
                <a:cs typeface="Times New Roman" pitchFamily="18" charset="0"/>
              </a:rPr>
              <a:t>Exemple</a:t>
            </a:r>
            <a:r>
              <a:rPr lang="fr-FR" sz="2400" dirty="0" smtClean="0">
                <a:latin typeface="Times New Roman" pitchFamily="18" charset="0"/>
                <a:cs typeface="Times New Roman" pitchFamily="18" charset="0"/>
              </a:rPr>
              <a:t> : M BEAUD, </a:t>
            </a:r>
            <a:r>
              <a:rPr lang="fr-FR" sz="2400" i="1" dirty="0" smtClean="0">
                <a:latin typeface="Times New Roman" pitchFamily="18" charset="0"/>
                <a:cs typeface="Times New Roman" pitchFamily="18" charset="0"/>
              </a:rPr>
              <a:t>L’art de la thèse</a:t>
            </a:r>
            <a:r>
              <a:rPr lang="fr-FR" sz="2400" dirty="0" smtClean="0">
                <a:latin typeface="Times New Roman" pitchFamily="18" charset="0"/>
                <a:cs typeface="Times New Roman" pitchFamily="18" charset="0"/>
              </a:rPr>
              <a:t>, La Découverte, Paris, 1994,              P 20</a:t>
            </a:r>
            <a:r>
              <a:rPr lang="fr-FR" sz="2400" dirty="0" smtClean="0"/>
              <a:t>.</a:t>
            </a:r>
          </a:p>
        </p:txBody>
      </p:sp>
      <p:sp>
        <p:nvSpPr>
          <p:cNvPr id="5" name="Rectangle 4"/>
          <p:cNvSpPr/>
          <p:nvPr/>
        </p:nvSpPr>
        <p:spPr>
          <a:xfrm>
            <a:off x="0" y="0"/>
            <a:ext cx="9144000" cy="2677656"/>
          </a:xfrm>
          <a:prstGeom prst="rect">
            <a:avLst/>
          </a:prstGeom>
        </p:spPr>
        <p:txBody>
          <a:bodyPr wrap="square">
            <a:spAutoFit/>
          </a:bodyPr>
          <a:lstStyle/>
          <a:p>
            <a:pPr algn="just">
              <a:buFont typeface="Wingdings" pitchFamily="2" charset="2"/>
              <a:buChar char="§"/>
            </a:pPr>
            <a:r>
              <a:rPr lang="fr-FR" sz="2400" dirty="0" smtClean="0">
                <a:latin typeface="Times New Roman" pitchFamily="18" charset="0"/>
                <a:cs typeface="Times New Roman" pitchFamily="18" charset="0"/>
              </a:rPr>
              <a:t> Il est possible aussi d’utiliser l’expression « </a:t>
            </a:r>
            <a:r>
              <a:rPr lang="fr-FR" sz="2400" b="1" dirty="0" smtClean="0">
                <a:latin typeface="Times New Roman" pitchFamily="18" charset="0"/>
                <a:cs typeface="Times New Roman" pitchFamily="18" charset="0"/>
              </a:rPr>
              <a:t>Opus </a:t>
            </a:r>
            <a:r>
              <a:rPr lang="fr-FR" sz="2400" b="1" dirty="0" err="1" smtClean="0">
                <a:latin typeface="Times New Roman" pitchFamily="18" charset="0"/>
                <a:cs typeface="Times New Roman" pitchFamily="18" charset="0"/>
              </a:rPr>
              <a:t>citatum</a:t>
            </a:r>
            <a:r>
              <a:rPr lang="fr-FR" sz="2400" dirty="0" smtClean="0">
                <a:latin typeface="Times New Roman" pitchFamily="18" charset="0"/>
                <a:cs typeface="Times New Roman" pitchFamily="18" charset="0"/>
              </a:rPr>
              <a:t> » qui signifie « ouvrage déjà cité ». l’abréviation utilisée « </a:t>
            </a:r>
            <a:r>
              <a:rPr lang="fr-FR" sz="2400" b="1" dirty="0" err="1" smtClean="0">
                <a:latin typeface="Times New Roman" pitchFamily="18" charset="0"/>
                <a:cs typeface="Times New Roman" pitchFamily="18" charset="0"/>
              </a:rPr>
              <a:t>opc</a:t>
            </a:r>
            <a:r>
              <a:rPr lang="fr-FR" sz="2400" dirty="0" smtClean="0">
                <a:latin typeface="Times New Roman" pitchFamily="18" charset="0"/>
                <a:cs typeface="Times New Roman" pitchFamily="18" charset="0"/>
              </a:rPr>
              <a:t> » ou « </a:t>
            </a:r>
            <a:r>
              <a:rPr lang="fr-FR" sz="2400" b="1" dirty="0" smtClean="0">
                <a:latin typeface="Times New Roman" pitchFamily="18" charset="0"/>
                <a:cs typeface="Times New Roman" pitchFamily="18" charset="0"/>
              </a:rPr>
              <a:t>op.cit</a:t>
            </a:r>
            <a:r>
              <a:rPr lang="fr-FR" sz="2400" dirty="0" smtClean="0">
                <a:latin typeface="Times New Roman" pitchFamily="18" charset="0"/>
                <a:cs typeface="Times New Roman" pitchFamily="18" charset="0"/>
              </a:rPr>
              <a:t>. » ex : (M. </a:t>
            </a:r>
            <a:r>
              <a:rPr lang="fr-FR" sz="2400" dirty="0" err="1" smtClean="0">
                <a:latin typeface="Times New Roman" pitchFamily="18" charset="0"/>
                <a:cs typeface="Times New Roman" pitchFamily="18" charset="0"/>
              </a:rPr>
              <a:t>Guidère</a:t>
            </a:r>
            <a:r>
              <a:rPr lang="fr-FR" sz="2400" dirty="0" smtClean="0">
                <a:latin typeface="Times New Roman" pitchFamily="18" charset="0"/>
                <a:cs typeface="Times New Roman" pitchFamily="18" charset="0"/>
              </a:rPr>
              <a:t>, op. </a:t>
            </a:r>
            <a:r>
              <a:rPr lang="fr-FR" sz="2400" dirty="0" err="1" smtClean="0">
                <a:latin typeface="Times New Roman" pitchFamily="18" charset="0"/>
                <a:cs typeface="Times New Roman" pitchFamily="18" charset="0"/>
              </a:rPr>
              <a:t>cit</a:t>
            </a:r>
            <a:r>
              <a:rPr lang="fr-FR" sz="2400" dirty="0" smtClean="0">
                <a:latin typeface="Times New Roman" pitchFamily="18" charset="0"/>
                <a:cs typeface="Times New Roman" pitchFamily="18" charset="0"/>
              </a:rPr>
              <a:t>. : 54).</a:t>
            </a:r>
          </a:p>
          <a:p>
            <a:pPr algn="just"/>
            <a:endParaRPr lang="fr-FR" sz="2400" dirty="0" smtClean="0">
              <a:latin typeface="Times New Roman" pitchFamily="18" charset="0"/>
              <a:cs typeface="Times New Roman" pitchFamily="18" charset="0"/>
            </a:endParaRPr>
          </a:p>
          <a:p>
            <a:pPr algn="just">
              <a:buFont typeface="Wingdings" pitchFamily="2" charset="2"/>
              <a:buChar char="§"/>
            </a:pPr>
            <a:r>
              <a:rPr lang="fr-FR" sz="2400" dirty="0" smtClean="0">
                <a:latin typeface="Times New Roman" pitchFamily="18" charset="0"/>
                <a:cs typeface="Times New Roman" pitchFamily="18" charset="0"/>
              </a:rPr>
              <a:t> Certains chercheurs utilisent également l’adverbe « </a:t>
            </a:r>
            <a:r>
              <a:rPr lang="fr-FR" sz="2400" b="1" dirty="0" smtClean="0">
                <a:latin typeface="Times New Roman" pitchFamily="18" charset="0"/>
                <a:cs typeface="Times New Roman" pitchFamily="18" charset="0"/>
              </a:rPr>
              <a:t>Idem</a:t>
            </a:r>
            <a:r>
              <a:rPr lang="fr-FR" sz="2400" dirty="0" smtClean="0">
                <a:latin typeface="Times New Roman" pitchFamily="18" charset="0"/>
                <a:cs typeface="Times New Roman" pitchFamily="18" charset="0"/>
              </a:rPr>
              <a:t> » signifiant «  la même chose ». Il s’emploie pour éviter la répétition du nom d’auteur, donc pour dire « le même auteur ». Son abréviation  est « </a:t>
            </a:r>
            <a:r>
              <a:rPr lang="fr-FR" sz="2400" b="1" dirty="0" smtClean="0">
                <a:latin typeface="Times New Roman" pitchFamily="18" charset="0"/>
                <a:cs typeface="Times New Roman" pitchFamily="18" charset="0"/>
              </a:rPr>
              <a:t>Id</a:t>
            </a:r>
            <a:r>
              <a:rPr lang="fr-FR" sz="2400" dirty="0" smtClean="0">
                <a:latin typeface="Times New Roman" pitchFamily="18" charset="0"/>
                <a:cs typeface="Times New Roman" pitchFamily="18" charset="0"/>
              </a:rPr>
              <a:t> ». </a:t>
            </a:r>
          </a:p>
        </p:txBody>
      </p:sp>
    </p:spTree>
    <p:extLst>
      <p:ext uri="{BB962C8B-B14F-4D97-AF65-F5344CB8AC3E}">
        <p14:creationId xmlns:p14="http://schemas.microsoft.com/office/powerpoint/2010/main" val="17577715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9144000" cy="6524863"/>
          </a:xfrm>
          <a:prstGeom prst="rect">
            <a:avLst/>
          </a:prstGeom>
        </p:spPr>
        <p:txBody>
          <a:bodyPr wrap="square">
            <a:spAutoFit/>
          </a:bodyPr>
          <a:lstStyle/>
          <a:p>
            <a:pPr algn="just">
              <a:buNone/>
            </a:pPr>
            <a:r>
              <a:rPr lang="fr-FR" sz="2200" b="1" u="sng" dirty="0" smtClean="0">
                <a:latin typeface="Times New Roman" pitchFamily="18" charset="0"/>
                <a:cs typeface="Times New Roman" pitchFamily="18" charset="0"/>
              </a:rPr>
              <a:t>Pour un article</a:t>
            </a:r>
            <a:endParaRPr lang="fr-FR" sz="2200" b="1" dirty="0" smtClean="0">
              <a:latin typeface="Times New Roman" pitchFamily="18" charset="0"/>
              <a:cs typeface="Times New Roman" pitchFamily="18" charset="0"/>
            </a:endParaRPr>
          </a:p>
          <a:p>
            <a:pPr algn="just">
              <a:buNone/>
            </a:pPr>
            <a:r>
              <a:rPr lang="fr-FR" sz="2200" dirty="0" smtClean="0">
                <a:latin typeface="Times New Roman" pitchFamily="18" charset="0"/>
                <a:cs typeface="Times New Roman" pitchFamily="18" charset="0"/>
              </a:rPr>
              <a:t>Initial du prénom, nom, titre de l’article entre guillemets, le nom de la revue, le numéro de la revue en Italique, maison d’édition, lieu,  date, page de citation.</a:t>
            </a:r>
          </a:p>
          <a:p>
            <a:pPr algn="just">
              <a:buNone/>
            </a:pPr>
            <a:r>
              <a:rPr lang="fr-FR" sz="2200" dirty="0" smtClean="0">
                <a:solidFill>
                  <a:srgbClr val="FF0000"/>
                </a:solidFill>
                <a:latin typeface="Times New Roman" pitchFamily="18" charset="0"/>
                <a:cs typeface="Times New Roman" pitchFamily="18" charset="0"/>
              </a:rPr>
              <a:t>A AMMOUDEN, « L’image de l’immigré en France dans la chanson kabyle à travers la revue EDB », Etudes et Documents Berbères, n° 39,La Boite à Documents, Paris, 2018, p.06.</a:t>
            </a:r>
          </a:p>
          <a:p>
            <a:pPr algn="just">
              <a:buNone/>
            </a:pPr>
            <a:r>
              <a:rPr lang="fr-FR" sz="2200" b="1" u="sng" dirty="0" smtClean="0">
                <a:latin typeface="Times New Roman" pitchFamily="18" charset="0"/>
                <a:cs typeface="Times New Roman" pitchFamily="18" charset="0"/>
              </a:rPr>
              <a:t>Pour un mémoire ou une thèse </a:t>
            </a:r>
            <a:endParaRPr lang="fr-FR" sz="2200" b="1" dirty="0" smtClean="0">
              <a:latin typeface="Times New Roman" pitchFamily="18" charset="0"/>
              <a:cs typeface="Times New Roman" pitchFamily="18" charset="0"/>
            </a:endParaRPr>
          </a:p>
          <a:p>
            <a:pPr algn="just"/>
            <a:r>
              <a:rPr lang="fr-FR" sz="2200" dirty="0" smtClean="0">
                <a:latin typeface="Times New Roman" pitchFamily="18" charset="0"/>
                <a:cs typeface="Times New Roman" pitchFamily="18" charset="0"/>
              </a:rPr>
              <a:t>Initial du prénom, nom, titre de la recherche en italique, diplôme à obtenir, université de l’attachement, année de soutenance, page de citation </a:t>
            </a:r>
          </a:p>
          <a:p>
            <a:pPr algn="just">
              <a:buNone/>
            </a:pPr>
            <a:r>
              <a:rPr lang="fr-FR" sz="2200" dirty="0" smtClean="0">
                <a:solidFill>
                  <a:srgbClr val="FF0000"/>
                </a:solidFill>
                <a:latin typeface="Times New Roman" pitchFamily="18" charset="0"/>
                <a:cs typeface="Times New Roman" pitchFamily="18" charset="0"/>
              </a:rPr>
              <a:t> I COLÓN DE CARVAJAL</a:t>
            </a:r>
            <a:r>
              <a:rPr lang="fr-FR" sz="2200" i="1" dirty="0" smtClean="0">
                <a:solidFill>
                  <a:srgbClr val="FF0000"/>
                </a:solidFill>
                <a:latin typeface="Times New Roman" pitchFamily="18" charset="0"/>
                <a:cs typeface="Times New Roman" pitchFamily="18" charset="0"/>
              </a:rPr>
              <a:t>, La gestion des asymétries dans les interactions médiatisées par la technologie : L’exemple des chats avec audio et Webcam</a:t>
            </a:r>
            <a:r>
              <a:rPr lang="fr-FR" sz="2200" dirty="0" smtClean="0">
                <a:solidFill>
                  <a:srgbClr val="FF0000"/>
                </a:solidFill>
                <a:latin typeface="Times New Roman" pitchFamily="18" charset="0"/>
                <a:cs typeface="Times New Roman" pitchFamily="18" charset="0"/>
              </a:rPr>
              <a:t>, Master en sciences du langage, Université Lumière Lyon2, septembre 2005, P10. </a:t>
            </a:r>
          </a:p>
          <a:p>
            <a:pPr algn="just"/>
            <a:r>
              <a:rPr lang="fr-FR" sz="2200" b="1" u="sng" dirty="0" smtClean="0">
                <a:latin typeface="Times New Roman" pitchFamily="18" charset="0"/>
                <a:cs typeface="Times New Roman" pitchFamily="18" charset="0"/>
              </a:rPr>
              <a:t>Pour un site internet ou article électronique</a:t>
            </a:r>
            <a:endParaRPr lang="fr-FR" sz="2200" b="1" dirty="0" smtClean="0">
              <a:latin typeface="Times New Roman" pitchFamily="18" charset="0"/>
              <a:cs typeface="Times New Roman" pitchFamily="18" charset="0"/>
            </a:endParaRPr>
          </a:p>
          <a:p>
            <a:pPr algn="just"/>
            <a:r>
              <a:rPr lang="fr-FR" sz="2200" dirty="0" smtClean="0">
                <a:latin typeface="Times New Roman" pitchFamily="18" charset="0"/>
                <a:cs typeface="Times New Roman" pitchFamily="18" charset="0"/>
              </a:rPr>
              <a:t>Initial du prénom, Nom, Année, titre du document,  In/dans, Nom du site, date de consultation du site, adresse URL.</a:t>
            </a:r>
          </a:p>
          <a:p>
            <a:pPr algn="just"/>
            <a:r>
              <a:rPr lang="fr-FR" sz="2200" dirty="0" smtClean="0">
                <a:solidFill>
                  <a:srgbClr val="FF0000"/>
                </a:solidFill>
                <a:latin typeface="Times New Roman" pitchFamily="18" charset="0"/>
                <a:cs typeface="Times New Roman" pitchFamily="18" charset="0"/>
              </a:rPr>
              <a:t>J ANIS, « Communication électronique scripturale et formes langagières » dans </a:t>
            </a:r>
            <a:r>
              <a:rPr lang="fr-FR" sz="2200" i="1" dirty="0" smtClean="0">
                <a:solidFill>
                  <a:srgbClr val="FF0000"/>
                </a:solidFill>
                <a:latin typeface="Times New Roman" pitchFamily="18" charset="0"/>
                <a:cs typeface="Times New Roman" pitchFamily="18" charset="0"/>
              </a:rPr>
              <a:t>RHRT, n°4, Université de Poitier, </a:t>
            </a:r>
            <a:r>
              <a:rPr lang="fr-FR" sz="2200" dirty="0" smtClean="0">
                <a:solidFill>
                  <a:srgbClr val="FF0000"/>
                </a:solidFill>
                <a:latin typeface="Times New Roman" pitchFamily="18" charset="0"/>
                <a:cs typeface="Times New Roman" pitchFamily="18" charset="0"/>
              </a:rPr>
              <a:t>2002.</a:t>
            </a:r>
            <a:r>
              <a:rPr lang="fr-FR" sz="2200" i="1" dirty="0" smtClean="0">
                <a:solidFill>
                  <a:srgbClr val="FF0000"/>
                </a:solidFill>
                <a:latin typeface="Times New Roman" pitchFamily="18" charset="0"/>
                <a:cs typeface="Times New Roman" pitchFamily="18" charset="0"/>
              </a:rPr>
              <a:t> Consulté le </a:t>
            </a:r>
            <a:r>
              <a:rPr lang="fr-FR" sz="2200" dirty="0" smtClean="0">
                <a:solidFill>
                  <a:srgbClr val="FF0000"/>
                </a:solidFill>
                <a:latin typeface="Times New Roman" pitchFamily="18" charset="0"/>
                <a:cs typeface="Times New Roman" pitchFamily="18" charset="0"/>
              </a:rPr>
              <a:t>10/03/2007, URL</a:t>
            </a:r>
            <a:r>
              <a:rPr lang="fr-FR" sz="2200" dirty="0" smtClean="0">
                <a:latin typeface="Times New Roman" pitchFamily="18" charset="0"/>
                <a:cs typeface="Times New Roman" pitchFamily="18" charset="0"/>
              </a:rPr>
              <a:t> : </a:t>
            </a:r>
            <a:r>
              <a:rPr lang="fr-FR" sz="2200" dirty="0" smtClean="0">
                <a:latin typeface="Times New Roman" pitchFamily="18" charset="0"/>
                <a:cs typeface="Times New Roman" pitchFamily="18" charset="0"/>
                <a:hlinkClick r:id="rId2"/>
              </a:rPr>
              <a:t>http://edel.univ-poitiers.fr/rhrt/document.php?id=547</a:t>
            </a:r>
            <a:r>
              <a:rPr lang="fr-FR" sz="2200" dirty="0" smtClean="0">
                <a:latin typeface="Times New Roman" pitchFamily="18" charset="0"/>
                <a:cs typeface="Times New Roman" pitchFamily="18" charset="0"/>
              </a:rPr>
              <a:t> </a:t>
            </a:r>
          </a:p>
        </p:txBody>
      </p:sp>
    </p:spTree>
    <p:extLst>
      <p:ext uri="{BB962C8B-B14F-4D97-AF65-F5344CB8AC3E}">
        <p14:creationId xmlns:p14="http://schemas.microsoft.com/office/powerpoint/2010/main" val="3312032568"/>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5632311"/>
          </a:xfrm>
          <a:prstGeom prst="rect">
            <a:avLst/>
          </a:prstGeom>
        </p:spPr>
        <p:txBody>
          <a:bodyPr wrap="square">
            <a:spAutoFit/>
          </a:bodyPr>
          <a:lstStyle/>
          <a:p>
            <a:pPr algn="just"/>
            <a:r>
              <a:rPr lang="fr-FR" sz="2400" b="1" u="sng" dirty="0" smtClean="0">
                <a:latin typeface="Times New Roman" pitchFamily="18" charset="0"/>
                <a:cs typeface="Times New Roman" pitchFamily="18" charset="0"/>
              </a:rPr>
              <a:t>Autre cas</a:t>
            </a:r>
            <a:endParaRPr lang="fr-FR" sz="2400" b="1" dirty="0" smtClean="0">
              <a:latin typeface="Times New Roman" pitchFamily="18" charset="0"/>
              <a:cs typeface="Times New Roman" pitchFamily="18" charset="0"/>
            </a:endParaRPr>
          </a:p>
          <a:p>
            <a:pPr lvl="0" algn="just">
              <a:buFont typeface="Wingdings" pitchFamily="2" charset="2"/>
              <a:buChar char="§"/>
            </a:pPr>
            <a:r>
              <a:rPr lang="fr-FR" sz="2400" dirty="0" smtClean="0">
                <a:latin typeface="Times New Roman" pitchFamily="18" charset="0"/>
                <a:cs typeface="Times New Roman" pitchFamily="18" charset="0"/>
              </a:rPr>
              <a:t> Si on cite deux ou trois ouvrages de la même année d’un même auteur, il faut faire suivre la date d’une lettre minuscule (2007a/2007b/2007c) pour préciser aux lecteurs de quel ouvrage il s’agit.</a:t>
            </a:r>
          </a:p>
          <a:p>
            <a:pPr lvl="0" algn="just"/>
            <a:endParaRPr lang="fr-FR" sz="2400" dirty="0" smtClean="0">
              <a:latin typeface="Times New Roman" pitchFamily="18" charset="0"/>
              <a:cs typeface="Times New Roman" pitchFamily="18" charset="0"/>
            </a:endParaRPr>
          </a:p>
          <a:p>
            <a:pPr lvl="0" algn="just">
              <a:buFont typeface="Wingdings" pitchFamily="2" charset="2"/>
              <a:buChar char="§"/>
            </a:pPr>
            <a:r>
              <a:rPr lang="fr-FR" sz="2400" dirty="0" smtClean="0">
                <a:latin typeface="Times New Roman" pitchFamily="18" charset="0"/>
                <a:cs typeface="Times New Roman" pitchFamily="18" charset="0"/>
              </a:rPr>
              <a:t> Si l’ouvrage est écrit par deux ou trois auteurs, on mentionne le nom du premier suivi de « </a:t>
            </a:r>
            <a:r>
              <a:rPr lang="fr-FR" sz="2400" b="1" i="1" dirty="0" err="1" smtClean="0">
                <a:latin typeface="Times New Roman" pitchFamily="18" charset="0"/>
                <a:cs typeface="Times New Roman" pitchFamily="18" charset="0"/>
              </a:rPr>
              <a:t>alii</a:t>
            </a:r>
            <a:r>
              <a:rPr lang="fr-FR" sz="2400" dirty="0" smtClean="0">
                <a:latin typeface="Times New Roman" pitchFamily="18" charset="0"/>
                <a:cs typeface="Times New Roman" pitchFamily="18" charset="0"/>
              </a:rPr>
              <a:t> » ou « </a:t>
            </a:r>
            <a:r>
              <a:rPr lang="fr-FR" sz="2400" b="1" i="1" dirty="0" smtClean="0">
                <a:latin typeface="Times New Roman" pitchFamily="18" charset="0"/>
                <a:cs typeface="Times New Roman" pitchFamily="18" charset="0"/>
              </a:rPr>
              <a:t>al</a:t>
            </a:r>
            <a:r>
              <a:rPr lang="fr-FR" sz="2400" dirty="0" smtClean="0">
                <a:latin typeface="Times New Roman" pitchFamily="18" charset="0"/>
                <a:cs typeface="Times New Roman" pitchFamily="18" charset="0"/>
              </a:rPr>
              <a:t> » signifiant « et les autres ».</a:t>
            </a:r>
          </a:p>
          <a:p>
            <a:pPr lvl="0" algn="just"/>
            <a:endParaRPr lang="fr-FR" sz="2400" dirty="0" smtClean="0">
              <a:latin typeface="Times New Roman" pitchFamily="18" charset="0"/>
              <a:cs typeface="Times New Roman" pitchFamily="18" charset="0"/>
            </a:endParaRPr>
          </a:p>
          <a:p>
            <a:pPr lvl="0" algn="just">
              <a:buFont typeface="Wingdings" pitchFamily="2" charset="2"/>
              <a:buChar char="§"/>
            </a:pPr>
            <a:r>
              <a:rPr lang="fr-FR" sz="2400" dirty="0" smtClean="0">
                <a:latin typeface="Times New Roman" pitchFamily="18" charset="0"/>
                <a:cs typeface="Times New Roman" pitchFamily="18" charset="0"/>
              </a:rPr>
              <a:t> Si l’ouvrage est collectif, réalisé sous la direction d’un auteur, on mentionne le nom suivi de  </a:t>
            </a:r>
            <a:r>
              <a:rPr lang="fr-FR" sz="2400" b="1" i="1" dirty="0" smtClean="0">
                <a:latin typeface="Times New Roman" pitchFamily="18" charset="0"/>
                <a:cs typeface="Times New Roman" pitchFamily="18" charset="0"/>
              </a:rPr>
              <a:t>« sous la direction de »</a:t>
            </a:r>
            <a:r>
              <a:rPr lang="fr-FR" sz="2400" dirty="0" smtClean="0">
                <a:latin typeface="Times New Roman" pitchFamily="18" charset="0"/>
                <a:cs typeface="Times New Roman" pitchFamily="18" charset="0"/>
              </a:rPr>
              <a:t> puis les autres indications.</a:t>
            </a:r>
          </a:p>
          <a:p>
            <a:pPr lvl="0" algn="just"/>
            <a:endParaRPr lang="fr-FR" sz="2400" dirty="0" smtClean="0">
              <a:latin typeface="Times New Roman" pitchFamily="18" charset="0"/>
              <a:cs typeface="Times New Roman" pitchFamily="18" charset="0"/>
            </a:endParaRPr>
          </a:p>
          <a:p>
            <a:pPr lvl="0" algn="just">
              <a:buFont typeface="Wingdings" pitchFamily="2" charset="2"/>
              <a:buChar char="§"/>
            </a:pPr>
            <a:r>
              <a:rPr lang="fr-FR" sz="2400" dirty="0" smtClean="0">
                <a:latin typeface="Times New Roman" pitchFamily="18" charset="0"/>
                <a:cs typeface="Times New Roman" pitchFamily="18" charset="0"/>
              </a:rPr>
              <a:t> Si on n’a pas le nom de l’auteur, on mentionne le nom de l’organisation, l’institution, l’organisme ou son sigle. </a:t>
            </a:r>
            <a:r>
              <a:rPr lang="fr-FR" sz="2400" i="1" dirty="0" smtClean="0">
                <a:latin typeface="Times New Roman" pitchFamily="18" charset="0"/>
                <a:cs typeface="Times New Roman" pitchFamily="18" charset="0"/>
              </a:rPr>
              <a:t>Exemple</a:t>
            </a:r>
            <a:r>
              <a:rPr lang="fr-FR" sz="2400" dirty="0" smtClean="0">
                <a:latin typeface="Times New Roman" pitchFamily="18" charset="0"/>
                <a:cs typeface="Times New Roman" pitchFamily="18" charset="0"/>
              </a:rPr>
              <a:t> : MEN (Ministère de l’Education Nationale) suivi des autres indications.</a:t>
            </a:r>
            <a:endParaRPr lang="fr-FR" sz="2400" dirty="0">
              <a:latin typeface="Times New Roman" pitchFamily="18" charset="0"/>
              <a:cs typeface="Times New Roman" pitchFamily="18" charset="0"/>
            </a:endParaRPr>
          </a:p>
        </p:txBody>
      </p:sp>
    </p:spTree>
    <p:extLst>
      <p:ext uri="{BB962C8B-B14F-4D97-AF65-F5344CB8AC3E}">
        <p14:creationId xmlns:p14="http://schemas.microsoft.com/office/powerpoint/2010/main" val="4189149676"/>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7540526"/>
          </a:xfrm>
          <a:prstGeom prst="rect">
            <a:avLst/>
          </a:prstGeom>
        </p:spPr>
        <p:txBody>
          <a:bodyPr wrap="square">
            <a:spAutoFit/>
          </a:bodyPr>
          <a:lstStyle/>
          <a:p>
            <a:pPr lvl="0" algn="just">
              <a:buFont typeface="Wingdings" pitchFamily="2" charset="2"/>
              <a:buChar char="§"/>
            </a:pPr>
            <a:r>
              <a:rPr lang="fr-FR" sz="2200" dirty="0" smtClean="0">
                <a:latin typeface="Times New Roman" pitchFamily="18" charset="0"/>
                <a:cs typeface="Times New Roman" pitchFamily="18" charset="0"/>
              </a:rPr>
              <a:t> Si l’ouvrage est une traduction, le chercheur donne toutes les informations en langues originales suivies de l’expression « </a:t>
            </a:r>
            <a:r>
              <a:rPr lang="fr-FR" sz="2200" b="1" i="1" dirty="0" smtClean="0">
                <a:latin typeface="Times New Roman" pitchFamily="18" charset="0"/>
                <a:cs typeface="Times New Roman" pitchFamily="18" charset="0"/>
              </a:rPr>
              <a:t>traduit par</a:t>
            </a:r>
            <a:r>
              <a:rPr lang="fr-FR" sz="2200" dirty="0" smtClean="0">
                <a:latin typeface="Times New Roman" pitchFamily="18" charset="0"/>
                <a:cs typeface="Times New Roman" pitchFamily="18" charset="0"/>
              </a:rPr>
              <a:t> » + nom du traducteur ainsi que toutes les indications en langue de traduction.</a:t>
            </a:r>
          </a:p>
          <a:p>
            <a:pPr lvl="0" algn="just"/>
            <a:endParaRPr lang="fr-FR" sz="2200" dirty="0" smtClean="0">
              <a:latin typeface="Times New Roman" pitchFamily="18" charset="0"/>
              <a:cs typeface="Times New Roman" pitchFamily="18" charset="0"/>
            </a:endParaRPr>
          </a:p>
          <a:p>
            <a:pPr lvl="0" algn="just">
              <a:buFont typeface="Wingdings" pitchFamily="2" charset="2"/>
              <a:buChar char="§"/>
            </a:pPr>
            <a:r>
              <a:rPr lang="fr-FR" sz="2200" dirty="0" smtClean="0">
                <a:latin typeface="Times New Roman" pitchFamily="18" charset="0"/>
                <a:cs typeface="Times New Roman" pitchFamily="18" charset="0"/>
              </a:rPr>
              <a:t> Si le chercheur traduit lui-même une expression ou un passage, il doit le préciser entre parenthèses  dans le corps du texte ou en bas de page  « </a:t>
            </a:r>
            <a:r>
              <a:rPr lang="fr-FR" sz="2200" i="1" dirty="0" smtClean="0">
                <a:latin typeface="Times New Roman" pitchFamily="18" charset="0"/>
                <a:cs typeface="Times New Roman" pitchFamily="18" charset="0"/>
              </a:rPr>
              <a:t>c’est nous qui traduisons</a:t>
            </a:r>
            <a:r>
              <a:rPr lang="fr-FR" sz="2200" dirty="0" smtClean="0">
                <a:latin typeface="Times New Roman" pitchFamily="18" charset="0"/>
                <a:cs typeface="Times New Roman" pitchFamily="18" charset="0"/>
              </a:rPr>
              <a:t> » ou « </a:t>
            </a:r>
            <a:r>
              <a:rPr lang="fr-FR" sz="2200" i="1" dirty="0" smtClean="0">
                <a:latin typeface="Times New Roman" pitchFamily="18" charset="0"/>
                <a:cs typeface="Times New Roman" pitchFamily="18" charset="0"/>
              </a:rPr>
              <a:t>notre traduction</a:t>
            </a:r>
            <a:r>
              <a:rPr lang="fr-FR" sz="2200" dirty="0" smtClean="0">
                <a:latin typeface="Times New Roman" pitchFamily="18" charset="0"/>
                <a:cs typeface="Times New Roman" pitchFamily="18" charset="0"/>
              </a:rPr>
              <a:t> »</a:t>
            </a:r>
          </a:p>
          <a:p>
            <a:pPr lvl="0">
              <a:buNone/>
            </a:pPr>
            <a:endParaRPr lang="fr-FR" sz="2200" dirty="0" smtClean="0">
              <a:latin typeface="Times New Roman" pitchFamily="18" charset="0"/>
              <a:cs typeface="Times New Roman" pitchFamily="18" charset="0"/>
            </a:endParaRPr>
          </a:p>
          <a:p>
            <a:pPr lvl="0">
              <a:buFont typeface="Wingdings" pitchFamily="2" charset="2"/>
              <a:buChar char="§"/>
            </a:pPr>
            <a:r>
              <a:rPr lang="fr-FR" sz="2200" dirty="0" smtClean="0">
                <a:latin typeface="Times New Roman" pitchFamily="18" charset="0"/>
                <a:cs typeface="Times New Roman" pitchFamily="18" charset="0"/>
              </a:rPr>
              <a:t> S’il s’agit de citer un auteur par le biais d’un autre auteur, il faut le préciser de la manière suivante :</a:t>
            </a:r>
          </a:p>
          <a:p>
            <a:pPr lvl="0"/>
            <a:r>
              <a:rPr lang="fr-FR" sz="2200" i="1" dirty="0" smtClean="0">
                <a:solidFill>
                  <a:srgbClr val="FF0000"/>
                </a:solidFill>
                <a:latin typeface="Times New Roman" pitchFamily="18" charset="0"/>
                <a:cs typeface="Times New Roman" pitchFamily="18" charset="0"/>
              </a:rPr>
              <a:t>Initial du prénom, nom, titre de l’ouvrage en italique, maison et lieu d’édition, date, page</a:t>
            </a:r>
            <a:r>
              <a:rPr lang="fr-FR" sz="2200" b="1" i="1" u="sng" dirty="0" smtClean="0">
                <a:solidFill>
                  <a:srgbClr val="FF0000"/>
                </a:solidFill>
                <a:latin typeface="Times New Roman" pitchFamily="18" charset="0"/>
                <a:cs typeface="Times New Roman" pitchFamily="18" charset="0"/>
              </a:rPr>
              <a:t>, Cité par, </a:t>
            </a:r>
            <a:r>
              <a:rPr lang="fr-FR" sz="2200" i="1" dirty="0" smtClean="0">
                <a:solidFill>
                  <a:srgbClr val="FF0000"/>
                </a:solidFill>
                <a:latin typeface="Times New Roman" pitchFamily="18" charset="0"/>
                <a:cs typeface="Times New Roman" pitchFamily="18" charset="0"/>
              </a:rPr>
              <a:t>Initial du prénom+nom+ toutes les indications</a:t>
            </a:r>
            <a:r>
              <a:rPr lang="fr-FR" sz="2200" dirty="0" smtClean="0">
                <a:solidFill>
                  <a:srgbClr val="FF0000"/>
                </a:solidFill>
                <a:latin typeface="Times New Roman" pitchFamily="18" charset="0"/>
                <a:cs typeface="Times New Roman" pitchFamily="18" charset="0"/>
              </a:rPr>
              <a:t>.</a:t>
            </a:r>
          </a:p>
          <a:p>
            <a:r>
              <a:rPr lang="fr-FR" sz="2200" b="1" i="1" dirty="0" smtClean="0">
                <a:latin typeface="Times New Roman" pitchFamily="18" charset="0"/>
                <a:cs typeface="Times New Roman" pitchFamily="18" charset="0"/>
              </a:rPr>
              <a:t>Exemple</a:t>
            </a:r>
            <a:r>
              <a:rPr lang="fr-FR" sz="2200" dirty="0" smtClean="0">
                <a:latin typeface="Times New Roman" pitchFamily="18" charset="0"/>
                <a:cs typeface="Times New Roman" pitchFamily="18" charset="0"/>
              </a:rPr>
              <a:t> : M BEAUD, </a:t>
            </a:r>
            <a:r>
              <a:rPr lang="fr-FR" sz="2200" i="1" dirty="0" smtClean="0">
                <a:latin typeface="Times New Roman" pitchFamily="18" charset="0"/>
                <a:cs typeface="Times New Roman" pitchFamily="18" charset="0"/>
              </a:rPr>
              <a:t>L’art de la thèse</a:t>
            </a:r>
            <a:r>
              <a:rPr lang="fr-FR" sz="2200" dirty="0" smtClean="0">
                <a:latin typeface="Times New Roman" pitchFamily="18" charset="0"/>
                <a:cs typeface="Times New Roman" pitchFamily="18" charset="0"/>
              </a:rPr>
              <a:t>, La Découverte, Paris, 1994, P.20, cité par, M. GUIDERE + les autres indications.</a:t>
            </a:r>
          </a:p>
          <a:p>
            <a:pPr lvl="0">
              <a:buFont typeface="Wingdings" pitchFamily="2" charset="2"/>
              <a:buChar char="§"/>
            </a:pPr>
            <a:r>
              <a:rPr lang="fr-FR" sz="2200" dirty="0" smtClean="0">
                <a:latin typeface="Times New Roman" pitchFamily="18" charset="0"/>
                <a:cs typeface="Times New Roman" pitchFamily="18" charset="0"/>
              </a:rPr>
              <a:t> Si la référence ne comporte pas le nom de l’éditeur, le lieu ou la date, il faut le signaler de la manière suivante : S.ED (sans édition), SL (sans lieu), SD (sans date) </a:t>
            </a:r>
          </a:p>
          <a:p>
            <a:r>
              <a:rPr lang="fr-FR" sz="2200" b="1" dirty="0" smtClean="0">
                <a:latin typeface="Times New Roman" pitchFamily="18" charset="0"/>
                <a:cs typeface="Times New Roman" pitchFamily="18" charset="0"/>
              </a:rPr>
              <a:t>NB</a:t>
            </a:r>
            <a:r>
              <a:rPr lang="fr-FR" sz="2200" dirty="0" smtClean="0">
                <a:latin typeface="Times New Roman" pitchFamily="18" charset="0"/>
                <a:cs typeface="Times New Roman" pitchFamily="18" charset="0"/>
              </a:rPr>
              <a:t> : Dans toutes les techniques de renvois citées précédemment, on peut également insérer la date de publication après le nom de l’auteur.</a:t>
            </a:r>
          </a:p>
          <a:p>
            <a:r>
              <a:rPr lang="fr-FR" sz="2200" dirty="0" smtClean="0">
                <a:latin typeface="Times New Roman" pitchFamily="18" charset="0"/>
                <a:cs typeface="Times New Roman" pitchFamily="18" charset="0"/>
              </a:rPr>
              <a:t>Exemple : L-J CALVET, 1976, </a:t>
            </a:r>
            <a:r>
              <a:rPr lang="fr-FR" sz="2200" i="1" dirty="0" smtClean="0">
                <a:latin typeface="Times New Roman" pitchFamily="18" charset="0"/>
                <a:cs typeface="Times New Roman" pitchFamily="18" charset="0"/>
              </a:rPr>
              <a:t>Linguistique et colonialisme</a:t>
            </a:r>
            <a:r>
              <a:rPr lang="fr-FR" sz="2200" dirty="0" smtClean="0">
                <a:latin typeface="Times New Roman" pitchFamily="18" charset="0"/>
                <a:cs typeface="Times New Roman" pitchFamily="18" charset="0"/>
              </a:rPr>
              <a:t>, Payot, Paris, P.25.</a:t>
            </a:r>
          </a:p>
          <a:p>
            <a:pPr lvl="0"/>
            <a:endParaRPr lang="fr-FR" sz="2200" dirty="0" smtClean="0">
              <a:latin typeface="Times New Roman" pitchFamily="18" charset="0"/>
              <a:cs typeface="Times New Roman" pitchFamily="18" charset="0"/>
            </a:endParaRPr>
          </a:p>
          <a:p>
            <a:pPr>
              <a:buNone/>
            </a:pPr>
            <a:endParaRPr lang="fr-FR" sz="2200" dirty="0">
              <a:latin typeface="Times New Roman" pitchFamily="18" charset="0"/>
              <a:cs typeface="Times New Roman" pitchFamily="18" charset="0"/>
            </a:endParaRPr>
          </a:p>
        </p:txBody>
      </p:sp>
    </p:spTree>
    <p:extLst>
      <p:ext uri="{BB962C8B-B14F-4D97-AF65-F5344CB8AC3E}">
        <p14:creationId xmlns:p14="http://schemas.microsoft.com/office/powerpoint/2010/main" val="1953065780"/>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857488" y="0"/>
            <a:ext cx="3831498" cy="584775"/>
          </a:xfrm>
          <a:prstGeom prst="rect">
            <a:avLst/>
          </a:prstGeom>
        </p:spPr>
        <p:txBody>
          <a:bodyPr wrap="none">
            <a:spAutoFit/>
          </a:bodyPr>
          <a:lstStyle/>
          <a:p>
            <a:r>
              <a:rPr lang="fr-FR" sz="3200" b="1" dirty="0" smtClean="0">
                <a:latin typeface="Times New Roman" pitchFamily="18" charset="0"/>
                <a:cs typeface="Times New Roman" pitchFamily="18" charset="0"/>
              </a:rPr>
              <a:t>10. La bibliographie </a:t>
            </a:r>
            <a:endParaRPr lang="fr-FR" sz="3200" dirty="0">
              <a:latin typeface="Times New Roman" pitchFamily="18" charset="0"/>
              <a:cs typeface="Times New Roman" pitchFamily="18" charset="0"/>
            </a:endParaRPr>
          </a:p>
        </p:txBody>
      </p:sp>
      <p:sp>
        <p:nvSpPr>
          <p:cNvPr id="6" name="Rectangle 5"/>
          <p:cNvSpPr/>
          <p:nvPr/>
        </p:nvSpPr>
        <p:spPr>
          <a:xfrm>
            <a:off x="0" y="889844"/>
            <a:ext cx="9144000" cy="5324535"/>
          </a:xfrm>
          <a:prstGeom prst="rect">
            <a:avLst/>
          </a:prstGeom>
        </p:spPr>
        <p:txBody>
          <a:bodyPr wrap="square">
            <a:spAutoFit/>
          </a:bodyPr>
          <a:lstStyle/>
          <a:p>
            <a:pPr algn="just">
              <a:buFont typeface="Arial" pitchFamily="34" charset="0"/>
              <a:buChar char="•"/>
            </a:pPr>
            <a:r>
              <a:rPr lang="fr-FR" sz="2800" dirty="0" smtClean="0">
                <a:latin typeface="Times New Roman" pitchFamily="18" charset="0"/>
                <a:cs typeface="Times New Roman" pitchFamily="18" charset="0"/>
              </a:rPr>
              <a:t> </a:t>
            </a:r>
            <a:r>
              <a:rPr lang="fr-FR" sz="2400" dirty="0" smtClean="0">
                <a:latin typeface="Times New Roman" pitchFamily="18" charset="0"/>
                <a:cs typeface="Times New Roman" pitchFamily="18" charset="0"/>
              </a:rPr>
              <a:t>La bibliographie renferme l’ensemble des publications quel que soit leur support : papier, sonore, électronique, manuscrits...) (livres, articles, thèses, site internet, les vidéos) cités en cours de mémoire ou thèse. </a:t>
            </a:r>
          </a:p>
          <a:p>
            <a:pPr algn="just"/>
            <a:endParaRPr lang="fr-FR" sz="2400" dirty="0" smtClean="0">
              <a:latin typeface="Times New Roman" pitchFamily="18" charset="0"/>
              <a:cs typeface="Times New Roman" pitchFamily="18" charset="0"/>
            </a:endParaRPr>
          </a:p>
          <a:p>
            <a:pPr algn="just">
              <a:buFont typeface="Arial" pitchFamily="34" charset="0"/>
              <a:buChar char="•"/>
            </a:pPr>
            <a:r>
              <a:rPr lang="fr-FR" sz="2400" dirty="0" smtClean="0">
                <a:latin typeface="Times New Roman" pitchFamily="18" charset="0"/>
                <a:cs typeface="Times New Roman" pitchFamily="18" charset="0"/>
              </a:rPr>
              <a:t> Elle peut également contenir une liste des publications ayant trait au sujet, c'est-à-dire les documents consultés mais non pas forcément utilisés pour la rédaction finale.</a:t>
            </a:r>
          </a:p>
          <a:p>
            <a:pPr algn="just"/>
            <a:endParaRPr lang="fr-FR" sz="2400" dirty="0" smtClean="0">
              <a:latin typeface="Times New Roman" pitchFamily="18" charset="0"/>
              <a:cs typeface="Times New Roman" pitchFamily="18" charset="0"/>
            </a:endParaRPr>
          </a:p>
          <a:p>
            <a:pPr algn="just">
              <a:buFont typeface="Arial" pitchFamily="34" charset="0"/>
              <a:buChar char="•"/>
            </a:pPr>
            <a:r>
              <a:rPr lang="fr-FR" sz="2400" dirty="0" smtClean="0">
                <a:latin typeface="Times New Roman" pitchFamily="18" charset="0"/>
                <a:cs typeface="Times New Roman" pitchFamily="18" charset="0"/>
              </a:rPr>
              <a:t> Il existe des règles internationales (ISO) pour la présentation de la bibliographie, mais il y a également des « pratiques » spécifiques suivant les disciplines. Il faut donc décider d’une norme en accord avec votre directeur de recherche et vous y tenir pour toutes les références bibliographiques, car ce qui importe c’est </a:t>
            </a:r>
            <a:r>
              <a:rPr lang="fr-FR" sz="2400" b="1" dirty="0" smtClean="0">
                <a:latin typeface="Times New Roman" pitchFamily="18" charset="0"/>
                <a:cs typeface="Times New Roman" pitchFamily="18" charset="0"/>
              </a:rPr>
              <a:t>la cohérence de la présentation de l’ensemble</a:t>
            </a:r>
            <a:r>
              <a:rPr lang="fr-FR" sz="2400" dirty="0" smtClean="0">
                <a:latin typeface="Times New Roman" pitchFamily="18" charset="0"/>
                <a:cs typeface="Times New Roman" pitchFamily="18" charset="0"/>
              </a:rPr>
              <a:t>.</a:t>
            </a:r>
            <a:endParaRPr lang="fr-FR" sz="2400" dirty="0">
              <a:latin typeface="Times New Roman" pitchFamily="18" charset="0"/>
              <a:cs typeface="Times New Roman" pitchFamily="18" charset="0"/>
            </a:endParaRPr>
          </a:p>
        </p:txBody>
      </p:sp>
    </p:spTree>
    <p:extLst>
      <p:ext uri="{BB962C8B-B14F-4D97-AF65-F5344CB8AC3E}">
        <p14:creationId xmlns:p14="http://schemas.microsoft.com/office/powerpoint/2010/main" val="311316651"/>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32640"/>
          </a:xfrm>
          <a:prstGeom prst="rect">
            <a:avLst/>
          </a:prstGeom>
        </p:spPr>
        <p:txBody>
          <a:bodyPr wrap="square">
            <a:spAutoFit/>
          </a:bodyPr>
          <a:lstStyle/>
          <a:p>
            <a:r>
              <a:rPr lang="fr-FR" sz="2000" dirty="0" smtClean="0">
                <a:latin typeface="Times New Roman" pitchFamily="18" charset="0"/>
                <a:cs typeface="Times New Roman" pitchFamily="18" charset="0"/>
              </a:rPr>
              <a:t>Voici, à titre d’exemple, les normes bibliographiques en usage dans les revues scientifiques internationales : </a:t>
            </a:r>
          </a:p>
          <a:p>
            <a:r>
              <a:rPr lang="fr-FR" sz="2000" b="1" u="sng" dirty="0" smtClean="0">
                <a:latin typeface="Times New Roman" pitchFamily="18" charset="0"/>
                <a:cs typeface="Times New Roman" pitchFamily="18" charset="0"/>
              </a:rPr>
              <a:t>Pour les ouvrages : </a:t>
            </a:r>
            <a:endParaRPr lang="fr-FR" sz="2000" b="1" dirty="0" smtClean="0">
              <a:latin typeface="Times New Roman" pitchFamily="18" charset="0"/>
              <a:cs typeface="Times New Roman" pitchFamily="18" charset="0"/>
            </a:endParaRPr>
          </a:p>
          <a:p>
            <a:r>
              <a:rPr lang="fr-FR" sz="2000" dirty="0" smtClean="0">
                <a:latin typeface="Times New Roman" pitchFamily="18" charset="0"/>
                <a:cs typeface="Times New Roman" pitchFamily="18" charset="0"/>
              </a:rPr>
              <a:t>Nom, initial prénom. Année, </a:t>
            </a:r>
            <a:r>
              <a:rPr lang="fr-FR" sz="2000" i="1" dirty="0" smtClean="0">
                <a:latin typeface="Times New Roman" pitchFamily="18" charset="0"/>
                <a:cs typeface="Times New Roman" pitchFamily="18" charset="0"/>
              </a:rPr>
              <a:t>titre de l’ouvrage en italique</a:t>
            </a:r>
            <a:r>
              <a:rPr lang="fr-FR" sz="2000" dirty="0" smtClean="0">
                <a:latin typeface="Times New Roman" pitchFamily="18" charset="0"/>
                <a:cs typeface="Times New Roman" pitchFamily="18" charset="0"/>
              </a:rPr>
              <a:t>, Editeur, lieu d’édition, nombre de pages</a:t>
            </a:r>
          </a:p>
          <a:p>
            <a:pPr>
              <a:buNone/>
            </a:pPr>
            <a:r>
              <a:rPr lang="fr-FR" sz="2000" dirty="0" err="1" smtClean="0">
                <a:solidFill>
                  <a:srgbClr val="FF0000"/>
                </a:solidFill>
                <a:latin typeface="Times New Roman" pitchFamily="18" charset="0"/>
                <a:cs typeface="Times New Roman" pitchFamily="18" charset="0"/>
              </a:rPr>
              <a:t>Guidere</a:t>
            </a:r>
            <a:r>
              <a:rPr lang="fr-FR" sz="2000" dirty="0" smtClean="0">
                <a:solidFill>
                  <a:srgbClr val="FF0000"/>
                </a:solidFill>
                <a:latin typeface="Times New Roman" pitchFamily="18" charset="0"/>
                <a:cs typeface="Times New Roman" pitchFamily="18" charset="0"/>
              </a:rPr>
              <a:t>, M. 2001, </a:t>
            </a:r>
            <a:r>
              <a:rPr lang="fr-FR" sz="2000" i="1" dirty="0" smtClean="0">
                <a:solidFill>
                  <a:srgbClr val="FF0000"/>
                </a:solidFill>
                <a:latin typeface="Times New Roman" pitchFamily="18" charset="0"/>
                <a:cs typeface="Times New Roman" pitchFamily="18" charset="0"/>
              </a:rPr>
              <a:t>Réussir les concours de langues</a:t>
            </a:r>
            <a:r>
              <a:rPr lang="fr-FR" sz="2000" dirty="0" smtClean="0">
                <a:solidFill>
                  <a:srgbClr val="FF0000"/>
                </a:solidFill>
                <a:latin typeface="Times New Roman" pitchFamily="18" charset="0"/>
                <a:cs typeface="Times New Roman" pitchFamily="18" charset="0"/>
              </a:rPr>
              <a:t>, Edition du temps, Paris,128p.</a:t>
            </a:r>
          </a:p>
          <a:p>
            <a:r>
              <a:rPr lang="fr-FR" sz="2000" b="1" u="sng" dirty="0" smtClean="0">
                <a:latin typeface="Times New Roman" pitchFamily="18" charset="0"/>
                <a:cs typeface="Times New Roman" pitchFamily="18" charset="0"/>
              </a:rPr>
              <a:t>Pour les articles </a:t>
            </a:r>
            <a:endParaRPr lang="fr-FR" sz="2000" b="1" dirty="0" smtClean="0">
              <a:latin typeface="Times New Roman" pitchFamily="18" charset="0"/>
              <a:cs typeface="Times New Roman" pitchFamily="18" charset="0"/>
            </a:endParaRPr>
          </a:p>
          <a:p>
            <a:r>
              <a:rPr lang="fr-FR" sz="2000" dirty="0" smtClean="0">
                <a:latin typeface="Times New Roman" pitchFamily="18" charset="0"/>
                <a:cs typeface="Times New Roman" pitchFamily="18" charset="0"/>
              </a:rPr>
              <a:t>Nom, initial prénom. Année, « titre de l’article entre guillemets et sans italique », In, Nom, initial prénom (le responsable de la revue, le cas échéant), </a:t>
            </a:r>
            <a:r>
              <a:rPr lang="fr-FR" sz="2000" i="1" dirty="0" smtClean="0">
                <a:latin typeface="Times New Roman" pitchFamily="18" charset="0"/>
                <a:cs typeface="Times New Roman" pitchFamily="18" charset="0"/>
              </a:rPr>
              <a:t>titre de l’ouvrage ou de la revue en italique</a:t>
            </a:r>
            <a:r>
              <a:rPr lang="fr-FR" sz="2000" dirty="0" smtClean="0">
                <a:latin typeface="Times New Roman" pitchFamily="18" charset="0"/>
                <a:cs typeface="Times New Roman" pitchFamily="18" charset="0"/>
              </a:rPr>
              <a:t>, Editeur, lieu d’</a:t>
            </a:r>
            <a:r>
              <a:rPr lang="fr-FR" sz="2000" dirty="0" err="1" smtClean="0">
                <a:latin typeface="Times New Roman" pitchFamily="18" charset="0"/>
                <a:cs typeface="Times New Roman" pitchFamily="18" charset="0"/>
              </a:rPr>
              <a:t>éditionnombre</a:t>
            </a:r>
            <a:r>
              <a:rPr lang="fr-FR" sz="2000" dirty="0" smtClean="0">
                <a:latin typeface="Times New Roman" pitchFamily="18" charset="0"/>
                <a:cs typeface="Times New Roman" pitchFamily="18" charset="0"/>
              </a:rPr>
              <a:t> de pages.</a:t>
            </a:r>
          </a:p>
          <a:p>
            <a:r>
              <a:rPr lang="fr-FR" sz="2000" dirty="0" err="1" smtClean="0">
                <a:solidFill>
                  <a:srgbClr val="FF0000"/>
                </a:solidFill>
                <a:latin typeface="Times New Roman" pitchFamily="18" charset="0"/>
                <a:cs typeface="Times New Roman" pitchFamily="18" charset="0"/>
              </a:rPr>
              <a:t>Guidere</a:t>
            </a:r>
            <a:r>
              <a:rPr lang="fr-FR" sz="2000" dirty="0" smtClean="0">
                <a:solidFill>
                  <a:srgbClr val="FF0000"/>
                </a:solidFill>
                <a:latin typeface="Times New Roman" pitchFamily="18" charset="0"/>
                <a:cs typeface="Times New Roman" pitchFamily="18" charset="0"/>
              </a:rPr>
              <a:t>, M. 2000, « les stratégies territoriales en publicité internationale »,in, </a:t>
            </a:r>
            <a:r>
              <a:rPr lang="fr-FR" sz="2000" dirty="0" err="1" smtClean="0">
                <a:solidFill>
                  <a:srgbClr val="FF0000"/>
                </a:solidFill>
                <a:latin typeface="Times New Roman" pitchFamily="18" charset="0"/>
                <a:cs typeface="Times New Roman" pitchFamily="18" charset="0"/>
              </a:rPr>
              <a:t>Pagès</a:t>
            </a:r>
            <a:r>
              <a:rPr lang="fr-FR" sz="2000" dirty="0" smtClean="0">
                <a:solidFill>
                  <a:srgbClr val="FF0000"/>
                </a:solidFill>
                <a:latin typeface="Times New Roman" pitchFamily="18" charset="0"/>
                <a:cs typeface="Times New Roman" pitchFamily="18" charset="0"/>
              </a:rPr>
              <a:t>, J.C. et </a:t>
            </a:r>
            <a:r>
              <a:rPr lang="fr-FR" sz="2000" dirty="0" err="1" smtClean="0">
                <a:solidFill>
                  <a:srgbClr val="FF0000"/>
                </a:solidFill>
                <a:latin typeface="Times New Roman" pitchFamily="18" charset="0"/>
                <a:cs typeface="Times New Roman" pitchFamily="18" charset="0"/>
              </a:rPr>
              <a:t>Pelissier</a:t>
            </a:r>
            <a:r>
              <a:rPr lang="fr-FR" sz="2000" dirty="0" smtClean="0">
                <a:solidFill>
                  <a:srgbClr val="FF0000"/>
                </a:solidFill>
                <a:latin typeface="Times New Roman" pitchFamily="18" charset="0"/>
                <a:cs typeface="Times New Roman" pitchFamily="18" charset="0"/>
              </a:rPr>
              <a:t>, N. </a:t>
            </a:r>
            <a:r>
              <a:rPr lang="fr-FR" sz="2000" i="1" dirty="0" smtClean="0">
                <a:solidFill>
                  <a:srgbClr val="FF0000"/>
                </a:solidFill>
                <a:latin typeface="Times New Roman" pitchFamily="18" charset="0"/>
                <a:cs typeface="Times New Roman" pitchFamily="18" charset="0"/>
              </a:rPr>
              <a:t>Territoires sous influences</a:t>
            </a:r>
            <a:r>
              <a:rPr lang="fr-FR" sz="2000" dirty="0" smtClean="0">
                <a:solidFill>
                  <a:srgbClr val="FF0000"/>
                </a:solidFill>
                <a:latin typeface="Times New Roman" pitchFamily="18" charset="0"/>
                <a:cs typeface="Times New Roman" pitchFamily="18" charset="0"/>
              </a:rPr>
              <a:t>, L’Harmattan, Paris, pp.120-140. </a:t>
            </a:r>
          </a:p>
          <a:p>
            <a:r>
              <a:rPr lang="fr-FR" sz="2000" b="1" u="sng" dirty="0" smtClean="0">
                <a:latin typeface="Times New Roman" pitchFamily="18" charset="0"/>
                <a:cs typeface="Times New Roman" pitchFamily="18" charset="0"/>
              </a:rPr>
              <a:t>Pour les sites WEB</a:t>
            </a:r>
            <a:endParaRPr lang="fr-FR" sz="2000" b="1" dirty="0" smtClean="0">
              <a:latin typeface="Times New Roman" pitchFamily="18" charset="0"/>
              <a:cs typeface="Times New Roman" pitchFamily="18" charset="0"/>
            </a:endParaRPr>
          </a:p>
          <a:p>
            <a:r>
              <a:rPr lang="fr-FR" sz="2000" dirty="0" smtClean="0">
                <a:latin typeface="Times New Roman" pitchFamily="18" charset="0"/>
                <a:cs typeface="Times New Roman" pitchFamily="18" charset="0"/>
              </a:rPr>
              <a:t>Nom, initial prénom. Année, titre du document,  In/dans, Nom du site,  date de consultation du site, adresse URL.</a:t>
            </a:r>
          </a:p>
          <a:p>
            <a:pPr algn="just"/>
            <a:r>
              <a:rPr lang="fr-FR" sz="2000" dirty="0" smtClean="0">
                <a:solidFill>
                  <a:srgbClr val="FF0000"/>
                </a:solidFill>
                <a:latin typeface="Times New Roman" pitchFamily="18" charset="0"/>
                <a:cs typeface="Times New Roman" pitchFamily="18" charset="0"/>
              </a:rPr>
              <a:t>ANIS.J, 2002, « Communication électronique scripturale et formes langagières » dans </a:t>
            </a:r>
            <a:r>
              <a:rPr lang="fr-FR" sz="2000" i="1" dirty="0" smtClean="0">
                <a:solidFill>
                  <a:srgbClr val="FF0000"/>
                </a:solidFill>
                <a:latin typeface="Times New Roman" pitchFamily="18" charset="0"/>
                <a:cs typeface="Times New Roman" pitchFamily="18" charset="0"/>
              </a:rPr>
              <a:t>RHRT, n°4, Université de Poitier, Consulté le </a:t>
            </a:r>
            <a:r>
              <a:rPr lang="fr-FR" sz="2000" dirty="0" smtClean="0">
                <a:solidFill>
                  <a:srgbClr val="FF0000"/>
                </a:solidFill>
                <a:latin typeface="Times New Roman" pitchFamily="18" charset="0"/>
                <a:cs typeface="Times New Roman" pitchFamily="18" charset="0"/>
              </a:rPr>
              <a:t>10/03/2007, URL</a:t>
            </a:r>
            <a:r>
              <a:rPr lang="fr-FR" sz="2000" dirty="0" smtClean="0">
                <a:latin typeface="Times New Roman" pitchFamily="18" charset="0"/>
                <a:cs typeface="Times New Roman" pitchFamily="18" charset="0"/>
              </a:rPr>
              <a:t> : </a:t>
            </a:r>
            <a:r>
              <a:rPr lang="fr-FR" sz="2000" dirty="0" smtClean="0">
                <a:latin typeface="Times New Roman" pitchFamily="18" charset="0"/>
                <a:cs typeface="Times New Roman" pitchFamily="18" charset="0"/>
                <a:hlinkClick r:id="rId2"/>
              </a:rPr>
              <a:t>http://edel.univ-poitiers.fr/rhrt/document.php?id=547</a:t>
            </a:r>
            <a:r>
              <a:rPr lang="fr-FR" sz="2000" dirty="0" smtClean="0">
                <a:latin typeface="Times New Roman" pitchFamily="18" charset="0"/>
                <a:cs typeface="Times New Roman" pitchFamily="18" charset="0"/>
              </a:rPr>
              <a:t> </a:t>
            </a:r>
          </a:p>
          <a:p>
            <a:pPr algn="just"/>
            <a:endParaRPr lang="fr-FR" sz="2000" dirty="0" smtClean="0">
              <a:latin typeface="Times New Roman" pitchFamily="18" charset="0"/>
              <a:cs typeface="Times New Roman" pitchFamily="18" charset="0"/>
            </a:endParaRPr>
          </a:p>
          <a:p>
            <a:pPr lvl="0">
              <a:buFont typeface="Arial" pitchFamily="34" charset="0"/>
              <a:buChar char="•"/>
            </a:pPr>
            <a:r>
              <a:rPr lang="fr-FR" sz="2000" dirty="0" smtClean="0">
                <a:latin typeface="Times New Roman" pitchFamily="18" charset="0"/>
                <a:cs typeface="Times New Roman" pitchFamily="18" charset="0"/>
              </a:rPr>
              <a:t> Quelle que soit la norme utilisée, il faut veiller à l’homogénéité et à la cohérence de toutes les références citées dans le mémoire de recherche ou la thèse de doctorat.</a:t>
            </a:r>
          </a:p>
          <a:p>
            <a:r>
              <a:rPr lang="fr-FR" sz="2000" dirty="0" smtClean="0">
                <a:latin typeface="Times New Roman" pitchFamily="18" charset="0"/>
                <a:cs typeface="Times New Roman" pitchFamily="18" charset="0"/>
              </a:rPr>
              <a:t>La bibliographie est classée, le plus souvent, par </a:t>
            </a:r>
            <a:r>
              <a:rPr lang="fr-FR" sz="2000" b="1" dirty="0" smtClean="0">
                <a:latin typeface="Times New Roman" pitchFamily="18" charset="0"/>
                <a:cs typeface="Times New Roman" pitchFamily="18" charset="0"/>
              </a:rPr>
              <a:t>ordre alphabétique</a:t>
            </a:r>
            <a:r>
              <a:rPr lang="fr-FR" sz="2000" dirty="0" smtClean="0">
                <a:latin typeface="Times New Roman" pitchFamily="18" charset="0"/>
                <a:cs typeface="Times New Roman" pitchFamily="18" charset="0"/>
              </a:rPr>
              <a:t>. </a:t>
            </a:r>
            <a:endParaRPr lang="fr-FR" sz="2000" dirty="0">
              <a:latin typeface="Times New Roman" pitchFamily="18" charset="0"/>
              <a:cs typeface="Times New Roman" pitchFamily="18" charset="0"/>
            </a:endParaRPr>
          </a:p>
        </p:txBody>
      </p:sp>
    </p:spTree>
    <p:extLst>
      <p:ext uri="{BB962C8B-B14F-4D97-AF65-F5344CB8AC3E}">
        <p14:creationId xmlns:p14="http://schemas.microsoft.com/office/powerpoint/2010/main" val="31723029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3"/>
          </p:nvPr>
        </p:nvSpPr>
        <p:spPr>
          <a:xfrm>
            <a:off x="142844" y="285728"/>
            <a:ext cx="8786874" cy="6215106"/>
          </a:xfrm>
        </p:spPr>
        <p:txBody>
          <a:bodyPr>
            <a:normAutofit/>
          </a:bodyPr>
          <a:lstStyle/>
          <a:p>
            <a:pPr algn="ctr">
              <a:buNone/>
            </a:pPr>
            <a:r>
              <a:rPr lang="fr-FR" b="1" dirty="0" smtClean="0">
                <a:latin typeface="Times New Roman" pitchFamily="18" charset="0"/>
                <a:cs typeface="Times New Roman" pitchFamily="18" charset="0"/>
              </a:rPr>
              <a:t>Créativité</a:t>
            </a:r>
          </a:p>
          <a:p>
            <a:pPr algn="just"/>
            <a:r>
              <a:rPr lang="fr-FR" dirty="0" smtClean="0">
                <a:latin typeface="Times New Roman" pitchFamily="18" charset="0"/>
                <a:cs typeface="Times New Roman" pitchFamily="18" charset="0"/>
              </a:rPr>
              <a:t>Elle est créative car le chercheur doit montrer que son travail est à la fois une forme de continuité des travaux antérieurs et une création dans le domaine choisi. Comment ? </a:t>
            </a:r>
          </a:p>
          <a:p>
            <a:pPr algn="just"/>
            <a:r>
              <a:rPr lang="fr-FR" dirty="0" smtClean="0">
                <a:latin typeface="Times New Roman" pitchFamily="18" charset="0"/>
                <a:cs typeface="Times New Roman" pitchFamily="18" charset="0"/>
              </a:rPr>
              <a:t>Par la </a:t>
            </a:r>
            <a:r>
              <a:rPr lang="fr-FR" b="1" i="1" dirty="0" smtClean="0">
                <a:latin typeface="Times New Roman" pitchFamily="18" charset="0"/>
                <a:cs typeface="Times New Roman" pitchFamily="18" charset="0"/>
              </a:rPr>
              <a:t>mise en valeur des objectifs </a:t>
            </a:r>
            <a:r>
              <a:rPr lang="fr-FR" i="1" dirty="0" smtClean="0">
                <a:latin typeface="Times New Roman" pitchFamily="18" charset="0"/>
                <a:cs typeface="Times New Roman" pitchFamily="18" charset="0"/>
              </a:rPr>
              <a:t>atteints</a:t>
            </a:r>
            <a:r>
              <a:rPr lang="fr-FR" dirty="0" smtClean="0">
                <a:latin typeface="Times New Roman" pitchFamily="18" charset="0"/>
                <a:cs typeface="Times New Roman" pitchFamily="18" charset="0"/>
              </a:rPr>
              <a:t>, proposer </a:t>
            </a:r>
            <a:r>
              <a:rPr lang="fr-FR" b="1" i="1" dirty="0" smtClean="0">
                <a:latin typeface="Times New Roman" pitchFamily="18" charset="0"/>
                <a:cs typeface="Times New Roman" pitchFamily="18" charset="0"/>
              </a:rPr>
              <a:t>des solutions </a:t>
            </a:r>
            <a:r>
              <a:rPr lang="fr-FR" dirty="0" smtClean="0">
                <a:latin typeface="Times New Roman" pitchFamily="18" charset="0"/>
                <a:cs typeface="Times New Roman" pitchFamily="18" charset="0"/>
              </a:rPr>
              <a:t>à un ou des problèmes et </a:t>
            </a:r>
            <a:r>
              <a:rPr lang="fr-FR" b="1" i="1" dirty="0" smtClean="0">
                <a:latin typeface="Times New Roman" pitchFamily="18" charset="0"/>
                <a:cs typeface="Times New Roman" pitchFamily="18" charset="0"/>
              </a:rPr>
              <a:t>ouvrir d’autres pistes de réflexion.</a:t>
            </a:r>
            <a:r>
              <a:rPr lang="fr-FR" dirty="0" smtClean="0">
                <a:latin typeface="Times New Roman" pitchFamily="18" charset="0"/>
                <a:cs typeface="Times New Roman" pitchFamily="18" charset="0"/>
              </a:rPr>
              <a:t> </a:t>
            </a:r>
          </a:p>
          <a:p>
            <a:pPr marL="45720" indent="0" algn="just">
              <a:buNone/>
            </a:pPr>
            <a:endParaRPr lang="fr-FR" dirty="0" smtClean="0">
              <a:latin typeface="Times New Roman" pitchFamily="18" charset="0"/>
              <a:cs typeface="Times New Roman" pitchFamily="18" charset="0"/>
            </a:endParaRPr>
          </a:p>
          <a:p>
            <a:pPr algn="just"/>
            <a:r>
              <a:rPr lang="fr-FR" dirty="0" err="1" smtClean="0">
                <a:latin typeface="Times New Roman" pitchFamily="18" charset="0"/>
                <a:cs typeface="Times New Roman" pitchFamily="18" charset="0"/>
              </a:rPr>
              <a:t>Zellal</a:t>
            </a:r>
            <a:r>
              <a:rPr lang="fr-FR" dirty="0" smtClean="0">
                <a:latin typeface="Times New Roman" pitchFamily="18" charset="0"/>
                <a:cs typeface="Times New Roman" pitchFamily="18" charset="0"/>
              </a:rPr>
              <a:t> estime qu’un un travail de recherche doit </a:t>
            </a:r>
            <a:r>
              <a:rPr lang="fr-FR" i="1" dirty="0" smtClean="0">
                <a:latin typeface="Times New Roman" pitchFamily="18" charset="0"/>
                <a:cs typeface="Times New Roman" pitchFamily="18" charset="0"/>
              </a:rPr>
              <a:t>«</a:t>
            </a:r>
            <a:r>
              <a:rPr lang="fr-FR" i="1" dirty="0" smtClean="0">
                <a:solidFill>
                  <a:schemeClr val="tx2">
                    <a:lumMod val="60000"/>
                    <a:lumOff val="40000"/>
                  </a:schemeClr>
                </a:solidFill>
                <a:latin typeface="Times New Roman" pitchFamily="18" charset="0"/>
                <a:cs typeface="Times New Roman" pitchFamily="18" charset="0"/>
              </a:rPr>
              <a:t> prouver, démontrer quelque chose. Il faut dépasser la notion de simple constat, il faut découvrir ce qui ne l’a pas encore été d’où la notion de créativité …</a:t>
            </a:r>
            <a:r>
              <a:rPr lang="fr-FR" i="1" dirty="0" smtClean="0">
                <a:latin typeface="Times New Roman" pitchFamily="18" charset="0"/>
                <a:cs typeface="Times New Roman" pitchFamily="18" charset="0"/>
              </a:rPr>
              <a:t>»     </a:t>
            </a:r>
            <a:r>
              <a:rPr lang="fr-FR" sz="2600" i="1" dirty="0" smtClean="0">
                <a:latin typeface="Times New Roman" pitchFamily="18" charset="0"/>
                <a:cs typeface="Times New Roman" pitchFamily="18" charset="0"/>
              </a:rPr>
              <a:t>(N </a:t>
            </a:r>
            <a:r>
              <a:rPr lang="fr-FR" sz="2600" i="1" dirty="0" err="1" smtClean="0">
                <a:latin typeface="Times New Roman" pitchFamily="18" charset="0"/>
                <a:cs typeface="Times New Roman" pitchFamily="18" charset="0"/>
              </a:rPr>
              <a:t>Zellal</a:t>
            </a:r>
            <a:r>
              <a:rPr lang="fr-FR" sz="2600" i="1" dirty="0" smtClean="0">
                <a:latin typeface="Times New Roman" pitchFamily="18" charset="0"/>
                <a:cs typeface="Times New Roman" pitchFamily="18" charset="0"/>
              </a:rPr>
              <a:t>, Guide de méthodologie de la recherche : 16) </a:t>
            </a:r>
            <a:endParaRPr lang="fr-FR" dirty="0" smtClean="0">
              <a:latin typeface="Times New Roman" pitchFamily="18" charset="0"/>
              <a:cs typeface="Times New Roman" pitchFamily="18" charset="0"/>
            </a:endParaRPr>
          </a:p>
          <a:p>
            <a:pPr algn="just">
              <a:buNone/>
            </a:pPr>
            <a:endParaRPr lang="fr-FR" b="1" dirty="0">
              <a:latin typeface="Times New Roman" pitchFamily="18" charset="0"/>
              <a:cs typeface="Times New Roman" pitchFamily="18" charset="0"/>
            </a:endParaRPr>
          </a:p>
        </p:txBody>
      </p:sp>
    </p:spTree>
    <p:extLst>
      <p:ext uri="{BB962C8B-B14F-4D97-AF65-F5344CB8AC3E}">
        <p14:creationId xmlns:p14="http://schemas.microsoft.com/office/powerpoint/2010/main" val="4144455915"/>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3304133" y="0"/>
            <a:ext cx="3339569" cy="64633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1222375" algn="l"/>
              </a:tabLst>
            </a:pPr>
            <a:r>
              <a:rPr kumimoji="0" lang="fr-FR" sz="3600" b="1"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11. Les annexes </a:t>
            </a:r>
            <a:endParaRPr kumimoji="0" lang="fr-FR" sz="44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6" name="Rectangle 2"/>
          <p:cNvSpPr>
            <a:spLocks noChangeArrowheads="1"/>
          </p:cNvSpPr>
          <p:nvPr/>
        </p:nvSpPr>
        <p:spPr bwMode="auto">
          <a:xfrm>
            <a:off x="0" y="928670"/>
            <a:ext cx="9144000" cy="32162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tab pos="1222375" algn="l"/>
              </a:tabLst>
            </a:pPr>
            <a:r>
              <a:rPr kumimoji="0" lang="fr-FR" sz="24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Suivant la nature de la recherche menée et suivant le domaine de spécialité, les annexes peuvent renfermer différents types de documents que l’on peut répartir en deux grandes catégories : </a:t>
            </a:r>
          </a:p>
          <a:p>
            <a:pPr marL="0" marR="0" lvl="0" indent="0" algn="justLow" defTabSz="914400" rtl="0" eaLnBrk="1" fontAlgn="base" latinLnBrk="0" hangingPunct="1">
              <a:lnSpc>
                <a:spcPct val="100000"/>
              </a:lnSpc>
              <a:spcBef>
                <a:spcPct val="0"/>
              </a:spcBef>
              <a:spcAft>
                <a:spcPct val="0"/>
              </a:spcAft>
              <a:buClrTx/>
              <a:buSzTx/>
              <a:buFontTx/>
              <a:buNone/>
              <a:tabLst>
                <a:tab pos="1222375" algn="l"/>
              </a:tabLst>
            </a:pPr>
            <a:endParaRPr kumimoji="0" lang="fr-FR" sz="11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Char char="•"/>
              <a:tabLst>
                <a:tab pos="1222375" algn="l"/>
              </a:tabLst>
            </a:pPr>
            <a:r>
              <a:rPr kumimoji="0" lang="fr-FR" sz="2400" b="1"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Les Annexes d’illustration</a:t>
            </a:r>
            <a:r>
              <a:rPr kumimoji="0" lang="fr-FR" sz="24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 : qui permettent d’étayer le contenu du texte : des iconographies (en histoire de l’art), des cartes (en histoire-géographie), des tableaux et des graphiques (en sciences économiques), des schémas (en psychologie), des statistiques (en sociologie par exemple), etc.</a:t>
            </a:r>
            <a:endParaRPr kumimoji="0" lang="fr-FR" sz="3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027" name="Rectangle 3"/>
          <p:cNvSpPr>
            <a:spLocks noChangeArrowheads="1"/>
          </p:cNvSpPr>
          <p:nvPr/>
        </p:nvSpPr>
        <p:spPr bwMode="auto">
          <a:xfrm>
            <a:off x="0" y="4335386"/>
            <a:ext cx="914400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Char char="•"/>
              <a:tabLst>
                <a:tab pos="1222375" algn="l"/>
              </a:tabLst>
            </a:pPr>
            <a:r>
              <a:rPr kumimoji="0" lang="fr-FR" sz="2400" b="1"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Les annexes d</a:t>
            </a:r>
            <a:r>
              <a:rPr kumimoji="0" lang="fr-FR" sz="2400" b="1" i="0" u="none" strike="noStrike" cap="none" normalizeH="0" baseline="0" dirty="0" smtClean="0">
                <a:ln>
                  <a:noFill/>
                </a:ln>
                <a:solidFill>
                  <a:srgbClr val="222222"/>
                </a:solidFill>
                <a:effectLst/>
                <a:latin typeface="Calibri"/>
                <a:ea typeface="Calibri" pitchFamily="34" charset="0"/>
                <a:cs typeface="Times New Roman" pitchFamily="18" charset="0"/>
              </a:rPr>
              <a:t>’</a:t>
            </a:r>
            <a:r>
              <a:rPr kumimoji="0" lang="fr-FR" sz="2400" b="1"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information</a:t>
            </a:r>
            <a:r>
              <a:rPr kumimoji="0" lang="fr-FR" sz="2400" b="0" i="0" u="none" strike="noStrike" cap="none" normalizeH="0" baseline="0" dirty="0" smtClean="0">
                <a:ln>
                  <a:noFill/>
                </a:ln>
                <a:solidFill>
                  <a:srgbClr val="222222"/>
                </a:solidFill>
                <a:effectLst/>
                <a:latin typeface="Calibri"/>
                <a:ea typeface="Calibri" pitchFamily="34" charset="0"/>
                <a:cs typeface="Times New Roman" pitchFamily="18" charset="0"/>
              </a:rPr>
              <a:t> </a:t>
            </a:r>
            <a:r>
              <a:rPr kumimoji="0" lang="fr-FR" sz="24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 qui compl</a:t>
            </a:r>
            <a:r>
              <a:rPr kumimoji="0" lang="fr-FR" sz="2400" b="0" i="0" u="none" strike="noStrike" cap="none" normalizeH="0" baseline="0" dirty="0" smtClean="0">
                <a:ln>
                  <a:noFill/>
                </a:ln>
                <a:solidFill>
                  <a:srgbClr val="222222"/>
                </a:solidFill>
                <a:effectLst/>
                <a:latin typeface="Calibri"/>
                <a:ea typeface="Calibri" pitchFamily="34" charset="0"/>
                <a:cs typeface="Times New Roman" pitchFamily="18" charset="0"/>
              </a:rPr>
              <a:t>è</a:t>
            </a:r>
            <a:r>
              <a:rPr kumimoji="0" lang="fr-FR" sz="24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tent les d</a:t>
            </a:r>
            <a:r>
              <a:rPr kumimoji="0" lang="fr-FR" sz="2400" b="0" i="0" u="none" strike="noStrike" cap="none" normalizeH="0" baseline="0" dirty="0" smtClean="0">
                <a:ln>
                  <a:noFill/>
                </a:ln>
                <a:solidFill>
                  <a:srgbClr val="222222"/>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veloppements figurant dans le corps du texte</a:t>
            </a:r>
            <a:r>
              <a:rPr kumimoji="0" lang="fr-FR" sz="2400" b="0" i="0" u="none" strike="noStrike" cap="none" normalizeH="0" baseline="0" dirty="0" smtClean="0">
                <a:ln>
                  <a:noFill/>
                </a:ln>
                <a:solidFill>
                  <a:srgbClr val="222222"/>
                </a:solidFill>
                <a:effectLst/>
                <a:latin typeface="Calibri"/>
                <a:ea typeface="Calibri" pitchFamily="34" charset="0"/>
                <a:cs typeface="Times New Roman" pitchFamily="18" charset="0"/>
              </a:rPr>
              <a:t> </a:t>
            </a:r>
            <a:r>
              <a:rPr kumimoji="0" lang="fr-FR" sz="24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 copie de manuscrits ou de trait</a:t>
            </a:r>
            <a:r>
              <a:rPr kumimoji="0" lang="fr-FR" sz="2400" b="0" i="0" u="none" strike="noStrike" cap="none" normalizeH="0" baseline="0" dirty="0" smtClean="0">
                <a:ln>
                  <a:noFill/>
                </a:ln>
                <a:solidFill>
                  <a:srgbClr val="222222"/>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s (en histoire) , traduction d</a:t>
            </a:r>
            <a:r>
              <a:rPr kumimoji="0" lang="fr-FR" sz="2400" b="0" i="0" u="none" strike="noStrike" cap="none" normalizeH="0" baseline="0" dirty="0" smtClean="0">
                <a:ln>
                  <a:noFill/>
                </a:ln>
                <a:solidFill>
                  <a:srgbClr val="222222"/>
                </a:solidFill>
                <a:effectLst/>
                <a:latin typeface="Calibri"/>
                <a:ea typeface="Calibri" pitchFamily="34" charset="0"/>
                <a:cs typeface="Times New Roman" pitchFamily="18" charset="0"/>
              </a:rPr>
              <a:t>’</a:t>
            </a:r>
            <a:r>
              <a:rPr kumimoji="0" lang="fr-FR" sz="24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extraits d</a:t>
            </a:r>
            <a:r>
              <a:rPr kumimoji="0" lang="fr-FR" sz="2400" b="0" i="0" u="none" strike="noStrike" cap="none" normalizeH="0" baseline="0" dirty="0" smtClean="0">
                <a:ln>
                  <a:noFill/>
                </a:ln>
                <a:solidFill>
                  <a:srgbClr val="222222"/>
                </a:solidFill>
                <a:effectLst/>
                <a:latin typeface="Calibri"/>
                <a:ea typeface="Calibri" pitchFamily="34" charset="0"/>
                <a:cs typeface="Times New Roman" pitchFamily="18" charset="0"/>
              </a:rPr>
              <a:t>’œ</a:t>
            </a:r>
            <a:r>
              <a:rPr kumimoji="0" lang="fr-FR" sz="24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uvres (en litt</a:t>
            </a:r>
            <a:r>
              <a:rPr kumimoji="0" lang="fr-FR" sz="2400" b="0" i="0" u="none" strike="noStrike" cap="none" normalizeH="0" baseline="0" dirty="0" smtClean="0">
                <a:ln>
                  <a:noFill/>
                </a:ln>
                <a:solidFill>
                  <a:srgbClr val="222222"/>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rature et en langues), extraits de corpus d</a:t>
            </a:r>
            <a:r>
              <a:rPr kumimoji="0" lang="fr-FR" sz="2400" b="0" i="0" u="none" strike="noStrike" cap="none" normalizeH="0" baseline="0" dirty="0" smtClean="0">
                <a:ln>
                  <a:noFill/>
                </a:ln>
                <a:solidFill>
                  <a:srgbClr val="222222"/>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tude, longues citations non incluses dans le texte mais auxquelles on fait r</a:t>
            </a:r>
            <a:r>
              <a:rPr kumimoji="0" lang="fr-FR" sz="2400" b="0" i="0" u="none" strike="noStrike" cap="none" normalizeH="0" baseline="0" dirty="0" smtClean="0">
                <a:ln>
                  <a:noFill/>
                </a:ln>
                <a:solidFill>
                  <a:srgbClr val="222222"/>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f</a:t>
            </a:r>
            <a:r>
              <a:rPr kumimoji="0" lang="fr-FR" sz="2400" b="0" i="0" u="none" strike="noStrike" cap="none" normalizeH="0" baseline="0" dirty="0" smtClean="0">
                <a:ln>
                  <a:noFill/>
                </a:ln>
                <a:solidFill>
                  <a:srgbClr val="222222"/>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rence, enquêtes compl</a:t>
            </a:r>
            <a:r>
              <a:rPr kumimoji="0" lang="fr-FR" sz="2400" b="0" i="0" u="none" strike="noStrike" cap="none" normalizeH="0" baseline="0" dirty="0" smtClean="0">
                <a:ln>
                  <a:noFill/>
                </a:ln>
                <a:solidFill>
                  <a:srgbClr val="222222"/>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mentaires sur le sujets, etc. </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2177272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027"/>
                                        </p:tgtEl>
                                        <p:attrNameLst>
                                          <p:attrName>style.visibility</p:attrName>
                                        </p:attrNameLst>
                                      </p:cBhvr>
                                      <p:to>
                                        <p:strVal val="visible"/>
                                      </p:to>
                                    </p:set>
                                    <p:animEffect transition="in" filter="checkerboard(across)">
                                      <p:cBhvr>
                                        <p:cTn id="7" dur="500"/>
                                        <p:tgtEl>
                                          <p:spTgt spid="10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7"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1"/>
          <p:cNvSpPr>
            <a:spLocks noChangeArrowheads="1"/>
          </p:cNvSpPr>
          <p:nvPr/>
        </p:nvSpPr>
        <p:spPr bwMode="auto">
          <a:xfrm>
            <a:off x="0" y="-24"/>
            <a:ext cx="9144000" cy="41549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 typeface="Arial" pitchFamily="34" charset="0"/>
              <a:buChar char="•"/>
              <a:tabLst>
                <a:tab pos="1222375" algn="l"/>
              </a:tabLst>
            </a:pPr>
            <a:r>
              <a:rPr kumimoji="0" lang="fr-FR" sz="28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 Dans tous les cas, les annexes doivent être con</a:t>
            </a:r>
            <a:r>
              <a:rPr kumimoji="0" lang="fr-FR" sz="2800" b="0" i="0" u="none" strike="noStrike" cap="none" normalizeH="0" baseline="0" dirty="0" smtClean="0">
                <a:ln>
                  <a:noFill/>
                </a:ln>
                <a:solidFill>
                  <a:srgbClr val="222222"/>
                </a:solidFill>
                <a:effectLst/>
                <a:latin typeface="Calibri"/>
                <a:ea typeface="Calibri" pitchFamily="34" charset="0"/>
                <a:cs typeface="Times New Roman" pitchFamily="18" charset="0"/>
              </a:rPr>
              <a:t>ç</a:t>
            </a:r>
            <a:r>
              <a:rPr kumimoji="0" lang="fr-FR" sz="28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ues dans un esprit de compl</a:t>
            </a:r>
            <a:r>
              <a:rPr kumimoji="0" lang="fr-FR" sz="2800" b="0" i="0" u="none" strike="noStrike" cap="none" normalizeH="0" baseline="0" dirty="0" smtClean="0">
                <a:ln>
                  <a:noFill/>
                </a:ln>
                <a:solidFill>
                  <a:srgbClr val="222222"/>
                </a:solidFill>
                <a:effectLst/>
                <a:latin typeface="Calibri"/>
                <a:ea typeface="Calibri" pitchFamily="34" charset="0"/>
                <a:cs typeface="Times New Roman" pitchFamily="18" charset="0"/>
              </a:rPr>
              <a:t>é</a:t>
            </a:r>
            <a:r>
              <a:rPr kumimoji="0" lang="fr-FR" sz="28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mentarit</a:t>
            </a:r>
            <a:r>
              <a:rPr kumimoji="0" lang="fr-FR" sz="2800" b="0" i="0" u="none" strike="noStrike" cap="none" normalizeH="0" baseline="0" dirty="0" smtClean="0">
                <a:ln>
                  <a:noFill/>
                </a:ln>
                <a:solidFill>
                  <a:srgbClr val="222222"/>
                </a:solidFill>
                <a:effectLst/>
                <a:latin typeface="Calibri"/>
                <a:ea typeface="Calibri" pitchFamily="34" charset="0"/>
                <a:cs typeface="Times New Roman" pitchFamily="18" charset="0"/>
              </a:rPr>
              <a:t>é</a:t>
            </a:r>
            <a:r>
              <a:rPr kumimoji="0" lang="fr-FR" sz="28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 par rapport au texte principal.</a:t>
            </a:r>
          </a:p>
          <a:p>
            <a:pPr marL="0" marR="0" lvl="0" indent="0" algn="just" defTabSz="914400" rtl="0" eaLnBrk="1" fontAlgn="base" latinLnBrk="0" hangingPunct="1">
              <a:lnSpc>
                <a:spcPct val="100000"/>
              </a:lnSpc>
              <a:spcBef>
                <a:spcPct val="0"/>
              </a:spcBef>
              <a:spcAft>
                <a:spcPct val="0"/>
              </a:spcAft>
              <a:buClrTx/>
              <a:buSzTx/>
              <a:tabLst>
                <a:tab pos="1222375" algn="l"/>
              </a:tabLst>
            </a:pP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Arial" pitchFamily="34" charset="0"/>
              <a:buChar char="•"/>
              <a:tabLst>
                <a:tab pos="1222375" algn="l"/>
              </a:tabLst>
            </a:pPr>
            <a:r>
              <a:rPr kumimoji="0" lang="fr-FR" sz="28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La pr</a:t>
            </a:r>
            <a:r>
              <a:rPr kumimoji="0" lang="fr-FR" sz="2800" b="0" i="0" u="none" strike="noStrike" cap="none" normalizeH="0" baseline="0" dirty="0" smtClean="0">
                <a:ln>
                  <a:noFill/>
                </a:ln>
                <a:solidFill>
                  <a:srgbClr val="222222"/>
                </a:solidFill>
                <a:effectLst/>
                <a:latin typeface="Calibri"/>
                <a:ea typeface="Calibri" pitchFamily="34" charset="0"/>
                <a:cs typeface="Times New Roman" pitchFamily="18" charset="0"/>
              </a:rPr>
              <a:t>é</a:t>
            </a:r>
            <a:r>
              <a:rPr kumimoji="0" lang="fr-FR" sz="28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sence d</a:t>
            </a:r>
            <a:r>
              <a:rPr kumimoji="0" lang="fr-FR" sz="2800" b="0" i="0" u="none" strike="noStrike" cap="none" normalizeH="0" baseline="0" dirty="0" smtClean="0">
                <a:ln>
                  <a:noFill/>
                </a:ln>
                <a:solidFill>
                  <a:srgbClr val="222222"/>
                </a:solidFill>
                <a:effectLst/>
                <a:latin typeface="Calibri"/>
                <a:ea typeface="Calibri" pitchFamily="34" charset="0"/>
                <a:cs typeface="Times New Roman" pitchFamily="18" charset="0"/>
              </a:rPr>
              <a:t>’</a:t>
            </a:r>
            <a:r>
              <a:rPr kumimoji="0" lang="fr-FR" sz="28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un </a:t>
            </a:r>
            <a:r>
              <a:rPr kumimoji="0" lang="fr-FR" sz="2800" b="0" i="0" u="none" strike="noStrike" cap="none" normalizeH="0" baseline="0" dirty="0" err="1" smtClean="0">
                <a:ln>
                  <a:noFill/>
                </a:ln>
                <a:solidFill>
                  <a:srgbClr val="222222"/>
                </a:solidFill>
                <a:effectLst/>
                <a:latin typeface="Times New Roman" pitchFamily="18" charset="0"/>
                <a:ea typeface="Calibri" pitchFamily="34" charset="0"/>
                <a:cs typeface="Times New Roman" pitchFamily="18" charset="0"/>
              </a:rPr>
              <a:t>doucument</a:t>
            </a:r>
            <a:r>
              <a:rPr kumimoji="0" lang="fr-FR" sz="28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 dans les annexes doit être justifi</a:t>
            </a:r>
            <a:r>
              <a:rPr kumimoji="0" lang="fr-FR" sz="2800" b="0" i="0" u="none" strike="noStrike" cap="none" normalizeH="0" baseline="0" dirty="0" smtClean="0">
                <a:ln>
                  <a:noFill/>
                </a:ln>
                <a:solidFill>
                  <a:srgbClr val="222222"/>
                </a:solidFill>
                <a:effectLst/>
                <a:latin typeface="Calibri"/>
                <a:ea typeface="Calibri" pitchFamily="34" charset="0"/>
                <a:cs typeface="Times New Roman" pitchFamily="18" charset="0"/>
              </a:rPr>
              <a:t>é</a:t>
            </a:r>
            <a:r>
              <a:rPr kumimoji="0" lang="fr-FR" sz="28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e. Celui-ci doit avoir un titre et être pr</a:t>
            </a:r>
            <a:r>
              <a:rPr kumimoji="0" lang="fr-FR" sz="2800" b="0" i="0" u="none" strike="noStrike" cap="none" normalizeH="0" baseline="0" dirty="0" smtClean="0">
                <a:ln>
                  <a:noFill/>
                </a:ln>
                <a:solidFill>
                  <a:srgbClr val="222222"/>
                </a:solidFill>
                <a:effectLst/>
                <a:latin typeface="Calibri"/>
                <a:ea typeface="Calibri" pitchFamily="34" charset="0"/>
                <a:cs typeface="Times New Roman" pitchFamily="18" charset="0"/>
              </a:rPr>
              <a:t>é</a:t>
            </a:r>
            <a:r>
              <a:rPr kumimoji="0" lang="fr-FR" sz="28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c</a:t>
            </a:r>
            <a:r>
              <a:rPr kumimoji="0" lang="fr-FR" sz="2800" b="0" i="0" u="none" strike="noStrike" cap="none" normalizeH="0" baseline="0" dirty="0" smtClean="0">
                <a:ln>
                  <a:noFill/>
                </a:ln>
                <a:solidFill>
                  <a:srgbClr val="222222"/>
                </a:solidFill>
                <a:effectLst/>
                <a:latin typeface="Calibri"/>
                <a:ea typeface="Calibri" pitchFamily="34" charset="0"/>
                <a:cs typeface="Times New Roman" pitchFamily="18" charset="0"/>
              </a:rPr>
              <a:t>é</a:t>
            </a:r>
            <a:r>
              <a:rPr kumimoji="0" lang="fr-FR" sz="28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d</a:t>
            </a:r>
            <a:r>
              <a:rPr kumimoji="0" lang="fr-FR" sz="2800" b="0" i="0" u="none" strike="noStrike" cap="none" normalizeH="0" baseline="0" dirty="0" smtClean="0">
                <a:ln>
                  <a:noFill/>
                </a:ln>
                <a:solidFill>
                  <a:srgbClr val="222222"/>
                </a:solidFill>
                <a:effectLst/>
                <a:latin typeface="Calibri"/>
                <a:ea typeface="Calibri" pitchFamily="34" charset="0"/>
                <a:cs typeface="Times New Roman" pitchFamily="18" charset="0"/>
              </a:rPr>
              <a:t>é</a:t>
            </a:r>
            <a:r>
              <a:rPr kumimoji="0" lang="fr-FR" sz="28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 d</a:t>
            </a:r>
            <a:r>
              <a:rPr kumimoji="0" lang="fr-FR" sz="2800" b="0" i="0" u="none" strike="noStrike" cap="none" normalizeH="0" baseline="0" dirty="0" smtClean="0">
                <a:ln>
                  <a:noFill/>
                </a:ln>
                <a:solidFill>
                  <a:srgbClr val="222222"/>
                </a:solidFill>
                <a:effectLst/>
                <a:latin typeface="Calibri"/>
                <a:ea typeface="Calibri" pitchFamily="34" charset="0"/>
                <a:cs typeface="Times New Roman" pitchFamily="18" charset="0"/>
              </a:rPr>
              <a:t>’</a:t>
            </a:r>
            <a:r>
              <a:rPr kumimoji="0" lang="fr-FR" sz="28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une br</a:t>
            </a:r>
            <a:r>
              <a:rPr kumimoji="0" lang="fr-FR" sz="2800" b="0" i="0" u="none" strike="noStrike" cap="none" normalizeH="0" baseline="0" dirty="0" smtClean="0">
                <a:ln>
                  <a:noFill/>
                </a:ln>
                <a:solidFill>
                  <a:srgbClr val="222222"/>
                </a:solidFill>
                <a:effectLst/>
                <a:latin typeface="Calibri"/>
                <a:ea typeface="Calibri" pitchFamily="34" charset="0"/>
                <a:cs typeface="Times New Roman" pitchFamily="18" charset="0"/>
              </a:rPr>
              <a:t>è</a:t>
            </a:r>
            <a:r>
              <a:rPr kumimoji="0" lang="fr-FR" sz="28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ve pr</a:t>
            </a:r>
            <a:r>
              <a:rPr kumimoji="0" lang="fr-FR" sz="2800" b="0" i="0" u="none" strike="noStrike" cap="none" normalizeH="0" baseline="0" dirty="0" smtClean="0">
                <a:ln>
                  <a:noFill/>
                </a:ln>
                <a:solidFill>
                  <a:srgbClr val="222222"/>
                </a:solidFill>
                <a:effectLst/>
                <a:latin typeface="Calibri"/>
                <a:ea typeface="Calibri" pitchFamily="34" charset="0"/>
                <a:cs typeface="Times New Roman" pitchFamily="18" charset="0"/>
              </a:rPr>
              <a:t>é</a:t>
            </a:r>
            <a:r>
              <a:rPr kumimoji="0" lang="fr-FR" sz="28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sentation explicative ou suivi d</a:t>
            </a:r>
            <a:r>
              <a:rPr kumimoji="0" lang="fr-FR" sz="2800" b="0" i="0" u="none" strike="noStrike" cap="none" normalizeH="0" baseline="0" dirty="0" smtClean="0">
                <a:ln>
                  <a:noFill/>
                </a:ln>
                <a:solidFill>
                  <a:srgbClr val="222222"/>
                </a:solidFill>
                <a:effectLst/>
                <a:latin typeface="Calibri"/>
                <a:ea typeface="Calibri" pitchFamily="34" charset="0"/>
                <a:cs typeface="Times New Roman" pitchFamily="18" charset="0"/>
              </a:rPr>
              <a:t>’</a:t>
            </a:r>
            <a:r>
              <a:rPr kumimoji="0" lang="fr-FR" sz="28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un petit commentaire explicitant son contenu et son int</a:t>
            </a:r>
            <a:r>
              <a:rPr kumimoji="0" lang="fr-FR" sz="2800" b="0" i="0" u="none" strike="noStrike" cap="none" normalizeH="0" baseline="0" dirty="0" smtClean="0">
                <a:ln>
                  <a:noFill/>
                </a:ln>
                <a:solidFill>
                  <a:srgbClr val="222222"/>
                </a:solidFill>
                <a:effectLst/>
                <a:latin typeface="Calibri"/>
                <a:ea typeface="Calibri" pitchFamily="34" charset="0"/>
                <a:cs typeface="Times New Roman" pitchFamily="18" charset="0"/>
              </a:rPr>
              <a:t>é</a:t>
            </a:r>
            <a:r>
              <a:rPr kumimoji="0" lang="fr-FR" sz="28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rêt. </a:t>
            </a:r>
          </a:p>
          <a:p>
            <a:pPr marL="0" marR="0" lvl="0" indent="0" algn="just" defTabSz="914400" rtl="0" eaLnBrk="0" fontAlgn="base" latinLnBrk="0" hangingPunct="0">
              <a:lnSpc>
                <a:spcPct val="100000"/>
              </a:lnSpc>
              <a:spcBef>
                <a:spcPct val="0"/>
              </a:spcBef>
              <a:spcAft>
                <a:spcPct val="0"/>
              </a:spcAft>
              <a:buClrTx/>
              <a:buSzTx/>
              <a:tabLst>
                <a:tab pos="1222375" algn="l"/>
              </a:tabLst>
            </a:pP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1222375" algn="l"/>
              </a:tabLst>
            </a:pPr>
            <a:endParaRPr kumimoji="0" lang="fr-FR" sz="40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Rectangle 4"/>
          <p:cNvSpPr/>
          <p:nvPr/>
        </p:nvSpPr>
        <p:spPr>
          <a:xfrm>
            <a:off x="0" y="3214686"/>
            <a:ext cx="9144000" cy="3539430"/>
          </a:xfrm>
          <a:prstGeom prst="rect">
            <a:avLst/>
          </a:prstGeom>
        </p:spPr>
        <p:txBody>
          <a:bodyPr wrap="square">
            <a:spAutoFit/>
          </a:bodyPr>
          <a:lstStyle/>
          <a:p>
            <a:pPr lvl="0" algn="just" eaLnBrk="0" fontAlgn="base" hangingPunct="0">
              <a:spcBef>
                <a:spcPct val="0"/>
              </a:spcBef>
              <a:spcAft>
                <a:spcPct val="0"/>
              </a:spcAft>
              <a:buFont typeface="Arial" pitchFamily="34" charset="0"/>
              <a:buChar char="•"/>
              <a:tabLst>
                <a:tab pos="1222375" algn="l"/>
              </a:tabLst>
            </a:pPr>
            <a:r>
              <a:rPr lang="fr-FR" sz="3200" dirty="0" smtClean="0">
                <a:solidFill>
                  <a:srgbClr val="222222"/>
                </a:solidFill>
                <a:latin typeface="Times New Roman" pitchFamily="18" charset="0"/>
                <a:ea typeface="Calibri" pitchFamily="34" charset="0"/>
                <a:cs typeface="Times New Roman" pitchFamily="18" charset="0"/>
              </a:rPr>
              <a:t>Lorsque les annexes sont nombreuses, on peut leur consacrer un volume s</a:t>
            </a:r>
            <a:r>
              <a:rPr lang="fr-FR" sz="3200" dirty="0" smtClean="0">
                <a:solidFill>
                  <a:srgbClr val="222222"/>
                </a:solidFill>
                <a:ea typeface="Calibri" pitchFamily="34" charset="0"/>
                <a:cs typeface="Times New Roman" pitchFamily="18" charset="0"/>
              </a:rPr>
              <a:t>é</a:t>
            </a:r>
            <a:r>
              <a:rPr lang="fr-FR" sz="3200" dirty="0" smtClean="0">
                <a:solidFill>
                  <a:srgbClr val="222222"/>
                </a:solidFill>
                <a:latin typeface="Times New Roman" pitchFamily="18" charset="0"/>
                <a:ea typeface="Calibri" pitchFamily="34" charset="0"/>
                <a:cs typeface="Times New Roman" pitchFamily="18" charset="0"/>
              </a:rPr>
              <a:t>par</a:t>
            </a:r>
            <a:r>
              <a:rPr lang="fr-FR" sz="3200" dirty="0" smtClean="0">
                <a:solidFill>
                  <a:srgbClr val="222222"/>
                </a:solidFill>
                <a:ea typeface="Calibri" pitchFamily="34" charset="0"/>
                <a:cs typeface="Times New Roman" pitchFamily="18" charset="0"/>
              </a:rPr>
              <a:t>é</a:t>
            </a:r>
            <a:r>
              <a:rPr lang="fr-FR" sz="3200" dirty="0" smtClean="0">
                <a:solidFill>
                  <a:srgbClr val="222222"/>
                </a:solidFill>
                <a:latin typeface="Times New Roman" pitchFamily="18" charset="0"/>
                <a:ea typeface="Calibri" pitchFamily="34" charset="0"/>
                <a:cs typeface="Times New Roman" pitchFamily="18" charset="0"/>
              </a:rPr>
              <a:t> incluant la bibliographie, les tables des mati</a:t>
            </a:r>
            <a:r>
              <a:rPr lang="fr-FR" sz="3200" dirty="0" smtClean="0">
                <a:solidFill>
                  <a:srgbClr val="222222"/>
                </a:solidFill>
                <a:ea typeface="Calibri" pitchFamily="34" charset="0"/>
                <a:cs typeface="Times New Roman" pitchFamily="18" charset="0"/>
              </a:rPr>
              <a:t>è</a:t>
            </a:r>
            <a:r>
              <a:rPr lang="fr-FR" sz="3200" dirty="0" smtClean="0">
                <a:solidFill>
                  <a:srgbClr val="222222"/>
                </a:solidFill>
                <a:latin typeface="Times New Roman" pitchFamily="18" charset="0"/>
                <a:ea typeface="Calibri" pitchFamily="34" charset="0"/>
                <a:cs typeface="Times New Roman" pitchFamily="18" charset="0"/>
              </a:rPr>
              <a:t>res et les index (en particulier pour les th</a:t>
            </a:r>
            <a:r>
              <a:rPr lang="fr-FR" sz="3200" dirty="0" smtClean="0">
                <a:solidFill>
                  <a:srgbClr val="222222"/>
                </a:solidFill>
                <a:ea typeface="Calibri" pitchFamily="34" charset="0"/>
                <a:cs typeface="Times New Roman" pitchFamily="18" charset="0"/>
              </a:rPr>
              <a:t>è</a:t>
            </a:r>
            <a:r>
              <a:rPr lang="fr-FR" sz="3200" dirty="0" smtClean="0">
                <a:solidFill>
                  <a:srgbClr val="222222"/>
                </a:solidFill>
                <a:latin typeface="Times New Roman" pitchFamily="18" charset="0"/>
                <a:ea typeface="Calibri" pitchFamily="34" charset="0"/>
                <a:cs typeface="Times New Roman" pitchFamily="18" charset="0"/>
              </a:rPr>
              <a:t>ses de doctorat). Dans ce cas, il est utile, pour faciliter la consultation du travail, d</a:t>
            </a:r>
            <a:r>
              <a:rPr lang="fr-FR" sz="3200" dirty="0" smtClean="0">
                <a:solidFill>
                  <a:srgbClr val="222222"/>
                </a:solidFill>
                <a:ea typeface="Calibri" pitchFamily="34" charset="0"/>
                <a:cs typeface="Times New Roman" pitchFamily="18" charset="0"/>
              </a:rPr>
              <a:t>’é</a:t>
            </a:r>
            <a:r>
              <a:rPr lang="fr-FR" sz="3200" dirty="0" smtClean="0">
                <a:solidFill>
                  <a:srgbClr val="222222"/>
                </a:solidFill>
                <a:latin typeface="Times New Roman" pitchFamily="18" charset="0"/>
                <a:ea typeface="Calibri" pitchFamily="34" charset="0"/>
                <a:cs typeface="Times New Roman" pitchFamily="18" charset="0"/>
              </a:rPr>
              <a:t>tablir une </a:t>
            </a:r>
            <a:r>
              <a:rPr lang="fr-FR" sz="3200" dirty="0" smtClean="0">
                <a:solidFill>
                  <a:srgbClr val="222222"/>
                </a:solidFill>
                <a:ea typeface="Calibri" pitchFamily="34" charset="0"/>
                <a:cs typeface="Times New Roman" pitchFamily="18" charset="0"/>
              </a:rPr>
              <a:t>« </a:t>
            </a:r>
            <a:r>
              <a:rPr lang="fr-FR" sz="3200" dirty="0" smtClean="0">
                <a:solidFill>
                  <a:srgbClr val="222222"/>
                </a:solidFill>
                <a:latin typeface="Times New Roman" pitchFamily="18" charset="0"/>
                <a:ea typeface="Calibri" pitchFamily="34" charset="0"/>
                <a:cs typeface="Times New Roman" pitchFamily="18" charset="0"/>
              </a:rPr>
              <a:t>table des annexes</a:t>
            </a:r>
            <a:r>
              <a:rPr lang="fr-FR" sz="3200" dirty="0" smtClean="0">
                <a:solidFill>
                  <a:srgbClr val="222222"/>
                </a:solidFill>
                <a:ea typeface="Calibri" pitchFamily="34" charset="0"/>
                <a:cs typeface="Times New Roman" pitchFamily="18" charset="0"/>
              </a:rPr>
              <a:t> »</a:t>
            </a:r>
            <a:r>
              <a:rPr lang="fr-FR" sz="3200" dirty="0" smtClean="0">
                <a:solidFill>
                  <a:srgbClr val="222222"/>
                </a:solidFill>
                <a:latin typeface="Times New Roman" pitchFamily="18" charset="0"/>
                <a:ea typeface="Calibri" pitchFamily="34" charset="0"/>
                <a:cs typeface="Times New Roman" pitchFamily="18" charset="0"/>
              </a:rPr>
              <a:t> avec indication de la nature du document et du num</a:t>
            </a:r>
            <a:r>
              <a:rPr lang="fr-FR" sz="3200" dirty="0" smtClean="0">
                <a:solidFill>
                  <a:srgbClr val="222222"/>
                </a:solidFill>
                <a:ea typeface="Calibri" pitchFamily="34" charset="0"/>
                <a:cs typeface="Times New Roman" pitchFamily="18" charset="0"/>
              </a:rPr>
              <a:t>é</a:t>
            </a:r>
            <a:r>
              <a:rPr lang="fr-FR" sz="3200" dirty="0" smtClean="0">
                <a:solidFill>
                  <a:srgbClr val="222222"/>
                </a:solidFill>
                <a:latin typeface="Times New Roman" pitchFamily="18" charset="0"/>
                <a:ea typeface="Calibri" pitchFamily="34" charset="0"/>
                <a:cs typeface="Times New Roman" pitchFamily="18" charset="0"/>
              </a:rPr>
              <a:t>ro de page correspondant.</a:t>
            </a:r>
            <a:endParaRPr lang="fr-FR" sz="3200" dirty="0" smtClean="0">
              <a:latin typeface="Arial" pitchFamily="34" charset="0"/>
              <a:cs typeface="Arial" pitchFamily="34" charset="0"/>
            </a:endParaRPr>
          </a:p>
        </p:txBody>
      </p:sp>
    </p:spTree>
    <p:extLst>
      <p:ext uri="{BB962C8B-B14F-4D97-AF65-F5344CB8AC3E}">
        <p14:creationId xmlns:p14="http://schemas.microsoft.com/office/powerpoint/2010/main" val="2611866581"/>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0" y="857232"/>
            <a:ext cx="9144000"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 typeface="Arial" pitchFamily="34" charset="0"/>
              <a:buChar char="•"/>
              <a:tabLst>
                <a:tab pos="1222375" algn="l"/>
              </a:tabLst>
            </a:pPr>
            <a:r>
              <a:rPr kumimoji="0" lang="fr-FR" sz="24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 La table des matières est la dernière rubrique du mémoire ou de la thèse. Elle doit figurer au début ou à la fin du travail de recherche et comporter l’ensemble des titres et sous-titres développés, avec indication du numéro de la page où ils apparaissent.</a:t>
            </a:r>
            <a:endParaRPr kumimoji="0" lang="fr-FR" sz="3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5" name="Rectangle 4"/>
          <p:cNvSpPr/>
          <p:nvPr/>
        </p:nvSpPr>
        <p:spPr>
          <a:xfrm>
            <a:off x="2857488" y="142852"/>
            <a:ext cx="3998146" cy="523220"/>
          </a:xfrm>
          <a:prstGeom prst="rect">
            <a:avLst/>
          </a:prstGeom>
        </p:spPr>
        <p:txBody>
          <a:bodyPr wrap="none">
            <a:spAutoFit/>
          </a:bodyPr>
          <a:lstStyle/>
          <a:p>
            <a:pPr lvl="0" algn="justLow" fontAlgn="base">
              <a:spcBef>
                <a:spcPct val="0"/>
              </a:spcBef>
              <a:spcAft>
                <a:spcPct val="0"/>
              </a:spcAft>
              <a:tabLst>
                <a:tab pos="1222375" algn="l"/>
              </a:tabLst>
            </a:pPr>
            <a:r>
              <a:rPr lang="fr-FR" sz="2800" b="1" dirty="0" smtClean="0">
                <a:solidFill>
                  <a:srgbClr val="222222"/>
                </a:solidFill>
                <a:latin typeface="Times New Roman" pitchFamily="18" charset="0"/>
                <a:ea typeface="Calibri" pitchFamily="34" charset="0"/>
                <a:cs typeface="Times New Roman" pitchFamily="18" charset="0"/>
              </a:rPr>
              <a:t>12. La table des mati</a:t>
            </a:r>
            <a:r>
              <a:rPr lang="fr-FR" sz="2800" b="1" dirty="0" smtClean="0">
                <a:solidFill>
                  <a:srgbClr val="222222"/>
                </a:solidFill>
                <a:ea typeface="Calibri" pitchFamily="34" charset="0"/>
                <a:cs typeface="Times New Roman" pitchFamily="18" charset="0"/>
              </a:rPr>
              <a:t>è</a:t>
            </a:r>
            <a:r>
              <a:rPr lang="fr-FR" sz="2800" b="1" dirty="0" smtClean="0">
                <a:solidFill>
                  <a:srgbClr val="222222"/>
                </a:solidFill>
                <a:latin typeface="Times New Roman" pitchFamily="18" charset="0"/>
                <a:ea typeface="Calibri" pitchFamily="34" charset="0"/>
                <a:cs typeface="Times New Roman" pitchFamily="18" charset="0"/>
              </a:rPr>
              <a:t>res</a:t>
            </a:r>
            <a:endParaRPr lang="fr-FR" sz="1200" dirty="0" smtClean="0">
              <a:latin typeface="Arial" pitchFamily="34" charset="0"/>
              <a:cs typeface="Arial" pitchFamily="34" charset="0"/>
            </a:endParaRPr>
          </a:p>
        </p:txBody>
      </p:sp>
      <p:sp>
        <p:nvSpPr>
          <p:cNvPr id="51202" name="Rectangle 2"/>
          <p:cNvSpPr>
            <a:spLocks noChangeArrowheads="1"/>
          </p:cNvSpPr>
          <p:nvPr/>
        </p:nvSpPr>
        <p:spPr bwMode="auto">
          <a:xfrm>
            <a:off x="0" y="2465856"/>
            <a:ext cx="9144000"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tab pos="1222375" algn="l"/>
              </a:tabLst>
            </a:pPr>
            <a:r>
              <a:rPr kumimoji="0" lang="fr-FR" sz="24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La table des mati</a:t>
            </a:r>
            <a:r>
              <a:rPr kumimoji="0" lang="fr-FR" sz="2400" b="0" i="0" u="none" strike="noStrike" cap="none" normalizeH="0" baseline="0" dirty="0" smtClean="0">
                <a:ln>
                  <a:noFill/>
                </a:ln>
                <a:solidFill>
                  <a:srgbClr val="222222"/>
                </a:solidFill>
                <a:effectLst/>
                <a:latin typeface="Calibri"/>
                <a:ea typeface="Calibri" pitchFamily="34" charset="0"/>
                <a:cs typeface="Times New Roman" pitchFamily="18" charset="0"/>
              </a:rPr>
              <a:t>è</a:t>
            </a:r>
            <a:r>
              <a:rPr kumimoji="0" lang="fr-FR" sz="24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res a deux fonctions principales</a:t>
            </a:r>
            <a:r>
              <a:rPr kumimoji="0" lang="fr-FR" sz="2400" b="0" i="0" u="none" strike="noStrike" cap="none" normalizeH="0" baseline="0" dirty="0" smtClean="0">
                <a:ln>
                  <a:noFill/>
                </a:ln>
                <a:solidFill>
                  <a:srgbClr val="222222"/>
                </a:solidFill>
                <a:effectLst/>
                <a:latin typeface="Calibri"/>
                <a:ea typeface="Calibri" pitchFamily="34" charset="0"/>
                <a:cs typeface="Times New Roman" pitchFamily="18" charset="0"/>
              </a:rPr>
              <a:t> </a:t>
            </a:r>
            <a:r>
              <a:rPr kumimoji="0" lang="fr-FR" sz="24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 </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Char char="•"/>
              <a:tabLst>
                <a:tab pos="1222375" algn="l"/>
              </a:tabLst>
            </a:pPr>
            <a:r>
              <a:rPr kumimoji="0" lang="fr-FR" sz="2400" b="0" i="1"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Une fonction signal</a:t>
            </a:r>
            <a:r>
              <a:rPr kumimoji="0" lang="fr-FR" sz="2400" b="0" i="1" u="none" strike="noStrike" cap="none" normalizeH="0" baseline="0" dirty="0" smtClean="0">
                <a:ln>
                  <a:noFill/>
                </a:ln>
                <a:solidFill>
                  <a:srgbClr val="222222"/>
                </a:solidFill>
                <a:effectLst/>
                <a:latin typeface="Calibri"/>
                <a:ea typeface="Calibri" pitchFamily="34" charset="0"/>
                <a:cs typeface="Times New Roman" pitchFamily="18" charset="0"/>
              </a:rPr>
              <a:t>é</a:t>
            </a:r>
            <a:r>
              <a:rPr kumimoji="0" lang="fr-FR" sz="2400" b="0" i="1"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tique</a:t>
            </a:r>
            <a:r>
              <a:rPr kumimoji="0" lang="fr-FR" sz="2400" b="0" i="0" u="none" strike="noStrike" cap="none" normalizeH="0" baseline="0" dirty="0" smtClean="0">
                <a:ln>
                  <a:noFill/>
                </a:ln>
                <a:solidFill>
                  <a:srgbClr val="222222"/>
                </a:solidFill>
                <a:effectLst/>
                <a:latin typeface="Calibri"/>
                <a:ea typeface="Calibri" pitchFamily="34" charset="0"/>
                <a:cs typeface="Times New Roman" pitchFamily="18" charset="0"/>
              </a:rPr>
              <a:t> </a:t>
            </a:r>
            <a:r>
              <a:rPr kumimoji="0" lang="fr-FR" sz="24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 signaler les parties et les sous-parties du m</a:t>
            </a:r>
            <a:r>
              <a:rPr kumimoji="0" lang="fr-FR" sz="2400" b="0" i="0" u="none" strike="noStrike" cap="none" normalizeH="0" baseline="0" dirty="0" smtClean="0">
                <a:ln>
                  <a:noFill/>
                </a:ln>
                <a:solidFill>
                  <a:srgbClr val="222222"/>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moire afin de faciliter l</a:t>
            </a:r>
            <a:r>
              <a:rPr kumimoji="0" lang="fr-FR" sz="2400" b="0" i="0" u="none" strike="noStrike" cap="none" normalizeH="0" baseline="0" dirty="0" smtClean="0">
                <a:ln>
                  <a:noFill/>
                </a:ln>
                <a:solidFill>
                  <a:srgbClr val="222222"/>
                </a:solidFill>
                <a:effectLst/>
                <a:latin typeface="Calibri"/>
                <a:ea typeface="Calibri" pitchFamily="34" charset="0"/>
                <a:cs typeface="Times New Roman" pitchFamily="18" charset="0"/>
              </a:rPr>
              <a:t>’</a:t>
            </a:r>
            <a:r>
              <a:rPr kumimoji="0" lang="fr-FR" sz="24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acc</a:t>
            </a:r>
            <a:r>
              <a:rPr kumimoji="0" lang="fr-FR" sz="2400" b="0" i="0" u="none" strike="noStrike" cap="none" normalizeH="0" baseline="0" dirty="0" smtClean="0">
                <a:ln>
                  <a:noFill/>
                </a:ln>
                <a:solidFill>
                  <a:srgbClr val="222222"/>
                </a:solidFill>
                <a:effectLst/>
                <a:latin typeface="Calibri"/>
                <a:ea typeface="Calibri" pitchFamily="34" charset="0"/>
                <a:cs typeface="Times New Roman" pitchFamily="18" charset="0"/>
              </a:rPr>
              <a:t>è</a:t>
            </a:r>
            <a:r>
              <a:rPr kumimoji="0" lang="fr-FR" sz="24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s au contenu et la consultation des diff</a:t>
            </a:r>
            <a:r>
              <a:rPr kumimoji="0" lang="fr-FR" sz="2400" b="0" i="0" u="none" strike="noStrike" cap="none" normalizeH="0" baseline="0" dirty="0" smtClean="0">
                <a:ln>
                  <a:noFill/>
                </a:ln>
                <a:solidFill>
                  <a:srgbClr val="222222"/>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rentes rubriques.</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Char char="•"/>
              <a:tabLst>
                <a:tab pos="1222375" algn="l"/>
              </a:tabLst>
            </a:pPr>
            <a:r>
              <a:rPr kumimoji="0" lang="fr-FR" sz="2400" b="0" i="1"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Une fonction synth</a:t>
            </a:r>
            <a:r>
              <a:rPr kumimoji="0" lang="fr-FR" sz="2400" b="0" i="1" u="none" strike="noStrike" cap="none" normalizeH="0" baseline="0" dirty="0" smtClean="0">
                <a:ln>
                  <a:noFill/>
                </a:ln>
                <a:solidFill>
                  <a:srgbClr val="222222"/>
                </a:solidFill>
                <a:effectLst/>
                <a:latin typeface="Calibri"/>
                <a:ea typeface="Calibri" pitchFamily="34" charset="0"/>
                <a:cs typeface="Times New Roman" pitchFamily="18" charset="0"/>
              </a:rPr>
              <a:t>é</a:t>
            </a:r>
            <a:r>
              <a:rPr kumimoji="0" lang="fr-FR" sz="2400" b="0" i="1"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tique</a:t>
            </a:r>
            <a:r>
              <a:rPr kumimoji="0" lang="fr-FR" sz="2400" b="0" i="0" u="none" strike="noStrike" cap="none" normalizeH="0" baseline="0" dirty="0" smtClean="0">
                <a:ln>
                  <a:noFill/>
                </a:ln>
                <a:solidFill>
                  <a:srgbClr val="222222"/>
                </a:solidFill>
                <a:effectLst/>
                <a:latin typeface="Calibri"/>
                <a:ea typeface="Calibri" pitchFamily="34" charset="0"/>
                <a:cs typeface="Times New Roman" pitchFamily="18" charset="0"/>
              </a:rPr>
              <a:t> </a:t>
            </a:r>
            <a:r>
              <a:rPr kumimoji="0" lang="fr-FR" sz="24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 faire ressortir la structure g</a:t>
            </a:r>
            <a:r>
              <a:rPr kumimoji="0" lang="fr-FR" sz="2400" b="0" i="0" u="none" strike="noStrike" cap="none" normalizeH="0" baseline="0" dirty="0" smtClean="0">
                <a:ln>
                  <a:noFill/>
                </a:ln>
                <a:solidFill>
                  <a:srgbClr val="222222"/>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n</a:t>
            </a:r>
            <a:r>
              <a:rPr kumimoji="0" lang="fr-FR" sz="2400" b="0" i="0" u="none" strike="noStrike" cap="none" normalizeH="0" baseline="0" dirty="0" smtClean="0">
                <a:ln>
                  <a:noFill/>
                </a:ln>
                <a:solidFill>
                  <a:srgbClr val="222222"/>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rale du travail et donner une vue d</a:t>
            </a:r>
            <a:r>
              <a:rPr kumimoji="0" lang="fr-FR" sz="2400" b="0" i="0" u="none" strike="noStrike" cap="none" normalizeH="0" baseline="0" dirty="0" smtClean="0">
                <a:ln>
                  <a:noFill/>
                </a:ln>
                <a:solidFill>
                  <a:srgbClr val="222222"/>
                </a:solidFill>
                <a:effectLst/>
                <a:latin typeface="Calibri"/>
                <a:ea typeface="Calibri" pitchFamily="34" charset="0"/>
                <a:cs typeface="Times New Roman" pitchFamily="18" charset="0"/>
              </a:rPr>
              <a:t>’</a:t>
            </a:r>
            <a:r>
              <a:rPr kumimoji="0" lang="fr-FR" sz="24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ensemble de la recherche en indiquant les principaux d</a:t>
            </a:r>
            <a:r>
              <a:rPr kumimoji="0" lang="fr-FR" sz="2400" b="0" i="0" u="none" strike="noStrike" cap="none" normalizeH="0" baseline="0" dirty="0" smtClean="0">
                <a:ln>
                  <a:noFill/>
                </a:ln>
                <a:solidFill>
                  <a:srgbClr val="222222"/>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veloppements dans l</a:t>
            </a:r>
            <a:r>
              <a:rPr kumimoji="0" lang="fr-FR" sz="2400" b="0" i="0" u="none" strike="noStrike" cap="none" normalizeH="0" baseline="0" dirty="0" smtClean="0">
                <a:ln>
                  <a:noFill/>
                </a:ln>
                <a:solidFill>
                  <a:srgbClr val="222222"/>
                </a:solidFill>
                <a:effectLst/>
                <a:latin typeface="Calibri"/>
                <a:ea typeface="Calibri" pitchFamily="34" charset="0"/>
                <a:cs typeface="Times New Roman" pitchFamily="18" charset="0"/>
              </a:rPr>
              <a:t>’</a:t>
            </a:r>
            <a:r>
              <a:rPr kumimoji="0" lang="fr-FR" sz="24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ordre de leur traitement.</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51203" name="Rectangle 3"/>
          <p:cNvSpPr>
            <a:spLocks noChangeArrowheads="1"/>
          </p:cNvSpPr>
          <p:nvPr/>
        </p:nvSpPr>
        <p:spPr bwMode="auto">
          <a:xfrm>
            <a:off x="0" y="5214950"/>
            <a:ext cx="9144000"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 typeface="Arial" pitchFamily="34" charset="0"/>
              <a:buChar char="•"/>
              <a:tabLst>
                <a:tab pos="1222375" algn="l"/>
              </a:tabLst>
            </a:pPr>
            <a:r>
              <a:rPr kumimoji="0" lang="fr-FR" sz="24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 Pour remplir ces fonctions, la table des mati</a:t>
            </a:r>
            <a:r>
              <a:rPr kumimoji="0" lang="fr-FR" sz="2400" b="0" i="0" u="none" strike="noStrike" cap="none" normalizeH="0" baseline="0" dirty="0" smtClean="0">
                <a:ln>
                  <a:noFill/>
                </a:ln>
                <a:solidFill>
                  <a:srgbClr val="222222"/>
                </a:solidFill>
                <a:effectLst/>
                <a:latin typeface="Calibri"/>
                <a:ea typeface="Calibri" pitchFamily="34" charset="0"/>
                <a:cs typeface="Times New Roman" pitchFamily="18" charset="0"/>
              </a:rPr>
              <a:t>è</a:t>
            </a:r>
            <a:r>
              <a:rPr kumimoji="0" lang="fr-FR" sz="24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res doit être structur</a:t>
            </a:r>
            <a:r>
              <a:rPr kumimoji="0" lang="fr-FR" sz="2400" b="0" i="0" u="none" strike="noStrike" cap="none" normalizeH="0" baseline="0" dirty="0" smtClean="0">
                <a:ln>
                  <a:noFill/>
                </a:ln>
                <a:solidFill>
                  <a:srgbClr val="222222"/>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e suivant un ordre respectant une certaine hi</a:t>
            </a:r>
            <a:r>
              <a:rPr kumimoji="0" lang="fr-FR" sz="2400" b="0" i="0" u="none" strike="noStrike" cap="none" normalizeH="0" baseline="0" dirty="0" smtClean="0">
                <a:ln>
                  <a:noFill/>
                </a:ln>
                <a:solidFill>
                  <a:srgbClr val="222222"/>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rarchie</a:t>
            </a:r>
            <a:r>
              <a:rPr kumimoji="0" lang="fr-FR" sz="2400" b="0" i="0" u="none" strike="noStrike" cap="none" normalizeH="0" baseline="0" dirty="0" smtClean="0">
                <a:ln>
                  <a:noFill/>
                </a:ln>
                <a:solidFill>
                  <a:srgbClr val="222222"/>
                </a:solidFill>
                <a:effectLst/>
                <a:latin typeface="Calibri"/>
                <a:ea typeface="Calibri" pitchFamily="34" charset="0"/>
                <a:cs typeface="Times New Roman" pitchFamily="18" charset="0"/>
              </a:rPr>
              <a:t> </a:t>
            </a:r>
            <a:r>
              <a:rPr kumimoji="0" lang="fr-FR" sz="24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 une partie, un chapitre, une section, introduction partielle, d</a:t>
            </a:r>
            <a:r>
              <a:rPr kumimoji="0" lang="fr-FR" sz="2400" b="0" i="0" u="none" strike="noStrike" cap="none" normalizeH="0" baseline="0" dirty="0" smtClean="0">
                <a:ln>
                  <a:noFill/>
                </a:ln>
                <a:solidFill>
                  <a:srgbClr val="222222"/>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veloppement, conclusion partielle.</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4277491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1202"/>
                                        </p:tgtEl>
                                        <p:attrNameLst>
                                          <p:attrName>style.visibility</p:attrName>
                                        </p:attrNameLst>
                                      </p:cBhvr>
                                      <p:to>
                                        <p:strVal val="visible"/>
                                      </p:to>
                                    </p:set>
                                    <p:animEffect transition="in" filter="checkerboard(across)">
                                      <p:cBhvr>
                                        <p:cTn id="7" dur="500"/>
                                        <p:tgtEl>
                                          <p:spTgt spid="5120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1203"/>
                                        </p:tgtEl>
                                        <p:attrNameLst>
                                          <p:attrName>style.visibility</p:attrName>
                                        </p:attrNameLst>
                                      </p:cBhvr>
                                      <p:to>
                                        <p:strVal val="visible"/>
                                      </p:to>
                                    </p:set>
                                    <p:animEffect transition="in" filter="checkerboard(across)">
                                      <p:cBhvr>
                                        <p:cTn id="12" dur="500"/>
                                        <p:tgtEl>
                                          <p:spTgt spid="512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2" grpId="0"/>
      <p:bldP spid="51203" grpId="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1"/>
          <p:cNvSpPr>
            <a:spLocks noChangeArrowheads="1"/>
          </p:cNvSpPr>
          <p:nvPr/>
        </p:nvSpPr>
        <p:spPr bwMode="auto">
          <a:xfrm>
            <a:off x="32" y="142852"/>
            <a:ext cx="9144000"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 typeface="Arial" pitchFamily="34" charset="0"/>
              <a:buChar char="•"/>
              <a:tabLst>
                <a:tab pos="1222375" algn="l"/>
              </a:tabLst>
            </a:pPr>
            <a:r>
              <a:rPr kumimoji="0" lang="fr-FR" sz="32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 </a:t>
            </a:r>
            <a:r>
              <a:rPr kumimoji="0" lang="fr-FR" sz="28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La pr</a:t>
            </a:r>
            <a:r>
              <a:rPr kumimoji="0" lang="fr-FR" sz="2800" b="0" i="0" u="none" strike="noStrike" cap="none" normalizeH="0" baseline="0" dirty="0" smtClean="0">
                <a:ln>
                  <a:noFill/>
                </a:ln>
                <a:solidFill>
                  <a:srgbClr val="222222"/>
                </a:solidFill>
                <a:effectLst/>
                <a:latin typeface="Calibri"/>
                <a:ea typeface="Calibri" pitchFamily="34" charset="0"/>
                <a:cs typeface="Times New Roman" pitchFamily="18" charset="0"/>
              </a:rPr>
              <a:t>é</a:t>
            </a:r>
            <a:r>
              <a:rPr kumimoji="0" lang="fr-FR" sz="28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sentation graphique des titres et sous-titres doit refl</a:t>
            </a:r>
            <a:r>
              <a:rPr kumimoji="0" lang="fr-FR" sz="2800" b="0" i="0" u="none" strike="noStrike" cap="none" normalizeH="0" baseline="0" dirty="0" smtClean="0">
                <a:ln>
                  <a:noFill/>
                </a:ln>
                <a:solidFill>
                  <a:srgbClr val="222222"/>
                </a:solidFill>
                <a:effectLst/>
                <a:latin typeface="Calibri"/>
                <a:ea typeface="Calibri" pitchFamily="34" charset="0"/>
                <a:cs typeface="Times New Roman" pitchFamily="18" charset="0"/>
              </a:rPr>
              <a:t>é</a:t>
            </a:r>
            <a:r>
              <a:rPr kumimoji="0" lang="fr-FR" sz="28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ter une telle hi</a:t>
            </a:r>
            <a:r>
              <a:rPr kumimoji="0" lang="fr-FR" sz="2800" b="0" i="0" u="none" strike="noStrike" cap="none" normalizeH="0" baseline="0" dirty="0" smtClean="0">
                <a:ln>
                  <a:noFill/>
                </a:ln>
                <a:solidFill>
                  <a:srgbClr val="222222"/>
                </a:solidFill>
                <a:effectLst/>
                <a:latin typeface="Calibri"/>
                <a:ea typeface="Calibri" pitchFamily="34" charset="0"/>
                <a:cs typeface="Times New Roman" pitchFamily="18" charset="0"/>
              </a:rPr>
              <a:t>é</a:t>
            </a:r>
            <a:r>
              <a:rPr kumimoji="0" lang="fr-FR" sz="28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rarchie</a:t>
            </a:r>
            <a:r>
              <a:rPr kumimoji="0" lang="fr-FR" sz="2800" b="0" i="0" u="none" strike="noStrike" cap="none" normalizeH="0" baseline="0" dirty="0" smtClean="0">
                <a:ln>
                  <a:noFill/>
                </a:ln>
                <a:solidFill>
                  <a:srgbClr val="222222"/>
                </a:solidFill>
                <a:effectLst/>
                <a:latin typeface="Calibri"/>
                <a:ea typeface="Calibri" pitchFamily="34" charset="0"/>
                <a:cs typeface="Times New Roman" pitchFamily="18" charset="0"/>
              </a:rPr>
              <a:t> </a:t>
            </a:r>
            <a:r>
              <a:rPr kumimoji="0" lang="fr-FR" sz="28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 taille d</a:t>
            </a:r>
            <a:r>
              <a:rPr kumimoji="0" lang="fr-FR" sz="2800" b="0" i="0" u="none" strike="noStrike" cap="none" normalizeH="0" baseline="0" dirty="0" smtClean="0">
                <a:ln>
                  <a:noFill/>
                </a:ln>
                <a:solidFill>
                  <a:srgbClr val="222222"/>
                </a:solidFill>
                <a:effectLst/>
                <a:latin typeface="Calibri"/>
                <a:ea typeface="Calibri" pitchFamily="34" charset="0"/>
                <a:cs typeface="Times New Roman" pitchFamily="18" charset="0"/>
              </a:rPr>
              <a:t>é</a:t>
            </a:r>
            <a:r>
              <a:rPr kumimoji="0" lang="fr-FR" sz="28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croissante des caract</a:t>
            </a:r>
            <a:r>
              <a:rPr kumimoji="0" lang="fr-FR" sz="2800" b="0" i="0" u="none" strike="noStrike" cap="none" normalizeH="0" baseline="0" dirty="0" smtClean="0">
                <a:ln>
                  <a:noFill/>
                </a:ln>
                <a:solidFill>
                  <a:srgbClr val="222222"/>
                </a:solidFill>
                <a:effectLst/>
                <a:latin typeface="Calibri"/>
                <a:ea typeface="Calibri" pitchFamily="34" charset="0"/>
                <a:cs typeface="Times New Roman" pitchFamily="18" charset="0"/>
              </a:rPr>
              <a:t>è</a:t>
            </a:r>
            <a:r>
              <a:rPr kumimoji="0" lang="fr-FR" sz="28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res en fonction de l</a:t>
            </a:r>
            <a:r>
              <a:rPr kumimoji="0" lang="fr-FR" sz="2800" b="0" i="0" u="none" strike="noStrike" cap="none" normalizeH="0" baseline="0" dirty="0" smtClean="0">
                <a:ln>
                  <a:noFill/>
                </a:ln>
                <a:solidFill>
                  <a:srgbClr val="222222"/>
                </a:solidFill>
                <a:effectLst/>
                <a:latin typeface="Calibri"/>
                <a:ea typeface="Calibri" pitchFamily="34" charset="0"/>
                <a:cs typeface="Times New Roman" pitchFamily="18" charset="0"/>
              </a:rPr>
              <a:t>’</a:t>
            </a:r>
            <a:r>
              <a:rPr kumimoji="0" lang="fr-FR" sz="28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importance des titres, mise en forme sp</a:t>
            </a:r>
            <a:r>
              <a:rPr kumimoji="0" lang="fr-FR" sz="2800" b="0" i="0" u="none" strike="noStrike" cap="none" normalizeH="0" baseline="0" dirty="0" smtClean="0">
                <a:ln>
                  <a:noFill/>
                </a:ln>
                <a:solidFill>
                  <a:srgbClr val="222222"/>
                </a:solidFill>
                <a:effectLst/>
                <a:latin typeface="Calibri"/>
                <a:ea typeface="Calibri" pitchFamily="34" charset="0"/>
                <a:cs typeface="Times New Roman" pitchFamily="18" charset="0"/>
              </a:rPr>
              <a:t>é</a:t>
            </a:r>
            <a:r>
              <a:rPr kumimoji="0" lang="fr-FR" sz="28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cifique pour chaque niveau de titre (gras, italique, retrait </a:t>
            </a:r>
            <a:r>
              <a:rPr kumimoji="0" lang="fr-FR" sz="2800" b="0" i="0" u="none" strike="noStrike" cap="none" normalizeH="0" baseline="0" dirty="0" smtClean="0">
                <a:ln>
                  <a:noFill/>
                </a:ln>
                <a:solidFill>
                  <a:srgbClr val="222222"/>
                </a:solidFill>
                <a:effectLst/>
                <a:latin typeface="Calibri"/>
                <a:ea typeface="Calibri" pitchFamily="34" charset="0"/>
                <a:cs typeface="Times New Roman" pitchFamily="18" charset="0"/>
              </a:rPr>
              <a:t>à</a:t>
            </a:r>
            <a:r>
              <a:rPr kumimoji="0" lang="fr-FR" sz="28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 droit, etc.).</a:t>
            </a:r>
          </a:p>
          <a:p>
            <a:pPr marL="0" marR="0" lvl="0" indent="0" algn="justLow" defTabSz="914400" rtl="0" eaLnBrk="1" fontAlgn="base" latinLnBrk="0" hangingPunct="1">
              <a:lnSpc>
                <a:spcPct val="100000"/>
              </a:lnSpc>
              <a:spcBef>
                <a:spcPct val="0"/>
              </a:spcBef>
              <a:spcAft>
                <a:spcPct val="0"/>
              </a:spcAft>
              <a:buClrTx/>
              <a:buSzTx/>
              <a:buFontTx/>
              <a:buNone/>
              <a:tabLst>
                <a:tab pos="1222375" algn="l"/>
              </a:tabLst>
            </a:pPr>
            <a:endParaRPr lang="fr-FR" sz="2800" dirty="0" smtClean="0">
              <a:solidFill>
                <a:srgbClr val="222222"/>
              </a:solidFill>
              <a:latin typeface="Times New Roman" pitchFamily="18" charset="0"/>
              <a:cs typeface="Times New Roman" pitchFamily="18" charset="0"/>
            </a:endParaRPr>
          </a:p>
          <a:p>
            <a:pPr marL="0" marR="0" lvl="0" indent="0" algn="justLow" defTabSz="914400" rtl="0" eaLnBrk="1" fontAlgn="base" latinLnBrk="0" hangingPunct="1">
              <a:lnSpc>
                <a:spcPct val="100000"/>
              </a:lnSpc>
              <a:spcBef>
                <a:spcPct val="0"/>
              </a:spcBef>
              <a:spcAft>
                <a:spcPct val="0"/>
              </a:spcAft>
              <a:buClrTx/>
              <a:buSzTx/>
              <a:buFontTx/>
              <a:buNone/>
              <a:tabLst>
                <a:tab pos="1222375" algn="l"/>
              </a:tabLst>
            </a:pPr>
            <a:endParaRPr kumimoji="0" lang="fr-FR"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 typeface="Arial" pitchFamily="34" charset="0"/>
              <a:buChar char="•"/>
              <a:tabLst>
                <a:tab pos="1222375" algn="l"/>
              </a:tabLst>
            </a:pPr>
            <a:r>
              <a:rPr kumimoji="0" lang="fr-FR" sz="28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 L</a:t>
            </a:r>
            <a:r>
              <a:rPr kumimoji="0" lang="fr-FR" sz="2800" b="0" i="0" u="none" strike="noStrike" cap="none" normalizeH="0" baseline="0" dirty="0" smtClean="0">
                <a:ln>
                  <a:noFill/>
                </a:ln>
                <a:solidFill>
                  <a:srgbClr val="222222"/>
                </a:solidFill>
                <a:effectLst/>
                <a:latin typeface="Calibri"/>
                <a:ea typeface="Calibri" pitchFamily="34" charset="0"/>
                <a:cs typeface="Times New Roman" pitchFamily="18" charset="0"/>
              </a:rPr>
              <a:t>’</a:t>
            </a:r>
            <a:r>
              <a:rPr kumimoji="0" lang="fr-FR" sz="28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utilisation d</a:t>
            </a:r>
            <a:r>
              <a:rPr kumimoji="0" lang="fr-FR" sz="2800" b="0" i="0" u="none" strike="noStrike" cap="none" normalizeH="0" baseline="0" dirty="0" smtClean="0">
                <a:ln>
                  <a:noFill/>
                </a:ln>
                <a:solidFill>
                  <a:srgbClr val="222222"/>
                </a:solidFill>
                <a:effectLst/>
                <a:latin typeface="Calibri"/>
                <a:ea typeface="Calibri" pitchFamily="34" charset="0"/>
                <a:cs typeface="Times New Roman" pitchFamily="18" charset="0"/>
              </a:rPr>
              <a:t>’</a:t>
            </a:r>
            <a:r>
              <a:rPr kumimoji="0" lang="fr-FR" sz="28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une </a:t>
            </a:r>
            <a:r>
              <a:rPr kumimoji="0" lang="fr-FR" sz="2800" b="0" i="0" u="none" strike="noStrike" cap="none" normalizeH="0" baseline="0" dirty="0" smtClean="0">
                <a:ln>
                  <a:noFill/>
                </a:ln>
                <a:solidFill>
                  <a:srgbClr val="222222"/>
                </a:solidFill>
                <a:effectLst/>
                <a:latin typeface="Calibri"/>
                <a:ea typeface="Calibri" pitchFamily="34" charset="0"/>
                <a:cs typeface="Times New Roman" pitchFamily="18" charset="0"/>
              </a:rPr>
              <a:t>« </a:t>
            </a:r>
            <a:r>
              <a:rPr kumimoji="0" lang="fr-FR" sz="28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feuille de style</a:t>
            </a:r>
            <a:r>
              <a:rPr kumimoji="0" lang="fr-FR" sz="2800" b="0" i="0" u="none" strike="noStrike" cap="none" normalizeH="0" baseline="0" dirty="0" smtClean="0">
                <a:ln>
                  <a:noFill/>
                </a:ln>
                <a:solidFill>
                  <a:srgbClr val="222222"/>
                </a:solidFill>
                <a:effectLst/>
                <a:latin typeface="Calibri"/>
                <a:ea typeface="Calibri" pitchFamily="34" charset="0"/>
                <a:cs typeface="Times New Roman" pitchFamily="18" charset="0"/>
              </a:rPr>
              <a:t> »</a:t>
            </a:r>
            <a:r>
              <a:rPr kumimoji="0" lang="fr-FR" sz="28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 rigoureuse sur un traitement de texte informatique (de type Word) doit permettre de g</a:t>
            </a:r>
            <a:r>
              <a:rPr kumimoji="0" lang="fr-FR" sz="2800" b="0" i="0" u="none" strike="noStrike" cap="none" normalizeH="0" baseline="0" dirty="0" smtClean="0">
                <a:ln>
                  <a:noFill/>
                </a:ln>
                <a:solidFill>
                  <a:srgbClr val="222222"/>
                </a:solidFill>
                <a:effectLst/>
                <a:latin typeface="Calibri"/>
                <a:ea typeface="Calibri" pitchFamily="34" charset="0"/>
                <a:cs typeface="Times New Roman" pitchFamily="18" charset="0"/>
              </a:rPr>
              <a:t>é</a:t>
            </a:r>
            <a:r>
              <a:rPr kumimoji="0" lang="fr-FR" sz="28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n</a:t>
            </a:r>
            <a:r>
              <a:rPr kumimoji="0" lang="fr-FR" sz="2800" b="0" i="0" u="none" strike="noStrike" cap="none" normalizeH="0" baseline="0" dirty="0" smtClean="0">
                <a:ln>
                  <a:noFill/>
                </a:ln>
                <a:solidFill>
                  <a:srgbClr val="222222"/>
                </a:solidFill>
                <a:effectLst/>
                <a:latin typeface="Calibri"/>
                <a:ea typeface="Calibri" pitchFamily="34" charset="0"/>
                <a:cs typeface="Times New Roman" pitchFamily="18" charset="0"/>
              </a:rPr>
              <a:t>é</a:t>
            </a:r>
            <a:r>
              <a:rPr kumimoji="0" lang="fr-FR" sz="28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rer automatiquement, en fin de r</a:t>
            </a:r>
            <a:r>
              <a:rPr kumimoji="0" lang="fr-FR" sz="2800" b="0" i="0" u="none" strike="noStrike" cap="none" normalizeH="0" baseline="0" dirty="0" smtClean="0">
                <a:ln>
                  <a:noFill/>
                </a:ln>
                <a:solidFill>
                  <a:srgbClr val="222222"/>
                </a:solidFill>
                <a:effectLst/>
                <a:latin typeface="Calibri"/>
                <a:ea typeface="Calibri" pitchFamily="34" charset="0"/>
                <a:cs typeface="Times New Roman" pitchFamily="18" charset="0"/>
              </a:rPr>
              <a:t>é</a:t>
            </a:r>
            <a:r>
              <a:rPr kumimoji="0" lang="fr-FR" sz="28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daction, la table des mati</a:t>
            </a:r>
            <a:r>
              <a:rPr kumimoji="0" lang="fr-FR" sz="2800" b="0" i="0" u="none" strike="noStrike" cap="none" normalizeH="0" baseline="0" dirty="0" smtClean="0">
                <a:ln>
                  <a:noFill/>
                </a:ln>
                <a:solidFill>
                  <a:srgbClr val="222222"/>
                </a:solidFill>
                <a:effectLst/>
                <a:latin typeface="Calibri"/>
                <a:ea typeface="Calibri" pitchFamily="34" charset="0"/>
                <a:cs typeface="Times New Roman" pitchFamily="18" charset="0"/>
              </a:rPr>
              <a:t>è</a:t>
            </a:r>
            <a:r>
              <a:rPr kumimoji="0" lang="fr-FR" sz="28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res avec le num</a:t>
            </a:r>
            <a:r>
              <a:rPr kumimoji="0" lang="fr-FR" sz="2800" b="0" i="0" u="none" strike="noStrike" cap="none" normalizeH="0" baseline="0" dirty="0" smtClean="0">
                <a:ln>
                  <a:noFill/>
                </a:ln>
                <a:solidFill>
                  <a:srgbClr val="222222"/>
                </a:solidFill>
                <a:effectLst/>
                <a:latin typeface="Calibri"/>
                <a:ea typeface="Calibri" pitchFamily="34" charset="0"/>
                <a:cs typeface="Times New Roman" pitchFamily="18" charset="0"/>
              </a:rPr>
              <a:t>é</a:t>
            </a:r>
            <a:r>
              <a:rPr kumimoji="0" lang="fr-FR" sz="28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ro de la page correspondant </a:t>
            </a:r>
            <a:r>
              <a:rPr kumimoji="0" lang="fr-FR" sz="2800" b="0" i="0" u="none" strike="noStrike" cap="none" normalizeH="0" baseline="0" dirty="0" smtClean="0">
                <a:ln>
                  <a:noFill/>
                </a:ln>
                <a:solidFill>
                  <a:srgbClr val="222222"/>
                </a:solidFill>
                <a:effectLst/>
                <a:latin typeface="Calibri"/>
                <a:ea typeface="Calibri" pitchFamily="34" charset="0"/>
                <a:cs typeface="Times New Roman" pitchFamily="18" charset="0"/>
              </a:rPr>
              <a:t>à</a:t>
            </a:r>
            <a:r>
              <a:rPr kumimoji="0" lang="fr-FR" sz="28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 chaque titre. </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795468405"/>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1"/>
          <p:cNvSpPr>
            <a:spLocks noChangeArrowheads="1"/>
          </p:cNvSpPr>
          <p:nvPr/>
        </p:nvSpPr>
        <p:spPr bwMode="auto">
          <a:xfrm>
            <a:off x="0" y="0"/>
            <a:ext cx="9144000" cy="69865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11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INTRODUCTION                                                                                                                 p.5</a:t>
            </a:r>
            <a:endParaRPr kumimoji="0" lang="fr-FR"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1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CHAPITRE 1 : CARACT</a:t>
            </a:r>
            <a:r>
              <a:rPr kumimoji="0" lang="fr-FR" sz="1100"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1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RISATION DE L'ORTHOGRAPHE ET DES SMS           p.6</a:t>
            </a:r>
            <a:endParaRPr kumimoji="0" lang="fr-FR"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 ) Qu</a:t>
            </a:r>
            <a:r>
              <a:rPr kumimoji="0" lang="fr-FR" sz="11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est - ce que l ' orthographe ?                                                                                          p.6</a:t>
            </a:r>
            <a:endParaRPr kumimoji="0" lang="fr-FR"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 D</a:t>
            </a:r>
            <a:r>
              <a:rPr kumimoji="0" lang="fr-FR" sz="11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finition                                                                                                                             p.6</a:t>
            </a:r>
            <a:endParaRPr kumimoji="0" lang="fr-FR"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 La place de l'orthographe dans l'enseignement                                                                    p.6</a:t>
            </a:r>
            <a:endParaRPr kumimoji="0" lang="fr-FR"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3) Les erreurs orthographiques                                                                                                p.7</a:t>
            </a:r>
            <a:endParaRPr kumimoji="0" lang="fr-FR"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 I ) </a:t>
            </a:r>
            <a:r>
              <a:rPr kumimoji="0" lang="fr-FR" sz="11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SMS </a:t>
            </a:r>
            <a:r>
              <a:rPr kumimoji="0" lang="fr-FR" sz="11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un nouveau langage ?                                                                                       p.8</a:t>
            </a:r>
            <a:endParaRPr kumimoji="0" lang="fr-FR"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 D</a:t>
            </a:r>
            <a:r>
              <a:rPr kumimoji="0" lang="fr-FR" sz="11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finition                                                                                                                             p.8</a:t>
            </a:r>
            <a:endParaRPr kumimoji="0" lang="fr-FR"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 La place du langage </a:t>
            </a:r>
            <a:r>
              <a:rPr kumimoji="0" lang="fr-FR" sz="11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SMS </a:t>
            </a:r>
            <a:r>
              <a:rPr kumimoji="0" lang="fr-FR" sz="11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dans notre soci</a:t>
            </a:r>
            <a:r>
              <a:rPr kumimoji="0" lang="fr-FR" sz="11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a:t>
            </a:r>
            <a:r>
              <a:rPr kumimoji="0" lang="fr-FR" sz="11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p.9</a:t>
            </a:r>
            <a:endParaRPr kumimoji="0" lang="fr-FR"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3) L'analyse linguistique                                                                                                        p.10</a:t>
            </a:r>
            <a:endParaRPr kumimoji="0" lang="fr-FR"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II I ) Les SMS son t - ils un danger pour l ' orthographe ?                                                     p.13</a:t>
            </a:r>
            <a:endParaRPr kumimoji="0" lang="fr-FR"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 L'</a:t>
            </a:r>
            <a:r>
              <a:rPr kumimoji="0" lang="fr-FR" sz="11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cole du </a:t>
            </a:r>
            <a:r>
              <a:rPr kumimoji="0" lang="fr-FR" sz="11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oui </a:t>
            </a:r>
            <a:r>
              <a:rPr kumimoji="0" lang="fr-FR" sz="11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p.14</a:t>
            </a:r>
            <a:endParaRPr kumimoji="0" lang="fr-FR"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 L'</a:t>
            </a:r>
            <a:r>
              <a:rPr kumimoji="0" lang="fr-FR" sz="11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cole du </a:t>
            </a:r>
            <a:r>
              <a:rPr kumimoji="0" lang="fr-FR" sz="11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non </a:t>
            </a:r>
            <a:r>
              <a:rPr kumimoji="0" lang="fr-FR" sz="11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p.14</a:t>
            </a:r>
            <a:endParaRPr kumimoji="0" lang="fr-FR"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1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CHAPITRE 2 : CHOIX DE LA PROBL</a:t>
            </a:r>
            <a:r>
              <a:rPr kumimoji="0" lang="fr-FR" sz="1100"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1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MATIQUE                                                    p.15</a:t>
            </a:r>
            <a:endParaRPr kumimoji="0" lang="fr-FR"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 ) Le questionnaire                                                                                                                p.15</a:t>
            </a:r>
            <a:endParaRPr kumimoji="0" lang="fr-FR"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 L'</a:t>
            </a:r>
            <a:r>
              <a:rPr kumimoji="0" lang="fr-FR" sz="11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laboration                                                                                                                      p.15</a:t>
            </a:r>
            <a:endParaRPr kumimoji="0" lang="fr-FR"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 La diffusion                                                                                                                        p.17</a:t>
            </a:r>
            <a:endParaRPr kumimoji="0" lang="fr-FR"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 I ) L'analyse des donn</a:t>
            </a:r>
            <a:r>
              <a:rPr kumimoji="0" lang="fr-FR" sz="11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es recueillies                                                                                    p.17</a:t>
            </a:r>
            <a:endParaRPr kumimoji="0" lang="fr-FR"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 L'observation du langage </a:t>
            </a:r>
            <a:r>
              <a:rPr kumimoji="0" lang="fr-FR" sz="11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SMS </a:t>
            </a:r>
            <a:r>
              <a:rPr kumimoji="0" lang="fr-FR" sz="11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p.18</a:t>
            </a:r>
            <a:endParaRPr kumimoji="0" lang="fr-FR"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 Les erreurs constat</a:t>
            </a:r>
            <a:r>
              <a:rPr kumimoji="0" lang="fr-FR" sz="11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es                                                                                                        p.21</a:t>
            </a:r>
            <a:endParaRPr kumimoji="0" lang="fr-FR"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II I ) La d</a:t>
            </a:r>
            <a:r>
              <a:rPr kumimoji="0" lang="fr-FR" sz="11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finition de la probl</a:t>
            </a:r>
            <a:r>
              <a:rPr kumimoji="0" lang="fr-FR" sz="11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matique                                                                                  p.26</a:t>
            </a:r>
            <a:endParaRPr kumimoji="0" lang="fr-FR"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1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CHAPITRE 3 : M</a:t>
            </a:r>
            <a:r>
              <a:rPr kumimoji="0" lang="fr-FR" sz="1100"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1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THODOLOGIE                                                                                  p.27</a:t>
            </a:r>
            <a:endParaRPr kumimoji="0" lang="fr-FR"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 ) L ' article de r</a:t>
            </a:r>
            <a:r>
              <a:rPr kumimoji="0" lang="fr-FR" sz="11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a:t>
            </a:r>
            <a:r>
              <a:rPr kumimoji="0" lang="fr-FR" sz="11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rence                                                                                                       p.27</a:t>
            </a:r>
            <a:endParaRPr kumimoji="0" lang="fr-FR"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 I ) L ' exp</a:t>
            </a:r>
            <a:r>
              <a:rPr kumimoji="0" lang="fr-FR" sz="11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rimentation                                                                                                         p.28</a:t>
            </a:r>
            <a:endParaRPr kumimoji="0" lang="fr-FR"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 La population                                                                                                                     p.28</a:t>
            </a:r>
            <a:endParaRPr kumimoji="0" lang="fr-FR"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 Le protocole                                                                                                                       p.28</a:t>
            </a:r>
            <a:endParaRPr kumimoji="0" lang="fr-FR"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II I ) Le contexte du recueil de donn</a:t>
            </a:r>
            <a:r>
              <a:rPr kumimoji="0" lang="fr-FR" sz="11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es                                                                                 p.30</a:t>
            </a:r>
            <a:endParaRPr kumimoji="0" lang="fr-FR"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 Le niveau des </a:t>
            </a:r>
            <a:r>
              <a:rPr kumimoji="0" lang="fr-FR" sz="11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t>
            </a:r>
            <a:r>
              <a:rPr kumimoji="0" lang="fr-FR" sz="11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ves, leur milieu g</a:t>
            </a:r>
            <a:r>
              <a:rPr kumimoji="0" lang="fr-FR" sz="11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ographique et le nombre de sujets</a:t>
            </a:r>
            <a:endParaRPr kumimoji="0" lang="fr-FR"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Etudi</a:t>
            </a:r>
            <a:r>
              <a:rPr kumimoji="0" lang="fr-FR" sz="11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                                                                                                                                   p.30</a:t>
            </a:r>
            <a:endParaRPr kumimoji="0" lang="fr-FR"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 La pr</a:t>
            </a:r>
            <a:r>
              <a:rPr kumimoji="0" lang="fr-FR" sz="11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sentation du livret                                                                                                    p.30</a:t>
            </a:r>
            <a:endParaRPr kumimoji="0" lang="fr-FR"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1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CHAPITRE 4 : ANALYSE DU RECUEIL DE DONN</a:t>
            </a:r>
            <a:r>
              <a:rPr kumimoji="0" lang="fr-FR" sz="1100"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1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ES                                            p.32</a:t>
            </a:r>
            <a:endParaRPr kumimoji="0" lang="fr-FR"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 Les r</a:t>
            </a:r>
            <a:r>
              <a:rPr kumimoji="0" lang="fr-FR" sz="11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sultats de la dict</a:t>
            </a:r>
            <a:r>
              <a:rPr kumimoji="0" lang="fr-FR" sz="11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 traditionnelle par niveau de classe                                             p.32</a:t>
            </a:r>
            <a:endParaRPr kumimoji="0" lang="fr-FR"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II) Le questionnaire                                                                                                                p.39</a:t>
            </a:r>
            <a:endParaRPr kumimoji="0" lang="fr-FR"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III) La dict</a:t>
            </a:r>
            <a:r>
              <a:rPr kumimoji="0" lang="fr-FR" sz="11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 </a:t>
            </a:r>
            <a:r>
              <a:rPr kumimoji="0" lang="fr-FR" sz="11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SMS </a:t>
            </a:r>
            <a:r>
              <a:rPr kumimoji="0" lang="fr-FR" sz="11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p.47</a:t>
            </a:r>
            <a:endParaRPr kumimoji="0" lang="fr-FR"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IV) La corr</a:t>
            </a:r>
            <a:r>
              <a:rPr kumimoji="0" lang="fr-FR" sz="11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lation entre les r</a:t>
            </a:r>
            <a:r>
              <a:rPr kumimoji="0" lang="fr-FR" sz="11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ponses </a:t>
            </a:r>
            <a:r>
              <a:rPr kumimoji="0" lang="fr-FR" sz="1100"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la dict</a:t>
            </a:r>
            <a:r>
              <a:rPr kumimoji="0" lang="fr-FR" sz="11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 traditionnelle, au questionnaire et </a:t>
            </a:r>
            <a:r>
              <a:rPr kumimoji="0" lang="fr-FR" sz="1100" b="0" i="0" u="none" strike="noStrike" cap="none" normalizeH="0" baseline="0" dirty="0" smtClean="0">
                <a:ln>
                  <a:noFill/>
                </a:ln>
                <a:solidFill>
                  <a:schemeClr val="tx1"/>
                </a:solidFill>
                <a:effectLst/>
                <a:latin typeface="Calibri"/>
                <a:ea typeface="Calibri" pitchFamily="34" charset="0"/>
                <a:cs typeface="Times New Roman" pitchFamily="18" charset="0"/>
              </a:rPr>
              <a:t>à</a:t>
            </a:r>
            <a:endParaRPr kumimoji="0" lang="fr-FR"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 dict</a:t>
            </a:r>
            <a:r>
              <a:rPr kumimoji="0" lang="fr-FR" sz="11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 </a:t>
            </a:r>
            <a:r>
              <a:rPr kumimoji="0" lang="fr-FR" sz="11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SMS </a:t>
            </a:r>
            <a:r>
              <a:rPr kumimoji="0" lang="fr-FR" sz="11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p.53</a:t>
            </a:r>
            <a:endParaRPr kumimoji="0" lang="fr-FR"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1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CONCLUSION                                                                                                                    p.58</a:t>
            </a:r>
            <a:endParaRPr kumimoji="0" lang="fr-FR"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1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BIBLIOGRAPHIE                                                                                                              p.60</a:t>
            </a:r>
            <a:endParaRPr kumimoji="0" lang="fr-FR"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1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ANNEXES                                                                                                                            </a:t>
            </a:r>
            <a:r>
              <a:rPr kumimoji="0" lang="fr-FR" sz="1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p.63</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9548610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87624" y="188640"/>
            <a:ext cx="6512511" cy="1143000"/>
          </a:xfrm>
        </p:spPr>
        <p:txBody>
          <a:bodyPr>
            <a:normAutofit fontScale="90000"/>
          </a:bodyPr>
          <a:lstStyle/>
          <a:p>
            <a:r>
              <a:rPr lang="fr-FR" i="1" dirty="0" smtClean="0">
                <a:latin typeface="Times New Roman" pitchFamily="18" charset="0"/>
                <a:cs typeface="Times New Roman" pitchFamily="18" charset="0"/>
              </a:rPr>
              <a:t>La forme et le contenu </a:t>
            </a:r>
            <a:r>
              <a:rPr lang="fr-FR" dirty="0" smtClean="0">
                <a:latin typeface="Times New Roman" pitchFamily="18" charset="0"/>
                <a:cs typeface="Times New Roman" pitchFamily="18" charset="0"/>
              </a:rPr>
              <a:t/>
            </a:r>
            <a:br>
              <a:rPr lang="fr-FR" dirty="0" smtClean="0">
                <a:latin typeface="Times New Roman" pitchFamily="18" charset="0"/>
                <a:cs typeface="Times New Roman" pitchFamily="18" charset="0"/>
              </a:rPr>
            </a:br>
            <a:endParaRPr lang="fr-FR" dirty="0">
              <a:latin typeface="Times New Roman" pitchFamily="18" charset="0"/>
              <a:cs typeface="Times New Roman" pitchFamily="18" charset="0"/>
            </a:endParaRPr>
          </a:p>
        </p:txBody>
      </p:sp>
      <p:sp>
        <p:nvSpPr>
          <p:cNvPr id="3" name="Espace réservé du contenu 2"/>
          <p:cNvSpPr>
            <a:spLocks noGrp="1"/>
          </p:cNvSpPr>
          <p:nvPr>
            <p:ph sz="quarter" idx="13"/>
          </p:nvPr>
        </p:nvSpPr>
        <p:spPr>
          <a:xfrm>
            <a:off x="357158" y="1340768"/>
            <a:ext cx="8429684" cy="5231504"/>
          </a:xfrm>
        </p:spPr>
        <p:txBody>
          <a:bodyPr>
            <a:normAutofit/>
          </a:bodyPr>
          <a:lstStyle/>
          <a:p>
            <a:pPr algn="just"/>
            <a:r>
              <a:rPr lang="fr-FR" dirty="0" smtClean="0">
                <a:latin typeface="Times New Roman" pitchFamily="18" charset="0"/>
                <a:cs typeface="Times New Roman" pitchFamily="18" charset="0"/>
              </a:rPr>
              <a:t>Il est essentiel de noter qu’un travail de recherche est constitué d’une forme et d’un contenu :</a:t>
            </a:r>
          </a:p>
          <a:p>
            <a:pPr algn="just"/>
            <a:endParaRPr lang="fr-FR" dirty="0" smtClean="0">
              <a:latin typeface="Times New Roman" pitchFamily="18" charset="0"/>
              <a:cs typeface="Times New Roman" pitchFamily="18" charset="0"/>
            </a:endParaRPr>
          </a:p>
          <a:p>
            <a:pPr algn="just">
              <a:buNone/>
            </a:pPr>
            <a:r>
              <a:rPr lang="fr-FR" dirty="0" smtClean="0">
                <a:latin typeface="Times New Roman" pitchFamily="18" charset="0"/>
                <a:cs typeface="Times New Roman" pitchFamily="18" charset="0"/>
              </a:rPr>
              <a:t>	-</a:t>
            </a:r>
            <a:r>
              <a:rPr lang="fr-FR" b="1" i="1" u="sng" dirty="0" smtClean="0">
                <a:latin typeface="Times New Roman" pitchFamily="18" charset="0"/>
                <a:cs typeface="Times New Roman" pitchFamily="18" charset="0"/>
              </a:rPr>
              <a:t>La forme</a:t>
            </a:r>
            <a:r>
              <a:rPr lang="fr-FR" dirty="0" smtClean="0">
                <a:latin typeface="Times New Roman" pitchFamily="18" charset="0"/>
                <a:cs typeface="Times New Roman" pitchFamily="18" charset="0"/>
              </a:rPr>
              <a:t> : quelle que soit l’importance du sujet et les objectifs atteints par le chercheur, la bonne présentation et la mise en forme du travail ne fait qu’inciter les membre du jury à sa lecture et à sa bonne considération. Un travail soigné et une forme de respect pour le lecteur et pour la recherche de façon générale, une preuve de sérieux qui influence positivement la décision finale de l’évaluateur </a:t>
            </a:r>
          </a:p>
        </p:txBody>
      </p:sp>
    </p:spTree>
    <p:extLst>
      <p:ext uri="{BB962C8B-B14F-4D97-AF65-F5344CB8AC3E}">
        <p14:creationId xmlns:p14="http://schemas.microsoft.com/office/powerpoint/2010/main" val="38533232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0"/>
            <a:ext cx="8229600" cy="928670"/>
          </a:xfrm>
        </p:spPr>
        <p:txBody>
          <a:bodyPr/>
          <a:lstStyle/>
          <a:p>
            <a:r>
              <a:rPr lang="fr-FR" b="1" i="1" u="sng" dirty="0" smtClean="0"/>
              <a:t>Le contenu</a:t>
            </a:r>
            <a:endParaRPr lang="fr-FR" b="1" dirty="0"/>
          </a:p>
        </p:txBody>
      </p:sp>
      <p:sp>
        <p:nvSpPr>
          <p:cNvPr id="3" name="Espace réservé du contenu 2"/>
          <p:cNvSpPr>
            <a:spLocks noGrp="1"/>
          </p:cNvSpPr>
          <p:nvPr>
            <p:ph sz="quarter" idx="13"/>
          </p:nvPr>
        </p:nvSpPr>
        <p:spPr>
          <a:xfrm>
            <a:off x="285720" y="928670"/>
            <a:ext cx="8401080" cy="2071702"/>
          </a:xfrm>
        </p:spPr>
        <p:txBody>
          <a:bodyPr>
            <a:normAutofit/>
          </a:bodyPr>
          <a:lstStyle/>
          <a:p>
            <a:pPr algn="just">
              <a:buNone/>
            </a:pPr>
            <a:r>
              <a:rPr lang="fr-FR" dirty="0" smtClean="0"/>
              <a:t>	</a:t>
            </a:r>
            <a:r>
              <a:rPr lang="fr-FR" dirty="0" smtClean="0">
                <a:latin typeface="Times New Roman" pitchFamily="18" charset="0"/>
                <a:cs typeface="Times New Roman" pitchFamily="18" charset="0"/>
              </a:rPr>
              <a:t> Le plus souvent un travail de recherche est articulé en 2 parties (la théorie et la pratique), ces deux parties sont différentes mais complémentaires.</a:t>
            </a:r>
          </a:p>
          <a:p>
            <a:pPr algn="just">
              <a:buNone/>
            </a:pPr>
            <a:r>
              <a:rPr lang="fr-FR" b="1"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a:t>
            </a:r>
          </a:p>
          <a:p>
            <a:pPr algn="just">
              <a:buNone/>
            </a:pPr>
            <a:r>
              <a:rPr lang="fr-FR" dirty="0" smtClean="0">
                <a:solidFill>
                  <a:srgbClr val="FF0000"/>
                </a:solidFill>
                <a:latin typeface="Times New Roman" pitchFamily="18" charset="0"/>
                <a:cs typeface="Times New Roman" pitchFamily="18" charset="0"/>
              </a:rPr>
              <a:t>	</a:t>
            </a:r>
            <a:endParaRPr lang="fr-FR" dirty="0" smtClean="0">
              <a:solidFill>
                <a:srgbClr val="FF0000"/>
              </a:solidFill>
            </a:endParaRPr>
          </a:p>
          <a:p>
            <a:endParaRPr lang="fr-FR" dirty="0">
              <a:solidFill>
                <a:srgbClr val="FF0000"/>
              </a:solidFill>
            </a:endParaRPr>
          </a:p>
        </p:txBody>
      </p:sp>
      <p:sp>
        <p:nvSpPr>
          <p:cNvPr id="4" name="Rectangle 3"/>
          <p:cNvSpPr/>
          <p:nvPr/>
        </p:nvSpPr>
        <p:spPr>
          <a:xfrm>
            <a:off x="428596" y="2214554"/>
            <a:ext cx="8286808" cy="3539430"/>
          </a:xfrm>
          <a:prstGeom prst="rect">
            <a:avLst/>
          </a:prstGeom>
        </p:spPr>
        <p:txBody>
          <a:bodyPr wrap="square">
            <a:spAutoFit/>
          </a:bodyPr>
          <a:lstStyle/>
          <a:p>
            <a:pPr algn="just">
              <a:buNone/>
            </a:pPr>
            <a:r>
              <a:rPr lang="fr-FR" sz="2800" b="1" dirty="0" smtClean="0">
                <a:latin typeface="Times New Roman" pitchFamily="18" charset="0"/>
                <a:cs typeface="Times New Roman" pitchFamily="18" charset="0"/>
              </a:rPr>
              <a:t>L’aspect théorique</a:t>
            </a:r>
            <a:r>
              <a:rPr lang="fr-FR" sz="2800" dirty="0" smtClean="0">
                <a:latin typeface="Times New Roman" pitchFamily="18" charset="0"/>
                <a:cs typeface="Times New Roman" pitchFamily="18" charset="0"/>
              </a:rPr>
              <a:t> : il est construit à partir de sources documentaires diverses : </a:t>
            </a:r>
          </a:p>
          <a:p>
            <a:pPr algn="just">
              <a:buNone/>
            </a:pPr>
            <a:r>
              <a:rPr lang="fr-FR" sz="2800" dirty="0" smtClean="0">
                <a:latin typeface="Times New Roman" pitchFamily="18" charset="0"/>
                <a:cs typeface="Times New Roman" pitchFamily="18" charset="0"/>
              </a:rPr>
              <a:t>	Les ouvrages, les revues, les articles, les journaux, les magazines, les thèses, les mémoires et sites internet..</a:t>
            </a:r>
          </a:p>
          <a:p>
            <a:pPr algn="just">
              <a:buNone/>
            </a:pPr>
            <a:r>
              <a:rPr lang="fr-FR" sz="2800" dirty="0" smtClean="0">
                <a:latin typeface="Times New Roman" pitchFamily="18" charset="0"/>
                <a:cs typeface="Times New Roman" pitchFamily="18" charset="0"/>
              </a:rPr>
              <a:t>	Dans cette partie le chercheur convoque la théorie et développe les concepts et les notions pour inscrire son travail dans le domaine de recherche mais surtout dans les travaux des spécialistes</a:t>
            </a:r>
            <a:endParaRPr lang="fr-FR" sz="2800" dirty="0"/>
          </a:p>
        </p:txBody>
      </p:sp>
    </p:spTree>
    <p:extLst>
      <p:ext uri="{BB962C8B-B14F-4D97-AF65-F5344CB8AC3E}">
        <p14:creationId xmlns:p14="http://schemas.microsoft.com/office/powerpoint/2010/main" val="34831697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checkerboard(across)">
                                      <p:cBhvr>
                                        <p:cTn id="2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3"/>
          </p:nvPr>
        </p:nvSpPr>
        <p:spPr>
          <a:xfrm>
            <a:off x="285720" y="500042"/>
            <a:ext cx="8515352" cy="4143404"/>
          </a:xfrm>
        </p:spPr>
        <p:txBody>
          <a:bodyPr>
            <a:normAutofit fontScale="62500" lnSpcReduction="20000"/>
          </a:bodyPr>
          <a:lstStyle/>
          <a:p>
            <a:pPr algn="just"/>
            <a:r>
              <a:rPr lang="fr-FR" sz="5100" dirty="0" smtClean="0">
                <a:latin typeface="Times New Roman" pitchFamily="18" charset="0"/>
                <a:cs typeface="Times New Roman" pitchFamily="18" charset="0"/>
              </a:rPr>
              <a:t>Il s’agit d’un travail de terrain au niveau duquel la recherche doit envisager </a:t>
            </a:r>
            <a:r>
              <a:rPr lang="fr-FR" sz="5100" i="1" u="sng" dirty="0" smtClean="0">
                <a:latin typeface="Times New Roman" pitchFamily="18" charset="0"/>
                <a:cs typeface="Times New Roman" pitchFamily="18" charset="0"/>
              </a:rPr>
              <a:t>des activités pratiques</a:t>
            </a:r>
            <a:r>
              <a:rPr lang="fr-FR" sz="5100" u="sng" dirty="0" smtClean="0">
                <a:latin typeface="Times New Roman" pitchFamily="18" charset="0"/>
                <a:cs typeface="Times New Roman" pitchFamily="18" charset="0"/>
              </a:rPr>
              <a:t>, </a:t>
            </a:r>
            <a:r>
              <a:rPr lang="fr-FR" sz="5100" dirty="0" smtClean="0">
                <a:latin typeface="Times New Roman" pitchFamily="18" charset="0"/>
                <a:cs typeface="Times New Roman" pitchFamily="18" charset="0"/>
              </a:rPr>
              <a:t>dans le but de cerner des aspects concrets de son sujet et lui permettre de constituer son corpus (les données et les matières envisagées pour l’analyse) tels que ; enquête par questionnaire, entretien, observation, enregistrement audio-visuel, message publicitaire…</a:t>
            </a:r>
          </a:p>
          <a:p>
            <a:endParaRPr lang="fr-FR" dirty="0"/>
          </a:p>
        </p:txBody>
      </p:sp>
      <p:sp>
        <p:nvSpPr>
          <p:cNvPr id="4" name="Rectangle 3"/>
          <p:cNvSpPr/>
          <p:nvPr/>
        </p:nvSpPr>
        <p:spPr>
          <a:xfrm>
            <a:off x="285720" y="4500570"/>
            <a:ext cx="8429684" cy="2062103"/>
          </a:xfrm>
          <a:prstGeom prst="rect">
            <a:avLst/>
          </a:prstGeom>
        </p:spPr>
        <p:txBody>
          <a:bodyPr wrap="square">
            <a:spAutoFit/>
          </a:bodyPr>
          <a:lstStyle/>
          <a:p>
            <a:pPr algn="just"/>
            <a:r>
              <a:rPr lang="fr-FR" sz="3200" dirty="0" smtClean="0">
                <a:latin typeface="Times New Roman" pitchFamily="18" charset="0"/>
                <a:cs typeface="Times New Roman" pitchFamily="18" charset="0"/>
              </a:rPr>
              <a:t>Pour l’analyse des résultats, le chercheur doit utiliser des outils d’analyse : mode d’observation, grille d’analyse, type d’entretien, type de questionnaire…</a:t>
            </a:r>
          </a:p>
        </p:txBody>
      </p:sp>
      <p:sp>
        <p:nvSpPr>
          <p:cNvPr id="5" name="Rectangle 4"/>
          <p:cNvSpPr/>
          <p:nvPr/>
        </p:nvSpPr>
        <p:spPr>
          <a:xfrm>
            <a:off x="1000100" y="0"/>
            <a:ext cx="3593228" cy="461665"/>
          </a:xfrm>
          <a:prstGeom prst="rect">
            <a:avLst/>
          </a:prstGeom>
        </p:spPr>
        <p:txBody>
          <a:bodyPr wrap="none">
            <a:spAutoFit/>
          </a:bodyPr>
          <a:lstStyle/>
          <a:p>
            <a:pPr algn="just">
              <a:buNone/>
            </a:pPr>
            <a:r>
              <a:rPr lang="fr-FR" sz="2400" b="1" dirty="0" smtClean="0"/>
              <a:t>	</a:t>
            </a:r>
            <a:r>
              <a:rPr lang="fr-FR" sz="2400" b="1" dirty="0" smtClean="0">
                <a:latin typeface="Times New Roman" pitchFamily="18" charset="0"/>
                <a:cs typeface="Times New Roman" pitchFamily="18" charset="0"/>
              </a:rPr>
              <a:t>L’aspect pratique :</a:t>
            </a:r>
            <a:endParaRPr lang="fr-FR" sz="24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7130259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heckerboard(across)">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80528" y="285736"/>
            <a:ext cx="8910162" cy="1143000"/>
          </a:xfrm>
        </p:spPr>
        <p:txBody>
          <a:bodyPr>
            <a:normAutofit fontScale="90000"/>
          </a:bodyPr>
          <a:lstStyle/>
          <a:p>
            <a:pPr algn="ctr"/>
            <a:r>
              <a:rPr lang="fr-FR"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imes New Roman" pitchFamily="18" charset="0"/>
                <a:cs typeface="Times New Roman" pitchFamily="18" charset="0"/>
              </a:rPr>
              <a:t>Le </a:t>
            </a:r>
            <a:r>
              <a:rPr lang="fr-FR"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imes New Roman" pitchFamily="18" charset="0"/>
                <a:cs typeface="Times New Roman" pitchFamily="18" charset="0"/>
              </a:rPr>
              <a:t>travail doit être découpé de manière schématique </a:t>
            </a:r>
            <a:r>
              <a:rPr lang="fr-FR"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imes New Roman" pitchFamily="18" charset="0"/>
                <a:cs typeface="Times New Roman" pitchFamily="18" charset="0"/>
              </a:rPr>
              <a:t>en trois </a:t>
            </a:r>
            <a:r>
              <a:rPr lang="fr-FR"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imes New Roman" pitchFamily="18" charset="0"/>
                <a:cs typeface="Times New Roman" pitchFamily="18" charset="0"/>
              </a:rPr>
              <a:t>grandes phases </a:t>
            </a:r>
            <a:r>
              <a:rPr lang="fr-FR"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a:t>
            </a:r>
          </a:p>
        </p:txBody>
      </p:sp>
      <p:sp>
        <p:nvSpPr>
          <p:cNvPr id="3" name="Espace réservé du contenu 2"/>
          <p:cNvSpPr>
            <a:spLocks noGrp="1"/>
          </p:cNvSpPr>
          <p:nvPr>
            <p:ph sz="quarter" idx="13"/>
          </p:nvPr>
        </p:nvSpPr>
        <p:spPr>
          <a:xfrm>
            <a:off x="500034" y="2287413"/>
            <a:ext cx="8229600" cy="4525963"/>
          </a:xfrm>
        </p:spPr>
        <p:txBody>
          <a:bodyPr>
            <a:normAutofit/>
          </a:bodyPr>
          <a:lstStyle/>
          <a:p>
            <a:pPr algn="just"/>
            <a:r>
              <a:rPr lang="fr-FR" b="1" dirty="0">
                <a:latin typeface="Times New Roman" pitchFamily="18" charset="0"/>
                <a:cs typeface="Times New Roman" pitchFamily="18" charset="0"/>
              </a:rPr>
              <a:t>1) </a:t>
            </a:r>
            <a:r>
              <a:rPr lang="fr-FR" b="1" i="1" dirty="0">
                <a:latin typeface="Times New Roman" pitchFamily="18" charset="0"/>
                <a:cs typeface="Times New Roman" pitchFamily="18" charset="0"/>
              </a:rPr>
              <a:t>La phase </a:t>
            </a:r>
            <a:r>
              <a:rPr lang="fr-FR" b="1" i="1" u="sng" dirty="0">
                <a:latin typeface="Times New Roman" pitchFamily="18" charset="0"/>
                <a:cs typeface="Times New Roman" pitchFamily="18" charset="0"/>
              </a:rPr>
              <a:t>préparatoire</a:t>
            </a:r>
            <a:r>
              <a:rPr lang="fr-FR" b="1" i="1" dirty="0">
                <a:latin typeface="Times New Roman" pitchFamily="18" charset="0"/>
                <a:cs typeface="Times New Roman" pitchFamily="18" charset="0"/>
              </a:rPr>
              <a:t> qui permet de circonscrire un objet </a:t>
            </a:r>
            <a:r>
              <a:rPr lang="fr-FR" b="1" i="1" dirty="0" smtClean="0">
                <a:latin typeface="Times New Roman" pitchFamily="18" charset="0"/>
                <a:cs typeface="Times New Roman" pitchFamily="18" charset="0"/>
              </a:rPr>
              <a:t>de </a:t>
            </a:r>
            <a:r>
              <a:rPr lang="fr-FR" dirty="0" smtClean="0">
                <a:latin typeface="Times New Roman" pitchFamily="18" charset="0"/>
                <a:cs typeface="Times New Roman" pitchFamily="18" charset="0"/>
              </a:rPr>
              <a:t>recherche,                  </a:t>
            </a:r>
            <a:r>
              <a:rPr lang="fr-FR" dirty="0">
                <a:latin typeface="Times New Roman" pitchFamily="18" charset="0"/>
                <a:cs typeface="Times New Roman" pitchFamily="18" charset="0"/>
              </a:rPr>
              <a:t>spécifique </a:t>
            </a:r>
            <a:r>
              <a:rPr lang="fr-FR" dirty="0" smtClean="0">
                <a:latin typeface="Times New Roman" pitchFamily="18" charset="0"/>
                <a:cs typeface="Times New Roman" pitchFamily="18" charset="0"/>
              </a:rPr>
              <a:t>selon le :</a:t>
            </a:r>
          </a:p>
          <a:p>
            <a:pPr algn="just">
              <a:buNone/>
            </a:pPr>
            <a:r>
              <a:rPr lang="fr-FR" dirty="0" smtClean="0">
                <a:latin typeface="Times New Roman" pitchFamily="18" charset="0"/>
                <a:cs typeface="Times New Roman" pitchFamily="18" charset="0"/>
              </a:rPr>
              <a:t>- Le domaine</a:t>
            </a:r>
            <a:r>
              <a:rPr lang="fr-FR" dirty="0">
                <a:latin typeface="Times New Roman" pitchFamily="18" charset="0"/>
                <a:cs typeface="Times New Roman" pitchFamily="18" charset="0"/>
              </a:rPr>
              <a:t>, </a:t>
            </a:r>
            <a:r>
              <a:rPr lang="fr-FR" dirty="0" smtClean="0">
                <a:latin typeface="Times New Roman" pitchFamily="18" charset="0"/>
                <a:cs typeface="Times New Roman" pitchFamily="18" charset="0"/>
              </a:rPr>
              <a:t>la spécialité</a:t>
            </a:r>
            <a:r>
              <a:rPr lang="fr-FR" dirty="0">
                <a:latin typeface="Times New Roman" pitchFamily="18" charset="0"/>
                <a:cs typeface="Times New Roman" pitchFamily="18" charset="0"/>
              </a:rPr>
              <a:t>, </a:t>
            </a:r>
            <a:r>
              <a:rPr lang="fr-FR" dirty="0" smtClean="0">
                <a:latin typeface="Times New Roman" pitchFamily="18" charset="0"/>
                <a:cs typeface="Times New Roman" pitchFamily="18" charset="0"/>
              </a:rPr>
              <a:t>la thématique, les auteurs, l’époque</a:t>
            </a:r>
            <a:r>
              <a:rPr lang="fr-FR" dirty="0">
                <a:latin typeface="Times New Roman" pitchFamily="18" charset="0"/>
                <a:cs typeface="Times New Roman" pitchFamily="18" charset="0"/>
              </a:rPr>
              <a:t>, </a:t>
            </a:r>
            <a:r>
              <a:rPr lang="fr-FR" dirty="0" smtClean="0">
                <a:latin typeface="Times New Roman" pitchFamily="18" charset="0"/>
                <a:cs typeface="Times New Roman" pitchFamily="18" charset="0"/>
              </a:rPr>
              <a:t>contexte </a:t>
            </a:r>
            <a:r>
              <a:rPr lang="fr-FR" dirty="0">
                <a:latin typeface="Times New Roman" pitchFamily="18" charset="0"/>
                <a:cs typeface="Times New Roman" pitchFamily="18" charset="0"/>
              </a:rPr>
              <a:t>et </a:t>
            </a:r>
            <a:r>
              <a:rPr lang="fr-FR" b="1" dirty="0">
                <a:latin typeface="Times New Roman" pitchFamily="18" charset="0"/>
                <a:cs typeface="Times New Roman" pitchFamily="18" charset="0"/>
              </a:rPr>
              <a:t>de s'assurer de sa faisabilité</a:t>
            </a:r>
            <a:r>
              <a:rPr lang="fr-FR" dirty="0">
                <a:latin typeface="Times New Roman" pitchFamily="18" charset="0"/>
                <a:cs typeface="Times New Roman" pitchFamily="18" charset="0"/>
              </a:rPr>
              <a:t> en répertoriant notamment</a:t>
            </a:r>
          </a:p>
          <a:p>
            <a:pPr algn="just"/>
            <a:r>
              <a:rPr lang="fr-FR" dirty="0" smtClean="0">
                <a:latin typeface="Times New Roman" pitchFamily="18" charset="0"/>
                <a:cs typeface="Times New Roman" pitchFamily="18" charset="0"/>
              </a:rPr>
              <a:t>Les </a:t>
            </a:r>
            <a:r>
              <a:rPr lang="fr-FR" dirty="0">
                <a:latin typeface="Times New Roman" pitchFamily="18" charset="0"/>
                <a:cs typeface="Times New Roman" pitchFamily="18" charset="0"/>
              </a:rPr>
              <a:t>documents disponibles, les travaux antérieurs, </a:t>
            </a:r>
            <a:r>
              <a:rPr lang="fr-FR" dirty="0" smtClean="0">
                <a:latin typeface="Times New Roman" pitchFamily="18" charset="0"/>
                <a:cs typeface="Times New Roman" pitchFamily="18" charset="0"/>
              </a:rPr>
              <a:t> l'intérêt de la recherche...</a:t>
            </a:r>
            <a:endParaRPr lang="fr-FR" dirty="0">
              <a:latin typeface="Times New Roman" pitchFamily="18" charset="0"/>
              <a:cs typeface="Times New Roman" pitchFamily="18" charset="0"/>
            </a:endParaRPr>
          </a:p>
          <a:p>
            <a:pPr algn="just"/>
            <a:r>
              <a:rPr lang="fr-FR" dirty="0" smtClean="0">
                <a:latin typeface="Times New Roman" pitchFamily="18" charset="0"/>
                <a:cs typeface="Times New Roman" pitchFamily="18" charset="0"/>
              </a:rPr>
              <a:t>La stratégie à </a:t>
            </a:r>
            <a:r>
              <a:rPr lang="fr-FR" dirty="0">
                <a:latin typeface="Times New Roman" pitchFamily="18" charset="0"/>
                <a:cs typeface="Times New Roman" pitchFamily="18" charset="0"/>
              </a:rPr>
              <a:t>court et à long terme de la recherche, etc.</a:t>
            </a:r>
          </a:p>
        </p:txBody>
      </p:sp>
    </p:spTree>
    <p:extLst>
      <p:ext uri="{BB962C8B-B14F-4D97-AF65-F5344CB8AC3E}">
        <p14:creationId xmlns:p14="http://schemas.microsoft.com/office/powerpoint/2010/main" val="1837975057"/>
      </p:ext>
    </p:extLst>
  </p:cSld>
  <p:clrMapOvr>
    <a:masterClrMapping/>
  </p:clrMapOvr>
  <p:timing>
    <p:tnLst>
      <p:par>
        <p:cTn id="1" dur="indefinite" restart="never" nodeType="tmRoot"/>
      </p:par>
    </p:tnLst>
  </p:timing>
</p:sld>
</file>

<file path=ppt/theme/theme1.xml><?xml version="1.0" encoding="utf-8"?>
<a:theme xmlns:a="http://schemas.openxmlformats.org/drawingml/2006/main" name="Sillage">
  <a:themeElements>
    <a:clrScheme name="Sillage">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illage">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illage">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24</TotalTime>
  <Words>3728</Words>
  <Application>Microsoft Office PowerPoint</Application>
  <PresentationFormat>Affichage à l'écran (4:3)</PresentationFormat>
  <Paragraphs>404</Paragraphs>
  <Slides>54</Slides>
  <Notes>1</Notes>
  <HiddenSlides>0</HiddenSlides>
  <MMClips>0</MMClips>
  <ScaleCrop>false</ScaleCrop>
  <HeadingPairs>
    <vt:vector size="4" baseType="variant">
      <vt:variant>
        <vt:lpstr>Thème</vt:lpstr>
      </vt:variant>
      <vt:variant>
        <vt:i4>1</vt:i4>
      </vt:variant>
      <vt:variant>
        <vt:lpstr>Titres des diapositives</vt:lpstr>
      </vt:variant>
      <vt:variant>
        <vt:i4>54</vt:i4>
      </vt:variant>
    </vt:vector>
  </HeadingPairs>
  <TitlesOfParts>
    <vt:vector size="55" baseType="lpstr">
      <vt:lpstr>Sillage</vt:lpstr>
      <vt:lpstr>Méthodologie du projet de recherche </vt:lpstr>
      <vt:lpstr>Qu’est ce qu’une recherche universitaire (mémoire ou thèse)</vt:lpstr>
      <vt:lpstr>Présentation PowerPoint</vt:lpstr>
      <vt:lpstr>Originalité et créativité </vt:lpstr>
      <vt:lpstr>Présentation PowerPoint</vt:lpstr>
      <vt:lpstr>La forme et le contenu  </vt:lpstr>
      <vt:lpstr>Le contenu</vt:lpstr>
      <vt:lpstr>Présentation PowerPoint</vt:lpstr>
      <vt:lpstr>Le travail doit être découpé de manière schématique en trois grandes phases :</vt:lpstr>
      <vt:lpstr>2) La phase de réalisation</vt:lpstr>
      <vt:lpstr>3) La phase finale</vt:lpstr>
      <vt:lpstr>Présentation PowerPoint</vt:lpstr>
      <vt:lpstr>Choix du sujet :  </vt:lpstr>
      <vt:lpstr>Présentation PowerPoint</vt:lpstr>
      <vt:lpstr>Présentation PowerPoint</vt:lpstr>
      <vt:lpstr>1.1 La formulation du sujet  </vt:lpstr>
      <vt:lpstr>Présentation PowerPoint</vt:lpstr>
      <vt:lpstr>La recherche documentaire : </vt:lpstr>
      <vt:lpstr>Les étapes d’une recherche documentaire</vt:lpstr>
      <vt:lpstr>Présentation PowerPoint</vt:lpstr>
      <vt:lpstr>Présentation PowerPoint</vt:lpstr>
      <vt:lpstr>Présentation PowerPoint</vt:lpstr>
      <vt:lpstr>L’état de l’art/de lieux </vt:lpstr>
      <vt:lpstr>Présentation PowerPoint</vt:lpstr>
      <vt:lpstr>Présentation PowerPoint</vt:lpstr>
      <vt:lpstr>Présentation PowerPoint</vt:lpstr>
      <vt:lpstr>Présentation PowerPoint</vt:lpstr>
      <vt:lpstr>Présentation PowerPoint</vt:lpstr>
      <vt:lpstr>La formulation de la question principale :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CSA</dc:creator>
  <cp:lastModifiedBy>CSA</cp:lastModifiedBy>
  <cp:revision>4</cp:revision>
  <dcterms:created xsi:type="dcterms:W3CDTF">2025-10-18T21:37:12Z</dcterms:created>
  <dcterms:modified xsi:type="dcterms:W3CDTF">2025-10-26T05:19:43Z</dcterms:modified>
</cp:coreProperties>
</file>