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86" d="100"/>
          <a:sy n="86" d="100"/>
        </p:scale>
        <p:origin x="-78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3253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Provided lecture slides and handout.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594360"/>
            <a:ext cx="121916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Center Adelhafid Boussouf — Mila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0" y="1051560"/>
            <a:ext cx="1219169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Institute of Science and Technology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Department of Mathematics &amp; Computer Science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Science Program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0" y="2743200"/>
            <a:ext cx="1219169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Artificial Intelligence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0" y="3703320"/>
            <a:ext cx="1219169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3 — Data Representation &amp; How Expert Systems Work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 Engine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— Evaluation (Match)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91640"/>
            <a:ext cx="10454335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Goal: identify rules that are applicable in the current fact base.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Selection (optional): restrict the rule base to a relevant subset.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Filtering / pattern matching: keep rules whose premises match working memory.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a conflict set (candidate rules that could fire).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868680" y="4800600"/>
            <a:ext cx="10469880" cy="1508760"/>
          </a:xfrm>
          <a:prstGeom prst="roundRect">
            <a:avLst/>
          </a:prstGeom>
          <a:solidFill>
            <a:srgbClr val="F3F6FA"/>
          </a:solidFill>
          <a:ln w="25400">
            <a:solidFill>
              <a:srgbClr val="0B5FA5"/>
            </a:solidFill>
            <a:prstDash val="solid"/>
          </a:ln>
          <a:effectLst>
            <a:outerShdw blurRad="381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97280" y="4937760"/>
            <a:ext cx="10012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Unification (when variables exist)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97280" y="5303520"/>
            <a:ext cx="1001268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rules use variables, the engine may unify patterns with facts to instantiate variables.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 Engine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Conflict resolution (Select)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91640"/>
            <a:ext cx="10454335" cy="3246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several rules are applicable, the engine must choose which one(s) to fire.</a:t>
            </a:r>
            <a:endParaRPr lang="en-US" sz="2000" dirty="0"/>
          </a:p>
          <a:p>
            <a:pPr marL="228600" indent="-228600"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heuristics include:</a:t>
            </a:r>
            <a:endParaRPr lang="en-US" sz="2000" dirty="0"/>
          </a:p>
          <a:p>
            <a:pPr marL="228600" indent="-228600"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applicable rule (simple control)</a:t>
            </a:r>
            <a:endParaRPr lang="en-US" sz="2000" dirty="0"/>
          </a:p>
          <a:p>
            <a:pPr marL="228600" indent="-228600"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priority (expert-defined ranking)</a:t>
            </a:r>
            <a:endParaRPr lang="en-US" sz="2000" dirty="0"/>
          </a:p>
          <a:p>
            <a:pPr marL="228600" indent="-228600"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specific rule (more detailed conditions)</a:t>
            </a:r>
            <a:endParaRPr lang="en-US" sz="2000" dirty="0"/>
          </a:p>
          <a:p>
            <a:pPr marL="228600" indent="-228600"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recent evidence (recency / LEX strategy)</a:t>
            </a:r>
            <a:endParaRPr lang="en-US" sz="2000" dirty="0"/>
          </a:p>
          <a:p>
            <a:pPr marL="228600" indent="-228600"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Meta-rules (rules about how to use rules)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868680" y="5074920"/>
            <a:ext cx="10469880" cy="1234440"/>
          </a:xfrm>
          <a:prstGeom prst="roundRect">
            <a:avLst/>
          </a:prstGeom>
          <a:solidFill>
            <a:srgbClr val="F3F6FA"/>
          </a:solidFill>
          <a:ln w="25400">
            <a:solidFill>
              <a:srgbClr val="F59E0B"/>
            </a:solidFill>
            <a:prstDash val="solid"/>
          </a:ln>
          <a:effectLst>
            <a:outerShdw blurRad="381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97280" y="5212080"/>
            <a:ext cx="10012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97280" y="5577840"/>
            <a:ext cx="1001268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conflict resolution reduces search cost and helps avoid combinatorial explosion.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 Engine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— Execution (Act)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91640"/>
            <a:ext cx="10454335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 the selected rule(s): execute actions and/or assert new facts.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the working memory (fact base).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Optionally, detect contradictions or trigger stop actions.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return to the evaluation phase and iterate.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868680" y="3886200"/>
            <a:ext cx="10469880" cy="192024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1F2937"/>
            </a:solidFill>
            <a:prstDash val="solid"/>
          </a:ln>
          <a:effectLst>
            <a:outerShdw blurRad="508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97280" y="4069080"/>
            <a:ext cx="100126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  symptom(fever) AND symptom(cough)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THEN hypothesis(infection)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Action: add hypothesis(infection) to WorkingMemory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 Engine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regimes &amp; reasoning style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91640"/>
            <a:ext cx="10454335" cy="2057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Irrevocable regime: once a rule fires, the choice is not questioned (no backtracking).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/ backtracking regime: the engine can undo choices and explore alternatives.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Monotonic engines only add facts; non-monotonic engines can retract facts.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engine can use forward chaining, backward chaining, or a mix.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Chaining Modes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 chaining (data-driven)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91640"/>
            <a:ext cx="10454335" cy="2057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from known facts and repeatedly fire applicable rules.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when the goal is reached or when no new facts can be derived (saturation).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Well-suited when you want to react to new incoming data (monitoring, diagnosis).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868680" y="3977640"/>
            <a:ext cx="10469880" cy="201168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1F2937"/>
            </a:solidFill>
            <a:prstDash val="solid"/>
          </a:ln>
          <a:effectLst>
            <a:outerShdw blurRad="508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97280" y="4160520"/>
            <a:ext cx="1001268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while (goal not in BF) and (exists applicable rule):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conflictSet = match(BR, BF)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rule = select(conflictSet)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BF = BF ∪ conclusions(rule)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end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Chaining Modes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 chaining — mini example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00200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facts (BF): { B, C }  •  Goal: H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868680" y="1965960"/>
            <a:ext cx="5943600" cy="297180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1F2937"/>
            </a:solidFill>
            <a:prstDash val="solid"/>
          </a:ln>
          <a:effectLst>
            <a:outerShdw blurRad="508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97280" y="2148840"/>
            <a:ext cx="548640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R4: IF B          THEN X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R7: IF C          THEN D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R5: IF D          THEN E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R1: IF B AND D AND E THEN F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R3: IF C AND F    THEN A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R6: IF X AND A    THEN H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7086600" y="1965960"/>
            <a:ext cx="4251960" cy="2971800"/>
          </a:xfrm>
          <a:prstGeom prst="roundRect">
            <a:avLst/>
          </a:prstGeom>
          <a:solidFill>
            <a:srgbClr val="F3F6FA"/>
          </a:solidFill>
          <a:ln w="25400">
            <a:solidFill>
              <a:srgbClr val="1F7AC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269480" y="210312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possible firing sequence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7269480" y="2423160"/>
            <a:ext cx="3886200" cy="2423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R4 → add X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R7 → add D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R5 → add E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4) R1 → add F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5) R3 → add A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6) R6 → add H (goal reached)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68680" y="5166360"/>
            <a:ext cx="10454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exact sequence depends on conflict resolution (priority, specificity, recency…).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Chaining Modes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Backward chaining (goal-driven)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91640"/>
            <a:ext cx="10454335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from a goal (hypothesis) and search for rules that can conclude it.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the goal by the rule’s premises (sub-goals) and try to prove them.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premise is not known, the system can ask the user or search for more rules.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 represented as an AND/OR search tree.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Chaining Modes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Backward chaining as an AND/OR tree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5303520" y="1691640"/>
            <a:ext cx="1600200" cy="640080"/>
          </a:xfrm>
          <a:prstGeom prst="roundRect">
            <a:avLst/>
          </a:prstGeom>
          <a:solidFill>
            <a:srgbClr val="E8F3FF"/>
          </a:solidFill>
          <a:ln w="25400">
            <a:solidFill>
              <a:srgbClr val="1F7AC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303520" y="1783080"/>
            <a:ext cx="1600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Goal: H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103620" y="2331720"/>
            <a:ext cx="0" cy="502920"/>
          </a:xfrm>
          <a:prstGeom prst="line">
            <a:avLst/>
          </a:prstGeom>
          <a:noFill/>
          <a:ln w="25400">
            <a:solidFill>
              <a:srgbClr val="4B5563"/>
            </a:solidFill>
            <a:prstDash val="solid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3886200" y="2880360"/>
            <a:ext cx="4343400" cy="685800"/>
          </a:xfrm>
          <a:prstGeom prst="roundRect">
            <a:avLst/>
          </a:prstGeom>
          <a:solidFill>
            <a:srgbClr val="FFF7ED"/>
          </a:solidFill>
          <a:ln w="25400">
            <a:solidFill>
              <a:srgbClr val="F59E0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886200" y="2994660"/>
            <a:ext cx="4343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Rule: X AND A → H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103620" y="3566160"/>
            <a:ext cx="0" cy="777240"/>
          </a:xfrm>
          <a:prstGeom prst="line">
            <a:avLst/>
          </a:prstGeom>
          <a:noFill/>
          <a:ln w="25400">
            <a:solidFill>
              <a:srgbClr val="4B5563"/>
            </a:solidFill>
            <a:prstDash val="solid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6103620" y="3566160"/>
            <a:ext cx="2194560" cy="777240"/>
          </a:xfrm>
          <a:prstGeom prst="line">
            <a:avLst/>
          </a:prstGeom>
          <a:noFill/>
          <a:ln w="25400">
            <a:solidFill>
              <a:srgbClr val="4B5563"/>
            </a:solidFill>
            <a:prstDash val="solid"/>
            <a:tailEnd type="triangle"/>
          </a:ln>
        </p:spPr>
      </p:sp>
      <p:sp>
        <p:nvSpPr>
          <p:cNvPr id="13" name="Shape 11"/>
          <p:cNvSpPr/>
          <p:nvPr/>
        </p:nvSpPr>
        <p:spPr>
          <a:xfrm>
            <a:off x="2103120" y="4480560"/>
            <a:ext cx="2011680" cy="685800"/>
          </a:xfrm>
          <a:prstGeom prst="roundRect">
            <a:avLst/>
          </a:prstGeom>
          <a:solidFill>
            <a:srgbClr val="ECFDF5"/>
          </a:solidFill>
          <a:ln w="25400">
            <a:solidFill>
              <a:srgbClr val="0E9F6E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103120" y="45948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Sub-goal: X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8092440" y="4480560"/>
            <a:ext cx="2011680" cy="685800"/>
          </a:xfrm>
          <a:prstGeom prst="roundRect">
            <a:avLst/>
          </a:prstGeom>
          <a:solidFill>
            <a:srgbClr val="ECFDF5"/>
          </a:solidFill>
          <a:ln w="25400">
            <a:solidFill>
              <a:srgbClr val="0E9F6E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092440" y="45948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Sub-goal: A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868680" y="5440680"/>
            <a:ext cx="10469880" cy="1005840"/>
          </a:xfrm>
          <a:prstGeom prst="roundRect">
            <a:avLst/>
          </a:prstGeom>
          <a:solidFill>
            <a:srgbClr val="F3F6FA"/>
          </a:solidFill>
          <a:ln w="25400">
            <a:solidFill>
              <a:srgbClr val="0B5FA5"/>
            </a:solidFill>
            <a:prstDash val="solid"/>
          </a:ln>
          <a:effectLst>
            <a:outerShdw blurRad="381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97280" y="5577840"/>
            <a:ext cx="10012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097280" y="5943600"/>
            <a:ext cx="100126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sub-goal is not derivable from rules, the system can ask the user: “Is X true?”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&amp; Efficiency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strategies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91640"/>
            <a:ext cx="10454335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 chaining is a search in a state space (each state = current working memory).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Depth-first search: goes deep quickly; works well with backtracking (Prolog style).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Breadth-first search: explores level by level; can find shortest derivations but uses more memory.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Heuristics (priorities, specificity, recency) help control the search cost.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Wrap-up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Summary &amp; quick check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91640"/>
            <a:ext cx="10454335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rules represent procedural knowledge; facts represent the current state.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inference engine repeats: Match → Select → Act.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Conflict resolution chooses between applicable rules using heuristics.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 chaining is data-driven; backward chaining is goal-driven.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868680" y="4800600"/>
            <a:ext cx="10469880" cy="17373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4919472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check (in class):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97280" y="5230368"/>
            <a:ext cx="100584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What is the difference between declarative and procedural knowledge?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What is a conflict set?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When would you prefer backward chaining over forward chaining?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3 — Data Representation &amp; Expert Systems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00200"/>
            <a:ext cx="10454335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representation (data → facts → rules)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of knowledge: declarative vs procedural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rules (IF–THEN) and working memory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 engine cycle: Match → Select → Act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Conflict set and conflict resolution heuristics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 chaining vs backward chaining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strategies and control regimes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Representation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knowledge to a computable form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45920"/>
            <a:ext cx="10454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expert system needs an explicit representation of knowledge to reason.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translate domain knowledge into symbols the machine can manipulate.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representations: logic, semantic networks, frames, and production rules.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this chapter we focus on rule-based representation and inference.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868680" y="4892040"/>
            <a:ext cx="10469880" cy="1417320"/>
          </a:xfrm>
          <a:prstGeom prst="roundRect">
            <a:avLst/>
          </a:prstGeom>
          <a:solidFill>
            <a:srgbClr val="F3F6FA"/>
          </a:solidFill>
          <a:ln w="25400">
            <a:solidFill>
              <a:srgbClr val="0B5FA5"/>
            </a:solidFill>
            <a:prstDash val="solid"/>
          </a:ln>
          <a:effectLst>
            <a:outerShdw blurRad="381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97280" y="5029200"/>
            <a:ext cx="10012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idea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97280" y="5394960"/>
            <a:ext cx="10012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is stored separately from the reasoning procedure.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makes the system easier to update and maintain.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/ Knowledge Representation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rules (IF–THEN)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91640"/>
            <a:ext cx="544068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40030" indent="-240030">
              <a:buSzPct val="100000"/>
              <a:buChar char="•"/>
            </a:pPr>
            <a:r>
              <a:rPr lang="en-US" sz="2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rule links conditions (IF) to conclusions and/or actions (THEN).</a:t>
            </a:r>
            <a:endParaRPr lang="en-US" sz="2100" dirty="0"/>
          </a:p>
          <a:p>
            <a:pPr marL="240030" indent="-240030">
              <a:buSzPct val="100000"/>
              <a:buChar char="•"/>
            </a:pPr>
            <a:r>
              <a:rPr lang="en-US" sz="2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part = antecedent (premises); THEN part = consequent (conclusion/actions).</a:t>
            </a:r>
            <a:endParaRPr lang="en-US" sz="2100" dirty="0"/>
          </a:p>
          <a:p>
            <a:pPr marL="240030" indent="-240030">
              <a:buSzPct val="100000"/>
              <a:buChar char="•"/>
            </a:pPr>
            <a:r>
              <a:rPr lang="en-US" sz="2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rule is eligible to fire when its antecedent is satisfied by current facts.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6492240" y="1920240"/>
            <a:ext cx="4983480" cy="219456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1F2937"/>
            </a:solidFill>
            <a:prstDash val="solid"/>
          </a:ln>
          <a:effectLst>
            <a:outerShdw blurRad="508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720840" y="2103120"/>
            <a:ext cx="45262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  light = green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THEN action = GO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  light = red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THEN action = STOP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868680" y="4892040"/>
            <a:ext cx="10469880" cy="1417320"/>
          </a:xfrm>
          <a:prstGeom prst="roundRect">
            <a:avLst/>
          </a:prstGeom>
          <a:solidFill>
            <a:srgbClr val="F3F6FA"/>
          </a:solidFill>
          <a:ln w="25400">
            <a:solidFill>
              <a:srgbClr val="F59E0B"/>
            </a:solidFill>
            <a:prstDash val="solid"/>
          </a:ln>
          <a:effectLst>
            <a:outerShdw blurRad="381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97280" y="5029200"/>
            <a:ext cx="10012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representation note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5394960"/>
            <a:ext cx="10012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programming language is also a form of data representation (e.g., Prolog for logic programming).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/ Knowledge Representation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of knowledge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685800" y="1783080"/>
            <a:ext cx="3566160" cy="4480560"/>
          </a:xfrm>
          <a:prstGeom prst="roundRect">
            <a:avLst/>
          </a:prstGeom>
          <a:solidFill>
            <a:srgbClr val="F3F6FA"/>
          </a:solidFill>
          <a:ln w="25400">
            <a:solidFill>
              <a:srgbClr val="0B5FA5"/>
            </a:solidFill>
            <a:prstDash val="solid"/>
          </a:ln>
          <a:effectLst>
            <a:outerShdw blurRad="381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914400" y="19202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Declarative (“what”)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2286000"/>
            <a:ext cx="3108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Facts and relationships describing the domain.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temperature(high).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 stored as facts in working memory.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315968" y="1783080"/>
            <a:ext cx="3566160" cy="4480560"/>
          </a:xfrm>
          <a:prstGeom prst="roundRect">
            <a:avLst/>
          </a:prstGeom>
          <a:solidFill>
            <a:srgbClr val="F3F6FA"/>
          </a:solidFill>
          <a:ln w="25400">
            <a:solidFill>
              <a:srgbClr val="0E9F6E"/>
            </a:solidFill>
            <a:prstDash val="solid"/>
          </a:ln>
          <a:effectLst>
            <a:outerShdw blurRad="381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544568" y="19202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E9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Procedural (“how”)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544568" y="2286000"/>
            <a:ext cx="3108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Know-how: how to perform a task.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rules for diagnosing a fault.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 encoded as IF–THEN rules.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946136" y="1783080"/>
            <a:ext cx="3566160" cy="4480560"/>
          </a:xfrm>
          <a:prstGeom prst="roundRect">
            <a:avLst/>
          </a:prstGeom>
          <a:solidFill>
            <a:srgbClr val="F3F6FA"/>
          </a:solidFill>
          <a:ln w="25400">
            <a:solidFill>
              <a:srgbClr val="F59E0B"/>
            </a:solidFill>
            <a:prstDash val="solid"/>
          </a:ln>
          <a:effectLst>
            <a:outerShdw blurRad="381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8174736" y="19202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Meta-knowledge (“how to use knowledge”)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8174736" y="2286000"/>
            <a:ext cx="31089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Heuristics controlling rule selection.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prioritize the most specific rule, or the most recent evidence.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68680" y="6355080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separating these kinds of knowledge helps maintenance and explanations.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 Systems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an expert system?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91640"/>
            <a:ext cx="10454335" cy="2971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program that mimics a human expert’s decision-making in a narrow domain.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Typically used for diagnosis, configuration, troubleshooting, and advice.</a:t>
            </a:r>
            <a:endParaRPr lang="en-US" sz="2200" dirty="0"/>
          </a:p>
          <a:p>
            <a:pPr marL="251460" indent="-251460">
              <a:buSzPct val="100000"/>
              <a:buChar char="•"/>
            </a:pPr>
            <a:r>
              <a:rPr lang="en-US" sz="2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principle: a knowledge base + an inference engine.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868680" y="4800600"/>
            <a:ext cx="10469880" cy="1508760"/>
          </a:xfrm>
          <a:prstGeom prst="roundRect">
            <a:avLst/>
          </a:prstGeom>
          <a:solidFill>
            <a:srgbClr val="F3F6FA"/>
          </a:solidFill>
          <a:ln w="25400">
            <a:solidFill>
              <a:srgbClr val="0B5FA5"/>
            </a:solidFill>
            <a:prstDash val="solid"/>
          </a:ln>
          <a:effectLst>
            <a:outerShdw blurRad="381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97280" y="4937760"/>
            <a:ext cx="10012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 (classic)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97280" y="5303520"/>
            <a:ext cx="1001268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MYCIN (medical diagnosis), DENDRAL (chemistry), XCON (configuration).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 Systems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architecture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822960" y="1828800"/>
            <a:ext cx="2468880" cy="777240"/>
          </a:xfrm>
          <a:prstGeom prst="roundRect">
            <a:avLst/>
          </a:prstGeom>
          <a:solidFill>
            <a:srgbClr val="E8F3FF"/>
          </a:solidFill>
          <a:ln w="25400">
            <a:solidFill>
              <a:srgbClr val="1F7AC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22960" y="19888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 Expert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22960" y="2880360"/>
            <a:ext cx="2468880" cy="777240"/>
          </a:xfrm>
          <a:prstGeom prst="roundRect">
            <a:avLst/>
          </a:prstGeom>
          <a:solidFill>
            <a:srgbClr val="FFF7ED"/>
          </a:solidFill>
          <a:ln w="25400">
            <a:solidFill>
              <a:srgbClr val="F59E0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822960" y="304038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22960" y="3931920"/>
            <a:ext cx="2468880" cy="777240"/>
          </a:xfrm>
          <a:prstGeom prst="roundRect">
            <a:avLst/>
          </a:prstGeom>
          <a:solidFill>
            <a:srgbClr val="ECFDF5"/>
          </a:solidFill>
          <a:ln w="25400">
            <a:solidFill>
              <a:srgbClr val="0E9F6E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40919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Acquisition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657600" y="2331720"/>
            <a:ext cx="2743200" cy="777240"/>
          </a:xfrm>
          <a:prstGeom prst="roundRect">
            <a:avLst/>
          </a:prstGeom>
          <a:solidFill>
            <a:srgbClr val="F3F4F6"/>
          </a:solidFill>
          <a:ln w="25400">
            <a:solidFill>
              <a:srgbClr val="6B7280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657600" y="24917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Interface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766560" y="1508760"/>
            <a:ext cx="4617720" cy="3794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903720" y="1600200"/>
            <a:ext cx="4343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Base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6995160" y="2011680"/>
            <a:ext cx="2103120" cy="1005840"/>
          </a:xfrm>
          <a:prstGeom prst="roundRect">
            <a:avLst/>
          </a:prstGeom>
          <a:solidFill>
            <a:srgbClr val="E8F3FF"/>
          </a:solidFill>
          <a:ln w="25400">
            <a:solidFill>
              <a:srgbClr val="1F7AC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995160" y="228600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 Base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9144000" y="2011680"/>
            <a:ext cx="2148840" cy="1005840"/>
          </a:xfrm>
          <a:prstGeom prst="roundRect">
            <a:avLst/>
          </a:prstGeom>
          <a:solidFill>
            <a:srgbClr val="ECFDF5"/>
          </a:solidFill>
          <a:ln w="25400">
            <a:solidFill>
              <a:srgbClr val="0E9F6E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9144000" y="228600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 Base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(Working Memory)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995160" y="3246120"/>
            <a:ext cx="4297680" cy="1097280"/>
          </a:xfrm>
          <a:prstGeom prst="roundRect">
            <a:avLst/>
          </a:prstGeom>
          <a:solidFill>
            <a:srgbClr val="FDF2F8"/>
          </a:solidFill>
          <a:ln w="25400">
            <a:solidFill>
              <a:srgbClr val="DB2777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995160" y="356616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 Engine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995160" y="4526280"/>
            <a:ext cx="4297680" cy="685800"/>
          </a:xfrm>
          <a:prstGeom prst="roundRect">
            <a:avLst/>
          </a:prstGeom>
          <a:solidFill>
            <a:srgbClr val="FFF7ED"/>
          </a:solidFill>
          <a:ln w="25400">
            <a:solidFill>
              <a:srgbClr val="F59E0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995160" y="464058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Explanation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Facility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3337560" y="2212848"/>
            <a:ext cx="320040" cy="502920"/>
          </a:xfrm>
          <a:prstGeom prst="line">
            <a:avLst/>
          </a:prstGeom>
          <a:noFill/>
          <a:ln w="25400">
            <a:solidFill>
              <a:srgbClr val="4B5563"/>
            </a:solidFill>
            <a:prstDash val="solid"/>
            <a:headEnd type="none"/>
            <a:tailEnd type="triangle"/>
          </a:ln>
        </p:spPr>
      </p:sp>
      <p:sp>
        <p:nvSpPr>
          <p:cNvPr id="25" name="Shape 23"/>
          <p:cNvSpPr/>
          <p:nvPr/>
        </p:nvSpPr>
        <p:spPr>
          <a:xfrm>
            <a:off x="3337560" y="3264408"/>
            <a:ext cx="320040" cy="0"/>
          </a:xfrm>
          <a:prstGeom prst="line">
            <a:avLst/>
          </a:prstGeom>
          <a:noFill/>
          <a:ln w="25400">
            <a:solidFill>
              <a:srgbClr val="4B5563"/>
            </a:solidFill>
            <a:prstDash val="solid"/>
            <a:headEnd type="none"/>
            <a:tailEnd type="triangle"/>
          </a:ln>
        </p:spPr>
      </p:sp>
      <p:sp>
        <p:nvSpPr>
          <p:cNvPr id="26" name="Shape 24"/>
          <p:cNvSpPr/>
          <p:nvPr/>
        </p:nvSpPr>
        <p:spPr>
          <a:xfrm>
            <a:off x="3337560" y="4315968"/>
            <a:ext cx="320040" cy="0"/>
          </a:xfrm>
          <a:prstGeom prst="line">
            <a:avLst/>
          </a:prstGeom>
          <a:noFill/>
          <a:ln w="25400">
            <a:solidFill>
              <a:srgbClr val="4B5563"/>
            </a:solidFill>
            <a:prstDash val="solid"/>
            <a:headEnd type="none"/>
            <a:tailEnd type="triangle"/>
          </a:ln>
        </p:spPr>
      </p:sp>
      <p:sp>
        <p:nvSpPr>
          <p:cNvPr id="27" name="Shape 25"/>
          <p:cNvSpPr/>
          <p:nvPr/>
        </p:nvSpPr>
        <p:spPr>
          <a:xfrm>
            <a:off x="6355080" y="2724912"/>
            <a:ext cx="411480" cy="0"/>
          </a:xfrm>
          <a:prstGeom prst="line">
            <a:avLst/>
          </a:prstGeom>
          <a:noFill/>
          <a:ln w="25400">
            <a:solidFill>
              <a:srgbClr val="4B5563"/>
            </a:solidFill>
            <a:prstDash val="solid"/>
            <a:headEnd type="none"/>
            <a:tailEnd type="triangle"/>
          </a:ln>
        </p:spPr>
      </p:sp>
      <p:sp>
        <p:nvSpPr>
          <p:cNvPr id="28" name="Text 26"/>
          <p:cNvSpPr/>
          <p:nvPr/>
        </p:nvSpPr>
        <p:spPr>
          <a:xfrm>
            <a:off x="868680" y="5715000"/>
            <a:ext cx="1045433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(rules, facts) is independent from the inference procedure.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Representation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Facts and Working Memory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68680" y="1691640"/>
            <a:ext cx="544068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40030" indent="-240030">
              <a:buSzPct val="100000"/>
              <a:buChar char="•"/>
            </a:pPr>
            <a:r>
              <a:rPr lang="en-US" sz="2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fact base (working memory) contains the current state of the problem.</a:t>
            </a:r>
            <a:endParaRPr lang="en-US" sz="2100" dirty="0"/>
          </a:p>
          <a:p>
            <a:pPr marL="240030" indent="-240030">
              <a:buSzPct val="100000"/>
              <a:buChar char="•"/>
            </a:pPr>
            <a:r>
              <a:rPr lang="en-US" sz="2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Facts can be represented as boolean propositions, predicates, or attribute–value pairs.</a:t>
            </a:r>
            <a:endParaRPr lang="en-US" sz="2100" dirty="0"/>
          </a:p>
          <a:p>
            <a:pPr marL="240030" indent="-240030">
              <a:buSzPct val="100000"/>
              <a:buChar char="•"/>
            </a:pPr>
            <a:r>
              <a:rPr lang="en-US" sz="2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inference engine adds (and sometimes removes) facts as rules fire.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6400800" y="1965960"/>
            <a:ext cx="5074920" cy="251460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1F2937"/>
            </a:solidFill>
            <a:prstDash val="solid"/>
          </a:ln>
          <a:effectLst>
            <a:outerShdw blurRad="50800" dist="2540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629400" y="2148840"/>
            <a:ext cx="461772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WorkingMemory = {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light(red),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temperature(high),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symptom(fever),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battery_level(low)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868680" y="4800600"/>
            <a:ext cx="10469880" cy="1508760"/>
          </a:xfrm>
          <a:prstGeom prst="roundRect">
            <a:avLst/>
          </a:prstGeom>
          <a:solidFill>
            <a:srgbClr val="F3F6FA"/>
          </a:solidFill>
          <a:ln w="25400">
            <a:solidFill>
              <a:srgbClr val="F59E0B"/>
            </a:solidFill>
            <a:prstDash val="solid"/>
          </a:ln>
          <a:effectLst>
            <a:outerShdw blurRad="381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97280" y="4937760"/>
            <a:ext cx="10012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Monotonic vs non-monotonic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5303520"/>
            <a:ext cx="1001268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Monotonic reasoning only adds facts.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Non-monotonic reasoning can retract facts (e.g., to resolve contradictions or during backtracking).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B5FA5"/>
          </a:solidFill>
          <a:ln w="12700">
            <a:solidFill>
              <a:srgbClr val="0B5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 Engine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6355080"/>
            <a:ext cx="12191695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772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B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inference cycle (Match → Select → Act)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914400" y="2148840"/>
            <a:ext cx="2743200" cy="1005840"/>
          </a:xfrm>
          <a:prstGeom prst="roundRect">
            <a:avLst/>
          </a:prstGeom>
          <a:solidFill>
            <a:srgbClr val="E8F3FF"/>
          </a:solidFill>
          <a:ln w="25400">
            <a:solidFill>
              <a:srgbClr val="1F7AC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914400" y="24231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(find applicable rules)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297680" y="2148840"/>
            <a:ext cx="2743200" cy="1005840"/>
          </a:xfrm>
          <a:prstGeom prst="roundRect">
            <a:avLst/>
          </a:prstGeom>
          <a:solidFill>
            <a:srgbClr val="FFF7ED"/>
          </a:solidFill>
          <a:ln w="25400">
            <a:solidFill>
              <a:srgbClr val="F59E0B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297680" y="24231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(resolve conflicts)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680960" y="2148840"/>
            <a:ext cx="2743200" cy="1005840"/>
          </a:xfrm>
          <a:prstGeom prst="roundRect">
            <a:avLst/>
          </a:prstGeom>
          <a:solidFill>
            <a:srgbClr val="ECFDF5"/>
          </a:solidFill>
          <a:ln w="25400">
            <a:solidFill>
              <a:srgbClr val="0E9F6E"/>
            </a:solidFill>
            <a:prstDash val="solid"/>
          </a:ln>
          <a:effectLst>
            <a:outerShdw blurRad="3810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7680960" y="24231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(fire rule &amp; update facts)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657600" y="2651760"/>
            <a:ext cx="640080" cy="0"/>
          </a:xfrm>
          <a:prstGeom prst="line">
            <a:avLst/>
          </a:prstGeom>
          <a:noFill/>
          <a:ln w="25400">
            <a:solidFill>
              <a:srgbClr val="4B5563"/>
            </a:solidFill>
            <a:prstDash val="solid"/>
            <a:tailEnd type="triangle"/>
          </a:ln>
        </p:spPr>
      </p:sp>
      <p:sp>
        <p:nvSpPr>
          <p:cNvPr id="13" name="Shape 11"/>
          <p:cNvSpPr/>
          <p:nvPr/>
        </p:nvSpPr>
        <p:spPr>
          <a:xfrm>
            <a:off x="7040880" y="2651760"/>
            <a:ext cx="640080" cy="0"/>
          </a:xfrm>
          <a:prstGeom prst="line">
            <a:avLst/>
          </a:prstGeom>
          <a:noFill/>
          <a:ln w="25400">
            <a:solidFill>
              <a:srgbClr val="4B5563"/>
            </a:solidFill>
            <a:prstDash val="solid"/>
            <a:tailEnd type="triangle"/>
          </a:ln>
        </p:spPr>
      </p:sp>
      <p:sp>
        <p:nvSpPr>
          <p:cNvPr id="14" name="Shape 12"/>
          <p:cNvSpPr/>
          <p:nvPr/>
        </p:nvSpPr>
        <p:spPr>
          <a:xfrm>
            <a:off x="10424160" y="3154680"/>
            <a:ext cx="0" cy="960120"/>
          </a:xfrm>
          <a:prstGeom prst="line">
            <a:avLst/>
          </a:prstGeom>
          <a:noFill/>
          <a:ln w="25400">
            <a:solidFill>
              <a:srgbClr val="4B556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424160" y="4114800"/>
            <a:ext cx="0" cy="0"/>
          </a:xfrm>
          <a:prstGeom prst="line">
            <a:avLst/>
          </a:prstGeom>
          <a:noFill/>
          <a:ln w="25400">
            <a:solidFill>
              <a:srgbClr val="4B556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97280" y="4114800"/>
            <a:ext cx="0" cy="0"/>
          </a:xfrm>
          <a:prstGeom prst="line">
            <a:avLst/>
          </a:prstGeom>
          <a:noFill/>
          <a:ln w="25400">
            <a:solidFill>
              <a:srgbClr val="4B5563"/>
            </a:solidFill>
            <a:prstDash val="solid"/>
            <a:tailEnd type="triangle"/>
          </a:ln>
        </p:spPr>
      </p:sp>
      <p:sp>
        <p:nvSpPr>
          <p:cNvPr id="17" name="Text 15"/>
          <p:cNvSpPr/>
          <p:nvPr/>
        </p:nvSpPr>
        <p:spPr>
          <a:xfrm>
            <a:off x="868680" y="3977640"/>
            <a:ext cx="10454335" cy="2240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40030" indent="-240030">
              <a:buSzPct val="100000"/>
              <a:buChar char="•"/>
            </a:pPr>
            <a:r>
              <a:rPr lang="en-US" sz="2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 the cycle until the goal is achieved or no new facts can be inferred (saturation).</a:t>
            </a:r>
            <a:endParaRPr lang="en-US" sz="2100" dirty="0"/>
          </a:p>
          <a:p>
            <a:pPr marL="240030" indent="-240030">
              <a:buSzPct val="100000"/>
              <a:buChar char="•"/>
            </a:pPr>
            <a:r>
              <a:rPr lang="en-US" sz="2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rule-based systems, the set of applicable rules is called the conflict set.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11505895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1402</Words>
  <Application>Microsoft Office PowerPoint</Application>
  <PresentationFormat>Personnalisé</PresentationFormat>
  <Paragraphs>225</Paragraphs>
  <Slides>19</Slides>
  <Notes>19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AI - Chapter 3</dc:creator>
  <cp:lastModifiedBy>Pc</cp:lastModifiedBy>
  <cp:revision>3</cp:revision>
  <dcterms:created xsi:type="dcterms:W3CDTF">2026-02-22T21:36:16Z</dcterms:created>
  <dcterms:modified xsi:type="dcterms:W3CDTF">2026-03-01T22:54:12Z</dcterms:modified>
</cp:coreProperties>
</file>