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44"/>
  </p:notesMasterIdLst>
  <p:sldIdLst>
    <p:sldId id="259" r:id="rId2"/>
    <p:sldId id="319" r:id="rId3"/>
    <p:sldId id="263" r:id="rId4"/>
    <p:sldId id="262" r:id="rId5"/>
    <p:sldId id="402" r:id="rId6"/>
    <p:sldId id="261" r:id="rId7"/>
    <p:sldId id="268" r:id="rId8"/>
    <p:sldId id="387" r:id="rId9"/>
    <p:sldId id="401" r:id="rId10"/>
    <p:sldId id="404" r:id="rId11"/>
    <p:sldId id="320" r:id="rId12"/>
    <p:sldId id="352" r:id="rId13"/>
    <p:sldId id="388" r:id="rId14"/>
    <p:sldId id="389" r:id="rId15"/>
    <p:sldId id="390" r:id="rId16"/>
    <p:sldId id="322" r:id="rId17"/>
    <p:sldId id="403" r:id="rId18"/>
    <p:sldId id="391" r:id="rId19"/>
    <p:sldId id="392" r:id="rId20"/>
    <p:sldId id="395" r:id="rId21"/>
    <p:sldId id="407" r:id="rId22"/>
    <p:sldId id="405" r:id="rId23"/>
    <p:sldId id="406" r:id="rId24"/>
    <p:sldId id="397" r:id="rId25"/>
    <p:sldId id="398" r:id="rId26"/>
    <p:sldId id="399" r:id="rId27"/>
    <p:sldId id="400" r:id="rId28"/>
    <p:sldId id="393" r:id="rId29"/>
    <p:sldId id="408" r:id="rId30"/>
    <p:sldId id="414" r:id="rId31"/>
    <p:sldId id="409" r:id="rId32"/>
    <p:sldId id="415" r:id="rId33"/>
    <p:sldId id="417" r:id="rId34"/>
    <p:sldId id="416" r:id="rId35"/>
    <p:sldId id="410" r:id="rId36"/>
    <p:sldId id="411" r:id="rId37"/>
    <p:sldId id="412" r:id="rId38"/>
    <p:sldId id="413" r:id="rId39"/>
    <p:sldId id="418" r:id="rId40"/>
    <p:sldId id="419" r:id="rId41"/>
    <p:sldId id="420" r:id="rId42"/>
    <p:sldId id="394" r:id="rId43"/>
  </p:sldIdLst>
  <p:sldSz cx="9144000" cy="5143500" type="screen16x9"/>
  <p:notesSz cx="6858000" cy="9144000"/>
  <p:embeddedFontLst>
    <p:embeddedFont>
      <p:font typeface="Albert Sans" panose="020B0604020202020204" charset="0"/>
      <p:regular r:id="rId45"/>
      <p:bold r:id="rId46"/>
      <p:italic r:id="rId47"/>
      <p:boldItalic r:id="rId48"/>
    </p:embeddedFont>
    <p:embeddedFont>
      <p:font typeface="Arabic Typesetting" panose="03020402040406030203" pitchFamily="66" charset="-78"/>
      <p:regular r:id="rId49"/>
    </p:embeddedFont>
    <p:embeddedFont>
      <p:font typeface="Nunito Light" pitchFamily="2" charset="0"/>
      <p:regular r:id="rId50"/>
      <p:italic r:id="rId51"/>
    </p:embeddedFont>
    <p:embeddedFont>
      <p:font typeface="Questrial" pitchFamily="2" charset="0"/>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B69C00-3781-4CFC-9CB6-F79073CF7D8A}">
  <a:tblStyle styleId="{F7B69C00-3781-4CFC-9CB6-F79073CF7D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98F248E-0D1A-4BF3-BF6E-2B4858C34E45}"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60"/>
  </p:normalViewPr>
  <p:slideViewPr>
    <p:cSldViewPr snapToGrid="0">
      <p:cViewPr varScale="1">
        <p:scale>
          <a:sx n="78" d="100"/>
          <a:sy n="78" d="100"/>
        </p:scale>
        <p:origin x="95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fr-FR"/>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667" name="Google Shape;66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a:extLst>
            <a:ext uri="{FF2B5EF4-FFF2-40B4-BE49-F238E27FC236}">
              <a16:creationId xmlns:a16="http://schemas.microsoft.com/office/drawing/2014/main" id="{DF4CDD78-8F12-6C1F-8DB4-9514A0675FD8}"/>
            </a:ext>
          </a:extLst>
        </p:cNvPr>
        <p:cNvGrpSpPr/>
        <p:nvPr/>
      </p:nvGrpSpPr>
      <p:grpSpPr>
        <a:xfrm>
          <a:off x="0" y="0"/>
          <a:ext cx="0" cy="0"/>
          <a:chOff x="0" y="0"/>
          <a:chExt cx="0" cy="0"/>
        </a:xfrm>
      </p:grpSpPr>
      <p:sp>
        <p:nvSpPr>
          <p:cNvPr id="858" name="Google Shape;858;g54ff9c4cb4_3_5:notes">
            <a:extLst>
              <a:ext uri="{FF2B5EF4-FFF2-40B4-BE49-F238E27FC236}">
                <a16:creationId xmlns:a16="http://schemas.microsoft.com/office/drawing/2014/main" id="{E9FC2578-6648-3993-569C-F958D8F2A4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859" name="Google Shape;859;g54ff9c4cb4_3_5:notes">
            <a:extLst>
              <a:ext uri="{FF2B5EF4-FFF2-40B4-BE49-F238E27FC236}">
                <a16:creationId xmlns:a16="http://schemas.microsoft.com/office/drawing/2014/main" id="{DDE50594-EA5C-E257-1979-355EE81C3C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i="0" u="none" strike="noStrike" cap="none" dirty="0">
                <a:solidFill>
                  <a:srgbClr val="000000"/>
                </a:solidFill>
                <a:effectLst/>
                <a:latin typeface="Arial"/>
                <a:ea typeface="Arial"/>
                <a:cs typeface="Arial"/>
                <a:sym typeface="Arial"/>
              </a:rPr>
              <a:t>Biological Roles of Prostaglandins:</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Prostaglandins are like local messengers with diverse and powerful effects:</a:t>
            </a:r>
          </a:p>
          <a:p>
            <a:r>
              <a:rPr lang="en-US" sz="1100" b="1" i="0" u="none" strike="noStrike" cap="none" dirty="0">
                <a:solidFill>
                  <a:srgbClr val="000000"/>
                </a:solidFill>
                <a:effectLst/>
                <a:latin typeface="Arial"/>
                <a:ea typeface="Arial"/>
                <a:cs typeface="Arial"/>
                <a:sym typeface="Arial"/>
              </a:rPr>
              <a:t>Smooth Muscle Contraction:</a:t>
            </a:r>
            <a:r>
              <a:rPr lang="en-US" sz="1100" b="0" i="0" u="none" strike="noStrike" cap="none" dirty="0">
                <a:solidFill>
                  <a:srgbClr val="000000"/>
                </a:solidFill>
                <a:effectLst/>
                <a:latin typeface="Arial"/>
                <a:ea typeface="Arial"/>
                <a:cs typeface="Arial"/>
                <a:sym typeface="Arial"/>
              </a:rPr>
              <a:t> They regulate the contraction of involuntary muscles in the intestines, the uterus (important for labor), and blood vessels (affecting blood pressure).</a:t>
            </a:r>
          </a:p>
          <a:p>
            <a:r>
              <a:rPr lang="en-US" sz="1100" b="1" i="0" u="none" strike="noStrike" cap="none" dirty="0">
                <a:solidFill>
                  <a:srgbClr val="000000"/>
                </a:solidFill>
                <a:effectLst/>
                <a:latin typeface="Arial"/>
                <a:ea typeface="Arial"/>
                <a:cs typeface="Arial"/>
                <a:sym typeface="Arial"/>
              </a:rPr>
              <a:t>Metabolism Regulation:</a:t>
            </a:r>
            <a:r>
              <a:rPr lang="en-US" sz="1100" b="0" i="0" u="none" strike="noStrike" cap="none" dirty="0">
                <a:solidFill>
                  <a:srgbClr val="000000"/>
                </a:solidFill>
                <a:effectLst/>
                <a:latin typeface="Arial"/>
                <a:ea typeface="Arial"/>
                <a:cs typeface="Arial"/>
                <a:sym typeface="Arial"/>
              </a:rPr>
              <a:t> They can influence various metabolic processes.</a:t>
            </a:r>
          </a:p>
          <a:p>
            <a:r>
              <a:rPr lang="en-US" sz="1100" b="1" i="0" u="none" strike="noStrike" cap="none" dirty="0">
                <a:solidFill>
                  <a:srgbClr val="000000"/>
                </a:solidFill>
                <a:effectLst/>
                <a:latin typeface="Arial"/>
                <a:ea typeface="Arial"/>
                <a:cs typeface="Arial"/>
                <a:sym typeface="Arial"/>
              </a:rPr>
              <a:t>Platelet Aggregation:</a:t>
            </a:r>
            <a:r>
              <a:rPr lang="en-US" sz="1100" b="0" i="0" u="none" strike="noStrike" cap="none" dirty="0">
                <a:solidFill>
                  <a:srgbClr val="000000"/>
                </a:solidFill>
                <a:effectLst/>
                <a:latin typeface="Arial"/>
                <a:ea typeface="Arial"/>
                <a:cs typeface="Arial"/>
                <a:sym typeface="Arial"/>
              </a:rPr>
              <a:t> They play a role in blood clotting; one type (Thromboxane A2) promotes clotting, while another (Prostacyclin) inhibits it.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832090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a:extLst>
            <a:ext uri="{FF2B5EF4-FFF2-40B4-BE49-F238E27FC236}">
              <a16:creationId xmlns:a16="http://schemas.microsoft.com/office/drawing/2014/main" id="{1EDF07BF-A094-38F9-A66A-1AD30AF32C30}"/>
            </a:ext>
          </a:extLst>
        </p:cNvPr>
        <p:cNvGrpSpPr/>
        <p:nvPr/>
      </p:nvGrpSpPr>
      <p:grpSpPr>
        <a:xfrm>
          <a:off x="0" y="0"/>
          <a:ext cx="0" cy="0"/>
          <a:chOff x="0" y="0"/>
          <a:chExt cx="0" cy="0"/>
        </a:xfrm>
      </p:grpSpPr>
      <p:sp>
        <p:nvSpPr>
          <p:cNvPr id="858" name="Google Shape;858;g54ff9c4cb4_3_5:notes">
            <a:extLst>
              <a:ext uri="{FF2B5EF4-FFF2-40B4-BE49-F238E27FC236}">
                <a16:creationId xmlns:a16="http://schemas.microsoft.com/office/drawing/2014/main" id="{D1153EC9-CAC6-84B8-012B-A2E74ECFA6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859" name="Google Shape;859;g54ff9c4cb4_3_5:notes">
            <a:extLst>
              <a:ext uri="{FF2B5EF4-FFF2-40B4-BE49-F238E27FC236}">
                <a16:creationId xmlns:a16="http://schemas.microsoft.com/office/drawing/2014/main" id="{D0F8A3FD-DCFF-99D8-7A17-5C60918976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i="0" u="none" strike="noStrike" cap="none" dirty="0">
                <a:solidFill>
                  <a:srgbClr val="000000"/>
                </a:solidFill>
                <a:effectLst/>
                <a:latin typeface="Arial"/>
                <a:ea typeface="Arial"/>
                <a:cs typeface="Arial"/>
                <a:sym typeface="Arial"/>
              </a:rPr>
              <a:t>Biological Roles of Prostaglandins:</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Prostaglandins are like local messengers with diverse and powerful effects:</a:t>
            </a:r>
          </a:p>
          <a:p>
            <a:r>
              <a:rPr lang="en-US" sz="1100" b="1" i="0" u="none" strike="noStrike" cap="none" dirty="0">
                <a:solidFill>
                  <a:srgbClr val="000000"/>
                </a:solidFill>
                <a:effectLst/>
                <a:latin typeface="Arial"/>
                <a:ea typeface="Arial"/>
                <a:cs typeface="Arial"/>
                <a:sym typeface="Arial"/>
              </a:rPr>
              <a:t>Smooth Muscle Contraction:</a:t>
            </a:r>
            <a:r>
              <a:rPr lang="en-US" sz="1100" b="0" i="0" u="none" strike="noStrike" cap="none" dirty="0">
                <a:solidFill>
                  <a:srgbClr val="000000"/>
                </a:solidFill>
                <a:effectLst/>
                <a:latin typeface="Arial"/>
                <a:ea typeface="Arial"/>
                <a:cs typeface="Arial"/>
                <a:sym typeface="Arial"/>
              </a:rPr>
              <a:t> They regulate the contraction of involuntary muscles in the intestines, the uterus (important for labor), and blood vessels (affecting blood pressure).</a:t>
            </a:r>
          </a:p>
          <a:p>
            <a:r>
              <a:rPr lang="en-US" sz="1100" b="1" i="0" u="none" strike="noStrike" cap="none" dirty="0">
                <a:solidFill>
                  <a:srgbClr val="000000"/>
                </a:solidFill>
                <a:effectLst/>
                <a:latin typeface="Arial"/>
                <a:ea typeface="Arial"/>
                <a:cs typeface="Arial"/>
                <a:sym typeface="Arial"/>
              </a:rPr>
              <a:t>Metabolism Regulation:</a:t>
            </a:r>
            <a:r>
              <a:rPr lang="en-US" sz="1100" b="0" i="0" u="none" strike="noStrike" cap="none" dirty="0">
                <a:solidFill>
                  <a:srgbClr val="000000"/>
                </a:solidFill>
                <a:effectLst/>
                <a:latin typeface="Arial"/>
                <a:ea typeface="Arial"/>
                <a:cs typeface="Arial"/>
                <a:sym typeface="Arial"/>
              </a:rPr>
              <a:t> They can influence various metabolic processes.</a:t>
            </a:r>
          </a:p>
          <a:p>
            <a:r>
              <a:rPr lang="en-US" sz="1100" b="1" i="0" u="none" strike="noStrike" cap="none" dirty="0">
                <a:solidFill>
                  <a:srgbClr val="000000"/>
                </a:solidFill>
                <a:effectLst/>
                <a:latin typeface="Arial"/>
                <a:ea typeface="Arial"/>
                <a:cs typeface="Arial"/>
                <a:sym typeface="Arial"/>
              </a:rPr>
              <a:t>Platelet Aggregation:</a:t>
            </a:r>
            <a:r>
              <a:rPr lang="en-US" sz="1100" b="0" i="0" u="none" strike="noStrike" cap="none" dirty="0">
                <a:solidFill>
                  <a:srgbClr val="000000"/>
                </a:solidFill>
                <a:effectLst/>
                <a:latin typeface="Arial"/>
                <a:ea typeface="Arial"/>
                <a:cs typeface="Arial"/>
                <a:sym typeface="Arial"/>
              </a:rPr>
              <a:t> They play a role in blood clotting; one type (Thromboxane A2) promotes clotting, while another (Prostacyclin) inhibits it.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00642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a:extLst>
            <a:ext uri="{FF2B5EF4-FFF2-40B4-BE49-F238E27FC236}">
              <a16:creationId xmlns:a16="http://schemas.microsoft.com/office/drawing/2014/main" id="{DDA36506-3C89-AF4D-83AE-DA7333862C79}"/>
            </a:ext>
          </a:extLst>
        </p:cNvPr>
        <p:cNvGrpSpPr/>
        <p:nvPr/>
      </p:nvGrpSpPr>
      <p:grpSpPr>
        <a:xfrm>
          <a:off x="0" y="0"/>
          <a:ext cx="0" cy="0"/>
          <a:chOff x="0" y="0"/>
          <a:chExt cx="0" cy="0"/>
        </a:xfrm>
      </p:grpSpPr>
      <p:sp>
        <p:nvSpPr>
          <p:cNvPr id="858" name="Google Shape;858;g54ff9c4cb4_3_5:notes">
            <a:extLst>
              <a:ext uri="{FF2B5EF4-FFF2-40B4-BE49-F238E27FC236}">
                <a16:creationId xmlns:a16="http://schemas.microsoft.com/office/drawing/2014/main" id="{FD31D146-3CD2-20F1-E696-A96362CDF9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859" name="Google Shape;859;g54ff9c4cb4_3_5:notes">
            <a:extLst>
              <a:ext uri="{FF2B5EF4-FFF2-40B4-BE49-F238E27FC236}">
                <a16:creationId xmlns:a16="http://schemas.microsoft.com/office/drawing/2014/main" id="{B5C374BB-898B-6295-F98E-EB4E714ED04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9548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a:extLst>
            <a:ext uri="{FF2B5EF4-FFF2-40B4-BE49-F238E27FC236}">
              <a16:creationId xmlns:a16="http://schemas.microsoft.com/office/drawing/2014/main" id="{804D87EE-19A2-6C70-5FC8-DAE379B0CA29}"/>
            </a:ext>
          </a:extLst>
        </p:cNvPr>
        <p:cNvGrpSpPr/>
        <p:nvPr/>
      </p:nvGrpSpPr>
      <p:grpSpPr>
        <a:xfrm>
          <a:off x="0" y="0"/>
          <a:ext cx="0" cy="0"/>
          <a:chOff x="0" y="0"/>
          <a:chExt cx="0" cy="0"/>
        </a:xfrm>
      </p:grpSpPr>
      <p:sp>
        <p:nvSpPr>
          <p:cNvPr id="858" name="Google Shape;858;g54ff9c4cb4_3_5:notes">
            <a:extLst>
              <a:ext uri="{FF2B5EF4-FFF2-40B4-BE49-F238E27FC236}">
                <a16:creationId xmlns:a16="http://schemas.microsoft.com/office/drawing/2014/main" id="{5FDD7CB5-73D2-BB83-4F65-5E9057822D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859" name="Google Shape;859;g54ff9c4cb4_3_5:notes">
            <a:extLst>
              <a:ext uri="{FF2B5EF4-FFF2-40B4-BE49-F238E27FC236}">
                <a16:creationId xmlns:a16="http://schemas.microsoft.com/office/drawing/2014/main" id="{AC4B126B-67A3-4F97-DDDB-6F7714C9734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7551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txBody>
          <a:bodyPr/>
          <a:lstStyle/>
          <a:p>
            <a:endParaRPr lang="fr-FR"/>
          </a:p>
        </p:txBody>
      </p:sp>
      <p:sp>
        <p:nvSpPr>
          <p:cNvPr id="3" name="Espace réservé des notes 2"/>
          <p:cNvSpPr>
            <a:spLocks noGrp="1"/>
          </p:cNvSpPr>
          <p:nvPr>
            <p:ph type="body" idx="1"/>
          </p:nvPr>
        </p:nvSpPr>
        <p:spPr/>
        <p:txBody>
          <a:bodyPr/>
          <a:lstStyle/>
          <a:p>
            <a:r>
              <a:rPr lang="en-US" dirty="0"/>
              <a:t>Butter is solid in the fridge due to its high saturated fat content, while olive oil remains liquid because it is mainly unsaturated fat</a:t>
            </a:r>
            <a:r>
              <a:rPr lang="en-US" sz="1100" b="0" i="0" u="none" strike="noStrike" cap="none" dirty="0">
                <a:solidFill>
                  <a:srgbClr val="000000"/>
                </a:solidFill>
                <a:effectLst/>
                <a:latin typeface="Arial"/>
                <a:ea typeface="Arial"/>
                <a:cs typeface="Arial"/>
                <a:sym typeface="Arial"/>
              </a:rPr>
              <a:t>. </a:t>
            </a:r>
            <a:r>
              <a:rPr lang="en-US" dirty="0"/>
              <a:t>Lard creates flaky pastry because it is 100% fat with a high melting point</a:t>
            </a:r>
            <a:r>
              <a:rPr lang="en-US" sz="1100" b="0" i="0" u="none" strike="noStrike" cap="none" dirty="0">
                <a:solidFill>
                  <a:srgbClr val="000000"/>
                </a:solidFill>
                <a:effectLst/>
                <a:latin typeface="Arial"/>
                <a:ea typeface="Arial"/>
                <a:cs typeface="Arial"/>
                <a:sym typeface="Arial"/>
              </a:rPr>
              <a:t>, which allows it to create a distinct barrier between dough layers that melts during baking, releasing steam to create puffiness. </a:t>
            </a:r>
            <a:endParaRPr lang="fr-FR" dirty="0"/>
          </a:p>
        </p:txBody>
      </p:sp>
    </p:spTree>
    <p:extLst>
      <p:ext uri="{BB962C8B-B14F-4D97-AF65-F5344CB8AC3E}">
        <p14:creationId xmlns:p14="http://schemas.microsoft.com/office/powerpoint/2010/main" val="1369888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a:extLst>
            <a:ext uri="{FF2B5EF4-FFF2-40B4-BE49-F238E27FC236}">
              <a16:creationId xmlns:a16="http://schemas.microsoft.com/office/drawing/2014/main" id="{3014EC6C-0A22-D2B1-0749-3C24167D883C}"/>
            </a:ext>
          </a:extLst>
        </p:cNvPr>
        <p:cNvGrpSpPr/>
        <p:nvPr/>
      </p:nvGrpSpPr>
      <p:grpSpPr>
        <a:xfrm>
          <a:off x="0" y="0"/>
          <a:ext cx="0" cy="0"/>
          <a:chOff x="0" y="0"/>
          <a:chExt cx="0" cy="0"/>
        </a:xfrm>
      </p:grpSpPr>
      <p:sp>
        <p:nvSpPr>
          <p:cNvPr id="858" name="Google Shape;858;g54ff9c4cb4_3_5:notes">
            <a:extLst>
              <a:ext uri="{FF2B5EF4-FFF2-40B4-BE49-F238E27FC236}">
                <a16:creationId xmlns:a16="http://schemas.microsoft.com/office/drawing/2014/main" id="{46EB1809-3F94-7027-9656-E11E8066F8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859" name="Google Shape;859;g54ff9c4cb4_3_5:notes">
            <a:extLst>
              <a:ext uri="{FF2B5EF4-FFF2-40B4-BE49-F238E27FC236}">
                <a16:creationId xmlns:a16="http://schemas.microsoft.com/office/drawing/2014/main" id="{D0F19679-76A0-B39B-4314-FA8ED7CB83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858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a:extLst>
            <a:ext uri="{FF2B5EF4-FFF2-40B4-BE49-F238E27FC236}">
              <a16:creationId xmlns:a16="http://schemas.microsoft.com/office/drawing/2014/main" id="{61D54CAC-E971-24E5-9277-BF97DC4D3D34}"/>
            </a:ext>
          </a:extLst>
        </p:cNvPr>
        <p:cNvGrpSpPr/>
        <p:nvPr/>
      </p:nvGrpSpPr>
      <p:grpSpPr>
        <a:xfrm>
          <a:off x="0" y="0"/>
          <a:ext cx="0" cy="0"/>
          <a:chOff x="0" y="0"/>
          <a:chExt cx="0" cy="0"/>
        </a:xfrm>
      </p:grpSpPr>
      <p:sp>
        <p:nvSpPr>
          <p:cNvPr id="858" name="Google Shape;858;g54ff9c4cb4_3_5:notes">
            <a:extLst>
              <a:ext uri="{FF2B5EF4-FFF2-40B4-BE49-F238E27FC236}">
                <a16:creationId xmlns:a16="http://schemas.microsoft.com/office/drawing/2014/main" id="{03E2547F-0188-9AAD-F6A5-DB71E5632F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859" name="Google Shape;859;g54ff9c4cb4_3_5:notes">
            <a:extLst>
              <a:ext uri="{FF2B5EF4-FFF2-40B4-BE49-F238E27FC236}">
                <a16:creationId xmlns:a16="http://schemas.microsoft.com/office/drawing/2014/main" id="{E81D2507-5C43-4263-38E5-F18C47443B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059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a:extLst>
            <a:ext uri="{FF2B5EF4-FFF2-40B4-BE49-F238E27FC236}">
              <a16:creationId xmlns:a16="http://schemas.microsoft.com/office/drawing/2014/main" id="{0B53C532-EDFB-1B9B-0819-A753B0CEFCC4}"/>
            </a:ext>
          </a:extLst>
        </p:cNvPr>
        <p:cNvGrpSpPr/>
        <p:nvPr/>
      </p:nvGrpSpPr>
      <p:grpSpPr>
        <a:xfrm>
          <a:off x="0" y="0"/>
          <a:ext cx="0" cy="0"/>
          <a:chOff x="0" y="0"/>
          <a:chExt cx="0" cy="0"/>
        </a:xfrm>
      </p:grpSpPr>
      <p:sp>
        <p:nvSpPr>
          <p:cNvPr id="858" name="Google Shape;858;g54ff9c4cb4_3_5:notes">
            <a:extLst>
              <a:ext uri="{FF2B5EF4-FFF2-40B4-BE49-F238E27FC236}">
                <a16:creationId xmlns:a16="http://schemas.microsoft.com/office/drawing/2014/main" id="{31FDF534-E4D3-F272-E91C-198A7BE4AC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859" name="Google Shape;859;g54ff9c4cb4_3_5:notes">
            <a:extLst>
              <a:ext uri="{FF2B5EF4-FFF2-40B4-BE49-F238E27FC236}">
                <a16:creationId xmlns:a16="http://schemas.microsoft.com/office/drawing/2014/main" id="{BC261DD9-1B07-216C-0484-0DD1890D4B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1112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a:extLst>
            <a:ext uri="{FF2B5EF4-FFF2-40B4-BE49-F238E27FC236}">
              <a16:creationId xmlns:a16="http://schemas.microsoft.com/office/drawing/2014/main" id="{946B4E90-DB73-B26A-4931-8B5C0BE698BD}"/>
            </a:ext>
          </a:extLst>
        </p:cNvPr>
        <p:cNvGrpSpPr/>
        <p:nvPr/>
      </p:nvGrpSpPr>
      <p:grpSpPr>
        <a:xfrm>
          <a:off x="0" y="0"/>
          <a:ext cx="0" cy="0"/>
          <a:chOff x="0" y="0"/>
          <a:chExt cx="0" cy="0"/>
        </a:xfrm>
      </p:grpSpPr>
      <p:sp>
        <p:nvSpPr>
          <p:cNvPr id="858" name="Google Shape;858;g54ff9c4cb4_3_5:notes">
            <a:extLst>
              <a:ext uri="{FF2B5EF4-FFF2-40B4-BE49-F238E27FC236}">
                <a16:creationId xmlns:a16="http://schemas.microsoft.com/office/drawing/2014/main" id="{E94434FA-E039-5C2C-CE58-AA6804FC53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859" name="Google Shape;859;g54ff9c4cb4_3_5:notes">
            <a:extLst>
              <a:ext uri="{FF2B5EF4-FFF2-40B4-BE49-F238E27FC236}">
                <a16:creationId xmlns:a16="http://schemas.microsoft.com/office/drawing/2014/main" id="{BBED693D-BE5B-5BD8-1669-8F77702DA99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1299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a:extLst>
            <a:ext uri="{FF2B5EF4-FFF2-40B4-BE49-F238E27FC236}">
              <a16:creationId xmlns:a16="http://schemas.microsoft.com/office/drawing/2014/main" id="{DB17B107-59FF-5396-367E-B5CBDAA8A4EC}"/>
            </a:ext>
          </a:extLst>
        </p:cNvPr>
        <p:cNvGrpSpPr/>
        <p:nvPr/>
      </p:nvGrpSpPr>
      <p:grpSpPr>
        <a:xfrm>
          <a:off x="0" y="0"/>
          <a:ext cx="0" cy="0"/>
          <a:chOff x="0" y="0"/>
          <a:chExt cx="0" cy="0"/>
        </a:xfrm>
      </p:grpSpPr>
      <p:sp>
        <p:nvSpPr>
          <p:cNvPr id="858" name="Google Shape;858;g54ff9c4cb4_3_5:notes">
            <a:extLst>
              <a:ext uri="{FF2B5EF4-FFF2-40B4-BE49-F238E27FC236}">
                <a16:creationId xmlns:a16="http://schemas.microsoft.com/office/drawing/2014/main" id="{1655650A-2559-1099-91FC-E506CDDF33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859" name="Google Shape;859;g54ff9c4cb4_3_5:notes">
            <a:extLst>
              <a:ext uri="{FF2B5EF4-FFF2-40B4-BE49-F238E27FC236}">
                <a16:creationId xmlns:a16="http://schemas.microsoft.com/office/drawing/2014/main" id="{58E95448-C71C-F77F-45A0-22230A2C588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126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730" name="Google Shape;73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a:extLst>
            <a:ext uri="{FF2B5EF4-FFF2-40B4-BE49-F238E27FC236}">
              <a16:creationId xmlns:a16="http://schemas.microsoft.com/office/drawing/2014/main" id="{CA46DBC0-6EE2-2DBF-BC62-C28A2ECB7178}"/>
            </a:ext>
          </a:extLst>
        </p:cNvPr>
        <p:cNvGrpSpPr/>
        <p:nvPr/>
      </p:nvGrpSpPr>
      <p:grpSpPr>
        <a:xfrm>
          <a:off x="0" y="0"/>
          <a:ext cx="0" cy="0"/>
          <a:chOff x="0" y="0"/>
          <a:chExt cx="0" cy="0"/>
        </a:xfrm>
      </p:grpSpPr>
      <p:sp>
        <p:nvSpPr>
          <p:cNvPr id="858" name="Google Shape;858;g54ff9c4cb4_3_5:notes">
            <a:extLst>
              <a:ext uri="{FF2B5EF4-FFF2-40B4-BE49-F238E27FC236}">
                <a16:creationId xmlns:a16="http://schemas.microsoft.com/office/drawing/2014/main" id="{3CD5C11B-0A88-D38E-7744-580E3BE866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859" name="Google Shape;859;g54ff9c4cb4_3_5:notes">
            <a:extLst>
              <a:ext uri="{FF2B5EF4-FFF2-40B4-BE49-F238E27FC236}">
                <a16:creationId xmlns:a16="http://schemas.microsoft.com/office/drawing/2014/main" id="{E0F5619F-2782-14A6-209C-A5DC849DAF9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7221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a:extLst>
            <a:ext uri="{FF2B5EF4-FFF2-40B4-BE49-F238E27FC236}">
              <a16:creationId xmlns:a16="http://schemas.microsoft.com/office/drawing/2014/main" id="{BB5937AF-317B-58DB-8CF3-0DDB6CF93743}"/>
            </a:ext>
          </a:extLst>
        </p:cNvPr>
        <p:cNvGrpSpPr/>
        <p:nvPr/>
      </p:nvGrpSpPr>
      <p:grpSpPr>
        <a:xfrm>
          <a:off x="0" y="0"/>
          <a:ext cx="0" cy="0"/>
          <a:chOff x="0" y="0"/>
          <a:chExt cx="0" cy="0"/>
        </a:xfrm>
      </p:grpSpPr>
      <p:sp>
        <p:nvSpPr>
          <p:cNvPr id="858" name="Google Shape;858;g54ff9c4cb4_3_5:notes">
            <a:extLst>
              <a:ext uri="{FF2B5EF4-FFF2-40B4-BE49-F238E27FC236}">
                <a16:creationId xmlns:a16="http://schemas.microsoft.com/office/drawing/2014/main" id="{41FC2A45-01B0-73DE-EA3A-309BB48B47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859" name="Google Shape;859;g54ff9c4cb4_3_5:notes">
            <a:extLst>
              <a:ext uri="{FF2B5EF4-FFF2-40B4-BE49-F238E27FC236}">
                <a16:creationId xmlns:a16="http://schemas.microsoft.com/office/drawing/2014/main" id="{3F0194C2-A02E-3484-69AD-EE58994A5E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9346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a:extLst>
            <a:ext uri="{FF2B5EF4-FFF2-40B4-BE49-F238E27FC236}">
              <a16:creationId xmlns:a16="http://schemas.microsoft.com/office/drawing/2014/main" id="{958D6F9D-AB55-C1D2-0CC1-7803E9C24BC5}"/>
            </a:ext>
          </a:extLst>
        </p:cNvPr>
        <p:cNvGrpSpPr/>
        <p:nvPr/>
      </p:nvGrpSpPr>
      <p:grpSpPr>
        <a:xfrm>
          <a:off x="0" y="0"/>
          <a:ext cx="0" cy="0"/>
          <a:chOff x="0" y="0"/>
          <a:chExt cx="0" cy="0"/>
        </a:xfrm>
      </p:grpSpPr>
      <p:sp>
        <p:nvSpPr>
          <p:cNvPr id="858" name="Google Shape;858;g54ff9c4cb4_3_5:notes">
            <a:extLst>
              <a:ext uri="{FF2B5EF4-FFF2-40B4-BE49-F238E27FC236}">
                <a16:creationId xmlns:a16="http://schemas.microsoft.com/office/drawing/2014/main" id="{F9F2FBC4-DC41-5CBA-571B-326DB4BE64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859" name="Google Shape;859;g54ff9c4cb4_3_5:notes">
            <a:extLst>
              <a:ext uri="{FF2B5EF4-FFF2-40B4-BE49-F238E27FC236}">
                <a16:creationId xmlns:a16="http://schemas.microsoft.com/office/drawing/2014/main" id="{CA0EC066-4A02-48FD-82E8-50FE41C7ACB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838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a:extLst>
            <a:ext uri="{FF2B5EF4-FFF2-40B4-BE49-F238E27FC236}">
              <a16:creationId xmlns:a16="http://schemas.microsoft.com/office/drawing/2014/main" id="{FBE99EA5-8F82-6E57-1E56-B2FC8E290EFC}"/>
            </a:ext>
          </a:extLst>
        </p:cNvPr>
        <p:cNvGrpSpPr/>
        <p:nvPr/>
      </p:nvGrpSpPr>
      <p:grpSpPr>
        <a:xfrm>
          <a:off x="0" y="0"/>
          <a:ext cx="0" cy="0"/>
          <a:chOff x="0" y="0"/>
          <a:chExt cx="0" cy="0"/>
        </a:xfrm>
      </p:grpSpPr>
      <p:sp>
        <p:nvSpPr>
          <p:cNvPr id="858" name="Google Shape;858;g54ff9c4cb4_3_5:notes">
            <a:extLst>
              <a:ext uri="{FF2B5EF4-FFF2-40B4-BE49-F238E27FC236}">
                <a16:creationId xmlns:a16="http://schemas.microsoft.com/office/drawing/2014/main" id="{F2FB38BD-8D62-3CD2-2B9F-112DC9C786B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859" name="Google Shape;859;g54ff9c4cb4_3_5:notes">
            <a:extLst>
              <a:ext uri="{FF2B5EF4-FFF2-40B4-BE49-F238E27FC236}">
                <a16:creationId xmlns:a16="http://schemas.microsoft.com/office/drawing/2014/main" id="{75D417E5-49D8-F8A6-F060-D8EF3B92A31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7771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a:extLst>
            <a:ext uri="{FF2B5EF4-FFF2-40B4-BE49-F238E27FC236}">
              <a16:creationId xmlns:a16="http://schemas.microsoft.com/office/drawing/2014/main" id="{AB2E4062-81D0-81A3-E089-A7DBABBF2281}"/>
            </a:ext>
          </a:extLst>
        </p:cNvPr>
        <p:cNvGrpSpPr/>
        <p:nvPr/>
      </p:nvGrpSpPr>
      <p:grpSpPr>
        <a:xfrm>
          <a:off x="0" y="0"/>
          <a:ext cx="0" cy="0"/>
          <a:chOff x="0" y="0"/>
          <a:chExt cx="0" cy="0"/>
        </a:xfrm>
      </p:grpSpPr>
      <p:sp>
        <p:nvSpPr>
          <p:cNvPr id="858" name="Google Shape;858;g54ff9c4cb4_3_5:notes">
            <a:extLst>
              <a:ext uri="{FF2B5EF4-FFF2-40B4-BE49-F238E27FC236}">
                <a16:creationId xmlns:a16="http://schemas.microsoft.com/office/drawing/2014/main" id="{76E4114F-99D1-030A-FC6E-8355C2ADC8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859" name="Google Shape;859;g54ff9c4cb4_3_5:notes">
            <a:extLst>
              <a:ext uri="{FF2B5EF4-FFF2-40B4-BE49-F238E27FC236}">
                <a16:creationId xmlns:a16="http://schemas.microsoft.com/office/drawing/2014/main" id="{E08635B3-0D14-C3E7-9191-701A547880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1291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a:extLst>
            <a:ext uri="{FF2B5EF4-FFF2-40B4-BE49-F238E27FC236}">
              <a16:creationId xmlns:a16="http://schemas.microsoft.com/office/drawing/2014/main" id="{E698D06D-8F29-A3BD-222D-E6C5FD464125}"/>
            </a:ext>
          </a:extLst>
        </p:cNvPr>
        <p:cNvGrpSpPr/>
        <p:nvPr/>
      </p:nvGrpSpPr>
      <p:grpSpPr>
        <a:xfrm>
          <a:off x="0" y="0"/>
          <a:ext cx="0" cy="0"/>
          <a:chOff x="0" y="0"/>
          <a:chExt cx="0" cy="0"/>
        </a:xfrm>
      </p:grpSpPr>
      <p:sp>
        <p:nvSpPr>
          <p:cNvPr id="858" name="Google Shape;858;g54ff9c4cb4_3_5:notes">
            <a:extLst>
              <a:ext uri="{FF2B5EF4-FFF2-40B4-BE49-F238E27FC236}">
                <a16:creationId xmlns:a16="http://schemas.microsoft.com/office/drawing/2014/main" id="{CF97BB8F-D475-A0EA-BDDD-F7CE6CA3FC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859" name="Google Shape;859;g54ff9c4cb4_3_5:notes">
            <a:extLst>
              <a:ext uri="{FF2B5EF4-FFF2-40B4-BE49-F238E27FC236}">
                <a16:creationId xmlns:a16="http://schemas.microsoft.com/office/drawing/2014/main" id="{915A1129-D91E-8B23-1177-BBB9FAA95B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i="0" u="none" strike="noStrike" cap="none" dirty="0">
                <a:solidFill>
                  <a:srgbClr val="000000"/>
                </a:solidFill>
                <a:effectLst/>
                <a:latin typeface="Arial"/>
                <a:ea typeface="Arial"/>
                <a:cs typeface="Arial"/>
                <a:sym typeface="Arial"/>
              </a:rPr>
              <a:t>An antioxidant is a substance that slows or prevents the oxidation process by combating free radicals.</a:t>
            </a:r>
            <a:r>
              <a:rPr lang="en-US" sz="1100" b="0" i="0" u="none" strike="noStrike" cap="none" dirty="0">
                <a:solidFill>
                  <a:srgbClr val="000000"/>
                </a:solidFill>
                <a:effectLst/>
                <a:latin typeface="Arial"/>
                <a:ea typeface="Arial"/>
                <a:cs typeface="Arial"/>
                <a:sym typeface="Arial"/>
              </a:rPr>
              <a:t> These free radicals are unstable molecules that can damage cells and tissues, and an excess of these radicals can cause oxidative stress. Antioxidants neutralize free radicals by donating electrons to them, making them less reactive and harmless.</a:t>
            </a:r>
          </a:p>
          <a:p>
            <a:r>
              <a:rPr lang="en-US" sz="1100" b="1" i="0" u="none" strike="noStrike" cap="none" dirty="0">
                <a:solidFill>
                  <a:srgbClr val="000000"/>
                </a:solidFill>
                <a:effectLst/>
                <a:latin typeface="Arial"/>
                <a:ea typeface="Arial"/>
                <a:cs typeface="Arial"/>
                <a:sym typeface="Arial"/>
              </a:rPr>
              <a:t>How They Work</a:t>
            </a:r>
            <a:endParaRPr lang="en-US" sz="1100" b="0" i="0" u="none" strike="noStrike" cap="none" dirty="0">
              <a:solidFill>
                <a:srgbClr val="000000"/>
              </a:solidFill>
              <a:effectLst/>
              <a:latin typeface="Arial"/>
              <a:ea typeface="Arial"/>
              <a:cs typeface="Arial"/>
              <a:sym typeface="Arial"/>
            </a:endParaRPr>
          </a:p>
          <a:p>
            <a:r>
              <a:rPr lang="en-US" sz="1100" b="1" i="0" u="none" strike="noStrike" cap="none" dirty="0">
                <a:solidFill>
                  <a:srgbClr val="000000"/>
                </a:solidFill>
                <a:effectLst/>
                <a:latin typeface="Arial"/>
                <a:ea typeface="Arial"/>
                <a:cs typeface="Arial"/>
                <a:sym typeface="Arial"/>
              </a:rPr>
              <a:t>Neutralizing Free Radicals:</a:t>
            </a:r>
            <a:r>
              <a:rPr lang="en-US" sz="1100" b="0" i="0" u="none" strike="noStrike" cap="none" dirty="0">
                <a:solidFill>
                  <a:srgbClr val="000000"/>
                </a:solidFill>
                <a:effectLst/>
                <a:latin typeface="Arial"/>
                <a:ea typeface="Arial"/>
                <a:cs typeface="Arial"/>
                <a:sym typeface="Arial"/>
              </a:rPr>
              <a:t> Antioxidants protect cells from oxidative stress caused by free radicals, which are formed during normal cellular metabolism and due to external factors like pollution, UV radiation, or stress.</a:t>
            </a:r>
          </a:p>
          <a:p>
            <a:r>
              <a:rPr lang="en-US" sz="1100" b="1" i="0" u="none" strike="noStrike" cap="none" dirty="0">
                <a:solidFill>
                  <a:srgbClr val="000000"/>
                </a:solidFill>
                <a:effectLst/>
                <a:latin typeface="Arial"/>
                <a:ea typeface="Arial"/>
                <a:cs typeface="Arial"/>
                <a:sym typeface="Arial"/>
              </a:rPr>
              <a:t>Preventing Damage:</a:t>
            </a:r>
            <a:r>
              <a:rPr lang="en-US" sz="1100" b="0" i="0" u="none" strike="noStrike" cap="none" dirty="0">
                <a:solidFill>
                  <a:srgbClr val="000000"/>
                </a:solidFill>
                <a:effectLst/>
                <a:latin typeface="Arial"/>
                <a:ea typeface="Arial"/>
                <a:cs typeface="Arial"/>
                <a:sym typeface="Arial"/>
              </a:rPr>
              <a:t> By neutralizing free radicals, antioxidants help protect DNA and cells, preventing premature aging and maintaining the integrity of the body and skin.</a:t>
            </a:r>
          </a:p>
          <a:p>
            <a:r>
              <a:rPr lang="en-US" sz="1100" b="1" i="0" u="none" strike="noStrike" cap="none" dirty="0">
                <a:solidFill>
                  <a:srgbClr val="000000"/>
                </a:solidFill>
                <a:effectLst/>
                <a:latin typeface="Arial"/>
                <a:ea typeface="Arial"/>
                <a:cs typeface="Arial"/>
                <a:sym typeface="Arial"/>
              </a:rPr>
              <a:t>Types of Antioxidants</a:t>
            </a:r>
            <a:endParaRPr lang="en-US" sz="1100" b="0" i="0" u="none" strike="noStrike" cap="none" dirty="0">
              <a:solidFill>
                <a:srgbClr val="000000"/>
              </a:solidFill>
              <a:effectLst/>
              <a:latin typeface="Arial"/>
              <a:ea typeface="Arial"/>
              <a:cs typeface="Arial"/>
              <a:sym typeface="Arial"/>
            </a:endParaRPr>
          </a:p>
          <a:p>
            <a:r>
              <a:rPr lang="en-US" sz="1100" b="1" i="0" u="none" strike="noStrike" cap="none" dirty="0">
                <a:solidFill>
                  <a:srgbClr val="000000"/>
                </a:solidFill>
                <a:effectLst/>
                <a:latin typeface="Arial"/>
                <a:ea typeface="Arial"/>
                <a:cs typeface="Arial"/>
                <a:sym typeface="Arial"/>
              </a:rPr>
              <a:t>Natural:</a:t>
            </a:r>
            <a:r>
              <a:rPr lang="en-US" sz="1100" b="0" i="0" u="none" strike="noStrike" cap="none" dirty="0">
                <a:solidFill>
                  <a:srgbClr val="000000"/>
                </a:solidFill>
                <a:effectLst/>
                <a:latin typeface="Arial"/>
                <a:ea typeface="Arial"/>
                <a:cs typeface="Arial"/>
                <a:sym typeface="Arial"/>
              </a:rPr>
              <a:t> Antioxidants are naturally found in foods and include vitamins (such as A, C, and E), minerals (zinc, selenium), flavonoids, and other compounds present in fruits and vegetables.</a:t>
            </a:r>
          </a:p>
          <a:p>
            <a:r>
              <a:rPr lang="en-US" sz="1100" b="1" i="0" u="none" strike="noStrike" cap="none" dirty="0">
                <a:solidFill>
                  <a:srgbClr val="000000"/>
                </a:solidFill>
                <a:effectLst/>
                <a:latin typeface="Arial"/>
                <a:ea typeface="Arial"/>
                <a:cs typeface="Arial"/>
                <a:sym typeface="Arial"/>
              </a:rPr>
              <a:t>Synthetic:</a:t>
            </a:r>
            <a:r>
              <a:rPr lang="en-US" sz="1100" b="0" i="0" u="none" strike="noStrike" cap="none" dirty="0">
                <a:solidFill>
                  <a:srgbClr val="000000"/>
                </a:solidFill>
                <a:effectLst/>
                <a:latin typeface="Arial"/>
                <a:ea typeface="Arial"/>
                <a:cs typeface="Arial"/>
                <a:sym typeface="Arial"/>
              </a:rPr>
              <a:t> They are also used in industrial processes, such as food preservation, to prevent the rancidity of fats and color degradation.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60964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a:extLst>
            <a:ext uri="{FF2B5EF4-FFF2-40B4-BE49-F238E27FC236}">
              <a16:creationId xmlns:a16="http://schemas.microsoft.com/office/drawing/2014/main" id="{A4FCD131-3760-E7A8-74F1-92002D17193B}"/>
            </a:ext>
          </a:extLst>
        </p:cNvPr>
        <p:cNvGrpSpPr/>
        <p:nvPr/>
      </p:nvGrpSpPr>
      <p:grpSpPr>
        <a:xfrm>
          <a:off x="0" y="0"/>
          <a:ext cx="0" cy="0"/>
          <a:chOff x="0" y="0"/>
          <a:chExt cx="0" cy="0"/>
        </a:xfrm>
      </p:grpSpPr>
      <p:sp>
        <p:nvSpPr>
          <p:cNvPr id="858" name="Google Shape;858;g54ff9c4cb4_3_5:notes">
            <a:extLst>
              <a:ext uri="{FF2B5EF4-FFF2-40B4-BE49-F238E27FC236}">
                <a16:creationId xmlns:a16="http://schemas.microsoft.com/office/drawing/2014/main" id="{95170D54-DBE1-2E5B-5814-2560C2B68B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859" name="Google Shape;859;g54ff9c4cb4_3_5:notes">
            <a:extLst>
              <a:ext uri="{FF2B5EF4-FFF2-40B4-BE49-F238E27FC236}">
                <a16:creationId xmlns:a16="http://schemas.microsoft.com/office/drawing/2014/main" id="{CFEC4E98-7E46-D710-CEBB-6FD747ADFB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i="0" u="none" strike="noStrike" cap="none" dirty="0">
                <a:solidFill>
                  <a:srgbClr val="000000"/>
                </a:solidFill>
                <a:effectLst/>
                <a:latin typeface="Arial"/>
                <a:ea typeface="Arial"/>
                <a:cs typeface="Arial"/>
                <a:sym typeface="Arial"/>
              </a:rPr>
              <a:t>An antioxidant is a substance that slows or prevents the oxidation process by combating free radicals.</a:t>
            </a:r>
            <a:r>
              <a:rPr lang="en-US" sz="1100" b="0" i="0" u="none" strike="noStrike" cap="none" dirty="0">
                <a:solidFill>
                  <a:srgbClr val="000000"/>
                </a:solidFill>
                <a:effectLst/>
                <a:latin typeface="Arial"/>
                <a:ea typeface="Arial"/>
                <a:cs typeface="Arial"/>
                <a:sym typeface="Arial"/>
              </a:rPr>
              <a:t> These free radicals are unstable molecules that can damage cells and tissues, and an excess of these radicals can cause oxidative stress. Antioxidants neutralize free radicals by donating electrons to them, making them less reactive and harmless.</a:t>
            </a:r>
          </a:p>
          <a:p>
            <a:r>
              <a:rPr lang="en-US" sz="1100" b="1" i="0" u="none" strike="noStrike" cap="none" dirty="0">
                <a:solidFill>
                  <a:srgbClr val="000000"/>
                </a:solidFill>
                <a:effectLst/>
                <a:latin typeface="Arial"/>
                <a:ea typeface="Arial"/>
                <a:cs typeface="Arial"/>
                <a:sym typeface="Arial"/>
              </a:rPr>
              <a:t>How They Work</a:t>
            </a:r>
            <a:endParaRPr lang="en-US" sz="1100" b="0" i="0" u="none" strike="noStrike" cap="none" dirty="0">
              <a:solidFill>
                <a:srgbClr val="000000"/>
              </a:solidFill>
              <a:effectLst/>
              <a:latin typeface="Arial"/>
              <a:ea typeface="Arial"/>
              <a:cs typeface="Arial"/>
              <a:sym typeface="Arial"/>
            </a:endParaRPr>
          </a:p>
          <a:p>
            <a:r>
              <a:rPr lang="en-US" sz="1100" b="1" i="0" u="none" strike="noStrike" cap="none" dirty="0">
                <a:solidFill>
                  <a:srgbClr val="000000"/>
                </a:solidFill>
                <a:effectLst/>
                <a:latin typeface="Arial"/>
                <a:ea typeface="Arial"/>
                <a:cs typeface="Arial"/>
                <a:sym typeface="Arial"/>
              </a:rPr>
              <a:t>Neutralizing Free Radicals:</a:t>
            </a:r>
            <a:r>
              <a:rPr lang="en-US" sz="1100" b="0" i="0" u="none" strike="noStrike" cap="none" dirty="0">
                <a:solidFill>
                  <a:srgbClr val="000000"/>
                </a:solidFill>
                <a:effectLst/>
                <a:latin typeface="Arial"/>
                <a:ea typeface="Arial"/>
                <a:cs typeface="Arial"/>
                <a:sym typeface="Arial"/>
              </a:rPr>
              <a:t> Antioxidants protect cells from oxidative stress caused by free radicals, which are formed during normal cellular metabolism and due to external factors like pollution, UV radiation, or stress.</a:t>
            </a:r>
          </a:p>
          <a:p>
            <a:r>
              <a:rPr lang="en-US" sz="1100" b="1" i="0" u="none" strike="noStrike" cap="none" dirty="0">
                <a:solidFill>
                  <a:srgbClr val="000000"/>
                </a:solidFill>
                <a:effectLst/>
                <a:latin typeface="Arial"/>
                <a:ea typeface="Arial"/>
                <a:cs typeface="Arial"/>
                <a:sym typeface="Arial"/>
              </a:rPr>
              <a:t>Preventing Damage:</a:t>
            </a:r>
            <a:r>
              <a:rPr lang="en-US" sz="1100" b="0" i="0" u="none" strike="noStrike" cap="none" dirty="0">
                <a:solidFill>
                  <a:srgbClr val="000000"/>
                </a:solidFill>
                <a:effectLst/>
                <a:latin typeface="Arial"/>
                <a:ea typeface="Arial"/>
                <a:cs typeface="Arial"/>
                <a:sym typeface="Arial"/>
              </a:rPr>
              <a:t> By neutralizing free radicals, antioxidants help protect DNA and cells, preventing premature aging and maintaining the integrity of the body and skin.</a:t>
            </a:r>
          </a:p>
          <a:p>
            <a:r>
              <a:rPr lang="en-US" sz="1100" b="1" i="0" u="none" strike="noStrike" cap="none" dirty="0">
                <a:solidFill>
                  <a:srgbClr val="000000"/>
                </a:solidFill>
                <a:effectLst/>
                <a:latin typeface="Arial"/>
                <a:ea typeface="Arial"/>
                <a:cs typeface="Arial"/>
                <a:sym typeface="Arial"/>
              </a:rPr>
              <a:t>Types of Antioxidants</a:t>
            </a:r>
            <a:endParaRPr lang="en-US" sz="1100" b="0" i="0" u="none" strike="noStrike" cap="none" dirty="0">
              <a:solidFill>
                <a:srgbClr val="000000"/>
              </a:solidFill>
              <a:effectLst/>
              <a:latin typeface="Arial"/>
              <a:ea typeface="Arial"/>
              <a:cs typeface="Arial"/>
              <a:sym typeface="Arial"/>
            </a:endParaRPr>
          </a:p>
          <a:p>
            <a:r>
              <a:rPr lang="en-US" sz="1100" b="1" i="0" u="none" strike="noStrike" cap="none" dirty="0">
                <a:solidFill>
                  <a:srgbClr val="000000"/>
                </a:solidFill>
                <a:effectLst/>
                <a:latin typeface="Arial"/>
                <a:ea typeface="Arial"/>
                <a:cs typeface="Arial"/>
                <a:sym typeface="Arial"/>
              </a:rPr>
              <a:t>Natural:</a:t>
            </a:r>
            <a:r>
              <a:rPr lang="en-US" sz="1100" b="0" i="0" u="none" strike="noStrike" cap="none" dirty="0">
                <a:solidFill>
                  <a:srgbClr val="000000"/>
                </a:solidFill>
                <a:effectLst/>
                <a:latin typeface="Arial"/>
                <a:ea typeface="Arial"/>
                <a:cs typeface="Arial"/>
                <a:sym typeface="Arial"/>
              </a:rPr>
              <a:t> Antioxidants are naturally found in foods and include vitamins (such as A, C, and E), minerals (zinc, selenium), flavonoids, and other compounds present in fruits and vegetables.</a:t>
            </a:r>
          </a:p>
          <a:p>
            <a:r>
              <a:rPr lang="en-US" sz="1100" b="1" i="0" u="none" strike="noStrike" cap="none" dirty="0">
                <a:solidFill>
                  <a:srgbClr val="000000"/>
                </a:solidFill>
                <a:effectLst/>
                <a:latin typeface="Arial"/>
                <a:ea typeface="Arial"/>
                <a:cs typeface="Arial"/>
                <a:sym typeface="Arial"/>
              </a:rPr>
              <a:t>Synthetic:</a:t>
            </a:r>
            <a:r>
              <a:rPr lang="en-US" sz="1100" b="0" i="0" u="none" strike="noStrike" cap="none" dirty="0">
                <a:solidFill>
                  <a:srgbClr val="000000"/>
                </a:solidFill>
                <a:effectLst/>
                <a:latin typeface="Arial"/>
                <a:ea typeface="Arial"/>
                <a:cs typeface="Arial"/>
                <a:sym typeface="Arial"/>
              </a:rPr>
              <a:t> They are also used in industrial processes, such as food preservation, to prevent the rancidity of fats and color degradation.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780375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a:extLst>
            <a:ext uri="{FF2B5EF4-FFF2-40B4-BE49-F238E27FC236}">
              <a16:creationId xmlns:a16="http://schemas.microsoft.com/office/drawing/2014/main" id="{D9404B72-4D12-AF18-671E-4DE163AECA4C}"/>
            </a:ext>
          </a:extLst>
        </p:cNvPr>
        <p:cNvGrpSpPr/>
        <p:nvPr/>
      </p:nvGrpSpPr>
      <p:grpSpPr>
        <a:xfrm>
          <a:off x="0" y="0"/>
          <a:ext cx="0" cy="0"/>
          <a:chOff x="0" y="0"/>
          <a:chExt cx="0" cy="0"/>
        </a:xfrm>
      </p:grpSpPr>
      <p:sp>
        <p:nvSpPr>
          <p:cNvPr id="858" name="Google Shape;858;g54ff9c4cb4_3_5:notes">
            <a:extLst>
              <a:ext uri="{FF2B5EF4-FFF2-40B4-BE49-F238E27FC236}">
                <a16:creationId xmlns:a16="http://schemas.microsoft.com/office/drawing/2014/main" id="{5D5FBB1A-0386-F5BC-5A9D-B1FA55830E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859" name="Google Shape;859;g54ff9c4cb4_3_5:notes">
            <a:extLst>
              <a:ext uri="{FF2B5EF4-FFF2-40B4-BE49-F238E27FC236}">
                <a16:creationId xmlns:a16="http://schemas.microsoft.com/office/drawing/2014/main" id="{1D530B15-08F5-FA4B-3587-3A0127C6B1A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85186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a:extLst>
            <a:ext uri="{FF2B5EF4-FFF2-40B4-BE49-F238E27FC236}">
              <a16:creationId xmlns:a16="http://schemas.microsoft.com/office/drawing/2014/main" id="{48C33084-F3FD-8933-75B8-D166E6C75957}"/>
            </a:ext>
          </a:extLst>
        </p:cNvPr>
        <p:cNvGrpSpPr/>
        <p:nvPr/>
      </p:nvGrpSpPr>
      <p:grpSpPr>
        <a:xfrm>
          <a:off x="0" y="0"/>
          <a:ext cx="0" cy="0"/>
          <a:chOff x="0" y="0"/>
          <a:chExt cx="0" cy="0"/>
        </a:xfrm>
      </p:grpSpPr>
      <p:sp>
        <p:nvSpPr>
          <p:cNvPr id="858" name="Google Shape;858;g54ff9c4cb4_3_5:notes">
            <a:extLst>
              <a:ext uri="{FF2B5EF4-FFF2-40B4-BE49-F238E27FC236}">
                <a16:creationId xmlns:a16="http://schemas.microsoft.com/office/drawing/2014/main" id="{2BC51BC8-CD70-C475-CEF3-D00C390370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859" name="Google Shape;859;g54ff9c4cb4_3_5:notes">
            <a:extLst>
              <a:ext uri="{FF2B5EF4-FFF2-40B4-BE49-F238E27FC236}">
                <a16:creationId xmlns:a16="http://schemas.microsoft.com/office/drawing/2014/main" id="{54F2CF58-FC6C-88B1-3503-34051E80B02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6375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a:extLst>
            <a:ext uri="{FF2B5EF4-FFF2-40B4-BE49-F238E27FC236}">
              <a16:creationId xmlns:a16="http://schemas.microsoft.com/office/drawing/2014/main" id="{BAE9CD49-A037-1465-2FC9-6B1DAAC69851}"/>
            </a:ext>
          </a:extLst>
        </p:cNvPr>
        <p:cNvGrpSpPr/>
        <p:nvPr/>
      </p:nvGrpSpPr>
      <p:grpSpPr>
        <a:xfrm>
          <a:off x="0" y="0"/>
          <a:ext cx="0" cy="0"/>
          <a:chOff x="0" y="0"/>
          <a:chExt cx="0" cy="0"/>
        </a:xfrm>
      </p:grpSpPr>
      <p:sp>
        <p:nvSpPr>
          <p:cNvPr id="858" name="Google Shape;858;g54ff9c4cb4_3_5:notes">
            <a:extLst>
              <a:ext uri="{FF2B5EF4-FFF2-40B4-BE49-F238E27FC236}">
                <a16:creationId xmlns:a16="http://schemas.microsoft.com/office/drawing/2014/main" id="{8AD8C148-C7A2-F709-2900-8E48DFBEDF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859" name="Google Shape;859;g54ff9c4cb4_3_5:notes">
            <a:extLst>
              <a:ext uri="{FF2B5EF4-FFF2-40B4-BE49-F238E27FC236}">
                <a16:creationId xmlns:a16="http://schemas.microsoft.com/office/drawing/2014/main" id="{EE6BD19A-2975-9BD0-7F00-FEB622E9BD5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4394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718" name="Google Shape;718;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a:extLst>
            <a:ext uri="{FF2B5EF4-FFF2-40B4-BE49-F238E27FC236}">
              <a16:creationId xmlns:a16="http://schemas.microsoft.com/office/drawing/2014/main" id="{FE1ED9B2-939E-BD17-7CD7-85C5F49521B8}"/>
            </a:ext>
          </a:extLst>
        </p:cNvPr>
        <p:cNvGrpSpPr/>
        <p:nvPr/>
      </p:nvGrpSpPr>
      <p:grpSpPr>
        <a:xfrm>
          <a:off x="0" y="0"/>
          <a:ext cx="0" cy="0"/>
          <a:chOff x="0" y="0"/>
          <a:chExt cx="0" cy="0"/>
        </a:xfrm>
      </p:grpSpPr>
      <p:sp>
        <p:nvSpPr>
          <p:cNvPr id="858" name="Google Shape;858;g54ff9c4cb4_3_5:notes">
            <a:extLst>
              <a:ext uri="{FF2B5EF4-FFF2-40B4-BE49-F238E27FC236}">
                <a16:creationId xmlns:a16="http://schemas.microsoft.com/office/drawing/2014/main" id="{13866EFC-2BEE-8962-8FC6-EDCEEA3079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859" name="Google Shape;859;g54ff9c4cb4_3_5:notes">
            <a:extLst>
              <a:ext uri="{FF2B5EF4-FFF2-40B4-BE49-F238E27FC236}">
                <a16:creationId xmlns:a16="http://schemas.microsoft.com/office/drawing/2014/main" id="{85C91DC3-0EDB-4B5E-33CC-3C47C10652D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144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a:extLst>
            <a:ext uri="{FF2B5EF4-FFF2-40B4-BE49-F238E27FC236}">
              <a16:creationId xmlns:a16="http://schemas.microsoft.com/office/drawing/2014/main" id="{6F62084A-ACB8-F9A6-1F0E-BFD5590156A1}"/>
            </a:ext>
          </a:extLst>
        </p:cNvPr>
        <p:cNvGrpSpPr/>
        <p:nvPr/>
      </p:nvGrpSpPr>
      <p:grpSpPr>
        <a:xfrm>
          <a:off x="0" y="0"/>
          <a:ext cx="0" cy="0"/>
          <a:chOff x="0" y="0"/>
          <a:chExt cx="0" cy="0"/>
        </a:xfrm>
      </p:grpSpPr>
      <p:sp>
        <p:nvSpPr>
          <p:cNvPr id="858" name="Google Shape;858;g54ff9c4cb4_3_5:notes">
            <a:extLst>
              <a:ext uri="{FF2B5EF4-FFF2-40B4-BE49-F238E27FC236}">
                <a16:creationId xmlns:a16="http://schemas.microsoft.com/office/drawing/2014/main" id="{80007FC4-7936-2487-7846-D8EB0A2B62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859" name="Google Shape;859;g54ff9c4cb4_3_5:notes">
            <a:extLst>
              <a:ext uri="{FF2B5EF4-FFF2-40B4-BE49-F238E27FC236}">
                <a16:creationId xmlns:a16="http://schemas.microsoft.com/office/drawing/2014/main" id="{6016015B-2180-2727-744A-58EBC4FF0F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6848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a:extLst>
            <a:ext uri="{FF2B5EF4-FFF2-40B4-BE49-F238E27FC236}">
              <a16:creationId xmlns:a16="http://schemas.microsoft.com/office/drawing/2014/main" id="{1BD045FA-7F94-C5B0-1A2B-CF61FDF76F4E}"/>
            </a:ext>
          </a:extLst>
        </p:cNvPr>
        <p:cNvGrpSpPr/>
        <p:nvPr/>
      </p:nvGrpSpPr>
      <p:grpSpPr>
        <a:xfrm>
          <a:off x="0" y="0"/>
          <a:ext cx="0" cy="0"/>
          <a:chOff x="0" y="0"/>
          <a:chExt cx="0" cy="0"/>
        </a:xfrm>
      </p:grpSpPr>
      <p:sp>
        <p:nvSpPr>
          <p:cNvPr id="858" name="Google Shape;858;g54ff9c4cb4_3_5:notes">
            <a:extLst>
              <a:ext uri="{FF2B5EF4-FFF2-40B4-BE49-F238E27FC236}">
                <a16:creationId xmlns:a16="http://schemas.microsoft.com/office/drawing/2014/main" id="{B722F73C-F3D8-3DCF-192F-7034C15709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859" name="Google Shape;859;g54ff9c4cb4_3_5:notes">
            <a:extLst>
              <a:ext uri="{FF2B5EF4-FFF2-40B4-BE49-F238E27FC236}">
                <a16:creationId xmlns:a16="http://schemas.microsoft.com/office/drawing/2014/main" id="{DEEDF687-6B74-B308-4B31-B72C630E95E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9113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a:extLst>
            <a:ext uri="{FF2B5EF4-FFF2-40B4-BE49-F238E27FC236}">
              <a16:creationId xmlns:a16="http://schemas.microsoft.com/office/drawing/2014/main" id="{282437D7-3514-DE82-924F-E590035CD5F8}"/>
            </a:ext>
          </a:extLst>
        </p:cNvPr>
        <p:cNvGrpSpPr/>
        <p:nvPr/>
      </p:nvGrpSpPr>
      <p:grpSpPr>
        <a:xfrm>
          <a:off x="0" y="0"/>
          <a:ext cx="0" cy="0"/>
          <a:chOff x="0" y="0"/>
          <a:chExt cx="0" cy="0"/>
        </a:xfrm>
      </p:grpSpPr>
      <p:sp>
        <p:nvSpPr>
          <p:cNvPr id="858" name="Google Shape;858;g54ff9c4cb4_3_5:notes">
            <a:extLst>
              <a:ext uri="{FF2B5EF4-FFF2-40B4-BE49-F238E27FC236}">
                <a16:creationId xmlns:a16="http://schemas.microsoft.com/office/drawing/2014/main" id="{26BA95B7-9B13-659E-5386-469760B15D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859" name="Google Shape;859;g54ff9c4cb4_3_5:notes">
            <a:extLst>
              <a:ext uri="{FF2B5EF4-FFF2-40B4-BE49-F238E27FC236}">
                <a16:creationId xmlns:a16="http://schemas.microsoft.com/office/drawing/2014/main" id="{865474F7-FAFD-023C-B457-FC58D265FA8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95345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a:extLst>
            <a:ext uri="{FF2B5EF4-FFF2-40B4-BE49-F238E27FC236}">
              <a16:creationId xmlns:a16="http://schemas.microsoft.com/office/drawing/2014/main" id="{11DC190E-F40D-BD14-E154-95A1FB92DC0A}"/>
            </a:ext>
          </a:extLst>
        </p:cNvPr>
        <p:cNvGrpSpPr/>
        <p:nvPr/>
      </p:nvGrpSpPr>
      <p:grpSpPr>
        <a:xfrm>
          <a:off x="0" y="0"/>
          <a:ext cx="0" cy="0"/>
          <a:chOff x="0" y="0"/>
          <a:chExt cx="0" cy="0"/>
        </a:xfrm>
      </p:grpSpPr>
      <p:sp>
        <p:nvSpPr>
          <p:cNvPr id="858" name="Google Shape;858;g54ff9c4cb4_3_5:notes">
            <a:extLst>
              <a:ext uri="{FF2B5EF4-FFF2-40B4-BE49-F238E27FC236}">
                <a16:creationId xmlns:a16="http://schemas.microsoft.com/office/drawing/2014/main" id="{0C968000-D925-257E-0E68-C593A66757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859" name="Google Shape;859;g54ff9c4cb4_3_5:notes">
            <a:extLst>
              <a:ext uri="{FF2B5EF4-FFF2-40B4-BE49-F238E27FC236}">
                <a16:creationId xmlns:a16="http://schemas.microsoft.com/office/drawing/2014/main" id="{08707340-0F46-68A9-9EC4-01F71BCD6AE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4109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a:extLst>
            <a:ext uri="{FF2B5EF4-FFF2-40B4-BE49-F238E27FC236}">
              <a16:creationId xmlns:a16="http://schemas.microsoft.com/office/drawing/2014/main" id="{1A953789-C1FB-8A5F-E7E8-9CAD6AD52B42}"/>
            </a:ext>
          </a:extLst>
        </p:cNvPr>
        <p:cNvGrpSpPr/>
        <p:nvPr/>
      </p:nvGrpSpPr>
      <p:grpSpPr>
        <a:xfrm>
          <a:off x="0" y="0"/>
          <a:ext cx="0" cy="0"/>
          <a:chOff x="0" y="0"/>
          <a:chExt cx="0" cy="0"/>
        </a:xfrm>
      </p:grpSpPr>
      <p:sp>
        <p:nvSpPr>
          <p:cNvPr id="717" name="Google Shape;717;g54dda1946d_6_322:notes">
            <a:extLst>
              <a:ext uri="{FF2B5EF4-FFF2-40B4-BE49-F238E27FC236}">
                <a16:creationId xmlns:a16="http://schemas.microsoft.com/office/drawing/2014/main" id="{1CF6204E-7251-F9E2-FBF2-8C5DDDC0DD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718" name="Google Shape;718;g54dda1946d_6_322:notes">
            <a:extLst>
              <a:ext uri="{FF2B5EF4-FFF2-40B4-BE49-F238E27FC236}">
                <a16:creationId xmlns:a16="http://schemas.microsoft.com/office/drawing/2014/main" id="{6900CEBA-BCF6-985E-789C-8EFE4658C5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6319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710" name="Google Shape;71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859" name="Google Shape;859;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a:extLst>
            <a:ext uri="{FF2B5EF4-FFF2-40B4-BE49-F238E27FC236}">
              <a16:creationId xmlns:a16="http://schemas.microsoft.com/office/drawing/2014/main" id="{2F86AA0E-0C77-3FAB-8937-99B4101BCC54}"/>
            </a:ext>
          </a:extLst>
        </p:cNvPr>
        <p:cNvGrpSpPr/>
        <p:nvPr/>
      </p:nvGrpSpPr>
      <p:grpSpPr>
        <a:xfrm>
          <a:off x="0" y="0"/>
          <a:ext cx="0" cy="0"/>
          <a:chOff x="0" y="0"/>
          <a:chExt cx="0" cy="0"/>
        </a:xfrm>
      </p:grpSpPr>
      <p:sp>
        <p:nvSpPr>
          <p:cNvPr id="858" name="Google Shape;858;g54ff9c4cb4_3_5:notes">
            <a:extLst>
              <a:ext uri="{FF2B5EF4-FFF2-40B4-BE49-F238E27FC236}">
                <a16:creationId xmlns:a16="http://schemas.microsoft.com/office/drawing/2014/main" id="{D1D09663-D5D7-E4E0-F559-FC9644B760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859" name="Google Shape;859;g54ff9c4cb4_3_5:notes">
            <a:extLst>
              <a:ext uri="{FF2B5EF4-FFF2-40B4-BE49-F238E27FC236}">
                <a16:creationId xmlns:a16="http://schemas.microsoft.com/office/drawing/2014/main" id="{21981D19-E27E-39AB-82CD-1EBB056CFA3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5002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a:extLst>
            <a:ext uri="{FF2B5EF4-FFF2-40B4-BE49-F238E27FC236}">
              <a16:creationId xmlns:a16="http://schemas.microsoft.com/office/drawing/2014/main" id="{7296DD95-9646-79ED-6988-FE154D7C2D07}"/>
            </a:ext>
          </a:extLst>
        </p:cNvPr>
        <p:cNvGrpSpPr/>
        <p:nvPr/>
      </p:nvGrpSpPr>
      <p:grpSpPr>
        <a:xfrm>
          <a:off x="0" y="0"/>
          <a:ext cx="0" cy="0"/>
          <a:chOff x="0" y="0"/>
          <a:chExt cx="0" cy="0"/>
        </a:xfrm>
      </p:grpSpPr>
      <p:sp>
        <p:nvSpPr>
          <p:cNvPr id="858" name="Google Shape;858;g54ff9c4cb4_3_5:notes">
            <a:extLst>
              <a:ext uri="{FF2B5EF4-FFF2-40B4-BE49-F238E27FC236}">
                <a16:creationId xmlns:a16="http://schemas.microsoft.com/office/drawing/2014/main" id="{25DF2CCA-383B-86BE-6710-94ED4F562B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859" name="Google Shape;859;g54ff9c4cb4_3_5:notes">
            <a:extLst>
              <a:ext uri="{FF2B5EF4-FFF2-40B4-BE49-F238E27FC236}">
                <a16:creationId xmlns:a16="http://schemas.microsoft.com/office/drawing/2014/main" id="{244F4DA1-0725-8E2A-2B45-A12A4587B5D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3434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a:extLst>
            <a:ext uri="{FF2B5EF4-FFF2-40B4-BE49-F238E27FC236}">
              <a16:creationId xmlns:a16="http://schemas.microsoft.com/office/drawing/2014/main" id="{29BEDFAD-ECC8-91D1-FCC0-A3728E13BB37}"/>
            </a:ext>
          </a:extLst>
        </p:cNvPr>
        <p:cNvGrpSpPr/>
        <p:nvPr/>
      </p:nvGrpSpPr>
      <p:grpSpPr>
        <a:xfrm>
          <a:off x="0" y="0"/>
          <a:ext cx="0" cy="0"/>
          <a:chOff x="0" y="0"/>
          <a:chExt cx="0" cy="0"/>
        </a:xfrm>
      </p:grpSpPr>
      <p:sp>
        <p:nvSpPr>
          <p:cNvPr id="858" name="Google Shape;858;g54ff9c4cb4_3_5:notes">
            <a:extLst>
              <a:ext uri="{FF2B5EF4-FFF2-40B4-BE49-F238E27FC236}">
                <a16:creationId xmlns:a16="http://schemas.microsoft.com/office/drawing/2014/main" id="{B7C2D410-B80B-8FAC-28AC-1B83325013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859" name="Google Shape;859;g54ff9c4cb4_3_5:notes">
            <a:extLst>
              <a:ext uri="{FF2B5EF4-FFF2-40B4-BE49-F238E27FC236}">
                <a16:creationId xmlns:a16="http://schemas.microsoft.com/office/drawing/2014/main" id="{2E36D8F9-41D2-0358-15F0-2802C4B648A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048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4"/>
        <p:cNvGrpSpPr/>
        <p:nvPr/>
      </p:nvGrpSpPr>
      <p:grpSpPr>
        <a:xfrm>
          <a:off x="0" y="0"/>
          <a:ext cx="0" cy="0"/>
          <a:chOff x="0" y="0"/>
          <a:chExt cx="0" cy="0"/>
        </a:xfrm>
      </p:grpSpPr>
      <p:sp>
        <p:nvSpPr>
          <p:cNvPr id="95" name="Google Shape;95;p7"/>
          <p:cNvSpPr txBox="1">
            <a:spLocks noGrp="1"/>
          </p:cNvSpPr>
          <p:nvPr>
            <p:ph type="title"/>
          </p:nvPr>
        </p:nvSpPr>
        <p:spPr>
          <a:xfrm>
            <a:off x="720000" y="5395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6" name="Google Shape;96;p7"/>
          <p:cNvSpPr txBox="1">
            <a:spLocks noGrp="1"/>
          </p:cNvSpPr>
          <p:nvPr>
            <p:ph type="subTitle" idx="1"/>
          </p:nvPr>
        </p:nvSpPr>
        <p:spPr>
          <a:xfrm>
            <a:off x="720000" y="1700300"/>
            <a:ext cx="4294800" cy="2298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600"/>
              <a:buFont typeface="Albert Sans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97" name="Google Shape;97;p7"/>
          <p:cNvGrpSpPr/>
          <p:nvPr/>
        </p:nvGrpSpPr>
        <p:grpSpPr>
          <a:xfrm flipH="1">
            <a:off x="-430889" y="-387790"/>
            <a:ext cx="9803778" cy="5731850"/>
            <a:chOff x="-372485" y="-387790"/>
            <a:chExt cx="9803778" cy="5731850"/>
          </a:xfrm>
        </p:grpSpPr>
        <p:grpSp>
          <p:nvGrpSpPr>
            <p:cNvPr id="98" name="Google Shape;98;p7"/>
            <p:cNvGrpSpPr/>
            <p:nvPr/>
          </p:nvGrpSpPr>
          <p:grpSpPr>
            <a:xfrm>
              <a:off x="-248197" y="1518519"/>
              <a:ext cx="9679490" cy="3825525"/>
              <a:chOff x="-248197" y="1518519"/>
              <a:chExt cx="9679490" cy="3825525"/>
            </a:xfrm>
          </p:grpSpPr>
          <p:sp>
            <p:nvSpPr>
              <p:cNvPr id="99" name="Google Shape;99;p7"/>
              <p:cNvSpPr/>
              <p:nvPr/>
            </p:nvSpPr>
            <p:spPr>
              <a:xfrm>
                <a:off x="-248197" y="4803664"/>
                <a:ext cx="623992" cy="540380"/>
              </a:xfrm>
              <a:custGeom>
                <a:avLst/>
                <a:gdLst/>
                <a:ahLst/>
                <a:cxnLst/>
                <a:rect l="l" t="t" r="r" b="b"/>
                <a:pathLst>
                  <a:path w="9351" h="8098" extrusionOk="0">
                    <a:moveTo>
                      <a:pt x="2338" y="1"/>
                    </a:moveTo>
                    <a:lnTo>
                      <a:pt x="1" y="4049"/>
                    </a:lnTo>
                    <a:lnTo>
                      <a:pt x="2338" y="8098"/>
                    </a:lnTo>
                    <a:lnTo>
                      <a:pt x="7013" y="8098"/>
                    </a:lnTo>
                    <a:lnTo>
                      <a:pt x="9350" y="4049"/>
                    </a:lnTo>
                    <a:lnTo>
                      <a:pt x="70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rot="-1799997">
                <a:off x="8714100" y="1638310"/>
                <a:ext cx="623927" cy="540247"/>
              </a:xfrm>
              <a:custGeom>
                <a:avLst/>
                <a:gdLst/>
                <a:ahLst/>
                <a:cxnLst/>
                <a:rect l="l" t="t" r="r" b="b"/>
                <a:pathLst>
                  <a:path w="9350" h="8096" extrusionOk="0">
                    <a:moveTo>
                      <a:pt x="2338" y="1"/>
                    </a:moveTo>
                    <a:lnTo>
                      <a:pt x="1" y="4049"/>
                    </a:lnTo>
                    <a:lnTo>
                      <a:pt x="2338" y="8096"/>
                    </a:lnTo>
                    <a:lnTo>
                      <a:pt x="7012" y="8096"/>
                    </a:lnTo>
                    <a:lnTo>
                      <a:pt x="9349" y="4049"/>
                    </a:lnTo>
                    <a:lnTo>
                      <a:pt x="70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7"/>
            <p:cNvGrpSpPr/>
            <p:nvPr/>
          </p:nvGrpSpPr>
          <p:grpSpPr>
            <a:xfrm>
              <a:off x="-372485" y="-387790"/>
              <a:ext cx="9745373" cy="5731850"/>
              <a:chOff x="-372485" y="-387790"/>
              <a:chExt cx="9745373" cy="5731850"/>
            </a:xfrm>
          </p:grpSpPr>
          <p:grpSp>
            <p:nvGrpSpPr>
              <p:cNvPr id="102" name="Google Shape;102;p7"/>
              <p:cNvGrpSpPr/>
              <p:nvPr/>
            </p:nvGrpSpPr>
            <p:grpSpPr>
              <a:xfrm>
                <a:off x="8679238" y="3435348"/>
                <a:ext cx="693651" cy="1908712"/>
                <a:chOff x="8679238" y="3435348"/>
                <a:chExt cx="693651" cy="1908712"/>
              </a:xfrm>
            </p:grpSpPr>
            <p:sp>
              <p:nvSpPr>
                <p:cNvPr id="103" name="Google Shape;103;p7"/>
                <p:cNvSpPr/>
                <p:nvPr/>
              </p:nvSpPr>
              <p:spPr>
                <a:xfrm flipH="1">
                  <a:off x="8679238" y="3435348"/>
                  <a:ext cx="693651" cy="600771"/>
                </a:xfrm>
                <a:custGeom>
                  <a:avLst/>
                  <a:gdLst/>
                  <a:ahLst/>
                  <a:cxnLst/>
                  <a:rect l="l" t="t" r="r" b="b"/>
                  <a:pathLst>
                    <a:path w="15185" h="13151" extrusionOk="0">
                      <a:moveTo>
                        <a:pt x="3796" y="1"/>
                      </a:moveTo>
                      <a:lnTo>
                        <a:pt x="0" y="6576"/>
                      </a:lnTo>
                      <a:lnTo>
                        <a:pt x="3796" y="13151"/>
                      </a:lnTo>
                      <a:lnTo>
                        <a:pt x="11388" y="13151"/>
                      </a:lnTo>
                      <a:lnTo>
                        <a:pt x="15185" y="6576"/>
                      </a:lnTo>
                      <a:lnTo>
                        <a:pt x="11388" y="1"/>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flipH="1">
                  <a:off x="8679238" y="4743289"/>
                  <a:ext cx="693651" cy="600771"/>
                </a:xfrm>
                <a:custGeom>
                  <a:avLst/>
                  <a:gdLst/>
                  <a:ahLst/>
                  <a:cxnLst/>
                  <a:rect l="l" t="t" r="r" b="b"/>
                  <a:pathLst>
                    <a:path w="15185" h="13151" extrusionOk="0">
                      <a:moveTo>
                        <a:pt x="3796" y="0"/>
                      </a:moveTo>
                      <a:lnTo>
                        <a:pt x="0" y="6574"/>
                      </a:lnTo>
                      <a:lnTo>
                        <a:pt x="3796" y="13150"/>
                      </a:lnTo>
                      <a:lnTo>
                        <a:pt x="11388" y="13150"/>
                      </a:lnTo>
                      <a:lnTo>
                        <a:pt x="15185" y="6574"/>
                      </a:lnTo>
                      <a:lnTo>
                        <a:pt x="113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flipH="1">
                  <a:off x="8679238" y="4089296"/>
                  <a:ext cx="693651" cy="600816"/>
                </a:xfrm>
                <a:custGeom>
                  <a:avLst/>
                  <a:gdLst/>
                  <a:ahLst/>
                  <a:cxnLst/>
                  <a:rect l="l" t="t" r="r" b="b"/>
                  <a:pathLst>
                    <a:path w="15185" h="13152" extrusionOk="0">
                      <a:moveTo>
                        <a:pt x="3796" y="1"/>
                      </a:moveTo>
                      <a:lnTo>
                        <a:pt x="0" y="6576"/>
                      </a:lnTo>
                      <a:lnTo>
                        <a:pt x="3796" y="13151"/>
                      </a:lnTo>
                      <a:lnTo>
                        <a:pt x="11388" y="13151"/>
                      </a:lnTo>
                      <a:lnTo>
                        <a:pt x="15185" y="6576"/>
                      </a:lnTo>
                      <a:lnTo>
                        <a:pt x="11388" y="1"/>
                      </a:lnTo>
                      <a:close/>
                    </a:path>
                  </a:pathLst>
                </a:custGeom>
                <a:solidFill>
                  <a:schemeClr val="accent3">
                    <a:alpha val="588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7"/>
              <p:cNvGrpSpPr/>
              <p:nvPr/>
            </p:nvGrpSpPr>
            <p:grpSpPr>
              <a:xfrm>
                <a:off x="-372485" y="-387790"/>
                <a:ext cx="1690139" cy="860151"/>
                <a:chOff x="-115310" y="4491735"/>
                <a:chExt cx="1690139" cy="860151"/>
              </a:xfrm>
            </p:grpSpPr>
            <p:sp>
              <p:nvSpPr>
                <p:cNvPr id="107" name="Google Shape;107;p7"/>
                <p:cNvSpPr/>
                <p:nvPr/>
              </p:nvSpPr>
              <p:spPr>
                <a:xfrm>
                  <a:off x="931715" y="4789370"/>
                  <a:ext cx="643114" cy="557043"/>
                </a:xfrm>
                <a:custGeom>
                  <a:avLst/>
                  <a:gdLst/>
                  <a:ahLst/>
                  <a:cxnLst/>
                  <a:rect l="l" t="t" r="r" b="b"/>
                  <a:pathLst>
                    <a:path w="15183" h="13151" extrusionOk="0">
                      <a:moveTo>
                        <a:pt x="3796" y="0"/>
                      </a:moveTo>
                      <a:lnTo>
                        <a:pt x="0" y="6575"/>
                      </a:lnTo>
                      <a:lnTo>
                        <a:pt x="3796" y="13150"/>
                      </a:lnTo>
                      <a:lnTo>
                        <a:pt x="11387" y="13150"/>
                      </a:lnTo>
                      <a:lnTo>
                        <a:pt x="15183" y="6575"/>
                      </a:lnTo>
                      <a:lnTo>
                        <a:pt x="11387" y="0"/>
                      </a:lnTo>
                      <a:close/>
                    </a:path>
                  </a:pathLst>
                </a:custGeom>
                <a:solidFill>
                  <a:schemeClr val="accent5">
                    <a:alpha val="544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115310" y="4794927"/>
                  <a:ext cx="643114" cy="556959"/>
                </a:xfrm>
                <a:custGeom>
                  <a:avLst/>
                  <a:gdLst/>
                  <a:ahLst/>
                  <a:cxnLst/>
                  <a:rect l="l" t="t" r="r" b="b"/>
                  <a:pathLst>
                    <a:path w="15183" h="13149" extrusionOk="0">
                      <a:moveTo>
                        <a:pt x="3796" y="1"/>
                      </a:moveTo>
                      <a:lnTo>
                        <a:pt x="0" y="6576"/>
                      </a:lnTo>
                      <a:lnTo>
                        <a:pt x="3796" y="13149"/>
                      </a:lnTo>
                      <a:lnTo>
                        <a:pt x="11387" y="13149"/>
                      </a:lnTo>
                      <a:lnTo>
                        <a:pt x="15183" y="6576"/>
                      </a:lnTo>
                      <a:lnTo>
                        <a:pt x="113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410904" y="4491735"/>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5"/>
        <p:cNvGrpSpPr/>
        <p:nvPr/>
      </p:nvGrpSpPr>
      <p:grpSpPr>
        <a:xfrm>
          <a:off x="0" y="0"/>
          <a:ext cx="0" cy="0"/>
          <a:chOff x="0" y="0"/>
          <a:chExt cx="0" cy="0"/>
        </a:xfrm>
      </p:grpSpPr>
      <p:sp>
        <p:nvSpPr>
          <p:cNvPr id="126" name="Google Shape;126;p9"/>
          <p:cNvSpPr txBox="1">
            <a:spLocks noGrp="1"/>
          </p:cNvSpPr>
          <p:nvPr>
            <p:ph type="title"/>
          </p:nvPr>
        </p:nvSpPr>
        <p:spPr>
          <a:xfrm>
            <a:off x="713225" y="1655500"/>
            <a:ext cx="4782600" cy="1161300"/>
          </a:xfrm>
          <a:prstGeom prst="rect">
            <a:avLst/>
          </a:prstGeom>
        </p:spPr>
        <p:txBody>
          <a:bodyPr spcFirstLastPara="1" wrap="square" lIns="91425" tIns="91425" rIns="91425" bIns="91425" anchor="b" anchorCtr="0">
            <a:noAutofit/>
          </a:bodyPr>
          <a:lstStyle>
            <a:lvl1pPr lvl="0" rtl="0">
              <a:spcBef>
                <a:spcPts val="0"/>
              </a:spcBef>
              <a:spcAft>
                <a:spcPts val="0"/>
              </a:spcAft>
              <a:buSzPts val="3300"/>
              <a:buNone/>
              <a:defRPr sz="6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27" name="Google Shape;127;p9"/>
          <p:cNvSpPr txBox="1">
            <a:spLocks noGrp="1"/>
          </p:cNvSpPr>
          <p:nvPr>
            <p:ph type="subTitle" idx="1"/>
          </p:nvPr>
        </p:nvSpPr>
        <p:spPr>
          <a:xfrm>
            <a:off x="713225" y="2816925"/>
            <a:ext cx="4782600" cy="671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8" name="Google Shape;128;p9"/>
          <p:cNvGrpSpPr/>
          <p:nvPr/>
        </p:nvGrpSpPr>
        <p:grpSpPr>
          <a:xfrm flipH="1">
            <a:off x="2" y="-205430"/>
            <a:ext cx="9350140" cy="5509154"/>
            <a:chOff x="-449423" y="-205430"/>
            <a:chExt cx="9350140" cy="5509154"/>
          </a:xfrm>
        </p:grpSpPr>
        <p:grpSp>
          <p:nvGrpSpPr>
            <p:cNvPr id="129" name="Google Shape;129;p9"/>
            <p:cNvGrpSpPr/>
            <p:nvPr/>
          </p:nvGrpSpPr>
          <p:grpSpPr>
            <a:xfrm rot="10800000">
              <a:off x="-449423" y="-205430"/>
              <a:ext cx="1169438" cy="1769623"/>
              <a:chOff x="-237723" y="-361624"/>
              <a:chExt cx="1169438" cy="1769623"/>
            </a:xfrm>
          </p:grpSpPr>
          <p:sp>
            <p:nvSpPr>
              <p:cNvPr id="130" name="Google Shape;130;p9"/>
              <p:cNvSpPr/>
              <p:nvPr/>
            </p:nvSpPr>
            <p:spPr>
              <a:xfrm>
                <a:off x="288516" y="547875"/>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a:off x="-237697" y="-361624"/>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237697" y="244765"/>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a:off x="288516" y="-58430"/>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a:off x="-237723" y="851040"/>
                <a:ext cx="643156" cy="556959"/>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9"/>
            <p:cNvGrpSpPr/>
            <p:nvPr/>
          </p:nvGrpSpPr>
          <p:grpSpPr>
            <a:xfrm rot="10800000">
              <a:off x="8114728" y="-5"/>
              <a:ext cx="785989" cy="1163348"/>
              <a:chOff x="9010300" y="1915651"/>
              <a:chExt cx="785989" cy="1163348"/>
            </a:xfrm>
          </p:grpSpPr>
          <p:sp>
            <p:nvSpPr>
              <p:cNvPr id="136" name="Google Shape;136;p9"/>
              <p:cNvSpPr/>
              <p:nvPr/>
            </p:nvSpPr>
            <p:spPr>
              <a:xfrm flipH="1">
                <a:off x="9010300" y="1915651"/>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p:nvPr/>
            </p:nvSpPr>
            <p:spPr>
              <a:xfrm flipH="1">
                <a:off x="9153175" y="2522040"/>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9"/>
            <p:cNvSpPr/>
            <p:nvPr/>
          </p:nvSpPr>
          <p:spPr>
            <a:xfrm rot="10800000" flipH="1">
              <a:off x="-273461" y="4456795"/>
              <a:ext cx="643156" cy="556959"/>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chemeClr val="accent3">
                <a:alpha val="588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9"/>
            <p:cNvGrpSpPr/>
            <p:nvPr/>
          </p:nvGrpSpPr>
          <p:grpSpPr>
            <a:xfrm>
              <a:off x="6050641" y="4660525"/>
              <a:ext cx="2380123" cy="643199"/>
              <a:chOff x="6050641" y="4660525"/>
              <a:chExt cx="2380123" cy="643199"/>
            </a:xfrm>
          </p:grpSpPr>
          <p:sp>
            <p:nvSpPr>
              <p:cNvPr id="140" name="Google Shape;140;p9"/>
              <p:cNvSpPr/>
              <p:nvPr/>
            </p:nvSpPr>
            <p:spPr>
              <a:xfrm rot="-5400000">
                <a:off x="6613869" y="4703603"/>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rot="-5400000">
                <a:off x="6007543" y="4703624"/>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3">
                  <a:alpha val="588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p:nvPr/>
            </p:nvSpPr>
            <p:spPr>
              <a:xfrm rot="-5400000">
                <a:off x="7830644" y="4703603"/>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rot="-5400000">
                <a:off x="7224318" y="4703624"/>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01"/>
        <p:cNvGrpSpPr/>
        <p:nvPr/>
      </p:nvGrpSpPr>
      <p:grpSpPr>
        <a:xfrm>
          <a:off x="0" y="0"/>
          <a:ext cx="0" cy="0"/>
          <a:chOff x="0" y="0"/>
          <a:chExt cx="0" cy="0"/>
        </a:xfrm>
      </p:grpSpPr>
      <p:sp>
        <p:nvSpPr>
          <p:cNvPr id="202" name="Google Shape;202;p14"/>
          <p:cNvSpPr txBox="1">
            <a:spLocks noGrp="1"/>
          </p:cNvSpPr>
          <p:nvPr>
            <p:ph type="title"/>
          </p:nvPr>
        </p:nvSpPr>
        <p:spPr>
          <a:xfrm>
            <a:off x="713245" y="3768400"/>
            <a:ext cx="43827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03" name="Google Shape;203;p14"/>
          <p:cNvSpPr txBox="1">
            <a:spLocks noGrp="1"/>
          </p:cNvSpPr>
          <p:nvPr>
            <p:ph type="subTitle" idx="1"/>
          </p:nvPr>
        </p:nvSpPr>
        <p:spPr>
          <a:xfrm>
            <a:off x="713225" y="799100"/>
            <a:ext cx="4382700" cy="2969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204" name="Google Shape;204;p14"/>
          <p:cNvGrpSpPr/>
          <p:nvPr/>
        </p:nvGrpSpPr>
        <p:grpSpPr>
          <a:xfrm rot="10800000" flipH="1">
            <a:off x="-2977125" y="-3917974"/>
            <a:ext cx="13001636" cy="10059518"/>
            <a:chOff x="-3646125" y="-1267056"/>
            <a:chExt cx="13001636" cy="10059518"/>
          </a:xfrm>
        </p:grpSpPr>
        <p:grpSp>
          <p:nvGrpSpPr>
            <p:cNvPr id="205" name="Google Shape;205;p14"/>
            <p:cNvGrpSpPr/>
            <p:nvPr/>
          </p:nvGrpSpPr>
          <p:grpSpPr>
            <a:xfrm rot="665584">
              <a:off x="-2989623" y="-216947"/>
              <a:ext cx="11688632" cy="7959301"/>
              <a:chOff x="-548445" y="-1364282"/>
              <a:chExt cx="11688823" cy="7959430"/>
            </a:xfrm>
          </p:grpSpPr>
          <p:grpSp>
            <p:nvGrpSpPr>
              <p:cNvPr id="206" name="Google Shape;206;p14"/>
              <p:cNvGrpSpPr/>
              <p:nvPr/>
            </p:nvGrpSpPr>
            <p:grpSpPr>
              <a:xfrm rot="1128166">
                <a:off x="-24805" y="146841"/>
                <a:ext cx="10194255" cy="4937184"/>
                <a:chOff x="-3225946" y="-3757598"/>
                <a:chExt cx="10194617" cy="4937360"/>
              </a:xfrm>
            </p:grpSpPr>
            <p:sp>
              <p:nvSpPr>
                <p:cNvPr id="207" name="Google Shape;207;p14"/>
                <p:cNvSpPr/>
                <p:nvPr/>
              </p:nvSpPr>
              <p:spPr>
                <a:xfrm>
                  <a:off x="6325473" y="-3256850"/>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a:off x="-3225946" y="-3463938"/>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a:off x="-516942" y="622803"/>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9271" y="319608"/>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5">
                    <a:alpha val="544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2675909" y="-3757598"/>
                  <a:ext cx="643156" cy="556959"/>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 name="Google Shape;212;p14"/>
              <p:cNvSpPr/>
              <p:nvPr/>
            </p:nvSpPr>
            <p:spPr>
              <a:xfrm rot="1128234">
                <a:off x="10424606" y="2169713"/>
                <a:ext cx="643170" cy="556977"/>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rot="1128234">
                <a:off x="9222456" y="2389813"/>
                <a:ext cx="643170" cy="556977"/>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14"/>
            <p:cNvSpPr/>
            <p:nvPr/>
          </p:nvSpPr>
          <p:spPr>
            <a:xfrm rot="1800095" flipH="1">
              <a:off x="-595564" y="-27896"/>
              <a:ext cx="643164" cy="556965"/>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14"/>
            <p:cNvGrpSpPr/>
            <p:nvPr/>
          </p:nvGrpSpPr>
          <p:grpSpPr>
            <a:xfrm>
              <a:off x="7419505" y="-706317"/>
              <a:ext cx="1141915" cy="1311307"/>
              <a:chOff x="7419505" y="-706317"/>
              <a:chExt cx="1141915" cy="1311307"/>
            </a:xfrm>
          </p:grpSpPr>
          <p:sp>
            <p:nvSpPr>
              <p:cNvPr id="216" name="Google Shape;216;p14"/>
              <p:cNvSpPr/>
              <p:nvPr/>
            </p:nvSpPr>
            <p:spPr>
              <a:xfrm rot="-1793653" flipH="1">
                <a:off x="7515543" y="-583120"/>
                <a:ext cx="643084" cy="557060"/>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rot="-1793653" flipH="1">
                <a:off x="7822292" y="-75159"/>
                <a:ext cx="643126" cy="556933"/>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69"/>
        <p:cNvGrpSpPr/>
        <p:nvPr/>
      </p:nvGrpSpPr>
      <p:grpSpPr>
        <a:xfrm>
          <a:off x="0" y="0"/>
          <a:ext cx="0" cy="0"/>
          <a:chOff x="0" y="0"/>
          <a:chExt cx="0" cy="0"/>
        </a:xfrm>
      </p:grpSpPr>
      <p:sp>
        <p:nvSpPr>
          <p:cNvPr id="270" name="Google Shape;270;p18"/>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1" name="Google Shape;271;p18"/>
          <p:cNvSpPr txBox="1">
            <a:spLocks noGrp="1"/>
          </p:cNvSpPr>
          <p:nvPr>
            <p:ph type="subTitle" idx="1"/>
          </p:nvPr>
        </p:nvSpPr>
        <p:spPr>
          <a:xfrm>
            <a:off x="4832628" y="2912100"/>
            <a:ext cx="2813700" cy="111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2" name="Google Shape;272;p18"/>
          <p:cNvSpPr txBox="1">
            <a:spLocks noGrp="1"/>
          </p:cNvSpPr>
          <p:nvPr>
            <p:ph type="subTitle" idx="2"/>
          </p:nvPr>
        </p:nvSpPr>
        <p:spPr>
          <a:xfrm>
            <a:off x="1497650" y="2912100"/>
            <a:ext cx="2813700" cy="111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3" name="Google Shape;273;p18"/>
          <p:cNvSpPr txBox="1">
            <a:spLocks noGrp="1"/>
          </p:cNvSpPr>
          <p:nvPr>
            <p:ph type="subTitle" idx="3"/>
          </p:nvPr>
        </p:nvSpPr>
        <p:spPr>
          <a:xfrm>
            <a:off x="1497650" y="2503800"/>
            <a:ext cx="2813700" cy="48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algn="ctr"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algn="ctr"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algn="ctr"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algn="ctr"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algn="ctr"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algn="ctr"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algn="ctr"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algn="ctr"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sp>
        <p:nvSpPr>
          <p:cNvPr id="274" name="Google Shape;274;p18"/>
          <p:cNvSpPr txBox="1">
            <a:spLocks noGrp="1"/>
          </p:cNvSpPr>
          <p:nvPr>
            <p:ph type="subTitle" idx="4"/>
          </p:nvPr>
        </p:nvSpPr>
        <p:spPr>
          <a:xfrm>
            <a:off x="4832635" y="2503800"/>
            <a:ext cx="2813700" cy="48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algn="ctr"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algn="ctr"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algn="ctr"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algn="ctr"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algn="ctr"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algn="ctr"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algn="ctr"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algn="ctr"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grpSp>
        <p:nvGrpSpPr>
          <p:cNvPr id="275" name="Google Shape;275;p18"/>
          <p:cNvGrpSpPr/>
          <p:nvPr/>
        </p:nvGrpSpPr>
        <p:grpSpPr>
          <a:xfrm>
            <a:off x="-413802" y="-435027"/>
            <a:ext cx="9786690" cy="5779087"/>
            <a:chOff x="-413802" y="-435027"/>
            <a:chExt cx="9786690" cy="5779087"/>
          </a:xfrm>
        </p:grpSpPr>
        <p:grpSp>
          <p:nvGrpSpPr>
            <p:cNvPr id="276" name="Google Shape;276;p18"/>
            <p:cNvGrpSpPr/>
            <p:nvPr/>
          </p:nvGrpSpPr>
          <p:grpSpPr>
            <a:xfrm>
              <a:off x="-413802" y="-435027"/>
              <a:ext cx="9623303" cy="1790477"/>
              <a:chOff x="-413802" y="-435027"/>
              <a:chExt cx="9623303" cy="1790477"/>
            </a:xfrm>
          </p:grpSpPr>
          <p:sp>
            <p:nvSpPr>
              <p:cNvPr id="277" name="Google Shape;277;p18"/>
              <p:cNvSpPr/>
              <p:nvPr/>
            </p:nvSpPr>
            <p:spPr>
              <a:xfrm>
                <a:off x="-413802" y="-183469"/>
                <a:ext cx="650753" cy="563586"/>
              </a:xfrm>
              <a:custGeom>
                <a:avLst/>
                <a:gdLst/>
                <a:ahLst/>
                <a:cxnLst/>
                <a:rect l="l" t="t" r="r" b="b"/>
                <a:pathLst>
                  <a:path w="15185" h="13151" extrusionOk="0">
                    <a:moveTo>
                      <a:pt x="3796" y="1"/>
                    </a:moveTo>
                    <a:lnTo>
                      <a:pt x="0" y="6576"/>
                    </a:lnTo>
                    <a:lnTo>
                      <a:pt x="3796" y="13151"/>
                    </a:lnTo>
                    <a:lnTo>
                      <a:pt x="11388" y="13151"/>
                    </a:lnTo>
                    <a:lnTo>
                      <a:pt x="15185" y="6576"/>
                    </a:lnTo>
                    <a:lnTo>
                      <a:pt x="11388" y="1"/>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18"/>
              <p:cNvGrpSpPr/>
              <p:nvPr/>
            </p:nvGrpSpPr>
            <p:grpSpPr>
              <a:xfrm>
                <a:off x="8006298" y="-435027"/>
                <a:ext cx="1203203" cy="1790477"/>
                <a:chOff x="8006298" y="-435027"/>
                <a:chExt cx="1203203" cy="1790477"/>
              </a:xfrm>
            </p:grpSpPr>
            <p:sp>
              <p:nvSpPr>
                <p:cNvPr id="279" name="Google Shape;279;p18"/>
                <p:cNvSpPr/>
                <p:nvPr/>
              </p:nvSpPr>
              <p:spPr>
                <a:xfrm>
                  <a:off x="8558748" y="178483"/>
                  <a:ext cx="650753" cy="563586"/>
                </a:xfrm>
                <a:custGeom>
                  <a:avLst/>
                  <a:gdLst/>
                  <a:ahLst/>
                  <a:cxnLst/>
                  <a:rect l="l" t="t" r="r" b="b"/>
                  <a:pathLst>
                    <a:path w="15185" h="13151" extrusionOk="0">
                      <a:moveTo>
                        <a:pt x="3796" y="0"/>
                      </a:moveTo>
                      <a:lnTo>
                        <a:pt x="0" y="6574"/>
                      </a:lnTo>
                      <a:lnTo>
                        <a:pt x="3796" y="13150"/>
                      </a:lnTo>
                      <a:lnTo>
                        <a:pt x="11388" y="13150"/>
                      </a:lnTo>
                      <a:lnTo>
                        <a:pt x="15185" y="6574"/>
                      </a:lnTo>
                      <a:lnTo>
                        <a:pt x="113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8"/>
                <p:cNvSpPr/>
                <p:nvPr/>
              </p:nvSpPr>
              <p:spPr>
                <a:xfrm>
                  <a:off x="8558748" y="-435027"/>
                  <a:ext cx="650753" cy="563629"/>
                </a:xfrm>
                <a:custGeom>
                  <a:avLst/>
                  <a:gdLst/>
                  <a:ahLst/>
                  <a:cxnLst/>
                  <a:rect l="l" t="t" r="r" b="b"/>
                  <a:pathLst>
                    <a:path w="15185" h="13152" extrusionOk="0">
                      <a:moveTo>
                        <a:pt x="3796" y="1"/>
                      </a:moveTo>
                      <a:lnTo>
                        <a:pt x="0" y="6576"/>
                      </a:lnTo>
                      <a:lnTo>
                        <a:pt x="3796" y="13151"/>
                      </a:lnTo>
                      <a:lnTo>
                        <a:pt x="11388" y="13151"/>
                      </a:lnTo>
                      <a:lnTo>
                        <a:pt x="15185" y="6576"/>
                      </a:lnTo>
                      <a:lnTo>
                        <a:pt x="11388" y="1"/>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8"/>
                <p:cNvSpPr/>
                <p:nvPr/>
              </p:nvSpPr>
              <p:spPr>
                <a:xfrm>
                  <a:off x="8558748" y="791950"/>
                  <a:ext cx="650753" cy="563500"/>
                </a:xfrm>
                <a:custGeom>
                  <a:avLst/>
                  <a:gdLst/>
                  <a:ahLst/>
                  <a:cxnLst/>
                  <a:rect l="l" t="t" r="r" b="b"/>
                  <a:pathLst>
                    <a:path w="15185" h="13149" extrusionOk="0">
                      <a:moveTo>
                        <a:pt x="3796" y="0"/>
                      </a:moveTo>
                      <a:lnTo>
                        <a:pt x="0" y="6573"/>
                      </a:lnTo>
                      <a:lnTo>
                        <a:pt x="3796" y="13148"/>
                      </a:lnTo>
                      <a:lnTo>
                        <a:pt x="11388" y="13148"/>
                      </a:lnTo>
                      <a:lnTo>
                        <a:pt x="15185" y="6573"/>
                      </a:lnTo>
                      <a:lnTo>
                        <a:pt x="11388" y="0"/>
                      </a:lnTo>
                      <a:close/>
                    </a:path>
                  </a:pathLst>
                </a:custGeom>
                <a:solidFill>
                  <a:schemeClr val="accent3">
                    <a:alpha val="588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8"/>
                <p:cNvSpPr/>
                <p:nvPr/>
              </p:nvSpPr>
              <p:spPr>
                <a:xfrm>
                  <a:off x="8006298" y="-97742"/>
                  <a:ext cx="650753" cy="563586"/>
                </a:xfrm>
                <a:custGeom>
                  <a:avLst/>
                  <a:gdLst/>
                  <a:ahLst/>
                  <a:cxnLst/>
                  <a:rect l="l" t="t" r="r" b="b"/>
                  <a:pathLst>
                    <a:path w="15185" h="13151" extrusionOk="0">
                      <a:moveTo>
                        <a:pt x="3796" y="0"/>
                      </a:moveTo>
                      <a:lnTo>
                        <a:pt x="0" y="6574"/>
                      </a:lnTo>
                      <a:lnTo>
                        <a:pt x="3796" y="13150"/>
                      </a:lnTo>
                      <a:lnTo>
                        <a:pt x="11388" y="13150"/>
                      </a:lnTo>
                      <a:lnTo>
                        <a:pt x="15185" y="6574"/>
                      </a:lnTo>
                      <a:lnTo>
                        <a:pt x="11388" y="0"/>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3" name="Google Shape;283;p18"/>
            <p:cNvGrpSpPr/>
            <p:nvPr/>
          </p:nvGrpSpPr>
          <p:grpSpPr>
            <a:xfrm>
              <a:off x="8679238" y="3435348"/>
              <a:ext cx="693651" cy="1908712"/>
              <a:chOff x="8679238" y="3435348"/>
              <a:chExt cx="693651" cy="1908712"/>
            </a:xfrm>
          </p:grpSpPr>
          <p:sp>
            <p:nvSpPr>
              <p:cNvPr id="284" name="Google Shape;284;p18"/>
              <p:cNvSpPr/>
              <p:nvPr/>
            </p:nvSpPr>
            <p:spPr>
              <a:xfrm flipH="1">
                <a:off x="8679238" y="3435348"/>
                <a:ext cx="693651" cy="600771"/>
              </a:xfrm>
              <a:custGeom>
                <a:avLst/>
                <a:gdLst/>
                <a:ahLst/>
                <a:cxnLst/>
                <a:rect l="l" t="t" r="r" b="b"/>
                <a:pathLst>
                  <a:path w="15185" h="13151" extrusionOk="0">
                    <a:moveTo>
                      <a:pt x="3796" y="1"/>
                    </a:moveTo>
                    <a:lnTo>
                      <a:pt x="0" y="6576"/>
                    </a:lnTo>
                    <a:lnTo>
                      <a:pt x="3796" y="13151"/>
                    </a:lnTo>
                    <a:lnTo>
                      <a:pt x="11388" y="13151"/>
                    </a:lnTo>
                    <a:lnTo>
                      <a:pt x="15185" y="6576"/>
                    </a:lnTo>
                    <a:lnTo>
                      <a:pt x="11388" y="1"/>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8"/>
              <p:cNvSpPr/>
              <p:nvPr/>
            </p:nvSpPr>
            <p:spPr>
              <a:xfrm flipH="1">
                <a:off x="8679238" y="4743289"/>
                <a:ext cx="693651" cy="600771"/>
              </a:xfrm>
              <a:custGeom>
                <a:avLst/>
                <a:gdLst/>
                <a:ahLst/>
                <a:cxnLst/>
                <a:rect l="l" t="t" r="r" b="b"/>
                <a:pathLst>
                  <a:path w="15185" h="13151" extrusionOk="0">
                    <a:moveTo>
                      <a:pt x="3796" y="0"/>
                    </a:moveTo>
                    <a:lnTo>
                      <a:pt x="0" y="6574"/>
                    </a:lnTo>
                    <a:lnTo>
                      <a:pt x="3796" y="13150"/>
                    </a:lnTo>
                    <a:lnTo>
                      <a:pt x="11388" y="13150"/>
                    </a:lnTo>
                    <a:lnTo>
                      <a:pt x="15185" y="6574"/>
                    </a:lnTo>
                    <a:lnTo>
                      <a:pt x="113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8"/>
              <p:cNvSpPr/>
              <p:nvPr/>
            </p:nvSpPr>
            <p:spPr>
              <a:xfrm flipH="1">
                <a:off x="8679238" y="4089296"/>
                <a:ext cx="693651" cy="600816"/>
              </a:xfrm>
              <a:custGeom>
                <a:avLst/>
                <a:gdLst/>
                <a:ahLst/>
                <a:cxnLst/>
                <a:rect l="l" t="t" r="r" b="b"/>
                <a:pathLst>
                  <a:path w="15185" h="13152" extrusionOk="0">
                    <a:moveTo>
                      <a:pt x="3796" y="1"/>
                    </a:moveTo>
                    <a:lnTo>
                      <a:pt x="0" y="6576"/>
                    </a:lnTo>
                    <a:lnTo>
                      <a:pt x="3796" y="13151"/>
                    </a:lnTo>
                    <a:lnTo>
                      <a:pt x="11388" y="13151"/>
                    </a:lnTo>
                    <a:lnTo>
                      <a:pt x="15185" y="6576"/>
                    </a:lnTo>
                    <a:lnTo>
                      <a:pt x="11388" y="1"/>
                    </a:lnTo>
                    <a:close/>
                  </a:path>
                </a:pathLst>
              </a:custGeom>
              <a:solidFill>
                <a:schemeClr val="accent3">
                  <a:alpha val="588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87"/>
        <p:cNvGrpSpPr/>
        <p:nvPr/>
      </p:nvGrpSpPr>
      <p:grpSpPr>
        <a:xfrm>
          <a:off x="0" y="0"/>
          <a:ext cx="0" cy="0"/>
          <a:chOff x="0" y="0"/>
          <a:chExt cx="0" cy="0"/>
        </a:xfrm>
      </p:grpSpPr>
      <p:grpSp>
        <p:nvGrpSpPr>
          <p:cNvPr id="288" name="Google Shape;288;p19"/>
          <p:cNvGrpSpPr/>
          <p:nvPr/>
        </p:nvGrpSpPr>
        <p:grpSpPr>
          <a:xfrm>
            <a:off x="-246361" y="56056"/>
            <a:ext cx="9839799" cy="5447718"/>
            <a:chOff x="-246361" y="56056"/>
            <a:chExt cx="9839799" cy="5447718"/>
          </a:xfrm>
        </p:grpSpPr>
        <p:grpSp>
          <p:nvGrpSpPr>
            <p:cNvPr id="289" name="Google Shape;289;p19"/>
            <p:cNvGrpSpPr/>
            <p:nvPr/>
          </p:nvGrpSpPr>
          <p:grpSpPr>
            <a:xfrm rot="10800000">
              <a:off x="8424000" y="3734151"/>
              <a:ext cx="1169438" cy="1769623"/>
              <a:chOff x="-531598" y="-361624"/>
              <a:chExt cx="1169438" cy="1769623"/>
            </a:xfrm>
          </p:grpSpPr>
          <p:sp>
            <p:nvSpPr>
              <p:cNvPr id="290" name="Google Shape;290;p19"/>
              <p:cNvSpPr/>
              <p:nvPr/>
            </p:nvSpPr>
            <p:spPr>
              <a:xfrm>
                <a:off x="-5359" y="547875"/>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p:nvPr/>
            </p:nvSpPr>
            <p:spPr>
              <a:xfrm>
                <a:off x="-531572" y="-361624"/>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531572" y="244765"/>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a:off x="-5359" y="-58430"/>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p:nvPr/>
            </p:nvSpPr>
            <p:spPr>
              <a:xfrm>
                <a:off x="-531598" y="851040"/>
                <a:ext cx="643156" cy="556959"/>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19"/>
            <p:cNvGrpSpPr/>
            <p:nvPr/>
          </p:nvGrpSpPr>
          <p:grpSpPr>
            <a:xfrm rot="10800000">
              <a:off x="-246361" y="4035626"/>
              <a:ext cx="643114" cy="1163348"/>
              <a:chOff x="9156687" y="86051"/>
              <a:chExt cx="643114" cy="1163348"/>
            </a:xfrm>
          </p:grpSpPr>
          <p:sp>
            <p:nvSpPr>
              <p:cNvPr id="296" name="Google Shape;296;p19"/>
              <p:cNvSpPr/>
              <p:nvPr/>
            </p:nvSpPr>
            <p:spPr>
              <a:xfrm flipH="1">
                <a:off x="9156687" y="86051"/>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9"/>
              <p:cNvSpPr/>
              <p:nvPr/>
            </p:nvSpPr>
            <p:spPr>
              <a:xfrm flipH="1">
                <a:off x="9156687" y="692440"/>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19"/>
            <p:cNvSpPr/>
            <p:nvPr/>
          </p:nvSpPr>
          <p:spPr>
            <a:xfrm rot="-5400000">
              <a:off x="-246408" y="99133"/>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chemeClr val="accent3">
                <a:alpha val="588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9"/>
            <p:cNvSpPr/>
            <p:nvPr/>
          </p:nvSpPr>
          <p:spPr>
            <a:xfrm rot="10800000" flipH="1">
              <a:off x="8726638" y="99176"/>
              <a:ext cx="643156" cy="556959"/>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 name="Google Shape;300;p1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1" name="Google Shape;301;p19"/>
          <p:cNvSpPr txBox="1">
            <a:spLocks noGrp="1"/>
          </p:cNvSpPr>
          <p:nvPr>
            <p:ph type="subTitle" idx="1"/>
          </p:nvPr>
        </p:nvSpPr>
        <p:spPr>
          <a:xfrm>
            <a:off x="4832078" y="1820025"/>
            <a:ext cx="3254100" cy="2010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19"/>
          <p:cNvSpPr txBox="1">
            <a:spLocks noGrp="1"/>
          </p:cNvSpPr>
          <p:nvPr>
            <p:ph type="subTitle" idx="2"/>
          </p:nvPr>
        </p:nvSpPr>
        <p:spPr>
          <a:xfrm>
            <a:off x="1057900" y="1820025"/>
            <a:ext cx="3254100" cy="2010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320"/>
        <p:cNvGrpSpPr/>
        <p:nvPr/>
      </p:nvGrpSpPr>
      <p:grpSpPr>
        <a:xfrm>
          <a:off x="0" y="0"/>
          <a:ext cx="0" cy="0"/>
          <a:chOff x="0" y="0"/>
          <a:chExt cx="0" cy="0"/>
        </a:xfrm>
      </p:grpSpPr>
      <p:sp>
        <p:nvSpPr>
          <p:cNvPr id="321" name="Google Shape;321;p21"/>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2" name="Google Shape;322;p21"/>
          <p:cNvSpPr txBox="1">
            <a:spLocks noGrp="1"/>
          </p:cNvSpPr>
          <p:nvPr>
            <p:ph type="subTitle" idx="1"/>
          </p:nvPr>
        </p:nvSpPr>
        <p:spPr>
          <a:xfrm>
            <a:off x="825400" y="3280741"/>
            <a:ext cx="2242500" cy="86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3" name="Google Shape;323;p21"/>
          <p:cNvSpPr txBox="1">
            <a:spLocks noGrp="1"/>
          </p:cNvSpPr>
          <p:nvPr>
            <p:ph type="subTitle" idx="2"/>
          </p:nvPr>
        </p:nvSpPr>
        <p:spPr>
          <a:xfrm>
            <a:off x="3450746" y="3280741"/>
            <a:ext cx="2242500" cy="86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4" name="Google Shape;324;p21"/>
          <p:cNvSpPr txBox="1">
            <a:spLocks noGrp="1"/>
          </p:cNvSpPr>
          <p:nvPr>
            <p:ph type="subTitle" idx="3"/>
          </p:nvPr>
        </p:nvSpPr>
        <p:spPr>
          <a:xfrm>
            <a:off x="6076098" y="3280741"/>
            <a:ext cx="2242500" cy="86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5" name="Google Shape;325;p21"/>
          <p:cNvSpPr txBox="1">
            <a:spLocks noGrp="1"/>
          </p:cNvSpPr>
          <p:nvPr>
            <p:ph type="subTitle" idx="4"/>
          </p:nvPr>
        </p:nvSpPr>
        <p:spPr>
          <a:xfrm>
            <a:off x="825400" y="2571690"/>
            <a:ext cx="2242500" cy="785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algn="ctr"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algn="ctr"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algn="ctr"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algn="ctr"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algn="ctr"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algn="ctr"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algn="ctr"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algn="ctr"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sp>
        <p:nvSpPr>
          <p:cNvPr id="326" name="Google Shape;326;p21"/>
          <p:cNvSpPr txBox="1">
            <a:spLocks noGrp="1"/>
          </p:cNvSpPr>
          <p:nvPr>
            <p:ph type="subTitle" idx="5"/>
          </p:nvPr>
        </p:nvSpPr>
        <p:spPr>
          <a:xfrm>
            <a:off x="3450749" y="2571690"/>
            <a:ext cx="2242500" cy="785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algn="ctr"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algn="ctr"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algn="ctr"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algn="ctr"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algn="ctr"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algn="ctr"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algn="ctr"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algn="ctr"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sp>
        <p:nvSpPr>
          <p:cNvPr id="327" name="Google Shape;327;p21"/>
          <p:cNvSpPr txBox="1">
            <a:spLocks noGrp="1"/>
          </p:cNvSpPr>
          <p:nvPr>
            <p:ph type="subTitle" idx="6"/>
          </p:nvPr>
        </p:nvSpPr>
        <p:spPr>
          <a:xfrm>
            <a:off x="6076098" y="2571690"/>
            <a:ext cx="2242500" cy="785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Questrial"/>
              <a:buNone/>
              <a:defRPr sz="2000" b="1">
                <a:solidFill>
                  <a:schemeClr val="dk1"/>
                </a:solidFill>
                <a:latin typeface="Questrial"/>
                <a:ea typeface="Questrial"/>
                <a:cs typeface="Questrial"/>
                <a:sym typeface="Questrial"/>
              </a:defRPr>
            </a:lvl1pPr>
            <a:lvl2pPr lvl="1" algn="ctr" rtl="0">
              <a:lnSpc>
                <a:spcPct val="100000"/>
              </a:lnSpc>
              <a:spcBef>
                <a:spcPts val="0"/>
              </a:spcBef>
              <a:spcAft>
                <a:spcPts val="0"/>
              </a:spcAft>
              <a:buSzPts val="2000"/>
              <a:buFont typeface="Questrial"/>
              <a:buNone/>
              <a:defRPr sz="2000" b="1">
                <a:latin typeface="Questrial"/>
                <a:ea typeface="Questrial"/>
                <a:cs typeface="Questrial"/>
                <a:sym typeface="Questrial"/>
              </a:defRPr>
            </a:lvl2pPr>
            <a:lvl3pPr lvl="2" algn="ctr" rtl="0">
              <a:lnSpc>
                <a:spcPct val="100000"/>
              </a:lnSpc>
              <a:spcBef>
                <a:spcPts val="0"/>
              </a:spcBef>
              <a:spcAft>
                <a:spcPts val="0"/>
              </a:spcAft>
              <a:buSzPts val="2000"/>
              <a:buFont typeface="Questrial"/>
              <a:buNone/>
              <a:defRPr sz="2000" b="1">
                <a:latin typeface="Questrial"/>
                <a:ea typeface="Questrial"/>
                <a:cs typeface="Questrial"/>
                <a:sym typeface="Questrial"/>
              </a:defRPr>
            </a:lvl3pPr>
            <a:lvl4pPr lvl="3" algn="ctr" rtl="0">
              <a:lnSpc>
                <a:spcPct val="100000"/>
              </a:lnSpc>
              <a:spcBef>
                <a:spcPts val="0"/>
              </a:spcBef>
              <a:spcAft>
                <a:spcPts val="0"/>
              </a:spcAft>
              <a:buSzPts val="2000"/>
              <a:buFont typeface="Questrial"/>
              <a:buNone/>
              <a:defRPr sz="2000" b="1">
                <a:latin typeface="Questrial"/>
                <a:ea typeface="Questrial"/>
                <a:cs typeface="Questrial"/>
                <a:sym typeface="Questrial"/>
              </a:defRPr>
            </a:lvl4pPr>
            <a:lvl5pPr lvl="4" algn="ctr" rtl="0">
              <a:lnSpc>
                <a:spcPct val="100000"/>
              </a:lnSpc>
              <a:spcBef>
                <a:spcPts val="0"/>
              </a:spcBef>
              <a:spcAft>
                <a:spcPts val="0"/>
              </a:spcAft>
              <a:buSzPts val="2000"/>
              <a:buFont typeface="Questrial"/>
              <a:buNone/>
              <a:defRPr sz="2000" b="1">
                <a:latin typeface="Questrial"/>
                <a:ea typeface="Questrial"/>
                <a:cs typeface="Questrial"/>
                <a:sym typeface="Questrial"/>
              </a:defRPr>
            </a:lvl5pPr>
            <a:lvl6pPr lvl="5" algn="ctr" rtl="0">
              <a:lnSpc>
                <a:spcPct val="100000"/>
              </a:lnSpc>
              <a:spcBef>
                <a:spcPts val="0"/>
              </a:spcBef>
              <a:spcAft>
                <a:spcPts val="0"/>
              </a:spcAft>
              <a:buSzPts val="2000"/>
              <a:buFont typeface="Questrial"/>
              <a:buNone/>
              <a:defRPr sz="2000" b="1">
                <a:latin typeface="Questrial"/>
                <a:ea typeface="Questrial"/>
                <a:cs typeface="Questrial"/>
                <a:sym typeface="Questrial"/>
              </a:defRPr>
            </a:lvl6pPr>
            <a:lvl7pPr lvl="6" algn="ctr" rtl="0">
              <a:lnSpc>
                <a:spcPct val="100000"/>
              </a:lnSpc>
              <a:spcBef>
                <a:spcPts val="0"/>
              </a:spcBef>
              <a:spcAft>
                <a:spcPts val="0"/>
              </a:spcAft>
              <a:buSzPts val="2000"/>
              <a:buFont typeface="Questrial"/>
              <a:buNone/>
              <a:defRPr sz="2000" b="1">
                <a:latin typeface="Questrial"/>
                <a:ea typeface="Questrial"/>
                <a:cs typeface="Questrial"/>
                <a:sym typeface="Questrial"/>
              </a:defRPr>
            </a:lvl7pPr>
            <a:lvl8pPr lvl="7" algn="ctr" rtl="0">
              <a:lnSpc>
                <a:spcPct val="100000"/>
              </a:lnSpc>
              <a:spcBef>
                <a:spcPts val="0"/>
              </a:spcBef>
              <a:spcAft>
                <a:spcPts val="0"/>
              </a:spcAft>
              <a:buSzPts val="2000"/>
              <a:buFont typeface="Questrial"/>
              <a:buNone/>
              <a:defRPr sz="2000" b="1">
                <a:latin typeface="Questrial"/>
                <a:ea typeface="Questrial"/>
                <a:cs typeface="Questrial"/>
                <a:sym typeface="Questrial"/>
              </a:defRPr>
            </a:lvl8pPr>
            <a:lvl9pPr lvl="8" algn="ctr" rtl="0">
              <a:lnSpc>
                <a:spcPct val="100000"/>
              </a:lnSpc>
              <a:spcBef>
                <a:spcPts val="0"/>
              </a:spcBef>
              <a:spcAft>
                <a:spcPts val="0"/>
              </a:spcAft>
              <a:buSzPts val="2000"/>
              <a:buFont typeface="Questrial"/>
              <a:buNone/>
              <a:defRPr sz="2000" b="1">
                <a:latin typeface="Questrial"/>
                <a:ea typeface="Questrial"/>
                <a:cs typeface="Questrial"/>
                <a:sym typeface="Questrial"/>
              </a:defRPr>
            </a:lvl9pPr>
          </a:lstStyle>
          <a:p>
            <a:endParaRPr/>
          </a:p>
        </p:txBody>
      </p:sp>
      <p:grpSp>
        <p:nvGrpSpPr>
          <p:cNvPr id="328" name="Google Shape;328;p21"/>
          <p:cNvGrpSpPr/>
          <p:nvPr/>
        </p:nvGrpSpPr>
        <p:grpSpPr>
          <a:xfrm>
            <a:off x="-199995" y="-61916"/>
            <a:ext cx="9581189" cy="5575314"/>
            <a:chOff x="-199995" y="-61916"/>
            <a:chExt cx="9581189" cy="5575314"/>
          </a:xfrm>
        </p:grpSpPr>
        <p:grpSp>
          <p:nvGrpSpPr>
            <p:cNvPr id="329" name="Google Shape;329;p21"/>
            <p:cNvGrpSpPr/>
            <p:nvPr/>
          </p:nvGrpSpPr>
          <p:grpSpPr>
            <a:xfrm>
              <a:off x="7665884" y="4670680"/>
              <a:ext cx="1715311" cy="842718"/>
              <a:chOff x="7665884" y="4670680"/>
              <a:chExt cx="1715311" cy="842718"/>
            </a:xfrm>
          </p:grpSpPr>
          <p:sp>
            <p:nvSpPr>
              <p:cNvPr id="330" name="Google Shape;330;p21"/>
              <p:cNvSpPr/>
              <p:nvPr/>
            </p:nvSpPr>
            <p:spPr>
              <a:xfrm>
                <a:off x="7665884" y="4670680"/>
                <a:ext cx="643161" cy="556968"/>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1"/>
              <p:cNvSpPr/>
              <p:nvPr/>
            </p:nvSpPr>
            <p:spPr>
              <a:xfrm>
                <a:off x="8201959" y="4956430"/>
                <a:ext cx="643161" cy="556968"/>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1"/>
              <p:cNvSpPr/>
              <p:nvPr/>
            </p:nvSpPr>
            <p:spPr>
              <a:xfrm>
                <a:off x="8738034" y="4670680"/>
                <a:ext cx="643161" cy="556968"/>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3">
                  <a:alpha val="588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21"/>
            <p:cNvGrpSpPr/>
            <p:nvPr/>
          </p:nvGrpSpPr>
          <p:grpSpPr>
            <a:xfrm>
              <a:off x="-199995" y="-61916"/>
              <a:ext cx="920006" cy="1178861"/>
              <a:chOff x="71705" y="-61916"/>
              <a:chExt cx="920006" cy="1178861"/>
            </a:xfrm>
          </p:grpSpPr>
          <p:sp>
            <p:nvSpPr>
              <p:cNvPr id="334" name="Google Shape;334;p21"/>
              <p:cNvSpPr/>
              <p:nvPr/>
            </p:nvSpPr>
            <p:spPr>
              <a:xfrm rot="5400000">
                <a:off x="28609" y="516880"/>
                <a:ext cx="643161" cy="556968"/>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3">
                  <a:alpha val="588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1"/>
              <p:cNvSpPr/>
              <p:nvPr/>
            </p:nvSpPr>
            <p:spPr>
              <a:xfrm rot="5400000">
                <a:off x="391647" y="-18820"/>
                <a:ext cx="643161" cy="556968"/>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36" name="Google Shape;336;p21"/>
          <p:cNvPicPr preferRelativeResize="0"/>
          <p:nvPr/>
        </p:nvPicPr>
        <p:blipFill rotWithShape="1">
          <a:blip r:embed="rId2">
            <a:alphaModFix/>
          </a:blip>
          <a:srcRect t="23017" b="23012"/>
          <a:stretch/>
        </p:blipFill>
        <p:spPr>
          <a:xfrm rot="1657056">
            <a:off x="7214800" y="-162025"/>
            <a:ext cx="1965601" cy="1060799"/>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52"/>
        <p:cNvGrpSpPr/>
        <p:nvPr/>
      </p:nvGrpSpPr>
      <p:grpSpPr>
        <a:xfrm>
          <a:off x="0" y="0"/>
          <a:ext cx="0" cy="0"/>
          <a:chOff x="0" y="0"/>
          <a:chExt cx="0" cy="0"/>
        </a:xfrm>
      </p:grpSpPr>
      <p:grpSp>
        <p:nvGrpSpPr>
          <p:cNvPr id="553" name="Google Shape;553;p33"/>
          <p:cNvGrpSpPr/>
          <p:nvPr/>
        </p:nvGrpSpPr>
        <p:grpSpPr>
          <a:xfrm>
            <a:off x="-135050" y="-373775"/>
            <a:ext cx="9536572" cy="5840717"/>
            <a:chOff x="-135050" y="-373775"/>
            <a:chExt cx="9536572" cy="5840717"/>
          </a:xfrm>
        </p:grpSpPr>
        <p:grpSp>
          <p:nvGrpSpPr>
            <p:cNvPr id="554" name="Google Shape;554;p33"/>
            <p:cNvGrpSpPr/>
            <p:nvPr/>
          </p:nvGrpSpPr>
          <p:grpSpPr>
            <a:xfrm>
              <a:off x="7148219" y="4287222"/>
              <a:ext cx="2253303" cy="1179720"/>
              <a:chOff x="7319525" y="4220750"/>
              <a:chExt cx="2119758" cy="1109803"/>
            </a:xfrm>
          </p:grpSpPr>
          <p:sp>
            <p:nvSpPr>
              <p:cNvPr id="555" name="Google Shape;555;p33"/>
              <p:cNvSpPr/>
              <p:nvPr/>
            </p:nvSpPr>
            <p:spPr>
              <a:xfrm>
                <a:off x="7319525" y="4509915"/>
                <a:ext cx="613585" cy="531392"/>
              </a:xfrm>
              <a:custGeom>
                <a:avLst/>
                <a:gdLst/>
                <a:ahLst/>
                <a:cxnLst/>
                <a:rect l="l" t="t" r="r" b="b"/>
                <a:pathLst>
                  <a:path w="15184" h="13150" extrusionOk="0">
                    <a:moveTo>
                      <a:pt x="3796" y="1"/>
                    </a:moveTo>
                    <a:lnTo>
                      <a:pt x="1" y="6576"/>
                    </a:lnTo>
                    <a:lnTo>
                      <a:pt x="3796" y="13150"/>
                    </a:lnTo>
                    <a:lnTo>
                      <a:pt x="11389" y="13150"/>
                    </a:lnTo>
                    <a:lnTo>
                      <a:pt x="15183" y="6576"/>
                    </a:lnTo>
                    <a:lnTo>
                      <a:pt x="11389" y="1"/>
                    </a:lnTo>
                    <a:close/>
                  </a:path>
                </a:pathLst>
              </a:custGeom>
              <a:solidFill>
                <a:schemeClr val="accent5">
                  <a:alpha val="544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a:off x="8323586" y="4509915"/>
                <a:ext cx="613666" cy="531392"/>
              </a:xfrm>
              <a:custGeom>
                <a:avLst/>
                <a:gdLst/>
                <a:ahLst/>
                <a:cxnLst/>
                <a:rect l="l" t="t" r="r" b="b"/>
                <a:pathLst>
                  <a:path w="15186" h="13150" extrusionOk="0">
                    <a:moveTo>
                      <a:pt x="3796" y="1"/>
                    </a:moveTo>
                    <a:lnTo>
                      <a:pt x="1" y="6576"/>
                    </a:lnTo>
                    <a:lnTo>
                      <a:pt x="3796" y="13150"/>
                    </a:lnTo>
                    <a:lnTo>
                      <a:pt x="11389" y="13150"/>
                    </a:lnTo>
                    <a:lnTo>
                      <a:pt x="15186" y="6576"/>
                    </a:lnTo>
                    <a:lnTo>
                      <a:pt x="11389" y="1"/>
                    </a:lnTo>
                    <a:close/>
                  </a:path>
                </a:pathLst>
              </a:custGeom>
              <a:solidFill>
                <a:schemeClr val="dk1">
                  <a:alpha val="17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a:off x="8825617" y="4220750"/>
                <a:ext cx="613666" cy="531351"/>
              </a:xfrm>
              <a:custGeom>
                <a:avLst/>
                <a:gdLst/>
                <a:ahLst/>
                <a:cxnLst/>
                <a:rect l="l" t="t" r="r" b="b"/>
                <a:pathLst>
                  <a:path w="15186" h="13149" extrusionOk="0">
                    <a:moveTo>
                      <a:pt x="3797" y="0"/>
                    </a:moveTo>
                    <a:lnTo>
                      <a:pt x="1" y="6573"/>
                    </a:lnTo>
                    <a:lnTo>
                      <a:pt x="3797" y="13148"/>
                    </a:lnTo>
                    <a:lnTo>
                      <a:pt x="11389" y="13148"/>
                    </a:lnTo>
                    <a:lnTo>
                      <a:pt x="15185" y="6573"/>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3"/>
              <p:cNvSpPr/>
              <p:nvPr/>
            </p:nvSpPr>
            <p:spPr>
              <a:xfrm>
                <a:off x="7821556" y="4799161"/>
                <a:ext cx="613666" cy="531392"/>
              </a:xfrm>
              <a:custGeom>
                <a:avLst/>
                <a:gdLst/>
                <a:ahLst/>
                <a:cxnLst/>
                <a:rect l="l" t="t" r="r" b="b"/>
                <a:pathLst>
                  <a:path w="15186" h="13150" extrusionOk="0">
                    <a:moveTo>
                      <a:pt x="3797" y="0"/>
                    </a:moveTo>
                    <a:lnTo>
                      <a:pt x="0" y="6576"/>
                    </a:lnTo>
                    <a:lnTo>
                      <a:pt x="3797" y="13150"/>
                    </a:lnTo>
                    <a:lnTo>
                      <a:pt x="11389" y="13150"/>
                    </a:lnTo>
                    <a:lnTo>
                      <a:pt x="15185" y="6576"/>
                    </a:lnTo>
                    <a:lnTo>
                      <a:pt x="11389" y="0"/>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8825617" y="4799161"/>
                <a:ext cx="613666" cy="531392"/>
              </a:xfrm>
              <a:custGeom>
                <a:avLst/>
                <a:gdLst/>
                <a:ahLst/>
                <a:cxnLst/>
                <a:rect l="l" t="t" r="r" b="b"/>
                <a:pathLst>
                  <a:path w="15186" h="13150" extrusionOk="0">
                    <a:moveTo>
                      <a:pt x="3797" y="0"/>
                    </a:moveTo>
                    <a:lnTo>
                      <a:pt x="1" y="6576"/>
                    </a:lnTo>
                    <a:lnTo>
                      <a:pt x="3797" y="13150"/>
                    </a:lnTo>
                    <a:lnTo>
                      <a:pt x="11389" y="13150"/>
                    </a:lnTo>
                    <a:lnTo>
                      <a:pt x="15185" y="6576"/>
                    </a:lnTo>
                    <a:lnTo>
                      <a:pt x="11389" y="0"/>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33"/>
            <p:cNvGrpSpPr/>
            <p:nvPr/>
          </p:nvGrpSpPr>
          <p:grpSpPr>
            <a:xfrm>
              <a:off x="-135050" y="-373775"/>
              <a:ext cx="2230134" cy="863394"/>
              <a:chOff x="-135050" y="-373775"/>
              <a:chExt cx="2230134" cy="863394"/>
            </a:xfrm>
          </p:grpSpPr>
          <p:sp>
            <p:nvSpPr>
              <p:cNvPr id="561" name="Google Shape;561;p33"/>
              <p:cNvSpPr/>
              <p:nvPr/>
            </p:nvSpPr>
            <p:spPr>
              <a:xfrm>
                <a:off x="393102" y="-69506"/>
                <a:ext cx="645595" cy="559124"/>
              </a:xfrm>
              <a:custGeom>
                <a:avLst/>
                <a:gdLst/>
                <a:ahLst/>
                <a:cxnLst/>
                <a:rect l="l" t="t" r="r" b="b"/>
                <a:pathLst>
                  <a:path w="15186" h="13152" extrusionOk="0">
                    <a:moveTo>
                      <a:pt x="3797" y="1"/>
                    </a:moveTo>
                    <a:lnTo>
                      <a:pt x="1" y="6576"/>
                    </a:lnTo>
                    <a:lnTo>
                      <a:pt x="3797" y="13151"/>
                    </a:lnTo>
                    <a:lnTo>
                      <a:pt x="11389" y="13151"/>
                    </a:lnTo>
                    <a:lnTo>
                      <a:pt x="15186" y="6576"/>
                    </a:lnTo>
                    <a:lnTo>
                      <a:pt x="11389" y="1"/>
                    </a:lnTo>
                    <a:close/>
                  </a:path>
                </a:pathLst>
              </a:custGeom>
              <a:solidFill>
                <a:schemeClr val="accent5">
                  <a:alpha val="544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3"/>
              <p:cNvSpPr/>
              <p:nvPr/>
            </p:nvSpPr>
            <p:spPr>
              <a:xfrm>
                <a:off x="-135050" y="-373775"/>
                <a:ext cx="645552" cy="559082"/>
              </a:xfrm>
              <a:custGeom>
                <a:avLst/>
                <a:gdLst/>
                <a:ahLst/>
                <a:cxnLst/>
                <a:rect l="l" t="t" r="r" b="b"/>
                <a:pathLst>
                  <a:path w="15185" h="13151" extrusionOk="0">
                    <a:moveTo>
                      <a:pt x="3796" y="0"/>
                    </a:moveTo>
                    <a:lnTo>
                      <a:pt x="0" y="6575"/>
                    </a:lnTo>
                    <a:lnTo>
                      <a:pt x="3796" y="13151"/>
                    </a:lnTo>
                    <a:lnTo>
                      <a:pt x="11388" y="13151"/>
                    </a:lnTo>
                    <a:lnTo>
                      <a:pt x="15185" y="6575"/>
                    </a:lnTo>
                    <a:lnTo>
                      <a:pt x="11388" y="0"/>
                    </a:lnTo>
                    <a:close/>
                  </a:path>
                </a:pathLst>
              </a:custGeom>
              <a:solidFill>
                <a:schemeClr val="dk1">
                  <a:alpha val="17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3"/>
              <p:cNvSpPr/>
              <p:nvPr/>
            </p:nvSpPr>
            <p:spPr>
              <a:xfrm>
                <a:off x="921338" y="-373775"/>
                <a:ext cx="645595" cy="559082"/>
              </a:xfrm>
              <a:custGeom>
                <a:avLst/>
                <a:gdLst/>
                <a:ahLst/>
                <a:cxnLst/>
                <a:rect l="l" t="t" r="r" b="b"/>
                <a:pathLst>
                  <a:path w="15186" h="13151" extrusionOk="0">
                    <a:moveTo>
                      <a:pt x="3796" y="0"/>
                    </a:moveTo>
                    <a:lnTo>
                      <a:pt x="0" y="6575"/>
                    </a:lnTo>
                    <a:lnTo>
                      <a:pt x="3796" y="13151"/>
                    </a:lnTo>
                    <a:lnTo>
                      <a:pt x="11389" y="13151"/>
                    </a:lnTo>
                    <a:lnTo>
                      <a:pt x="15185" y="6575"/>
                    </a:lnTo>
                    <a:lnTo>
                      <a:pt x="11389" y="0"/>
                    </a:lnTo>
                    <a:close/>
                  </a:path>
                </a:pathLst>
              </a:custGeom>
              <a:solidFill>
                <a:schemeClr val="dk1">
                  <a:alpha val="17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3"/>
              <p:cNvSpPr/>
              <p:nvPr/>
            </p:nvSpPr>
            <p:spPr>
              <a:xfrm>
                <a:off x="1449532" y="-69506"/>
                <a:ext cx="645552" cy="559124"/>
              </a:xfrm>
              <a:custGeom>
                <a:avLst/>
                <a:gdLst/>
                <a:ahLst/>
                <a:cxnLst/>
                <a:rect l="l" t="t" r="r" b="b"/>
                <a:pathLst>
                  <a:path w="15185" h="13152" extrusionOk="0">
                    <a:moveTo>
                      <a:pt x="3796" y="1"/>
                    </a:moveTo>
                    <a:lnTo>
                      <a:pt x="0" y="6576"/>
                    </a:lnTo>
                    <a:lnTo>
                      <a:pt x="3796" y="13151"/>
                    </a:lnTo>
                    <a:lnTo>
                      <a:pt x="11388" y="13151"/>
                    </a:lnTo>
                    <a:lnTo>
                      <a:pt x="15185" y="6576"/>
                    </a:lnTo>
                    <a:lnTo>
                      <a:pt x="113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5" name="Google Shape;565;p33"/>
          <p:cNvGrpSpPr/>
          <p:nvPr/>
        </p:nvGrpSpPr>
        <p:grpSpPr>
          <a:xfrm>
            <a:off x="0" y="112950"/>
            <a:ext cx="9077325" cy="4867275"/>
            <a:chOff x="0" y="112950"/>
            <a:chExt cx="9077325" cy="4867275"/>
          </a:xfrm>
        </p:grpSpPr>
        <p:pic>
          <p:nvPicPr>
            <p:cNvPr id="566" name="Google Shape;566;p33"/>
            <p:cNvPicPr preferRelativeResize="0"/>
            <p:nvPr/>
          </p:nvPicPr>
          <p:blipFill rotWithShape="1">
            <a:blip r:embed="rId2">
              <a:alphaModFix/>
            </a:blip>
            <a:srcRect/>
            <a:stretch/>
          </p:blipFill>
          <p:spPr>
            <a:xfrm>
              <a:off x="7877175" y="112950"/>
              <a:ext cx="1200150" cy="1200150"/>
            </a:xfrm>
            <a:prstGeom prst="rect">
              <a:avLst/>
            </a:prstGeom>
            <a:noFill/>
            <a:ln>
              <a:noFill/>
            </a:ln>
            <a:effectLst>
              <a:outerShdw blurRad="57150" dist="19050" dir="5400000" algn="bl" rotWithShape="0">
                <a:schemeClr val="dk1">
                  <a:alpha val="50000"/>
                </a:schemeClr>
              </a:outerShdw>
            </a:effectLst>
          </p:spPr>
        </p:pic>
        <p:pic>
          <p:nvPicPr>
            <p:cNvPr id="567" name="Google Shape;567;p33"/>
            <p:cNvPicPr preferRelativeResize="0"/>
            <p:nvPr/>
          </p:nvPicPr>
          <p:blipFill rotWithShape="1">
            <a:blip r:embed="rId3">
              <a:alphaModFix/>
            </a:blip>
            <a:srcRect/>
            <a:stretch/>
          </p:blipFill>
          <p:spPr>
            <a:xfrm>
              <a:off x="0" y="3780075"/>
              <a:ext cx="1200150" cy="1200150"/>
            </a:xfrm>
            <a:prstGeom prst="rect">
              <a:avLst/>
            </a:prstGeom>
            <a:noFill/>
            <a:ln>
              <a:noFill/>
            </a:ln>
            <a:effectLst>
              <a:outerShdw blurRad="57150" dist="19050" dir="5400000" algn="bl" rotWithShape="0">
                <a:schemeClr val="dk1">
                  <a:alpha val="50000"/>
                </a:schemeClr>
              </a:outerShdw>
            </a:effectLst>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68"/>
        <p:cNvGrpSpPr/>
        <p:nvPr/>
      </p:nvGrpSpPr>
      <p:grpSpPr>
        <a:xfrm>
          <a:off x="0" y="0"/>
          <a:ext cx="0" cy="0"/>
          <a:chOff x="0" y="0"/>
          <a:chExt cx="0" cy="0"/>
        </a:xfrm>
      </p:grpSpPr>
      <p:grpSp>
        <p:nvGrpSpPr>
          <p:cNvPr id="569" name="Google Shape;569;p34"/>
          <p:cNvGrpSpPr/>
          <p:nvPr/>
        </p:nvGrpSpPr>
        <p:grpSpPr>
          <a:xfrm rot="10800000" flipH="1">
            <a:off x="-237697" y="4154451"/>
            <a:ext cx="9810337" cy="1466543"/>
            <a:chOff x="-237697" y="-361624"/>
            <a:chExt cx="9810337" cy="1466543"/>
          </a:xfrm>
        </p:grpSpPr>
        <p:grpSp>
          <p:nvGrpSpPr>
            <p:cNvPr id="570" name="Google Shape;570;p34"/>
            <p:cNvGrpSpPr/>
            <p:nvPr/>
          </p:nvGrpSpPr>
          <p:grpSpPr>
            <a:xfrm>
              <a:off x="-237697" y="-361624"/>
              <a:ext cx="1695668" cy="1466543"/>
              <a:chOff x="-237697" y="-361624"/>
              <a:chExt cx="1695668" cy="1466543"/>
            </a:xfrm>
          </p:grpSpPr>
          <p:sp>
            <p:nvSpPr>
              <p:cNvPr id="571" name="Google Shape;571;p34"/>
              <p:cNvSpPr/>
              <p:nvPr/>
            </p:nvSpPr>
            <p:spPr>
              <a:xfrm>
                <a:off x="-237697" y="-361624"/>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4"/>
              <p:cNvSpPr/>
              <p:nvPr/>
            </p:nvSpPr>
            <p:spPr>
              <a:xfrm>
                <a:off x="288516" y="547875"/>
                <a:ext cx="643199" cy="557043"/>
              </a:xfrm>
              <a:custGeom>
                <a:avLst/>
                <a:gdLst/>
                <a:ahLst/>
                <a:cxnLst/>
                <a:rect l="l" t="t" r="r" b="b"/>
                <a:pathLst>
                  <a:path w="15185" h="13151" extrusionOk="0">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4"/>
              <p:cNvSpPr/>
              <p:nvPr/>
            </p:nvSpPr>
            <p:spPr>
              <a:xfrm>
                <a:off x="-237697" y="-361624"/>
                <a:ext cx="643114" cy="557086"/>
              </a:xfrm>
              <a:custGeom>
                <a:avLst/>
                <a:gdLst/>
                <a:ahLst/>
                <a:cxnLst/>
                <a:rect l="l" t="t" r="r" b="b"/>
                <a:pathLst>
                  <a:path w="15183" h="13152" extrusionOk="0">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4"/>
              <p:cNvSpPr/>
              <p:nvPr/>
            </p:nvSpPr>
            <p:spPr>
              <a:xfrm>
                <a:off x="-237697" y="244765"/>
                <a:ext cx="643114" cy="556959"/>
              </a:xfrm>
              <a:custGeom>
                <a:avLst/>
                <a:gdLst/>
                <a:ahLst/>
                <a:cxnLst/>
                <a:rect l="l" t="t" r="r" b="b"/>
                <a:pathLst>
                  <a:path w="15183" h="13149" extrusionOk="0">
                    <a:moveTo>
                      <a:pt x="3796" y="0"/>
                    </a:moveTo>
                    <a:lnTo>
                      <a:pt x="0" y="6574"/>
                    </a:lnTo>
                    <a:lnTo>
                      <a:pt x="3796" y="13148"/>
                    </a:lnTo>
                    <a:lnTo>
                      <a:pt x="11387" y="13148"/>
                    </a:lnTo>
                    <a:lnTo>
                      <a:pt x="15183" y="6574"/>
                    </a:lnTo>
                    <a:lnTo>
                      <a:pt x="11387" y="0"/>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4"/>
              <p:cNvSpPr/>
              <p:nvPr/>
            </p:nvSpPr>
            <p:spPr>
              <a:xfrm>
                <a:off x="288516" y="-58430"/>
                <a:ext cx="643199" cy="557001"/>
              </a:xfrm>
              <a:custGeom>
                <a:avLst/>
                <a:gdLst/>
                <a:ahLst/>
                <a:cxnLst/>
                <a:rect l="l" t="t" r="r" b="b"/>
                <a:pathLst>
                  <a:path w="15185" h="13150" extrusionOk="0">
                    <a:moveTo>
                      <a:pt x="3797" y="0"/>
                    </a:moveTo>
                    <a:lnTo>
                      <a:pt x="1" y="6576"/>
                    </a:lnTo>
                    <a:lnTo>
                      <a:pt x="3797" y="13150"/>
                    </a:lnTo>
                    <a:lnTo>
                      <a:pt x="11389" y="13150"/>
                    </a:lnTo>
                    <a:lnTo>
                      <a:pt x="15185" y="6576"/>
                    </a:lnTo>
                    <a:lnTo>
                      <a:pt x="11389" y="0"/>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4"/>
              <p:cNvSpPr/>
              <p:nvPr/>
            </p:nvSpPr>
            <p:spPr>
              <a:xfrm>
                <a:off x="814814" y="244765"/>
                <a:ext cx="643156" cy="556959"/>
              </a:xfrm>
              <a:custGeom>
                <a:avLst/>
                <a:gdLst/>
                <a:ahLst/>
                <a:cxnLst/>
                <a:rect l="l" t="t" r="r" b="b"/>
                <a:pathLst>
                  <a:path w="15184" h="13149" extrusionOk="0">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4"/>
            <p:cNvSpPr/>
            <p:nvPr/>
          </p:nvSpPr>
          <p:spPr>
            <a:xfrm>
              <a:off x="8830749" y="44251"/>
              <a:ext cx="741890" cy="642509"/>
            </a:xfrm>
            <a:custGeom>
              <a:avLst/>
              <a:gdLst/>
              <a:ahLst/>
              <a:cxnLst/>
              <a:rect l="l" t="t" r="r" b="b"/>
              <a:pathLst>
                <a:path w="15184" h="13150" extrusionOk="0">
                  <a:moveTo>
                    <a:pt x="3797" y="0"/>
                  </a:moveTo>
                  <a:lnTo>
                    <a:pt x="0" y="6575"/>
                  </a:lnTo>
                  <a:lnTo>
                    <a:pt x="3797" y="13149"/>
                  </a:lnTo>
                  <a:lnTo>
                    <a:pt x="11388" y="13149"/>
                  </a:lnTo>
                  <a:lnTo>
                    <a:pt x="15184" y="6575"/>
                  </a:lnTo>
                  <a:lnTo>
                    <a:pt x="113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4"/>
          <p:cNvGrpSpPr/>
          <p:nvPr/>
        </p:nvGrpSpPr>
        <p:grpSpPr>
          <a:xfrm>
            <a:off x="5370950" y="1381125"/>
            <a:ext cx="3268225" cy="3222870"/>
            <a:chOff x="5370950" y="1381125"/>
            <a:chExt cx="3268225" cy="3222870"/>
          </a:xfrm>
        </p:grpSpPr>
        <p:grpSp>
          <p:nvGrpSpPr>
            <p:cNvPr id="579" name="Google Shape;579;p34"/>
            <p:cNvGrpSpPr/>
            <p:nvPr/>
          </p:nvGrpSpPr>
          <p:grpSpPr>
            <a:xfrm>
              <a:off x="5532875" y="1381125"/>
              <a:ext cx="2079270" cy="2507147"/>
              <a:chOff x="-2353825" y="1381125"/>
              <a:chExt cx="2079270" cy="2507147"/>
            </a:xfrm>
          </p:grpSpPr>
          <p:sp>
            <p:nvSpPr>
              <p:cNvPr id="580" name="Google Shape;580;p34"/>
              <p:cNvSpPr/>
              <p:nvPr/>
            </p:nvSpPr>
            <p:spPr>
              <a:xfrm>
                <a:off x="-876451" y="1664810"/>
                <a:ext cx="601895" cy="521273"/>
              </a:xfrm>
              <a:custGeom>
                <a:avLst/>
                <a:gdLst/>
                <a:ahLst/>
                <a:cxnLst/>
                <a:rect l="l" t="t" r="r" b="b"/>
                <a:pathLst>
                  <a:path w="15185" h="13151" extrusionOk="0">
                    <a:moveTo>
                      <a:pt x="3796" y="1"/>
                    </a:moveTo>
                    <a:lnTo>
                      <a:pt x="0" y="6576"/>
                    </a:lnTo>
                    <a:lnTo>
                      <a:pt x="3796" y="13151"/>
                    </a:lnTo>
                    <a:lnTo>
                      <a:pt x="11388" y="13151"/>
                    </a:lnTo>
                    <a:lnTo>
                      <a:pt x="15185" y="6576"/>
                    </a:lnTo>
                    <a:lnTo>
                      <a:pt x="11388" y="1"/>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4"/>
              <p:cNvSpPr/>
              <p:nvPr/>
            </p:nvSpPr>
            <p:spPr>
              <a:xfrm>
                <a:off x="-1861407" y="2232220"/>
                <a:ext cx="601935" cy="521312"/>
              </a:xfrm>
              <a:custGeom>
                <a:avLst/>
                <a:gdLst/>
                <a:ahLst/>
                <a:cxnLst/>
                <a:rect l="l" t="t" r="r" b="b"/>
                <a:pathLst>
                  <a:path w="15186" h="13152" extrusionOk="0">
                    <a:moveTo>
                      <a:pt x="3797" y="1"/>
                    </a:moveTo>
                    <a:lnTo>
                      <a:pt x="1" y="6576"/>
                    </a:lnTo>
                    <a:lnTo>
                      <a:pt x="3797" y="13151"/>
                    </a:lnTo>
                    <a:lnTo>
                      <a:pt x="11389" y="13151"/>
                    </a:lnTo>
                    <a:lnTo>
                      <a:pt x="15186" y="6576"/>
                    </a:lnTo>
                    <a:lnTo>
                      <a:pt x="11389" y="1"/>
                    </a:lnTo>
                    <a:close/>
                  </a:path>
                </a:pathLst>
              </a:custGeom>
              <a:solidFill>
                <a:schemeClr val="accent5">
                  <a:alpha val="544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4"/>
              <p:cNvSpPr/>
              <p:nvPr/>
            </p:nvSpPr>
            <p:spPr>
              <a:xfrm>
                <a:off x="-876451" y="2799669"/>
                <a:ext cx="601895" cy="521273"/>
              </a:xfrm>
              <a:custGeom>
                <a:avLst/>
                <a:gdLst/>
                <a:ahLst/>
                <a:cxnLst/>
                <a:rect l="l" t="t" r="r" b="b"/>
                <a:pathLst>
                  <a:path w="15185" h="13151" extrusionOk="0">
                    <a:moveTo>
                      <a:pt x="3796" y="0"/>
                    </a:moveTo>
                    <a:lnTo>
                      <a:pt x="0" y="6574"/>
                    </a:lnTo>
                    <a:lnTo>
                      <a:pt x="3796" y="13150"/>
                    </a:lnTo>
                    <a:lnTo>
                      <a:pt x="11388" y="13150"/>
                    </a:lnTo>
                    <a:lnTo>
                      <a:pt x="15185" y="6574"/>
                    </a:lnTo>
                    <a:lnTo>
                      <a:pt x="11388" y="0"/>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4"/>
              <p:cNvSpPr/>
              <p:nvPr/>
            </p:nvSpPr>
            <p:spPr>
              <a:xfrm>
                <a:off x="-1368909" y="1381125"/>
                <a:ext cx="601935" cy="521273"/>
              </a:xfrm>
              <a:custGeom>
                <a:avLst/>
                <a:gdLst/>
                <a:ahLst/>
                <a:cxnLst/>
                <a:rect l="l" t="t" r="r" b="b"/>
                <a:pathLst>
                  <a:path w="15186" h="13151" extrusionOk="0">
                    <a:moveTo>
                      <a:pt x="3796" y="0"/>
                    </a:moveTo>
                    <a:lnTo>
                      <a:pt x="0" y="6575"/>
                    </a:lnTo>
                    <a:lnTo>
                      <a:pt x="3796" y="13150"/>
                    </a:lnTo>
                    <a:lnTo>
                      <a:pt x="11389" y="13150"/>
                    </a:lnTo>
                    <a:lnTo>
                      <a:pt x="15185" y="6575"/>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4"/>
              <p:cNvSpPr/>
              <p:nvPr/>
            </p:nvSpPr>
            <p:spPr>
              <a:xfrm>
                <a:off x="-2353825" y="1948535"/>
                <a:ext cx="601895" cy="521273"/>
              </a:xfrm>
              <a:custGeom>
                <a:avLst/>
                <a:gdLst/>
                <a:ahLst/>
                <a:cxnLst/>
                <a:rect l="l" t="t" r="r" b="b"/>
                <a:pathLst>
                  <a:path w="15185" h="13151" extrusionOk="0">
                    <a:moveTo>
                      <a:pt x="3796" y="0"/>
                    </a:moveTo>
                    <a:lnTo>
                      <a:pt x="0" y="6575"/>
                    </a:lnTo>
                    <a:lnTo>
                      <a:pt x="3796" y="13151"/>
                    </a:lnTo>
                    <a:lnTo>
                      <a:pt x="11388" y="13151"/>
                    </a:lnTo>
                    <a:lnTo>
                      <a:pt x="15185" y="6575"/>
                    </a:lnTo>
                    <a:lnTo>
                      <a:pt x="11388" y="0"/>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4"/>
              <p:cNvSpPr/>
              <p:nvPr/>
            </p:nvSpPr>
            <p:spPr>
              <a:xfrm>
                <a:off x="-1368909" y="1948535"/>
                <a:ext cx="601935" cy="521273"/>
              </a:xfrm>
              <a:custGeom>
                <a:avLst/>
                <a:gdLst/>
                <a:ahLst/>
                <a:cxnLst/>
                <a:rect l="l" t="t" r="r" b="b"/>
                <a:pathLst>
                  <a:path w="15186" h="13151" extrusionOk="0">
                    <a:moveTo>
                      <a:pt x="3796" y="0"/>
                    </a:moveTo>
                    <a:lnTo>
                      <a:pt x="0" y="6575"/>
                    </a:lnTo>
                    <a:lnTo>
                      <a:pt x="3796" y="13151"/>
                    </a:lnTo>
                    <a:lnTo>
                      <a:pt x="11389" y="13151"/>
                    </a:lnTo>
                    <a:lnTo>
                      <a:pt x="15185" y="6575"/>
                    </a:lnTo>
                    <a:lnTo>
                      <a:pt x="11389" y="0"/>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4"/>
              <p:cNvSpPr/>
              <p:nvPr/>
            </p:nvSpPr>
            <p:spPr>
              <a:xfrm>
                <a:off x="-1368909" y="3083315"/>
                <a:ext cx="601935" cy="521233"/>
              </a:xfrm>
              <a:custGeom>
                <a:avLst/>
                <a:gdLst/>
                <a:ahLst/>
                <a:cxnLst/>
                <a:rect l="l" t="t" r="r" b="b"/>
                <a:pathLst>
                  <a:path w="15186" h="13150" extrusionOk="0">
                    <a:moveTo>
                      <a:pt x="3796" y="1"/>
                    </a:moveTo>
                    <a:lnTo>
                      <a:pt x="0" y="6577"/>
                    </a:lnTo>
                    <a:lnTo>
                      <a:pt x="3796" y="13150"/>
                    </a:lnTo>
                    <a:lnTo>
                      <a:pt x="11389" y="13150"/>
                    </a:lnTo>
                    <a:lnTo>
                      <a:pt x="15185" y="6577"/>
                    </a:lnTo>
                    <a:lnTo>
                      <a:pt x="11389" y="1"/>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4"/>
              <p:cNvSpPr/>
              <p:nvPr/>
            </p:nvSpPr>
            <p:spPr>
              <a:xfrm>
                <a:off x="-2256673" y="3342504"/>
                <a:ext cx="370611" cy="320905"/>
              </a:xfrm>
              <a:custGeom>
                <a:avLst/>
                <a:gdLst/>
                <a:ahLst/>
                <a:cxnLst/>
                <a:rect l="l" t="t" r="r" b="b"/>
                <a:pathLst>
                  <a:path w="9350" h="8096" extrusionOk="0">
                    <a:moveTo>
                      <a:pt x="2338" y="1"/>
                    </a:moveTo>
                    <a:lnTo>
                      <a:pt x="0" y="4048"/>
                    </a:lnTo>
                    <a:lnTo>
                      <a:pt x="2338" y="8096"/>
                    </a:lnTo>
                    <a:lnTo>
                      <a:pt x="7013" y="8096"/>
                    </a:lnTo>
                    <a:lnTo>
                      <a:pt x="9349" y="4048"/>
                    </a:lnTo>
                    <a:lnTo>
                      <a:pt x="7013" y="1"/>
                    </a:lnTo>
                    <a:close/>
                  </a:path>
                </a:pathLst>
              </a:custGeom>
              <a:solidFill>
                <a:schemeClr val="accent3">
                  <a:alpha val="588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4"/>
              <p:cNvSpPr/>
              <p:nvPr/>
            </p:nvSpPr>
            <p:spPr>
              <a:xfrm>
                <a:off x="-1828309" y="1581730"/>
                <a:ext cx="370611" cy="320905"/>
              </a:xfrm>
              <a:custGeom>
                <a:avLst/>
                <a:gdLst/>
                <a:ahLst/>
                <a:cxnLst/>
                <a:rect l="l" t="t" r="r" b="b"/>
                <a:pathLst>
                  <a:path w="9350" h="8096" extrusionOk="0">
                    <a:moveTo>
                      <a:pt x="2340" y="0"/>
                    </a:moveTo>
                    <a:lnTo>
                      <a:pt x="0" y="4048"/>
                    </a:lnTo>
                    <a:lnTo>
                      <a:pt x="2340" y="8096"/>
                    </a:lnTo>
                    <a:lnTo>
                      <a:pt x="7013" y="8096"/>
                    </a:lnTo>
                    <a:lnTo>
                      <a:pt x="9350" y="4048"/>
                    </a:lnTo>
                    <a:lnTo>
                      <a:pt x="7013" y="0"/>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4"/>
              <p:cNvSpPr/>
              <p:nvPr/>
            </p:nvSpPr>
            <p:spPr>
              <a:xfrm>
                <a:off x="-876451" y="2232220"/>
                <a:ext cx="601895" cy="521312"/>
              </a:xfrm>
              <a:custGeom>
                <a:avLst/>
                <a:gdLst/>
                <a:ahLst/>
                <a:cxnLst/>
                <a:rect l="l" t="t" r="r" b="b"/>
                <a:pathLst>
                  <a:path w="15185" h="13152" extrusionOk="0">
                    <a:moveTo>
                      <a:pt x="3796" y="1"/>
                    </a:moveTo>
                    <a:lnTo>
                      <a:pt x="0" y="6576"/>
                    </a:lnTo>
                    <a:lnTo>
                      <a:pt x="3796" y="13151"/>
                    </a:lnTo>
                    <a:lnTo>
                      <a:pt x="11388" y="13151"/>
                    </a:lnTo>
                    <a:lnTo>
                      <a:pt x="15185" y="6576"/>
                    </a:lnTo>
                    <a:lnTo>
                      <a:pt x="11388" y="1"/>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4"/>
              <p:cNvSpPr/>
              <p:nvPr/>
            </p:nvSpPr>
            <p:spPr>
              <a:xfrm>
                <a:off x="-876451" y="3367079"/>
                <a:ext cx="601895" cy="521193"/>
              </a:xfrm>
              <a:custGeom>
                <a:avLst/>
                <a:gdLst/>
                <a:ahLst/>
                <a:cxnLst/>
                <a:rect l="l" t="t" r="r" b="b"/>
                <a:pathLst>
                  <a:path w="15185" h="13149" extrusionOk="0">
                    <a:moveTo>
                      <a:pt x="3796" y="0"/>
                    </a:moveTo>
                    <a:lnTo>
                      <a:pt x="0" y="6573"/>
                    </a:lnTo>
                    <a:lnTo>
                      <a:pt x="3796" y="13148"/>
                    </a:lnTo>
                    <a:lnTo>
                      <a:pt x="11388" y="13148"/>
                    </a:lnTo>
                    <a:lnTo>
                      <a:pt x="15185" y="6573"/>
                    </a:lnTo>
                    <a:lnTo>
                      <a:pt x="113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1" name="Google Shape;591;p34"/>
            <p:cNvGrpSpPr/>
            <p:nvPr/>
          </p:nvGrpSpPr>
          <p:grpSpPr>
            <a:xfrm>
              <a:off x="5370950" y="1628700"/>
              <a:ext cx="3268225" cy="2975295"/>
              <a:chOff x="313175" y="1628700"/>
              <a:chExt cx="3268225" cy="2975295"/>
            </a:xfrm>
          </p:grpSpPr>
          <p:pic>
            <p:nvPicPr>
              <p:cNvPr id="592" name="Google Shape;592;p34"/>
              <p:cNvPicPr preferRelativeResize="0"/>
              <p:nvPr/>
            </p:nvPicPr>
            <p:blipFill rotWithShape="1">
              <a:blip r:embed="rId2">
                <a:alphaModFix/>
              </a:blip>
              <a:srcRect l="18116" t="10280" r="18116" b="10272"/>
              <a:stretch/>
            </p:blipFill>
            <p:spPr>
              <a:xfrm flipH="1">
                <a:off x="2281150" y="2573000"/>
                <a:ext cx="1300250" cy="1620000"/>
              </a:xfrm>
              <a:prstGeom prst="rect">
                <a:avLst/>
              </a:prstGeom>
              <a:noFill/>
              <a:ln>
                <a:noFill/>
              </a:ln>
              <a:effectLst>
                <a:outerShdw blurRad="57150" dist="19050" dir="5400000" algn="bl" rotWithShape="0">
                  <a:schemeClr val="dk1">
                    <a:alpha val="50000"/>
                  </a:schemeClr>
                </a:outerShdw>
              </a:effectLst>
            </p:spPr>
          </p:pic>
          <p:sp>
            <p:nvSpPr>
              <p:cNvPr id="593" name="Google Shape;593;p34"/>
              <p:cNvSpPr/>
              <p:nvPr/>
            </p:nvSpPr>
            <p:spPr>
              <a:xfrm>
                <a:off x="313175" y="4192995"/>
                <a:ext cx="2704200" cy="411000"/>
              </a:xfrm>
              <a:prstGeom prst="ellipse">
                <a:avLst/>
              </a:prstGeom>
              <a:solidFill>
                <a:schemeClr val="dk1">
                  <a:alpha val="17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4" name="Google Shape;594;p34"/>
              <p:cNvPicPr preferRelativeResize="0"/>
              <p:nvPr/>
            </p:nvPicPr>
            <p:blipFill rotWithShape="1">
              <a:blip r:embed="rId3">
                <a:alphaModFix/>
              </a:blip>
              <a:srcRect l="16325" t="10721" r="16325" b="13509"/>
              <a:stretch/>
            </p:blipFill>
            <p:spPr>
              <a:xfrm>
                <a:off x="407975" y="1628700"/>
                <a:ext cx="2514599" cy="2828925"/>
              </a:xfrm>
              <a:prstGeom prst="rect">
                <a:avLst/>
              </a:prstGeom>
              <a:noFill/>
              <a:ln>
                <a:noFill/>
              </a:ln>
              <a:effectLst>
                <a:outerShdw blurRad="57150" dist="19050" dir="5400000" algn="bl" rotWithShape="0">
                  <a:schemeClr val="dk1">
                    <a:alpha val="50000"/>
                  </a:schemeClr>
                </a:outerShdw>
              </a:effectLst>
            </p:spPr>
          </p:pic>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300"/>
              <a:buFont typeface="Questrial"/>
              <a:buNone/>
              <a:defRPr sz="3300" b="1">
                <a:solidFill>
                  <a:schemeClr val="dk1"/>
                </a:solidFill>
                <a:latin typeface="Questrial"/>
                <a:ea typeface="Questrial"/>
                <a:cs typeface="Questrial"/>
                <a:sym typeface="Questrial"/>
              </a:defRPr>
            </a:lvl1pPr>
            <a:lvl2pPr lvl="1" rtl="0">
              <a:spcBef>
                <a:spcPts val="0"/>
              </a:spcBef>
              <a:spcAft>
                <a:spcPts val="0"/>
              </a:spcAft>
              <a:buClr>
                <a:schemeClr val="dk1"/>
              </a:buClr>
              <a:buSzPts val="3500"/>
              <a:buFont typeface="Questrial"/>
              <a:buNone/>
              <a:defRPr sz="3500" b="1">
                <a:solidFill>
                  <a:schemeClr val="dk1"/>
                </a:solidFill>
                <a:latin typeface="Questrial"/>
                <a:ea typeface="Questrial"/>
                <a:cs typeface="Questrial"/>
                <a:sym typeface="Questrial"/>
              </a:defRPr>
            </a:lvl2pPr>
            <a:lvl3pPr lvl="2" rtl="0">
              <a:spcBef>
                <a:spcPts val="0"/>
              </a:spcBef>
              <a:spcAft>
                <a:spcPts val="0"/>
              </a:spcAft>
              <a:buClr>
                <a:schemeClr val="dk1"/>
              </a:buClr>
              <a:buSzPts val="3500"/>
              <a:buFont typeface="Questrial"/>
              <a:buNone/>
              <a:defRPr sz="3500" b="1">
                <a:solidFill>
                  <a:schemeClr val="dk1"/>
                </a:solidFill>
                <a:latin typeface="Questrial"/>
                <a:ea typeface="Questrial"/>
                <a:cs typeface="Questrial"/>
                <a:sym typeface="Questrial"/>
              </a:defRPr>
            </a:lvl3pPr>
            <a:lvl4pPr lvl="3" rtl="0">
              <a:spcBef>
                <a:spcPts val="0"/>
              </a:spcBef>
              <a:spcAft>
                <a:spcPts val="0"/>
              </a:spcAft>
              <a:buClr>
                <a:schemeClr val="dk1"/>
              </a:buClr>
              <a:buSzPts val="3500"/>
              <a:buFont typeface="Questrial"/>
              <a:buNone/>
              <a:defRPr sz="3500" b="1">
                <a:solidFill>
                  <a:schemeClr val="dk1"/>
                </a:solidFill>
                <a:latin typeface="Questrial"/>
                <a:ea typeface="Questrial"/>
                <a:cs typeface="Questrial"/>
                <a:sym typeface="Questrial"/>
              </a:defRPr>
            </a:lvl4pPr>
            <a:lvl5pPr lvl="4" rtl="0">
              <a:spcBef>
                <a:spcPts val="0"/>
              </a:spcBef>
              <a:spcAft>
                <a:spcPts val="0"/>
              </a:spcAft>
              <a:buClr>
                <a:schemeClr val="dk1"/>
              </a:buClr>
              <a:buSzPts val="3500"/>
              <a:buFont typeface="Questrial"/>
              <a:buNone/>
              <a:defRPr sz="3500" b="1">
                <a:solidFill>
                  <a:schemeClr val="dk1"/>
                </a:solidFill>
                <a:latin typeface="Questrial"/>
                <a:ea typeface="Questrial"/>
                <a:cs typeface="Questrial"/>
                <a:sym typeface="Questrial"/>
              </a:defRPr>
            </a:lvl5pPr>
            <a:lvl6pPr lvl="5" rtl="0">
              <a:spcBef>
                <a:spcPts val="0"/>
              </a:spcBef>
              <a:spcAft>
                <a:spcPts val="0"/>
              </a:spcAft>
              <a:buClr>
                <a:schemeClr val="dk1"/>
              </a:buClr>
              <a:buSzPts val="3500"/>
              <a:buFont typeface="Questrial"/>
              <a:buNone/>
              <a:defRPr sz="3500" b="1">
                <a:solidFill>
                  <a:schemeClr val="dk1"/>
                </a:solidFill>
                <a:latin typeface="Questrial"/>
                <a:ea typeface="Questrial"/>
                <a:cs typeface="Questrial"/>
                <a:sym typeface="Questrial"/>
              </a:defRPr>
            </a:lvl6pPr>
            <a:lvl7pPr lvl="6" rtl="0">
              <a:spcBef>
                <a:spcPts val="0"/>
              </a:spcBef>
              <a:spcAft>
                <a:spcPts val="0"/>
              </a:spcAft>
              <a:buClr>
                <a:schemeClr val="dk1"/>
              </a:buClr>
              <a:buSzPts val="3500"/>
              <a:buFont typeface="Questrial"/>
              <a:buNone/>
              <a:defRPr sz="3500" b="1">
                <a:solidFill>
                  <a:schemeClr val="dk1"/>
                </a:solidFill>
                <a:latin typeface="Questrial"/>
                <a:ea typeface="Questrial"/>
                <a:cs typeface="Questrial"/>
                <a:sym typeface="Questrial"/>
              </a:defRPr>
            </a:lvl7pPr>
            <a:lvl8pPr lvl="7" rtl="0">
              <a:spcBef>
                <a:spcPts val="0"/>
              </a:spcBef>
              <a:spcAft>
                <a:spcPts val="0"/>
              </a:spcAft>
              <a:buClr>
                <a:schemeClr val="dk1"/>
              </a:buClr>
              <a:buSzPts val="3500"/>
              <a:buFont typeface="Questrial"/>
              <a:buNone/>
              <a:defRPr sz="3500" b="1">
                <a:solidFill>
                  <a:schemeClr val="dk1"/>
                </a:solidFill>
                <a:latin typeface="Questrial"/>
                <a:ea typeface="Questrial"/>
                <a:cs typeface="Questrial"/>
                <a:sym typeface="Questrial"/>
              </a:defRPr>
            </a:lvl8pPr>
            <a:lvl9pPr lvl="8" rtl="0">
              <a:spcBef>
                <a:spcPts val="0"/>
              </a:spcBef>
              <a:spcAft>
                <a:spcPts val="0"/>
              </a:spcAft>
              <a:buClr>
                <a:schemeClr val="dk1"/>
              </a:buClr>
              <a:buSzPts val="3500"/>
              <a:buFont typeface="Questrial"/>
              <a:buNone/>
              <a:defRPr sz="3500" b="1">
                <a:solidFill>
                  <a:schemeClr val="dk1"/>
                </a:solidFill>
                <a:latin typeface="Questrial"/>
                <a:ea typeface="Questrial"/>
                <a:cs typeface="Questrial"/>
                <a:sym typeface="Questria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2"/>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5" r:id="rId2"/>
    <p:sldLayoutId id="2147483658" r:id="rId3"/>
    <p:sldLayoutId id="2147483660" r:id="rId4"/>
    <p:sldLayoutId id="2147483664" r:id="rId5"/>
    <p:sldLayoutId id="2147483665" r:id="rId6"/>
    <p:sldLayoutId id="2147483667" r:id="rId7"/>
    <p:sldLayoutId id="2147483679" r:id="rId8"/>
    <p:sldLayoutId id="2147483680"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image" Target="../media/image19.jp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42"/>
          <p:cNvSpPr txBox="1">
            <a:spLocks noGrp="1"/>
          </p:cNvSpPr>
          <p:nvPr>
            <p:ph type="title"/>
          </p:nvPr>
        </p:nvSpPr>
        <p:spPr>
          <a:xfrm>
            <a:off x="0" y="1438105"/>
            <a:ext cx="5404757" cy="2715269"/>
          </a:xfrm>
          <a:prstGeom prst="rect">
            <a:avLst/>
          </a:prstGeom>
        </p:spPr>
        <p:txBody>
          <a:bodyPr spcFirstLastPara="1" wrap="square" lIns="91425" tIns="91425" rIns="91425" bIns="91425" anchor="b" anchorCtr="0">
            <a:noAutofit/>
          </a:bodyPr>
          <a:lstStyle/>
          <a:p>
            <a:pPr lvl="0" algn="ctr"/>
            <a:r>
              <a:rPr lang="fr-FR" dirty="0" err="1">
                <a:latin typeface="Arabic Typesetting" panose="03020402040406030203" pitchFamily="66" charset="-78"/>
                <a:cs typeface="Arabic Typesetting" panose="03020402040406030203" pitchFamily="66" charset="-78"/>
              </a:rPr>
              <a:t>Chapter</a:t>
            </a:r>
            <a:r>
              <a:rPr lang="fr-FR" dirty="0">
                <a:latin typeface="Arabic Typesetting" panose="03020402040406030203" pitchFamily="66" charset="-78"/>
                <a:cs typeface="Arabic Typesetting" panose="03020402040406030203" pitchFamily="66" charset="-78"/>
              </a:rPr>
              <a:t> 03: </a:t>
            </a:r>
            <a:r>
              <a:rPr lang="fr-FR" dirty="0" err="1">
                <a:latin typeface="Arabic Typesetting" panose="03020402040406030203" pitchFamily="66" charset="-78"/>
                <a:cs typeface="Arabic Typesetting" panose="03020402040406030203" pitchFamily="66" charset="-78"/>
              </a:rPr>
              <a:t>Lipids</a:t>
            </a:r>
            <a:r>
              <a:rPr lang="fr-FR" dirty="0">
                <a:latin typeface="Arabic Typesetting" panose="03020402040406030203" pitchFamily="66" charset="-78"/>
                <a:cs typeface="Arabic Typesetting" panose="03020402040406030203" pitchFamily="66" charset="-78"/>
              </a:rPr>
              <a:t> </a:t>
            </a:r>
            <a:br>
              <a:rPr lang="fr-FR" dirty="0">
                <a:latin typeface="Arabic Typesetting" panose="03020402040406030203" pitchFamily="66" charset="-78"/>
                <a:cs typeface="Arabic Typesetting" panose="03020402040406030203" pitchFamily="66" charset="-78"/>
              </a:rPr>
            </a:br>
            <a:r>
              <a:rPr lang="fr-FR" dirty="0">
                <a:latin typeface="Arabic Typesetting" panose="03020402040406030203" pitchFamily="66" charset="-78"/>
                <a:cs typeface="Arabic Typesetting" panose="03020402040406030203" pitchFamily="66" charset="-78"/>
              </a:rPr>
              <a:t>or Fats</a:t>
            </a:r>
            <a:br>
              <a:rPr lang="fr-FR" dirty="0"/>
            </a:br>
            <a:endParaRPr sz="2400" dirty="0">
              <a:latin typeface="Times New Roman" panose="02020603050405020304" pitchFamily="18" charset="0"/>
              <a:cs typeface="Times New Roman" panose="02020603050405020304" pitchFamily="18" charset="0"/>
            </a:endParaRPr>
          </a:p>
        </p:txBody>
      </p:sp>
      <p:grpSp>
        <p:nvGrpSpPr>
          <p:cNvPr id="671" name="Google Shape;671;p42"/>
          <p:cNvGrpSpPr/>
          <p:nvPr/>
        </p:nvGrpSpPr>
        <p:grpSpPr>
          <a:xfrm>
            <a:off x="7148521" y="324619"/>
            <a:ext cx="1103531" cy="899149"/>
            <a:chOff x="5154361" y="1440525"/>
            <a:chExt cx="4084891" cy="3379900"/>
          </a:xfrm>
        </p:grpSpPr>
        <p:grpSp>
          <p:nvGrpSpPr>
            <p:cNvPr id="672" name="Google Shape;672;p42"/>
            <p:cNvGrpSpPr/>
            <p:nvPr/>
          </p:nvGrpSpPr>
          <p:grpSpPr>
            <a:xfrm>
              <a:off x="5539325" y="1440525"/>
              <a:ext cx="2803527" cy="1805258"/>
              <a:chOff x="5539325" y="1440525"/>
              <a:chExt cx="2803527" cy="1805258"/>
            </a:xfrm>
          </p:grpSpPr>
          <p:sp>
            <p:nvSpPr>
              <p:cNvPr id="673" name="Google Shape;673;p42"/>
              <p:cNvSpPr/>
              <p:nvPr/>
            </p:nvSpPr>
            <p:spPr>
              <a:xfrm>
                <a:off x="6076160" y="1749733"/>
                <a:ext cx="656101" cy="568212"/>
              </a:xfrm>
              <a:custGeom>
                <a:avLst/>
                <a:gdLst/>
                <a:ahLst/>
                <a:cxnLst/>
                <a:rect l="l" t="t" r="r" b="b"/>
                <a:pathLst>
                  <a:path w="15184" h="13150" extrusionOk="0">
                    <a:moveTo>
                      <a:pt x="3796" y="1"/>
                    </a:moveTo>
                    <a:lnTo>
                      <a:pt x="1" y="6576"/>
                    </a:lnTo>
                    <a:lnTo>
                      <a:pt x="3796" y="13150"/>
                    </a:lnTo>
                    <a:lnTo>
                      <a:pt x="11389" y="13150"/>
                    </a:lnTo>
                    <a:lnTo>
                      <a:pt x="15183" y="6576"/>
                    </a:lnTo>
                    <a:lnTo>
                      <a:pt x="11389" y="1"/>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2"/>
              <p:cNvSpPr/>
              <p:nvPr/>
            </p:nvSpPr>
            <p:spPr>
              <a:xfrm>
                <a:off x="7149830" y="1749733"/>
                <a:ext cx="656187" cy="568212"/>
              </a:xfrm>
              <a:custGeom>
                <a:avLst/>
                <a:gdLst/>
                <a:ahLst/>
                <a:cxnLst/>
                <a:rect l="l" t="t" r="r" b="b"/>
                <a:pathLst>
                  <a:path w="15186" h="13150" extrusionOk="0">
                    <a:moveTo>
                      <a:pt x="3796" y="1"/>
                    </a:moveTo>
                    <a:lnTo>
                      <a:pt x="1" y="6576"/>
                    </a:lnTo>
                    <a:lnTo>
                      <a:pt x="3796" y="13150"/>
                    </a:lnTo>
                    <a:lnTo>
                      <a:pt x="11389" y="13150"/>
                    </a:lnTo>
                    <a:lnTo>
                      <a:pt x="15186" y="6576"/>
                    </a:lnTo>
                    <a:lnTo>
                      <a:pt x="11389" y="1"/>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2"/>
              <p:cNvSpPr/>
              <p:nvPr/>
            </p:nvSpPr>
            <p:spPr>
              <a:xfrm>
                <a:off x="7686665" y="1440525"/>
                <a:ext cx="656187" cy="568168"/>
              </a:xfrm>
              <a:custGeom>
                <a:avLst/>
                <a:gdLst/>
                <a:ahLst/>
                <a:cxnLst/>
                <a:rect l="l" t="t" r="r" b="b"/>
                <a:pathLst>
                  <a:path w="15186" h="13149" extrusionOk="0">
                    <a:moveTo>
                      <a:pt x="3797" y="0"/>
                    </a:moveTo>
                    <a:lnTo>
                      <a:pt x="1" y="6573"/>
                    </a:lnTo>
                    <a:lnTo>
                      <a:pt x="3797" y="13148"/>
                    </a:lnTo>
                    <a:lnTo>
                      <a:pt x="11389" y="13148"/>
                    </a:lnTo>
                    <a:lnTo>
                      <a:pt x="15185" y="6573"/>
                    </a:lnTo>
                    <a:lnTo>
                      <a:pt x="11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2"/>
              <p:cNvSpPr/>
              <p:nvPr/>
            </p:nvSpPr>
            <p:spPr>
              <a:xfrm>
                <a:off x="6612995" y="2677572"/>
                <a:ext cx="656187" cy="568211"/>
              </a:xfrm>
              <a:custGeom>
                <a:avLst/>
                <a:gdLst/>
                <a:ahLst/>
                <a:cxnLst/>
                <a:rect l="l" t="t" r="r" b="b"/>
                <a:pathLst>
                  <a:path w="15186" h="13150" extrusionOk="0">
                    <a:moveTo>
                      <a:pt x="3797" y="1"/>
                    </a:moveTo>
                    <a:lnTo>
                      <a:pt x="0" y="6576"/>
                    </a:lnTo>
                    <a:lnTo>
                      <a:pt x="3797" y="13150"/>
                    </a:lnTo>
                    <a:lnTo>
                      <a:pt x="11389" y="13150"/>
                    </a:lnTo>
                    <a:lnTo>
                      <a:pt x="15185" y="6576"/>
                    </a:lnTo>
                    <a:lnTo>
                      <a:pt x="11389" y="1"/>
                    </a:lnTo>
                    <a:close/>
                  </a:path>
                </a:pathLst>
              </a:custGeom>
              <a:solidFill>
                <a:schemeClr val="accent3">
                  <a:alpha val="588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2"/>
              <p:cNvSpPr/>
              <p:nvPr/>
            </p:nvSpPr>
            <p:spPr>
              <a:xfrm>
                <a:off x="6612995" y="2059027"/>
                <a:ext cx="656187" cy="568212"/>
              </a:xfrm>
              <a:custGeom>
                <a:avLst/>
                <a:gdLst/>
                <a:ahLst/>
                <a:cxnLst/>
                <a:rect l="l" t="t" r="r" b="b"/>
                <a:pathLst>
                  <a:path w="15186" h="13150" extrusionOk="0">
                    <a:moveTo>
                      <a:pt x="3797" y="0"/>
                    </a:moveTo>
                    <a:lnTo>
                      <a:pt x="0" y="6576"/>
                    </a:lnTo>
                    <a:lnTo>
                      <a:pt x="3797" y="13150"/>
                    </a:lnTo>
                    <a:lnTo>
                      <a:pt x="11389" y="13150"/>
                    </a:lnTo>
                    <a:lnTo>
                      <a:pt x="15185" y="6576"/>
                    </a:lnTo>
                    <a:lnTo>
                      <a:pt x="11389" y="0"/>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2"/>
              <p:cNvSpPr/>
              <p:nvPr/>
            </p:nvSpPr>
            <p:spPr>
              <a:xfrm>
                <a:off x="5539325" y="1440525"/>
                <a:ext cx="656144" cy="568168"/>
              </a:xfrm>
              <a:custGeom>
                <a:avLst/>
                <a:gdLst/>
                <a:ahLst/>
                <a:cxnLst/>
                <a:rect l="l" t="t" r="r" b="b"/>
                <a:pathLst>
                  <a:path w="15185" h="13149" extrusionOk="0">
                    <a:moveTo>
                      <a:pt x="3796" y="0"/>
                    </a:moveTo>
                    <a:lnTo>
                      <a:pt x="0" y="6573"/>
                    </a:lnTo>
                    <a:lnTo>
                      <a:pt x="3796" y="13148"/>
                    </a:lnTo>
                    <a:lnTo>
                      <a:pt x="11388" y="13148"/>
                    </a:lnTo>
                    <a:lnTo>
                      <a:pt x="15185" y="6573"/>
                    </a:lnTo>
                    <a:lnTo>
                      <a:pt x="11388" y="0"/>
                    </a:lnTo>
                    <a:close/>
                  </a:path>
                </a:pathLst>
              </a:custGeom>
              <a:solidFill>
                <a:schemeClr val="accent3">
                  <a:alpha val="588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2"/>
              <p:cNvSpPr/>
              <p:nvPr/>
            </p:nvSpPr>
            <p:spPr>
              <a:xfrm>
                <a:off x="6076160" y="2368321"/>
                <a:ext cx="656101" cy="568211"/>
              </a:xfrm>
              <a:custGeom>
                <a:avLst/>
                <a:gdLst/>
                <a:ahLst/>
                <a:cxnLst/>
                <a:rect l="l" t="t" r="r" b="b"/>
                <a:pathLst>
                  <a:path w="15184" h="13150" extrusionOk="0">
                    <a:moveTo>
                      <a:pt x="3796" y="0"/>
                    </a:moveTo>
                    <a:lnTo>
                      <a:pt x="1" y="6575"/>
                    </a:lnTo>
                    <a:lnTo>
                      <a:pt x="3796" y="13149"/>
                    </a:lnTo>
                    <a:lnTo>
                      <a:pt x="11389" y="13149"/>
                    </a:lnTo>
                    <a:lnTo>
                      <a:pt x="15183" y="6575"/>
                    </a:lnTo>
                    <a:lnTo>
                      <a:pt x="11389" y="0"/>
                    </a:lnTo>
                    <a:close/>
                  </a:path>
                </a:pathLst>
              </a:custGeom>
              <a:solidFill>
                <a:schemeClr val="accent3">
                  <a:alpha val="21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2"/>
              <p:cNvSpPr/>
              <p:nvPr/>
            </p:nvSpPr>
            <p:spPr>
              <a:xfrm>
                <a:off x="6600815" y="1440525"/>
                <a:ext cx="656187" cy="568168"/>
              </a:xfrm>
              <a:custGeom>
                <a:avLst/>
                <a:gdLst/>
                <a:ahLst/>
                <a:cxnLst/>
                <a:rect l="l" t="t" r="r" b="b"/>
                <a:pathLst>
                  <a:path w="15186" h="13149" extrusionOk="0">
                    <a:moveTo>
                      <a:pt x="3797" y="0"/>
                    </a:moveTo>
                    <a:lnTo>
                      <a:pt x="1" y="6573"/>
                    </a:lnTo>
                    <a:lnTo>
                      <a:pt x="3797" y="13148"/>
                    </a:lnTo>
                    <a:lnTo>
                      <a:pt x="11389" y="13148"/>
                    </a:lnTo>
                    <a:lnTo>
                      <a:pt x="15185" y="6573"/>
                    </a:lnTo>
                    <a:lnTo>
                      <a:pt x="11389" y="0"/>
                    </a:lnTo>
                    <a:close/>
                  </a:path>
                </a:pathLst>
              </a:custGeom>
              <a:solidFill>
                <a:schemeClr val="accent5">
                  <a:alpha val="544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81" name="Google Shape;681;p42"/>
            <p:cNvPicPr preferRelativeResize="0"/>
            <p:nvPr/>
          </p:nvPicPr>
          <p:blipFill rotWithShape="1">
            <a:blip r:embed="rId3">
              <a:alphaModFix/>
            </a:blip>
            <a:srcRect l="11890" t="11431" r="11890" b="11431"/>
            <a:stretch/>
          </p:blipFill>
          <p:spPr>
            <a:xfrm rot="-1665671">
              <a:off x="6803977" y="2367422"/>
              <a:ext cx="2067023" cy="2092003"/>
            </a:xfrm>
            <a:prstGeom prst="rect">
              <a:avLst/>
            </a:prstGeom>
            <a:noFill/>
            <a:ln>
              <a:noFill/>
            </a:ln>
            <a:effectLst>
              <a:outerShdw blurRad="57150" dist="19050" dir="5400000" algn="bl" rotWithShape="0">
                <a:schemeClr val="dk1">
                  <a:alpha val="50000"/>
                </a:schemeClr>
              </a:outerShdw>
            </a:effectLst>
          </p:spPr>
        </p:pic>
        <p:sp>
          <p:nvSpPr>
            <p:cNvPr id="682" name="Google Shape;682;p42"/>
            <p:cNvSpPr/>
            <p:nvPr/>
          </p:nvSpPr>
          <p:spPr>
            <a:xfrm>
              <a:off x="5154361" y="4193000"/>
              <a:ext cx="3087900" cy="411000"/>
            </a:xfrm>
            <a:prstGeom prst="ellipse">
              <a:avLst/>
            </a:prstGeom>
            <a:solidFill>
              <a:schemeClr val="dk1">
                <a:alpha val="17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3" name="Google Shape;683;p42"/>
            <p:cNvPicPr preferRelativeResize="0"/>
            <p:nvPr/>
          </p:nvPicPr>
          <p:blipFill rotWithShape="1">
            <a:blip r:embed="rId4">
              <a:alphaModFix/>
            </a:blip>
            <a:srcRect l="7612" t="18446" r="7612" b="18446"/>
            <a:stretch/>
          </p:blipFill>
          <p:spPr>
            <a:xfrm>
              <a:off x="5400724" y="2380237"/>
              <a:ext cx="2803526" cy="2086987"/>
            </a:xfrm>
            <a:prstGeom prst="rect">
              <a:avLst/>
            </a:prstGeom>
            <a:noFill/>
            <a:ln>
              <a:noFill/>
            </a:ln>
            <a:effectLst>
              <a:outerShdw blurRad="57150" dist="19050" dir="5400000" algn="bl" rotWithShape="0">
                <a:schemeClr val="dk1">
                  <a:alpha val="50000"/>
                </a:schemeClr>
              </a:outerShdw>
            </a:effectLst>
          </p:spPr>
        </p:pic>
      </p:grpSp>
      <p:pic>
        <p:nvPicPr>
          <p:cNvPr id="2050" name="Picture 2" descr="Functional Properties of Lipids - Food Science Toolbox">
            <a:extLst>
              <a:ext uri="{FF2B5EF4-FFF2-40B4-BE49-F238E27FC236}">
                <a16:creationId xmlns:a16="http://schemas.microsoft.com/office/drawing/2014/main" id="{A7471F6E-B48C-0690-2D16-5FCA42E92A8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54" t="27647" r="-654" b="7093"/>
          <a:stretch>
            <a:fillRect/>
          </a:stretch>
        </p:blipFill>
        <p:spPr bwMode="auto">
          <a:xfrm>
            <a:off x="5404757" y="1438105"/>
            <a:ext cx="3371850" cy="32992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4CC9E-C872-7E76-4DEA-409B5F00F9E4}"/>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63E15BDE-25CC-7AF7-C295-CE08B95243AD}"/>
              </a:ext>
            </a:extLst>
          </p:cNvPr>
          <p:cNvPicPr>
            <a:picLocks noChangeAspect="1"/>
          </p:cNvPicPr>
          <p:nvPr/>
        </p:nvPicPr>
        <p:blipFill>
          <a:blip r:embed="rId2"/>
          <a:stretch>
            <a:fillRect/>
          </a:stretch>
        </p:blipFill>
        <p:spPr>
          <a:xfrm>
            <a:off x="1921197" y="120524"/>
            <a:ext cx="5105662" cy="4902452"/>
          </a:xfrm>
          <a:prstGeom prst="rect">
            <a:avLst/>
          </a:prstGeom>
        </p:spPr>
      </p:pic>
    </p:spTree>
    <p:extLst>
      <p:ext uri="{BB962C8B-B14F-4D97-AF65-F5344CB8AC3E}">
        <p14:creationId xmlns:p14="http://schemas.microsoft.com/office/powerpoint/2010/main" val="837605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0">
          <a:extLst>
            <a:ext uri="{FF2B5EF4-FFF2-40B4-BE49-F238E27FC236}">
              <a16:creationId xmlns:a16="http://schemas.microsoft.com/office/drawing/2014/main" id="{A879BDC4-FAA8-26DC-1D51-834C296467A2}"/>
            </a:ext>
          </a:extLst>
        </p:cNvPr>
        <p:cNvGrpSpPr/>
        <p:nvPr/>
      </p:nvGrpSpPr>
      <p:grpSpPr>
        <a:xfrm>
          <a:off x="0" y="0"/>
          <a:ext cx="0" cy="0"/>
          <a:chOff x="0" y="0"/>
          <a:chExt cx="0" cy="0"/>
        </a:xfrm>
      </p:grpSpPr>
      <p:sp>
        <p:nvSpPr>
          <p:cNvPr id="862" name="Google Shape;862;p51">
            <a:extLst>
              <a:ext uri="{FF2B5EF4-FFF2-40B4-BE49-F238E27FC236}">
                <a16:creationId xmlns:a16="http://schemas.microsoft.com/office/drawing/2014/main" id="{A7FFD7B7-3E91-1FC7-44E0-29A76E99EC19}"/>
              </a:ext>
            </a:extLst>
          </p:cNvPr>
          <p:cNvSpPr txBox="1">
            <a:spLocks noGrp="1"/>
          </p:cNvSpPr>
          <p:nvPr>
            <p:ph type="title"/>
          </p:nvPr>
        </p:nvSpPr>
        <p:spPr>
          <a:xfrm>
            <a:off x="1496172" y="239025"/>
            <a:ext cx="5843521" cy="576000"/>
          </a:xfrm>
          <a:prstGeom prst="rect">
            <a:avLst/>
          </a:prstGeom>
        </p:spPr>
        <p:txBody>
          <a:bodyPr spcFirstLastPara="1" wrap="square" lIns="91425" tIns="91425" rIns="91425" bIns="91425" anchor="t" anchorCtr="0">
            <a:noAutofit/>
          </a:bodyPr>
          <a:lstStyle/>
          <a:p>
            <a:r>
              <a:rPr lang="en-US" u="sng" dirty="0">
                <a:solidFill>
                  <a:srgbClr val="FF0000"/>
                </a:solidFill>
                <a:latin typeface="Times New Roman" panose="02020603050405020304" pitchFamily="18" charset="0"/>
                <a:cs typeface="Times New Roman" panose="02020603050405020304" pitchFamily="18" charset="0"/>
              </a:rPr>
              <a:t>b) Melting Point: What makes a fat solid or liquid?</a:t>
            </a:r>
          </a:p>
        </p:txBody>
      </p:sp>
      <p:graphicFrame>
        <p:nvGraphicFramePr>
          <p:cNvPr id="2" name="Tableau 1">
            <a:extLst>
              <a:ext uri="{FF2B5EF4-FFF2-40B4-BE49-F238E27FC236}">
                <a16:creationId xmlns:a16="http://schemas.microsoft.com/office/drawing/2014/main" id="{3B8FC54F-E719-5560-0E75-5934F11FA193}"/>
              </a:ext>
            </a:extLst>
          </p:cNvPr>
          <p:cNvGraphicFramePr>
            <a:graphicFrameLocks noGrp="1"/>
          </p:cNvGraphicFramePr>
          <p:nvPr>
            <p:extLst>
              <p:ext uri="{D42A27DB-BD31-4B8C-83A1-F6EECF244321}">
                <p14:modId xmlns:p14="http://schemas.microsoft.com/office/powerpoint/2010/main" val="3299978381"/>
              </p:ext>
            </p:extLst>
          </p:nvPr>
        </p:nvGraphicFramePr>
        <p:xfrm>
          <a:off x="490912" y="1021117"/>
          <a:ext cx="8162176" cy="2865082"/>
        </p:xfrm>
        <a:graphic>
          <a:graphicData uri="http://schemas.openxmlformats.org/drawingml/2006/table">
            <a:tbl>
              <a:tblPr>
                <a:tableStyleId>{F7B69C00-3781-4CFC-9CB6-F79073CF7D8A}</a:tableStyleId>
              </a:tblPr>
              <a:tblGrid>
                <a:gridCol w="2133772">
                  <a:extLst>
                    <a:ext uri="{9D8B030D-6E8A-4147-A177-3AD203B41FA5}">
                      <a16:colId xmlns:a16="http://schemas.microsoft.com/office/drawing/2014/main" val="4074600510"/>
                    </a:ext>
                  </a:extLst>
                </a:gridCol>
                <a:gridCol w="3307679">
                  <a:extLst>
                    <a:ext uri="{9D8B030D-6E8A-4147-A177-3AD203B41FA5}">
                      <a16:colId xmlns:a16="http://schemas.microsoft.com/office/drawing/2014/main" val="2536768695"/>
                    </a:ext>
                  </a:extLst>
                </a:gridCol>
                <a:gridCol w="2720725">
                  <a:extLst>
                    <a:ext uri="{9D8B030D-6E8A-4147-A177-3AD203B41FA5}">
                      <a16:colId xmlns:a16="http://schemas.microsoft.com/office/drawing/2014/main" val="1633407793"/>
                    </a:ext>
                  </a:extLst>
                </a:gridCol>
              </a:tblGrid>
              <a:tr h="544879">
                <a:tc>
                  <a:txBody>
                    <a:bodyPr/>
                    <a:lstStyle/>
                    <a:p>
                      <a:pPr algn="ctr">
                        <a:lnSpc>
                          <a:spcPct val="100000"/>
                        </a:lnSpc>
                        <a:buNone/>
                      </a:pPr>
                      <a:r>
                        <a:rPr lang="fr-FR" sz="1800" b="1" dirty="0" err="1">
                          <a:effectLst/>
                          <a:latin typeface="Times New Roman" panose="02020603050405020304" pitchFamily="18" charset="0"/>
                          <a:cs typeface="Times New Roman" panose="02020603050405020304" pitchFamily="18" charset="0"/>
                        </a:rPr>
                        <a:t>Feature</a:t>
                      </a:r>
                      <a:endParaRPr lang="fr-FR" sz="1800" b="1" dirty="0">
                        <a:effectLst/>
                        <a:latin typeface="Times New Roman" panose="02020603050405020304" pitchFamily="18" charset="0"/>
                        <a:cs typeface="Times New Roman" panose="02020603050405020304" pitchFamily="18" charset="0"/>
                      </a:endParaRPr>
                    </a:p>
                  </a:txBody>
                  <a:tcPr marR="101600" marT="63500" marB="63500" anchor="ctr"/>
                </a:tc>
                <a:tc>
                  <a:txBody>
                    <a:bodyPr/>
                    <a:lstStyle/>
                    <a:p>
                      <a:pPr algn="ctr">
                        <a:lnSpc>
                          <a:spcPct val="100000"/>
                        </a:lnSpc>
                        <a:buNone/>
                      </a:pPr>
                      <a:r>
                        <a:rPr lang="fr-FR" sz="1800" b="1" dirty="0" err="1">
                          <a:effectLst/>
                          <a:latin typeface="Times New Roman" panose="02020603050405020304" pitchFamily="18" charset="0"/>
                          <a:cs typeface="Times New Roman" panose="02020603050405020304" pitchFamily="18" charset="0"/>
                        </a:rPr>
                        <a:t>Effect</a:t>
                      </a:r>
                      <a:r>
                        <a:rPr lang="fr-FR" sz="1800" b="1" dirty="0">
                          <a:effectLst/>
                          <a:latin typeface="Times New Roman" panose="02020603050405020304" pitchFamily="18" charset="0"/>
                          <a:cs typeface="Times New Roman" panose="02020603050405020304" pitchFamily="18" charset="0"/>
                        </a:rPr>
                        <a:t> on </a:t>
                      </a:r>
                      <a:r>
                        <a:rPr lang="fr-FR" sz="1800" b="1" dirty="0" err="1">
                          <a:effectLst/>
                          <a:latin typeface="Times New Roman" panose="02020603050405020304" pitchFamily="18" charset="0"/>
                          <a:cs typeface="Times New Roman" panose="02020603050405020304" pitchFamily="18" charset="0"/>
                        </a:rPr>
                        <a:t>Melting</a:t>
                      </a:r>
                      <a:r>
                        <a:rPr lang="fr-FR" sz="1800" b="1" dirty="0">
                          <a:effectLst/>
                          <a:latin typeface="Times New Roman" panose="02020603050405020304" pitchFamily="18" charset="0"/>
                          <a:cs typeface="Times New Roman" panose="02020603050405020304" pitchFamily="18" charset="0"/>
                        </a:rPr>
                        <a:t> Point</a:t>
                      </a:r>
                    </a:p>
                  </a:txBody>
                  <a:tcPr marL="101600" marR="101600" marT="63500" marB="63500" anchor="ctr"/>
                </a:tc>
                <a:tc>
                  <a:txBody>
                    <a:bodyPr/>
                    <a:lstStyle/>
                    <a:p>
                      <a:pPr algn="ctr">
                        <a:lnSpc>
                          <a:spcPct val="100000"/>
                        </a:lnSpc>
                        <a:buNone/>
                      </a:pPr>
                      <a:r>
                        <a:rPr lang="fr-FR" sz="1800" b="1" dirty="0">
                          <a:effectLst/>
                          <a:latin typeface="Times New Roman" panose="02020603050405020304" pitchFamily="18" charset="0"/>
                          <a:cs typeface="Times New Roman" panose="02020603050405020304" pitchFamily="18" charset="0"/>
                        </a:rPr>
                        <a:t>Example at Room Temp</a:t>
                      </a:r>
                    </a:p>
                  </a:txBody>
                  <a:tcPr marL="101600" marR="101600" marT="63500" marB="63500" anchor="ctr"/>
                </a:tc>
                <a:extLst>
                  <a:ext uri="{0D108BD9-81ED-4DB2-BD59-A6C34878D82A}">
                    <a16:rowId xmlns:a16="http://schemas.microsoft.com/office/drawing/2014/main" val="3869563025"/>
                  </a:ext>
                </a:extLst>
              </a:tr>
              <a:tr h="470950">
                <a:tc>
                  <a:txBody>
                    <a:bodyPr/>
                    <a:lstStyle/>
                    <a:p>
                      <a:pPr algn="ctr">
                        <a:lnSpc>
                          <a:spcPct val="100000"/>
                        </a:lnSpc>
                        <a:buNone/>
                      </a:pPr>
                      <a:r>
                        <a:rPr lang="fr-FR" sz="1800" b="0">
                          <a:effectLst/>
                          <a:latin typeface="Times New Roman" panose="02020603050405020304" pitchFamily="18" charset="0"/>
                          <a:cs typeface="Times New Roman" panose="02020603050405020304" pitchFamily="18" charset="0"/>
                        </a:rPr>
                        <a:t>Short Chain</a:t>
                      </a:r>
                    </a:p>
                  </a:txBody>
                  <a:tcPr marR="101600" marT="63500" marB="63500" anchor="ctr"/>
                </a:tc>
                <a:tc>
                  <a:txBody>
                    <a:bodyPr/>
                    <a:lstStyle/>
                    <a:p>
                      <a:pPr algn="ctr">
                        <a:lnSpc>
                          <a:spcPct val="100000"/>
                        </a:lnSpc>
                        <a:buNone/>
                      </a:pPr>
                      <a:r>
                        <a:rPr lang="fr-FR" sz="1800" b="0" dirty="0" err="1">
                          <a:effectLst/>
                          <a:latin typeface="Times New Roman" panose="02020603050405020304" pitchFamily="18" charset="0"/>
                          <a:cs typeface="Times New Roman" panose="02020603050405020304" pitchFamily="18" charset="0"/>
                        </a:rPr>
                        <a:t>Lowers</a:t>
                      </a:r>
                      <a:r>
                        <a:rPr lang="fr-FR" sz="1800" b="0" dirty="0">
                          <a:effectLst/>
                          <a:latin typeface="Times New Roman" panose="02020603050405020304" pitchFamily="18" charset="0"/>
                          <a:cs typeface="Times New Roman" panose="02020603050405020304" pitchFamily="18" charset="0"/>
                        </a:rPr>
                        <a:t> </a:t>
                      </a:r>
                      <a:r>
                        <a:rPr lang="fr-FR" sz="1800" b="0" dirty="0" err="1">
                          <a:effectLst/>
                          <a:latin typeface="Times New Roman" panose="02020603050405020304" pitchFamily="18" charset="0"/>
                          <a:cs typeface="Times New Roman" panose="02020603050405020304" pitchFamily="18" charset="0"/>
                        </a:rPr>
                        <a:t>it</a:t>
                      </a:r>
                      <a:endParaRPr lang="fr-FR" sz="1800" b="0" dirty="0">
                        <a:effectLst/>
                        <a:latin typeface="Times New Roman" panose="02020603050405020304" pitchFamily="18" charset="0"/>
                        <a:cs typeface="Times New Roman" panose="02020603050405020304" pitchFamily="18" charset="0"/>
                      </a:endParaRPr>
                    </a:p>
                  </a:txBody>
                  <a:tcPr marL="101600" marR="101600" marT="63500" marB="63500" anchor="ctr"/>
                </a:tc>
                <a:tc>
                  <a:txBody>
                    <a:bodyPr/>
                    <a:lstStyle/>
                    <a:p>
                      <a:pPr algn="ctr">
                        <a:lnSpc>
                          <a:spcPct val="100000"/>
                        </a:lnSpc>
                        <a:buNone/>
                      </a:pPr>
                      <a:r>
                        <a:rPr lang="fr-FR" sz="1800" b="0" dirty="0" err="1">
                          <a:effectLst/>
                          <a:latin typeface="Times New Roman" panose="02020603050405020304" pitchFamily="18" charset="0"/>
                          <a:cs typeface="Times New Roman" panose="02020603050405020304" pitchFamily="18" charset="0"/>
                        </a:rPr>
                        <a:t>Liquid</a:t>
                      </a:r>
                      <a:r>
                        <a:rPr lang="fr-FR" sz="1800" b="0" dirty="0">
                          <a:effectLst/>
                          <a:latin typeface="Times New Roman" panose="02020603050405020304" pitchFamily="18" charset="0"/>
                          <a:cs typeface="Times New Roman" panose="02020603050405020304" pitchFamily="18" charset="0"/>
                        </a:rPr>
                        <a:t> (</a:t>
                      </a:r>
                      <a:r>
                        <a:rPr lang="fr-FR" sz="1800" b="0" dirty="0" err="1">
                          <a:effectLst/>
                          <a:latin typeface="Times New Roman" panose="02020603050405020304" pitchFamily="18" charset="0"/>
                          <a:cs typeface="Times New Roman" panose="02020603050405020304" pitchFamily="18" charset="0"/>
                        </a:rPr>
                        <a:t>Butyric</a:t>
                      </a:r>
                      <a:r>
                        <a:rPr lang="fr-FR" sz="1800" b="0" dirty="0">
                          <a:effectLst/>
                          <a:latin typeface="Times New Roman" panose="02020603050405020304" pitchFamily="18" charset="0"/>
                          <a:cs typeface="Times New Roman" panose="02020603050405020304" pitchFamily="18" charset="0"/>
                        </a:rPr>
                        <a:t> Acid)</a:t>
                      </a:r>
                    </a:p>
                  </a:txBody>
                  <a:tcPr marL="101600" marT="63500" marB="63500" anchor="ctr"/>
                </a:tc>
                <a:extLst>
                  <a:ext uri="{0D108BD9-81ED-4DB2-BD59-A6C34878D82A}">
                    <a16:rowId xmlns:a16="http://schemas.microsoft.com/office/drawing/2014/main" val="4016420210"/>
                  </a:ext>
                </a:extLst>
              </a:tr>
              <a:tr h="470950">
                <a:tc>
                  <a:txBody>
                    <a:bodyPr/>
                    <a:lstStyle/>
                    <a:p>
                      <a:pPr algn="ctr">
                        <a:lnSpc>
                          <a:spcPct val="100000"/>
                        </a:lnSpc>
                        <a:buNone/>
                      </a:pPr>
                      <a:r>
                        <a:rPr lang="fr-FR" sz="1800" b="0">
                          <a:effectLst/>
                          <a:latin typeface="Times New Roman" panose="02020603050405020304" pitchFamily="18" charset="0"/>
                          <a:cs typeface="Times New Roman" panose="02020603050405020304" pitchFamily="18" charset="0"/>
                        </a:rPr>
                        <a:t>Long Chain</a:t>
                      </a:r>
                    </a:p>
                  </a:txBody>
                  <a:tcPr marR="101600" marT="63500" marB="63500" anchor="ctr"/>
                </a:tc>
                <a:tc>
                  <a:txBody>
                    <a:bodyPr/>
                    <a:lstStyle/>
                    <a:p>
                      <a:pPr algn="ctr">
                        <a:lnSpc>
                          <a:spcPct val="100000"/>
                        </a:lnSpc>
                        <a:buNone/>
                      </a:pPr>
                      <a:r>
                        <a:rPr lang="fr-FR" sz="1800" b="0" dirty="0" err="1">
                          <a:effectLst/>
                          <a:latin typeface="Times New Roman" panose="02020603050405020304" pitchFamily="18" charset="0"/>
                          <a:cs typeface="Times New Roman" panose="02020603050405020304" pitchFamily="18" charset="0"/>
                        </a:rPr>
                        <a:t>Raises</a:t>
                      </a:r>
                      <a:r>
                        <a:rPr lang="fr-FR" sz="1800" b="0" dirty="0">
                          <a:effectLst/>
                          <a:latin typeface="Times New Roman" panose="02020603050405020304" pitchFamily="18" charset="0"/>
                          <a:cs typeface="Times New Roman" panose="02020603050405020304" pitchFamily="18" charset="0"/>
                        </a:rPr>
                        <a:t> </a:t>
                      </a:r>
                      <a:r>
                        <a:rPr lang="fr-FR" sz="1800" b="0" dirty="0" err="1">
                          <a:effectLst/>
                          <a:latin typeface="Times New Roman" panose="02020603050405020304" pitchFamily="18" charset="0"/>
                          <a:cs typeface="Times New Roman" panose="02020603050405020304" pitchFamily="18" charset="0"/>
                        </a:rPr>
                        <a:t>it</a:t>
                      </a:r>
                      <a:endParaRPr lang="fr-FR" sz="1800" b="0" dirty="0">
                        <a:effectLst/>
                        <a:latin typeface="Times New Roman" panose="02020603050405020304" pitchFamily="18" charset="0"/>
                        <a:cs typeface="Times New Roman" panose="02020603050405020304" pitchFamily="18" charset="0"/>
                      </a:endParaRPr>
                    </a:p>
                  </a:txBody>
                  <a:tcPr marL="101600" marR="101600" marT="63500" marB="63500" anchor="ctr"/>
                </a:tc>
                <a:tc>
                  <a:txBody>
                    <a:bodyPr/>
                    <a:lstStyle/>
                    <a:p>
                      <a:pPr algn="ctr">
                        <a:lnSpc>
                          <a:spcPct val="100000"/>
                        </a:lnSpc>
                        <a:buNone/>
                      </a:pPr>
                      <a:r>
                        <a:rPr lang="en-US" sz="1800" b="0" dirty="0">
                          <a:effectLst/>
                          <a:latin typeface="Times New Roman" panose="02020603050405020304" pitchFamily="18" charset="0"/>
                          <a:cs typeface="Times New Roman" panose="02020603050405020304" pitchFamily="18" charset="0"/>
                        </a:rPr>
                        <a:t>Solid (Stearic Acid in wax)</a:t>
                      </a:r>
                    </a:p>
                  </a:txBody>
                  <a:tcPr marL="101600" marT="63500" marB="63500" anchor="ctr"/>
                </a:tc>
                <a:extLst>
                  <a:ext uri="{0D108BD9-81ED-4DB2-BD59-A6C34878D82A}">
                    <a16:rowId xmlns:a16="http://schemas.microsoft.com/office/drawing/2014/main" val="909630946"/>
                  </a:ext>
                </a:extLst>
              </a:tr>
              <a:tr h="470950">
                <a:tc>
                  <a:txBody>
                    <a:bodyPr/>
                    <a:lstStyle/>
                    <a:p>
                      <a:pPr algn="ctr">
                        <a:lnSpc>
                          <a:spcPct val="100000"/>
                        </a:lnSpc>
                        <a:buNone/>
                      </a:pPr>
                      <a:r>
                        <a:rPr lang="fr-FR" sz="1800" b="0">
                          <a:effectLst/>
                          <a:latin typeface="Times New Roman" panose="02020603050405020304" pitchFamily="18" charset="0"/>
                          <a:cs typeface="Times New Roman" panose="02020603050405020304" pitchFamily="18" charset="0"/>
                        </a:rPr>
                        <a:t>Saturated</a:t>
                      </a:r>
                    </a:p>
                  </a:txBody>
                  <a:tcPr marR="101600" marT="63500" marB="63500" anchor="ctr"/>
                </a:tc>
                <a:tc>
                  <a:txBody>
                    <a:bodyPr/>
                    <a:lstStyle/>
                    <a:p>
                      <a:pPr algn="ctr">
                        <a:lnSpc>
                          <a:spcPct val="100000"/>
                        </a:lnSpc>
                        <a:buNone/>
                      </a:pPr>
                      <a:r>
                        <a:rPr lang="fr-FR" sz="1800" b="0" dirty="0" err="1">
                          <a:effectLst/>
                          <a:latin typeface="Times New Roman" panose="02020603050405020304" pitchFamily="18" charset="0"/>
                          <a:cs typeface="Times New Roman" panose="02020603050405020304" pitchFamily="18" charset="0"/>
                        </a:rPr>
                        <a:t>Raises</a:t>
                      </a:r>
                      <a:r>
                        <a:rPr lang="fr-FR" sz="1800" b="0" dirty="0">
                          <a:effectLst/>
                          <a:latin typeface="Times New Roman" panose="02020603050405020304" pitchFamily="18" charset="0"/>
                          <a:cs typeface="Times New Roman" panose="02020603050405020304" pitchFamily="18" charset="0"/>
                        </a:rPr>
                        <a:t> </a:t>
                      </a:r>
                      <a:r>
                        <a:rPr lang="fr-FR" sz="1800" b="0" dirty="0" err="1">
                          <a:effectLst/>
                          <a:latin typeface="Times New Roman" panose="02020603050405020304" pitchFamily="18" charset="0"/>
                          <a:cs typeface="Times New Roman" panose="02020603050405020304" pitchFamily="18" charset="0"/>
                        </a:rPr>
                        <a:t>it</a:t>
                      </a:r>
                      <a:endParaRPr lang="fr-FR" sz="1800" b="0" dirty="0">
                        <a:effectLst/>
                        <a:latin typeface="Times New Roman" panose="02020603050405020304" pitchFamily="18" charset="0"/>
                        <a:cs typeface="Times New Roman" panose="02020603050405020304" pitchFamily="18" charset="0"/>
                      </a:endParaRPr>
                    </a:p>
                  </a:txBody>
                  <a:tcPr marL="101600" marR="101600" marT="63500" marB="63500" anchor="ctr"/>
                </a:tc>
                <a:tc>
                  <a:txBody>
                    <a:bodyPr/>
                    <a:lstStyle/>
                    <a:p>
                      <a:pPr algn="ctr">
                        <a:lnSpc>
                          <a:spcPct val="100000"/>
                        </a:lnSpc>
                        <a:buNone/>
                      </a:pPr>
                      <a:r>
                        <a:rPr lang="fr-FR" sz="1800" b="0" dirty="0">
                          <a:effectLst/>
                          <a:latin typeface="Times New Roman" panose="02020603050405020304" pitchFamily="18" charset="0"/>
                          <a:cs typeface="Times New Roman" panose="02020603050405020304" pitchFamily="18" charset="0"/>
                        </a:rPr>
                        <a:t>Solid (Butter)</a:t>
                      </a:r>
                    </a:p>
                  </a:txBody>
                  <a:tcPr marL="101600" marT="63500" marB="63500" anchor="ctr"/>
                </a:tc>
                <a:extLst>
                  <a:ext uri="{0D108BD9-81ED-4DB2-BD59-A6C34878D82A}">
                    <a16:rowId xmlns:a16="http://schemas.microsoft.com/office/drawing/2014/main" val="1159945355"/>
                  </a:ext>
                </a:extLst>
              </a:tr>
              <a:tr h="907353">
                <a:tc>
                  <a:txBody>
                    <a:bodyPr/>
                    <a:lstStyle/>
                    <a:p>
                      <a:pPr algn="ctr">
                        <a:lnSpc>
                          <a:spcPct val="100000"/>
                        </a:lnSpc>
                        <a:buNone/>
                      </a:pPr>
                      <a:r>
                        <a:rPr lang="fr-FR" sz="1800" b="0" dirty="0" err="1">
                          <a:effectLst/>
                          <a:latin typeface="Times New Roman" panose="02020603050405020304" pitchFamily="18" charset="0"/>
                          <a:cs typeface="Times New Roman" panose="02020603050405020304" pitchFamily="18" charset="0"/>
                        </a:rPr>
                        <a:t>Unsaturated</a:t>
                      </a:r>
                      <a:endParaRPr lang="fr-FR" sz="1800" b="0" dirty="0">
                        <a:effectLst/>
                        <a:latin typeface="Times New Roman" panose="02020603050405020304" pitchFamily="18" charset="0"/>
                        <a:cs typeface="Times New Roman" panose="02020603050405020304" pitchFamily="18" charset="0"/>
                      </a:endParaRPr>
                    </a:p>
                  </a:txBody>
                  <a:tcPr marR="101600" marT="63500" marB="63500" anchor="ctr"/>
                </a:tc>
                <a:tc>
                  <a:txBody>
                    <a:bodyPr/>
                    <a:lstStyle/>
                    <a:p>
                      <a:pPr algn="ctr">
                        <a:lnSpc>
                          <a:spcPct val="100000"/>
                        </a:lnSpc>
                        <a:buNone/>
                      </a:pPr>
                      <a:r>
                        <a:rPr lang="fr-FR" sz="1800" b="0" dirty="0" err="1">
                          <a:effectLst/>
                          <a:latin typeface="Times New Roman" panose="02020603050405020304" pitchFamily="18" charset="0"/>
                          <a:cs typeface="Times New Roman" panose="02020603050405020304" pitchFamily="18" charset="0"/>
                        </a:rPr>
                        <a:t>Lowers</a:t>
                      </a:r>
                      <a:r>
                        <a:rPr lang="fr-FR" sz="1800" b="0" dirty="0">
                          <a:effectLst/>
                          <a:latin typeface="Times New Roman" panose="02020603050405020304" pitchFamily="18" charset="0"/>
                          <a:cs typeface="Times New Roman" panose="02020603050405020304" pitchFamily="18" charset="0"/>
                        </a:rPr>
                        <a:t> </a:t>
                      </a:r>
                      <a:r>
                        <a:rPr lang="fr-FR" sz="1800" b="0" dirty="0" err="1">
                          <a:effectLst/>
                          <a:latin typeface="Times New Roman" panose="02020603050405020304" pitchFamily="18" charset="0"/>
                          <a:cs typeface="Times New Roman" panose="02020603050405020304" pitchFamily="18" charset="0"/>
                        </a:rPr>
                        <a:t>it</a:t>
                      </a:r>
                      <a:endParaRPr lang="fr-FR" sz="1800" b="0" dirty="0">
                        <a:effectLst/>
                        <a:latin typeface="Times New Roman" panose="02020603050405020304" pitchFamily="18" charset="0"/>
                        <a:cs typeface="Times New Roman" panose="02020603050405020304" pitchFamily="18" charset="0"/>
                      </a:endParaRPr>
                    </a:p>
                  </a:txBody>
                  <a:tcPr marL="101600" marR="101600" marT="63500" marB="63500" anchor="ctr"/>
                </a:tc>
                <a:tc>
                  <a:txBody>
                    <a:bodyPr/>
                    <a:lstStyle/>
                    <a:p>
                      <a:pPr algn="ctr">
                        <a:lnSpc>
                          <a:spcPct val="100000"/>
                        </a:lnSpc>
                        <a:buNone/>
                      </a:pPr>
                      <a:r>
                        <a:rPr lang="en-US" sz="1800" b="0" dirty="0">
                          <a:effectLst/>
                          <a:latin typeface="Times New Roman" panose="02020603050405020304" pitchFamily="18" charset="0"/>
                          <a:cs typeface="Times New Roman" panose="02020603050405020304" pitchFamily="18" charset="0"/>
                        </a:rPr>
                        <a:t>Liquid (Olive Oil, Sunflower Oil)</a:t>
                      </a:r>
                    </a:p>
                  </a:txBody>
                  <a:tcPr marL="101600" marT="63500" marB="63500" anchor="ctr"/>
                </a:tc>
                <a:extLst>
                  <a:ext uri="{0D108BD9-81ED-4DB2-BD59-A6C34878D82A}">
                    <a16:rowId xmlns:a16="http://schemas.microsoft.com/office/drawing/2014/main" val="3594238268"/>
                  </a:ext>
                </a:extLst>
              </a:tr>
            </a:tbl>
          </a:graphicData>
        </a:graphic>
      </p:graphicFrame>
      <p:sp>
        <p:nvSpPr>
          <p:cNvPr id="5" name="ZoneTexte 4">
            <a:extLst>
              <a:ext uri="{FF2B5EF4-FFF2-40B4-BE49-F238E27FC236}">
                <a16:creationId xmlns:a16="http://schemas.microsoft.com/office/drawing/2014/main" id="{C900A257-F95F-F3B4-49AB-6013EDFB1E7C}"/>
              </a:ext>
            </a:extLst>
          </p:cNvPr>
          <p:cNvSpPr txBox="1"/>
          <p:nvPr/>
        </p:nvSpPr>
        <p:spPr>
          <a:xfrm>
            <a:off x="685800" y="4122383"/>
            <a:ext cx="7967287" cy="832920"/>
          </a:xfrm>
          <a:prstGeom prst="rect">
            <a:avLst/>
          </a:prstGeom>
          <a:noFill/>
        </p:spPr>
        <p:txBody>
          <a:bodyPr wrap="square">
            <a:spAutoFit/>
          </a:bodyPr>
          <a:lstStyle/>
          <a:p>
            <a:pPr>
              <a:lnSpc>
                <a:spcPct val="150000"/>
              </a:lnSpc>
            </a:pPr>
            <a:r>
              <a:rPr lang="en-US" sz="1800" b="1" i="0" u="sng" dirty="0">
                <a:solidFill>
                  <a:srgbClr val="FF0000"/>
                </a:solidFill>
                <a:effectLst/>
                <a:latin typeface="Times New Roman" panose="02020603050405020304" pitchFamily="18" charset="0"/>
                <a:cs typeface="Times New Roman" panose="02020603050405020304" pitchFamily="18" charset="0"/>
              </a:rPr>
              <a:t>Rule of Thumb:</a:t>
            </a:r>
            <a:r>
              <a:rPr lang="en-US" sz="1800" b="0" i="0" u="sng" dirty="0">
                <a:solidFill>
                  <a:srgbClr val="FF0000"/>
                </a:solidFill>
                <a:effectLst/>
                <a:latin typeface="Times New Roman" panose="02020603050405020304" pitchFamily="18" charset="0"/>
                <a:cs typeface="Times New Roman" panose="02020603050405020304" pitchFamily="18" charset="0"/>
              </a:rPr>
              <a:t> </a:t>
            </a:r>
            <a:r>
              <a:rPr lang="en-US" sz="1600" b="0" i="0" dirty="0">
                <a:solidFill>
                  <a:srgbClr val="0F1115"/>
                </a:solidFill>
                <a:effectLst/>
                <a:latin typeface="Times New Roman" panose="02020603050405020304" pitchFamily="18" charset="0"/>
                <a:cs typeface="Times New Roman" panose="02020603050405020304" pitchFamily="18" charset="0"/>
              </a:rPr>
              <a:t>Fatty acids with </a:t>
            </a:r>
            <a:r>
              <a:rPr lang="en-US" sz="1600" b="1" i="0" dirty="0">
                <a:solidFill>
                  <a:srgbClr val="0F1115"/>
                </a:solidFill>
                <a:effectLst/>
                <a:latin typeface="Times New Roman" panose="02020603050405020304" pitchFamily="18" charset="0"/>
                <a:cs typeface="Times New Roman" panose="02020603050405020304" pitchFamily="18" charset="0"/>
              </a:rPr>
              <a:t>fewer than 10 carbons</a:t>
            </a:r>
            <a:r>
              <a:rPr lang="en-US" sz="1600" b="0" i="0" dirty="0">
                <a:solidFill>
                  <a:srgbClr val="0F1115"/>
                </a:solidFill>
                <a:effectLst/>
                <a:latin typeface="Times New Roman" panose="02020603050405020304" pitchFamily="18" charset="0"/>
                <a:cs typeface="Times New Roman" panose="02020603050405020304" pitchFamily="18" charset="0"/>
              </a:rPr>
              <a:t> are usually liquids at room temperature, while those with </a:t>
            </a:r>
            <a:r>
              <a:rPr lang="en-US" sz="1600" b="1" i="0" dirty="0">
                <a:solidFill>
                  <a:srgbClr val="0F1115"/>
                </a:solidFill>
                <a:effectLst/>
                <a:latin typeface="Times New Roman" panose="02020603050405020304" pitchFamily="18" charset="0"/>
                <a:cs typeface="Times New Roman" panose="02020603050405020304" pitchFamily="18" charset="0"/>
              </a:rPr>
              <a:t>10 or more</a:t>
            </a:r>
            <a:r>
              <a:rPr lang="en-US" sz="1600" b="0" i="0" dirty="0">
                <a:solidFill>
                  <a:srgbClr val="0F1115"/>
                </a:solidFill>
                <a:effectLst/>
                <a:latin typeface="Times New Roman" panose="02020603050405020304" pitchFamily="18" charset="0"/>
                <a:cs typeface="Times New Roman" panose="02020603050405020304" pitchFamily="18" charset="0"/>
              </a:rPr>
              <a:t> are solids.</a:t>
            </a:r>
            <a:endParaRPr lang="fr-F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854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0">
          <a:extLst>
            <a:ext uri="{FF2B5EF4-FFF2-40B4-BE49-F238E27FC236}">
              <a16:creationId xmlns:a16="http://schemas.microsoft.com/office/drawing/2014/main" id="{105DB0BA-D095-A1B0-7508-574E623FD404}"/>
            </a:ext>
          </a:extLst>
        </p:cNvPr>
        <p:cNvGrpSpPr/>
        <p:nvPr/>
      </p:nvGrpSpPr>
      <p:grpSpPr>
        <a:xfrm>
          <a:off x="0" y="0"/>
          <a:ext cx="0" cy="0"/>
          <a:chOff x="0" y="0"/>
          <a:chExt cx="0" cy="0"/>
        </a:xfrm>
      </p:grpSpPr>
      <p:sp>
        <p:nvSpPr>
          <p:cNvPr id="862" name="Google Shape;862;p51">
            <a:extLst>
              <a:ext uri="{FF2B5EF4-FFF2-40B4-BE49-F238E27FC236}">
                <a16:creationId xmlns:a16="http://schemas.microsoft.com/office/drawing/2014/main" id="{791BBB66-4C4A-E60D-12A3-E2DC9F81C3D5}"/>
              </a:ext>
            </a:extLst>
          </p:cNvPr>
          <p:cNvSpPr txBox="1">
            <a:spLocks noGrp="1"/>
          </p:cNvSpPr>
          <p:nvPr>
            <p:ph type="title"/>
          </p:nvPr>
        </p:nvSpPr>
        <p:spPr>
          <a:xfrm>
            <a:off x="1888902" y="192443"/>
            <a:ext cx="4846634" cy="576000"/>
          </a:xfrm>
          <a:prstGeom prst="rect">
            <a:avLst/>
          </a:prstGeom>
        </p:spPr>
        <p:txBody>
          <a:bodyPr spcFirstLastPara="1" wrap="square" lIns="91425" tIns="91425" rIns="91425" bIns="91425" anchor="t" anchorCtr="0">
            <a:noAutofit/>
          </a:bodyPr>
          <a:lstStyle/>
          <a:p>
            <a:r>
              <a:rPr lang="en-US" sz="2400" dirty="0">
                <a:solidFill>
                  <a:srgbClr val="FF0000"/>
                </a:solidFill>
              </a:rPr>
              <a:t>Summary Table for Quick Review</a:t>
            </a:r>
            <a:br>
              <a:rPr lang="en-US" dirty="0"/>
            </a:br>
            <a:br>
              <a:rPr lang="en-US" dirty="0"/>
            </a:br>
            <a:br>
              <a:rPr lang="fr-FR" dirty="0"/>
            </a:br>
            <a:endParaRPr dirty="0"/>
          </a:p>
        </p:txBody>
      </p:sp>
      <p:sp>
        <p:nvSpPr>
          <p:cNvPr id="6" name="Rectangle 5" descr="structure of the water molecule showing the two hydrogen atoms bound to the oxygen atom at an angle of 104.5 degrees.">
            <a:extLst>
              <a:ext uri="{FF2B5EF4-FFF2-40B4-BE49-F238E27FC236}">
                <a16:creationId xmlns:a16="http://schemas.microsoft.com/office/drawing/2014/main" id="{F60B2468-206B-7DD1-88F3-8B0AEEA17343}"/>
              </a:ext>
            </a:extLst>
          </p:cNvPr>
          <p:cNvSpPr>
            <a:spLocks noChangeAspect="1" noChangeArrowheads="1"/>
          </p:cNvSpPr>
          <p:nvPr/>
        </p:nvSpPr>
        <p:spPr bwMode="auto">
          <a:xfrm>
            <a:off x="987879" y="46053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8" name="Rectangle 3">
            <a:extLst>
              <a:ext uri="{FF2B5EF4-FFF2-40B4-BE49-F238E27FC236}">
                <a16:creationId xmlns:a16="http://schemas.microsoft.com/office/drawing/2014/main" id="{65AA8F21-D41B-A95F-74ED-0D70BA6A2283}"/>
              </a:ext>
            </a:extLst>
          </p:cNvPr>
          <p:cNvSpPr>
            <a:spLocks noChangeArrowheads="1"/>
          </p:cNvSpPr>
          <p:nvPr/>
        </p:nvSpPr>
        <p:spPr bwMode="auto">
          <a:xfrm>
            <a:off x="987879" y="536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2" name="Tableau 1">
            <a:extLst>
              <a:ext uri="{FF2B5EF4-FFF2-40B4-BE49-F238E27FC236}">
                <a16:creationId xmlns:a16="http://schemas.microsoft.com/office/drawing/2014/main" id="{7B5EB779-DF84-258C-AE21-3F18DBB7B1E0}"/>
              </a:ext>
            </a:extLst>
          </p:cNvPr>
          <p:cNvGraphicFramePr>
            <a:graphicFrameLocks noGrp="1"/>
          </p:cNvGraphicFramePr>
          <p:nvPr>
            <p:extLst>
              <p:ext uri="{D42A27DB-BD31-4B8C-83A1-F6EECF244321}">
                <p14:modId xmlns:p14="http://schemas.microsoft.com/office/powerpoint/2010/main" val="2963402583"/>
              </p:ext>
            </p:extLst>
          </p:nvPr>
        </p:nvGraphicFramePr>
        <p:xfrm>
          <a:off x="556647" y="909242"/>
          <a:ext cx="8277109" cy="3495321"/>
        </p:xfrm>
        <a:graphic>
          <a:graphicData uri="http://schemas.openxmlformats.org/drawingml/2006/table">
            <a:tbl>
              <a:tblPr>
                <a:tableStyleId>{F7B69C00-3781-4CFC-9CB6-F79073CF7D8A}</a:tableStyleId>
              </a:tblPr>
              <a:tblGrid>
                <a:gridCol w="1713024">
                  <a:extLst>
                    <a:ext uri="{9D8B030D-6E8A-4147-A177-3AD203B41FA5}">
                      <a16:colId xmlns:a16="http://schemas.microsoft.com/office/drawing/2014/main" val="1330294278"/>
                    </a:ext>
                  </a:extLst>
                </a:gridCol>
                <a:gridCol w="2816679">
                  <a:extLst>
                    <a:ext uri="{9D8B030D-6E8A-4147-A177-3AD203B41FA5}">
                      <a16:colId xmlns:a16="http://schemas.microsoft.com/office/drawing/2014/main" val="1013569330"/>
                    </a:ext>
                  </a:extLst>
                </a:gridCol>
                <a:gridCol w="3747406">
                  <a:extLst>
                    <a:ext uri="{9D8B030D-6E8A-4147-A177-3AD203B41FA5}">
                      <a16:colId xmlns:a16="http://schemas.microsoft.com/office/drawing/2014/main" val="3096537818"/>
                    </a:ext>
                  </a:extLst>
                </a:gridCol>
              </a:tblGrid>
              <a:tr h="252710">
                <a:tc>
                  <a:txBody>
                    <a:bodyPr/>
                    <a:lstStyle/>
                    <a:p>
                      <a:pPr algn="ctr">
                        <a:lnSpc>
                          <a:spcPts val="1875"/>
                        </a:lnSpc>
                        <a:buNone/>
                      </a:pPr>
                      <a:r>
                        <a:rPr lang="fr-FR" sz="1800" b="1" dirty="0" err="1">
                          <a:effectLst/>
                          <a:latin typeface="Times New Roman" panose="02020603050405020304" pitchFamily="18" charset="0"/>
                          <a:cs typeface="Times New Roman" panose="02020603050405020304" pitchFamily="18" charset="0"/>
                        </a:rPr>
                        <a:t>Property</a:t>
                      </a:r>
                      <a:endParaRPr lang="fr-FR" sz="1800" b="1" dirty="0">
                        <a:effectLst/>
                        <a:latin typeface="Times New Roman" panose="02020603050405020304" pitchFamily="18" charset="0"/>
                        <a:cs typeface="Times New Roman" panose="02020603050405020304" pitchFamily="18" charset="0"/>
                      </a:endParaRPr>
                    </a:p>
                  </a:txBody>
                  <a:tcPr marL="65110" marR="72345" marT="45215" marB="45215" anchor="ctr"/>
                </a:tc>
                <a:tc>
                  <a:txBody>
                    <a:bodyPr/>
                    <a:lstStyle/>
                    <a:p>
                      <a:pPr algn="ctr">
                        <a:lnSpc>
                          <a:spcPts val="1875"/>
                        </a:lnSpc>
                        <a:buNone/>
                      </a:pPr>
                      <a:r>
                        <a:rPr lang="fr-FR" sz="1800" b="1" dirty="0">
                          <a:effectLst/>
                          <a:latin typeface="Times New Roman" panose="02020603050405020304" pitchFamily="18" charset="0"/>
                          <a:cs typeface="Times New Roman" panose="02020603050405020304" pitchFamily="18" charset="0"/>
                        </a:rPr>
                        <a:t>Key </a:t>
                      </a:r>
                      <a:r>
                        <a:rPr lang="fr-FR" sz="1800" b="1" dirty="0" err="1">
                          <a:effectLst/>
                          <a:latin typeface="Times New Roman" panose="02020603050405020304" pitchFamily="18" charset="0"/>
                          <a:cs typeface="Times New Roman" panose="02020603050405020304" pitchFamily="18" charset="0"/>
                        </a:rPr>
                        <a:t>idea</a:t>
                      </a:r>
                      <a:endParaRPr lang="fr-FR" sz="1800" b="1" dirty="0">
                        <a:effectLst/>
                        <a:latin typeface="Times New Roman" panose="02020603050405020304" pitchFamily="18" charset="0"/>
                        <a:cs typeface="Times New Roman" panose="02020603050405020304" pitchFamily="18" charset="0"/>
                      </a:endParaRPr>
                    </a:p>
                  </a:txBody>
                  <a:tcPr marL="72345" marR="72345" marT="45215" marB="45215" anchor="ctr"/>
                </a:tc>
                <a:tc>
                  <a:txBody>
                    <a:bodyPr/>
                    <a:lstStyle/>
                    <a:p>
                      <a:pPr algn="ctr">
                        <a:lnSpc>
                          <a:spcPts val="1875"/>
                        </a:lnSpc>
                        <a:buNone/>
                      </a:pPr>
                      <a:r>
                        <a:rPr lang="fr-FR" sz="1800" b="1" dirty="0" err="1">
                          <a:effectLst/>
                          <a:latin typeface="Times New Roman" panose="02020603050405020304" pitchFamily="18" charset="0"/>
                          <a:cs typeface="Times New Roman" panose="02020603050405020304" pitchFamily="18" charset="0"/>
                        </a:rPr>
                        <a:t>Why</a:t>
                      </a:r>
                      <a:r>
                        <a:rPr lang="fr-FR" sz="1800" b="1" dirty="0">
                          <a:effectLst/>
                          <a:latin typeface="Times New Roman" panose="02020603050405020304" pitchFamily="18" charset="0"/>
                          <a:cs typeface="Times New Roman" panose="02020603050405020304" pitchFamily="18" charset="0"/>
                        </a:rPr>
                        <a:t> </a:t>
                      </a:r>
                      <a:r>
                        <a:rPr lang="fr-FR" sz="1800" b="1" dirty="0" err="1">
                          <a:effectLst/>
                          <a:latin typeface="Times New Roman" panose="02020603050405020304" pitchFamily="18" charset="0"/>
                          <a:cs typeface="Times New Roman" panose="02020603050405020304" pitchFamily="18" charset="0"/>
                        </a:rPr>
                        <a:t>it</a:t>
                      </a:r>
                      <a:r>
                        <a:rPr lang="fr-FR" sz="1800" b="1" dirty="0">
                          <a:effectLst/>
                          <a:latin typeface="Times New Roman" panose="02020603050405020304" pitchFamily="18" charset="0"/>
                          <a:cs typeface="Times New Roman" panose="02020603050405020304" pitchFamily="18" charset="0"/>
                        </a:rPr>
                        <a:t> </a:t>
                      </a:r>
                      <a:r>
                        <a:rPr lang="fr-FR" sz="1800" b="1" dirty="0" err="1">
                          <a:effectLst/>
                          <a:latin typeface="Times New Roman" panose="02020603050405020304" pitchFamily="18" charset="0"/>
                          <a:cs typeface="Times New Roman" panose="02020603050405020304" pitchFamily="18" charset="0"/>
                        </a:rPr>
                        <a:t>matters</a:t>
                      </a:r>
                      <a:endParaRPr lang="fr-FR" sz="1800" b="1" dirty="0">
                        <a:effectLst/>
                        <a:latin typeface="Times New Roman" panose="02020603050405020304" pitchFamily="18" charset="0"/>
                        <a:cs typeface="Times New Roman" panose="02020603050405020304" pitchFamily="18" charset="0"/>
                      </a:endParaRPr>
                    </a:p>
                  </a:txBody>
                  <a:tcPr marL="72345" marR="72345" marT="45215" marB="45215" anchor="ctr"/>
                </a:tc>
                <a:extLst>
                  <a:ext uri="{0D108BD9-81ED-4DB2-BD59-A6C34878D82A}">
                    <a16:rowId xmlns:a16="http://schemas.microsoft.com/office/drawing/2014/main" val="2829673036"/>
                  </a:ext>
                </a:extLst>
              </a:tr>
              <a:tr h="1111803">
                <a:tc>
                  <a:txBody>
                    <a:bodyPr/>
                    <a:lstStyle/>
                    <a:p>
                      <a:pPr algn="ctr">
                        <a:lnSpc>
                          <a:spcPts val="1875"/>
                        </a:lnSpc>
                        <a:buNone/>
                      </a:pPr>
                      <a:r>
                        <a:rPr lang="fr-FR" sz="1800" b="1" dirty="0" err="1">
                          <a:effectLst/>
                          <a:latin typeface="Times New Roman" panose="02020603050405020304" pitchFamily="18" charset="0"/>
                          <a:cs typeface="Times New Roman" panose="02020603050405020304" pitchFamily="18" charset="0"/>
                        </a:rPr>
                        <a:t>Solubility</a:t>
                      </a:r>
                      <a:endParaRPr lang="fr-FR" sz="1800" b="0" dirty="0">
                        <a:effectLst/>
                        <a:latin typeface="Times New Roman" panose="02020603050405020304" pitchFamily="18" charset="0"/>
                        <a:cs typeface="Times New Roman" panose="02020603050405020304" pitchFamily="18" charset="0"/>
                      </a:endParaRPr>
                    </a:p>
                  </a:txBody>
                  <a:tcPr marL="65110" marR="72345" marT="45215" marB="45215" anchor="ctr"/>
                </a:tc>
                <a:tc>
                  <a:txBody>
                    <a:bodyPr/>
                    <a:lstStyle/>
                    <a:p>
                      <a:pPr algn="ctr">
                        <a:lnSpc>
                          <a:spcPts val="1875"/>
                        </a:lnSpc>
                        <a:buNone/>
                      </a:pPr>
                      <a:r>
                        <a:rPr lang="en-US" sz="1800" b="0" dirty="0">
                          <a:effectLst/>
                          <a:latin typeface="Times New Roman" panose="02020603050405020304" pitchFamily="18" charset="0"/>
                          <a:cs typeface="Times New Roman" panose="02020603050405020304" pitchFamily="18" charset="0"/>
                        </a:rPr>
                        <a:t>Insoluble in water, soluble in organic solvents.</a:t>
                      </a:r>
                    </a:p>
                  </a:txBody>
                  <a:tcPr marL="72345" marR="72345" marT="45215" marB="45215" anchor="ctr"/>
                </a:tc>
                <a:tc>
                  <a:txBody>
                    <a:bodyPr/>
                    <a:lstStyle/>
                    <a:p>
                      <a:pPr algn="ctr">
                        <a:lnSpc>
                          <a:spcPts val="1875"/>
                        </a:lnSpc>
                        <a:buNone/>
                      </a:pPr>
                      <a:r>
                        <a:rPr lang="fr-FR" sz="1800" b="0">
                          <a:effectLst/>
                          <a:latin typeface="Times New Roman" panose="02020603050405020304" pitchFamily="18" charset="0"/>
                          <a:cs typeface="Times New Roman" panose="02020603050405020304" pitchFamily="18" charset="0"/>
                        </a:rPr>
                        <a:t>Defines lipids; explains cell membrane structure (phospholipid bilayer).</a:t>
                      </a:r>
                    </a:p>
                  </a:txBody>
                  <a:tcPr marL="72345" marR="65110" marT="45215" marB="45215" anchor="ctr"/>
                </a:tc>
                <a:extLst>
                  <a:ext uri="{0D108BD9-81ED-4DB2-BD59-A6C34878D82A}">
                    <a16:rowId xmlns:a16="http://schemas.microsoft.com/office/drawing/2014/main" val="603778756"/>
                  </a:ext>
                </a:extLst>
              </a:tr>
              <a:tr h="768166">
                <a:tc>
                  <a:txBody>
                    <a:bodyPr/>
                    <a:lstStyle/>
                    <a:p>
                      <a:pPr algn="ctr">
                        <a:lnSpc>
                          <a:spcPts val="1875"/>
                        </a:lnSpc>
                        <a:buNone/>
                      </a:pPr>
                      <a:r>
                        <a:rPr lang="fr-FR" sz="1800" b="1">
                          <a:effectLst/>
                          <a:latin typeface="Times New Roman" panose="02020603050405020304" pitchFamily="18" charset="0"/>
                          <a:cs typeface="Times New Roman" panose="02020603050405020304" pitchFamily="18" charset="0"/>
                        </a:rPr>
                        <a:t>Melting Point</a:t>
                      </a:r>
                      <a:endParaRPr lang="fr-FR" sz="1800" b="0">
                        <a:effectLst/>
                        <a:latin typeface="Times New Roman" panose="02020603050405020304" pitchFamily="18" charset="0"/>
                        <a:cs typeface="Times New Roman" panose="02020603050405020304" pitchFamily="18" charset="0"/>
                      </a:endParaRPr>
                    </a:p>
                  </a:txBody>
                  <a:tcPr marL="65110" marR="72345" marT="45215" marB="45215" anchor="ctr"/>
                </a:tc>
                <a:tc>
                  <a:txBody>
                    <a:bodyPr/>
                    <a:lstStyle/>
                    <a:p>
                      <a:pPr algn="ctr">
                        <a:lnSpc>
                          <a:spcPts val="1875"/>
                        </a:lnSpc>
                        <a:buNone/>
                      </a:pPr>
                      <a:r>
                        <a:rPr lang="en-US" sz="1800" b="0" dirty="0">
                          <a:effectLst/>
                          <a:latin typeface="Times New Roman" panose="02020603050405020304" pitchFamily="18" charset="0"/>
                          <a:cs typeface="Times New Roman" panose="02020603050405020304" pitchFamily="18" charset="0"/>
                        </a:rPr>
                        <a:t>Determined by </a:t>
                      </a:r>
                      <a:r>
                        <a:rPr lang="en-US" sz="1800" b="1" dirty="0">
                          <a:effectLst/>
                          <a:latin typeface="Times New Roman" panose="02020603050405020304" pitchFamily="18" charset="0"/>
                          <a:cs typeface="Times New Roman" panose="02020603050405020304" pitchFamily="18" charset="0"/>
                        </a:rPr>
                        <a:t>chain length</a:t>
                      </a:r>
                      <a:r>
                        <a:rPr lang="en-US" sz="1800" b="0" dirty="0">
                          <a:effectLst/>
                          <a:latin typeface="Times New Roman" panose="02020603050405020304" pitchFamily="18" charset="0"/>
                          <a:cs typeface="Times New Roman" panose="02020603050405020304" pitchFamily="18" charset="0"/>
                        </a:rPr>
                        <a:t> and </a:t>
                      </a:r>
                      <a:r>
                        <a:rPr lang="en-US" sz="1800" b="1" dirty="0">
                          <a:effectLst/>
                          <a:latin typeface="Times New Roman" panose="02020603050405020304" pitchFamily="18" charset="0"/>
                          <a:cs typeface="Times New Roman" panose="02020603050405020304" pitchFamily="18" charset="0"/>
                        </a:rPr>
                        <a:t>saturation</a:t>
                      </a:r>
                      <a:r>
                        <a:rPr lang="en-US" sz="1800" b="0" dirty="0">
                          <a:effectLst/>
                          <a:latin typeface="Times New Roman" panose="02020603050405020304" pitchFamily="18" charset="0"/>
                          <a:cs typeface="Times New Roman" panose="02020603050405020304" pitchFamily="18" charset="0"/>
                        </a:rPr>
                        <a:t>.</a:t>
                      </a:r>
                    </a:p>
                  </a:txBody>
                  <a:tcPr marL="72345" marR="72345" marT="45215" marB="45215" anchor="ctr"/>
                </a:tc>
                <a:tc>
                  <a:txBody>
                    <a:bodyPr/>
                    <a:lstStyle/>
                    <a:p>
                      <a:pPr algn="ctr">
                        <a:lnSpc>
                          <a:spcPts val="1875"/>
                        </a:lnSpc>
                        <a:buNone/>
                      </a:pPr>
                      <a:r>
                        <a:rPr lang="en-US" sz="1800" b="0" dirty="0">
                          <a:effectLst/>
                          <a:latin typeface="Times New Roman" panose="02020603050405020304" pitchFamily="18" charset="0"/>
                          <a:cs typeface="Times New Roman" panose="02020603050405020304" pitchFamily="18" charset="0"/>
                        </a:rPr>
                        <a:t>Explains why some lipids are solid (fats) and others are liquid (oils).</a:t>
                      </a:r>
                    </a:p>
                  </a:txBody>
                  <a:tcPr marL="72345" marR="65110" marT="45215" marB="45215" anchor="ctr"/>
                </a:tc>
                <a:extLst>
                  <a:ext uri="{0D108BD9-81ED-4DB2-BD59-A6C34878D82A}">
                    <a16:rowId xmlns:a16="http://schemas.microsoft.com/office/drawing/2014/main" val="1534851257"/>
                  </a:ext>
                </a:extLst>
              </a:tr>
              <a:tr h="1283622">
                <a:tc>
                  <a:txBody>
                    <a:bodyPr/>
                    <a:lstStyle/>
                    <a:p>
                      <a:pPr algn="ctr">
                        <a:lnSpc>
                          <a:spcPts val="1875"/>
                        </a:lnSpc>
                        <a:buNone/>
                      </a:pPr>
                      <a:r>
                        <a:rPr lang="fr-FR" sz="1800" b="1">
                          <a:effectLst/>
                          <a:latin typeface="Times New Roman" panose="02020603050405020304" pitchFamily="18" charset="0"/>
                          <a:cs typeface="Times New Roman" panose="02020603050405020304" pitchFamily="18" charset="0"/>
                        </a:rPr>
                        <a:t>Oxidation</a:t>
                      </a:r>
                      <a:endParaRPr lang="fr-FR" sz="1800" b="0">
                        <a:effectLst/>
                        <a:latin typeface="Times New Roman" panose="02020603050405020304" pitchFamily="18" charset="0"/>
                        <a:cs typeface="Times New Roman" panose="02020603050405020304" pitchFamily="18" charset="0"/>
                      </a:endParaRPr>
                    </a:p>
                  </a:txBody>
                  <a:tcPr marL="65110" marR="72345" marT="45215" marB="45215" anchor="ctr"/>
                </a:tc>
                <a:tc>
                  <a:txBody>
                    <a:bodyPr/>
                    <a:lstStyle/>
                    <a:p>
                      <a:pPr algn="ctr">
                        <a:lnSpc>
                          <a:spcPts val="1875"/>
                        </a:lnSpc>
                        <a:buNone/>
                      </a:pPr>
                      <a:r>
                        <a:rPr lang="en-US" sz="1800" b="0" dirty="0">
                          <a:effectLst/>
                          <a:latin typeface="Times New Roman" panose="02020603050405020304" pitchFamily="18" charset="0"/>
                          <a:cs typeface="Times New Roman" panose="02020603050405020304" pitchFamily="18" charset="0"/>
                        </a:rPr>
                        <a:t>Double bonds react with oxygen.</a:t>
                      </a:r>
                    </a:p>
                  </a:txBody>
                  <a:tcPr marL="72345" marR="72345" marT="45215" marB="45215" anchor="ctr"/>
                </a:tc>
                <a:tc>
                  <a:txBody>
                    <a:bodyPr/>
                    <a:lstStyle/>
                    <a:p>
                      <a:pPr algn="ctr">
                        <a:lnSpc>
                          <a:spcPts val="1875"/>
                        </a:lnSpc>
                        <a:buNone/>
                      </a:pPr>
                      <a:r>
                        <a:rPr lang="en-US" sz="1800" b="0" dirty="0">
                          <a:effectLst/>
                          <a:latin typeface="Times New Roman" panose="02020603050405020304" pitchFamily="18" charset="0"/>
                          <a:cs typeface="Times New Roman" panose="02020603050405020304" pitchFamily="18" charset="0"/>
                        </a:rPr>
                        <a:t>Causes food spoilage (rancidity) but is also used to make vital signaling molecules (e.g., prostaglandins).</a:t>
                      </a:r>
                    </a:p>
                  </a:txBody>
                  <a:tcPr marL="72345" marR="65110" marT="45215" marB="45215" anchor="ctr"/>
                </a:tc>
                <a:extLst>
                  <a:ext uri="{0D108BD9-81ED-4DB2-BD59-A6C34878D82A}">
                    <a16:rowId xmlns:a16="http://schemas.microsoft.com/office/drawing/2014/main" val="1347281227"/>
                  </a:ext>
                </a:extLst>
              </a:tr>
            </a:tbl>
          </a:graphicData>
        </a:graphic>
      </p:graphicFrame>
    </p:spTree>
    <p:extLst>
      <p:ext uri="{BB962C8B-B14F-4D97-AF65-F5344CB8AC3E}">
        <p14:creationId xmlns:p14="http://schemas.microsoft.com/office/powerpoint/2010/main" val="2091876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60">
          <a:extLst>
            <a:ext uri="{FF2B5EF4-FFF2-40B4-BE49-F238E27FC236}">
              <a16:creationId xmlns:a16="http://schemas.microsoft.com/office/drawing/2014/main" id="{3A76B704-01F9-1CD9-71D5-916DE212E3D5}"/>
            </a:ext>
          </a:extLst>
        </p:cNvPr>
        <p:cNvGrpSpPr/>
        <p:nvPr/>
      </p:nvGrpSpPr>
      <p:grpSpPr>
        <a:xfrm>
          <a:off x="0" y="0"/>
          <a:ext cx="0" cy="0"/>
          <a:chOff x="0" y="0"/>
          <a:chExt cx="0" cy="0"/>
        </a:xfrm>
      </p:grpSpPr>
      <p:sp>
        <p:nvSpPr>
          <p:cNvPr id="862" name="Google Shape;862;p51">
            <a:extLst>
              <a:ext uri="{FF2B5EF4-FFF2-40B4-BE49-F238E27FC236}">
                <a16:creationId xmlns:a16="http://schemas.microsoft.com/office/drawing/2014/main" id="{40E2E569-FD41-87E3-5513-DE9E35F5EF18}"/>
              </a:ext>
            </a:extLst>
          </p:cNvPr>
          <p:cNvSpPr txBox="1">
            <a:spLocks noGrp="1"/>
          </p:cNvSpPr>
          <p:nvPr>
            <p:ph type="title"/>
          </p:nvPr>
        </p:nvSpPr>
        <p:spPr>
          <a:xfrm>
            <a:off x="1636373" y="27463"/>
            <a:ext cx="4854798" cy="576000"/>
          </a:xfrm>
          <a:prstGeom prst="rect">
            <a:avLst/>
          </a:prstGeom>
        </p:spPr>
        <p:txBody>
          <a:bodyPr spcFirstLastPara="1" wrap="square" lIns="91425" tIns="91425" rIns="91425" bIns="91425" anchor="t" anchorCtr="0">
            <a:noAutofit/>
          </a:bodyPr>
          <a:lstStyle/>
          <a:p>
            <a:r>
              <a:rPr lang="en-US" sz="2400" dirty="0">
                <a:solidFill>
                  <a:srgbClr val="FF0000"/>
                </a:solidFill>
                <a:latin typeface="Times New Roman" panose="02020603050405020304" pitchFamily="18" charset="0"/>
                <a:cs typeface="Times New Roman" panose="02020603050405020304" pitchFamily="18" charset="0"/>
              </a:rPr>
              <a:t>3. Chemical Properties of Lipids</a:t>
            </a:r>
            <a:br>
              <a:rPr lang="en-US" sz="2400" dirty="0">
                <a:solidFill>
                  <a:srgbClr val="FF0000"/>
                </a:solidFill>
                <a:latin typeface="Times New Roman" panose="02020603050405020304" pitchFamily="18" charset="0"/>
                <a:cs typeface="Times New Roman" panose="02020603050405020304" pitchFamily="18" charset="0"/>
              </a:rPr>
            </a:br>
            <a:br>
              <a:rPr lang="en-US" dirty="0"/>
            </a:br>
            <a:endParaRPr dirty="0"/>
          </a:p>
        </p:txBody>
      </p:sp>
      <p:sp>
        <p:nvSpPr>
          <p:cNvPr id="7" name="ZoneTexte 6">
            <a:extLst>
              <a:ext uri="{FF2B5EF4-FFF2-40B4-BE49-F238E27FC236}">
                <a16:creationId xmlns:a16="http://schemas.microsoft.com/office/drawing/2014/main" id="{8CEFD780-FDB0-3D4D-9E16-04C3E83B4EFF}"/>
              </a:ext>
            </a:extLst>
          </p:cNvPr>
          <p:cNvSpPr txBox="1"/>
          <p:nvPr/>
        </p:nvSpPr>
        <p:spPr>
          <a:xfrm>
            <a:off x="400050" y="711418"/>
            <a:ext cx="8507186" cy="4480073"/>
          </a:xfrm>
          <a:prstGeom prst="rect">
            <a:avLst/>
          </a:prstGeom>
          <a:noFill/>
        </p:spPr>
        <p:txBody>
          <a:bodyPr wrap="square">
            <a:spAutoFit/>
          </a:bodyPr>
          <a:lstStyle/>
          <a:p>
            <a:pPr>
              <a:lnSpc>
                <a:spcPct val="150000"/>
              </a:lnSpc>
            </a:pPr>
            <a:r>
              <a:rPr lang="en-US" sz="1600" b="1" dirty="0">
                <a:solidFill>
                  <a:srgbClr val="FF0000"/>
                </a:solidFill>
                <a:latin typeface="Times New Roman" panose="02020603050405020304" pitchFamily="18" charset="0"/>
                <a:cs typeface="Times New Roman" panose="02020603050405020304" pitchFamily="18" charset="0"/>
              </a:rPr>
              <a:t>3.1. Oxidation of Double Bonds</a:t>
            </a:r>
          </a:p>
          <a:p>
            <a:pPr>
              <a:lnSpc>
                <a:spcPct val="150000"/>
              </a:lnSpc>
            </a:pPr>
            <a:r>
              <a:rPr lang="en-US" sz="1600" dirty="0">
                <a:latin typeface="Times New Roman" panose="02020603050405020304" pitchFamily="18" charset="0"/>
                <a:cs typeface="Times New Roman" panose="02020603050405020304" pitchFamily="18" charset="0"/>
              </a:rPr>
              <a:t>The double bonds in unsaturated lipids are chemically reactive sites.</a:t>
            </a:r>
          </a:p>
          <a:p>
            <a:pPr>
              <a:lnSpc>
                <a:spcPct val="150000"/>
              </a:lnSpc>
            </a:pPr>
            <a:r>
              <a:rPr lang="en-US" sz="1600" b="1" dirty="0">
                <a:solidFill>
                  <a:srgbClr val="FF0000"/>
                </a:solidFill>
                <a:latin typeface="Times New Roman" panose="02020603050405020304" pitchFamily="18" charset="0"/>
                <a:cs typeface="Times New Roman" panose="02020603050405020304" pitchFamily="18" charset="0"/>
              </a:rPr>
              <a:t>3.1.1. Rancidity (Spoilage of Food):</a:t>
            </a:r>
            <a:endParaRPr lang="en-US" sz="1600"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1600" b="1" dirty="0">
                <a:latin typeface="Times New Roman" panose="02020603050405020304" pitchFamily="18" charset="0"/>
                <a:cs typeface="Times New Roman" panose="02020603050405020304" pitchFamily="18" charset="0"/>
              </a:rPr>
              <a:t>Process:</a:t>
            </a:r>
            <a:r>
              <a:rPr lang="en-US" sz="1600" dirty="0">
                <a:latin typeface="Times New Roman" panose="02020603050405020304" pitchFamily="18" charset="0"/>
                <a:cs typeface="Times New Roman" panose="02020603050405020304" pitchFamily="18" charset="0"/>
              </a:rPr>
              <a:t> When fats and oils are exposed to oxygen in the air, the double bonds can break and react with oxygen molecules.</a:t>
            </a:r>
          </a:p>
          <a:p>
            <a:pPr>
              <a:lnSpc>
                <a:spcPct val="150000"/>
              </a:lnSpc>
            </a:pPr>
            <a:r>
              <a:rPr lang="en-US" sz="1600" b="1" dirty="0">
                <a:latin typeface="Times New Roman" panose="02020603050405020304" pitchFamily="18" charset="0"/>
                <a:cs typeface="Times New Roman" panose="02020603050405020304" pitchFamily="18" charset="0"/>
              </a:rPr>
              <a:t>Result:</a:t>
            </a:r>
            <a:r>
              <a:rPr lang="en-US" sz="1600" dirty="0">
                <a:latin typeface="Times New Roman" panose="02020603050405020304" pitchFamily="18" charset="0"/>
                <a:cs typeface="Times New Roman" panose="02020603050405020304" pitchFamily="18" charset="0"/>
              </a:rPr>
              <a:t> This reaction, called </a:t>
            </a:r>
            <a:r>
              <a:rPr lang="en-US" sz="1600" b="1" dirty="0">
                <a:latin typeface="Times New Roman" panose="02020603050405020304" pitchFamily="18" charset="0"/>
                <a:cs typeface="Times New Roman" panose="02020603050405020304" pitchFamily="18" charset="0"/>
              </a:rPr>
              <a:t>auto-oxidation</a:t>
            </a:r>
            <a:r>
              <a:rPr lang="en-US" sz="1600" dirty="0">
                <a:latin typeface="Times New Roman" panose="02020603050405020304" pitchFamily="18" charset="0"/>
                <a:cs typeface="Times New Roman" panose="02020603050405020304" pitchFamily="18" charset="0"/>
              </a:rPr>
              <a:t>, produces compounds like aldehydes and ketones, which have unpleasant smells and flavors. This is what makes old cooking oil or butter smell "rancid."</a:t>
            </a:r>
          </a:p>
          <a:p>
            <a:pPr>
              <a:lnSpc>
                <a:spcPct val="150000"/>
              </a:lnSpc>
            </a:pPr>
            <a:r>
              <a:rPr lang="en-US" sz="1600" b="1" dirty="0">
                <a:solidFill>
                  <a:srgbClr val="FF0000"/>
                </a:solidFill>
                <a:latin typeface="Times New Roman" panose="02020603050405020304" pitchFamily="18" charset="0"/>
                <a:cs typeface="Times New Roman" panose="02020603050405020304" pitchFamily="18" charset="0"/>
              </a:rPr>
              <a:t>3.1.2. Enzymatic Oxidation &amp; Eicosanoid Synthesis (Biological Signaling):</a:t>
            </a:r>
          </a:p>
          <a:p>
            <a:pPr>
              <a:lnSpc>
                <a:spcPct val="150000"/>
              </a:lnSpc>
            </a:pPr>
            <a:r>
              <a:rPr lang="en-US" sz="1600" b="1" dirty="0">
                <a:solidFill>
                  <a:schemeClr val="tx1"/>
                </a:solidFill>
                <a:latin typeface="Times New Roman" panose="02020603050405020304" pitchFamily="18" charset="0"/>
                <a:cs typeface="Times New Roman" panose="02020603050405020304" pitchFamily="18" charset="0"/>
              </a:rPr>
              <a:t>Process: </a:t>
            </a:r>
            <a:r>
              <a:rPr lang="en-US" sz="1600" dirty="0">
                <a:solidFill>
                  <a:schemeClr val="tx1"/>
                </a:solidFill>
                <a:latin typeface="Times New Roman" panose="02020603050405020304" pitchFamily="18" charset="0"/>
                <a:cs typeface="Times New Roman" panose="02020603050405020304" pitchFamily="18" charset="0"/>
              </a:rPr>
              <a:t>Inside our cells, a highly controlled enzymatic reaction occurs. The enzyme Cyclooxygenase (COX) adds oxygen to Arachidonic Acid (a 20-carbon fatty acid), transforming it through cyclization and oxidation.</a:t>
            </a:r>
          </a:p>
          <a:p>
            <a:pPr>
              <a:lnSpc>
                <a:spcPct val="150000"/>
              </a:lnSpc>
            </a:pPr>
            <a:endParaRPr lang="en-US"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7203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0">
          <a:extLst>
            <a:ext uri="{FF2B5EF4-FFF2-40B4-BE49-F238E27FC236}">
              <a16:creationId xmlns:a16="http://schemas.microsoft.com/office/drawing/2014/main" id="{A268A705-A32C-1C5E-99DF-741D546A1B30}"/>
            </a:ext>
          </a:extLst>
        </p:cNvPr>
        <p:cNvGrpSpPr/>
        <p:nvPr/>
      </p:nvGrpSpPr>
      <p:grpSpPr>
        <a:xfrm>
          <a:off x="0" y="0"/>
          <a:ext cx="0" cy="0"/>
          <a:chOff x="0" y="0"/>
          <a:chExt cx="0" cy="0"/>
        </a:xfrm>
      </p:grpSpPr>
      <p:sp>
        <p:nvSpPr>
          <p:cNvPr id="862" name="Google Shape;862;p51">
            <a:extLst>
              <a:ext uri="{FF2B5EF4-FFF2-40B4-BE49-F238E27FC236}">
                <a16:creationId xmlns:a16="http://schemas.microsoft.com/office/drawing/2014/main" id="{35CB42C1-4948-AACC-3371-0414F6A7AE0E}"/>
              </a:ext>
            </a:extLst>
          </p:cNvPr>
          <p:cNvSpPr txBox="1">
            <a:spLocks noGrp="1"/>
          </p:cNvSpPr>
          <p:nvPr>
            <p:ph type="title"/>
          </p:nvPr>
        </p:nvSpPr>
        <p:spPr>
          <a:xfrm>
            <a:off x="1636373" y="27463"/>
            <a:ext cx="4854798" cy="576000"/>
          </a:xfrm>
          <a:prstGeom prst="rect">
            <a:avLst/>
          </a:prstGeom>
        </p:spPr>
        <p:txBody>
          <a:bodyPr spcFirstLastPara="1" wrap="square" lIns="91425" tIns="91425" rIns="91425" bIns="91425" anchor="t" anchorCtr="0">
            <a:noAutofit/>
          </a:bodyPr>
          <a:lstStyle/>
          <a:p>
            <a:r>
              <a:rPr lang="en-US" sz="2400" dirty="0">
                <a:solidFill>
                  <a:srgbClr val="FF0000"/>
                </a:solidFill>
                <a:latin typeface="Times New Roman" panose="02020603050405020304" pitchFamily="18" charset="0"/>
                <a:cs typeface="Times New Roman" panose="02020603050405020304" pitchFamily="18" charset="0"/>
              </a:rPr>
              <a:t>3. Chemical Properties of Lipids</a:t>
            </a:r>
            <a:br>
              <a:rPr lang="en-US" sz="2400" dirty="0">
                <a:solidFill>
                  <a:srgbClr val="FF0000"/>
                </a:solidFill>
                <a:latin typeface="Times New Roman" panose="02020603050405020304" pitchFamily="18" charset="0"/>
                <a:cs typeface="Times New Roman" panose="02020603050405020304" pitchFamily="18" charset="0"/>
              </a:rPr>
            </a:br>
            <a:br>
              <a:rPr lang="en-US" dirty="0"/>
            </a:br>
            <a:endParaRPr dirty="0"/>
          </a:p>
        </p:txBody>
      </p:sp>
      <p:sp>
        <p:nvSpPr>
          <p:cNvPr id="5" name="ZoneTexte 4">
            <a:extLst>
              <a:ext uri="{FF2B5EF4-FFF2-40B4-BE49-F238E27FC236}">
                <a16:creationId xmlns:a16="http://schemas.microsoft.com/office/drawing/2014/main" id="{3AAD54F3-15A6-20B4-FF23-4C012B6C48FA}"/>
              </a:ext>
            </a:extLst>
          </p:cNvPr>
          <p:cNvSpPr txBox="1"/>
          <p:nvPr/>
        </p:nvSpPr>
        <p:spPr>
          <a:xfrm>
            <a:off x="218393" y="963972"/>
            <a:ext cx="8860292" cy="2669962"/>
          </a:xfrm>
          <a:prstGeom prst="rect">
            <a:avLst/>
          </a:prstGeom>
          <a:noFill/>
        </p:spPr>
        <p:txBody>
          <a:bodyPr wrap="square">
            <a:spAutoFit/>
          </a:bodyPr>
          <a:lstStyle/>
          <a:p>
            <a:pPr algn="l">
              <a:lnSpc>
                <a:spcPts val="2100"/>
              </a:lnSpc>
              <a:spcBef>
                <a:spcPts val="1200"/>
              </a:spcBef>
              <a:spcAft>
                <a:spcPts val="1200"/>
              </a:spcAft>
              <a:buNone/>
            </a:pPr>
            <a:r>
              <a:rPr lang="en-US" sz="1800" b="1" dirty="0">
                <a:solidFill>
                  <a:srgbClr val="FF0000"/>
                </a:solidFill>
                <a:latin typeface="Times New Roman" panose="02020603050405020304" pitchFamily="18" charset="0"/>
                <a:cs typeface="Times New Roman" panose="02020603050405020304" pitchFamily="18" charset="0"/>
              </a:rPr>
              <a:t>3.2. </a:t>
            </a:r>
            <a:r>
              <a:rPr lang="en-US" sz="1800" b="1" dirty="0">
                <a:solidFill>
                  <a:srgbClr val="FF0000"/>
                </a:solidFill>
                <a:effectLst/>
                <a:latin typeface="Times New Roman" panose="02020603050405020304" pitchFamily="18" charset="0"/>
                <a:cs typeface="Times New Roman" panose="02020603050405020304" pitchFamily="18" charset="0"/>
              </a:rPr>
              <a:t>Formation of Sodium or Potassium Salts (Saponification)</a:t>
            </a:r>
          </a:p>
          <a:p>
            <a:pPr algn="l">
              <a:spcBef>
                <a:spcPts val="1200"/>
              </a:spcBef>
              <a:spcAft>
                <a:spcPts val="1200"/>
              </a:spcAft>
              <a:buNone/>
            </a:pPr>
            <a:r>
              <a:rPr lang="en-US" sz="1800" b="0" i="0" dirty="0">
                <a:solidFill>
                  <a:srgbClr val="0F1115"/>
                </a:solidFill>
                <a:effectLst/>
                <a:latin typeface="Times New Roman" panose="02020603050405020304" pitchFamily="18" charset="0"/>
                <a:cs typeface="Times New Roman" panose="02020603050405020304" pitchFamily="18" charset="0"/>
              </a:rPr>
              <a:t>This is the chemical reaction that produces soap.</a:t>
            </a:r>
            <a:endParaRPr lang="en-US" sz="1800" dirty="0">
              <a:solidFill>
                <a:srgbClr val="0F1115"/>
              </a:solidFill>
              <a:latin typeface="Times New Roman" panose="02020603050405020304" pitchFamily="18" charset="0"/>
              <a:cs typeface="Times New Roman" panose="02020603050405020304" pitchFamily="18" charset="0"/>
            </a:endParaRPr>
          </a:p>
          <a:p>
            <a:pPr algn="l">
              <a:lnSpc>
                <a:spcPct val="150000"/>
              </a:lnSpc>
              <a:spcBef>
                <a:spcPts val="1200"/>
              </a:spcBef>
              <a:spcAft>
                <a:spcPts val="1200"/>
              </a:spcAft>
              <a:buNone/>
            </a:pPr>
            <a:r>
              <a:rPr lang="en-US" sz="1800" b="1" i="0" dirty="0">
                <a:solidFill>
                  <a:srgbClr val="0F1115"/>
                </a:solidFill>
                <a:effectLst/>
                <a:latin typeface="Times New Roman" panose="02020603050405020304" pitchFamily="18" charset="0"/>
                <a:cs typeface="Times New Roman" panose="02020603050405020304" pitchFamily="18" charset="0"/>
              </a:rPr>
              <a:t>Process:</a:t>
            </a:r>
            <a:r>
              <a:rPr lang="en-US" sz="1800" b="0" i="0" dirty="0">
                <a:solidFill>
                  <a:srgbClr val="0F1115"/>
                </a:solidFill>
                <a:effectLst/>
                <a:latin typeface="Times New Roman" panose="02020603050405020304" pitchFamily="18" charset="0"/>
                <a:cs typeface="Times New Roman" panose="02020603050405020304" pitchFamily="18" charset="0"/>
              </a:rPr>
              <a:t> When a fatty acid reacts with a strong base (like Sodium Hydroxide, NaOH, or Potassium Hydroxide, KOH), it forms a </a:t>
            </a:r>
            <a:r>
              <a:rPr lang="en-US" sz="1800" b="1" i="0" dirty="0">
                <a:solidFill>
                  <a:srgbClr val="0F1115"/>
                </a:solidFill>
                <a:effectLst/>
                <a:latin typeface="Times New Roman" panose="02020603050405020304" pitchFamily="18" charset="0"/>
                <a:cs typeface="Times New Roman" panose="02020603050405020304" pitchFamily="18" charset="0"/>
              </a:rPr>
              <a:t>salt</a:t>
            </a:r>
            <a:r>
              <a:rPr lang="en-US" sz="1800" b="0" i="0" dirty="0">
                <a:solidFill>
                  <a:srgbClr val="0F1115"/>
                </a:solidFill>
                <a:effectLst/>
                <a:latin typeface="Times New Roman" panose="02020603050405020304" pitchFamily="18" charset="0"/>
                <a:cs typeface="Times New Roman" panose="02020603050405020304" pitchFamily="18" charset="0"/>
              </a:rPr>
              <a:t>. This salt is what we call </a:t>
            </a:r>
            <a:r>
              <a:rPr lang="en-US" sz="1800" b="1" i="0" dirty="0">
                <a:solidFill>
                  <a:srgbClr val="0F1115"/>
                </a:solidFill>
                <a:effectLst/>
                <a:latin typeface="Times New Roman" panose="02020603050405020304" pitchFamily="18" charset="0"/>
                <a:cs typeface="Times New Roman" panose="02020603050405020304" pitchFamily="18" charset="0"/>
              </a:rPr>
              <a:t>soap</a:t>
            </a:r>
            <a:r>
              <a:rPr lang="en-US" sz="1800" b="0" i="0" dirty="0">
                <a:solidFill>
                  <a:srgbClr val="0F1115"/>
                </a:solidFill>
                <a:effectLst/>
                <a:latin typeface="Times New Roman" panose="02020603050405020304" pitchFamily="18" charset="0"/>
                <a:cs typeface="Times New Roman" panose="02020603050405020304" pitchFamily="18" charset="0"/>
              </a:rPr>
              <a:t>.</a:t>
            </a:r>
            <a:endParaRPr lang="en-US" sz="1800" dirty="0">
              <a:solidFill>
                <a:srgbClr val="0F1115"/>
              </a:solidFill>
              <a:latin typeface="Times New Roman" panose="02020603050405020304" pitchFamily="18" charset="0"/>
              <a:cs typeface="Times New Roman" panose="02020603050405020304" pitchFamily="18" charset="0"/>
            </a:endParaRPr>
          </a:p>
          <a:p>
            <a:pPr algn="l">
              <a:spcBef>
                <a:spcPts val="1200"/>
              </a:spcBef>
              <a:spcAft>
                <a:spcPts val="1200"/>
              </a:spcAft>
              <a:buNone/>
            </a:pPr>
            <a:r>
              <a:rPr lang="en-US" sz="1800" b="1" i="0" dirty="0">
                <a:solidFill>
                  <a:srgbClr val="FF0000"/>
                </a:solidFill>
                <a:effectLst/>
                <a:latin typeface="Times New Roman" panose="02020603050405020304" pitchFamily="18" charset="0"/>
                <a:cs typeface="Times New Roman" panose="02020603050405020304" pitchFamily="18" charset="0"/>
              </a:rPr>
              <a:t>General Reaction:</a:t>
            </a:r>
            <a:r>
              <a:rPr lang="en-US" sz="1800" b="0" i="0" dirty="0">
                <a:solidFill>
                  <a:srgbClr val="FF0000"/>
                </a:solidFill>
                <a:effectLst/>
                <a:latin typeface="Times New Roman" panose="02020603050405020304" pitchFamily="18" charset="0"/>
                <a:cs typeface="Times New Roman" panose="02020603050405020304" pitchFamily="18" charset="0"/>
              </a:rPr>
              <a:t> </a:t>
            </a:r>
            <a:r>
              <a:rPr lang="en-US" sz="1800" b="0" i="0" dirty="0">
                <a:solidFill>
                  <a:srgbClr val="0F1115"/>
                </a:solidFill>
                <a:effectLst/>
                <a:latin typeface="Times New Roman" panose="02020603050405020304" pitchFamily="18" charset="0"/>
                <a:cs typeface="Times New Roman" panose="02020603050405020304" pitchFamily="18" charset="0"/>
              </a:rPr>
              <a:t>Fatty Acid + NaOH </a:t>
            </a:r>
            <a:r>
              <a:rPr lang="en-US" sz="1800" b="1" i="0" dirty="0">
                <a:solidFill>
                  <a:srgbClr val="0F1115"/>
                </a:solidFill>
                <a:effectLst/>
                <a:latin typeface="Times New Roman" panose="02020603050405020304" pitchFamily="18" charset="0"/>
                <a:cs typeface="Times New Roman" panose="02020603050405020304" pitchFamily="18" charset="0"/>
              </a:rPr>
              <a:t>→</a:t>
            </a:r>
            <a:r>
              <a:rPr lang="en-US" sz="1800" b="0" i="0" dirty="0">
                <a:solidFill>
                  <a:srgbClr val="0F1115"/>
                </a:solidFill>
                <a:effectLst/>
                <a:latin typeface="Times New Roman" panose="02020603050405020304" pitchFamily="18" charset="0"/>
                <a:cs typeface="Times New Roman" panose="02020603050405020304" pitchFamily="18" charset="0"/>
              </a:rPr>
              <a:t> Sodium Salt of Fatty Acid (Soap) + Water</a:t>
            </a:r>
          </a:p>
        </p:txBody>
      </p:sp>
    </p:spTree>
    <p:extLst>
      <p:ext uri="{BB962C8B-B14F-4D97-AF65-F5344CB8AC3E}">
        <p14:creationId xmlns:p14="http://schemas.microsoft.com/office/powerpoint/2010/main" val="549957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0">
          <a:extLst>
            <a:ext uri="{FF2B5EF4-FFF2-40B4-BE49-F238E27FC236}">
              <a16:creationId xmlns:a16="http://schemas.microsoft.com/office/drawing/2014/main" id="{6EF2A129-DDCF-EE19-5AAB-318488F64906}"/>
            </a:ext>
          </a:extLst>
        </p:cNvPr>
        <p:cNvGrpSpPr/>
        <p:nvPr/>
      </p:nvGrpSpPr>
      <p:grpSpPr>
        <a:xfrm>
          <a:off x="0" y="0"/>
          <a:ext cx="0" cy="0"/>
          <a:chOff x="0" y="0"/>
          <a:chExt cx="0" cy="0"/>
        </a:xfrm>
      </p:grpSpPr>
      <p:sp>
        <p:nvSpPr>
          <p:cNvPr id="862" name="Google Shape;862;p51">
            <a:extLst>
              <a:ext uri="{FF2B5EF4-FFF2-40B4-BE49-F238E27FC236}">
                <a16:creationId xmlns:a16="http://schemas.microsoft.com/office/drawing/2014/main" id="{C745F525-6D79-83D4-BDFA-CA56F7E06F6C}"/>
              </a:ext>
            </a:extLst>
          </p:cNvPr>
          <p:cNvSpPr txBox="1">
            <a:spLocks noGrp="1"/>
          </p:cNvSpPr>
          <p:nvPr>
            <p:ph type="title"/>
          </p:nvPr>
        </p:nvSpPr>
        <p:spPr>
          <a:xfrm>
            <a:off x="1636373" y="27463"/>
            <a:ext cx="4854798" cy="576000"/>
          </a:xfrm>
          <a:prstGeom prst="rect">
            <a:avLst/>
          </a:prstGeom>
        </p:spPr>
        <p:txBody>
          <a:bodyPr spcFirstLastPara="1" wrap="square" lIns="91425" tIns="91425" rIns="91425" bIns="91425" anchor="t" anchorCtr="0">
            <a:noAutofit/>
          </a:bodyPr>
          <a:lstStyle/>
          <a:p>
            <a:r>
              <a:rPr lang="en-US" sz="2400" dirty="0">
                <a:solidFill>
                  <a:srgbClr val="FF0000"/>
                </a:solidFill>
                <a:latin typeface="Times New Roman" panose="02020603050405020304" pitchFamily="18" charset="0"/>
                <a:cs typeface="Times New Roman" panose="02020603050405020304" pitchFamily="18" charset="0"/>
              </a:rPr>
              <a:t>3. Chemical Properties of Lipids</a:t>
            </a:r>
            <a:br>
              <a:rPr lang="en-US" sz="2400" dirty="0">
                <a:solidFill>
                  <a:srgbClr val="FF0000"/>
                </a:solidFill>
                <a:latin typeface="Times New Roman" panose="02020603050405020304" pitchFamily="18" charset="0"/>
                <a:cs typeface="Times New Roman" panose="02020603050405020304" pitchFamily="18" charset="0"/>
              </a:rPr>
            </a:br>
            <a:br>
              <a:rPr lang="en-US" dirty="0"/>
            </a:br>
            <a:endParaRPr dirty="0"/>
          </a:p>
        </p:txBody>
      </p:sp>
      <p:sp>
        <p:nvSpPr>
          <p:cNvPr id="3" name="ZoneTexte 2">
            <a:extLst>
              <a:ext uri="{FF2B5EF4-FFF2-40B4-BE49-F238E27FC236}">
                <a16:creationId xmlns:a16="http://schemas.microsoft.com/office/drawing/2014/main" id="{9E3D1A81-F617-3567-8449-E8E0F1D85AC1}"/>
              </a:ext>
            </a:extLst>
          </p:cNvPr>
          <p:cNvSpPr txBox="1"/>
          <p:nvPr/>
        </p:nvSpPr>
        <p:spPr>
          <a:xfrm>
            <a:off x="226558" y="603463"/>
            <a:ext cx="8729663" cy="2971967"/>
          </a:xfrm>
          <a:prstGeom prst="rect">
            <a:avLst/>
          </a:prstGeom>
          <a:noFill/>
        </p:spPr>
        <p:txBody>
          <a:bodyPr wrap="square">
            <a:spAutoFit/>
          </a:bodyPr>
          <a:lstStyle/>
          <a:p>
            <a:pPr marL="285750" indent="-285750">
              <a:lnSpc>
                <a:spcPct val="200000"/>
              </a:lnSpc>
              <a:buFont typeface="Wingdings" panose="05000000000000000000" pitchFamily="2" charset="2"/>
              <a:buChar char="v"/>
            </a:pPr>
            <a:r>
              <a:rPr lang="en-US" sz="1600" b="1" dirty="0">
                <a:solidFill>
                  <a:srgbClr val="FF0000"/>
                </a:solidFill>
                <a:latin typeface="Times New Roman" panose="02020603050405020304" pitchFamily="18" charset="0"/>
                <a:cs typeface="Times New Roman" panose="02020603050405020304" pitchFamily="18" charset="0"/>
              </a:rPr>
              <a:t>Structure and Function of Soap Molecules </a:t>
            </a:r>
            <a:endParaRPr lang="en-US" sz="1600" dirty="0">
              <a:solidFill>
                <a:srgbClr val="FF0000"/>
              </a:solidFill>
              <a:latin typeface="Times New Roman" panose="02020603050405020304" pitchFamily="18" charset="0"/>
              <a:cs typeface="Times New Roman" panose="02020603050405020304" pitchFamily="18" charset="0"/>
            </a:endParaRPr>
          </a:p>
          <a:p>
            <a:pPr lvl="1">
              <a:lnSpc>
                <a:spcPct val="200000"/>
              </a:lnSpc>
            </a:pPr>
            <a:r>
              <a:rPr lang="en-US" sz="1600" dirty="0">
                <a:latin typeface="Times New Roman" panose="02020603050405020304" pitchFamily="18" charset="0"/>
                <a:cs typeface="Times New Roman" panose="02020603050405020304" pitchFamily="18" charset="0"/>
              </a:rPr>
              <a:t>In water, soaps dissociate into their ions: Sodium (Na⁺) and the fatty acid anion (R-COO⁻).</a:t>
            </a:r>
          </a:p>
          <a:p>
            <a:pPr lvl="1">
              <a:lnSpc>
                <a:spcPct val="200000"/>
              </a:lnSpc>
            </a:pPr>
            <a:r>
              <a:rPr lang="en-US" sz="1600" dirty="0">
                <a:latin typeface="Times New Roman" panose="02020603050405020304" pitchFamily="18" charset="0"/>
                <a:cs typeface="Times New Roman" panose="02020603050405020304" pitchFamily="18" charset="0"/>
              </a:rPr>
              <a:t>The fatty acid anion has a unique </a:t>
            </a:r>
            <a:r>
              <a:rPr lang="en-US" sz="1600" b="1" dirty="0">
                <a:latin typeface="Times New Roman" panose="02020603050405020304" pitchFamily="18" charset="0"/>
                <a:cs typeface="Times New Roman" panose="02020603050405020304" pitchFamily="18" charset="0"/>
              </a:rPr>
              <a:t>amphipathic</a:t>
            </a:r>
            <a:r>
              <a:rPr lang="en-US" sz="1600" dirty="0">
                <a:latin typeface="Times New Roman" panose="02020603050405020304" pitchFamily="18" charset="0"/>
                <a:cs typeface="Times New Roman" panose="02020603050405020304" pitchFamily="18" charset="0"/>
              </a:rPr>
              <a:t> structure with two distinct poles:</a:t>
            </a:r>
          </a:p>
          <a:p>
            <a:pPr lvl="2">
              <a:lnSpc>
                <a:spcPct val="200000"/>
              </a:lnSpc>
            </a:pPr>
            <a:r>
              <a:rPr lang="en-US" sz="1600" b="1" dirty="0">
                <a:latin typeface="Times New Roman" panose="02020603050405020304" pitchFamily="18" charset="0"/>
                <a:cs typeface="Times New Roman" panose="02020603050405020304" pitchFamily="18" charset="0"/>
              </a:rPr>
              <a:t>- Hydrophilic Head:</a:t>
            </a:r>
            <a:r>
              <a:rPr lang="en-US" sz="1600" dirty="0">
                <a:latin typeface="Times New Roman" panose="02020603050405020304" pitchFamily="18" charset="0"/>
                <a:cs typeface="Times New Roman" panose="02020603050405020304" pitchFamily="18" charset="0"/>
              </a:rPr>
              <a:t> The </a:t>
            </a:r>
            <a:r>
              <a:rPr lang="en-US" sz="1600" b="1" dirty="0">
                <a:latin typeface="Times New Roman" panose="02020603050405020304" pitchFamily="18" charset="0"/>
                <a:cs typeface="Times New Roman" panose="02020603050405020304" pitchFamily="18" charset="0"/>
              </a:rPr>
              <a:t>carboxylate group</a:t>
            </a:r>
            <a:r>
              <a:rPr lang="en-US" sz="1600" dirty="0">
                <a:latin typeface="Times New Roman" panose="02020603050405020304" pitchFamily="18" charset="0"/>
                <a:cs typeface="Times New Roman" panose="02020603050405020304" pitchFamily="18" charset="0"/>
              </a:rPr>
              <a:t> (-COO⁻) is polar and is attracted to water.</a:t>
            </a:r>
          </a:p>
          <a:p>
            <a:pPr lvl="2">
              <a:lnSpc>
                <a:spcPct val="200000"/>
              </a:lnSpc>
            </a:pPr>
            <a:r>
              <a:rPr lang="en-US" sz="1600" b="1" dirty="0">
                <a:latin typeface="Times New Roman" panose="02020603050405020304" pitchFamily="18" charset="0"/>
                <a:cs typeface="Times New Roman" panose="02020603050405020304" pitchFamily="18" charset="0"/>
              </a:rPr>
              <a:t>- Hydrophobic Tail:</a:t>
            </a:r>
            <a:r>
              <a:rPr lang="en-US" sz="1600" dirty="0">
                <a:latin typeface="Times New Roman" panose="02020603050405020304" pitchFamily="18" charset="0"/>
                <a:cs typeface="Times New Roman" panose="02020603050405020304" pitchFamily="18" charset="0"/>
              </a:rPr>
              <a:t> The </a:t>
            </a:r>
            <a:r>
              <a:rPr lang="en-US" sz="1600" b="1" dirty="0">
                <a:latin typeface="Times New Roman" panose="02020603050405020304" pitchFamily="18" charset="0"/>
                <a:cs typeface="Times New Roman" panose="02020603050405020304" pitchFamily="18" charset="0"/>
              </a:rPr>
              <a:t>hydrocarbon chain</a:t>
            </a:r>
            <a:r>
              <a:rPr lang="en-US" sz="1600" dirty="0">
                <a:latin typeface="Times New Roman" panose="02020603050405020304" pitchFamily="18" charset="0"/>
                <a:cs typeface="Times New Roman" panose="02020603050405020304" pitchFamily="18" charset="0"/>
              </a:rPr>
              <a:t> (R-) is non-polar and is repelled by water but attracted to grease and oil.</a:t>
            </a:r>
          </a:p>
        </p:txBody>
      </p:sp>
      <p:sp>
        <p:nvSpPr>
          <p:cNvPr id="4" name="ZoneTexte 3">
            <a:extLst>
              <a:ext uri="{FF2B5EF4-FFF2-40B4-BE49-F238E27FC236}">
                <a16:creationId xmlns:a16="http://schemas.microsoft.com/office/drawing/2014/main" id="{4D80A7F0-2961-390E-C70A-086D9A8B3E5F}"/>
              </a:ext>
            </a:extLst>
          </p:cNvPr>
          <p:cNvSpPr txBox="1"/>
          <p:nvPr/>
        </p:nvSpPr>
        <p:spPr>
          <a:xfrm>
            <a:off x="169408" y="3590619"/>
            <a:ext cx="6508978" cy="1525418"/>
          </a:xfrm>
          <a:prstGeom prst="rect">
            <a:avLst/>
          </a:prstGeom>
          <a:noFill/>
        </p:spPr>
        <p:txBody>
          <a:bodyPr wrap="square">
            <a:spAutoFit/>
          </a:bodyPr>
          <a:lstStyle/>
          <a:p>
            <a:pPr algn="just">
              <a:lnSpc>
                <a:spcPct val="150000"/>
              </a:lnSpc>
            </a:pPr>
            <a:r>
              <a:rPr lang="en-US" sz="1600" b="0" i="0" dirty="0">
                <a:solidFill>
                  <a:srgbClr val="0F1115"/>
                </a:solidFill>
                <a:effectLst/>
                <a:latin typeface="Times New Roman" panose="02020603050405020304" pitchFamily="18" charset="0"/>
                <a:cs typeface="Times New Roman" panose="02020603050405020304" pitchFamily="18" charset="0"/>
              </a:rPr>
              <a:t>This dual nature allows soap to act as an emulsifier. The hydrophobic tails surround and trap grease (dirt), while the hydrophilic heads face outwards, allowing the entire structure to be rinsed away in water. This is the basis for their </a:t>
            </a:r>
            <a:r>
              <a:rPr lang="en-US" sz="1600" b="1" i="0" dirty="0">
                <a:solidFill>
                  <a:srgbClr val="0F1115"/>
                </a:solidFill>
                <a:effectLst/>
                <a:latin typeface="Times New Roman" panose="02020603050405020304" pitchFamily="18" charset="0"/>
                <a:cs typeface="Times New Roman" panose="02020603050405020304" pitchFamily="18" charset="0"/>
              </a:rPr>
              <a:t>foaming, wetting, and emulsifying properties</a:t>
            </a:r>
            <a:r>
              <a:rPr lang="en-US" sz="1600" b="0" i="0" dirty="0">
                <a:solidFill>
                  <a:srgbClr val="0F1115"/>
                </a:solidFill>
                <a:effectLst/>
                <a:latin typeface="Times New Roman" panose="02020603050405020304" pitchFamily="18" charset="0"/>
                <a:cs typeface="Times New Roman" panose="02020603050405020304" pitchFamily="18" charset="0"/>
              </a:rPr>
              <a:t>.</a:t>
            </a:r>
            <a:endParaRPr lang="fr-FR" sz="1600" dirty="0">
              <a:latin typeface="Times New Roman" panose="02020603050405020304" pitchFamily="18" charset="0"/>
              <a:cs typeface="Times New Roman" panose="02020603050405020304" pitchFamily="18" charset="0"/>
            </a:endParaRPr>
          </a:p>
        </p:txBody>
      </p:sp>
      <p:pic>
        <p:nvPicPr>
          <p:cNvPr id="6" name="Image 5">
            <a:extLst>
              <a:ext uri="{FF2B5EF4-FFF2-40B4-BE49-F238E27FC236}">
                <a16:creationId xmlns:a16="http://schemas.microsoft.com/office/drawing/2014/main" id="{87CAD117-28A7-2CD8-5A24-091C7FEBA2B9}"/>
              </a:ext>
            </a:extLst>
          </p:cNvPr>
          <p:cNvPicPr>
            <a:picLocks noChangeAspect="1"/>
          </p:cNvPicPr>
          <p:nvPr/>
        </p:nvPicPr>
        <p:blipFill>
          <a:blip r:embed="rId3"/>
          <a:srcRect l="6081"/>
          <a:stretch>
            <a:fillRect/>
          </a:stretch>
        </p:blipFill>
        <p:spPr>
          <a:xfrm>
            <a:off x="6704929" y="3698421"/>
            <a:ext cx="2269663" cy="1127549"/>
          </a:xfrm>
          <a:prstGeom prst="rect">
            <a:avLst/>
          </a:prstGeom>
        </p:spPr>
      </p:pic>
    </p:spTree>
    <p:extLst>
      <p:ext uri="{BB962C8B-B14F-4D97-AF65-F5344CB8AC3E}">
        <p14:creationId xmlns:p14="http://schemas.microsoft.com/office/powerpoint/2010/main" val="1424175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0">
          <a:extLst>
            <a:ext uri="{FF2B5EF4-FFF2-40B4-BE49-F238E27FC236}">
              <a16:creationId xmlns:a16="http://schemas.microsoft.com/office/drawing/2014/main" id="{80A4E802-6C25-69B6-161C-D3F3F86C0779}"/>
            </a:ext>
          </a:extLst>
        </p:cNvPr>
        <p:cNvGrpSpPr/>
        <p:nvPr/>
      </p:nvGrpSpPr>
      <p:grpSpPr>
        <a:xfrm>
          <a:off x="0" y="0"/>
          <a:ext cx="0" cy="0"/>
          <a:chOff x="0" y="0"/>
          <a:chExt cx="0" cy="0"/>
        </a:xfrm>
      </p:grpSpPr>
      <p:sp>
        <p:nvSpPr>
          <p:cNvPr id="6" name="Rectangle 5" descr="structure of the water molecule showing the two hydrogen atoms bound to the oxygen atom at an angle of 104.5 degrees.">
            <a:extLst>
              <a:ext uri="{FF2B5EF4-FFF2-40B4-BE49-F238E27FC236}">
                <a16:creationId xmlns:a16="http://schemas.microsoft.com/office/drawing/2014/main" id="{B8AE9E37-AEDE-441B-6642-371FD8373E60}"/>
              </a:ext>
            </a:extLst>
          </p:cNvPr>
          <p:cNvSpPr>
            <a:spLocks noChangeAspect="1" noChangeArrowheads="1"/>
          </p:cNvSpPr>
          <p:nvPr/>
        </p:nvSpPr>
        <p:spPr bwMode="auto">
          <a:xfrm>
            <a:off x="987879" y="46053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8" name="Rectangle 3">
            <a:extLst>
              <a:ext uri="{FF2B5EF4-FFF2-40B4-BE49-F238E27FC236}">
                <a16:creationId xmlns:a16="http://schemas.microsoft.com/office/drawing/2014/main" id="{813F7AD9-E967-60A3-C185-F689EC89AF1D}"/>
              </a:ext>
            </a:extLst>
          </p:cNvPr>
          <p:cNvSpPr>
            <a:spLocks noChangeArrowheads="1"/>
          </p:cNvSpPr>
          <p:nvPr/>
        </p:nvSpPr>
        <p:spPr bwMode="auto">
          <a:xfrm>
            <a:off x="987879" y="536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ZoneTexte 11">
            <a:extLst>
              <a:ext uri="{FF2B5EF4-FFF2-40B4-BE49-F238E27FC236}">
                <a16:creationId xmlns:a16="http://schemas.microsoft.com/office/drawing/2014/main" id="{92110910-17B8-8CA3-E329-1F43C76BA472}"/>
              </a:ext>
            </a:extLst>
          </p:cNvPr>
          <p:cNvSpPr txBox="1"/>
          <p:nvPr/>
        </p:nvSpPr>
        <p:spPr>
          <a:xfrm>
            <a:off x="1529564" y="59716"/>
            <a:ext cx="4678134" cy="561949"/>
          </a:xfrm>
          <a:prstGeom prst="rect">
            <a:avLst/>
          </a:prstGeom>
          <a:noFill/>
        </p:spPr>
        <p:txBody>
          <a:bodyPr wrap="square">
            <a:spAutoFit/>
          </a:bodyPr>
          <a:lstStyle/>
          <a:p>
            <a:pPr>
              <a:lnSpc>
                <a:spcPct val="200000"/>
              </a:lnSpc>
            </a:pPr>
            <a:r>
              <a:rPr lang="en-US" sz="1800" b="1" dirty="0">
                <a:solidFill>
                  <a:srgbClr val="FF0000"/>
                </a:solidFill>
                <a:latin typeface="Times New Roman" panose="02020603050405020304" pitchFamily="18" charset="0"/>
                <a:cs typeface="Times New Roman" panose="02020603050405020304" pitchFamily="18" charset="0"/>
              </a:rPr>
              <a:t>3.3. Formation of Esters and Thioesters</a:t>
            </a:r>
          </a:p>
        </p:txBody>
      </p:sp>
      <p:sp>
        <p:nvSpPr>
          <p:cNvPr id="14" name="ZoneTexte 13">
            <a:extLst>
              <a:ext uri="{FF2B5EF4-FFF2-40B4-BE49-F238E27FC236}">
                <a16:creationId xmlns:a16="http://schemas.microsoft.com/office/drawing/2014/main" id="{88B1D597-1A6B-7D6C-5E1D-4E304F81FA7F}"/>
              </a:ext>
            </a:extLst>
          </p:cNvPr>
          <p:cNvSpPr txBox="1"/>
          <p:nvPr/>
        </p:nvSpPr>
        <p:spPr>
          <a:xfrm>
            <a:off x="416378" y="1013135"/>
            <a:ext cx="8131629" cy="3590727"/>
          </a:xfrm>
          <a:prstGeom prst="rect">
            <a:avLst/>
          </a:prstGeom>
          <a:noFill/>
        </p:spPr>
        <p:txBody>
          <a:bodyPr wrap="square">
            <a:spAutoFit/>
          </a:bodyPr>
          <a:lstStyle/>
          <a:p>
            <a:pPr algn="just">
              <a:spcBef>
                <a:spcPts val="1200"/>
              </a:spcBef>
              <a:spcAft>
                <a:spcPts val="600"/>
              </a:spcAft>
              <a:buFont typeface="+mj-lt"/>
              <a:buAutoNum type="arabicPeriod"/>
            </a:pPr>
            <a:r>
              <a:rPr lang="fr-FR" sz="1600" b="1" i="0" dirty="0">
                <a:solidFill>
                  <a:srgbClr val="FF0000"/>
                </a:solidFill>
                <a:effectLst/>
                <a:latin typeface="Times New Roman" panose="02020603050405020304" pitchFamily="18" charset="0"/>
                <a:cs typeface="Times New Roman" panose="02020603050405020304" pitchFamily="18" charset="0"/>
              </a:rPr>
              <a:t>Esters (</a:t>
            </a:r>
            <a:r>
              <a:rPr lang="fr-FR" sz="1600" b="1" i="0" dirty="0" err="1">
                <a:solidFill>
                  <a:srgbClr val="FF0000"/>
                </a:solidFill>
                <a:effectLst/>
                <a:latin typeface="Times New Roman" panose="02020603050405020304" pitchFamily="18" charset="0"/>
                <a:cs typeface="Times New Roman" panose="02020603050405020304" pitchFamily="18" charset="0"/>
              </a:rPr>
              <a:t>with</a:t>
            </a:r>
            <a:r>
              <a:rPr lang="fr-FR" sz="1600" b="1" i="0" dirty="0">
                <a:solidFill>
                  <a:srgbClr val="FF0000"/>
                </a:solidFill>
                <a:effectLst/>
                <a:latin typeface="Times New Roman" panose="02020603050405020304" pitchFamily="18" charset="0"/>
                <a:cs typeface="Times New Roman" panose="02020603050405020304" pitchFamily="18" charset="0"/>
              </a:rPr>
              <a:t> </a:t>
            </a:r>
            <a:r>
              <a:rPr lang="fr-FR" sz="1600" b="1" i="0" dirty="0" err="1">
                <a:solidFill>
                  <a:srgbClr val="FF0000"/>
                </a:solidFill>
                <a:effectLst/>
                <a:latin typeface="Times New Roman" panose="02020603050405020304" pitchFamily="18" charset="0"/>
                <a:cs typeface="Times New Roman" panose="02020603050405020304" pitchFamily="18" charset="0"/>
              </a:rPr>
              <a:t>Glycerol</a:t>
            </a:r>
            <a:r>
              <a:rPr lang="fr-FR" sz="1600" b="1" i="0" dirty="0">
                <a:solidFill>
                  <a:srgbClr val="FF0000"/>
                </a:solidFill>
                <a:effectLst/>
                <a:latin typeface="Times New Roman" panose="02020603050405020304" pitchFamily="18" charset="0"/>
                <a:cs typeface="Times New Roman" panose="02020603050405020304" pitchFamily="18" charset="0"/>
              </a:rPr>
              <a:t> or </a:t>
            </a:r>
            <a:r>
              <a:rPr lang="fr-FR" sz="1600" b="1" i="0" dirty="0" err="1">
                <a:solidFill>
                  <a:srgbClr val="FF0000"/>
                </a:solidFill>
                <a:effectLst/>
                <a:latin typeface="Times New Roman" panose="02020603050405020304" pitchFamily="18" charset="0"/>
                <a:cs typeface="Times New Roman" panose="02020603050405020304" pitchFamily="18" charset="0"/>
              </a:rPr>
              <a:t>Cholesterol</a:t>
            </a:r>
            <a:r>
              <a:rPr lang="fr-FR" sz="1600" b="1" i="0" dirty="0">
                <a:solidFill>
                  <a:srgbClr val="FF0000"/>
                </a:solidFill>
                <a:effectLst/>
                <a:latin typeface="Times New Roman" panose="02020603050405020304" pitchFamily="18" charset="0"/>
                <a:cs typeface="Times New Roman" panose="02020603050405020304" pitchFamily="18" charset="0"/>
              </a:rPr>
              <a:t>):</a:t>
            </a:r>
            <a:endParaRPr lang="fr-FR" sz="1600" b="0" i="0" dirty="0">
              <a:solidFill>
                <a:srgbClr val="FF0000"/>
              </a:solidFill>
              <a:effectLst/>
              <a:latin typeface="Times New Roman" panose="02020603050405020304" pitchFamily="18" charset="0"/>
              <a:cs typeface="Times New Roman" panose="02020603050405020304" pitchFamily="18" charset="0"/>
            </a:endParaRPr>
          </a:p>
          <a:p>
            <a:pPr marL="742950" lvl="1" indent="-285750" algn="just">
              <a:spcBef>
                <a:spcPts val="300"/>
              </a:spcBef>
              <a:spcAft>
                <a:spcPts val="1200"/>
              </a:spcAft>
              <a:buFontTx/>
              <a:buChar char="-"/>
            </a:pPr>
            <a:r>
              <a:rPr lang="fr-FR" sz="1600" b="1" i="0" dirty="0" err="1">
                <a:solidFill>
                  <a:srgbClr val="0F1115"/>
                </a:solidFill>
                <a:effectLst/>
                <a:latin typeface="Times New Roman" panose="02020603050405020304" pitchFamily="18" charset="0"/>
                <a:cs typeface="Times New Roman" panose="02020603050405020304" pitchFamily="18" charset="0"/>
              </a:rPr>
              <a:t>Reaction</a:t>
            </a:r>
            <a:r>
              <a:rPr lang="fr-FR" sz="1600" b="1" i="0" dirty="0">
                <a:solidFill>
                  <a:srgbClr val="0F1115"/>
                </a:solidFill>
                <a:effectLst/>
                <a:latin typeface="Times New Roman" panose="02020603050405020304" pitchFamily="18" charset="0"/>
                <a:cs typeface="Times New Roman" panose="02020603050405020304" pitchFamily="18" charset="0"/>
              </a:rPr>
              <a:t>:</a:t>
            </a:r>
            <a:r>
              <a:rPr lang="fr-FR" sz="1600" b="0" i="0" dirty="0">
                <a:solidFill>
                  <a:srgbClr val="0F1115"/>
                </a:solidFill>
                <a:effectLst/>
                <a:latin typeface="Times New Roman" panose="02020603050405020304" pitchFamily="18" charset="0"/>
                <a:cs typeface="Times New Roman" panose="02020603050405020304" pitchFamily="18" charset="0"/>
              </a:rPr>
              <a:t> </a:t>
            </a:r>
            <a:r>
              <a:rPr lang="fr-FR" sz="1600" b="0" i="0" dirty="0" err="1">
                <a:solidFill>
                  <a:srgbClr val="0F1115"/>
                </a:solidFill>
                <a:effectLst/>
                <a:latin typeface="Times New Roman" panose="02020603050405020304" pitchFamily="18" charset="0"/>
                <a:cs typeface="Times New Roman" panose="02020603050405020304" pitchFamily="18" charset="0"/>
              </a:rPr>
              <a:t>Fatty</a:t>
            </a:r>
            <a:r>
              <a:rPr lang="fr-FR" sz="1600" b="0" i="0" dirty="0">
                <a:solidFill>
                  <a:srgbClr val="0F1115"/>
                </a:solidFill>
                <a:effectLst/>
                <a:latin typeface="Times New Roman" panose="02020603050405020304" pitchFamily="18" charset="0"/>
                <a:cs typeface="Times New Roman" panose="02020603050405020304" pitchFamily="18" charset="0"/>
              </a:rPr>
              <a:t> </a:t>
            </a:r>
            <a:r>
              <a:rPr lang="fr-FR" sz="1600" b="0" i="0" dirty="0" err="1">
                <a:solidFill>
                  <a:srgbClr val="0F1115"/>
                </a:solidFill>
                <a:effectLst/>
                <a:latin typeface="Times New Roman" panose="02020603050405020304" pitchFamily="18" charset="0"/>
                <a:cs typeface="Times New Roman" panose="02020603050405020304" pitchFamily="18" charset="0"/>
              </a:rPr>
              <a:t>acid</a:t>
            </a:r>
            <a:r>
              <a:rPr lang="fr-FR" sz="1600" b="0" i="0" dirty="0">
                <a:solidFill>
                  <a:srgbClr val="0F1115"/>
                </a:solidFill>
                <a:effectLst/>
                <a:latin typeface="Times New Roman" panose="02020603050405020304" pitchFamily="18" charset="0"/>
                <a:cs typeface="Times New Roman" panose="02020603050405020304" pitchFamily="18" charset="0"/>
              </a:rPr>
              <a:t> + </a:t>
            </a:r>
            <a:r>
              <a:rPr lang="fr-FR" sz="1600" b="0" i="0" dirty="0" err="1">
                <a:solidFill>
                  <a:srgbClr val="0F1115"/>
                </a:solidFill>
                <a:effectLst/>
                <a:latin typeface="Times New Roman" panose="02020603050405020304" pitchFamily="18" charset="0"/>
                <a:cs typeface="Times New Roman" panose="02020603050405020304" pitchFamily="18" charset="0"/>
              </a:rPr>
              <a:t>alcohol</a:t>
            </a:r>
            <a:r>
              <a:rPr lang="fr-FR" sz="1600" b="0" i="0" dirty="0">
                <a:solidFill>
                  <a:srgbClr val="0F1115"/>
                </a:solidFill>
                <a:effectLst/>
                <a:latin typeface="Times New Roman" panose="02020603050405020304" pitchFamily="18" charset="0"/>
                <a:cs typeface="Times New Roman" panose="02020603050405020304" pitchFamily="18" charset="0"/>
              </a:rPr>
              <a:t> (</a:t>
            </a:r>
            <a:r>
              <a:rPr lang="fr-FR" sz="1600" b="0" i="0" dirty="0" err="1">
                <a:solidFill>
                  <a:srgbClr val="0F1115"/>
                </a:solidFill>
                <a:effectLst/>
                <a:latin typeface="Times New Roman" panose="02020603050405020304" pitchFamily="18" charset="0"/>
                <a:cs typeface="Times New Roman" panose="02020603050405020304" pitchFamily="18" charset="0"/>
              </a:rPr>
              <a:t>glycerol</a:t>
            </a:r>
            <a:r>
              <a:rPr lang="fr-FR" sz="1600" b="0" i="0" dirty="0">
                <a:solidFill>
                  <a:srgbClr val="0F1115"/>
                </a:solidFill>
                <a:effectLst/>
                <a:latin typeface="Times New Roman" panose="02020603050405020304" pitchFamily="18" charset="0"/>
                <a:cs typeface="Times New Roman" panose="02020603050405020304" pitchFamily="18" charset="0"/>
              </a:rPr>
              <a:t>/</a:t>
            </a:r>
            <a:r>
              <a:rPr lang="fr-FR" sz="1600" b="0" i="0" dirty="0" err="1">
                <a:solidFill>
                  <a:srgbClr val="0F1115"/>
                </a:solidFill>
                <a:effectLst/>
                <a:latin typeface="Times New Roman" panose="02020603050405020304" pitchFamily="18" charset="0"/>
                <a:cs typeface="Times New Roman" panose="02020603050405020304" pitchFamily="18" charset="0"/>
              </a:rPr>
              <a:t>cholesterol</a:t>
            </a:r>
            <a:r>
              <a:rPr lang="fr-FR" sz="1600" b="0" i="0" dirty="0">
                <a:solidFill>
                  <a:srgbClr val="0F1115"/>
                </a:solidFill>
                <a:effectLst/>
                <a:latin typeface="Times New Roman" panose="02020603050405020304" pitchFamily="18" charset="0"/>
                <a:cs typeface="Times New Roman" panose="02020603050405020304" pitchFamily="18" charset="0"/>
              </a:rPr>
              <a:t>) → Ester + water.</a:t>
            </a:r>
          </a:p>
          <a:p>
            <a:pPr marL="742950" lvl="1" indent="-285750" algn="just">
              <a:spcBef>
                <a:spcPts val="300"/>
              </a:spcBef>
              <a:spcAft>
                <a:spcPts val="1200"/>
              </a:spcAft>
              <a:buFontTx/>
              <a:buChar char="-"/>
            </a:pPr>
            <a:r>
              <a:rPr lang="fr-FR" sz="1600" b="1" i="0" dirty="0" err="1">
                <a:solidFill>
                  <a:srgbClr val="0F1115"/>
                </a:solidFill>
                <a:effectLst/>
                <a:latin typeface="Times New Roman" panose="02020603050405020304" pitchFamily="18" charset="0"/>
                <a:cs typeface="Times New Roman" panose="02020603050405020304" pitchFamily="18" charset="0"/>
              </a:rPr>
              <a:t>With</a:t>
            </a:r>
            <a:r>
              <a:rPr lang="fr-FR" sz="1600" b="1" i="0" dirty="0">
                <a:solidFill>
                  <a:srgbClr val="0F1115"/>
                </a:solidFill>
                <a:effectLst/>
                <a:latin typeface="Times New Roman" panose="02020603050405020304" pitchFamily="18" charset="0"/>
                <a:cs typeface="Times New Roman" panose="02020603050405020304" pitchFamily="18" charset="0"/>
              </a:rPr>
              <a:t> </a:t>
            </a:r>
            <a:r>
              <a:rPr lang="fr-FR" sz="1600" b="1" i="0" dirty="0" err="1">
                <a:solidFill>
                  <a:srgbClr val="0F1115"/>
                </a:solidFill>
                <a:effectLst/>
                <a:latin typeface="Times New Roman" panose="02020603050405020304" pitchFamily="18" charset="0"/>
                <a:cs typeface="Times New Roman" panose="02020603050405020304" pitchFamily="18" charset="0"/>
              </a:rPr>
              <a:t>Glycerol</a:t>
            </a:r>
            <a:r>
              <a:rPr lang="fr-FR" sz="1600" b="1" i="0" dirty="0">
                <a:solidFill>
                  <a:srgbClr val="0F1115"/>
                </a:solidFill>
                <a:effectLst/>
                <a:latin typeface="Times New Roman" panose="02020603050405020304" pitchFamily="18" charset="0"/>
                <a:cs typeface="Times New Roman" panose="02020603050405020304" pitchFamily="18" charset="0"/>
              </a:rPr>
              <a:t>:</a:t>
            </a:r>
            <a:r>
              <a:rPr lang="fr-FR" sz="1600" b="0" i="0" dirty="0">
                <a:solidFill>
                  <a:srgbClr val="0F1115"/>
                </a:solidFill>
                <a:effectLst/>
                <a:latin typeface="Times New Roman" panose="02020603050405020304" pitchFamily="18" charset="0"/>
                <a:cs typeface="Times New Roman" panose="02020603050405020304" pitchFamily="18" charset="0"/>
              </a:rPr>
              <a:t> Forms </a:t>
            </a:r>
            <a:r>
              <a:rPr lang="fr-FR" sz="1600" b="1" i="0" dirty="0" err="1">
                <a:solidFill>
                  <a:srgbClr val="0F1115"/>
                </a:solidFill>
                <a:effectLst/>
                <a:latin typeface="Times New Roman" panose="02020603050405020304" pitchFamily="18" charset="0"/>
                <a:cs typeface="Times New Roman" panose="02020603050405020304" pitchFamily="18" charset="0"/>
              </a:rPr>
              <a:t>triglycerides</a:t>
            </a:r>
            <a:r>
              <a:rPr lang="fr-FR" sz="1600" b="0" i="0" dirty="0">
                <a:solidFill>
                  <a:srgbClr val="0F1115"/>
                </a:solidFill>
                <a:effectLst/>
                <a:latin typeface="Times New Roman" panose="02020603050405020304" pitchFamily="18" charset="0"/>
                <a:cs typeface="Times New Roman" panose="02020603050405020304" pitchFamily="18" charset="0"/>
              </a:rPr>
              <a:t> → </a:t>
            </a:r>
            <a:r>
              <a:rPr lang="fr-FR" sz="1600" b="1" i="0" dirty="0">
                <a:solidFill>
                  <a:srgbClr val="0F1115"/>
                </a:solidFill>
                <a:effectLst/>
                <a:latin typeface="Times New Roman" panose="02020603050405020304" pitchFamily="18" charset="0"/>
                <a:cs typeface="Times New Roman" panose="02020603050405020304" pitchFamily="18" charset="0"/>
              </a:rPr>
              <a:t>Energy </a:t>
            </a:r>
            <a:r>
              <a:rPr lang="fr-FR" sz="1600" b="1" i="0" dirty="0" err="1">
                <a:solidFill>
                  <a:srgbClr val="0F1115"/>
                </a:solidFill>
                <a:effectLst/>
                <a:latin typeface="Times New Roman" panose="02020603050405020304" pitchFamily="18" charset="0"/>
                <a:cs typeface="Times New Roman" panose="02020603050405020304" pitchFamily="18" charset="0"/>
              </a:rPr>
              <a:t>storage</a:t>
            </a:r>
            <a:r>
              <a:rPr lang="fr-FR" sz="1600" b="0" i="0" dirty="0">
                <a:solidFill>
                  <a:srgbClr val="0F1115"/>
                </a:solidFill>
                <a:effectLst/>
                <a:latin typeface="Times New Roman" panose="02020603050405020304" pitchFamily="18" charset="0"/>
                <a:cs typeface="Times New Roman" panose="02020603050405020304" pitchFamily="18" charset="0"/>
              </a:rPr>
              <a:t> (body fats, </a:t>
            </a:r>
            <a:r>
              <a:rPr lang="fr-FR" sz="1600" b="0" i="0" dirty="0" err="1">
                <a:solidFill>
                  <a:srgbClr val="0F1115"/>
                </a:solidFill>
                <a:effectLst/>
                <a:latin typeface="Times New Roman" panose="02020603050405020304" pitchFamily="18" charset="0"/>
                <a:cs typeface="Times New Roman" panose="02020603050405020304" pitchFamily="18" charset="0"/>
              </a:rPr>
              <a:t>oils</a:t>
            </a:r>
            <a:r>
              <a:rPr lang="fr-FR" sz="1600" b="0" i="0" dirty="0">
                <a:solidFill>
                  <a:srgbClr val="0F1115"/>
                </a:solidFill>
                <a:effectLst/>
                <a:latin typeface="Times New Roman" panose="02020603050405020304" pitchFamily="18" charset="0"/>
                <a:cs typeface="Times New Roman" panose="02020603050405020304" pitchFamily="18" charset="0"/>
              </a:rPr>
              <a:t>).</a:t>
            </a:r>
          </a:p>
          <a:p>
            <a:pPr marL="742950" lvl="1" indent="-285750" algn="just">
              <a:spcBef>
                <a:spcPts val="300"/>
              </a:spcBef>
              <a:spcAft>
                <a:spcPts val="1200"/>
              </a:spcAft>
              <a:buFontTx/>
              <a:buChar char="-"/>
            </a:pPr>
            <a:r>
              <a:rPr lang="fr-FR" sz="1600" b="1" i="0" dirty="0" err="1">
                <a:solidFill>
                  <a:srgbClr val="0F1115"/>
                </a:solidFill>
                <a:effectLst/>
                <a:latin typeface="Times New Roman" panose="02020603050405020304" pitchFamily="18" charset="0"/>
                <a:cs typeface="Times New Roman" panose="02020603050405020304" pitchFamily="18" charset="0"/>
              </a:rPr>
              <a:t>With</a:t>
            </a:r>
            <a:r>
              <a:rPr lang="fr-FR" sz="1600" b="1" i="0" dirty="0">
                <a:solidFill>
                  <a:srgbClr val="0F1115"/>
                </a:solidFill>
                <a:effectLst/>
                <a:latin typeface="Times New Roman" panose="02020603050405020304" pitchFamily="18" charset="0"/>
                <a:cs typeface="Times New Roman" panose="02020603050405020304" pitchFamily="18" charset="0"/>
              </a:rPr>
              <a:t> </a:t>
            </a:r>
            <a:r>
              <a:rPr lang="fr-FR" sz="1600" b="1" i="0" dirty="0" err="1">
                <a:solidFill>
                  <a:srgbClr val="0F1115"/>
                </a:solidFill>
                <a:effectLst/>
                <a:latin typeface="Times New Roman" panose="02020603050405020304" pitchFamily="18" charset="0"/>
                <a:cs typeface="Times New Roman" panose="02020603050405020304" pitchFamily="18" charset="0"/>
              </a:rPr>
              <a:t>Cholesterol</a:t>
            </a:r>
            <a:r>
              <a:rPr lang="fr-FR" sz="1600" b="1" i="0" dirty="0">
                <a:solidFill>
                  <a:srgbClr val="0F1115"/>
                </a:solidFill>
                <a:effectLst/>
                <a:latin typeface="Times New Roman" panose="02020603050405020304" pitchFamily="18" charset="0"/>
                <a:cs typeface="Times New Roman" panose="02020603050405020304" pitchFamily="18" charset="0"/>
              </a:rPr>
              <a:t>:</a:t>
            </a:r>
            <a:r>
              <a:rPr lang="fr-FR" sz="1600" b="0" i="0" dirty="0">
                <a:solidFill>
                  <a:srgbClr val="0F1115"/>
                </a:solidFill>
                <a:effectLst/>
                <a:latin typeface="Times New Roman" panose="02020603050405020304" pitchFamily="18" charset="0"/>
                <a:cs typeface="Times New Roman" panose="02020603050405020304" pitchFamily="18" charset="0"/>
              </a:rPr>
              <a:t> Forms </a:t>
            </a:r>
            <a:r>
              <a:rPr lang="fr-FR" sz="1600" b="1" i="0" dirty="0" err="1">
                <a:solidFill>
                  <a:srgbClr val="0F1115"/>
                </a:solidFill>
                <a:effectLst/>
                <a:latin typeface="Times New Roman" panose="02020603050405020304" pitchFamily="18" charset="0"/>
                <a:cs typeface="Times New Roman" panose="02020603050405020304" pitchFamily="18" charset="0"/>
              </a:rPr>
              <a:t>cholesterol</a:t>
            </a:r>
            <a:r>
              <a:rPr lang="fr-FR" sz="1600" b="1" i="0" dirty="0">
                <a:solidFill>
                  <a:srgbClr val="0F1115"/>
                </a:solidFill>
                <a:effectLst/>
                <a:latin typeface="Times New Roman" panose="02020603050405020304" pitchFamily="18" charset="0"/>
                <a:cs typeface="Times New Roman" panose="02020603050405020304" pitchFamily="18" charset="0"/>
              </a:rPr>
              <a:t> esters</a:t>
            </a:r>
            <a:r>
              <a:rPr lang="fr-FR" sz="1600" b="0" i="0" dirty="0">
                <a:solidFill>
                  <a:srgbClr val="0F1115"/>
                </a:solidFill>
                <a:effectLst/>
                <a:latin typeface="Times New Roman" panose="02020603050405020304" pitchFamily="18" charset="0"/>
                <a:cs typeface="Times New Roman" panose="02020603050405020304" pitchFamily="18" charset="0"/>
              </a:rPr>
              <a:t> → </a:t>
            </a:r>
            <a:r>
              <a:rPr lang="fr-FR" sz="1600" b="1" i="0" dirty="0">
                <a:solidFill>
                  <a:srgbClr val="0F1115"/>
                </a:solidFill>
                <a:effectLst/>
                <a:latin typeface="Times New Roman" panose="02020603050405020304" pitchFamily="18" charset="0"/>
                <a:cs typeface="Times New Roman" panose="02020603050405020304" pitchFamily="18" charset="0"/>
              </a:rPr>
              <a:t>Transport</a:t>
            </a:r>
            <a:r>
              <a:rPr lang="fr-FR" sz="1600" b="0" i="0" dirty="0">
                <a:solidFill>
                  <a:srgbClr val="0F1115"/>
                </a:solidFill>
                <a:effectLst/>
                <a:latin typeface="Times New Roman" panose="02020603050405020304" pitchFamily="18" charset="0"/>
                <a:cs typeface="Times New Roman" panose="02020603050405020304" pitchFamily="18" charset="0"/>
              </a:rPr>
              <a:t> in </a:t>
            </a:r>
            <a:r>
              <a:rPr lang="fr-FR" sz="1600" b="0" i="0" dirty="0" err="1">
                <a:solidFill>
                  <a:srgbClr val="0F1115"/>
                </a:solidFill>
                <a:effectLst/>
                <a:latin typeface="Times New Roman" panose="02020603050405020304" pitchFamily="18" charset="0"/>
                <a:cs typeface="Times New Roman" panose="02020603050405020304" pitchFamily="18" charset="0"/>
              </a:rPr>
              <a:t>blood</a:t>
            </a:r>
            <a:r>
              <a:rPr lang="fr-FR" sz="1600" b="0" i="0" dirty="0">
                <a:solidFill>
                  <a:srgbClr val="0F1115"/>
                </a:solidFill>
                <a:effectLst/>
                <a:latin typeface="Times New Roman" panose="02020603050405020304" pitchFamily="18" charset="0"/>
                <a:cs typeface="Times New Roman" panose="02020603050405020304" pitchFamily="18" charset="0"/>
              </a:rPr>
              <a:t> (</a:t>
            </a:r>
            <a:r>
              <a:rPr lang="fr-FR" sz="1600" b="0" i="0" dirty="0" err="1">
                <a:solidFill>
                  <a:srgbClr val="0F1115"/>
                </a:solidFill>
                <a:effectLst/>
                <a:latin typeface="Times New Roman" panose="02020603050405020304" pitchFamily="18" charset="0"/>
                <a:cs typeface="Times New Roman" panose="02020603050405020304" pitchFamily="18" charset="0"/>
              </a:rPr>
              <a:t>lipoproteins</a:t>
            </a:r>
            <a:r>
              <a:rPr lang="fr-FR" sz="1600" b="0" i="0" dirty="0">
                <a:solidFill>
                  <a:srgbClr val="0F1115"/>
                </a:solidFill>
                <a:effectLst/>
                <a:latin typeface="Times New Roman" panose="02020603050405020304" pitchFamily="18" charset="0"/>
                <a:cs typeface="Times New Roman" panose="02020603050405020304" pitchFamily="18" charset="0"/>
              </a:rPr>
              <a:t>).</a:t>
            </a:r>
          </a:p>
          <a:p>
            <a:pPr algn="just">
              <a:spcBef>
                <a:spcPts val="450"/>
              </a:spcBef>
              <a:spcAft>
                <a:spcPts val="600"/>
              </a:spcAft>
              <a:buFont typeface="+mj-lt"/>
              <a:buAutoNum type="arabicPeriod"/>
            </a:pPr>
            <a:r>
              <a:rPr lang="fr-FR" sz="1600" b="1" i="0" dirty="0">
                <a:solidFill>
                  <a:srgbClr val="FF0000"/>
                </a:solidFill>
                <a:effectLst/>
                <a:latin typeface="Times New Roman" panose="02020603050405020304" pitchFamily="18" charset="0"/>
                <a:cs typeface="Times New Roman" panose="02020603050405020304" pitchFamily="18" charset="0"/>
              </a:rPr>
              <a:t>Thioester (</a:t>
            </a:r>
            <a:r>
              <a:rPr lang="fr-FR" sz="1600" b="1" i="0" dirty="0" err="1">
                <a:solidFill>
                  <a:srgbClr val="FF0000"/>
                </a:solidFill>
                <a:effectLst/>
                <a:latin typeface="Times New Roman" panose="02020603050405020304" pitchFamily="18" charset="0"/>
                <a:cs typeface="Times New Roman" panose="02020603050405020304" pitchFamily="18" charset="0"/>
              </a:rPr>
              <a:t>with</a:t>
            </a:r>
            <a:r>
              <a:rPr lang="fr-FR" sz="1600" b="1" i="0" dirty="0">
                <a:solidFill>
                  <a:srgbClr val="FF0000"/>
                </a:solidFill>
                <a:effectLst/>
                <a:latin typeface="Times New Roman" panose="02020603050405020304" pitchFamily="18" charset="0"/>
                <a:cs typeface="Times New Roman" panose="02020603050405020304" pitchFamily="18" charset="0"/>
              </a:rPr>
              <a:t> Coenzyme A):</a:t>
            </a:r>
            <a:endParaRPr lang="fr-FR" sz="1600" dirty="0">
              <a:solidFill>
                <a:srgbClr val="FF0000"/>
              </a:solidFill>
              <a:latin typeface="Times New Roman" panose="02020603050405020304" pitchFamily="18" charset="0"/>
              <a:cs typeface="Times New Roman" panose="02020603050405020304" pitchFamily="18" charset="0"/>
            </a:endParaRPr>
          </a:p>
          <a:p>
            <a:pPr algn="just">
              <a:spcBef>
                <a:spcPts val="450"/>
              </a:spcBef>
              <a:spcAft>
                <a:spcPts val="600"/>
              </a:spcAft>
            </a:pPr>
            <a:r>
              <a:rPr lang="fr-FR" sz="1600" b="1" dirty="0">
                <a:solidFill>
                  <a:srgbClr val="0F1115"/>
                </a:solidFill>
                <a:latin typeface="Times New Roman" panose="02020603050405020304" pitchFamily="18" charset="0"/>
                <a:cs typeface="Times New Roman" panose="02020603050405020304" pitchFamily="18" charset="0"/>
              </a:rPr>
              <a:t>          -  </a:t>
            </a:r>
            <a:r>
              <a:rPr lang="fr-FR" sz="1600" b="1" i="0" dirty="0" err="1">
                <a:solidFill>
                  <a:srgbClr val="0F1115"/>
                </a:solidFill>
                <a:effectLst/>
                <a:latin typeface="Times New Roman" panose="02020603050405020304" pitchFamily="18" charset="0"/>
                <a:cs typeface="Times New Roman" panose="02020603050405020304" pitchFamily="18" charset="0"/>
              </a:rPr>
              <a:t>Reaction</a:t>
            </a:r>
            <a:r>
              <a:rPr lang="fr-FR" sz="1600" b="1" i="0" dirty="0">
                <a:solidFill>
                  <a:srgbClr val="0F1115"/>
                </a:solidFill>
                <a:effectLst/>
                <a:latin typeface="Times New Roman" panose="02020603050405020304" pitchFamily="18" charset="0"/>
                <a:cs typeface="Times New Roman" panose="02020603050405020304" pitchFamily="18" charset="0"/>
              </a:rPr>
              <a:t>:</a:t>
            </a:r>
            <a:r>
              <a:rPr lang="fr-FR" sz="1600" b="0" i="0" dirty="0">
                <a:solidFill>
                  <a:srgbClr val="0F1115"/>
                </a:solidFill>
                <a:effectLst/>
                <a:latin typeface="Times New Roman" panose="02020603050405020304" pitchFamily="18" charset="0"/>
                <a:cs typeface="Times New Roman" panose="02020603050405020304" pitchFamily="18" charset="0"/>
              </a:rPr>
              <a:t> </a:t>
            </a:r>
            <a:r>
              <a:rPr lang="fr-FR" sz="1600" b="0" i="0" dirty="0" err="1">
                <a:solidFill>
                  <a:srgbClr val="0F1115"/>
                </a:solidFill>
                <a:effectLst/>
                <a:latin typeface="Times New Roman" panose="02020603050405020304" pitchFamily="18" charset="0"/>
                <a:cs typeface="Times New Roman" panose="02020603050405020304" pitchFamily="18" charset="0"/>
              </a:rPr>
              <a:t>Fatty</a:t>
            </a:r>
            <a:r>
              <a:rPr lang="fr-FR" sz="1600" b="0" i="0" dirty="0">
                <a:solidFill>
                  <a:srgbClr val="0F1115"/>
                </a:solidFill>
                <a:effectLst/>
                <a:latin typeface="Times New Roman" panose="02020603050405020304" pitchFamily="18" charset="0"/>
                <a:cs typeface="Times New Roman" panose="02020603050405020304" pitchFamily="18" charset="0"/>
              </a:rPr>
              <a:t> </a:t>
            </a:r>
            <a:r>
              <a:rPr lang="fr-FR" sz="1600" b="0" i="0" dirty="0" err="1">
                <a:solidFill>
                  <a:srgbClr val="0F1115"/>
                </a:solidFill>
                <a:effectLst/>
                <a:latin typeface="Times New Roman" panose="02020603050405020304" pitchFamily="18" charset="0"/>
                <a:cs typeface="Times New Roman" panose="02020603050405020304" pitchFamily="18" charset="0"/>
              </a:rPr>
              <a:t>acid</a:t>
            </a:r>
            <a:r>
              <a:rPr lang="fr-FR" sz="1600" b="0" i="0" dirty="0">
                <a:solidFill>
                  <a:srgbClr val="0F1115"/>
                </a:solidFill>
                <a:effectLst/>
                <a:latin typeface="Times New Roman" panose="02020603050405020304" pitchFamily="18" charset="0"/>
                <a:cs typeface="Times New Roman" panose="02020603050405020304" pitchFamily="18" charset="0"/>
              </a:rPr>
              <a:t> + CoA-SH → </a:t>
            </a:r>
            <a:r>
              <a:rPr lang="fr-FR" sz="1600" b="1" i="0" dirty="0">
                <a:solidFill>
                  <a:srgbClr val="0F1115"/>
                </a:solidFill>
                <a:effectLst/>
                <a:latin typeface="Times New Roman" panose="02020603050405020304" pitchFamily="18" charset="0"/>
                <a:cs typeface="Times New Roman" panose="02020603050405020304" pitchFamily="18" charset="0"/>
              </a:rPr>
              <a:t>Acyl-CoA</a:t>
            </a:r>
            <a:r>
              <a:rPr lang="fr-FR" sz="1600" b="0" i="0" dirty="0">
                <a:solidFill>
                  <a:srgbClr val="0F1115"/>
                </a:solidFill>
                <a:effectLst/>
                <a:latin typeface="Times New Roman" panose="02020603050405020304" pitchFamily="18" charset="0"/>
                <a:cs typeface="Times New Roman" panose="02020603050405020304" pitchFamily="18" charset="0"/>
              </a:rPr>
              <a:t> (thioester).</a:t>
            </a:r>
          </a:p>
          <a:p>
            <a:pPr algn="just">
              <a:spcBef>
                <a:spcPts val="450"/>
              </a:spcBef>
              <a:spcAft>
                <a:spcPts val="600"/>
              </a:spcAft>
            </a:pPr>
            <a:r>
              <a:rPr lang="fr-FR" sz="1600" dirty="0">
                <a:solidFill>
                  <a:srgbClr val="0F1115"/>
                </a:solidFill>
                <a:latin typeface="Times New Roman" panose="02020603050405020304" pitchFamily="18" charset="0"/>
                <a:cs typeface="Times New Roman" panose="02020603050405020304" pitchFamily="18" charset="0"/>
              </a:rPr>
              <a:t>           - </a:t>
            </a:r>
            <a:r>
              <a:rPr lang="fr-FR" sz="1600" b="1" i="0" dirty="0" err="1">
                <a:solidFill>
                  <a:srgbClr val="0F1115"/>
                </a:solidFill>
                <a:effectLst/>
                <a:latin typeface="Times New Roman" panose="02020603050405020304" pitchFamily="18" charset="0"/>
                <a:cs typeface="Times New Roman" panose="02020603050405020304" pitchFamily="18" charset="0"/>
              </a:rPr>
              <a:t>Role</a:t>
            </a:r>
            <a:r>
              <a:rPr lang="fr-FR" sz="1600" b="1" i="0" dirty="0">
                <a:solidFill>
                  <a:srgbClr val="0F1115"/>
                </a:solidFill>
                <a:effectLst/>
                <a:latin typeface="Times New Roman" panose="02020603050405020304" pitchFamily="18" charset="0"/>
                <a:cs typeface="Times New Roman" panose="02020603050405020304" pitchFamily="18" charset="0"/>
              </a:rPr>
              <a:t>:</a:t>
            </a:r>
            <a:r>
              <a:rPr lang="fr-FR" sz="1600" b="0" i="0" dirty="0">
                <a:solidFill>
                  <a:srgbClr val="0F1115"/>
                </a:solidFill>
                <a:effectLst/>
                <a:latin typeface="Times New Roman" panose="02020603050405020304" pitchFamily="18" charset="0"/>
                <a:cs typeface="Times New Roman" panose="02020603050405020304" pitchFamily="18" charset="0"/>
              </a:rPr>
              <a:t> </a:t>
            </a:r>
            <a:r>
              <a:rPr lang="fr-FR" sz="1600" b="1" i="0" dirty="0" err="1">
                <a:solidFill>
                  <a:srgbClr val="0F1115"/>
                </a:solidFill>
                <a:effectLst/>
                <a:latin typeface="Times New Roman" panose="02020603050405020304" pitchFamily="18" charset="0"/>
                <a:cs typeface="Times New Roman" panose="02020603050405020304" pitchFamily="18" charset="0"/>
              </a:rPr>
              <a:t>Metabolic</a:t>
            </a:r>
            <a:r>
              <a:rPr lang="fr-FR" sz="1600" b="1" i="0" dirty="0">
                <a:solidFill>
                  <a:srgbClr val="0F1115"/>
                </a:solidFill>
                <a:effectLst/>
                <a:latin typeface="Times New Roman" panose="02020603050405020304" pitchFamily="18" charset="0"/>
                <a:cs typeface="Times New Roman" panose="02020603050405020304" pitchFamily="18" charset="0"/>
              </a:rPr>
              <a:t> activation</a:t>
            </a:r>
            <a:r>
              <a:rPr lang="fr-FR" sz="1600" b="0" i="0" dirty="0">
                <a:solidFill>
                  <a:srgbClr val="0F1115"/>
                </a:solidFill>
                <a:effectLst/>
                <a:latin typeface="Times New Roman" panose="02020603050405020304" pitchFamily="18" charset="0"/>
                <a:cs typeface="Times New Roman" panose="02020603050405020304" pitchFamily="18" charset="0"/>
              </a:rPr>
              <a:t> → </a:t>
            </a:r>
            <a:r>
              <a:rPr lang="fr-FR" sz="1600" b="0" i="0" dirty="0" err="1">
                <a:solidFill>
                  <a:srgbClr val="0F1115"/>
                </a:solidFill>
                <a:effectLst/>
                <a:latin typeface="Times New Roman" panose="02020603050405020304" pitchFamily="18" charset="0"/>
                <a:cs typeface="Times New Roman" panose="02020603050405020304" pitchFamily="18" charset="0"/>
              </a:rPr>
              <a:t>Prepares</a:t>
            </a:r>
            <a:r>
              <a:rPr lang="fr-FR" sz="1600" b="0" i="0" dirty="0">
                <a:solidFill>
                  <a:srgbClr val="0F1115"/>
                </a:solidFill>
                <a:effectLst/>
                <a:latin typeface="Times New Roman" panose="02020603050405020304" pitchFamily="18" charset="0"/>
                <a:cs typeface="Times New Roman" panose="02020603050405020304" pitchFamily="18" charset="0"/>
              </a:rPr>
              <a:t> </a:t>
            </a:r>
            <a:r>
              <a:rPr lang="fr-FR" sz="1600" b="0" i="0" dirty="0" err="1">
                <a:solidFill>
                  <a:srgbClr val="0F1115"/>
                </a:solidFill>
                <a:effectLst/>
                <a:latin typeface="Times New Roman" panose="02020603050405020304" pitchFamily="18" charset="0"/>
                <a:cs typeface="Times New Roman" panose="02020603050405020304" pitchFamily="18" charset="0"/>
              </a:rPr>
              <a:t>fatty</a:t>
            </a:r>
            <a:r>
              <a:rPr lang="fr-FR" sz="1600" b="0" i="0" dirty="0">
                <a:solidFill>
                  <a:srgbClr val="0F1115"/>
                </a:solidFill>
                <a:effectLst/>
                <a:latin typeface="Times New Roman" panose="02020603050405020304" pitchFamily="18" charset="0"/>
                <a:cs typeface="Times New Roman" panose="02020603050405020304" pitchFamily="18" charset="0"/>
              </a:rPr>
              <a:t> </a:t>
            </a:r>
            <a:r>
              <a:rPr lang="fr-FR" sz="1600" b="0" i="0" dirty="0" err="1">
                <a:solidFill>
                  <a:srgbClr val="0F1115"/>
                </a:solidFill>
                <a:effectLst/>
                <a:latin typeface="Times New Roman" panose="02020603050405020304" pitchFamily="18" charset="0"/>
                <a:cs typeface="Times New Roman" panose="02020603050405020304" pitchFamily="18" charset="0"/>
              </a:rPr>
              <a:t>acids</a:t>
            </a:r>
            <a:r>
              <a:rPr lang="fr-FR" sz="1600" b="0" i="0" dirty="0">
                <a:solidFill>
                  <a:srgbClr val="0F1115"/>
                </a:solidFill>
                <a:effectLst/>
                <a:latin typeface="Times New Roman" panose="02020603050405020304" pitchFamily="18" charset="0"/>
                <a:cs typeface="Times New Roman" panose="02020603050405020304" pitchFamily="18" charset="0"/>
              </a:rPr>
              <a:t> for:</a:t>
            </a:r>
            <a:endParaRPr lang="fr-FR" sz="1600" dirty="0">
              <a:solidFill>
                <a:srgbClr val="0F1115"/>
              </a:solidFill>
              <a:latin typeface="Times New Roman" panose="02020603050405020304" pitchFamily="18" charset="0"/>
              <a:cs typeface="Times New Roman" panose="02020603050405020304" pitchFamily="18" charset="0"/>
            </a:endParaRPr>
          </a:p>
          <a:p>
            <a:pPr algn="just">
              <a:spcBef>
                <a:spcPts val="450"/>
              </a:spcBef>
              <a:spcAft>
                <a:spcPts val="600"/>
              </a:spcAft>
            </a:pPr>
            <a:r>
              <a:rPr lang="fr-FR" sz="1600" dirty="0">
                <a:solidFill>
                  <a:srgbClr val="0F1115"/>
                </a:solidFill>
                <a:latin typeface="Times New Roman" panose="02020603050405020304" pitchFamily="18" charset="0"/>
                <a:cs typeface="Times New Roman" panose="02020603050405020304" pitchFamily="18" charset="0"/>
              </a:rPr>
              <a:t>                            - </a:t>
            </a:r>
            <a:r>
              <a:rPr lang="fr-FR" sz="1600" b="0" i="0" dirty="0">
                <a:solidFill>
                  <a:srgbClr val="0F1115"/>
                </a:solidFill>
                <a:effectLst/>
                <a:latin typeface="Times New Roman" panose="02020603050405020304" pitchFamily="18" charset="0"/>
                <a:cs typeface="Times New Roman" panose="02020603050405020304" pitchFamily="18" charset="0"/>
              </a:rPr>
              <a:t>Energy production (breakdown in </a:t>
            </a:r>
            <a:r>
              <a:rPr lang="fr-FR" sz="1600" b="0" i="0" dirty="0" err="1">
                <a:solidFill>
                  <a:srgbClr val="0F1115"/>
                </a:solidFill>
                <a:effectLst/>
                <a:latin typeface="Times New Roman" panose="02020603050405020304" pitchFamily="18" charset="0"/>
                <a:cs typeface="Times New Roman" panose="02020603050405020304" pitchFamily="18" charset="0"/>
              </a:rPr>
              <a:t>mitochondria</a:t>
            </a:r>
            <a:r>
              <a:rPr lang="fr-FR" sz="1600" b="0" i="0" dirty="0">
                <a:solidFill>
                  <a:srgbClr val="0F1115"/>
                </a:solidFill>
                <a:effectLst/>
                <a:latin typeface="Times New Roman" panose="02020603050405020304" pitchFamily="18" charset="0"/>
                <a:cs typeface="Times New Roman" panose="02020603050405020304" pitchFamily="18" charset="0"/>
              </a:rPr>
              <a:t>).</a:t>
            </a:r>
          </a:p>
          <a:p>
            <a:pPr algn="just">
              <a:spcBef>
                <a:spcPts val="450"/>
              </a:spcBef>
              <a:spcAft>
                <a:spcPts val="600"/>
              </a:spcAft>
            </a:pPr>
            <a:r>
              <a:rPr lang="fr-FR" sz="1600" dirty="0">
                <a:solidFill>
                  <a:srgbClr val="0F1115"/>
                </a:solidFill>
                <a:latin typeface="Times New Roman" panose="02020603050405020304" pitchFamily="18" charset="0"/>
                <a:cs typeface="Times New Roman" panose="02020603050405020304" pitchFamily="18" charset="0"/>
              </a:rPr>
              <a:t>                           - </a:t>
            </a:r>
            <a:r>
              <a:rPr lang="fr-FR" sz="1600" b="0" i="0" dirty="0" err="1">
                <a:solidFill>
                  <a:srgbClr val="0F1115"/>
                </a:solidFill>
                <a:effectLst/>
                <a:latin typeface="Times New Roman" panose="02020603050405020304" pitchFamily="18" charset="0"/>
                <a:cs typeface="Times New Roman" panose="02020603050405020304" pitchFamily="18" charset="0"/>
              </a:rPr>
              <a:t>Synthesis</a:t>
            </a:r>
            <a:r>
              <a:rPr lang="fr-FR" sz="1600" b="0" i="0" dirty="0">
                <a:solidFill>
                  <a:srgbClr val="0F1115"/>
                </a:solidFill>
                <a:effectLst/>
                <a:latin typeface="Times New Roman" panose="02020603050405020304" pitchFamily="18" charset="0"/>
                <a:cs typeface="Times New Roman" panose="02020603050405020304" pitchFamily="18" charset="0"/>
              </a:rPr>
              <a:t> of </a:t>
            </a:r>
            <a:r>
              <a:rPr lang="fr-FR" sz="1600" b="0" i="0" dirty="0" err="1">
                <a:solidFill>
                  <a:srgbClr val="0F1115"/>
                </a:solidFill>
                <a:effectLst/>
                <a:latin typeface="Times New Roman" panose="02020603050405020304" pitchFamily="18" charset="0"/>
                <a:cs typeface="Times New Roman" panose="02020603050405020304" pitchFamily="18" charset="0"/>
              </a:rPr>
              <a:t>other</a:t>
            </a:r>
            <a:r>
              <a:rPr lang="fr-FR" sz="1600" b="0" i="0" dirty="0">
                <a:solidFill>
                  <a:srgbClr val="0F1115"/>
                </a:solidFill>
                <a:effectLst/>
                <a:latin typeface="Times New Roman" panose="02020603050405020304" pitchFamily="18" charset="0"/>
                <a:cs typeface="Times New Roman" panose="02020603050405020304" pitchFamily="18" charset="0"/>
              </a:rPr>
              <a:t> </a:t>
            </a:r>
            <a:r>
              <a:rPr lang="fr-FR" sz="1600" b="0" i="0" dirty="0" err="1">
                <a:solidFill>
                  <a:srgbClr val="0F1115"/>
                </a:solidFill>
                <a:effectLst/>
                <a:latin typeface="Times New Roman" panose="02020603050405020304" pitchFamily="18" charset="0"/>
                <a:cs typeface="Times New Roman" panose="02020603050405020304" pitchFamily="18" charset="0"/>
              </a:rPr>
              <a:t>lipids</a:t>
            </a:r>
            <a:r>
              <a:rPr lang="fr-FR" sz="1600" b="0" i="0" dirty="0">
                <a:solidFill>
                  <a:srgbClr val="0F1115"/>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18000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0">
          <a:extLst>
            <a:ext uri="{FF2B5EF4-FFF2-40B4-BE49-F238E27FC236}">
              <a16:creationId xmlns:a16="http://schemas.microsoft.com/office/drawing/2014/main" id="{B9C24F11-9282-7E7E-11AD-31A57268B699}"/>
            </a:ext>
          </a:extLst>
        </p:cNvPr>
        <p:cNvGrpSpPr/>
        <p:nvPr/>
      </p:nvGrpSpPr>
      <p:grpSpPr>
        <a:xfrm>
          <a:off x="0" y="0"/>
          <a:ext cx="0" cy="0"/>
          <a:chOff x="0" y="0"/>
          <a:chExt cx="0" cy="0"/>
        </a:xfrm>
      </p:grpSpPr>
      <p:sp>
        <p:nvSpPr>
          <p:cNvPr id="6" name="Rectangle 5" descr="structure of the water molecule showing the two hydrogen atoms bound to the oxygen atom at an angle of 104.5 degrees.">
            <a:extLst>
              <a:ext uri="{FF2B5EF4-FFF2-40B4-BE49-F238E27FC236}">
                <a16:creationId xmlns:a16="http://schemas.microsoft.com/office/drawing/2014/main" id="{F9AD1B71-5554-E5F3-B740-14D2E02EBCEB}"/>
              </a:ext>
            </a:extLst>
          </p:cNvPr>
          <p:cNvSpPr>
            <a:spLocks noChangeAspect="1" noChangeArrowheads="1"/>
          </p:cNvSpPr>
          <p:nvPr/>
        </p:nvSpPr>
        <p:spPr bwMode="auto">
          <a:xfrm>
            <a:off x="987879" y="46053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8" name="Rectangle 3">
            <a:extLst>
              <a:ext uri="{FF2B5EF4-FFF2-40B4-BE49-F238E27FC236}">
                <a16:creationId xmlns:a16="http://schemas.microsoft.com/office/drawing/2014/main" id="{10DD8224-1483-64E8-ADF8-C6CCA883F6EC}"/>
              </a:ext>
            </a:extLst>
          </p:cNvPr>
          <p:cNvSpPr>
            <a:spLocks noChangeArrowheads="1"/>
          </p:cNvSpPr>
          <p:nvPr/>
        </p:nvSpPr>
        <p:spPr bwMode="auto">
          <a:xfrm>
            <a:off x="987879" y="536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ZoneTexte 11">
            <a:extLst>
              <a:ext uri="{FF2B5EF4-FFF2-40B4-BE49-F238E27FC236}">
                <a16:creationId xmlns:a16="http://schemas.microsoft.com/office/drawing/2014/main" id="{0C76F667-DE49-AFD2-10FF-0A203765907F}"/>
              </a:ext>
            </a:extLst>
          </p:cNvPr>
          <p:cNvSpPr txBox="1"/>
          <p:nvPr/>
        </p:nvSpPr>
        <p:spPr>
          <a:xfrm>
            <a:off x="1529564" y="59716"/>
            <a:ext cx="4678134" cy="561949"/>
          </a:xfrm>
          <a:prstGeom prst="rect">
            <a:avLst/>
          </a:prstGeom>
          <a:noFill/>
        </p:spPr>
        <p:txBody>
          <a:bodyPr wrap="square">
            <a:spAutoFit/>
          </a:bodyPr>
          <a:lstStyle/>
          <a:p>
            <a:pPr>
              <a:lnSpc>
                <a:spcPct val="200000"/>
              </a:lnSpc>
            </a:pPr>
            <a:r>
              <a:rPr lang="en-US" sz="1800" b="1" dirty="0">
                <a:solidFill>
                  <a:srgbClr val="FF0000"/>
                </a:solidFill>
                <a:latin typeface="Times New Roman" panose="02020603050405020304" pitchFamily="18" charset="0"/>
                <a:cs typeface="Times New Roman" panose="02020603050405020304" pitchFamily="18" charset="0"/>
              </a:rPr>
              <a:t>3.3. Formation of Esters and Thioesters</a:t>
            </a:r>
          </a:p>
        </p:txBody>
      </p:sp>
      <p:pic>
        <p:nvPicPr>
          <p:cNvPr id="3" name="Image 2">
            <a:extLst>
              <a:ext uri="{FF2B5EF4-FFF2-40B4-BE49-F238E27FC236}">
                <a16:creationId xmlns:a16="http://schemas.microsoft.com/office/drawing/2014/main" id="{D6040164-8C75-AF43-0124-7711255E68F1}"/>
              </a:ext>
            </a:extLst>
          </p:cNvPr>
          <p:cNvPicPr>
            <a:picLocks noChangeAspect="1"/>
          </p:cNvPicPr>
          <p:nvPr/>
        </p:nvPicPr>
        <p:blipFill>
          <a:blip r:embed="rId3"/>
          <a:stretch>
            <a:fillRect/>
          </a:stretch>
        </p:blipFill>
        <p:spPr>
          <a:xfrm>
            <a:off x="893365" y="903102"/>
            <a:ext cx="6655142" cy="3854648"/>
          </a:xfrm>
          <a:prstGeom prst="rect">
            <a:avLst/>
          </a:prstGeom>
        </p:spPr>
      </p:pic>
    </p:spTree>
    <p:extLst>
      <p:ext uri="{BB962C8B-B14F-4D97-AF65-F5344CB8AC3E}">
        <p14:creationId xmlns:p14="http://schemas.microsoft.com/office/powerpoint/2010/main" val="3976577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unctional Properties of Lipids by M. Lam by Mimi Lam on Prezi">
            <a:extLst>
              <a:ext uri="{FF2B5EF4-FFF2-40B4-BE49-F238E27FC236}">
                <a16:creationId xmlns:a16="http://schemas.microsoft.com/office/drawing/2014/main" id="{32AB2878-8BCA-A029-6D0E-392464E1D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07" y="35130"/>
            <a:ext cx="9075785" cy="510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133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541A5-0F21-C082-9D33-BF2AEC2C4507}"/>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940156E7-D888-96FC-7B54-C431C200947F}"/>
              </a:ext>
            </a:extLst>
          </p:cNvPr>
          <p:cNvSpPr txBox="1"/>
          <p:nvPr/>
        </p:nvSpPr>
        <p:spPr>
          <a:xfrm>
            <a:off x="653143" y="919754"/>
            <a:ext cx="7698921" cy="1476302"/>
          </a:xfrm>
          <a:prstGeom prst="rect">
            <a:avLst/>
          </a:prstGeom>
          <a:noFill/>
        </p:spPr>
        <p:txBody>
          <a:bodyPr wrap="square">
            <a:spAutoFit/>
          </a:bodyPr>
          <a:lstStyle/>
          <a:p>
            <a:pPr algn="ctr">
              <a:lnSpc>
                <a:spcPts val="2250"/>
              </a:lnSpc>
              <a:spcBef>
                <a:spcPts val="2400"/>
              </a:spcBef>
              <a:spcAft>
                <a:spcPts val="1200"/>
              </a:spcAft>
              <a:buNone/>
            </a:pPr>
            <a:r>
              <a:rPr lang="en-US" sz="2800" b="1" dirty="0">
                <a:solidFill>
                  <a:srgbClr val="FF0000"/>
                </a:solidFill>
                <a:effectLst/>
                <a:latin typeface="Times New Roman" panose="02020603050405020304" pitchFamily="18" charset="0"/>
                <a:cs typeface="Times New Roman" panose="02020603050405020304" pitchFamily="18" charset="0"/>
              </a:rPr>
              <a:t>How Fats Behave? (Functional Properties)</a:t>
            </a:r>
            <a:endParaRPr lang="en-US" sz="1800" b="0" i="0" dirty="0">
              <a:solidFill>
                <a:srgbClr val="0F1115"/>
              </a:solidFill>
              <a:effectLst/>
              <a:latin typeface="Times New Roman" panose="02020603050405020304" pitchFamily="18" charset="0"/>
              <a:cs typeface="Times New Roman" panose="02020603050405020304" pitchFamily="18" charset="0"/>
            </a:endParaRPr>
          </a:p>
          <a:p>
            <a:pPr algn="ctr">
              <a:lnSpc>
                <a:spcPct val="150000"/>
              </a:lnSpc>
              <a:spcBef>
                <a:spcPts val="1200"/>
              </a:spcBef>
              <a:spcAft>
                <a:spcPts val="1200"/>
              </a:spcAft>
              <a:buNone/>
            </a:pPr>
            <a:r>
              <a:rPr lang="en-US" sz="1800" b="0" i="0" dirty="0">
                <a:solidFill>
                  <a:srgbClr val="0F1115"/>
                </a:solidFill>
                <a:effectLst/>
                <a:latin typeface="Times New Roman" panose="02020603050405020304" pitchFamily="18" charset="0"/>
                <a:cs typeface="Times New Roman" panose="02020603050405020304" pitchFamily="18" charset="0"/>
              </a:rPr>
              <a:t>Think of fats like butter, olive oil, and lard. Why is butter solid in the fridge but olive oil is always liquid? This is what "functional properties" means.</a:t>
            </a:r>
          </a:p>
        </p:txBody>
      </p:sp>
    </p:spTree>
    <p:extLst>
      <p:ext uri="{BB962C8B-B14F-4D97-AF65-F5344CB8AC3E}">
        <p14:creationId xmlns:p14="http://schemas.microsoft.com/office/powerpoint/2010/main" val="1648711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42DC35-B54C-DAB0-C727-F6C643117A0E}"/>
              </a:ext>
            </a:extLst>
          </p:cNvPr>
          <p:cNvSpPr>
            <a:spLocks noGrp="1"/>
          </p:cNvSpPr>
          <p:nvPr>
            <p:ph type="title"/>
          </p:nvPr>
        </p:nvSpPr>
        <p:spPr>
          <a:xfrm>
            <a:off x="1175891" y="866671"/>
            <a:ext cx="5861723" cy="572700"/>
          </a:xfrm>
        </p:spPr>
        <p:txBody>
          <a:bodyPr/>
          <a:lstStyle/>
          <a:p>
            <a:r>
              <a:rPr lang="fr-FR" dirty="0" err="1"/>
              <a:t>Chapter</a:t>
            </a:r>
            <a:r>
              <a:rPr lang="fr-FR" dirty="0"/>
              <a:t> 03: </a:t>
            </a:r>
            <a:r>
              <a:rPr lang="fr-FR" dirty="0" err="1"/>
              <a:t>Lipids</a:t>
            </a:r>
            <a:r>
              <a:rPr lang="fr-FR" dirty="0"/>
              <a:t> or Fats</a:t>
            </a:r>
          </a:p>
        </p:txBody>
      </p:sp>
      <p:sp>
        <p:nvSpPr>
          <p:cNvPr id="11" name="Google Shape;737;p46">
            <a:extLst>
              <a:ext uri="{FF2B5EF4-FFF2-40B4-BE49-F238E27FC236}">
                <a16:creationId xmlns:a16="http://schemas.microsoft.com/office/drawing/2014/main" id="{3FB1E5C5-EF0D-FC36-A07E-AF19F9E3E33C}"/>
              </a:ext>
            </a:extLst>
          </p:cNvPr>
          <p:cNvSpPr/>
          <p:nvPr/>
        </p:nvSpPr>
        <p:spPr>
          <a:xfrm>
            <a:off x="965039" y="1773471"/>
            <a:ext cx="650748" cy="572700"/>
          </a:xfrm>
          <a:custGeom>
            <a:avLst/>
            <a:gdLst/>
            <a:ahLst/>
            <a:cxnLst/>
            <a:rect l="l" t="t" r="r" b="b"/>
            <a:pathLst>
              <a:path w="15184" h="13151" extrusionOk="0">
                <a:moveTo>
                  <a:pt x="3797" y="1"/>
                </a:moveTo>
                <a:lnTo>
                  <a:pt x="0" y="6576"/>
                </a:lnTo>
                <a:lnTo>
                  <a:pt x="3797" y="13151"/>
                </a:lnTo>
                <a:lnTo>
                  <a:pt x="11388" y="13151"/>
                </a:lnTo>
                <a:lnTo>
                  <a:pt x="15184" y="6576"/>
                </a:lnTo>
                <a:lnTo>
                  <a:pt x="11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39;p46">
            <a:extLst>
              <a:ext uri="{FF2B5EF4-FFF2-40B4-BE49-F238E27FC236}">
                <a16:creationId xmlns:a16="http://schemas.microsoft.com/office/drawing/2014/main" id="{72B6639B-6B35-55C3-3855-CB9835AFD252}"/>
              </a:ext>
            </a:extLst>
          </p:cNvPr>
          <p:cNvSpPr/>
          <p:nvPr/>
        </p:nvSpPr>
        <p:spPr>
          <a:xfrm>
            <a:off x="1093011" y="1896432"/>
            <a:ext cx="361847" cy="341678"/>
          </a:xfrm>
          <a:custGeom>
            <a:avLst/>
            <a:gdLst/>
            <a:ahLst/>
            <a:cxnLst/>
            <a:rect l="l" t="t" r="r" b="b"/>
            <a:pathLst>
              <a:path w="12110" h="11435" extrusionOk="0">
                <a:moveTo>
                  <a:pt x="3450" y="700"/>
                </a:moveTo>
                <a:cubicBezTo>
                  <a:pt x="4146" y="729"/>
                  <a:pt x="4146" y="1719"/>
                  <a:pt x="3450" y="1748"/>
                </a:cubicBezTo>
                <a:cubicBezTo>
                  <a:pt x="3161" y="1748"/>
                  <a:pt x="2927" y="1513"/>
                  <a:pt x="2927" y="1224"/>
                </a:cubicBezTo>
                <a:cubicBezTo>
                  <a:pt x="2927" y="935"/>
                  <a:pt x="3162" y="700"/>
                  <a:pt x="3450" y="700"/>
                </a:cubicBezTo>
                <a:close/>
                <a:moveTo>
                  <a:pt x="10201" y="4491"/>
                </a:moveTo>
                <a:cubicBezTo>
                  <a:pt x="10284" y="4491"/>
                  <a:pt x="10368" y="4510"/>
                  <a:pt x="10447" y="4552"/>
                </a:cubicBezTo>
                <a:cubicBezTo>
                  <a:pt x="10570" y="4617"/>
                  <a:pt x="10661" y="4727"/>
                  <a:pt x="10702" y="4862"/>
                </a:cubicBezTo>
                <a:cubicBezTo>
                  <a:pt x="10743" y="4996"/>
                  <a:pt x="10728" y="5137"/>
                  <a:pt x="10663" y="5262"/>
                </a:cubicBezTo>
                <a:cubicBezTo>
                  <a:pt x="10597" y="5385"/>
                  <a:pt x="10488" y="5475"/>
                  <a:pt x="10353" y="5516"/>
                </a:cubicBezTo>
                <a:cubicBezTo>
                  <a:pt x="10302" y="5531"/>
                  <a:pt x="10250" y="5539"/>
                  <a:pt x="10198" y="5539"/>
                </a:cubicBezTo>
                <a:cubicBezTo>
                  <a:pt x="10114" y="5539"/>
                  <a:pt x="10031" y="5518"/>
                  <a:pt x="9954" y="5478"/>
                </a:cubicBezTo>
                <a:cubicBezTo>
                  <a:pt x="9699" y="5340"/>
                  <a:pt x="9602" y="5023"/>
                  <a:pt x="9738" y="4768"/>
                </a:cubicBezTo>
                <a:cubicBezTo>
                  <a:pt x="9832" y="4592"/>
                  <a:pt x="10013" y="4491"/>
                  <a:pt x="10201" y="4491"/>
                </a:cubicBezTo>
                <a:close/>
                <a:moveTo>
                  <a:pt x="3450" y="4378"/>
                </a:moveTo>
                <a:cubicBezTo>
                  <a:pt x="3909" y="4378"/>
                  <a:pt x="4367" y="4690"/>
                  <a:pt x="4393" y="5315"/>
                </a:cubicBezTo>
                <a:cubicBezTo>
                  <a:pt x="4392" y="5833"/>
                  <a:pt x="3969" y="6256"/>
                  <a:pt x="3450" y="6256"/>
                </a:cubicBezTo>
                <a:cubicBezTo>
                  <a:pt x="2932" y="6256"/>
                  <a:pt x="2509" y="5833"/>
                  <a:pt x="2509" y="5315"/>
                </a:cubicBezTo>
                <a:cubicBezTo>
                  <a:pt x="2534" y="4690"/>
                  <a:pt x="2992" y="4378"/>
                  <a:pt x="3450" y="4378"/>
                </a:cubicBezTo>
                <a:close/>
                <a:moveTo>
                  <a:pt x="1243" y="7836"/>
                </a:moveTo>
                <a:cubicBezTo>
                  <a:pt x="1497" y="7836"/>
                  <a:pt x="1752" y="8010"/>
                  <a:pt x="1766" y="8357"/>
                </a:cubicBezTo>
                <a:cubicBezTo>
                  <a:pt x="1766" y="8645"/>
                  <a:pt x="1533" y="8881"/>
                  <a:pt x="1243" y="8881"/>
                </a:cubicBezTo>
                <a:cubicBezTo>
                  <a:pt x="954" y="8881"/>
                  <a:pt x="719" y="8645"/>
                  <a:pt x="719" y="8357"/>
                </a:cubicBezTo>
                <a:cubicBezTo>
                  <a:pt x="733" y="8010"/>
                  <a:pt x="988" y="7836"/>
                  <a:pt x="1243" y="7836"/>
                </a:cubicBezTo>
                <a:close/>
                <a:moveTo>
                  <a:pt x="7965" y="7029"/>
                </a:moveTo>
                <a:cubicBezTo>
                  <a:pt x="8119" y="7029"/>
                  <a:pt x="8279" y="7069"/>
                  <a:pt x="8432" y="7157"/>
                </a:cubicBezTo>
                <a:cubicBezTo>
                  <a:pt x="8649" y="7282"/>
                  <a:pt x="8806" y="7486"/>
                  <a:pt x="8870" y="7728"/>
                </a:cubicBezTo>
                <a:cubicBezTo>
                  <a:pt x="8936" y="7972"/>
                  <a:pt x="8903" y="8225"/>
                  <a:pt x="8777" y="8443"/>
                </a:cubicBezTo>
                <a:cubicBezTo>
                  <a:pt x="8650" y="8660"/>
                  <a:pt x="8448" y="8816"/>
                  <a:pt x="8204" y="8881"/>
                </a:cubicBezTo>
                <a:cubicBezTo>
                  <a:pt x="8123" y="8903"/>
                  <a:pt x="8040" y="8914"/>
                  <a:pt x="7957" y="8914"/>
                </a:cubicBezTo>
                <a:cubicBezTo>
                  <a:pt x="7795" y="8914"/>
                  <a:pt x="7634" y="8871"/>
                  <a:pt x="7490" y="8788"/>
                </a:cubicBezTo>
                <a:cubicBezTo>
                  <a:pt x="7272" y="8663"/>
                  <a:pt x="7116" y="8459"/>
                  <a:pt x="7051" y="8215"/>
                </a:cubicBezTo>
                <a:cubicBezTo>
                  <a:pt x="6881" y="7576"/>
                  <a:pt x="7389" y="7029"/>
                  <a:pt x="7965" y="7029"/>
                </a:cubicBezTo>
                <a:close/>
                <a:moveTo>
                  <a:pt x="10833" y="9682"/>
                </a:moveTo>
                <a:cubicBezTo>
                  <a:pt x="11049" y="9682"/>
                  <a:pt x="11264" y="9810"/>
                  <a:pt x="11336" y="10052"/>
                </a:cubicBezTo>
                <a:cubicBezTo>
                  <a:pt x="11378" y="10186"/>
                  <a:pt x="11363" y="10327"/>
                  <a:pt x="11298" y="10451"/>
                </a:cubicBezTo>
                <a:cubicBezTo>
                  <a:pt x="11233" y="10574"/>
                  <a:pt x="11123" y="10665"/>
                  <a:pt x="10989" y="10706"/>
                </a:cubicBezTo>
                <a:cubicBezTo>
                  <a:pt x="10938" y="10722"/>
                  <a:pt x="10887" y="10729"/>
                  <a:pt x="10836" y="10729"/>
                </a:cubicBezTo>
                <a:cubicBezTo>
                  <a:pt x="10751" y="10729"/>
                  <a:pt x="10666" y="10708"/>
                  <a:pt x="10589" y="10667"/>
                </a:cubicBezTo>
                <a:cubicBezTo>
                  <a:pt x="10466" y="10602"/>
                  <a:pt x="10375" y="10492"/>
                  <a:pt x="10334" y="10358"/>
                </a:cubicBezTo>
                <a:cubicBezTo>
                  <a:pt x="10293" y="10223"/>
                  <a:pt x="10307" y="10082"/>
                  <a:pt x="10373" y="9958"/>
                </a:cubicBezTo>
                <a:cubicBezTo>
                  <a:pt x="10472" y="9772"/>
                  <a:pt x="10653" y="9682"/>
                  <a:pt x="10833" y="9682"/>
                </a:cubicBezTo>
                <a:close/>
                <a:moveTo>
                  <a:pt x="5092" y="9681"/>
                </a:moveTo>
                <a:cubicBezTo>
                  <a:pt x="5220" y="9681"/>
                  <a:pt x="5348" y="9728"/>
                  <a:pt x="5449" y="9821"/>
                </a:cubicBezTo>
                <a:cubicBezTo>
                  <a:pt x="5661" y="10020"/>
                  <a:pt x="5672" y="10351"/>
                  <a:pt x="5474" y="10563"/>
                </a:cubicBezTo>
                <a:cubicBezTo>
                  <a:pt x="5354" y="10681"/>
                  <a:pt x="5221" y="10731"/>
                  <a:pt x="5094" y="10731"/>
                </a:cubicBezTo>
                <a:cubicBezTo>
                  <a:pt x="4697" y="10731"/>
                  <a:pt x="4365" y="10246"/>
                  <a:pt x="4709" y="9847"/>
                </a:cubicBezTo>
                <a:cubicBezTo>
                  <a:pt x="4812" y="9737"/>
                  <a:pt x="4952" y="9681"/>
                  <a:pt x="5092" y="9681"/>
                </a:cubicBezTo>
                <a:close/>
                <a:moveTo>
                  <a:pt x="3449" y="0"/>
                </a:moveTo>
                <a:cubicBezTo>
                  <a:pt x="2851" y="0"/>
                  <a:pt x="2253" y="408"/>
                  <a:pt x="2220" y="1224"/>
                </a:cubicBezTo>
                <a:cubicBezTo>
                  <a:pt x="2220" y="1780"/>
                  <a:pt x="2590" y="2250"/>
                  <a:pt x="3097" y="2402"/>
                </a:cubicBezTo>
                <a:lnTo>
                  <a:pt x="3097" y="3705"/>
                </a:lnTo>
                <a:cubicBezTo>
                  <a:pt x="1821" y="3976"/>
                  <a:pt x="1358" y="5608"/>
                  <a:pt x="2313" y="6504"/>
                </a:cubicBezTo>
                <a:lnTo>
                  <a:pt x="1630" y="7188"/>
                </a:lnTo>
                <a:cubicBezTo>
                  <a:pt x="1504" y="7144"/>
                  <a:pt x="1376" y="7124"/>
                  <a:pt x="1250" y="7124"/>
                </a:cubicBezTo>
                <a:cubicBezTo>
                  <a:pt x="600" y="7124"/>
                  <a:pt x="1" y="7668"/>
                  <a:pt x="13" y="8356"/>
                </a:cubicBezTo>
                <a:cubicBezTo>
                  <a:pt x="13" y="9034"/>
                  <a:pt x="566" y="9587"/>
                  <a:pt x="1244" y="9587"/>
                </a:cubicBezTo>
                <a:cubicBezTo>
                  <a:pt x="1246" y="9587"/>
                  <a:pt x="1248" y="9587"/>
                  <a:pt x="1250" y="9587"/>
                </a:cubicBezTo>
                <a:cubicBezTo>
                  <a:pt x="2264" y="9587"/>
                  <a:pt x="2839" y="8391"/>
                  <a:pt x="2215" y="7602"/>
                </a:cubicBezTo>
                <a:lnTo>
                  <a:pt x="2938" y="6878"/>
                </a:lnTo>
                <a:cubicBezTo>
                  <a:pt x="3097" y="6934"/>
                  <a:pt x="3266" y="6960"/>
                  <a:pt x="3436" y="6960"/>
                </a:cubicBezTo>
                <a:cubicBezTo>
                  <a:pt x="3887" y="6960"/>
                  <a:pt x="4342" y="6774"/>
                  <a:pt x="4634" y="6457"/>
                </a:cubicBezTo>
                <a:lnTo>
                  <a:pt x="6391" y="7471"/>
                </a:lnTo>
                <a:cubicBezTo>
                  <a:pt x="6297" y="7768"/>
                  <a:pt x="6288" y="8087"/>
                  <a:pt x="6371" y="8397"/>
                </a:cubicBezTo>
                <a:cubicBezTo>
                  <a:pt x="6396" y="8491"/>
                  <a:pt x="6430" y="8584"/>
                  <a:pt x="6471" y="8671"/>
                </a:cubicBezTo>
                <a:lnTo>
                  <a:pt x="5801" y="9197"/>
                </a:lnTo>
                <a:cubicBezTo>
                  <a:pt x="5589" y="9048"/>
                  <a:pt x="5341" y="8974"/>
                  <a:pt x="5094" y="8974"/>
                </a:cubicBezTo>
                <a:cubicBezTo>
                  <a:pt x="4764" y="8974"/>
                  <a:pt x="4436" y="9105"/>
                  <a:pt x="4194" y="9364"/>
                </a:cubicBezTo>
                <a:cubicBezTo>
                  <a:pt x="3462" y="10143"/>
                  <a:pt x="4029" y="11433"/>
                  <a:pt x="5085" y="11433"/>
                </a:cubicBezTo>
                <a:cubicBezTo>
                  <a:pt x="5087" y="11433"/>
                  <a:pt x="5090" y="11433"/>
                  <a:pt x="5093" y="11433"/>
                </a:cubicBezTo>
                <a:cubicBezTo>
                  <a:pt x="5099" y="11434"/>
                  <a:pt x="5104" y="11434"/>
                  <a:pt x="5109" y="11434"/>
                </a:cubicBezTo>
                <a:cubicBezTo>
                  <a:pt x="5958" y="11434"/>
                  <a:pt x="6557" y="10535"/>
                  <a:pt x="6238" y="9753"/>
                </a:cubicBezTo>
                <a:lnTo>
                  <a:pt x="6901" y="9232"/>
                </a:lnTo>
                <a:cubicBezTo>
                  <a:pt x="7198" y="9484"/>
                  <a:pt x="7579" y="9619"/>
                  <a:pt x="7963" y="9619"/>
                </a:cubicBezTo>
                <a:cubicBezTo>
                  <a:pt x="8106" y="9619"/>
                  <a:pt x="8249" y="9601"/>
                  <a:pt x="8389" y="9562"/>
                </a:cubicBezTo>
                <a:cubicBezTo>
                  <a:pt x="8612" y="9503"/>
                  <a:pt x="8814" y="9400"/>
                  <a:pt x="8990" y="9260"/>
                </a:cubicBezTo>
                <a:lnTo>
                  <a:pt x="9683" y="9780"/>
                </a:lnTo>
                <a:cubicBezTo>
                  <a:pt x="9591" y="10030"/>
                  <a:pt x="9582" y="10303"/>
                  <a:pt x="9662" y="10563"/>
                </a:cubicBezTo>
                <a:cubicBezTo>
                  <a:pt x="9758" y="10876"/>
                  <a:pt x="9970" y="11134"/>
                  <a:pt x="10260" y="11290"/>
                </a:cubicBezTo>
                <a:cubicBezTo>
                  <a:pt x="10438" y="11388"/>
                  <a:pt x="10634" y="11435"/>
                  <a:pt x="10829" y="11435"/>
                </a:cubicBezTo>
                <a:cubicBezTo>
                  <a:pt x="11273" y="11435"/>
                  <a:pt x="11713" y="11194"/>
                  <a:pt x="11925" y="10783"/>
                </a:cubicBezTo>
                <a:cubicBezTo>
                  <a:pt x="12075" y="10493"/>
                  <a:pt x="12109" y="10160"/>
                  <a:pt x="12013" y="9847"/>
                </a:cubicBezTo>
                <a:cubicBezTo>
                  <a:pt x="11854" y="9299"/>
                  <a:pt x="11342" y="8977"/>
                  <a:pt x="10824" y="8977"/>
                </a:cubicBezTo>
                <a:cubicBezTo>
                  <a:pt x="10572" y="8977"/>
                  <a:pt x="10319" y="9053"/>
                  <a:pt x="10105" y="9217"/>
                </a:cubicBezTo>
                <a:lnTo>
                  <a:pt x="9433" y="8714"/>
                </a:lnTo>
                <a:cubicBezTo>
                  <a:pt x="9616" y="8351"/>
                  <a:pt x="9658" y="7941"/>
                  <a:pt x="9553" y="7546"/>
                </a:cubicBezTo>
                <a:cubicBezTo>
                  <a:pt x="9489" y="7308"/>
                  <a:pt x="9376" y="7092"/>
                  <a:pt x="9223" y="6911"/>
                </a:cubicBezTo>
                <a:lnTo>
                  <a:pt x="9777" y="6169"/>
                </a:lnTo>
                <a:cubicBezTo>
                  <a:pt x="9911" y="6221"/>
                  <a:pt x="10051" y="6246"/>
                  <a:pt x="10192" y="6246"/>
                </a:cubicBezTo>
                <a:cubicBezTo>
                  <a:pt x="10637" y="6246"/>
                  <a:pt x="11079" y="5999"/>
                  <a:pt x="11286" y="5592"/>
                </a:cubicBezTo>
                <a:cubicBezTo>
                  <a:pt x="11440" y="5304"/>
                  <a:pt x="11472" y="4971"/>
                  <a:pt x="11377" y="4655"/>
                </a:cubicBezTo>
                <a:cubicBezTo>
                  <a:pt x="11207" y="4088"/>
                  <a:pt x="10701" y="3788"/>
                  <a:pt x="10194" y="3788"/>
                </a:cubicBezTo>
                <a:cubicBezTo>
                  <a:pt x="9771" y="3788"/>
                  <a:pt x="9346" y="3998"/>
                  <a:pt x="9114" y="4435"/>
                </a:cubicBezTo>
                <a:cubicBezTo>
                  <a:pt x="8883" y="4867"/>
                  <a:pt x="8939" y="5375"/>
                  <a:pt x="9211" y="5745"/>
                </a:cubicBezTo>
                <a:lnTo>
                  <a:pt x="8660" y="6481"/>
                </a:lnTo>
                <a:cubicBezTo>
                  <a:pt x="8436" y="6375"/>
                  <a:pt x="8198" y="6324"/>
                  <a:pt x="7962" y="6324"/>
                </a:cubicBezTo>
                <a:cubicBezTo>
                  <a:pt x="7506" y="6324"/>
                  <a:pt x="7059" y="6514"/>
                  <a:pt x="6743" y="6861"/>
                </a:cubicBezTo>
                <a:lnTo>
                  <a:pt x="5005" y="5857"/>
                </a:lnTo>
                <a:cubicBezTo>
                  <a:pt x="5343" y="4936"/>
                  <a:pt x="4740" y="3894"/>
                  <a:pt x="3803" y="3705"/>
                </a:cubicBezTo>
                <a:lnTo>
                  <a:pt x="3803" y="2402"/>
                </a:lnTo>
                <a:cubicBezTo>
                  <a:pt x="4310" y="2250"/>
                  <a:pt x="4679" y="1780"/>
                  <a:pt x="4679" y="1224"/>
                </a:cubicBezTo>
                <a:cubicBezTo>
                  <a:pt x="4646" y="408"/>
                  <a:pt x="4047" y="0"/>
                  <a:pt x="3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ZoneTexte 13">
            <a:extLst>
              <a:ext uri="{FF2B5EF4-FFF2-40B4-BE49-F238E27FC236}">
                <a16:creationId xmlns:a16="http://schemas.microsoft.com/office/drawing/2014/main" id="{7DD0FCFB-B3C0-198E-24D0-8BB874D404DD}"/>
              </a:ext>
            </a:extLst>
          </p:cNvPr>
          <p:cNvSpPr txBox="1"/>
          <p:nvPr/>
        </p:nvSpPr>
        <p:spPr>
          <a:xfrm>
            <a:off x="1655776" y="1719787"/>
            <a:ext cx="5324688" cy="2459071"/>
          </a:xfrm>
          <a:prstGeom prst="rect">
            <a:avLst/>
          </a:prstGeom>
          <a:noFill/>
        </p:spPr>
        <p:txBody>
          <a:bodyPr wrap="square">
            <a:spAutoFit/>
          </a:bodyPr>
          <a:lstStyle/>
          <a:p>
            <a:pPr>
              <a:lnSpc>
                <a:spcPct val="200000"/>
              </a:lnSpc>
            </a:pPr>
            <a:r>
              <a:rPr lang="en-US" sz="2000" dirty="0"/>
              <a:t>3.1. Physicochemical Properties of Lipids</a:t>
            </a:r>
            <a:br>
              <a:rPr lang="en-US" sz="2000" dirty="0"/>
            </a:br>
            <a:r>
              <a:rPr lang="en-US" sz="2000" dirty="0"/>
              <a:t>3.2. Functional Properties of Fats</a:t>
            </a:r>
            <a:br>
              <a:rPr lang="en-US" sz="2000" dirty="0"/>
            </a:br>
            <a:r>
              <a:rPr lang="en-US" sz="2000" dirty="0"/>
              <a:t>3.3. Nutritional Requirements for Fats</a:t>
            </a:r>
            <a:br>
              <a:rPr lang="en-US" sz="2000" dirty="0"/>
            </a:br>
            <a:r>
              <a:rPr lang="en-US" sz="2000" dirty="0"/>
              <a:t>3.4. Preservation and Deterioration of Fats</a:t>
            </a:r>
          </a:p>
        </p:txBody>
      </p:sp>
      <p:pic>
        <p:nvPicPr>
          <p:cNvPr id="15" name="Google Shape;743;p46">
            <a:extLst>
              <a:ext uri="{FF2B5EF4-FFF2-40B4-BE49-F238E27FC236}">
                <a16:creationId xmlns:a16="http://schemas.microsoft.com/office/drawing/2014/main" id="{3A15D713-A6B4-A05E-F8F2-28B5486237E7}"/>
              </a:ext>
            </a:extLst>
          </p:cNvPr>
          <p:cNvPicPr preferRelativeResize="0"/>
          <p:nvPr/>
        </p:nvPicPr>
        <p:blipFill rotWithShape="1">
          <a:blip r:embed="rId2">
            <a:alphaModFix/>
          </a:blip>
          <a:srcRect/>
          <a:stretch/>
        </p:blipFill>
        <p:spPr>
          <a:xfrm>
            <a:off x="142438" y="4087412"/>
            <a:ext cx="1147976" cy="1056088"/>
          </a:xfrm>
          <a:prstGeom prst="rect">
            <a:avLst/>
          </a:prstGeom>
          <a:noFill/>
          <a:ln>
            <a:noFill/>
          </a:ln>
          <a:effectLst>
            <a:outerShdw blurRad="57150" dist="19050" dir="5400000" algn="bl" rotWithShape="0">
              <a:schemeClr val="dk1">
                <a:alpha val="50000"/>
              </a:schemeClr>
            </a:outerShdw>
          </a:effectLst>
        </p:spPr>
      </p:pic>
    </p:spTree>
    <p:extLst>
      <p:ext uri="{BB962C8B-B14F-4D97-AF65-F5344CB8AC3E}">
        <p14:creationId xmlns:p14="http://schemas.microsoft.com/office/powerpoint/2010/main" val="1255128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0">
          <a:extLst>
            <a:ext uri="{FF2B5EF4-FFF2-40B4-BE49-F238E27FC236}">
              <a16:creationId xmlns:a16="http://schemas.microsoft.com/office/drawing/2014/main" id="{4FD376B2-9B7D-FBD8-00D7-249E1EA0DC3C}"/>
            </a:ext>
          </a:extLst>
        </p:cNvPr>
        <p:cNvGrpSpPr/>
        <p:nvPr/>
      </p:nvGrpSpPr>
      <p:grpSpPr>
        <a:xfrm>
          <a:off x="0" y="0"/>
          <a:ext cx="0" cy="0"/>
          <a:chOff x="0" y="0"/>
          <a:chExt cx="0" cy="0"/>
        </a:xfrm>
      </p:grpSpPr>
      <p:sp>
        <p:nvSpPr>
          <p:cNvPr id="862" name="Google Shape;862;p51">
            <a:extLst>
              <a:ext uri="{FF2B5EF4-FFF2-40B4-BE49-F238E27FC236}">
                <a16:creationId xmlns:a16="http://schemas.microsoft.com/office/drawing/2014/main" id="{9F22311A-30C6-4E90-B64F-8029DE9C3B2C}"/>
              </a:ext>
            </a:extLst>
          </p:cNvPr>
          <p:cNvSpPr txBox="1">
            <a:spLocks noGrp="1"/>
          </p:cNvSpPr>
          <p:nvPr>
            <p:ph type="title"/>
          </p:nvPr>
        </p:nvSpPr>
        <p:spPr>
          <a:xfrm>
            <a:off x="1636372" y="27463"/>
            <a:ext cx="5450227" cy="576000"/>
          </a:xfrm>
          <a:prstGeom prst="rect">
            <a:avLst/>
          </a:prstGeom>
        </p:spPr>
        <p:txBody>
          <a:bodyPr spcFirstLastPara="1" wrap="square" lIns="91425" tIns="91425" rIns="91425" bIns="91425" anchor="t" anchorCtr="0">
            <a:noAutofit/>
          </a:bodyPr>
          <a:lstStyle/>
          <a:p>
            <a:r>
              <a:rPr lang="en-US" sz="2400" dirty="0">
                <a:solidFill>
                  <a:srgbClr val="FF0000"/>
                </a:solidFill>
                <a:latin typeface="Times New Roman" panose="02020603050405020304" pitchFamily="18" charset="0"/>
                <a:cs typeface="Times New Roman" panose="02020603050405020304" pitchFamily="18" charset="0"/>
              </a:rPr>
              <a:t>4. Main Functional Properties of Fats</a:t>
            </a:r>
            <a:endParaRPr dirty="0"/>
          </a:p>
        </p:txBody>
      </p:sp>
      <p:sp>
        <p:nvSpPr>
          <p:cNvPr id="7" name="ZoneTexte 6">
            <a:extLst>
              <a:ext uri="{FF2B5EF4-FFF2-40B4-BE49-F238E27FC236}">
                <a16:creationId xmlns:a16="http://schemas.microsoft.com/office/drawing/2014/main" id="{F60A2E35-7DB0-FE5C-B734-DA9C123C450B}"/>
              </a:ext>
            </a:extLst>
          </p:cNvPr>
          <p:cNvSpPr txBox="1"/>
          <p:nvPr/>
        </p:nvSpPr>
        <p:spPr>
          <a:xfrm>
            <a:off x="416379" y="515475"/>
            <a:ext cx="8507186" cy="4710905"/>
          </a:xfrm>
          <a:prstGeom prst="rect">
            <a:avLst/>
          </a:prstGeom>
          <a:noFill/>
        </p:spPr>
        <p:txBody>
          <a:bodyPr wrap="square">
            <a:spAutoFit/>
          </a:bodyPr>
          <a:lstStyle/>
          <a:p>
            <a:endParaRPr lang="en-US" sz="1800" b="1" dirty="0">
              <a:latin typeface="Times New Roman" panose="02020603050405020304" pitchFamily="18" charset="0"/>
              <a:cs typeface="Times New Roman" panose="02020603050405020304" pitchFamily="18" charset="0"/>
            </a:endParaRPr>
          </a:p>
          <a:p>
            <a:r>
              <a:rPr lang="en-US" sz="1800" b="1" dirty="0">
                <a:highlight>
                  <a:srgbClr val="FFFF00"/>
                </a:highlight>
                <a:latin typeface="Times New Roman" panose="02020603050405020304" pitchFamily="18" charset="0"/>
                <a:cs typeface="Times New Roman" panose="02020603050405020304" pitchFamily="18" charset="0"/>
              </a:rPr>
              <a:t>4. 1. Melting and Solidification </a:t>
            </a:r>
          </a:p>
          <a:p>
            <a:pPr>
              <a:lnSpc>
                <a:spcPct val="150000"/>
              </a:lnSpc>
            </a:pPr>
            <a:r>
              <a:rPr lang="en-US" sz="1800" b="1" dirty="0">
                <a:latin typeface="Times New Roman" panose="02020603050405020304" pitchFamily="18" charset="0"/>
                <a:cs typeface="Times New Roman" panose="02020603050405020304" pitchFamily="18" charset="0"/>
              </a:rPr>
              <a:t>- Concept:</a:t>
            </a:r>
            <a:r>
              <a:rPr lang="en-US" sz="1800" dirty="0">
                <a:latin typeface="Times New Roman" panose="02020603050405020304" pitchFamily="18" charset="0"/>
                <a:cs typeface="Times New Roman" panose="02020603050405020304" pitchFamily="18" charset="0"/>
              </a:rPr>
              <a:t> Fats do not have a single melting point like ice. They melt over a </a:t>
            </a:r>
            <a:r>
              <a:rPr lang="en-US" sz="1800" b="1" dirty="0">
                <a:latin typeface="Times New Roman" panose="02020603050405020304" pitchFamily="18" charset="0"/>
                <a:cs typeface="Times New Roman" panose="02020603050405020304" pitchFamily="18" charset="0"/>
              </a:rPr>
              <a:t>temperature range</a:t>
            </a:r>
            <a:r>
              <a:rPr lang="en-US" sz="1800" dirty="0">
                <a:latin typeface="Times New Roman" panose="02020603050405020304" pitchFamily="18" charset="0"/>
                <a:cs typeface="Times New Roman" panose="02020603050405020304" pitchFamily="18" charset="0"/>
              </a:rPr>
              <a:t>.</a:t>
            </a:r>
          </a:p>
          <a:p>
            <a:pPr>
              <a:lnSpc>
                <a:spcPct val="150000"/>
              </a:lnSpc>
            </a:pPr>
            <a:r>
              <a:rPr lang="en-US" sz="1800" b="1" dirty="0">
                <a:latin typeface="Times New Roman" panose="02020603050405020304" pitchFamily="18" charset="0"/>
                <a:cs typeface="Times New Roman" panose="02020603050405020304" pitchFamily="18" charset="0"/>
              </a:rPr>
              <a:t>- Why it matters:</a:t>
            </a:r>
            <a:r>
              <a:rPr lang="en-US" sz="1800" dirty="0">
                <a:latin typeface="Times New Roman" panose="02020603050405020304" pitchFamily="18" charset="0"/>
                <a:cs typeface="Times New Roman" panose="02020603050405020304" pitchFamily="18" charset="0"/>
              </a:rPr>
              <a:t> This property determines whether a fat is a solid (butter), liquid (oil), or spreadable (margarine) at a given temperature.</a:t>
            </a:r>
          </a:p>
          <a:p>
            <a:pPr>
              <a:lnSpc>
                <a:spcPct val="150000"/>
              </a:lnSpc>
            </a:pPr>
            <a:r>
              <a:rPr lang="en-US" sz="1800" b="1" dirty="0">
                <a:latin typeface="Times New Roman" panose="02020603050405020304" pitchFamily="18" charset="0"/>
                <a:cs typeface="Times New Roman" panose="02020603050405020304" pitchFamily="18" charset="0"/>
              </a:rPr>
              <a:t>- Main Factor:</a:t>
            </a:r>
            <a:r>
              <a:rPr lang="en-US" sz="1800" dirty="0">
                <a:latin typeface="Times New Roman" panose="02020603050405020304" pitchFamily="18" charset="0"/>
                <a:cs typeface="Times New Roman" panose="02020603050405020304" pitchFamily="18" charset="0"/>
              </a:rPr>
              <a:t> Determined by the </a:t>
            </a:r>
            <a:r>
              <a:rPr lang="en-US" sz="1800" b="1" dirty="0">
                <a:latin typeface="Times New Roman" panose="02020603050405020304" pitchFamily="18" charset="0"/>
                <a:cs typeface="Times New Roman" panose="02020603050405020304" pitchFamily="18" charset="0"/>
              </a:rPr>
              <a:t>fatty acid composition</a:t>
            </a:r>
            <a:r>
              <a:rPr lang="en-US" sz="1800" dirty="0">
                <a:latin typeface="Times New Roman" panose="02020603050405020304" pitchFamily="18" charset="0"/>
                <a:cs typeface="Times New Roman" panose="02020603050405020304" pitchFamily="18" charset="0"/>
              </a:rPr>
              <a:t>.</a:t>
            </a:r>
          </a:p>
          <a:p>
            <a:pPr marL="285750" lvl="1" indent="-285750">
              <a:lnSpc>
                <a:spcPct val="150000"/>
              </a:lnSpc>
              <a:buFont typeface="Wingdings" panose="05000000000000000000" pitchFamily="2" charset="2"/>
              <a:buChar char="ü"/>
            </a:pPr>
            <a:r>
              <a:rPr lang="en-US" sz="1800" b="1" dirty="0">
                <a:highlight>
                  <a:srgbClr val="FFFF00"/>
                </a:highlight>
                <a:latin typeface="Times New Roman" panose="02020603050405020304" pitchFamily="18" charset="0"/>
                <a:cs typeface="Times New Roman" panose="02020603050405020304" pitchFamily="18" charset="0"/>
              </a:rPr>
              <a:t>Saturated Fats</a:t>
            </a:r>
            <a:r>
              <a:rPr lang="en-US" sz="1800" dirty="0">
                <a:highlight>
                  <a:srgbClr val="FFFF00"/>
                </a:highlight>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(straight chains): Pack tightly → </a:t>
            </a:r>
            <a:r>
              <a:rPr lang="en-US" sz="1800" b="1" dirty="0">
                <a:latin typeface="Times New Roman" panose="02020603050405020304" pitchFamily="18" charset="0"/>
                <a:cs typeface="Times New Roman" panose="02020603050405020304" pitchFamily="18" charset="0"/>
              </a:rPr>
              <a:t>High Melting Point</a:t>
            </a:r>
            <a:r>
              <a:rPr lang="en-US" sz="1800" dirty="0">
                <a:latin typeface="Times New Roman" panose="02020603050405020304" pitchFamily="18" charset="0"/>
                <a:cs typeface="Times New Roman" panose="02020603050405020304" pitchFamily="18" charset="0"/>
              </a:rPr>
              <a:t> → Solid at room temperature.</a:t>
            </a:r>
          </a:p>
          <a:p>
            <a:pPr marL="285750" lvl="1" indent="-285750">
              <a:lnSpc>
                <a:spcPct val="150000"/>
              </a:lnSpc>
              <a:buFont typeface="Wingdings" panose="05000000000000000000" pitchFamily="2" charset="2"/>
              <a:buChar char="ü"/>
            </a:pPr>
            <a:r>
              <a:rPr lang="en-US" sz="1800" b="1" dirty="0">
                <a:highlight>
                  <a:srgbClr val="FFFF00"/>
                </a:highlight>
                <a:latin typeface="Times New Roman" panose="02020603050405020304" pitchFamily="18" charset="0"/>
                <a:cs typeface="Times New Roman" panose="02020603050405020304" pitchFamily="18" charset="0"/>
              </a:rPr>
              <a:t>Unsaturated Fats</a:t>
            </a:r>
            <a:r>
              <a:rPr lang="en-US" sz="1800" dirty="0">
                <a:highlight>
                  <a:srgbClr val="FFFF00"/>
                </a:highlight>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(bent chains): Pack loosely → </a:t>
            </a:r>
            <a:r>
              <a:rPr lang="en-US" sz="1800" b="1" dirty="0">
                <a:latin typeface="Times New Roman" panose="02020603050405020304" pitchFamily="18" charset="0"/>
                <a:cs typeface="Times New Roman" panose="02020603050405020304" pitchFamily="18" charset="0"/>
              </a:rPr>
              <a:t>Low Melting Point</a:t>
            </a:r>
            <a:r>
              <a:rPr lang="en-US" sz="1800" dirty="0">
                <a:latin typeface="Times New Roman" panose="02020603050405020304" pitchFamily="18" charset="0"/>
                <a:cs typeface="Times New Roman" panose="02020603050405020304" pitchFamily="18" charset="0"/>
              </a:rPr>
              <a:t> → Liquid at room temperature.</a:t>
            </a:r>
          </a:p>
          <a:p>
            <a:pPr>
              <a:lnSpc>
                <a:spcPct val="150000"/>
              </a:lnSpc>
            </a:pPr>
            <a:endParaRPr lang="en-US"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4749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0">
          <a:extLst>
            <a:ext uri="{FF2B5EF4-FFF2-40B4-BE49-F238E27FC236}">
              <a16:creationId xmlns:a16="http://schemas.microsoft.com/office/drawing/2014/main" id="{274E4086-A69B-A60A-9E83-097827A22962}"/>
            </a:ext>
          </a:extLst>
        </p:cNvPr>
        <p:cNvGrpSpPr/>
        <p:nvPr/>
      </p:nvGrpSpPr>
      <p:grpSpPr>
        <a:xfrm>
          <a:off x="0" y="0"/>
          <a:ext cx="0" cy="0"/>
          <a:chOff x="0" y="0"/>
          <a:chExt cx="0" cy="0"/>
        </a:xfrm>
      </p:grpSpPr>
      <p:sp>
        <p:nvSpPr>
          <p:cNvPr id="862" name="Google Shape;862;p51">
            <a:extLst>
              <a:ext uri="{FF2B5EF4-FFF2-40B4-BE49-F238E27FC236}">
                <a16:creationId xmlns:a16="http://schemas.microsoft.com/office/drawing/2014/main" id="{72F720F2-ED37-24D0-B695-BE20EDD70D4D}"/>
              </a:ext>
            </a:extLst>
          </p:cNvPr>
          <p:cNvSpPr txBox="1">
            <a:spLocks noGrp="1"/>
          </p:cNvSpPr>
          <p:nvPr>
            <p:ph type="title"/>
          </p:nvPr>
        </p:nvSpPr>
        <p:spPr>
          <a:xfrm>
            <a:off x="1636372" y="27463"/>
            <a:ext cx="5450227" cy="576000"/>
          </a:xfrm>
          <a:prstGeom prst="rect">
            <a:avLst/>
          </a:prstGeom>
        </p:spPr>
        <p:txBody>
          <a:bodyPr spcFirstLastPara="1" wrap="square" lIns="91425" tIns="91425" rIns="91425" bIns="91425" anchor="t" anchorCtr="0">
            <a:noAutofit/>
          </a:bodyPr>
          <a:lstStyle/>
          <a:p>
            <a:r>
              <a:rPr lang="en-US" sz="2400" dirty="0">
                <a:solidFill>
                  <a:srgbClr val="FF0000"/>
                </a:solidFill>
                <a:latin typeface="Times New Roman" panose="02020603050405020304" pitchFamily="18" charset="0"/>
                <a:cs typeface="Times New Roman" panose="02020603050405020304" pitchFamily="18" charset="0"/>
              </a:rPr>
              <a:t>4. Main Functional Properties of Fats</a:t>
            </a:r>
            <a:endParaRPr dirty="0"/>
          </a:p>
        </p:txBody>
      </p:sp>
      <p:sp>
        <p:nvSpPr>
          <p:cNvPr id="6" name="ZoneTexte 5">
            <a:extLst>
              <a:ext uri="{FF2B5EF4-FFF2-40B4-BE49-F238E27FC236}">
                <a16:creationId xmlns:a16="http://schemas.microsoft.com/office/drawing/2014/main" id="{CC28B0C3-76B3-3A34-BD2C-BEEA9FFB6BBA}"/>
              </a:ext>
            </a:extLst>
          </p:cNvPr>
          <p:cNvSpPr txBox="1"/>
          <p:nvPr/>
        </p:nvSpPr>
        <p:spPr>
          <a:xfrm>
            <a:off x="277586" y="748836"/>
            <a:ext cx="8719457" cy="3781741"/>
          </a:xfrm>
          <a:prstGeom prst="rect">
            <a:avLst/>
          </a:prstGeom>
          <a:noFill/>
        </p:spPr>
        <p:txBody>
          <a:bodyPr wrap="square">
            <a:spAutoFit/>
          </a:bodyPr>
          <a:lstStyle/>
          <a:p>
            <a:pPr marL="285750" lvl="1" indent="-285750">
              <a:lnSpc>
                <a:spcPct val="150000"/>
              </a:lnSpc>
              <a:buClrTx/>
              <a:buFont typeface="Wingdings" panose="05000000000000000000" pitchFamily="2" charset="2"/>
              <a:buChar char="ü"/>
            </a:pPr>
            <a:r>
              <a:rPr lang="fr-FR" altLang="fr-FR" sz="1800" b="1" dirty="0" err="1">
                <a:solidFill>
                  <a:srgbClr val="0F1115"/>
                </a:solidFill>
                <a:latin typeface="Times New Roman" panose="02020603050405020304" pitchFamily="18" charset="0"/>
                <a:cs typeface="Times New Roman" panose="02020603050405020304" pitchFamily="18" charset="0"/>
              </a:rPr>
              <a:t>Saturated</a:t>
            </a:r>
            <a:r>
              <a:rPr lang="fr-FR" altLang="fr-FR" sz="1800" b="1" dirty="0">
                <a:solidFill>
                  <a:srgbClr val="0F1115"/>
                </a:solidFill>
                <a:latin typeface="Times New Roman" panose="02020603050405020304" pitchFamily="18" charset="0"/>
                <a:cs typeface="Times New Roman" panose="02020603050405020304" pitchFamily="18" charset="0"/>
              </a:rPr>
              <a:t> </a:t>
            </a:r>
            <a:r>
              <a:rPr lang="fr-FR" altLang="fr-FR" sz="1800" b="1" dirty="0" err="1">
                <a:solidFill>
                  <a:srgbClr val="0F1115"/>
                </a:solidFill>
                <a:latin typeface="Times New Roman" panose="02020603050405020304" pitchFamily="18" charset="0"/>
                <a:cs typeface="Times New Roman" panose="02020603050405020304" pitchFamily="18" charset="0"/>
              </a:rPr>
              <a:t>Fatty</a:t>
            </a:r>
            <a:r>
              <a:rPr lang="fr-FR" altLang="fr-FR" sz="1800" b="1" dirty="0">
                <a:solidFill>
                  <a:srgbClr val="0F1115"/>
                </a:solidFill>
                <a:latin typeface="Times New Roman" panose="02020603050405020304" pitchFamily="18" charset="0"/>
                <a:cs typeface="Times New Roman" panose="02020603050405020304" pitchFamily="18" charset="0"/>
              </a:rPr>
              <a:t> </a:t>
            </a:r>
            <a:r>
              <a:rPr lang="fr-FR" altLang="fr-FR" sz="1800" b="1" dirty="0" err="1">
                <a:solidFill>
                  <a:srgbClr val="0F1115"/>
                </a:solidFill>
                <a:latin typeface="Times New Roman" panose="02020603050405020304" pitchFamily="18" charset="0"/>
                <a:cs typeface="Times New Roman" panose="02020603050405020304" pitchFamily="18" charset="0"/>
              </a:rPr>
              <a:t>Acids</a:t>
            </a:r>
            <a:r>
              <a:rPr lang="fr-FR" altLang="fr-FR" sz="1800" b="1" dirty="0">
                <a:solidFill>
                  <a:srgbClr val="0F1115"/>
                </a:solidFill>
                <a:latin typeface="Times New Roman" panose="02020603050405020304" pitchFamily="18" charset="0"/>
                <a:cs typeface="Times New Roman" panose="02020603050405020304" pitchFamily="18" charset="0"/>
              </a:rPr>
              <a:t> (SFA):</a:t>
            </a:r>
            <a:r>
              <a:rPr lang="fr-FR" altLang="fr-FR" sz="1800" dirty="0">
                <a:solidFill>
                  <a:srgbClr val="0F1115"/>
                </a:solidFill>
                <a:latin typeface="Times New Roman" panose="02020603050405020304" pitchFamily="18" charset="0"/>
                <a:cs typeface="Times New Roman" panose="02020603050405020304" pitchFamily="18" charset="0"/>
              </a:rPr>
              <a:t> No double bonds. Straight </a:t>
            </a:r>
            <a:r>
              <a:rPr lang="fr-FR" altLang="fr-FR" sz="1800" dirty="0" err="1">
                <a:solidFill>
                  <a:srgbClr val="0F1115"/>
                </a:solidFill>
                <a:latin typeface="Times New Roman" panose="02020603050405020304" pitchFamily="18" charset="0"/>
                <a:cs typeface="Times New Roman" panose="02020603050405020304" pitchFamily="18" charset="0"/>
              </a:rPr>
              <a:t>chains</a:t>
            </a:r>
            <a:r>
              <a:rPr lang="fr-FR" altLang="fr-FR" sz="1800" dirty="0">
                <a:solidFill>
                  <a:srgbClr val="0F1115"/>
                </a:solidFill>
                <a:latin typeface="Times New Roman" panose="02020603050405020304" pitchFamily="18" charset="0"/>
                <a:cs typeface="Times New Roman" panose="02020603050405020304" pitchFamily="18" charset="0"/>
              </a:rPr>
              <a:t> pack </a:t>
            </a:r>
            <a:r>
              <a:rPr lang="fr-FR" altLang="fr-FR" sz="1800" dirty="0" err="1">
                <a:solidFill>
                  <a:srgbClr val="0F1115"/>
                </a:solidFill>
                <a:latin typeface="Times New Roman" panose="02020603050405020304" pitchFamily="18" charset="0"/>
                <a:cs typeface="Times New Roman" panose="02020603050405020304" pitchFamily="18" charset="0"/>
              </a:rPr>
              <a:t>tightly</a:t>
            </a:r>
            <a:r>
              <a:rPr lang="fr-FR" altLang="fr-FR" sz="1800" dirty="0">
                <a:solidFill>
                  <a:srgbClr val="0F1115"/>
                </a:solidFill>
                <a:latin typeface="Times New Roman" panose="02020603050405020304" pitchFamily="18" charset="0"/>
                <a:cs typeface="Times New Roman" panose="02020603050405020304" pitchFamily="18" charset="0"/>
              </a:rPr>
              <a:t> </a:t>
            </a:r>
            <a:r>
              <a:rPr lang="fr-FR" altLang="fr-FR" sz="1800" dirty="0" err="1">
                <a:solidFill>
                  <a:srgbClr val="0F1115"/>
                </a:solidFill>
                <a:latin typeface="Times New Roman" panose="02020603050405020304" pitchFamily="18" charset="0"/>
                <a:cs typeface="Times New Roman" panose="02020603050405020304" pitchFamily="18" charset="0"/>
              </a:rPr>
              <a:t>into</a:t>
            </a:r>
            <a:r>
              <a:rPr lang="fr-FR" altLang="fr-FR" sz="1800" dirty="0">
                <a:solidFill>
                  <a:srgbClr val="0F1115"/>
                </a:solidFill>
                <a:latin typeface="Times New Roman" panose="02020603050405020304" pitchFamily="18" charset="0"/>
                <a:cs typeface="Times New Roman" panose="02020603050405020304" pitchFamily="18" charset="0"/>
              </a:rPr>
              <a:t> </a:t>
            </a:r>
            <a:r>
              <a:rPr lang="fr-FR" altLang="fr-FR" sz="1800" dirty="0" err="1">
                <a:solidFill>
                  <a:srgbClr val="0F1115"/>
                </a:solidFill>
                <a:latin typeface="Times New Roman" panose="02020603050405020304" pitchFamily="18" charset="0"/>
                <a:cs typeface="Times New Roman" panose="02020603050405020304" pitchFamily="18" charset="0"/>
              </a:rPr>
              <a:t>crystals</a:t>
            </a:r>
            <a:r>
              <a:rPr lang="fr-FR" altLang="fr-FR" sz="1800" dirty="0">
                <a:solidFill>
                  <a:srgbClr val="0F1115"/>
                </a:solidFill>
                <a:latin typeface="Times New Roman" panose="02020603050405020304" pitchFamily="18" charset="0"/>
                <a:cs typeface="Times New Roman" panose="02020603050405020304" pitchFamily="18" charset="0"/>
              </a:rPr>
              <a:t>. </a:t>
            </a:r>
            <a:r>
              <a:rPr lang="fr-FR" altLang="fr-FR" sz="1800" b="1" dirty="0">
                <a:solidFill>
                  <a:srgbClr val="0F1115"/>
                </a:solidFill>
                <a:latin typeface="Times New Roman" panose="02020603050405020304" pitchFamily="18" charset="0"/>
                <a:cs typeface="Times New Roman" panose="02020603050405020304" pitchFamily="18" charset="0"/>
              </a:rPr>
              <a:t>Strong </a:t>
            </a:r>
            <a:r>
              <a:rPr lang="fr-FR" altLang="fr-FR" sz="1800" b="1" dirty="0" err="1">
                <a:solidFill>
                  <a:srgbClr val="0F1115"/>
                </a:solidFill>
                <a:latin typeface="Times New Roman" panose="02020603050405020304" pitchFamily="18" charset="0"/>
                <a:cs typeface="Times New Roman" panose="02020603050405020304" pitchFamily="18" charset="0"/>
              </a:rPr>
              <a:t>molecular</a:t>
            </a:r>
            <a:r>
              <a:rPr lang="fr-FR" altLang="fr-FR" sz="1800" b="1" dirty="0">
                <a:solidFill>
                  <a:srgbClr val="0F1115"/>
                </a:solidFill>
                <a:latin typeface="Times New Roman" panose="02020603050405020304" pitchFamily="18" charset="0"/>
                <a:cs typeface="Times New Roman" panose="02020603050405020304" pitchFamily="18" charset="0"/>
              </a:rPr>
              <a:t> forces = High </a:t>
            </a:r>
            <a:r>
              <a:rPr lang="fr-FR" altLang="fr-FR" sz="1800" b="1" dirty="0" err="1">
                <a:solidFill>
                  <a:srgbClr val="0F1115"/>
                </a:solidFill>
                <a:latin typeface="Times New Roman" panose="02020603050405020304" pitchFamily="18" charset="0"/>
                <a:cs typeface="Times New Roman" panose="02020603050405020304" pitchFamily="18" charset="0"/>
              </a:rPr>
              <a:t>Melting</a:t>
            </a:r>
            <a:r>
              <a:rPr lang="fr-FR" altLang="fr-FR" sz="1800" b="1" dirty="0">
                <a:solidFill>
                  <a:srgbClr val="0F1115"/>
                </a:solidFill>
                <a:latin typeface="Times New Roman" panose="02020603050405020304" pitchFamily="18" charset="0"/>
                <a:cs typeface="Times New Roman" panose="02020603050405020304" pitchFamily="18" charset="0"/>
              </a:rPr>
              <a:t> Point = Solid at room temp.</a:t>
            </a:r>
            <a:r>
              <a:rPr lang="fr-FR" altLang="fr-FR" sz="1800" dirty="0">
                <a:solidFill>
                  <a:srgbClr val="0F1115"/>
                </a:solidFill>
                <a:latin typeface="Times New Roman" panose="02020603050405020304" pitchFamily="18" charset="0"/>
                <a:cs typeface="Times New Roman" panose="02020603050405020304" pitchFamily="18" charset="0"/>
              </a:rPr>
              <a:t> (e.g., </a:t>
            </a:r>
            <a:r>
              <a:rPr lang="fr-FR" altLang="fr-FR" sz="1800" dirty="0" err="1">
                <a:solidFill>
                  <a:srgbClr val="0F1115"/>
                </a:solidFill>
                <a:latin typeface="Times New Roman" panose="02020603050405020304" pitchFamily="18" charset="0"/>
                <a:cs typeface="Times New Roman" panose="02020603050405020304" pitchFamily="18" charset="0"/>
              </a:rPr>
              <a:t>Stearic</a:t>
            </a:r>
            <a:r>
              <a:rPr lang="fr-FR" altLang="fr-FR" sz="1800" dirty="0">
                <a:solidFill>
                  <a:srgbClr val="0F1115"/>
                </a:solidFill>
                <a:latin typeface="Times New Roman" panose="02020603050405020304" pitchFamily="18" charset="0"/>
                <a:cs typeface="Times New Roman" panose="02020603050405020304" pitchFamily="18" charset="0"/>
              </a:rPr>
              <a:t> </a:t>
            </a:r>
            <a:r>
              <a:rPr lang="fr-FR" altLang="fr-FR" sz="1800" dirty="0" err="1">
                <a:solidFill>
                  <a:srgbClr val="0F1115"/>
                </a:solidFill>
                <a:latin typeface="Times New Roman" panose="02020603050405020304" pitchFamily="18" charset="0"/>
                <a:cs typeface="Times New Roman" panose="02020603050405020304" pitchFamily="18" charset="0"/>
              </a:rPr>
              <a:t>acid</a:t>
            </a:r>
            <a:r>
              <a:rPr lang="fr-FR" altLang="fr-FR" sz="1800" dirty="0">
                <a:solidFill>
                  <a:srgbClr val="0F1115"/>
                </a:solidFill>
                <a:latin typeface="Times New Roman" panose="02020603050405020304" pitchFamily="18" charset="0"/>
                <a:cs typeface="Times New Roman" panose="02020603050405020304" pitchFamily="18" charset="0"/>
              </a:rPr>
              <a:t>, C18:0, MP = 70°C).</a:t>
            </a:r>
          </a:p>
          <a:p>
            <a:pPr marL="285750" lvl="1" indent="-285750">
              <a:lnSpc>
                <a:spcPct val="150000"/>
              </a:lnSpc>
              <a:buClrTx/>
              <a:buFont typeface="Wingdings" panose="05000000000000000000" pitchFamily="2" charset="2"/>
              <a:buChar char="ü"/>
            </a:pPr>
            <a:r>
              <a:rPr lang="fr-FR" altLang="fr-FR" sz="1800" b="1" dirty="0" err="1">
                <a:solidFill>
                  <a:srgbClr val="0F1115"/>
                </a:solidFill>
                <a:latin typeface="Times New Roman" panose="02020603050405020304" pitchFamily="18" charset="0"/>
                <a:cs typeface="Times New Roman" panose="02020603050405020304" pitchFamily="18" charset="0"/>
              </a:rPr>
              <a:t>Unsaturated</a:t>
            </a:r>
            <a:r>
              <a:rPr lang="fr-FR" altLang="fr-FR" sz="1800" b="1" dirty="0">
                <a:solidFill>
                  <a:srgbClr val="0F1115"/>
                </a:solidFill>
                <a:latin typeface="Times New Roman" panose="02020603050405020304" pitchFamily="18" charset="0"/>
                <a:cs typeface="Times New Roman" panose="02020603050405020304" pitchFamily="18" charset="0"/>
              </a:rPr>
              <a:t> </a:t>
            </a:r>
            <a:r>
              <a:rPr lang="fr-FR" altLang="fr-FR" sz="1800" b="1" dirty="0" err="1">
                <a:solidFill>
                  <a:srgbClr val="0F1115"/>
                </a:solidFill>
                <a:latin typeface="Times New Roman" panose="02020603050405020304" pitchFamily="18" charset="0"/>
                <a:cs typeface="Times New Roman" panose="02020603050405020304" pitchFamily="18" charset="0"/>
              </a:rPr>
              <a:t>Fatty</a:t>
            </a:r>
            <a:r>
              <a:rPr lang="fr-FR" altLang="fr-FR" sz="1800" b="1" dirty="0">
                <a:solidFill>
                  <a:srgbClr val="0F1115"/>
                </a:solidFill>
                <a:latin typeface="Times New Roman" panose="02020603050405020304" pitchFamily="18" charset="0"/>
                <a:cs typeface="Times New Roman" panose="02020603050405020304" pitchFamily="18" charset="0"/>
              </a:rPr>
              <a:t> </a:t>
            </a:r>
            <a:r>
              <a:rPr lang="fr-FR" altLang="fr-FR" sz="1800" b="1" dirty="0" err="1">
                <a:solidFill>
                  <a:srgbClr val="0F1115"/>
                </a:solidFill>
                <a:latin typeface="Times New Roman" panose="02020603050405020304" pitchFamily="18" charset="0"/>
                <a:cs typeface="Times New Roman" panose="02020603050405020304" pitchFamily="18" charset="0"/>
              </a:rPr>
              <a:t>Acids</a:t>
            </a:r>
            <a:r>
              <a:rPr lang="fr-FR" altLang="fr-FR" sz="1800" b="1" dirty="0">
                <a:solidFill>
                  <a:srgbClr val="0F1115"/>
                </a:solidFill>
                <a:latin typeface="Times New Roman" panose="02020603050405020304" pitchFamily="18" charset="0"/>
                <a:cs typeface="Times New Roman" panose="02020603050405020304" pitchFamily="18" charset="0"/>
              </a:rPr>
              <a:t>:</a:t>
            </a:r>
            <a:r>
              <a:rPr lang="fr-FR" altLang="fr-FR" sz="1800" dirty="0">
                <a:solidFill>
                  <a:srgbClr val="0F1115"/>
                </a:solidFill>
                <a:latin typeface="Times New Roman" panose="02020603050405020304" pitchFamily="18" charset="0"/>
                <a:cs typeface="Times New Roman" panose="02020603050405020304" pitchFamily="18" charset="0"/>
              </a:rPr>
              <a:t> Have double bonds.</a:t>
            </a:r>
          </a:p>
          <a:p>
            <a:pPr lvl="8">
              <a:lnSpc>
                <a:spcPct val="150000"/>
              </a:lnSpc>
              <a:buClrTx/>
            </a:pPr>
            <a:r>
              <a:rPr lang="fr-FR" altLang="fr-FR" sz="1800" b="1" dirty="0">
                <a:solidFill>
                  <a:srgbClr val="0F1115"/>
                </a:solidFill>
                <a:latin typeface="Times New Roman" panose="02020603050405020304" pitchFamily="18" charset="0"/>
                <a:cs typeface="Times New Roman" panose="02020603050405020304" pitchFamily="18" charset="0"/>
              </a:rPr>
              <a:t>        - </a:t>
            </a:r>
            <a:r>
              <a:rPr lang="fr-FR" altLang="fr-FR" sz="1800" b="1" dirty="0" err="1">
                <a:solidFill>
                  <a:srgbClr val="0F1115"/>
                </a:solidFill>
                <a:latin typeface="Times New Roman" panose="02020603050405020304" pitchFamily="18" charset="0"/>
                <a:cs typeface="Times New Roman" panose="02020603050405020304" pitchFamily="18" charset="0"/>
              </a:rPr>
              <a:t>Monounsaturated</a:t>
            </a:r>
            <a:r>
              <a:rPr lang="fr-FR" altLang="fr-FR" sz="1800" b="1" dirty="0">
                <a:solidFill>
                  <a:srgbClr val="0F1115"/>
                </a:solidFill>
                <a:latin typeface="Times New Roman" panose="02020603050405020304" pitchFamily="18" charset="0"/>
                <a:cs typeface="Times New Roman" panose="02020603050405020304" pitchFamily="18" charset="0"/>
              </a:rPr>
              <a:t> (MUFA):</a:t>
            </a:r>
            <a:r>
              <a:rPr lang="fr-FR" altLang="fr-FR" sz="1800" dirty="0">
                <a:solidFill>
                  <a:srgbClr val="0F1115"/>
                </a:solidFill>
                <a:latin typeface="Times New Roman" panose="02020603050405020304" pitchFamily="18" charset="0"/>
                <a:cs typeface="Times New Roman" panose="02020603050405020304" pitchFamily="18" charset="0"/>
              </a:rPr>
              <a:t> One double bond. A </a:t>
            </a:r>
            <a:r>
              <a:rPr lang="fr-FR" altLang="fr-FR" sz="1800" i="1" dirty="0">
                <a:solidFill>
                  <a:srgbClr val="0F1115"/>
                </a:solidFill>
                <a:latin typeface="Times New Roman" panose="02020603050405020304" pitchFamily="18" charset="0"/>
                <a:cs typeface="Times New Roman" panose="02020603050405020304" pitchFamily="18" charset="0"/>
              </a:rPr>
              <a:t>cis</a:t>
            </a:r>
            <a:r>
              <a:rPr lang="fr-FR" altLang="fr-FR" sz="1800" dirty="0">
                <a:solidFill>
                  <a:srgbClr val="0F1115"/>
                </a:solidFill>
                <a:latin typeface="Times New Roman" panose="02020603050405020304" pitchFamily="18" charset="0"/>
                <a:cs typeface="Times New Roman" panose="02020603050405020304" pitchFamily="18" charset="0"/>
              </a:rPr>
              <a:t> double bond </a:t>
            </a:r>
            <a:r>
              <a:rPr lang="fr-FR" altLang="fr-FR" sz="1800" dirty="0" err="1">
                <a:solidFill>
                  <a:srgbClr val="0F1115"/>
                </a:solidFill>
                <a:latin typeface="Times New Roman" panose="02020603050405020304" pitchFamily="18" charset="0"/>
                <a:cs typeface="Times New Roman" panose="02020603050405020304" pitchFamily="18" charset="0"/>
              </a:rPr>
              <a:t>creates</a:t>
            </a:r>
            <a:r>
              <a:rPr lang="fr-FR" altLang="fr-FR" sz="1800" dirty="0">
                <a:solidFill>
                  <a:srgbClr val="0F1115"/>
                </a:solidFill>
                <a:latin typeface="Times New Roman" panose="02020603050405020304" pitchFamily="18" charset="0"/>
                <a:cs typeface="Times New Roman" panose="02020603050405020304" pitchFamily="18" charset="0"/>
              </a:rPr>
              <a:t> a </a:t>
            </a:r>
            <a:r>
              <a:rPr lang="fr-FR" altLang="fr-FR" sz="1800" dirty="0" err="1">
                <a:solidFill>
                  <a:srgbClr val="0F1115"/>
                </a:solidFill>
                <a:latin typeface="Times New Roman" panose="02020603050405020304" pitchFamily="18" charset="0"/>
                <a:cs typeface="Times New Roman" panose="02020603050405020304" pitchFamily="18" charset="0"/>
              </a:rPr>
              <a:t>kink</a:t>
            </a:r>
            <a:r>
              <a:rPr lang="fr-FR" altLang="fr-FR" sz="1800" dirty="0">
                <a:solidFill>
                  <a:srgbClr val="0F1115"/>
                </a:solidFill>
                <a:latin typeface="Times New Roman" panose="02020603050405020304" pitchFamily="18" charset="0"/>
                <a:cs typeface="Times New Roman" panose="02020603050405020304" pitchFamily="18" charset="0"/>
              </a:rPr>
              <a:t>, </a:t>
            </a:r>
            <a:r>
              <a:rPr lang="fr-FR" altLang="fr-FR" sz="1800" dirty="0" err="1">
                <a:solidFill>
                  <a:srgbClr val="0F1115"/>
                </a:solidFill>
                <a:latin typeface="Times New Roman" panose="02020603050405020304" pitchFamily="18" charset="0"/>
                <a:cs typeface="Times New Roman" panose="02020603050405020304" pitchFamily="18" charset="0"/>
              </a:rPr>
              <a:t>preventing</a:t>
            </a:r>
            <a:r>
              <a:rPr lang="fr-FR" altLang="fr-FR" sz="1800" dirty="0">
                <a:solidFill>
                  <a:srgbClr val="0F1115"/>
                </a:solidFill>
                <a:latin typeface="Times New Roman" panose="02020603050405020304" pitchFamily="18" charset="0"/>
                <a:cs typeface="Times New Roman" panose="02020603050405020304" pitchFamily="18" charset="0"/>
              </a:rPr>
              <a:t> </a:t>
            </a:r>
            <a:r>
              <a:rPr lang="fr-FR" altLang="fr-FR" sz="1800" dirty="0" err="1">
                <a:solidFill>
                  <a:srgbClr val="0F1115"/>
                </a:solidFill>
                <a:latin typeface="Times New Roman" panose="02020603050405020304" pitchFamily="18" charset="0"/>
                <a:cs typeface="Times New Roman" panose="02020603050405020304" pitchFamily="18" charset="0"/>
              </a:rPr>
              <a:t>tight</a:t>
            </a:r>
            <a:r>
              <a:rPr lang="fr-FR" altLang="fr-FR" sz="1800" dirty="0">
                <a:solidFill>
                  <a:srgbClr val="0F1115"/>
                </a:solidFill>
                <a:latin typeface="Times New Roman" panose="02020603050405020304" pitchFamily="18" charset="0"/>
                <a:cs typeface="Times New Roman" panose="02020603050405020304" pitchFamily="18" charset="0"/>
              </a:rPr>
              <a:t> packing. </a:t>
            </a:r>
            <a:r>
              <a:rPr lang="fr-FR" altLang="fr-FR" sz="1800" b="1" dirty="0" err="1">
                <a:solidFill>
                  <a:srgbClr val="0F1115"/>
                </a:solidFill>
                <a:latin typeface="Times New Roman" panose="02020603050405020304" pitchFamily="18" charset="0"/>
                <a:cs typeface="Times New Roman" panose="02020603050405020304" pitchFamily="18" charset="0"/>
              </a:rPr>
              <a:t>Weaker</a:t>
            </a:r>
            <a:r>
              <a:rPr lang="fr-FR" altLang="fr-FR" sz="1800" b="1" dirty="0">
                <a:solidFill>
                  <a:srgbClr val="0F1115"/>
                </a:solidFill>
                <a:latin typeface="Times New Roman" panose="02020603050405020304" pitchFamily="18" charset="0"/>
                <a:cs typeface="Times New Roman" panose="02020603050405020304" pitchFamily="18" charset="0"/>
              </a:rPr>
              <a:t> forces = </a:t>
            </a:r>
            <a:r>
              <a:rPr lang="fr-FR" altLang="fr-FR" sz="1800" b="1" dirty="0" err="1">
                <a:solidFill>
                  <a:srgbClr val="0F1115"/>
                </a:solidFill>
                <a:latin typeface="Times New Roman" panose="02020603050405020304" pitchFamily="18" charset="0"/>
                <a:cs typeface="Times New Roman" panose="02020603050405020304" pitchFamily="18" charset="0"/>
              </a:rPr>
              <a:t>Lower</a:t>
            </a:r>
            <a:r>
              <a:rPr lang="fr-FR" altLang="fr-FR" sz="1800" b="1" dirty="0">
                <a:solidFill>
                  <a:srgbClr val="0F1115"/>
                </a:solidFill>
                <a:latin typeface="Times New Roman" panose="02020603050405020304" pitchFamily="18" charset="0"/>
                <a:cs typeface="Times New Roman" panose="02020603050405020304" pitchFamily="18" charset="0"/>
              </a:rPr>
              <a:t> </a:t>
            </a:r>
            <a:r>
              <a:rPr lang="fr-FR" altLang="fr-FR" sz="1800" b="1" dirty="0" err="1">
                <a:solidFill>
                  <a:srgbClr val="0F1115"/>
                </a:solidFill>
                <a:latin typeface="Times New Roman" panose="02020603050405020304" pitchFamily="18" charset="0"/>
                <a:cs typeface="Times New Roman" panose="02020603050405020304" pitchFamily="18" charset="0"/>
              </a:rPr>
              <a:t>Melting</a:t>
            </a:r>
            <a:r>
              <a:rPr lang="fr-FR" altLang="fr-FR" sz="1800" b="1" dirty="0">
                <a:solidFill>
                  <a:srgbClr val="0F1115"/>
                </a:solidFill>
                <a:latin typeface="Times New Roman" panose="02020603050405020304" pitchFamily="18" charset="0"/>
                <a:cs typeface="Times New Roman" panose="02020603050405020304" pitchFamily="18" charset="0"/>
              </a:rPr>
              <a:t> Point = </a:t>
            </a:r>
            <a:r>
              <a:rPr lang="fr-FR" altLang="fr-FR" sz="1800" b="1" dirty="0" err="1">
                <a:solidFill>
                  <a:srgbClr val="0F1115"/>
                </a:solidFill>
                <a:latin typeface="Times New Roman" panose="02020603050405020304" pitchFamily="18" charset="0"/>
                <a:cs typeface="Times New Roman" panose="02020603050405020304" pitchFamily="18" charset="0"/>
              </a:rPr>
              <a:t>Liquid</a:t>
            </a:r>
            <a:r>
              <a:rPr lang="fr-FR" altLang="fr-FR" sz="1800" b="1" dirty="0">
                <a:solidFill>
                  <a:srgbClr val="0F1115"/>
                </a:solidFill>
                <a:latin typeface="Times New Roman" panose="02020603050405020304" pitchFamily="18" charset="0"/>
                <a:cs typeface="Times New Roman" panose="02020603050405020304" pitchFamily="18" charset="0"/>
              </a:rPr>
              <a:t> </a:t>
            </a:r>
            <a:r>
              <a:rPr lang="fr-FR" altLang="fr-FR" sz="1800" b="1" dirty="0" err="1">
                <a:solidFill>
                  <a:srgbClr val="0F1115"/>
                </a:solidFill>
                <a:latin typeface="Times New Roman" panose="02020603050405020304" pitchFamily="18" charset="0"/>
                <a:cs typeface="Times New Roman" panose="02020603050405020304" pitchFamily="18" charset="0"/>
              </a:rPr>
              <a:t>oil</a:t>
            </a:r>
            <a:r>
              <a:rPr lang="fr-FR" altLang="fr-FR" sz="1800" b="1" dirty="0">
                <a:solidFill>
                  <a:srgbClr val="0F1115"/>
                </a:solidFill>
                <a:latin typeface="Times New Roman" panose="02020603050405020304" pitchFamily="18" charset="0"/>
                <a:cs typeface="Times New Roman" panose="02020603050405020304" pitchFamily="18" charset="0"/>
              </a:rPr>
              <a:t>.</a:t>
            </a:r>
            <a:r>
              <a:rPr lang="fr-FR" altLang="fr-FR" sz="1800" dirty="0">
                <a:solidFill>
                  <a:srgbClr val="0F1115"/>
                </a:solidFill>
                <a:latin typeface="Times New Roman" panose="02020603050405020304" pitchFamily="18" charset="0"/>
                <a:cs typeface="Times New Roman" panose="02020603050405020304" pitchFamily="18" charset="0"/>
              </a:rPr>
              <a:t> (e.g., </a:t>
            </a:r>
            <a:r>
              <a:rPr lang="fr-FR" altLang="fr-FR" sz="1800" dirty="0" err="1">
                <a:solidFill>
                  <a:srgbClr val="0F1115"/>
                </a:solidFill>
                <a:latin typeface="Times New Roman" panose="02020603050405020304" pitchFamily="18" charset="0"/>
                <a:cs typeface="Times New Roman" panose="02020603050405020304" pitchFamily="18" charset="0"/>
              </a:rPr>
              <a:t>Oleic</a:t>
            </a:r>
            <a:r>
              <a:rPr lang="fr-FR" altLang="fr-FR" sz="1800" dirty="0">
                <a:solidFill>
                  <a:srgbClr val="0F1115"/>
                </a:solidFill>
                <a:latin typeface="Times New Roman" panose="02020603050405020304" pitchFamily="18" charset="0"/>
                <a:cs typeface="Times New Roman" panose="02020603050405020304" pitchFamily="18" charset="0"/>
              </a:rPr>
              <a:t> </a:t>
            </a:r>
            <a:r>
              <a:rPr lang="fr-FR" altLang="fr-FR" sz="1800" dirty="0" err="1">
                <a:solidFill>
                  <a:srgbClr val="0F1115"/>
                </a:solidFill>
                <a:latin typeface="Times New Roman" panose="02020603050405020304" pitchFamily="18" charset="0"/>
                <a:cs typeface="Times New Roman" panose="02020603050405020304" pitchFamily="18" charset="0"/>
              </a:rPr>
              <a:t>acid</a:t>
            </a:r>
            <a:r>
              <a:rPr lang="fr-FR" altLang="fr-FR" sz="1800" dirty="0">
                <a:solidFill>
                  <a:srgbClr val="0F1115"/>
                </a:solidFill>
                <a:latin typeface="Times New Roman" panose="02020603050405020304" pitchFamily="18" charset="0"/>
                <a:cs typeface="Times New Roman" panose="02020603050405020304" pitchFamily="18" charset="0"/>
              </a:rPr>
              <a:t>, C18:1 </a:t>
            </a:r>
            <a:r>
              <a:rPr lang="fr-FR" altLang="fr-FR" sz="1800" i="1" dirty="0">
                <a:solidFill>
                  <a:srgbClr val="0F1115"/>
                </a:solidFill>
                <a:latin typeface="Times New Roman" panose="02020603050405020304" pitchFamily="18" charset="0"/>
                <a:cs typeface="Times New Roman" panose="02020603050405020304" pitchFamily="18" charset="0"/>
              </a:rPr>
              <a:t>cis</a:t>
            </a:r>
            <a:r>
              <a:rPr lang="fr-FR" altLang="fr-FR" sz="1800" dirty="0">
                <a:solidFill>
                  <a:srgbClr val="0F1115"/>
                </a:solidFill>
                <a:latin typeface="Times New Roman" panose="02020603050405020304" pitchFamily="18" charset="0"/>
                <a:cs typeface="Times New Roman" panose="02020603050405020304" pitchFamily="18" charset="0"/>
              </a:rPr>
              <a:t>, MP = 13°C).</a:t>
            </a:r>
          </a:p>
          <a:p>
            <a:pPr lvl="2">
              <a:lnSpc>
                <a:spcPct val="150000"/>
              </a:lnSpc>
              <a:buClrTx/>
            </a:pPr>
            <a:r>
              <a:rPr lang="fr-FR" altLang="fr-FR" sz="1800" b="1" dirty="0">
                <a:solidFill>
                  <a:srgbClr val="0F1115"/>
                </a:solidFill>
                <a:latin typeface="Times New Roman" panose="02020603050405020304" pitchFamily="18" charset="0"/>
                <a:cs typeface="Times New Roman" panose="02020603050405020304" pitchFamily="18" charset="0"/>
              </a:rPr>
              <a:t>     - </a:t>
            </a:r>
            <a:r>
              <a:rPr lang="fr-FR" altLang="fr-FR" sz="1800" b="1" dirty="0" err="1">
                <a:solidFill>
                  <a:srgbClr val="0F1115"/>
                </a:solidFill>
                <a:latin typeface="Times New Roman" panose="02020603050405020304" pitchFamily="18" charset="0"/>
                <a:cs typeface="Times New Roman" panose="02020603050405020304" pitchFamily="18" charset="0"/>
              </a:rPr>
              <a:t>Polyunsaturated</a:t>
            </a:r>
            <a:r>
              <a:rPr lang="fr-FR" altLang="fr-FR" sz="1800" b="1" dirty="0">
                <a:solidFill>
                  <a:srgbClr val="0F1115"/>
                </a:solidFill>
                <a:latin typeface="Times New Roman" panose="02020603050405020304" pitchFamily="18" charset="0"/>
                <a:cs typeface="Times New Roman" panose="02020603050405020304" pitchFamily="18" charset="0"/>
              </a:rPr>
              <a:t> (PUFA):</a:t>
            </a:r>
            <a:r>
              <a:rPr lang="fr-FR" altLang="fr-FR" sz="1800" dirty="0">
                <a:solidFill>
                  <a:srgbClr val="0F1115"/>
                </a:solidFill>
                <a:latin typeface="Times New Roman" panose="02020603050405020304" pitchFamily="18" charset="0"/>
                <a:cs typeface="Times New Roman" panose="02020603050405020304" pitchFamily="18" charset="0"/>
              </a:rPr>
              <a:t> Multiple double bonds. Multiple </a:t>
            </a:r>
            <a:r>
              <a:rPr lang="fr-FR" altLang="fr-FR" sz="1800" dirty="0" err="1">
                <a:solidFill>
                  <a:srgbClr val="0F1115"/>
                </a:solidFill>
                <a:latin typeface="Times New Roman" panose="02020603050405020304" pitchFamily="18" charset="0"/>
                <a:cs typeface="Times New Roman" panose="02020603050405020304" pitchFamily="18" charset="0"/>
              </a:rPr>
              <a:t>kinks</a:t>
            </a:r>
            <a:r>
              <a:rPr lang="fr-FR" altLang="fr-FR" sz="1800" dirty="0">
                <a:solidFill>
                  <a:srgbClr val="0F1115"/>
                </a:solidFill>
                <a:latin typeface="Times New Roman" panose="02020603050405020304" pitchFamily="18" charset="0"/>
                <a:cs typeface="Times New Roman" panose="02020603050405020304" pitchFamily="18" charset="0"/>
              </a:rPr>
              <a:t>. </a:t>
            </a:r>
            <a:r>
              <a:rPr lang="fr-FR" altLang="fr-FR" sz="1800" b="1" dirty="0">
                <a:solidFill>
                  <a:srgbClr val="0F1115"/>
                </a:solidFill>
                <a:latin typeface="Times New Roman" panose="02020603050405020304" pitchFamily="18" charset="0"/>
                <a:cs typeface="Times New Roman" panose="02020603050405020304" pitchFamily="18" charset="0"/>
              </a:rPr>
              <a:t>Very </a:t>
            </a:r>
            <a:r>
              <a:rPr lang="fr-FR" altLang="fr-FR" sz="1800" b="1" dirty="0" err="1">
                <a:solidFill>
                  <a:srgbClr val="0F1115"/>
                </a:solidFill>
                <a:latin typeface="Times New Roman" panose="02020603050405020304" pitchFamily="18" charset="0"/>
                <a:cs typeface="Times New Roman" panose="02020603050405020304" pitchFamily="18" charset="0"/>
              </a:rPr>
              <a:t>weak</a:t>
            </a:r>
            <a:r>
              <a:rPr lang="fr-FR" altLang="fr-FR" sz="1800" b="1" dirty="0">
                <a:solidFill>
                  <a:srgbClr val="0F1115"/>
                </a:solidFill>
                <a:latin typeface="Times New Roman" panose="02020603050405020304" pitchFamily="18" charset="0"/>
                <a:cs typeface="Times New Roman" panose="02020603050405020304" pitchFamily="18" charset="0"/>
              </a:rPr>
              <a:t> forces = Very Low </a:t>
            </a:r>
            <a:r>
              <a:rPr lang="fr-FR" altLang="fr-FR" sz="1800" b="1" dirty="0" err="1">
                <a:solidFill>
                  <a:srgbClr val="0F1115"/>
                </a:solidFill>
                <a:latin typeface="Times New Roman" panose="02020603050405020304" pitchFamily="18" charset="0"/>
                <a:cs typeface="Times New Roman" panose="02020603050405020304" pitchFamily="18" charset="0"/>
              </a:rPr>
              <a:t>Melting</a:t>
            </a:r>
            <a:r>
              <a:rPr lang="fr-FR" altLang="fr-FR" sz="1800" b="1" dirty="0">
                <a:solidFill>
                  <a:srgbClr val="0F1115"/>
                </a:solidFill>
                <a:latin typeface="Times New Roman" panose="02020603050405020304" pitchFamily="18" charset="0"/>
                <a:cs typeface="Times New Roman" panose="02020603050405020304" pitchFamily="18" charset="0"/>
              </a:rPr>
              <a:t> Point = </a:t>
            </a:r>
            <a:r>
              <a:rPr lang="fr-FR" altLang="fr-FR" sz="1800" b="1" dirty="0" err="1">
                <a:solidFill>
                  <a:srgbClr val="0F1115"/>
                </a:solidFill>
                <a:latin typeface="Times New Roman" panose="02020603050405020304" pitchFamily="18" charset="0"/>
                <a:cs typeface="Times New Roman" panose="02020603050405020304" pitchFamily="18" charset="0"/>
              </a:rPr>
              <a:t>Highly</a:t>
            </a:r>
            <a:r>
              <a:rPr lang="fr-FR" altLang="fr-FR" sz="1800" b="1" dirty="0">
                <a:solidFill>
                  <a:srgbClr val="0F1115"/>
                </a:solidFill>
                <a:latin typeface="Times New Roman" panose="02020603050405020304" pitchFamily="18" charset="0"/>
                <a:cs typeface="Times New Roman" panose="02020603050405020304" pitchFamily="18" charset="0"/>
              </a:rPr>
              <a:t> </a:t>
            </a:r>
            <a:r>
              <a:rPr lang="fr-FR" altLang="fr-FR" sz="1800" b="1" dirty="0" err="1">
                <a:solidFill>
                  <a:srgbClr val="0F1115"/>
                </a:solidFill>
                <a:latin typeface="Times New Roman" panose="02020603050405020304" pitchFamily="18" charset="0"/>
                <a:cs typeface="Times New Roman" panose="02020603050405020304" pitchFamily="18" charset="0"/>
              </a:rPr>
              <a:t>fluid</a:t>
            </a:r>
            <a:r>
              <a:rPr lang="fr-FR" altLang="fr-FR" sz="1800" b="1" dirty="0">
                <a:solidFill>
                  <a:srgbClr val="0F1115"/>
                </a:solidFill>
                <a:latin typeface="Times New Roman" panose="02020603050405020304" pitchFamily="18" charset="0"/>
                <a:cs typeface="Times New Roman" panose="02020603050405020304" pitchFamily="18" charset="0"/>
              </a:rPr>
              <a:t> </a:t>
            </a:r>
            <a:r>
              <a:rPr lang="fr-FR" altLang="fr-FR" sz="1800" b="1" dirty="0" err="1">
                <a:solidFill>
                  <a:srgbClr val="0F1115"/>
                </a:solidFill>
                <a:latin typeface="Times New Roman" panose="02020603050405020304" pitchFamily="18" charset="0"/>
                <a:cs typeface="Times New Roman" panose="02020603050405020304" pitchFamily="18" charset="0"/>
              </a:rPr>
              <a:t>oil</a:t>
            </a:r>
            <a:r>
              <a:rPr lang="fr-FR" altLang="fr-FR" sz="1800" b="1" dirty="0">
                <a:solidFill>
                  <a:srgbClr val="0F1115"/>
                </a:solidFill>
                <a:latin typeface="Times New Roman" panose="02020603050405020304" pitchFamily="18" charset="0"/>
                <a:cs typeface="Times New Roman" panose="02020603050405020304" pitchFamily="18" charset="0"/>
              </a:rPr>
              <a:t>.</a:t>
            </a:r>
            <a:r>
              <a:rPr lang="fr-FR" altLang="fr-FR" sz="1800" dirty="0">
                <a:solidFill>
                  <a:srgbClr val="0F1115"/>
                </a:solidFill>
                <a:latin typeface="Times New Roman" panose="02020603050405020304" pitchFamily="18" charset="0"/>
                <a:cs typeface="Times New Roman" panose="02020603050405020304" pitchFamily="18" charset="0"/>
              </a:rPr>
              <a:t> (e.g., </a:t>
            </a:r>
            <a:r>
              <a:rPr lang="fr-FR" altLang="fr-FR" sz="1800" dirty="0" err="1">
                <a:solidFill>
                  <a:srgbClr val="0F1115"/>
                </a:solidFill>
                <a:latin typeface="Times New Roman" panose="02020603050405020304" pitchFamily="18" charset="0"/>
                <a:cs typeface="Times New Roman" panose="02020603050405020304" pitchFamily="18" charset="0"/>
              </a:rPr>
              <a:t>Linoleic</a:t>
            </a:r>
            <a:r>
              <a:rPr lang="fr-FR" altLang="fr-FR" sz="1800" dirty="0">
                <a:solidFill>
                  <a:srgbClr val="0F1115"/>
                </a:solidFill>
                <a:latin typeface="Times New Roman" panose="02020603050405020304" pitchFamily="18" charset="0"/>
                <a:cs typeface="Times New Roman" panose="02020603050405020304" pitchFamily="18" charset="0"/>
              </a:rPr>
              <a:t> </a:t>
            </a:r>
            <a:r>
              <a:rPr lang="fr-FR" altLang="fr-FR" sz="1800" dirty="0" err="1">
                <a:solidFill>
                  <a:srgbClr val="0F1115"/>
                </a:solidFill>
                <a:latin typeface="Times New Roman" panose="02020603050405020304" pitchFamily="18" charset="0"/>
                <a:cs typeface="Times New Roman" panose="02020603050405020304" pitchFamily="18" charset="0"/>
              </a:rPr>
              <a:t>acid</a:t>
            </a:r>
            <a:r>
              <a:rPr lang="fr-FR" altLang="fr-FR" sz="1800" dirty="0">
                <a:solidFill>
                  <a:srgbClr val="0F1115"/>
                </a:solidFill>
                <a:latin typeface="Times New Roman" panose="02020603050405020304" pitchFamily="18" charset="0"/>
                <a:cs typeface="Times New Roman" panose="02020603050405020304" pitchFamily="18" charset="0"/>
              </a:rPr>
              <a:t>, C18:2, MP = -5°C).</a:t>
            </a:r>
          </a:p>
        </p:txBody>
      </p:sp>
    </p:spTree>
    <p:extLst>
      <p:ext uri="{BB962C8B-B14F-4D97-AF65-F5344CB8AC3E}">
        <p14:creationId xmlns:p14="http://schemas.microsoft.com/office/powerpoint/2010/main" val="478998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60">
          <a:extLst>
            <a:ext uri="{FF2B5EF4-FFF2-40B4-BE49-F238E27FC236}">
              <a16:creationId xmlns:a16="http://schemas.microsoft.com/office/drawing/2014/main" id="{DFDA82CB-5B39-AF9E-4DE0-C5895723BF65}"/>
            </a:ext>
          </a:extLst>
        </p:cNvPr>
        <p:cNvGrpSpPr/>
        <p:nvPr/>
      </p:nvGrpSpPr>
      <p:grpSpPr>
        <a:xfrm>
          <a:off x="0" y="0"/>
          <a:ext cx="0" cy="0"/>
          <a:chOff x="0" y="0"/>
          <a:chExt cx="0" cy="0"/>
        </a:xfrm>
      </p:grpSpPr>
      <p:sp>
        <p:nvSpPr>
          <p:cNvPr id="862" name="Google Shape;862;p51">
            <a:extLst>
              <a:ext uri="{FF2B5EF4-FFF2-40B4-BE49-F238E27FC236}">
                <a16:creationId xmlns:a16="http://schemas.microsoft.com/office/drawing/2014/main" id="{5833DBB8-DAEC-5E58-76BA-1699026B50EA}"/>
              </a:ext>
            </a:extLst>
          </p:cNvPr>
          <p:cNvSpPr txBox="1">
            <a:spLocks noGrp="1"/>
          </p:cNvSpPr>
          <p:nvPr>
            <p:ph type="title"/>
          </p:nvPr>
        </p:nvSpPr>
        <p:spPr>
          <a:xfrm>
            <a:off x="1636372" y="27463"/>
            <a:ext cx="5450227" cy="576000"/>
          </a:xfrm>
          <a:prstGeom prst="rect">
            <a:avLst/>
          </a:prstGeom>
        </p:spPr>
        <p:txBody>
          <a:bodyPr spcFirstLastPara="1" wrap="square" lIns="91425" tIns="91425" rIns="91425" bIns="91425" anchor="t" anchorCtr="0">
            <a:noAutofit/>
          </a:bodyPr>
          <a:lstStyle/>
          <a:p>
            <a:r>
              <a:rPr lang="en-US" sz="2400" dirty="0">
                <a:solidFill>
                  <a:srgbClr val="FF0000"/>
                </a:solidFill>
                <a:latin typeface="Times New Roman" panose="02020603050405020304" pitchFamily="18" charset="0"/>
                <a:cs typeface="Times New Roman" panose="02020603050405020304" pitchFamily="18" charset="0"/>
              </a:rPr>
              <a:t>4. Main Functional Properties of Fats</a:t>
            </a:r>
            <a:endParaRPr dirty="0"/>
          </a:p>
        </p:txBody>
      </p:sp>
      <p:sp>
        <p:nvSpPr>
          <p:cNvPr id="3" name="Rectangle 1">
            <a:extLst>
              <a:ext uri="{FF2B5EF4-FFF2-40B4-BE49-F238E27FC236}">
                <a16:creationId xmlns:a16="http://schemas.microsoft.com/office/drawing/2014/main" id="{AD7A9BFF-E68B-4967-052B-8DA6C61699AB}"/>
              </a:ext>
            </a:extLst>
          </p:cNvPr>
          <p:cNvSpPr>
            <a:spLocks noChangeArrowheads="1"/>
          </p:cNvSpPr>
          <p:nvPr/>
        </p:nvSpPr>
        <p:spPr bwMode="auto">
          <a:xfrm>
            <a:off x="644980" y="883534"/>
            <a:ext cx="7551964" cy="36163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6176" rIns="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buClrTx/>
            </a:pPr>
            <a:r>
              <a:rPr lang="fr-FR" altLang="fr-FR" sz="1800" b="1" dirty="0">
                <a:solidFill>
                  <a:srgbClr val="FF0000"/>
                </a:solidFill>
                <a:latin typeface="Times New Roman" panose="02020603050405020304" pitchFamily="18" charset="0"/>
                <a:cs typeface="Times New Roman" panose="02020603050405020304" pitchFamily="18" charset="0"/>
              </a:rPr>
              <a:t>The </a:t>
            </a:r>
            <a:r>
              <a:rPr lang="fr-FR" altLang="fr-FR" sz="1800" b="1" dirty="0" err="1">
                <a:solidFill>
                  <a:srgbClr val="FF0000"/>
                </a:solidFill>
                <a:latin typeface="Times New Roman" panose="02020603050405020304" pitchFamily="18" charset="0"/>
                <a:cs typeface="Times New Roman" panose="02020603050405020304" pitchFamily="18" charset="0"/>
              </a:rPr>
              <a:t>Geometry</a:t>
            </a:r>
            <a:r>
              <a:rPr lang="fr-FR" altLang="fr-FR" sz="1800" b="1" dirty="0">
                <a:solidFill>
                  <a:srgbClr val="FF0000"/>
                </a:solidFill>
                <a:latin typeface="Times New Roman" panose="02020603050405020304" pitchFamily="18" charset="0"/>
                <a:cs typeface="Times New Roman" panose="02020603050405020304" pitchFamily="18" charset="0"/>
              </a:rPr>
              <a:t> of </a:t>
            </a:r>
            <a:r>
              <a:rPr lang="fr-FR" altLang="fr-FR" sz="1800" b="1" dirty="0" err="1">
                <a:solidFill>
                  <a:srgbClr val="FF0000"/>
                </a:solidFill>
                <a:latin typeface="Times New Roman" panose="02020603050405020304" pitchFamily="18" charset="0"/>
                <a:cs typeface="Times New Roman" panose="02020603050405020304" pitchFamily="18" charset="0"/>
              </a:rPr>
              <a:t>Unsaturation</a:t>
            </a:r>
            <a:r>
              <a:rPr lang="fr-FR" altLang="fr-FR" sz="1800" b="1" dirty="0">
                <a:solidFill>
                  <a:srgbClr val="FF0000"/>
                </a:solidFill>
                <a:latin typeface="Times New Roman" panose="02020603050405020304" pitchFamily="18" charset="0"/>
                <a:cs typeface="Times New Roman" panose="02020603050405020304" pitchFamily="18" charset="0"/>
              </a:rPr>
              <a:t>: </a:t>
            </a:r>
            <a:r>
              <a:rPr lang="fr-FR" altLang="fr-FR" sz="1800" b="1" i="1" dirty="0">
                <a:solidFill>
                  <a:srgbClr val="FF0000"/>
                </a:solidFill>
                <a:latin typeface="Times New Roman" panose="02020603050405020304" pitchFamily="18" charset="0"/>
                <a:cs typeface="Times New Roman" panose="02020603050405020304" pitchFamily="18" charset="0"/>
              </a:rPr>
              <a:t>Cis</a:t>
            </a:r>
            <a:r>
              <a:rPr lang="fr-FR" altLang="fr-FR" sz="1800" b="1" dirty="0">
                <a:solidFill>
                  <a:srgbClr val="FF0000"/>
                </a:solidFill>
                <a:latin typeface="Times New Roman" panose="02020603050405020304" pitchFamily="18" charset="0"/>
                <a:cs typeface="Times New Roman" panose="02020603050405020304" pitchFamily="18" charset="0"/>
              </a:rPr>
              <a:t> vs. </a:t>
            </a:r>
            <a:r>
              <a:rPr lang="fr-FR" altLang="fr-FR" sz="1800" b="1" i="1" dirty="0">
                <a:solidFill>
                  <a:srgbClr val="FF0000"/>
                </a:solidFill>
                <a:latin typeface="Times New Roman" panose="02020603050405020304" pitchFamily="18" charset="0"/>
                <a:cs typeface="Times New Roman" panose="02020603050405020304" pitchFamily="18" charset="0"/>
              </a:rPr>
              <a:t>Trans</a:t>
            </a:r>
            <a:endParaRPr lang="fr-FR" altLang="fr-FR" sz="1800" b="1" dirty="0">
              <a:solidFill>
                <a:srgbClr val="FF0000"/>
              </a:solidFill>
              <a:latin typeface="Times New Roman" panose="02020603050405020304" pitchFamily="18" charset="0"/>
              <a:cs typeface="Times New Roman" panose="02020603050405020304" pitchFamily="18" charset="0"/>
            </a:endParaRPr>
          </a:p>
          <a:p>
            <a:pPr lvl="0" algn="just">
              <a:lnSpc>
                <a:spcPct val="150000"/>
              </a:lnSpc>
              <a:buClrTx/>
            </a:pPr>
            <a:r>
              <a:rPr lang="fr-FR" altLang="fr-FR" sz="1800" dirty="0">
                <a:solidFill>
                  <a:srgbClr val="0F1115"/>
                </a:solidFill>
                <a:latin typeface="Times New Roman" panose="02020603050405020304" pitchFamily="18" charset="0"/>
                <a:cs typeface="Times New Roman" panose="02020603050405020304" pitchFamily="18" charset="0"/>
              </a:rPr>
              <a:t>The spatial arrangement </a:t>
            </a:r>
            <a:r>
              <a:rPr lang="fr-FR" altLang="fr-FR" sz="1800" dirty="0" err="1">
                <a:solidFill>
                  <a:srgbClr val="0F1115"/>
                </a:solidFill>
                <a:latin typeface="Times New Roman" panose="02020603050405020304" pitchFamily="18" charset="0"/>
                <a:cs typeface="Times New Roman" panose="02020603050405020304" pitchFamily="18" charset="0"/>
              </a:rPr>
              <a:t>around</a:t>
            </a:r>
            <a:r>
              <a:rPr lang="fr-FR" altLang="fr-FR" sz="1800" dirty="0">
                <a:solidFill>
                  <a:srgbClr val="0F1115"/>
                </a:solidFill>
                <a:latin typeface="Times New Roman" panose="02020603050405020304" pitchFamily="18" charset="0"/>
                <a:cs typeface="Times New Roman" panose="02020603050405020304" pitchFamily="18" charset="0"/>
              </a:rPr>
              <a:t> a double bond </a:t>
            </a:r>
            <a:r>
              <a:rPr lang="fr-FR" altLang="fr-FR" sz="1800" dirty="0" err="1">
                <a:solidFill>
                  <a:srgbClr val="0F1115"/>
                </a:solidFill>
                <a:latin typeface="Times New Roman" panose="02020603050405020304" pitchFamily="18" charset="0"/>
                <a:cs typeface="Times New Roman" panose="02020603050405020304" pitchFamily="18" charset="0"/>
              </a:rPr>
              <a:t>drastically</a:t>
            </a:r>
            <a:r>
              <a:rPr lang="fr-FR" altLang="fr-FR" sz="1800" dirty="0">
                <a:solidFill>
                  <a:srgbClr val="0F1115"/>
                </a:solidFill>
                <a:latin typeface="Times New Roman" panose="02020603050405020304" pitchFamily="18" charset="0"/>
                <a:cs typeface="Times New Roman" panose="02020603050405020304" pitchFamily="18" charset="0"/>
              </a:rPr>
              <a:t> </a:t>
            </a:r>
            <a:r>
              <a:rPr lang="fr-FR" altLang="fr-FR" sz="1800" dirty="0" err="1">
                <a:solidFill>
                  <a:srgbClr val="0F1115"/>
                </a:solidFill>
                <a:latin typeface="Times New Roman" panose="02020603050405020304" pitchFamily="18" charset="0"/>
                <a:cs typeface="Times New Roman" panose="02020603050405020304" pitchFamily="18" charset="0"/>
              </a:rPr>
              <a:t>alters</a:t>
            </a:r>
            <a:r>
              <a:rPr lang="fr-FR" altLang="fr-FR" sz="1800" dirty="0">
                <a:solidFill>
                  <a:srgbClr val="0F1115"/>
                </a:solidFill>
                <a:latin typeface="Times New Roman" panose="02020603050405020304" pitchFamily="18" charset="0"/>
                <a:cs typeface="Times New Roman" panose="02020603050405020304" pitchFamily="18" charset="0"/>
              </a:rPr>
              <a:t> </a:t>
            </a:r>
            <a:r>
              <a:rPr lang="fr-FR" altLang="fr-FR" sz="1800" dirty="0" err="1">
                <a:solidFill>
                  <a:srgbClr val="0F1115"/>
                </a:solidFill>
                <a:latin typeface="Times New Roman" panose="02020603050405020304" pitchFamily="18" charset="0"/>
                <a:cs typeface="Times New Roman" panose="02020603050405020304" pitchFamily="18" charset="0"/>
              </a:rPr>
              <a:t>functionality</a:t>
            </a:r>
            <a:r>
              <a:rPr lang="fr-FR" altLang="fr-FR" sz="1800" dirty="0">
                <a:solidFill>
                  <a:srgbClr val="0F1115"/>
                </a:solidFill>
                <a:latin typeface="Times New Roman" panose="02020603050405020304" pitchFamily="18" charset="0"/>
                <a:cs typeface="Times New Roman" panose="02020603050405020304" pitchFamily="18" charset="0"/>
              </a:rPr>
              <a:t>.</a:t>
            </a:r>
            <a:endParaRPr lang="fr-FR" altLang="fr-FR" sz="1800" dirty="0">
              <a:latin typeface="Times New Roman" panose="02020603050405020304" pitchFamily="18" charset="0"/>
              <a:cs typeface="Times New Roman" panose="02020603050405020304" pitchFamily="18" charset="0"/>
            </a:endParaRPr>
          </a:p>
          <a:p>
            <a:pPr lvl="0" algn="just">
              <a:lnSpc>
                <a:spcPct val="150000"/>
              </a:lnSpc>
              <a:buClrTx/>
              <a:buFontTx/>
              <a:buChar char="•"/>
            </a:pPr>
            <a:r>
              <a:rPr lang="fr-FR" altLang="fr-FR" sz="1800" b="1" i="1" dirty="0">
                <a:solidFill>
                  <a:srgbClr val="FF0000"/>
                </a:solidFill>
                <a:latin typeface="Times New Roman" panose="02020603050405020304" pitchFamily="18" charset="0"/>
                <a:cs typeface="Times New Roman" panose="02020603050405020304" pitchFamily="18" charset="0"/>
              </a:rPr>
              <a:t>Cis</a:t>
            </a:r>
            <a:r>
              <a:rPr lang="fr-FR" altLang="fr-FR" sz="1800" b="1" dirty="0">
                <a:solidFill>
                  <a:srgbClr val="FF0000"/>
                </a:solidFill>
                <a:latin typeface="Times New Roman" panose="02020603050405020304" pitchFamily="18" charset="0"/>
                <a:cs typeface="Times New Roman" panose="02020603050405020304" pitchFamily="18" charset="0"/>
              </a:rPr>
              <a:t> Configuration (Natural):</a:t>
            </a:r>
            <a:r>
              <a:rPr lang="fr-FR" altLang="fr-FR" sz="1800" dirty="0">
                <a:solidFill>
                  <a:srgbClr val="FF0000"/>
                </a:solidFill>
                <a:latin typeface="Times New Roman" panose="02020603050405020304" pitchFamily="18" charset="0"/>
                <a:cs typeface="Times New Roman" panose="02020603050405020304" pitchFamily="18" charset="0"/>
              </a:rPr>
              <a:t> </a:t>
            </a:r>
            <a:r>
              <a:rPr lang="fr-FR" altLang="fr-FR" sz="1800" dirty="0">
                <a:solidFill>
                  <a:srgbClr val="0F1115"/>
                </a:solidFill>
                <a:latin typeface="Times New Roman" panose="02020603050405020304" pitchFamily="18" charset="0"/>
                <a:cs typeface="Times New Roman" panose="02020603050405020304" pitchFamily="18" charset="0"/>
              </a:rPr>
              <a:t>The </a:t>
            </a:r>
            <a:r>
              <a:rPr lang="fr-FR" altLang="fr-FR" sz="1800" dirty="0" err="1">
                <a:solidFill>
                  <a:srgbClr val="0F1115"/>
                </a:solidFill>
                <a:latin typeface="Times New Roman" panose="02020603050405020304" pitchFamily="18" charset="0"/>
                <a:cs typeface="Times New Roman" panose="02020603050405020304" pitchFamily="18" charset="0"/>
              </a:rPr>
              <a:t>hydrogen</a:t>
            </a:r>
            <a:r>
              <a:rPr lang="fr-FR" altLang="fr-FR" sz="1800" dirty="0">
                <a:solidFill>
                  <a:srgbClr val="0F1115"/>
                </a:solidFill>
                <a:latin typeface="Times New Roman" panose="02020603050405020304" pitchFamily="18" charset="0"/>
                <a:cs typeface="Times New Roman" panose="02020603050405020304" pitchFamily="18" charset="0"/>
              </a:rPr>
              <a:t> </a:t>
            </a:r>
            <a:r>
              <a:rPr lang="fr-FR" altLang="fr-FR" sz="1800" dirty="0" err="1">
                <a:solidFill>
                  <a:srgbClr val="0F1115"/>
                </a:solidFill>
                <a:latin typeface="Times New Roman" panose="02020603050405020304" pitchFamily="18" charset="0"/>
                <a:cs typeface="Times New Roman" panose="02020603050405020304" pitchFamily="18" charset="0"/>
              </a:rPr>
              <a:t>atoms</a:t>
            </a:r>
            <a:r>
              <a:rPr lang="fr-FR" altLang="fr-FR" sz="1800" dirty="0">
                <a:solidFill>
                  <a:srgbClr val="0F1115"/>
                </a:solidFill>
                <a:latin typeface="Times New Roman" panose="02020603050405020304" pitchFamily="18" charset="0"/>
                <a:cs typeface="Times New Roman" panose="02020603050405020304" pitchFamily="18" charset="0"/>
              </a:rPr>
              <a:t> are on the </a:t>
            </a:r>
            <a:r>
              <a:rPr lang="fr-FR" altLang="fr-FR" sz="1800" dirty="0" err="1">
                <a:solidFill>
                  <a:srgbClr val="0F1115"/>
                </a:solidFill>
                <a:latin typeface="Times New Roman" panose="02020603050405020304" pitchFamily="18" charset="0"/>
                <a:cs typeface="Times New Roman" panose="02020603050405020304" pitchFamily="18" charset="0"/>
              </a:rPr>
              <a:t>same</a:t>
            </a:r>
            <a:r>
              <a:rPr lang="fr-FR" altLang="fr-FR" sz="1800" dirty="0">
                <a:solidFill>
                  <a:srgbClr val="0F1115"/>
                </a:solidFill>
                <a:latin typeface="Times New Roman" panose="02020603050405020304" pitchFamily="18" charset="0"/>
                <a:cs typeface="Times New Roman" panose="02020603050405020304" pitchFamily="18" charset="0"/>
              </a:rPr>
              <a:t> </a:t>
            </a:r>
            <a:r>
              <a:rPr lang="fr-FR" altLang="fr-FR" sz="1800" dirty="0" err="1">
                <a:solidFill>
                  <a:srgbClr val="0F1115"/>
                </a:solidFill>
                <a:latin typeface="Times New Roman" panose="02020603050405020304" pitchFamily="18" charset="0"/>
                <a:cs typeface="Times New Roman" panose="02020603050405020304" pitchFamily="18" charset="0"/>
              </a:rPr>
              <a:t>side</a:t>
            </a:r>
            <a:r>
              <a:rPr lang="fr-FR" altLang="fr-FR" sz="1800" dirty="0">
                <a:solidFill>
                  <a:srgbClr val="0F1115"/>
                </a:solidFill>
                <a:latin typeface="Times New Roman" panose="02020603050405020304" pitchFamily="18" charset="0"/>
                <a:cs typeface="Times New Roman" panose="02020603050405020304" pitchFamily="18" charset="0"/>
              </a:rPr>
              <a:t>, </a:t>
            </a:r>
            <a:r>
              <a:rPr lang="fr-FR" altLang="fr-FR" sz="1800" dirty="0" err="1">
                <a:solidFill>
                  <a:srgbClr val="0F1115"/>
                </a:solidFill>
                <a:latin typeface="Times New Roman" panose="02020603050405020304" pitchFamily="18" charset="0"/>
                <a:cs typeface="Times New Roman" panose="02020603050405020304" pitchFamily="18" charset="0"/>
              </a:rPr>
              <a:t>creating</a:t>
            </a:r>
            <a:r>
              <a:rPr lang="fr-FR" altLang="fr-FR" sz="1800" dirty="0">
                <a:solidFill>
                  <a:srgbClr val="0F1115"/>
                </a:solidFill>
                <a:latin typeface="Times New Roman" panose="02020603050405020304" pitchFamily="18" charset="0"/>
                <a:cs typeface="Times New Roman" panose="02020603050405020304" pitchFamily="18" charset="0"/>
              </a:rPr>
              <a:t> a </a:t>
            </a:r>
            <a:r>
              <a:rPr lang="fr-FR" altLang="fr-FR" sz="1800" dirty="0" err="1">
                <a:solidFill>
                  <a:srgbClr val="0F1115"/>
                </a:solidFill>
                <a:latin typeface="Times New Roman" panose="02020603050405020304" pitchFamily="18" charset="0"/>
                <a:cs typeface="Times New Roman" panose="02020603050405020304" pitchFamily="18" charset="0"/>
              </a:rPr>
              <a:t>pronounced</a:t>
            </a:r>
            <a:r>
              <a:rPr lang="fr-FR" altLang="fr-FR" sz="1800" dirty="0">
                <a:solidFill>
                  <a:srgbClr val="0F1115"/>
                </a:solidFill>
                <a:latin typeface="Times New Roman" panose="02020603050405020304" pitchFamily="18" charset="0"/>
                <a:cs typeface="Times New Roman" panose="02020603050405020304" pitchFamily="18" charset="0"/>
              </a:rPr>
              <a:t> </a:t>
            </a:r>
            <a:r>
              <a:rPr lang="fr-FR" altLang="fr-FR" sz="1800" dirty="0" err="1">
                <a:solidFill>
                  <a:srgbClr val="0F1115"/>
                </a:solidFill>
                <a:latin typeface="Times New Roman" panose="02020603050405020304" pitchFamily="18" charset="0"/>
                <a:cs typeface="Times New Roman" panose="02020603050405020304" pitchFamily="18" charset="0"/>
              </a:rPr>
              <a:t>bend</a:t>
            </a:r>
            <a:r>
              <a:rPr lang="fr-FR" altLang="fr-FR" sz="1800" dirty="0">
                <a:solidFill>
                  <a:srgbClr val="0F1115"/>
                </a:solidFill>
                <a:latin typeface="Times New Roman" panose="02020603050405020304" pitchFamily="18" charset="0"/>
                <a:cs typeface="Times New Roman" panose="02020603050405020304" pitchFamily="18" charset="0"/>
              </a:rPr>
              <a:t> in the </a:t>
            </a:r>
            <a:r>
              <a:rPr lang="fr-FR" altLang="fr-FR" sz="1800" dirty="0" err="1">
                <a:solidFill>
                  <a:srgbClr val="0F1115"/>
                </a:solidFill>
                <a:latin typeface="Times New Roman" panose="02020603050405020304" pitchFamily="18" charset="0"/>
                <a:cs typeface="Times New Roman" panose="02020603050405020304" pitchFamily="18" charset="0"/>
              </a:rPr>
              <a:t>chain</a:t>
            </a:r>
            <a:r>
              <a:rPr lang="fr-FR" altLang="fr-FR" sz="1800" dirty="0">
                <a:solidFill>
                  <a:srgbClr val="0F1115"/>
                </a:solidFill>
                <a:latin typeface="Times New Roman" panose="02020603050405020304" pitchFamily="18" charset="0"/>
                <a:cs typeface="Times New Roman" panose="02020603050405020304" pitchFamily="18" charset="0"/>
              </a:rPr>
              <a:t>. This </a:t>
            </a:r>
            <a:r>
              <a:rPr lang="fr-FR" altLang="fr-FR" sz="1800" dirty="0" err="1">
                <a:solidFill>
                  <a:srgbClr val="0F1115"/>
                </a:solidFill>
                <a:latin typeface="Times New Roman" panose="02020603050405020304" pitchFamily="18" charset="0"/>
                <a:cs typeface="Times New Roman" panose="02020603050405020304" pitchFamily="18" charset="0"/>
              </a:rPr>
              <a:t>results</a:t>
            </a:r>
            <a:r>
              <a:rPr lang="fr-FR" altLang="fr-FR" sz="1800" dirty="0">
                <a:solidFill>
                  <a:srgbClr val="0F1115"/>
                </a:solidFill>
                <a:latin typeface="Times New Roman" panose="02020603050405020304" pitchFamily="18" charset="0"/>
                <a:cs typeface="Times New Roman" panose="02020603050405020304" pitchFamily="18" charset="0"/>
              </a:rPr>
              <a:t> in a </a:t>
            </a:r>
            <a:r>
              <a:rPr lang="fr-FR" altLang="fr-FR" sz="1800" b="1" dirty="0" err="1">
                <a:solidFill>
                  <a:srgbClr val="0F1115"/>
                </a:solidFill>
                <a:latin typeface="Times New Roman" panose="02020603050405020304" pitchFamily="18" charset="0"/>
                <a:cs typeface="Times New Roman" panose="02020603050405020304" pitchFamily="18" charset="0"/>
              </a:rPr>
              <a:t>low</a:t>
            </a:r>
            <a:r>
              <a:rPr lang="fr-FR" altLang="fr-FR" sz="1800" b="1" dirty="0">
                <a:solidFill>
                  <a:srgbClr val="0F1115"/>
                </a:solidFill>
                <a:latin typeface="Times New Roman" panose="02020603050405020304" pitchFamily="18" charset="0"/>
                <a:cs typeface="Times New Roman" panose="02020603050405020304" pitchFamily="18" charset="0"/>
              </a:rPr>
              <a:t> </a:t>
            </a:r>
            <a:r>
              <a:rPr lang="fr-FR" altLang="fr-FR" sz="1800" b="1" dirty="0" err="1">
                <a:solidFill>
                  <a:srgbClr val="0F1115"/>
                </a:solidFill>
                <a:latin typeface="Times New Roman" panose="02020603050405020304" pitchFamily="18" charset="0"/>
                <a:cs typeface="Times New Roman" panose="02020603050405020304" pitchFamily="18" charset="0"/>
              </a:rPr>
              <a:t>melting</a:t>
            </a:r>
            <a:r>
              <a:rPr lang="fr-FR" altLang="fr-FR" sz="1800" b="1" dirty="0">
                <a:solidFill>
                  <a:srgbClr val="0F1115"/>
                </a:solidFill>
                <a:latin typeface="Times New Roman" panose="02020603050405020304" pitchFamily="18" charset="0"/>
                <a:cs typeface="Times New Roman" panose="02020603050405020304" pitchFamily="18" charset="0"/>
              </a:rPr>
              <a:t> point</a:t>
            </a:r>
            <a:r>
              <a:rPr lang="fr-FR" altLang="fr-FR" sz="1800" dirty="0">
                <a:solidFill>
                  <a:srgbClr val="0F1115"/>
                </a:solidFill>
                <a:latin typeface="Times New Roman" panose="02020603050405020304" pitchFamily="18" charset="0"/>
                <a:cs typeface="Times New Roman" panose="02020603050405020304" pitchFamily="18" charset="0"/>
              </a:rPr>
              <a:t>.</a:t>
            </a:r>
          </a:p>
          <a:p>
            <a:pPr lvl="0" algn="just">
              <a:lnSpc>
                <a:spcPct val="150000"/>
              </a:lnSpc>
              <a:buClrTx/>
              <a:buFontTx/>
              <a:buChar char="•"/>
            </a:pPr>
            <a:r>
              <a:rPr lang="fr-FR" altLang="fr-FR" sz="1800" b="1" i="1" dirty="0">
                <a:solidFill>
                  <a:srgbClr val="FF0000"/>
                </a:solidFill>
                <a:latin typeface="Times New Roman" panose="02020603050405020304" pitchFamily="18" charset="0"/>
                <a:cs typeface="Times New Roman" panose="02020603050405020304" pitchFamily="18" charset="0"/>
              </a:rPr>
              <a:t>Trans</a:t>
            </a:r>
            <a:r>
              <a:rPr lang="fr-FR" altLang="fr-FR" sz="1800" b="1" dirty="0">
                <a:solidFill>
                  <a:srgbClr val="FF0000"/>
                </a:solidFill>
                <a:latin typeface="Times New Roman" panose="02020603050405020304" pitchFamily="18" charset="0"/>
                <a:cs typeface="Times New Roman" panose="02020603050405020304" pitchFamily="18" charset="0"/>
              </a:rPr>
              <a:t> Configuration (</a:t>
            </a:r>
            <a:r>
              <a:rPr lang="fr-FR" altLang="fr-FR" sz="1800" b="1" dirty="0" err="1">
                <a:solidFill>
                  <a:srgbClr val="FF0000"/>
                </a:solidFill>
                <a:latin typeface="Times New Roman" panose="02020603050405020304" pitchFamily="18" charset="0"/>
                <a:cs typeface="Times New Roman" panose="02020603050405020304" pitchFamily="18" charset="0"/>
              </a:rPr>
              <a:t>Often</a:t>
            </a:r>
            <a:r>
              <a:rPr lang="fr-FR" altLang="fr-FR" sz="1800" b="1" dirty="0">
                <a:solidFill>
                  <a:srgbClr val="FF0000"/>
                </a:solidFill>
                <a:latin typeface="Times New Roman" panose="02020603050405020304" pitchFamily="18" charset="0"/>
                <a:cs typeface="Times New Roman" panose="02020603050405020304" pitchFamily="18" charset="0"/>
              </a:rPr>
              <a:t> </a:t>
            </a:r>
            <a:r>
              <a:rPr lang="fr-FR" altLang="fr-FR" sz="1800" b="1" dirty="0" err="1">
                <a:solidFill>
                  <a:srgbClr val="FF0000"/>
                </a:solidFill>
                <a:latin typeface="Times New Roman" panose="02020603050405020304" pitchFamily="18" charset="0"/>
                <a:cs typeface="Times New Roman" panose="02020603050405020304" pitchFamily="18" charset="0"/>
              </a:rPr>
              <a:t>from</a:t>
            </a:r>
            <a:r>
              <a:rPr lang="fr-FR" altLang="fr-FR" sz="1800" b="1" dirty="0">
                <a:solidFill>
                  <a:srgbClr val="FF0000"/>
                </a:solidFill>
                <a:latin typeface="Times New Roman" panose="02020603050405020304" pitchFamily="18" charset="0"/>
                <a:cs typeface="Times New Roman" panose="02020603050405020304" pitchFamily="18" charset="0"/>
              </a:rPr>
              <a:t> </a:t>
            </a:r>
            <a:r>
              <a:rPr lang="fr-FR" altLang="fr-FR" sz="1800" b="1" dirty="0" err="1">
                <a:solidFill>
                  <a:srgbClr val="FF0000"/>
                </a:solidFill>
                <a:latin typeface="Times New Roman" panose="02020603050405020304" pitchFamily="18" charset="0"/>
                <a:cs typeface="Times New Roman" panose="02020603050405020304" pitchFamily="18" charset="0"/>
              </a:rPr>
              <a:t>industrial</a:t>
            </a:r>
            <a:r>
              <a:rPr lang="fr-FR" altLang="fr-FR" sz="1800" b="1" dirty="0">
                <a:solidFill>
                  <a:srgbClr val="FF0000"/>
                </a:solidFill>
                <a:latin typeface="Times New Roman" panose="02020603050405020304" pitchFamily="18" charset="0"/>
                <a:cs typeface="Times New Roman" panose="02020603050405020304" pitchFamily="18" charset="0"/>
              </a:rPr>
              <a:t> </a:t>
            </a:r>
            <a:r>
              <a:rPr lang="fr-FR" altLang="fr-FR" sz="1800" b="1" dirty="0" err="1">
                <a:solidFill>
                  <a:srgbClr val="FF0000"/>
                </a:solidFill>
                <a:latin typeface="Times New Roman" panose="02020603050405020304" pitchFamily="18" charset="0"/>
                <a:cs typeface="Times New Roman" panose="02020603050405020304" pitchFamily="18" charset="0"/>
              </a:rPr>
              <a:t>hydrogenation</a:t>
            </a:r>
            <a:r>
              <a:rPr lang="fr-FR" altLang="fr-FR" sz="1800" b="1" dirty="0">
                <a:solidFill>
                  <a:srgbClr val="FF0000"/>
                </a:solidFill>
                <a:latin typeface="Times New Roman" panose="02020603050405020304" pitchFamily="18" charset="0"/>
                <a:cs typeface="Times New Roman" panose="02020603050405020304" pitchFamily="18" charset="0"/>
              </a:rPr>
              <a:t>):</a:t>
            </a:r>
            <a:r>
              <a:rPr lang="fr-FR" altLang="fr-FR" sz="1800" dirty="0">
                <a:solidFill>
                  <a:srgbClr val="FF0000"/>
                </a:solidFill>
                <a:latin typeface="Times New Roman" panose="02020603050405020304" pitchFamily="18" charset="0"/>
                <a:cs typeface="Times New Roman" panose="02020603050405020304" pitchFamily="18" charset="0"/>
              </a:rPr>
              <a:t> </a:t>
            </a:r>
            <a:r>
              <a:rPr lang="fr-FR" altLang="fr-FR" sz="1800" dirty="0">
                <a:solidFill>
                  <a:srgbClr val="0F1115"/>
                </a:solidFill>
                <a:latin typeface="Times New Roman" panose="02020603050405020304" pitchFamily="18" charset="0"/>
                <a:cs typeface="Times New Roman" panose="02020603050405020304" pitchFamily="18" charset="0"/>
              </a:rPr>
              <a:t>The </a:t>
            </a:r>
            <a:r>
              <a:rPr lang="fr-FR" altLang="fr-FR" sz="1800" dirty="0" err="1">
                <a:solidFill>
                  <a:srgbClr val="0F1115"/>
                </a:solidFill>
                <a:latin typeface="Times New Roman" panose="02020603050405020304" pitchFamily="18" charset="0"/>
                <a:cs typeface="Times New Roman" panose="02020603050405020304" pitchFamily="18" charset="0"/>
              </a:rPr>
              <a:t>hydrogen</a:t>
            </a:r>
            <a:r>
              <a:rPr lang="fr-FR" altLang="fr-FR" sz="1800" dirty="0">
                <a:solidFill>
                  <a:srgbClr val="0F1115"/>
                </a:solidFill>
                <a:latin typeface="Times New Roman" panose="02020603050405020304" pitchFamily="18" charset="0"/>
                <a:cs typeface="Times New Roman" panose="02020603050405020304" pitchFamily="18" charset="0"/>
              </a:rPr>
              <a:t> </a:t>
            </a:r>
            <a:r>
              <a:rPr lang="fr-FR" altLang="fr-FR" sz="1800" dirty="0" err="1">
                <a:solidFill>
                  <a:srgbClr val="0F1115"/>
                </a:solidFill>
                <a:latin typeface="Times New Roman" panose="02020603050405020304" pitchFamily="18" charset="0"/>
                <a:cs typeface="Times New Roman" panose="02020603050405020304" pitchFamily="18" charset="0"/>
              </a:rPr>
              <a:t>atoms</a:t>
            </a:r>
            <a:r>
              <a:rPr lang="fr-FR" altLang="fr-FR" sz="1800" dirty="0">
                <a:solidFill>
                  <a:srgbClr val="0F1115"/>
                </a:solidFill>
                <a:latin typeface="Times New Roman" panose="02020603050405020304" pitchFamily="18" charset="0"/>
                <a:cs typeface="Times New Roman" panose="02020603050405020304" pitchFamily="18" charset="0"/>
              </a:rPr>
              <a:t> are on opposite </a:t>
            </a:r>
            <a:r>
              <a:rPr lang="fr-FR" altLang="fr-FR" sz="1800" dirty="0" err="1">
                <a:solidFill>
                  <a:srgbClr val="0F1115"/>
                </a:solidFill>
                <a:latin typeface="Times New Roman" panose="02020603050405020304" pitchFamily="18" charset="0"/>
                <a:cs typeface="Times New Roman" panose="02020603050405020304" pitchFamily="18" charset="0"/>
              </a:rPr>
              <a:t>sides</a:t>
            </a:r>
            <a:r>
              <a:rPr lang="fr-FR" altLang="fr-FR" sz="1800" dirty="0">
                <a:solidFill>
                  <a:srgbClr val="0F1115"/>
                </a:solidFill>
                <a:latin typeface="Times New Roman" panose="02020603050405020304" pitchFamily="18" charset="0"/>
                <a:cs typeface="Times New Roman" panose="02020603050405020304" pitchFamily="18" charset="0"/>
              </a:rPr>
              <a:t>, </a:t>
            </a:r>
            <a:r>
              <a:rPr lang="fr-FR" altLang="fr-FR" sz="1800" dirty="0" err="1">
                <a:solidFill>
                  <a:srgbClr val="0F1115"/>
                </a:solidFill>
                <a:latin typeface="Times New Roman" panose="02020603050405020304" pitchFamily="18" charset="0"/>
                <a:cs typeface="Times New Roman" panose="02020603050405020304" pitchFamily="18" charset="0"/>
              </a:rPr>
              <a:t>leading</a:t>
            </a:r>
            <a:r>
              <a:rPr lang="fr-FR" altLang="fr-FR" sz="1800" dirty="0">
                <a:solidFill>
                  <a:srgbClr val="0F1115"/>
                </a:solidFill>
                <a:latin typeface="Times New Roman" panose="02020603050405020304" pitchFamily="18" charset="0"/>
                <a:cs typeface="Times New Roman" panose="02020603050405020304" pitchFamily="18" charset="0"/>
              </a:rPr>
              <a:t> to a </a:t>
            </a:r>
            <a:r>
              <a:rPr lang="fr-FR" altLang="fr-FR" sz="1800" dirty="0" err="1">
                <a:solidFill>
                  <a:srgbClr val="0F1115"/>
                </a:solidFill>
                <a:latin typeface="Times New Roman" panose="02020603050405020304" pitchFamily="18" charset="0"/>
                <a:cs typeface="Times New Roman" panose="02020603050405020304" pitchFamily="18" charset="0"/>
              </a:rPr>
              <a:t>straighter</a:t>
            </a:r>
            <a:r>
              <a:rPr lang="fr-FR" altLang="fr-FR" sz="1800" dirty="0">
                <a:solidFill>
                  <a:srgbClr val="0F1115"/>
                </a:solidFill>
                <a:latin typeface="Times New Roman" panose="02020603050405020304" pitchFamily="18" charset="0"/>
                <a:cs typeface="Times New Roman" panose="02020603050405020304" pitchFamily="18" charset="0"/>
              </a:rPr>
              <a:t> </a:t>
            </a:r>
            <a:r>
              <a:rPr lang="fr-FR" altLang="fr-FR" sz="1800" dirty="0" err="1">
                <a:solidFill>
                  <a:srgbClr val="0F1115"/>
                </a:solidFill>
                <a:latin typeface="Times New Roman" panose="02020603050405020304" pitchFamily="18" charset="0"/>
                <a:cs typeface="Times New Roman" panose="02020603050405020304" pitchFamily="18" charset="0"/>
              </a:rPr>
              <a:t>chain</a:t>
            </a:r>
            <a:r>
              <a:rPr lang="fr-FR" altLang="fr-FR" sz="1800" dirty="0">
                <a:solidFill>
                  <a:srgbClr val="0F1115"/>
                </a:solidFill>
                <a:latin typeface="Times New Roman" panose="02020603050405020304" pitchFamily="18" charset="0"/>
                <a:cs typeface="Times New Roman" panose="02020603050405020304" pitchFamily="18" charset="0"/>
              </a:rPr>
              <a:t> </a:t>
            </a:r>
            <a:r>
              <a:rPr lang="fr-FR" altLang="fr-FR" sz="1800" dirty="0" err="1">
                <a:solidFill>
                  <a:srgbClr val="0F1115"/>
                </a:solidFill>
                <a:latin typeface="Times New Roman" panose="02020603050405020304" pitchFamily="18" charset="0"/>
                <a:cs typeface="Times New Roman" panose="02020603050405020304" pitchFamily="18" charset="0"/>
              </a:rPr>
              <a:t>that</a:t>
            </a:r>
            <a:r>
              <a:rPr lang="fr-FR" altLang="fr-FR" sz="1800" dirty="0">
                <a:solidFill>
                  <a:srgbClr val="0F1115"/>
                </a:solidFill>
                <a:latin typeface="Times New Roman" panose="02020603050405020304" pitchFamily="18" charset="0"/>
                <a:cs typeface="Times New Roman" panose="02020603050405020304" pitchFamily="18" charset="0"/>
              </a:rPr>
              <a:t> </a:t>
            </a:r>
            <a:r>
              <a:rPr lang="fr-FR" altLang="fr-FR" sz="1800" dirty="0" err="1">
                <a:solidFill>
                  <a:srgbClr val="0F1115"/>
                </a:solidFill>
                <a:latin typeface="Times New Roman" panose="02020603050405020304" pitchFamily="18" charset="0"/>
                <a:cs typeface="Times New Roman" panose="02020603050405020304" pitchFamily="18" charset="0"/>
              </a:rPr>
              <a:t>resembles</a:t>
            </a:r>
            <a:r>
              <a:rPr lang="fr-FR" altLang="fr-FR" sz="1800" dirty="0">
                <a:solidFill>
                  <a:srgbClr val="0F1115"/>
                </a:solidFill>
                <a:latin typeface="Times New Roman" panose="02020603050405020304" pitchFamily="18" charset="0"/>
                <a:cs typeface="Times New Roman" panose="02020603050405020304" pitchFamily="18" charset="0"/>
              </a:rPr>
              <a:t> a SFA. This </a:t>
            </a:r>
            <a:r>
              <a:rPr lang="fr-FR" altLang="fr-FR" sz="1800" dirty="0" err="1">
                <a:solidFill>
                  <a:srgbClr val="0F1115"/>
                </a:solidFill>
                <a:latin typeface="Times New Roman" panose="02020603050405020304" pitchFamily="18" charset="0"/>
                <a:cs typeface="Times New Roman" panose="02020603050405020304" pitchFamily="18" charset="0"/>
              </a:rPr>
              <a:t>results</a:t>
            </a:r>
            <a:r>
              <a:rPr lang="fr-FR" altLang="fr-FR" sz="1800" dirty="0">
                <a:solidFill>
                  <a:srgbClr val="0F1115"/>
                </a:solidFill>
                <a:latin typeface="Times New Roman" panose="02020603050405020304" pitchFamily="18" charset="0"/>
                <a:cs typeface="Times New Roman" panose="02020603050405020304" pitchFamily="18" charset="0"/>
              </a:rPr>
              <a:t> in a </a:t>
            </a:r>
            <a:r>
              <a:rPr lang="fr-FR" altLang="fr-FR" sz="1800" b="1" dirty="0" err="1">
                <a:solidFill>
                  <a:srgbClr val="0F1115"/>
                </a:solidFill>
                <a:latin typeface="Times New Roman" panose="02020603050405020304" pitchFamily="18" charset="0"/>
                <a:cs typeface="Times New Roman" panose="02020603050405020304" pitchFamily="18" charset="0"/>
              </a:rPr>
              <a:t>higher</a:t>
            </a:r>
            <a:r>
              <a:rPr lang="fr-FR" altLang="fr-FR" sz="1800" b="1" dirty="0">
                <a:solidFill>
                  <a:srgbClr val="0F1115"/>
                </a:solidFill>
                <a:latin typeface="Times New Roman" panose="02020603050405020304" pitchFamily="18" charset="0"/>
                <a:cs typeface="Times New Roman" panose="02020603050405020304" pitchFamily="18" charset="0"/>
              </a:rPr>
              <a:t> </a:t>
            </a:r>
            <a:r>
              <a:rPr lang="fr-FR" altLang="fr-FR" sz="1800" b="1" dirty="0" err="1">
                <a:solidFill>
                  <a:srgbClr val="0F1115"/>
                </a:solidFill>
                <a:latin typeface="Times New Roman" panose="02020603050405020304" pitchFamily="18" charset="0"/>
                <a:cs typeface="Times New Roman" panose="02020603050405020304" pitchFamily="18" charset="0"/>
              </a:rPr>
              <a:t>melting</a:t>
            </a:r>
            <a:r>
              <a:rPr lang="fr-FR" altLang="fr-FR" sz="1800" b="1" dirty="0">
                <a:solidFill>
                  <a:srgbClr val="0F1115"/>
                </a:solidFill>
                <a:latin typeface="Times New Roman" panose="02020603050405020304" pitchFamily="18" charset="0"/>
                <a:cs typeface="Times New Roman" panose="02020603050405020304" pitchFamily="18" charset="0"/>
              </a:rPr>
              <a:t> point</a:t>
            </a:r>
            <a:r>
              <a:rPr lang="fr-FR" altLang="fr-FR" sz="1800" dirty="0">
                <a:solidFill>
                  <a:srgbClr val="0F1115"/>
                </a:solidFill>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1734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0">
          <a:extLst>
            <a:ext uri="{FF2B5EF4-FFF2-40B4-BE49-F238E27FC236}">
              <a16:creationId xmlns:a16="http://schemas.microsoft.com/office/drawing/2014/main" id="{9FC725A4-6035-A0AB-5BB4-6D84AABC07E1}"/>
            </a:ext>
          </a:extLst>
        </p:cNvPr>
        <p:cNvGrpSpPr/>
        <p:nvPr/>
      </p:nvGrpSpPr>
      <p:grpSpPr>
        <a:xfrm>
          <a:off x="0" y="0"/>
          <a:ext cx="0" cy="0"/>
          <a:chOff x="0" y="0"/>
          <a:chExt cx="0" cy="0"/>
        </a:xfrm>
      </p:grpSpPr>
      <p:sp>
        <p:nvSpPr>
          <p:cNvPr id="862" name="Google Shape;862;p51">
            <a:extLst>
              <a:ext uri="{FF2B5EF4-FFF2-40B4-BE49-F238E27FC236}">
                <a16:creationId xmlns:a16="http://schemas.microsoft.com/office/drawing/2014/main" id="{C6A60828-A464-5605-9D01-C55B849210CC}"/>
              </a:ext>
            </a:extLst>
          </p:cNvPr>
          <p:cNvSpPr txBox="1">
            <a:spLocks noGrp="1"/>
          </p:cNvSpPr>
          <p:nvPr>
            <p:ph type="title"/>
          </p:nvPr>
        </p:nvSpPr>
        <p:spPr>
          <a:xfrm>
            <a:off x="1636372" y="27463"/>
            <a:ext cx="5450227" cy="576000"/>
          </a:xfrm>
          <a:prstGeom prst="rect">
            <a:avLst/>
          </a:prstGeom>
        </p:spPr>
        <p:txBody>
          <a:bodyPr spcFirstLastPara="1" wrap="square" lIns="91425" tIns="91425" rIns="91425" bIns="91425" anchor="t" anchorCtr="0">
            <a:noAutofit/>
          </a:bodyPr>
          <a:lstStyle/>
          <a:p>
            <a:r>
              <a:rPr lang="en-US" sz="2400" dirty="0">
                <a:solidFill>
                  <a:srgbClr val="FF0000"/>
                </a:solidFill>
                <a:latin typeface="Times New Roman" panose="02020603050405020304" pitchFamily="18" charset="0"/>
                <a:cs typeface="Times New Roman" panose="02020603050405020304" pitchFamily="18" charset="0"/>
              </a:rPr>
              <a:t>4. Main Functional Properties of Fats</a:t>
            </a:r>
            <a:endParaRPr dirty="0"/>
          </a:p>
        </p:txBody>
      </p:sp>
      <p:graphicFrame>
        <p:nvGraphicFramePr>
          <p:cNvPr id="2" name="Tableau 1">
            <a:extLst>
              <a:ext uri="{FF2B5EF4-FFF2-40B4-BE49-F238E27FC236}">
                <a16:creationId xmlns:a16="http://schemas.microsoft.com/office/drawing/2014/main" id="{E1209E84-2D9F-567B-3E60-A6059FAEFB19}"/>
              </a:ext>
            </a:extLst>
          </p:cNvPr>
          <p:cNvGraphicFramePr>
            <a:graphicFrameLocks noGrp="1"/>
          </p:cNvGraphicFramePr>
          <p:nvPr>
            <p:extLst>
              <p:ext uri="{D42A27DB-BD31-4B8C-83A1-F6EECF244321}">
                <p14:modId xmlns:p14="http://schemas.microsoft.com/office/powerpoint/2010/main" val="2048018163"/>
              </p:ext>
            </p:extLst>
          </p:nvPr>
        </p:nvGraphicFramePr>
        <p:xfrm>
          <a:off x="712788" y="1564857"/>
          <a:ext cx="7718424" cy="2197100"/>
        </p:xfrm>
        <a:graphic>
          <a:graphicData uri="http://schemas.openxmlformats.org/drawingml/2006/table">
            <a:tbl>
              <a:tblPr>
                <a:tableStyleId>{798F248E-0D1A-4BF3-BF6E-2B4858C34E45}</a:tableStyleId>
              </a:tblPr>
              <a:tblGrid>
                <a:gridCol w="1864563">
                  <a:extLst>
                    <a:ext uri="{9D8B030D-6E8A-4147-A177-3AD203B41FA5}">
                      <a16:colId xmlns:a16="http://schemas.microsoft.com/office/drawing/2014/main" val="3997570916"/>
                    </a:ext>
                  </a:extLst>
                </a:gridCol>
                <a:gridCol w="1951287">
                  <a:extLst>
                    <a:ext uri="{9D8B030D-6E8A-4147-A177-3AD203B41FA5}">
                      <a16:colId xmlns:a16="http://schemas.microsoft.com/office/drawing/2014/main" val="3069152059"/>
                    </a:ext>
                  </a:extLst>
                </a:gridCol>
                <a:gridCol w="1951287">
                  <a:extLst>
                    <a:ext uri="{9D8B030D-6E8A-4147-A177-3AD203B41FA5}">
                      <a16:colId xmlns:a16="http://schemas.microsoft.com/office/drawing/2014/main" val="1713573747"/>
                    </a:ext>
                  </a:extLst>
                </a:gridCol>
                <a:gridCol w="1951287">
                  <a:extLst>
                    <a:ext uri="{9D8B030D-6E8A-4147-A177-3AD203B41FA5}">
                      <a16:colId xmlns:a16="http://schemas.microsoft.com/office/drawing/2014/main" val="4160177282"/>
                    </a:ext>
                  </a:extLst>
                </a:gridCol>
              </a:tblGrid>
              <a:tr h="0">
                <a:tc>
                  <a:txBody>
                    <a:bodyPr/>
                    <a:lstStyle/>
                    <a:p>
                      <a:pPr algn="ctr">
                        <a:lnSpc>
                          <a:spcPts val="1875"/>
                        </a:lnSpc>
                        <a:buNone/>
                      </a:pPr>
                      <a:r>
                        <a:rPr lang="fr-FR" sz="1800" b="1" dirty="0" err="1">
                          <a:effectLst/>
                          <a:latin typeface="Times New Roman" panose="02020603050405020304" pitchFamily="18" charset="0"/>
                          <a:cs typeface="Times New Roman" panose="02020603050405020304" pitchFamily="18" charset="0"/>
                        </a:rPr>
                        <a:t>Fatty</a:t>
                      </a:r>
                      <a:r>
                        <a:rPr lang="fr-FR" sz="1800" b="1" dirty="0">
                          <a:effectLst/>
                          <a:latin typeface="Times New Roman" panose="02020603050405020304" pitchFamily="18" charset="0"/>
                          <a:cs typeface="Times New Roman" panose="02020603050405020304" pitchFamily="18" charset="0"/>
                        </a:rPr>
                        <a:t> Acid</a:t>
                      </a:r>
                    </a:p>
                  </a:txBody>
                  <a:tcPr marR="101600" marT="63500" marB="63500" anchor="ctr"/>
                </a:tc>
                <a:tc>
                  <a:txBody>
                    <a:bodyPr/>
                    <a:lstStyle/>
                    <a:p>
                      <a:pPr algn="ctr">
                        <a:lnSpc>
                          <a:spcPts val="1875"/>
                        </a:lnSpc>
                        <a:buNone/>
                      </a:pPr>
                      <a:r>
                        <a:rPr lang="fr-FR" sz="1800" b="1" dirty="0">
                          <a:effectLst/>
                          <a:latin typeface="Times New Roman" panose="02020603050405020304" pitchFamily="18" charset="0"/>
                          <a:cs typeface="Times New Roman" panose="02020603050405020304" pitchFamily="18" charset="0"/>
                        </a:rPr>
                        <a:t>Type</a:t>
                      </a:r>
                    </a:p>
                  </a:txBody>
                  <a:tcPr marL="101600" marR="101600" marT="63500" marB="63500" anchor="ctr"/>
                </a:tc>
                <a:tc>
                  <a:txBody>
                    <a:bodyPr/>
                    <a:lstStyle/>
                    <a:p>
                      <a:pPr algn="ctr">
                        <a:lnSpc>
                          <a:spcPts val="1875"/>
                        </a:lnSpc>
                        <a:buNone/>
                      </a:pPr>
                      <a:r>
                        <a:rPr lang="fr-FR" sz="1800" b="1">
                          <a:effectLst/>
                          <a:latin typeface="Times New Roman" panose="02020603050405020304" pitchFamily="18" charset="0"/>
                          <a:cs typeface="Times New Roman" panose="02020603050405020304" pitchFamily="18" charset="0"/>
                        </a:rPr>
                        <a:t>Melting Point</a:t>
                      </a:r>
                    </a:p>
                  </a:txBody>
                  <a:tcPr marL="101600" marR="101600" marT="63500" marB="63500" anchor="ctr"/>
                </a:tc>
                <a:tc>
                  <a:txBody>
                    <a:bodyPr/>
                    <a:lstStyle/>
                    <a:p>
                      <a:pPr algn="ctr">
                        <a:lnSpc>
                          <a:spcPts val="1875"/>
                        </a:lnSpc>
                        <a:buNone/>
                      </a:pPr>
                      <a:r>
                        <a:rPr lang="fr-FR" sz="1800" b="1" dirty="0">
                          <a:effectLst/>
                          <a:latin typeface="Times New Roman" panose="02020603050405020304" pitchFamily="18" charset="0"/>
                          <a:cs typeface="Times New Roman" panose="02020603050405020304" pitchFamily="18" charset="0"/>
                        </a:rPr>
                        <a:t>Physical State (20°C)</a:t>
                      </a:r>
                    </a:p>
                  </a:txBody>
                  <a:tcPr marL="101600" marR="101600" marT="63500" marB="63500" anchor="ctr"/>
                </a:tc>
                <a:extLst>
                  <a:ext uri="{0D108BD9-81ED-4DB2-BD59-A6C34878D82A}">
                    <a16:rowId xmlns:a16="http://schemas.microsoft.com/office/drawing/2014/main" val="3126813742"/>
                  </a:ext>
                </a:extLst>
              </a:tr>
              <a:tr h="0">
                <a:tc>
                  <a:txBody>
                    <a:bodyPr/>
                    <a:lstStyle/>
                    <a:p>
                      <a:pPr algn="ctr">
                        <a:lnSpc>
                          <a:spcPts val="1875"/>
                        </a:lnSpc>
                        <a:buNone/>
                      </a:pPr>
                      <a:r>
                        <a:rPr lang="fr-FR" sz="1800" b="1">
                          <a:effectLst/>
                          <a:latin typeface="Times New Roman" panose="02020603050405020304" pitchFamily="18" charset="0"/>
                          <a:cs typeface="Times New Roman" panose="02020603050405020304" pitchFamily="18" charset="0"/>
                        </a:rPr>
                        <a:t>Stearic Acid</a:t>
                      </a:r>
                      <a:endParaRPr lang="fr-FR" sz="1800" b="0">
                        <a:effectLst/>
                        <a:latin typeface="Times New Roman" panose="02020603050405020304" pitchFamily="18" charset="0"/>
                        <a:cs typeface="Times New Roman" panose="02020603050405020304" pitchFamily="18" charset="0"/>
                      </a:endParaRPr>
                    </a:p>
                  </a:txBody>
                  <a:tcPr marR="101600" marT="63500" marB="63500" anchor="ctr"/>
                </a:tc>
                <a:tc>
                  <a:txBody>
                    <a:bodyPr/>
                    <a:lstStyle/>
                    <a:p>
                      <a:pPr algn="ctr">
                        <a:lnSpc>
                          <a:spcPts val="1875"/>
                        </a:lnSpc>
                        <a:buNone/>
                      </a:pPr>
                      <a:r>
                        <a:rPr lang="fr-FR" sz="1800" b="0" dirty="0" err="1">
                          <a:effectLst/>
                          <a:latin typeface="Times New Roman" panose="02020603050405020304" pitchFamily="18" charset="0"/>
                          <a:cs typeface="Times New Roman" panose="02020603050405020304" pitchFamily="18" charset="0"/>
                        </a:rPr>
                        <a:t>Saturated</a:t>
                      </a:r>
                      <a:r>
                        <a:rPr lang="fr-FR" sz="1800" b="0" dirty="0">
                          <a:effectLst/>
                          <a:latin typeface="Times New Roman" panose="02020603050405020304" pitchFamily="18" charset="0"/>
                          <a:cs typeface="Times New Roman" panose="02020603050405020304" pitchFamily="18" charset="0"/>
                        </a:rPr>
                        <a:t> (C18:0)</a:t>
                      </a:r>
                    </a:p>
                  </a:txBody>
                  <a:tcPr marL="101600" marR="101600" marT="63500" marB="63500" anchor="ctr"/>
                </a:tc>
                <a:tc>
                  <a:txBody>
                    <a:bodyPr/>
                    <a:lstStyle/>
                    <a:p>
                      <a:pPr algn="ctr">
                        <a:lnSpc>
                          <a:spcPts val="1875"/>
                        </a:lnSpc>
                        <a:buNone/>
                      </a:pPr>
                      <a:r>
                        <a:rPr lang="fr-FR" sz="1800" b="0" dirty="0">
                          <a:effectLst/>
                          <a:latin typeface="Times New Roman" panose="02020603050405020304" pitchFamily="18" charset="0"/>
                          <a:cs typeface="Times New Roman" panose="02020603050405020304" pitchFamily="18" charset="0"/>
                        </a:rPr>
                        <a:t>70°C</a:t>
                      </a:r>
                    </a:p>
                  </a:txBody>
                  <a:tcPr marL="101600" marR="101600" marT="63500" marB="63500" anchor="ctr"/>
                </a:tc>
                <a:tc>
                  <a:txBody>
                    <a:bodyPr/>
                    <a:lstStyle/>
                    <a:p>
                      <a:pPr algn="ctr">
                        <a:lnSpc>
                          <a:spcPts val="1875"/>
                        </a:lnSpc>
                        <a:buNone/>
                      </a:pPr>
                      <a:r>
                        <a:rPr lang="fr-FR" sz="1800" b="0" dirty="0">
                          <a:effectLst/>
                          <a:latin typeface="Times New Roman" panose="02020603050405020304" pitchFamily="18" charset="0"/>
                          <a:cs typeface="Times New Roman" panose="02020603050405020304" pitchFamily="18" charset="0"/>
                        </a:rPr>
                        <a:t>Solid</a:t>
                      </a:r>
                    </a:p>
                  </a:txBody>
                  <a:tcPr marL="101600" marT="63500" marB="63500" anchor="ctr"/>
                </a:tc>
                <a:extLst>
                  <a:ext uri="{0D108BD9-81ED-4DB2-BD59-A6C34878D82A}">
                    <a16:rowId xmlns:a16="http://schemas.microsoft.com/office/drawing/2014/main" val="109182694"/>
                  </a:ext>
                </a:extLst>
              </a:tr>
              <a:tr h="0">
                <a:tc>
                  <a:txBody>
                    <a:bodyPr/>
                    <a:lstStyle/>
                    <a:p>
                      <a:pPr algn="ctr">
                        <a:lnSpc>
                          <a:spcPts val="1875"/>
                        </a:lnSpc>
                        <a:buNone/>
                      </a:pPr>
                      <a:r>
                        <a:rPr lang="fr-FR" sz="1800" b="1">
                          <a:effectLst/>
                          <a:latin typeface="Times New Roman" panose="02020603050405020304" pitchFamily="18" charset="0"/>
                          <a:cs typeface="Times New Roman" panose="02020603050405020304" pitchFamily="18" charset="0"/>
                        </a:rPr>
                        <a:t>Elaidic Acid</a:t>
                      </a:r>
                      <a:endParaRPr lang="fr-FR" sz="1800" b="0">
                        <a:effectLst/>
                        <a:latin typeface="Times New Roman" panose="02020603050405020304" pitchFamily="18" charset="0"/>
                        <a:cs typeface="Times New Roman" panose="02020603050405020304" pitchFamily="18" charset="0"/>
                      </a:endParaRPr>
                    </a:p>
                  </a:txBody>
                  <a:tcPr marR="101600" marT="63500" marB="63500" anchor="ctr"/>
                </a:tc>
                <a:tc>
                  <a:txBody>
                    <a:bodyPr/>
                    <a:lstStyle/>
                    <a:p>
                      <a:pPr algn="ctr">
                        <a:lnSpc>
                          <a:spcPts val="1875"/>
                        </a:lnSpc>
                        <a:buNone/>
                      </a:pPr>
                      <a:r>
                        <a:rPr lang="fr-FR" sz="1800" b="0">
                          <a:effectLst/>
                          <a:latin typeface="Times New Roman" panose="02020603050405020304" pitchFamily="18" charset="0"/>
                          <a:cs typeface="Times New Roman" panose="02020603050405020304" pitchFamily="18" charset="0"/>
                        </a:rPr>
                        <a:t>Trans MUFA (C18:1 trans)</a:t>
                      </a:r>
                    </a:p>
                  </a:txBody>
                  <a:tcPr marL="101600" marR="101600" marT="63500" marB="63500" anchor="ctr"/>
                </a:tc>
                <a:tc>
                  <a:txBody>
                    <a:bodyPr/>
                    <a:lstStyle/>
                    <a:p>
                      <a:pPr algn="ctr">
                        <a:lnSpc>
                          <a:spcPts val="1875"/>
                        </a:lnSpc>
                        <a:buNone/>
                      </a:pPr>
                      <a:r>
                        <a:rPr lang="fr-FR" sz="1800" b="0">
                          <a:effectLst/>
                          <a:latin typeface="Times New Roman" panose="02020603050405020304" pitchFamily="18" charset="0"/>
                          <a:cs typeface="Times New Roman" panose="02020603050405020304" pitchFamily="18" charset="0"/>
                        </a:rPr>
                        <a:t>45°C</a:t>
                      </a:r>
                    </a:p>
                  </a:txBody>
                  <a:tcPr marL="101600" marR="101600" marT="63500" marB="63500" anchor="ctr"/>
                </a:tc>
                <a:tc>
                  <a:txBody>
                    <a:bodyPr/>
                    <a:lstStyle/>
                    <a:p>
                      <a:pPr algn="ctr">
                        <a:lnSpc>
                          <a:spcPts val="1875"/>
                        </a:lnSpc>
                        <a:buNone/>
                      </a:pPr>
                      <a:r>
                        <a:rPr lang="fr-FR" sz="1800" b="0">
                          <a:effectLst/>
                          <a:latin typeface="Times New Roman" panose="02020603050405020304" pitchFamily="18" charset="0"/>
                          <a:cs typeface="Times New Roman" panose="02020603050405020304" pitchFamily="18" charset="0"/>
                        </a:rPr>
                        <a:t>Solid</a:t>
                      </a:r>
                    </a:p>
                  </a:txBody>
                  <a:tcPr marL="101600" marT="63500" marB="63500" anchor="ctr"/>
                </a:tc>
                <a:extLst>
                  <a:ext uri="{0D108BD9-81ED-4DB2-BD59-A6C34878D82A}">
                    <a16:rowId xmlns:a16="http://schemas.microsoft.com/office/drawing/2014/main" val="506551322"/>
                  </a:ext>
                </a:extLst>
              </a:tr>
              <a:tr h="0">
                <a:tc>
                  <a:txBody>
                    <a:bodyPr/>
                    <a:lstStyle/>
                    <a:p>
                      <a:pPr algn="ctr">
                        <a:lnSpc>
                          <a:spcPts val="1875"/>
                        </a:lnSpc>
                        <a:buNone/>
                      </a:pPr>
                      <a:r>
                        <a:rPr lang="fr-FR" sz="1800" b="1">
                          <a:effectLst/>
                          <a:latin typeface="Times New Roman" panose="02020603050405020304" pitchFamily="18" charset="0"/>
                          <a:cs typeface="Times New Roman" panose="02020603050405020304" pitchFamily="18" charset="0"/>
                        </a:rPr>
                        <a:t>Oleic Acid</a:t>
                      </a:r>
                      <a:endParaRPr lang="fr-FR" sz="1800" b="0">
                        <a:effectLst/>
                        <a:latin typeface="Times New Roman" panose="02020603050405020304" pitchFamily="18" charset="0"/>
                        <a:cs typeface="Times New Roman" panose="02020603050405020304" pitchFamily="18" charset="0"/>
                      </a:endParaRPr>
                    </a:p>
                  </a:txBody>
                  <a:tcPr marR="101600" marT="63500" marB="63500" anchor="ctr"/>
                </a:tc>
                <a:tc>
                  <a:txBody>
                    <a:bodyPr/>
                    <a:lstStyle/>
                    <a:p>
                      <a:pPr algn="ctr">
                        <a:lnSpc>
                          <a:spcPts val="1875"/>
                        </a:lnSpc>
                        <a:buNone/>
                      </a:pPr>
                      <a:r>
                        <a:rPr lang="fr-FR" sz="1800" b="0">
                          <a:effectLst/>
                          <a:latin typeface="Times New Roman" panose="02020603050405020304" pitchFamily="18" charset="0"/>
                          <a:cs typeface="Times New Roman" panose="02020603050405020304" pitchFamily="18" charset="0"/>
                        </a:rPr>
                        <a:t>Cis MUFA (C18:1 cis)</a:t>
                      </a:r>
                    </a:p>
                  </a:txBody>
                  <a:tcPr marL="101600" marR="101600" marT="63500" marB="63500" anchor="ctr"/>
                </a:tc>
                <a:tc>
                  <a:txBody>
                    <a:bodyPr/>
                    <a:lstStyle/>
                    <a:p>
                      <a:pPr algn="ctr">
                        <a:lnSpc>
                          <a:spcPts val="1875"/>
                        </a:lnSpc>
                        <a:buNone/>
                      </a:pPr>
                      <a:r>
                        <a:rPr lang="fr-FR" sz="1800" b="0" dirty="0">
                          <a:effectLst/>
                          <a:latin typeface="Times New Roman" panose="02020603050405020304" pitchFamily="18" charset="0"/>
                          <a:cs typeface="Times New Roman" panose="02020603050405020304" pitchFamily="18" charset="0"/>
                        </a:rPr>
                        <a:t>13°C</a:t>
                      </a:r>
                    </a:p>
                  </a:txBody>
                  <a:tcPr marL="101600" marR="101600" marT="63500" marB="63500" anchor="ctr"/>
                </a:tc>
                <a:tc>
                  <a:txBody>
                    <a:bodyPr/>
                    <a:lstStyle/>
                    <a:p>
                      <a:pPr algn="ctr">
                        <a:lnSpc>
                          <a:spcPts val="1875"/>
                        </a:lnSpc>
                        <a:buNone/>
                      </a:pPr>
                      <a:r>
                        <a:rPr lang="fr-FR" sz="1800" b="0" dirty="0" err="1">
                          <a:effectLst/>
                          <a:latin typeface="Times New Roman" panose="02020603050405020304" pitchFamily="18" charset="0"/>
                          <a:cs typeface="Times New Roman" panose="02020603050405020304" pitchFamily="18" charset="0"/>
                        </a:rPr>
                        <a:t>Liquid</a:t>
                      </a:r>
                      <a:endParaRPr lang="fr-FR" sz="1800" b="0" dirty="0">
                        <a:effectLst/>
                        <a:latin typeface="Times New Roman" panose="02020603050405020304" pitchFamily="18" charset="0"/>
                        <a:cs typeface="Times New Roman" panose="02020603050405020304" pitchFamily="18" charset="0"/>
                      </a:endParaRPr>
                    </a:p>
                  </a:txBody>
                  <a:tcPr marL="101600" marT="63500" marB="63500" anchor="ctr"/>
                </a:tc>
                <a:extLst>
                  <a:ext uri="{0D108BD9-81ED-4DB2-BD59-A6C34878D82A}">
                    <a16:rowId xmlns:a16="http://schemas.microsoft.com/office/drawing/2014/main" val="1191654208"/>
                  </a:ext>
                </a:extLst>
              </a:tr>
            </a:tbl>
          </a:graphicData>
        </a:graphic>
      </p:graphicFrame>
      <p:sp>
        <p:nvSpPr>
          <p:cNvPr id="6" name="ZoneTexte 5">
            <a:extLst>
              <a:ext uri="{FF2B5EF4-FFF2-40B4-BE49-F238E27FC236}">
                <a16:creationId xmlns:a16="http://schemas.microsoft.com/office/drawing/2014/main" id="{EEDCD919-6C35-4D1B-5921-5B376948652B}"/>
              </a:ext>
            </a:extLst>
          </p:cNvPr>
          <p:cNvSpPr txBox="1"/>
          <p:nvPr/>
        </p:nvSpPr>
        <p:spPr>
          <a:xfrm>
            <a:off x="2763611" y="930271"/>
            <a:ext cx="4678134" cy="400110"/>
          </a:xfrm>
          <a:prstGeom prst="rect">
            <a:avLst/>
          </a:prstGeom>
          <a:noFill/>
        </p:spPr>
        <p:txBody>
          <a:bodyPr wrap="square">
            <a:spAutoFit/>
          </a:bodyPr>
          <a:lstStyle/>
          <a:p>
            <a:pPr lvl="0">
              <a:buClrTx/>
            </a:pPr>
            <a:r>
              <a:rPr lang="fr-FR" altLang="fr-FR" sz="2000" b="1" dirty="0" err="1">
                <a:solidFill>
                  <a:srgbClr val="0F1115"/>
                </a:solidFill>
                <a:latin typeface="Times New Roman" panose="02020603050405020304" pitchFamily="18" charset="0"/>
                <a:cs typeface="Times New Roman" panose="02020603050405020304" pitchFamily="18" charset="0"/>
              </a:rPr>
              <a:t>Practical</a:t>
            </a:r>
            <a:r>
              <a:rPr lang="fr-FR" altLang="fr-FR" sz="2000" b="1" dirty="0">
                <a:solidFill>
                  <a:srgbClr val="0F1115"/>
                </a:solidFill>
                <a:latin typeface="Times New Roman" panose="02020603050405020304" pitchFamily="18" charset="0"/>
                <a:cs typeface="Times New Roman" panose="02020603050405020304" pitchFamily="18" charset="0"/>
              </a:rPr>
              <a:t> Example: The C18 Family</a:t>
            </a:r>
            <a:endParaRPr lang="fr-FR" altLang="fr-FR" sz="2000" dirty="0">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CAC273C8-A1BC-BF9B-6DFE-8A6BA38B60D7}"/>
              </a:ext>
            </a:extLst>
          </p:cNvPr>
          <p:cNvSpPr>
            <a:spLocks noChangeArrowheads="1"/>
          </p:cNvSpPr>
          <p:nvPr/>
        </p:nvSpPr>
        <p:spPr bwMode="auto">
          <a:xfrm>
            <a:off x="620485" y="4143803"/>
            <a:ext cx="8074479"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Conclusion:</a:t>
            </a:r>
            <a:r>
              <a:rPr kumimoji="0" lang="fr-FR" altLang="fr-FR" sz="20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For a </a:t>
            </a:r>
            <a:r>
              <a:rPr kumimoji="0" lang="fr-FR" altLang="fr-FR" sz="20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given</a:t>
            </a:r>
            <a:r>
              <a:rPr kumimoji="0" lang="fr-FR" altLang="fr-FR" sz="20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20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chain</a:t>
            </a:r>
            <a:r>
              <a:rPr kumimoji="0" lang="fr-FR" altLang="fr-FR" sz="20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20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length</a:t>
            </a:r>
            <a:r>
              <a:rPr kumimoji="0" lang="fr-FR" altLang="fr-FR" sz="20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2000" b="1"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MP(SFA) &gt; MP(</a:t>
            </a:r>
            <a:r>
              <a:rPr kumimoji="0" lang="fr-FR" altLang="fr-FR" sz="2000" b="1" i="1"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Trans</a:t>
            </a:r>
            <a:r>
              <a:rPr kumimoji="0" lang="fr-FR" altLang="fr-FR" sz="2000" b="1"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&gt; MP(</a:t>
            </a:r>
            <a:r>
              <a:rPr kumimoji="0" lang="fr-FR" altLang="fr-FR" sz="2000" b="1" i="1"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Cis</a:t>
            </a:r>
            <a:r>
              <a:rPr kumimoji="0" lang="fr-FR" altLang="fr-FR" sz="2000" b="1"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a:t>
            </a:r>
            <a:r>
              <a:rPr kumimoji="0" lang="fr-FR" altLang="fr-FR" sz="20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6669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60">
          <a:extLst>
            <a:ext uri="{FF2B5EF4-FFF2-40B4-BE49-F238E27FC236}">
              <a16:creationId xmlns:a16="http://schemas.microsoft.com/office/drawing/2014/main" id="{A9190ABB-E9B5-DE43-19CD-2D577C938D9E}"/>
            </a:ext>
          </a:extLst>
        </p:cNvPr>
        <p:cNvGrpSpPr/>
        <p:nvPr/>
      </p:nvGrpSpPr>
      <p:grpSpPr>
        <a:xfrm>
          <a:off x="0" y="0"/>
          <a:ext cx="0" cy="0"/>
          <a:chOff x="0" y="0"/>
          <a:chExt cx="0" cy="0"/>
        </a:xfrm>
      </p:grpSpPr>
      <p:sp>
        <p:nvSpPr>
          <p:cNvPr id="862" name="Google Shape;862;p51">
            <a:extLst>
              <a:ext uri="{FF2B5EF4-FFF2-40B4-BE49-F238E27FC236}">
                <a16:creationId xmlns:a16="http://schemas.microsoft.com/office/drawing/2014/main" id="{CF03B353-B606-1E13-2D67-DA43539B3D16}"/>
              </a:ext>
            </a:extLst>
          </p:cNvPr>
          <p:cNvSpPr txBox="1">
            <a:spLocks noGrp="1"/>
          </p:cNvSpPr>
          <p:nvPr>
            <p:ph type="title"/>
          </p:nvPr>
        </p:nvSpPr>
        <p:spPr>
          <a:xfrm>
            <a:off x="1636372" y="27463"/>
            <a:ext cx="5450227" cy="576000"/>
          </a:xfrm>
          <a:prstGeom prst="rect">
            <a:avLst/>
          </a:prstGeom>
        </p:spPr>
        <p:txBody>
          <a:bodyPr spcFirstLastPara="1" wrap="square" lIns="91425" tIns="91425" rIns="91425" bIns="91425" anchor="t" anchorCtr="0">
            <a:noAutofit/>
          </a:bodyPr>
          <a:lstStyle/>
          <a:p>
            <a:r>
              <a:rPr lang="en-US" sz="2400" dirty="0">
                <a:solidFill>
                  <a:srgbClr val="FF0000"/>
                </a:solidFill>
                <a:latin typeface="Times New Roman" panose="02020603050405020304" pitchFamily="18" charset="0"/>
                <a:cs typeface="Times New Roman" panose="02020603050405020304" pitchFamily="18" charset="0"/>
              </a:rPr>
              <a:t>4. Main Functional Properties of Fats</a:t>
            </a:r>
            <a:endParaRPr dirty="0"/>
          </a:p>
        </p:txBody>
      </p:sp>
      <p:sp>
        <p:nvSpPr>
          <p:cNvPr id="7" name="ZoneTexte 6">
            <a:extLst>
              <a:ext uri="{FF2B5EF4-FFF2-40B4-BE49-F238E27FC236}">
                <a16:creationId xmlns:a16="http://schemas.microsoft.com/office/drawing/2014/main" id="{277FD09E-9FDC-7B06-A9EA-556868D639A4}"/>
              </a:ext>
            </a:extLst>
          </p:cNvPr>
          <p:cNvSpPr txBox="1"/>
          <p:nvPr/>
        </p:nvSpPr>
        <p:spPr>
          <a:xfrm>
            <a:off x="473529" y="409339"/>
            <a:ext cx="8507186" cy="4018408"/>
          </a:xfrm>
          <a:prstGeom prst="rect">
            <a:avLst/>
          </a:prstGeom>
          <a:noFill/>
        </p:spPr>
        <p:txBody>
          <a:bodyPr wrap="square">
            <a:spAutoFit/>
          </a:bodyPr>
          <a:lstStyle/>
          <a:p>
            <a:endParaRPr lang="en-US" sz="1800" b="1" dirty="0">
              <a:latin typeface="Times New Roman" panose="02020603050405020304" pitchFamily="18" charset="0"/>
              <a:cs typeface="Times New Roman" panose="02020603050405020304" pitchFamily="18" charset="0"/>
            </a:endParaRPr>
          </a:p>
          <a:p>
            <a:pPr>
              <a:lnSpc>
                <a:spcPct val="150000"/>
              </a:lnSpc>
            </a:pPr>
            <a:r>
              <a:rPr lang="en-US" sz="1800" b="1" dirty="0">
                <a:highlight>
                  <a:srgbClr val="FF00FF"/>
                </a:highlight>
                <a:latin typeface="Times New Roman" panose="02020603050405020304" pitchFamily="18" charset="0"/>
                <a:cs typeface="Times New Roman" panose="02020603050405020304" pitchFamily="18" charset="0"/>
              </a:rPr>
              <a:t>4. 2. Crystallization and Polymorphism</a:t>
            </a:r>
          </a:p>
          <a:p>
            <a:pPr>
              <a:lnSpc>
                <a:spcPct val="150000"/>
              </a:lnSpc>
            </a:pPr>
            <a:r>
              <a:rPr lang="en-US" sz="1800" b="1" dirty="0">
                <a:latin typeface="Times New Roman" panose="02020603050405020304" pitchFamily="18" charset="0"/>
                <a:cs typeface="Times New Roman" panose="02020603050405020304" pitchFamily="18" charset="0"/>
              </a:rPr>
              <a:t>- Concept: </a:t>
            </a:r>
            <a:r>
              <a:rPr lang="en-US" sz="1800" dirty="0">
                <a:latin typeface="Times New Roman" panose="02020603050405020304" pitchFamily="18" charset="0"/>
                <a:cs typeface="Times New Roman" panose="02020603050405020304" pitchFamily="18" charset="0"/>
              </a:rPr>
              <a:t>When fats solidify, they can form different types of crystals. This is called polymorphism.</a:t>
            </a:r>
          </a:p>
          <a:p>
            <a:pPr marL="285750" indent="-285750">
              <a:lnSpc>
                <a:spcPct val="150000"/>
              </a:lnSpc>
              <a:buFontTx/>
              <a:buChar char="-"/>
            </a:pPr>
            <a:r>
              <a:rPr lang="en-US" sz="1800" b="1" dirty="0">
                <a:latin typeface="Times New Roman" panose="02020603050405020304" pitchFamily="18" charset="0"/>
                <a:cs typeface="Times New Roman" panose="02020603050405020304" pitchFamily="18" charset="0"/>
              </a:rPr>
              <a:t>Why it matters: </a:t>
            </a:r>
            <a:r>
              <a:rPr lang="en-US" sz="1800" dirty="0">
                <a:latin typeface="Times New Roman" panose="02020603050405020304" pitchFamily="18" charset="0"/>
                <a:cs typeface="Times New Roman" panose="02020603050405020304" pitchFamily="18" charset="0"/>
              </a:rPr>
              <a:t>The crystal type defines the texture of the fat.</a:t>
            </a:r>
          </a:p>
          <a:p>
            <a:pPr marL="285750" indent="-285750">
              <a:lnSpc>
                <a:spcPct val="150000"/>
              </a:lnSpc>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Beta-Prime (β') Crystals</a:t>
            </a:r>
            <a:r>
              <a:rPr lang="en-US" sz="1800" dirty="0">
                <a:latin typeface="Times New Roman" panose="02020603050405020304" pitchFamily="18" charset="0"/>
                <a:cs typeface="Times New Roman" panose="02020603050405020304" pitchFamily="18" charset="0"/>
              </a:rPr>
              <a:t>: Small, needle-like. Give a smooth and creamy texture (ideal for margarine, shortening).</a:t>
            </a:r>
          </a:p>
          <a:p>
            <a:pPr marL="285750" indent="-285750">
              <a:lnSpc>
                <a:spcPct val="150000"/>
              </a:lnSpc>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Beta (β) Crystals: </a:t>
            </a:r>
            <a:r>
              <a:rPr lang="en-US" sz="1800" dirty="0">
                <a:latin typeface="Times New Roman" panose="02020603050405020304" pitchFamily="18" charset="0"/>
                <a:cs typeface="Times New Roman" panose="02020603050405020304" pitchFamily="18" charset="0"/>
              </a:rPr>
              <a:t>Large, coarse. Give a gritty or sandy texture (a defect in products like chocolate).</a:t>
            </a:r>
          </a:p>
          <a:p>
            <a:pPr>
              <a:lnSpc>
                <a:spcPct val="150000"/>
              </a:lnSpc>
            </a:pPr>
            <a:endParaRPr lang="en-US"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5865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60">
          <a:extLst>
            <a:ext uri="{FF2B5EF4-FFF2-40B4-BE49-F238E27FC236}">
              <a16:creationId xmlns:a16="http://schemas.microsoft.com/office/drawing/2014/main" id="{A6ACA11E-ABDA-40B9-11CD-8F7A3DD60B77}"/>
            </a:ext>
          </a:extLst>
        </p:cNvPr>
        <p:cNvGrpSpPr/>
        <p:nvPr/>
      </p:nvGrpSpPr>
      <p:grpSpPr>
        <a:xfrm>
          <a:off x="0" y="0"/>
          <a:ext cx="0" cy="0"/>
          <a:chOff x="0" y="0"/>
          <a:chExt cx="0" cy="0"/>
        </a:xfrm>
      </p:grpSpPr>
      <p:sp>
        <p:nvSpPr>
          <p:cNvPr id="862" name="Google Shape;862;p51">
            <a:extLst>
              <a:ext uri="{FF2B5EF4-FFF2-40B4-BE49-F238E27FC236}">
                <a16:creationId xmlns:a16="http://schemas.microsoft.com/office/drawing/2014/main" id="{B0289DA4-A943-6A8A-93AC-2B4569C7C8FD}"/>
              </a:ext>
            </a:extLst>
          </p:cNvPr>
          <p:cNvSpPr txBox="1">
            <a:spLocks noGrp="1"/>
          </p:cNvSpPr>
          <p:nvPr>
            <p:ph type="title"/>
          </p:nvPr>
        </p:nvSpPr>
        <p:spPr>
          <a:xfrm>
            <a:off x="1636372" y="27463"/>
            <a:ext cx="5450227" cy="576000"/>
          </a:xfrm>
          <a:prstGeom prst="rect">
            <a:avLst/>
          </a:prstGeom>
        </p:spPr>
        <p:txBody>
          <a:bodyPr spcFirstLastPara="1" wrap="square" lIns="91425" tIns="91425" rIns="91425" bIns="91425" anchor="t" anchorCtr="0">
            <a:noAutofit/>
          </a:bodyPr>
          <a:lstStyle/>
          <a:p>
            <a:r>
              <a:rPr lang="en-US" sz="2400" dirty="0">
                <a:solidFill>
                  <a:srgbClr val="FF0000"/>
                </a:solidFill>
                <a:latin typeface="Times New Roman" panose="02020603050405020304" pitchFamily="18" charset="0"/>
                <a:cs typeface="Times New Roman" panose="02020603050405020304" pitchFamily="18" charset="0"/>
              </a:rPr>
              <a:t>4. Main Functional Properties of Fats</a:t>
            </a:r>
            <a:endParaRPr dirty="0"/>
          </a:p>
        </p:txBody>
      </p:sp>
      <p:sp>
        <p:nvSpPr>
          <p:cNvPr id="7" name="ZoneTexte 6">
            <a:extLst>
              <a:ext uri="{FF2B5EF4-FFF2-40B4-BE49-F238E27FC236}">
                <a16:creationId xmlns:a16="http://schemas.microsoft.com/office/drawing/2014/main" id="{CAE8F7ED-5C41-56E9-1E2D-3AC12FFA7403}"/>
              </a:ext>
            </a:extLst>
          </p:cNvPr>
          <p:cNvSpPr txBox="1"/>
          <p:nvPr/>
        </p:nvSpPr>
        <p:spPr>
          <a:xfrm>
            <a:off x="481692" y="825717"/>
            <a:ext cx="8507186" cy="2951064"/>
          </a:xfrm>
          <a:prstGeom prst="rect">
            <a:avLst/>
          </a:prstGeom>
          <a:noFill/>
        </p:spPr>
        <p:txBody>
          <a:bodyPr wrap="square">
            <a:spAutoFit/>
          </a:bodyPr>
          <a:lstStyle/>
          <a:p>
            <a:pPr>
              <a:lnSpc>
                <a:spcPct val="150000"/>
              </a:lnSpc>
            </a:pPr>
            <a:r>
              <a:rPr lang="en-US" sz="1800" b="1" dirty="0">
                <a:highlight>
                  <a:srgbClr val="00FFFF"/>
                </a:highlight>
                <a:latin typeface="Times New Roman" panose="02020603050405020304" pitchFamily="18" charset="0"/>
                <a:cs typeface="Times New Roman" panose="02020603050405020304" pitchFamily="18" charset="0"/>
              </a:rPr>
              <a:t>4. 3. Plasticity</a:t>
            </a:r>
          </a:p>
          <a:p>
            <a:pPr>
              <a:lnSpc>
                <a:spcPct val="150000"/>
              </a:lnSpc>
            </a:pPr>
            <a:r>
              <a:rPr lang="en-US" sz="1800" b="1" dirty="0">
                <a:latin typeface="Times New Roman" panose="02020603050405020304" pitchFamily="18" charset="0"/>
                <a:cs typeface="Times New Roman" panose="02020603050405020304" pitchFamily="18" charset="0"/>
              </a:rPr>
              <a:t> Concept: </a:t>
            </a:r>
            <a:r>
              <a:rPr lang="en-US" sz="1800" dirty="0">
                <a:latin typeface="Times New Roman" panose="02020603050405020304" pitchFamily="18" charset="0"/>
                <a:cs typeface="Times New Roman" panose="02020603050405020304" pitchFamily="18" charset="0"/>
              </a:rPr>
              <a:t>The ability of a fat to hold its shape but be easily spread or worked under pressure.</a:t>
            </a:r>
            <a:endParaRPr lang="en-US" sz="1800" b="1" dirty="0">
              <a:latin typeface="Times New Roman" panose="02020603050405020304" pitchFamily="18" charset="0"/>
              <a:cs typeface="Times New Roman" panose="02020603050405020304" pitchFamily="18" charset="0"/>
            </a:endParaRPr>
          </a:p>
          <a:p>
            <a:pPr>
              <a:lnSpc>
                <a:spcPct val="150000"/>
              </a:lnSpc>
            </a:pPr>
            <a:r>
              <a:rPr lang="en-US" sz="1800" b="1" dirty="0">
                <a:latin typeface="Times New Roman" panose="02020603050405020304" pitchFamily="18" charset="0"/>
                <a:cs typeface="Times New Roman" panose="02020603050405020304" pitchFamily="18" charset="0"/>
              </a:rPr>
              <a:t>- Why it matters: </a:t>
            </a:r>
            <a:r>
              <a:rPr lang="en-US" sz="1800" dirty="0">
                <a:latin typeface="Times New Roman" panose="02020603050405020304" pitchFamily="18" charset="0"/>
                <a:cs typeface="Times New Roman" panose="02020603050405020304" pitchFamily="18" charset="0"/>
              </a:rPr>
              <a:t>Essential for the </a:t>
            </a:r>
            <a:r>
              <a:rPr lang="en-US" sz="1800" dirty="0" err="1">
                <a:latin typeface="Times New Roman" panose="02020603050405020304" pitchFamily="18" charset="0"/>
                <a:cs typeface="Times New Roman" panose="02020603050405020304" pitchFamily="18" charset="0"/>
              </a:rPr>
              <a:t>spreadability</a:t>
            </a:r>
            <a:r>
              <a:rPr lang="en-US" sz="1800" dirty="0">
                <a:latin typeface="Times New Roman" panose="02020603050405020304" pitchFamily="18" charset="0"/>
                <a:cs typeface="Times New Roman" panose="02020603050405020304" pitchFamily="18" charset="0"/>
              </a:rPr>
              <a:t> of butter and margarine, and for creating flaky layers in pastry.</a:t>
            </a:r>
            <a:endParaRPr lang="en-US" sz="1800" b="1" dirty="0">
              <a:latin typeface="Times New Roman" panose="02020603050405020304" pitchFamily="18" charset="0"/>
              <a:cs typeface="Times New Roman" panose="02020603050405020304" pitchFamily="18" charset="0"/>
            </a:endParaRPr>
          </a:p>
          <a:p>
            <a:pPr>
              <a:lnSpc>
                <a:spcPct val="150000"/>
              </a:lnSpc>
            </a:pPr>
            <a:r>
              <a:rPr lang="en-US" sz="1800" b="1" dirty="0">
                <a:latin typeface="Times New Roman" panose="02020603050405020304" pitchFamily="18" charset="0"/>
                <a:cs typeface="Times New Roman" panose="02020603050405020304" pitchFamily="18" charset="0"/>
              </a:rPr>
              <a:t>- Main Factor: </a:t>
            </a:r>
            <a:r>
              <a:rPr lang="en-US" sz="1800" dirty="0">
                <a:latin typeface="Times New Roman" panose="02020603050405020304" pitchFamily="18" charset="0"/>
                <a:cs typeface="Times New Roman" panose="02020603050405020304" pitchFamily="18" charset="0"/>
              </a:rPr>
              <a:t>A mixture of solid fat crystals and liquid oil. The crystals form a network that traps the liquid oil, giving it a plastic, spreadable consistency.</a:t>
            </a: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4295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60">
          <a:extLst>
            <a:ext uri="{FF2B5EF4-FFF2-40B4-BE49-F238E27FC236}">
              <a16:creationId xmlns:a16="http://schemas.microsoft.com/office/drawing/2014/main" id="{9512F87E-2FDA-9127-CD70-C4A4F7484086}"/>
            </a:ext>
          </a:extLst>
        </p:cNvPr>
        <p:cNvGrpSpPr/>
        <p:nvPr/>
      </p:nvGrpSpPr>
      <p:grpSpPr>
        <a:xfrm>
          <a:off x="0" y="0"/>
          <a:ext cx="0" cy="0"/>
          <a:chOff x="0" y="0"/>
          <a:chExt cx="0" cy="0"/>
        </a:xfrm>
      </p:grpSpPr>
      <p:sp>
        <p:nvSpPr>
          <p:cNvPr id="862" name="Google Shape;862;p51">
            <a:extLst>
              <a:ext uri="{FF2B5EF4-FFF2-40B4-BE49-F238E27FC236}">
                <a16:creationId xmlns:a16="http://schemas.microsoft.com/office/drawing/2014/main" id="{01AC7567-D60D-4640-294E-47F67C53F319}"/>
              </a:ext>
            </a:extLst>
          </p:cNvPr>
          <p:cNvSpPr txBox="1">
            <a:spLocks noGrp="1"/>
          </p:cNvSpPr>
          <p:nvPr>
            <p:ph type="title"/>
          </p:nvPr>
        </p:nvSpPr>
        <p:spPr>
          <a:xfrm>
            <a:off x="1636372" y="27463"/>
            <a:ext cx="5450227" cy="576000"/>
          </a:xfrm>
          <a:prstGeom prst="rect">
            <a:avLst/>
          </a:prstGeom>
        </p:spPr>
        <p:txBody>
          <a:bodyPr spcFirstLastPara="1" wrap="square" lIns="91425" tIns="91425" rIns="91425" bIns="91425" anchor="t" anchorCtr="0">
            <a:noAutofit/>
          </a:bodyPr>
          <a:lstStyle/>
          <a:p>
            <a:r>
              <a:rPr lang="en-US" sz="2400" dirty="0">
                <a:solidFill>
                  <a:srgbClr val="FF0000"/>
                </a:solidFill>
                <a:latin typeface="Times New Roman" panose="02020603050405020304" pitchFamily="18" charset="0"/>
                <a:cs typeface="Times New Roman" panose="02020603050405020304" pitchFamily="18" charset="0"/>
              </a:rPr>
              <a:t>4. Main Functional Properties of Fats</a:t>
            </a:r>
            <a:endParaRPr dirty="0"/>
          </a:p>
        </p:txBody>
      </p:sp>
      <p:sp>
        <p:nvSpPr>
          <p:cNvPr id="7" name="ZoneTexte 6">
            <a:extLst>
              <a:ext uri="{FF2B5EF4-FFF2-40B4-BE49-F238E27FC236}">
                <a16:creationId xmlns:a16="http://schemas.microsoft.com/office/drawing/2014/main" id="{8103AB9C-4333-BEA5-045F-D4F91A184CD3}"/>
              </a:ext>
            </a:extLst>
          </p:cNvPr>
          <p:cNvSpPr txBox="1"/>
          <p:nvPr/>
        </p:nvSpPr>
        <p:spPr>
          <a:xfrm>
            <a:off x="449036" y="866539"/>
            <a:ext cx="8507186" cy="3416320"/>
          </a:xfrm>
          <a:prstGeom prst="rect">
            <a:avLst/>
          </a:prstGeom>
          <a:noFill/>
        </p:spPr>
        <p:txBody>
          <a:bodyPr wrap="square">
            <a:spAutoFit/>
          </a:bodyPr>
          <a:lstStyle/>
          <a:p>
            <a:r>
              <a:rPr lang="en-US" sz="1800" b="1" dirty="0">
                <a:highlight>
                  <a:srgbClr val="00FF00"/>
                </a:highlight>
                <a:latin typeface="Times New Roman" panose="02020603050405020304" pitchFamily="18" charset="0"/>
                <a:cs typeface="Times New Roman" panose="02020603050405020304" pitchFamily="18" charset="0"/>
              </a:rPr>
              <a:t>4.4. Oxidative Stability</a:t>
            </a:r>
          </a:p>
          <a:p>
            <a:endParaRPr lang="en-US" sz="1800" b="1" dirty="0">
              <a:latin typeface="Times New Roman" panose="02020603050405020304" pitchFamily="18" charset="0"/>
              <a:cs typeface="Times New Roman" panose="02020603050405020304" pitchFamily="18" charset="0"/>
            </a:endParaRPr>
          </a:p>
          <a:p>
            <a:r>
              <a:rPr lang="en-US" sz="1800" b="1" dirty="0">
                <a:latin typeface="Times New Roman" panose="02020603050405020304" pitchFamily="18" charset="0"/>
                <a:cs typeface="Times New Roman" panose="02020603050405020304" pitchFamily="18" charset="0"/>
              </a:rPr>
              <a:t>- Concept: </a:t>
            </a:r>
            <a:r>
              <a:rPr lang="en-US" sz="1800" dirty="0">
                <a:latin typeface="Times New Roman" panose="02020603050405020304" pitchFamily="18" charset="0"/>
                <a:cs typeface="Times New Roman" panose="02020603050405020304" pitchFamily="18" charset="0"/>
              </a:rPr>
              <a:t>The resistance of a fat to react with oxygen and become rancid.</a:t>
            </a:r>
          </a:p>
          <a:p>
            <a:endParaRPr lang="en-US" sz="1800" dirty="0">
              <a:latin typeface="Times New Roman" panose="02020603050405020304" pitchFamily="18" charset="0"/>
              <a:cs typeface="Times New Roman" panose="02020603050405020304" pitchFamily="18" charset="0"/>
            </a:endParaRPr>
          </a:p>
          <a:p>
            <a:r>
              <a:rPr lang="en-US" sz="1800" b="1" dirty="0">
                <a:latin typeface="Times New Roman" panose="02020603050405020304" pitchFamily="18" charset="0"/>
                <a:cs typeface="Times New Roman" panose="02020603050405020304" pitchFamily="18" charset="0"/>
              </a:rPr>
              <a:t>- Why it matters: </a:t>
            </a:r>
            <a:r>
              <a:rPr lang="en-US" sz="1800" dirty="0">
                <a:latin typeface="Times New Roman" panose="02020603050405020304" pitchFamily="18" charset="0"/>
                <a:cs typeface="Times New Roman" panose="02020603050405020304" pitchFamily="18" charset="0"/>
              </a:rPr>
              <a:t>Rancidity causes off-flavors and odors, reducing the shelf life of food products.</a:t>
            </a:r>
          </a:p>
          <a:p>
            <a:endParaRPr lang="en-US" sz="1800" b="1" dirty="0">
              <a:latin typeface="Times New Roman" panose="02020603050405020304" pitchFamily="18" charset="0"/>
              <a:cs typeface="Times New Roman" panose="02020603050405020304" pitchFamily="18" charset="0"/>
            </a:endParaRPr>
          </a:p>
          <a:p>
            <a:r>
              <a:rPr lang="en-US" sz="1800" b="1" dirty="0">
                <a:latin typeface="Times New Roman" panose="02020603050405020304" pitchFamily="18" charset="0"/>
                <a:cs typeface="Times New Roman" panose="02020603050405020304" pitchFamily="18" charset="0"/>
              </a:rPr>
              <a:t>- Main Factor: </a:t>
            </a:r>
            <a:r>
              <a:rPr lang="en-US" sz="1800" dirty="0">
                <a:latin typeface="Times New Roman" panose="02020603050405020304" pitchFamily="18" charset="0"/>
                <a:cs typeface="Times New Roman" panose="02020603050405020304" pitchFamily="18" charset="0"/>
              </a:rPr>
              <a:t>Determined by the degree of unsaturation.</a:t>
            </a:r>
          </a:p>
          <a:p>
            <a:endParaRPr lang="en-US" sz="1800" b="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sz="1800" b="1" dirty="0">
                <a:latin typeface="Times New Roman" panose="02020603050405020304" pitchFamily="18" charset="0"/>
                <a:cs typeface="Times New Roman" panose="02020603050405020304" pitchFamily="18" charset="0"/>
              </a:rPr>
              <a:t>Saturated Fats: </a:t>
            </a:r>
            <a:r>
              <a:rPr lang="en-US" sz="1800" dirty="0">
                <a:latin typeface="Times New Roman" panose="02020603050405020304" pitchFamily="18" charset="0"/>
                <a:cs typeface="Times New Roman" panose="02020603050405020304" pitchFamily="18" charset="0"/>
              </a:rPr>
              <a:t>High stability, slow to become rancid.</a:t>
            </a:r>
          </a:p>
          <a:p>
            <a:endParaRPr lang="en-US" sz="1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sz="1800" b="1" dirty="0">
                <a:latin typeface="Times New Roman" panose="02020603050405020304" pitchFamily="18" charset="0"/>
                <a:cs typeface="Times New Roman" panose="02020603050405020304" pitchFamily="18" charset="0"/>
              </a:rPr>
              <a:t>Polyunsaturated Fats (many bends): </a:t>
            </a:r>
            <a:r>
              <a:rPr lang="en-US" sz="1800" dirty="0">
                <a:latin typeface="Times New Roman" panose="02020603050405020304" pitchFamily="18" charset="0"/>
                <a:cs typeface="Times New Roman" panose="02020603050405020304" pitchFamily="18" charset="0"/>
              </a:rPr>
              <a:t>Low stability, very prone to rancidity.</a:t>
            </a: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0107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60">
          <a:extLst>
            <a:ext uri="{FF2B5EF4-FFF2-40B4-BE49-F238E27FC236}">
              <a16:creationId xmlns:a16="http://schemas.microsoft.com/office/drawing/2014/main" id="{6D7D0938-75C7-495D-78C0-BD9F3C99B232}"/>
            </a:ext>
          </a:extLst>
        </p:cNvPr>
        <p:cNvGrpSpPr/>
        <p:nvPr/>
      </p:nvGrpSpPr>
      <p:grpSpPr>
        <a:xfrm>
          <a:off x="0" y="0"/>
          <a:ext cx="0" cy="0"/>
          <a:chOff x="0" y="0"/>
          <a:chExt cx="0" cy="0"/>
        </a:xfrm>
      </p:grpSpPr>
      <p:sp>
        <p:nvSpPr>
          <p:cNvPr id="862" name="Google Shape;862;p51">
            <a:extLst>
              <a:ext uri="{FF2B5EF4-FFF2-40B4-BE49-F238E27FC236}">
                <a16:creationId xmlns:a16="http://schemas.microsoft.com/office/drawing/2014/main" id="{86E5B87C-8DD3-F30B-4C73-B9EA967425A1}"/>
              </a:ext>
            </a:extLst>
          </p:cNvPr>
          <p:cNvSpPr txBox="1">
            <a:spLocks noGrp="1"/>
          </p:cNvSpPr>
          <p:nvPr>
            <p:ph type="title"/>
          </p:nvPr>
        </p:nvSpPr>
        <p:spPr>
          <a:xfrm>
            <a:off x="1636372" y="27463"/>
            <a:ext cx="5450227" cy="576000"/>
          </a:xfrm>
          <a:prstGeom prst="rect">
            <a:avLst/>
          </a:prstGeom>
        </p:spPr>
        <p:txBody>
          <a:bodyPr spcFirstLastPara="1" wrap="square" lIns="91425" tIns="91425" rIns="91425" bIns="91425" anchor="t" anchorCtr="0">
            <a:noAutofit/>
          </a:bodyPr>
          <a:lstStyle/>
          <a:p>
            <a:r>
              <a:rPr lang="en-US" sz="2400" dirty="0">
                <a:solidFill>
                  <a:srgbClr val="FF0000"/>
                </a:solidFill>
                <a:latin typeface="Times New Roman" panose="02020603050405020304" pitchFamily="18" charset="0"/>
                <a:cs typeface="Times New Roman" panose="02020603050405020304" pitchFamily="18" charset="0"/>
              </a:rPr>
              <a:t>4. Main Functional Properties of Fats</a:t>
            </a:r>
            <a:endParaRPr dirty="0"/>
          </a:p>
        </p:txBody>
      </p:sp>
      <p:sp>
        <p:nvSpPr>
          <p:cNvPr id="7" name="ZoneTexte 6">
            <a:extLst>
              <a:ext uri="{FF2B5EF4-FFF2-40B4-BE49-F238E27FC236}">
                <a16:creationId xmlns:a16="http://schemas.microsoft.com/office/drawing/2014/main" id="{A1DB723F-C3E9-4C63-87CA-F4FA22B8AD1B}"/>
              </a:ext>
            </a:extLst>
          </p:cNvPr>
          <p:cNvSpPr txBox="1"/>
          <p:nvPr/>
        </p:nvSpPr>
        <p:spPr>
          <a:xfrm>
            <a:off x="449036" y="866539"/>
            <a:ext cx="8507186" cy="1843069"/>
          </a:xfrm>
          <a:prstGeom prst="rect">
            <a:avLst/>
          </a:prstGeom>
          <a:noFill/>
        </p:spPr>
        <p:txBody>
          <a:bodyPr wrap="square">
            <a:spAutoFit/>
          </a:bodyPr>
          <a:lstStyle/>
          <a:p>
            <a:r>
              <a:rPr lang="en-US" sz="1800" b="1" dirty="0">
                <a:highlight>
                  <a:srgbClr val="808080"/>
                </a:highlight>
                <a:latin typeface="Times New Roman" panose="02020603050405020304" pitchFamily="18" charset="0"/>
                <a:cs typeface="Times New Roman" panose="02020603050405020304" pitchFamily="18" charset="0"/>
              </a:rPr>
              <a:t>5. Rheology (Viscosity and Flow)</a:t>
            </a:r>
          </a:p>
          <a:p>
            <a:endParaRPr lang="en-US" sz="1800" b="1" dirty="0">
              <a:highlight>
                <a:srgbClr val="808080"/>
              </a:highlight>
              <a:latin typeface="Times New Roman" panose="02020603050405020304" pitchFamily="18" charset="0"/>
              <a:cs typeface="Times New Roman" panose="02020603050405020304" pitchFamily="18" charset="0"/>
            </a:endParaRPr>
          </a:p>
          <a:p>
            <a:pPr>
              <a:lnSpc>
                <a:spcPct val="150000"/>
              </a:lnSpc>
            </a:pPr>
            <a:r>
              <a:rPr lang="en-US" sz="1800" b="1" dirty="0">
                <a:latin typeface="Times New Roman" panose="02020603050405020304" pitchFamily="18" charset="0"/>
                <a:cs typeface="Times New Roman" panose="02020603050405020304" pitchFamily="18" charset="0"/>
              </a:rPr>
              <a:t>- Concept: </a:t>
            </a:r>
            <a:r>
              <a:rPr lang="en-US" sz="1800" dirty="0">
                <a:latin typeface="Times New Roman" panose="02020603050405020304" pitchFamily="18" charset="0"/>
                <a:cs typeface="Times New Roman" panose="02020603050405020304" pitchFamily="18" charset="0"/>
              </a:rPr>
              <a:t>How a fat flows or resists flow.</a:t>
            </a:r>
            <a:endParaRPr lang="en-US" sz="1800" b="1" dirty="0">
              <a:latin typeface="Times New Roman" panose="02020603050405020304" pitchFamily="18" charset="0"/>
              <a:cs typeface="Times New Roman" panose="02020603050405020304" pitchFamily="18" charset="0"/>
            </a:endParaRPr>
          </a:p>
          <a:p>
            <a:pPr>
              <a:lnSpc>
                <a:spcPct val="150000"/>
              </a:lnSpc>
            </a:pPr>
            <a:r>
              <a:rPr lang="en-US" sz="1800" b="1" dirty="0">
                <a:latin typeface="Times New Roman" panose="02020603050405020304" pitchFamily="18" charset="0"/>
                <a:cs typeface="Times New Roman" panose="02020603050405020304" pitchFamily="18" charset="0"/>
              </a:rPr>
              <a:t>- Why it matters: </a:t>
            </a:r>
            <a:r>
              <a:rPr lang="en-US" sz="1800" dirty="0">
                <a:latin typeface="Times New Roman" panose="02020603050405020304" pitchFamily="18" charset="0"/>
                <a:cs typeface="Times New Roman" panose="02020603050405020304" pitchFamily="18" charset="0"/>
              </a:rPr>
              <a:t>Important for pumping fats in processing, for the "mouthfeel" of foods, and for the behavior of frying oils.</a:t>
            </a: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350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72512-C405-387E-2B9D-F1E5C7B49621}"/>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AED591A1-1088-1BCD-7C04-D4FA01141AAD}"/>
              </a:ext>
            </a:extLst>
          </p:cNvPr>
          <p:cNvGraphicFramePr>
            <a:graphicFrameLocks noGrp="1"/>
          </p:cNvGraphicFramePr>
          <p:nvPr>
            <p:extLst>
              <p:ext uri="{D42A27DB-BD31-4B8C-83A1-F6EECF244321}">
                <p14:modId xmlns:p14="http://schemas.microsoft.com/office/powerpoint/2010/main" val="1314641516"/>
              </p:ext>
            </p:extLst>
          </p:nvPr>
        </p:nvGraphicFramePr>
        <p:xfrm>
          <a:off x="106136" y="234152"/>
          <a:ext cx="8792935" cy="4485656"/>
        </p:xfrm>
        <a:graphic>
          <a:graphicData uri="http://schemas.openxmlformats.org/drawingml/2006/table">
            <a:tbl>
              <a:tblPr>
                <a:tableStyleId>{798F248E-0D1A-4BF3-BF6E-2B4858C34E45}</a:tableStyleId>
              </a:tblPr>
              <a:tblGrid>
                <a:gridCol w="1510393">
                  <a:extLst>
                    <a:ext uri="{9D8B030D-6E8A-4147-A177-3AD203B41FA5}">
                      <a16:colId xmlns:a16="http://schemas.microsoft.com/office/drawing/2014/main" val="1075856133"/>
                    </a:ext>
                  </a:extLst>
                </a:gridCol>
                <a:gridCol w="2836676">
                  <a:extLst>
                    <a:ext uri="{9D8B030D-6E8A-4147-A177-3AD203B41FA5}">
                      <a16:colId xmlns:a16="http://schemas.microsoft.com/office/drawing/2014/main" val="2580641842"/>
                    </a:ext>
                  </a:extLst>
                </a:gridCol>
                <a:gridCol w="2417438">
                  <a:extLst>
                    <a:ext uri="{9D8B030D-6E8A-4147-A177-3AD203B41FA5}">
                      <a16:colId xmlns:a16="http://schemas.microsoft.com/office/drawing/2014/main" val="433398384"/>
                    </a:ext>
                  </a:extLst>
                </a:gridCol>
                <a:gridCol w="2028428">
                  <a:extLst>
                    <a:ext uri="{9D8B030D-6E8A-4147-A177-3AD203B41FA5}">
                      <a16:colId xmlns:a16="http://schemas.microsoft.com/office/drawing/2014/main" val="3986630054"/>
                    </a:ext>
                  </a:extLst>
                </a:gridCol>
              </a:tblGrid>
              <a:tr h="266918">
                <a:tc>
                  <a:txBody>
                    <a:bodyPr/>
                    <a:lstStyle/>
                    <a:p>
                      <a:pPr algn="ctr">
                        <a:lnSpc>
                          <a:spcPts val="1875"/>
                        </a:lnSpc>
                        <a:buNone/>
                      </a:pPr>
                      <a:r>
                        <a:rPr lang="fr-FR" sz="1600" b="1" dirty="0" err="1">
                          <a:effectLst/>
                          <a:latin typeface="Times New Roman" panose="02020603050405020304" pitchFamily="18" charset="0"/>
                          <a:cs typeface="Times New Roman" panose="02020603050405020304" pitchFamily="18" charset="0"/>
                        </a:rPr>
                        <a:t>Functional</a:t>
                      </a:r>
                      <a:r>
                        <a:rPr lang="fr-FR" sz="1600" b="1" dirty="0">
                          <a:effectLst/>
                          <a:latin typeface="Times New Roman" panose="02020603050405020304" pitchFamily="18" charset="0"/>
                          <a:cs typeface="Times New Roman" panose="02020603050405020304" pitchFamily="18" charset="0"/>
                        </a:rPr>
                        <a:t> </a:t>
                      </a:r>
                      <a:r>
                        <a:rPr lang="fr-FR" sz="1600" b="1" dirty="0" err="1">
                          <a:effectLst/>
                          <a:latin typeface="Times New Roman" panose="02020603050405020304" pitchFamily="18" charset="0"/>
                          <a:cs typeface="Times New Roman" panose="02020603050405020304" pitchFamily="18" charset="0"/>
                        </a:rPr>
                        <a:t>Property</a:t>
                      </a:r>
                      <a:endParaRPr lang="fr-FR" sz="1600" b="1" dirty="0">
                        <a:effectLst/>
                        <a:latin typeface="Times New Roman" panose="02020603050405020304" pitchFamily="18" charset="0"/>
                        <a:cs typeface="Times New Roman" panose="02020603050405020304" pitchFamily="18" charset="0"/>
                      </a:endParaRPr>
                    </a:p>
                  </a:txBody>
                  <a:tcPr marL="68771" marR="76412" marT="47758" marB="47758" anchor="ctr"/>
                </a:tc>
                <a:tc>
                  <a:txBody>
                    <a:bodyPr/>
                    <a:lstStyle/>
                    <a:p>
                      <a:pPr algn="ctr">
                        <a:lnSpc>
                          <a:spcPts val="1875"/>
                        </a:lnSpc>
                        <a:buNone/>
                      </a:pPr>
                      <a:r>
                        <a:rPr lang="fr-FR" sz="1600" b="1" dirty="0" err="1">
                          <a:effectLst/>
                          <a:latin typeface="Times New Roman" panose="02020603050405020304" pitchFamily="18" charset="0"/>
                          <a:cs typeface="Times New Roman" panose="02020603050405020304" pitchFamily="18" charset="0"/>
                        </a:rPr>
                        <a:t>What</a:t>
                      </a:r>
                      <a:r>
                        <a:rPr lang="fr-FR" sz="1600" b="1" dirty="0">
                          <a:effectLst/>
                          <a:latin typeface="Times New Roman" panose="02020603050405020304" pitchFamily="18" charset="0"/>
                          <a:cs typeface="Times New Roman" panose="02020603050405020304" pitchFamily="18" charset="0"/>
                        </a:rPr>
                        <a:t> </a:t>
                      </a:r>
                      <a:r>
                        <a:rPr lang="fr-FR" sz="1600" b="1" dirty="0" err="1">
                          <a:effectLst/>
                          <a:latin typeface="Times New Roman" panose="02020603050405020304" pitchFamily="18" charset="0"/>
                          <a:cs typeface="Times New Roman" panose="02020603050405020304" pitchFamily="18" charset="0"/>
                        </a:rPr>
                        <a:t>it</a:t>
                      </a:r>
                      <a:r>
                        <a:rPr lang="fr-FR" sz="1600" b="1" dirty="0">
                          <a:effectLst/>
                          <a:latin typeface="Times New Roman" panose="02020603050405020304" pitchFamily="18" charset="0"/>
                          <a:cs typeface="Times New Roman" panose="02020603050405020304" pitchFamily="18" charset="0"/>
                        </a:rPr>
                        <a:t> </a:t>
                      </a:r>
                      <a:r>
                        <a:rPr lang="fr-FR" sz="1600" b="1" dirty="0" err="1">
                          <a:effectLst/>
                          <a:latin typeface="Times New Roman" panose="02020603050405020304" pitchFamily="18" charset="0"/>
                          <a:cs typeface="Times New Roman" panose="02020603050405020304" pitchFamily="18" charset="0"/>
                        </a:rPr>
                        <a:t>is</a:t>
                      </a:r>
                      <a:endParaRPr lang="fr-FR" sz="1600" b="1" dirty="0">
                        <a:effectLst/>
                        <a:latin typeface="Times New Roman" panose="02020603050405020304" pitchFamily="18" charset="0"/>
                        <a:cs typeface="Times New Roman" panose="02020603050405020304" pitchFamily="18" charset="0"/>
                      </a:endParaRPr>
                    </a:p>
                  </a:txBody>
                  <a:tcPr marL="76412" marR="76412" marT="47758" marB="47758" anchor="ctr"/>
                </a:tc>
                <a:tc>
                  <a:txBody>
                    <a:bodyPr/>
                    <a:lstStyle/>
                    <a:p>
                      <a:pPr algn="ctr">
                        <a:lnSpc>
                          <a:spcPts val="1875"/>
                        </a:lnSpc>
                        <a:buNone/>
                      </a:pPr>
                      <a:r>
                        <a:rPr lang="fr-FR" sz="1600" b="1" dirty="0" err="1">
                          <a:effectLst/>
                          <a:latin typeface="Times New Roman" panose="02020603050405020304" pitchFamily="18" charset="0"/>
                          <a:cs typeface="Times New Roman" panose="02020603050405020304" pitchFamily="18" charset="0"/>
                        </a:rPr>
                        <a:t>Why</a:t>
                      </a:r>
                      <a:r>
                        <a:rPr lang="fr-FR" sz="1600" b="1" dirty="0">
                          <a:effectLst/>
                          <a:latin typeface="Times New Roman" panose="02020603050405020304" pitchFamily="18" charset="0"/>
                          <a:cs typeface="Times New Roman" panose="02020603050405020304" pitchFamily="18" charset="0"/>
                        </a:rPr>
                        <a:t> </a:t>
                      </a:r>
                      <a:r>
                        <a:rPr lang="fr-FR" sz="1600" b="1" dirty="0" err="1">
                          <a:effectLst/>
                          <a:latin typeface="Times New Roman" panose="02020603050405020304" pitchFamily="18" charset="0"/>
                          <a:cs typeface="Times New Roman" panose="02020603050405020304" pitchFamily="18" charset="0"/>
                        </a:rPr>
                        <a:t>it</a:t>
                      </a:r>
                      <a:r>
                        <a:rPr lang="fr-FR" sz="1600" b="1" dirty="0">
                          <a:effectLst/>
                          <a:latin typeface="Times New Roman" panose="02020603050405020304" pitchFamily="18" charset="0"/>
                          <a:cs typeface="Times New Roman" panose="02020603050405020304" pitchFamily="18" charset="0"/>
                        </a:rPr>
                        <a:t> </a:t>
                      </a:r>
                      <a:r>
                        <a:rPr lang="fr-FR" sz="1600" b="1" dirty="0" err="1">
                          <a:effectLst/>
                          <a:latin typeface="Times New Roman" panose="02020603050405020304" pitchFamily="18" charset="0"/>
                          <a:cs typeface="Times New Roman" panose="02020603050405020304" pitchFamily="18" charset="0"/>
                        </a:rPr>
                        <a:t>is</a:t>
                      </a:r>
                      <a:r>
                        <a:rPr lang="fr-FR" sz="1600" b="1" dirty="0">
                          <a:effectLst/>
                          <a:latin typeface="Times New Roman" panose="02020603050405020304" pitchFamily="18" charset="0"/>
                          <a:cs typeface="Times New Roman" panose="02020603050405020304" pitchFamily="18" charset="0"/>
                        </a:rPr>
                        <a:t> important</a:t>
                      </a:r>
                    </a:p>
                  </a:txBody>
                  <a:tcPr marL="76412" marR="76412" marT="47758" marB="47758" anchor="ctr"/>
                </a:tc>
                <a:tc>
                  <a:txBody>
                    <a:bodyPr/>
                    <a:lstStyle/>
                    <a:p>
                      <a:pPr algn="ctr">
                        <a:lnSpc>
                          <a:spcPts val="1875"/>
                        </a:lnSpc>
                        <a:buNone/>
                      </a:pPr>
                      <a:r>
                        <a:rPr lang="fr-FR" sz="1600" b="1" dirty="0">
                          <a:effectLst/>
                          <a:latin typeface="Times New Roman" panose="02020603050405020304" pitchFamily="18" charset="0"/>
                          <a:cs typeface="Times New Roman" panose="02020603050405020304" pitchFamily="18" charset="0"/>
                        </a:rPr>
                        <a:t>Example</a:t>
                      </a:r>
                    </a:p>
                  </a:txBody>
                  <a:tcPr marL="76412" marR="76412" marT="47758" marB="47758" anchor="ctr"/>
                </a:tc>
                <a:extLst>
                  <a:ext uri="{0D108BD9-81ED-4DB2-BD59-A6C34878D82A}">
                    <a16:rowId xmlns:a16="http://schemas.microsoft.com/office/drawing/2014/main" val="3177849169"/>
                  </a:ext>
                </a:extLst>
              </a:tr>
              <a:tr h="629876">
                <a:tc>
                  <a:txBody>
                    <a:bodyPr/>
                    <a:lstStyle/>
                    <a:p>
                      <a:pPr algn="ctr">
                        <a:lnSpc>
                          <a:spcPts val="1875"/>
                        </a:lnSpc>
                        <a:buNone/>
                      </a:pPr>
                      <a:r>
                        <a:rPr lang="fr-FR" sz="1600" b="1">
                          <a:effectLst/>
                          <a:latin typeface="Times New Roman" panose="02020603050405020304" pitchFamily="18" charset="0"/>
                          <a:cs typeface="Times New Roman" panose="02020603050405020304" pitchFamily="18" charset="0"/>
                        </a:rPr>
                        <a:t>Melting Behavior</a:t>
                      </a:r>
                      <a:endParaRPr lang="fr-FR" sz="1600" b="0">
                        <a:effectLst/>
                        <a:latin typeface="Times New Roman" panose="02020603050405020304" pitchFamily="18" charset="0"/>
                        <a:cs typeface="Times New Roman" panose="02020603050405020304" pitchFamily="18" charset="0"/>
                      </a:endParaRPr>
                    </a:p>
                  </a:txBody>
                  <a:tcPr marL="68771" marR="76412" marT="47758" marB="47758" anchor="ctr"/>
                </a:tc>
                <a:tc>
                  <a:txBody>
                    <a:bodyPr/>
                    <a:lstStyle/>
                    <a:p>
                      <a:pPr algn="ctr">
                        <a:lnSpc>
                          <a:spcPts val="1875"/>
                        </a:lnSpc>
                        <a:buNone/>
                      </a:pPr>
                      <a:r>
                        <a:rPr lang="en-US" sz="1600" b="0" dirty="0">
                          <a:effectLst/>
                          <a:latin typeface="Times New Roman" panose="02020603050405020304" pitchFamily="18" charset="0"/>
                          <a:cs typeface="Times New Roman" panose="02020603050405020304" pitchFamily="18" charset="0"/>
                        </a:rPr>
                        <a:t>The temperature range where a fat melts.</a:t>
                      </a:r>
                    </a:p>
                  </a:txBody>
                  <a:tcPr marL="76412" marR="76412" marT="47758" marB="47758" anchor="ctr"/>
                </a:tc>
                <a:tc>
                  <a:txBody>
                    <a:bodyPr/>
                    <a:lstStyle/>
                    <a:p>
                      <a:pPr algn="ctr">
                        <a:lnSpc>
                          <a:spcPts val="1875"/>
                        </a:lnSpc>
                        <a:buNone/>
                      </a:pPr>
                      <a:r>
                        <a:rPr lang="en-US" sz="1600" b="0">
                          <a:effectLst/>
                          <a:latin typeface="Times New Roman" panose="02020603050405020304" pitchFamily="18" charset="0"/>
                          <a:cs typeface="Times New Roman" panose="02020603050405020304" pitchFamily="18" charset="0"/>
                        </a:rPr>
                        <a:t>Determines if the product is solid or liquid.</a:t>
                      </a:r>
                    </a:p>
                  </a:txBody>
                  <a:tcPr marL="76412" marR="76412" marT="47758" marB="47758" anchor="ctr"/>
                </a:tc>
                <a:tc>
                  <a:txBody>
                    <a:bodyPr/>
                    <a:lstStyle/>
                    <a:p>
                      <a:pPr algn="ctr">
                        <a:lnSpc>
                          <a:spcPts val="1875"/>
                        </a:lnSpc>
                        <a:buNone/>
                      </a:pPr>
                      <a:r>
                        <a:rPr lang="en-US" sz="1600" b="0">
                          <a:effectLst/>
                          <a:latin typeface="Times New Roman" panose="02020603050405020304" pitchFamily="18" charset="0"/>
                          <a:cs typeface="Times New Roman" panose="02020603050405020304" pitchFamily="18" charset="0"/>
                        </a:rPr>
                        <a:t>Butter (solid) vs. Sunflower Oil (liquid).</a:t>
                      </a:r>
                    </a:p>
                  </a:txBody>
                  <a:tcPr marL="76412" marR="68771" marT="47758" marB="47758" anchor="ctr"/>
                </a:tc>
                <a:extLst>
                  <a:ext uri="{0D108BD9-81ED-4DB2-BD59-A6C34878D82A}">
                    <a16:rowId xmlns:a16="http://schemas.microsoft.com/office/drawing/2014/main" val="4166273174"/>
                  </a:ext>
                </a:extLst>
              </a:tr>
              <a:tr h="629876">
                <a:tc>
                  <a:txBody>
                    <a:bodyPr/>
                    <a:lstStyle/>
                    <a:p>
                      <a:pPr algn="ctr">
                        <a:lnSpc>
                          <a:spcPts val="1875"/>
                        </a:lnSpc>
                        <a:buNone/>
                      </a:pPr>
                      <a:r>
                        <a:rPr lang="fr-FR" sz="1600" b="1">
                          <a:effectLst/>
                          <a:latin typeface="Times New Roman" panose="02020603050405020304" pitchFamily="18" charset="0"/>
                          <a:cs typeface="Times New Roman" panose="02020603050405020304" pitchFamily="18" charset="0"/>
                        </a:rPr>
                        <a:t>Crystallization</a:t>
                      </a:r>
                      <a:endParaRPr lang="fr-FR" sz="1600" b="0">
                        <a:effectLst/>
                        <a:latin typeface="Times New Roman" panose="02020603050405020304" pitchFamily="18" charset="0"/>
                        <a:cs typeface="Times New Roman" panose="02020603050405020304" pitchFamily="18" charset="0"/>
                      </a:endParaRPr>
                    </a:p>
                  </a:txBody>
                  <a:tcPr marL="68771" marR="76412" marT="47758" marB="47758" anchor="ctr"/>
                </a:tc>
                <a:tc>
                  <a:txBody>
                    <a:bodyPr/>
                    <a:lstStyle/>
                    <a:p>
                      <a:pPr algn="ctr">
                        <a:lnSpc>
                          <a:spcPts val="1875"/>
                        </a:lnSpc>
                        <a:buNone/>
                      </a:pPr>
                      <a:r>
                        <a:rPr lang="en-US" sz="1600" b="0">
                          <a:effectLst/>
                          <a:latin typeface="Times New Roman" panose="02020603050405020304" pitchFamily="18" charset="0"/>
                          <a:cs typeface="Times New Roman" panose="02020603050405020304" pitchFamily="18" charset="0"/>
                        </a:rPr>
                        <a:t>The formation of solid crystals when fat cools.</a:t>
                      </a:r>
                    </a:p>
                  </a:txBody>
                  <a:tcPr marL="76412" marR="76412" marT="47758" marB="47758" anchor="ctr"/>
                </a:tc>
                <a:tc>
                  <a:txBody>
                    <a:bodyPr/>
                    <a:lstStyle/>
                    <a:p>
                      <a:pPr algn="ctr">
                        <a:lnSpc>
                          <a:spcPts val="1875"/>
                        </a:lnSpc>
                        <a:buNone/>
                      </a:pPr>
                      <a:r>
                        <a:rPr lang="en-US" sz="1600" b="0" dirty="0">
                          <a:effectLst/>
                          <a:latin typeface="Times New Roman" panose="02020603050405020304" pitchFamily="18" charset="0"/>
                          <a:cs typeface="Times New Roman" panose="02020603050405020304" pitchFamily="18" charset="0"/>
                        </a:rPr>
                        <a:t>Controls the final texture (smooth vs. gritty).</a:t>
                      </a:r>
                    </a:p>
                  </a:txBody>
                  <a:tcPr marL="76412" marR="76412" marT="47758" marB="47758" anchor="ctr"/>
                </a:tc>
                <a:tc>
                  <a:txBody>
                    <a:bodyPr/>
                    <a:lstStyle/>
                    <a:p>
                      <a:pPr algn="ctr">
                        <a:lnSpc>
                          <a:spcPts val="1875"/>
                        </a:lnSpc>
                        <a:buNone/>
                      </a:pPr>
                      <a:r>
                        <a:rPr lang="fr-FR" sz="1600" b="0">
                          <a:effectLst/>
                          <a:latin typeface="Times New Roman" panose="02020603050405020304" pitchFamily="18" charset="0"/>
                          <a:cs typeface="Times New Roman" panose="02020603050405020304" pitchFamily="18" charset="0"/>
                        </a:rPr>
                        <a:t>Smooth margarine (</a:t>
                      </a:r>
                      <a:r>
                        <a:rPr lang="el-GR" sz="1600" b="0">
                          <a:effectLst/>
                          <a:latin typeface="Times New Roman" panose="02020603050405020304" pitchFamily="18" charset="0"/>
                          <a:cs typeface="Times New Roman" panose="02020603050405020304" pitchFamily="18" charset="0"/>
                        </a:rPr>
                        <a:t>β' </a:t>
                      </a:r>
                      <a:r>
                        <a:rPr lang="fr-FR" sz="1600" b="0">
                          <a:effectLst/>
                          <a:latin typeface="Times New Roman" panose="02020603050405020304" pitchFamily="18" charset="0"/>
                          <a:cs typeface="Times New Roman" panose="02020603050405020304" pitchFamily="18" charset="0"/>
                        </a:rPr>
                        <a:t>crystals) vs. Grainy butter (</a:t>
                      </a:r>
                      <a:r>
                        <a:rPr lang="el-GR" sz="1600" b="0">
                          <a:effectLst/>
                          <a:latin typeface="Times New Roman" panose="02020603050405020304" pitchFamily="18" charset="0"/>
                          <a:cs typeface="Times New Roman" panose="02020603050405020304" pitchFamily="18" charset="0"/>
                        </a:rPr>
                        <a:t>β </a:t>
                      </a:r>
                      <a:r>
                        <a:rPr lang="fr-FR" sz="1600" b="0">
                          <a:effectLst/>
                          <a:latin typeface="Times New Roman" panose="02020603050405020304" pitchFamily="18" charset="0"/>
                          <a:cs typeface="Times New Roman" panose="02020603050405020304" pitchFamily="18" charset="0"/>
                        </a:rPr>
                        <a:t>crystals).</a:t>
                      </a:r>
                    </a:p>
                  </a:txBody>
                  <a:tcPr marL="76412" marR="68771" marT="47758" marB="47758" anchor="ctr"/>
                </a:tc>
                <a:extLst>
                  <a:ext uri="{0D108BD9-81ED-4DB2-BD59-A6C34878D82A}">
                    <a16:rowId xmlns:a16="http://schemas.microsoft.com/office/drawing/2014/main" val="2368557046"/>
                  </a:ext>
                </a:extLst>
              </a:tr>
              <a:tr h="629876">
                <a:tc>
                  <a:txBody>
                    <a:bodyPr/>
                    <a:lstStyle/>
                    <a:p>
                      <a:pPr algn="ctr">
                        <a:lnSpc>
                          <a:spcPts val="1875"/>
                        </a:lnSpc>
                        <a:buNone/>
                      </a:pPr>
                      <a:r>
                        <a:rPr lang="fr-FR" sz="1600" b="1">
                          <a:effectLst/>
                          <a:latin typeface="Times New Roman" panose="02020603050405020304" pitchFamily="18" charset="0"/>
                          <a:cs typeface="Times New Roman" panose="02020603050405020304" pitchFamily="18" charset="0"/>
                        </a:rPr>
                        <a:t>Plasticity</a:t>
                      </a:r>
                      <a:endParaRPr lang="fr-FR" sz="1600" b="0">
                        <a:effectLst/>
                        <a:latin typeface="Times New Roman" panose="02020603050405020304" pitchFamily="18" charset="0"/>
                        <a:cs typeface="Times New Roman" panose="02020603050405020304" pitchFamily="18" charset="0"/>
                      </a:endParaRPr>
                    </a:p>
                  </a:txBody>
                  <a:tcPr marL="68771" marR="76412" marT="47758" marB="47758" anchor="ctr"/>
                </a:tc>
                <a:tc>
                  <a:txBody>
                    <a:bodyPr/>
                    <a:lstStyle/>
                    <a:p>
                      <a:pPr algn="ctr">
                        <a:lnSpc>
                          <a:spcPts val="1875"/>
                        </a:lnSpc>
                        <a:buNone/>
                      </a:pPr>
                      <a:r>
                        <a:rPr lang="en-US" sz="1600" b="0">
                          <a:effectLst/>
                          <a:latin typeface="Times New Roman" panose="02020603050405020304" pitchFamily="18" charset="0"/>
                          <a:cs typeface="Times New Roman" panose="02020603050405020304" pitchFamily="18" charset="0"/>
                        </a:rPr>
                        <a:t>Ability to be shaped and spread.</a:t>
                      </a:r>
                    </a:p>
                  </a:txBody>
                  <a:tcPr marL="76412" marR="76412" marT="47758" marB="47758" anchor="ctr"/>
                </a:tc>
                <a:tc>
                  <a:txBody>
                    <a:bodyPr/>
                    <a:lstStyle/>
                    <a:p>
                      <a:pPr algn="ctr">
                        <a:lnSpc>
                          <a:spcPts val="1875"/>
                        </a:lnSpc>
                        <a:buNone/>
                      </a:pPr>
                      <a:r>
                        <a:rPr lang="en-US" sz="1600" b="0" dirty="0">
                          <a:effectLst/>
                          <a:latin typeface="Times New Roman" panose="02020603050405020304" pitchFamily="18" charset="0"/>
                          <a:cs typeface="Times New Roman" panose="02020603050405020304" pitchFamily="18" charset="0"/>
                        </a:rPr>
                        <a:t>Gives </a:t>
                      </a:r>
                      <a:r>
                        <a:rPr lang="en-US" sz="1600" b="0" dirty="0" err="1">
                          <a:effectLst/>
                          <a:latin typeface="Times New Roman" panose="02020603050405020304" pitchFamily="18" charset="0"/>
                          <a:cs typeface="Times New Roman" panose="02020603050405020304" pitchFamily="18" charset="0"/>
                        </a:rPr>
                        <a:t>spreadability</a:t>
                      </a:r>
                      <a:r>
                        <a:rPr lang="en-US" sz="1600" b="0" dirty="0">
                          <a:effectLst/>
                          <a:latin typeface="Times New Roman" panose="02020603050405020304" pitchFamily="18" charset="0"/>
                          <a:cs typeface="Times New Roman" panose="02020603050405020304" pitchFamily="18" charset="0"/>
                        </a:rPr>
                        <a:t> to butter and structure to dough.</a:t>
                      </a:r>
                    </a:p>
                  </a:txBody>
                  <a:tcPr marL="76412" marR="76412" marT="47758" marB="47758" anchor="ctr"/>
                </a:tc>
                <a:tc>
                  <a:txBody>
                    <a:bodyPr/>
                    <a:lstStyle/>
                    <a:p>
                      <a:pPr algn="ctr">
                        <a:lnSpc>
                          <a:spcPts val="1875"/>
                        </a:lnSpc>
                        <a:buNone/>
                      </a:pPr>
                      <a:r>
                        <a:rPr lang="en-US" sz="1600" b="0" dirty="0">
                          <a:effectLst/>
                          <a:latin typeface="Times New Roman" panose="02020603050405020304" pitchFamily="18" charset="0"/>
                          <a:cs typeface="Times New Roman" panose="02020603050405020304" pitchFamily="18" charset="0"/>
                        </a:rPr>
                        <a:t>The perfect consistency of margarine on bread.</a:t>
                      </a:r>
                    </a:p>
                  </a:txBody>
                  <a:tcPr marL="76412" marR="68771" marT="47758" marB="47758" anchor="ctr"/>
                </a:tc>
                <a:extLst>
                  <a:ext uri="{0D108BD9-81ED-4DB2-BD59-A6C34878D82A}">
                    <a16:rowId xmlns:a16="http://schemas.microsoft.com/office/drawing/2014/main" val="1374660594"/>
                  </a:ext>
                </a:extLst>
              </a:tr>
              <a:tr h="629876">
                <a:tc>
                  <a:txBody>
                    <a:bodyPr/>
                    <a:lstStyle/>
                    <a:p>
                      <a:pPr algn="ctr">
                        <a:lnSpc>
                          <a:spcPts val="1875"/>
                        </a:lnSpc>
                        <a:buNone/>
                      </a:pPr>
                      <a:r>
                        <a:rPr lang="fr-FR" sz="1600" b="1">
                          <a:effectLst/>
                          <a:latin typeface="Times New Roman" panose="02020603050405020304" pitchFamily="18" charset="0"/>
                          <a:cs typeface="Times New Roman" panose="02020603050405020304" pitchFamily="18" charset="0"/>
                        </a:rPr>
                        <a:t>Oxidative Stability</a:t>
                      </a:r>
                      <a:endParaRPr lang="fr-FR" sz="1600" b="0">
                        <a:effectLst/>
                        <a:latin typeface="Times New Roman" panose="02020603050405020304" pitchFamily="18" charset="0"/>
                        <a:cs typeface="Times New Roman" panose="02020603050405020304" pitchFamily="18" charset="0"/>
                      </a:endParaRPr>
                    </a:p>
                  </a:txBody>
                  <a:tcPr marL="68771" marR="76412" marT="47758" marB="47758" anchor="ctr"/>
                </a:tc>
                <a:tc>
                  <a:txBody>
                    <a:bodyPr/>
                    <a:lstStyle/>
                    <a:p>
                      <a:pPr algn="ctr">
                        <a:lnSpc>
                          <a:spcPts val="1875"/>
                        </a:lnSpc>
                        <a:buNone/>
                      </a:pPr>
                      <a:r>
                        <a:rPr lang="fr-FR" sz="1600" b="0">
                          <a:effectLst/>
                          <a:latin typeface="Times New Roman" panose="02020603050405020304" pitchFamily="18" charset="0"/>
                          <a:cs typeface="Times New Roman" panose="02020603050405020304" pitchFamily="18" charset="0"/>
                        </a:rPr>
                        <a:t>Resistance to spoilage (rancidity).</a:t>
                      </a:r>
                    </a:p>
                  </a:txBody>
                  <a:tcPr marL="76412" marR="76412" marT="47758" marB="47758" anchor="ctr"/>
                </a:tc>
                <a:tc>
                  <a:txBody>
                    <a:bodyPr/>
                    <a:lstStyle/>
                    <a:p>
                      <a:pPr algn="ctr">
                        <a:lnSpc>
                          <a:spcPts val="1875"/>
                        </a:lnSpc>
                        <a:buNone/>
                      </a:pPr>
                      <a:r>
                        <a:rPr lang="en-US" sz="1600" b="0">
                          <a:effectLst/>
                          <a:latin typeface="Times New Roman" panose="02020603050405020304" pitchFamily="18" charset="0"/>
                          <a:cs typeface="Times New Roman" panose="02020603050405020304" pitchFamily="18" charset="0"/>
                        </a:rPr>
                        <a:t>Determines the shelf life of the product.</a:t>
                      </a:r>
                    </a:p>
                  </a:txBody>
                  <a:tcPr marL="76412" marR="76412" marT="47758" marB="47758" anchor="ctr"/>
                </a:tc>
                <a:tc>
                  <a:txBody>
                    <a:bodyPr/>
                    <a:lstStyle/>
                    <a:p>
                      <a:pPr algn="ctr">
                        <a:lnSpc>
                          <a:spcPts val="1875"/>
                        </a:lnSpc>
                        <a:buNone/>
                      </a:pPr>
                      <a:r>
                        <a:rPr lang="en-US" sz="1600" b="0" dirty="0">
                          <a:effectLst/>
                          <a:latin typeface="Times New Roman" panose="02020603050405020304" pitchFamily="18" charset="0"/>
                          <a:cs typeface="Times New Roman" panose="02020603050405020304" pitchFamily="18" charset="0"/>
                        </a:rPr>
                        <a:t>Olive oil must be stored in a dark bottle to stay fresh.</a:t>
                      </a:r>
                    </a:p>
                  </a:txBody>
                  <a:tcPr marL="76412" marR="68771" marT="47758" marB="47758" anchor="ctr"/>
                </a:tc>
                <a:extLst>
                  <a:ext uri="{0D108BD9-81ED-4DB2-BD59-A6C34878D82A}">
                    <a16:rowId xmlns:a16="http://schemas.microsoft.com/office/drawing/2014/main" val="1155647129"/>
                  </a:ext>
                </a:extLst>
              </a:tr>
              <a:tr h="629876">
                <a:tc>
                  <a:txBody>
                    <a:bodyPr/>
                    <a:lstStyle/>
                    <a:p>
                      <a:pPr algn="ctr">
                        <a:lnSpc>
                          <a:spcPts val="1875"/>
                        </a:lnSpc>
                        <a:buNone/>
                      </a:pPr>
                      <a:r>
                        <a:rPr lang="fr-FR" sz="1600" b="1">
                          <a:effectLst/>
                          <a:latin typeface="Times New Roman" panose="02020603050405020304" pitchFamily="18" charset="0"/>
                          <a:cs typeface="Times New Roman" panose="02020603050405020304" pitchFamily="18" charset="0"/>
                        </a:rPr>
                        <a:t>Rheology</a:t>
                      </a:r>
                      <a:endParaRPr lang="fr-FR" sz="1600" b="0">
                        <a:effectLst/>
                        <a:latin typeface="Times New Roman" panose="02020603050405020304" pitchFamily="18" charset="0"/>
                        <a:cs typeface="Times New Roman" panose="02020603050405020304" pitchFamily="18" charset="0"/>
                      </a:endParaRPr>
                    </a:p>
                  </a:txBody>
                  <a:tcPr marL="68771" marR="76412" marT="47758" marB="47758" anchor="ctr"/>
                </a:tc>
                <a:tc>
                  <a:txBody>
                    <a:bodyPr/>
                    <a:lstStyle/>
                    <a:p>
                      <a:pPr algn="ctr">
                        <a:lnSpc>
                          <a:spcPts val="1875"/>
                        </a:lnSpc>
                        <a:buNone/>
                      </a:pPr>
                      <a:r>
                        <a:rPr lang="fr-FR" sz="1600" b="0">
                          <a:effectLst/>
                          <a:latin typeface="Times New Roman" panose="02020603050405020304" pitchFamily="18" charset="0"/>
                          <a:cs typeface="Times New Roman" panose="02020603050405020304" pitchFamily="18" charset="0"/>
                        </a:rPr>
                        <a:t>How the fat flows.</a:t>
                      </a:r>
                    </a:p>
                  </a:txBody>
                  <a:tcPr marL="76412" marR="76412" marT="47758" marB="47758" anchor="ctr"/>
                </a:tc>
                <a:tc>
                  <a:txBody>
                    <a:bodyPr/>
                    <a:lstStyle/>
                    <a:p>
                      <a:pPr algn="ctr">
                        <a:lnSpc>
                          <a:spcPts val="1875"/>
                        </a:lnSpc>
                        <a:buNone/>
                      </a:pPr>
                      <a:r>
                        <a:rPr lang="en-US" sz="1600" b="0">
                          <a:effectLst/>
                          <a:latin typeface="Times New Roman" panose="02020603050405020304" pitchFamily="18" charset="0"/>
                          <a:cs typeface="Times New Roman" panose="02020603050405020304" pitchFamily="18" charset="0"/>
                        </a:rPr>
                        <a:t>Affects processing and the feeling in the mouth.</a:t>
                      </a:r>
                    </a:p>
                  </a:txBody>
                  <a:tcPr marL="76412" marR="76412" marT="47758" marB="47758" anchor="ctr"/>
                </a:tc>
                <a:tc>
                  <a:txBody>
                    <a:bodyPr/>
                    <a:lstStyle/>
                    <a:p>
                      <a:pPr algn="ctr">
                        <a:lnSpc>
                          <a:spcPts val="1875"/>
                        </a:lnSpc>
                        <a:buNone/>
                      </a:pPr>
                      <a:r>
                        <a:rPr lang="en-US" sz="1600" b="0" dirty="0">
                          <a:effectLst/>
                          <a:latin typeface="Times New Roman" panose="02020603050405020304" pitchFamily="18" charset="0"/>
                          <a:cs typeface="Times New Roman" panose="02020603050405020304" pitchFamily="18" charset="0"/>
                        </a:rPr>
                        <a:t>The thick flow of heavy cream versus light oil.</a:t>
                      </a:r>
                    </a:p>
                  </a:txBody>
                  <a:tcPr marL="76412" marR="68771" marT="47758" marB="47758" anchor="ctr"/>
                </a:tc>
                <a:extLst>
                  <a:ext uri="{0D108BD9-81ED-4DB2-BD59-A6C34878D82A}">
                    <a16:rowId xmlns:a16="http://schemas.microsoft.com/office/drawing/2014/main" val="2712485787"/>
                  </a:ext>
                </a:extLst>
              </a:tr>
            </a:tbl>
          </a:graphicData>
        </a:graphic>
      </p:graphicFrame>
    </p:spTree>
    <p:extLst>
      <p:ext uri="{BB962C8B-B14F-4D97-AF65-F5344CB8AC3E}">
        <p14:creationId xmlns:p14="http://schemas.microsoft.com/office/powerpoint/2010/main" val="1248633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60">
          <a:extLst>
            <a:ext uri="{FF2B5EF4-FFF2-40B4-BE49-F238E27FC236}">
              <a16:creationId xmlns:a16="http://schemas.microsoft.com/office/drawing/2014/main" id="{C9FCAF45-936B-3647-4213-D1ADE7442C94}"/>
            </a:ext>
          </a:extLst>
        </p:cNvPr>
        <p:cNvGrpSpPr/>
        <p:nvPr/>
      </p:nvGrpSpPr>
      <p:grpSpPr>
        <a:xfrm>
          <a:off x="0" y="0"/>
          <a:ext cx="0" cy="0"/>
          <a:chOff x="0" y="0"/>
          <a:chExt cx="0" cy="0"/>
        </a:xfrm>
      </p:grpSpPr>
      <p:sp>
        <p:nvSpPr>
          <p:cNvPr id="862" name="Google Shape;862;p51">
            <a:extLst>
              <a:ext uri="{FF2B5EF4-FFF2-40B4-BE49-F238E27FC236}">
                <a16:creationId xmlns:a16="http://schemas.microsoft.com/office/drawing/2014/main" id="{63ADA0CB-0450-C68B-387C-83EE3CC36B52}"/>
              </a:ext>
            </a:extLst>
          </p:cNvPr>
          <p:cNvSpPr txBox="1">
            <a:spLocks noGrp="1"/>
          </p:cNvSpPr>
          <p:nvPr>
            <p:ph type="title"/>
          </p:nvPr>
        </p:nvSpPr>
        <p:spPr>
          <a:xfrm>
            <a:off x="1546565" y="76448"/>
            <a:ext cx="5727814" cy="576000"/>
          </a:xfrm>
          <a:prstGeom prst="rect">
            <a:avLst/>
          </a:prstGeom>
        </p:spPr>
        <p:txBody>
          <a:bodyPr spcFirstLastPara="1" wrap="square" lIns="91425" tIns="91425" rIns="91425" bIns="91425" anchor="t" anchorCtr="0">
            <a:noAutofit/>
          </a:bodyPr>
          <a:lstStyle/>
          <a:p>
            <a:r>
              <a:rPr lang="en-US" sz="2400" dirty="0">
                <a:solidFill>
                  <a:srgbClr val="FF0000"/>
                </a:solidFill>
                <a:latin typeface="Times New Roman" panose="02020603050405020304" pitchFamily="18" charset="0"/>
                <a:cs typeface="Times New Roman" panose="02020603050405020304" pitchFamily="18" charset="0"/>
              </a:rPr>
              <a:t>4. Preservation and Deterioration of Fats</a:t>
            </a:r>
            <a:endParaRPr dirty="0"/>
          </a:p>
        </p:txBody>
      </p:sp>
      <p:sp>
        <p:nvSpPr>
          <p:cNvPr id="7" name="ZoneTexte 6">
            <a:extLst>
              <a:ext uri="{FF2B5EF4-FFF2-40B4-BE49-F238E27FC236}">
                <a16:creationId xmlns:a16="http://schemas.microsoft.com/office/drawing/2014/main" id="{A2CBFD94-82B5-9EB6-8C06-E6F20E40E0FE}"/>
              </a:ext>
            </a:extLst>
          </p:cNvPr>
          <p:cNvSpPr txBox="1"/>
          <p:nvPr/>
        </p:nvSpPr>
        <p:spPr>
          <a:xfrm>
            <a:off x="156879" y="776731"/>
            <a:ext cx="8507186" cy="1289071"/>
          </a:xfrm>
          <a:prstGeom prst="rect">
            <a:avLst/>
          </a:prstGeom>
          <a:noFill/>
        </p:spPr>
        <p:txBody>
          <a:bodyPr wrap="square">
            <a:spAutoFit/>
          </a:bodyPr>
          <a:lstStyle/>
          <a:p>
            <a:pPr>
              <a:lnSpc>
                <a:spcPct val="150000"/>
              </a:lnSpc>
            </a:pPr>
            <a:r>
              <a:rPr lang="en-US" sz="1800" dirty="0">
                <a:latin typeface="Times New Roman" panose="02020603050405020304" pitchFamily="18" charset="0"/>
                <a:cs typeface="Times New Roman" panose="02020603050405020304" pitchFamily="18" charset="0"/>
              </a:rPr>
              <a:t> Fats are essential macronutrients in food that provide energy, essential fatty acids, and influence food texture and flavor. However, fats are susceptible to deterioration due to chemical and enzymatic reactions, which can degrade food quality and nutritional value</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5B69D1E7-5B2B-3BEF-6B28-ECF505CE0424}"/>
              </a:ext>
            </a:extLst>
          </p:cNvPr>
          <p:cNvSpPr txBox="1"/>
          <p:nvPr/>
        </p:nvSpPr>
        <p:spPr>
          <a:xfrm>
            <a:off x="156879" y="1912693"/>
            <a:ext cx="8507186" cy="3366563"/>
          </a:xfrm>
          <a:prstGeom prst="rect">
            <a:avLst/>
          </a:prstGeom>
          <a:noFill/>
        </p:spPr>
        <p:txBody>
          <a:bodyPr wrap="square">
            <a:spAutoFit/>
          </a:bodyPr>
          <a:lstStyle/>
          <a:p>
            <a:pPr>
              <a:lnSpc>
                <a:spcPct val="150000"/>
              </a:lnSpc>
            </a:pPr>
            <a:r>
              <a:rPr lang="en-US" sz="1800" dirty="0">
                <a:latin typeface="Times New Roman" panose="02020603050405020304" pitchFamily="18" charset="0"/>
                <a:cs typeface="Times New Roman" panose="02020603050405020304" pitchFamily="18" charset="0"/>
              </a:rPr>
              <a:t> </a:t>
            </a:r>
            <a:br>
              <a:rPr lang="en-US" dirty="0"/>
            </a:br>
            <a:r>
              <a:rPr lang="en-US" sz="1800" dirty="0">
                <a:latin typeface="Times New Roman" panose="02020603050405020304" pitchFamily="18" charset="0"/>
                <a:cs typeface="Times New Roman" panose="02020603050405020304" pitchFamily="18" charset="0"/>
              </a:rPr>
              <a:t>Lipids in muscle tissues, especially those rich in polyunsaturated fatty acids (such as in fish), are highly susceptible to oxidation. This degradation leads to:</a:t>
            </a:r>
          </a:p>
          <a:p>
            <a:pPr marL="285750" indent="-285750">
              <a:lnSpc>
                <a:spcPct val="200000"/>
              </a:lnSpc>
              <a:buFont typeface="Wingdings" panose="05000000000000000000" pitchFamily="2" charset="2"/>
              <a:buChar char="ü"/>
            </a:pPr>
            <a:r>
              <a:rPr lang="en-US" sz="1800" b="1" dirty="0">
                <a:latin typeface="Times New Roman" panose="02020603050405020304" pitchFamily="18" charset="0"/>
                <a:cs typeface="Times New Roman" panose="02020603050405020304" pitchFamily="18" charset="0"/>
              </a:rPr>
              <a:t>Loss of nutritional quality</a:t>
            </a:r>
          </a:p>
          <a:p>
            <a:pPr marL="285750" indent="-285750">
              <a:lnSpc>
                <a:spcPct val="200000"/>
              </a:lnSpc>
              <a:buFont typeface="Wingdings" panose="05000000000000000000" pitchFamily="2" charset="2"/>
              <a:buChar char="ü"/>
            </a:pPr>
            <a:r>
              <a:rPr lang="en-US" sz="1800" b="1" dirty="0">
                <a:latin typeface="Times New Roman" panose="02020603050405020304" pitchFamily="18" charset="0"/>
                <a:cs typeface="Times New Roman" panose="02020603050405020304" pitchFamily="18" charset="0"/>
              </a:rPr>
              <a:t>Alteration of flavors (rancidity)</a:t>
            </a:r>
          </a:p>
          <a:p>
            <a:pPr marL="285750" indent="-285750">
              <a:lnSpc>
                <a:spcPct val="200000"/>
              </a:lnSpc>
              <a:buFont typeface="Wingdings" panose="05000000000000000000" pitchFamily="2" charset="2"/>
              <a:buChar char="ü"/>
            </a:pPr>
            <a:r>
              <a:rPr lang="en-US" sz="1800" b="1" dirty="0">
                <a:latin typeface="Times New Roman" panose="02020603050405020304" pitchFamily="18" charset="0"/>
                <a:cs typeface="Times New Roman" panose="02020603050405020304" pitchFamily="18" charset="0"/>
              </a:rPr>
              <a:t>Changes in texture and color</a:t>
            </a:r>
          </a:p>
          <a:p>
            <a:pPr>
              <a:lnSpc>
                <a:spcPct val="150000"/>
              </a:lnSpc>
            </a:pPr>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4891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6" name="Google Shape;736;p46"/>
          <p:cNvSpPr txBox="1">
            <a:spLocks noGrp="1"/>
          </p:cNvSpPr>
          <p:nvPr>
            <p:ph type="subTitle" idx="4"/>
          </p:nvPr>
        </p:nvSpPr>
        <p:spPr>
          <a:xfrm>
            <a:off x="330654" y="0"/>
            <a:ext cx="8319407" cy="4883444"/>
          </a:xfrm>
          <a:prstGeom prst="rect">
            <a:avLst/>
          </a:prstGeom>
        </p:spPr>
        <p:txBody>
          <a:bodyPr spcFirstLastPara="1" wrap="square" lIns="91425" tIns="91425" rIns="91425" bIns="91425" anchor="b" anchorCtr="0">
            <a:noAutofit/>
          </a:bodyPr>
          <a:lstStyle/>
          <a:p>
            <a:pPr marL="0" lvl="0" indent="0" algn="just">
              <a:lnSpc>
                <a:spcPct val="150000"/>
              </a:lnSpc>
            </a:pPr>
            <a:r>
              <a:rPr lang="en-US" sz="1800" b="0" dirty="0">
                <a:latin typeface="Times New Roman" panose="02020603050405020304" pitchFamily="18" charset="0"/>
                <a:cs typeface="Times New Roman" panose="02020603050405020304" pitchFamily="18" charset="0"/>
              </a:rPr>
              <a:t>Fats, oils, or lipids are made up of a large number of organic compounds, including fatty acids, monoacylglycerols, diacylglycerols, triacylglycerols (TG), phospholipids (PL), eicosanoids, </a:t>
            </a:r>
            <a:r>
              <a:rPr lang="en-US" sz="1800" b="0" dirty="0" err="1">
                <a:latin typeface="Times New Roman" panose="02020603050405020304" pitchFamily="18" charset="0"/>
                <a:cs typeface="Times New Roman" panose="02020603050405020304" pitchFamily="18" charset="0"/>
              </a:rPr>
              <a:t>resolvins</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docosanoids</a:t>
            </a:r>
            <a:r>
              <a:rPr lang="en-US" sz="1800" b="0" dirty="0">
                <a:latin typeface="Times New Roman" panose="02020603050405020304" pitchFamily="18" charset="0"/>
                <a:cs typeface="Times New Roman" panose="02020603050405020304" pitchFamily="18" charset="0"/>
              </a:rPr>
              <a:t>, sterols, sterol esters, carotenoids, vitamins A and E, fatty alcohols, hydrocarbons, and wax esters. Classically, lipids were defined as substances soluble in organic solvents. This is a vague definition and could include a number of non-lipid organic compounds. A new definition and a comprehensive classification system for lipids were proposed in 2005. The new definition is based on chemistry and defines lipids as small hydrophobic or amphipathic (or amphiphilic) molecules that may originate entirely or in part from condensations of thioester and/or isoprene units. </a:t>
            </a:r>
            <a:endParaRPr sz="1800" dirty="0">
              <a:latin typeface="Times New Roman" panose="02020603050405020304" pitchFamily="18" charset="0"/>
              <a:cs typeface="Times New Roman" panose="02020603050405020304" pitchFamily="18" charset="0"/>
            </a:endParaRPr>
          </a:p>
        </p:txBody>
      </p:sp>
      <p:sp>
        <p:nvSpPr>
          <p:cNvPr id="6" name="ZoneTexte 5">
            <a:extLst>
              <a:ext uri="{FF2B5EF4-FFF2-40B4-BE49-F238E27FC236}">
                <a16:creationId xmlns:a16="http://schemas.microsoft.com/office/drawing/2014/main" id="{C1B12AC5-0B3F-1793-C4CE-57DEC5AE1D3E}"/>
              </a:ext>
            </a:extLst>
          </p:cNvPr>
          <p:cNvSpPr txBox="1"/>
          <p:nvPr/>
        </p:nvSpPr>
        <p:spPr>
          <a:xfrm>
            <a:off x="3468801" y="-76356"/>
            <a:ext cx="2206398" cy="707886"/>
          </a:xfrm>
          <a:prstGeom prst="rect">
            <a:avLst/>
          </a:prstGeom>
          <a:noFill/>
        </p:spPr>
        <p:txBody>
          <a:bodyPr wrap="square">
            <a:spAutoFit/>
          </a:bodyPr>
          <a:lstStyle/>
          <a:p>
            <a:r>
              <a:rPr kumimoji="0" lang="en-US" sz="4000" b="1" i="1" u="none" strike="noStrike" kern="0" cap="none" spc="0" normalizeH="0" baseline="0" noProof="0" dirty="0">
                <a:ln>
                  <a:noFill/>
                </a:ln>
                <a:solidFill>
                  <a:srgbClr val="FF0000"/>
                </a:solidFill>
                <a:effectLst/>
                <a:uLnTx/>
                <a:uFillTx/>
                <a:latin typeface="Arabic Typesetting" panose="03020402040406030203" pitchFamily="66" charset="-78"/>
                <a:ea typeface="Questrial"/>
                <a:cs typeface="Arabic Typesetting" panose="03020402040406030203" pitchFamily="66" charset="-78"/>
                <a:sym typeface="Questrial"/>
              </a:rPr>
              <a:t>Introduction </a:t>
            </a:r>
            <a:endParaRPr lang="fr-FR" b="1" i="1"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60">
          <a:extLst>
            <a:ext uri="{FF2B5EF4-FFF2-40B4-BE49-F238E27FC236}">
              <a16:creationId xmlns:a16="http://schemas.microsoft.com/office/drawing/2014/main" id="{C8A1739E-7186-FEBB-C84A-DCAF0F56DCE9}"/>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8D2D787F-272F-50B9-BAFD-F13BC136B482}"/>
              </a:ext>
            </a:extLst>
          </p:cNvPr>
          <p:cNvSpPr txBox="1"/>
          <p:nvPr/>
        </p:nvSpPr>
        <p:spPr>
          <a:xfrm>
            <a:off x="156879" y="572625"/>
            <a:ext cx="8507186" cy="3187411"/>
          </a:xfrm>
          <a:prstGeom prst="rect">
            <a:avLst/>
          </a:prstGeom>
          <a:noFill/>
        </p:spPr>
        <p:txBody>
          <a:bodyPr wrap="square">
            <a:spAutoFit/>
          </a:bodyPr>
          <a:lstStyle/>
          <a:p>
            <a:pPr>
              <a:lnSpc>
                <a:spcPct val="200000"/>
              </a:lnSpc>
            </a:pPr>
            <a:r>
              <a:rPr lang="en-US" sz="1800" dirty="0">
                <a:latin typeface="Times New Roman" panose="02020603050405020304" pitchFamily="18" charset="0"/>
                <a:cs typeface="Times New Roman" panose="02020603050405020304" pitchFamily="18" charset="0"/>
              </a:rPr>
              <a:t>The oxidation of lipids can result from several reaction pathways depending on the environment and initiating agents:</a:t>
            </a:r>
          </a:p>
          <a:p>
            <a:pPr marL="285750" indent="-285750">
              <a:lnSpc>
                <a:spcPct val="200000"/>
              </a:lnSpc>
              <a:buFont typeface="Wingdings" panose="05000000000000000000" pitchFamily="2" charset="2"/>
              <a:buChar char="ü"/>
            </a:pPr>
            <a:r>
              <a:rPr lang="en-US" sz="1800" b="1" dirty="0">
                <a:solidFill>
                  <a:srgbClr val="FF0000"/>
                </a:solidFill>
                <a:latin typeface="Times New Roman" panose="02020603050405020304" pitchFamily="18" charset="0"/>
                <a:cs typeface="Times New Roman" panose="02020603050405020304" pitchFamily="18" charset="0"/>
              </a:rPr>
              <a:t>Auto-oxidation</a:t>
            </a:r>
            <a:r>
              <a:rPr lang="en-US" sz="1800" dirty="0">
                <a:latin typeface="Times New Roman" panose="02020603050405020304" pitchFamily="18" charset="0"/>
                <a:cs typeface="Times New Roman" panose="02020603050405020304" pitchFamily="18" charset="0"/>
              </a:rPr>
              <a:t> catalyzed by temperature, metal ions, and free radicals;</a:t>
            </a:r>
          </a:p>
          <a:p>
            <a:pPr marL="285750" indent="-285750">
              <a:lnSpc>
                <a:spcPct val="200000"/>
              </a:lnSpc>
              <a:buFont typeface="Wingdings" panose="05000000000000000000" pitchFamily="2" charset="2"/>
              <a:buChar char="ü"/>
            </a:pPr>
            <a:r>
              <a:rPr lang="en-US" sz="1800" b="1" dirty="0">
                <a:solidFill>
                  <a:srgbClr val="FF0000"/>
                </a:solidFill>
                <a:latin typeface="Times New Roman" panose="02020603050405020304" pitchFamily="18" charset="0"/>
                <a:cs typeface="Times New Roman" panose="02020603050405020304" pitchFamily="18" charset="0"/>
              </a:rPr>
              <a:t>Photo-oxidation</a:t>
            </a:r>
            <a:r>
              <a:rPr lang="en-US" sz="1800" dirty="0">
                <a:latin typeface="Times New Roman" panose="02020603050405020304" pitchFamily="18" charset="0"/>
                <a:cs typeface="Times New Roman" panose="02020603050405020304" pitchFamily="18" charset="0"/>
              </a:rPr>
              <a:t>, initiated by light in the presence of photosensitizers;</a:t>
            </a:r>
          </a:p>
          <a:p>
            <a:pPr marL="285750" indent="-285750">
              <a:lnSpc>
                <a:spcPct val="200000"/>
              </a:lnSpc>
              <a:buFont typeface="Wingdings" panose="05000000000000000000" pitchFamily="2" charset="2"/>
              <a:buChar char="ü"/>
            </a:pPr>
            <a:r>
              <a:rPr lang="en-US" sz="1800" b="1" dirty="0">
                <a:solidFill>
                  <a:srgbClr val="FF0000"/>
                </a:solidFill>
                <a:latin typeface="Times New Roman" panose="02020603050405020304" pitchFamily="18" charset="0"/>
                <a:cs typeface="Times New Roman" panose="02020603050405020304" pitchFamily="18" charset="0"/>
              </a:rPr>
              <a:t>Enzymatic oxidation </a:t>
            </a:r>
            <a:r>
              <a:rPr lang="en-US" sz="1800" dirty="0">
                <a:latin typeface="Times New Roman" panose="02020603050405020304" pitchFamily="18" charset="0"/>
                <a:cs typeface="Times New Roman" panose="02020603050405020304" pitchFamily="18" charset="0"/>
              </a:rPr>
              <a:t>initiated by lipoxygenase.</a:t>
            </a:r>
          </a:p>
          <a:p>
            <a:pPr>
              <a:lnSpc>
                <a:spcPct val="150000"/>
              </a:lnSpc>
            </a:pP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F941236B-0722-6BC3-2596-EF0095AD6C6D}"/>
              </a:ext>
            </a:extLst>
          </p:cNvPr>
          <p:cNvSpPr txBox="1"/>
          <p:nvPr/>
        </p:nvSpPr>
        <p:spPr>
          <a:xfrm>
            <a:off x="156879" y="2859750"/>
            <a:ext cx="8507186" cy="458074"/>
          </a:xfrm>
          <a:prstGeom prst="rect">
            <a:avLst/>
          </a:prstGeom>
          <a:noFill/>
        </p:spPr>
        <p:txBody>
          <a:bodyPr wrap="square">
            <a:spAutoFit/>
          </a:bodyPr>
          <a:lstStyle/>
          <a:p>
            <a:pPr>
              <a:lnSpc>
                <a:spcPct val="150000"/>
              </a:lnSpc>
            </a:pPr>
            <a:r>
              <a:rPr lang="en-US" sz="1800" dirty="0">
                <a:latin typeface="Times New Roman" panose="02020603050405020304" pitchFamily="18" charset="0"/>
                <a:cs typeface="Times New Roman" panose="02020603050405020304" pitchFamily="18" charset="0"/>
              </a:rPr>
              <a:t> </a:t>
            </a: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0355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60">
          <a:extLst>
            <a:ext uri="{FF2B5EF4-FFF2-40B4-BE49-F238E27FC236}">
              <a16:creationId xmlns:a16="http://schemas.microsoft.com/office/drawing/2014/main" id="{B38FCEFF-F7B7-7499-1913-12E91D0F34B5}"/>
            </a:ext>
          </a:extLst>
        </p:cNvPr>
        <p:cNvGrpSpPr/>
        <p:nvPr/>
      </p:nvGrpSpPr>
      <p:grpSpPr>
        <a:xfrm>
          <a:off x="0" y="0"/>
          <a:ext cx="0" cy="0"/>
          <a:chOff x="0" y="0"/>
          <a:chExt cx="0" cy="0"/>
        </a:xfrm>
      </p:grpSpPr>
      <p:sp>
        <p:nvSpPr>
          <p:cNvPr id="862" name="Google Shape;862;p51">
            <a:extLst>
              <a:ext uri="{FF2B5EF4-FFF2-40B4-BE49-F238E27FC236}">
                <a16:creationId xmlns:a16="http://schemas.microsoft.com/office/drawing/2014/main" id="{0F72CABE-2CC7-AB22-14A0-B8D4158909BA}"/>
              </a:ext>
            </a:extLst>
          </p:cNvPr>
          <p:cNvSpPr txBox="1">
            <a:spLocks noGrp="1"/>
          </p:cNvSpPr>
          <p:nvPr>
            <p:ph type="title"/>
          </p:nvPr>
        </p:nvSpPr>
        <p:spPr>
          <a:xfrm>
            <a:off x="2887833" y="0"/>
            <a:ext cx="3041762" cy="576000"/>
          </a:xfrm>
          <a:prstGeom prst="rect">
            <a:avLst/>
          </a:prstGeom>
        </p:spPr>
        <p:txBody>
          <a:bodyPr spcFirstLastPara="1" wrap="square" lIns="91425" tIns="91425" rIns="91425" bIns="91425" anchor="t" anchorCtr="0">
            <a:noAutofit/>
          </a:bodyPr>
          <a:lstStyle/>
          <a:p>
            <a:pPr algn="ctr"/>
            <a:r>
              <a:rPr lang="fr-FR" dirty="0">
                <a:solidFill>
                  <a:srgbClr val="FF0000"/>
                </a:solidFill>
                <a:latin typeface="Times New Roman" panose="02020603050405020304" pitchFamily="18" charset="0"/>
                <a:cs typeface="Times New Roman" panose="02020603050405020304" pitchFamily="18" charset="0"/>
              </a:rPr>
              <a:t>Auto-oxydation </a:t>
            </a:r>
            <a:endParaRPr dirty="0">
              <a:solidFill>
                <a:srgbClr val="FF0000"/>
              </a:solidFill>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5D1948D8-FBA5-562F-54A9-777F86FB8749}"/>
              </a:ext>
            </a:extLst>
          </p:cNvPr>
          <p:cNvSpPr txBox="1"/>
          <p:nvPr/>
        </p:nvSpPr>
        <p:spPr>
          <a:xfrm>
            <a:off x="0" y="114944"/>
            <a:ext cx="9144000" cy="5028556"/>
          </a:xfrm>
          <a:prstGeom prst="rect">
            <a:avLst/>
          </a:prstGeom>
          <a:noFill/>
        </p:spPr>
        <p:txBody>
          <a:bodyPr wrap="square">
            <a:spAutoFit/>
          </a:bodyPr>
          <a:lstStyle/>
          <a:p>
            <a:pPr>
              <a:lnSpc>
                <a:spcPct val="150000"/>
              </a:lnSpc>
            </a:pPr>
            <a:r>
              <a:rPr lang="en-US" sz="1800" i="1" u="sng" dirty="0">
                <a:solidFill>
                  <a:srgbClr val="C00000"/>
                </a:solidFill>
                <a:latin typeface="Times New Roman" panose="02020603050405020304" pitchFamily="18" charset="0"/>
                <a:cs typeface="Times New Roman" panose="02020603050405020304" pitchFamily="18" charset="0"/>
              </a:rPr>
              <a:t>Mechanism in 3 steps</a:t>
            </a:r>
            <a:endParaRPr lang="en-US" sz="1800" u="sng" dirty="0">
              <a:solidFill>
                <a:srgbClr val="C00000"/>
              </a:solidFill>
              <a:latin typeface="Times New Roman" panose="02020603050405020304" pitchFamily="18" charset="0"/>
              <a:cs typeface="Times New Roman" panose="02020603050405020304" pitchFamily="18" charset="0"/>
            </a:endParaRPr>
          </a:p>
          <a:p>
            <a:pPr>
              <a:lnSpc>
                <a:spcPct val="150000"/>
              </a:lnSpc>
            </a:pPr>
            <a:r>
              <a:rPr lang="en-US" sz="1800" b="1" dirty="0">
                <a:solidFill>
                  <a:srgbClr val="FF0000"/>
                </a:solidFill>
                <a:highlight>
                  <a:srgbClr val="FFFF00"/>
                </a:highlight>
                <a:latin typeface="Times New Roman" panose="02020603050405020304" pitchFamily="18" charset="0"/>
                <a:cs typeface="Times New Roman" panose="02020603050405020304" pitchFamily="18" charset="0"/>
              </a:rPr>
              <a:t>Initiation</a:t>
            </a:r>
            <a:r>
              <a:rPr lang="en-US" sz="18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Formation of free radicals</a:t>
            </a:r>
          </a:p>
          <a:p>
            <a:pPr lvl="1">
              <a:lnSpc>
                <a:spcPct val="150000"/>
              </a:lnSpc>
            </a:pPr>
            <a:r>
              <a:rPr lang="en-US" sz="1800" dirty="0">
                <a:latin typeface="Times New Roman" panose="02020603050405020304" pitchFamily="18" charset="0"/>
                <a:cs typeface="Times New Roman" panose="02020603050405020304" pitchFamily="18" charset="0"/>
              </a:rPr>
              <a:t>Unsaturated fatty acids lose a hydrogen atom.</a:t>
            </a:r>
          </a:p>
          <a:p>
            <a:pPr lvl="1">
              <a:lnSpc>
                <a:spcPct val="150000"/>
              </a:lnSpc>
            </a:pPr>
            <a:r>
              <a:rPr lang="en-US" sz="1800" dirty="0">
                <a:latin typeface="Times New Roman" panose="02020603050405020304" pitchFamily="18" charset="0"/>
                <a:cs typeface="Times New Roman" panose="02020603050405020304" pitchFamily="18" charset="0"/>
              </a:rPr>
              <a:t>Triggers: heat, metals, light.</a:t>
            </a:r>
          </a:p>
          <a:p>
            <a:pPr>
              <a:lnSpc>
                <a:spcPct val="150000"/>
              </a:lnSpc>
            </a:pPr>
            <a:r>
              <a:rPr lang="en-US" sz="1800" b="1" dirty="0">
                <a:solidFill>
                  <a:srgbClr val="FF0000"/>
                </a:solidFill>
                <a:highlight>
                  <a:srgbClr val="FFFF00"/>
                </a:highlight>
                <a:latin typeface="Times New Roman" panose="02020603050405020304" pitchFamily="18" charset="0"/>
                <a:cs typeface="Times New Roman" panose="02020603050405020304" pitchFamily="18" charset="0"/>
              </a:rPr>
              <a:t>Propagation</a:t>
            </a:r>
            <a:r>
              <a:rPr lang="en-US" sz="18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Chain reaction</a:t>
            </a:r>
          </a:p>
          <a:p>
            <a:pPr lvl="1">
              <a:lnSpc>
                <a:spcPct val="150000"/>
              </a:lnSpc>
            </a:pPr>
            <a:r>
              <a:rPr lang="en-US" sz="1800" dirty="0">
                <a:latin typeface="Times New Roman" panose="02020603050405020304" pitchFamily="18" charset="0"/>
                <a:cs typeface="Times New Roman" panose="02020603050405020304" pitchFamily="18" charset="0"/>
              </a:rPr>
              <a:t>Free radicals react with oxygen.</a:t>
            </a:r>
          </a:p>
          <a:p>
            <a:pPr lvl="1">
              <a:lnSpc>
                <a:spcPct val="150000"/>
              </a:lnSpc>
            </a:pPr>
            <a:r>
              <a:rPr lang="en-US" sz="1800" dirty="0">
                <a:latin typeface="Times New Roman" panose="02020603050405020304" pitchFamily="18" charset="0"/>
                <a:cs typeface="Times New Roman" panose="02020603050405020304" pitchFamily="18" charset="0"/>
              </a:rPr>
              <a:t>Formation of hydroperoxides (primary oxidation products).</a:t>
            </a:r>
          </a:p>
          <a:p>
            <a:pPr>
              <a:lnSpc>
                <a:spcPct val="150000"/>
              </a:lnSpc>
            </a:pPr>
            <a:r>
              <a:rPr lang="en-US" sz="1800" b="1" dirty="0">
                <a:solidFill>
                  <a:srgbClr val="FF0000"/>
                </a:solidFill>
                <a:highlight>
                  <a:srgbClr val="FFFF00"/>
                </a:highlight>
                <a:latin typeface="Times New Roman" panose="02020603050405020304" pitchFamily="18" charset="0"/>
                <a:cs typeface="Times New Roman" panose="02020603050405020304" pitchFamily="18" charset="0"/>
              </a:rPr>
              <a:t>Termination</a:t>
            </a:r>
            <a:r>
              <a:rPr lang="en-US" sz="18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Formation of stable products</a:t>
            </a:r>
          </a:p>
          <a:p>
            <a:pPr lvl="1">
              <a:lnSpc>
                <a:spcPct val="150000"/>
              </a:lnSpc>
            </a:pPr>
            <a:r>
              <a:rPr lang="en-US" sz="1800" dirty="0">
                <a:latin typeface="Times New Roman" panose="02020603050405020304" pitchFamily="18" charset="0"/>
                <a:cs typeface="Times New Roman" panose="02020603050405020304" pitchFamily="18" charset="0"/>
              </a:rPr>
              <a:t>Radicals combine with each other.</a:t>
            </a:r>
          </a:p>
          <a:p>
            <a:pPr lvl="1">
              <a:lnSpc>
                <a:spcPct val="150000"/>
              </a:lnSpc>
            </a:pPr>
            <a:r>
              <a:rPr lang="en-US" sz="1800" dirty="0">
                <a:latin typeface="Times New Roman" panose="02020603050405020304" pitchFamily="18" charset="0"/>
                <a:cs typeface="Times New Roman" panose="02020603050405020304" pitchFamily="18" charset="0"/>
              </a:rPr>
              <a:t>Production of aldehydes, ketones</a:t>
            </a:r>
          </a:p>
          <a:p>
            <a:pPr lvl="1">
              <a:lnSpc>
                <a:spcPct val="150000"/>
              </a:lnSpc>
            </a:pPr>
            <a:r>
              <a:rPr lang="en-US" sz="1800" dirty="0">
                <a:latin typeface="Times New Roman" panose="02020603050405020304" pitchFamily="18" charset="0"/>
                <a:cs typeface="Times New Roman" panose="02020603050405020304" pitchFamily="18" charset="0"/>
              </a:rPr>
              <a:t> (unpleasant odors).</a:t>
            </a:r>
            <a:br>
              <a:rPr lang="en-US" sz="1800" dirty="0">
                <a:latin typeface="Times New Roman" panose="02020603050405020304" pitchFamily="18" charset="0"/>
                <a:cs typeface="Times New Roman" panose="02020603050405020304" pitchFamily="18" charset="0"/>
              </a:rPr>
            </a:br>
            <a:r>
              <a:rPr lang="en-US" sz="1800" i="1" u="sng" dirty="0">
                <a:solidFill>
                  <a:srgbClr val="C00000"/>
                </a:solidFill>
                <a:latin typeface="Times New Roman" panose="02020603050405020304" pitchFamily="18" charset="0"/>
                <a:cs typeface="Times New Roman" panose="02020603050405020304" pitchFamily="18" charset="0"/>
              </a:rPr>
              <a:t>Characteristic</a:t>
            </a:r>
            <a:r>
              <a:rPr lang="en-US" sz="1800" u="sng" dirty="0">
                <a:solidFill>
                  <a:srgbClr val="C00000"/>
                </a:solidFill>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Self-sustaining reaction that accelerates over time.</a:t>
            </a:r>
          </a:p>
        </p:txBody>
      </p:sp>
      <p:pic>
        <p:nvPicPr>
          <p:cNvPr id="4" name="Picture 8023">
            <a:extLst>
              <a:ext uri="{FF2B5EF4-FFF2-40B4-BE49-F238E27FC236}">
                <a16:creationId xmlns:a16="http://schemas.microsoft.com/office/drawing/2014/main" id="{D8898361-FF45-3FF5-7E39-1937EBF4F464}"/>
              </a:ext>
            </a:extLst>
          </p:cNvPr>
          <p:cNvPicPr/>
          <p:nvPr/>
        </p:nvPicPr>
        <p:blipFill>
          <a:blip r:embed="rId3"/>
          <a:stretch>
            <a:fillRect/>
          </a:stretch>
        </p:blipFill>
        <p:spPr>
          <a:xfrm>
            <a:off x="4953000" y="1020535"/>
            <a:ext cx="2656114" cy="456293"/>
          </a:xfrm>
          <a:prstGeom prst="rect">
            <a:avLst/>
          </a:prstGeom>
        </p:spPr>
      </p:pic>
      <p:pic>
        <p:nvPicPr>
          <p:cNvPr id="5" name="Picture 8025">
            <a:extLst>
              <a:ext uri="{FF2B5EF4-FFF2-40B4-BE49-F238E27FC236}">
                <a16:creationId xmlns:a16="http://schemas.microsoft.com/office/drawing/2014/main" id="{5154016B-E3BA-B8F2-F7BE-2BE3A07F810D}"/>
              </a:ext>
            </a:extLst>
          </p:cNvPr>
          <p:cNvPicPr/>
          <p:nvPr/>
        </p:nvPicPr>
        <p:blipFill>
          <a:blip r:embed="rId4"/>
          <a:srcRect t="-13456" r="48244"/>
          <a:stretch>
            <a:fillRect/>
          </a:stretch>
        </p:blipFill>
        <p:spPr>
          <a:xfrm>
            <a:off x="5548993" y="2292169"/>
            <a:ext cx="3374209" cy="909388"/>
          </a:xfrm>
          <a:prstGeom prst="rect">
            <a:avLst/>
          </a:prstGeom>
        </p:spPr>
      </p:pic>
      <p:pic>
        <p:nvPicPr>
          <p:cNvPr id="6" name="Picture 8027">
            <a:extLst>
              <a:ext uri="{FF2B5EF4-FFF2-40B4-BE49-F238E27FC236}">
                <a16:creationId xmlns:a16="http://schemas.microsoft.com/office/drawing/2014/main" id="{E7ECCDEF-61DA-E8F9-A6E4-99CE3198C520}"/>
              </a:ext>
            </a:extLst>
          </p:cNvPr>
          <p:cNvPicPr/>
          <p:nvPr/>
        </p:nvPicPr>
        <p:blipFill>
          <a:blip r:embed="rId5"/>
          <a:srcRect l="-4743" t="-2382" r="17539" b="-1"/>
          <a:stretch>
            <a:fillRect/>
          </a:stretch>
        </p:blipFill>
        <p:spPr>
          <a:xfrm>
            <a:off x="4572000" y="3385158"/>
            <a:ext cx="4498522" cy="1337319"/>
          </a:xfrm>
          <a:prstGeom prst="rect">
            <a:avLst/>
          </a:prstGeom>
        </p:spPr>
      </p:pic>
    </p:spTree>
    <p:extLst>
      <p:ext uri="{BB962C8B-B14F-4D97-AF65-F5344CB8AC3E}">
        <p14:creationId xmlns:p14="http://schemas.microsoft.com/office/powerpoint/2010/main" val="515434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60">
          <a:extLst>
            <a:ext uri="{FF2B5EF4-FFF2-40B4-BE49-F238E27FC236}">
              <a16:creationId xmlns:a16="http://schemas.microsoft.com/office/drawing/2014/main" id="{7E96EA63-B5D0-66A5-8579-BDA18849A664}"/>
            </a:ext>
          </a:extLst>
        </p:cNvPr>
        <p:cNvGrpSpPr/>
        <p:nvPr/>
      </p:nvGrpSpPr>
      <p:grpSpPr>
        <a:xfrm>
          <a:off x="0" y="0"/>
          <a:ext cx="0" cy="0"/>
          <a:chOff x="0" y="0"/>
          <a:chExt cx="0" cy="0"/>
        </a:xfrm>
      </p:grpSpPr>
      <p:sp>
        <p:nvSpPr>
          <p:cNvPr id="862" name="Google Shape;862;p51">
            <a:extLst>
              <a:ext uri="{FF2B5EF4-FFF2-40B4-BE49-F238E27FC236}">
                <a16:creationId xmlns:a16="http://schemas.microsoft.com/office/drawing/2014/main" id="{A1747558-1AC2-1E11-8C9E-CAFA8B066B27}"/>
              </a:ext>
            </a:extLst>
          </p:cNvPr>
          <p:cNvSpPr txBox="1">
            <a:spLocks noGrp="1"/>
          </p:cNvSpPr>
          <p:nvPr>
            <p:ph type="title"/>
          </p:nvPr>
        </p:nvSpPr>
        <p:spPr>
          <a:xfrm>
            <a:off x="2887833" y="0"/>
            <a:ext cx="3041762" cy="576000"/>
          </a:xfrm>
          <a:prstGeom prst="rect">
            <a:avLst/>
          </a:prstGeom>
        </p:spPr>
        <p:txBody>
          <a:bodyPr spcFirstLastPara="1" wrap="square" lIns="91425" tIns="91425" rIns="91425" bIns="91425" anchor="t" anchorCtr="0">
            <a:noAutofit/>
          </a:bodyPr>
          <a:lstStyle/>
          <a:p>
            <a:pPr algn="ctr"/>
            <a:r>
              <a:rPr lang="fr-FR" dirty="0">
                <a:solidFill>
                  <a:srgbClr val="FF0000"/>
                </a:solidFill>
                <a:latin typeface="Times New Roman" panose="02020603050405020304" pitchFamily="18" charset="0"/>
                <a:cs typeface="Times New Roman" panose="02020603050405020304" pitchFamily="18" charset="0"/>
              </a:rPr>
              <a:t>Auto-oxydation </a:t>
            </a:r>
            <a:endParaRPr dirty="0">
              <a:solidFill>
                <a:srgbClr val="FF0000"/>
              </a:solidFill>
              <a:latin typeface="Times New Roman" panose="02020603050405020304" pitchFamily="18" charset="0"/>
              <a:cs typeface="Times New Roman" panose="02020603050405020304" pitchFamily="18" charset="0"/>
            </a:endParaRPr>
          </a:p>
        </p:txBody>
      </p:sp>
      <p:pic>
        <p:nvPicPr>
          <p:cNvPr id="3" name="Image 2">
            <a:extLst>
              <a:ext uri="{FF2B5EF4-FFF2-40B4-BE49-F238E27FC236}">
                <a16:creationId xmlns:a16="http://schemas.microsoft.com/office/drawing/2014/main" id="{4FA621F4-CAD6-14C9-783E-B8DCBD48A16B}"/>
              </a:ext>
            </a:extLst>
          </p:cNvPr>
          <p:cNvPicPr>
            <a:picLocks noChangeAspect="1"/>
          </p:cNvPicPr>
          <p:nvPr/>
        </p:nvPicPr>
        <p:blipFill>
          <a:blip r:embed="rId3"/>
          <a:stretch>
            <a:fillRect/>
          </a:stretch>
        </p:blipFill>
        <p:spPr>
          <a:xfrm>
            <a:off x="1870557" y="510684"/>
            <a:ext cx="5402885" cy="4420543"/>
          </a:xfrm>
          <a:prstGeom prst="rect">
            <a:avLst/>
          </a:prstGeom>
        </p:spPr>
      </p:pic>
    </p:spTree>
    <p:extLst>
      <p:ext uri="{BB962C8B-B14F-4D97-AF65-F5344CB8AC3E}">
        <p14:creationId xmlns:p14="http://schemas.microsoft.com/office/powerpoint/2010/main" val="1539277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60">
          <a:extLst>
            <a:ext uri="{FF2B5EF4-FFF2-40B4-BE49-F238E27FC236}">
              <a16:creationId xmlns:a16="http://schemas.microsoft.com/office/drawing/2014/main" id="{F4D22C33-89F2-CF4F-77BC-AF961F961390}"/>
            </a:ext>
          </a:extLst>
        </p:cNvPr>
        <p:cNvGrpSpPr/>
        <p:nvPr/>
      </p:nvGrpSpPr>
      <p:grpSpPr>
        <a:xfrm>
          <a:off x="0" y="0"/>
          <a:ext cx="0" cy="0"/>
          <a:chOff x="0" y="0"/>
          <a:chExt cx="0" cy="0"/>
        </a:xfrm>
      </p:grpSpPr>
      <p:sp>
        <p:nvSpPr>
          <p:cNvPr id="862" name="Google Shape;862;p51">
            <a:extLst>
              <a:ext uri="{FF2B5EF4-FFF2-40B4-BE49-F238E27FC236}">
                <a16:creationId xmlns:a16="http://schemas.microsoft.com/office/drawing/2014/main" id="{36929491-65E0-00AA-FFE1-EC614FD366C9}"/>
              </a:ext>
            </a:extLst>
          </p:cNvPr>
          <p:cNvSpPr txBox="1">
            <a:spLocks noGrp="1"/>
          </p:cNvSpPr>
          <p:nvPr>
            <p:ph type="title"/>
          </p:nvPr>
        </p:nvSpPr>
        <p:spPr>
          <a:xfrm>
            <a:off x="1636372" y="27463"/>
            <a:ext cx="5450227" cy="576000"/>
          </a:xfrm>
          <a:prstGeom prst="rect">
            <a:avLst/>
          </a:prstGeom>
        </p:spPr>
        <p:txBody>
          <a:bodyPr spcFirstLastPara="1" wrap="square" lIns="91425" tIns="91425" rIns="91425" bIns="91425" anchor="t" anchorCtr="0">
            <a:noAutofit/>
          </a:bodyPr>
          <a:lstStyle/>
          <a:p>
            <a:r>
              <a:rPr lang="en-US" sz="2400" dirty="0">
                <a:solidFill>
                  <a:srgbClr val="FF0000"/>
                </a:solidFill>
                <a:latin typeface="Times New Roman" panose="02020603050405020304" pitchFamily="18" charset="0"/>
                <a:cs typeface="Times New Roman" panose="02020603050405020304" pitchFamily="18" charset="0"/>
              </a:rPr>
              <a:t>4. Deterioration of Fats</a:t>
            </a:r>
            <a:endParaRPr dirty="0"/>
          </a:p>
        </p:txBody>
      </p:sp>
      <p:sp>
        <p:nvSpPr>
          <p:cNvPr id="7" name="ZoneTexte 6">
            <a:extLst>
              <a:ext uri="{FF2B5EF4-FFF2-40B4-BE49-F238E27FC236}">
                <a16:creationId xmlns:a16="http://schemas.microsoft.com/office/drawing/2014/main" id="{F0A6B45A-9A18-5CFD-61BD-412D45A47379}"/>
              </a:ext>
            </a:extLst>
          </p:cNvPr>
          <p:cNvSpPr txBox="1"/>
          <p:nvPr/>
        </p:nvSpPr>
        <p:spPr>
          <a:xfrm>
            <a:off x="0" y="530442"/>
            <a:ext cx="9021536" cy="4197559"/>
          </a:xfrm>
          <a:prstGeom prst="rect">
            <a:avLst/>
          </a:prstGeom>
          <a:noFill/>
        </p:spPr>
        <p:txBody>
          <a:bodyPr wrap="square">
            <a:spAutoFit/>
          </a:bodyPr>
          <a:lstStyle/>
          <a:p>
            <a:pPr>
              <a:lnSpc>
                <a:spcPct val="150000"/>
              </a:lnSpc>
            </a:pPr>
            <a:r>
              <a:rPr lang="fr-FR" sz="1800" b="1" dirty="0">
                <a:solidFill>
                  <a:srgbClr val="FF0000"/>
                </a:solidFill>
                <a:latin typeface="Times New Roman" panose="02020603050405020304" pitchFamily="18" charset="0"/>
                <a:cs typeface="Times New Roman" panose="02020603050405020304" pitchFamily="18" charset="0"/>
              </a:rPr>
              <a:t>B. Photo-</a:t>
            </a:r>
            <a:r>
              <a:rPr lang="fr-FR" sz="1800" b="1" dirty="0" err="1">
                <a:solidFill>
                  <a:srgbClr val="FF0000"/>
                </a:solidFill>
                <a:latin typeface="Times New Roman" panose="02020603050405020304" pitchFamily="18" charset="0"/>
                <a:cs typeface="Times New Roman" panose="02020603050405020304" pitchFamily="18" charset="0"/>
              </a:rPr>
              <a:t>Oxidation</a:t>
            </a:r>
            <a:r>
              <a:rPr lang="fr-FR" sz="1800" b="1" dirty="0">
                <a:solidFill>
                  <a:srgbClr val="FF0000"/>
                </a:solidFill>
                <a:latin typeface="Times New Roman" panose="02020603050405020304" pitchFamily="18" charset="0"/>
                <a:cs typeface="Times New Roman" panose="02020603050405020304" pitchFamily="18" charset="0"/>
              </a:rPr>
              <a:t> (</a:t>
            </a:r>
            <a:r>
              <a:rPr lang="fr-FR" sz="1800" b="1" dirty="0" err="1">
                <a:solidFill>
                  <a:srgbClr val="FF0000"/>
                </a:solidFill>
                <a:latin typeface="Times New Roman" panose="02020603050405020304" pitchFamily="18" charset="0"/>
                <a:cs typeface="Times New Roman" panose="02020603050405020304" pitchFamily="18" charset="0"/>
              </a:rPr>
              <a:t>Oxidation</a:t>
            </a:r>
            <a:r>
              <a:rPr lang="fr-FR" sz="1800" b="1" dirty="0">
                <a:solidFill>
                  <a:srgbClr val="FF0000"/>
                </a:solidFill>
                <a:latin typeface="Times New Roman" panose="02020603050405020304" pitchFamily="18" charset="0"/>
                <a:cs typeface="Times New Roman" panose="02020603050405020304" pitchFamily="18" charset="0"/>
              </a:rPr>
              <a:t> by Light)</a:t>
            </a:r>
          </a:p>
          <a:p>
            <a:pPr algn="just">
              <a:lnSpc>
                <a:spcPct val="150000"/>
              </a:lnSpc>
            </a:pPr>
            <a:r>
              <a:rPr lang="en-US" sz="1800" dirty="0">
                <a:latin typeface="Times New Roman" panose="02020603050405020304" pitchFamily="18" charset="0"/>
                <a:cs typeface="Times New Roman" panose="02020603050405020304" pitchFamily="18" charset="0"/>
              </a:rPr>
              <a:t>Photo-oxidation is an important pathway for the production of hydroperoxides in the presence of </a:t>
            </a:r>
            <a:r>
              <a:rPr lang="en-US" sz="1800" b="1" dirty="0">
                <a:solidFill>
                  <a:srgbClr val="C00000"/>
                </a:solidFill>
                <a:latin typeface="Times New Roman" panose="02020603050405020304" pitchFamily="18" charset="0"/>
                <a:cs typeface="Times New Roman" panose="02020603050405020304" pitchFamily="18" charset="0"/>
              </a:rPr>
              <a:t>oxygen</a:t>
            </a:r>
            <a:r>
              <a:rPr lang="en-US" sz="1800" dirty="0">
                <a:latin typeface="Times New Roman" panose="02020603050405020304" pitchFamily="18" charset="0"/>
                <a:cs typeface="Times New Roman" panose="02020603050405020304" pitchFamily="18" charset="0"/>
              </a:rPr>
              <a:t>, </a:t>
            </a:r>
            <a:r>
              <a:rPr lang="en-US" sz="1800" b="1" u="sng" dirty="0">
                <a:solidFill>
                  <a:srgbClr val="C00000"/>
                </a:solidFill>
                <a:latin typeface="Times New Roman" panose="02020603050405020304" pitchFamily="18" charset="0"/>
                <a:cs typeface="Times New Roman" panose="02020603050405020304" pitchFamily="18" charset="0"/>
              </a:rPr>
              <a:t>light energy</a:t>
            </a:r>
            <a:r>
              <a:rPr lang="en-US" sz="1800" dirty="0">
                <a:latin typeface="Times New Roman" panose="02020603050405020304" pitchFamily="18" charset="0"/>
                <a:cs typeface="Times New Roman" panose="02020603050405020304" pitchFamily="18" charset="0"/>
              </a:rPr>
              <a:t>, and photosensitizers such as </a:t>
            </a:r>
            <a:r>
              <a:rPr lang="en-US" sz="1800" b="1" dirty="0">
                <a:solidFill>
                  <a:schemeClr val="tx1"/>
                </a:solidFill>
                <a:latin typeface="Times New Roman" panose="02020603050405020304" pitchFamily="18" charset="0"/>
                <a:cs typeface="Times New Roman" panose="02020603050405020304" pitchFamily="18" charset="0"/>
              </a:rPr>
              <a:t>hemoproteins</a:t>
            </a:r>
            <a:r>
              <a:rPr lang="en-US" sz="1800" dirty="0">
                <a:latin typeface="Times New Roman" panose="02020603050405020304" pitchFamily="18" charset="0"/>
                <a:cs typeface="Times New Roman" panose="02020603050405020304" pitchFamily="18" charset="0"/>
              </a:rPr>
              <a:t> or </a:t>
            </a:r>
            <a:r>
              <a:rPr lang="en-US" sz="1800" b="1" dirty="0">
                <a:latin typeface="Times New Roman" panose="02020603050405020304" pitchFamily="18" charset="0"/>
                <a:cs typeface="Times New Roman" panose="02020603050405020304" pitchFamily="18" charset="0"/>
              </a:rPr>
              <a:t>riboflavin</a:t>
            </a:r>
            <a:r>
              <a:rPr lang="en-US" sz="1800" dirty="0">
                <a:latin typeface="Times New Roman" panose="02020603050405020304" pitchFamily="18" charset="0"/>
                <a:cs typeface="Times New Roman" panose="02020603050405020304" pitchFamily="18" charset="0"/>
              </a:rPr>
              <a:t>. Photosensitizers (Sens) absorb light energy and transition to an excited triplet state (³Sens). Photosensitizers participate in lipid oxidation through two types of mechanisms.</a:t>
            </a:r>
            <a:br>
              <a:rPr lang="fr-FR" sz="1800" dirty="0">
                <a:solidFill>
                  <a:srgbClr val="FF0000"/>
                </a:solidFill>
                <a:latin typeface="Times New Roman" panose="02020603050405020304" pitchFamily="18" charset="0"/>
                <a:cs typeface="Times New Roman" panose="02020603050405020304" pitchFamily="18" charset="0"/>
              </a:rPr>
            </a:br>
            <a:r>
              <a:rPr lang="fr-FR" sz="1800" i="1" dirty="0" err="1">
                <a:latin typeface="Times New Roman" panose="02020603050405020304" pitchFamily="18" charset="0"/>
                <a:cs typeface="Times New Roman" panose="02020603050405020304" pitchFamily="18" charset="0"/>
              </a:rPr>
              <a:t>Two</a:t>
            </a:r>
            <a:r>
              <a:rPr lang="fr-FR" sz="1800" i="1" dirty="0">
                <a:latin typeface="Times New Roman" panose="02020603050405020304" pitchFamily="18" charset="0"/>
                <a:cs typeface="Times New Roman" panose="02020603050405020304" pitchFamily="18" charset="0"/>
              </a:rPr>
              <a:t> Possible </a:t>
            </a:r>
            <a:r>
              <a:rPr lang="fr-FR" sz="1800" i="1" dirty="0" err="1">
                <a:latin typeface="Times New Roman" panose="02020603050405020304" pitchFamily="18" charset="0"/>
                <a:cs typeface="Times New Roman" panose="02020603050405020304" pitchFamily="18" charset="0"/>
              </a:rPr>
              <a:t>Mechanisms</a:t>
            </a:r>
            <a:r>
              <a:rPr lang="fr-FR" sz="1800" dirty="0">
                <a:latin typeface="Times New Roman" panose="02020603050405020304" pitchFamily="18" charset="0"/>
                <a:cs typeface="Times New Roman" panose="02020603050405020304" pitchFamily="18" charset="0"/>
              </a:rPr>
              <a:t>:</a:t>
            </a:r>
          </a:p>
          <a:p>
            <a:pPr>
              <a:lnSpc>
                <a:spcPct val="150000"/>
              </a:lnSpc>
            </a:pPr>
            <a:r>
              <a:rPr lang="fr-FR" sz="1800" b="1" u="sng" dirty="0">
                <a:latin typeface="Times New Roman" panose="02020603050405020304" pitchFamily="18" charset="0"/>
                <a:cs typeface="Times New Roman" panose="02020603050405020304" pitchFamily="18" charset="0"/>
              </a:rPr>
              <a:t>Type I: </a:t>
            </a:r>
            <a:r>
              <a:rPr lang="fr-FR" sz="1800" b="1" u="sng" dirty="0" err="1">
                <a:latin typeface="Times New Roman" panose="02020603050405020304" pitchFamily="18" charset="0"/>
                <a:cs typeface="Times New Roman" panose="02020603050405020304" pitchFamily="18" charset="0"/>
              </a:rPr>
              <a:t>Photosensitizers</a:t>
            </a:r>
            <a:r>
              <a:rPr lang="fr-FR" sz="1800" b="1" u="sng" dirty="0">
                <a:latin typeface="Times New Roman" panose="02020603050405020304" pitchFamily="18" charset="0"/>
                <a:cs typeface="Times New Roman" panose="02020603050405020304" pitchFamily="18" charset="0"/>
              </a:rPr>
              <a:t> (e.g., </a:t>
            </a:r>
            <a:r>
              <a:rPr lang="fr-FR" sz="1800" b="1" u="sng" dirty="0" err="1">
                <a:latin typeface="Times New Roman" panose="02020603050405020304" pitchFamily="18" charset="0"/>
                <a:cs typeface="Times New Roman" panose="02020603050405020304" pitchFamily="18" charset="0"/>
              </a:rPr>
              <a:t>riboflavin</a:t>
            </a:r>
            <a:r>
              <a:rPr lang="fr-FR" sz="1800" b="1" u="sng" dirty="0">
                <a:latin typeface="Times New Roman" panose="02020603050405020304" pitchFamily="18" charset="0"/>
                <a:cs typeface="Times New Roman" panose="02020603050405020304" pitchFamily="18" charset="0"/>
              </a:rPr>
              <a:t>) </a:t>
            </a:r>
            <a:r>
              <a:rPr lang="fr-FR" sz="1800" b="1" u="sng" dirty="0" err="1">
                <a:latin typeface="Times New Roman" panose="02020603050405020304" pitchFamily="18" charset="0"/>
                <a:cs typeface="Times New Roman" panose="02020603050405020304" pitchFamily="18" charset="0"/>
              </a:rPr>
              <a:t>generate</a:t>
            </a:r>
            <a:r>
              <a:rPr lang="fr-FR" sz="1800" b="1" u="sng" dirty="0">
                <a:latin typeface="Times New Roman" panose="02020603050405020304" pitchFamily="18" charset="0"/>
                <a:cs typeface="Times New Roman" panose="02020603050405020304" pitchFamily="18" charset="0"/>
              </a:rPr>
              <a:t> free </a:t>
            </a:r>
            <a:r>
              <a:rPr lang="fr-FR" sz="1800" b="1" u="sng" dirty="0" err="1">
                <a:latin typeface="Times New Roman" panose="02020603050405020304" pitchFamily="18" charset="0"/>
                <a:cs typeface="Times New Roman" panose="02020603050405020304" pitchFamily="18" charset="0"/>
              </a:rPr>
              <a:t>radicals</a:t>
            </a:r>
            <a:r>
              <a:rPr lang="fr-FR" sz="1800" b="1" u="sng" dirty="0">
                <a:latin typeface="Times New Roman" panose="02020603050405020304" pitchFamily="18" charset="0"/>
                <a:cs typeface="Times New Roman" panose="02020603050405020304" pitchFamily="18" charset="0"/>
              </a:rPr>
              <a:t>.</a:t>
            </a:r>
          </a:p>
          <a:p>
            <a:pPr>
              <a:lnSpc>
                <a:spcPct val="150000"/>
              </a:lnSpc>
            </a:pPr>
            <a:r>
              <a:rPr lang="en-US" sz="1800" dirty="0">
                <a:latin typeface="Times New Roman" panose="02020603050405020304" pitchFamily="18" charset="0"/>
                <a:cs typeface="Times New Roman" panose="02020603050405020304" pitchFamily="18" charset="0"/>
              </a:rPr>
              <a:t>Type I photosensitizers, such as riboflavin, act as initiating free radicals. In their triplet state, they abstract a hydrogen atom or an electron from lipid molecules to form a radical capable of reacting with oxygen </a:t>
            </a:r>
            <a:endParaRPr lang="fr-FR" sz="1800" dirty="0">
              <a:latin typeface="Times New Roman" panose="02020603050405020304" pitchFamily="18" charset="0"/>
              <a:cs typeface="Times New Roman" panose="02020603050405020304" pitchFamily="18" charset="0"/>
            </a:endParaRPr>
          </a:p>
        </p:txBody>
      </p:sp>
      <p:pic>
        <p:nvPicPr>
          <p:cNvPr id="2" name="Picture 8116">
            <a:extLst>
              <a:ext uri="{FF2B5EF4-FFF2-40B4-BE49-F238E27FC236}">
                <a16:creationId xmlns:a16="http://schemas.microsoft.com/office/drawing/2014/main" id="{C5F65740-A208-33B8-BAED-9ED49B8F9EC2}"/>
              </a:ext>
            </a:extLst>
          </p:cNvPr>
          <p:cNvPicPr/>
          <p:nvPr/>
        </p:nvPicPr>
        <p:blipFill>
          <a:blip r:embed="rId3"/>
          <a:srcRect l="-9301" t="-8186" r="9301" b="8186"/>
          <a:stretch>
            <a:fillRect/>
          </a:stretch>
        </p:blipFill>
        <p:spPr>
          <a:xfrm>
            <a:off x="2132635" y="4325058"/>
            <a:ext cx="4457699" cy="576000"/>
          </a:xfrm>
          <a:prstGeom prst="rect">
            <a:avLst/>
          </a:prstGeom>
        </p:spPr>
      </p:pic>
      <p:sp>
        <p:nvSpPr>
          <p:cNvPr id="4" name="ZoneTexte 3">
            <a:extLst>
              <a:ext uri="{FF2B5EF4-FFF2-40B4-BE49-F238E27FC236}">
                <a16:creationId xmlns:a16="http://schemas.microsoft.com/office/drawing/2014/main" id="{7A9AD1E2-329A-3213-DA55-0B84E80CB834}"/>
              </a:ext>
            </a:extLst>
          </p:cNvPr>
          <p:cNvSpPr txBox="1"/>
          <p:nvPr/>
        </p:nvSpPr>
        <p:spPr>
          <a:xfrm>
            <a:off x="0" y="4849081"/>
            <a:ext cx="4678134" cy="369332"/>
          </a:xfrm>
          <a:prstGeom prst="rect">
            <a:avLst/>
          </a:prstGeom>
          <a:noFill/>
        </p:spPr>
        <p:txBody>
          <a:bodyPr wrap="square">
            <a:spAutoFit/>
          </a:bodyPr>
          <a:lstStyle/>
          <a:p>
            <a:r>
              <a:rPr lang="fr-FR" sz="1800" b="1" i="1" u="sng" dirty="0" err="1">
                <a:solidFill>
                  <a:srgbClr val="C00000"/>
                </a:solidFill>
                <a:effectLst/>
                <a:latin typeface="Times New Roman" panose="02020603050405020304" pitchFamily="18" charset="0"/>
                <a:cs typeface="Times New Roman" panose="02020603050405020304" pitchFamily="18" charset="0"/>
              </a:rPr>
              <a:t>Specificity</a:t>
            </a:r>
            <a:r>
              <a:rPr lang="fr-FR" sz="1800" b="1" i="0" u="sng" dirty="0">
                <a:solidFill>
                  <a:srgbClr val="C00000"/>
                </a:solidFill>
                <a:effectLst/>
                <a:latin typeface="Times New Roman" panose="02020603050405020304" pitchFamily="18" charset="0"/>
                <a:cs typeface="Times New Roman" panose="02020603050405020304" pitchFamily="18" charset="0"/>
              </a:rPr>
              <a:t>: </a:t>
            </a:r>
            <a:r>
              <a:rPr lang="fr-FR" sz="1800" b="0" i="0" dirty="0" err="1">
                <a:solidFill>
                  <a:srgbClr val="0F1115"/>
                </a:solidFill>
                <a:effectLst/>
                <a:latin typeface="Times New Roman" panose="02020603050405020304" pitchFamily="18" charset="0"/>
                <a:cs typeface="Times New Roman" panose="02020603050405020304" pitchFamily="18" charset="0"/>
              </a:rPr>
              <a:t>Faster</a:t>
            </a:r>
            <a:r>
              <a:rPr lang="fr-FR" sz="1800" b="0" i="0" dirty="0">
                <a:solidFill>
                  <a:srgbClr val="0F1115"/>
                </a:solidFill>
                <a:effectLst/>
                <a:latin typeface="Times New Roman" panose="02020603050405020304" pitchFamily="18" charset="0"/>
                <a:cs typeface="Times New Roman" panose="02020603050405020304" pitchFamily="18" charset="0"/>
              </a:rPr>
              <a:t> </a:t>
            </a:r>
            <a:r>
              <a:rPr lang="fr-FR" sz="1800" b="0" i="0" dirty="0" err="1">
                <a:solidFill>
                  <a:srgbClr val="0F1115"/>
                </a:solidFill>
                <a:effectLst/>
                <a:latin typeface="Times New Roman" panose="02020603050405020304" pitchFamily="18" charset="0"/>
                <a:cs typeface="Times New Roman" panose="02020603050405020304" pitchFamily="18" charset="0"/>
              </a:rPr>
              <a:t>than</a:t>
            </a:r>
            <a:r>
              <a:rPr lang="fr-FR" sz="1800" b="0" i="0" dirty="0">
                <a:solidFill>
                  <a:srgbClr val="0F1115"/>
                </a:solidFill>
                <a:effectLst/>
                <a:latin typeface="Times New Roman" panose="02020603050405020304" pitchFamily="18" charset="0"/>
                <a:cs typeface="Times New Roman" panose="02020603050405020304" pitchFamily="18" charset="0"/>
              </a:rPr>
              <a:t> auto-</a:t>
            </a:r>
            <a:r>
              <a:rPr lang="fr-FR" sz="1800" b="0" i="0" dirty="0" err="1">
                <a:solidFill>
                  <a:srgbClr val="0F1115"/>
                </a:solidFill>
                <a:effectLst/>
                <a:latin typeface="Times New Roman" panose="02020603050405020304" pitchFamily="18" charset="0"/>
                <a:cs typeface="Times New Roman" panose="02020603050405020304" pitchFamily="18" charset="0"/>
              </a:rPr>
              <a:t>oxidation</a:t>
            </a:r>
            <a:r>
              <a:rPr lang="fr-FR" sz="1800" b="0" i="0" dirty="0">
                <a:solidFill>
                  <a:srgbClr val="0F1115"/>
                </a:solidFill>
                <a:effectLst/>
                <a:latin typeface="Times New Roman" panose="02020603050405020304" pitchFamily="18" charset="0"/>
                <a:cs typeface="Times New Roman" panose="02020603050405020304" pitchFamily="18" charset="0"/>
              </a:rPr>
              <a:t>.</a:t>
            </a:r>
            <a:endParaRPr lang="fr-F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9053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60">
          <a:extLst>
            <a:ext uri="{FF2B5EF4-FFF2-40B4-BE49-F238E27FC236}">
              <a16:creationId xmlns:a16="http://schemas.microsoft.com/office/drawing/2014/main" id="{1D3EFF44-C7C1-735F-AF09-2961285FEE3F}"/>
            </a:ext>
          </a:extLst>
        </p:cNvPr>
        <p:cNvGrpSpPr/>
        <p:nvPr/>
      </p:nvGrpSpPr>
      <p:grpSpPr>
        <a:xfrm>
          <a:off x="0" y="0"/>
          <a:ext cx="0" cy="0"/>
          <a:chOff x="0" y="0"/>
          <a:chExt cx="0" cy="0"/>
        </a:xfrm>
      </p:grpSpPr>
      <p:sp>
        <p:nvSpPr>
          <p:cNvPr id="862" name="Google Shape;862;p51">
            <a:extLst>
              <a:ext uri="{FF2B5EF4-FFF2-40B4-BE49-F238E27FC236}">
                <a16:creationId xmlns:a16="http://schemas.microsoft.com/office/drawing/2014/main" id="{49E22C5F-8305-9999-C183-F5FB41D31648}"/>
              </a:ext>
            </a:extLst>
          </p:cNvPr>
          <p:cNvSpPr txBox="1">
            <a:spLocks noGrp="1"/>
          </p:cNvSpPr>
          <p:nvPr>
            <p:ph type="title"/>
          </p:nvPr>
        </p:nvSpPr>
        <p:spPr>
          <a:xfrm>
            <a:off x="1636372" y="27463"/>
            <a:ext cx="5450227" cy="576000"/>
          </a:xfrm>
          <a:prstGeom prst="rect">
            <a:avLst/>
          </a:prstGeom>
        </p:spPr>
        <p:txBody>
          <a:bodyPr spcFirstLastPara="1" wrap="square" lIns="91425" tIns="91425" rIns="91425" bIns="91425" anchor="t" anchorCtr="0">
            <a:noAutofit/>
          </a:bodyPr>
          <a:lstStyle/>
          <a:p>
            <a:r>
              <a:rPr lang="en-US" sz="2400" dirty="0">
                <a:solidFill>
                  <a:srgbClr val="FF0000"/>
                </a:solidFill>
                <a:latin typeface="Times New Roman" panose="02020603050405020304" pitchFamily="18" charset="0"/>
                <a:cs typeface="Times New Roman" panose="02020603050405020304" pitchFamily="18" charset="0"/>
              </a:rPr>
              <a:t>4. Deterioration of Fats</a:t>
            </a:r>
            <a:endParaRPr dirty="0"/>
          </a:p>
        </p:txBody>
      </p:sp>
      <p:sp>
        <p:nvSpPr>
          <p:cNvPr id="7" name="ZoneTexte 6">
            <a:extLst>
              <a:ext uri="{FF2B5EF4-FFF2-40B4-BE49-F238E27FC236}">
                <a16:creationId xmlns:a16="http://schemas.microsoft.com/office/drawing/2014/main" id="{C1B6C1F6-DEB4-640F-D2AD-E0F44E69B5F9}"/>
              </a:ext>
            </a:extLst>
          </p:cNvPr>
          <p:cNvSpPr txBox="1"/>
          <p:nvPr/>
        </p:nvSpPr>
        <p:spPr>
          <a:xfrm>
            <a:off x="0" y="679952"/>
            <a:ext cx="8507186" cy="4197559"/>
          </a:xfrm>
          <a:prstGeom prst="rect">
            <a:avLst/>
          </a:prstGeom>
          <a:noFill/>
        </p:spPr>
        <p:txBody>
          <a:bodyPr wrap="square">
            <a:spAutoFit/>
          </a:bodyPr>
          <a:lstStyle/>
          <a:p>
            <a:pPr>
              <a:lnSpc>
                <a:spcPct val="150000"/>
              </a:lnSpc>
            </a:pPr>
            <a:r>
              <a:rPr lang="fr-FR" sz="1800" b="1" u="sng" dirty="0">
                <a:latin typeface="Times New Roman" panose="02020603050405020304" pitchFamily="18" charset="0"/>
                <a:cs typeface="Times New Roman" panose="02020603050405020304" pitchFamily="18" charset="0"/>
              </a:rPr>
              <a:t>Type II: Production of </a:t>
            </a:r>
            <a:r>
              <a:rPr lang="fr-FR" sz="1800" b="1" u="sng" dirty="0" err="1">
                <a:latin typeface="Times New Roman" panose="02020603050405020304" pitchFamily="18" charset="0"/>
                <a:cs typeface="Times New Roman" panose="02020603050405020304" pitchFamily="18" charset="0"/>
              </a:rPr>
              <a:t>highly</a:t>
            </a:r>
            <a:r>
              <a:rPr lang="fr-FR" sz="1800" b="1" u="sng" dirty="0">
                <a:latin typeface="Times New Roman" panose="02020603050405020304" pitchFamily="18" charset="0"/>
                <a:cs typeface="Times New Roman" panose="02020603050405020304" pitchFamily="18" charset="0"/>
              </a:rPr>
              <a:t> </a:t>
            </a:r>
            <a:r>
              <a:rPr lang="fr-FR" sz="1800" b="1" u="sng" dirty="0" err="1">
                <a:latin typeface="Times New Roman" panose="02020603050405020304" pitchFamily="18" charset="0"/>
                <a:cs typeface="Times New Roman" panose="02020603050405020304" pitchFamily="18" charset="0"/>
              </a:rPr>
              <a:t>reactive</a:t>
            </a:r>
            <a:r>
              <a:rPr lang="fr-FR" sz="1800" b="1" u="sng" dirty="0">
                <a:latin typeface="Times New Roman" panose="02020603050405020304" pitchFamily="18" charset="0"/>
                <a:cs typeface="Times New Roman" panose="02020603050405020304" pitchFamily="18" charset="0"/>
              </a:rPr>
              <a:t> singlet </a:t>
            </a:r>
            <a:r>
              <a:rPr lang="fr-FR" sz="1800" b="1" u="sng" dirty="0" err="1">
                <a:latin typeface="Times New Roman" panose="02020603050405020304" pitchFamily="18" charset="0"/>
                <a:cs typeface="Times New Roman" panose="02020603050405020304" pitchFamily="18" charset="0"/>
              </a:rPr>
              <a:t>oxygen</a:t>
            </a:r>
            <a:r>
              <a:rPr lang="fr-FR" sz="1800" b="1" u="sng" dirty="0">
                <a:latin typeface="Times New Roman" panose="02020603050405020304" pitchFamily="18" charset="0"/>
                <a:cs typeface="Times New Roman" panose="02020603050405020304" pitchFamily="18" charset="0"/>
              </a:rPr>
              <a:t>.</a:t>
            </a:r>
          </a:p>
          <a:p>
            <a:pPr>
              <a:lnSpc>
                <a:spcPct val="150000"/>
              </a:lnSpc>
            </a:pPr>
            <a:r>
              <a:rPr lang="en-US" sz="1800" dirty="0">
                <a:latin typeface="Times New Roman" panose="02020603050405020304" pitchFamily="18" charset="0"/>
                <a:cs typeface="Times New Roman" panose="02020603050405020304" pitchFamily="18" charset="0"/>
              </a:rPr>
              <a:t>According to the second mechanism, Type II photosensitive molecules, such as chlorophyll and erythrosine, react in their excited state (³Sens) with triplet oxygen (³O₂) </a:t>
            </a:r>
          </a:p>
          <a:p>
            <a:pPr>
              <a:lnSpc>
                <a:spcPct val="150000"/>
              </a:lnSpc>
            </a:pPr>
            <a:endParaRPr lang="en-US" sz="1800" dirty="0">
              <a:latin typeface="Times New Roman" panose="02020603050405020304" pitchFamily="18" charset="0"/>
              <a:cs typeface="Times New Roman" panose="02020603050405020304" pitchFamily="18" charset="0"/>
            </a:endParaRPr>
          </a:p>
          <a:p>
            <a:pPr>
              <a:lnSpc>
                <a:spcPct val="150000"/>
              </a:lnSpc>
            </a:pPr>
            <a:endParaRPr lang="en-US" sz="1800" dirty="0">
              <a:latin typeface="Times New Roman" panose="02020603050405020304" pitchFamily="18" charset="0"/>
              <a:cs typeface="Times New Roman" panose="02020603050405020304" pitchFamily="18" charset="0"/>
            </a:endParaRPr>
          </a:p>
          <a:p>
            <a:pPr>
              <a:lnSpc>
                <a:spcPct val="150000"/>
              </a:lnSpc>
            </a:pPr>
            <a:r>
              <a:rPr lang="en-US" sz="1800" dirty="0">
                <a:latin typeface="Times New Roman" panose="02020603050405020304" pitchFamily="18" charset="0"/>
                <a:cs typeface="Times New Roman" panose="02020603050405020304" pitchFamily="18" charset="0"/>
              </a:rPr>
              <a:t> to which they transfer their energy, yielding singlet oxygen (¹O₂).</a:t>
            </a:r>
          </a:p>
          <a:p>
            <a:pPr>
              <a:lnSpc>
                <a:spcPct val="150000"/>
              </a:lnSpc>
            </a:pPr>
            <a:r>
              <a:rPr lang="en-US" sz="1800" dirty="0">
                <a:latin typeface="Times New Roman" panose="02020603050405020304" pitchFamily="18" charset="0"/>
                <a:cs typeface="Times New Roman" panose="02020603050405020304" pitchFamily="18" charset="0"/>
              </a:rPr>
              <a:t>The singlet oxygen thus formed is highly electrophilic and can react directly with an unsaturated fatty acid (RH), thereby forming a hydroperoxide (ROOH)</a:t>
            </a:r>
          </a:p>
          <a:p>
            <a:pPr>
              <a:lnSpc>
                <a:spcPct val="150000"/>
              </a:lnSpc>
            </a:pPr>
            <a:br>
              <a:rPr lang="fr-FR" sz="1800" dirty="0">
                <a:latin typeface="Times New Roman" panose="02020603050405020304" pitchFamily="18" charset="0"/>
                <a:cs typeface="Times New Roman" panose="02020603050405020304" pitchFamily="18" charset="0"/>
              </a:rPr>
            </a:br>
            <a:r>
              <a:rPr lang="fr-FR" sz="1800" i="1" u="sng" dirty="0" err="1">
                <a:solidFill>
                  <a:srgbClr val="C00000"/>
                </a:solidFill>
                <a:latin typeface="Times New Roman" panose="02020603050405020304" pitchFamily="18" charset="0"/>
                <a:cs typeface="Times New Roman" panose="02020603050405020304" pitchFamily="18" charset="0"/>
              </a:rPr>
              <a:t>Specificity</a:t>
            </a:r>
            <a:r>
              <a:rPr lang="fr-FR" sz="1800" u="sng" dirty="0">
                <a:solidFill>
                  <a:srgbClr val="C00000"/>
                </a:solidFill>
                <a:latin typeface="Times New Roman" panose="02020603050405020304" pitchFamily="18" charset="0"/>
                <a:cs typeface="Times New Roman" panose="02020603050405020304" pitchFamily="18" charset="0"/>
              </a:rPr>
              <a:t>:</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Faster</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than</a:t>
            </a:r>
            <a:r>
              <a:rPr lang="fr-FR" sz="1800" dirty="0">
                <a:latin typeface="Times New Roman" panose="02020603050405020304" pitchFamily="18" charset="0"/>
                <a:cs typeface="Times New Roman" panose="02020603050405020304" pitchFamily="18" charset="0"/>
              </a:rPr>
              <a:t> auto-</a:t>
            </a:r>
            <a:r>
              <a:rPr lang="fr-FR" sz="1800" dirty="0" err="1">
                <a:latin typeface="Times New Roman" panose="02020603050405020304" pitchFamily="18" charset="0"/>
                <a:cs typeface="Times New Roman" panose="02020603050405020304" pitchFamily="18" charset="0"/>
              </a:rPr>
              <a:t>oxidation</a:t>
            </a:r>
            <a:r>
              <a:rPr lang="fr-FR" sz="1800" dirty="0">
                <a:latin typeface="Times New Roman" panose="02020603050405020304" pitchFamily="18" charset="0"/>
                <a:cs typeface="Times New Roman" panose="02020603050405020304" pitchFamily="18" charset="0"/>
              </a:rPr>
              <a:t>.</a:t>
            </a:r>
          </a:p>
        </p:txBody>
      </p:sp>
      <p:pic>
        <p:nvPicPr>
          <p:cNvPr id="4" name="Picture 8118">
            <a:extLst>
              <a:ext uri="{FF2B5EF4-FFF2-40B4-BE49-F238E27FC236}">
                <a16:creationId xmlns:a16="http://schemas.microsoft.com/office/drawing/2014/main" id="{4CED8752-2ABF-1C17-D1F9-822E6B04B9F2}"/>
              </a:ext>
            </a:extLst>
          </p:cNvPr>
          <p:cNvPicPr/>
          <p:nvPr/>
        </p:nvPicPr>
        <p:blipFill>
          <a:blip r:embed="rId3"/>
          <a:srcRect r="8343" b="-3603"/>
          <a:stretch>
            <a:fillRect/>
          </a:stretch>
        </p:blipFill>
        <p:spPr>
          <a:xfrm>
            <a:off x="2110740" y="2102248"/>
            <a:ext cx="3498124" cy="469502"/>
          </a:xfrm>
          <a:prstGeom prst="rect">
            <a:avLst/>
          </a:prstGeom>
        </p:spPr>
      </p:pic>
      <p:pic>
        <p:nvPicPr>
          <p:cNvPr id="5" name="Picture 8120">
            <a:extLst>
              <a:ext uri="{FF2B5EF4-FFF2-40B4-BE49-F238E27FC236}">
                <a16:creationId xmlns:a16="http://schemas.microsoft.com/office/drawing/2014/main" id="{EB364B3A-254B-1267-5757-26C0196253DD}"/>
              </a:ext>
            </a:extLst>
          </p:cNvPr>
          <p:cNvPicPr/>
          <p:nvPr/>
        </p:nvPicPr>
        <p:blipFill>
          <a:blip r:embed="rId4"/>
          <a:srcRect r="10637"/>
          <a:stretch>
            <a:fillRect/>
          </a:stretch>
        </p:blipFill>
        <p:spPr>
          <a:xfrm>
            <a:off x="2274026" y="3994046"/>
            <a:ext cx="3073581" cy="469502"/>
          </a:xfrm>
          <a:prstGeom prst="rect">
            <a:avLst/>
          </a:prstGeom>
        </p:spPr>
      </p:pic>
    </p:spTree>
    <p:extLst>
      <p:ext uri="{BB962C8B-B14F-4D97-AF65-F5344CB8AC3E}">
        <p14:creationId xmlns:p14="http://schemas.microsoft.com/office/powerpoint/2010/main" val="2311854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60">
          <a:extLst>
            <a:ext uri="{FF2B5EF4-FFF2-40B4-BE49-F238E27FC236}">
              <a16:creationId xmlns:a16="http://schemas.microsoft.com/office/drawing/2014/main" id="{C62B9247-1B5D-83FF-2398-E3A25773612C}"/>
            </a:ext>
          </a:extLst>
        </p:cNvPr>
        <p:cNvGrpSpPr/>
        <p:nvPr/>
      </p:nvGrpSpPr>
      <p:grpSpPr>
        <a:xfrm>
          <a:off x="0" y="0"/>
          <a:ext cx="0" cy="0"/>
          <a:chOff x="0" y="0"/>
          <a:chExt cx="0" cy="0"/>
        </a:xfrm>
      </p:grpSpPr>
      <p:sp>
        <p:nvSpPr>
          <p:cNvPr id="862" name="Google Shape;862;p51">
            <a:extLst>
              <a:ext uri="{FF2B5EF4-FFF2-40B4-BE49-F238E27FC236}">
                <a16:creationId xmlns:a16="http://schemas.microsoft.com/office/drawing/2014/main" id="{8C0DBE04-34E7-1133-3978-1252E6C05537}"/>
              </a:ext>
            </a:extLst>
          </p:cNvPr>
          <p:cNvSpPr txBox="1">
            <a:spLocks noGrp="1"/>
          </p:cNvSpPr>
          <p:nvPr>
            <p:ph type="title"/>
          </p:nvPr>
        </p:nvSpPr>
        <p:spPr>
          <a:xfrm>
            <a:off x="1636372" y="27463"/>
            <a:ext cx="5450227" cy="576000"/>
          </a:xfrm>
          <a:prstGeom prst="rect">
            <a:avLst/>
          </a:prstGeom>
        </p:spPr>
        <p:txBody>
          <a:bodyPr spcFirstLastPara="1" wrap="square" lIns="91425" tIns="91425" rIns="91425" bIns="91425" anchor="t" anchorCtr="0">
            <a:noAutofit/>
          </a:bodyPr>
          <a:lstStyle/>
          <a:p>
            <a:r>
              <a:rPr lang="en-US" sz="2400" dirty="0">
                <a:solidFill>
                  <a:srgbClr val="FF0000"/>
                </a:solidFill>
                <a:latin typeface="Times New Roman" panose="02020603050405020304" pitchFamily="18" charset="0"/>
                <a:cs typeface="Times New Roman" panose="02020603050405020304" pitchFamily="18" charset="0"/>
              </a:rPr>
              <a:t>4. Deterioration of Fats</a:t>
            </a:r>
            <a:endParaRPr dirty="0"/>
          </a:p>
        </p:txBody>
      </p:sp>
      <p:sp>
        <p:nvSpPr>
          <p:cNvPr id="7" name="ZoneTexte 6">
            <a:extLst>
              <a:ext uri="{FF2B5EF4-FFF2-40B4-BE49-F238E27FC236}">
                <a16:creationId xmlns:a16="http://schemas.microsoft.com/office/drawing/2014/main" id="{A30EDE7C-A77C-73E6-E2B8-C79C7AE5854A}"/>
              </a:ext>
            </a:extLst>
          </p:cNvPr>
          <p:cNvSpPr txBox="1"/>
          <p:nvPr/>
        </p:nvSpPr>
        <p:spPr>
          <a:xfrm>
            <a:off x="179614" y="530442"/>
            <a:ext cx="8801101" cy="4662815"/>
          </a:xfrm>
          <a:prstGeom prst="rect">
            <a:avLst/>
          </a:prstGeom>
          <a:noFill/>
        </p:spPr>
        <p:txBody>
          <a:bodyPr wrap="square">
            <a:spAutoFit/>
          </a:bodyPr>
          <a:lstStyle/>
          <a:p>
            <a:pPr>
              <a:lnSpc>
                <a:spcPct val="150000"/>
              </a:lnSpc>
            </a:pPr>
            <a:r>
              <a:rPr lang="fr-FR" sz="1800" b="1" dirty="0">
                <a:solidFill>
                  <a:srgbClr val="FF0000"/>
                </a:solidFill>
                <a:latin typeface="Times New Roman" panose="02020603050405020304" pitchFamily="18" charset="0"/>
                <a:cs typeface="Times New Roman" panose="02020603050405020304" pitchFamily="18" charset="0"/>
              </a:rPr>
              <a:t>C. </a:t>
            </a:r>
            <a:r>
              <a:rPr lang="fr-FR" sz="1800" b="1" dirty="0" err="1">
                <a:solidFill>
                  <a:srgbClr val="FF0000"/>
                </a:solidFill>
                <a:latin typeface="Times New Roman" panose="02020603050405020304" pitchFamily="18" charset="0"/>
                <a:cs typeface="Times New Roman" panose="02020603050405020304" pitchFamily="18" charset="0"/>
              </a:rPr>
              <a:t>Enzymatic</a:t>
            </a:r>
            <a:r>
              <a:rPr lang="fr-FR" sz="1800" b="1" dirty="0">
                <a:solidFill>
                  <a:srgbClr val="FF0000"/>
                </a:solidFill>
                <a:latin typeface="Times New Roman" panose="02020603050405020304" pitchFamily="18" charset="0"/>
                <a:cs typeface="Times New Roman" panose="02020603050405020304" pitchFamily="18" charset="0"/>
              </a:rPr>
              <a:t> </a:t>
            </a:r>
            <a:r>
              <a:rPr lang="fr-FR" sz="1800" b="1" dirty="0" err="1">
                <a:solidFill>
                  <a:srgbClr val="FF0000"/>
                </a:solidFill>
                <a:latin typeface="Times New Roman" panose="02020603050405020304" pitchFamily="18" charset="0"/>
                <a:cs typeface="Times New Roman" panose="02020603050405020304" pitchFamily="18" charset="0"/>
              </a:rPr>
              <a:t>Oxidation</a:t>
            </a:r>
            <a:endParaRPr lang="fr-FR" sz="1800" b="1" dirty="0">
              <a:solidFill>
                <a:srgbClr val="FF0000"/>
              </a:solidFill>
              <a:latin typeface="Times New Roman" panose="02020603050405020304" pitchFamily="18" charset="0"/>
              <a:cs typeface="Times New Roman" panose="02020603050405020304" pitchFamily="18" charset="0"/>
            </a:endParaRPr>
          </a:p>
          <a:p>
            <a:pPr algn="just"/>
            <a:r>
              <a:rPr lang="fr-FR" sz="1800" dirty="0">
                <a:latin typeface="Times New Roman" panose="02020603050405020304" pitchFamily="18" charset="0"/>
                <a:cs typeface="Times New Roman" panose="02020603050405020304" pitchFamily="18" charset="0"/>
              </a:rPr>
              <a:t>The </a:t>
            </a:r>
            <a:r>
              <a:rPr lang="fr-FR" sz="1800" dirty="0" err="1">
                <a:latin typeface="Times New Roman" panose="02020603050405020304" pitchFamily="18" charset="0"/>
                <a:cs typeface="Times New Roman" panose="02020603050405020304" pitchFamily="18" charset="0"/>
              </a:rPr>
              <a:t>oxidation</a:t>
            </a:r>
            <a:r>
              <a:rPr lang="fr-FR" sz="1800" dirty="0">
                <a:latin typeface="Times New Roman" panose="02020603050405020304" pitchFamily="18" charset="0"/>
                <a:cs typeface="Times New Roman" panose="02020603050405020304" pitchFamily="18" charset="0"/>
              </a:rPr>
              <a:t> of </a:t>
            </a:r>
            <a:r>
              <a:rPr lang="fr-FR" sz="1800" dirty="0" err="1">
                <a:latin typeface="Times New Roman" panose="02020603050405020304" pitchFamily="18" charset="0"/>
                <a:cs typeface="Times New Roman" panose="02020603050405020304" pitchFamily="18" charset="0"/>
              </a:rPr>
              <a:t>unsaturated</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fatty</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acids</a:t>
            </a:r>
            <a:r>
              <a:rPr lang="fr-FR" sz="1800" dirty="0">
                <a:latin typeface="Times New Roman" panose="02020603050405020304" pitchFamily="18" charset="0"/>
                <a:cs typeface="Times New Roman" panose="02020603050405020304" pitchFamily="18" charset="0"/>
              </a:rPr>
              <a:t> can </a:t>
            </a:r>
            <a:r>
              <a:rPr lang="fr-FR" sz="1800" dirty="0" err="1">
                <a:latin typeface="Times New Roman" panose="02020603050405020304" pitchFamily="18" charset="0"/>
                <a:cs typeface="Times New Roman" panose="02020603050405020304" pitchFamily="18" charset="0"/>
              </a:rPr>
              <a:t>be</a:t>
            </a:r>
            <a:r>
              <a:rPr lang="fr-FR" sz="1800" dirty="0">
                <a:latin typeface="Times New Roman" panose="02020603050405020304" pitchFamily="18" charset="0"/>
                <a:cs typeface="Times New Roman" panose="02020603050405020304" pitchFamily="18" charset="0"/>
              </a:rPr>
              <a:t> of </a:t>
            </a:r>
            <a:r>
              <a:rPr lang="fr-FR" sz="1800" dirty="0" err="1">
                <a:latin typeface="Times New Roman" panose="02020603050405020304" pitchFamily="18" charset="0"/>
                <a:cs typeface="Times New Roman" panose="02020603050405020304" pitchFamily="18" charset="0"/>
              </a:rPr>
              <a:t>enzymatic</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origin</a:t>
            </a:r>
            <a:r>
              <a:rPr lang="fr-FR" sz="1800" dirty="0">
                <a:latin typeface="Times New Roman" panose="02020603050405020304" pitchFamily="18" charset="0"/>
                <a:cs typeface="Times New Roman" panose="02020603050405020304" pitchFamily="18" charset="0"/>
              </a:rPr>
              <a:t>. The </a:t>
            </a:r>
            <a:r>
              <a:rPr lang="fr-FR" sz="1800" dirty="0" err="1">
                <a:latin typeface="Times New Roman" panose="02020603050405020304" pitchFamily="18" charset="0"/>
                <a:cs typeface="Times New Roman" panose="02020603050405020304" pitchFamily="18" charset="0"/>
              </a:rPr>
              <a:t>two</a:t>
            </a:r>
            <a:r>
              <a:rPr lang="fr-FR" sz="1800" dirty="0">
                <a:latin typeface="Times New Roman" panose="02020603050405020304" pitchFamily="18" charset="0"/>
                <a:cs typeface="Times New Roman" panose="02020603050405020304" pitchFamily="18" charset="0"/>
              </a:rPr>
              <a:t> main enzymes </a:t>
            </a:r>
            <a:r>
              <a:rPr lang="fr-FR" sz="1800" dirty="0" err="1">
                <a:latin typeface="Times New Roman" panose="02020603050405020304" pitchFamily="18" charset="0"/>
                <a:cs typeface="Times New Roman" panose="02020603050405020304" pitchFamily="18" charset="0"/>
              </a:rPr>
              <a:t>involved</a:t>
            </a:r>
            <a:r>
              <a:rPr lang="fr-FR" sz="1800" dirty="0">
                <a:latin typeface="Times New Roman" panose="02020603050405020304" pitchFamily="18" charset="0"/>
                <a:cs typeface="Times New Roman" panose="02020603050405020304" pitchFamily="18" charset="0"/>
              </a:rPr>
              <a:t> are </a:t>
            </a:r>
            <a:r>
              <a:rPr lang="fr-FR" sz="1800" b="1" dirty="0" err="1">
                <a:solidFill>
                  <a:srgbClr val="FF0000"/>
                </a:solidFill>
                <a:latin typeface="Times New Roman" panose="02020603050405020304" pitchFamily="18" charset="0"/>
                <a:cs typeface="Times New Roman" panose="02020603050405020304" pitchFamily="18" charset="0"/>
              </a:rPr>
              <a:t>lipoxygenase</a:t>
            </a:r>
            <a:r>
              <a:rPr lang="fr-FR" sz="1800" dirty="0">
                <a:latin typeface="Times New Roman" panose="02020603050405020304" pitchFamily="18" charset="0"/>
                <a:cs typeface="Times New Roman" panose="02020603050405020304" pitchFamily="18" charset="0"/>
              </a:rPr>
              <a:t> and </a:t>
            </a:r>
            <a:r>
              <a:rPr lang="fr-FR" sz="1800" b="1" dirty="0" err="1">
                <a:solidFill>
                  <a:srgbClr val="FF0000"/>
                </a:solidFill>
                <a:latin typeface="Times New Roman" panose="02020603050405020304" pitchFamily="18" charset="0"/>
                <a:cs typeface="Times New Roman" panose="02020603050405020304" pitchFamily="18" charset="0"/>
              </a:rPr>
              <a:t>cyclooxygenase</a:t>
            </a:r>
            <a:r>
              <a:rPr lang="fr-FR" sz="1800" dirty="0">
                <a:latin typeface="Times New Roman" panose="02020603050405020304" pitchFamily="18" charset="0"/>
                <a:cs typeface="Times New Roman" panose="02020603050405020304" pitchFamily="18" charset="0"/>
              </a:rPr>
              <a:t>.</a:t>
            </a:r>
          </a:p>
          <a:p>
            <a:r>
              <a:rPr lang="fr-FR" sz="1800" i="1" u="sng" dirty="0">
                <a:solidFill>
                  <a:srgbClr val="C00000"/>
                </a:solidFill>
                <a:latin typeface="Times New Roman" panose="02020603050405020304" pitchFamily="18" charset="0"/>
                <a:cs typeface="Times New Roman" panose="02020603050405020304" pitchFamily="18" charset="0"/>
              </a:rPr>
              <a:t>Key Enzymes</a:t>
            </a:r>
            <a:r>
              <a:rPr lang="fr-FR" sz="1800" u="sng" dirty="0">
                <a:solidFill>
                  <a:srgbClr val="C00000"/>
                </a:solidFill>
                <a:latin typeface="Times New Roman" panose="02020603050405020304" pitchFamily="18" charset="0"/>
                <a:cs typeface="Times New Roman" panose="02020603050405020304" pitchFamily="18" charset="0"/>
              </a:rPr>
              <a:t>:</a:t>
            </a:r>
          </a:p>
          <a:p>
            <a:pPr>
              <a:lnSpc>
                <a:spcPct val="150000"/>
              </a:lnSpc>
            </a:pPr>
            <a:r>
              <a:rPr lang="fr-FR" sz="1800" b="1" dirty="0">
                <a:latin typeface="Times New Roman" panose="02020603050405020304" pitchFamily="18" charset="0"/>
                <a:cs typeface="Times New Roman" panose="02020603050405020304" pitchFamily="18" charset="0"/>
              </a:rPr>
              <a:t>- </a:t>
            </a:r>
            <a:r>
              <a:rPr lang="fr-FR" sz="1800" b="1" dirty="0" err="1">
                <a:latin typeface="Times New Roman" panose="02020603050405020304" pitchFamily="18" charset="0"/>
                <a:cs typeface="Times New Roman" panose="02020603050405020304" pitchFamily="18" charset="0"/>
              </a:rPr>
              <a:t>Lipoxygenases</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Found</a:t>
            </a:r>
            <a:r>
              <a:rPr lang="fr-FR" sz="1800" dirty="0">
                <a:latin typeface="Times New Roman" panose="02020603050405020304" pitchFamily="18" charset="0"/>
                <a:cs typeface="Times New Roman" panose="02020603050405020304" pitchFamily="18" charset="0"/>
              </a:rPr>
              <a:t> in </a:t>
            </a:r>
            <a:r>
              <a:rPr lang="fr-FR" sz="1800" dirty="0" err="1">
                <a:latin typeface="Times New Roman" panose="02020603050405020304" pitchFamily="18" charset="0"/>
                <a:cs typeface="Times New Roman" panose="02020603050405020304" pitchFamily="18" charset="0"/>
              </a:rPr>
              <a:t>fish</a:t>
            </a:r>
            <a:r>
              <a:rPr lang="fr-FR" sz="1800" dirty="0">
                <a:latin typeface="Times New Roman" panose="02020603050405020304" pitchFamily="18" charset="0"/>
                <a:cs typeface="Times New Roman" panose="02020603050405020304" pitchFamily="18" charset="0"/>
              </a:rPr>
              <a:t> skin and </a:t>
            </a:r>
            <a:r>
              <a:rPr lang="fr-FR" sz="1800" dirty="0" err="1">
                <a:latin typeface="Times New Roman" panose="02020603050405020304" pitchFamily="18" charset="0"/>
                <a:cs typeface="Times New Roman" panose="02020603050405020304" pitchFamily="18" charset="0"/>
              </a:rPr>
              <a:t>gills</a:t>
            </a:r>
            <a:r>
              <a:rPr lang="fr-FR" sz="1800" dirty="0">
                <a:latin typeface="Times New Roman" panose="02020603050405020304" pitchFamily="18" charset="0"/>
                <a:cs typeface="Times New Roman" panose="02020603050405020304" pitchFamily="18" charset="0"/>
              </a:rPr>
              <a:t>.</a:t>
            </a:r>
          </a:p>
          <a:p>
            <a:pPr>
              <a:lnSpc>
                <a:spcPct val="150000"/>
              </a:lnSpc>
            </a:pPr>
            <a:r>
              <a:rPr lang="fr-FR" sz="1800" b="1" dirty="0">
                <a:latin typeface="Times New Roman" panose="02020603050405020304" pitchFamily="18" charset="0"/>
                <a:cs typeface="Times New Roman" panose="02020603050405020304" pitchFamily="18" charset="0"/>
              </a:rPr>
              <a:t>- </a:t>
            </a:r>
            <a:r>
              <a:rPr lang="fr-FR" sz="1800" b="1" dirty="0" err="1">
                <a:latin typeface="Times New Roman" panose="02020603050405020304" pitchFamily="18" charset="0"/>
                <a:cs typeface="Times New Roman" panose="02020603050405020304" pitchFamily="18" charset="0"/>
              </a:rPr>
              <a:t>Cyclooxygenases</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Transform</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fatty</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acids</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into</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specific</a:t>
            </a:r>
            <a:r>
              <a:rPr lang="fr-FR" sz="1800" dirty="0">
                <a:latin typeface="Times New Roman" panose="02020603050405020304" pitchFamily="18" charset="0"/>
                <a:cs typeface="Times New Roman" panose="02020603050405020304" pitchFamily="18" charset="0"/>
              </a:rPr>
              <a:t> compounds.</a:t>
            </a:r>
          </a:p>
          <a:p>
            <a:pPr algn="just"/>
            <a:endParaRPr lang="fr-FR" sz="1800" dirty="0">
              <a:latin typeface="Times New Roman" panose="02020603050405020304" pitchFamily="18" charset="0"/>
              <a:cs typeface="Times New Roman" panose="02020603050405020304" pitchFamily="18" charset="0"/>
            </a:endParaRPr>
          </a:p>
          <a:p>
            <a:pPr algn="just"/>
            <a:r>
              <a:rPr lang="fr-FR" sz="1800" dirty="0">
                <a:latin typeface="Times New Roman" panose="02020603050405020304" pitchFamily="18" charset="0"/>
                <a:cs typeface="Times New Roman" panose="02020603050405020304" pitchFamily="18" charset="0"/>
              </a:rPr>
              <a:t>- </a:t>
            </a:r>
            <a:r>
              <a:rPr lang="fr-FR" sz="1800" b="1" u="sng" dirty="0" err="1">
                <a:solidFill>
                  <a:srgbClr val="C00000"/>
                </a:solidFill>
                <a:latin typeface="Times New Roman" panose="02020603050405020304" pitchFamily="18" charset="0"/>
                <a:cs typeface="Times New Roman" panose="02020603050405020304" pitchFamily="18" charset="0"/>
              </a:rPr>
              <a:t>Lipoxygenase</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catalyzes</a:t>
            </a:r>
            <a:r>
              <a:rPr lang="fr-FR" sz="1800" dirty="0">
                <a:latin typeface="Times New Roman" panose="02020603050405020304" pitchFamily="18" charset="0"/>
                <a:cs typeface="Times New Roman" panose="02020603050405020304" pitchFamily="18" charset="0"/>
              </a:rPr>
              <a:t> the insertion of an </a:t>
            </a:r>
            <a:r>
              <a:rPr lang="fr-FR" sz="1800" dirty="0" err="1">
                <a:latin typeface="Times New Roman" panose="02020603050405020304" pitchFamily="18" charset="0"/>
                <a:cs typeface="Times New Roman" panose="02020603050405020304" pitchFamily="18" charset="0"/>
              </a:rPr>
              <a:t>oxygen</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molecule</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into</a:t>
            </a:r>
            <a:r>
              <a:rPr lang="fr-FR" sz="1800" dirty="0">
                <a:latin typeface="Times New Roman" panose="02020603050405020304" pitchFamily="18" charset="0"/>
                <a:cs typeface="Times New Roman" panose="02020603050405020304" pitchFamily="18" charset="0"/>
              </a:rPr>
              <a:t> an </a:t>
            </a:r>
            <a:r>
              <a:rPr lang="fr-FR" sz="1800" dirty="0" err="1">
                <a:latin typeface="Times New Roman" panose="02020603050405020304" pitchFamily="18" charset="0"/>
                <a:cs typeface="Times New Roman" panose="02020603050405020304" pitchFamily="18" charset="0"/>
              </a:rPr>
              <a:t>unsaturated</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fatty</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acid</a:t>
            </a:r>
            <a:r>
              <a:rPr lang="fr-FR" sz="1800" dirty="0">
                <a:latin typeface="Times New Roman" panose="02020603050405020304" pitchFamily="18" charset="0"/>
                <a:cs typeface="Times New Roman" panose="02020603050405020304" pitchFamily="18" charset="0"/>
              </a:rPr>
              <a:t> via a </a:t>
            </a:r>
            <a:r>
              <a:rPr lang="fr-FR" sz="1800" dirty="0" err="1">
                <a:latin typeface="Times New Roman" panose="02020603050405020304" pitchFamily="18" charset="0"/>
                <a:cs typeface="Times New Roman" panose="02020603050405020304" pitchFamily="18" charset="0"/>
              </a:rPr>
              <a:t>stereospecific</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reaction</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leading</a:t>
            </a:r>
            <a:r>
              <a:rPr lang="fr-FR" sz="1800" dirty="0">
                <a:latin typeface="Times New Roman" panose="02020603050405020304" pitchFamily="18" charset="0"/>
                <a:cs typeface="Times New Roman" panose="02020603050405020304" pitchFamily="18" charset="0"/>
              </a:rPr>
              <a:t> to the formation of </a:t>
            </a:r>
            <a:r>
              <a:rPr lang="fr-FR" sz="1800" dirty="0" err="1">
                <a:latin typeface="Times New Roman" panose="02020603050405020304" pitchFamily="18" charset="0"/>
                <a:cs typeface="Times New Roman" panose="02020603050405020304" pitchFamily="18" charset="0"/>
              </a:rPr>
              <a:t>hydroperoxides</a:t>
            </a:r>
            <a:r>
              <a:rPr lang="fr-FR" sz="1800" dirty="0">
                <a:latin typeface="Times New Roman" panose="02020603050405020304" pitchFamily="18" charset="0"/>
                <a:cs typeface="Times New Roman" panose="02020603050405020304" pitchFamily="18" charset="0"/>
              </a:rPr>
              <a:t>. It </a:t>
            </a:r>
            <a:r>
              <a:rPr lang="fr-FR" sz="1800" dirty="0" err="1">
                <a:latin typeface="Times New Roman" panose="02020603050405020304" pitchFamily="18" charset="0"/>
                <a:cs typeface="Times New Roman" panose="02020603050405020304" pitchFamily="18" charset="0"/>
              </a:rPr>
              <a:t>acts</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specifically</a:t>
            </a:r>
            <a:r>
              <a:rPr lang="fr-FR" sz="1800" dirty="0">
                <a:latin typeface="Times New Roman" panose="02020603050405020304" pitchFamily="18" charset="0"/>
                <a:cs typeface="Times New Roman" panose="02020603050405020304" pitchFamily="18" charset="0"/>
              </a:rPr>
              <a:t> on non-</a:t>
            </a:r>
            <a:r>
              <a:rPr lang="fr-FR" sz="1800" dirty="0" err="1">
                <a:latin typeface="Times New Roman" panose="02020603050405020304" pitchFamily="18" charset="0"/>
                <a:cs typeface="Times New Roman" panose="02020603050405020304" pitchFamily="18" charset="0"/>
              </a:rPr>
              <a:t>esterified</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fatty</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acids</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Its</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activity</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is</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therefore</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often</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coupled</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with</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that</a:t>
            </a:r>
            <a:r>
              <a:rPr lang="fr-FR" sz="1800" dirty="0">
                <a:latin typeface="Times New Roman" panose="02020603050405020304" pitchFamily="18" charset="0"/>
                <a:cs typeface="Times New Roman" panose="02020603050405020304" pitchFamily="18" charset="0"/>
              </a:rPr>
              <a:t> of lipases and phospholipases .</a:t>
            </a:r>
          </a:p>
          <a:p>
            <a:pPr algn="just"/>
            <a:r>
              <a:rPr lang="fr-FR" sz="1800" dirty="0">
                <a:latin typeface="Times New Roman" panose="02020603050405020304" pitchFamily="18" charset="0"/>
                <a:cs typeface="Times New Roman" panose="02020603050405020304" pitchFamily="18" charset="0"/>
              </a:rPr>
              <a:t>- </a:t>
            </a:r>
            <a:r>
              <a:rPr lang="fr-FR" sz="1800" b="1" u="sng" dirty="0" err="1">
                <a:solidFill>
                  <a:srgbClr val="C00000"/>
                </a:solidFill>
                <a:latin typeface="Times New Roman" panose="02020603050405020304" pitchFamily="18" charset="0"/>
                <a:cs typeface="Times New Roman" panose="02020603050405020304" pitchFamily="18" charset="0"/>
              </a:rPr>
              <a:t>Cyclooxygenase</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is</a:t>
            </a:r>
            <a:r>
              <a:rPr lang="fr-FR" sz="1800" dirty="0">
                <a:latin typeface="Times New Roman" panose="02020603050405020304" pitchFamily="18" charset="0"/>
                <a:cs typeface="Times New Roman" panose="02020603050405020304" pitchFamily="18" charset="0"/>
              </a:rPr>
              <a:t> a type of </a:t>
            </a:r>
            <a:r>
              <a:rPr lang="fr-FR" sz="1800" dirty="0" err="1">
                <a:latin typeface="Times New Roman" panose="02020603050405020304" pitchFamily="18" charset="0"/>
                <a:cs typeface="Times New Roman" panose="02020603050405020304" pitchFamily="18" charset="0"/>
              </a:rPr>
              <a:t>lipoxygenase</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that</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incorporates</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two</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oxygen</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molecules</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into</a:t>
            </a:r>
            <a:r>
              <a:rPr lang="fr-FR" sz="1800" dirty="0">
                <a:latin typeface="Times New Roman" panose="02020603050405020304" pitchFamily="18" charset="0"/>
                <a:cs typeface="Times New Roman" panose="02020603050405020304" pitchFamily="18" charset="0"/>
              </a:rPr>
              <a:t> a </a:t>
            </a:r>
            <a:r>
              <a:rPr lang="fr-FR" sz="1800" dirty="0" err="1">
                <a:latin typeface="Times New Roman" panose="02020603050405020304" pitchFamily="18" charset="0"/>
                <a:cs typeface="Times New Roman" panose="02020603050405020304" pitchFamily="18" charset="0"/>
              </a:rPr>
              <a:t>fatty</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acid</a:t>
            </a:r>
            <a:r>
              <a:rPr lang="fr-FR" sz="1800" dirty="0">
                <a:latin typeface="Times New Roman" panose="02020603050405020304" pitchFamily="18" charset="0"/>
                <a:cs typeface="Times New Roman" panose="02020603050405020304" pitchFamily="18" charset="0"/>
              </a:rPr>
              <a:t> to </a:t>
            </a:r>
            <a:r>
              <a:rPr lang="fr-FR" sz="1800" dirty="0" err="1">
                <a:latin typeface="Times New Roman" panose="02020603050405020304" pitchFamily="18" charset="0"/>
                <a:cs typeface="Times New Roman" panose="02020603050405020304" pitchFamily="18" charset="0"/>
              </a:rPr>
              <a:t>form</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specific</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hydroperoxides</a:t>
            </a:r>
            <a:r>
              <a:rPr lang="fr-FR" sz="1800" dirty="0">
                <a:latin typeface="Times New Roman" panose="02020603050405020304" pitchFamily="18" charset="0"/>
                <a:cs typeface="Times New Roman" panose="02020603050405020304" pitchFamily="18" charset="0"/>
              </a:rPr>
              <a:t>. In vivo, </a:t>
            </a:r>
            <a:r>
              <a:rPr lang="fr-FR" sz="1800" dirty="0" err="1">
                <a:latin typeface="Times New Roman" panose="02020603050405020304" pitchFamily="18" charset="0"/>
                <a:cs typeface="Times New Roman" panose="02020603050405020304" pitchFamily="18" charset="0"/>
              </a:rPr>
              <a:t>cyclooxygenases</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catalyze</a:t>
            </a:r>
            <a:r>
              <a:rPr lang="fr-FR" sz="1800" dirty="0">
                <a:latin typeface="Times New Roman" panose="02020603050405020304" pitchFamily="18" charset="0"/>
                <a:cs typeface="Times New Roman" panose="02020603050405020304" pitchFamily="18" charset="0"/>
              </a:rPr>
              <a:t> the formation of </a:t>
            </a:r>
            <a:r>
              <a:rPr lang="fr-FR" sz="1800" dirty="0" err="1">
                <a:latin typeface="Times New Roman" panose="02020603050405020304" pitchFamily="18" charset="0"/>
                <a:cs typeface="Times New Roman" panose="02020603050405020304" pitchFamily="18" charset="0"/>
              </a:rPr>
              <a:t>prostaglandins</a:t>
            </a:r>
            <a:r>
              <a:rPr lang="fr-FR" sz="1800" dirty="0">
                <a:latin typeface="Times New Roman" panose="02020603050405020304" pitchFamily="18" charset="0"/>
                <a:cs typeface="Times New Roman" panose="02020603050405020304" pitchFamily="18" charset="0"/>
              </a:rPr>
              <a:t> and thromboxanes, </a:t>
            </a:r>
            <a:r>
              <a:rPr lang="fr-FR" sz="1800" dirty="0" err="1">
                <a:latin typeface="Times New Roman" panose="02020603050405020304" pitchFamily="18" charset="0"/>
                <a:cs typeface="Times New Roman" panose="02020603050405020304" pitchFamily="18" charset="0"/>
              </a:rPr>
              <a:t>while</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lipoxygenases</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catalyze</a:t>
            </a:r>
            <a:r>
              <a:rPr lang="fr-FR" sz="1800" dirty="0">
                <a:latin typeface="Times New Roman" panose="02020603050405020304" pitchFamily="18" charset="0"/>
                <a:cs typeface="Times New Roman" panose="02020603050405020304" pitchFamily="18" charset="0"/>
              </a:rPr>
              <a:t> the formation of </a:t>
            </a:r>
            <a:r>
              <a:rPr lang="fr-FR" sz="1800" dirty="0" err="1">
                <a:latin typeface="Times New Roman" panose="02020603050405020304" pitchFamily="18" charset="0"/>
                <a:cs typeface="Times New Roman" panose="02020603050405020304" pitchFamily="18" charset="0"/>
              </a:rPr>
              <a:t>leukotrienes</a:t>
            </a:r>
            <a:r>
              <a:rPr lang="fr-FR"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59031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60">
          <a:extLst>
            <a:ext uri="{FF2B5EF4-FFF2-40B4-BE49-F238E27FC236}">
              <a16:creationId xmlns:a16="http://schemas.microsoft.com/office/drawing/2014/main" id="{53F5BC88-A53B-42F4-4677-036828E7C55B}"/>
            </a:ext>
          </a:extLst>
        </p:cNvPr>
        <p:cNvGrpSpPr/>
        <p:nvPr/>
      </p:nvGrpSpPr>
      <p:grpSpPr>
        <a:xfrm>
          <a:off x="0" y="0"/>
          <a:ext cx="0" cy="0"/>
          <a:chOff x="0" y="0"/>
          <a:chExt cx="0" cy="0"/>
        </a:xfrm>
      </p:grpSpPr>
      <p:sp>
        <p:nvSpPr>
          <p:cNvPr id="862" name="Google Shape;862;p51">
            <a:extLst>
              <a:ext uri="{FF2B5EF4-FFF2-40B4-BE49-F238E27FC236}">
                <a16:creationId xmlns:a16="http://schemas.microsoft.com/office/drawing/2014/main" id="{9808B014-3449-94C3-FE42-7F4725C49EE3}"/>
              </a:ext>
            </a:extLst>
          </p:cNvPr>
          <p:cNvSpPr txBox="1">
            <a:spLocks noGrp="1"/>
          </p:cNvSpPr>
          <p:nvPr>
            <p:ph type="title"/>
          </p:nvPr>
        </p:nvSpPr>
        <p:spPr>
          <a:xfrm>
            <a:off x="1636372" y="27463"/>
            <a:ext cx="5450227" cy="576000"/>
          </a:xfrm>
          <a:prstGeom prst="rect">
            <a:avLst/>
          </a:prstGeom>
        </p:spPr>
        <p:txBody>
          <a:bodyPr spcFirstLastPara="1" wrap="square" lIns="91425" tIns="91425" rIns="91425" bIns="91425" anchor="t" anchorCtr="0">
            <a:noAutofit/>
          </a:bodyPr>
          <a:lstStyle/>
          <a:p>
            <a:r>
              <a:rPr lang="en-US" sz="2400" dirty="0">
                <a:solidFill>
                  <a:srgbClr val="FF0000"/>
                </a:solidFill>
                <a:latin typeface="Times New Roman" panose="02020603050405020304" pitchFamily="18" charset="0"/>
                <a:cs typeface="Times New Roman" panose="02020603050405020304" pitchFamily="18" charset="0"/>
              </a:rPr>
              <a:t>4. Main Functional Properties of Fats</a:t>
            </a:r>
            <a:endParaRPr dirty="0"/>
          </a:p>
        </p:txBody>
      </p:sp>
      <p:sp>
        <p:nvSpPr>
          <p:cNvPr id="7" name="ZoneTexte 6">
            <a:extLst>
              <a:ext uri="{FF2B5EF4-FFF2-40B4-BE49-F238E27FC236}">
                <a16:creationId xmlns:a16="http://schemas.microsoft.com/office/drawing/2014/main" id="{F0D34500-C39B-0AB9-82F1-602241A74FBC}"/>
              </a:ext>
            </a:extLst>
          </p:cNvPr>
          <p:cNvSpPr txBox="1"/>
          <p:nvPr/>
        </p:nvSpPr>
        <p:spPr>
          <a:xfrm>
            <a:off x="73479" y="791241"/>
            <a:ext cx="2677885" cy="2951064"/>
          </a:xfrm>
          <a:prstGeom prst="rect">
            <a:avLst/>
          </a:prstGeom>
          <a:noFill/>
        </p:spPr>
        <p:txBody>
          <a:bodyPr wrap="square">
            <a:spAutoFit/>
          </a:bodyPr>
          <a:lstStyle/>
          <a:p>
            <a:pPr>
              <a:lnSpc>
                <a:spcPct val="150000"/>
              </a:lnSpc>
            </a:pPr>
            <a:r>
              <a:rPr lang="en-US" sz="1800" b="1" i="1" u="sng" dirty="0">
                <a:solidFill>
                  <a:srgbClr val="C00000"/>
                </a:solidFill>
                <a:latin typeface="Times New Roman" panose="02020603050405020304" pitchFamily="18" charset="0"/>
                <a:cs typeface="Times New Roman" panose="02020603050405020304" pitchFamily="18" charset="0"/>
              </a:rPr>
              <a:t>Specificity:</a:t>
            </a:r>
          </a:p>
          <a:p>
            <a:pPr>
              <a:lnSpc>
                <a:spcPct val="150000"/>
              </a:lnSpc>
            </a:pPr>
            <a:r>
              <a:rPr lang="en-US" sz="1800" dirty="0">
                <a:latin typeface="Times New Roman" panose="02020603050405020304" pitchFamily="18" charset="0"/>
                <a:cs typeface="Times New Roman" panose="02020603050405020304" pitchFamily="18" charset="0"/>
              </a:rPr>
              <a:t>- Active even at low temperatures.</a:t>
            </a:r>
          </a:p>
          <a:p>
            <a:pPr>
              <a:lnSpc>
                <a:spcPct val="150000"/>
              </a:lnSpc>
            </a:pPr>
            <a:r>
              <a:rPr lang="en-US" sz="1800" dirty="0">
                <a:latin typeface="Times New Roman" panose="02020603050405020304" pitchFamily="18" charset="0"/>
                <a:cs typeface="Times New Roman" panose="02020603050405020304" pitchFamily="18" charset="0"/>
              </a:rPr>
              <a:t>- Resumes during thawing.</a:t>
            </a:r>
          </a:p>
          <a:p>
            <a:pPr>
              <a:lnSpc>
                <a:spcPct val="150000"/>
              </a:lnSpc>
            </a:pPr>
            <a:r>
              <a:rPr lang="en-US" sz="1800" dirty="0">
                <a:latin typeface="Times New Roman" panose="02020603050405020304" pitchFamily="18" charset="0"/>
                <a:cs typeface="Times New Roman" panose="02020603050405020304" pitchFamily="18" charset="0"/>
              </a:rPr>
              <a:t>- Produces enzyme-specific oxidation products.</a:t>
            </a:r>
          </a:p>
        </p:txBody>
      </p:sp>
      <p:pic>
        <p:nvPicPr>
          <p:cNvPr id="2" name="Picture 8216">
            <a:extLst>
              <a:ext uri="{FF2B5EF4-FFF2-40B4-BE49-F238E27FC236}">
                <a16:creationId xmlns:a16="http://schemas.microsoft.com/office/drawing/2014/main" id="{47628DEC-1EA0-E928-DD6A-0DC8151BB880}"/>
              </a:ext>
            </a:extLst>
          </p:cNvPr>
          <p:cNvPicPr/>
          <p:nvPr/>
        </p:nvPicPr>
        <p:blipFill>
          <a:blip r:embed="rId3"/>
          <a:stretch>
            <a:fillRect/>
          </a:stretch>
        </p:blipFill>
        <p:spPr>
          <a:xfrm>
            <a:off x="2671989" y="710292"/>
            <a:ext cx="6398532" cy="3461657"/>
          </a:xfrm>
          <a:prstGeom prst="rect">
            <a:avLst/>
          </a:prstGeom>
        </p:spPr>
      </p:pic>
      <p:sp>
        <p:nvSpPr>
          <p:cNvPr id="5" name="ZoneTexte 4">
            <a:extLst>
              <a:ext uri="{FF2B5EF4-FFF2-40B4-BE49-F238E27FC236}">
                <a16:creationId xmlns:a16="http://schemas.microsoft.com/office/drawing/2014/main" id="{20FC3D87-502B-36FA-3777-0C14D23F0B4D}"/>
              </a:ext>
            </a:extLst>
          </p:cNvPr>
          <p:cNvSpPr txBox="1"/>
          <p:nvPr/>
        </p:nvSpPr>
        <p:spPr>
          <a:xfrm>
            <a:off x="2892425" y="4433208"/>
            <a:ext cx="6251575" cy="646331"/>
          </a:xfrm>
          <a:prstGeom prst="rect">
            <a:avLst/>
          </a:prstGeom>
          <a:noFill/>
        </p:spPr>
        <p:txBody>
          <a:bodyPr wrap="square">
            <a:spAutoFit/>
          </a:bodyPr>
          <a:lstStyle/>
          <a:p>
            <a:pPr algn="ctr"/>
            <a:r>
              <a:rPr lang="fr-FR" sz="1800" dirty="0" err="1">
                <a:latin typeface="Times New Roman" panose="02020603050405020304" pitchFamily="18" charset="0"/>
                <a:cs typeface="Times New Roman" panose="02020603050405020304" pitchFamily="18" charset="0"/>
              </a:rPr>
              <a:t>Mechanism</a:t>
            </a:r>
            <a:r>
              <a:rPr lang="fr-FR" sz="1800" dirty="0">
                <a:latin typeface="Times New Roman" panose="02020603050405020304" pitchFamily="18" charset="0"/>
                <a:cs typeface="Times New Roman" panose="02020603050405020304" pitchFamily="18" charset="0"/>
              </a:rPr>
              <a:t> of </a:t>
            </a:r>
            <a:r>
              <a:rPr lang="fr-FR" sz="1800" dirty="0" err="1">
                <a:latin typeface="Times New Roman" panose="02020603050405020304" pitchFamily="18" charset="0"/>
                <a:cs typeface="Times New Roman" panose="02020603050405020304" pitchFamily="18" charset="0"/>
              </a:rPr>
              <a:t>Lipid</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Peroxidation</a:t>
            </a:r>
            <a:r>
              <a:rPr lang="fr-FR" sz="1800" dirty="0">
                <a:latin typeface="Times New Roman" panose="02020603050405020304" pitchFamily="18" charset="0"/>
                <a:cs typeface="Times New Roman" panose="02020603050405020304" pitchFamily="18" charset="0"/>
              </a:rPr>
              <a:t> Initiation by </a:t>
            </a:r>
            <a:r>
              <a:rPr lang="fr-FR" sz="1800" dirty="0" err="1">
                <a:latin typeface="Times New Roman" panose="02020603050405020304" pitchFamily="18" charset="0"/>
                <a:cs typeface="Times New Roman" panose="02020603050405020304" pitchFamily="18" charset="0"/>
              </a:rPr>
              <a:t>Lipoxygenase</a:t>
            </a:r>
            <a:r>
              <a:rPr lang="fr-FR" sz="1800" dirty="0">
                <a:latin typeface="Times New Roman" panose="02020603050405020304" pitchFamily="18" charset="0"/>
                <a:cs typeface="Times New Roman" panose="02020603050405020304" pitchFamily="18" charset="0"/>
              </a:rPr>
              <a:t> Activity.</a:t>
            </a:r>
          </a:p>
        </p:txBody>
      </p:sp>
    </p:spTree>
    <p:extLst>
      <p:ext uri="{BB962C8B-B14F-4D97-AF65-F5344CB8AC3E}">
        <p14:creationId xmlns:p14="http://schemas.microsoft.com/office/powerpoint/2010/main" val="2457487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60">
          <a:extLst>
            <a:ext uri="{FF2B5EF4-FFF2-40B4-BE49-F238E27FC236}">
              <a16:creationId xmlns:a16="http://schemas.microsoft.com/office/drawing/2014/main" id="{F65BF5EE-AAA3-3B8D-9101-E7D43D77A929}"/>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874AF7A9-E428-C765-AE4D-91C9F0A5C20D}"/>
              </a:ext>
            </a:extLst>
          </p:cNvPr>
          <p:cNvSpPr txBox="1"/>
          <p:nvPr/>
        </p:nvSpPr>
        <p:spPr>
          <a:xfrm>
            <a:off x="318407" y="603463"/>
            <a:ext cx="8507186" cy="4197559"/>
          </a:xfrm>
          <a:prstGeom prst="rect">
            <a:avLst/>
          </a:prstGeom>
          <a:noFill/>
        </p:spPr>
        <p:txBody>
          <a:bodyPr wrap="square">
            <a:spAutoFit/>
          </a:bodyPr>
          <a:lstStyle/>
          <a:p>
            <a:pPr algn="just">
              <a:lnSpc>
                <a:spcPct val="150000"/>
              </a:lnSpc>
            </a:pPr>
            <a:r>
              <a:rPr lang="en-US" sz="1800" dirty="0">
                <a:latin typeface="Times New Roman" panose="02020603050405020304" pitchFamily="18" charset="0"/>
                <a:cs typeface="Times New Roman" panose="02020603050405020304" pitchFamily="18" charset="0"/>
              </a:rPr>
              <a:t>Enzymatic oxidation occurs even at low temperatures. During frozen storage, enzymatic activity is very low. However, once thawing begins and temperatures of 0°C to 4°C are reached, this activity appears to resume and intensify. This lipoxygenase activity is primarily present </a:t>
            </a:r>
            <a:r>
              <a:rPr lang="en-US" sz="1800" b="1" dirty="0">
                <a:latin typeface="Times New Roman" panose="02020603050405020304" pitchFamily="18" charset="0"/>
                <a:cs typeface="Times New Roman" panose="02020603050405020304" pitchFamily="18" charset="0"/>
              </a:rPr>
              <a:t>in the gills </a:t>
            </a:r>
            <a:r>
              <a:rPr lang="en-US" sz="1800" dirty="0">
                <a:latin typeface="Times New Roman" panose="02020603050405020304" pitchFamily="18" charset="0"/>
                <a:cs typeface="Times New Roman" panose="02020603050405020304" pitchFamily="18" charset="0"/>
              </a:rPr>
              <a:t>and </a:t>
            </a:r>
            <a:r>
              <a:rPr lang="en-US" sz="1800" b="1" dirty="0">
                <a:latin typeface="Times New Roman" panose="02020603050405020304" pitchFamily="18" charset="0"/>
                <a:cs typeface="Times New Roman" panose="02020603050405020304" pitchFamily="18" charset="0"/>
              </a:rPr>
              <a:t>skin of fish</a:t>
            </a:r>
            <a:r>
              <a:rPr lang="en-US" sz="1800" dirty="0">
                <a:latin typeface="Times New Roman" panose="02020603050405020304" pitchFamily="18" charset="0"/>
                <a:cs typeface="Times New Roman" panose="02020603050405020304" pitchFamily="18" charset="0"/>
              </a:rPr>
              <a:t>. In fish, the lipoxygenases present are believed to be 12-lipoxygenase, 15-lipoxygenase, and 9-lipoxygenase, whose activity leads to the formation of 12-hydroperoxides, 15-hydroperoxides, and 9-hydroperoxides. The activities of 12-lipoxygenase, 15-lipoxygenase, and 9-lipoxygenase have been identified in the skin of herring (</a:t>
            </a:r>
            <a:r>
              <a:rPr lang="en-US" sz="1800" i="1" dirty="0">
                <a:latin typeface="Times New Roman" panose="02020603050405020304" pitchFamily="18" charset="0"/>
                <a:cs typeface="Times New Roman" panose="02020603050405020304" pitchFamily="18" charset="0"/>
              </a:rPr>
              <a:t>Clupea </a:t>
            </a:r>
            <a:r>
              <a:rPr lang="en-US" sz="1800" i="1" dirty="0" err="1">
                <a:latin typeface="Times New Roman" panose="02020603050405020304" pitchFamily="18" charset="0"/>
                <a:cs typeface="Times New Roman" panose="02020603050405020304" pitchFamily="18" charset="0"/>
              </a:rPr>
              <a:t>harengus</a:t>
            </a:r>
            <a:r>
              <a:rPr lang="en-US" sz="1800" dirty="0">
                <a:latin typeface="Times New Roman" panose="02020603050405020304" pitchFamily="18" charset="0"/>
                <a:cs typeface="Times New Roman" panose="02020603050405020304" pitchFamily="18" charset="0"/>
              </a:rPr>
              <a:t>) and sardine (</a:t>
            </a:r>
            <a:r>
              <a:rPr lang="en-US" sz="1800" i="1" dirty="0">
                <a:latin typeface="Times New Roman" panose="02020603050405020304" pitchFamily="18" charset="0"/>
                <a:cs typeface="Times New Roman" panose="02020603050405020304" pitchFamily="18" charset="0"/>
              </a:rPr>
              <a:t>Sardina pilchardus</a:t>
            </a:r>
            <a:r>
              <a:rPr lang="en-US" sz="1800" dirty="0">
                <a:latin typeface="Times New Roman" panose="02020603050405020304" pitchFamily="18" charset="0"/>
                <a:cs typeface="Times New Roman" panose="02020603050405020304" pitchFamily="18" charset="0"/>
              </a:rPr>
              <a:t>), with a predominant activity of 12-lipoxygenase. The activity of 12-lipoxygenase is also present in mackerel muscle.</a:t>
            </a: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1863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60">
          <a:extLst>
            <a:ext uri="{FF2B5EF4-FFF2-40B4-BE49-F238E27FC236}">
              <a16:creationId xmlns:a16="http://schemas.microsoft.com/office/drawing/2014/main" id="{9A302550-E744-A51E-03DA-9711E4D267D0}"/>
            </a:ext>
          </a:extLst>
        </p:cNvPr>
        <p:cNvGrpSpPr/>
        <p:nvPr/>
      </p:nvGrpSpPr>
      <p:grpSpPr>
        <a:xfrm>
          <a:off x="0" y="0"/>
          <a:ext cx="0" cy="0"/>
          <a:chOff x="0" y="0"/>
          <a:chExt cx="0" cy="0"/>
        </a:xfrm>
      </p:grpSpPr>
      <p:sp>
        <p:nvSpPr>
          <p:cNvPr id="862" name="Google Shape;862;p51">
            <a:extLst>
              <a:ext uri="{FF2B5EF4-FFF2-40B4-BE49-F238E27FC236}">
                <a16:creationId xmlns:a16="http://schemas.microsoft.com/office/drawing/2014/main" id="{6586A306-9101-D7DC-4C4C-161B0B9AB433}"/>
              </a:ext>
            </a:extLst>
          </p:cNvPr>
          <p:cNvSpPr txBox="1">
            <a:spLocks noGrp="1"/>
          </p:cNvSpPr>
          <p:nvPr>
            <p:ph type="title"/>
          </p:nvPr>
        </p:nvSpPr>
        <p:spPr>
          <a:xfrm>
            <a:off x="1579222" y="60120"/>
            <a:ext cx="5450227" cy="576000"/>
          </a:xfrm>
          <a:prstGeom prst="rect">
            <a:avLst/>
          </a:prstGeom>
        </p:spPr>
        <p:txBody>
          <a:bodyPr spcFirstLastPara="1" wrap="square" lIns="91425" tIns="91425" rIns="91425" bIns="91425" anchor="t" anchorCtr="0">
            <a:noAutofit/>
          </a:bodyPr>
          <a:lstStyle/>
          <a:p>
            <a:r>
              <a:rPr lang="en-US" sz="2400" dirty="0">
                <a:solidFill>
                  <a:srgbClr val="FF0000"/>
                </a:solidFill>
                <a:latin typeface="Times New Roman" panose="02020603050405020304" pitchFamily="18" charset="0"/>
                <a:cs typeface="Times New Roman" panose="02020603050405020304" pitchFamily="18" charset="0"/>
              </a:rPr>
              <a:t>Factors Influencing Oxidation</a:t>
            </a:r>
            <a:br>
              <a:rPr lang="en-US" sz="2400" dirty="0">
                <a:solidFill>
                  <a:srgbClr val="FF0000"/>
                </a:solidFill>
                <a:latin typeface="Times New Roman" panose="02020603050405020304" pitchFamily="18" charset="0"/>
                <a:cs typeface="Times New Roman" panose="02020603050405020304" pitchFamily="18" charset="0"/>
              </a:rPr>
            </a:br>
            <a:endParaRPr dirty="0"/>
          </a:p>
        </p:txBody>
      </p:sp>
      <p:sp>
        <p:nvSpPr>
          <p:cNvPr id="7" name="ZoneTexte 6">
            <a:extLst>
              <a:ext uri="{FF2B5EF4-FFF2-40B4-BE49-F238E27FC236}">
                <a16:creationId xmlns:a16="http://schemas.microsoft.com/office/drawing/2014/main" id="{89460480-ABA6-8234-25F1-37F3B0602A0A}"/>
              </a:ext>
            </a:extLst>
          </p:cNvPr>
          <p:cNvSpPr txBox="1"/>
          <p:nvPr/>
        </p:nvSpPr>
        <p:spPr>
          <a:xfrm>
            <a:off x="449036" y="636120"/>
            <a:ext cx="8507186" cy="4530536"/>
          </a:xfrm>
          <a:prstGeom prst="rect">
            <a:avLst/>
          </a:prstGeom>
          <a:noFill/>
        </p:spPr>
        <p:txBody>
          <a:bodyPr wrap="square">
            <a:spAutoFit/>
          </a:bodyPr>
          <a:lstStyle/>
          <a:p>
            <a:pPr marL="285750" indent="-285750">
              <a:lnSpc>
                <a:spcPct val="150000"/>
              </a:lnSpc>
              <a:buFont typeface="Wingdings" panose="05000000000000000000" pitchFamily="2" charset="2"/>
              <a:buChar char="q"/>
            </a:pPr>
            <a:r>
              <a:rPr lang="fr-FR" sz="1800" b="1" i="1" u="sng" dirty="0">
                <a:solidFill>
                  <a:srgbClr val="C00000"/>
                </a:solidFill>
                <a:latin typeface="Times New Roman" panose="02020603050405020304" pitchFamily="18" charset="0"/>
                <a:cs typeface="Times New Roman" panose="02020603050405020304" pitchFamily="18" charset="0"/>
              </a:rPr>
              <a:t>Internal (</a:t>
            </a:r>
            <a:r>
              <a:rPr lang="fr-FR" sz="1800" b="1" i="1" u="sng" dirty="0" err="1">
                <a:solidFill>
                  <a:srgbClr val="C00000"/>
                </a:solidFill>
                <a:latin typeface="Times New Roman" panose="02020603050405020304" pitchFamily="18" charset="0"/>
                <a:cs typeface="Times New Roman" panose="02020603050405020304" pitchFamily="18" charset="0"/>
              </a:rPr>
              <a:t>Intrinsic</a:t>
            </a:r>
            <a:r>
              <a:rPr lang="fr-FR" sz="1800" b="1" i="1" u="sng" dirty="0">
                <a:solidFill>
                  <a:srgbClr val="C00000"/>
                </a:solidFill>
                <a:latin typeface="Times New Roman" panose="02020603050405020304" pitchFamily="18" charset="0"/>
                <a:cs typeface="Times New Roman" panose="02020603050405020304" pitchFamily="18" charset="0"/>
              </a:rPr>
              <a:t>) </a:t>
            </a:r>
            <a:r>
              <a:rPr lang="fr-FR" sz="1800" b="1" i="1" u="sng" dirty="0" err="1">
                <a:solidFill>
                  <a:srgbClr val="C00000"/>
                </a:solidFill>
                <a:latin typeface="Times New Roman" panose="02020603050405020304" pitchFamily="18" charset="0"/>
                <a:cs typeface="Times New Roman" panose="02020603050405020304" pitchFamily="18" charset="0"/>
              </a:rPr>
              <a:t>Factors</a:t>
            </a:r>
            <a:r>
              <a:rPr lang="fr-FR" sz="1800" i="1" u="sng" dirty="0">
                <a:solidFill>
                  <a:srgbClr val="C00000"/>
                </a:solidFill>
                <a:latin typeface="Times New Roman" panose="02020603050405020304" pitchFamily="18" charset="0"/>
                <a:cs typeface="Times New Roman" panose="02020603050405020304" pitchFamily="18" charset="0"/>
              </a:rPr>
              <a:t>:</a:t>
            </a:r>
          </a:p>
          <a:p>
            <a:pPr>
              <a:lnSpc>
                <a:spcPct val="150000"/>
              </a:lnSpc>
            </a:pP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Fatty</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acid</a:t>
            </a:r>
            <a:r>
              <a:rPr lang="fr-FR" sz="1800" dirty="0">
                <a:latin typeface="Times New Roman" panose="02020603050405020304" pitchFamily="18" charset="0"/>
                <a:cs typeface="Times New Roman" panose="02020603050405020304" pitchFamily="18" charset="0"/>
              </a:rPr>
              <a:t> composition: More </a:t>
            </a:r>
            <a:r>
              <a:rPr lang="fr-FR" sz="1800" dirty="0" err="1">
                <a:latin typeface="Times New Roman" panose="02020603050405020304" pitchFamily="18" charset="0"/>
                <a:cs typeface="Times New Roman" panose="02020603050405020304" pitchFamily="18" charset="0"/>
              </a:rPr>
              <a:t>unsaturation</a:t>
            </a:r>
            <a:r>
              <a:rPr lang="fr-FR" sz="1800" dirty="0">
                <a:latin typeface="Times New Roman" panose="02020603050405020304" pitchFamily="18" charset="0"/>
                <a:cs typeface="Times New Roman" panose="02020603050405020304" pitchFamily="18" charset="0"/>
              </a:rPr>
              <a:t> = </a:t>
            </a:r>
            <a:r>
              <a:rPr lang="fr-FR" sz="1800" dirty="0" err="1">
                <a:latin typeface="Times New Roman" panose="02020603050405020304" pitchFamily="18" charset="0"/>
                <a:cs typeface="Times New Roman" panose="02020603050405020304" pitchFamily="18" charset="0"/>
              </a:rPr>
              <a:t>higher</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sensitivity</a:t>
            </a:r>
            <a:r>
              <a:rPr lang="fr-FR" sz="1800" dirty="0">
                <a:latin typeface="Times New Roman" panose="02020603050405020304" pitchFamily="18" charset="0"/>
                <a:cs typeface="Times New Roman" panose="02020603050405020304" pitchFamily="18" charset="0"/>
              </a:rPr>
              <a:t>.</a:t>
            </a:r>
          </a:p>
          <a:p>
            <a:pPr>
              <a:lnSpc>
                <a:spcPct val="150000"/>
              </a:lnSpc>
            </a:pP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Presence</a:t>
            </a:r>
            <a:r>
              <a:rPr lang="fr-FR" sz="1800" dirty="0">
                <a:latin typeface="Times New Roman" panose="02020603050405020304" pitchFamily="18" charset="0"/>
                <a:cs typeface="Times New Roman" panose="02020603050405020304" pitchFamily="18" charset="0"/>
              </a:rPr>
              <a:t> of pro-</a:t>
            </a:r>
            <a:r>
              <a:rPr lang="fr-FR" sz="1800" dirty="0" err="1">
                <a:latin typeface="Times New Roman" panose="02020603050405020304" pitchFamily="18" charset="0"/>
                <a:cs typeface="Times New Roman" panose="02020603050405020304" pitchFamily="18" charset="0"/>
              </a:rPr>
              <a:t>oxidants</a:t>
            </a:r>
            <a:r>
              <a:rPr lang="fr-FR" sz="1800" dirty="0">
                <a:latin typeface="Times New Roman" panose="02020603050405020304" pitchFamily="18" charset="0"/>
                <a:cs typeface="Times New Roman" panose="02020603050405020304" pitchFamily="18" charset="0"/>
              </a:rPr>
              <a:t>: Free </a:t>
            </a:r>
            <a:r>
              <a:rPr lang="fr-FR" sz="1800" dirty="0" err="1">
                <a:latin typeface="Times New Roman" panose="02020603050405020304" pitchFamily="18" charset="0"/>
                <a:cs typeface="Times New Roman" panose="02020603050405020304" pitchFamily="18" charset="0"/>
              </a:rPr>
              <a:t>iron</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heme</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proteins</a:t>
            </a:r>
            <a:r>
              <a:rPr lang="fr-FR" sz="1800" dirty="0">
                <a:latin typeface="Times New Roman" panose="02020603050405020304" pitchFamily="18" charset="0"/>
                <a:cs typeface="Times New Roman" panose="02020603050405020304" pitchFamily="18" charset="0"/>
              </a:rPr>
              <a:t>.</a:t>
            </a:r>
          </a:p>
          <a:p>
            <a:pPr>
              <a:lnSpc>
                <a:spcPct val="150000"/>
              </a:lnSpc>
            </a:pPr>
            <a:r>
              <a:rPr lang="fr-FR" sz="1800" dirty="0">
                <a:latin typeface="Times New Roman" panose="02020603050405020304" pitchFamily="18" charset="0"/>
                <a:cs typeface="Times New Roman" panose="02020603050405020304" pitchFamily="18" charset="0"/>
              </a:rPr>
              <a:t>- Natural </a:t>
            </a:r>
            <a:r>
              <a:rPr lang="fr-FR" sz="1800" dirty="0" err="1">
                <a:latin typeface="Times New Roman" panose="02020603050405020304" pitchFamily="18" charset="0"/>
                <a:cs typeface="Times New Roman" panose="02020603050405020304" pitchFamily="18" charset="0"/>
              </a:rPr>
              <a:t>antioxidants</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Tocopherols</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Vitamin</a:t>
            </a:r>
            <a:r>
              <a:rPr lang="fr-FR" sz="1800" dirty="0">
                <a:latin typeface="Times New Roman" panose="02020603050405020304" pitchFamily="18" charset="0"/>
                <a:cs typeface="Times New Roman" panose="02020603050405020304" pitchFamily="18" charset="0"/>
              </a:rPr>
              <a:t> E), </a:t>
            </a:r>
            <a:r>
              <a:rPr lang="fr-FR" sz="1800" dirty="0" err="1">
                <a:latin typeface="Times New Roman" panose="02020603050405020304" pitchFamily="18" charset="0"/>
                <a:cs typeface="Times New Roman" panose="02020603050405020304" pitchFamily="18" charset="0"/>
              </a:rPr>
              <a:t>carotenoids</a:t>
            </a:r>
            <a:r>
              <a:rPr lang="fr-FR" sz="1800" dirty="0">
                <a:latin typeface="Times New Roman" panose="02020603050405020304" pitchFamily="18" charset="0"/>
                <a:cs typeface="Times New Roman" panose="02020603050405020304" pitchFamily="18" charset="0"/>
              </a:rPr>
              <a:t>.</a:t>
            </a:r>
          </a:p>
          <a:p>
            <a:pPr marL="285750" indent="-285750">
              <a:lnSpc>
                <a:spcPct val="150000"/>
              </a:lnSpc>
              <a:buFont typeface="Wingdings" panose="05000000000000000000" pitchFamily="2" charset="2"/>
              <a:buChar char="q"/>
            </a:pPr>
            <a:r>
              <a:rPr lang="fr-FR" sz="1800" b="1" i="1" dirty="0" err="1">
                <a:solidFill>
                  <a:srgbClr val="C00000"/>
                </a:solidFill>
                <a:latin typeface="Times New Roman" panose="02020603050405020304" pitchFamily="18" charset="0"/>
                <a:cs typeface="Times New Roman" panose="02020603050405020304" pitchFamily="18" charset="0"/>
              </a:rPr>
              <a:t>External</a:t>
            </a:r>
            <a:r>
              <a:rPr lang="fr-FR" sz="1800" b="1" i="1" dirty="0">
                <a:solidFill>
                  <a:srgbClr val="C00000"/>
                </a:solidFill>
                <a:latin typeface="Times New Roman" panose="02020603050405020304" pitchFamily="18" charset="0"/>
                <a:cs typeface="Times New Roman" panose="02020603050405020304" pitchFamily="18" charset="0"/>
              </a:rPr>
              <a:t> (</a:t>
            </a:r>
            <a:r>
              <a:rPr lang="fr-FR" sz="1800" b="1" i="1" dirty="0" err="1">
                <a:solidFill>
                  <a:srgbClr val="C00000"/>
                </a:solidFill>
                <a:latin typeface="Times New Roman" panose="02020603050405020304" pitchFamily="18" charset="0"/>
                <a:cs typeface="Times New Roman" panose="02020603050405020304" pitchFamily="18" charset="0"/>
              </a:rPr>
              <a:t>Extrinsic</a:t>
            </a:r>
            <a:r>
              <a:rPr lang="fr-FR" sz="1800" b="1" i="1" dirty="0">
                <a:solidFill>
                  <a:srgbClr val="C00000"/>
                </a:solidFill>
                <a:latin typeface="Times New Roman" panose="02020603050405020304" pitchFamily="18" charset="0"/>
                <a:cs typeface="Times New Roman" panose="02020603050405020304" pitchFamily="18" charset="0"/>
              </a:rPr>
              <a:t>) </a:t>
            </a:r>
            <a:r>
              <a:rPr lang="fr-FR" sz="1800" b="1" i="1" dirty="0" err="1">
                <a:solidFill>
                  <a:srgbClr val="C00000"/>
                </a:solidFill>
                <a:latin typeface="Times New Roman" panose="02020603050405020304" pitchFamily="18" charset="0"/>
                <a:cs typeface="Times New Roman" panose="02020603050405020304" pitchFamily="18" charset="0"/>
              </a:rPr>
              <a:t>Factors</a:t>
            </a:r>
            <a:r>
              <a:rPr lang="fr-FR" sz="1800" b="1" i="1" dirty="0">
                <a:solidFill>
                  <a:srgbClr val="C00000"/>
                </a:solidFill>
                <a:latin typeface="Times New Roman" panose="02020603050405020304" pitchFamily="18" charset="0"/>
                <a:cs typeface="Times New Roman" panose="02020603050405020304" pitchFamily="18" charset="0"/>
              </a:rPr>
              <a:t>:</a:t>
            </a:r>
          </a:p>
          <a:p>
            <a:pPr>
              <a:lnSpc>
                <a:spcPct val="150000"/>
              </a:lnSpc>
            </a:pP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Temperature</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Accelerates</a:t>
            </a:r>
            <a:r>
              <a:rPr lang="fr-FR" sz="1800" dirty="0">
                <a:latin typeface="Times New Roman" panose="02020603050405020304" pitchFamily="18" charset="0"/>
                <a:cs typeface="Times New Roman" panose="02020603050405020304" pitchFamily="18" charset="0"/>
              </a:rPr>
              <a:t> all </a:t>
            </a:r>
            <a:r>
              <a:rPr lang="fr-FR" sz="1800" dirty="0" err="1">
                <a:latin typeface="Times New Roman" panose="02020603050405020304" pitchFamily="18" charset="0"/>
                <a:cs typeface="Times New Roman" panose="02020603050405020304" pitchFamily="18" charset="0"/>
              </a:rPr>
              <a:t>reactions</a:t>
            </a:r>
            <a:r>
              <a:rPr lang="fr-FR" sz="1800" dirty="0">
                <a:latin typeface="Times New Roman" panose="02020603050405020304" pitchFamily="18" charset="0"/>
                <a:cs typeface="Times New Roman" panose="02020603050405020304" pitchFamily="18" charset="0"/>
              </a:rPr>
              <a:t>.</a:t>
            </a:r>
          </a:p>
          <a:p>
            <a:pPr>
              <a:lnSpc>
                <a:spcPct val="150000"/>
              </a:lnSpc>
            </a:pPr>
            <a:r>
              <a:rPr lang="fr-FR" sz="1800" dirty="0">
                <a:latin typeface="Times New Roman" panose="02020603050405020304" pitchFamily="18" charset="0"/>
                <a:cs typeface="Times New Roman" panose="02020603050405020304" pitchFamily="18" charset="0"/>
              </a:rPr>
              <a:t>- Light: </a:t>
            </a:r>
            <a:r>
              <a:rPr lang="fr-FR" sz="1800" dirty="0" err="1">
                <a:latin typeface="Times New Roman" panose="02020603050405020304" pitchFamily="18" charset="0"/>
                <a:cs typeface="Times New Roman" panose="02020603050405020304" pitchFamily="18" charset="0"/>
              </a:rPr>
              <a:t>Activates</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photo-oxidation</a:t>
            </a:r>
            <a:r>
              <a:rPr lang="fr-FR" sz="1800" dirty="0">
                <a:latin typeface="Times New Roman" panose="02020603050405020304" pitchFamily="18" charset="0"/>
                <a:cs typeface="Times New Roman" panose="02020603050405020304" pitchFamily="18" charset="0"/>
              </a:rPr>
              <a:t>.</a:t>
            </a:r>
          </a:p>
          <a:p>
            <a:pPr>
              <a:lnSpc>
                <a:spcPct val="150000"/>
              </a:lnSpc>
            </a:pP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Oxygen</a:t>
            </a:r>
            <a:r>
              <a:rPr lang="fr-FR" sz="1800" dirty="0">
                <a:latin typeface="Times New Roman" panose="02020603050405020304" pitchFamily="18" charset="0"/>
                <a:cs typeface="Times New Roman" panose="02020603050405020304" pitchFamily="18" charset="0"/>
              </a:rPr>
              <a:t>: Essential for </a:t>
            </a:r>
            <a:r>
              <a:rPr lang="fr-FR" sz="1800" dirty="0" err="1">
                <a:latin typeface="Times New Roman" panose="02020603050405020304" pitchFamily="18" charset="0"/>
                <a:cs typeface="Times New Roman" panose="02020603050405020304" pitchFamily="18" charset="0"/>
              </a:rPr>
              <a:t>oxidation</a:t>
            </a:r>
            <a:r>
              <a:rPr lang="fr-FR" sz="1800" dirty="0">
                <a:latin typeface="Times New Roman" panose="02020603050405020304" pitchFamily="18" charset="0"/>
                <a:cs typeface="Times New Roman" panose="02020603050405020304" pitchFamily="18" charset="0"/>
              </a:rPr>
              <a:t>.</a:t>
            </a:r>
          </a:p>
          <a:p>
            <a:pPr>
              <a:lnSpc>
                <a:spcPct val="150000"/>
              </a:lnSpc>
            </a:pP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Technological</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treatments</a:t>
            </a:r>
            <a:r>
              <a:rPr lang="fr-FR" sz="1800" dirty="0">
                <a:latin typeface="Times New Roman" panose="02020603050405020304" pitchFamily="18" charset="0"/>
                <a:cs typeface="Times New Roman" panose="02020603050405020304" pitchFamily="18" charset="0"/>
              </a:rPr>
              <a:t>: Cutting, </a:t>
            </a:r>
            <a:r>
              <a:rPr lang="fr-FR" sz="1800" dirty="0" err="1">
                <a:latin typeface="Times New Roman" panose="02020603050405020304" pitchFamily="18" charset="0"/>
                <a:cs typeface="Times New Roman" panose="02020603050405020304" pitchFamily="18" charset="0"/>
              </a:rPr>
              <a:t>grinding</a:t>
            </a:r>
            <a:r>
              <a:rPr lang="fr-FR" sz="1800" dirty="0">
                <a:latin typeface="Times New Roman" panose="02020603050405020304" pitchFamily="18" charset="0"/>
                <a:cs typeface="Times New Roman" panose="02020603050405020304" pitchFamily="18" charset="0"/>
              </a:rPr>
              <a:t>, cooking.</a:t>
            </a:r>
          </a:p>
          <a:p>
            <a:pPr>
              <a:lnSpc>
                <a:spcPct val="150000"/>
              </a:lnSpc>
            </a:pPr>
            <a:br>
              <a:rPr lang="fr-FR" sz="1800" dirty="0">
                <a:highlight>
                  <a:srgbClr val="808080"/>
                </a:highlight>
              </a:rPr>
            </a:br>
            <a:endParaRPr lang="fr-FR" dirty="0">
              <a:highlight>
                <a:srgbClr val="808080"/>
              </a:highlight>
            </a:endParaRPr>
          </a:p>
        </p:txBody>
      </p:sp>
    </p:spTree>
    <p:extLst>
      <p:ext uri="{BB962C8B-B14F-4D97-AF65-F5344CB8AC3E}">
        <p14:creationId xmlns:p14="http://schemas.microsoft.com/office/powerpoint/2010/main" val="3422989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60">
          <a:extLst>
            <a:ext uri="{FF2B5EF4-FFF2-40B4-BE49-F238E27FC236}">
              <a16:creationId xmlns:a16="http://schemas.microsoft.com/office/drawing/2014/main" id="{94FA2367-D2CF-A91D-0422-EB9C770CACA8}"/>
            </a:ext>
          </a:extLst>
        </p:cNvPr>
        <p:cNvGrpSpPr/>
        <p:nvPr/>
      </p:nvGrpSpPr>
      <p:grpSpPr>
        <a:xfrm>
          <a:off x="0" y="0"/>
          <a:ext cx="0" cy="0"/>
          <a:chOff x="0" y="0"/>
          <a:chExt cx="0" cy="0"/>
        </a:xfrm>
      </p:grpSpPr>
      <p:sp>
        <p:nvSpPr>
          <p:cNvPr id="862" name="Google Shape;862;p51">
            <a:extLst>
              <a:ext uri="{FF2B5EF4-FFF2-40B4-BE49-F238E27FC236}">
                <a16:creationId xmlns:a16="http://schemas.microsoft.com/office/drawing/2014/main" id="{F3F8780A-B04E-D1EA-CC35-F140ABA04B05}"/>
              </a:ext>
            </a:extLst>
          </p:cNvPr>
          <p:cNvSpPr txBox="1">
            <a:spLocks noGrp="1"/>
          </p:cNvSpPr>
          <p:nvPr>
            <p:ph type="title"/>
          </p:nvPr>
        </p:nvSpPr>
        <p:spPr>
          <a:xfrm>
            <a:off x="1579222" y="60120"/>
            <a:ext cx="5450227" cy="576000"/>
          </a:xfrm>
          <a:prstGeom prst="rect">
            <a:avLst/>
          </a:prstGeom>
        </p:spPr>
        <p:txBody>
          <a:bodyPr spcFirstLastPara="1" wrap="square" lIns="91425" tIns="91425" rIns="91425" bIns="91425" anchor="t" anchorCtr="0">
            <a:noAutofit/>
          </a:bodyPr>
          <a:lstStyle/>
          <a:p>
            <a:r>
              <a:rPr lang="en-US" sz="2400" dirty="0">
                <a:solidFill>
                  <a:srgbClr val="FF0000"/>
                </a:solidFill>
                <a:latin typeface="Times New Roman" panose="02020603050405020304" pitchFamily="18" charset="0"/>
                <a:cs typeface="Times New Roman" panose="02020603050405020304" pitchFamily="18" charset="0"/>
              </a:rPr>
              <a:t> Consequences of Oxidation</a:t>
            </a:r>
            <a:br>
              <a:rPr lang="en-US" sz="2400" dirty="0">
                <a:solidFill>
                  <a:srgbClr val="FF0000"/>
                </a:solidFill>
                <a:latin typeface="Times New Roman" panose="02020603050405020304" pitchFamily="18" charset="0"/>
                <a:cs typeface="Times New Roman" panose="02020603050405020304" pitchFamily="18" charset="0"/>
              </a:rPr>
            </a:br>
            <a:br>
              <a:rPr lang="en-US" sz="2400" dirty="0">
                <a:solidFill>
                  <a:srgbClr val="FF0000"/>
                </a:solidFill>
                <a:latin typeface="Times New Roman" panose="02020603050405020304" pitchFamily="18" charset="0"/>
                <a:cs typeface="Times New Roman" panose="02020603050405020304" pitchFamily="18" charset="0"/>
              </a:rPr>
            </a:br>
            <a:endParaRPr dirty="0"/>
          </a:p>
        </p:txBody>
      </p:sp>
      <p:sp>
        <p:nvSpPr>
          <p:cNvPr id="7" name="ZoneTexte 6">
            <a:extLst>
              <a:ext uri="{FF2B5EF4-FFF2-40B4-BE49-F238E27FC236}">
                <a16:creationId xmlns:a16="http://schemas.microsoft.com/office/drawing/2014/main" id="{7E49FFA9-7320-2A6A-789F-702D6EB2965C}"/>
              </a:ext>
            </a:extLst>
          </p:cNvPr>
          <p:cNvSpPr txBox="1"/>
          <p:nvPr/>
        </p:nvSpPr>
        <p:spPr>
          <a:xfrm>
            <a:off x="636814" y="636120"/>
            <a:ext cx="8507186" cy="4946034"/>
          </a:xfrm>
          <a:prstGeom prst="rect">
            <a:avLst/>
          </a:prstGeom>
          <a:noFill/>
        </p:spPr>
        <p:txBody>
          <a:bodyPr wrap="square">
            <a:spAutoFit/>
          </a:bodyPr>
          <a:lstStyle/>
          <a:p>
            <a:pPr marL="285750" indent="-285750">
              <a:lnSpc>
                <a:spcPct val="150000"/>
              </a:lnSpc>
              <a:buFont typeface="Wingdings" panose="05000000000000000000" pitchFamily="2" charset="2"/>
              <a:buChar char="q"/>
            </a:pPr>
            <a:r>
              <a:rPr lang="fr-FR" sz="1800" b="1" i="1" u="sng" dirty="0">
                <a:solidFill>
                  <a:srgbClr val="C00000"/>
                </a:solidFill>
                <a:latin typeface="Times New Roman" panose="02020603050405020304" pitchFamily="18" charset="0"/>
                <a:cs typeface="Times New Roman" panose="02020603050405020304" pitchFamily="18" charset="0"/>
              </a:rPr>
              <a:t>On </a:t>
            </a:r>
            <a:r>
              <a:rPr lang="fr-FR" sz="1800" b="1" i="1" u="sng" dirty="0" err="1">
                <a:solidFill>
                  <a:srgbClr val="C00000"/>
                </a:solidFill>
                <a:latin typeface="Times New Roman" panose="02020603050405020304" pitchFamily="18" charset="0"/>
                <a:cs typeface="Times New Roman" panose="02020603050405020304" pitchFamily="18" charset="0"/>
              </a:rPr>
              <a:t>Sensory</a:t>
            </a:r>
            <a:r>
              <a:rPr lang="fr-FR" sz="1800" b="1" i="1" u="sng" dirty="0">
                <a:solidFill>
                  <a:srgbClr val="C00000"/>
                </a:solidFill>
                <a:latin typeface="Times New Roman" panose="02020603050405020304" pitchFamily="18" charset="0"/>
                <a:cs typeface="Times New Roman" panose="02020603050405020304" pitchFamily="18" charset="0"/>
              </a:rPr>
              <a:t> </a:t>
            </a:r>
            <a:r>
              <a:rPr lang="fr-FR" sz="1800" b="1" i="1" u="sng" dirty="0" err="1">
                <a:solidFill>
                  <a:srgbClr val="C00000"/>
                </a:solidFill>
                <a:latin typeface="Times New Roman" panose="02020603050405020304" pitchFamily="18" charset="0"/>
                <a:cs typeface="Times New Roman" panose="02020603050405020304" pitchFamily="18" charset="0"/>
              </a:rPr>
              <a:t>Quality</a:t>
            </a:r>
            <a:r>
              <a:rPr lang="fr-FR" sz="1800" i="1" u="sng" dirty="0">
                <a:solidFill>
                  <a:srgbClr val="C00000"/>
                </a:solidFill>
                <a:latin typeface="Times New Roman" panose="02020603050405020304" pitchFamily="18" charset="0"/>
                <a:cs typeface="Times New Roman" panose="02020603050405020304" pitchFamily="18" charset="0"/>
              </a:rPr>
              <a:t>:</a:t>
            </a:r>
          </a:p>
          <a:p>
            <a:pPr>
              <a:lnSpc>
                <a:spcPct val="150000"/>
              </a:lnSpc>
            </a:pPr>
            <a:r>
              <a:rPr lang="fr-FR" sz="1800" dirty="0" err="1">
                <a:latin typeface="Times New Roman" panose="02020603050405020304" pitchFamily="18" charset="0"/>
                <a:cs typeface="Times New Roman" panose="02020603050405020304" pitchFamily="18" charset="0"/>
              </a:rPr>
              <a:t>Odor</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Rancidity</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fishy</a:t>
            </a:r>
            <a:r>
              <a:rPr lang="fr-FR" sz="1800" dirty="0">
                <a:latin typeface="Times New Roman" panose="02020603050405020304" pitchFamily="18" charset="0"/>
                <a:cs typeface="Times New Roman" panose="02020603050405020304" pitchFamily="18" charset="0"/>
              </a:rPr>
              <a:t>" or "</a:t>
            </a:r>
            <a:r>
              <a:rPr lang="fr-FR" sz="1800" dirty="0" err="1">
                <a:latin typeface="Times New Roman" panose="02020603050405020304" pitchFamily="18" charset="0"/>
                <a:cs typeface="Times New Roman" panose="02020603050405020304" pitchFamily="18" charset="0"/>
              </a:rPr>
              <a:t>metallic</a:t>
            </a:r>
            <a:r>
              <a:rPr lang="fr-FR" sz="1800" dirty="0">
                <a:latin typeface="Times New Roman" panose="02020603050405020304" pitchFamily="18" charset="0"/>
                <a:cs typeface="Times New Roman" panose="02020603050405020304" pitchFamily="18" charset="0"/>
              </a:rPr>
              <a:t>" notes.</a:t>
            </a:r>
          </a:p>
          <a:p>
            <a:pPr>
              <a:lnSpc>
                <a:spcPct val="150000"/>
              </a:lnSpc>
            </a:pPr>
            <a:r>
              <a:rPr lang="fr-FR" sz="1800" dirty="0" err="1">
                <a:latin typeface="Times New Roman" panose="02020603050405020304" pitchFamily="18" charset="0"/>
                <a:cs typeface="Times New Roman" panose="02020603050405020304" pitchFamily="18" charset="0"/>
              </a:rPr>
              <a:t>Flavor</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Unpleasant</a:t>
            </a:r>
            <a:r>
              <a:rPr lang="fr-FR" sz="1800" dirty="0">
                <a:latin typeface="Times New Roman" panose="02020603050405020304" pitchFamily="18" charset="0"/>
                <a:cs typeface="Times New Roman" panose="02020603050405020304" pitchFamily="18" charset="0"/>
              </a:rPr>
              <a:t> taste, </a:t>
            </a:r>
            <a:r>
              <a:rPr lang="fr-FR" sz="1800" dirty="0" err="1">
                <a:latin typeface="Times New Roman" panose="02020603050405020304" pitchFamily="18" charset="0"/>
                <a:cs typeface="Times New Roman" panose="02020603050405020304" pitchFamily="18" charset="0"/>
              </a:rPr>
              <a:t>bitterness</a:t>
            </a:r>
            <a:r>
              <a:rPr lang="fr-FR" sz="1800" dirty="0">
                <a:latin typeface="Times New Roman" panose="02020603050405020304" pitchFamily="18" charset="0"/>
                <a:cs typeface="Times New Roman" panose="02020603050405020304" pitchFamily="18" charset="0"/>
              </a:rPr>
              <a:t>.</a:t>
            </a:r>
          </a:p>
          <a:p>
            <a:pPr>
              <a:lnSpc>
                <a:spcPct val="150000"/>
              </a:lnSpc>
            </a:pPr>
            <a:r>
              <a:rPr lang="fr-FR" sz="1800" dirty="0" err="1">
                <a:latin typeface="Times New Roman" panose="02020603050405020304" pitchFamily="18" charset="0"/>
                <a:cs typeface="Times New Roman" panose="02020603050405020304" pitchFamily="18" charset="0"/>
              </a:rPr>
              <a:t>Color</a:t>
            </a:r>
            <a:r>
              <a:rPr lang="fr-FR" sz="1800" dirty="0">
                <a:latin typeface="Times New Roman" panose="02020603050405020304" pitchFamily="18" charset="0"/>
                <a:cs typeface="Times New Roman" panose="02020603050405020304" pitchFamily="18" charset="0"/>
              </a:rPr>
              <a:t>: Pigment </a:t>
            </a:r>
            <a:r>
              <a:rPr lang="fr-FR" sz="1800" dirty="0" err="1">
                <a:latin typeface="Times New Roman" panose="02020603050405020304" pitchFamily="18" charset="0"/>
                <a:cs typeface="Times New Roman" panose="02020603050405020304" pitchFamily="18" charset="0"/>
              </a:rPr>
              <a:t>degradation</a:t>
            </a:r>
            <a:r>
              <a:rPr lang="fr-FR" sz="1800" dirty="0">
                <a:latin typeface="Times New Roman" panose="02020603050405020304" pitchFamily="18" charset="0"/>
                <a:cs typeface="Times New Roman" panose="02020603050405020304" pitchFamily="18" charset="0"/>
              </a:rPr>
              <a:t>.</a:t>
            </a:r>
          </a:p>
          <a:p>
            <a:pPr marL="285750" indent="-285750">
              <a:lnSpc>
                <a:spcPct val="150000"/>
              </a:lnSpc>
              <a:buFont typeface="Wingdings" panose="05000000000000000000" pitchFamily="2" charset="2"/>
              <a:buChar char="q"/>
            </a:pPr>
            <a:r>
              <a:rPr lang="fr-FR" sz="1800" b="1" i="1" u="sng" dirty="0">
                <a:solidFill>
                  <a:srgbClr val="C00000"/>
                </a:solidFill>
                <a:latin typeface="Times New Roman" panose="02020603050405020304" pitchFamily="18" charset="0"/>
                <a:cs typeface="Times New Roman" panose="02020603050405020304" pitchFamily="18" charset="0"/>
              </a:rPr>
              <a:t>On </a:t>
            </a:r>
            <a:r>
              <a:rPr lang="fr-FR" sz="1800" b="1" i="1" u="sng" dirty="0" err="1">
                <a:solidFill>
                  <a:srgbClr val="C00000"/>
                </a:solidFill>
                <a:latin typeface="Times New Roman" panose="02020603050405020304" pitchFamily="18" charset="0"/>
                <a:cs typeface="Times New Roman" panose="02020603050405020304" pitchFamily="18" charset="0"/>
              </a:rPr>
              <a:t>Nutritional</a:t>
            </a:r>
            <a:r>
              <a:rPr lang="fr-FR" sz="1800" b="1" i="1" u="sng" dirty="0">
                <a:solidFill>
                  <a:srgbClr val="C00000"/>
                </a:solidFill>
                <a:latin typeface="Times New Roman" panose="02020603050405020304" pitchFamily="18" charset="0"/>
                <a:cs typeface="Times New Roman" panose="02020603050405020304" pitchFamily="18" charset="0"/>
              </a:rPr>
              <a:t> Value</a:t>
            </a:r>
            <a:r>
              <a:rPr lang="fr-FR" sz="1800" i="1" u="sng" dirty="0">
                <a:solidFill>
                  <a:srgbClr val="C00000"/>
                </a:solidFill>
                <a:latin typeface="Times New Roman" panose="02020603050405020304" pitchFamily="18" charset="0"/>
                <a:cs typeface="Times New Roman" panose="02020603050405020304" pitchFamily="18" charset="0"/>
              </a:rPr>
              <a:t>:</a:t>
            </a:r>
          </a:p>
          <a:p>
            <a:pPr>
              <a:lnSpc>
                <a:spcPct val="150000"/>
              </a:lnSpc>
            </a:pPr>
            <a:r>
              <a:rPr lang="fr-FR" sz="1800" dirty="0">
                <a:latin typeface="Times New Roman" panose="02020603050405020304" pitchFamily="18" charset="0"/>
                <a:cs typeface="Times New Roman" panose="02020603050405020304" pitchFamily="18" charset="0"/>
              </a:rPr>
              <a:t>Destruction of essential </a:t>
            </a:r>
            <a:r>
              <a:rPr lang="fr-FR" sz="1800" dirty="0" err="1">
                <a:latin typeface="Times New Roman" panose="02020603050405020304" pitchFamily="18" charset="0"/>
                <a:cs typeface="Times New Roman" panose="02020603050405020304" pitchFamily="18" charset="0"/>
              </a:rPr>
              <a:t>fatty</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acids</a:t>
            </a:r>
            <a:r>
              <a:rPr lang="fr-FR" sz="1800" dirty="0">
                <a:latin typeface="Times New Roman" panose="02020603050405020304" pitchFamily="18" charset="0"/>
                <a:cs typeface="Times New Roman" panose="02020603050405020304" pitchFamily="18" charset="0"/>
              </a:rPr>
              <a:t>.</a:t>
            </a:r>
          </a:p>
          <a:p>
            <a:pPr>
              <a:lnSpc>
                <a:spcPct val="150000"/>
              </a:lnSpc>
            </a:pPr>
            <a:r>
              <a:rPr lang="fr-FR" sz="1800" dirty="0" err="1">
                <a:latin typeface="Times New Roman" panose="02020603050405020304" pitchFamily="18" charset="0"/>
                <a:cs typeface="Times New Roman" panose="02020603050405020304" pitchFamily="18" charset="0"/>
              </a:rPr>
              <a:t>Loss</a:t>
            </a:r>
            <a:r>
              <a:rPr lang="fr-FR" sz="1800" dirty="0">
                <a:latin typeface="Times New Roman" panose="02020603050405020304" pitchFamily="18" charset="0"/>
                <a:cs typeface="Times New Roman" panose="02020603050405020304" pitchFamily="18" charset="0"/>
              </a:rPr>
              <a:t> of fat-soluble </a:t>
            </a:r>
            <a:r>
              <a:rPr lang="fr-FR" sz="1800" dirty="0" err="1">
                <a:latin typeface="Times New Roman" panose="02020603050405020304" pitchFamily="18" charset="0"/>
                <a:cs typeface="Times New Roman" panose="02020603050405020304" pitchFamily="18" charset="0"/>
              </a:rPr>
              <a:t>vitamins</a:t>
            </a:r>
            <a:r>
              <a:rPr lang="fr-FR" sz="1800" dirty="0">
                <a:latin typeface="Times New Roman" panose="02020603050405020304" pitchFamily="18" charset="0"/>
                <a:cs typeface="Times New Roman" panose="02020603050405020304" pitchFamily="18" charset="0"/>
              </a:rPr>
              <a:t>.</a:t>
            </a:r>
          </a:p>
          <a:p>
            <a:pPr>
              <a:lnSpc>
                <a:spcPct val="150000"/>
              </a:lnSpc>
            </a:pPr>
            <a:r>
              <a:rPr lang="fr-FR" sz="1800" dirty="0">
                <a:latin typeface="Times New Roman" panose="02020603050405020304" pitchFamily="18" charset="0"/>
                <a:cs typeface="Times New Roman" panose="02020603050405020304" pitchFamily="18" charset="0"/>
              </a:rPr>
              <a:t>Formation of </a:t>
            </a:r>
            <a:r>
              <a:rPr lang="fr-FR" sz="1800" dirty="0" err="1">
                <a:latin typeface="Times New Roman" panose="02020603050405020304" pitchFamily="18" charset="0"/>
                <a:cs typeface="Times New Roman" panose="02020603050405020304" pitchFamily="18" charset="0"/>
              </a:rPr>
              <a:t>potentially</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toxic</a:t>
            </a:r>
            <a:r>
              <a:rPr lang="fr-FR" sz="1800" dirty="0">
                <a:latin typeface="Times New Roman" panose="02020603050405020304" pitchFamily="18" charset="0"/>
                <a:cs typeface="Times New Roman" panose="02020603050405020304" pitchFamily="18" charset="0"/>
              </a:rPr>
              <a:t> compounds.</a:t>
            </a:r>
            <a:br>
              <a:rPr lang="fr-FR" sz="1800" dirty="0">
                <a:latin typeface="Times New Roman" panose="02020603050405020304" pitchFamily="18" charset="0"/>
                <a:cs typeface="Times New Roman" panose="02020603050405020304" pitchFamily="18" charset="0"/>
              </a:rPr>
            </a:br>
            <a:endParaRPr lang="fr-FR" sz="1800" dirty="0">
              <a:latin typeface="Times New Roman" panose="02020603050405020304" pitchFamily="18" charset="0"/>
              <a:cs typeface="Times New Roman" panose="02020603050405020304" pitchFamily="18" charset="0"/>
            </a:endParaRPr>
          </a:p>
          <a:p>
            <a:pPr>
              <a:lnSpc>
                <a:spcPct val="150000"/>
              </a:lnSpc>
            </a:pPr>
            <a:r>
              <a:rPr lang="fr-FR" sz="1800" dirty="0">
                <a:latin typeface="Times New Roman" panose="02020603050405020304" pitchFamily="18" charset="0"/>
                <a:cs typeface="Times New Roman" panose="02020603050405020304" pitchFamily="18" charset="0"/>
              </a:rPr>
              <a:t>.</a:t>
            </a:r>
          </a:p>
          <a:p>
            <a:pPr>
              <a:lnSpc>
                <a:spcPct val="150000"/>
              </a:lnSpc>
            </a:pPr>
            <a:br>
              <a:rPr lang="fr-FR" sz="1800" dirty="0">
                <a:highlight>
                  <a:srgbClr val="808080"/>
                </a:highlight>
              </a:rPr>
            </a:br>
            <a:endParaRPr lang="fr-FR" dirty="0">
              <a:highlight>
                <a:srgbClr val="808080"/>
              </a:highlight>
            </a:endParaRPr>
          </a:p>
        </p:txBody>
      </p:sp>
    </p:spTree>
    <p:extLst>
      <p:ext uri="{BB962C8B-B14F-4D97-AF65-F5344CB8AC3E}">
        <p14:creationId xmlns:p14="http://schemas.microsoft.com/office/powerpoint/2010/main" val="4009787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45"/>
          <p:cNvSpPr txBox="1">
            <a:spLocks noGrp="1"/>
          </p:cNvSpPr>
          <p:nvPr>
            <p:ph type="title"/>
          </p:nvPr>
        </p:nvSpPr>
        <p:spPr>
          <a:xfrm>
            <a:off x="607809" y="109923"/>
            <a:ext cx="4732867" cy="572700"/>
          </a:xfrm>
          <a:prstGeom prst="rect">
            <a:avLst/>
          </a:prstGeom>
        </p:spPr>
        <p:txBody>
          <a:bodyPr spcFirstLastPara="1" wrap="square" lIns="91425" tIns="91425" rIns="91425" bIns="91425" anchor="t" anchorCtr="0">
            <a:noAutofit/>
          </a:bodyPr>
          <a:lstStyle/>
          <a:p>
            <a:pPr lvl="0" algn="l" eaLnBrk="0" fontAlgn="base" hangingPunct="0">
              <a:spcBef>
                <a:spcPct val="0"/>
              </a:spcBef>
              <a:spcAft>
                <a:spcPct val="0"/>
              </a:spcAft>
              <a:buClrTx/>
              <a:buSzTx/>
            </a:pPr>
            <a:r>
              <a:rPr lang="fr-FR" altLang="fr-FR" sz="3600" dirty="0">
                <a:solidFill>
                  <a:srgbClr val="0F1115"/>
                </a:solidFill>
                <a:latin typeface="Arabic Typesetting" panose="03020402040406030203" pitchFamily="66" charset="-78"/>
                <a:cs typeface="Arabic Typesetting" panose="03020402040406030203" pitchFamily="66" charset="-78"/>
              </a:rPr>
              <a:t>1. </a:t>
            </a:r>
            <a:r>
              <a:rPr lang="fr-FR" altLang="fr-FR" sz="3600" dirty="0" err="1">
                <a:solidFill>
                  <a:srgbClr val="0F1115"/>
                </a:solidFill>
                <a:latin typeface="Arabic Typesetting" panose="03020402040406030203" pitchFamily="66" charset="-78"/>
                <a:cs typeface="Arabic Typesetting" panose="03020402040406030203" pitchFamily="66" charset="-78"/>
              </a:rPr>
              <a:t>What</a:t>
            </a:r>
            <a:r>
              <a:rPr lang="fr-FR" altLang="fr-FR" sz="3600" dirty="0">
                <a:solidFill>
                  <a:srgbClr val="0F1115"/>
                </a:solidFill>
                <a:latin typeface="Arabic Typesetting" panose="03020402040406030203" pitchFamily="66" charset="-78"/>
                <a:cs typeface="Arabic Typesetting" panose="03020402040406030203" pitchFamily="66" charset="-78"/>
              </a:rPr>
              <a:t> are </a:t>
            </a:r>
            <a:r>
              <a:rPr lang="fr-FR" altLang="fr-FR" sz="3600" dirty="0" err="1">
                <a:solidFill>
                  <a:srgbClr val="0F1115"/>
                </a:solidFill>
                <a:latin typeface="Arabic Typesetting" panose="03020402040406030203" pitchFamily="66" charset="-78"/>
                <a:cs typeface="Arabic Typesetting" panose="03020402040406030203" pitchFamily="66" charset="-78"/>
              </a:rPr>
              <a:t>lipids</a:t>
            </a:r>
            <a:r>
              <a:rPr lang="fr-FR" altLang="fr-FR" sz="3600" dirty="0">
                <a:solidFill>
                  <a:srgbClr val="0F1115"/>
                </a:solidFill>
                <a:latin typeface="Arabic Typesetting" panose="03020402040406030203" pitchFamily="66" charset="-78"/>
                <a:cs typeface="Arabic Typesetting" panose="03020402040406030203" pitchFamily="66" charset="-78"/>
              </a:rPr>
              <a:t>?</a:t>
            </a:r>
          </a:p>
        </p:txBody>
      </p:sp>
      <p:grpSp>
        <p:nvGrpSpPr>
          <p:cNvPr id="722" name="Google Shape;722;p45"/>
          <p:cNvGrpSpPr/>
          <p:nvPr/>
        </p:nvGrpSpPr>
        <p:grpSpPr>
          <a:xfrm>
            <a:off x="7625443" y="3862363"/>
            <a:ext cx="1294968" cy="1281137"/>
            <a:chOff x="5320431" y="1053232"/>
            <a:chExt cx="3020316" cy="3550769"/>
          </a:xfrm>
        </p:grpSpPr>
        <p:grpSp>
          <p:nvGrpSpPr>
            <p:cNvPr id="723" name="Google Shape;723;p45"/>
            <p:cNvGrpSpPr/>
            <p:nvPr/>
          </p:nvGrpSpPr>
          <p:grpSpPr>
            <a:xfrm>
              <a:off x="5534030" y="2157500"/>
              <a:ext cx="2806717" cy="2446501"/>
              <a:chOff x="5534030" y="2157500"/>
              <a:chExt cx="2806717" cy="2446501"/>
            </a:xfrm>
          </p:grpSpPr>
          <p:sp>
            <p:nvSpPr>
              <p:cNvPr id="724" name="Google Shape;724;p45"/>
              <p:cNvSpPr/>
              <p:nvPr/>
            </p:nvSpPr>
            <p:spPr>
              <a:xfrm>
                <a:off x="5534030" y="3982487"/>
                <a:ext cx="2333627" cy="621514"/>
              </a:xfrm>
              <a:prstGeom prst="ellipse">
                <a:avLst/>
              </a:prstGeom>
              <a:solidFill>
                <a:schemeClr val="dk1">
                  <a:alpha val="17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5" name="Google Shape;725;p45"/>
              <p:cNvPicPr preferRelativeResize="0"/>
              <p:nvPr/>
            </p:nvPicPr>
            <p:blipFill rotWithShape="1">
              <a:blip r:embed="rId3">
                <a:alphaModFix/>
              </a:blip>
              <a:srcRect l="24700" t="9362" r="24695" b="9370"/>
              <a:stretch/>
            </p:blipFill>
            <p:spPr>
              <a:xfrm>
                <a:off x="5985274" y="2157500"/>
                <a:ext cx="1431132" cy="2298299"/>
              </a:xfrm>
              <a:prstGeom prst="rect">
                <a:avLst/>
              </a:prstGeom>
              <a:noFill/>
              <a:ln>
                <a:noFill/>
              </a:ln>
              <a:effectLst>
                <a:outerShdw blurRad="57150" dist="19050" dir="5400000" algn="bl" rotWithShape="0">
                  <a:schemeClr val="dk1">
                    <a:alpha val="50000"/>
                  </a:schemeClr>
                </a:outerShdw>
              </a:effectLst>
            </p:spPr>
          </p:pic>
          <p:pic>
            <p:nvPicPr>
              <p:cNvPr id="726" name="Google Shape;726;p45"/>
              <p:cNvPicPr preferRelativeResize="0"/>
              <p:nvPr/>
            </p:nvPicPr>
            <p:blipFill>
              <a:blip r:embed="rId4">
                <a:alphaModFix/>
              </a:blip>
              <a:stretch>
                <a:fillRect/>
              </a:stretch>
            </p:blipFill>
            <p:spPr>
              <a:xfrm rot="2430956">
                <a:off x="7260757" y="2401296"/>
                <a:ext cx="896305" cy="896308"/>
              </a:xfrm>
              <a:prstGeom prst="rect">
                <a:avLst/>
              </a:prstGeom>
              <a:noFill/>
              <a:ln>
                <a:noFill/>
              </a:ln>
              <a:effectLst>
                <a:outerShdw blurRad="57150" dist="19050" dir="5400000" algn="bl" rotWithShape="0">
                  <a:schemeClr val="dk1">
                    <a:alpha val="50000"/>
                  </a:schemeClr>
                </a:outerShdw>
              </a:effectLst>
            </p:spPr>
          </p:pic>
        </p:grpSp>
        <p:pic>
          <p:nvPicPr>
            <p:cNvPr id="727" name="Google Shape;727;p45"/>
            <p:cNvPicPr preferRelativeResize="0"/>
            <p:nvPr/>
          </p:nvPicPr>
          <p:blipFill rotWithShape="1">
            <a:blip r:embed="rId5">
              <a:alphaModFix/>
            </a:blip>
            <a:srcRect/>
            <a:stretch/>
          </p:blipFill>
          <p:spPr>
            <a:xfrm rot="-1709737">
              <a:off x="5534025" y="1266826"/>
              <a:ext cx="1200149" cy="1200149"/>
            </a:xfrm>
            <a:prstGeom prst="rect">
              <a:avLst/>
            </a:prstGeom>
            <a:noFill/>
            <a:ln>
              <a:noFill/>
            </a:ln>
            <a:effectLst>
              <a:outerShdw blurRad="57150" dist="19050" dir="5400000" algn="bl" rotWithShape="0">
                <a:schemeClr val="dk1">
                  <a:alpha val="50000"/>
                </a:schemeClr>
              </a:outerShdw>
            </a:effectLst>
          </p:spPr>
        </p:pic>
      </p:grpSp>
      <p:sp>
        <p:nvSpPr>
          <p:cNvPr id="7" name="ZoneTexte 6">
            <a:extLst>
              <a:ext uri="{FF2B5EF4-FFF2-40B4-BE49-F238E27FC236}">
                <a16:creationId xmlns:a16="http://schemas.microsoft.com/office/drawing/2014/main" id="{9E578A1E-284F-D00B-C5CD-0EB75FCAB8BF}"/>
              </a:ext>
            </a:extLst>
          </p:cNvPr>
          <p:cNvSpPr txBox="1"/>
          <p:nvPr/>
        </p:nvSpPr>
        <p:spPr>
          <a:xfrm>
            <a:off x="487668" y="591444"/>
            <a:ext cx="8305268" cy="4439933"/>
          </a:xfrm>
          <a:prstGeom prst="rect">
            <a:avLst/>
          </a:prstGeom>
          <a:noFill/>
        </p:spPr>
        <p:txBody>
          <a:bodyPr wrap="square">
            <a:spAutoFit/>
          </a:bodyPr>
          <a:lstStyle/>
          <a:p>
            <a:pPr marL="0" marR="0" lvl="0" indent="0" algn="l" defTabSz="914400" rtl="0" eaLnBrk="0" fontAlgn="base" latinLnBrk="0" hangingPunct="0">
              <a:lnSpc>
                <a:spcPct val="200000"/>
              </a:lnSpc>
              <a:spcBef>
                <a:spcPct val="0"/>
              </a:spcBef>
              <a:spcAft>
                <a:spcPct val="0"/>
              </a:spcAft>
              <a:buClrTx/>
              <a:buSzTx/>
              <a:buFontTx/>
              <a:buNone/>
              <a:tabLst/>
            </a:pP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Lipids</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are a diverse group of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molecules</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found</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in living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organisms</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They</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are best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known</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for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their</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1"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insolubility</a:t>
            </a:r>
            <a:r>
              <a:rPr kumimoji="0" lang="fr-FR" altLang="fr-FR" sz="1800" b="1"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in water</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hydrophobic</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and </a:t>
            </a:r>
            <a:r>
              <a:rPr kumimoji="0" lang="fr-FR" altLang="fr-FR" sz="1800" b="1"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solubility</a:t>
            </a:r>
            <a:r>
              <a:rPr kumimoji="0" lang="fr-FR" altLang="fr-FR" sz="1800" b="1"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in non-polar </a:t>
            </a:r>
            <a:r>
              <a:rPr kumimoji="0" lang="fr-FR" altLang="fr-FR" sz="1800" b="1"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solvents</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like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chloroform</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or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ether</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a:t>
            </a:r>
            <a:endPar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fr-FR" altLang="fr-FR" sz="1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Classic</a:t>
            </a:r>
            <a:r>
              <a:rPr kumimoji="0" lang="fr-FR" altLang="fr-FR"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fr-FR" altLang="fr-FR" sz="1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Definition</a:t>
            </a:r>
            <a:r>
              <a:rPr kumimoji="0" lang="fr-FR" altLang="fr-FR"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r>
              <a:rPr kumimoji="0" lang="fr-FR" altLang="fr-FR"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Substances soluble in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organic</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solvents</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a:t>
            </a:r>
          </a:p>
          <a:p>
            <a:pPr marL="285750" marR="0" lvl="0" indent="-28575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fr-FR" altLang="fr-FR"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Modern </a:t>
            </a:r>
            <a:r>
              <a:rPr kumimoji="0" lang="fr-FR" altLang="fr-FR" sz="1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Definition</a:t>
            </a:r>
            <a:r>
              <a:rPr kumimoji="0" lang="fr-FR" altLang="fr-FR"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r>
              <a:rPr kumimoji="0" lang="fr-FR" altLang="fr-FR"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Small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hydrophobic</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or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amphipathic</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molecules</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often</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built</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from</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fatty</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acids</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or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isoprene</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units</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200000"/>
              </a:lnSpc>
              <a:spcBef>
                <a:spcPct val="0"/>
              </a:spcBef>
              <a:spcAft>
                <a:spcPct val="0"/>
              </a:spcAft>
              <a:buClrTx/>
              <a:buSzTx/>
              <a:buFontTx/>
              <a:buNone/>
              <a:tabLst/>
            </a:pP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To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bring</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order</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to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this</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diversity</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scientists</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have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classified</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lipids</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into</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eight</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main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categories</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Here</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are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some</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key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categories</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with</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familiar</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examples</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a:t>
            </a:r>
            <a:endPar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60">
          <a:extLst>
            <a:ext uri="{FF2B5EF4-FFF2-40B4-BE49-F238E27FC236}">
              <a16:creationId xmlns:a16="http://schemas.microsoft.com/office/drawing/2014/main" id="{AC1DCC1D-0A2F-1B1F-0AA4-DCC70FB0F013}"/>
            </a:ext>
          </a:extLst>
        </p:cNvPr>
        <p:cNvGrpSpPr/>
        <p:nvPr/>
      </p:nvGrpSpPr>
      <p:grpSpPr>
        <a:xfrm>
          <a:off x="0" y="0"/>
          <a:ext cx="0" cy="0"/>
          <a:chOff x="0" y="0"/>
          <a:chExt cx="0" cy="0"/>
        </a:xfrm>
      </p:grpSpPr>
      <p:sp>
        <p:nvSpPr>
          <p:cNvPr id="862" name="Google Shape;862;p51">
            <a:extLst>
              <a:ext uri="{FF2B5EF4-FFF2-40B4-BE49-F238E27FC236}">
                <a16:creationId xmlns:a16="http://schemas.microsoft.com/office/drawing/2014/main" id="{C4844F23-32D2-16AB-7BD4-2AD0F2F7F859}"/>
              </a:ext>
            </a:extLst>
          </p:cNvPr>
          <p:cNvSpPr txBox="1">
            <a:spLocks noGrp="1"/>
          </p:cNvSpPr>
          <p:nvPr>
            <p:ph type="title"/>
          </p:nvPr>
        </p:nvSpPr>
        <p:spPr>
          <a:xfrm>
            <a:off x="1579222" y="60120"/>
            <a:ext cx="5450227" cy="576000"/>
          </a:xfrm>
          <a:prstGeom prst="rect">
            <a:avLst/>
          </a:prstGeom>
        </p:spPr>
        <p:txBody>
          <a:bodyPr spcFirstLastPara="1" wrap="square" lIns="91425" tIns="91425" rIns="91425" bIns="91425" anchor="t" anchorCtr="0">
            <a:noAutofit/>
          </a:bodyPr>
          <a:lstStyle/>
          <a:p>
            <a:r>
              <a:rPr lang="en-US" sz="2400" dirty="0">
                <a:solidFill>
                  <a:srgbClr val="FF0000"/>
                </a:solidFill>
                <a:latin typeface="Times New Roman" panose="02020603050405020304" pitchFamily="18" charset="0"/>
                <a:cs typeface="Times New Roman" panose="02020603050405020304" pitchFamily="18" charset="0"/>
              </a:rPr>
              <a:t>5. Prevention Methods</a:t>
            </a:r>
            <a:br>
              <a:rPr lang="en-US" sz="2400" dirty="0">
                <a:solidFill>
                  <a:srgbClr val="FF0000"/>
                </a:solidFill>
                <a:latin typeface="Times New Roman" panose="02020603050405020304" pitchFamily="18" charset="0"/>
                <a:cs typeface="Times New Roman" panose="02020603050405020304" pitchFamily="18" charset="0"/>
              </a:rPr>
            </a:br>
            <a:br>
              <a:rPr lang="en-US" sz="2400" dirty="0">
                <a:solidFill>
                  <a:srgbClr val="FF0000"/>
                </a:solidFill>
                <a:latin typeface="Times New Roman" panose="02020603050405020304" pitchFamily="18" charset="0"/>
                <a:cs typeface="Times New Roman" panose="02020603050405020304" pitchFamily="18" charset="0"/>
              </a:rPr>
            </a:br>
            <a:endParaRPr dirty="0"/>
          </a:p>
        </p:txBody>
      </p:sp>
      <p:sp>
        <p:nvSpPr>
          <p:cNvPr id="7" name="ZoneTexte 6">
            <a:extLst>
              <a:ext uri="{FF2B5EF4-FFF2-40B4-BE49-F238E27FC236}">
                <a16:creationId xmlns:a16="http://schemas.microsoft.com/office/drawing/2014/main" id="{A4086780-18CB-2C4B-337B-253BE548AB1B}"/>
              </a:ext>
            </a:extLst>
          </p:cNvPr>
          <p:cNvSpPr txBox="1"/>
          <p:nvPr/>
        </p:nvSpPr>
        <p:spPr>
          <a:xfrm>
            <a:off x="212271" y="913706"/>
            <a:ext cx="8507186" cy="2453044"/>
          </a:xfrm>
          <a:prstGeom prst="rect">
            <a:avLst/>
          </a:prstGeom>
          <a:noFill/>
        </p:spPr>
        <p:txBody>
          <a:bodyPr wrap="square">
            <a:spAutoFit/>
          </a:bodyPr>
          <a:lstStyle/>
          <a:p>
            <a:pPr>
              <a:lnSpc>
                <a:spcPct val="150000"/>
              </a:lnSpc>
            </a:pPr>
            <a:r>
              <a:rPr lang="fr-FR" sz="1800" b="1" i="1" u="sng" dirty="0">
                <a:solidFill>
                  <a:srgbClr val="C00000"/>
                </a:solidFill>
                <a:latin typeface="Times New Roman" panose="02020603050405020304" pitchFamily="18" charset="0"/>
                <a:cs typeface="Times New Roman" panose="02020603050405020304" pitchFamily="18" charset="0"/>
              </a:rPr>
              <a:t>Storage Condition Control</a:t>
            </a:r>
            <a:r>
              <a:rPr lang="fr-FR" sz="1800" i="1" u="sng" dirty="0">
                <a:solidFill>
                  <a:srgbClr val="C00000"/>
                </a:solidFill>
                <a:latin typeface="Times New Roman" panose="02020603050405020304" pitchFamily="18" charset="0"/>
                <a:cs typeface="Times New Roman" panose="02020603050405020304" pitchFamily="18" charset="0"/>
              </a:rPr>
              <a:t>:</a:t>
            </a:r>
          </a:p>
          <a:p>
            <a:pPr>
              <a:lnSpc>
                <a:spcPct val="150000"/>
              </a:lnSpc>
            </a:pPr>
            <a:r>
              <a:rPr lang="fr-FR" sz="1800" dirty="0" err="1">
                <a:latin typeface="Times New Roman" panose="02020603050405020304" pitchFamily="18" charset="0"/>
                <a:cs typeface="Times New Roman" panose="02020603050405020304" pitchFamily="18" charset="0"/>
              </a:rPr>
              <a:t>Temperature</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Refrigeration</a:t>
            </a:r>
            <a:r>
              <a:rPr lang="fr-FR" sz="1800" dirty="0">
                <a:latin typeface="Times New Roman" panose="02020603050405020304" pitchFamily="18" charset="0"/>
                <a:cs typeface="Times New Roman" panose="02020603050405020304" pitchFamily="18" charset="0"/>
              </a:rPr>
              <a:t>/</a:t>
            </a:r>
            <a:r>
              <a:rPr lang="fr-FR" sz="1800" dirty="0" err="1">
                <a:latin typeface="Times New Roman" panose="02020603050405020304" pitchFamily="18" charset="0"/>
                <a:cs typeface="Times New Roman" panose="02020603050405020304" pitchFamily="18" charset="0"/>
              </a:rPr>
              <a:t>freezing</a:t>
            </a:r>
            <a:r>
              <a:rPr lang="fr-FR" sz="1800" dirty="0">
                <a:latin typeface="Times New Roman" panose="02020603050405020304" pitchFamily="18" charset="0"/>
                <a:cs typeface="Times New Roman" panose="02020603050405020304" pitchFamily="18" charset="0"/>
              </a:rPr>
              <a:t>.</a:t>
            </a:r>
          </a:p>
          <a:p>
            <a:pPr>
              <a:lnSpc>
                <a:spcPct val="150000"/>
              </a:lnSpc>
            </a:pPr>
            <a:r>
              <a:rPr lang="fr-FR" sz="1800" dirty="0">
                <a:latin typeface="Times New Roman" panose="02020603050405020304" pitchFamily="18" charset="0"/>
                <a:cs typeface="Times New Roman" panose="02020603050405020304" pitchFamily="18" charset="0"/>
              </a:rPr>
              <a:t>Packaging: Protection </a:t>
            </a:r>
            <a:r>
              <a:rPr lang="fr-FR" sz="1800" dirty="0" err="1">
                <a:latin typeface="Times New Roman" panose="02020603050405020304" pitchFamily="18" charset="0"/>
                <a:cs typeface="Times New Roman" panose="02020603050405020304" pitchFamily="18" charset="0"/>
              </a:rPr>
              <a:t>from</a:t>
            </a:r>
            <a:r>
              <a:rPr lang="fr-FR" sz="1800" dirty="0">
                <a:latin typeface="Times New Roman" panose="02020603050405020304" pitchFamily="18" charset="0"/>
                <a:cs typeface="Times New Roman" panose="02020603050405020304" pitchFamily="18" charset="0"/>
              </a:rPr>
              <a:t> light and </a:t>
            </a:r>
            <a:r>
              <a:rPr lang="fr-FR" sz="1800" dirty="0" err="1">
                <a:latin typeface="Times New Roman" panose="02020603050405020304" pitchFamily="18" charset="0"/>
                <a:cs typeface="Times New Roman" panose="02020603050405020304" pitchFamily="18" charset="0"/>
              </a:rPr>
              <a:t>oxygen</a:t>
            </a:r>
            <a:r>
              <a:rPr lang="fr-FR" sz="1800" dirty="0">
                <a:latin typeface="Times New Roman" panose="02020603050405020304" pitchFamily="18" charset="0"/>
                <a:cs typeface="Times New Roman" panose="02020603050405020304" pitchFamily="18" charset="0"/>
              </a:rPr>
              <a:t>.</a:t>
            </a:r>
          </a:p>
          <a:p>
            <a:pPr>
              <a:lnSpc>
                <a:spcPct val="150000"/>
              </a:lnSpc>
            </a:pPr>
            <a:r>
              <a:rPr lang="fr-FR" sz="1800" dirty="0" err="1">
                <a:latin typeface="Times New Roman" panose="02020603050405020304" pitchFamily="18" charset="0"/>
                <a:cs typeface="Times New Roman" panose="02020603050405020304" pitchFamily="18" charset="0"/>
              </a:rPr>
              <a:t>Modified</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atmosphere</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Replacing</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oxygen</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with</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nitrogen</a:t>
            </a:r>
            <a:r>
              <a:rPr lang="fr-FR" sz="1800" dirty="0">
                <a:highlight>
                  <a:srgbClr val="808080"/>
                </a:highlight>
              </a:rPr>
              <a:t>.</a:t>
            </a:r>
          </a:p>
          <a:p>
            <a:pPr>
              <a:lnSpc>
                <a:spcPct val="150000"/>
              </a:lnSpc>
            </a:pPr>
            <a:br>
              <a:rPr lang="fr-FR" sz="1800" dirty="0">
                <a:highlight>
                  <a:srgbClr val="808080"/>
                </a:highlight>
              </a:rPr>
            </a:br>
            <a:endParaRPr lang="fr-FR" dirty="0">
              <a:highlight>
                <a:srgbClr val="808080"/>
              </a:highlight>
            </a:endParaRPr>
          </a:p>
        </p:txBody>
      </p:sp>
    </p:spTree>
    <p:extLst>
      <p:ext uri="{BB962C8B-B14F-4D97-AF65-F5344CB8AC3E}">
        <p14:creationId xmlns:p14="http://schemas.microsoft.com/office/powerpoint/2010/main" val="1600402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213C3FF-4891-ED3C-AED3-79C6A668B09D}"/>
              </a:ext>
            </a:extLst>
          </p:cNvPr>
          <p:cNvSpPr>
            <a:spLocks noChangeArrowheads="1"/>
          </p:cNvSpPr>
          <p:nvPr/>
        </p:nvSpPr>
        <p:spPr bwMode="auto">
          <a:xfrm>
            <a:off x="159203" y="-204776"/>
            <a:ext cx="8825593" cy="5814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8700" rIns="0" bIns="15870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Preservation</a:t>
            </a:r>
            <a:r>
              <a:rPr kumimoji="0" lang="fr-FR" altLang="fr-FR"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Methods of Fats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fr-FR" altLang="fr-FR" sz="1800" b="1" i="1" u="sng"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Reducing</a:t>
            </a:r>
            <a:r>
              <a:rPr kumimoji="0" lang="fr-FR" altLang="fr-FR" sz="1800" b="1" i="1" u="sng"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fr-FR" altLang="fr-FR" sz="1800" b="1" i="1" u="sng"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Oxygen</a:t>
            </a:r>
            <a:r>
              <a:rPr kumimoji="0" lang="fr-FR" altLang="fr-FR" sz="1800" b="1" i="1" u="sng"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fr-FR" altLang="fr-FR" sz="1800" b="1" i="1" u="sng"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Exposure</a:t>
            </a:r>
            <a:endParaRPr kumimoji="0" lang="fr-FR" altLang="fr-FR" sz="1800" b="1" i="1" u="sng"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tabLst/>
            </a:pP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Vacuum packaging or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airtight</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containers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limit</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oxygen</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contact and slow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oxidation</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50000"/>
              </a:lnSpc>
              <a:spcBef>
                <a:spcPct val="0"/>
              </a:spcBef>
              <a:spcAft>
                <a:spcPct val="0"/>
              </a:spcAft>
              <a:buClrTx/>
              <a:buSzTx/>
              <a:tabLst/>
            </a:pP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Using</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inert</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gases</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such</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as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nitrogen</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prevents</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oxygen-induced</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rancidity</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R="0" lvl="0" algn="l" defTabSz="914400" rtl="0" eaLnBrk="0" fontAlgn="base" latinLnBrk="0" hangingPunct="0">
              <a:lnSpc>
                <a:spcPct val="150000"/>
              </a:lnSpc>
              <a:spcBef>
                <a:spcPct val="0"/>
              </a:spcBef>
              <a:spcAft>
                <a:spcPct val="0"/>
              </a:spcAft>
              <a:buClrTx/>
              <a:buSzTx/>
              <a:tabLst/>
            </a:pPr>
            <a:r>
              <a:rPr kumimoji="0" lang="fr-FR" altLang="fr-FR" sz="1800" b="1" i="1" u="sng"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2. </a:t>
            </a:r>
            <a:r>
              <a:rPr kumimoji="0" lang="fr-FR" altLang="fr-FR" sz="1800" b="1" i="1" u="sng"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Controlling</a:t>
            </a:r>
            <a:r>
              <a:rPr kumimoji="0" lang="fr-FR" altLang="fr-FR" sz="1800" b="1" i="1" u="sng"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fr-FR" altLang="fr-FR" sz="1800" b="1" i="1" u="sng"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Temperature</a:t>
            </a:r>
            <a:endParaRPr kumimoji="0" lang="fr-FR" altLang="fr-FR" sz="1800" b="1" i="1" u="sng"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tabLst/>
            </a:pP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Low-</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temperature</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storage</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refrigeration</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or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freezing</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slows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oxidation</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and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enzymatic</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activity</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50000"/>
              </a:lnSpc>
              <a:spcBef>
                <a:spcPct val="0"/>
              </a:spcBef>
              <a:spcAft>
                <a:spcPct val="0"/>
              </a:spcAft>
              <a:buClrTx/>
              <a:buSzTx/>
              <a:tabLst/>
            </a:pP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Avoid</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high-</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temperature</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processes</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that</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accelerate</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fat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oxidation</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50000"/>
              </a:lnSpc>
              <a:spcBef>
                <a:spcPct val="0"/>
              </a:spcBef>
              <a:spcAft>
                <a:spcPct val="0"/>
              </a:spcAft>
              <a:buClrTx/>
              <a:buSzTx/>
              <a:buFontTx/>
              <a:buNone/>
              <a:tabLst/>
            </a:pPr>
            <a:r>
              <a:rPr kumimoji="0" lang="fr-FR" altLang="fr-FR" sz="1800" b="1" i="1" u="sng"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3. Use of </a:t>
            </a:r>
            <a:r>
              <a:rPr kumimoji="0" lang="fr-FR" altLang="fr-FR" sz="1800" b="1" i="1" u="sng"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Antioxidants</a:t>
            </a:r>
            <a:endParaRPr kumimoji="0" lang="fr-FR" altLang="fr-FR" sz="1800" b="1" i="1" u="sng"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tabLst/>
            </a:pP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Natural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antioxidants</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like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ascorbic</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acid</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Vitamn</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rosemary</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extract</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and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Vitamin</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E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inhibit</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oxidation</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50000"/>
              </a:lnSpc>
              <a:spcBef>
                <a:spcPct val="0"/>
              </a:spcBef>
              <a:spcAft>
                <a:spcPct val="0"/>
              </a:spcAft>
              <a:buClrTx/>
              <a:buSzTx/>
              <a:tabLst/>
            </a:pP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These</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can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be</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added</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during</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processing</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to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extend</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shelf life and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preserve</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nutritional</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quality</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82502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6FCC4-B27E-253C-F2D7-430108FCC1DB}"/>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1860996F-B11D-FAFD-F030-89956B4BF961}"/>
              </a:ext>
            </a:extLst>
          </p:cNvPr>
          <p:cNvSpPr txBox="1"/>
          <p:nvPr/>
        </p:nvSpPr>
        <p:spPr>
          <a:xfrm>
            <a:off x="285750" y="1191867"/>
            <a:ext cx="8262256" cy="2535566"/>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lang="fr-FR" altLang="fr-FR" sz="1800" b="1" i="1" u="sng" dirty="0">
                <a:solidFill>
                  <a:srgbClr val="C00000"/>
                </a:solidFill>
                <a:latin typeface="Times New Roman" panose="02020603050405020304" pitchFamily="18" charset="0"/>
                <a:cs typeface="Times New Roman" panose="02020603050405020304" pitchFamily="18" charset="0"/>
              </a:rPr>
              <a:t>4. </a:t>
            </a:r>
            <a:r>
              <a:rPr kumimoji="0" lang="fr-FR" altLang="fr-FR" sz="1800" b="1" i="1" u="sng"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Light Protection</a:t>
            </a:r>
          </a:p>
          <a:p>
            <a:pPr marL="0" marR="0" lvl="0" indent="0" algn="l" defTabSz="914400" rtl="0" eaLnBrk="0" fontAlgn="base" latinLnBrk="0" hangingPunct="0">
              <a:lnSpc>
                <a:spcPct val="150000"/>
              </a:lnSpc>
              <a:spcBef>
                <a:spcPct val="0"/>
              </a:spcBef>
              <a:spcAft>
                <a:spcPct val="0"/>
              </a:spcAft>
              <a:buClrTx/>
              <a:buSzTx/>
              <a:tabLst/>
            </a:pPr>
            <a:r>
              <a:rPr lang="fr-FR" altLang="fr-FR" sz="1800" dirty="0">
                <a:solidFill>
                  <a:schemeClr val="tx1"/>
                </a:solidFill>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Packaging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that</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blocks light can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reduce</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photo-oxidation</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that</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damages fats.​</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altLang="fr-FR" sz="1800" b="1" i="1" u="sng"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5. </a:t>
            </a:r>
            <a:r>
              <a:rPr kumimoji="0" lang="fr-FR" altLang="fr-FR" sz="1800" b="1" i="1" u="sng"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Minimizing</a:t>
            </a:r>
            <a:r>
              <a:rPr kumimoji="0" lang="fr-FR" altLang="fr-FR" sz="1800" b="1" i="1" u="sng"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fr-FR" altLang="fr-FR" sz="1800" b="1" i="1" u="sng"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Processing</a:t>
            </a:r>
            <a:r>
              <a:rPr kumimoji="0" lang="fr-FR" altLang="fr-FR" sz="1800" b="1" i="1" u="sng"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Time and Heat</a:t>
            </a:r>
          </a:p>
          <a:p>
            <a:pPr marL="0" marR="0" lvl="0" indent="0" algn="l" defTabSz="914400" rtl="0" eaLnBrk="0" fontAlgn="base" latinLnBrk="0" hangingPunct="0">
              <a:lnSpc>
                <a:spcPct val="150000"/>
              </a:lnSpc>
              <a:spcBef>
                <a:spcPct val="0"/>
              </a:spcBef>
              <a:spcAft>
                <a:spcPct val="0"/>
              </a:spcAft>
              <a:buClrTx/>
              <a:buSzTx/>
              <a:tabLst/>
            </a:pP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Gentle</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processing</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methods</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such</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as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low-temperature</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preservation</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and short cooking times help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maintain</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fat </a:t>
            </a:r>
            <a:r>
              <a:rPr kumimoji="0" lang="fr-FR" altLang="fr-FR"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quality</a:t>
            </a:r>
            <a:r>
              <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p:txBody>
      </p:sp>
      <p:sp>
        <p:nvSpPr>
          <p:cNvPr id="9" name="ZoneTexte 8">
            <a:extLst>
              <a:ext uri="{FF2B5EF4-FFF2-40B4-BE49-F238E27FC236}">
                <a16:creationId xmlns:a16="http://schemas.microsoft.com/office/drawing/2014/main" id="{B0AB6774-FA11-DBC9-30E0-A73CAE5F860A}"/>
              </a:ext>
            </a:extLst>
          </p:cNvPr>
          <p:cNvSpPr txBox="1"/>
          <p:nvPr/>
        </p:nvSpPr>
        <p:spPr>
          <a:xfrm>
            <a:off x="1947182" y="152889"/>
            <a:ext cx="4678134"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4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Preservation</a:t>
            </a:r>
            <a:r>
              <a:rPr kumimoji="0" lang="fr-FR" altLang="fr-FR" sz="24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Methods of Fats</a:t>
            </a:r>
          </a:p>
        </p:txBody>
      </p:sp>
    </p:spTree>
    <p:extLst>
      <p:ext uri="{BB962C8B-B14F-4D97-AF65-F5344CB8AC3E}">
        <p14:creationId xmlns:p14="http://schemas.microsoft.com/office/powerpoint/2010/main" val="3068160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9">
          <a:extLst>
            <a:ext uri="{FF2B5EF4-FFF2-40B4-BE49-F238E27FC236}">
              <a16:creationId xmlns:a16="http://schemas.microsoft.com/office/drawing/2014/main" id="{407BC763-E06D-5645-2A75-46E2A58AE91A}"/>
            </a:ext>
          </a:extLst>
        </p:cNvPr>
        <p:cNvGrpSpPr/>
        <p:nvPr/>
      </p:nvGrpSpPr>
      <p:grpSpPr>
        <a:xfrm>
          <a:off x="0" y="0"/>
          <a:ext cx="0" cy="0"/>
          <a:chOff x="0" y="0"/>
          <a:chExt cx="0" cy="0"/>
        </a:xfrm>
      </p:grpSpPr>
      <p:sp>
        <p:nvSpPr>
          <p:cNvPr id="720" name="Google Shape;720;p45">
            <a:extLst>
              <a:ext uri="{FF2B5EF4-FFF2-40B4-BE49-F238E27FC236}">
                <a16:creationId xmlns:a16="http://schemas.microsoft.com/office/drawing/2014/main" id="{CD9C3E8A-EAB9-4777-02CE-B706EEDC061E}"/>
              </a:ext>
            </a:extLst>
          </p:cNvPr>
          <p:cNvSpPr txBox="1">
            <a:spLocks noGrp="1"/>
          </p:cNvSpPr>
          <p:nvPr>
            <p:ph type="title"/>
          </p:nvPr>
        </p:nvSpPr>
        <p:spPr>
          <a:xfrm>
            <a:off x="607809" y="109923"/>
            <a:ext cx="4732867" cy="572700"/>
          </a:xfrm>
          <a:prstGeom prst="rect">
            <a:avLst/>
          </a:prstGeom>
        </p:spPr>
        <p:txBody>
          <a:bodyPr spcFirstLastPara="1" wrap="square" lIns="91425" tIns="91425" rIns="91425" bIns="91425" anchor="t" anchorCtr="0">
            <a:noAutofit/>
          </a:bodyPr>
          <a:lstStyle/>
          <a:p>
            <a:pPr lvl="0" algn="l" eaLnBrk="0" fontAlgn="base" hangingPunct="0">
              <a:spcBef>
                <a:spcPct val="0"/>
              </a:spcBef>
              <a:spcAft>
                <a:spcPct val="0"/>
              </a:spcAft>
              <a:buClrTx/>
              <a:buSzTx/>
            </a:pPr>
            <a:r>
              <a:rPr lang="fr-FR" altLang="fr-FR" sz="3600" dirty="0">
                <a:solidFill>
                  <a:srgbClr val="0F1115"/>
                </a:solidFill>
                <a:latin typeface="Arabic Typesetting" panose="03020402040406030203" pitchFamily="66" charset="-78"/>
                <a:cs typeface="Arabic Typesetting" panose="03020402040406030203" pitchFamily="66" charset="-78"/>
              </a:rPr>
              <a:t>1. </a:t>
            </a:r>
            <a:r>
              <a:rPr lang="fr-FR" altLang="fr-FR" sz="3600" dirty="0" err="1">
                <a:solidFill>
                  <a:srgbClr val="0F1115"/>
                </a:solidFill>
                <a:latin typeface="Arabic Typesetting" panose="03020402040406030203" pitchFamily="66" charset="-78"/>
                <a:cs typeface="Arabic Typesetting" panose="03020402040406030203" pitchFamily="66" charset="-78"/>
              </a:rPr>
              <a:t>What</a:t>
            </a:r>
            <a:r>
              <a:rPr lang="fr-FR" altLang="fr-FR" sz="3600" dirty="0">
                <a:solidFill>
                  <a:srgbClr val="0F1115"/>
                </a:solidFill>
                <a:latin typeface="Arabic Typesetting" panose="03020402040406030203" pitchFamily="66" charset="-78"/>
                <a:cs typeface="Arabic Typesetting" panose="03020402040406030203" pitchFamily="66" charset="-78"/>
              </a:rPr>
              <a:t> are </a:t>
            </a:r>
            <a:r>
              <a:rPr lang="fr-FR" altLang="fr-FR" sz="3600" dirty="0" err="1">
                <a:solidFill>
                  <a:srgbClr val="0F1115"/>
                </a:solidFill>
                <a:latin typeface="Arabic Typesetting" panose="03020402040406030203" pitchFamily="66" charset="-78"/>
                <a:cs typeface="Arabic Typesetting" panose="03020402040406030203" pitchFamily="66" charset="-78"/>
              </a:rPr>
              <a:t>lipids</a:t>
            </a:r>
            <a:r>
              <a:rPr lang="fr-FR" altLang="fr-FR" sz="3600" dirty="0">
                <a:solidFill>
                  <a:srgbClr val="0F1115"/>
                </a:solidFill>
                <a:latin typeface="Arabic Typesetting" panose="03020402040406030203" pitchFamily="66" charset="-78"/>
                <a:cs typeface="Arabic Typesetting" panose="03020402040406030203" pitchFamily="66" charset="-78"/>
              </a:rPr>
              <a:t>?</a:t>
            </a:r>
          </a:p>
        </p:txBody>
      </p:sp>
      <p:grpSp>
        <p:nvGrpSpPr>
          <p:cNvPr id="722" name="Google Shape;722;p45">
            <a:extLst>
              <a:ext uri="{FF2B5EF4-FFF2-40B4-BE49-F238E27FC236}">
                <a16:creationId xmlns:a16="http://schemas.microsoft.com/office/drawing/2014/main" id="{ED076523-AF16-CD95-F8C6-0D02D3418800}"/>
              </a:ext>
            </a:extLst>
          </p:cNvPr>
          <p:cNvGrpSpPr/>
          <p:nvPr/>
        </p:nvGrpSpPr>
        <p:grpSpPr>
          <a:xfrm>
            <a:off x="7625443" y="3862363"/>
            <a:ext cx="1294968" cy="1281137"/>
            <a:chOff x="5320431" y="1053232"/>
            <a:chExt cx="3020316" cy="3550769"/>
          </a:xfrm>
        </p:grpSpPr>
        <p:grpSp>
          <p:nvGrpSpPr>
            <p:cNvPr id="723" name="Google Shape;723;p45">
              <a:extLst>
                <a:ext uri="{FF2B5EF4-FFF2-40B4-BE49-F238E27FC236}">
                  <a16:creationId xmlns:a16="http://schemas.microsoft.com/office/drawing/2014/main" id="{B5936E5A-0546-D646-3968-8BD483A38FB8}"/>
                </a:ext>
              </a:extLst>
            </p:cNvPr>
            <p:cNvGrpSpPr/>
            <p:nvPr/>
          </p:nvGrpSpPr>
          <p:grpSpPr>
            <a:xfrm>
              <a:off x="5534030" y="2157500"/>
              <a:ext cx="2806717" cy="2446501"/>
              <a:chOff x="5534030" y="2157500"/>
              <a:chExt cx="2806717" cy="2446501"/>
            </a:xfrm>
          </p:grpSpPr>
          <p:sp>
            <p:nvSpPr>
              <p:cNvPr id="724" name="Google Shape;724;p45">
                <a:extLst>
                  <a:ext uri="{FF2B5EF4-FFF2-40B4-BE49-F238E27FC236}">
                    <a16:creationId xmlns:a16="http://schemas.microsoft.com/office/drawing/2014/main" id="{5FD2E728-2E58-14E7-1E6F-98D5524058FB}"/>
                  </a:ext>
                </a:extLst>
              </p:cNvPr>
              <p:cNvSpPr/>
              <p:nvPr/>
            </p:nvSpPr>
            <p:spPr>
              <a:xfrm>
                <a:off x="5534030" y="3982487"/>
                <a:ext cx="2333627" cy="621514"/>
              </a:xfrm>
              <a:prstGeom prst="ellipse">
                <a:avLst/>
              </a:prstGeom>
              <a:solidFill>
                <a:schemeClr val="dk1">
                  <a:alpha val="17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5" name="Google Shape;725;p45">
                <a:extLst>
                  <a:ext uri="{FF2B5EF4-FFF2-40B4-BE49-F238E27FC236}">
                    <a16:creationId xmlns:a16="http://schemas.microsoft.com/office/drawing/2014/main" id="{66721C35-D3C4-7AFF-DFEC-AD057F72BD3F}"/>
                  </a:ext>
                </a:extLst>
              </p:cNvPr>
              <p:cNvPicPr preferRelativeResize="0"/>
              <p:nvPr/>
            </p:nvPicPr>
            <p:blipFill rotWithShape="1">
              <a:blip r:embed="rId3">
                <a:alphaModFix/>
              </a:blip>
              <a:srcRect l="24700" t="9362" r="24695" b="9370"/>
              <a:stretch/>
            </p:blipFill>
            <p:spPr>
              <a:xfrm>
                <a:off x="5985274" y="2157500"/>
                <a:ext cx="1431132" cy="2298299"/>
              </a:xfrm>
              <a:prstGeom prst="rect">
                <a:avLst/>
              </a:prstGeom>
              <a:noFill/>
              <a:ln>
                <a:noFill/>
              </a:ln>
              <a:effectLst>
                <a:outerShdw blurRad="57150" dist="19050" dir="5400000" algn="bl" rotWithShape="0">
                  <a:schemeClr val="dk1">
                    <a:alpha val="50000"/>
                  </a:schemeClr>
                </a:outerShdw>
              </a:effectLst>
            </p:spPr>
          </p:pic>
          <p:pic>
            <p:nvPicPr>
              <p:cNvPr id="726" name="Google Shape;726;p45">
                <a:extLst>
                  <a:ext uri="{FF2B5EF4-FFF2-40B4-BE49-F238E27FC236}">
                    <a16:creationId xmlns:a16="http://schemas.microsoft.com/office/drawing/2014/main" id="{130BB4C0-9978-CF3C-A47C-B1372844AAD6}"/>
                  </a:ext>
                </a:extLst>
              </p:cNvPr>
              <p:cNvPicPr preferRelativeResize="0"/>
              <p:nvPr/>
            </p:nvPicPr>
            <p:blipFill>
              <a:blip r:embed="rId4">
                <a:alphaModFix/>
              </a:blip>
              <a:stretch>
                <a:fillRect/>
              </a:stretch>
            </p:blipFill>
            <p:spPr>
              <a:xfrm rot="2430956">
                <a:off x="7260757" y="2401296"/>
                <a:ext cx="896305" cy="896308"/>
              </a:xfrm>
              <a:prstGeom prst="rect">
                <a:avLst/>
              </a:prstGeom>
              <a:noFill/>
              <a:ln>
                <a:noFill/>
              </a:ln>
              <a:effectLst>
                <a:outerShdw blurRad="57150" dist="19050" dir="5400000" algn="bl" rotWithShape="0">
                  <a:schemeClr val="dk1">
                    <a:alpha val="50000"/>
                  </a:schemeClr>
                </a:outerShdw>
              </a:effectLst>
            </p:spPr>
          </p:pic>
        </p:grpSp>
        <p:pic>
          <p:nvPicPr>
            <p:cNvPr id="727" name="Google Shape;727;p45">
              <a:extLst>
                <a:ext uri="{FF2B5EF4-FFF2-40B4-BE49-F238E27FC236}">
                  <a16:creationId xmlns:a16="http://schemas.microsoft.com/office/drawing/2014/main" id="{B01CEF44-4A6C-A8DC-1713-E56ED9AE826A}"/>
                </a:ext>
              </a:extLst>
            </p:cNvPr>
            <p:cNvPicPr preferRelativeResize="0"/>
            <p:nvPr/>
          </p:nvPicPr>
          <p:blipFill rotWithShape="1">
            <a:blip r:embed="rId5">
              <a:alphaModFix/>
            </a:blip>
            <a:srcRect/>
            <a:stretch/>
          </p:blipFill>
          <p:spPr>
            <a:xfrm rot="-1709737">
              <a:off x="5534025" y="1266826"/>
              <a:ext cx="1200149" cy="1200149"/>
            </a:xfrm>
            <a:prstGeom prst="rect">
              <a:avLst/>
            </a:prstGeom>
            <a:noFill/>
            <a:ln>
              <a:noFill/>
            </a:ln>
            <a:effectLst>
              <a:outerShdw blurRad="57150" dist="19050" dir="5400000" algn="bl" rotWithShape="0">
                <a:schemeClr val="dk1">
                  <a:alpha val="50000"/>
                </a:schemeClr>
              </a:outerShdw>
            </a:effectLst>
          </p:spPr>
        </p:pic>
      </p:grpSp>
      <p:sp>
        <p:nvSpPr>
          <p:cNvPr id="7" name="ZoneTexte 6">
            <a:extLst>
              <a:ext uri="{FF2B5EF4-FFF2-40B4-BE49-F238E27FC236}">
                <a16:creationId xmlns:a16="http://schemas.microsoft.com/office/drawing/2014/main" id="{FE5AF557-B336-1189-141F-FC388622C507}"/>
              </a:ext>
            </a:extLst>
          </p:cNvPr>
          <p:cNvSpPr txBox="1"/>
          <p:nvPr/>
        </p:nvSpPr>
        <p:spPr>
          <a:xfrm>
            <a:off x="487668" y="591444"/>
            <a:ext cx="8305268" cy="4439933"/>
          </a:xfrm>
          <a:prstGeom prst="rect">
            <a:avLst/>
          </a:prstGeom>
          <a:noFill/>
        </p:spPr>
        <p:txBody>
          <a:bodyPr wrap="square">
            <a:spAutoFit/>
          </a:bodyPr>
          <a:lstStyle/>
          <a:p>
            <a:pPr marL="0" marR="0" lvl="0" indent="0" algn="l" defTabSz="914400" rtl="0" eaLnBrk="0" fontAlgn="base" latinLnBrk="0" hangingPunct="0">
              <a:lnSpc>
                <a:spcPct val="200000"/>
              </a:lnSpc>
              <a:spcBef>
                <a:spcPct val="0"/>
              </a:spcBef>
              <a:spcAft>
                <a:spcPct val="0"/>
              </a:spcAft>
              <a:buClrTx/>
              <a:buSzTx/>
              <a:buFontTx/>
              <a:buNone/>
              <a:tabLst/>
            </a:pP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Lipids</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are a diverse group of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molecules</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found</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in living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organisms</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They</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are best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known</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for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their</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1"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insolubility</a:t>
            </a:r>
            <a:r>
              <a:rPr kumimoji="0" lang="fr-FR" altLang="fr-FR" sz="1800" b="1"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in water</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hydrophobic</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and </a:t>
            </a:r>
            <a:r>
              <a:rPr kumimoji="0" lang="fr-FR" altLang="fr-FR" sz="1800" b="1"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solubility</a:t>
            </a:r>
            <a:r>
              <a:rPr kumimoji="0" lang="fr-FR" altLang="fr-FR" sz="1800" b="1"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in non-polar </a:t>
            </a:r>
            <a:r>
              <a:rPr kumimoji="0" lang="fr-FR" altLang="fr-FR" sz="1800" b="1"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solvents</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like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chloroform</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or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ether</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a:t>
            </a:r>
            <a:endPar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fr-FR" altLang="fr-FR" sz="1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Classic</a:t>
            </a:r>
            <a:r>
              <a:rPr kumimoji="0" lang="fr-FR" altLang="fr-FR"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fr-FR" altLang="fr-FR" sz="1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Definition</a:t>
            </a:r>
            <a:r>
              <a:rPr kumimoji="0" lang="fr-FR" altLang="fr-FR"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r>
              <a:rPr kumimoji="0" lang="fr-FR" altLang="fr-FR"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Substances soluble in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organic</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solvents</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a:t>
            </a:r>
          </a:p>
          <a:p>
            <a:pPr marL="285750" marR="0" lvl="0" indent="-28575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fr-FR" altLang="fr-FR"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Modern </a:t>
            </a:r>
            <a:r>
              <a:rPr kumimoji="0" lang="fr-FR" altLang="fr-FR" sz="1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Definition</a:t>
            </a:r>
            <a:r>
              <a:rPr kumimoji="0" lang="fr-FR" altLang="fr-FR"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r>
              <a:rPr kumimoji="0" lang="fr-FR" altLang="fr-FR"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Small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hydrophobic</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or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amphipathic</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molecules</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often</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built</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from</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fatty</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acids</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or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isoprene</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units</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200000"/>
              </a:lnSpc>
              <a:spcBef>
                <a:spcPct val="0"/>
              </a:spcBef>
              <a:spcAft>
                <a:spcPct val="0"/>
              </a:spcAft>
              <a:buClrTx/>
              <a:buSzTx/>
              <a:buFontTx/>
              <a:buNone/>
              <a:tabLst/>
            </a:pP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To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bring</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order</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to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this</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diversity</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scientists</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have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classified</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lipids</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into</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eight</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main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categories</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Here</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are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some</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key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categories</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with</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familiar</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 </a:t>
            </a:r>
            <a:r>
              <a:rPr kumimoji="0" lang="fr-FR" altLang="fr-FR" sz="1800" b="0" i="0" u="none" strike="noStrike" cap="none" normalizeH="0" baseline="0" dirty="0" err="1">
                <a:ln>
                  <a:noFill/>
                </a:ln>
                <a:solidFill>
                  <a:srgbClr val="0F1115"/>
                </a:solidFill>
                <a:effectLst/>
                <a:latin typeface="Times New Roman" panose="02020603050405020304" pitchFamily="18" charset="0"/>
                <a:cs typeface="Times New Roman" panose="02020603050405020304" pitchFamily="18" charset="0"/>
              </a:rPr>
              <a:t>examples</a:t>
            </a:r>
            <a:r>
              <a:rPr kumimoji="0" lang="fr-FR" altLang="fr-FR" sz="1800" b="0" i="0" u="none" strike="noStrike" cap="none" normalizeH="0" baseline="0" dirty="0">
                <a:ln>
                  <a:noFill/>
                </a:ln>
                <a:solidFill>
                  <a:srgbClr val="0F1115"/>
                </a:solidFill>
                <a:effectLst/>
                <a:latin typeface="Times New Roman" panose="02020603050405020304" pitchFamily="18" charset="0"/>
                <a:cs typeface="Times New Roman" panose="02020603050405020304" pitchFamily="18" charset="0"/>
              </a:rPr>
              <a:t>:</a:t>
            </a:r>
            <a:endParaRPr kumimoji="0" lang="fr-FR" alt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9343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44"/>
          <p:cNvSpPr txBox="1">
            <a:spLocks noGrp="1"/>
          </p:cNvSpPr>
          <p:nvPr>
            <p:ph type="title"/>
          </p:nvPr>
        </p:nvSpPr>
        <p:spPr>
          <a:xfrm>
            <a:off x="955222" y="146819"/>
            <a:ext cx="7213146" cy="652485"/>
          </a:xfrm>
          <a:prstGeom prst="rect">
            <a:avLst/>
          </a:prstGeom>
        </p:spPr>
        <p:txBody>
          <a:bodyPr spcFirstLastPara="1" wrap="square" lIns="91425" tIns="91425" rIns="91425" bIns="91425" anchor="t" anchorCtr="0">
            <a:noAutofit/>
          </a:bodyPr>
          <a:lstStyle/>
          <a:p>
            <a:pPr lvl="0"/>
            <a:r>
              <a:rPr lang="en-US" sz="2800" dirty="0">
                <a:solidFill>
                  <a:srgbClr val="FF0000"/>
                </a:solidFill>
              </a:rPr>
              <a:t>1. Chemical and Physical Properties of Lipids</a:t>
            </a:r>
            <a:endParaRPr sz="2800" dirty="0">
              <a:solidFill>
                <a:srgbClr val="FF0000"/>
              </a:solidFill>
            </a:endParaRPr>
          </a:p>
        </p:txBody>
      </p:sp>
      <p:graphicFrame>
        <p:nvGraphicFramePr>
          <p:cNvPr id="6" name="Tableau 5">
            <a:extLst>
              <a:ext uri="{FF2B5EF4-FFF2-40B4-BE49-F238E27FC236}">
                <a16:creationId xmlns:a16="http://schemas.microsoft.com/office/drawing/2014/main" id="{0AA7DC30-BB94-6187-EA23-B10931F072C6}"/>
              </a:ext>
            </a:extLst>
          </p:cNvPr>
          <p:cNvGraphicFramePr>
            <a:graphicFrameLocks noGrp="1"/>
          </p:cNvGraphicFramePr>
          <p:nvPr>
            <p:extLst>
              <p:ext uri="{D42A27DB-BD31-4B8C-83A1-F6EECF244321}">
                <p14:modId xmlns:p14="http://schemas.microsoft.com/office/powerpoint/2010/main" val="1827175484"/>
              </p:ext>
            </p:extLst>
          </p:nvPr>
        </p:nvGraphicFramePr>
        <p:xfrm>
          <a:off x="857250" y="1126671"/>
          <a:ext cx="7609114" cy="3103225"/>
        </p:xfrm>
        <a:graphic>
          <a:graphicData uri="http://schemas.openxmlformats.org/drawingml/2006/table">
            <a:tbl>
              <a:tblPr>
                <a:tableStyleId>{F7B69C00-3781-4CFC-9CB6-F79073CF7D8A}</a:tableStyleId>
              </a:tblPr>
              <a:tblGrid>
                <a:gridCol w="3244619">
                  <a:extLst>
                    <a:ext uri="{9D8B030D-6E8A-4147-A177-3AD203B41FA5}">
                      <a16:colId xmlns:a16="http://schemas.microsoft.com/office/drawing/2014/main" val="4094317554"/>
                    </a:ext>
                  </a:extLst>
                </a:gridCol>
                <a:gridCol w="4364495">
                  <a:extLst>
                    <a:ext uri="{9D8B030D-6E8A-4147-A177-3AD203B41FA5}">
                      <a16:colId xmlns:a16="http://schemas.microsoft.com/office/drawing/2014/main" val="596577716"/>
                    </a:ext>
                  </a:extLst>
                </a:gridCol>
              </a:tblGrid>
              <a:tr h="675448">
                <a:tc>
                  <a:txBody>
                    <a:bodyPr/>
                    <a:lstStyle/>
                    <a:p>
                      <a:pPr algn="ctr">
                        <a:lnSpc>
                          <a:spcPts val="1875"/>
                        </a:lnSpc>
                        <a:buNone/>
                      </a:pPr>
                      <a:r>
                        <a:rPr lang="fr-FR" sz="2800" b="1" dirty="0" err="1">
                          <a:effectLst/>
                          <a:latin typeface="Arabic Typesetting" panose="03020402040406030203" pitchFamily="66" charset="-78"/>
                          <a:cs typeface="Arabic Typesetting" panose="03020402040406030203" pitchFamily="66" charset="-78"/>
                        </a:rPr>
                        <a:t>Category</a:t>
                      </a:r>
                      <a:endParaRPr lang="fr-FR" sz="2800" b="1" dirty="0">
                        <a:effectLst/>
                        <a:latin typeface="Arabic Typesetting" panose="03020402040406030203" pitchFamily="66" charset="-78"/>
                        <a:cs typeface="Arabic Typesetting" panose="03020402040406030203" pitchFamily="66" charset="-78"/>
                      </a:endParaRPr>
                    </a:p>
                  </a:txBody>
                  <a:tcPr marR="101600" marT="63500" marB="63500" anchor="ctr"/>
                </a:tc>
                <a:tc>
                  <a:txBody>
                    <a:bodyPr/>
                    <a:lstStyle/>
                    <a:p>
                      <a:pPr algn="ctr">
                        <a:lnSpc>
                          <a:spcPts val="1875"/>
                        </a:lnSpc>
                        <a:buNone/>
                      </a:pPr>
                      <a:r>
                        <a:rPr lang="fr-FR" sz="2800" b="1" dirty="0">
                          <a:effectLst/>
                          <a:latin typeface="Arabic Typesetting" panose="03020402040406030203" pitchFamily="66" charset="-78"/>
                          <a:cs typeface="Arabic Typesetting" panose="03020402040406030203" pitchFamily="66" charset="-78"/>
                        </a:rPr>
                        <a:t>Example &amp; Common Source</a:t>
                      </a:r>
                    </a:p>
                  </a:txBody>
                  <a:tcPr marL="101600" marR="101600" marT="63500" marB="63500" anchor="ctr"/>
                </a:tc>
                <a:extLst>
                  <a:ext uri="{0D108BD9-81ED-4DB2-BD59-A6C34878D82A}">
                    <a16:rowId xmlns:a16="http://schemas.microsoft.com/office/drawing/2014/main" val="672506463"/>
                  </a:ext>
                </a:extLst>
              </a:tr>
              <a:tr h="401433">
                <a:tc>
                  <a:txBody>
                    <a:bodyPr/>
                    <a:lstStyle/>
                    <a:p>
                      <a:pPr algn="ctr">
                        <a:lnSpc>
                          <a:spcPts val="1875"/>
                        </a:lnSpc>
                        <a:buNone/>
                      </a:pPr>
                      <a:r>
                        <a:rPr lang="fr-FR" sz="2400" b="1" dirty="0" err="1">
                          <a:effectLst/>
                          <a:latin typeface="Arabic Typesetting" panose="03020402040406030203" pitchFamily="66" charset="-78"/>
                          <a:cs typeface="Arabic Typesetting" panose="03020402040406030203" pitchFamily="66" charset="-78"/>
                        </a:rPr>
                        <a:t>Fatty</a:t>
                      </a:r>
                      <a:r>
                        <a:rPr lang="fr-FR" sz="2400" b="1" dirty="0">
                          <a:effectLst/>
                          <a:latin typeface="Arabic Typesetting" panose="03020402040406030203" pitchFamily="66" charset="-78"/>
                          <a:cs typeface="Arabic Typesetting" panose="03020402040406030203" pitchFamily="66" charset="-78"/>
                        </a:rPr>
                        <a:t> </a:t>
                      </a:r>
                      <a:r>
                        <a:rPr lang="fr-FR" sz="2400" b="1" dirty="0" err="1">
                          <a:effectLst/>
                          <a:latin typeface="Arabic Typesetting" panose="03020402040406030203" pitchFamily="66" charset="-78"/>
                          <a:cs typeface="Arabic Typesetting" panose="03020402040406030203" pitchFamily="66" charset="-78"/>
                        </a:rPr>
                        <a:t>Acyls</a:t>
                      </a:r>
                      <a:endParaRPr lang="fr-FR" sz="2400" b="0" dirty="0">
                        <a:effectLst/>
                        <a:latin typeface="Arabic Typesetting" panose="03020402040406030203" pitchFamily="66" charset="-78"/>
                        <a:cs typeface="Arabic Typesetting" panose="03020402040406030203" pitchFamily="66" charset="-78"/>
                      </a:endParaRPr>
                    </a:p>
                  </a:txBody>
                  <a:tcPr marR="101600" marT="63500" marB="63500" anchor="ctr"/>
                </a:tc>
                <a:tc>
                  <a:txBody>
                    <a:bodyPr/>
                    <a:lstStyle/>
                    <a:p>
                      <a:pPr algn="ctr">
                        <a:lnSpc>
                          <a:spcPts val="1875"/>
                        </a:lnSpc>
                        <a:buNone/>
                      </a:pPr>
                      <a:r>
                        <a:rPr lang="fr-FR" sz="2400" b="0" dirty="0" err="1">
                          <a:effectLst/>
                          <a:latin typeface="Arabic Typesetting" panose="03020402040406030203" pitchFamily="66" charset="-78"/>
                          <a:cs typeface="Arabic Typesetting" panose="03020402040406030203" pitchFamily="66" charset="-78"/>
                        </a:rPr>
                        <a:t>Oleic</a:t>
                      </a:r>
                      <a:r>
                        <a:rPr lang="fr-FR" sz="2400" b="0" dirty="0">
                          <a:effectLst/>
                          <a:latin typeface="Arabic Typesetting" panose="03020402040406030203" pitchFamily="66" charset="-78"/>
                          <a:cs typeface="Arabic Typesetting" panose="03020402040406030203" pitchFamily="66" charset="-78"/>
                        </a:rPr>
                        <a:t> Acid (Olive </a:t>
                      </a:r>
                      <a:r>
                        <a:rPr lang="fr-FR" sz="2400" b="0" dirty="0" err="1">
                          <a:effectLst/>
                          <a:latin typeface="Arabic Typesetting" panose="03020402040406030203" pitchFamily="66" charset="-78"/>
                          <a:cs typeface="Arabic Typesetting" panose="03020402040406030203" pitchFamily="66" charset="-78"/>
                        </a:rPr>
                        <a:t>Oil</a:t>
                      </a:r>
                      <a:r>
                        <a:rPr lang="fr-FR" sz="2400" b="0" dirty="0">
                          <a:effectLst/>
                          <a:latin typeface="Arabic Typesetting" panose="03020402040406030203" pitchFamily="66" charset="-78"/>
                          <a:cs typeface="Arabic Typesetting" panose="03020402040406030203" pitchFamily="66" charset="-78"/>
                        </a:rPr>
                        <a:t>)</a:t>
                      </a:r>
                    </a:p>
                  </a:txBody>
                  <a:tcPr marL="101600" marT="63500" marB="63500" anchor="ctr"/>
                </a:tc>
                <a:extLst>
                  <a:ext uri="{0D108BD9-81ED-4DB2-BD59-A6C34878D82A}">
                    <a16:rowId xmlns:a16="http://schemas.microsoft.com/office/drawing/2014/main" val="4288989040"/>
                  </a:ext>
                </a:extLst>
              </a:tr>
              <a:tr h="675448">
                <a:tc>
                  <a:txBody>
                    <a:bodyPr/>
                    <a:lstStyle/>
                    <a:p>
                      <a:pPr algn="ctr">
                        <a:lnSpc>
                          <a:spcPts val="1875"/>
                        </a:lnSpc>
                        <a:buNone/>
                      </a:pPr>
                      <a:r>
                        <a:rPr lang="fr-FR" sz="2400" b="1" dirty="0" err="1">
                          <a:effectLst/>
                          <a:latin typeface="Arabic Typesetting" panose="03020402040406030203" pitchFamily="66" charset="-78"/>
                          <a:cs typeface="Arabic Typesetting" panose="03020402040406030203" pitchFamily="66" charset="-78"/>
                        </a:rPr>
                        <a:t>Glycerolipids</a:t>
                      </a:r>
                      <a:endParaRPr lang="fr-FR" sz="2400" b="0" dirty="0">
                        <a:effectLst/>
                        <a:latin typeface="Arabic Typesetting" panose="03020402040406030203" pitchFamily="66" charset="-78"/>
                        <a:cs typeface="Arabic Typesetting" panose="03020402040406030203" pitchFamily="66" charset="-78"/>
                      </a:endParaRPr>
                    </a:p>
                  </a:txBody>
                  <a:tcPr marR="101600" marT="63500" marB="63500" anchor="ctr"/>
                </a:tc>
                <a:tc>
                  <a:txBody>
                    <a:bodyPr/>
                    <a:lstStyle/>
                    <a:p>
                      <a:pPr algn="ctr">
                        <a:lnSpc>
                          <a:spcPts val="1875"/>
                        </a:lnSpc>
                        <a:buNone/>
                      </a:pPr>
                      <a:r>
                        <a:rPr lang="en-US" sz="2400" b="0" dirty="0">
                          <a:effectLst/>
                          <a:latin typeface="Arabic Typesetting" panose="03020402040406030203" pitchFamily="66" charset="-78"/>
                          <a:cs typeface="Arabic Typesetting" panose="03020402040406030203" pitchFamily="66" charset="-78"/>
                        </a:rPr>
                        <a:t>Triacylglycerols = Fats &amp; Oils (Butter, Cooking Oil)</a:t>
                      </a:r>
                    </a:p>
                  </a:txBody>
                  <a:tcPr marL="101600" marT="63500" marB="63500" anchor="ctr"/>
                </a:tc>
                <a:extLst>
                  <a:ext uri="{0D108BD9-81ED-4DB2-BD59-A6C34878D82A}">
                    <a16:rowId xmlns:a16="http://schemas.microsoft.com/office/drawing/2014/main" val="445956007"/>
                  </a:ext>
                </a:extLst>
              </a:tr>
              <a:tr h="675448">
                <a:tc>
                  <a:txBody>
                    <a:bodyPr/>
                    <a:lstStyle/>
                    <a:p>
                      <a:pPr algn="ctr">
                        <a:lnSpc>
                          <a:spcPts val="1875"/>
                        </a:lnSpc>
                        <a:buNone/>
                      </a:pPr>
                      <a:r>
                        <a:rPr lang="fr-FR" sz="2400" b="1" dirty="0" err="1">
                          <a:effectLst/>
                          <a:latin typeface="Arabic Typesetting" panose="03020402040406030203" pitchFamily="66" charset="-78"/>
                          <a:cs typeface="Arabic Typesetting" panose="03020402040406030203" pitchFamily="66" charset="-78"/>
                        </a:rPr>
                        <a:t>Glycerophospholipids</a:t>
                      </a:r>
                      <a:endParaRPr lang="fr-FR" sz="2400" b="0" dirty="0">
                        <a:effectLst/>
                        <a:latin typeface="Arabic Typesetting" panose="03020402040406030203" pitchFamily="66" charset="-78"/>
                        <a:cs typeface="Arabic Typesetting" panose="03020402040406030203" pitchFamily="66" charset="-78"/>
                      </a:endParaRPr>
                    </a:p>
                  </a:txBody>
                  <a:tcPr marR="101600" marT="63500" marB="63500" anchor="ctr"/>
                </a:tc>
                <a:tc>
                  <a:txBody>
                    <a:bodyPr/>
                    <a:lstStyle/>
                    <a:p>
                      <a:pPr algn="ctr">
                        <a:lnSpc>
                          <a:spcPts val="1875"/>
                        </a:lnSpc>
                        <a:buNone/>
                      </a:pPr>
                      <a:r>
                        <a:rPr lang="en-US" sz="2400" b="0" dirty="0">
                          <a:effectLst/>
                          <a:latin typeface="Arabic Typesetting" panose="03020402040406030203" pitchFamily="66" charset="-78"/>
                          <a:cs typeface="Arabic Typesetting" panose="03020402040406030203" pitchFamily="66" charset="-78"/>
                        </a:rPr>
                        <a:t>Phosphatidylcholine (Lecithin in Egg Yolks)</a:t>
                      </a:r>
                    </a:p>
                  </a:txBody>
                  <a:tcPr marL="101600" marT="63500" marB="63500" anchor="ctr"/>
                </a:tc>
                <a:extLst>
                  <a:ext uri="{0D108BD9-81ED-4DB2-BD59-A6C34878D82A}">
                    <a16:rowId xmlns:a16="http://schemas.microsoft.com/office/drawing/2014/main" val="4114600080"/>
                  </a:ext>
                </a:extLst>
              </a:tr>
              <a:tr h="675448">
                <a:tc>
                  <a:txBody>
                    <a:bodyPr/>
                    <a:lstStyle/>
                    <a:p>
                      <a:pPr algn="ctr">
                        <a:lnSpc>
                          <a:spcPts val="1875"/>
                        </a:lnSpc>
                        <a:buNone/>
                      </a:pPr>
                      <a:r>
                        <a:rPr lang="fr-FR" sz="2400" b="1" dirty="0" err="1">
                          <a:effectLst/>
                          <a:latin typeface="Arabic Typesetting" panose="03020402040406030203" pitchFamily="66" charset="-78"/>
                          <a:cs typeface="Arabic Typesetting" panose="03020402040406030203" pitchFamily="66" charset="-78"/>
                        </a:rPr>
                        <a:t>Sterols</a:t>
                      </a:r>
                      <a:endParaRPr lang="fr-FR" sz="2400" b="0" dirty="0">
                        <a:effectLst/>
                        <a:latin typeface="Arabic Typesetting" panose="03020402040406030203" pitchFamily="66" charset="-78"/>
                        <a:cs typeface="Arabic Typesetting" panose="03020402040406030203" pitchFamily="66" charset="-78"/>
                      </a:endParaRPr>
                    </a:p>
                  </a:txBody>
                  <a:tcPr marR="101600" marT="63500" marB="63500" anchor="ctr"/>
                </a:tc>
                <a:tc>
                  <a:txBody>
                    <a:bodyPr/>
                    <a:lstStyle/>
                    <a:p>
                      <a:pPr algn="ctr">
                        <a:lnSpc>
                          <a:spcPts val="1875"/>
                        </a:lnSpc>
                        <a:buNone/>
                      </a:pPr>
                      <a:r>
                        <a:rPr lang="en-US" sz="2400" b="0" dirty="0">
                          <a:effectLst/>
                          <a:latin typeface="Arabic Typesetting" panose="03020402040406030203" pitchFamily="66" charset="-78"/>
                          <a:cs typeface="Arabic Typesetting" panose="03020402040406030203" pitchFamily="66" charset="-78"/>
                        </a:rPr>
                        <a:t>Cholesterol (Animal Cells), Plant Sterols</a:t>
                      </a:r>
                    </a:p>
                  </a:txBody>
                  <a:tcPr marL="101600" marT="63500" marB="63500" anchor="ctr"/>
                </a:tc>
                <a:extLst>
                  <a:ext uri="{0D108BD9-81ED-4DB2-BD59-A6C34878D82A}">
                    <a16:rowId xmlns:a16="http://schemas.microsoft.com/office/drawing/2014/main" val="4870358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2" name="Google Shape;862;p51"/>
          <p:cNvSpPr txBox="1">
            <a:spLocks noGrp="1"/>
          </p:cNvSpPr>
          <p:nvPr>
            <p:ph type="title"/>
          </p:nvPr>
        </p:nvSpPr>
        <p:spPr>
          <a:xfrm>
            <a:off x="1481251" y="79130"/>
            <a:ext cx="4854798" cy="576000"/>
          </a:xfrm>
          <a:prstGeom prst="rect">
            <a:avLst/>
          </a:prstGeom>
        </p:spPr>
        <p:txBody>
          <a:bodyPr spcFirstLastPara="1" wrap="square" lIns="91425" tIns="91425" rIns="91425" bIns="91425" anchor="t" anchorCtr="0">
            <a:noAutofit/>
          </a:bodyPr>
          <a:lstStyle/>
          <a:p>
            <a:r>
              <a:rPr lang="en" sz="2400" dirty="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2. Physical properties of lipids</a:t>
            </a:r>
            <a:br>
              <a:rPr lang="en-US" dirty="0"/>
            </a:br>
            <a:endParaRPr dirty="0"/>
          </a:p>
        </p:txBody>
      </p:sp>
      <p:sp>
        <p:nvSpPr>
          <p:cNvPr id="5" name="ZoneTexte 4">
            <a:extLst>
              <a:ext uri="{FF2B5EF4-FFF2-40B4-BE49-F238E27FC236}">
                <a16:creationId xmlns:a16="http://schemas.microsoft.com/office/drawing/2014/main" id="{C1725211-72AD-AD65-BE35-A1C3C13E80F1}"/>
              </a:ext>
            </a:extLst>
          </p:cNvPr>
          <p:cNvSpPr txBox="1"/>
          <p:nvPr/>
        </p:nvSpPr>
        <p:spPr>
          <a:xfrm>
            <a:off x="269420" y="758464"/>
            <a:ext cx="7278461" cy="369332"/>
          </a:xfrm>
          <a:prstGeom prst="rect">
            <a:avLst/>
          </a:prstGeom>
          <a:noFill/>
        </p:spPr>
        <p:txBody>
          <a:bodyPr wrap="square">
            <a:spAutoFit/>
          </a:bodyPr>
          <a:lstStyle/>
          <a:p>
            <a:r>
              <a:rPr lang="en-US" sz="1800" b="1" dirty="0">
                <a:solidFill>
                  <a:srgbClr val="FF0000"/>
                </a:solidFill>
                <a:latin typeface="Times New Roman" panose="02020603050405020304" pitchFamily="18" charset="0"/>
                <a:cs typeface="Times New Roman" panose="02020603050405020304" pitchFamily="18" charset="0"/>
              </a:rPr>
              <a:t>a</a:t>
            </a:r>
            <a:r>
              <a:rPr lang="en-US" sz="1800" b="1" u="sng" dirty="0">
                <a:solidFill>
                  <a:srgbClr val="FF0000"/>
                </a:solidFill>
                <a:latin typeface="Times New Roman" panose="02020603050405020304" pitchFamily="18" charset="0"/>
                <a:cs typeface="Times New Roman" panose="02020603050405020304" pitchFamily="18" charset="0"/>
              </a:rPr>
              <a:t>) Solubility: The "Oil and Water"</a:t>
            </a:r>
          </a:p>
        </p:txBody>
      </p:sp>
      <p:sp>
        <p:nvSpPr>
          <p:cNvPr id="7" name="ZoneTexte 6">
            <a:extLst>
              <a:ext uri="{FF2B5EF4-FFF2-40B4-BE49-F238E27FC236}">
                <a16:creationId xmlns:a16="http://schemas.microsoft.com/office/drawing/2014/main" id="{0143F606-973C-9C81-E2F4-85594AFB1970}"/>
              </a:ext>
            </a:extLst>
          </p:cNvPr>
          <p:cNvSpPr txBox="1"/>
          <p:nvPr/>
        </p:nvSpPr>
        <p:spPr>
          <a:xfrm>
            <a:off x="195942" y="1127796"/>
            <a:ext cx="8535762" cy="3782061"/>
          </a:xfrm>
          <a:prstGeom prst="rect">
            <a:avLst/>
          </a:prstGeom>
          <a:noFill/>
        </p:spPr>
        <p:txBody>
          <a:bodyPr wrap="square">
            <a:spAutoFit/>
          </a:bodyPr>
          <a:lstStyle/>
          <a:p>
            <a:pPr algn="just">
              <a:lnSpc>
                <a:spcPct val="150000"/>
              </a:lnSpc>
            </a:pPr>
            <a:r>
              <a:rPr lang="en-US" sz="1800" dirty="0">
                <a:latin typeface="Times New Roman" panose="02020603050405020304" pitchFamily="18" charset="0"/>
                <a:cs typeface="Times New Roman" panose="02020603050405020304" pitchFamily="18" charset="0"/>
              </a:rPr>
              <a:t>This is a fundamental property of lipids.</a:t>
            </a:r>
          </a:p>
          <a:p>
            <a:pPr algn="just">
              <a:lnSpc>
                <a:spcPct val="150000"/>
              </a:lnSpc>
            </a:pPr>
            <a:r>
              <a:rPr lang="en-US" sz="1800" b="1" dirty="0">
                <a:solidFill>
                  <a:srgbClr val="FF0000"/>
                </a:solidFill>
                <a:latin typeface="Times New Roman" panose="02020603050405020304" pitchFamily="18" charset="0"/>
                <a:cs typeface="Times New Roman" panose="02020603050405020304" pitchFamily="18" charset="0"/>
              </a:rPr>
              <a:t>- Short Chains are Soluble:</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Very small fatty acids (</a:t>
            </a:r>
            <a:r>
              <a:rPr lang="en-US" sz="1800" b="1" dirty="0">
                <a:solidFill>
                  <a:schemeClr val="tx1"/>
                </a:solidFill>
                <a:latin typeface="Times New Roman" panose="02020603050405020304" pitchFamily="18" charset="0"/>
                <a:cs typeface="Times New Roman" panose="02020603050405020304" pitchFamily="18" charset="0"/>
              </a:rPr>
              <a:t>like</a:t>
            </a:r>
            <a:r>
              <a:rPr lang="en-US" sz="1800" b="1" dirty="0">
                <a:solidFill>
                  <a:srgbClr val="FF0000"/>
                </a:solidFill>
                <a:latin typeface="Times New Roman" panose="02020603050405020304" pitchFamily="18" charset="0"/>
                <a:cs typeface="Times New Roman" panose="02020603050405020304" pitchFamily="18" charset="0"/>
              </a:rPr>
              <a:t> butyric acid </a:t>
            </a:r>
            <a:r>
              <a:rPr lang="en-US" sz="1800" b="1" dirty="0">
                <a:solidFill>
                  <a:schemeClr val="tx1"/>
                </a:solidFill>
                <a:latin typeface="Times New Roman" panose="02020603050405020304" pitchFamily="18" charset="0"/>
                <a:cs typeface="Times New Roman" panose="02020603050405020304" pitchFamily="18" charset="0"/>
              </a:rPr>
              <a:t>with 4 carbons</a:t>
            </a:r>
            <a:r>
              <a:rPr lang="en-US" sz="1800" dirty="0">
                <a:latin typeface="Times New Roman" panose="02020603050405020304" pitchFamily="18" charset="0"/>
                <a:cs typeface="Times New Roman" panose="02020603050405020304" pitchFamily="18" charset="0"/>
              </a:rPr>
              <a:t>) are somewhat soluble in water.</a:t>
            </a:r>
          </a:p>
          <a:p>
            <a:pPr algn="just">
              <a:lnSpc>
                <a:spcPct val="150000"/>
              </a:lnSpc>
            </a:pPr>
            <a:r>
              <a:rPr lang="en-US" sz="1800" b="1" dirty="0">
                <a:solidFill>
                  <a:srgbClr val="FF0000"/>
                </a:solidFill>
                <a:latin typeface="Times New Roman" panose="02020603050405020304" pitchFamily="18" charset="0"/>
                <a:cs typeface="Times New Roman" panose="02020603050405020304" pitchFamily="18" charset="0"/>
              </a:rPr>
              <a:t>- Long Chains are Insoluble:</a:t>
            </a:r>
            <a:r>
              <a:rPr lang="en-US" sz="1800" dirty="0">
                <a:latin typeface="Times New Roman" panose="02020603050405020304" pitchFamily="18" charset="0"/>
                <a:cs typeface="Times New Roman" panose="02020603050405020304" pitchFamily="18" charset="0"/>
              </a:rPr>
              <a:t> As the carbon chain lengthens, the molecule becomes more hydrophobic.</a:t>
            </a:r>
          </a:p>
          <a:p>
            <a:pPr lvl="1" algn="just">
              <a:lnSpc>
                <a:spcPct val="150000"/>
              </a:lnSpc>
            </a:pPr>
            <a:r>
              <a:rPr lang="en-US" sz="1800" dirty="0">
                <a:latin typeface="Times New Roman" panose="02020603050405020304" pitchFamily="18" charset="0"/>
                <a:cs typeface="Times New Roman" panose="02020603050405020304" pitchFamily="18" charset="0"/>
              </a:rPr>
              <a:t>Fatty acids with </a:t>
            </a:r>
            <a:r>
              <a:rPr lang="en-US" sz="1800" b="1" dirty="0">
                <a:latin typeface="Times New Roman" panose="02020603050405020304" pitchFamily="18" charset="0"/>
                <a:cs typeface="Times New Roman" panose="02020603050405020304" pitchFamily="18" charset="0"/>
              </a:rPr>
              <a:t>10 or more carbons are essentially insoluble in water</a:t>
            </a:r>
            <a:r>
              <a:rPr lang="en-US" sz="1800" dirty="0">
                <a:latin typeface="Times New Roman" panose="02020603050405020304" pitchFamily="18" charset="0"/>
                <a:cs typeface="Times New Roman" panose="02020603050405020304" pitchFamily="18" charset="0"/>
              </a:rPr>
              <a:t>.</a:t>
            </a:r>
          </a:p>
          <a:p>
            <a:pPr lvl="1" algn="just">
              <a:lnSpc>
                <a:spcPct val="150000"/>
              </a:lnSpc>
            </a:pPr>
            <a:r>
              <a:rPr lang="en-US" sz="1800" dirty="0">
                <a:latin typeface="Times New Roman" panose="02020603050405020304" pitchFamily="18" charset="0"/>
                <a:cs typeface="Times New Roman" panose="02020603050405020304" pitchFamily="18" charset="0"/>
              </a:rPr>
              <a:t>They dissolve easily in </a:t>
            </a:r>
            <a:r>
              <a:rPr lang="en-US" sz="1800" b="1" dirty="0">
                <a:latin typeface="Times New Roman" panose="02020603050405020304" pitchFamily="18" charset="0"/>
                <a:cs typeface="Times New Roman" panose="02020603050405020304" pitchFamily="18" charset="0"/>
              </a:rPr>
              <a:t>non-polar solvents</a:t>
            </a:r>
            <a:r>
              <a:rPr lang="en-US" sz="1800" dirty="0">
                <a:latin typeface="Times New Roman" panose="02020603050405020304" pitchFamily="18" charset="0"/>
                <a:cs typeface="Times New Roman" panose="02020603050405020304" pitchFamily="18" charset="0"/>
              </a:rPr>
              <a:t> (e.g., benzene, chloroform, ether).</a:t>
            </a:r>
          </a:p>
          <a:p>
            <a:pPr algn="just">
              <a:lnSpc>
                <a:spcPct val="150000"/>
              </a:lnSpc>
            </a:pPr>
            <a:r>
              <a:rPr lang="en-US" sz="1800" b="1" dirty="0">
                <a:latin typeface="Times New Roman" panose="02020603050405020304" pitchFamily="18" charset="0"/>
                <a:cs typeface="Times New Roman" panose="02020603050405020304" pitchFamily="18" charset="0"/>
              </a:rPr>
              <a:t>Simple Analogy:</a:t>
            </a:r>
            <a:r>
              <a:rPr lang="en-US" sz="1800" dirty="0">
                <a:latin typeface="Times New Roman" panose="02020603050405020304" pitchFamily="18" charset="0"/>
                <a:cs typeface="Times New Roman" panose="02020603050405020304" pitchFamily="18" charset="0"/>
              </a:rPr>
              <a:t> Think of trying to mix salad oil (a lipid) with water. They separate. This is the hydrophobic effect in action!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F7AED1E-733C-6788-4551-EB4A984C8D98}"/>
              </a:ext>
            </a:extLst>
          </p:cNvPr>
          <p:cNvSpPr txBox="1"/>
          <p:nvPr/>
        </p:nvSpPr>
        <p:spPr>
          <a:xfrm>
            <a:off x="336777" y="660220"/>
            <a:ext cx="8470446" cy="5114221"/>
          </a:xfrm>
          <a:prstGeom prst="rect">
            <a:avLst/>
          </a:prstGeom>
          <a:noFill/>
        </p:spPr>
        <p:txBody>
          <a:bodyPr wrap="square">
            <a:spAutoFit/>
          </a:bodyPr>
          <a:lstStyle/>
          <a:p>
            <a:pPr algn="l">
              <a:spcBef>
                <a:spcPts val="1200"/>
              </a:spcBef>
              <a:spcAft>
                <a:spcPts val="1200"/>
              </a:spcAft>
              <a:buNone/>
            </a:pPr>
            <a:r>
              <a:rPr lang="en-US" sz="1800" b="0" i="0" dirty="0">
                <a:solidFill>
                  <a:srgbClr val="0F1115"/>
                </a:solidFill>
                <a:effectLst/>
                <a:latin typeface="Times New Roman" panose="02020603050405020304" pitchFamily="18" charset="0"/>
                <a:cs typeface="Times New Roman" panose="02020603050405020304" pitchFamily="18" charset="0"/>
              </a:rPr>
              <a:t>The melting point of a lipid determines whether it is a solid (fat) or liquid (oil) at room temperature. It depends on two main factors:</a:t>
            </a:r>
          </a:p>
          <a:p>
            <a:pPr algn="l">
              <a:spcBef>
                <a:spcPts val="1200"/>
              </a:spcBef>
              <a:spcAft>
                <a:spcPts val="600"/>
              </a:spcAft>
            </a:pPr>
            <a:r>
              <a:rPr lang="en-US" sz="1800" b="1" dirty="0">
                <a:solidFill>
                  <a:srgbClr val="FF0000"/>
                </a:solidFill>
                <a:latin typeface="Times New Roman" panose="02020603050405020304" pitchFamily="18" charset="0"/>
                <a:cs typeface="Times New Roman" panose="02020603050405020304" pitchFamily="18" charset="0"/>
              </a:rPr>
              <a:t>1.</a:t>
            </a:r>
            <a:r>
              <a:rPr lang="en-US" sz="1800" b="1" i="0" dirty="0">
                <a:solidFill>
                  <a:srgbClr val="FF0000"/>
                </a:solidFill>
                <a:effectLst/>
                <a:latin typeface="Times New Roman" panose="02020603050405020304" pitchFamily="18" charset="0"/>
                <a:cs typeface="Times New Roman" panose="02020603050405020304" pitchFamily="18" charset="0"/>
              </a:rPr>
              <a:t> Chain Length:</a:t>
            </a:r>
            <a:endParaRPr lang="en-US" sz="1800" b="0" i="0" dirty="0">
              <a:solidFill>
                <a:srgbClr val="FF0000"/>
              </a:solidFill>
              <a:effectLst/>
              <a:latin typeface="Times New Roman" panose="02020603050405020304" pitchFamily="18" charset="0"/>
              <a:cs typeface="Times New Roman" panose="02020603050405020304" pitchFamily="18" charset="0"/>
            </a:endParaRPr>
          </a:p>
          <a:p>
            <a:pPr marL="742950" lvl="1" indent="-285750" algn="l">
              <a:spcBef>
                <a:spcPts val="300"/>
              </a:spcBef>
              <a:spcAft>
                <a:spcPts val="1200"/>
              </a:spcAft>
              <a:buFont typeface="+mj-lt"/>
              <a:buAutoNum type="arabicPeriod"/>
            </a:pPr>
            <a:r>
              <a:rPr lang="en-US" sz="1800" b="1" i="0" dirty="0">
                <a:solidFill>
                  <a:srgbClr val="0F1115"/>
                </a:solidFill>
                <a:effectLst/>
                <a:latin typeface="Times New Roman" panose="02020603050405020304" pitchFamily="18" charset="0"/>
                <a:cs typeface="Times New Roman" panose="02020603050405020304" pitchFamily="18" charset="0"/>
              </a:rPr>
              <a:t>Longer chains</a:t>
            </a:r>
            <a:r>
              <a:rPr lang="en-US" sz="1800" b="0" i="0" dirty="0">
                <a:solidFill>
                  <a:srgbClr val="0F1115"/>
                </a:solidFill>
                <a:effectLst/>
                <a:latin typeface="Times New Roman" panose="02020603050405020304" pitchFamily="18" charset="0"/>
                <a:cs typeface="Times New Roman" panose="02020603050405020304" pitchFamily="18" charset="0"/>
              </a:rPr>
              <a:t> have </a:t>
            </a:r>
            <a:r>
              <a:rPr lang="en-US" sz="1800" b="1" i="0" dirty="0">
                <a:solidFill>
                  <a:srgbClr val="0F1115"/>
                </a:solidFill>
                <a:effectLst/>
                <a:latin typeface="Times New Roman" panose="02020603050405020304" pitchFamily="18" charset="0"/>
                <a:cs typeface="Times New Roman" panose="02020603050405020304" pitchFamily="18" charset="0"/>
              </a:rPr>
              <a:t>higher</a:t>
            </a:r>
            <a:r>
              <a:rPr lang="en-US" sz="1800" b="0" i="0" dirty="0">
                <a:solidFill>
                  <a:srgbClr val="0F1115"/>
                </a:solidFill>
                <a:effectLst/>
                <a:latin typeface="Times New Roman" panose="02020603050405020304" pitchFamily="18" charset="0"/>
                <a:cs typeface="Times New Roman" panose="02020603050405020304" pitchFamily="18" charset="0"/>
              </a:rPr>
              <a:t> melting points. More atoms = stronger attraction between molecules.</a:t>
            </a:r>
          </a:p>
          <a:p>
            <a:pPr algn="l">
              <a:lnSpc>
                <a:spcPct val="150000"/>
              </a:lnSpc>
              <a:spcBef>
                <a:spcPts val="450"/>
              </a:spcBef>
              <a:spcAft>
                <a:spcPts val="600"/>
              </a:spcAft>
            </a:pPr>
            <a:r>
              <a:rPr lang="en-US" sz="1800" b="1" dirty="0">
                <a:solidFill>
                  <a:srgbClr val="FF0000"/>
                </a:solidFill>
                <a:latin typeface="Times New Roman" panose="02020603050405020304" pitchFamily="18" charset="0"/>
                <a:cs typeface="Times New Roman" panose="02020603050405020304" pitchFamily="18" charset="0"/>
              </a:rPr>
              <a:t>2. D</a:t>
            </a:r>
            <a:r>
              <a:rPr lang="en-US" sz="1800" b="1" i="0" dirty="0">
                <a:solidFill>
                  <a:srgbClr val="FF0000"/>
                </a:solidFill>
                <a:effectLst/>
                <a:latin typeface="Times New Roman" panose="02020603050405020304" pitchFamily="18" charset="0"/>
                <a:cs typeface="Times New Roman" panose="02020603050405020304" pitchFamily="18" charset="0"/>
              </a:rPr>
              <a:t>egree of saturation (Number of Double Bonds):</a:t>
            </a:r>
            <a:endParaRPr lang="en-US" sz="1800" b="0" i="0" dirty="0">
              <a:solidFill>
                <a:srgbClr val="FF0000"/>
              </a:solidFill>
              <a:effectLst/>
              <a:latin typeface="Times New Roman" panose="02020603050405020304" pitchFamily="18" charset="0"/>
              <a:cs typeface="Times New Roman" panose="02020603050405020304" pitchFamily="18" charset="0"/>
            </a:endParaRPr>
          </a:p>
          <a:p>
            <a:pPr marL="742950" lvl="1" indent="-285750" algn="l">
              <a:lnSpc>
                <a:spcPct val="150000"/>
              </a:lnSpc>
              <a:spcBef>
                <a:spcPts val="300"/>
              </a:spcBef>
              <a:spcAft>
                <a:spcPts val="1200"/>
              </a:spcAft>
              <a:buFont typeface="+mj-lt"/>
              <a:buAutoNum type="arabicPeriod"/>
            </a:pPr>
            <a:r>
              <a:rPr lang="en-US" sz="1800" b="1" i="0" dirty="0">
                <a:solidFill>
                  <a:srgbClr val="0F1115"/>
                </a:solidFill>
                <a:effectLst/>
                <a:latin typeface="Times New Roman" panose="02020603050405020304" pitchFamily="18" charset="0"/>
                <a:cs typeface="Times New Roman" panose="02020603050405020304" pitchFamily="18" charset="0"/>
              </a:rPr>
              <a:t>Saturated</a:t>
            </a:r>
            <a:r>
              <a:rPr lang="en-US" sz="1800" b="0" i="0" dirty="0">
                <a:solidFill>
                  <a:srgbClr val="0F1115"/>
                </a:solidFill>
                <a:effectLst/>
                <a:latin typeface="Times New Roman" panose="02020603050405020304" pitchFamily="18" charset="0"/>
                <a:cs typeface="Times New Roman" panose="02020603050405020304" pitchFamily="18" charset="0"/>
              </a:rPr>
              <a:t> chains (no double bonds) are straight and pack tightly together, leading to </a:t>
            </a:r>
            <a:r>
              <a:rPr lang="en-US" sz="1800" b="1" i="0" dirty="0">
                <a:solidFill>
                  <a:srgbClr val="0F1115"/>
                </a:solidFill>
                <a:effectLst/>
                <a:latin typeface="Times New Roman" panose="02020603050405020304" pitchFamily="18" charset="0"/>
                <a:cs typeface="Times New Roman" panose="02020603050405020304" pitchFamily="18" charset="0"/>
              </a:rPr>
              <a:t>higher</a:t>
            </a:r>
            <a:r>
              <a:rPr lang="en-US" sz="1800" b="0" i="0" dirty="0">
                <a:solidFill>
                  <a:srgbClr val="0F1115"/>
                </a:solidFill>
                <a:effectLst/>
                <a:latin typeface="Times New Roman" panose="02020603050405020304" pitchFamily="18" charset="0"/>
                <a:cs typeface="Times New Roman" panose="02020603050405020304" pitchFamily="18" charset="0"/>
              </a:rPr>
              <a:t> melting points (solids).</a:t>
            </a:r>
          </a:p>
          <a:p>
            <a:pPr marL="742950" lvl="1" indent="-285750" algn="l">
              <a:lnSpc>
                <a:spcPct val="150000"/>
              </a:lnSpc>
              <a:spcBef>
                <a:spcPts val="450"/>
              </a:spcBef>
              <a:spcAft>
                <a:spcPts val="1200"/>
              </a:spcAft>
              <a:buFont typeface="+mj-lt"/>
              <a:buAutoNum type="arabicPeriod"/>
            </a:pPr>
            <a:r>
              <a:rPr lang="en-US" sz="1800" b="1" i="0" dirty="0">
                <a:solidFill>
                  <a:srgbClr val="0F1115"/>
                </a:solidFill>
                <a:effectLst/>
                <a:latin typeface="Times New Roman" panose="02020603050405020304" pitchFamily="18" charset="0"/>
                <a:cs typeface="Times New Roman" panose="02020603050405020304" pitchFamily="18" charset="0"/>
              </a:rPr>
              <a:t>Unsaturated</a:t>
            </a:r>
            <a:r>
              <a:rPr lang="en-US" sz="1800" b="0" i="0" dirty="0">
                <a:solidFill>
                  <a:srgbClr val="0F1115"/>
                </a:solidFill>
                <a:effectLst/>
                <a:latin typeface="Times New Roman" panose="02020603050405020304" pitchFamily="18" charset="0"/>
                <a:cs typeface="Times New Roman" panose="02020603050405020304" pitchFamily="18" charset="0"/>
              </a:rPr>
              <a:t> chains (with double bonds) have "kinks" that prevent tight packing, leading to </a:t>
            </a:r>
            <a:r>
              <a:rPr lang="en-US" sz="1800" b="1" i="0" dirty="0">
                <a:solidFill>
                  <a:srgbClr val="0F1115"/>
                </a:solidFill>
                <a:effectLst/>
                <a:latin typeface="Times New Roman" panose="02020603050405020304" pitchFamily="18" charset="0"/>
                <a:cs typeface="Times New Roman" panose="02020603050405020304" pitchFamily="18" charset="0"/>
              </a:rPr>
              <a:t>lower</a:t>
            </a:r>
            <a:r>
              <a:rPr lang="en-US" sz="1800" b="0" i="0" dirty="0">
                <a:solidFill>
                  <a:srgbClr val="0F1115"/>
                </a:solidFill>
                <a:effectLst/>
                <a:latin typeface="Times New Roman" panose="02020603050405020304" pitchFamily="18" charset="0"/>
                <a:cs typeface="Times New Roman" panose="02020603050405020304" pitchFamily="18" charset="0"/>
              </a:rPr>
              <a:t> melting points (liquids).</a:t>
            </a:r>
          </a:p>
          <a:p>
            <a:pPr>
              <a:buNone/>
            </a:pPr>
            <a:br>
              <a:rPr lang="en-US" dirty="0"/>
            </a:br>
            <a:endParaRPr lang="fr-FR" dirty="0"/>
          </a:p>
        </p:txBody>
      </p:sp>
      <p:sp>
        <p:nvSpPr>
          <p:cNvPr id="9" name="ZoneTexte 8">
            <a:extLst>
              <a:ext uri="{FF2B5EF4-FFF2-40B4-BE49-F238E27FC236}">
                <a16:creationId xmlns:a16="http://schemas.microsoft.com/office/drawing/2014/main" id="{5B555B4D-B1BA-614C-85A9-2189C2DF37E4}"/>
              </a:ext>
            </a:extLst>
          </p:cNvPr>
          <p:cNvSpPr txBox="1"/>
          <p:nvPr/>
        </p:nvSpPr>
        <p:spPr>
          <a:xfrm>
            <a:off x="1400176" y="80495"/>
            <a:ext cx="7049860" cy="400110"/>
          </a:xfrm>
          <a:prstGeom prst="rect">
            <a:avLst/>
          </a:prstGeom>
          <a:noFill/>
        </p:spPr>
        <p:txBody>
          <a:bodyPr wrap="square">
            <a:spAutoFit/>
          </a:bodyPr>
          <a:lstStyle/>
          <a:p>
            <a:r>
              <a:rPr kumimoji="0" lang="en-US" sz="2000" b="1" i="0" u="sng" strike="noStrike" kern="0" cap="none" spc="0" normalizeH="0" baseline="0" noProof="0" dirty="0">
                <a:ln>
                  <a:noFill/>
                </a:ln>
                <a:solidFill>
                  <a:srgbClr val="FF0000"/>
                </a:solidFill>
                <a:effectLst/>
                <a:uLnTx/>
                <a:uFillTx/>
                <a:latin typeface="Times New Roman" panose="02020603050405020304" pitchFamily="18" charset="0"/>
                <a:ea typeface="Questrial"/>
                <a:cs typeface="Times New Roman" panose="02020603050405020304" pitchFamily="18" charset="0"/>
                <a:sym typeface="Questrial"/>
              </a:rPr>
              <a:t>b) Melting Point: What makes a fat solid or liquid?</a:t>
            </a:r>
          </a:p>
        </p:txBody>
      </p:sp>
    </p:spTree>
    <p:extLst>
      <p:ext uri="{BB962C8B-B14F-4D97-AF65-F5344CB8AC3E}">
        <p14:creationId xmlns:p14="http://schemas.microsoft.com/office/powerpoint/2010/main" val="3510541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2F591-44F7-CEEA-86C3-0F1A3CCC2A2B}"/>
            </a:ext>
          </a:extLst>
        </p:cNvPr>
        <p:cNvGrpSpPr/>
        <p:nvPr/>
      </p:nvGrpSpPr>
      <p:grpSpPr>
        <a:xfrm>
          <a:off x="0" y="0"/>
          <a:ext cx="0" cy="0"/>
          <a:chOff x="0" y="0"/>
          <a:chExt cx="0" cy="0"/>
        </a:xfrm>
      </p:grpSpPr>
      <p:sp>
        <p:nvSpPr>
          <p:cNvPr id="9" name="ZoneTexte 8">
            <a:extLst>
              <a:ext uri="{FF2B5EF4-FFF2-40B4-BE49-F238E27FC236}">
                <a16:creationId xmlns:a16="http://schemas.microsoft.com/office/drawing/2014/main" id="{BEBD2166-BBB2-B9D6-B4C1-0BC0D2721AB6}"/>
              </a:ext>
            </a:extLst>
          </p:cNvPr>
          <p:cNvSpPr txBox="1"/>
          <p:nvPr/>
        </p:nvSpPr>
        <p:spPr>
          <a:xfrm>
            <a:off x="1400176" y="80495"/>
            <a:ext cx="7049860" cy="400110"/>
          </a:xfrm>
          <a:prstGeom prst="rect">
            <a:avLst/>
          </a:prstGeom>
          <a:noFill/>
        </p:spPr>
        <p:txBody>
          <a:bodyPr wrap="square">
            <a:spAutoFit/>
          </a:bodyPr>
          <a:lstStyle/>
          <a:p>
            <a:r>
              <a:rPr kumimoji="0" lang="en-US" sz="2000" b="1" i="0" u="sng" strike="noStrike" kern="0" cap="none" spc="0" normalizeH="0" baseline="0" noProof="0" dirty="0">
                <a:ln>
                  <a:noFill/>
                </a:ln>
                <a:solidFill>
                  <a:srgbClr val="FF0000"/>
                </a:solidFill>
                <a:effectLst/>
                <a:uLnTx/>
                <a:uFillTx/>
                <a:latin typeface="Times New Roman" panose="02020603050405020304" pitchFamily="18" charset="0"/>
                <a:ea typeface="Questrial"/>
                <a:cs typeface="Times New Roman" panose="02020603050405020304" pitchFamily="18" charset="0"/>
                <a:sym typeface="Questrial"/>
              </a:rPr>
              <a:t>b) Melting Point: What makes a fat solid or liquid?</a:t>
            </a:r>
          </a:p>
        </p:txBody>
      </p:sp>
      <p:pic>
        <p:nvPicPr>
          <p:cNvPr id="4098" name="Picture 2">
            <a:extLst>
              <a:ext uri="{FF2B5EF4-FFF2-40B4-BE49-F238E27FC236}">
                <a16:creationId xmlns:a16="http://schemas.microsoft.com/office/drawing/2014/main" id="{D1F0DC3D-586F-2779-D01D-BB55719DFA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299" y="572478"/>
            <a:ext cx="6053818" cy="435874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9C080E4E-ECDE-3DF4-4BB6-708D6A70877E}"/>
              </a:ext>
            </a:extLst>
          </p:cNvPr>
          <p:cNvPicPr>
            <a:picLocks noChangeAspect="1"/>
          </p:cNvPicPr>
          <p:nvPr/>
        </p:nvPicPr>
        <p:blipFill>
          <a:blip r:embed="rId3"/>
          <a:stretch>
            <a:fillRect/>
          </a:stretch>
        </p:blipFill>
        <p:spPr>
          <a:xfrm>
            <a:off x="1244429" y="644426"/>
            <a:ext cx="6655142" cy="3854648"/>
          </a:xfrm>
          <a:prstGeom prst="rect">
            <a:avLst/>
          </a:prstGeom>
        </p:spPr>
      </p:pic>
    </p:spTree>
    <p:extLst>
      <p:ext uri="{BB962C8B-B14F-4D97-AF65-F5344CB8AC3E}">
        <p14:creationId xmlns:p14="http://schemas.microsoft.com/office/powerpoint/2010/main" val="2824352592"/>
      </p:ext>
    </p:extLst>
  </p:cSld>
  <p:clrMapOvr>
    <a:masterClrMapping/>
  </p:clrMapOvr>
</p:sld>
</file>

<file path=ppt/theme/theme1.xml><?xml version="1.0" encoding="utf-8"?>
<a:theme xmlns:a="http://schemas.openxmlformats.org/drawingml/2006/main" name="Biochemistry and Biomolecules - Science - 9th grade by Slidesgo">
  <a:themeElements>
    <a:clrScheme name="Simple Light">
      <a:dk1>
        <a:srgbClr val="383030"/>
      </a:dk1>
      <a:lt1>
        <a:srgbClr val="D8E7D8"/>
      </a:lt1>
      <a:dk2>
        <a:srgbClr val="FEFEFE"/>
      </a:dk2>
      <a:lt2>
        <a:srgbClr val="F7F2E9"/>
      </a:lt2>
      <a:accent1>
        <a:srgbClr val="A1A48F"/>
      </a:accent1>
      <a:accent2>
        <a:srgbClr val="5A6B47"/>
      </a:accent2>
      <a:accent3>
        <a:srgbClr val="004717"/>
      </a:accent3>
      <a:accent4>
        <a:srgbClr val="BB945E"/>
      </a:accent4>
      <a:accent5>
        <a:srgbClr val="6D563C"/>
      </a:accent5>
      <a:accent6>
        <a:srgbClr val="FFFFFF"/>
      </a:accent6>
      <a:hlink>
        <a:srgbClr val="3830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4640</TotalTime>
  <Words>3987</Words>
  <Application>Microsoft Office PowerPoint</Application>
  <PresentationFormat>Affichage à l'écran (16:9)</PresentationFormat>
  <Paragraphs>318</Paragraphs>
  <Slides>42</Slides>
  <Notes>34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42</vt:i4>
      </vt:variant>
    </vt:vector>
  </HeadingPairs>
  <TitlesOfParts>
    <vt:vector size="51" baseType="lpstr">
      <vt:lpstr>Albert Sans</vt:lpstr>
      <vt:lpstr>Times New Roman</vt:lpstr>
      <vt:lpstr>Nunito Light</vt:lpstr>
      <vt:lpstr>Wingdings</vt:lpstr>
      <vt:lpstr>Arial</vt:lpstr>
      <vt:lpstr>Questrial</vt:lpstr>
      <vt:lpstr>Arabic Typesetting</vt:lpstr>
      <vt:lpstr>Albert Sans Light</vt:lpstr>
      <vt:lpstr>Biochemistry and Biomolecules - Science - 9th grade by Slidesgo</vt:lpstr>
      <vt:lpstr>Chapter 03: Lipids  or Fats </vt:lpstr>
      <vt:lpstr>Chapter 03: Lipids or Fats</vt:lpstr>
      <vt:lpstr>Présentation PowerPoint</vt:lpstr>
      <vt:lpstr>1. What are lipids?</vt:lpstr>
      <vt:lpstr>1. What are lipids?</vt:lpstr>
      <vt:lpstr>1. Chemical and Physical Properties of Lipids</vt:lpstr>
      <vt:lpstr> 2. Physical properties of lipids </vt:lpstr>
      <vt:lpstr>Présentation PowerPoint</vt:lpstr>
      <vt:lpstr>Présentation PowerPoint</vt:lpstr>
      <vt:lpstr>Présentation PowerPoint</vt:lpstr>
      <vt:lpstr>b) Melting Point: What makes a fat solid or liquid?</vt:lpstr>
      <vt:lpstr>Summary Table for Quick Review   </vt:lpstr>
      <vt:lpstr>3. Chemical Properties of Lipids  </vt:lpstr>
      <vt:lpstr>3. Chemical Properties of Lipids  </vt:lpstr>
      <vt:lpstr>3. Chemical Properties of Lipids  </vt:lpstr>
      <vt:lpstr>Présentation PowerPoint</vt:lpstr>
      <vt:lpstr>Présentation PowerPoint</vt:lpstr>
      <vt:lpstr>Présentation PowerPoint</vt:lpstr>
      <vt:lpstr>Présentation PowerPoint</vt:lpstr>
      <vt:lpstr>4. Main Functional Properties of Fats</vt:lpstr>
      <vt:lpstr>4. Main Functional Properties of Fats</vt:lpstr>
      <vt:lpstr>4. Main Functional Properties of Fats</vt:lpstr>
      <vt:lpstr>4. Main Functional Properties of Fats</vt:lpstr>
      <vt:lpstr>4. Main Functional Properties of Fats</vt:lpstr>
      <vt:lpstr>4. Main Functional Properties of Fats</vt:lpstr>
      <vt:lpstr>4. Main Functional Properties of Fats</vt:lpstr>
      <vt:lpstr>4. Main Functional Properties of Fats</vt:lpstr>
      <vt:lpstr>Présentation PowerPoint</vt:lpstr>
      <vt:lpstr>4. Preservation and Deterioration of Fats</vt:lpstr>
      <vt:lpstr>Présentation PowerPoint</vt:lpstr>
      <vt:lpstr>Auto-oxydation </vt:lpstr>
      <vt:lpstr>Auto-oxydation </vt:lpstr>
      <vt:lpstr>4. Deterioration of Fats</vt:lpstr>
      <vt:lpstr>4. Deterioration of Fats</vt:lpstr>
      <vt:lpstr>4. Deterioration of Fats</vt:lpstr>
      <vt:lpstr>4. Main Functional Properties of Fats</vt:lpstr>
      <vt:lpstr>Présentation PowerPoint</vt:lpstr>
      <vt:lpstr>Factors Influencing Oxidation </vt:lpstr>
      <vt:lpstr> Consequences of Oxidation  </vt:lpstr>
      <vt:lpstr>5. Prevention Methods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NeonTech.DZ</cp:lastModifiedBy>
  <cp:revision>150</cp:revision>
  <dcterms:modified xsi:type="dcterms:W3CDTF">2025-11-23T23:00:30Z</dcterms:modified>
</cp:coreProperties>
</file>