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34" r:id="rId3"/>
    <p:sldId id="335" r:id="rId4"/>
    <p:sldId id="352" r:id="rId5"/>
    <p:sldId id="353" r:id="rId6"/>
    <p:sldId id="356" r:id="rId7"/>
    <p:sldId id="354" r:id="rId8"/>
    <p:sldId id="357" r:id="rId9"/>
    <p:sldId id="355" r:id="rId10"/>
    <p:sldId id="351" r:id="rId11"/>
    <p:sldId id="359" r:id="rId12"/>
    <p:sldId id="337" r:id="rId13"/>
    <p:sldId id="360" r:id="rId14"/>
    <p:sldId id="361" r:id="rId15"/>
    <p:sldId id="363" r:id="rId16"/>
    <p:sldId id="362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5" r:id="rId28"/>
    <p:sldId id="376" r:id="rId29"/>
    <p:sldId id="377" r:id="rId30"/>
    <p:sldId id="378" r:id="rId31"/>
    <p:sldId id="379" r:id="rId32"/>
    <p:sldId id="380" r:id="rId33"/>
    <p:sldId id="381" r:id="rId34"/>
    <p:sldId id="382" r:id="rId35"/>
    <p:sldId id="383" r:id="rId36"/>
    <p:sldId id="384" r:id="rId37"/>
    <p:sldId id="385" r:id="rId38"/>
    <p:sldId id="386" r:id="rId39"/>
    <p:sldId id="389" r:id="rId40"/>
    <p:sldId id="390" r:id="rId41"/>
    <p:sldId id="392" r:id="rId42"/>
  </p:sldIdLst>
  <p:sldSz cx="12192000" cy="6858000"/>
  <p:notesSz cx="7077075" cy="93630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60"/>
  </p:normalViewPr>
  <p:slideViewPr>
    <p:cSldViewPr snapToGrid="0">
      <p:cViewPr>
        <p:scale>
          <a:sx n="60" d="100"/>
          <a:sy n="60" d="100"/>
        </p:scale>
        <p:origin x="-1474" y="-581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67169" cy="469863"/>
          </a:xfrm>
          <a:prstGeom prst="rect">
            <a:avLst/>
          </a:prstGeom>
        </p:spPr>
        <p:txBody>
          <a:bodyPr vert="horz" lIns="88861" tIns="44431" rIns="88861" bIns="4443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08271" y="1"/>
            <a:ext cx="3067169" cy="469863"/>
          </a:xfrm>
          <a:prstGeom prst="rect">
            <a:avLst/>
          </a:prstGeom>
        </p:spPr>
        <p:txBody>
          <a:bodyPr vert="horz" lIns="88861" tIns="44431" rIns="88861" bIns="44431" rtlCol="0"/>
          <a:lstStyle>
            <a:lvl1pPr algn="r">
              <a:defRPr sz="1200"/>
            </a:lvl1pPr>
          </a:lstStyle>
          <a:p>
            <a:fld id="{0761AC71-0EFC-4A85-BB72-A38DB08DD2A4}" type="datetimeFigureOut">
              <a:rPr lang="fr-FR" smtClean="0"/>
              <a:pPr/>
              <a:t>27/11/2023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93212"/>
            <a:ext cx="3067169" cy="469863"/>
          </a:xfrm>
          <a:prstGeom prst="rect">
            <a:avLst/>
          </a:prstGeom>
        </p:spPr>
        <p:txBody>
          <a:bodyPr vert="horz" lIns="88861" tIns="44431" rIns="88861" bIns="4443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08271" y="8893212"/>
            <a:ext cx="3067169" cy="469863"/>
          </a:xfrm>
          <a:prstGeom prst="rect">
            <a:avLst/>
          </a:prstGeom>
        </p:spPr>
        <p:txBody>
          <a:bodyPr vert="horz" lIns="88861" tIns="44431" rIns="88861" bIns="44431" rtlCol="0" anchor="b"/>
          <a:lstStyle>
            <a:lvl1pPr algn="r">
              <a:defRPr sz="1200"/>
            </a:lvl1pPr>
          </a:lstStyle>
          <a:p>
            <a:fld id="{5C10D5BC-7AF6-472D-B907-025C4739507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29205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66733" cy="469779"/>
          </a:xfrm>
          <a:prstGeom prst="rect">
            <a:avLst/>
          </a:prstGeom>
        </p:spPr>
        <p:txBody>
          <a:bodyPr vert="horz" lIns="93624" tIns="46813" rIns="93624" bIns="46813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08705" y="1"/>
            <a:ext cx="3066733" cy="469779"/>
          </a:xfrm>
          <a:prstGeom prst="rect">
            <a:avLst/>
          </a:prstGeom>
        </p:spPr>
        <p:txBody>
          <a:bodyPr vert="horz" lIns="93624" tIns="46813" rIns="93624" bIns="46813" rtlCol="0"/>
          <a:lstStyle>
            <a:lvl1pPr algn="r">
              <a:defRPr sz="1300"/>
            </a:lvl1pPr>
          </a:lstStyle>
          <a:p>
            <a:fld id="{21C341DB-E09C-46F9-A9A3-5CD66EBBFAFE}" type="datetimeFigureOut">
              <a:rPr lang="fr-FR" smtClean="0"/>
              <a:pPr/>
              <a:t>27/11/2023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69988"/>
            <a:ext cx="561657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24" tIns="46813" rIns="93624" bIns="46813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0"/>
          </a:xfrm>
          <a:prstGeom prst="rect">
            <a:avLst/>
          </a:prstGeom>
        </p:spPr>
        <p:txBody>
          <a:bodyPr vert="horz" lIns="93624" tIns="46813" rIns="93624" bIns="46813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8"/>
          </a:xfrm>
          <a:prstGeom prst="rect">
            <a:avLst/>
          </a:prstGeom>
        </p:spPr>
        <p:txBody>
          <a:bodyPr vert="horz" lIns="93624" tIns="46813" rIns="93624" bIns="46813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8"/>
          </a:xfrm>
          <a:prstGeom prst="rect">
            <a:avLst/>
          </a:prstGeom>
        </p:spPr>
        <p:txBody>
          <a:bodyPr vert="horz" lIns="93624" tIns="46813" rIns="93624" bIns="46813" rtlCol="0" anchor="b"/>
          <a:lstStyle>
            <a:lvl1pPr algn="r">
              <a:defRPr sz="1300"/>
            </a:lvl1pPr>
          </a:lstStyle>
          <a:p>
            <a:fld id="{C74CEC9C-CF39-4266-8185-096B8DC832B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16984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EC9C-CF39-4266-8185-096B8DC832B6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B8DD-8913-480F-9711-1B63A4651A60}" type="datetime1">
              <a:rPr lang="fr-FR" smtClean="0"/>
              <a:pPr/>
              <a:t>27/11/2023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7437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31EB-3A9C-4871-B1BC-35D63AEA03E6}" type="datetime1">
              <a:rPr lang="fr-FR" smtClean="0"/>
              <a:pPr/>
              <a:t>27/11/2023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7919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9272-4844-4729-9758-9ABE26BC79A9}" type="datetime1">
              <a:rPr lang="fr-FR" smtClean="0"/>
              <a:pPr/>
              <a:t>27/11/2023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0949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94FA-5340-4128-BB2D-019090B75421}" type="datetime1">
              <a:rPr lang="fr-FR" smtClean="0"/>
              <a:pPr/>
              <a:t>27/11/2023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3296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7CEE-9203-4499-BC15-A718BF31860F}" type="datetime1">
              <a:rPr lang="fr-FR" smtClean="0"/>
              <a:pPr/>
              <a:t>27/11/2023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54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2DE3-D83C-4B0D-AF8E-303B7F90248B}" type="datetime1">
              <a:rPr lang="fr-FR" smtClean="0"/>
              <a:pPr/>
              <a:t>27/11/2023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03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D0CF-1810-4D72-9873-BFD4D8D924CE}" type="datetime1">
              <a:rPr lang="fr-FR" smtClean="0"/>
              <a:pPr/>
              <a:t>27/11/2023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9103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2DE3-3AD3-4036-8601-79D5BCE3FC9D}" type="datetime1">
              <a:rPr lang="fr-FR" smtClean="0"/>
              <a:pPr/>
              <a:t>27/11/2023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4625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6077-8AD8-4F13-AB31-AF57DE3A0DC0}" type="datetime1">
              <a:rPr lang="fr-FR" smtClean="0"/>
              <a:pPr/>
              <a:t>27/11/2023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1376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3494-F9F5-4D59-981F-EEBA91E60700}" type="datetime1">
              <a:rPr lang="fr-FR" smtClean="0"/>
              <a:pPr/>
              <a:t>27/11/2023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3361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60AF-09D3-4167-BF35-DC5312D2C8CB}" type="datetime1">
              <a:rPr lang="fr-FR" smtClean="0"/>
              <a:pPr/>
              <a:t>27/11/2023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6515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425FF-CD6A-4E42-9F82-CF9392FC3A77}" type="datetime1">
              <a:rPr lang="fr-FR" smtClean="0"/>
              <a:pPr/>
              <a:t>27/11/2023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9508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Image:Socket_462.saa.jpe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1063117"/>
            <a:ext cx="12192000" cy="21499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Electronics</a:t>
            </a:r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and system components</a:t>
            </a:r>
          </a:p>
          <a:p>
            <a:pPr algn="ctr"/>
            <a:endParaRPr lang="fr-F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Chapter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3.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endParaRPr lang="fr-F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en-US" sz="2800" dirty="0" smtClean="0">
              <a:latin typeface="Calibri"/>
              <a:ea typeface="Calibri"/>
              <a:cs typeface="Arial"/>
            </a:endParaRPr>
          </a:p>
          <a:p>
            <a:pPr algn="ctr"/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</a:t>
            </a:fld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240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carte-mere-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13" y="544494"/>
            <a:ext cx="10668075" cy="4929222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10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-1016"/>
            <a:ext cx="122333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fr-FR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 </a:t>
            </a:r>
            <a:r>
              <a:rPr lang="fr-FR" sz="2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support </a:t>
            </a:r>
            <a:r>
              <a:rPr lang="fr-F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(exercice 2)</a:t>
            </a:r>
            <a:endParaRPr lang="fr-FR" sz="2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797142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Could you identify the different connectors on this motherboard ?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11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pic>
        <p:nvPicPr>
          <p:cNvPr id="9" name="Espace réservé du contenu 8" descr="ASRock_K7VT4A_Pro_Mainboa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391" y="391954"/>
            <a:ext cx="9144000" cy="5829303"/>
          </a:xfrm>
        </p:spPr>
      </p:pic>
      <p:sp>
        <p:nvSpPr>
          <p:cNvPr id="8" name="Rectangle 7"/>
          <p:cNvSpPr/>
          <p:nvPr/>
        </p:nvSpPr>
        <p:spPr>
          <a:xfrm>
            <a:off x="0" y="-1016"/>
            <a:ext cx="122333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fr-FR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 </a:t>
            </a:r>
            <a:r>
              <a:rPr lang="fr-FR" sz="2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support </a:t>
            </a:r>
            <a:r>
              <a:rPr lang="fr-F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(exercice 3)</a:t>
            </a:r>
            <a:endParaRPr lang="fr-FR" sz="2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949542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Could you identify the different connectors on this motherboard ?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Integrated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(or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embedded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elements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1675029"/>
            <a:ext cx="1213184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Integrated (or embedded) elements on the printed circuit of a motherboard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hipset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(a set of chips that manages the flow of data between the 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microprocessor and other components on the motherboard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Clock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CMOS</a:t>
            </a:r>
            <a:endParaRPr kumimoji="0" lang="en-US" sz="2800" b="0" i="0" u="none" strike="noStrike" cap="none" normalizeH="0" baseline="0" dirty="0" smtClean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ROM (BIOS)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System bus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See 5. General diagram of how a computer works in Chapter 2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</a:pP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CPU support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</a:pP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Slots</a:t>
            </a:r>
            <a:endParaRPr lang="en-US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Input-output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connectors</a:t>
            </a:r>
            <a:endParaRPr lang="fr-FR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12</a:t>
            </a:fld>
            <a:endParaRPr lang="fr-BE" sz="2800" b="1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04901"/>
            <a:ext cx="1013931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Elements that can be integrated (or embedded) in printed circuit of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a motherboard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Graphic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card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Sound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card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Network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card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13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Integrated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(or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embedded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elements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2.2. Chipset 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" y="941610"/>
            <a:ext cx="12192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Chipset (chip = 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puce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+ set = </a:t>
            </a:r>
            <a:r>
              <a:rPr lang="fr-FR" sz="2800" i="1" dirty="0" smtClean="0">
                <a:latin typeface="Times New Roman" pitchFamily="18" charset="0"/>
                <a:cs typeface="Times New Roman" pitchFamily="18" charset="0"/>
              </a:rPr>
              <a:t>ensemble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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Chipset = </a:t>
            </a:r>
            <a:r>
              <a:rPr lang="fr-FR" sz="2800" i="1" dirty="0" smtClean="0">
                <a:latin typeface="Times New Roman" pitchFamily="18" charset="0"/>
                <a:cs typeface="Times New Roman" pitchFamily="18" charset="0"/>
              </a:rPr>
              <a:t>Ensemble de puces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-1" y="1482266"/>
            <a:ext cx="121920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chipset coordinates data exchange (manages communications) between the </a:t>
            </a:r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processor and the computer components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-1" y="2456534"/>
            <a:ext cx="121920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Chipset récente = Ensemble de puces + puce graphique + puce audio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need to add (install) a graphics card and a sound card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777342"/>
            <a:ext cx="12192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Chipset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Manufacturers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Symbol" pitchFamily="18" charset="2"/>
              <a:buChar char="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Intel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Symbol" pitchFamily="18" charset="2"/>
              <a:buChar char="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AMD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Symbol" pitchFamily="18" charset="2"/>
              <a:buChar char="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SIS (Silicon Integrated Systems)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Symbol" pitchFamily="18" charset="2"/>
              <a:buChar char="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Azus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Symbol" pitchFamily="18" charset="2"/>
              <a:buChar char="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VIA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14</a:t>
            </a:fld>
            <a:endParaRPr lang="fr-BE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Les composants de la carte mère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2.2. Chipset </a:t>
            </a:r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Typical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motherboard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diagram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11702" y="6378324"/>
            <a:ext cx="6235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Architecture Chipset North-bridge/South-bridge </a:t>
            </a:r>
            <a:endParaRPr lang="en-US" sz="2400" dirty="0"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15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pic>
        <p:nvPicPr>
          <p:cNvPr id="8" name="Espace réservé du contenu 6" descr="chipset-front-side-bus-northbridge-southbridge-5a3add95e1d3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0525" y="913154"/>
            <a:ext cx="8593275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1045022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RAM and graphics card are fast (quick access for reading and writing)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Data </a:t>
            </a:r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exchanges between microprocessor and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{RAM +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graphics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card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}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require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large </a:t>
            </a:r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bandwidth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2636616"/>
            <a:ext cx="12192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Slow computer components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Hard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disk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(hard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disk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drive)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CD-ROM (compact disc – read only memory) or CD/DVD drive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Memory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card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reader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USB (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Universal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Serial Bus)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Expansion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cards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peripherals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16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2.2. Chipset 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17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" y="852704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Low" fontAlgn="base">
              <a:spcBef>
                <a:spcPct val="0"/>
              </a:spcBef>
              <a:spcAft>
                <a:spcPct val="0"/>
              </a:spcAft>
              <a:buSzPct val="100000"/>
              <a:buFont typeface="Symbol" pitchFamily="18" charset="2"/>
              <a:buChar char=""/>
            </a:pPr>
            <a:r>
              <a:rPr kumimoji="0" lang="fr-FR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Northbridge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North Bridge coordinates data exchanges (manages communications or interface) between Microprocessor and fast components of the computer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2460155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SzPct val="100000"/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Southbridge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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South bridge coordinates data exchanges (manages communications or interface) between the microprocessor and slow computer of components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4071259"/>
            <a:ext cx="1219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SzPct val="100000"/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North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bridge/South bridge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connection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"/>
              <a:tabLst/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Intel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Intel Hub Architecture (IHA)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533 Mo/s.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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Nvidia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(in collaboration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with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AMD)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HyperTransport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800 Mo/s.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2.2. Chipset 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18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99260" y="6314492"/>
            <a:ext cx="3517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Chipset North-bridge/South-bridge </a:t>
            </a:r>
            <a:endParaRPr lang="en-US" dirty="0"/>
          </a:p>
        </p:txBody>
      </p:sp>
      <p:pic>
        <p:nvPicPr>
          <p:cNvPr id="9" name="Espace réservé du contenu 4" descr="carte-mere-puces-northbridge-southbridge-5a3a5622be5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62300" y="587148"/>
            <a:ext cx="7286676" cy="5643581"/>
          </a:xfr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2.2. Chipset 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19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541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Most physical quantities that can be measured quantitatively occur in nature in analog form (deterministic form)</a:t>
            </a:r>
            <a:endParaRPr lang="fr-FR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2882444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Analog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quantity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sampling (a series of discrete values) 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coding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numerical quantity (a numerical code i.e. a series of 1 and 0)</a:t>
            </a:r>
            <a:endParaRPr lang="fr-FR" sz="2800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559300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Two voltage levels (HIGH and LOW)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Binary system (0, 1) : 0 and 1 are called bits 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(contraction of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binary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digit)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(HIGH represents 1 &amp; LOW represents 0) (coding principle)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2.2. Real Time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Clock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(RTC)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95122"/>
            <a:ext cx="1219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</a:t>
            </a:r>
          </a:p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Integrated</a:t>
            </a:r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(or 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embedded</a:t>
            </a:r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elements</a:t>
            </a:r>
            <a:endParaRPr lang="fr-F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2.2. Chipset</a:t>
            </a:r>
          </a:p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2.3. Real Time 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Clock</a:t>
            </a:r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(RTC)</a:t>
            </a:r>
          </a:p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2.4. CMOS 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battery</a:t>
            </a:r>
            <a:endParaRPr lang="fr-F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2.5. BIOS</a:t>
            </a:r>
          </a:p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2.6. CPU support</a:t>
            </a:r>
          </a:p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2.7. Slots</a:t>
            </a:r>
          </a:p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2.8. Input-output 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connectors</a:t>
            </a:r>
            <a:endParaRPr lang="fr-F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570484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Definition (morphology or support) of the motherboard</a:t>
            </a:r>
            <a:endParaRPr lang="fr-F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2</a:t>
            </a:fld>
            <a:endParaRPr lang="fr-FR" sz="2800" b="1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1684"/>
            <a:ext cx="122333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Presentation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plan</a:t>
            </a:r>
            <a:endParaRPr lang="fr-FR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799584"/>
            <a:ext cx="12192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Features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3.1. 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Features</a:t>
            </a:r>
            <a:endParaRPr lang="fr-F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3.2. </a:t>
            </a:r>
            <a:r>
              <a:rPr lang="en-US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Mainboard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footprint (or form factor)</a:t>
            </a:r>
            <a:endParaRPr lang="fr-F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3.3. 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Card</a:t>
            </a:r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formats (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examples</a:t>
            </a:r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fr-FR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3.4. 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Manufacturers</a:t>
            </a:r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fr-FR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89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4198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20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186934"/>
            <a:ext cx="1176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Pulse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42668" t="27779" r="38868" b="54619"/>
          <a:stretch>
            <a:fillRect/>
          </a:stretch>
        </p:blipFill>
        <p:spPr bwMode="auto">
          <a:xfrm>
            <a:off x="3860799" y="1028700"/>
            <a:ext cx="329184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" y="289560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Digital wave (pulse wave)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series of pulses (pulse trains)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045635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HIGH represents 1 and LOW represents 0 (this is a coding principle)</a:t>
            </a:r>
            <a:endParaRPr lang="en-US" sz="2800" dirty="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49530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 impulse wave contains binary information (succession of bits)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roix 13"/>
          <p:cNvSpPr/>
          <p:nvPr/>
        </p:nvSpPr>
        <p:spPr>
          <a:xfrm>
            <a:off x="5372100" y="3594100"/>
            <a:ext cx="457200" cy="4572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èche vers le bas 14"/>
          <p:cNvSpPr/>
          <p:nvPr/>
        </p:nvSpPr>
        <p:spPr>
          <a:xfrm>
            <a:off x="5372100" y="452120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 l="34167" t="65259" r="26250" b="26666"/>
          <a:stretch>
            <a:fillRect/>
          </a:stretch>
        </p:blipFill>
        <p:spPr bwMode="auto">
          <a:xfrm>
            <a:off x="2082800" y="5638801"/>
            <a:ext cx="8138160" cy="93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2.2. Real Time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Clock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(RTC) 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9652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periodic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impulse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wave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Clock signal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3948330"/>
            <a:ext cx="1219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Each pulse wave created by a circuit (its shape) depends on (is synchronized from) the clock signal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Times New Roman"/>
              <a:ea typeface="Calibri"/>
              <a:cs typeface="Arial"/>
              <a:sym typeface="Wingdings" pitchFamily="2" charset="2"/>
            </a:endParaRPr>
          </a:p>
          <a:p>
            <a:pPr marL="342900" lvl="0" indent="-342900"/>
            <a:r>
              <a:rPr lang="fr-FR" sz="2800" dirty="0" smtClean="0">
                <a:latin typeface="Times New Roman"/>
                <a:ea typeface="Calibri"/>
                <a:cs typeface="Arial"/>
              </a:rPr>
              <a:t>  </a:t>
            </a:r>
            <a:r>
              <a:rPr lang="fr-FR" sz="2800" dirty="0" err="1" smtClean="0">
                <a:latin typeface="Times New Roman"/>
                <a:ea typeface="Calibri"/>
                <a:cs typeface="Arial"/>
              </a:rPr>
              <a:t>Example</a:t>
            </a:r>
            <a:r>
              <a:rPr lang="fr-FR" sz="2800" dirty="0" smtClean="0">
                <a:latin typeface="Times New Roman"/>
                <a:ea typeface="Calibri"/>
                <a:cs typeface="Arial"/>
              </a:rPr>
              <a:t> </a:t>
            </a:r>
            <a:r>
              <a:rPr lang="fr-FR" sz="2800" dirty="0" smtClean="0">
                <a:latin typeface="Times New Roman"/>
                <a:ea typeface="Calibri"/>
                <a:cs typeface="Arial"/>
                <a:sym typeface="Wingdings" pitchFamily="2" charset="2"/>
              </a:rPr>
              <a:t>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ignals produced by an electronic system (or computer system) ensuring digital electronic functions are synchronized from a clock signal</a:t>
            </a:r>
          </a:p>
        </p:txBody>
      </p:sp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21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 l="34271" t="42223" r="26146" b="41577"/>
          <a:stretch>
            <a:fillRect/>
          </a:stretch>
        </p:blipFill>
        <p:spPr bwMode="auto">
          <a:xfrm>
            <a:off x="2730500" y="1574800"/>
            <a:ext cx="667512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2.2. Real Time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Clock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(RTC) 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22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40417" t="40741" r="4659" b="22050"/>
          <a:stretch>
            <a:fillRect/>
          </a:stretch>
        </p:blipFill>
        <p:spPr bwMode="auto">
          <a:xfrm>
            <a:off x="1562096" y="1587496"/>
            <a:ext cx="9131304" cy="347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2.2. Real Time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Clock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(RTC) 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23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128224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Clock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crystal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that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vibrates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(transmit or provide) a clock signal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21590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Clock frequency (number of crystal vibrations per second = number of pulses per second or number of pulses per second in MHz)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Espace réservé du contenu 4" descr="1280px-Dallas-Semiconductor-DS1287-Real-Time-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555" b="4465"/>
          <a:stretch>
            <a:fillRect/>
          </a:stretch>
        </p:blipFill>
        <p:spPr>
          <a:xfrm>
            <a:off x="4868836" y="3314699"/>
            <a:ext cx="6830608" cy="2616201"/>
          </a:xfrm>
        </p:spPr>
      </p:pic>
      <p:sp>
        <p:nvSpPr>
          <p:cNvPr id="8" name="Rectangle 7"/>
          <p:cNvSpPr/>
          <p:nvPr/>
        </p:nvSpPr>
        <p:spPr>
          <a:xfrm>
            <a:off x="-9952" y="4158734"/>
            <a:ext cx="4705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of a Real Time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Clock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60325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amount of processed information is proportional to the clock frequency.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2.2. Real Time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Clock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(RTC) 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2.4. CMOS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battery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24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10668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CMOS (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Complementary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Metal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-Oxyde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Semiconductor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(CMOS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based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circuit)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1803400"/>
            <a:ext cx="12192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CMOS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based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circuit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capable to memorize some important parameters about system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71550" marR="0" lvl="1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Clock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71550" marR="0" lvl="1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Date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Espace réservé du contenu 4" descr="pi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46701" y="3713160"/>
            <a:ext cx="3200400" cy="2760198"/>
          </a:xfrm>
        </p:spPr>
      </p:pic>
      <p:sp>
        <p:nvSpPr>
          <p:cNvPr id="14" name="Rectangle 13"/>
          <p:cNvSpPr/>
          <p:nvPr/>
        </p:nvSpPr>
        <p:spPr>
          <a:xfrm>
            <a:off x="2930230" y="4882634"/>
            <a:ext cx="2287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CMOS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battery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2.5. BIOS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25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" y="1015544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BIOS (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Basic Input/Output System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This is a basic program serving as an interface between the operating system and the motherboard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381935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BIOS is stored in a ROM (Read Only Memory)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34798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BIOS uses the data contained in CMOS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 know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system hardware configuration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4737557"/>
            <a:ext cx="12192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BIOS setup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configuration du BIOS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interface used to configure BIOS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800" dirty="0" smtClean="0"/>
              <a:t>a common way to enter BIOS setup is to press a specific key during the startup process, before the Windows logo appears</a:t>
            </a:r>
            <a:r>
              <a:rPr lang="fr-FR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)(</a:t>
            </a:r>
            <a:r>
              <a:rPr lang="en-US" sz="2800" dirty="0" smtClean="0"/>
              <a:t>The key may differ depending on your computer model</a:t>
            </a:r>
            <a:r>
              <a:rPr lang="fr-FR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).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26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pic>
        <p:nvPicPr>
          <p:cNvPr id="8" name="Image 7" descr="bi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6490" y="1797048"/>
            <a:ext cx="5486400" cy="40109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98974" y="3028434"/>
            <a:ext cx="1003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BIOS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2.5. BIOS 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96474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Processor support (location on the motherboard for integrating the processor)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1600200"/>
            <a:ext cx="74190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Multiprocessor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multiple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support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2273300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Processor support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Slot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rectangular connector allows the processor to be inserted vertically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Socket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square connector allows the processor to be directly plugged in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Espace réservé du contenu 4" descr="800px-Sockel_7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1915" y="3916363"/>
            <a:ext cx="2981745" cy="2743200"/>
          </a:xfrm>
        </p:spPr>
      </p:pic>
      <p:sp>
        <p:nvSpPr>
          <p:cNvPr id="15" name="Rectangle 14"/>
          <p:cNvSpPr/>
          <p:nvPr/>
        </p:nvSpPr>
        <p:spPr>
          <a:xfrm>
            <a:off x="4254951" y="5073134"/>
            <a:ext cx="1121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i="1" dirty="0" smtClean="0">
                <a:latin typeface="Times New Roman" pitchFamily="18" charset="0"/>
                <a:cs typeface="Times New Roman" pitchFamily="18" charset="0"/>
              </a:rPr>
              <a:t>Socket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6" descr="Socket 462">
            <a:hlinkClick r:id="rId3" tooltip="Socket 46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762754" y="3978275"/>
            <a:ext cx="3532995" cy="27432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414451" y="4844534"/>
            <a:ext cx="1121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i="1" dirty="0" smtClean="0">
                <a:latin typeface="Times New Roman" pitchFamily="18" charset="0"/>
                <a:cs typeface="Times New Roman" pitchFamily="18" charset="0"/>
              </a:rPr>
              <a:t>Socket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 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ar-SA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Micro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processor support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27</a:t>
            </a:fld>
            <a:endParaRPr lang="fr-BE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1193800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microprocessor can have several hundred pins which are used for its connection (its attachment)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 is necessary to make a connection carefully to avoid bending any of its pins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What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the solution ?</a:t>
            </a: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4152900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ZIF (Zero Insertion Force) (a support with a small lever which, by raising it, allows the insertion of the processor without any pressure and by lowering it keeps the processor on its support or in its location)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 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ar-SA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Micro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processor support 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èche droite 7"/>
          <p:cNvSpPr/>
          <p:nvPr/>
        </p:nvSpPr>
        <p:spPr>
          <a:xfrm rot="5400000">
            <a:off x="4993894" y="2925826"/>
            <a:ext cx="1178052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28</a:t>
            </a:fld>
            <a:endParaRPr lang="fr-BE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" y="10414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processor heats up during its enormous work (heat production by Joule effect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Circuits destruction if overheating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What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is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the solution ?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4126586"/>
            <a:ext cx="12192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Heat sink (cooler or radiator) on the processor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 is made using a metal with good thermal conduction like copper Cu and aluminum Al)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Increase heat exchange surface of the microprocessor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Maximum heat dissipation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Microprocessor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cooling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Microprocessor circuits protection if overheating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9" name="Flèche droite 8"/>
          <p:cNvSpPr/>
          <p:nvPr/>
        </p:nvSpPr>
        <p:spPr>
          <a:xfrm rot="5400000">
            <a:off x="6124194" y="2544826"/>
            <a:ext cx="1178052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 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ar-SA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Micro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processor support 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29</a:t>
            </a:fld>
            <a:endParaRPr lang="fr-BE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84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Definition (morphology or support) of the motherboard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8128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Reminder (see 4. Composition of a PC in chapter 2)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2018387"/>
            <a:ext cx="12192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support </a:t>
            </a:r>
            <a:r>
              <a:rPr lang="fr-FR" sz="2800" dirty="0" smtClean="0"/>
              <a:t>= (</a:t>
            </a:r>
            <a:r>
              <a:rPr lang="fr-FR" sz="2800" dirty="0" err="1" smtClean="0">
                <a:solidFill>
                  <a:srgbClr val="0070C0"/>
                </a:solidFill>
              </a:rPr>
              <a:t>formed</a:t>
            </a:r>
            <a:r>
              <a:rPr lang="fr-FR" sz="2800" dirty="0" smtClean="0">
                <a:solidFill>
                  <a:srgbClr val="0070C0"/>
                </a:solidFill>
              </a:rPr>
              <a:t> by</a:t>
            </a:r>
            <a:r>
              <a:rPr lang="fr-FR" sz="2800" dirty="0" smtClean="0"/>
              <a:t>)</a:t>
            </a:r>
          </a:p>
          <a:p>
            <a:pPr lvl="0" algn="just"/>
            <a:r>
              <a:rPr lang="fr-FR" sz="2800" dirty="0" smtClean="0"/>
              <a:t> </a:t>
            </a:r>
          </a:p>
          <a:p>
            <a:pPr lvl="0" algn="ctr"/>
            <a:r>
              <a:rPr lang="fr-FR" sz="2800" dirty="0" err="1" smtClean="0"/>
              <a:t>Printed</a:t>
            </a:r>
            <a:r>
              <a:rPr lang="fr-FR" sz="2800" dirty="0" smtClean="0"/>
              <a:t> circuit</a:t>
            </a:r>
          </a:p>
          <a:p>
            <a:pPr lvl="0" algn="ctr"/>
            <a:r>
              <a:rPr lang="fr-FR" sz="2800" dirty="0" smtClean="0"/>
              <a:t>+ </a:t>
            </a:r>
          </a:p>
          <a:p>
            <a:pPr lvl="0" algn="ctr"/>
            <a:r>
              <a:rPr lang="en-US" sz="2800" dirty="0" smtClean="0"/>
              <a:t>connectors (connection ports) to attach Microprocessor and RAM</a:t>
            </a:r>
          </a:p>
          <a:p>
            <a:pPr lvl="0" algn="ctr"/>
            <a:r>
              <a:rPr lang="fr-FR" sz="2800" dirty="0" smtClean="0"/>
              <a:t>+  </a:t>
            </a:r>
          </a:p>
          <a:p>
            <a:pPr lvl="0" algn="just"/>
            <a:r>
              <a:rPr lang="en-US" sz="2800" dirty="0" smtClean="0"/>
              <a:t>connectors </a:t>
            </a:r>
            <a:r>
              <a:rPr lang="en-US" sz="2800" dirty="0" smtClean="0"/>
              <a:t>(connection ports) allow to connect (</a:t>
            </a:r>
            <a:r>
              <a:rPr lang="en-US" sz="2800" dirty="0" smtClean="0">
                <a:solidFill>
                  <a:srgbClr val="0070C0"/>
                </a:solidFill>
              </a:rPr>
              <a:t>using a connection cable</a:t>
            </a:r>
            <a:r>
              <a:rPr lang="en-US" sz="2800" dirty="0" smtClean="0"/>
              <a:t>) hard drive and the reader </a:t>
            </a:r>
            <a:r>
              <a:rPr lang="fr-FR" sz="2800" dirty="0" smtClean="0"/>
              <a:t>CD/DVD drive (Compact Disc/ </a:t>
            </a:r>
            <a:r>
              <a:rPr lang="fr-FR" sz="2800" i="1" dirty="0" smtClean="0"/>
              <a:t>Digital Versatile Disc</a:t>
            </a:r>
            <a:r>
              <a:rPr lang="fr-FR" sz="2800" dirty="0" smtClean="0"/>
              <a:t>) </a:t>
            </a:r>
            <a:r>
              <a:rPr lang="en-US" sz="2800" dirty="0" smtClean="0"/>
              <a:t>and expansion cards and peripherals and power supply</a:t>
            </a:r>
            <a:endParaRPr lang="en-US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3</a:t>
            </a:fld>
            <a:endParaRPr lang="fr-FR" sz="2800" b="1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 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2.7. Slots (</a:t>
            </a:r>
            <a:r>
              <a:rPr lang="fr-FR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Expansion </a:t>
            </a:r>
            <a:r>
              <a:rPr lang="fr-FR" sz="28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connectors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371858"/>
            <a:ext cx="12192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PCI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connector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Peripheral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Component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Interconnect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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connecting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PCI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cards</a:t>
            </a:r>
            <a:endParaRPr lang="fr-FR" sz="28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AGP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connector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Accelerated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Graphics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Port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)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Graphics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card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connector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allows a quick information exchange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</a:p>
          <a:p>
            <a:pPr marL="457200" marR="0" lvl="1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457200" marR="0" lvl="1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PCI Express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connector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Peripheral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Component 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Interconnect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Express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</a:t>
            </a: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bus architecture faster than PCI and AGP buses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</a:p>
          <a:p>
            <a:pPr marL="457200" marR="0" lvl="1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AMR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connector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Audio Modem Riser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Inserting mini audio and modem   </a:t>
            </a: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cards onto the motherboard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30</a:t>
            </a:fld>
            <a:endParaRPr lang="fr-BE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 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2.8. Input-output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connectors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263900" y="863600"/>
            <a:ext cx="89281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Serial port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Old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devices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Parall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el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port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Old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printers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2044700"/>
            <a:ext cx="1219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USB Port (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Universal Serial Bus Port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USB 1.1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bas debit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USB 2.0 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hight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debit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Symbol" pitchFamily="18" charset="2"/>
              <a:buChar char="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USB 3.0 &amp; USB 4.0 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Super Speed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USB Ports 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Recent Devices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6869" y="6220936"/>
            <a:ext cx="107776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Port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eSATA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external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Serial Advanced 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Technology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Attachement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faster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869434"/>
            <a:ext cx="3223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2.8.1. Serial and 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parallel</a:t>
            </a:r>
            <a:endParaRPr lang="fr-F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694934"/>
            <a:ext cx="1553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2.8.2. USB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4273034"/>
            <a:ext cx="2228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2.8.3. Hard 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Disk</a:t>
            </a:r>
            <a:endParaRPr lang="fr-F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4611301"/>
            <a:ext cx="12192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SATA Port (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Serial Advanced </a:t>
            </a:r>
            <a:r>
              <a:rPr lang="fr-FR" sz="2400" i="1" dirty="0" err="1" smtClean="0">
                <a:latin typeface="Times New Roman" pitchFamily="18" charset="0"/>
                <a:cs typeface="Times New Roman" pitchFamily="18" charset="0"/>
              </a:rPr>
              <a:t>Technology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 Attachement</a:t>
            </a:r>
            <a:r>
              <a:rPr lang="fr-FR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a connector essentially used for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connecting mass  memory (a hard drive for example)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The SATA connector allows "hot" plugging (device on)(In its first version, the data rate reaches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150MB/s)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31</a:t>
            </a:fld>
            <a:endParaRPr lang="fr-BE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2700" y="1650087"/>
            <a:ext cx="121793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VGA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connector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Video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Graphics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Array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on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graphics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card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analog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connection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Screen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HDMI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connector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(High-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Definition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Multimedia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Interface)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digital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connection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High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Definition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screen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2800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DVI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connector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Digital Visual Interface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digital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video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connection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51435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PS/2 Port (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green)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old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mouse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Port PS/2 (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purple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old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keyboard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186934"/>
            <a:ext cx="1790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2.8.4. 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Screen</a:t>
            </a:r>
            <a:endParaRPr lang="fr-F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679434"/>
            <a:ext cx="3568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2.8.5. Keyboard and mouse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 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2.8. Input-output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connectors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32</a:t>
            </a:fld>
            <a:endParaRPr lang="fr-BE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40259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RJ45 port (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Local Area Network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or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Ethernet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port)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 Network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Modem and/or network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1472286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Audio connector on sound card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Audio output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(green)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Headphone, baffle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Audio input (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pink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Microphone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996434"/>
            <a:ext cx="1706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2.8.6. Audio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356183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2.8.7. Network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 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2.8. Input-output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connectors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33</a:t>
            </a:fld>
            <a:endParaRPr lang="fr-BE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181564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a desktop, connectors are grouped on the rear side of the central unit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 9" descr="guide_achat_carte_mere_connectique_arrie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2472" y="3130532"/>
            <a:ext cx="8215370" cy="25717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20234"/>
            <a:ext cx="3422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2.8.8. 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Connector</a:t>
            </a:r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grouping</a:t>
            </a:r>
            <a:endParaRPr lang="fr-F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 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2.8. Input-output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connectors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34</a:t>
            </a:fld>
            <a:endParaRPr lang="fr-BE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Features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3.1.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Features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35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977215"/>
            <a:ext cx="1219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Size factor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C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hipset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rocesseur support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Input-output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connectors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Features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3.2. Size factor</a:t>
            </a:r>
          </a:p>
        </p:txBody>
      </p:sp>
      <p:sp>
        <p:nvSpPr>
          <p:cNvPr id="1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36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1092200"/>
            <a:ext cx="1219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Size factor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geometry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Dimensions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Layout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organization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Electrical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Specifications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Features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3.3.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formats 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37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927100"/>
            <a:ext cx="1219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3.3.1. ATX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14224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ATX (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Advanced 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Technology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Extended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2640686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ATX format advantages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Connector layout makes it easier to connect peripherals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Parallel orientation of motherboard components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Easy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heat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dissipation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38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927100"/>
            <a:ext cx="1219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3.3.1. ATX (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following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0" y="1467811"/>
            <a:ext cx="12192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ATX standard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Dimensions 305 mm X 244 mm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AGP </a:t>
            </a:r>
            <a:r>
              <a:rPr lang="fr-FR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connectors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6 PCI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connectors</a:t>
            </a:r>
            <a:endParaRPr lang="fr-FR" sz="2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Micro-ATX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Dimensions 244 mm X 244 mm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AGP </a:t>
            </a:r>
            <a:r>
              <a:rPr lang="fr-FR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connectors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3 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PCI </a:t>
            </a:r>
            <a:r>
              <a:rPr lang="fr-FR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connectors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8854" t="41667" r="41563" b="32037"/>
          <a:stretch>
            <a:fillRect/>
          </a:stretch>
        </p:blipFill>
        <p:spPr bwMode="auto">
          <a:xfrm>
            <a:off x="6146800" y="863600"/>
            <a:ext cx="5486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23273" t="36483" r="64164" b="35741"/>
          <a:stretch>
            <a:fillRect/>
          </a:stretch>
        </p:blipFill>
        <p:spPr bwMode="auto">
          <a:xfrm>
            <a:off x="7696196" y="3657600"/>
            <a:ext cx="257351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5139829"/>
            <a:ext cx="1219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Mini-ATX 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(compact format alternative to micro-ATX format)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Dimensions 284 mm X 208 mm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AGP </a:t>
            </a:r>
            <a:r>
              <a:rPr lang="fr-FR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connectors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6 PCI </a:t>
            </a:r>
            <a:r>
              <a:rPr lang="fr-FR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connectors</a:t>
            </a:r>
            <a:endParaRPr lang="fr-FR" sz="2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Features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3.3.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formats 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39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927100"/>
            <a:ext cx="1219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3.3.2. BTX 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fr-FR" sz="2400" i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Balanced</a:t>
            </a:r>
            <a:r>
              <a:rPr lang="fr-FR" sz="2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i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Technology</a:t>
            </a:r>
            <a:r>
              <a:rPr lang="fr-FR" sz="2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i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eXtended</a:t>
            </a:r>
            <a:r>
              <a:rPr lang="fr-FR" sz="2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(Intel)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" y="1447799"/>
            <a:ext cx="1219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BTX format advantages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Organization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components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Optimized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air circulation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Optimized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component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cooling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Microprocessor positioned near the ventilation inlets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Optimized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microprocessor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cooling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3888244"/>
            <a:ext cx="12192000" cy="274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BTX standard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325mm X 267mm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Micro-BTX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264mm X 267mm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Pico-BTX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203mm X 267mm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Features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3.3.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formats 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48800" y="6558191"/>
            <a:ext cx="27432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 algn="ctr"/>
              <a:t>4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La carte mère et ses connexions aux autres car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77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-1016"/>
            <a:ext cx="122333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fr-FR" sz="2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support </a:t>
            </a:r>
          </a:p>
          <a:p>
            <a:pPr marL="457200" indent="-457200"/>
            <a:r>
              <a:rPr lang="fr-FR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(</a:t>
            </a:r>
            <a:r>
              <a:rPr lang="fr-FR" sz="1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40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927100"/>
            <a:ext cx="1219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3.3.3. </a:t>
            </a:r>
            <a:r>
              <a:rPr lang="fr-FR" sz="24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ITX (</a:t>
            </a:r>
            <a:r>
              <a:rPr lang="fr-FR" sz="2400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Information </a:t>
            </a:r>
            <a:r>
              <a:rPr lang="fr-FR" sz="2400" b="1" i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Technology</a:t>
            </a:r>
            <a:r>
              <a:rPr lang="fr-FR" sz="2400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i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eXtented</a:t>
            </a:r>
            <a:r>
              <a:rPr lang="fr-FR" sz="24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1752600"/>
            <a:ext cx="12192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Mini-ITX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170mm X 170mm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PCI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Connector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Nano-ITX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120mm X 120mm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PCI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Connector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Pico-ITX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100mm X 72mm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Mobile-ITX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75mm X 45mm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Features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3.3.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formats 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3364" t="46411" r="65812" b="32921"/>
          <a:stretch>
            <a:fillRect/>
          </a:stretch>
        </p:blipFill>
        <p:spPr bwMode="auto">
          <a:xfrm>
            <a:off x="8763000" y="0"/>
            <a:ext cx="34290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35270" t="50901" r="56792" b="32849"/>
          <a:stretch>
            <a:fillRect/>
          </a:stretch>
        </p:blipFill>
        <p:spPr bwMode="auto">
          <a:xfrm>
            <a:off x="3784600" y="1473200"/>
            <a:ext cx="2514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35310" t="50972" r="56792" b="33063"/>
          <a:stretch>
            <a:fillRect/>
          </a:stretch>
        </p:blipFill>
        <p:spPr bwMode="auto">
          <a:xfrm>
            <a:off x="6350000" y="3492500"/>
            <a:ext cx="25019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52989" t="57173" r="41143" b="32037"/>
          <a:stretch>
            <a:fillRect/>
          </a:stretch>
        </p:blipFill>
        <p:spPr bwMode="auto">
          <a:xfrm>
            <a:off x="9906000" y="4169410"/>
            <a:ext cx="1858850" cy="192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Features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3.4.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Manufacturers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(the main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ones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fr-FR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41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977900"/>
            <a:ext cx="12192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ASUS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Gigabyte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MSI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ASRock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EVGA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Intel (NUC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Galileo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cards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5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11541760" cy="64922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1016"/>
            <a:ext cx="122333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>
              <a:buAutoNum type="arabicPeriod"/>
            </a:pPr>
            <a:r>
              <a:rPr lang="fr-FR" sz="2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support </a:t>
            </a:r>
          </a:p>
          <a:p>
            <a:pPr marL="457200" indent="-457200" algn="r"/>
            <a:r>
              <a:rPr lang="fr-FR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(</a:t>
            </a:r>
            <a:r>
              <a:rPr lang="fr-FR" sz="1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448800" y="6454775"/>
            <a:ext cx="2743200" cy="365125"/>
          </a:xfrm>
        </p:spPr>
        <p:txBody>
          <a:bodyPr vert="horz" lIns="91440" tIns="45720" rIns="91440" bIns="45720" rtlCol="0" anchor="ctr"/>
          <a:lstStyle/>
          <a:p>
            <a:pPr algn="ctr"/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 algn="ctr"/>
              <a:t>6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1016"/>
            <a:ext cx="12233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support </a:t>
            </a:r>
            <a:r>
              <a:rPr lang="fr-FR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(</a:t>
            </a:r>
            <a:r>
              <a:rPr lang="fr-FR" sz="2400" dirty="0" err="1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)</a:t>
            </a:r>
          </a:p>
          <a:p>
            <a:pPr marL="457200" indent="-457200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Example: ASUS A7N8X motherboard (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  <a:endParaRPr lang="fr-F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557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PCI :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Peripheral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Component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Interconnect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9558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AGP :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Accelerated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Graphics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Port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895143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IDE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connector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lang="fr-FR" sz="2800" dirty="0" err="1" smtClean="0"/>
              <a:t>Integrated</a:t>
            </a:r>
            <a:r>
              <a:rPr lang="fr-FR" sz="2800" dirty="0" smtClean="0"/>
              <a:t> Drive </a:t>
            </a:r>
            <a:r>
              <a:rPr lang="fr-FR" sz="2800" dirty="0" err="1" smtClean="0"/>
              <a:t>Electronics</a:t>
            </a:r>
            <a:r>
              <a:rPr lang="fr-FR" sz="2800" dirty="0" smtClean="0"/>
              <a:t> (</a:t>
            </a:r>
            <a:r>
              <a:rPr lang="fr-FR" sz="2800" b="1" dirty="0" smtClean="0"/>
              <a:t>IDE</a:t>
            </a:r>
            <a:r>
              <a:rPr lang="fr-FR" sz="2800" dirty="0" smtClean="0"/>
              <a:t>) </a:t>
            </a:r>
            <a:r>
              <a:rPr lang="en-US" sz="2800" dirty="0" smtClean="0"/>
              <a:t>is a standard connection interface used in computer to transfer data between motherboard of a computer or server to mass memory media: hard disk, DVD and CD-ROM.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838243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fireware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lang="fr-FR" sz="2800" dirty="0" smtClean="0"/>
              <a:t>In a computer system, </a:t>
            </a:r>
            <a:r>
              <a:rPr lang="fr-FR" sz="2800" dirty="0" err="1" smtClean="0"/>
              <a:t>firmware</a:t>
            </a:r>
            <a:r>
              <a:rPr lang="fr-FR" sz="2800" dirty="0" smtClean="0"/>
              <a:t> (or </a:t>
            </a:r>
            <a:r>
              <a:rPr lang="fr-FR" sz="2800" dirty="0" err="1" smtClean="0"/>
              <a:t>microprogram</a:t>
            </a:r>
            <a:r>
              <a:rPr lang="fr-FR" sz="2800" dirty="0" smtClean="0"/>
              <a:t>, microcode, </a:t>
            </a:r>
            <a:r>
              <a:rPr lang="fr-FR" sz="2800" dirty="0" err="1" smtClean="0"/>
              <a:t>internal</a:t>
            </a:r>
            <a:r>
              <a:rPr lang="fr-FR" sz="2800" dirty="0" smtClean="0"/>
              <a:t> software or </a:t>
            </a:r>
            <a:r>
              <a:rPr lang="fr-FR" sz="2800" dirty="0" err="1" smtClean="0"/>
              <a:t>embedded</a:t>
            </a:r>
            <a:r>
              <a:rPr lang="fr-FR" sz="2800" dirty="0" smtClean="0"/>
              <a:t> software) </a:t>
            </a:r>
            <a:r>
              <a:rPr lang="fr-FR" sz="2800" dirty="0" err="1" smtClean="0"/>
              <a:t>is</a:t>
            </a:r>
            <a:r>
              <a:rPr lang="fr-FR" sz="2800" dirty="0" smtClean="0"/>
              <a:t> a program </a:t>
            </a:r>
            <a:r>
              <a:rPr lang="fr-FR" sz="2800" dirty="0" err="1" smtClean="0"/>
              <a:t>integrated</a:t>
            </a:r>
            <a:r>
              <a:rPr lang="fr-FR" sz="2800" dirty="0" smtClean="0"/>
              <a:t> </a:t>
            </a:r>
            <a:r>
              <a:rPr lang="fr-FR" sz="2800" dirty="0" err="1" smtClean="0"/>
              <a:t>into</a:t>
            </a:r>
            <a:r>
              <a:rPr lang="fr-FR" sz="2800" dirty="0" smtClean="0"/>
              <a:t> computer hardware (computer, photocopier, hard drive, router, digital camera, etc.) </a:t>
            </a:r>
            <a:r>
              <a:rPr lang="fr-FR" sz="2800" dirty="0" err="1" smtClean="0"/>
              <a:t>so</a:t>
            </a:r>
            <a:r>
              <a:rPr lang="fr-FR" sz="2800" dirty="0" smtClean="0"/>
              <a:t>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work</a:t>
            </a:r>
            <a:r>
              <a:rPr lang="fr-FR" sz="2800" dirty="0" smtClean="0"/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 algn="ctr"/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 algn="ctr"/>
              <a:t>7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pic>
        <p:nvPicPr>
          <p:cNvPr id="124930" name="Picture 2" descr="http://www.tt-hardware.com/img/news4/news220205_13dujou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744"/>
            <a:ext cx="12192000" cy="5867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-1016"/>
            <a:ext cx="12233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  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support </a:t>
            </a:r>
            <a:r>
              <a:rPr lang="fr-FR" sz="20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(</a:t>
            </a:r>
            <a:r>
              <a:rPr lang="fr-FR" sz="2000" dirty="0" err="1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20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8610600" y="63944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8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71500"/>
            <a:ext cx="1201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Connecteurs ATX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016000"/>
            <a:ext cx="1201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PCI-Express :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460500"/>
            <a:ext cx="1201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PS/2: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943100"/>
            <a:ext cx="1201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Ethernet : Port RJ45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614999"/>
            <a:ext cx="12014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Port SATA : </a:t>
            </a:r>
            <a:r>
              <a:rPr lang="fr-FR" dirty="0" smtClean="0"/>
              <a:t>"</a:t>
            </a:r>
            <a:r>
              <a:rPr lang="fr-FR" i="1" dirty="0" smtClean="0"/>
              <a:t>Serial Advanced </a:t>
            </a:r>
            <a:r>
              <a:rPr lang="fr-FR" i="1" dirty="0" err="1" smtClean="0"/>
              <a:t>Technology</a:t>
            </a:r>
            <a:r>
              <a:rPr lang="fr-FR" i="1" dirty="0" smtClean="0"/>
              <a:t> Attachement</a:t>
            </a:r>
            <a:r>
              <a:rPr lang="fr-FR" dirty="0" smtClean="0"/>
              <a:t>", </a:t>
            </a:r>
            <a:r>
              <a:rPr lang="en-US" b="1" dirty="0" smtClean="0"/>
              <a:t>is a connector essentially used for connecting mass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/>
              <a:t>    memory (a hard drive for example)</a:t>
            </a:r>
            <a:r>
              <a:rPr lang="fr-FR" dirty="0" smtClean="0"/>
              <a:t>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    The SATA connector allows "hot" plugging (device on). In its first version, the data rate reaches 150MB/s.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3759200"/>
            <a:ext cx="1201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Alimentation auxiliaire 12V :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4305300"/>
            <a:ext cx="1201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Port PATA : </a:t>
            </a:r>
            <a:r>
              <a:rPr lang="en-US" dirty="0" smtClean="0"/>
              <a:t>The Parallel ATA standard describes a connection interface for mass memories</a:t>
            </a:r>
            <a:r>
              <a:rPr lang="fr-FR" dirty="0" smtClean="0"/>
              <a:t>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4928344"/>
            <a:ext cx="1219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/>
              <a:t>  </a:t>
            </a:r>
            <a:r>
              <a:rPr lang="en-US" b="1" dirty="0" smtClean="0"/>
              <a:t>DDR SDRAM </a:t>
            </a:r>
            <a:r>
              <a:rPr lang="en-US" dirty="0" smtClean="0"/>
              <a:t>: Double Data Rate Synchronous Dynamic Random Access Memory is a type of integrated circuit memory used in computers since 2000</a:t>
            </a:r>
            <a:endParaRPr kumimoji="0" lang="fr-FR" b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5676900"/>
            <a:ext cx="1201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Chipset (nForce4) 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6311900"/>
            <a:ext cx="1201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Socket 939 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-1016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support </a:t>
            </a:r>
            <a:r>
              <a:rPr lang="fr-FR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(</a:t>
            </a:r>
            <a:r>
              <a:rPr lang="fr-FR" sz="2400" dirty="0" err="1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)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Example: ASUS A7N8X motherboard (following)</a:t>
            </a:r>
            <a:endParaRPr lang="fr-FR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 dirty="0"/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-1016"/>
            <a:ext cx="122333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>
              <a:buFontTx/>
              <a:buAutoNum type="arabicPeriod"/>
            </a:pPr>
            <a:r>
              <a:rPr lang="fr-FR" sz="2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support </a:t>
            </a:r>
            <a:r>
              <a:rPr lang="fr-F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(exercice 1)</a:t>
            </a:r>
            <a:endParaRPr lang="fr-FR" sz="2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216242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Could you identify the different connectors on this motherboard ?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52408</TotalTime>
  <Words>2364</Words>
  <Application>Microsoft Office PowerPoint</Application>
  <PresentationFormat>Personnalisé</PresentationFormat>
  <Paragraphs>345</Paragraphs>
  <Slides>41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Abdelhakim Kaouache</dc:creator>
  <cp:lastModifiedBy>Abdelhakim</cp:lastModifiedBy>
  <cp:revision>1016</cp:revision>
  <cp:lastPrinted>2017-10-12T09:43:56Z</cp:lastPrinted>
  <dcterms:created xsi:type="dcterms:W3CDTF">2016-10-27T07:51:51Z</dcterms:created>
  <dcterms:modified xsi:type="dcterms:W3CDTF">2023-11-27T11:15:18Z</dcterms:modified>
</cp:coreProperties>
</file>