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60" r:id="rId4"/>
    <p:sldId id="258" r:id="rId5"/>
    <p:sldId id="259" r:id="rId6"/>
    <p:sldId id="263" r:id="rId7"/>
    <p:sldId id="315" r:id="rId8"/>
    <p:sldId id="318" r:id="rId9"/>
    <p:sldId id="316" r:id="rId10"/>
    <p:sldId id="261" r:id="rId11"/>
    <p:sldId id="264" r:id="rId12"/>
    <p:sldId id="312" r:id="rId13"/>
    <p:sldId id="313" r:id="rId14"/>
    <p:sldId id="314" r:id="rId15"/>
    <p:sldId id="317" r:id="rId16"/>
    <p:sldId id="319" r:id="rId17"/>
    <p:sldId id="320" r:id="rId18"/>
    <p:sldId id="265" r:id="rId19"/>
    <p:sldId id="266" r:id="rId20"/>
    <p:sldId id="267" r:id="rId21"/>
    <p:sldId id="268" r:id="rId22"/>
    <p:sldId id="274" r:id="rId23"/>
    <p:sldId id="275" r:id="rId24"/>
    <p:sldId id="276" r:id="rId25"/>
    <p:sldId id="277" r:id="rId26"/>
    <p:sldId id="278" r:id="rId27"/>
    <p:sldId id="279" r:id="rId28"/>
    <p:sldId id="273" r:id="rId29"/>
    <p:sldId id="321" r:id="rId30"/>
    <p:sldId id="322" r:id="rId31"/>
    <p:sldId id="323" r:id="rId32"/>
    <p:sldId id="280" r:id="rId33"/>
    <p:sldId id="293" r:id="rId34"/>
    <p:sldId id="281" r:id="rId35"/>
    <p:sldId id="282" r:id="rId36"/>
    <p:sldId id="290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2" r:id="rId45"/>
    <p:sldId id="295" r:id="rId46"/>
    <p:sldId id="296" r:id="rId47"/>
    <p:sldId id="297" r:id="rId48"/>
    <p:sldId id="298" r:id="rId49"/>
    <p:sldId id="300" r:id="rId50"/>
    <p:sldId id="299" r:id="rId51"/>
    <p:sldId id="301" r:id="rId52"/>
    <p:sldId id="302" r:id="rId53"/>
    <p:sldId id="304" r:id="rId54"/>
    <p:sldId id="305" r:id="rId55"/>
    <p:sldId id="306" r:id="rId56"/>
    <p:sldId id="307" r:id="rId57"/>
    <p:sldId id="308" r:id="rId58"/>
    <p:sldId id="303" r:id="rId59"/>
    <p:sldId id="309" r:id="rId60"/>
    <p:sldId id="310" r:id="rId61"/>
    <p:sldId id="311" r:id="rId6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78C"/>
    <a:srgbClr val="F08B10"/>
    <a:srgbClr val="607731"/>
    <a:srgbClr val="678034"/>
    <a:srgbClr val="5987BF"/>
    <a:srgbClr val="7199C9"/>
    <a:srgbClr val="7A9FCC"/>
    <a:srgbClr val="359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7381" autoAdjust="0"/>
  </p:normalViewPr>
  <p:slideViewPr>
    <p:cSldViewPr>
      <p:cViewPr>
        <p:scale>
          <a:sx n="60" d="100"/>
          <a:sy n="60" d="100"/>
        </p:scale>
        <p:origin x="-165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EE8B-13DE-45B2-8F0B-1D3B6F50099D}" type="datetimeFigureOut">
              <a:rPr lang="fr-FR" smtClean="0"/>
              <a:pPr/>
              <a:t>10/02/2017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B79B-5428-4E1E-BDBC-BD34A80A63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8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AC44-31A4-4912-9B18-02D5F5A67315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B8C2-0D41-455C-BDBC-B29DE12E1A0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9B8C2-0D41-455C-BDBC-B29DE12E1A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1F83-88A3-4263-B4D6-72DED242ACC8}" type="datetime1">
              <a:rPr lang="fr-FR" smtClean="0">
                <a:solidFill>
                  <a:srgbClr val="FFFFFF"/>
                </a:solidFill>
              </a:rPr>
              <a:pPr/>
              <a:t>10/02/2017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B38F-40DF-4CEC-AD3A-F1405C82BBB6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816A-DC24-46E9-B664-A026C05CA49F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59268"/>
            <a:ext cx="4230828" cy="398731"/>
          </a:xfrm>
        </p:spPr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29396"/>
            <a:ext cx="533400" cy="43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14338"/>
            <a:ext cx="8763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D7DE-AA57-4CF6-94AD-181A8862E774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6728-C720-42EB-852F-AF4E3802DC48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8B61-4D23-4CEB-8984-22B5A2E25015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B986-D29E-4CE0-9060-CF76DB53933E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1871-52A1-4B20-83B9-942220B61FA3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814F-2E2E-4BB8-AFC8-423C3746125B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A81E-6E67-4C8C-A06E-E1C5F722C914}" type="datetime1">
              <a:rPr lang="fr-FR" smtClean="0"/>
              <a:pPr/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93FA-0EEF-415A-A442-93C8182AD6F9}" type="datetime1">
              <a:rPr lang="fr-FR" smtClean="0">
                <a:solidFill>
                  <a:schemeClr val="tx1"/>
                </a:solidFill>
              </a:rPr>
              <a:pPr/>
              <a:t>10/02/2017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7A75C5-D99A-405F-B72C-B4247B5EF789}" type="datetime1">
              <a:rPr lang="fr-FR" sz="1000" smtClean="0">
                <a:solidFill>
                  <a:schemeClr val="tx1"/>
                </a:solidFill>
              </a:rPr>
              <a:pPr/>
              <a:t>10/02/2017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B646C-80A1-488E-BA59-83442D87D28A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29396"/>
            <a:ext cx="4176000" cy="432000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72528" y="6429396"/>
            <a:ext cx="571472" cy="432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357950" y="6426000"/>
            <a:ext cx="2175736" cy="432000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Footer Placeholder 2"/>
          <p:cNvSpPr txBox="1">
            <a:spLocks/>
          </p:cNvSpPr>
          <p:nvPr userDrawn="1"/>
        </p:nvSpPr>
        <p:spPr>
          <a:xfrm>
            <a:off x="6429388" y="6455872"/>
            <a:ext cx="2143108" cy="398731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Avril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80528" y="6429396"/>
            <a:ext cx="2748926" cy="432000"/>
          </a:xfrm>
          <a:prstGeom prst="rect">
            <a:avLst/>
          </a:prstGeom>
          <a:solidFill>
            <a:srgbClr val="FF0000"/>
          </a:soli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0" name="Footer Placeholder 2"/>
          <p:cNvSpPr txBox="1">
            <a:spLocks/>
          </p:cNvSpPr>
          <p:nvPr userDrawn="1"/>
        </p:nvSpPr>
        <p:spPr>
          <a:xfrm>
            <a:off x="4218656" y="6500834"/>
            <a:ext cx="2710798" cy="329456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HTML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3568" y="2276872"/>
            <a:ext cx="7772400" cy="2376264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Chapitre  </a:t>
            </a:r>
            <a:r>
              <a:rPr kumimoji="0" lang="fr-FR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HTML</a:t>
            </a:r>
            <a:r>
              <a:rPr kumimoji="0" lang="fr-FR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 Le</a:t>
            </a:r>
            <a:r>
              <a:rPr kumimoji="0" lang="fr-FR" sz="40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 langage du Web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igh Tower Text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" y="500042"/>
            <a:ext cx="91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fornian FB" pitchFamily="18" charset="0"/>
              </a:rPr>
              <a:t>Centre </a:t>
            </a:r>
            <a:r>
              <a:rPr lang="en-US" sz="2400" b="1" dirty="0" err="1" smtClean="0">
                <a:latin typeface="Californian FB" pitchFamily="18" charset="0"/>
              </a:rPr>
              <a:t>universitaire</a:t>
            </a:r>
            <a:r>
              <a:rPr lang="en-US" sz="2400" b="1" dirty="0" smtClean="0">
                <a:latin typeface="Californian FB" pitchFamily="18" charset="0"/>
              </a:rPr>
              <a:t> de Mila</a:t>
            </a:r>
          </a:p>
          <a:p>
            <a:pPr algn="ctr"/>
            <a:r>
              <a:rPr lang="en-US" sz="2400" b="1" dirty="0" err="1" smtClean="0">
                <a:latin typeface="Californian FB" pitchFamily="18" charset="0"/>
              </a:rPr>
              <a:t>Institut</a:t>
            </a:r>
            <a:r>
              <a:rPr lang="en-US" sz="2400" b="1" dirty="0" smtClean="0">
                <a:latin typeface="Californian FB" pitchFamily="18" charset="0"/>
              </a:rPr>
              <a:t> des sciences et de la </a:t>
            </a:r>
            <a:r>
              <a:rPr lang="en-US" sz="2400" b="1" dirty="0" err="1" smtClean="0">
                <a:latin typeface="Californian FB" pitchFamily="18" charset="0"/>
              </a:rPr>
              <a:t>technologie</a:t>
            </a:r>
            <a:endParaRPr lang="en-US" sz="1200" b="1" dirty="0">
              <a:latin typeface="Californian FB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23305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Domaine</a:t>
            </a:r>
            <a:r>
              <a:rPr lang="en-US" sz="2400" i="1" dirty="0" smtClean="0"/>
              <a:t> MI</a:t>
            </a:r>
            <a:endParaRPr lang="en-US" sz="2400" dirty="0">
              <a:latin typeface="Californian FB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 HTML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Extension: .html</a:t>
            </a:r>
          </a:p>
          <a:p>
            <a:pPr lvl="1"/>
            <a:r>
              <a:rPr lang="fr-FR" dirty="0" smtClean="0"/>
              <a:t>Voir exemple 01.html</a:t>
            </a:r>
          </a:p>
          <a:p>
            <a:r>
              <a:rPr lang="fr-FR" dirty="0" smtClean="0"/>
              <a:t>Structure: structurés en deux parties principales : l’en-tête et le corps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857628"/>
            <a:ext cx="2105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L’entête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L’en-tête du document est délimitée par les balises &lt;</a:t>
            </a:r>
            <a:r>
              <a:rPr lang="fr-FR" dirty="0" err="1" smtClean="0"/>
              <a:t>head</a:t>
            </a:r>
            <a:r>
              <a:rPr lang="fr-FR" dirty="0" smtClean="0"/>
              <a:t>&gt; ... &lt;/</a:t>
            </a:r>
            <a:r>
              <a:rPr lang="fr-FR" dirty="0" err="1" smtClean="0"/>
              <a:t>head</a:t>
            </a:r>
            <a:r>
              <a:rPr lang="fr-FR" dirty="0" smtClean="0"/>
              <a:t>&gt; .</a:t>
            </a:r>
          </a:p>
          <a:p>
            <a:r>
              <a:rPr lang="fr-FR" dirty="0" smtClean="0"/>
              <a:t>L’en-tête contient des </a:t>
            </a:r>
            <a:r>
              <a:rPr lang="fr-FR" dirty="0" smtClean="0">
                <a:solidFill>
                  <a:srgbClr val="FF0000"/>
                </a:solidFill>
              </a:rPr>
              <a:t>méta-informations</a:t>
            </a:r>
            <a:r>
              <a:rPr lang="fr-FR" dirty="0" smtClean="0"/>
              <a:t> concernant le document telles que son titre, son encodage de caractère, les fichiers annexes, </a:t>
            </a:r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&lt;</a:t>
            </a:r>
            <a:r>
              <a:rPr lang="fr-FR" dirty="0" err="1" smtClean="0"/>
              <a:t>meta</a:t>
            </a:r>
            <a:r>
              <a:rPr lang="fr-FR" dirty="0" smtClean="0"/>
              <a:t> http-</a:t>
            </a:r>
            <a:r>
              <a:rPr lang="fr-FR" dirty="0" err="1" smtClean="0"/>
              <a:t>equiv</a:t>
            </a:r>
            <a:r>
              <a:rPr lang="fr-FR" dirty="0" smtClean="0"/>
              <a:t>="Content-Type"  content="</a:t>
            </a:r>
            <a:r>
              <a:rPr lang="fr-FR" dirty="0" err="1" smtClean="0"/>
              <a:t>text</a:t>
            </a:r>
            <a:r>
              <a:rPr lang="fr-FR" dirty="0" smtClean="0"/>
              <a:t>/html; </a:t>
            </a:r>
            <a:r>
              <a:rPr lang="fr-FR" dirty="0" err="1" smtClean="0"/>
              <a:t>charset</a:t>
            </a:r>
            <a:r>
              <a:rPr lang="fr-FR" dirty="0" smtClean="0"/>
              <a:t>=</a:t>
            </a:r>
            <a:r>
              <a:rPr lang="fr-FR" dirty="0" err="1" smtClean="0"/>
              <a:t>utf</a:t>
            </a:r>
            <a:r>
              <a:rPr lang="fr-FR" dirty="0" smtClean="0"/>
              <a:t>-8"&gt;</a:t>
            </a:r>
          </a:p>
          <a:p>
            <a:pPr lvl="1"/>
            <a:r>
              <a:rPr lang="fr-FR" dirty="0" smtClean="0"/>
              <a:t>Le titre de la page (la seule information obligatoire à préciser): &lt;</a:t>
            </a:r>
            <a:r>
              <a:rPr lang="fr-FR" dirty="0" err="1" smtClean="0"/>
              <a:t>title</a:t>
            </a:r>
            <a:r>
              <a:rPr lang="fr-FR" dirty="0" smtClean="0"/>
              <a:t>&gt;Mon site&lt;/</a:t>
            </a:r>
            <a:r>
              <a:rPr lang="fr-FR" dirty="0" err="1" smtClean="0"/>
              <a:t>title</a:t>
            </a:r>
            <a:r>
              <a:rPr lang="fr-FR" dirty="0" smtClean="0"/>
              <a:t>&gt;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META&gt; - H.T.M.L.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/>
          <a:lstStyle/>
          <a:p>
            <a:r>
              <a:rPr lang="fr-FR" dirty="0" smtClean="0"/>
              <a:t>Les commandes META sont situées dans l'en-tête de votre page HTML et </a:t>
            </a:r>
            <a:r>
              <a:rPr lang="fr-FR" dirty="0" smtClean="0">
                <a:solidFill>
                  <a:srgbClr val="FF0000"/>
                </a:solidFill>
              </a:rPr>
              <a:t>guide les moteurs de recherche pour </a:t>
            </a:r>
            <a:r>
              <a:rPr lang="fr-FR" b="1" dirty="0" smtClean="0">
                <a:solidFill>
                  <a:srgbClr val="FF0000"/>
                </a:solidFill>
              </a:rPr>
              <a:t>indexer</a:t>
            </a:r>
            <a:r>
              <a:rPr lang="fr-FR" dirty="0" smtClean="0">
                <a:solidFill>
                  <a:srgbClr val="FF0000"/>
                </a:solidFill>
              </a:rPr>
              <a:t> votre page</a:t>
            </a:r>
            <a:r>
              <a:rPr lang="fr-FR" dirty="0" smtClean="0"/>
              <a:t>.</a:t>
            </a:r>
          </a:p>
          <a:p>
            <a:r>
              <a:rPr lang="fr-FR" dirty="0" smtClean="0"/>
              <a:t> Il existe deux types de commande META :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&lt;META NAME="paramètre" CONTENT="Attribut"&gt;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&lt;META HTTP-EQUIV="paramètre" CONTENT="Attribut"&gt;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												</a:t>
            </a:r>
            <a:fld id="{7DAB646C-80A1-488E-BA59-83442D87D28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28328" y="260648"/>
          <a:ext cx="6096000" cy="36957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&lt;META NAME="paramètre" CONTENT="Attribut"&gt;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23529" y="980728"/>
          <a:ext cx="8496942" cy="5328593"/>
        </p:xfrm>
        <a:graphic>
          <a:graphicData uri="http://schemas.openxmlformats.org/drawingml/2006/table">
            <a:tbl>
              <a:tblPr/>
              <a:tblGrid>
                <a:gridCol w="2832314"/>
                <a:gridCol w="2832314"/>
                <a:gridCol w="2832314"/>
              </a:tblGrid>
              <a:tr h="274924">
                <a:tc>
                  <a:txBody>
                    <a:bodyPr/>
                    <a:lstStyle/>
                    <a:p>
                      <a:r>
                        <a:rPr lang="fr-FR" sz="1600" dirty="0"/>
                        <a:t>paramètre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attribut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description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24">
                <a:tc>
                  <a:txBody>
                    <a:bodyPr/>
                    <a:lstStyle/>
                    <a:p>
                      <a:r>
                        <a:rPr lang="fr-FR" sz="1600"/>
                        <a:t>author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nom de l'auteur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désigne l'auteur de la page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15">
                <a:tc>
                  <a:txBody>
                    <a:bodyPr/>
                    <a:lstStyle/>
                    <a:p>
                      <a:r>
                        <a:rPr lang="fr-FR" sz="1600"/>
                        <a:t>copyright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informations de copyright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informations concernant les droits d'auteur.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025">
                <a:tc>
                  <a:txBody>
                    <a:bodyPr/>
                    <a:lstStyle/>
                    <a:p>
                      <a:r>
                        <a:rPr lang="fr-FR" sz="1600"/>
                        <a:t>description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la description de votre page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Utilisé par les moteurs de recherche.</a:t>
                      </a:r>
                      <a:br>
                        <a:rPr lang="fr-FR" sz="1100"/>
                      </a:br>
                      <a:r>
                        <a:rPr lang="fr-FR" sz="1100"/>
                        <a:t>La description de votre page apparaîtra lors de l'affichage du résultat de recherche.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15">
                <a:tc>
                  <a:txBody>
                    <a:bodyPr/>
                    <a:lstStyle/>
                    <a:p>
                      <a:r>
                        <a:rPr lang="fr-FR" sz="1600"/>
                        <a:t>expires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"never" ou "date d'expiration"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permet aux robots d'indexer la page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15">
                <a:tc>
                  <a:txBody>
                    <a:bodyPr/>
                    <a:lstStyle/>
                    <a:p>
                      <a:r>
                        <a:rPr lang="fr-FR" sz="1600"/>
                        <a:t>geography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ville, code postal, pays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identifie géographiquement la localité.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6844">
                <a:tc>
                  <a:txBody>
                    <a:bodyPr/>
                    <a:lstStyle/>
                    <a:p>
                      <a:r>
                        <a:rPr lang="fr-FR" sz="1600" dirty="0"/>
                        <a:t>keywords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mot-clef-1, mot-clef-2, etc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Utilisé par les moteurs de recherche.</a:t>
                      </a:r>
                      <a:br>
                        <a:rPr lang="fr-FR" sz="1100" dirty="0"/>
                      </a:br>
                      <a:r>
                        <a:rPr lang="fr-FR" sz="1100" dirty="0"/>
                        <a:t>Votre page sera accessible grâce aux mots-clefs choisis par vos soins (maximum de 1000 caractères). Les mots-clefs sont séparés par des virgules. Vous pouvez utiliser plusieurs langues en indexant les mots en français, en anglais, </a:t>
                      </a:r>
                      <a:r>
                        <a:rPr lang="fr-FR" sz="1100" dirty="0" err="1"/>
                        <a:t>etc</a:t>
                      </a:r>
                      <a:r>
                        <a:rPr lang="fr-FR" sz="1100" dirty="0"/>
                        <a:t> ... par exemple : "biologie, </a:t>
                      </a:r>
                      <a:r>
                        <a:rPr lang="fr-FR" sz="1100" dirty="0" err="1"/>
                        <a:t>biology</a:t>
                      </a:r>
                      <a:r>
                        <a:rPr lang="fr-FR" sz="1100" dirty="0"/>
                        <a:t>".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24">
                <a:tc>
                  <a:txBody>
                    <a:bodyPr/>
                    <a:lstStyle/>
                    <a:p>
                      <a:r>
                        <a:rPr lang="fr-FR" sz="1600"/>
                        <a:t>resource-type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document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183">
                <a:tc>
                  <a:txBody>
                    <a:bodyPr/>
                    <a:lstStyle/>
                    <a:p>
                      <a:r>
                        <a:rPr lang="fr-FR" sz="1600"/>
                        <a:t>robots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"all" ou "none"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indique aux robots d'indexer ou non cette page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24">
                <a:tc>
                  <a:txBody>
                    <a:bodyPr/>
                    <a:lstStyle/>
                    <a:p>
                      <a:r>
                        <a:rPr lang="fr-FR" sz="1600" dirty="0" err="1"/>
                        <a:t>subject</a:t>
                      </a:r>
                      <a:r>
                        <a:rPr lang="fr-FR" sz="1600" dirty="0"/>
                        <a:t>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sujet de la page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spécifie le sujet de votre page </a:t>
                      </a:r>
                    </a:p>
                  </a:txBody>
                  <a:tcPr marL="8287" marR="8287" marT="8287" marB="8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512" y="764704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8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47664" y="188640"/>
          <a:ext cx="6096000" cy="36957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&lt;META HTTP-EQUIV="paramètre" CONTENT="Attribut"&gt;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908720"/>
          <a:ext cx="8640960" cy="2383224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  <a:gridCol w="2880320"/>
              </a:tblGrid>
              <a:tr h="144877">
                <a:tc>
                  <a:txBody>
                    <a:bodyPr/>
                    <a:lstStyle/>
                    <a:p>
                      <a:r>
                        <a:rPr lang="fr-FR" sz="1500" dirty="0"/>
                        <a:t>paramètre </a:t>
                      </a:r>
                    </a:p>
                  </a:txBody>
                  <a:tcPr marL="24306" marR="24306" marT="24306" marB="24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attribut </a:t>
                      </a:r>
                    </a:p>
                  </a:txBody>
                  <a:tcPr marL="24306" marR="24306" marT="24306" marB="24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description </a:t>
                      </a:r>
                    </a:p>
                  </a:txBody>
                  <a:tcPr marL="24306" marR="24306" marT="24306" marB="24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355">
                <a:tc>
                  <a:txBody>
                    <a:bodyPr/>
                    <a:lstStyle/>
                    <a:p>
                      <a:r>
                        <a:rPr lang="fr-FR" sz="1500" dirty="0" err="1"/>
                        <a:t>refresh</a:t>
                      </a:r>
                      <a:r>
                        <a:rPr lang="fr-FR" sz="1500" dirty="0"/>
                        <a:t> </a:t>
                      </a:r>
                    </a:p>
                  </a:txBody>
                  <a:tcPr marL="24306" marR="24306" marT="24306" marB="24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x; URL="adresse" </a:t>
                      </a:r>
                    </a:p>
                  </a:txBody>
                  <a:tcPr marL="24306" marR="24306" marT="24306" marB="24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rafraîchit votre page toutes les "x" secondes.</a:t>
                      </a:r>
                      <a:br>
                        <a:rPr lang="fr-FR" sz="1500" dirty="0"/>
                      </a:br>
                      <a:r>
                        <a:rPr lang="fr-FR" sz="1500" dirty="0"/>
                        <a:t>Si URL est absent c'est cette même page qui est rafraîchie.</a:t>
                      </a:r>
                      <a:br>
                        <a:rPr lang="fr-FR" sz="1500" dirty="0"/>
                      </a:br>
                      <a:r>
                        <a:rPr lang="fr-FR" sz="1500" dirty="0"/>
                        <a:t>Si URL existe alors la page change indiquée dans URL="</a:t>
                      </a:r>
                      <a:r>
                        <a:rPr lang="fr-FR" sz="1500" dirty="0" err="1"/>
                        <a:t>adresse".sera</a:t>
                      </a:r>
                      <a:r>
                        <a:rPr lang="fr-FR" sz="1500" dirty="0"/>
                        <a:t> chargée.</a:t>
                      </a:r>
                      <a:br>
                        <a:rPr lang="fr-FR" sz="1500" dirty="0"/>
                      </a:br>
                      <a:r>
                        <a:rPr lang="fr-FR" sz="1500" dirty="0"/>
                        <a:t>Ceci permet de constituer un diaporama. </a:t>
                      </a:r>
                    </a:p>
                  </a:txBody>
                  <a:tcPr marL="24306" marR="24306" marT="24306" marB="24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536" y="3356992"/>
          <a:ext cx="8424936" cy="3303420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225446">
                <a:tc gridSpan="2">
                  <a:txBody>
                    <a:bodyPr/>
                    <a:lstStyle/>
                    <a:p>
                      <a:r>
                        <a:rPr lang="fr-FR" sz="1500" dirty="0"/>
                        <a:t>Voici comment</a:t>
                      </a:r>
                    </a:p>
                  </a:txBody>
                  <a:tcPr marL="39017" marR="39017" marT="39017" marB="3901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5446">
                <a:tc>
                  <a:txBody>
                    <a:bodyPr/>
                    <a:lstStyle/>
                    <a:p>
                      <a:r>
                        <a:rPr lang="fr-FR" sz="1500"/>
                        <a:t>page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48D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contenu de &lt;HEAD&gt;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D1CC"/>
                    </a:solidFill>
                  </a:tcPr>
                </a:tc>
              </a:tr>
              <a:tr h="718306">
                <a:tc>
                  <a:txBody>
                    <a:bodyPr/>
                    <a:lstStyle/>
                    <a:p>
                      <a:r>
                        <a:rPr lang="fr-FR" sz="1500"/>
                        <a:t>a1.html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F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&lt;META HTTP-EQUIV="refresh" CONTENT="10; URL=a2.html"&gt;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FF2F"/>
                    </a:solidFill>
                  </a:tcPr>
                </a:tc>
              </a:tr>
              <a:tr h="718306">
                <a:tc>
                  <a:txBody>
                    <a:bodyPr/>
                    <a:lstStyle/>
                    <a:p>
                      <a:r>
                        <a:rPr lang="fr-FR" sz="1500"/>
                        <a:t>a2.html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F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&lt;META HTTP-EQUIV="refresh" CONTENT="10; URL=a3.html"&gt;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FF2F"/>
                    </a:solidFill>
                  </a:tcPr>
                </a:tc>
              </a:tr>
              <a:tr h="718306">
                <a:tc>
                  <a:txBody>
                    <a:bodyPr/>
                    <a:lstStyle/>
                    <a:p>
                      <a:r>
                        <a:rPr lang="fr-FR" sz="1500"/>
                        <a:t>a3.html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F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&lt;META HTTP-EQUIV="refresh" CONTENT="10; URL=a4.html"&gt;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FF2F"/>
                    </a:solidFill>
                  </a:tcPr>
                </a:tc>
              </a:tr>
              <a:tr h="393520">
                <a:tc>
                  <a:txBody>
                    <a:bodyPr/>
                    <a:lstStyle/>
                    <a:p>
                      <a:r>
                        <a:rPr lang="fr-FR" sz="1500" dirty="0"/>
                        <a:t>a4.html 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F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aucune </a:t>
                      </a:r>
                      <a:br>
                        <a:rPr lang="fr-FR" sz="1500" dirty="0"/>
                      </a:br>
                      <a:r>
                        <a:rPr lang="fr-FR" sz="1500" dirty="0"/>
                        <a:t>(fin du diaporama)</a:t>
                      </a:r>
                    </a:p>
                  </a:txBody>
                  <a:tcPr marL="39017" marR="39017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FF2F"/>
                    </a:solidFill>
                  </a:tcPr>
                </a:tc>
              </a:tr>
            </a:tbl>
          </a:graphicData>
        </a:graphic>
      </p:graphicFrame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63000" cy="16386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Formatage de texte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62136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balises de formatage des caractères 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4016" y="980734"/>
          <a:ext cx="8820472" cy="5878992"/>
        </p:xfrm>
        <a:graphic>
          <a:graphicData uri="http://schemas.openxmlformats.org/drawingml/2006/table">
            <a:tbl>
              <a:tblPr/>
              <a:tblGrid>
                <a:gridCol w="3677794"/>
                <a:gridCol w="5142678"/>
              </a:tblGrid>
              <a:tr h="352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Balise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Son Rôle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&lt;B&gt;...&lt;/B&gt;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en gras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&lt;BIG&gt;...&lt;/BIG&gt;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Agrandissement de la taille des caractères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&lt;BLINK&gt;...&lt;/BLINK&gt;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clignotant (Netscape seul)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&lt;EM&gt;...&lt;/EM&gt;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en italique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&lt;FONT color="#XXXXXX"&gt;...&lt;/FONT&gt;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en couleur où XXXXXX est une valeur hexadécimale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&lt;FONT size=X&gt;...&lt;/FONT&gt;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Taille des caractères où X est une valeur de 1 à 7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&lt;I&gt;...&lt;/I&gt;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en italique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&lt;NOBR&gt;...&lt;/NOBR&gt;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Empêche les ruptures automatiques de ligne des navigateurs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&lt;PRE&gt;...&lt;/PRE&gt;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préformaté, avec affichage des espaces et sauts de ligne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&lt;SMALL&gt;...&lt;/SMALL&gt;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Réduction de la taille des caractères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&lt;STRONG&gt;...&lt;/STRONG&gt;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Mise en gras du texte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&lt;SUB&gt;...&lt;/SUB&gt;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en indice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&lt;SUP&gt;...&lt;/SUP&gt;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en exposant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&lt;U&gt;...&lt;/U&gt;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Texte souligné 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50168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balises de Mise en forme du texte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124743"/>
          <a:ext cx="8784976" cy="5544616"/>
        </p:xfrm>
        <a:graphic>
          <a:graphicData uri="http://schemas.openxmlformats.org/drawingml/2006/table">
            <a:tbl>
              <a:tblPr/>
              <a:tblGrid>
                <a:gridCol w="4392488"/>
                <a:gridCol w="4392488"/>
              </a:tblGrid>
              <a:tr h="29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Balise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Son rôle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&lt;!--...--&gt;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Commentaire ignoré par le navigateur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&lt;BR&gt;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la ligne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&lt;BLOCKQUOTE&gt;...&lt;/BLOCKQUOTE&gt;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Citation (introduit un retrait du texte)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&lt;CENTER&gt;...&lt;/CENTER&gt;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Centre tout élément compris dans le tag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&lt;DIV align=center&gt; ...&lt;/DIV&gt;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Centre l'élément encadré par le tag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&lt;DIV align=left&gt; ...&lt;/DIV&gt;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Aligne l'élément à gauche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&lt;DIV align=right&gt; ...&lt;/DIV&gt; 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Aligne l'élément à droite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&lt;Hx&gt;...&lt;/Hx&gt;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Titre où x a une valeur de 1 à 7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&lt;Hx align=center&gt;...&lt;/Hx&gt;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Titre centré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&lt;Hx align=left&gt;...&lt;/Hx&gt;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Titre aligné à gauche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&lt;Hx align=right&gt;...&lt;/Hx&gt;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Titre aligné à droite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&lt;P&gt;...&lt;/P&gt;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Nouveau paragraphe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&lt;P align=center&gt;...&lt;/P&gt;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Paragraphe centré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&lt;P align=left&gt;...&lt;/P&gt;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Paragraphe aligné à gauche</a:t>
                      </a:r>
                      <a:endParaRPr lang="fr-FR" sz="180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&lt;P </a:t>
                      </a:r>
                      <a:r>
                        <a:rPr lang="fr-F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align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=right&gt;...&lt;/P&gt;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Paragraphe aligné à droite</a:t>
                      </a:r>
                      <a:endParaRPr lang="fr-FR" sz="1800" dirty="0">
                        <a:latin typeface="Times New Roman"/>
                        <a:ea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(1)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Paragraphes</a:t>
            </a:r>
          </a:p>
          <a:p>
            <a:pPr>
              <a:buNone/>
            </a:pPr>
            <a:r>
              <a:rPr lang="fr-FR" sz="3600" dirty="0" smtClean="0"/>
              <a:t>&lt;p&gt; … &lt;/p&gt; exemple</a:t>
            </a:r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Ceci est un exemple de paragraphe </a:t>
            </a:r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Écrit en HTML avec une ligne vide devant chaque paragraphe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(3)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Sauts de ligne</a:t>
            </a:r>
          </a:p>
          <a:p>
            <a:pPr algn="ctr">
              <a:buNone/>
            </a:pPr>
            <a:r>
              <a:rPr lang="fr-FR" sz="3600" dirty="0" smtClean="0"/>
              <a:t>&lt;BR/&gt;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une page Web?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325" indent="-441325">
              <a:buSzPct val="75000"/>
            </a:pPr>
            <a:r>
              <a:rPr lang="fr-FR" sz="3600" dirty="0" smtClean="0"/>
              <a:t>Un texte?</a:t>
            </a:r>
          </a:p>
          <a:p>
            <a:pPr marL="441325" indent="-441325">
              <a:buSzPct val="75000"/>
            </a:pPr>
            <a:r>
              <a:rPr lang="fr-FR" sz="3600" dirty="0" smtClean="0"/>
              <a:t>Images?</a:t>
            </a:r>
          </a:p>
          <a:p>
            <a:pPr marL="441325" indent="-441325">
              <a:buSzPct val="75000"/>
            </a:pPr>
            <a:r>
              <a:rPr lang="fr-FR" sz="3600" dirty="0" smtClean="0"/>
              <a:t>Programme informatique?</a:t>
            </a:r>
          </a:p>
          <a:p>
            <a:pPr marL="441325" indent="-441325">
              <a:buSzPct val="75000"/>
            </a:pPr>
            <a:r>
              <a:rPr lang="fr-FR" sz="36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(4)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Les Titres </a:t>
            </a:r>
          </a:p>
          <a:p>
            <a:pPr>
              <a:buNone/>
            </a:pPr>
            <a:r>
              <a:rPr lang="fr-FR" dirty="0" smtClean="0"/>
              <a:t>&lt;h1&gt;Titre de niveau 1&lt;/h1&gt;</a:t>
            </a:r>
          </a:p>
          <a:p>
            <a:pPr>
              <a:buNone/>
            </a:pPr>
            <a:r>
              <a:rPr lang="fr-FR" dirty="0" smtClean="0"/>
              <a:t>&lt;h2&gt;Titre de niveau 2&lt;/h2&gt;</a:t>
            </a:r>
          </a:p>
          <a:p>
            <a:pPr>
              <a:buNone/>
            </a:pPr>
            <a:r>
              <a:rPr lang="fr-FR" dirty="0" smtClean="0"/>
              <a:t>&lt;h3&gt;Titre de niveau 3&lt;/h3&gt;</a:t>
            </a:r>
          </a:p>
          <a:p>
            <a:pPr>
              <a:buNone/>
            </a:pPr>
            <a:r>
              <a:rPr lang="fr-FR" dirty="0" smtClean="0"/>
              <a:t>&lt;h4&gt;Titre de niveau 4&lt;/h4&gt;</a:t>
            </a:r>
          </a:p>
          <a:p>
            <a:pPr>
              <a:buNone/>
            </a:pPr>
            <a:r>
              <a:rPr lang="fr-FR" dirty="0" smtClean="0"/>
              <a:t>&lt;h5&gt;Titre de niveau 5&lt;/h5&gt;</a:t>
            </a:r>
          </a:p>
          <a:p>
            <a:pPr>
              <a:buNone/>
            </a:pPr>
            <a:r>
              <a:rPr lang="fr-FR" dirty="0" smtClean="0"/>
              <a:t>&lt;h6&gt;Titre de niveau 6&lt;/h6&gt;</a:t>
            </a: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Essayez Exemple 01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(5)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Police : </a:t>
            </a:r>
          </a:p>
          <a:p>
            <a:pPr marL="0" indent="0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changez le premier titre comme suit:</a:t>
            </a:r>
          </a:p>
          <a:p>
            <a:pPr>
              <a:buNone/>
            </a:pPr>
            <a:r>
              <a:rPr lang="fr-FR" dirty="0" smtClean="0"/>
              <a:t>&lt;font </a:t>
            </a:r>
            <a:r>
              <a:rPr lang="fr-FR" dirty="0" smtClean="0">
                <a:solidFill>
                  <a:srgbClr val="FF0000"/>
                </a:solidFill>
              </a:rPr>
              <a:t>face</a:t>
            </a:r>
            <a:r>
              <a:rPr lang="fr-FR" dirty="0" smtClean="0"/>
              <a:t>="times" </a:t>
            </a:r>
            <a:r>
              <a:rPr lang="fr-FR" dirty="0" err="1" smtClean="0">
                <a:solidFill>
                  <a:srgbClr val="FF0000"/>
                </a:solidFill>
              </a:rPr>
              <a:t>color</a:t>
            </a:r>
            <a:r>
              <a:rPr lang="fr-FR" dirty="0" smtClean="0"/>
              <a:t>="</a:t>
            </a:r>
            <a:r>
              <a:rPr lang="fr-FR" dirty="0" err="1" smtClean="0"/>
              <a:t>red</a:t>
            </a:r>
            <a:r>
              <a:rPr lang="fr-FR" dirty="0" smtClean="0"/>
              <a:t>" </a:t>
            </a:r>
            <a:r>
              <a:rPr lang="fr-FR" dirty="0" err="1" smtClean="0">
                <a:solidFill>
                  <a:srgbClr val="FF0000"/>
                </a:solidFill>
              </a:rPr>
              <a:t>align</a:t>
            </a:r>
            <a:r>
              <a:rPr lang="fr-FR" dirty="0" smtClean="0"/>
              <a:t>="center"&gt;</a:t>
            </a:r>
          </a:p>
          <a:p>
            <a:pPr>
              <a:buNone/>
            </a:pPr>
            <a:r>
              <a:rPr lang="fr-FR" dirty="0" smtClean="0"/>
              <a:t>…</a:t>
            </a:r>
          </a:p>
          <a:p>
            <a:pPr>
              <a:buNone/>
            </a:pPr>
            <a:r>
              <a:rPr lang="fr-FR" dirty="0" smtClean="0"/>
              <a:t>&lt;/font&gt;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(9)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Texte décalé</a:t>
            </a:r>
          </a:p>
          <a:p>
            <a:pPr marL="0" indent="0">
              <a:buNone/>
            </a:pPr>
            <a:r>
              <a:rPr lang="fr-FR" sz="3600" dirty="0" smtClean="0"/>
              <a:t>Utilisez &lt;</a:t>
            </a:r>
            <a:r>
              <a:rPr lang="fr-FR" sz="3600" dirty="0" err="1" smtClean="0"/>
              <a:t>blockquote</a:t>
            </a:r>
            <a:r>
              <a:rPr lang="fr-FR" sz="3600" dirty="0"/>
              <a:t>&gt; </a:t>
            </a:r>
            <a:r>
              <a:rPr lang="fr-FR" sz="3600" dirty="0" smtClean="0"/>
              <a:t>……&lt;/</a:t>
            </a:r>
            <a:r>
              <a:rPr lang="fr-FR" sz="3600" dirty="0" err="1" smtClean="0"/>
              <a:t>blockquote</a:t>
            </a:r>
            <a:r>
              <a:rPr lang="fr-FR" sz="3600" dirty="0"/>
              <a:t>&gt; </a:t>
            </a:r>
            <a:endParaRPr lang="fr-FR" sz="3600" dirty="0" smtClean="0"/>
          </a:p>
          <a:p>
            <a:pPr algn="ctr">
              <a:buNone/>
            </a:pPr>
            <a:endParaRPr lang="fr-FR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Exemple 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(10)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Listes Ordonnées -  Exemple 03</a:t>
            </a:r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r>
              <a:rPr lang="fr-FR" sz="3600" dirty="0" smtClean="0"/>
              <a:t>&lt;</a:t>
            </a:r>
            <a:r>
              <a:rPr lang="fr-FR" sz="3600" dirty="0" err="1" smtClean="0"/>
              <a:t>ol</a:t>
            </a:r>
            <a:r>
              <a:rPr lang="fr-FR" sz="3600" dirty="0" smtClean="0"/>
              <a:t>&gt;</a:t>
            </a:r>
            <a:br>
              <a:rPr lang="fr-FR" sz="3600" dirty="0" smtClean="0"/>
            </a:br>
            <a:r>
              <a:rPr lang="fr-FR" sz="3600" dirty="0" smtClean="0"/>
              <a:t>	&lt;li&gt;élément 01&lt;/li&gt;			</a:t>
            </a:r>
            <a:br>
              <a:rPr lang="fr-FR" sz="3600" dirty="0" smtClean="0"/>
            </a:br>
            <a:r>
              <a:rPr lang="fr-FR" sz="3600" dirty="0" smtClean="0"/>
              <a:t>	&lt;li&gt;élément 02&lt;/li&gt;</a:t>
            </a:r>
          </a:p>
          <a:p>
            <a:pPr>
              <a:buNone/>
            </a:pPr>
            <a:r>
              <a:rPr lang="fr-FR" sz="3600" dirty="0" smtClean="0"/>
              <a:t>		…</a:t>
            </a:r>
            <a:br>
              <a:rPr lang="fr-FR" sz="3600" dirty="0" smtClean="0"/>
            </a:br>
            <a:r>
              <a:rPr lang="fr-FR" sz="3600" dirty="0" smtClean="0"/>
              <a:t>&lt;/</a:t>
            </a:r>
            <a:r>
              <a:rPr lang="fr-FR" sz="3600" dirty="0" err="1" smtClean="0"/>
              <a:t>ol</a:t>
            </a:r>
            <a:r>
              <a:rPr lang="fr-FR" sz="3600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(11)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dirty="0" smtClean="0"/>
              <a:t>Listes Non Ordonnées -  Modifiez l ’exemple</a:t>
            </a:r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r>
              <a:rPr lang="fr-FR" sz="3600" dirty="0" smtClean="0"/>
              <a:t>&lt;</a:t>
            </a:r>
            <a:r>
              <a:rPr lang="fr-FR" sz="3600" dirty="0" err="1" smtClean="0"/>
              <a:t>ul</a:t>
            </a:r>
            <a:r>
              <a:rPr lang="fr-FR" sz="3600" dirty="0" smtClean="0"/>
              <a:t>&gt;</a:t>
            </a:r>
            <a:br>
              <a:rPr lang="fr-FR" sz="3600" dirty="0" smtClean="0"/>
            </a:br>
            <a:r>
              <a:rPr lang="fr-FR" sz="3600" dirty="0" smtClean="0"/>
              <a:t>	&lt;li&gt;élément 01&lt;/li&gt;			</a:t>
            </a:r>
            <a:br>
              <a:rPr lang="fr-FR" sz="3600" dirty="0" smtClean="0"/>
            </a:br>
            <a:r>
              <a:rPr lang="fr-FR" sz="3600" dirty="0" smtClean="0"/>
              <a:t>	&lt;li&gt;élément 02&lt;/li&gt;</a:t>
            </a:r>
          </a:p>
          <a:p>
            <a:pPr>
              <a:buNone/>
            </a:pPr>
            <a:r>
              <a:rPr lang="fr-FR" sz="3600" dirty="0" smtClean="0"/>
              <a:t>		…</a:t>
            </a:r>
            <a:br>
              <a:rPr lang="fr-FR" sz="3600" dirty="0" smtClean="0"/>
            </a:br>
            <a:r>
              <a:rPr lang="fr-FR" sz="3600" dirty="0" smtClean="0"/>
              <a:t>&lt;/</a:t>
            </a:r>
            <a:r>
              <a:rPr lang="fr-FR" sz="3600" dirty="0" err="1" smtClean="0"/>
              <a:t>ul</a:t>
            </a:r>
            <a:r>
              <a:rPr lang="fr-FR" sz="3600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(12)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600" dirty="0" smtClean="0"/>
              <a:t>Listes de définitions</a:t>
            </a:r>
          </a:p>
          <a:p>
            <a:pPr>
              <a:buNone/>
            </a:pPr>
            <a:r>
              <a:rPr lang="fr-FR" sz="3600" dirty="0" smtClean="0"/>
              <a:t>&lt;dl&gt;</a:t>
            </a:r>
          </a:p>
          <a:p>
            <a:pPr>
              <a:buNone/>
            </a:pPr>
            <a:r>
              <a:rPr lang="fr-FR" sz="3600" dirty="0" smtClean="0"/>
              <a:t>&lt;</a:t>
            </a:r>
            <a:r>
              <a:rPr lang="fr-FR" sz="3600" dirty="0" err="1" smtClean="0"/>
              <a:t>dt</a:t>
            </a:r>
            <a:r>
              <a:rPr lang="fr-FR" sz="3600" dirty="0" smtClean="0"/>
              <a:t>&gt;…&lt;/</a:t>
            </a:r>
            <a:r>
              <a:rPr lang="fr-FR" sz="3600" dirty="0" err="1" smtClean="0"/>
              <a:t>dt</a:t>
            </a:r>
            <a:r>
              <a:rPr lang="fr-FR" sz="3600" dirty="0" smtClean="0"/>
              <a:t>&gt;</a:t>
            </a:r>
          </a:p>
          <a:p>
            <a:pPr>
              <a:buNone/>
            </a:pPr>
            <a:r>
              <a:rPr lang="fr-FR" sz="3600" dirty="0" smtClean="0"/>
              <a:t>&lt;dd&gt;…&lt;/dd&gt;</a:t>
            </a:r>
          </a:p>
          <a:p>
            <a:pPr>
              <a:buNone/>
            </a:pPr>
            <a:r>
              <a:rPr lang="fr-FR" sz="3600" dirty="0" smtClean="0"/>
              <a:t>…</a:t>
            </a:r>
          </a:p>
          <a:p>
            <a:pPr>
              <a:buNone/>
            </a:pPr>
            <a:r>
              <a:rPr lang="fr-FR" sz="3600" dirty="0" smtClean="0"/>
              <a:t>&lt;/dl&gt;</a:t>
            </a:r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Exemple 17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marL="0" indent="0" algn="just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Si la balise dd est utilisée toute seule elle donnera le même effet que la balise &lt;</a:t>
            </a:r>
            <a:r>
              <a:rPr lang="fr-FR" sz="2800" dirty="0" err="1" smtClean="0">
                <a:solidFill>
                  <a:srgbClr val="FF0000"/>
                </a:solidFill>
              </a:rPr>
              <a:t>blockquote</a:t>
            </a:r>
            <a:r>
              <a:rPr lang="fr-FR" sz="2800" dirty="0" smtClean="0">
                <a:solidFill>
                  <a:srgbClr val="FF0000"/>
                </a:solidFill>
              </a:rPr>
              <a:t>&gt;. Ça veut dire qu’elle indentera le paragraphe tout simplement.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(13)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Listes imbriquées</a:t>
            </a:r>
          </a:p>
          <a:p>
            <a:pPr algn="ctr">
              <a:buNone/>
            </a:pPr>
            <a:endParaRPr lang="fr-FR" sz="3600" dirty="0" smtClean="0"/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Exemple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Formatage du texte (14)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Lignes séparatrices</a:t>
            </a:r>
          </a:p>
          <a:p>
            <a:pPr lvl="1">
              <a:buNone/>
            </a:pPr>
            <a:r>
              <a:rPr lang="fr-FR" sz="3300" dirty="0" smtClean="0"/>
              <a:t>&lt;</a:t>
            </a:r>
            <a:r>
              <a:rPr lang="fr-FR" sz="3300" dirty="0" err="1" smtClean="0"/>
              <a:t>hr</a:t>
            </a:r>
            <a:r>
              <a:rPr lang="fr-FR" sz="3300" dirty="0" smtClean="0"/>
              <a:t>/&gt;</a:t>
            </a:r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Exemple </a:t>
            </a:r>
            <a:r>
              <a:rPr lang="fr-FR" sz="3600" dirty="0">
                <a:solidFill>
                  <a:srgbClr val="FF0000"/>
                </a:solidFill>
              </a:rPr>
              <a:t>5</a:t>
            </a:r>
            <a:endParaRPr lang="fr-FR" sz="3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Copiez d’abord deux images de votre choix dans votre répertoire</a:t>
            </a:r>
          </a:p>
          <a:p>
            <a:pPr>
              <a:buNone/>
            </a:pPr>
            <a:r>
              <a:rPr lang="fr-FR" dirty="0" smtClean="0"/>
              <a:t>&lt;</a:t>
            </a:r>
            <a:r>
              <a:rPr lang="fr-FR" dirty="0" err="1" smtClean="0"/>
              <a:t>img</a:t>
            </a:r>
            <a:r>
              <a:rPr lang="fr-FR" dirty="0" smtClean="0"/>
              <a:t> </a:t>
            </a:r>
            <a:r>
              <a:rPr lang="fr-FR" dirty="0" err="1" smtClean="0"/>
              <a:t>src</a:t>
            </a:r>
            <a:r>
              <a:rPr lang="fr-FR" dirty="0" smtClean="0"/>
              <a:t>="</a:t>
            </a:r>
            <a:r>
              <a:rPr lang="fr-FR" dirty="0" err="1" smtClean="0"/>
              <a:t>pictures</a:t>
            </a:r>
            <a:r>
              <a:rPr lang="fr-FR" dirty="0" smtClean="0"/>
              <a:t>/penguins.jpg" </a:t>
            </a:r>
            <a:r>
              <a:rPr lang="fr-FR" dirty="0" err="1" smtClean="0"/>
              <a:t>width</a:t>
            </a:r>
            <a:r>
              <a:rPr lang="fr-FR" dirty="0" smtClean="0"/>
              <a:t>="500" </a:t>
            </a:r>
            <a:r>
              <a:rPr lang="fr-FR" dirty="0" err="1" smtClean="0"/>
              <a:t>height</a:t>
            </a:r>
            <a:r>
              <a:rPr lang="fr-FR" dirty="0" smtClean="0"/>
              <a:t>="400" </a:t>
            </a:r>
            <a:r>
              <a:rPr lang="fr-FR" dirty="0" err="1" smtClean="0"/>
              <a:t>alt</a:t>
            </a:r>
            <a:r>
              <a:rPr lang="fr-FR" dirty="0" smtClean="0"/>
              <a:t>="</a:t>
            </a:r>
            <a:r>
              <a:rPr lang="fr-FR" dirty="0" err="1" smtClean="0"/>
              <a:t>Penguins</a:t>
            </a:r>
            <a:r>
              <a:rPr lang="fr-FR" dirty="0" smtClean="0"/>
              <a:t> - Manchots" border="5"/&gt;</a:t>
            </a:r>
          </a:p>
          <a:p>
            <a:pPr algn="ctr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Exemple 6 / Exemple 7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 err="1"/>
              <a:t>src</a:t>
            </a:r>
            <a:r>
              <a:rPr lang="fr-FR" dirty="0"/>
              <a:t> : il permet d'indiquer où se trouve l'image que l'on veut insérer. Vous pouvez soit mettre un chemin absolu (ex. : http://www.site.com/fleur.png), soit mettre le chemin en relatif (ce qu'on fait le plus souvent). </a:t>
            </a:r>
            <a:endParaRPr lang="fr-FR" dirty="0" smtClean="0"/>
          </a:p>
          <a:p>
            <a:pPr algn="just">
              <a:lnSpc>
                <a:spcPct val="150000"/>
              </a:lnSpc>
            </a:pPr>
            <a:r>
              <a:rPr lang="fr-FR" dirty="0" smtClean="0"/>
              <a:t>Ainsi</a:t>
            </a:r>
            <a:r>
              <a:rPr lang="fr-FR" dirty="0"/>
              <a:t>, si votre image est dans un sous-dossier images, vous devrez taper : </a:t>
            </a:r>
            <a:r>
              <a:rPr lang="fr-FR" dirty="0" err="1"/>
              <a:t>src</a:t>
            </a:r>
            <a:r>
              <a:rPr lang="fr-FR" dirty="0"/>
              <a:t>="images/fleur.png"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Les 3 couches du Web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4"/>
          </a:xfrm>
        </p:spPr>
        <p:txBody>
          <a:bodyPr>
            <a:normAutofit fontScale="85000" lnSpcReduction="10000"/>
          </a:bodyPr>
          <a:lstStyle/>
          <a:p>
            <a:pPr marL="441325" indent="-441325">
              <a:buSzPct val="75000"/>
            </a:pPr>
            <a:r>
              <a:rPr lang="fr-FR" sz="3600" dirty="0" smtClean="0"/>
              <a:t>La conception Web couvre trois parties:</a:t>
            </a:r>
          </a:p>
          <a:p>
            <a:pPr marL="761365" lvl="1" indent="-441325">
              <a:buSzPct val="75000"/>
            </a:pPr>
            <a:r>
              <a:rPr lang="fr-FR" sz="3300" dirty="0" smtClean="0"/>
              <a:t>La description du contenu</a:t>
            </a:r>
          </a:p>
          <a:p>
            <a:pPr marL="761365" lvl="1" indent="-441325">
              <a:buSzPct val="75000"/>
            </a:pPr>
            <a:r>
              <a:rPr lang="fr-FR" sz="3300" dirty="0" smtClean="0"/>
              <a:t>La spécification de la présentation du contenu</a:t>
            </a:r>
          </a:p>
          <a:p>
            <a:pPr marL="761365" lvl="1" indent="-441325">
              <a:buSzPct val="75000"/>
            </a:pPr>
            <a:r>
              <a:rPr lang="fr-FR" sz="3300" dirty="0" smtClean="0"/>
              <a:t>Le control du comportement du contenu</a:t>
            </a:r>
          </a:p>
          <a:p>
            <a:pPr marL="441325" indent="-441325">
              <a:buSzPct val="75000"/>
            </a:pPr>
            <a:r>
              <a:rPr lang="fr-FR" sz="3600" dirty="0" smtClean="0"/>
              <a:t>3 couches séparées?</a:t>
            </a:r>
          </a:p>
          <a:p>
            <a:pPr marL="441325" lvl="1" indent="-441325">
              <a:spcBef>
                <a:spcPts val="700"/>
              </a:spcBef>
              <a:buClr>
                <a:schemeClr val="accent2"/>
              </a:buClr>
              <a:buSzPct val="75000"/>
              <a:buFont typeface="Wingdings"/>
              <a:buChar char=""/>
            </a:pPr>
            <a:endParaRPr lang="fr-FR" sz="3600" dirty="0" smtClean="0"/>
          </a:p>
          <a:p>
            <a:pPr marL="441325" indent="-441325">
              <a:buSzPct val="75000"/>
            </a:pPr>
            <a:endParaRPr lang="fr-FR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3240" y="1142984"/>
            <a:ext cx="2857520" cy="3857652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fr-FR" sz="3200" dirty="0" smtClean="0"/>
              <a:t>Contenu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714348" y="1571612"/>
            <a:ext cx="2857520" cy="3857652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Présentation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5500694" y="1643050"/>
            <a:ext cx="2857520" cy="3857652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Comportement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12776"/>
            <a:ext cx="7786742" cy="49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err="1"/>
              <a:t>alt</a:t>
            </a:r>
            <a:r>
              <a:rPr lang="fr-FR" dirty="0"/>
              <a:t> : cela signifie « texte alternatif ». On doit </a:t>
            </a:r>
            <a:r>
              <a:rPr lang="fr-FR" i="1" dirty="0"/>
              <a:t>toujours</a:t>
            </a:r>
            <a:r>
              <a:rPr lang="fr-FR" dirty="0"/>
              <a:t> indiquer un texte alternatif à l'image, c'est-à-dire un court texte qui décrit ce que contient l'image. Ce texte sera affiché à la place de l'image si celle-ci ne peut pas être téléchargée (cela arrive),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Image: info bull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L'attribut permettant d'afficher une bulle d'aide est le même que pour les liens : il s'agit de </a:t>
            </a:r>
            <a:r>
              <a:rPr lang="fr-FR" dirty="0" err="1"/>
              <a:t>title</a:t>
            </a:r>
            <a:r>
              <a:rPr lang="fr-FR" dirty="0"/>
              <a:t>. Cet attribut est facultatif (contrairement à </a:t>
            </a:r>
            <a:r>
              <a:rPr lang="fr-FR" dirty="0" err="1"/>
              <a:t>alt</a:t>
            </a:r>
            <a:r>
              <a:rPr lang="fr-FR" dirty="0"/>
              <a:t>).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58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Ils sont introduits par la balise </a:t>
            </a:r>
            <a:r>
              <a:rPr lang="fr-FR" dirty="0" smtClean="0">
                <a:solidFill>
                  <a:srgbClr val="FF0000"/>
                </a:solidFill>
              </a:rPr>
              <a:t>&lt;a&gt; ... &lt;/a&gt;</a:t>
            </a:r>
          </a:p>
          <a:p>
            <a:r>
              <a:rPr lang="fr-FR" dirty="0" smtClean="0"/>
              <a:t>Pour faire un lien, on utilise l’attribut </a:t>
            </a:r>
            <a:r>
              <a:rPr lang="fr-FR" dirty="0" err="1" smtClean="0">
                <a:solidFill>
                  <a:srgbClr val="FF0000"/>
                </a:solidFill>
              </a:rPr>
              <a:t>href</a:t>
            </a:r>
            <a:r>
              <a:rPr lang="fr-FR" dirty="0" smtClean="0"/>
              <a:t> de la balise &lt;a&gt; dont le contenu formera le lien :</a:t>
            </a: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&lt;a </a:t>
            </a:r>
            <a:r>
              <a:rPr lang="fr-FR" dirty="0" err="1" smtClean="0">
                <a:solidFill>
                  <a:srgbClr val="00B050"/>
                </a:solidFill>
              </a:rPr>
              <a:t>href</a:t>
            </a:r>
            <a:r>
              <a:rPr lang="fr-FR" dirty="0" smtClean="0">
                <a:solidFill>
                  <a:srgbClr val="00B050"/>
                </a:solidFill>
              </a:rPr>
              <a:t>="http://www.google.com/"&gt;</a:t>
            </a: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&lt;</a:t>
            </a:r>
            <a:r>
              <a:rPr lang="fr-FR" dirty="0" err="1" smtClean="0">
                <a:solidFill>
                  <a:srgbClr val="00B050"/>
                </a:solidFill>
              </a:rPr>
              <a:t>img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src</a:t>
            </a:r>
            <a:r>
              <a:rPr lang="fr-FR" dirty="0" smtClean="0">
                <a:solidFill>
                  <a:srgbClr val="00B050"/>
                </a:solidFill>
              </a:rPr>
              <a:t>="images/google.gif" </a:t>
            </a:r>
            <a:r>
              <a:rPr lang="fr-FR" dirty="0" err="1" smtClean="0">
                <a:solidFill>
                  <a:srgbClr val="00B050"/>
                </a:solidFill>
              </a:rPr>
              <a:t>alt</a:t>
            </a:r>
            <a:r>
              <a:rPr lang="fr-FR" dirty="0" smtClean="0">
                <a:solidFill>
                  <a:srgbClr val="00B050"/>
                </a:solidFill>
              </a:rPr>
              <a:t>="Google"&gt;</a:t>
            </a: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&lt;/a&gt;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&lt;a </a:t>
            </a:r>
            <a:r>
              <a:rPr lang="fr-FR" dirty="0" err="1" smtClean="0">
                <a:solidFill>
                  <a:schemeClr val="tx2"/>
                </a:solidFill>
              </a:rPr>
              <a:t>href</a:t>
            </a:r>
            <a:r>
              <a:rPr lang="fr-FR" dirty="0" smtClean="0">
                <a:solidFill>
                  <a:schemeClr val="tx2"/>
                </a:solidFill>
              </a:rPr>
              <a:t>="page.html"&gt;cliquez ici&lt;/a&gt;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Liens – vers une section de la page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ancres servent à atteindre un endroit précis dans le document.</a:t>
            </a:r>
          </a:p>
          <a:p>
            <a:r>
              <a:rPr lang="fr-FR" dirty="0" smtClean="0"/>
              <a:t>définir les ancres:</a:t>
            </a:r>
          </a:p>
          <a:p>
            <a:pPr lvl="1"/>
            <a:r>
              <a:rPr lang="fr-FR" dirty="0" smtClean="0"/>
              <a:t>soit sur une balise existant déjà grâce à l’attribut id</a:t>
            </a:r>
          </a:p>
          <a:p>
            <a:pPr lvl="1"/>
            <a:r>
              <a:rPr lang="fr-FR" dirty="0" smtClean="0"/>
              <a:t>soit avec la balise a &lt;a id="..."&gt;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rgbClr val="00B050"/>
                </a:solidFill>
              </a:rPr>
              <a:t>&lt;h3 id=“sectionX"&gt;Tutorials&lt;/h3&gt;</a:t>
            </a:r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&lt;a id="</a:t>
            </a:r>
            <a:r>
              <a:rPr lang="pt-BR" dirty="0" smtClean="0">
                <a:solidFill>
                  <a:srgbClr val="00B050"/>
                </a:solidFill>
              </a:rPr>
              <a:t>sectionX </a:t>
            </a:r>
            <a:r>
              <a:rPr lang="fr-FR" dirty="0" smtClean="0">
                <a:solidFill>
                  <a:srgbClr val="00B050"/>
                </a:solidFill>
              </a:rPr>
              <a:t>"&gt;</a:t>
            </a:r>
          </a:p>
          <a:p>
            <a:r>
              <a:rPr lang="fr-FR" dirty="0" smtClean="0"/>
              <a:t>Ensuite, on fait le lien avec cette ancre.</a:t>
            </a:r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&lt;a </a:t>
            </a:r>
            <a:r>
              <a:rPr lang="fr-FR" dirty="0" err="1" smtClean="0">
                <a:solidFill>
                  <a:srgbClr val="FF0000"/>
                </a:solidFill>
              </a:rPr>
              <a:t>href</a:t>
            </a:r>
            <a:r>
              <a:rPr lang="fr-FR" dirty="0" smtClean="0">
                <a:solidFill>
                  <a:srgbClr val="FF0000"/>
                </a:solidFill>
              </a:rPr>
              <a:t>="</a:t>
            </a:r>
            <a:r>
              <a:rPr lang="fr-FR" dirty="0" err="1" smtClean="0">
                <a:solidFill>
                  <a:srgbClr val="FF0000"/>
                </a:solidFill>
              </a:rPr>
              <a:t>pageX</a:t>
            </a:r>
            <a:r>
              <a:rPr lang="fr-FR" dirty="0" smtClean="0">
                <a:solidFill>
                  <a:srgbClr val="FF0000"/>
                </a:solidFill>
              </a:rPr>
              <a:t>#</a:t>
            </a:r>
            <a:r>
              <a:rPr lang="pt-BR" dirty="0" smtClean="0">
                <a:solidFill>
                  <a:srgbClr val="FF0000"/>
                </a:solidFill>
              </a:rPr>
              <a:t>sectionX</a:t>
            </a:r>
            <a:r>
              <a:rPr lang="fr-FR" dirty="0" smtClean="0">
                <a:solidFill>
                  <a:srgbClr val="FF0000"/>
                </a:solidFill>
              </a:rPr>
              <a:t>"&gt;</a:t>
            </a:r>
            <a:r>
              <a:rPr lang="pt-BR" dirty="0" smtClean="0">
                <a:solidFill>
                  <a:srgbClr val="FF0000"/>
                </a:solidFill>
              </a:rPr>
              <a:t> section X </a:t>
            </a:r>
            <a:r>
              <a:rPr lang="fr-FR" dirty="0" smtClean="0">
                <a:solidFill>
                  <a:srgbClr val="FF0000"/>
                </a:solidFill>
              </a:rPr>
              <a:t>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Tables 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tableaux sont délimités par les balises </a:t>
            </a:r>
            <a:r>
              <a:rPr lang="fr-FR" dirty="0" smtClean="0">
                <a:solidFill>
                  <a:srgbClr val="FF0000"/>
                </a:solidFill>
              </a:rPr>
              <a:t>&lt;table&gt;... &lt;/table&gt;</a:t>
            </a:r>
          </a:p>
          <a:p>
            <a:r>
              <a:rPr lang="fr-FR" dirty="0" smtClean="0"/>
              <a:t>Les balises &lt;tr&gt; ... &lt;/tr&gt; (table </a:t>
            </a:r>
            <a:r>
              <a:rPr lang="fr-FR" dirty="0" err="1" smtClean="0"/>
              <a:t>row</a:t>
            </a:r>
            <a:r>
              <a:rPr lang="fr-FR" dirty="0" smtClean="0"/>
              <a:t>) délimitent les lignes.</a:t>
            </a:r>
          </a:p>
          <a:p>
            <a:r>
              <a:rPr lang="fr-FR" dirty="0" smtClean="0"/>
              <a:t>Les balises &lt;td&gt; ... &lt;/td&gt; (table data) délimitent les cellules.</a:t>
            </a:r>
          </a:p>
          <a:p>
            <a:r>
              <a:rPr lang="fr-FR" dirty="0" smtClean="0"/>
              <a:t>On déclare les lignes à l’intérieur du tableau, les cellules à l’intérieur des lignes.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4200" dirty="0" smtClean="0">
                <a:solidFill>
                  <a:srgbClr val="FF0000"/>
                </a:solidFill>
              </a:rPr>
              <a:t>&lt;table&gt; … &lt;/table&gt;</a:t>
            </a:r>
          </a:p>
          <a:p>
            <a:r>
              <a:rPr lang="fr-FR" sz="3600" dirty="0" smtClean="0"/>
              <a:t>&lt;table border="1"&gt;</a:t>
            </a:r>
            <a:br>
              <a:rPr lang="fr-FR" sz="3600" dirty="0" smtClean="0"/>
            </a:br>
            <a:r>
              <a:rPr lang="fr-FR" sz="3600" dirty="0" smtClean="0"/>
              <a:t>&lt;tr&gt;</a:t>
            </a:r>
            <a:br>
              <a:rPr lang="fr-FR" sz="3600" dirty="0" smtClean="0"/>
            </a:br>
            <a:r>
              <a:rPr lang="fr-FR" sz="3600" dirty="0" smtClean="0"/>
              <a:t>	&lt;td&gt;1&lt;/td&gt;</a:t>
            </a:r>
            <a:br>
              <a:rPr lang="fr-FR" sz="3600" dirty="0" smtClean="0"/>
            </a:br>
            <a:r>
              <a:rPr lang="fr-FR" sz="3600" dirty="0" smtClean="0"/>
              <a:t>	&lt;td&gt;2&lt;/td&gt;</a:t>
            </a:r>
            <a:br>
              <a:rPr lang="fr-FR" sz="3600" dirty="0" smtClean="0"/>
            </a:br>
            <a:r>
              <a:rPr lang="fr-FR" sz="3600" dirty="0" smtClean="0"/>
              <a:t>&lt;/tr&gt;</a:t>
            </a:r>
            <a:br>
              <a:rPr lang="fr-FR" sz="3600" dirty="0" smtClean="0"/>
            </a:br>
            <a:r>
              <a:rPr lang="fr-FR" sz="3600" dirty="0" smtClean="0"/>
              <a:t> &lt;tr&gt;</a:t>
            </a:r>
            <a:br>
              <a:rPr lang="fr-FR" sz="3600" dirty="0" smtClean="0"/>
            </a:br>
            <a:r>
              <a:rPr lang="fr-FR" sz="3600" dirty="0" smtClean="0"/>
              <a:t>	&lt;td&gt;3&lt;/td&gt;</a:t>
            </a:r>
            <a:br>
              <a:rPr lang="fr-FR" sz="3600" dirty="0" smtClean="0"/>
            </a:br>
            <a:r>
              <a:rPr lang="fr-FR" sz="3600" dirty="0" smtClean="0"/>
              <a:t>	&lt;td&gt;4&lt;/td&gt;</a:t>
            </a:r>
            <a:br>
              <a:rPr lang="fr-FR" sz="3600" dirty="0" smtClean="0"/>
            </a:br>
            <a:r>
              <a:rPr lang="fr-FR" sz="3600" dirty="0" smtClean="0"/>
              <a:t>&lt;/tr&gt; </a:t>
            </a:r>
            <a:br>
              <a:rPr lang="fr-FR" sz="3600" dirty="0" smtClean="0"/>
            </a:br>
            <a:r>
              <a:rPr lang="fr-FR" sz="3600" dirty="0" smtClean="0"/>
              <a:t>&lt;/table&gt;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1481146" cy="22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fr-FR" dirty="0" smtClean="0"/>
              <a:t>Tables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-33539" b="-84464"/>
          <a:stretch>
            <a:fillRect/>
          </a:stretch>
        </p:blipFill>
        <p:spPr bwMode="auto">
          <a:xfrm>
            <a:off x="19578" y="1772816"/>
            <a:ext cx="90897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Attributs de la balise &lt;table&gt;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747872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BORDER=n : bordure de n pixels d'épaisseur</a:t>
            </a:r>
          </a:p>
          <a:p>
            <a:r>
              <a:rPr lang="fr-FR" b="1" i="1" dirty="0" smtClean="0"/>
              <a:t>CELLSPACING=n : espacement entre les cellules.</a:t>
            </a:r>
          </a:p>
          <a:p>
            <a:r>
              <a:rPr lang="fr-FR" b="1" i="1" dirty="0" smtClean="0"/>
              <a:t>CELLPADDING=n : espacement dans les cellules.</a:t>
            </a:r>
          </a:p>
          <a:p>
            <a:r>
              <a:rPr lang="fr-FR" b="1" i="1" dirty="0" smtClean="0"/>
              <a:t>WIDTH=n ou n% : largeur en pixels ou largeur relative du tableau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&lt;table …&gt;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Attributs de la balise &lt;table&gt;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fr-FR" dirty="0" smtClean="0"/>
              <a:t>Border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728" y="228599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13624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014" y="2706134"/>
            <a:ext cx="140571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86058"/>
            <a:ext cx="1705845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0527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&lt;table border="1" …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Attributs de la balise &lt;table&gt;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3315824"/>
          </a:xfrm>
        </p:spPr>
        <p:txBody>
          <a:bodyPr/>
          <a:lstStyle/>
          <a:p>
            <a:r>
              <a:rPr lang="fr-FR" dirty="0" err="1" smtClean="0"/>
              <a:t>Cellspacing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3645024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489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49080"/>
            <a:ext cx="170584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7072"/>
            <a:ext cx="1609344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19672" y="642918"/>
            <a:ext cx="7524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 smtClean="0">
              <a:solidFill>
                <a:srgbClr val="FF0000"/>
              </a:solidFill>
            </a:endParaRPr>
          </a:p>
          <a:p>
            <a:r>
              <a:rPr lang="fr-FR" sz="4400" dirty="0" smtClean="0">
                <a:solidFill>
                  <a:srgbClr val="FF0000"/>
                </a:solidFill>
              </a:rPr>
              <a:t>&lt;table </a:t>
            </a:r>
            <a:r>
              <a:rPr lang="fr-FR" sz="4400" dirty="0" err="1" smtClean="0">
                <a:solidFill>
                  <a:srgbClr val="FF0000"/>
                </a:solidFill>
              </a:rPr>
              <a:t>cellspacing</a:t>
            </a:r>
            <a:r>
              <a:rPr lang="fr-FR" sz="4400" dirty="0" smtClean="0">
                <a:solidFill>
                  <a:srgbClr val="FF0000"/>
                </a:solidFill>
              </a:rPr>
              <a:t>="1" …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HTML - Hypertext Markup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>
              <a:buSzPct val="75000"/>
            </a:pPr>
            <a:r>
              <a:rPr lang="fr-FR" sz="3200" dirty="0" smtClean="0"/>
              <a:t>HTML n'est pas un langage de programmation.</a:t>
            </a:r>
          </a:p>
          <a:p>
            <a:pPr marL="441325" indent="-441325">
              <a:buSzPct val="75000"/>
            </a:pPr>
            <a:r>
              <a:rPr lang="fr-FR" sz="3200" dirty="0" smtClean="0"/>
              <a:t>Langage de description qui permet de décrire l'aspect d'un document.</a:t>
            </a:r>
          </a:p>
          <a:p>
            <a:pPr marL="441325" indent="-441325">
              <a:buSzPct val="75000"/>
            </a:pPr>
            <a:r>
              <a:rPr lang="fr-FR" sz="3200" dirty="0" smtClean="0">
                <a:solidFill>
                  <a:srgbClr val="FF0000"/>
                </a:solidFill>
              </a:rPr>
              <a:t>HTML est un langage facile. </a:t>
            </a:r>
          </a:p>
          <a:p>
            <a:pPr marL="441325" indent="-441325">
              <a:buSzPct val="75000"/>
            </a:pPr>
            <a:r>
              <a:rPr lang="fr-FR" sz="3200" dirty="0" smtClean="0"/>
              <a:t>Un simple éditeur de texte suffit pour écrire une page HTML.</a:t>
            </a:r>
          </a:p>
          <a:p>
            <a:pPr marL="441325" indent="-441325">
              <a:buSzPct val="75000"/>
            </a:pPr>
            <a:r>
              <a:rPr lang="fr-FR" sz="3200" dirty="0" smtClean="0"/>
              <a:t>Une page HTML n’est qu’une suite d’éléments. 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066130"/>
          </a:xfrm>
        </p:spPr>
        <p:txBody>
          <a:bodyPr/>
          <a:lstStyle/>
          <a:p>
            <a:r>
              <a:rPr lang="fr-FR" dirty="0" smtClean="0"/>
              <a:t>Attributs de la balise &lt;table&gt;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cellpadding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59832" y="1844824"/>
          <a:ext cx="1190612" cy="453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12"/>
              </a:tblGrid>
              <a:tr h="151077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</a:tr>
              <a:tr h="151077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</a:tr>
              <a:tr h="151077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12077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926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&lt;table </a:t>
            </a:r>
            <a:r>
              <a:rPr lang="fr-FR" sz="4400" dirty="0" err="1" smtClean="0">
                <a:solidFill>
                  <a:srgbClr val="FF0000"/>
                </a:solidFill>
              </a:rPr>
              <a:t>cellpadding</a:t>
            </a:r>
            <a:r>
              <a:rPr lang="fr-FR" sz="4400" dirty="0" smtClean="0">
                <a:solidFill>
                  <a:srgbClr val="FF0000"/>
                </a:solidFill>
              </a:rPr>
              <a:t>="2" …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fr-FR" dirty="0" smtClean="0"/>
              <a:t>Attributs de la balise &lt;table&gt;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027792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Width</a:t>
            </a:r>
            <a:endParaRPr lang="fr-FR" dirty="0" smtClean="0"/>
          </a:p>
          <a:p>
            <a:r>
              <a:rPr lang="fr-FR" dirty="0" err="1" smtClean="0"/>
              <a:t>Height</a:t>
            </a:r>
            <a:endParaRPr lang="fr-FR" dirty="0" smtClean="0"/>
          </a:p>
          <a:p>
            <a:r>
              <a:rPr lang="fr-FR" dirty="0" err="1" smtClean="0"/>
              <a:t>Align</a:t>
            </a:r>
            <a:endParaRPr lang="fr-FR" dirty="0" smtClean="0"/>
          </a:p>
          <a:p>
            <a:r>
              <a:rPr lang="fr-FR" dirty="0" smtClean="0"/>
              <a:t>Background</a:t>
            </a:r>
          </a:p>
          <a:p>
            <a:r>
              <a:rPr lang="fr-FR" dirty="0" err="1" smtClean="0"/>
              <a:t>Bgcolor</a:t>
            </a:r>
            <a:endParaRPr lang="fr-FR" dirty="0" smtClean="0"/>
          </a:p>
          <a:p>
            <a:r>
              <a:rPr lang="fr-FR" dirty="0" err="1" smtClean="0"/>
              <a:t>Bordercolor</a:t>
            </a:r>
            <a:endParaRPr lang="fr-FR" dirty="0" smtClean="0"/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&lt;table </a:t>
            </a:r>
            <a:r>
              <a:rPr lang="fr-FR" sz="4400" dirty="0" err="1" smtClean="0">
                <a:solidFill>
                  <a:srgbClr val="FF0000"/>
                </a:solidFill>
              </a:rPr>
              <a:t>width</a:t>
            </a:r>
            <a:r>
              <a:rPr lang="fr-FR" sz="4400" dirty="0" smtClean="0">
                <a:solidFill>
                  <a:srgbClr val="FF0000"/>
                </a:solidFill>
              </a:rPr>
              <a:t>="80%" </a:t>
            </a:r>
            <a:r>
              <a:rPr lang="fr-FR" sz="4400" dirty="0" err="1" smtClean="0">
                <a:solidFill>
                  <a:srgbClr val="FF0000"/>
                </a:solidFill>
              </a:rPr>
              <a:t>aligh</a:t>
            </a:r>
            <a:r>
              <a:rPr lang="fr-FR" sz="4400" dirty="0" smtClean="0">
                <a:solidFill>
                  <a:srgbClr val="FF0000"/>
                </a:solidFill>
              </a:rPr>
              <a:t>="center"…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fr-FR" dirty="0" smtClean="0"/>
              <a:t>Attributs de la balise &lt;tr&gt;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027792"/>
          </a:xfrm>
        </p:spPr>
        <p:txBody>
          <a:bodyPr/>
          <a:lstStyle/>
          <a:p>
            <a:r>
              <a:rPr lang="fr-FR" dirty="0" err="1" smtClean="0"/>
              <a:t>Bgcolor</a:t>
            </a:r>
            <a:endParaRPr lang="fr-FR" dirty="0" smtClean="0"/>
          </a:p>
          <a:p>
            <a:r>
              <a:rPr lang="fr-FR" dirty="0" smtClean="0"/>
              <a:t>Background</a:t>
            </a:r>
          </a:p>
          <a:p>
            <a:r>
              <a:rPr lang="fr-FR" dirty="0" err="1" smtClean="0"/>
              <a:t>Align</a:t>
            </a:r>
            <a:endParaRPr lang="fr-FR" dirty="0" smtClean="0"/>
          </a:p>
          <a:p>
            <a:r>
              <a:rPr lang="fr-FR" dirty="0" err="1" smtClean="0"/>
              <a:t>Valign</a:t>
            </a:r>
            <a:endParaRPr lang="fr-FR" dirty="0" smtClean="0"/>
          </a:p>
          <a:p>
            <a:r>
              <a:rPr lang="fr-FR" dirty="0" err="1" smtClean="0"/>
              <a:t>bordercolor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&lt;tr </a:t>
            </a:r>
            <a:r>
              <a:rPr lang="fr-FR" sz="4400" dirty="0" err="1" smtClean="0">
                <a:solidFill>
                  <a:srgbClr val="FF0000"/>
                </a:solidFill>
              </a:rPr>
              <a:t>bgcolor</a:t>
            </a:r>
            <a:r>
              <a:rPr lang="fr-FR" sz="4400" dirty="0" smtClean="0">
                <a:solidFill>
                  <a:srgbClr val="FF0000"/>
                </a:solidFill>
              </a:rPr>
              <a:t>="</a:t>
            </a:r>
            <a:r>
              <a:rPr lang="fr-FR" sz="4400" dirty="0" err="1" smtClean="0">
                <a:solidFill>
                  <a:srgbClr val="FF0000"/>
                </a:solidFill>
              </a:rPr>
              <a:t>red</a:t>
            </a:r>
            <a:r>
              <a:rPr lang="fr-FR" sz="4400" dirty="0" smtClean="0">
                <a:solidFill>
                  <a:srgbClr val="FF0000"/>
                </a:solidFill>
              </a:rPr>
              <a:t>" …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639595" y="1700809"/>
            <a:ext cx="3714776" cy="24686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/>
              <a:t>TR</a:t>
            </a:r>
          </a:p>
          <a:p>
            <a:pPr algn="ctr"/>
            <a:r>
              <a:rPr lang="fr-FR" sz="5400" b="1" dirty="0" smtClean="0"/>
              <a:t>Table </a:t>
            </a:r>
            <a:r>
              <a:rPr lang="fr-FR" sz="5400" b="1" dirty="0" err="1" smtClean="0"/>
              <a:t>Row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fr-FR" dirty="0" smtClean="0"/>
              <a:t>Attributs de la balise &lt;td&gt;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Width</a:t>
            </a:r>
            <a:endParaRPr lang="fr-FR" dirty="0" smtClean="0"/>
          </a:p>
          <a:p>
            <a:r>
              <a:rPr lang="fr-FR" dirty="0" err="1" smtClean="0"/>
              <a:t>Bgcolor</a:t>
            </a:r>
            <a:r>
              <a:rPr lang="fr-FR" dirty="0" smtClean="0"/>
              <a:t>, background, </a:t>
            </a:r>
            <a:r>
              <a:rPr lang="fr-FR" dirty="0" err="1" smtClean="0"/>
              <a:t>bordercolor</a:t>
            </a:r>
            <a:endParaRPr lang="fr-FR" dirty="0" smtClean="0"/>
          </a:p>
          <a:p>
            <a:r>
              <a:rPr lang="fr-FR" dirty="0" err="1" smtClean="0"/>
              <a:t>Colspan</a:t>
            </a:r>
            <a:endParaRPr lang="fr-FR" dirty="0" smtClean="0"/>
          </a:p>
          <a:p>
            <a:r>
              <a:rPr lang="fr-FR" dirty="0" err="1" smtClean="0"/>
              <a:t>Rowspan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91584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6" y="3657446"/>
            <a:ext cx="9070753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&lt;td </a:t>
            </a:r>
            <a:r>
              <a:rPr lang="fr-FR" sz="4400" dirty="0" err="1" smtClean="0">
                <a:solidFill>
                  <a:srgbClr val="FF0000"/>
                </a:solidFill>
              </a:rPr>
              <a:t>colspan</a:t>
            </a:r>
            <a:r>
              <a:rPr lang="fr-FR" sz="4400" dirty="0" smtClean="0">
                <a:solidFill>
                  <a:srgbClr val="FF0000"/>
                </a:solidFill>
              </a:rPr>
              <a:t>="2" …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788024" y="2492896"/>
            <a:ext cx="3708000" cy="10081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TD</a:t>
            </a:r>
          </a:p>
          <a:p>
            <a:pPr algn="ctr"/>
            <a:r>
              <a:rPr lang="fr-FR" sz="3600" b="1" dirty="0" smtClean="0"/>
              <a:t>Table Data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Diviser la fenêtre du navigateur en cadres: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&lt;head&gt;&lt;/head&gt;</a:t>
            </a:r>
            <a:br>
              <a:rPr lang="en-US" dirty="0" smtClean="0"/>
            </a:br>
            <a:r>
              <a:rPr lang="en-US" dirty="0" smtClean="0"/>
              <a:t>&lt;frameset cols="33%,33%,*"&gt;</a:t>
            </a:r>
            <a:br>
              <a:rPr lang="en-US" dirty="0" smtClean="0"/>
            </a:br>
            <a:r>
              <a:rPr lang="en-US" dirty="0" smtClean="0"/>
              <a:t>	&lt;frame </a:t>
            </a:r>
            <a:r>
              <a:rPr lang="en-US" dirty="0" err="1" smtClean="0"/>
              <a:t>src</a:t>
            </a:r>
            <a:r>
              <a:rPr lang="en-US" dirty="0" smtClean="0"/>
              <a:t>="http://www.google.com/"&gt;</a:t>
            </a:r>
            <a:br>
              <a:rPr lang="en-US" dirty="0" smtClean="0"/>
            </a:br>
            <a:r>
              <a:rPr lang="en-US" dirty="0" smtClean="0"/>
              <a:t>	&lt;frame </a:t>
            </a:r>
            <a:r>
              <a:rPr lang="en-US" dirty="0" err="1" smtClean="0"/>
              <a:t>src</a:t>
            </a:r>
            <a:r>
              <a:rPr lang="en-US" dirty="0" smtClean="0"/>
              <a:t>="http://www.ask.com/"&gt;</a:t>
            </a:r>
            <a:br>
              <a:rPr lang="en-US" dirty="0" smtClean="0"/>
            </a:br>
            <a:r>
              <a:rPr lang="en-US" dirty="0" smtClean="0"/>
              <a:t>	&lt;frame </a:t>
            </a:r>
            <a:r>
              <a:rPr lang="en-US" dirty="0" err="1" smtClean="0"/>
              <a:t>src</a:t>
            </a:r>
            <a:r>
              <a:rPr lang="en-US" dirty="0" smtClean="0"/>
              <a:t>="http://www.bing.com"&gt;</a:t>
            </a:r>
            <a:br>
              <a:rPr lang="en-US" dirty="0" smtClean="0"/>
            </a:br>
            <a:r>
              <a:rPr lang="en-US" dirty="0" smtClean="0"/>
              <a:t>&lt;/frameset&gt;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Cadres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1340768"/>
            <a:ext cx="7229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Imbrication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72485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Attributs de la balise &lt;</a:t>
            </a:r>
            <a:r>
              <a:rPr lang="fr-FR" dirty="0" err="1" smtClean="0"/>
              <a:t>frameset</a:t>
            </a:r>
            <a:r>
              <a:rPr lang="fr-FR" dirty="0" smtClean="0"/>
              <a:t> …&gt;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rows</a:t>
            </a:r>
            <a:r>
              <a:rPr lang="fr-FR" dirty="0" smtClean="0"/>
              <a:t>   "30%,200,*"</a:t>
            </a:r>
          </a:p>
          <a:p>
            <a:r>
              <a:rPr lang="fr-FR" dirty="0" smtClean="0"/>
              <a:t>cols</a:t>
            </a:r>
          </a:p>
          <a:p>
            <a:r>
              <a:rPr lang="fr-FR" dirty="0" err="1" smtClean="0"/>
              <a:t>framespacing</a:t>
            </a:r>
            <a:r>
              <a:rPr lang="fr-FR" dirty="0" smtClean="0"/>
              <a:t>="0" </a:t>
            </a:r>
          </a:p>
          <a:p>
            <a:r>
              <a:rPr lang="fr-FR" dirty="0" err="1" smtClean="0"/>
              <a:t>frameborder</a:t>
            </a:r>
            <a:r>
              <a:rPr lang="fr-FR" dirty="0" smtClean="0"/>
              <a:t>="no" </a:t>
            </a:r>
          </a:p>
          <a:p>
            <a:r>
              <a:rPr lang="fr-FR" dirty="0" smtClean="0"/>
              <a:t>border="0"</a:t>
            </a:r>
          </a:p>
          <a:p>
            <a:r>
              <a:rPr lang="fr-FR" dirty="0" err="1" smtClean="0"/>
              <a:t>bordercolor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29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</a:t>
            </a:r>
            <a:r>
              <a:rPr lang="fr-FR" sz="4400" dirty="0" err="1" smtClean="0">
                <a:solidFill>
                  <a:srgbClr val="FF0000"/>
                </a:solidFill>
              </a:rPr>
              <a:t>frameset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 err="1" smtClean="0">
                <a:solidFill>
                  <a:srgbClr val="FF0000"/>
                </a:solidFill>
              </a:rPr>
              <a:t>rows</a:t>
            </a:r>
            <a:r>
              <a:rPr lang="fr-FR" sz="4400" dirty="0" smtClean="0">
                <a:solidFill>
                  <a:srgbClr val="FF0000"/>
                </a:solidFill>
              </a:rPr>
              <a:t>=…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fr-FR" dirty="0" smtClean="0"/>
              <a:t>Cadres</a:t>
            </a:r>
            <a:endParaRPr lang="fr-F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153400" cy="4717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84"/>
                <a:gridCol w="5786478"/>
                <a:gridCol w="1081038"/>
              </a:tblGrid>
              <a:tr h="576000"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49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Exercice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fr-FR" dirty="0" smtClean="0"/>
              <a:t>Cadres</a:t>
            </a:r>
            <a:endParaRPr lang="fr-F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42910" y="1428736"/>
          <a:ext cx="7917185" cy="4655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000"/>
                <a:gridCol w="4173185"/>
                <a:gridCol w="1872000"/>
              </a:tblGrid>
              <a:tr h="521946"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49993"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Exercice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Balises HTML (1)</a:t>
            </a:r>
            <a:endParaRPr lang="fr-F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600" dirty="0" smtClean="0"/>
              <a:t>Commandes de descriptions sous forme de balises.</a:t>
            </a:r>
          </a:p>
          <a:p>
            <a:pPr lvl="1"/>
            <a:r>
              <a:rPr lang="fr-FR" sz="3200" dirty="0" smtClean="0"/>
              <a:t>Langage de balisage</a:t>
            </a:r>
          </a:p>
          <a:p>
            <a:pPr lvl="1"/>
            <a:r>
              <a:rPr lang="fr-FR" sz="3200" dirty="0" smtClean="0"/>
              <a:t>Une balise insère un élément dans la page Web.</a:t>
            </a:r>
          </a:p>
          <a:p>
            <a:r>
              <a:rPr lang="fr-FR" sz="3500" dirty="0" smtClean="0"/>
              <a:t>Chaque balise a un nom.</a:t>
            </a:r>
          </a:p>
          <a:p>
            <a:r>
              <a:rPr lang="fr-FR" sz="3500" dirty="0" smtClean="0"/>
              <a:t>une balise apparait entre les deux signes  &lt; et &gt;.</a:t>
            </a:r>
          </a:p>
          <a:p>
            <a:pPr lvl="2"/>
            <a:r>
              <a:rPr lang="fr-FR" sz="2800" dirty="0" smtClean="0"/>
              <a:t>Conteneurs: Balises avec fermeture</a:t>
            </a:r>
          </a:p>
          <a:p>
            <a:pPr lvl="2">
              <a:buNone/>
            </a:pPr>
            <a:r>
              <a:rPr lang="fr-FR" sz="3200" dirty="0" smtClean="0"/>
              <a:t>		&lt;P&gt;ceci est un paragraphe&lt;/P&gt;</a:t>
            </a:r>
          </a:p>
          <a:p>
            <a:pPr lvl="2"/>
            <a:r>
              <a:rPr lang="fr-FR" sz="2800" dirty="0" smtClean="0"/>
              <a:t>Balises non conteneurs: Balises sans fermeture:</a:t>
            </a:r>
          </a:p>
          <a:p>
            <a:pPr lvl="2">
              <a:buNone/>
            </a:pPr>
            <a:r>
              <a:rPr lang="fr-FR" sz="2800" dirty="0" smtClean="0"/>
              <a:t>		&lt;BR/&gt;</a:t>
            </a:r>
            <a:endParaRPr lang="fr-FR" sz="3200" dirty="0" smtClean="0"/>
          </a:p>
          <a:p>
            <a:endParaRPr lang="fr-FR" sz="2700" dirty="0" smtClean="0"/>
          </a:p>
          <a:p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736" y="4653136"/>
            <a:ext cx="5019470" cy="633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7286644" y="4500570"/>
            <a:ext cx="1245796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Élément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9" name="Shape 8"/>
          <p:cNvCxnSpPr>
            <a:stCxn id="7" idx="2"/>
            <a:endCxn id="6" idx="3"/>
          </p:cNvCxnSpPr>
          <p:nvPr/>
        </p:nvCxnSpPr>
        <p:spPr>
          <a:xfrm rot="5400000">
            <a:off x="7512444" y="4572664"/>
            <a:ext cx="99860" cy="6943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Formulaires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Permettent l’interaction avec l’utilisateur en lui proposant d’entrer des informations.</a:t>
            </a:r>
          </a:p>
          <a:p>
            <a:r>
              <a:rPr lang="fr-FR" dirty="0" smtClean="0"/>
              <a:t>En HTML : uniquement l’interface.</a:t>
            </a:r>
          </a:p>
          <a:p>
            <a:r>
              <a:rPr lang="fr-FR" dirty="0" smtClean="0"/>
              <a:t>Le traitement &gt;&gt; Couche comportement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78674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Formulaires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&lt;</a:t>
            </a:r>
            <a:r>
              <a:rPr lang="fr-FR" sz="3200" dirty="0" err="1" smtClean="0"/>
              <a:t>form</a:t>
            </a:r>
            <a:r>
              <a:rPr lang="fr-FR" sz="3200" dirty="0" smtClean="0"/>
              <a:t> action=    </a:t>
            </a:r>
            <a:r>
              <a:rPr lang="fr-FR" sz="3200" dirty="0" err="1" smtClean="0"/>
              <a:t>method</a:t>
            </a:r>
            <a:r>
              <a:rPr lang="fr-FR" sz="3200" dirty="0" smtClean="0"/>
              <a:t> = &gt; … &lt;/</a:t>
            </a:r>
            <a:r>
              <a:rPr lang="fr-FR" sz="3200" dirty="0" err="1" smtClean="0"/>
              <a:t>form</a:t>
            </a:r>
            <a:r>
              <a:rPr lang="fr-FR" sz="3200" dirty="0" smtClean="0"/>
              <a:t>&gt;</a:t>
            </a:r>
          </a:p>
          <a:p>
            <a:r>
              <a:rPr lang="fr-FR" sz="3200" dirty="0" smtClean="0"/>
              <a:t>Celle-ci prend les attributs suivants : </a:t>
            </a:r>
          </a:p>
          <a:p>
            <a:pPr lvl="1"/>
            <a:endParaRPr lang="fr-FR" sz="3200" dirty="0" smtClean="0">
              <a:solidFill>
                <a:srgbClr val="FF0000"/>
              </a:solidFill>
            </a:endParaRPr>
          </a:p>
          <a:p>
            <a:pPr lvl="1"/>
            <a:r>
              <a:rPr lang="fr-FR" sz="3200" dirty="0" smtClean="0">
                <a:solidFill>
                  <a:srgbClr val="FF0000"/>
                </a:solidFill>
              </a:rPr>
              <a:t>Action</a:t>
            </a:r>
            <a:r>
              <a:rPr lang="fr-FR" sz="3200" dirty="0" smtClean="0"/>
              <a:t>: URL du script auquel sera soumis le formulaire.</a:t>
            </a:r>
          </a:p>
          <a:p>
            <a:pPr lvl="1"/>
            <a:r>
              <a:rPr lang="fr-FR" sz="3200" dirty="0" err="1" smtClean="0">
                <a:solidFill>
                  <a:srgbClr val="FF0000"/>
                </a:solidFill>
              </a:rPr>
              <a:t>Method</a:t>
            </a:r>
            <a:r>
              <a:rPr lang="fr-FR" sz="3200" dirty="0" smtClean="0"/>
              <a:t>: Méthode d’envoi des données, valant soit "</a:t>
            </a:r>
            <a:r>
              <a:rPr lang="fr-FR" sz="3200" dirty="0" err="1" smtClean="0"/>
              <a:t>get</a:t>
            </a:r>
            <a:r>
              <a:rPr lang="fr-FR" sz="3200" dirty="0" smtClean="0"/>
              <a:t>" soit "post"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Champs de texte simples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9" y="1917248"/>
            <a:ext cx="9026144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0527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&lt;input type="</a:t>
            </a:r>
            <a:r>
              <a:rPr lang="fr-FR" sz="4400" dirty="0" err="1" smtClean="0">
                <a:solidFill>
                  <a:srgbClr val="FF0000"/>
                </a:solidFill>
              </a:rPr>
              <a:t>text</a:t>
            </a:r>
            <a:r>
              <a:rPr lang="fr-FR" sz="4400" dirty="0" smtClean="0">
                <a:solidFill>
                  <a:srgbClr val="FF0000"/>
                </a:solidFill>
              </a:rPr>
              <a:t>"&gt;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Boutons radio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&lt;input type="radio"&gt;</a:t>
            </a:r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8334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Les cases à cocher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527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&lt;input type="</a:t>
            </a:r>
            <a:r>
              <a:rPr lang="fr-FR" sz="4400" dirty="0" err="1" smtClean="0">
                <a:solidFill>
                  <a:srgbClr val="FF0000"/>
                </a:solidFill>
              </a:rPr>
              <a:t>checkbox</a:t>
            </a:r>
            <a:r>
              <a:rPr lang="fr-FR" sz="4400" dirty="0" smtClean="0">
                <a:solidFill>
                  <a:srgbClr val="FF0000"/>
                </a:solidFill>
              </a:rPr>
              <a:t>"&gt;</a:t>
            </a:r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99456"/>
            <a:ext cx="8353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Les listes déroulantes</a:t>
            </a:r>
            <a:endParaRPr lang="fr-FR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J’ai</a:t>
            </a:r>
          </a:p>
          <a:p>
            <a:pPr>
              <a:buNone/>
            </a:pPr>
            <a:r>
              <a:rPr lang="fr-FR" sz="2400" b="1" dirty="0" smtClean="0"/>
              <a:t>&lt;</a:t>
            </a:r>
            <a:r>
              <a:rPr lang="fr-FR" sz="2400" b="1" dirty="0" err="1" smtClean="0"/>
              <a:t>br</a:t>
            </a:r>
            <a:r>
              <a:rPr lang="fr-FR" sz="2400" b="1" dirty="0" smtClean="0"/>
              <a:t>/&gt;</a:t>
            </a:r>
            <a:br>
              <a:rPr lang="fr-FR" sz="2400" b="1" dirty="0" smtClean="0"/>
            </a:br>
            <a:r>
              <a:rPr lang="fr-FR" sz="2400" b="1" dirty="0" smtClean="0"/>
              <a:t>&lt;select&gt;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="classe01"&gt;Entre 10 et 20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="Classe02"&gt;Entre 20 et 30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="Classe03"&gt;Entre 40 et 50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="Classe04"&gt;plus de 50&lt;/option&gt;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</a:t>
            </a:r>
            <a:r>
              <a:rPr lang="en-US" sz="2400" b="1" dirty="0" smtClean="0"/>
              <a:t>&lt;/select&gt;</a:t>
            </a: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141277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&lt;select&gt;  … &lt;/select&gt;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Les listes de sélection</a:t>
            </a:r>
            <a:endParaRPr lang="fr-FR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18861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J’ai</a:t>
            </a:r>
          </a:p>
          <a:p>
            <a:pPr>
              <a:buNone/>
            </a:pPr>
            <a:r>
              <a:rPr lang="fr-FR" sz="2400" b="1" dirty="0" smtClean="0"/>
              <a:t>&lt;</a:t>
            </a:r>
            <a:r>
              <a:rPr lang="fr-FR" sz="2400" b="1" dirty="0" err="1" smtClean="0"/>
              <a:t>br</a:t>
            </a:r>
            <a:r>
              <a:rPr lang="fr-FR" sz="2400" b="1" dirty="0" smtClean="0"/>
              <a:t>/&gt;</a:t>
            </a:r>
            <a:br>
              <a:rPr lang="fr-FR" sz="2400" b="1" dirty="0" smtClean="0"/>
            </a:br>
            <a:r>
              <a:rPr lang="fr-FR" sz="2400" b="1" dirty="0" smtClean="0"/>
              <a:t>&lt;select size="5"&gt;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="classe01"&gt;Entre 10 et 20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="Classe02"&gt;Entre 20 et 30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="Classe03"&gt;Entre 40 et 50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="Classe04"&gt;plus de 50&lt;/option&gt;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</a:t>
            </a:r>
            <a:r>
              <a:rPr lang="en-US" sz="2400" b="1" dirty="0" smtClean="0"/>
              <a:t>&lt;/select&gt;</a:t>
            </a: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0872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&lt;select size=…&gt;  … &lt;/select&gt;</a:t>
            </a:r>
          </a:p>
          <a:p>
            <a:r>
              <a:rPr lang="fr-FR" sz="4400" dirty="0" smtClean="0">
                <a:solidFill>
                  <a:srgbClr val="FF0000"/>
                </a:solidFill>
              </a:rPr>
              <a:t>exemple19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Les listes de sélection multiple</a:t>
            </a:r>
            <a:endParaRPr lang="fr-FR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400" b="1" dirty="0" smtClean="0"/>
              <a:t>J’ai</a:t>
            </a:r>
          </a:p>
          <a:p>
            <a:pPr>
              <a:buNone/>
            </a:pPr>
            <a:r>
              <a:rPr lang="fr-FR" sz="2400" b="1" dirty="0" smtClean="0"/>
              <a:t>&lt;</a:t>
            </a:r>
            <a:r>
              <a:rPr lang="fr-FR" sz="2400" b="1" dirty="0" err="1" smtClean="0"/>
              <a:t>br</a:t>
            </a:r>
            <a:r>
              <a:rPr lang="fr-FR" sz="2400" b="1" dirty="0" smtClean="0"/>
              <a:t>/&gt;</a:t>
            </a:r>
            <a:br>
              <a:rPr lang="fr-FR" sz="2400" b="1" dirty="0" smtClean="0"/>
            </a:br>
            <a:r>
              <a:rPr lang="fr-FR" sz="2400" b="1" dirty="0" smtClean="0"/>
              <a:t>&lt;select  multiple size="5" 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="classe01"&gt;Entre 10 et 20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="Classe02"&gt;Entre 20 et 30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="Classe03"&gt;Entre 40 et 50 ans&lt;/option&gt;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  &lt;option value ="Classe04"&gt;plus de 50&lt;/option&gt;</a:t>
            </a: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	</a:t>
            </a:r>
            <a:r>
              <a:rPr lang="en-US" sz="2400" b="1" dirty="0" smtClean="0"/>
              <a:t>&lt;/select&gt;</a:t>
            </a: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&lt;select multiple size=..&gt;  … &lt;/select&gt;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Exemple 20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fr-FR" dirty="0" smtClean="0"/>
              <a:t>Boutons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785794"/>
            <a:ext cx="8153400" cy="5595534"/>
          </a:xfrm>
        </p:spPr>
        <p:txBody>
          <a:bodyPr/>
          <a:lstStyle/>
          <a:p>
            <a:r>
              <a:rPr lang="fr-FR" dirty="0" smtClean="0"/>
              <a:t>&lt;input type="</a:t>
            </a:r>
            <a:r>
              <a:rPr lang="fr-FR" dirty="0" err="1" smtClean="0">
                <a:solidFill>
                  <a:srgbClr val="00B050"/>
                </a:solidFill>
              </a:rPr>
              <a:t>button</a:t>
            </a:r>
            <a:r>
              <a:rPr lang="fr-FR" dirty="0" smtClean="0"/>
              <a:t>" value="Bouton !!!"/&gt;&lt;</a:t>
            </a:r>
            <a:r>
              <a:rPr lang="fr-FR" dirty="0" err="1" smtClean="0"/>
              <a:t>br</a:t>
            </a:r>
            <a:r>
              <a:rPr lang="fr-FR" dirty="0" smtClean="0"/>
              <a:t>/&gt;</a:t>
            </a:r>
          </a:p>
          <a:p>
            <a:r>
              <a:rPr lang="fr-FR" dirty="0" smtClean="0"/>
              <a:t>&lt;input type="</a:t>
            </a:r>
            <a:r>
              <a:rPr lang="fr-FR" dirty="0" smtClean="0">
                <a:solidFill>
                  <a:srgbClr val="FF0000"/>
                </a:solidFill>
              </a:rPr>
              <a:t>reset</a:t>
            </a:r>
            <a:r>
              <a:rPr lang="fr-FR" dirty="0" smtClean="0"/>
              <a:t>" value="</a:t>
            </a:r>
            <a:r>
              <a:rPr lang="fr-FR" dirty="0" err="1" smtClean="0"/>
              <a:t>Ré-initialiser</a:t>
            </a:r>
            <a:r>
              <a:rPr lang="fr-FR" dirty="0" smtClean="0"/>
              <a:t>!"/&gt;&lt;</a:t>
            </a:r>
            <a:r>
              <a:rPr lang="fr-FR" dirty="0" err="1" smtClean="0"/>
              <a:t>br</a:t>
            </a:r>
            <a:r>
              <a:rPr lang="fr-FR" dirty="0" smtClean="0"/>
              <a:t>/&gt;</a:t>
            </a:r>
          </a:p>
          <a:p>
            <a:r>
              <a:rPr lang="fr-FR" dirty="0" smtClean="0"/>
              <a:t>&lt;input type="</a:t>
            </a:r>
            <a:r>
              <a:rPr lang="fr-FR" dirty="0" err="1" smtClean="0">
                <a:solidFill>
                  <a:schemeClr val="tx2"/>
                </a:solidFill>
              </a:rPr>
              <a:t>submit</a:t>
            </a:r>
            <a:r>
              <a:rPr lang="fr-FR" dirty="0" smtClean="0"/>
              <a:t>" value="Valider!"/&gt;&lt;</a:t>
            </a:r>
            <a:r>
              <a:rPr lang="fr-FR" dirty="0" err="1" smtClean="0"/>
              <a:t>br</a:t>
            </a:r>
            <a:r>
              <a:rPr lang="fr-FR" dirty="0" smtClean="0"/>
              <a:t>/&gt;</a:t>
            </a:r>
          </a:p>
          <a:p>
            <a:r>
              <a:rPr lang="fr-FR" dirty="0" smtClean="0"/>
              <a:t>&lt;input type="</a:t>
            </a:r>
            <a:r>
              <a:rPr lang="fr-FR" dirty="0" smtClean="0">
                <a:solidFill>
                  <a:srgbClr val="C00000"/>
                </a:solidFill>
              </a:rPr>
              <a:t>image</a:t>
            </a:r>
            <a:r>
              <a:rPr lang="fr-FR" dirty="0" smtClean="0"/>
              <a:t>" </a:t>
            </a:r>
            <a:r>
              <a:rPr lang="fr-FR" dirty="0" err="1" smtClean="0"/>
              <a:t>src</a:t>
            </a:r>
            <a:r>
              <a:rPr lang="fr-FR" dirty="0" smtClean="0"/>
              <a:t>="login.jpg"&gt;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38536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More…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Champs pour mots de passes</a:t>
            </a:r>
          </a:p>
          <a:p>
            <a:pPr algn="ctr">
              <a:buNone/>
            </a:pPr>
            <a:r>
              <a:rPr lang="fr-FR" b="1" dirty="0" smtClean="0"/>
              <a:t>&lt;input type="</a:t>
            </a:r>
            <a:r>
              <a:rPr lang="fr-FR" b="1" dirty="0" err="1" smtClean="0"/>
              <a:t>password</a:t>
            </a:r>
            <a:r>
              <a:rPr lang="fr-FR" b="1" dirty="0" smtClean="0"/>
              <a:t>" </a:t>
            </a:r>
            <a:r>
              <a:rPr lang="fr-FR" b="1" dirty="0" err="1" smtClean="0"/>
              <a:t>name</a:t>
            </a:r>
            <a:r>
              <a:rPr lang="fr-FR" b="1" dirty="0" smtClean="0"/>
              <a:t>="</a:t>
            </a:r>
            <a:r>
              <a:rPr lang="fr-FR" b="1" dirty="0" err="1" smtClean="0"/>
              <a:t>motdepasse</a:t>
            </a:r>
            <a:r>
              <a:rPr lang="fr-FR" b="1" dirty="0" smtClean="0"/>
              <a:t>"&gt;</a:t>
            </a:r>
          </a:p>
          <a:p>
            <a:pPr algn="ctr">
              <a:buNone/>
            </a:pPr>
            <a:endParaRPr lang="fr-FR" dirty="0" smtClean="0"/>
          </a:p>
          <a:p>
            <a:r>
              <a:rPr lang="fr-FR" dirty="0" smtClean="0"/>
              <a:t>Champs pour fichiers</a:t>
            </a:r>
          </a:p>
          <a:p>
            <a:pPr algn="ctr">
              <a:buNone/>
            </a:pPr>
            <a:r>
              <a:rPr lang="fr-FR" b="1" dirty="0" smtClean="0"/>
              <a:t>&lt;input type="file" </a:t>
            </a:r>
            <a:r>
              <a:rPr lang="fr-FR" b="1" dirty="0" err="1" smtClean="0"/>
              <a:t>name</a:t>
            </a:r>
            <a:r>
              <a:rPr lang="fr-FR" b="1" dirty="0" smtClean="0"/>
              <a:t>="fichier"&gt;</a:t>
            </a:r>
          </a:p>
          <a:p>
            <a:pPr algn="ctr">
              <a:buNone/>
            </a:pPr>
            <a:endParaRPr lang="fr-FR" b="1" dirty="0" smtClean="0"/>
          </a:p>
          <a:p>
            <a:r>
              <a:rPr lang="fr-FR" dirty="0" smtClean="0"/>
              <a:t>Champ caché</a:t>
            </a:r>
          </a:p>
          <a:p>
            <a:pPr algn="ctr">
              <a:buNone/>
            </a:pPr>
            <a:r>
              <a:rPr lang="fr-FR" b="1" dirty="0" smtClean="0"/>
              <a:t>&lt;input type="</a:t>
            </a:r>
            <a:r>
              <a:rPr lang="fr-FR" b="1" dirty="0" err="1" smtClean="0"/>
              <a:t>hidden</a:t>
            </a:r>
            <a:r>
              <a:rPr lang="fr-FR" b="1" dirty="0" smtClean="0"/>
              <a:t>" </a:t>
            </a:r>
            <a:r>
              <a:rPr lang="fr-FR" b="1" dirty="0" err="1" smtClean="0"/>
              <a:t>name</a:t>
            </a:r>
            <a:r>
              <a:rPr lang="fr-FR" b="1" dirty="0" smtClean="0"/>
              <a:t>="v1"&gt;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694664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0"/>
            <a:ext cx="4248150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fr-FR" b="1" dirty="0" smtClean="0"/>
              <a:t>Balises HTML (2)</a:t>
            </a:r>
            <a:endParaRPr lang="fr-F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fr-FR" sz="3200" dirty="0" smtClean="0"/>
              <a:t>Une balise ne fait pas partie du contenu.</a:t>
            </a:r>
          </a:p>
          <a:p>
            <a:r>
              <a:rPr lang="fr-FR" sz="3200" dirty="0" smtClean="0"/>
              <a:t>Une balise fournit des informations sur le contenu.</a:t>
            </a:r>
          </a:p>
          <a:p>
            <a:r>
              <a:rPr lang="fr-FR" sz="3200" dirty="0" smtClean="0"/>
              <a:t>Toutes les balises utilisées doivent être fermées (par exemple: &lt;p&gt;&lt;/p&gt;, ou &lt;</a:t>
            </a:r>
            <a:r>
              <a:rPr lang="fr-FR" sz="3200" dirty="0" err="1" smtClean="0"/>
              <a:t>br</a:t>
            </a:r>
            <a:r>
              <a:rPr lang="fr-FR" sz="3200" dirty="0" smtClean="0"/>
              <a:t> /&gt;);</a:t>
            </a:r>
          </a:p>
          <a:p>
            <a:r>
              <a:rPr lang="fr-FR" sz="3200" dirty="0" smtClean="0"/>
              <a:t>les balises ne doivent jamais se chevaucher :</a:t>
            </a:r>
          </a:p>
          <a:p>
            <a:r>
              <a:rPr lang="fr-FR" sz="2800" dirty="0" smtClean="0"/>
              <a:t>&lt;B&gt;&lt;I&gt;...&lt;/I&gt;&lt;/B&gt; est correct</a:t>
            </a:r>
          </a:p>
          <a:p>
            <a:pPr>
              <a:buNone/>
            </a:pPr>
            <a:r>
              <a:rPr lang="fr-FR" sz="2800" dirty="0" smtClean="0"/>
              <a:t>     mais &lt;B&gt;&lt;I&gt;...&lt;/B&gt;&lt;/I&gt; risque de vous </a:t>
            </a:r>
            <a:r>
              <a:rPr lang="fr-FR" sz="2800" dirty="0" err="1" smtClean="0"/>
              <a:t>ennouis</a:t>
            </a:r>
            <a:r>
              <a:rPr lang="fr-FR" sz="2800" dirty="0" smtClean="0"/>
              <a:t>.</a:t>
            </a:r>
            <a:endParaRPr lang="fr-FR" sz="3200" dirty="0" smtClean="0"/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Les noms des éléments et des attributs sont souvent écrits en minuscule, mais &lt;</a:t>
            </a:r>
            <a:r>
              <a:rPr lang="fr-FR" sz="3200" dirty="0" err="1" smtClean="0"/>
              <a:t>head</a:t>
            </a:r>
            <a:r>
              <a:rPr lang="fr-FR" sz="3200" dirty="0" smtClean="0"/>
              <a:t>&gt; et &lt;</a:t>
            </a:r>
            <a:r>
              <a:rPr lang="fr-FR" sz="3200" dirty="0" err="1" smtClean="0"/>
              <a:t>HeAd</a:t>
            </a:r>
            <a:r>
              <a:rPr lang="fr-FR" sz="3200" dirty="0" smtClean="0"/>
              <a:t>&gt; sont équivalents.</a:t>
            </a:r>
          </a:p>
          <a:p>
            <a:r>
              <a:rPr lang="fr-FR" sz="3200" dirty="0" smtClean="0"/>
              <a:t>Il est possible de commenter le code HTML :</a:t>
            </a:r>
          </a:p>
          <a:p>
            <a:pPr>
              <a:buNone/>
            </a:pPr>
            <a:r>
              <a:rPr lang="fr-FR" sz="3200" dirty="0" smtClean="0"/>
              <a:t>	&lt;!-- Ceci est un commentaire --&gt;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2976" y="785794"/>
            <a:ext cx="7010424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&lt;</a:t>
            </a:r>
            <a:r>
              <a:rPr lang="fr-FR" dirty="0" err="1" smtClean="0">
                <a:solidFill>
                  <a:srgbClr val="C00000"/>
                </a:solidFill>
              </a:rPr>
              <a:t>fieldset</a:t>
            </a:r>
            <a:r>
              <a:rPr lang="fr-FR" dirty="0" smtClean="0">
                <a:solidFill>
                  <a:srgbClr val="C00000"/>
                </a:solidFill>
              </a:rPr>
              <a:t>&gt;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&lt;</a:t>
            </a:r>
            <a:r>
              <a:rPr lang="fr-FR" dirty="0" err="1" smtClean="0">
                <a:solidFill>
                  <a:srgbClr val="FF0000"/>
                </a:solidFill>
              </a:rPr>
              <a:t>legend</a:t>
            </a:r>
            <a:r>
              <a:rPr lang="fr-FR" dirty="0" smtClean="0">
                <a:solidFill>
                  <a:srgbClr val="FF0000"/>
                </a:solidFill>
              </a:rPr>
              <a:t>&gt;Profile&lt;/</a:t>
            </a:r>
            <a:r>
              <a:rPr lang="fr-FR" dirty="0" err="1" smtClean="0">
                <a:solidFill>
                  <a:srgbClr val="FF0000"/>
                </a:solidFill>
              </a:rPr>
              <a:t>legend</a:t>
            </a:r>
            <a:r>
              <a:rPr lang="fr-FR" dirty="0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fr-FR" dirty="0" smtClean="0"/>
              <a:t>Nom: </a:t>
            </a:r>
          </a:p>
          <a:p>
            <a:pPr>
              <a:buNone/>
            </a:pPr>
            <a:r>
              <a:rPr lang="fr-FR" dirty="0" smtClean="0"/>
              <a:t>&lt;input type="</a:t>
            </a:r>
            <a:r>
              <a:rPr lang="fr-FR" dirty="0" err="1" smtClean="0"/>
              <a:t>text</a:t>
            </a:r>
            <a:r>
              <a:rPr lang="fr-FR" dirty="0" smtClean="0"/>
              <a:t>" </a:t>
            </a:r>
            <a:r>
              <a:rPr lang="fr-FR" dirty="0" err="1" smtClean="0"/>
              <a:t>name</a:t>
            </a:r>
            <a:r>
              <a:rPr lang="fr-FR" dirty="0" smtClean="0"/>
              <a:t>="n"&gt;</a:t>
            </a:r>
          </a:p>
          <a:p>
            <a:pPr>
              <a:buNone/>
            </a:pPr>
            <a:r>
              <a:rPr lang="fr-FR" dirty="0" smtClean="0"/>
              <a:t>Prénom: </a:t>
            </a:r>
          </a:p>
          <a:p>
            <a:pPr>
              <a:buNone/>
            </a:pPr>
            <a:r>
              <a:rPr lang="fr-FR" dirty="0" smtClean="0"/>
              <a:t>&lt;input type="</a:t>
            </a:r>
            <a:r>
              <a:rPr lang="fr-FR" dirty="0" err="1" smtClean="0"/>
              <a:t>text</a:t>
            </a:r>
            <a:r>
              <a:rPr lang="fr-FR" dirty="0" smtClean="0"/>
              <a:t>" </a:t>
            </a:r>
            <a:r>
              <a:rPr lang="fr-FR" dirty="0" err="1" smtClean="0"/>
              <a:t>name</a:t>
            </a:r>
            <a:r>
              <a:rPr lang="fr-FR" dirty="0" smtClean="0"/>
              <a:t>="</a:t>
            </a:r>
            <a:r>
              <a:rPr lang="fr-FR" dirty="0" err="1" smtClean="0"/>
              <a:t>pn</a:t>
            </a:r>
            <a:r>
              <a:rPr lang="fr-FR" dirty="0" smtClean="0"/>
              <a:t>"&gt;</a:t>
            </a:r>
          </a:p>
          <a:p>
            <a:pPr>
              <a:buNone/>
            </a:pPr>
            <a:r>
              <a:rPr lang="fr-FR" dirty="0" smtClean="0"/>
              <a:t>&lt;</a:t>
            </a:r>
            <a:r>
              <a:rPr lang="fr-FR" dirty="0" err="1" smtClean="0"/>
              <a:t>br</a:t>
            </a:r>
            <a:r>
              <a:rPr lang="fr-FR" dirty="0" smtClean="0"/>
              <a:t>/&gt;</a:t>
            </a:r>
          </a:p>
          <a:p>
            <a:pPr>
              <a:buNone/>
            </a:pPr>
            <a:r>
              <a:rPr lang="fr-FR" dirty="0" smtClean="0"/>
              <a:t>Adresse: </a:t>
            </a:r>
          </a:p>
          <a:p>
            <a:pPr>
              <a:buNone/>
            </a:pPr>
            <a:r>
              <a:rPr lang="fr-FR" dirty="0" smtClean="0"/>
              <a:t>&lt;input </a:t>
            </a:r>
            <a:r>
              <a:rPr lang="fr-FR" dirty="0" err="1" smtClean="0"/>
              <a:t>name</a:t>
            </a:r>
            <a:r>
              <a:rPr lang="fr-FR" dirty="0" smtClean="0"/>
              <a:t>="adresse" type="</a:t>
            </a:r>
            <a:r>
              <a:rPr lang="fr-FR" dirty="0" err="1" smtClean="0"/>
              <a:t>text</a:t>
            </a:r>
            <a:r>
              <a:rPr lang="fr-FR" dirty="0" smtClean="0"/>
              <a:t>" size="53"&gt;</a:t>
            </a:r>
          </a:p>
          <a:p>
            <a:pPr>
              <a:buNone/>
            </a:pPr>
            <a:r>
              <a:rPr lang="fr-FR" dirty="0" smtClean="0"/>
              <a:t>&lt;</a:t>
            </a:r>
            <a:r>
              <a:rPr lang="fr-FR" dirty="0" err="1" smtClean="0"/>
              <a:t>br</a:t>
            </a:r>
            <a:r>
              <a:rPr lang="fr-FR" dirty="0" smtClean="0"/>
              <a:t>/&gt;</a:t>
            </a:r>
          </a:p>
          <a:p>
            <a:pPr>
              <a:buNone/>
            </a:pPr>
            <a:r>
              <a:rPr lang="fr-FR" dirty="0" smtClean="0"/>
              <a:t>&lt;input type="</a:t>
            </a:r>
            <a:r>
              <a:rPr lang="fr-FR" dirty="0" err="1" smtClean="0"/>
              <a:t>submit</a:t>
            </a:r>
            <a:r>
              <a:rPr lang="fr-FR" dirty="0" smtClean="0"/>
              <a:t>" value="Valider"&gt;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&lt;/</a:t>
            </a:r>
            <a:r>
              <a:rPr lang="fr-FR" dirty="0" err="1" smtClean="0">
                <a:solidFill>
                  <a:srgbClr val="C00000"/>
                </a:solidFill>
              </a:rPr>
              <a:t>fieldset</a:t>
            </a:r>
            <a:r>
              <a:rPr lang="fr-FR" dirty="0" smtClean="0">
                <a:solidFill>
                  <a:srgbClr val="C00000"/>
                </a:solidFill>
              </a:rPr>
              <a:t>&gt;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7055995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&lt;p&gt;Message&lt;/p&gt;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textarea</a:t>
            </a:r>
            <a:r>
              <a:rPr lang="en-US" dirty="0" smtClean="0"/>
              <a:t> rows="5" cols="40" name="message" &gt;</a:t>
            </a:r>
          </a:p>
          <a:p>
            <a:pPr>
              <a:buNone/>
            </a:pPr>
            <a:r>
              <a:rPr lang="en-US" dirty="0" smtClean="0"/>
              <a:t>-- </a:t>
            </a:r>
            <a:r>
              <a:rPr lang="en-US" dirty="0" err="1" smtClean="0"/>
              <a:t>tapez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message </a:t>
            </a:r>
            <a:r>
              <a:rPr lang="en-US" dirty="0" err="1" smtClean="0"/>
              <a:t>ici</a:t>
            </a:r>
            <a:r>
              <a:rPr lang="en-US" dirty="0" smtClean="0"/>
              <a:t> --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textarea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br</a:t>
            </a:r>
            <a:r>
              <a:rPr lang="en-US" dirty="0" smtClean="0"/>
              <a:t>/&gt;</a:t>
            </a:r>
          </a:p>
          <a:p>
            <a:pPr>
              <a:buNone/>
            </a:pPr>
            <a:r>
              <a:rPr lang="en-US" dirty="0" smtClean="0"/>
              <a:t>&lt;input type="submit" value="</a:t>
            </a:r>
            <a:r>
              <a:rPr lang="en-US" dirty="0" err="1" smtClean="0"/>
              <a:t>Envoyer</a:t>
            </a:r>
            <a:r>
              <a:rPr lang="en-US" dirty="0" smtClean="0"/>
              <a:t>"/&gt;</a:t>
            </a:r>
          </a:p>
          <a:p>
            <a:pPr>
              <a:buNone/>
            </a:pPr>
            <a:r>
              <a:rPr lang="en-US" dirty="0" smtClean="0"/>
              <a:t>&lt;input type="reset" value="Effacer"/&gt;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17393"/>
            <a:ext cx="762404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8610600" y="6429396"/>
            <a:ext cx="533400" cy="4320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B646C-80A1-488E-BA59-83442D87D2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ajoute des informations complémentaires aux balises grâce à des attributs.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Quand vous écrirez les balises de votre page HTML, il faudra garder à l'esprit :</a:t>
            </a:r>
            <a:endParaRPr lang="fr-FR" sz="2800" dirty="0" smtClean="0">
              <a:latin typeface="Times New Roman"/>
              <a:ea typeface="Times New Roman"/>
            </a:endParaRPr>
          </a:p>
          <a:p>
            <a:pPr marL="44958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qu'une balise marque une action pour le browser (ce qu'il doit faire...).</a:t>
            </a:r>
            <a:endParaRPr lang="fr-FR" sz="2800" dirty="0" smtClean="0">
              <a:latin typeface="Times New Roman"/>
              <a:ea typeface="Times New Roman"/>
            </a:endParaRPr>
          </a:p>
          <a:p>
            <a:pPr marL="44958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que les attributs précisent les modalités de cette action (comment il doit le faire...).</a:t>
            </a:r>
            <a:endParaRPr lang="fr-FR" sz="2800" dirty="0" smtClean="0">
              <a:latin typeface="Times New Roman"/>
              <a:ea typeface="Times New Roman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B646C-80A1-488E-BA59-83442D87D2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 attributs (1)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attributs (2)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fr-FR" dirty="0" smtClean="0"/>
              <a:t> Les attributs s´insèrent dans la balise ouvrante </a:t>
            </a:r>
          </a:p>
          <a:p>
            <a:pPr lvl="0">
              <a:defRPr/>
            </a:pPr>
            <a:r>
              <a:rPr lang="fr-FR" dirty="0" smtClean="0"/>
              <a:t>et se décomposent en deux parties : le </a:t>
            </a:r>
            <a:r>
              <a:rPr lang="fr-FR" dirty="0" smtClean="0">
                <a:solidFill>
                  <a:srgbClr val="FF0000"/>
                </a:solidFill>
              </a:rPr>
              <a:t>nom</a:t>
            </a:r>
            <a:r>
              <a:rPr lang="fr-FR" dirty="0" smtClean="0"/>
              <a:t> de l´attribut et sa </a:t>
            </a:r>
            <a:r>
              <a:rPr lang="fr-FR" dirty="0" smtClean="0">
                <a:solidFill>
                  <a:srgbClr val="FF0000"/>
                </a:solidFill>
              </a:rPr>
              <a:t>valeur</a:t>
            </a:r>
            <a:r>
              <a:rPr lang="fr-FR" dirty="0" smtClean="0"/>
              <a:t>. </a:t>
            </a:r>
          </a:p>
          <a:p>
            <a:pPr lvl="0">
              <a:defRPr/>
            </a:pPr>
            <a:r>
              <a:rPr lang="fr-FR" dirty="0" smtClean="0">
                <a:solidFill>
                  <a:srgbClr val="FF0000"/>
                </a:solidFill>
              </a:rPr>
              <a:t>La valeur doit être encadré par des guillemets</a:t>
            </a:r>
            <a:r>
              <a:rPr lang="fr-FR" dirty="0" smtClean="0"/>
              <a:t> et le nom et la valeur de l´attribut sont liés par le signe </a:t>
            </a:r>
            <a:r>
              <a:rPr lang="fr-FR" dirty="0" smtClean="0">
                <a:solidFill>
                  <a:srgbClr val="FF0000"/>
                </a:solidFill>
              </a:rPr>
              <a:t>"="</a:t>
            </a:r>
            <a:r>
              <a:rPr lang="fr-FR" dirty="0" smtClean="0"/>
              <a:t>.</a:t>
            </a:r>
          </a:p>
          <a:p>
            <a:pPr lvl="0">
              <a:defRPr/>
            </a:pPr>
            <a:r>
              <a:rPr lang="fr-FR" dirty="0" smtClean="0"/>
              <a:t> Exemple : le code pour afficher une info-bulle lors du passage de la souris sur notre paragraphe utiliserait l´attribut </a:t>
            </a:r>
            <a:r>
              <a:rPr lang="fr-FR" dirty="0" err="1" smtClean="0"/>
              <a:t>title</a:t>
            </a:r>
            <a:r>
              <a:rPr lang="fr-FR" dirty="0" smtClean="0"/>
              <a:t>:</a:t>
            </a:r>
          </a:p>
          <a:p>
            <a:pPr lvl="0"/>
            <a:r>
              <a:rPr lang="fr-FR" sz="2800" dirty="0" smtClean="0">
                <a:solidFill>
                  <a:srgbClr val="00B050"/>
                </a:solidFill>
              </a:rPr>
              <a:t>&lt;p </a:t>
            </a:r>
            <a:r>
              <a:rPr lang="fr-FR" sz="2800" dirty="0" err="1" smtClean="0">
                <a:solidFill>
                  <a:srgbClr val="00B050"/>
                </a:solidFill>
              </a:rPr>
              <a:t>title</a:t>
            </a:r>
            <a:r>
              <a:rPr lang="fr-FR" sz="2800" dirty="0" smtClean="0">
                <a:solidFill>
                  <a:srgbClr val="00B050"/>
                </a:solidFill>
              </a:rPr>
              <a:t>="titre de </a:t>
            </a:r>
            <a:r>
              <a:rPr lang="fr-FR" sz="2800" dirty="0" err="1" smtClean="0">
                <a:solidFill>
                  <a:srgbClr val="00B050"/>
                </a:solidFill>
              </a:rPr>
              <a:t>monparagraphe</a:t>
            </a:r>
            <a:r>
              <a:rPr lang="fr-FR" sz="2800" dirty="0" smtClean="0">
                <a:solidFill>
                  <a:srgbClr val="00B050"/>
                </a:solidFill>
              </a:rPr>
              <a:t>"&gt;Texte de mon paragraphe.&lt;/p&gt;</a:t>
            </a:r>
            <a:endParaRPr lang="fr-FR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attributs (3)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 smtClean="0"/>
              <a:t>Une balise peut avoir 1 ou plusieurs attributs: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&lt;head&gt;&lt;title&gt;Mon Site&lt;/title&gt;&lt;/head&gt;</a:t>
            </a:r>
          </a:p>
          <a:p>
            <a:pPr>
              <a:buNone/>
            </a:pPr>
            <a:r>
              <a:rPr lang="en-US" dirty="0" smtClean="0"/>
              <a:t>&lt;body </a:t>
            </a:r>
            <a:r>
              <a:rPr lang="en-US" dirty="0" err="1" smtClean="0"/>
              <a:t>bgcolor</a:t>
            </a:r>
            <a:r>
              <a:rPr lang="en-US" dirty="0" smtClean="0"/>
              <a:t>="red"&gt;</a:t>
            </a:r>
          </a:p>
          <a:p>
            <a:pPr>
              <a:buNone/>
            </a:pPr>
            <a:r>
              <a:rPr lang="en-US" dirty="0" smtClean="0"/>
              <a:t>&lt;p align="center"&gt;</a:t>
            </a:r>
            <a:r>
              <a:rPr lang="en-US" dirty="0" err="1" smtClean="0"/>
              <a:t>Salut</a:t>
            </a:r>
            <a:r>
              <a:rPr lang="en-US" dirty="0" smtClean="0"/>
              <a:t>!!!&lt;/p&gt;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646C-80A1-488E-BA59-83442D87D2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B646C-80A1-488E-BA59-83442D87D2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8167</TotalTime>
  <Words>2387</Words>
  <Application>Microsoft Office PowerPoint</Application>
  <PresentationFormat>Affichage à l'écran (4:3)</PresentationFormat>
  <Paragraphs>554</Paragraphs>
  <Slides>61</Slides>
  <Notes>51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Débit</vt:lpstr>
      <vt:lpstr>Présentation PowerPoint</vt:lpstr>
      <vt:lpstr>C’est quoi une page Web?</vt:lpstr>
      <vt:lpstr>Les 3 couches du Web</vt:lpstr>
      <vt:lpstr>HTML - Hypertext Markup Language</vt:lpstr>
      <vt:lpstr>Balises HTML (1)</vt:lpstr>
      <vt:lpstr>Balises HTML (2)</vt:lpstr>
      <vt:lpstr>Présentation PowerPoint</vt:lpstr>
      <vt:lpstr>Les attributs (2)</vt:lpstr>
      <vt:lpstr>Les attributs (3)</vt:lpstr>
      <vt:lpstr>Fichier HTML</vt:lpstr>
      <vt:lpstr>L’entête</vt:lpstr>
      <vt:lpstr>META&gt; - H.T.M.L.</vt:lpstr>
      <vt:lpstr>Présentation PowerPoint</vt:lpstr>
      <vt:lpstr>Présentation PowerPoint</vt:lpstr>
      <vt:lpstr>Formatage de texte  </vt:lpstr>
      <vt:lpstr>Les balises de formatage des caractères </vt:lpstr>
      <vt:lpstr>Les balises de Mise en forme du texte </vt:lpstr>
      <vt:lpstr>Formatage du texte (1)</vt:lpstr>
      <vt:lpstr>Formatage du texte (3)</vt:lpstr>
      <vt:lpstr>Formatage du texte (4)</vt:lpstr>
      <vt:lpstr>Formatage du texte (5)</vt:lpstr>
      <vt:lpstr>Formatage du texte (9)</vt:lpstr>
      <vt:lpstr>Formatage du texte (10)</vt:lpstr>
      <vt:lpstr>Formatage du texte (11)</vt:lpstr>
      <vt:lpstr>Formatage du texte (12)</vt:lpstr>
      <vt:lpstr>Formatage du texte (13)</vt:lpstr>
      <vt:lpstr>Formatage du texte (14)</vt:lpstr>
      <vt:lpstr>Images</vt:lpstr>
      <vt:lpstr>Images</vt:lpstr>
      <vt:lpstr>Image</vt:lpstr>
      <vt:lpstr>Image: info bull</vt:lpstr>
      <vt:lpstr>liens</vt:lpstr>
      <vt:lpstr>Liens – vers une section de la page</vt:lpstr>
      <vt:lpstr>Tables </vt:lpstr>
      <vt:lpstr>Tables</vt:lpstr>
      <vt:lpstr>Tables</vt:lpstr>
      <vt:lpstr>Attributs de la balise &lt;table&gt;</vt:lpstr>
      <vt:lpstr>Attributs de la balise &lt;table&gt;</vt:lpstr>
      <vt:lpstr>Attributs de la balise &lt;table&gt;</vt:lpstr>
      <vt:lpstr>Attributs de la balise &lt;table&gt;</vt:lpstr>
      <vt:lpstr>Attributs de la balise &lt;table&gt;</vt:lpstr>
      <vt:lpstr>Attributs de la balise &lt;tr&gt;</vt:lpstr>
      <vt:lpstr>Attributs de la balise &lt;td&gt;</vt:lpstr>
      <vt:lpstr>Cadres</vt:lpstr>
      <vt:lpstr>Cadres</vt:lpstr>
      <vt:lpstr>Cadres</vt:lpstr>
      <vt:lpstr>Attributs de la balise &lt;frameset …&gt;</vt:lpstr>
      <vt:lpstr>Cadres</vt:lpstr>
      <vt:lpstr>Cadres</vt:lpstr>
      <vt:lpstr>Formulaires</vt:lpstr>
      <vt:lpstr>Formulaires</vt:lpstr>
      <vt:lpstr>Champs de texte simples</vt:lpstr>
      <vt:lpstr>Boutons radio</vt:lpstr>
      <vt:lpstr>Les cases à cocher</vt:lpstr>
      <vt:lpstr>Les listes déroulantes</vt:lpstr>
      <vt:lpstr>Les listes de sélection</vt:lpstr>
      <vt:lpstr>Les listes de sélection multiple</vt:lpstr>
      <vt:lpstr>Boutons</vt:lpstr>
      <vt:lpstr>More…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et optimisation multi-niveaux pour les applications multimédias dans les environnements critiques.</dc:title>
  <dc:creator>Mol</dc:creator>
  <cp:lastModifiedBy>Nejersette</cp:lastModifiedBy>
  <cp:revision>984</cp:revision>
  <dcterms:created xsi:type="dcterms:W3CDTF">2008-06-22T09:05:30Z</dcterms:created>
  <dcterms:modified xsi:type="dcterms:W3CDTF">2017-02-10T21:46:38Z</dcterms:modified>
</cp:coreProperties>
</file>