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FD34-0348-4560-B833-3BF405FC5C07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F21EC-9759-4EC4-8DA2-10B4E24E0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9B28F63-510A-43A0-83F1-D9014AFF5290}" type="slidenum">
              <a:rPr lang="fr-FR" smtClean="0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138"/>
      </p:ext>
    </p:extLst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43995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4755"/>
      </p:ext>
    </p:extLst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3126"/>
      </p:ext>
    </p:extLst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5700"/>
      </p:ext>
    </p:extLst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930"/>
      </p:ext>
    </p:extLst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17985"/>
      </p:ext>
    </p:extLst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2381"/>
      </p:ext>
    </p:extLst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30506"/>
      </p:ext>
    </p:extLst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884"/>
      </p:ext>
    </p:extLst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25837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05643"/>
      </p:ext>
    </p:extLst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56837"/>
      </p:ext>
    </p:extLst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0908"/>
      </p:ext>
    </p:extLst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65554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23885"/>
      </p:ext>
    </p:extLst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71925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9398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4628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4205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39134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3899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5709-8324-4F3D-836A-B6A7A1D0CABE}" type="datetimeFigureOut">
              <a:rPr lang="en-US" smtClean="0"/>
              <a:t>13-Apr-25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99BA-C6CF-4899-A17A-DDF0800E8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649288"/>
            <a:ext cx="8786812" cy="708025"/>
          </a:xfrm>
        </p:spPr>
        <p:txBody>
          <a:bodyPr rtlCol="0">
            <a:spAutoFit/>
          </a:bodyPr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fr-FR" sz="4000" b="1" dirty="0"/>
              <a:t>Algorithmics and data structure 2</a:t>
            </a:r>
            <a:endParaRPr lang="fr-FR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4101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7DD52D1-69F4-4FF2-A5FA-36A5185335F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500063" y="1425575"/>
            <a:ext cx="8401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accent1"/>
                </a:solidFill>
              </a:rPr>
              <a:t>Program</a:t>
            </a:r>
            <a:endParaRPr lang="fr-FR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428625" y="1905000"/>
            <a:ext cx="87153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2400" b="1" dirty="0" err="1">
                <a:solidFill>
                  <a:schemeClr val="accent1"/>
                </a:solidFill>
                <a:latin typeface="Trebuchet MS" pitchFamily="34" charset="0"/>
              </a:rPr>
              <a:t>Chapter</a:t>
            </a:r>
            <a:r>
              <a:rPr lang="fr-FR" sz="2400" b="1" dirty="0">
                <a:solidFill>
                  <a:schemeClr val="accent1"/>
                </a:solidFill>
                <a:latin typeface="Trebuchet MS" pitchFamily="34" charset="0"/>
              </a:rPr>
              <a:t> 1</a:t>
            </a:r>
            <a:r>
              <a:rPr lang="fr-FR" sz="2400" b="1" dirty="0">
                <a:latin typeface="Trebuchet MS" pitchFamily="34" charset="0"/>
              </a:rPr>
              <a:t>: 1.1</a:t>
            </a:r>
            <a:r>
              <a:rPr lang="fr-FR" sz="2400" dirty="0">
                <a:latin typeface="Trebuchet MS" pitchFamily="34" charset="0"/>
              </a:rPr>
              <a:t>Subroutines</a:t>
            </a: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1.2</a:t>
            </a:r>
            <a:r>
              <a:rPr lang="fr-FR" sz="2400" dirty="0">
                <a:latin typeface="Trebuchet MS" pitchFamily="34" charset="0"/>
              </a:rPr>
              <a:t>recursion</a:t>
            </a:r>
          </a:p>
          <a:p>
            <a:pPr algn="l" rtl="0">
              <a:lnSpc>
                <a:spcPct val="150000"/>
              </a:lnSpc>
            </a:pPr>
            <a:r>
              <a:rPr lang="fr-FR" sz="2400" b="1" dirty="0" err="1">
                <a:solidFill>
                  <a:schemeClr val="accent1"/>
                </a:solidFill>
                <a:latin typeface="Trebuchet MS" pitchFamily="34" charset="0"/>
              </a:rPr>
              <a:t>Chapter</a:t>
            </a:r>
            <a:r>
              <a:rPr lang="fr-FR" sz="2400" b="1" dirty="0">
                <a:solidFill>
                  <a:schemeClr val="accent1"/>
                </a:solidFill>
                <a:latin typeface="Trebuchet MS" pitchFamily="34" charset="0"/>
              </a:rPr>
              <a:t> 2</a:t>
            </a:r>
            <a:r>
              <a:rPr lang="fr-FR" sz="2400" b="1" dirty="0">
                <a:latin typeface="Trebuchet MS" pitchFamily="34" charset="0"/>
              </a:rPr>
              <a:t>:</a:t>
            </a:r>
            <a:r>
              <a:rPr lang="fr-FR" sz="2400" dirty="0">
                <a:latin typeface="Trebuchet MS" pitchFamily="34" charset="0"/>
              </a:rPr>
              <a:t>The files</a:t>
            </a:r>
          </a:p>
          <a:p>
            <a:pPr algn="l" rtl="0">
              <a:lnSpc>
                <a:spcPct val="150000"/>
              </a:lnSpc>
            </a:pPr>
            <a:r>
              <a:rPr lang="fr-FR" sz="2400" b="1" dirty="0" err="1">
                <a:solidFill>
                  <a:schemeClr val="accent1"/>
                </a:solidFill>
                <a:latin typeface="Trebuchet MS" pitchFamily="34" charset="0"/>
              </a:rPr>
              <a:t>Chapter</a:t>
            </a:r>
            <a:r>
              <a:rPr lang="fr-FR" sz="2400" b="1" dirty="0">
                <a:solidFill>
                  <a:schemeClr val="accent1"/>
                </a:solidFill>
                <a:latin typeface="Trebuchet MS" pitchFamily="34" charset="0"/>
              </a:rPr>
              <a:t> 3</a:t>
            </a:r>
            <a:r>
              <a:rPr lang="fr-FR" sz="2400" b="1" dirty="0">
                <a:latin typeface="Trebuchet MS" pitchFamily="34" charset="0"/>
              </a:rPr>
              <a:t>:</a:t>
            </a:r>
            <a:r>
              <a:rPr lang="fr-FR" sz="2400" dirty="0">
                <a:latin typeface="Trebuchet MS" pitchFamily="34" charset="0"/>
              </a:rPr>
              <a:t>The </a:t>
            </a:r>
            <a:r>
              <a:rPr lang="fr-FR" sz="2400" dirty="0" err="1">
                <a:latin typeface="Trebuchet MS" pitchFamily="34" charset="0"/>
              </a:rPr>
              <a:t>lists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rebuchet MS" pitchFamily="34" charset="0"/>
              </a:rPr>
              <a:t>3.1</a:t>
            </a:r>
            <a:r>
              <a:rPr lang="fr-FR" sz="2400" dirty="0">
                <a:solidFill>
                  <a:srgbClr val="FF0000"/>
                </a:solidFill>
                <a:latin typeface="Trebuchet MS" pitchFamily="34" charset="0"/>
              </a:rPr>
              <a:t>Linked </a:t>
            </a:r>
            <a:r>
              <a:rPr lang="fr-FR" sz="2400" dirty="0" err="1">
                <a:solidFill>
                  <a:srgbClr val="FF0000"/>
                </a:solidFill>
                <a:latin typeface="Trebuchet MS" pitchFamily="34" charset="0"/>
              </a:rPr>
              <a:t>lists</a:t>
            </a:r>
            <a:endParaRPr lang="fr-FR" sz="2400" dirty="0">
              <a:solidFill>
                <a:srgbClr val="FF0000"/>
              </a:solidFill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3.2</a:t>
            </a:r>
            <a:r>
              <a:rPr lang="fr-FR" sz="2400" dirty="0">
                <a:latin typeface="Trebuchet MS" pitchFamily="34" charset="0"/>
              </a:rPr>
              <a:t>Doubly </a:t>
            </a:r>
            <a:r>
              <a:rPr lang="fr-FR" sz="2400" dirty="0" err="1">
                <a:latin typeface="Trebuchet MS" pitchFamily="34" charset="0"/>
              </a:rPr>
              <a:t>linked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lists</a:t>
            </a:r>
            <a:endParaRPr lang="fr-FR" sz="2400" dirty="0">
              <a:latin typeface="Trebuchet MS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b="1" dirty="0">
                <a:latin typeface="Trebuchet MS" pitchFamily="34" charset="0"/>
              </a:rPr>
              <a:t>3.3</a:t>
            </a:r>
            <a:r>
              <a:rPr lang="fr-FR" sz="2400" dirty="0">
                <a:latin typeface="Trebuchet MS" pitchFamily="34" charset="0"/>
              </a:rPr>
              <a:t>Special </a:t>
            </a:r>
            <a:r>
              <a:rPr lang="fr-FR" sz="2400" dirty="0" err="1">
                <a:latin typeface="Trebuchet MS" pitchFamily="34" charset="0"/>
              </a:rPr>
              <a:t>linked</a:t>
            </a:r>
            <a:r>
              <a:rPr lang="fr-FR" sz="2400" dirty="0">
                <a:latin typeface="Trebuchet MS" pitchFamily="34" charset="0"/>
              </a:rPr>
              <a:t> </a:t>
            </a:r>
            <a:r>
              <a:rPr lang="fr-FR" sz="2400" dirty="0" err="1">
                <a:latin typeface="Trebuchet MS" pitchFamily="34" charset="0"/>
              </a:rPr>
              <a:t>lists</a:t>
            </a:r>
            <a:r>
              <a:rPr lang="fr-FR" sz="2400" dirty="0">
                <a:latin typeface="Trebuchet MS" pitchFamily="34" charset="0"/>
              </a:rPr>
              <a:t> (</a:t>
            </a:r>
            <a:r>
              <a:rPr lang="fr-FR" sz="2400" dirty="0" err="1">
                <a:latin typeface="Trebuchet MS" pitchFamily="34" charset="0"/>
              </a:rPr>
              <a:t>stacks</a:t>
            </a:r>
            <a:r>
              <a:rPr lang="fr-FR" sz="2400" dirty="0">
                <a:latin typeface="Trebuchet MS" pitchFamily="34" charset="0"/>
              </a:rPr>
              <a:t>, queues)</a:t>
            </a:r>
          </a:p>
          <a:p>
            <a:pPr algn="l" rtl="0">
              <a:lnSpc>
                <a:spcPct val="150000"/>
              </a:lnSpc>
            </a:pPr>
            <a:r>
              <a:rPr lang="fr-FR" sz="2400" dirty="0"/>
              <a:t> </a:t>
            </a:r>
          </a:p>
        </p:txBody>
      </p:sp>
      <p:sp>
        <p:nvSpPr>
          <p:cNvPr id="2055" name="Rectangle 19"/>
          <p:cNvSpPr>
            <a:spLocks noChangeArrowheads="1"/>
          </p:cNvSpPr>
          <p:nvPr/>
        </p:nvSpPr>
        <p:spPr bwMode="auto">
          <a:xfrm>
            <a:off x="357188" y="142875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fr-FR" b="1">
                <a:latin typeface="Trebuchet MS" pitchFamily="34" charset="0"/>
              </a:rPr>
              <a:t>Module:</a:t>
            </a:r>
            <a:endParaRPr lang="fr-FR"/>
          </a:p>
        </p:txBody>
      </p:sp>
      <p:sp>
        <p:nvSpPr>
          <p:cNvPr id="2056" name="Rectangle 20"/>
          <p:cNvSpPr>
            <a:spLocks noChangeArrowheads="1"/>
          </p:cNvSpPr>
          <p:nvPr/>
        </p:nvSpPr>
        <p:spPr bwMode="auto">
          <a:xfrm>
            <a:off x="4572000" y="58578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rtl="0"/>
            <a:r>
              <a:rPr lang="fr-FR" sz="2000" b="1">
                <a:solidFill>
                  <a:schemeClr val="accent1"/>
                </a:solidFill>
                <a:latin typeface="Trebuchet MS" pitchFamily="34" charset="0"/>
              </a:rPr>
              <a:t>The teacher</a:t>
            </a:r>
            <a:r>
              <a:rPr lang="fr-FR" sz="2000" b="1">
                <a:latin typeface="Trebuchet MS" pitchFamily="34" charset="0"/>
              </a:rPr>
              <a:t>: Kimouche Abdelkader</a:t>
            </a:r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1960116403"/>
      </p:ext>
    </p:extLst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703F8A9-60D5-4EAB-8B0E-4A25FFCCF905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714375" y="1500188"/>
            <a:ext cx="677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n-US" sz="2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a linked list </a:t>
            </a: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VS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A</a:t>
            </a: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vector</a:t>
            </a:r>
          </a:p>
        </p:txBody>
      </p:sp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933825"/>
            <a:ext cx="84566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000250"/>
            <a:ext cx="7680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691964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B9B374E-6B3C-4B89-B18A-49725AC757D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714375" y="1500188"/>
            <a:ext cx="677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a linked list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047875"/>
            <a:ext cx="76803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texte 2"/>
          <p:cNvSpPr txBox="1">
            <a:spLocks/>
          </p:cNvSpPr>
          <p:nvPr/>
        </p:nvSpPr>
        <p:spPr>
          <a:xfrm>
            <a:off x="742950" y="3746500"/>
            <a:ext cx="840105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address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of the 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first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element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of an LLL is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often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called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the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head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of the list.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Each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node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located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with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his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address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,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this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address is stored in the </a:t>
            </a:r>
            <a:r>
              <a:rPr lang="fr-F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field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next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of 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previous node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214438" y="3286125"/>
            <a:ext cx="785812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413250" y="3257550"/>
            <a:ext cx="785813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16" name="Forme 15"/>
          <p:cNvCxnSpPr>
            <a:stCxn id="14" idx="3"/>
          </p:cNvCxnSpPr>
          <p:nvPr/>
        </p:nvCxnSpPr>
        <p:spPr>
          <a:xfrm rot="5400000" flipH="1">
            <a:off x="3698082" y="2731293"/>
            <a:ext cx="419100" cy="1243013"/>
          </a:xfrm>
          <a:prstGeom prst="curvedConnector4">
            <a:avLst>
              <a:gd name="adj1" fmla="val -54447"/>
              <a:gd name="adj2" fmla="val 54631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8594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5FEF703-D36F-4142-B03B-C7991FA33050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The declaration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742950" y="1357313"/>
            <a:ext cx="8401050" cy="5784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declaration of a node is:</a:t>
            </a: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" y="2000250"/>
            <a:ext cx="4357688" cy="24288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928688" y="2000250"/>
            <a:ext cx="4143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>
                <a:latin typeface="Trebuchet MS" pitchFamily="34" charset="0"/>
                <a:cs typeface="Times New Roman" pitchFamily="18" charset="0"/>
              </a:rPr>
              <a:t>Type </a:t>
            </a:r>
            <a:endParaRPr lang="en-US" sz="200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>
                <a:latin typeface="Trebuchet MS" pitchFamily="34" charset="0"/>
                <a:cs typeface="Times New Roman" pitchFamily="18" charset="0"/>
              </a:rPr>
              <a:t>Structure </a:t>
            </a:r>
            <a:r>
              <a:rPr lang="en-US" sz="2000" b="1" i="1">
                <a:latin typeface="Trebuchet MS" pitchFamily="34" charset="0"/>
                <a:cs typeface="Times New Roman" pitchFamily="18" charset="0"/>
              </a:rPr>
              <a:t>Name_Type_node</a:t>
            </a:r>
            <a:endParaRPr lang="en-US" sz="200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>
                <a:latin typeface="Trebuchet MS" pitchFamily="34" charset="0"/>
                <a:cs typeface="Times New Roman" pitchFamily="18" charset="0"/>
              </a:rPr>
              <a:t>value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: Type_of_value ;</a:t>
            </a:r>
            <a:endParaRPr lang="en-US" sz="200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next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: </a:t>
            </a:r>
            <a:r>
              <a:rPr lang="en-US" sz="2000" b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*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 </a:t>
            </a:r>
            <a:r>
              <a:rPr lang="en-US" sz="2000" b="1" i="1">
                <a:latin typeface="Trebuchet MS" pitchFamily="34" charset="0"/>
                <a:cs typeface="Times New Roman" pitchFamily="18" charset="0"/>
              </a:rPr>
              <a:t>Name_Type_node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>
                <a:latin typeface="Trebuchet MS" pitchFamily="34" charset="0"/>
                <a:cs typeface="Times New Roman" pitchFamily="18" charset="0"/>
              </a:rPr>
              <a:t>End Structure ;</a:t>
            </a:r>
            <a:r>
              <a:rPr lang="en-US" sz="2000">
                <a:latin typeface="Trebuchet MS" pitchFamily="34" charset="0"/>
              </a:rPr>
              <a:t> </a:t>
            </a:r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428875"/>
            <a:ext cx="28432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"/>
          <p:cNvSpPr>
            <a:spLocks noChangeArrowheads="1"/>
          </p:cNvSpPr>
          <p:nvPr/>
        </p:nvSpPr>
        <p:spPr bwMode="auto">
          <a:xfrm>
            <a:off x="4929188" y="3929063"/>
            <a:ext cx="4143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>
                <a:latin typeface="Trebuchet MS" pitchFamily="34" charset="0"/>
                <a:cs typeface="Times New Roman" pitchFamily="18" charset="0"/>
              </a:rPr>
              <a:t>type</a:t>
            </a:r>
            <a:endParaRPr lang="en-US" sz="200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>
                <a:latin typeface="Trebuchet MS" pitchFamily="34" charset="0"/>
                <a:cs typeface="Times New Roman" pitchFamily="18" charset="0"/>
              </a:rPr>
              <a:t>Structure </a:t>
            </a:r>
            <a:r>
              <a:rPr lang="en-US" sz="2000" b="1" i="1">
                <a:latin typeface="Trebuchet MS" pitchFamily="34" charset="0"/>
                <a:cs typeface="Times New Roman" pitchFamily="18" charset="0"/>
              </a:rPr>
              <a:t>node</a:t>
            </a:r>
            <a:endParaRPr lang="en-US" sz="200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>
                <a:latin typeface="Trebuchet MS" pitchFamily="34" charset="0"/>
                <a:cs typeface="Times New Roman" pitchFamily="18" charset="0"/>
              </a:rPr>
              <a:t>Element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: integer;</a:t>
            </a:r>
            <a:endParaRPr lang="en-US" sz="200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next 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:*</a:t>
            </a:r>
            <a:r>
              <a:rPr lang="en-US" sz="2000" b="1" i="1">
                <a:latin typeface="Trebuchet MS" pitchFamily="34" charset="0"/>
                <a:cs typeface="Times New Roman" pitchFamily="18" charset="0"/>
              </a:rPr>
              <a:t>node</a:t>
            </a:r>
            <a:r>
              <a:rPr lang="en-US" sz="200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>
                <a:latin typeface="Trebuchet MS" pitchFamily="34" charset="0"/>
                <a:cs typeface="Times New Roman" pitchFamily="18" charset="0"/>
              </a:rPr>
              <a:t>End Structure ;</a:t>
            </a:r>
            <a:r>
              <a:rPr lang="en-US" sz="2000">
                <a:latin typeface="Trebuchet MS" pitchFamily="34" charset="0"/>
              </a:rPr>
              <a:t> </a:t>
            </a:r>
          </a:p>
        </p:txBody>
      </p:sp>
      <p:pic>
        <p:nvPicPr>
          <p:cNvPr id="13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500563"/>
            <a:ext cx="1695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en arc 14"/>
          <p:cNvCxnSpPr/>
          <p:nvPr/>
        </p:nvCxnSpPr>
        <p:spPr>
          <a:xfrm flipV="1">
            <a:off x="3657575" y="3000375"/>
            <a:ext cx="2714625" cy="28575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/>
          <p:nvPr/>
        </p:nvCxnSpPr>
        <p:spPr>
          <a:xfrm flipV="1">
            <a:off x="4211960" y="3571876"/>
            <a:ext cx="1860228" cy="142874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7791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5D6CCD5-5296-4476-93AA-FCC1AC1882C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The declaration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457200" y="1357313"/>
            <a:ext cx="96869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declaration of a </a:t>
            </a:r>
            <a:r>
              <a:rPr lang="fr-FR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linked</a:t>
            </a: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list (pointer to a </a:t>
            </a:r>
            <a:r>
              <a:rPr lang="fr-FR" sz="24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node</a:t>
            </a: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):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" y="2000250"/>
            <a:ext cx="7786688" cy="42148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928688" y="2230705"/>
            <a:ext cx="74295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dirty="0">
                <a:latin typeface="Trebuchet MS" pitchFamily="34" charset="0"/>
                <a:cs typeface="Times New Roman" pitchFamily="18" charset="0"/>
              </a:rPr>
              <a:t>type</a:t>
            </a:r>
            <a:endParaRPr lang="en-US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latin typeface="Trebuchet MS" pitchFamily="34" charset="0"/>
                <a:cs typeface="Times New Roman" pitchFamily="18" charset="0"/>
              </a:rPr>
              <a:t>Structure </a:t>
            </a:r>
            <a:r>
              <a:rPr lang="en-US" sz="2000" b="1" i="1" dirty="0" err="1">
                <a:latin typeface="Trebuchet MS" pitchFamily="34" charset="0"/>
                <a:cs typeface="Times New Roman" pitchFamily="18" charset="0"/>
              </a:rPr>
              <a:t>Name_Type_node</a:t>
            </a:r>
            <a:endParaRPr lang="en-US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 dirty="0">
                <a:latin typeface="Trebuchet MS" pitchFamily="34" charset="0"/>
                <a:cs typeface="Times New Roman" pitchFamily="18" charset="0"/>
              </a:rPr>
              <a:t>Value 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rebuchet MS" pitchFamily="34" charset="0"/>
                <a:cs typeface="Times New Roman" pitchFamily="18" charset="0"/>
              </a:rPr>
              <a:t>Type_of_value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 ;</a:t>
            </a:r>
            <a:endParaRPr lang="en-US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next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:*</a:t>
            </a:r>
            <a:r>
              <a:rPr lang="en-US" sz="2000" b="1" i="1" dirty="0" err="1">
                <a:latin typeface="Trebuchet MS" pitchFamily="34" charset="0"/>
                <a:cs typeface="Times New Roman" pitchFamily="18" charset="0"/>
              </a:rPr>
              <a:t>Name_Type_node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latin typeface="Trebuchet MS" pitchFamily="34" charset="0"/>
                <a:cs typeface="Times New Roman" pitchFamily="18" charset="0"/>
              </a:rPr>
              <a:t>End Structure ;</a:t>
            </a:r>
            <a:r>
              <a:rPr lang="en-US" sz="2000" dirty="0">
                <a:latin typeface="Trebuchet MS" pitchFamily="34" charset="0"/>
              </a:rPr>
              <a:t> 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solidFill>
                  <a:srgbClr val="0070C0"/>
                </a:solidFill>
                <a:latin typeface="Trebuchet MS" pitchFamily="34" charset="0"/>
              </a:rPr>
              <a:t>List</a:t>
            </a:r>
            <a:r>
              <a:rPr lang="en-US" sz="2000" dirty="0">
                <a:latin typeface="Trebuchet MS" pitchFamily="34" charset="0"/>
              </a:rPr>
              <a:t>:*</a:t>
            </a:r>
            <a:r>
              <a:rPr lang="en-US" sz="2000" dirty="0" err="1">
                <a:latin typeface="Trebuchet MS" pitchFamily="34" charset="0"/>
              </a:rPr>
              <a:t>Name_Type_node</a:t>
            </a:r>
            <a:r>
              <a:rPr lang="en-US" sz="2000" dirty="0">
                <a:latin typeface="Trebuchet MS" pitchFamily="34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Trebuchet MS" pitchFamily="34" charset="0"/>
              </a:rPr>
              <a:t>// the list type which designates 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solidFill>
                  <a:srgbClr val="00B050"/>
                </a:solidFill>
                <a:latin typeface="Trebuchet MS" pitchFamily="34" charset="0"/>
              </a:rPr>
              <a:t>			//any Pointer to a node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solidFill>
                  <a:srgbClr val="FF0000"/>
                </a:solidFill>
                <a:latin typeface="Trebuchet MS" pitchFamily="34" charset="0"/>
              </a:rPr>
              <a:t>L</a:t>
            </a:r>
            <a:r>
              <a:rPr lang="en-US" sz="2000" dirty="0">
                <a:latin typeface="Trebuchet MS" pitchFamily="34" charset="0"/>
              </a:rPr>
              <a:t>: </a:t>
            </a:r>
            <a:r>
              <a:rPr lang="en-US" sz="2000" dirty="0">
                <a:solidFill>
                  <a:srgbClr val="0066FF"/>
                </a:solidFill>
                <a:latin typeface="Trebuchet MS" pitchFamily="34" charset="0"/>
              </a:rPr>
              <a:t>List</a:t>
            </a:r>
            <a:r>
              <a:rPr lang="en-US" sz="2000" dirty="0">
                <a:latin typeface="Trebuchet MS" pitchFamily="34" charset="0"/>
              </a:rPr>
              <a:t>;// equivalent to L:</a:t>
            </a:r>
            <a:r>
              <a:rPr lang="en-US" sz="2000" dirty="0">
                <a:solidFill>
                  <a:srgbClr val="0066FF"/>
                </a:solidFill>
                <a:latin typeface="Trebuchet MS" pitchFamily="34" charset="0"/>
              </a:rPr>
              <a:t>* </a:t>
            </a:r>
            <a:r>
              <a:rPr lang="en-US" sz="2000" dirty="0" err="1">
                <a:solidFill>
                  <a:srgbClr val="0066FF"/>
                </a:solidFill>
                <a:latin typeface="Trebuchet MS" pitchFamily="34" charset="0"/>
              </a:rPr>
              <a:t>Name_Type_node</a:t>
            </a:r>
            <a:r>
              <a:rPr lang="en-US" sz="2000" dirty="0">
                <a:latin typeface="Trebuchet MS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36376502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4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4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4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1526A1-6F1A-4F0A-A997-B5608F31523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The declaration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642938" y="1357313"/>
            <a:ext cx="9115425" cy="5784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Declaring a pointer to a </a:t>
            </a:r>
            <a:r>
              <a:rPr lang="fr-FR" sz="2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node</a:t>
            </a: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East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(</a:t>
            </a:r>
            <a:r>
              <a:rPr lang="fr-FR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example</a:t>
            </a:r>
            <a:r>
              <a:rPr lang="fr-F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1):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endParaRPr lang="fr-FR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38" y="2237204"/>
            <a:ext cx="7715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dirty="0">
                <a:latin typeface="Trebuchet MS" pitchFamily="34" charset="0"/>
                <a:cs typeface="Times New Roman" pitchFamily="18" charset="0"/>
              </a:rPr>
              <a:t>type</a:t>
            </a:r>
            <a:endParaRPr lang="en-US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latin typeface="Trebuchet MS" pitchFamily="34" charset="0"/>
                <a:cs typeface="Times New Roman" pitchFamily="18" charset="0"/>
              </a:rPr>
              <a:t>Structure </a:t>
            </a:r>
            <a:r>
              <a:rPr lang="en-US" sz="2000" b="1" i="1" dirty="0">
                <a:latin typeface="Trebuchet MS" pitchFamily="34" charset="0"/>
                <a:cs typeface="Times New Roman" pitchFamily="18" charset="0"/>
              </a:rPr>
              <a:t>node</a:t>
            </a:r>
            <a:endParaRPr lang="en-US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 dirty="0">
                <a:latin typeface="Trebuchet MS" pitchFamily="34" charset="0"/>
                <a:cs typeface="Times New Roman" pitchFamily="18" charset="0"/>
              </a:rPr>
              <a:t>Element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: integer;</a:t>
            </a:r>
            <a:endParaRPr lang="en-US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b="1" i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next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066FF"/>
                </a:solidFill>
                <a:latin typeface="Trebuchet MS" pitchFamily="34" charset="0"/>
                <a:cs typeface="Times New Roman" pitchFamily="18" charset="0"/>
              </a:rPr>
              <a:t>*</a:t>
            </a:r>
            <a:r>
              <a:rPr lang="en-US" sz="2000" b="1" i="1" dirty="0">
                <a:latin typeface="Trebuchet MS" pitchFamily="34" charset="0"/>
                <a:cs typeface="Times New Roman" pitchFamily="18" charset="0"/>
              </a:rPr>
              <a:t>node</a:t>
            </a:r>
            <a:r>
              <a:rPr lang="en-US" sz="2000" dirty="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latin typeface="Trebuchet MS" pitchFamily="34" charset="0"/>
                <a:cs typeface="Times New Roman" pitchFamily="18" charset="0"/>
              </a:rPr>
              <a:t>End Structure ;</a:t>
            </a:r>
            <a:r>
              <a:rPr lang="en-US" sz="2000" dirty="0">
                <a:latin typeface="Trebuchet MS" pitchFamily="34" charset="0"/>
              </a:rPr>
              <a:t> 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solidFill>
                  <a:srgbClr val="0066FF"/>
                </a:solidFill>
                <a:latin typeface="Trebuchet MS" pitchFamily="34" charset="0"/>
              </a:rPr>
              <a:t>List</a:t>
            </a:r>
            <a:r>
              <a:rPr lang="en-US" sz="2000" dirty="0">
                <a:latin typeface="Trebuchet MS" pitchFamily="34" charset="0"/>
              </a:rPr>
              <a:t>:</a:t>
            </a:r>
            <a:r>
              <a:rPr lang="en-US" sz="2000" dirty="0">
                <a:solidFill>
                  <a:srgbClr val="0066FF"/>
                </a:solidFill>
                <a:latin typeface="Trebuchet MS" pitchFamily="34" charset="0"/>
              </a:rPr>
              <a:t>*</a:t>
            </a:r>
            <a:r>
              <a:rPr lang="en-US" sz="2000" dirty="0">
                <a:latin typeface="Trebuchet MS" pitchFamily="34" charset="0"/>
              </a:rPr>
              <a:t>node; // pointer to a node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latin typeface="Trebuchet MS" pitchFamily="34" charset="0"/>
              </a:rPr>
              <a:t>L :</a:t>
            </a:r>
            <a:r>
              <a:rPr lang="en-US" sz="2000" dirty="0">
                <a:solidFill>
                  <a:srgbClr val="0066FF"/>
                </a:solidFill>
                <a:latin typeface="Trebuchet MS" pitchFamily="34" charset="0"/>
              </a:rPr>
              <a:t>List</a:t>
            </a:r>
            <a:r>
              <a:rPr lang="en-US" sz="2000" dirty="0">
                <a:latin typeface="Trebuchet MS" pitchFamily="34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000" dirty="0">
                <a:latin typeface="Trebuchet MS" pitchFamily="34" charset="0"/>
              </a:rPr>
              <a:t>L, P, Q:</a:t>
            </a:r>
            <a:r>
              <a:rPr lang="en-US" sz="2000" dirty="0">
                <a:solidFill>
                  <a:srgbClr val="0066FF"/>
                </a:solidFill>
                <a:latin typeface="Trebuchet MS" pitchFamily="34" charset="0"/>
              </a:rPr>
              <a:t>List</a:t>
            </a:r>
            <a:r>
              <a:rPr lang="en-US" sz="2000" dirty="0">
                <a:latin typeface="Trebuchet MS" pitchFamily="34" charset="0"/>
              </a:rPr>
              <a:t>; // three pointers to nodes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endParaRPr lang="en-US" sz="2000" dirty="0">
              <a:latin typeface="Trebuchet MS" pitchFamily="34" charset="0"/>
            </a:endParaRPr>
          </a:p>
        </p:txBody>
      </p:sp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000375"/>
            <a:ext cx="1695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338388"/>
            <a:ext cx="2305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2"/>
          <p:cNvSpPr txBox="1">
            <a:spLocks/>
          </p:cNvSpPr>
          <p:nvPr/>
        </p:nvSpPr>
        <p:spPr>
          <a:xfrm>
            <a:off x="5357813" y="2001838"/>
            <a:ext cx="714375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L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97212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522B8777-A024-485F-ABE4-A71D89B77CD2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The declaration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38" y="1945104"/>
            <a:ext cx="771525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b="1" dirty="0">
                <a:latin typeface="Trebuchet MS" pitchFamily="34" charset="0"/>
                <a:cs typeface="Times New Roman" pitchFamily="18" charset="0"/>
              </a:rPr>
              <a:t>type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latin typeface="Trebuchet MS" pitchFamily="34" charset="0"/>
                <a:cs typeface="Times New Roman" pitchFamily="18" charset="0"/>
              </a:rPr>
              <a:t>Structure </a:t>
            </a:r>
            <a:r>
              <a:rPr lang="fr-FR" sz="2000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Person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 err="1">
                <a:latin typeface="Trebuchet MS" pitchFamily="34" charset="0"/>
                <a:cs typeface="Times New Roman" pitchFamily="18" charset="0"/>
              </a:rPr>
              <a:t>name</a:t>
            </a:r>
            <a:r>
              <a:rPr lang="fr-FR" sz="2000" dirty="0">
                <a:latin typeface="Trebuchet MS" pitchFamily="34" charset="0"/>
                <a:cs typeface="Times New Roman" pitchFamily="18" charset="0"/>
              </a:rPr>
              <a:t>: string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latin typeface="Trebuchet MS" pitchFamily="34" charset="0"/>
                <a:cs typeface="Times New Roman" pitchFamily="18" charset="0"/>
              </a:rPr>
              <a:t>first </a:t>
            </a:r>
            <a:r>
              <a:rPr lang="fr-FR" sz="2000" dirty="0" err="1">
                <a:latin typeface="Trebuchet MS" pitchFamily="34" charset="0"/>
                <a:cs typeface="Times New Roman" pitchFamily="18" charset="0"/>
              </a:rPr>
              <a:t>name</a:t>
            </a:r>
            <a:r>
              <a:rPr lang="fr-FR" sz="2000" dirty="0">
                <a:latin typeface="Trebuchet MS" pitchFamily="34" charset="0"/>
                <a:cs typeface="Times New Roman" pitchFamily="18" charset="0"/>
              </a:rPr>
              <a:t>: string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latin typeface="Trebuchet MS" pitchFamily="34" charset="0"/>
                <a:cs typeface="Times New Roman" pitchFamily="18" charset="0"/>
              </a:rPr>
              <a:t>end structure</a:t>
            </a:r>
            <a:endParaRPr lang="fr-FR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latin typeface="Trebuchet MS" pitchFamily="34" charset="0"/>
                <a:cs typeface="Times New Roman" pitchFamily="18" charset="0"/>
              </a:rPr>
              <a:t>Structure </a:t>
            </a:r>
            <a:r>
              <a:rPr lang="fr-FR" sz="2000" b="1" i="1" dirty="0" err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node</a:t>
            </a:r>
            <a:endParaRPr lang="fr-FR" sz="2000" dirty="0">
              <a:solidFill>
                <a:srgbClr val="FF0000"/>
              </a:solidFill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b="1" i="1" dirty="0" err="1">
                <a:latin typeface="Trebuchet MS" pitchFamily="34" charset="0"/>
                <a:cs typeface="Times New Roman" pitchFamily="18" charset="0"/>
              </a:rPr>
              <a:t>value</a:t>
            </a:r>
            <a:r>
              <a:rPr lang="fr-FR" sz="2000" dirty="0" err="1">
                <a:latin typeface="Trebuchet MS" pitchFamily="34" charset="0"/>
                <a:cs typeface="Times New Roman" pitchFamily="18" charset="0"/>
              </a:rPr>
              <a:t>:</a:t>
            </a:r>
            <a:r>
              <a:rPr lang="fr-FR" sz="2000" dirty="0" err="1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Person</a:t>
            </a:r>
            <a:r>
              <a:rPr lang="fr-FR" sz="2000" dirty="0">
                <a:latin typeface="Trebuchet MS" pitchFamily="34" charset="0"/>
                <a:cs typeface="Times New Roman" pitchFamily="18" charset="0"/>
              </a:rPr>
              <a:t>;</a:t>
            </a:r>
            <a:endParaRPr lang="fr-FR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b="1" i="1" dirty="0" err="1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next</a:t>
            </a:r>
            <a:r>
              <a:rPr lang="fr-FR" sz="2000" dirty="0">
                <a:latin typeface="Trebuchet MS" pitchFamily="34" charset="0"/>
                <a:cs typeface="Times New Roman" pitchFamily="18" charset="0"/>
              </a:rPr>
              <a:t>: </a:t>
            </a:r>
            <a:r>
              <a:rPr lang="fr-FR" sz="2000" dirty="0">
                <a:solidFill>
                  <a:srgbClr val="0066FF"/>
                </a:solidFill>
                <a:latin typeface="Trebuchet MS" pitchFamily="34" charset="0"/>
                <a:cs typeface="Times New Roman" pitchFamily="18" charset="0"/>
              </a:rPr>
              <a:t>*</a:t>
            </a:r>
            <a:r>
              <a:rPr lang="fr-FR" sz="2000" b="1" i="1" dirty="0" err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node</a:t>
            </a:r>
            <a:r>
              <a:rPr lang="fr-FR" sz="2000" dirty="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latin typeface="Trebuchet MS" pitchFamily="34" charset="0"/>
                <a:cs typeface="Times New Roman" pitchFamily="18" charset="0"/>
              </a:rPr>
              <a:t>End Structure ;</a:t>
            </a:r>
            <a:r>
              <a:rPr lang="fr-FR" sz="2000" dirty="0">
                <a:latin typeface="Trebuchet MS" pitchFamily="34" charset="0"/>
              </a:rPr>
              <a:t>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571875"/>
            <a:ext cx="2305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2"/>
          <p:cNvSpPr txBox="1">
            <a:spLocks/>
          </p:cNvSpPr>
          <p:nvPr/>
        </p:nvSpPr>
        <p:spPr>
          <a:xfrm>
            <a:off x="4929188" y="3071813"/>
            <a:ext cx="714375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L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 2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14688" y="1807656"/>
            <a:ext cx="59293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solidFill>
                  <a:srgbClr val="0066FF"/>
                </a:solidFill>
                <a:latin typeface="Trebuchet MS" pitchFamily="34" charset="0"/>
              </a:rPr>
              <a:t>List</a:t>
            </a:r>
            <a:r>
              <a:rPr lang="fr-FR" sz="2000" dirty="0">
                <a:latin typeface="Trebuchet MS" pitchFamily="34" charset="0"/>
              </a:rPr>
              <a:t>: </a:t>
            </a:r>
            <a:r>
              <a:rPr lang="fr-FR" sz="2000" dirty="0">
                <a:solidFill>
                  <a:srgbClr val="0066FF"/>
                </a:solidFill>
                <a:latin typeface="Trebuchet MS" pitchFamily="34" charset="0"/>
              </a:rPr>
              <a:t>*</a:t>
            </a:r>
            <a:r>
              <a:rPr lang="fr-FR" sz="2000" dirty="0" err="1">
                <a:solidFill>
                  <a:srgbClr val="FF0000"/>
                </a:solidFill>
                <a:latin typeface="Trebuchet MS" pitchFamily="34" charset="0"/>
              </a:rPr>
              <a:t>node</a:t>
            </a:r>
            <a:r>
              <a:rPr lang="fr-FR" sz="2000" dirty="0">
                <a:latin typeface="Trebuchet MS" pitchFamily="34" charset="0"/>
              </a:rPr>
              <a:t>; // pointer to a </a:t>
            </a:r>
            <a:r>
              <a:rPr lang="fr-FR" sz="2000" dirty="0" err="1">
                <a:latin typeface="Trebuchet MS" pitchFamily="34" charset="0"/>
              </a:rPr>
              <a:t>node</a:t>
            </a:r>
            <a:endParaRPr lang="fr-FR" sz="2000" dirty="0">
              <a:latin typeface="Trebuchet MS" pitchFamily="34" charset="0"/>
            </a:endParaRP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fr-FR" sz="2000" dirty="0">
                <a:latin typeface="Trebuchet MS" pitchFamily="34" charset="0"/>
              </a:rPr>
              <a:t>L :</a:t>
            </a:r>
            <a:r>
              <a:rPr lang="fr-FR" sz="2000" dirty="0">
                <a:solidFill>
                  <a:srgbClr val="0066FF"/>
                </a:solidFill>
                <a:latin typeface="Trebuchet MS" pitchFamily="34" charset="0"/>
              </a:rPr>
              <a:t>List</a:t>
            </a:r>
            <a:r>
              <a:rPr lang="fr-FR" sz="2000" dirty="0">
                <a:latin typeface="Trebuchet MS" pitchFamily="34" charset="0"/>
              </a:rPr>
              <a:t>;</a:t>
            </a:r>
          </a:p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endParaRPr lang="fr-FR" sz="2000" dirty="0">
              <a:latin typeface="Trebuchet MS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715125" y="4357688"/>
            <a:ext cx="1714500" cy="1428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6715125" y="4857750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6715125" y="5286375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87666" y="4429125"/>
            <a:ext cx="142875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Name1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660232" y="4857750"/>
            <a:ext cx="191226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First name1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215188" y="5324475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NULL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72313" y="5753100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@988</a:t>
            </a:r>
          </a:p>
        </p:txBody>
      </p:sp>
    </p:spTree>
    <p:extLst>
      <p:ext uri="{BB962C8B-B14F-4D97-AF65-F5344CB8AC3E}">
        <p14:creationId xmlns:p14="http://schemas.microsoft.com/office/powerpoint/2010/main" val="215983181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3" grpId="0"/>
      <p:bldP spid="24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4DB22B9-F2C6-4E53-B874-DE361012D3B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2.2 The declaration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38" y="1906028"/>
            <a:ext cx="7715250" cy="155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The access to a field of a structure is done </a:t>
            </a:r>
            <a:r>
              <a:rPr lang="en-US" sz="2200" b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through the point </a:t>
            </a: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for ordinary variables and </a:t>
            </a:r>
            <a:r>
              <a:rPr lang="en-US" sz="2200" b="1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through -&gt; </a:t>
            </a: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for pointer type variables.</a:t>
            </a:r>
            <a:endParaRPr lang="en-US" sz="2200" dirty="0">
              <a:latin typeface="Trebuchet MS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82975"/>
            <a:ext cx="2305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texte 2"/>
          <p:cNvSpPr txBox="1">
            <a:spLocks/>
          </p:cNvSpPr>
          <p:nvPr/>
        </p:nvSpPr>
        <p:spPr>
          <a:xfrm>
            <a:off x="3857625" y="3149724"/>
            <a:ext cx="714375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Y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585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7143750" y="4357688"/>
            <a:ext cx="1714500" cy="1428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>
            <a:off x="7143750" y="4857750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143750" y="5286375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452320" y="4429125"/>
            <a:ext cx="142875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Name1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143750" y="4857750"/>
            <a:ext cx="1857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First name1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643813" y="5324475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NULL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500938" y="5753100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@988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57188" y="3884613"/>
            <a:ext cx="7715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2400" b="1" i="1" u="sng" dirty="0" err="1"/>
              <a:t>Example</a:t>
            </a:r>
            <a:r>
              <a:rPr lang="fr-FR" sz="2400" b="1" dirty="0"/>
              <a:t>:</a:t>
            </a:r>
            <a:endParaRPr lang="fr-FR" sz="2400" dirty="0"/>
          </a:p>
          <a:p>
            <a:pPr algn="l" rtl="0">
              <a:lnSpc>
                <a:spcPct val="150000"/>
              </a:lnSpc>
            </a:pPr>
            <a:r>
              <a:rPr lang="fr-FR" sz="2400" dirty="0"/>
              <a:t>X: Person; </a:t>
            </a:r>
            <a:r>
              <a:rPr lang="fr-FR" sz="2400" dirty="0" err="1"/>
              <a:t>so</a:t>
            </a:r>
            <a:r>
              <a:rPr lang="fr-FR" sz="2400" dirty="0"/>
              <a:t>:   X</a:t>
            </a:r>
            <a:r>
              <a:rPr lang="fr-FR" sz="2400" b="1" dirty="0">
                <a:solidFill>
                  <a:srgbClr val="FF0000"/>
                </a:solidFill>
              </a:rPr>
              <a:t>.</a:t>
            </a:r>
            <a:r>
              <a:rPr lang="fr-FR" sz="2400" dirty="0"/>
              <a:t>name</a:t>
            </a:r>
          </a:p>
          <a:p>
            <a:pPr algn="l" rtl="0">
              <a:lnSpc>
                <a:spcPct val="150000"/>
              </a:lnSpc>
            </a:pPr>
            <a:r>
              <a:rPr lang="fr-FR" sz="2400" dirty="0"/>
              <a:t>Y:</a:t>
            </a:r>
            <a:r>
              <a:rPr lang="fr-FR" sz="2400" b="1" dirty="0">
                <a:solidFill>
                  <a:srgbClr val="0066FF"/>
                </a:solidFill>
              </a:rPr>
              <a:t>*</a:t>
            </a:r>
            <a:r>
              <a:rPr lang="fr-FR" sz="2400" dirty="0"/>
              <a:t>Person ; </a:t>
            </a:r>
            <a:r>
              <a:rPr lang="fr-FR" sz="2400" dirty="0" err="1"/>
              <a:t>so</a:t>
            </a:r>
            <a:r>
              <a:rPr lang="fr-FR" sz="2400" dirty="0"/>
              <a:t>: Y</a:t>
            </a:r>
            <a:r>
              <a:rPr lang="fr-FR" sz="2400" dirty="0">
                <a:solidFill>
                  <a:srgbClr val="FF0000"/>
                </a:solidFill>
              </a:rPr>
              <a:t>-&gt;</a:t>
            </a:r>
            <a:r>
              <a:rPr lang="fr-FR" sz="2400" dirty="0" err="1"/>
              <a:t>name</a:t>
            </a:r>
            <a:r>
              <a:rPr lang="fr-FR" sz="2400" dirty="0"/>
              <a:t>.</a:t>
            </a:r>
          </a:p>
          <a:p>
            <a:pPr algn="l" rtl="0">
              <a:lnSpc>
                <a:spcPct val="150000"/>
              </a:lnSpc>
            </a:pPr>
            <a:r>
              <a:rPr lang="fr-FR" sz="2400" dirty="0"/>
              <a:t>M: </a:t>
            </a:r>
            <a:r>
              <a:rPr lang="fr-FR" sz="2400" dirty="0" err="1"/>
              <a:t>node</a:t>
            </a:r>
            <a:r>
              <a:rPr lang="fr-FR" sz="2400" dirty="0"/>
              <a:t>;</a:t>
            </a:r>
          </a:p>
        </p:txBody>
      </p:sp>
      <p:sp>
        <p:nvSpPr>
          <p:cNvPr id="27" name="Espace réservé du texte 2"/>
          <p:cNvSpPr txBox="1">
            <a:spLocks/>
          </p:cNvSpPr>
          <p:nvPr/>
        </p:nvSpPr>
        <p:spPr>
          <a:xfrm>
            <a:off x="7572375" y="3786188"/>
            <a:ext cx="714375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M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4929188" y="4445000"/>
            <a:ext cx="1714500" cy="928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4929188" y="4873625"/>
            <a:ext cx="1714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162326" y="4445000"/>
            <a:ext cx="1569914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Name1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915439" y="4911725"/>
            <a:ext cx="2014537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First name1</a:t>
            </a:r>
          </a:p>
        </p:txBody>
      </p:sp>
      <p:sp>
        <p:nvSpPr>
          <p:cNvPr id="34" name="Espace réservé du texte 2"/>
          <p:cNvSpPr txBox="1">
            <a:spLocks/>
          </p:cNvSpPr>
          <p:nvPr/>
        </p:nvSpPr>
        <p:spPr>
          <a:xfrm>
            <a:off x="5357813" y="3944938"/>
            <a:ext cx="714375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X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8127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3" grpId="0"/>
      <p:bldP spid="24" grpId="0"/>
      <p:bldP spid="25" grpId="0"/>
      <p:bldP spid="26" grpId="0"/>
      <p:bldP spid="27" grpId="0"/>
      <p:bldP spid="28" grpId="0" animBg="1"/>
      <p:bldP spid="31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A9A5290-4CF6-44A3-804B-62C890DEAED8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38" y="1874987"/>
            <a:ext cx="7715250" cy="10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Creates a new node contains a </a:t>
            </a:r>
            <a:r>
              <a:rPr lang="en-US" sz="2200" b="1" dirty="0">
                <a:solidFill>
                  <a:srgbClr val="0066FF"/>
                </a:solidFill>
                <a:latin typeface="Trebuchet MS" pitchFamily="34" charset="0"/>
                <a:cs typeface="Times New Roman" pitchFamily="18" charset="0"/>
              </a:rPr>
              <a:t>value x </a:t>
            </a: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and returns a pointer containing </a:t>
            </a:r>
            <a:r>
              <a:rPr lang="en-US" sz="2200" b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his address</a:t>
            </a: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.</a:t>
            </a:r>
            <a:endParaRPr lang="en-US" sz="2200" dirty="0">
              <a:latin typeface="Trebuchet MS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Create a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node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4688" y="3500438"/>
            <a:ext cx="1928812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 err="1">
                <a:latin typeface="Trebuchet MS" pitchFamily="34" charset="0"/>
              </a:rPr>
              <a:t>Create_node</a:t>
            </a:r>
            <a:endParaRPr lang="fr-FR" b="1" dirty="0">
              <a:latin typeface="Trebuchet MS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357438" y="39163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143500" y="39163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ZoneTexte 41"/>
          <p:cNvSpPr txBox="1">
            <a:spLocks noChangeArrowheads="1"/>
          </p:cNvSpPr>
          <p:nvPr/>
        </p:nvSpPr>
        <p:spPr bwMode="auto">
          <a:xfrm>
            <a:off x="683568" y="3702050"/>
            <a:ext cx="18144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dirty="0">
                <a:latin typeface="Trebuchet MS" pitchFamily="34" charset="0"/>
              </a:rPr>
              <a:t>X: </a:t>
            </a:r>
            <a:r>
              <a:rPr lang="en-US" dirty="0" err="1">
                <a:latin typeface="Trebuchet MS" pitchFamily="34" charset="0"/>
              </a:rPr>
              <a:t>value_type</a:t>
            </a:r>
            <a:endParaRPr lang="en-US" dirty="0">
              <a:latin typeface="Trebuchet MS" pitchFamily="34" charset="0"/>
            </a:endParaRPr>
          </a:p>
        </p:txBody>
      </p:sp>
      <p:sp>
        <p:nvSpPr>
          <p:cNvPr id="18445" name="ZoneTexte 42"/>
          <p:cNvSpPr txBox="1">
            <a:spLocks noChangeArrowheads="1"/>
          </p:cNvSpPr>
          <p:nvPr/>
        </p:nvSpPr>
        <p:spPr bwMode="auto">
          <a:xfrm>
            <a:off x="6072188" y="370205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P: list</a:t>
            </a:r>
          </a:p>
        </p:txBody>
      </p:sp>
      <p:sp>
        <p:nvSpPr>
          <p:cNvPr id="18446" name="ZoneTexte 15"/>
          <p:cNvSpPr txBox="1">
            <a:spLocks noChangeArrowheads="1"/>
          </p:cNvSpPr>
          <p:nvPr/>
        </p:nvSpPr>
        <p:spPr bwMode="auto">
          <a:xfrm>
            <a:off x="2357438" y="4643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>
                <a:latin typeface="Trebuchet MS" pitchFamily="34" charset="0"/>
              </a:rPr>
              <a:t>Role: create a new node</a:t>
            </a:r>
          </a:p>
        </p:txBody>
      </p:sp>
    </p:spTree>
    <p:extLst>
      <p:ext uri="{BB962C8B-B14F-4D97-AF65-F5344CB8AC3E}">
        <p14:creationId xmlns:p14="http://schemas.microsoft.com/office/powerpoint/2010/main" val="201423321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444" grpId="0"/>
      <p:bldP spid="18445" grpId="0"/>
      <p:bldP spid="184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4B3AD0F-DEEC-4006-A0DB-3E3381C19AF4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Create a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node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214438" y="2214563"/>
            <a:ext cx="6786562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create_node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(x: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typeq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List;</a:t>
            </a:r>
            <a:endParaRPr lang="fr-FR" sz="2000" dirty="0">
              <a:solidFill>
                <a:srgbClr val="0066FF"/>
              </a:solidFill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P: List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// or P: *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node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Allocate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); // ………….(1)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 - &gt;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; //……………(2)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 -&gt;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; //……….……(3)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Return (</a:t>
            </a:r>
            <a:r>
              <a:rPr lang="fr-FR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END;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24645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A6FA5EC-3FE5-45F2-B9DE-17CCBF48DD46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38" y="2159943"/>
            <a:ext cx="8033518" cy="104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 algn="l" rtl="0" eaLnBrk="0" hangingPunct="0">
              <a:lnSpc>
                <a:spcPct val="150000"/>
              </a:lnSpc>
              <a:buFont typeface="Wingdings" pitchFamily="2" charset="2"/>
              <a:buChar char="§"/>
              <a:tabLst>
                <a:tab pos="1714500" algn="l"/>
              </a:tabLst>
            </a:pPr>
            <a:r>
              <a:rPr lang="en-US" sz="2200" b="1">
                <a:latin typeface="Trebuchet MS" pitchFamily="34" charset="0"/>
                <a:cs typeface="Times New Roman" pitchFamily="18" charset="0"/>
              </a:rPr>
              <a:t>tests if the list </a:t>
            </a:r>
            <a:r>
              <a:rPr lang="en-US" sz="2200" b="1">
                <a:solidFill>
                  <a:srgbClr val="0066FF"/>
                </a:solidFill>
                <a:latin typeface="Trebuchet MS" pitchFamily="34" charset="0"/>
                <a:cs typeface="Times New Roman" pitchFamily="18" charset="0"/>
              </a:rPr>
              <a:t>is empty or not</a:t>
            </a:r>
          </a:p>
          <a:p>
            <a:pPr lvl="1" algn="l" rtl="0" eaLnBrk="0" hangingPunct="0">
              <a:lnSpc>
                <a:spcPct val="150000"/>
              </a:lnSpc>
              <a:buFont typeface="Wingdings" pitchFamily="2" charset="2"/>
              <a:buChar char="§"/>
              <a:tabLst>
                <a:tab pos="1714500" algn="l"/>
              </a:tabLst>
            </a:pPr>
            <a:r>
              <a:rPr lang="en-US" sz="2200" b="1">
                <a:latin typeface="Trebuchet MS" pitchFamily="34" charset="0"/>
              </a:rPr>
              <a:t>An empty list is a list that </a:t>
            </a:r>
            <a:r>
              <a:rPr lang="en-US" sz="2200" b="1">
                <a:solidFill>
                  <a:srgbClr val="0066FF"/>
                </a:solidFill>
                <a:latin typeface="Trebuchet MS" pitchFamily="34" charset="0"/>
              </a:rPr>
              <a:t>does not point to any node</a:t>
            </a:r>
            <a:endParaRPr lang="en-US" sz="2200">
              <a:solidFill>
                <a:srgbClr val="0066FF"/>
              </a:solidFill>
              <a:latin typeface="Trebuchet MS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Is_empty </a:t>
            </a:r>
            <a:endParaRPr lang="en-US" sz="24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4688" y="3500438"/>
            <a:ext cx="1928812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 err="1">
                <a:latin typeface="Trebuchet MS" pitchFamily="34" charset="0"/>
              </a:rPr>
              <a:t>Is_empty</a:t>
            </a:r>
            <a:endParaRPr lang="fr-FR" b="1" dirty="0">
              <a:latin typeface="Trebuchet MS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357438" y="39163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143500" y="39163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1357313" y="370205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P: list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6072188" y="370205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B: Boolean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357438" y="46434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Role: check if the list is empty or not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00625"/>
            <a:ext cx="1647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6615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096963"/>
            <a:ext cx="8572500" cy="4071937"/>
          </a:xfrm>
        </p:spPr>
        <p:txBody>
          <a:bodyPr rtlCol="0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Chapter –3 -1:</a:t>
            </a:r>
            <a:br>
              <a:rPr lang="fr-FR" sz="7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fr-FR" sz="6000" b="1" dirty="0"/>
              <a:t> </a:t>
            </a:r>
            <a:r>
              <a:rPr lang="fr-FR" sz="4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Linked lists</a:t>
            </a:r>
            <a:br>
              <a:rPr lang="fr-FR" sz="4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endParaRPr lang="fr-FR" sz="4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076" name="AutoShape 7" descr="data:image/jpeg;base64,/9j/4AAQSkZJRgABAQAAAQABAAD/2wCEAAkGBxQTEhQUExQWFRUXGRUYFxcVFh8VHRscFBQeGBUZGhgeHCkgGBwlGxUeITEhJSkrLi4uHR8zODMsNygtLisBCgoKDg0OGhAQGjAmIBwsNSwsNywsNiwsLC8tLSwsNSwsLCwsLCwsLDcsLCwsLCwsLCwsLDQsLCwsLiwsNCwsLP/AABEIAGAAlAMBIgACEQEDEQH/xAAbAAACAwEBAQAAAAAAAAAAAAAEBQEDBgIAB//EAEgQAAEDAQUCCQYMBQIHAAAAAAECAxEABAUSITFBUQYTIjNhcXOxsjI0coGEwwcUFSNCRIKRocHR4VJTwtLwQ4MkNWKSk9Pi/8QAGAEBAQEBAQAAAAAAAAAAAAAAAAIBAwT/xAAkEQACAQMEAgIDAAAAAAAAAAAAAQIDETESEyFRQWEi8FKxwf/aAAwDAQACEQMRAD8A+g8KV2o2tpuzurQC3JSMOGcZ5RJSToIp3YLsdTm7aXHD0AJH4Cfxrk+fez+9ptQEJTG/11NTUKVGZoD1ems3bOGlmS4WkqxrGWXkzpGLr3UI3fjrxWjNsjTDGYMxBPQPxrnKpGJag2a9SgMzlVJtiP4x6jNYK0PuM8p5SlIUYJJmJMAknTX8KKfvezsoClPMpEYhLgzETkB11zdbpFbRrlXk2PpfhXKr1bGqvwNfPn/hAu/k/wDEJO+M900JaOHViKuS+kdZIy+6m5IpU0fUWre2rRQq5DoOhB6jXzewcIWHCA2+g9OIU6dtyYyOWzp6axV35QdJGwqayFhvBYA5RnpOL8TRyeEeFWFScW8p1HWKqNeLyS6TWDQ16hrHbUOiUKCv83URNd0zkUWizlQyWtPSk/qKyXCWyW1pBW3anFIEzASFDdsg/tW1oO+OYe7NzwGgOrqWSy0VHEotoJJ2kpEmvVF0cwz2bfgFeoAP6/7P72m9KPr/ALP72m9AVuuhIKlGANSaxHCK8i8CnGEjYgqCcU751/eieHF5ZpazjyjHrEGsy7eTYSAUyBpKdP0rz1ZPCOtOKyJbju4C0qKwMCJUo/RTqR3H7qbqv160uFi7meMIMKeOSESYGcZ6K+6lFhS5eFqFmbUUsgy5uKQcwDvIBr6s9YBZ7OluzfN4QAAkDlHLUxlO/pqVG61PwW3bgzNm+Dtx6FXhbHHsh8y1802N4JGatBu0O+ndk4J3bZBKbMynpUkLUY01kk57KsYFrKEmRjJzBXkBP8XF5mNkV623Qpx1tTiUqCJhalcpJVhxBIwxBKROY0FdFLj4xIavllT/AAnYa5KLNaFR/Ksq49RwgV5rhe2ryrLa0+lZlHummgu9EgRv21PyegEZT1ml5mfECXZLBajgW0ytUThW2AuNJggKik9r+DSyzisynLKve2rEn/sVl90aU3tFwJ45DqGmiRqtQ5adfIIGWv4mrHLM/iVKxg+gQVT9oab9Oijf5I1emYW9rHb7Hm6kWhkausJKVDLaiTAy1k6iqmOECHRibEjTI5f5nW/uBDoUrjl4lR9Ekp2ZwrOawPwlcGviqha7MAhCiA6gaTBOKNAISkVylC8dUTop82ZaLxKSFBWFQ2pPfvracFuEybUFJMJcTGU+UCJlI3ZGvlV34HolSoO7IeurbBeSLM8lYWlMKSYyEiRI6ainNxZU4qSPuVCXvzD3ZueA1ZYrQHG0LGikpUPtCR31VfHMPdm54DXuPITdHMM9m34BUVN0cwz2bfgFRQAh8+9n97XV9lUsJStSMbuFRTEkcWsxmDtArn6/7P72u745yy9t7pdABWvgk06rE448pW/HHcKGc4BWU6l0/wC5+1aqvVlkbdiO4eCzFkUpTWKVROJWLSf7jRF+KGEYpjOYBJ2bqaUovhasQwgKO4ztjdUT4iVHmQuZ4iObeP2HDRVibaxAoQ4DvWlSe+rWlPH6DeUbFbaIYLhPLCQP+lJHeahR+2KbLkeV99Q4rTr/AF6alJ5X315ezr3/ALVZALeKG1JHGN8YAcsgqOnOlirNZ4ysxOe1tP609cCo5MT0pn8xVCuOj6G/mz/7KmUblJgN0YUrhDXFg7MISD9xplfF1otLSmXZKFiFAGMuvZQK8YUCogidiI2b8Z7qeVVPFjJ9mLY+DGwo8lKx9ue8VcPg7sezjB1Lj8q11eqtK6J1PsQsWUsP2dpDjhbKHZSsgjkBOHZO2mV78w92bngNDW7zuzejaO5FFXvzD3ZueA1Rh66OYZ7NvwCoqbo5hns2/AKigBPr/s/va7vjnLL23ul1x9f9n97Xd8c5Ze290ugGlQTXppQ/bFFxxHGIQEhMYiB5UzrO6tSuAy8bQtCZQEE7casOW0jLPLZSm0OKUcXxhlB3BXeSfyrpaQAVB5rFBMDDJOwTiGdCovI/TW4nydCnU66LOm+r0Raswm0EJfWNHW1aeS+PXkUjvo6zKIzUSodeID7qX2e1BZgrcSM83FIGmhEEzNUvusheFL2JY1hIMeuR31m3A3Ux6lwFUgzlsNdY9M9u8/pWdXeCkmE4l5HlHCnZkJ4yR+I6qq+VHDycOeua0kT/AAziOHrwmp2+ci5pHziEJJ6xPfl30scJGXGDrU/g7iqhnigYOMdxKV9FICiNdTiIjKotFuCAMHHLM6JLaYG/NQmq24ef6NTLUokg/GGerjFL/rHdTSwWtxSiDxRSB5SFmT9mNOmaSC9ZjCp3FtSpSRhHSQuD6jtpiUBQztDZ6FBKv661QisGNtjuppC7alNoJS80YzgEGfVH509FQ42Art3ndm9G0dyKKvfmHuzc8BoW3ed2b0bR3Iom+OYe7NzwGsBN0cwz2bfgFer10cwz2bfgFRQAn1/2f3td3xzll7b3S64+v+z+9rq+Ocsvbe6XQDSs3wlsgcfs6CEjHxkkpCjycEa9daWkV9edWX/d93XGuk4Wfa/aOlJ2l96Abvu1LNrSgYTKVGcASRAG7rrVUjd8/R6C/CKe0oxUbpdio72b6A74SCw7IBhCzBzEhJIrIquZIswe5MwDh4tMZ51r725h30F+A0kc/wCXj0U91c60U3z0XSk0uOx5dg+ZbgAchJgZapFEmh7s5lr0EeEUSa9EcI4yyZNV1JetLqSEpCdyASdNZ66N4LMhPHJATyXMMhITIwJOcddd3b52/wD5/DXXB3yrT2vu0V54RSkn7Z2lJ6WvSHNIOFTAUGgQmVLwypIVlgUcp6q0FJOEv+h2vu1V1rK8Hc5038hem6ksWlkDCcR2oSCMjoR1VqqSXp51Z+v8lU7rKUVG6XZtRt2bFdu87s3o2juRRV78w92bngNC27zuzejaO5FE3vzD3ZueA12OZN0cwz2bfgFRU3RzDPZt+AVFACHz72f3tccIm1lVlCF4Dx2uHF/pL2E0FwgRaU2pt1hsrAbwqzAB5RMHPqNMFIVaA2VJdYU2rGMknPCUxOYIhVAUXgp9lOJVomTAAZTJMTtVGylN6GVth61KbdTigJaSSnFEyUkjOBWkcsC1AhTyiDqChsj7sFVJuYCIX5OnzTWU6xyMtKq0GrSQTa5RmkOYHQsWl1a80ypgGActCRI6t1M2LwWtwNptYxxMGz//AFTQ3Sf5h/8AG3/ZUpushWIOEK0xBtuY3TgolTS4QbbyI7VeC4KF2gwouN5MJPknCYhU5zlS9DKSOLNtcCRAALYidMMagzlFar5HzKsfKMSeKbkxpng6akXUf5h1nm29QZB8jWaSjSllGqTWBK1eeH5tNs8nCkAWeegDXM5RUO3ysKCfjCjMgn4unKJ1GKRpTv5KMk8YZMSeLbzjSeR01CbogyHIOs8W3rv8iqTprwyeTMvL+cKvjTqFqyMMBPrg66bKMuYELW21ayVk4lYmQc4A1ndFOG7jCfJUB1NND+irEXYQoqDpCjqQ22Ces4KhxpZS5K1SwJV3yoZm1EJiQo2cQrOOTnn+1U3w7iaacXalFCl8lSGUpIOFWZlWkSPXTz5EGfK8rX5prPr5GelWKuskQXSQNBxbf9lU9t5RibRk238w98ZdWUjEnE2g9GmLpNO2bU4p5TAtQxpAJ+ZT0yPK1AAPrFHqueQQVyDkZaa/sqW7pKYwuERpDbYid3Iy0rLU1hBtvICqzuptlm4x0ODBaMuLCNiNoNNb35h7s3PAap+TyHEOqcWsoCwE4UgcuJ0SD9EbaUcJbXaXEFtmzuYTIKjhkjcBO3PWpA+ujmGezb8AqK6utBDLQUIIQgEHYQkSK9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fr-FR"/>
          </a:p>
        </p:txBody>
      </p:sp>
      <p:sp>
        <p:nvSpPr>
          <p:cNvPr id="3077" name="AutoShape 9" descr="data:image/jpeg;base64,/9j/4AAQSkZJRgABAQAAAQABAAD/2wCEAAkGBxQTEhQUExQWFRUXGRUYFxcVFh8VHRscFBQeGBUZGhgeHCkgGBwlGxUeITEhJSkrLi4uHR8zODMsNygtLisBCgoKDg0OGhAQGjAmIBwsNSwsNywsNiwsLC8tLSwsNSwsLCwsLCwsLDcsLCwsLCwsLCwsLDQsLCwsLiwsNCwsLP/AABEIAGAAlAMBIgACEQEDEQH/xAAbAAACAwEBAQAAAAAAAAAAAAAEBQEDBgIAB//EAEgQAAEDAQUCCQYMBQIHAAAAAAECAxEABAUSITFBUQYTIjNhcXOxsjI0coGEwwcUFSNCRIKRocHR4VJTwtLwQ4MkNWKSk9Pi/8QAGAEBAQEBAQAAAAAAAAAAAAAAAAIBAwT/xAAkEQACAQMEAgIDAAAAAAAAAAAAAQIDETESEyFRQWEi8FKxwf/aAAwDAQACEQMRAD8A+g8KV2o2tpuzurQC3JSMOGcZ5RJSToIp3YLsdTm7aXHD0AJH4Cfxrk+fez+9ptQEJTG/11NTUKVGZoD1ems3bOGlmS4WkqxrGWXkzpGLr3UI3fjrxWjNsjTDGYMxBPQPxrnKpGJag2a9SgMzlVJtiP4x6jNYK0PuM8p5SlIUYJJmJMAknTX8KKfvezsoClPMpEYhLgzETkB11zdbpFbRrlXk2PpfhXKr1bGqvwNfPn/hAu/k/wDEJO+M900JaOHViKuS+kdZIy+6m5IpU0fUWre2rRQq5DoOhB6jXzewcIWHCA2+g9OIU6dtyYyOWzp6axV35QdJGwqayFhvBYA5RnpOL8TRyeEeFWFScW8p1HWKqNeLyS6TWDQ16hrHbUOiUKCv83URNd0zkUWizlQyWtPSk/qKyXCWyW1pBW3anFIEzASFDdsg/tW1oO+OYe7NzwGgOrqWSy0VHEotoJJ2kpEmvVF0cwz2bfgFeoAP6/7P72m9KPr/ALP72m9AVuuhIKlGANSaxHCK8i8CnGEjYgqCcU751/eieHF5ZpazjyjHrEGsy7eTYSAUyBpKdP0rz1ZPCOtOKyJbju4C0qKwMCJUo/RTqR3H7qbqv160uFi7meMIMKeOSESYGcZ6K+6lFhS5eFqFmbUUsgy5uKQcwDvIBr6s9YBZ7OluzfN4QAAkDlHLUxlO/pqVG61PwW3bgzNm+Dtx6FXhbHHsh8y1802N4JGatBu0O+ndk4J3bZBKbMynpUkLUY01kk57KsYFrKEmRjJzBXkBP8XF5mNkV623Qpx1tTiUqCJhalcpJVhxBIwxBKROY0FdFLj4xIavllT/AAnYa5KLNaFR/Ksq49RwgV5rhe2ryrLa0+lZlHummgu9EgRv21PyegEZT1ml5mfECXZLBajgW0ytUThW2AuNJggKik9r+DSyzisynLKve2rEn/sVl90aU3tFwJ45DqGmiRqtQ5adfIIGWv4mrHLM/iVKxg+gQVT9oab9Oijf5I1emYW9rHb7Hm6kWhkausJKVDLaiTAy1k6iqmOECHRibEjTI5f5nW/uBDoUrjl4lR9Ekp2ZwrOawPwlcGviqha7MAhCiA6gaTBOKNAISkVylC8dUTop82ZaLxKSFBWFQ2pPfvracFuEybUFJMJcTGU+UCJlI3ZGvlV34HolSoO7IeurbBeSLM8lYWlMKSYyEiRI6ainNxZU4qSPuVCXvzD3ZueA1ZYrQHG0LGikpUPtCR31VfHMPdm54DXuPITdHMM9m34BUVN0cwz2bfgFRQAh8+9n97XV9lUsJStSMbuFRTEkcWsxmDtArn6/7P72u745yy9t7pdABWvgk06rE448pW/HHcKGc4BWU6l0/wC5+1aqvVlkbdiO4eCzFkUpTWKVROJWLSf7jRF+KGEYpjOYBJ2bqaUovhasQwgKO4ztjdUT4iVHmQuZ4iObeP2HDRVibaxAoQ4DvWlSe+rWlPH6DeUbFbaIYLhPLCQP+lJHeahR+2KbLkeV99Q4rTr/AF6alJ5X315ezr3/ALVZALeKG1JHGN8YAcsgqOnOlirNZ4ysxOe1tP609cCo5MT0pn8xVCuOj6G/mz/7KmUblJgN0YUrhDXFg7MISD9xplfF1otLSmXZKFiFAGMuvZQK8YUCogidiI2b8Z7qeVVPFjJ9mLY+DGwo8lKx9ue8VcPg7sezjB1Lj8q11eqtK6J1PsQsWUsP2dpDjhbKHZSsgjkBOHZO2mV78w92bngNDW7zuzejaO5FFXvzD3ZueA1Rh66OYZ7NvwCoqbo5hns2/AKigBPr/s/va7vjnLL23ul1x9f9n97Xd8c5Ze290ugGlQTXppQ/bFFxxHGIQEhMYiB5UzrO6tSuAy8bQtCZQEE7casOW0jLPLZSm0OKUcXxhlB3BXeSfyrpaQAVB5rFBMDDJOwTiGdCovI/TW4nydCnU66LOm+r0Raswm0EJfWNHW1aeS+PXkUjvo6zKIzUSodeID7qX2e1BZgrcSM83FIGmhEEzNUvusheFL2JY1hIMeuR31m3A3Ux6lwFUgzlsNdY9M9u8/pWdXeCkmE4l5HlHCnZkJ4yR+I6qq+VHDycOeua0kT/AAziOHrwmp2+ci5pHziEJJ6xPfl30scJGXGDrU/g7iqhnigYOMdxKV9FICiNdTiIjKotFuCAMHHLM6JLaYG/NQmq24ef6NTLUokg/GGerjFL/rHdTSwWtxSiDxRSB5SFmT9mNOmaSC9ZjCp3FtSpSRhHSQuD6jtpiUBQztDZ6FBKv661QisGNtjuppC7alNoJS80YzgEGfVH509FQ42Art3ndm9G0dyKKvfmHuzc8BoW3ed2b0bR3Iom+OYe7NzwGsBN0cwz2bfgFer10cwz2bfgFRQAn1/2f3td3xzll7b3S64+v+z+9rq+Ocsvbe6XQDSs3wlsgcfs6CEjHxkkpCjycEa9daWkV9edWX/d93XGuk4Wfa/aOlJ2l96Abvu1LNrSgYTKVGcASRAG7rrVUjd8/R6C/CKe0oxUbpdio72b6A74SCw7IBhCzBzEhJIrIquZIswe5MwDh4tMZ51r725h30F+A0kc/wCXj0U91c60U3z0XSk0uOx5dg+ZbgAchJgZapFEmh7s5lr0EeEUSa9EcI4yyZNV1JetLqSEpCdyASdNZ66N4LMhPHJATyXMMhITIwJOcddd3b52/wD5/DXXB3yrT2vu0V54RSkn7Z2lJ6WvSHNIOFTAUGgQmVLwypIVlgUcp6q0FJOEv+h2vu1V1rK8Hc5038hem6ksWlkDCcR2oSCMjoR1VqqSXp51Z+v8lU7rKUVG6XZtRt2bFdu87s3o2juRRV78w92bngNC27zuzejaO5FE3vzD3ZueA12OZN0cwz2bfgFRU3RzDPZt+AVFACHz72f3tccIm1lVlCF4Dx2uHF/pL2E0FwgRaU2pt1hsrAbwqzAB5RMHPqNMFIVaA2VJdYU2rGMknPCUxOYIhVAUXgp9lOJVomTAAZTJMTtVGylN6GVth61KbdTigJaSSnFEyUkjOBWkcsC1AhTyiDqChsj7sFVJuYCIX5OnzTWU6xyMtKq0GrSQTa5RmkOYHQsWl1a80ypgGActCRI6t1M2LwWtwNptYxxMGz//AFTQ3Sf5h/8AG3/ZUpushWIOEK0xBtuY3TgolTS4QbbyI7VeC4KF2gwouN5MJPknCYhU5zlS9DKSOLNtcCRAALYidMMagzlFar5HzKsfKMSeKbkxpng6akXUf5h1nm29QZB8jWaSjSllGqTWBK1eeH5tNs8nCkAWeegDXM5RUO3ysKCfjCjMgn4unKJ1GKRpTv5KMk8YZMSeLbzjSeR01CbogyHIOs8W3rv8iqTprwyeTMvL+cKvjTqFqyMMBPrg66bKMuYELW21ayVk4lYmQc4A1ndFOG7jCfJUB1NND+irEXYQoqDpCjqQ22Ces4KhxpZS5K1SwJV3yoZm1EJiQo2cQrOOTnn+1U3w7iaacXalFCl8lSGUpIOFWZlWkSPXTz5EGfK8rX5prPr5GelWKuskQXSQNBxbf9lU9t5RibRk238w98ZdWUjEnE2g9GmLpNO2bU4p5TAtQxpAJ+ZT0yPK1AAPrFHqueQQVyDkZaa/sqW7pKYwuERpDbYid3Iy0rLU1hBtvICqzuptlm4x0ODBaMuLCNiNoNNb35h7s3PAap+TyHEOqcWsoCwE4UgcuJ0SD9EbaUcJbXaXEFtmzuYTIKjhkjcBO3PWpA+ujmGezb8AqK6utBDLQUIIQgEHYQkSK9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81586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B1D834A-22E5-4983-B2B8-679E6347FD10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 empty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214438" y="2214563"/>
            <a:ext cx="6786562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 err="1">
                <a:latin typeface="Times New Roman"/>
                <a:ea typeface="Times New Roman"/>
                <a:cs typeface="Arial"/>
              </a:rPr>
              <a:t>Function</a:t>
            </a:r>
            <a:r>
              <a:rPr lang="fr-FR" sz="2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Is_empty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(L: List): 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Boolean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;</a:t>
            </a:r>
            <a:endParaRPr lang="fr-FR" sz="20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</a:rPr>
              <a:t>Begin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</a:rPr>
              <a:t>If 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(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L=</a:t>
            </a:r>
            <a:r>
              <a:rPr lang="fr-FR" sz="2400" dirty="0" err="1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Null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 </a:t>
            </a:r>
            <a:r>
              <a:rPr lang="fr-FR" sz="2400" b="1" dirty="0" err="1">
                <a:latin typeface="Times New Roman"/>
                <a:ea typeface="Times New Roman"/>
                <a:cs typeface="Arial"/>
              </a:rPr>
              <a:t>then</a:t>
            </a:r>
            <a:endParaRPr lang="fr-FR" sz="2000" b="1" dirty="0">
              <a:latin typeface="Calibri"/>
              <a:ea typeface="Times New Roman"/>
              <a:cs typeface="Arial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Return (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true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 err="1">
                <a:latin typeface="Times New Roman"/>
                <a:ea typeface="Times New Roman"/>
                <a:cs typeface="Arial"/>
              </a:rPr>
              <a:t>else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Return (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false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9017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 err="1">
                <a:latin typeface="Times New Roman"/>
                <a:ea typeface="Times New Roman"/>
                <a:cs typeface="Arial"/>
              </a:rPr>
              <a:t>End if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algn="l" rtl="0">
              <a:defRPr/>
            </a:pPr>
            <a:r>
              <a:rPr lang="fr-FR" sz="2400" b="1" dirty="0">
                <a:latin typeface="Times New Roman"/>
                <a:ea typeface="Times New Roman"/>
                <a:cs typeface="Arial" pitchFamily="34" charset="0"/>
              </a:rPr>
              <a:t>END;</a:t>
            </a:r>
            <a:endParaRPr lang="fr-FR" sz="2000" dirty="0">
              <a:latin typeface="Calibri"/>
              <a:ea typeface="Times New Roman"/>
              <a:cs typeface="Arial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852738"/>
            <a:ext cx="1647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92600"/>
            <a:ext cx="2305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851400"/>
            <a:ext cx="16954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texte 2"/>
          <p:cNvSpPr txBox="1">
            <a:spLocks/>
          </p:cNvSpPr>
          <p:nvPr/>
        </p:nvSpPr>
        <p:spPr>
          <a:xfrm>
            <a:off x="4787900" y="2781300"/>
            <a:ext cx="714375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L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4211638" y="4117975"/>
            <a:ext cx="714375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66FF"/>
                </a:solidFill>
                <a:latin typeface="Trebuchet MS" pitchFamily="34" charset="0"/>
                <a:cs typeface="+mn-cs"/>
              </a:rPr>
              <a:t>L</a:t>
            </a:r>
            <a:r>
              <a:rPr lang="fr-FR" sz="2200" b="1" dirty="0">
                <a:latin typeface="Trebuchet MS" pitchFamily="34" charset="0"/>
                <a:cs typeface="+mn-cs"/>
              </a:rPr>
              <a:t> </a:t>
            </a:r>
            <a:endParaRPr lang="fr-FR" sz="2200" b="1" dirty="0">
              <a:solidFill>
                <a:srgbClr val="00B050"/>
              </a:solidFill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06359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9ACEEFA-26A8-4008-9F2F-E7B1E7EA0FA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42938" y="1874903"/>
            <a:ext cx="7715250" cy="5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lvl="1" algn="l" rtl="0" eaLnBrk="0" hangingPunct="0">
              <a:lnSpc>
                <a:spcPct val="150000"/>
              </a:lnSpc>
              <a:buFont typeface="Wingdings" pitchFamily="2" charset="2"/>
              <a:buChar char="§"/>
              <a:tabLst>
                <a:tab pos="1714500" algn="l"/>
              </a:tabLst>
            </a:pPr>
            <a:r>
              <a:rPr lang="fr-FR" sz="2200" b="1" dirty="0">
                <a:latin typeface="Trebuchet MS" pitchFamily="34" charset="0"/>
                <a:cs typeface="Times New Roman" pitchFamily="18" charset="0"/>
              </a:rPr>
              <a:t>return the </a:t>
            </a:r>
            <a:r>
              <a:rPr lang="fr-FR" sz="2200" b="1" dirty="0">
                <a:solidFill>
                  <a:srgbClr val="00B050"/>
                </a:solidFill>
                <a:latin typeface="Trebuchet MS" pitchFamily="34" charset="0"/>
                <a:cs typeface="Times New Roman" pitchFamily="18" charset="0"/>
              </a:rPr>
              <a:t>value of the </a:t>
            </a:r>
            <a:r>
              <a:rPr lang="fr-FR" sz="22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first </a:t>
            </a:r>
            <a:r>
              <a:rPr lang="fr-FR" sz="2200" b="1" dirty="0" err="1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node</a:t>
            </a:r>
            <a:r>
              <a:rPr lang="fr-FR" sz="22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latin typeface="Trebuchet MS" pitchFamily="34" charset="0"/>
                <a:cs typeface="Times New Roman" pitchFamily="18" charset="0"/>
              </a:rPr>
              <a:t>of the </a:t>
            </a:r>
            <a:r>
              <a:rPr lang="fr-FR" sz="2200" b="1" dirty="0" err="1">
                <a:latin typeface="Trebuchet MS" pitchFamily="34" charset="0"/>
                <a:cs typeface="Times New Roman" pitchFamily="18" charset="0"/>
              </a:rPr>
              <a:t>list</a:t>
            </a:r>
            <a:r>
              <a:rPr lang="fr-FR" sz="2200" b="1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fr-FR" sz="2200" b="1" dirty="0">
                <a:solidFill>
                  <a:srgbClr val="FF0000"/>
                </a:solidFill>
                <a:latin typeface="Trebuchet MS" pitchFamily="34" charset="0"/>
                <a:cs typeface="Times New Roman" pitchFamily="18" charset="0"/>
              </a:rPr>
              <a:t>L</a:t>
            </a:r>
            <a:endParaRPr lang="fr-FR" sz="22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the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head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of the list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4688" y="2643188"/>
            <a:ext cx="1928812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b="1" dirty="0" err="1">
                <a:latin typeface="Trebuchet MS" pitchFamily="34" charset="0"/>
              </a:rPr>
              <a:t>head</a:t>
            </a:r>
            <a:endParaRPr lang="fr-FR" b="1" dirty="0">
              <a:latin typeface="Trebuchet MS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357438" y="305911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143500" y="305911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1357313" y="284480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L: list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6072188" y="284480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dirty="0">
                <a:latin typeface="Trebuchet MS" pitchFamily="34" charset="0"/>
              </a:rPr>
              <a:t>E: </a:t>
            </a:r>
            <a:r>
              <a:rPr lang="fr-FR" dirty="0" err="1">
                <a:latin typeface="Trebuchet MS" pitchFamily="34" charset="0"/>
              </a:rPr>
              <a:t>value_type</a:t>
            </a:r>
            <a:endParaRPr lang="fr-FR" dirty="0">
              <a:latin typeface="Trebuchet MS" pitchFamily="34" charset="0"/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357438" y="3786188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b="1" dirty="0" err="1">
                <a:latin typeface="Trebuchet MS" pitchFamily="34" charset="0"/>
              </a:rPr>
              <a:t>Role</a:t>
            </a:r>
            <a:r>
              <a:rPr lang="fr-FR" dirty="0">
                <a:latin typeface="Trebuchet MS" pitchFamily="34" charset="0"/>
              </a:rPr>
              <a:t>: return the value of the first </a:t>
            </a:r>
            <a:r>
              <a:rPr lang="fr-FR" dirty="0" err="1">
                <a:latin typeface="Trebuchet MS" pitchFamily="34" charset="0"/>
              </a:rPr>
              <a:t>node</a:t>
            </a:r>
            <a:r>
              <a:rPr lang="fr-FR" dirty="0">
                <a:latin typeface="Trebuchet MS" pitchFamily="34" charset="0"/>
              </a:rPr>
              <a:t> of the </a:t>
            </a:r>
            <a:r>
              <a:rPr lang="fr-FR" dirty="0" err="1">
                <a:latin typeface="Trebuchet MS" pitchFamily="34" charset="0"/>
              </a:rPr>
              <a:t>list</a:t>
            </a:r>
            <a:endParaRPr lang="fr-FR" dirty="0">
              <a:latin typeface="Trebuchet MS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286250"/>
            <a:ext cx="5791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rot="10800000" flipV="1">
            <a:off x="2071688" y="4143375"/>
            <a:ext cx="785812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4882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DC2284B-8054-420C-A2B4-D9AB39EAF5B0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value of the first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node</a:t>
            </a: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of the list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2938" y="2214563"/>
            <a:ext cx="6786562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L: </a:t>
            </a:r>
            <a:r>
              <a:rPr lang="fr-FR" sz="2400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type_value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Begin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(L == NULL)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then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(“the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empty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”);</a:t>
            </a: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else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Return (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-&gt; value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End if</a:t>
            </a:r>
            <a:endParaRPr lang="fr-FR" sz="2000" b="1" dirty="0">
              <a:latin typeface="Calibri" pitchFamily="34" charset="0"/>
              <a:cs typeface="Times New Roman" pitchFamily="18" charset="0"/>
            </a:endParaRPr>
          </a:p>
          <a:p>
            <a:pPr marL="88900" algn="l" rtl="0">
              <a:lnSpc>
                <a:spcPct val="115000"/>
              </a:lnSpc>
              <a:tabLst>
                <a:tab pos="1714500" algn="l"/>
              </a:tabLst>
            </a:pP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END;</a:t>
            </a:r>
            <a:endParaRPr lang="fr-FR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46563"/>
            <a:ext cx="57912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>
            <a:off x="3633788" y="4500563"/>
            <a:ext cx="285750" cy="35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5313363"/>
            <a:ext cx="11430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6190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8CD8FCE-F5C6-4335-B13B-86CC724FB72E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496" y="1875086"/>
            <a:ext cx="8748464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 algn="l" rtl="0" eaLnBrk="0" hangingPunct="0">
              <a:lnSpc>
                <a:spcPct val="150000"/>
              </a:lnSpc>
              <a:tabLst>
                <a:tab pos="1714500" algn="l"/>
              </a:tabLst>
            </a:pPr>
            <a:r>
              <a:rPr lang="en-US" sz="2200" b="1" dirty="0">
                <a:latin typeface="Trebuchet MS" pitchFamily="34" charset="0"/>
                <a:cs typeface="Times New Roman" pitchFamily="18" charset="0"/>
              </a:rPr>
              <a:t>inserting a new node into the list consists of:</a:t>
            </a:r>
          </a:p>
          <a:p>
            <a:pPr lvl="2" algn="l" rtl="0">
              <a:buFont typeface="Wingdings" pitchFamily="2" charset="2"/>
              <a:buChar char="ü"/>
              <a:tabLst>
                <a:tab pos="1714500" algn="l"/>
              </a:tabLst>
            </a:pPr>
            <a:r>
              <a:rPr lang="en-US" sz="2200" dirty="0">
                <a:solidFill>
                  <a:srgbClr val="0066FF"/>
                </a:solidFill>
                <a:latin typeface="Trebuchet MS" pitchFamily="34" charset="0"/>
              </a:rPr>
              <a:t>Creation </a:t>
            </a:r>
            <a:r>
              <a:rPr lang="en-US" sz="2200" dirty="0">
                <a:latin typeface="Trebuchet MS" pitchFamily="34" charset="0"/>
              </a:rPr>
              <a:t>of the corresponding node,</a:t>
            </a:r>
          </a:p>
          <a:p>
            <a:pPr lvl="2" algn="l" rtl="0">
              <a:buFont typeface="Wingdings" pitchFamily="2" charset="2"/>
              <a:buChar char="ü"/>
              <a:tabLst>
                <a:tab pos="1714500" algn="l"/>
              </a:tabLst>
            </a:pPr>
            <a:r>
              <a:rPr lang="en-US" sz="2200" dirty="0">
                <a:solidFill>
                  <a:srgbClr val="0066FF"/>
                </a:solidFill>
                <a:latin typeface="Trebuchet MS" pitchFamily="34" charset="0"/>
              </a:rPr>
              <a:t>Assignment </a:t>
            </a:r>
            <a:r>
              <a:rPr lang="en-US" sz="2200" dirty="0">
                <a:latin typeface="Trebuchet MS" pitchFamily="34" charset="0"/>
              </a:rPr>
              <a:t>of the value of the node,</a:t>
            </a:r>
          </a:p>
          <a:p>
            <a:pPr lvl="2" algn="l" rtl="0">
              <a:buFont typeface="Wingdings" pitchFamily="2" charset="2"/>
              <a:buChar char="ü"/>
              <a:tabLst>
                <a:tab pos="1714500" algn="l"/>
              </a:tabLst>
            </a:pPr>
            <a:r>
              <a:rPr lang="en-US" sz="2200" dirty="0">
                <a:latin typeface="Trebuchet MS" pitchFamily="34" charset="0"/>
              </a:rPr>
              <a:t>Then the </a:t>
            </a:r>
            <a:r>
              <a:rPr lang="en-US" sz="2200" dirty="0">
                <a:solidFill>
                  <a:srgbClr val="0066FF"/>
                </a:solidFill>
                <a:latin typeface="Trebuchet MS" pitchFamily="34" charset="0"/>
              </a:rPr>
              <a:t>linking </a:t>
            </a:r>
            <a:r>
              <a:rPr lang="en-US" sz="2200" dirty="0">
                <a:latin typeface="Trebuchet MS" pitchFamily="34" charset="0"/>
              </a:rPr>
              <a:t>of the new node with the list, is done on:</a:t>
            </a:r>
          </a:p>
          <a:p>
            <a:pPr lvl="3" algn="l" rtl="0"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The Top of the list</a:t>
            </a:r>
          </a:p>
          <a:p>
            <a:pPr lvl="3" algn="l" rtl="0"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At the end of the list</a:t>
            </a:r>
          </a:p>
          <a:p>
            <a:pPr lvl="3" algn="l" rtl="0">
              <a:buFont typeface="Wingdings" pitchFamily="2" charset="2"/>
              <a:buChar char="Ø"/>
              <a:tabLst>
                <a:tab pos="1714500" algn="l"/>
              </a:tabLst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In the middle of the list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rebuchet MS" pitchFamily="34" charset="0"/>
            </a:endParaRPr>
          </a:p>
          <a:p>
            <a:pPr lvl="1" algn="l" rtl="0" eaLnBrk="0" hangingPunct="0">
              <a:lnSpc>
                <a:spcPct val="150000"/>
              </a:lnSpc>
              <a:tabLst>
                <a:tab pos="1714500" algn="l"/>
              </a:tabLst>
            </a:pPr>
            <a:endParaRPr lang="en-US" sz="22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650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Inserting a node</a:t>
            </a:r>
            <a:endParaRPr lang="en-US" sz="24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14688" y="4773613"/>
            <a:ext cx="1928812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>
                <a:latin typeface="Trebuchet MS" pitchFamily="34" charset="0"/>
              </a:rPr>
              <a:t>Insert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357438" y="50720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5143500" y="5191125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1357313" y="485775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L: list</a:t>
            </a: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6072188" y="4976813"/>
            <a:ext cx="1500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L: list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357438" y="548798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85230" y="5273675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dirty="0">
                <a:latin typeface="Trebuchet MS" pitchFamily="34" charset="0"/>
              </a:rPr>
              <a:t>E: </a:t>
            </a:r>
            <a:r>
              <a:rPr lang="fr-FR" dirty="0" err="1">
                <a:latin typeface="Trebuchet MS" pitchFamily="34" charset="0"/>
              </a:rPr>
              <a:t>value_type</a:t>
            </a:r>
            <a:endParaRPr lang="fr-FR" dirty="0">
              <a:latin typeface="Trebuchet MS" pitchFamily="34" charset="0"/>
            </a:endParaRPr>
          </a:p>
          <a:p>
            <a:pPr algn="l" rtl="0" eaLnBrk="1" hangingPunct="1"/>
            <a:endParaRPr lang="fr-FR" dirty="0">
              <a:latin typeface="Trebuchet MS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509838" y="5805488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>
                <a:latin typeface="Trebuchet MS" pitchFamily="34" charset="0"/>
              </a:rPr>
              <a:t>Role</a:t>
            </a:r>
            <a:r>
              <a:rPr lang="en-US">
                <a:latin typeface="Trebuchet MS" pitchFamily="34" charset="0"/>
              </a:rPr>
              <a:t>: return the list with the new node added</a:t>
            </a:r>
          </a:p>
        </p:txBody>
      </p:sp>
    </p:spTree>
    <p:extLst>
      <p:ext uri="{BB962C8B-B14F-4D97-AF65-F5344CB8AC3E}">
        <p14:creationId xmlns:p14="http://schemas.microsoft.com/office/powerpoint/2010/main" val="395669067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0" grpId="0" animBg="1"/>
      <p:bldP spid="42" grpId="0"/>
      <p:bldP spid="43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7B0B3C9-A73C-443C-9012-04A21790E6A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 node </a:t>
            </a:r>
            <a:endParaRPr lang="en-US" sz="24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" name="Groupe 36"/>
          <p:cNvGrpSpPr>
            <a:grpSpLocks/>
          </p:cNvGrpSpPr>
          <p:nvPr/>
        </p:nvGrpSpPr>
        <p:grpSpPr bwMode="auto">
          <a:xfrm>
            <a:off x="7358063" y="3357563"/>
            <a:ext cx="1571625" cy="1227137"/>
            <a:chOff x="2928926" y="3071810"/>
            <a:chExt cx="1571636" cy="1226588"/>
          </a:xfrm>
        </p:grpSpPr>
        <p:grpSp>
          <p:nvGrpSpPr>
            <p:cNvPr id="25643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14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20" name="Connecteur droit 19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44" name="ZoneTexte 35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@76</a:t>
              </a:r>
            </a:p>
          </p:txBody>
        </p:sp>
      </p:grpSp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5572125" y="3344863"/>
            <a:ext cx="2000250" cy="1227137"/>
            <a:chOff x="2928926" y="3071810"/>
            <a:chExt cx="2000264" cy="1226588"/>
          </a:xfrm>
        </p:grpSpPr>
        <p:grpSp>
          <p:nvGrpSpPr>
            <p:cNvPr id="25637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5639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56" name="Rectangle à coins arrondis 55"/>
                <p:cNvSpPr/>
                <p:nvPr/>
              </p:nvSpPr>
              <p:spPr>
                <a:xfrm>
                  <a:off x="3857620" y="2786058"/>
                  <a:ext cx="1571636" cy="78546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5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@76</a:t>
                  </a:r>
                </a:p>
              </p:txBody>
            </p:sp>
            <p:cxnSp>
              <p:nvCxnSpPr>
                <p:cNvPr id="57" name="Connecteur droit 56"/>
                <p:cNvCxnSpPr>
                  <a:stCxn id="56" idx="1"/>
                  <a:endCxn id="56" idx="3"/>
                </p:cNvCxnSpPr>
                <p:nvPr/>
              </p:nvCxnSpPr>
              <p:spPr>
                <a:xfrm rot="10800000" flipH="1">
                  <a:off x="3857620" y="3179582"/>
                  <a:ext cx="1571636" cy="15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40" name="ZoneTexte 54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@23</a:t>
                </a:r>
              </a:p>
            </p:txBody>
          </p:sp>
        </p:grpSp>
        <p:cxnSp>
          <p:nvCxnSpPr>
            <p:cNvPr id="53" name="Connecteur droit avec flèche 52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7"/>
          <p:cNvGrpSpPr>
            <a:grpSpLocks/>
          </p:cNvGrpSpPr>
          <p:nvPr/>
        </p:nvGrpSpPr>
        <p:grpSpPr bwMode="auto">
          <a:xfrm>
            <a:off x="3724275" y="3340100"/>
            <a:ext cx="2000250" cy="1227138"/>
            <a:chOff x="2928926" y="3071810"/>
            <a:chExt cx="2000264" cy="1226588"/>
          </a:xfrm>
        </p:grpSpPr>
        <p:grpSp>
          <p:nvGrpSpPr>
            <p:cNvPr id="25631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5633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63" name="Rectangle à coins arrondis 62"/>
                <p:cNvSpPr/>
                <p:nvPr/>
              </p:nvSpPr>
              <p:spPr>
                <a:xfrm>
                  <a:off x="3857620" y="2786058"/>
                  <a:ext cx="1571636" cy="78546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3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@23</a:t>
                  </a:r>
                </a:p>
              </p:txBody>
            </p:sp>
            <p:cxnSp>
              <p:nvCxnSpPr>
                <p:cNvPr id="64" name="Connecteur droit 63"/>
                <p:cNvCxnSpPr>
                  <a:stCxn id="63" idx="1"/>
                  <a:endCxn id="63" idx="3"/>
                </p:cNvCxnSpPr>
                <p:nvPr/>
              </p:nvCxnSpPr>
              <p:spPr>
                <a:xfrm rot="10800000" flipH="1">
                  <a:off x="3857620" y="3179582"/>
                  <a:ext cx="1571636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634" name="ZoneTexte 61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@12</a:t>
                </a:r>
              </a:p>
            </p:txBody>
          </p:sp>
        </p:grpSp>
        <p:cxnSp>
          <p:nvCxnSpPr>
            <p:cNvPr id="60" name="Connecteur droit avec flèche 59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Espace réservé du texte 2"/>
          <p:cNvSpPr txBox="1">
            <a:spLocks/>
          </p:cNvSpPr>
          <p:nvPr/>
        </p:nvSpPr>
        <p:spPr>
          <a:xfrm>
            <a:off x="1714500" y="1928813"/>
            <a:ext cx="46434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Top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  <p:grpSp>
        <p:nvGrpSpPr>
          <p:cNvPr id="10" name="Groupe 66"/>
          <p:cNvGrpSpPr>
            <a:grpSpLocks/>
          </p:cNvGrpSpPr>
          <p:nvPr/>
        </p:nvGrpSpPr>
        <p:grpSpPr bwMode="auto">
          <a:xfrm>
            <a:off x="1714500" y="3286125"/>
            <a:ext cx="1571625" cy="1227138"/>
            <a:chOff x="2928926" y="3071810"/>
            <a:chExt cx="1571636" cy="1226588"/>
          </a:xfrm>
          <a:effectLst>
            <a:outerShdw blurRad="50800" dist="50800" dir="5400000" algn="ctr" rotWithShape="0">
              <a:srgbClr val="FF0000"/>
            </a:outerShdw>
          </a:effectLst>
        </p:grpSpPr>
        <p:grpSp>
          <p:nvGrpSpPr>
            <p:cNvPr id="12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3857620" y="2786058"/>
                <a:ext cx="1571636" cy="78546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41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71" name="Connecteur droit 70"/>
              <p:cNvCxnSpPr>
                <a:stCxn id="70" idx="1"/>
                <a:endCxn id="70" idx="3"/>
              </p:cNvCxnSpPr>
              <p:nvPr/>
            </p:nvCxnSpPr>
            <p:spPr>
              <a:xfrm rot="10800000" flipH="1">
                <a:off x="3857620" y="3179582"/>
                <a:ext cx="1571636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22" name="ZoneTexte 68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defRPr/>
              </a:pPr>
              <a:r>
                <a:rPr lang="fr-FR"/>
                <a:t>@6</a:t>
              </a:r>
            </a:p>
          </p:txBody>
        </p:sp>
      </p:grpSp>
      <p:cxnSp>
        <p:nvCxnSpPr>
          <p:cNvPr id="74" name="Connecteur droit avec flèche 73"/>
          <p:cNvCxnSpPr/>
          <p:nvPr/>
        </p:nvCxnSpPr>
        <p:spPr>
          <a:xfrm>
            <a:off x="3143250" y="3857625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2143125" y="3714750"/>
            <a:ext cx="7143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@12</a:t>
            </a:r>
          </a:p>
        </p:txBody>
      </p:sp>
      <p:grpSp>
        <p:nvGrpSpPr>
          <p:cNvPr id="14" name="Groupe 82"/>
          <p:cNvGrpSpPr>
            <a:grpSpLocks/>
          </p:cNvGrpSpPr>
          <p:nvPr/>
        </p:nvGrpSpPr>
        <p:grpSpPr bwMode="auto">
          <a:xfrm>
            <a:off x="2714625" y="2286000"/>
            <a:ext cx="1357313" cy="1143000"/>
            <a:chOff x="2714612" y="2285992"/>
            <a:chExt cx="1357322" cy="1143008"/>
          </a:xfrm>
        </p:grpSpPr>
        <p:grpSp>
          <p:nvGrpSpPr>
            <p:cNvPr id="25627" name="Groupe 71"/>
            <p:cNvGrpSpPr>
              <a:grpSpLocks/>
            </p:cNvGrpSpPr>
            <p:nvPr/>
          </p:nvGrpSpPr>
          <p:grpSpPr bwMode="auto">
            <a:xfrm>
              <a:off x="2714612" y="2643182"/>
              <a:ext cx="1357322" cy="785818"/>
              <a:chOff x="2071670" y="2643182"/>
              <a:chExt cx="1357322" cy="785818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2071670" y="2643182"/>
                <a:ext cx="1143008" cy="42862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>
                <a:off x="2786050" y="3071810"/>
                <a:ext cx="642942" cy="3571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28" name="ZoneTexte 81"/>
            <p:cNvSpPr txBox="1">
              <a:spLocks noChangeArrowheads="1"/>
            </p:cNvSpPr>
            <p:nvPr/>
          </p:nvSpPr>
          <p:spPr bwMode="auto">
            <a:xfrm>
              <a:off x="3071802" y="228599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L</a:t>
              </a:r>
            </a:p>
          </p:txBody>
        </p:sp>
      </p:grpSp>
      <p:grpSp>
        <p:nvGrpSpPr>
          <p:cNvPr id="41" name="Groupe 82"/>
          <p:cNvGrpSpPr>
            <a:grpSpLocks/>
          </p:cNvGrpSpPr>
          <p:nvPr/>
        </p:nvGrpSpPr>
        <p:grpSpPr bwMode="auto">
          <a:xfrm>
            <a:off x="438150" y="2276475"/>
            <a:ext cx="1143000" cy="785813"/>
            <a:chOff x="2631764" y="2285992"/>
            <a:chExt cx="1143008" cy="785818"/>
          </a:xfrm>
        </p:grpSpPr>
        <p:sp>
          <p:nvSpPr>
            <p:cNvPr id="44" name="Rectangle à coins arrondis 43"/>
            <p:cNvSpPr/>
            <p:nvPr/>
          </p:nvSpPr>
          <p:spPr bwMode="auto">
            <a:xfrm>
              <a:off x="2631764" y="2643182"/>
              <a:ext cx="1143008" cy="4286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0">
                <a:defRPr/>
              </a:pPr>
              <a:r>
                <a:rPr lang="fr-FR" dirty="0">
                  <a:solidFill>
                    <a:srgbClr val="0066FF"/>
                  </a:solidFill>
                </a:rPr>
                <a:t>@6</a:t>
              </a:r>
            </a:p>
          </p:txBody>
        </p:sp>
        <p:sp>
          <p:nvSpPr>
            <p:cNvPr id="25626" name="ZoneTexte 81"/>
            <p:cNvSpPr txBox="1">
              <a:spLocks noChangeArrowheads="1"/>
            </p:cNvSpPr>
            <p:nvPr/>
          </p:nvSpPr>
          <p:spPr bwMode="auto">
            <a:xfrm>
              <a:off x="3071802" y="2285992"/>
              <a:ext cx="5000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endParaRPr lang="fr-FR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3214688" y="4773613"/>
            <a:ext cx="1928812" cy="928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fr-FR" sz="2400" b="1" dirty="0">
                <a:latin typeface="Trebuchet MS" pitchFamily="34" charset="0"/>
              </a:rPr>
              <a:t>Insert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2357438" y="50720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143500" y="5191125"/>
            <a:ext cx="8572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0" name="ZoneTexte 46"/>
          <p:cNvSpPr txBox="1">
            <a:spLocks noChangeArrowheads="1"/>
          </p:cNvSpPr>
          <p:nvPr/>
        </p:nvSpPr>
        <p:spPr bwMode="auto">
          <a:xfrm>
            <a:off x="1357313" y="4857750"/>
            <a:ext cx="150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L: list</a:t>
            </a:r>
          </a:p>
        </p:txBody>
      </p:sp>
      <p:sp>
        <p:nvSpPr>
          <p:cNvPr id="25621" name="ZoneTexte 47"/>
          <p:cNvSpPr txBox="1">
            <a:spLocks noChangeArrowheads="1"/>
          </p:cNvSpPr>
          <p:nvPr/>
        </p:nvSpPr>
        <p:spPr bwMode="auto">
          <a:xfrm>
            <a:off x="6072188" y="4976813"/>
            <a:ext cx="1500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L: list</a:t>
            </a:r>
          </a:p>
        </p:txBody>
      </p:sp>
      <p:sp>
        <p:nvSpPr>
          <p:cNvPr id="3" name="ZoneTexte 49"/>
          <p:cNvSpPr txBox="1">
            <a:spLocks noChangeArrowheads="1"/>
          </p:cNvSpPr>
          <p:nvPr/>
        </p:nvSpPr>
        <p:spPr bwMode="auto">
          <a:xfrm>
            <a:off x="2357438" y="5916613"/>
            <a:ext cx="621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b="1">
                <a:latin typeface="Trebuchet MS" pitchFamily="34" charset="0"/>
              </a:rPr>
              <a:t>Role</a:t>
            </a:r>
            <a:r>
              <a:rPr lang="en-US">
                <a:latin typeface="Trebuchet MS" pitchFamily="34" charset="0"/>
              </a:rPr>
              <a:t>: return the list with the new node added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2357438" y="5487988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ZoneTexte 51"/>
          <p:cNvSpPr txBox="1">
            <a:spLocks noChangeArrowheads="1"/>
          </p:cNvSpPr>
          <p:nvPr/>
        </p:nvSpPr>
        <p:spPr bwMode="auto">
          <a:xfrm>
            <a:off x="785813" y="5273675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>
                <a:latin typeface="Trebuchet MS" pitchFamily="34" charset="0"/>
              </a:rPr>
              <a:t>E: integer</a:t>
            </a:r>
          </a:p>
          <a:p>
            <a:pPr algn="l" rtl="0" eaLnBrk="1" hangingPunct="1"/>
            <a:endParaRPr lang="fr-FR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1402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056ABFA-AB04-470A-BAB3-1725F63D6809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42938" y="2649538"/>
            <a:ext cx="85010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 err="1">
                <a:latin typeface="Times New Roman"/>
                <a:ea typeface="Times New Roman"/>
                <a:cs typeface="Arial"/>
              </a:rPr>
              <a:t>Procedure</a:t>
            </a:r>
            <a:r>
              <a:rPr lang="fr-FR" sz="2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Insert_top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(</a:t>
            </a:r>
            <a:r>
              <a:rPr lang="fr-FR" sz="2400" dirty="0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x: </a:t>
            </a:r>
            <a:r>
              <a:rPr lang="fr-FR" sz="2400" dirty="0" err="1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type_value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var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L: List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P: List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</a:rPr>
              <a:t>Begin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P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create_node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(</a:t>
            </a:r>
            <a:r>
              <a:rPr lang="fr-FR" sz="2400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x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// create the new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node</a:t>
            </a:r>
            <a:endParaRPr lang="fr-FR" sz="2000" dirty="0">
              <a:solidFill>
                <a:srgbClr val="00B050"/>
              </a:solidFill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P</a:t>
            </a:r>
            <a:r>
              <a:rPr lang="fr-F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Arial"/>
              </a:rPr>
              <a:t>-&gt; next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L;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// point the new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node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 to L</a:t>
            </a:r>
            <a:endParaRPr lang="fr-FR" sz="2000" dirty="0">
              <a:solidFill>
                <a:srgbClr val="00B050"/>
              </a:solidFill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L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P;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// point the list L to this new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node</a:t>
            </a:r>
            <a:endParaRPr lang="fr-FR" sz="2000" dirty="0">
              <a:solidFill>
                <a:srgbClr val="00B050"/>
              </a:solidFill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</a:rPr>
              <a:t>END ;</a:t>
            </a:r>
            <a:endParaRPr lang="fr-FR" sz="2000" dirty="0">
              <a:latin typeface="Calibri"/>
              <a:ea typeface="Times New Roman"/>
              <a:cs typeface="Arial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1714500" y="1928813"/>
            <a:ext cx="46434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Top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33619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9FF11E1-48A9-4BA3-98FA-A1BF51CEFA4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7656" name="Groupe 36"/>
          <p:cNvGrpSpPr>
            <a:grpSpLocks/>
          </p:cNvGrpSpPr>
          <p:nvPr/>
        </p:nvGrpSpPr>
        <p:grpSpPr bwMode="auto">
          <a:xfrm>
            <a:off x="5357813" y="3357563"/>
            <a:ext cx="1571625" cy="1227137"/>
            <a:chOff x="2928926" y="3071810"/>
            <a:chExt cx="1571636" cy="1226588"/>
          </a:xfrm>
        </p:grpSpPr>
        <p:grpSp>
          <p:nvGrpSpPr>
            <p:cNvPr id="27681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14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20" name="Connecteur droit 19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82" name="ZoneTexte 35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@76</a:t>
              </a:r>
            </a:p>
          </p:txBody>
        </p:sp>
      </p:grpSp>
      <p:grpSp>
        <p:nvGrpSpPr>
          <p:cNvPr id="27657" name="Groupe 50"/>
          <p:cNvGrpSpPr>
            <a:grpSpLocks/>
          </p:cNvGrpSpPr>
          <p:nvPr/>
        </p:nvGrpSpPr>
        <p:grpSpPr bwMode="auto">
          <a:xfrm>
            <a:off x="3571875" y="3344863"/>
            <a:ext cx="2000250" cy="1227137"/>
            <a:chOff x="2928926" y="3071810"/>
            <a:chExt cx="2000264" cy="1226588"/>
          </a:xfrm>
        </p:grpSpPr>
        <p:grpSp>
          <p:nvGrpSpPr>
            <p:cNvPr id="27675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7677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56" name="Rectangle à coins arrondis 55"/>
                <p:cNvSpPr/>
                <p:nvPr/>
              </p:nvSpPr>
              <p:spPr>
                <a:xfrm>
                  <a:off x="3857620" y="2786058"/>
                  <a:ext cx="1571636" cy="78546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5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@76</a:t>
                  </a:r>
                </a:p>
              </p:txBody>
            </p:sp>
            <p:cxnSp>
              <p:nvCxnSpPr>
                <p:cNvPr id="57" name="Connecteur droit 56"/>
                <p:cNvCxnSpPr>
                  <a:stCxn id="56" idx="1"/>
                  <a:endCxn id="56" idx="3"/>
                </p:cNvCxnSpPr>
                <p:nvPr/>
              </p:nvCxnSpPr>
              <p:spPr>
                <a:xfrm rot="10800000" flipH="1">
                  <a:off x="3857620" y="3179582"/>
                  <a:ext cx="1571636" cy="15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78" name="ZoneTexte 54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@23</a:t>
                </a:r>
              </a:p>
            </p:txBody>
          </p:sp>
        </p:grpSp>
        <p:cxnSp>
          <p:nvCxnSpPr>
            <p:cNvPr id="53" name="Connecteur droit avec flèche 52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58" name="Groupe 57"/>
          <p:cNvGrpSpPr>
            <a:grpSpLocks/>
          </p:cNvGrpSpPr>
          <p:nvPr/>
        </p:nvGrpSpPr>
        <p:grpSpPr bwMode="auto">
          <a:xfrm>
            <a:off x="1724025" y="3340100"/>
            <a:ext cx="2000250" cy="1227138"/>
            <a:chOff x="2928926" y="3071810"/>
            <a:chExt cx="2000264" cy="1226588"/>
          </a:xfrm>
        </p:grpSpPr>
        <p:grpSp>
          <p:nvGrpSpPr>
            <p:cNvPr id="27669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7671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63" name="Rectangle à coins arrondis 62"/>
                <p:cNvSpPr/>
                <p:nvPr/>
              </p:nvSpPr>
              <p:spPr>
                <a:xfrm>
                  <a:off x="3857620" y="2786058"/>
                  <a:ext cx="1571636" cy="78546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3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@23</a:t>
                  </a:r>
                </a:p>
              </p:txBody>
            </p:sp>
            <p:cxnSp>
              <p:nvCxnSpPr>
                <p:cNvPr id="64" name="Connecteur droit 63"/>
                <p:cNvCxnSpPr>
                  <a:stCxn id="63" idx="1"/>
                  <a:endCxn id="63" idx="3"/>
                </p:cNvCxnSpPr>
                <p:nvPr/>
              </p:nvCxnSpPr>
              <p:spPr>
                <a:xfrm rot="10800000" flipH="1">
                  <a:off x="3857620" y="3179582"/>
                  <a:ext cx="1571636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72" name="ZoneTexte 61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@12</a:t>
                </a:r>
              </a:p>
            </p:txBody>
          </p:sp>
        </p:grpSp>
        <p:cxnSp>
          <p:nvCxnSpPr>
            <p:cNvPr id="60" name="Connecteur droit avec flèche 59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Espace réservé du texte 2"/>
          <p:cNvSpPr txBox="1">
            <a:spLocks/>
          </p:cNvSpPr>
          <p:nvPr/>
        </p:nvSpPr>
        <p:spPr>
          <a:xfrm>
            <a:off x="1714500" y="1928813"/>
            <a:ext cx="46434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At the end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  <p:grpSp>
        <p:nvGrpSpPr>
          <p:cNvPr id="10" name="Groupe 66"/>
          <p:cNvGrpSpPr>
            <a:grpSpLocks/>
          </p:cNvGrpSpPr>
          <p:nvPr/>
        </p:nvGrpSpPr>
        <p:grpSpPr bwMode="auto">
          <a:xfrm>
            <a:off x="7286625" y="3357563"/>
            <a:ext cx="1571625" cy="1227137"/>
            <a:chOff x="2928926" y="3071810"/>
            <a:chExt cx="1571636" cy="1226588"/>
          </a:xfrm>
          <a:effectLst>
            <a:outerShdw blurRad="50800" dist="50800" dir="5400000" algn="ctr" rotWithShape="0">
              <a:srgbClr val="FF0000"/>
            </a:outerShdw>
          </a:effectLst>
        </p:grpSpPr>
        <p:grpSp>
          <p:nvGrpSpPr>
            <p:cNvPr id="12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41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71" name="Connecteur droit 70"/>
              <p:cNvCxnSpPr>
                <a:stCxn id="70" idx="1"/>
                <a:endCxn id="70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0" name="ZoneTexte 68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defRPr/>
              </a:pPr>
              <a:r>
                <a:rPr lang="fr-FR"/>
                <a:t>@6</a:t>
              </a:r>
            </a:p>
          </p:txBody>
        </p:sp>
      </p:grpSp>
      <p:cxnSp>
        <p:nvCxnSpPr>
          <p:cNvPr id="74" name="Connecteur droit avec flèche 73"/>
          <p:cNvCxnSpPr/>
          <p:nvPr/>
        </p:nvCxnSpPr>
        <p:spPr>
          <a:xfrm>
            <a:off x="6715125" y="3871913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5786438" y="3771900"/>
            <a:ext cx="642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@6</a:t>
            </a: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42950" y="2700338"/>
            <a:ext cx="7143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@6</a:t>
            </a:r>
          </a:p>
        </p:txBody>
      </p:sp>
      <p:grpSp>
        <p:nvGrpSpPr>
          <p:cNvPr id="27664" name="Groupe 82"/>
          <p:cNvGrpSpPr>
            <a:grpSpLocks/>
          </p:cNvGrpSpPr>
          <p:nvPr/>
        </p:nvGrpSpPr>
        <p:grpSpPr bwMode="auto">
          <a:xfrm>
            <a:off x="714375" y="2286000"/>
            <a:ext cx="1357313" cy="1143000"/>
            <a:chOff x="2714612" y="2285992"/>
            <a:chExt cx="1357322" cy="1143008"/>
          </a:xfrm>
        </p:grpSpPr>
        <p:grpSp>
          <p:nvGrpSpPr>
            <p:cNvPr id="27665" name="Groupe 71"/>
            <p:cNvGrpSpPr>
              <a:grpSpLocks/>
            </p:cNvGrpSpPr>
            <p:nvPr/>
          </p:nvGrpSpPr>
          <p:grpSpPr bwMode="auto">
            <a:xfrm>
              <a:off x="2714612" y="2643182"/>
              <a:ext cx="1357322" cy="785818"/>
              <a:chOff x="2071670" y="2643182"/>
              <a:chExt cx="1357322" cy="785818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2071670" y="2643182"/>
                <a:ext cx="1143008" cy="42862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>
                <a:off x="2786050" y="3071810"/>
                <a:ext cx="642942" cy="3571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66" name="ZoneTexte 81"/>
            <p:cNvSpPr txBox="1">
              <a:spLocks noChangeArrowheads="1"/>
            </p:cNvSpPr>
            <p:nvPr/>
          </p:nvSpPr>
          <p:spPr bwMode="auto">
            <a:xfrm>
              <a:off x="3071802" y="228599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76122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620494D-1F37-42AC-9D43-9FB795C0674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" name="Groupe 36"/>
          <p:cNvGrpSpPr>
            <a:grpSpLocks/>
          </p:cNvGrpSpPr>
          <p:nvPr/>
        </p:nvGrpSpPr>
        <p:grpSpPr bwMode="auto">
          <a:xfrm>
            <a:off x="5357813" y="3357563"/>
            <a:ext cx="1571625" cy="1227137"/>
            <a:chOff x="2928926" y="3071810"/>
            <a:chExt cx="1571636" cy="1226588"/>
          </a:xfrm>
        </p:grpSpPr>
        <p:grpSp>
          <p:nvGrpSpPr>
            <p:cNvPr id="28714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14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20" name="Connecteur droit 19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15" name="ZoneTexte 35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@76</a:t>
              </a:r>
            </a:p>
          </p:txBody>
        </p:sp>
      </p:grpSp>
      <p:grpSp>
        <p:nvGrpSpPr>
          <p:cNvPr id="4" name="Groupe 50"/>
          <p:cNvGrpSpPr>
            <a:grpSpLocks/>
          </p:cNvGrpSpPr>
          <p:nvPr/>
        </p:nvGrpSpPr>
        <p:grpSpPr bwMode="auto">
          <a:xfrm>
            <a:off x="3571875" y="3344863"/>
            <a:ext cx="2000250" cy="1227137"/>
            <a:chOff x="2928926" y="3071810"/>
            <a:chExt cx="2000264" cy="1226588"/>
          </a:xfrm>
        </p:grpSpPr>
        <p:grpSp>
          <p:nvGrpSpPr>
            <p:cNvPr id="28708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8710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56" name="Rectangle à coins arrondis 55"/>
                <p:cNvSpPr/>
                <p:nvPr/>
              </p:nvSpPr>
              <p:spPr>
                <a:xfrm>
                  <a:off x="3857620" y="2786058"/>
                  <a:ext cx="1571636" cy="78546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5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@76</a:t>
                  </a:r>
                </a:p>
              </p:txBody>
            </p:sp>
            <p:cxnSp>
              <p:nvCxnSpPr>
                <p:cNvPr id="57" name="Connecteur droit 56"/>
                <p:cNvCxnSpPr>
                  <a:stCxn id="56" idx="1"/>
                  <a:endCxn id="56" idx="3"/>
                </p:cNvCxnSpPr>
                <p:nvPr/>
              </p:nvCxnSpPr>
              <p:spPr>
                <a:xfrm rot="10800000" flipH="1">
                  <a:off x="3857620" y="3179582"/>
                  <a:ext cx="1571636" cy="15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11" name="ZoneTexte 54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@23</a:t>
                </a:r>
              </a:p>
            </p:txBody>
          </p:sp>
        </p:grpSp>
        <p:cxnSp>
          <p:nvCxnSpPr>
            <p:cNvPr id="53" name="Connecteur droit avec flèche 52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57"/>
          <p:cNvGrpSpPr>
            <a:grpSpLocks/>
          </p:cNvGrpSpPr>
          <p:nvPr/>
        </p:nvGrpSpPr>
        <p:grpSpPr bwMode="auto">
          <a:xfrm>
            <a:off x="1724025" y="3340100"/>
            <a:ext cx="2000250" cy="1227138"/>
            <a:chOff x="2928926" y="3071810"/>
            <a:chExt cx="2000264" cy="1226588"/>
          </a:xfrm>
        </p:grpSpPr>
        <p:grpSp>
          <p:nvGrpSpPr>
            <p:cNvPr id="28702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8704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63" name="Rectangle à coins arrondis 62"/>
                <p:cNvSpPr/>
                <p:nvPr/>
              </p:nvSpPr>
              <p:spPr>
                <a:xfrm>
                  <a:off x="3857620" y="2786058"/>
                  <a:ext cx="1571636" cy="78546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3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@23</a:t>
                  </a:r>
                </a:p>
              </p:txBody>
            </p:sp>
            <p:cxnSp>
              <p:nvCxnSpPr>
                <p:cNvPr id="64" name="Connecteur droit 63"/>
                <p:cNvCxnSpPr>
                  <a:stCxn id="63" idx="1"/>
                  <a:endCxn id="63" idx="3"/>
                </p:cNvCxnSpPr>
                <p:nvPr/>
              </p:nvCxnSpPr>
              <p:spPr>
                <a:xfrm rot="10800000" flipH="1">
                  <a:off x="3857620" y="3179582"/>
                  <a:ext cx="1571636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05" name="ZoneTexte 61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@12</a:t>
                </a:r>
              </a:p>
            </p:txBody>
          </p:sp>
        </p:grpSp>
        <p:cxnSp>
          <p:nvCxnSpPr>
            <p:cNvPr id="60" name="Connecteur droit avec flèche 59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Espace réservé du texte 2"/>
          <p:cNvSpPr txBox="1">
            <a:spLocks/>
          </p:cNvSpPr>
          <p:nvPr/>
        </p:nvSpPr>
        <p:spPr>
          <a:xfrm>
            <a:off x="1714500" y="1928813"/>
            <a:ext cx="46434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At the end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  <p:grpSp>
        <p:nvGrpSpPr>
          <p:cNvPr id="10" name="Groupe 66"/>
          <p:cNvGrpSpPr>
            <a:grpSpLocks/>
          </p:cNvGrpSpPr>
          <p:nvPr/>
        </p:nvGrpSpPr>
        <p:grpSpPr bwMode="auto">
          <a:xfrm>
            <a:off x="7286625" y="3357563"/>
            <a:ext cx="1571625" cy="1227137"/>
            <a:chOff x="2928926" y="3071810"/>
            <a:chExt cx="1571636" cy="1226588"/>
          </a:xfrm>
        </p:grpSpPr>
        <p:grpSp>
          <p:nvGrpSpPr>
            <p:cNvPr id="28698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41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71" name="Connecteur droit 70"/>
              <p:cNvCxnSpPr>
                <a:stCxn id="70" idx="1"/>
                <a:endCxn id="70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9" name="ZoneTexte 68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@6</a:t>
              </a:r>
            </a:p>
          </p:txBody>
        </p:sp>
      </p:grpSp>
      <p:cxnSp>
        <p:nvCxnSpPr>
          <p:cNvPr id="74" name="Connecteur droit avec flèche 73"/>
          <p:cNvCxnSpPr/>
          <p:nvPr/>
        </p:nvCxnSpPr>
        <p:spPr>
          <a:xfrm>
            <a:off x="6715125" y="3871913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5786438" y="3771900"/>
            <a:ext cx="642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@6</a:t>
            </a: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42950" y="2700338"/>
            <a:ext cx="7143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@6</a:t>
            </a:r>
          </a:p>
        </p:txBody>
      </p:sp>
      <p:grpSp>
        <p:nvGrpSpPr>
          <p:cNvPr id="28688" name="Groupe 82"/>
          <p:cNvGrpSpPr>
            <a:grpSpLocks/>
          </p:cNvGrpSpPr>
          <p:nvPr/>
        </p:nvGrpSpPr>
        <p:grpSpPr bwMode="auto">
          <a:xfrm>
            <a:off x="714375" y="2286000"/>
            <a:ext cx="1357313" cy="1143000"/>
            <a:chOff x="2714612" y="2285992"/>
            <a:chExt cx="1357322" cy="1143008"/>
          </a:xfrm>
        </p:grpSpPr>
        <p:grpSp>
          <p:nvGrpSpPr>
            <p:cNvPr id="28694" name="Groupe 71"/>
            <p:cNvGrpSpPr>
              <a:grpSpLocks/>
            </p:cNvGrpSpPr>
            <p:nvPr/>
          </p:nvGrpSpPr>
          <p:grpSpPr bwMode="auto">
            <a:xfrm>
              <a:off x="2714612" y="2643182"/>
              <a:ext cx="1357322" cy="785818"/>
              <a:chOff x="2071670" y="2643182"/>
              <a:chExt cx="1357322" cy="785818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2071670" y="2643182"/>
                <a:ext cx="1143008" cy="42862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>
                <a:off x="2786050" y="3071810"/>
                <a:ext cx="642942" cy="3571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5" name="ZoneTexte 81"/>
            <p:cNvSpPr txBox="1">
              <a:spLocks noChangeArrowheads="1"/>
            </p:cNvSpPr>
            <p:nvPr/>
          </p:nvSpPr>
          <p:spPr bwMode="auto">
            <a:xfrm>
              <a:off x="3071802" y="228599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L</a:t>
              </a:r>
            </a:p>
          </p:txBody>
        </p:sp>
      </p:grpSp>
      <p:grpSp>
        <p:nvGrpSpPr>
          <p:cNvPr id="16" name="Groupe 49"/>
          <p:cNvGrpSpPr>
            <a:grpSpLocks/>
          </p:cNvGrpSpPr>
          <p:nvPr/>
        </p:nvGrpSpPr>
        <p:grpSpPr bwMode="auto">
          <a:xfrm>
            <a:off x="2071688" y="2286000"/>
            <a:ext cx="1143000" cy="1285875"/>
            <a:chOff x="5072066" y="4500570"/>
            <a:chExt cx="1143008" cy="1285881"/>
          </a:xfrm>
        </p:grpSpPr>
        <p:grpSp>
          <p:nvGrpSpPr>
            <p:cNvPr id="28690" name="Groupe 71"/>
            <p:cNvGrpSpPr>
              <a:grpSpLocks/>
            </p:cNvGrpSpPr>
            <p:nvPr/>
          </p:nvGrpSpPr>
          <p:grpSpPr bwMode="auto">
            <a:xfrm>
              <a:off x="5072066" y="4857760"/>
              <a:ext cx="1143008" cy="928691"/>
              <a:chOff x="2071670" y="2643183"/>
              <a:chExt cx="1143008" cy="785816"/>
            </a:xfrm>
          </p:grpSpPr>
          <p:sp>
            <p:nvSpPr>
              <p:cNvPr id="44" name="Rectangle à coins arrondis 43"/>
              <p:cNvSpPr/>
              <p:nvPr/>
            </p:nvSpPr>
            <p:spPr>
              <a:xfrm>
                <a:off x="2071670" y="2643183"/>
                <a:ext cx="1143008" cy="42850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45" name="Connecteur droit avec flèche 44"/>
              <p:cNvCxnSpPr/>
              <p:nvPr/>
            </p:nvCxnSpPr>
            <p:spPr>
              <a:xfrm rot="16200000" flipH="1">
                <a:off x="2643113" y="3214625"/>
                <a:ext cx="357311" cy="714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91" name="ZoneTexte 42"/>
            <p:cNvSpPr txBox="1">
              <a:spLocks noChangeArrowheads="1"/>
            </p:cNvSpPr>
            <p:nvPr/>
          </p:nvSpPr>
          <p:spPr bwMode="auto">
            <a:xfrm>
              <a:off x="5429256" y="4500570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20056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624E-7 L 0.39202 -0.000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2ED9EC5-5171-43A6-91B8-6B6D11D4D39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2792275"/>
            <a:ext cx="8501062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 err="1">
                <a:latin typeface="Times New Roman"/>
                <a:ea typeface="Times New Roman"/>
                <a:cs typeface="Arial"/>
              </a:rPr>
              <a:t>Procedure</a:t>
            </a:r>
            <a:r>
              <a:rPr lang="fr-FR" sz="2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Insert_end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(</a:t>
            </a:r>
            <a:r>
              <a:rPr lang="fr-FR" sz="2400" dirty="0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x: </a:t>
            </a:r>
            <a:r>
              <a:rPr lang="fr-FR" sz="2400" dirty="0" err="1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type_value</a:t>
            </a:r>
            <a:r>
              <a:rPr lang="fr-FR" sz="2400" dirty="0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L: List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P: List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</a:rPr>
              <a:t>Begin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P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create_node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(</a:t>
            </a:r>
            <a:r>
              <a:rPr lang="fr-FR" sz="2400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x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solidFill>
                <a:srgbClr val="00B050"/>
              </a:solidFill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L;</a:t>
            </a:r>
            <a:endParaRPr lang="fr-FR" sz="2400" dirty="0">
              <a:solidFill>
                <a:srgbClr val="00B050"/>
              </a:solidFill>
              <a:latin typeface="Times New Roman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 err="1">
                <a:solidFill>
                  <a:srgbClr val="003399"/>
                </a:solidFill>
                <a:latin typeface="Times New Roman"/>
                <a:ea typeface="Times New Roman"/>
                <a:cs typeface="Arial"/>
              </a:rPr>
              <a:t>While</a:t>
            </a:r>
            <a:r>
              <a:rPr lang="fr-FR" sz="2400" dirty="0">
                <a:solidFill>
                  <a:srgbClr val="003399"/>
                </a:solidFill>
                <a:latin typeface="Times New Roman"/>
                <a:ea typeface="Times New Roman"/>
                <a:cs typeface="Arial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 -&gt; 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next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!=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Null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3399"/>
                </a:solidFill>
                <a:latin typeface="Times New Roman"/>
                <a:ea typeface="Times New Roman"/>
                <a:cs typeface="Arial"/>
              </a:rPr>
              <a:t>)  do</a:t>
            </a: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 S-&gt;next;</a:t>
            </a: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003399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End </a:t>
            </a:r>
            <a:r>
              <a:rPr lang="fr-FR" sz="2400" dirty="0" err="1">
                <a:solidFill>
                  <a:srgbClr val="003399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while</a:t>
            </a:r>
            <a:endParaRPr lang="fr-FR" sz="2400" dirty="0">
              <a:solidFill>
                <a:srgbClr val="003399"/>
              </a:solidFill>
              <a:latin typeface="Times New Roman"/>
              <a:ea typeface="Times New Roman"/>
              <a:cs typeface="Arial"/>
              <a:sym typeface="Wingdings" pitchFamily="2" charset="2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1714500" y="1928813"/>
            <a:ext cx="4643438" cy="495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At the end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24661" y="3643313"/>
            <a:ext cx="35718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S -&gt; 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next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 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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P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;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    Release (S);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  <a:sym typeface="Wingdings" pitchFamily="2" charset="2"/>
              </a:rPr>
              <a:t>END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 ;</a:t>
            </a:r>
            <a:endParaRPr lang="fr-FR" sz="2000" dirty="0">
              <a:latin typeface="Calibri"/>
              <a:ea typeface="Times New Roman"/>
              <a:cs typeface="Arial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4107656" y="4464844"/>
            <a:ext cx="3216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6853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9FF11E1-48A9-4BA3-98FA-A1BF51CEFA4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7656" name="Groupe 36"/>
          <p:cNvGrpSpPr>
            <a:grpSpLocks/>
          </p:cNvGrpSpPr>
          <p:nvPr/>
        </p:nvGrpSpPr>
        <p:grpSpPr bwMode="auto">
          <a:xfrm>
            <a:off x="5357813" y="3357563"/>
            <a:ext cx="1571625" cy="1227137"/>
            <a:chOff x="2928926" y="3071810"/>
            <a:chExt cx="1571636" cy="1226588"/>
          </a:xfrm>
        </p:grpSpPr>
        <p:grpSp>
          <p:nvGrpSpPr>
            <p:cNvPr id="27681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14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20" name="Connecteur droit 19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82" name="ZoneTexte 35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@76</a:t>
              </a:r>
            </a:p>
          </p:txBody>
        </p:sp>
      </p:grpSp>
      <p:grpSp>
        <p:nvGrpSpPr>
          <p:cNvPr id="27675" name="Groupe 36"/>
          <p:cNvGrpSpPr>
            <a:grpSpLocks/>
          </p:cNvGrpSpPr>
          <p:nvPr/>
        </p:nvGrpSpPr>
        <p:grpSpPr bwMode="auto">
          <a:xfrm>
            <a:off x="3571874" y="3344863"/>
            <a:ext cx="1571625" cy="1227137"/>
            <a:chOff x="2928926" y="3071810"/>
            <a:chExt cx="1571636" cy="1226588"/>
          </a:xfrm>
        </p:grpSpPr>
        <p:grpSp>
          <p:nvGrpSpPr>
            <p:cNvPr id="27677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56" name="Rectangle à coins arrondis 55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5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@76</a:t>
                </a:r>
              </a:p>
            </p:txBody>
          </p:sp>
          <p:cxnSp>
            <p:nvCxnSpPr>
              <p:cNvPr id="57" name="Connecteur droit 56"/>
              <p:cNvCxnSpPr>
                <a:stCxn id="56" idx="1"/>
                <a:endCxn id="56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8" name="ZoneTexte 54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@23</a:t>
              </a:r>
            </a:p>
          </p:txBody>
        </p:sp>
      </p:grpSp>
      <p:cxnSp>
        <p:nvCxnSpPr>
          <p:cNvPr id="53" name="Connecteur droit avec flèche 52"/>
          <p:cNvCxnSpPr/>
          <p:nvPr/>
        </p:nvCxnSpPr>
        <p:spPr bwMode="auto">
          <a:xfrm>
            <a:off x="4937744" y="3934197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8" name="Groupe 57"/>
          <p:cNvGrpSpPr>
            <a:grpSpLocks/>
          </p:cNvGrpSpPr>
          <p:nvPr/>
        </p:nvGrpSpPr>
        <p:grpSpPr bwMode="auto">
          <a:xfrm>
            <a:off x="1724025" y="3340100"/>
            <a:ext cx="2000250" cy="1227138"/>
            <a:chOff x="2928926" y="3071810"/>
            <a:chExt cx="2000264" cy="1226588"/>
          </a:xfrm>
        </p:grpSpPr>
        <p:grpSp>
          <p:nvGrpSpPr>
            <p:cNvPr id="27669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7671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63" name="Rectangle à coins arrondis 62"/>
                <p:cNvSpPr/>
                <p:nvPr/>
              </p:nvSpPr>
              <p:spPr>
                <a:xfrm>
                  <a:off x="3857620" y="2786058"/>
                  <a:ext cx="1571636" cy="78546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3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@23</a:t>
                  </a:r>
                </a:p>
              </p:txBody>
            </p:sp>
            <p:cxnSp>
              <p:nvCxnSpPr>
                <p:cNvPr id="64" name="Connecteur droit 63"/>
                <p:cNvCxnSpPr>
                  <a:stCxn id="63" idx="1"/>
                  <a:endCxn id="63" idx="3"/>
                </p:cNvCxnSpPr>
                <p:nvPr/>
              </p:nvCxnSpPr>
              <p:spPr>
                <a:xfrm rot="10800000" flipH="1">
                  <a:off x="3857620" y="3179582"/>
                  <a:ext cx="1571636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72" name="ZoneTexte 61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@12</a:t>
                </a:r>
              </a:p>
            </p:txBody>
          </p:sp>
        </p:grpSp>
        <p:cxnSp>
          <p:nvCxnSpPr>
            <p:cNvPr id="60" name="Connecteur droit avec flèche 59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Espace réservé du texte 2"/>
          <p:cNvSpPr txBox="1">
            <a:spLocks/>
          </p:cNvSpPr>
          <p:nvPr/>
        </p:nvSpPr>
        <p:spPr>
          <a:xfrm>
            <a:off x="1714500" y="1928813"/>
            <a:ext cx="46434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At the middle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  <p:grpSp>
        <p:nvGrpSpPr>
          <p:cNvPr id="10" name="Groupe 66"/>
          <p:cNvGrpSpPr>
            <a:grpSpLocks/>
          </p:cNvGrpSpPr>
          <p:nvPr/>
        </p:nvGrpSpPr>
        <p:grpSpPr bwMode="auto">
          <a:xfrm>
            <a:off x="4296519" y="4794151"/>
            <a:ext cx="1571625" cy="1227137"/>
            <a:chOff x="2928926" y="3071810"/>
            <a:chExt cx="1571636" cy="1226588"/>
          </a:xfrm>
          <a:effectLst>
            <a:outerShdw blurRad="50800" dist="50800" dir="5400000" algn="ctr" rotWithShape="0">
              <a:srgbClr val="FF0000"/>
            </a:outerShdw>
          </a:effectLst>
        </p:grpSpPr>
        <p:grpSp>
          <p:nvGrpSpPr>
            <p:cNvPr id="12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41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71" name="Connecteur droit 70"/>
              <p:cNvCxnSpPr>
                <a:stCxn id="70" idx="1"/>
                <a:endCxn id="70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0" name="ZoneTexte 68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defRPr/>
              </a:pPr>
              <a:r>
                <a:rPr lang="fr-FR"/>
                <a:t>@6</a:t>
              </a:r>
            </a:p>
          </p:txBody>
        </p:sp>
      </p:grpSp>
      <p:cxnSp>
        <p:nvCxnSpPr>
          <p:cNvPr id="74" name="Connecteur droit avec flèche 73"/>
          <p:cNvCxnSpPr/>
          <p:nvPr/>
        </p:nvCxnSpPr>
        <p:spPr>
          <a:xfrm>
            <a:off x="4577705" y="4149080"/>
            <a:ext cx="280045" cy="64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4073079" y="3789040"/>
            <a:ext cx="642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 dirty="0">
                <a:solidFill>
                  <a:srgbClr val="0066FF"/>
                </a:solidFill>
              </a:rPr>
              <a:t>@6</a:t>
            </a: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42950" y="2700338"/>
            <a:ext cx="7143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@6</a:t>
            </a:r>
          </a:p>
        </p:txBody>
      </p:sp>
      <p:grpSp>
        <p:nvGrpSpPr>
          <p:cNvPr id="27664" name="Groupe 82"/>
          <p:cNvGrpSpPr>
            <a:grpSpLocks/>
          </p:cNvGrpSpPr>
          <p:nvPr/>
        </p:nvGrpSpPr>
        <p:grpSpPr bwMode="auto">
          <a:xfrm>
            <a:off x="714375" y="2286000"/>
            <a:ext cx="1357313" cy="1143000"/>
            <a:chOff x="2714612" y="2285992"/>
            <a:chExt cx="1357322" cy="1143008"/>
          </a:xfrm>
        </p:grpSpPr>
        <p:grpSp>
          <p:nvGrpSpPr>
            <p:cNvPr id="27665" name="Groupe 71"/>
            <p:cNvGrpSpPr>
              <a:grpSpLocks/>
            </p:cNvGrpSpPr>
            <p:nvPr/>
          </p:nvGrpSpPr>
          <p:grpSpPr bwMode="auto">
            <a:xfrm>
              <a:off x="2714612" y="2643182"/>
              <a:ext cx="1357322" cy="785818"/>
              <a:chOff x="2071670" y="2643182"/>
              <a:chExt cx="1357322" cy="785818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2071670" y="2643182"/>
                <a:ext cx="1143008" cy="42862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>
                <a:off x="2786050" y="3071810"/>
                <a:ext cx="642942" cy="3571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66" name="ZoneTexte 81"/>
            <p:cNvSpPr txBox="1">
              <a:spLocks noChangeArrowheads="1"/>
            </p:cNvSpPr>
            <p:nvPr/>
          </p:nvSpPr>
          <p:spPr bwMode="auto">
            <a:xfrm>
              <a:off x="3071802" y="228599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L</a:t>
              </a:r>
            </a:p>
          </p:txBody>
        </p:sp>
      </p:grpSp>
      <p:cxnSp>
        <p:nvCxnSpPr>
          <p:cNvPr id="43" name="Connecteur droit avec flèche 42"/>
          <p:cNvCxnSpPr>
            <a:stCxn id="70" idx="0"/>
            <a:endCxn id="17" idx="2"/>
          </p:cNvCxnSpPr>
          <p:nvPr/>
        </p:nvCxnSpPr>
        <p:spPr>
          <a:xfrm flipV="1">
            <a:off x="5082332" y="4143375"/>
            <a:ext cx="1061294" cy="650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4793159" y="5223670"/>
            <a:ext cx="642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 dirty="0">
                <a:solidFill>
                  <a:srgbClr val="0066FF"/>
                </a:solidFill>
              </a:rPr>
              <a:t>@76</a:t>
            </a:r>
          </a:p>
        </p:txBody>
      </p:sp>
    </p:spTree>
    <p:extLst>
      <p:ext uri="{BB962C8B-B14F-4D97-AF65-F5344CB8AC3E}">
        <p14:creationId xmlns:p14="http://schemas.microsoft.com/office/powerpoint/2010/main" val="156154959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80BEF10-96F3-4BD0-A7D5-EFD1521A36D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1.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500062" y="2078038"/>
            <a:ext cx="86439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just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Trebuchet MS" pitchFamily="34" charset="0"/>
                <a:cs typeface="+mn-cs"/>
              </a:rPr>
              <a:t>A list is a data structure consisting of a 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finished sequence </a:t>
            </a:r>
            <a:r>
              <a:rPr lang="en-US" sz="2400" b="1" dirty="0">
                <a:latin typeface="Trebuchet MS" pitchFamily="34" charset="0"/>
                <a:cs typeface="+mn-cs"/>
              </a:rPr>
              <a:t>(possibly empty) of elements of the 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same type</a:t>
            </a:r>
            <a:r>
              <a:rPr lang="en-US" sz="2400" b="1" dirty="0">
                <a:latin typeface="Trebuchet MS" pitchFamily="34" charset="0"/>
                <a:cs typeface="+mn-cs"/>
              </a:rPr>
              <a:t>.</a:t>
            </a:r>
          </a:p>
          <a:p>
            <a:pPr indent="187325" algn="just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dirty="0">
                <a:latin typeface="Trebuchet MS" pitchFamily="34" charset="0"/>
                <a:cs typeface="+mn-cs"/>
              </a:rPr>
              <a:t>each element contains 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one </a:t>
            </a:r>
            <a:r>
              <a:rPr lang="en-US" sz="2400" b="1" dirty="0">
                <a:latin typeface="Trebuchet MS" pitchFamily="34" charset="0"/>
                <a:cs typeface="+mn-cs"/>
              </a:rPr>
              <a:t>or 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multiple fields</a:t>
            </a:r>
            <a:r>
              <a:rPr lang="en-US" sz="2400" b="1" dirty="0">
                <a:latin typeface="Trebuchet MS" pitchFamily="34" charset="0"/>
                <a:cs typeface="+mn-cs"/>
              </a:rPr>
              <a:t>.</a:t>
            </a:r>
          </a:p>
          <a:p>
            <a:pPr indent="187325" algn="just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latin typeface="Trebuchet MS" pitchFamily="34" charset="0"/>
              </a:rPr>
              <a:t>Each element in </a:t>
            </a:r>
            <a:r>
              <a:rPr lang="en-US" sz="2400" b="1" dirty="0">
                <a:latin typeface="Trebuchet MS" pitchFamily="34" charset="0"/>
                <a:cs typeface="+mn-cs"/>
              </a:rPr>
              <a:t>the list 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is </a:t>
            </a:r>
            <a:r>
              <a:rPr lang="en-US" sz="2400" b="1" dirty="0" err="1">
                <a:solidFill>
                  <a:srgbClr val="00B050"/>
                </a:solidFill>
                <a:latin typeface="Trebuchet MS" pitchFamily="34" charset="0"/>
                <a:cs typeface="+mn-cs"/>
              </a:rPr>
              <a:t>positionned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 </a:t>
            </a:r>
            <a:r>
              <a:rPr lang="en-US" sz="2400" b="1" dirty="0">
                <a:latin typeface="Trebuchet MS" pitchFamily="34" charset="0"/>
                <a:cs typeface="+mn-cs"/>
              </a:rPr>
              <a:t>according to their </a:t>
            </a: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+mn-cs"/>
              </a:rPr>
              <a:t>rank </a:t>
            </a:r>
            <a:r>
              <a:rPr lang="en-US" sz="2400" b="1" dirty="0">
                <a:latin typeface="Trebuchet MS" pitchFamily="34" charset="0"/>
                <a:cs typeface="+mn-cs"/>
              </a:rPr>
              <a:t>in the list.</a:t>
            </a:r>
          </a:p>
        </p:txBody>
      </p:sp>
    </p:spTree>
    <p:extLst>
      <p:ext uri="{BB962C8B-B14F-4D97-AF65-F5344CB8AC3E}">
        <p14:creationId xmlns:p14="http://schemas.microsoft.com/office/powerpoint/2010/main" val="3338510029"/>
      </p:ext>
    </p:extLst>
  </p:cSld>
  <p:clrMapOvr>
    <a:masterClrMapping/>
  </p:clrMapOvr>
  <p:transition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9FF11E1-48A9-4BA3-98FA-A1BF51CEFA4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grpSp>
        <p:nvGrpSpPr>
          <p:cNvPr id="27656" name="Groupe 36"/>
          <p:cNvGrpSpPr>
            <a:grpSpLocks/>
          </p:cNvGrpSpPr>
          <p:nvPr/>
        </p:nvGrpSpPr>
        <p:grpSpPr bwMode="auto">
          <a:xfrm>
            <a:off x="5357813" y="3357563"/>
            <a:ext cx="1571625" cy="1227137"/>
            <a:chOff x="2928926" y="3071810"/>
            <a:chExt cx="1571636" cy="1226588"/>
          </a:xfrm>
        </p:grpSpPr>
        <p:grpSp>
          <p:nvGrpSpPr>
            <p:cNvPr id="27681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14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20" name="Connecteur droit 19"/>
              <p:cNvCxnSpPr>
                <a:stCxn id="17" idx="1"/>
                <a:endCxn id="17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82" name="ZoneTexte 35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@76</a:t>
              </a:r>
            </a:p>
          </p:txBody>
        </p:sp>
      </p:grpSp>
      <p:grpSp>
        <p:nvGrpSpPr>
          <p:cNvPr id="27675" name="Groupe 36"/>
          <p:cNvGrpSpPr>
            <a:grpSpLocks/>
          </p:cNvGrpSpPr>
          <p:nvPr/>
        </p:nvGrpSpPr>
        <p:grpSpPr bwMode="auto">
          <a:xfrm>
            <a:off x="3571874" y="3344863"/>
            <a:ext cx="1571625" cy="1227137"/>
            <a:chOff x="2928926" y="3071810"/>
            <a:chExt cx="1571636" cy="1226588"/>
          </a:xfrm>
        </p:grpSpPr>
        <p:grpSp>
          <p:nvGrpSpPr>
            <p:cNvPr id="27677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56" name="Rectangle à coins arrondis 55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5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@76</a:t>
                </a:r>
              </a:p>
            </p:txBody>
          </p:sp>
          <p:cxnSp>
            <p:nvCxnSpPr>
              <p:cNvPr id="57" name="Connecteur droit 56"/>
              <p:cNvCxnSpPr>
                <a:stCxn id="56" idx="1"/>
                <a:endCxn id="56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8" name="ZoneTexte 54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@23</a:t>
              </a:r>
            </a:p>
          </p:txBody>
        </p:sp>
      </p:grpSp>
      <p:cxnSp>
        <p:nvCxnSpPr>
          <p:cNvPr id="53" name="Connecteur droit avec flèche 52"/>
          <p:cNvCxnSpPr/>
          <p:nvPr/>
        </p:nvCxnSpPr>
        <p:spPr bwMode="auto">
          <a:xfrm>
            <a:off x="4937744" y="3934197"/>
            <a:ext cx="7143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8" name="Groupe 57"/>
          <p:cNvGrpSpPr>
            <a:grpSpLocks/>
          </p:cNvGrpSpPr>
          <p:nvPr/>
        </p:nvGrpSpPr>
        <p:grpSpPr bwMode="auto">
          <a:xfrm>
            <a:off x="1724025" y="3340100"/>
            <a:ext cx="2000250" cy="1227138"/>
            <a:chOff x="2928926" y="3071810"/>
            <a:chExt cx="2000264" cy="1226588"/>
          </a:xfrm>
        </p:grpSpPr>
        <p:grpSp>
          <p:nvGrpSpPr>
            <p:cNvPr id="27669" name="Groupe 36"/>
            <p:cNvGrpSpPr>
              <a:grpSpLocks/>
            </p:cNvGrpSpPr>
            <p:nvPr/>
          </p:nvGrpSpPr>
          <p:grpSpPr bwMode="auto">
            <a:xfrm>
              <a:off x="2928926" y="3071810"/>
              <a:ext cx="1571636" cy="1226588"/>
              <a:chOff x="2928926" y="3071810"/>
              <a:chExt cx="1571636" cy="1226588"/>
            </a:xfrm>
          </p:grpSpPr>
          <p:grpSp>
            <p:nvGrpSpPr>
              <p:cNvPr id="27671" name="Groupe 22"/>
              <p:cNvGrpSpPr>
                <a:grpSpLocks/>
              </p:cNvGrpSpPr>
              <p:nvPr/>
            </p:nvGrpSpPr>
            <p:grpSpPr bwMode="auto">
              <a:xfrm>
                <a:off x="2928926" y="3071810"/>
                <a:ext cx="1571636" cy="785818"/>
                <a:chOff x="3857620" y="2786058"/>
                <a:chExt cx="1571636" cy="785818"/>
              </a:xfrm>
            </p:grpSpPr>
            <p:sp>
              <p:nvSpPr>
                <p:cNvPr id="63" name="Rectangle à coins arrondis 62"/>
                <p:cNvSpPr/>
                <p:nvPr/>
              </p:nvSpPr>
              <p:spPr>
                <a:xfrm>
                  <a:off x="3857620" y="2786058"/>
                  <a:ext cx="1571636" cy="785461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3</a:t>
                  </a:r>
                </a:p>
                <a:p>
                  <a:pPr algn="ctr" rtl="0">
                    <a:lnSpc>
                      <a:spcPct val="150000"/>
                    </a:lnSpc>
                    <a:defRPr/>
                  </a:pPr>
                  <a:r>
                    <a:rPr lang="fr-FR" dirty="0">
                      <a:solidFill>
                        <a:srgbClr val="0066FF"/>
                      </a:solidFill>
                    </a:rPr>
                    <a:t>@23</a:t>
                  </a:r>
                </a:p>
              </p:txBody>
            </p:sp>
            <p:cxnSp>
              <p:nvCxnSpPr>
                <p:cNvPr id="64" name="Connecteur droit 63"/>
                <p:cNvCxnSpPr>
                  <a:stCxn id="63" idx="1"/>
                  <a:endCxn id="63" idx="3"/>
                </p:cNvCxnSpPr>
                <p:nvPr/>
              </p:nvCxnSpPr>
              <p:spPr>
                <a:xfrm rot="10800000" flipH="1">
                  <a:off x="3857620" y="3179582"/>
                  <a:ext cx="1571636" cy="15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672" name="ZoneTexte 61"/>
              <p:cNvSpPr txBox="1">
                <a:spLocks noChangeArrowheads="1"/>
              </p:cNvSpPr>
              <p:nvPr/>
            </p:nvSpPr>
            <p:spPr bwMode="auto">
              <a:xfrm>
                <a:off x="3357554" y="3929066"/>
                <a:ext cx="8572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l" rtl="0" eaLnBrk="1" hangingPunct="1"/>
                <a:r>
                  <a:rPr lang="fr-FR"/>
                  <a:t>@12</a:t>
                </a:r>
              </a:p>
            </p:txBody>
          </p:sp>
        </p:grpSp>
        <p:cxnSp>
          <p:nvCxnSpPr>
            <p:cNvPr id="60" name="Connecteur droit avec flèche 59"/>
            <p:cNvCxnSpPr/>
            <p:nvPr/>
          </p:nvCxnSpPr>
          <p:spPr>
            <a:xfrm>
              <a:off x="4214810" y="3643054"/>
              <a:ext cx="714380" cy="142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Espace réservé du texte 2"/>
          <p:cNvSpPr txBox="1">
            <a:spLocks/>
          </p:cNvSpPr>
          <p:nvPr/>
        </p:nvSpPr>
        <p:spPr>
          <a:xfrm>
            <a:off x="1714500" y="1928813"/>
            <a:ext cx="4643438" cy="53498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400" b="1" i="1" dirty="0">
                <a:latin typeface="Arial" pitchFamily="34" charset="0"/>
                <a:cs typeface="Arial" pitchFamily="34" charset="0"/>
              </a:rPr>
              <a:t>At the middle of the list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endParaRPr lang="fr-FR" sz="2400" b="1" dirty="0">
              <a:latin typeface="Trebuchet MS" pitchFamily="34" charset="0"/>
              <a:cs typeface="+mn-cs"/>
            </a:endParaRPr>
          </a:p>
        </p:txBody>
      </p:sp>
      <p:grpSp>
        <p:nvGrpSpPr>
          <p:cNvPr id="10" name="Groupe 66"/>
          <p:cNvGrpSpPr>
            <a:grpSpLocks/>
          </p:cNvGrpSpPr>
          <p:nvPr/>
        </p:nvGrpSpPr>
        <p:grpSpPr bwMode="auto">
          <a:xfrm>
            <a:off x="4296519" y="4794151"/>
            <a:ext cx="1571625" cy="1227137"/>
            <a:chOff x="2928926" y="3071810"/>
            <a:chExt cx="1571636" cy="1226588"/>
          </a:xfrm>
          <a:effectLst>
            <a:outerShdw blurRad="50800" dist="50800" dir="5400000" algn="ctr" rotWithShape="0">
              <a:srgbClr val="FF0000"/>
            </a:outerShdw>
          </a:effectLst>
        </p:grpSpPr>
        <p:grpSp>
          <p:nvGrpSpPr>
            <p:cNvPr id="12" name="Groupe 22"/>
            <p:cNvGrpSpPr>
              <a:grpSpLocks/>
            </p:cNvGrpSpPr>
            <p:nvPr/>
          </p:nvGrpSpPr>
          <p:grpSpPr bwMode="auto">
            <a:xfrm>
              <a:off x="2928926" y="3071810"/>
              <a:ext cx="1571636" cy="785818"/>
              <a:chOff x="3857620" y="2786058"/>
              <a:chExt cx="1571636" cy="785818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3857620" y="2786058"/>
                <a:ext cx="1571636" cy="785460"/>
              </a:xfrm>
              <a:prstGeom prst="roundRect">
                <a:avLst/>
              </a:prstGeom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41</a:t>
                </a:r>
              </a:p>
              <a:p>
                <a:pPr algn="ctr" rtl="0">
                  <a:lnSpc>
                    <a:spcPct val="150000"/>
                  </a:lnSpc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NULL</a:t>
                </a:r>
              </a:p>
            </p:txBody>
          </p:sp>
          <p:cxnSp>
            <p:nvCxnSpPr>
              <p:cNvPr id="71" name="Connecteur droit 70"/>
              <p:cNvCxnSpPr>
                <a:stCxn id="70" idx="1"/>
                <a:endCxn id="70" idx="3"/>
              </p:cNvCxnSpPr>
              <p:nvPr/>
            </p:nvCxnSpPr>
            <p:spPr>
              <a:xfrm rot="10800000" flipH="1">
                <a:off x="3857620" y="3179582"/>
                <a:ext cx="1571636" cy="1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70" name="ZoneTexte 68"/>
            <p:cNvSpPr txBox="1">
              <a:spLocks noChangeArrowheads="1"/>
            </p:cNvSpPr>
            <p:nvPr/>
          </p:nvSpPr>
          <p:spPr bwMode="auto">
            <a:xfrm>
              <a:off x="3357554" y="3929066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defRPr/>
              </a:pPr>
              <a:r>
                <a:rPr lang="fr-FR"/>
                <a:t>@6</a:t>
              </a:r>
            </a:p>
          </p:txBody>
        </p:sp>
      </p:grpSp>
      <p:cxnSp>
        <p:nvCxnSpPr>
          <p:cNvPr id="74" name="Connecteur droit avec flèche 73"/>
          <p:cNvCxnSpPr/>
          <p:nvPr/>
        </p:nvCxnSpPr>
        <p:spPr>
          <a:xfrm>
            <a:off x="4577705" y="4149080"/>
            <a:ext cx="280045" cy="645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>
            <a:spLocks noChangeArrowheads="1"/>
          </p:cNvSpPr>
          <p:nvPr/>
        </p:nvSpPr>
        <p:spPr bwMode="auto">
          <a:xfrm>
            <a:off x="4073079" y="3789040"/>
            <a:ext cx="642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 dirty="0">
                <a:solidFill>
                  <a:srgbClr val="0066FF"/>
                </a:solidFill>
              </a:rPr>
              <a:t>@6</a:t>
            </a: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42950" y="2700338"/>
            <a:ext cx="7143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>
                <a:solidFill>
                  <a:srgbClr val="0066FF"/>
                </a:solidFill>
              </a:rPr>
              <a:t>@6</a:t>
            </a:r>
          </a:p>
        </p:txBody>
      </p:sp>
      <p:grpSp>
        <p:nvGrpSpPr>
          <p:cNvPr id="27664" name="Groupe 82"/>
          <p:cNvGrpSpPr>
            <a:grpSpLocks/>
          </p:cNvGrpSpPr>
          <p:nvPr/>
        </p:nvGrpSpPr>
        <p:grpSpPr bwMode="auto">
          <a:xfrm>
            <a:off x="714375" y="2286000"/>
            <a:ext cx="1357313" cy="1143000"/>
            <a:chOff x="2714612" y="2285992"/>
            <a:chExt cx="1357322" cy="1143008"/>
          </a:xfrm>
        </p:grpSpPr>
        <p:grpSp>
          <p:nvGrpSpPr>
            <p:cNvPr id="27665" name="Groupe 71"/>
            <p:cNvGrpSpPr>
              <a:grpSpLocks/>
            </p:cNvGrpSpPr>
            <p:nvPr/>
          </p:nvGrpSpPr>
          <p:grpSpPr bwMode="auto">
            <a:xfrm>
              <a:off x="2714612" y="2643182"/>
              <a:ext cx="1357322" cy="785818"/>
              <a:chOff x="2071670" y="2643182"/>
              <a:chExt cx="1357322" cy="785818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2071670" y="2643182"/>
                <a:ext cx="1143008" cy="42862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49" name="Connecteur droit avec flèche 48"/>
              <p:cNvCxnSpPr/>
              <p:nvPr/>
            </p:nvCxnSpPr>
            <p:spPr>
              <a:xfrm>
                <a:off x="2786050" y="3071810"/>
                <a:ext cx="642942" cy="3571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666" name="ZoneTexte 81"/>
            <p:cNvSpPr txBox="1">
              <a:spLocks noChangeArrowheads="1"/>
            </p:cNvSpPr>
            <p:nvPr/>
          </p:nvSpPr>
          <p:spPr bwMode="auto">
            <a:xfrm>
              <a:off x="3071802" y="2285992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L</a:t>
              </a:r>
            </a:p>
          </p:txBody>
        </p:sp>
      </p:grpSp>
      <p:cxnSp>
        <p:nvCxnSpPr>
          <p:cNvPr id="43" name="Connecteur droit avec flèche 42"/>
          <p:cNvCxnSpPr>
            <a:stCxn id="70" idx="0"/>
            <a:endCxn id="17" idx="2"/>
          </p:cNvCxnSpPr>
          <p:nvPr/>
        </p:nvCxnSpPr>
        <p:spPr>
          <a:xfrm flipV="1">
            <a:off x="5082332" y="4143375"/>
            <a:ext cx="1061294" cy="650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>
            <a:spLocks noChangeArrowheads="1"/>
          </p:cNvSpPr>
          <p:nvPr/>
        </p:nvSpPr>
        <p:spPr bwMode="auto">
          <a:xfrm>
            <a:off x="4793159" y="5223670"/>
            <a:ext cx="6429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fr-FR" sz="1600" dirty="0">
                <a:solidFill>
                  <a:srgbClr val="0066FF"/>
                </a:solidFill>
              </a:rPr>
              <a:t>@76</a:t>
            </a:r>
          </a:p>
        </p:txBody>
      </p:sp>
      <p:grpSp>
        <p:nvGrpSpPr>
          <p:cNvPr id="44" name="Groupe 49"/>
          <p:cNvGrpSpPr>
            <a:grpSpLocks/>
          </p:cNvGrpSpPr>
          <p:nvPr/>
        </p:nvGrpSpPr>
        <p:grpSpPr bwMode="auto">
          <a:xfrm>
            <a:off x="2071688" y="2286000"/>
            <a:ext cx="1143000" cy="1285875"/>
            <a:chOff x="5072066" y="4500570"/>
            <a:chExt cx="1143008" cy="1285881"/>
          </a:xfrm>
        </p:grpSpPr>
        <p:grpSp>
          <p:nvGrpSpPr>
            <p:cNvPr id="45" name="Groupe 71"/>
            <p:cNvGrpSpPr>
              <a:grpSpLocks/>
            </p:cNvGrpSpPr>
            <p:nvPr/>
          </p:nvGrpSpPr>
          <p:grpSpPr bwMode="auto">
            <a:xfrm>
              <a:off x="5072066" y="4857760"/>
              <a:ext cx="1143008" cy="928691"/>
              <a:chOff x="2071670" y="2643183"/>
              <a:chExt cx="1143008" cy="785816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2071670" y="2643183"/>
                <a:ext cx="1143008" cy="42850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0">
                  <a:defRPr/>
                </a:pPr>
                <a:r>
                  <a:rPr lang="fr-FR" dirty="0">
                    <a:solidFill>
                      <a:srgbClr val="0066FF"/>
                    </a:solidFill>
                  </a:rPr>
                  <a:t>@12</a:t>
                </a:r>
              </a:p>
            </p:txBody>
          </p:sp>
          <p:cxnSp>
            <p:nvCxnSpPr>
              <p:cNvPr id="50" name="Connecteur droit avec flèche 49"/>
              <p:cNvCxnSpPr/>
              <p:nvPr/>
            </p:nvCxnSpPr>
            <p:spPr>
              <a:xfrm rot="16200000" flipH="1">
                <a:off x="2643113" y="3214625"/>
                <a:ext cx="357311" cy="7143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2"/>
            <p:cNvSpPr txBox="1">
              <a:spLocks noChangeArrowheads="1"/>
            </p:cNvSpPr>
            <p:nvPr/>
          </p:nvSpPr>
          <p:spPr bwMode="auto">
            <a:xfrm>
              <a:off x="5429256" y="4500570"/>
              <a:ext cx="5000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/>
              <a:r>
                <a:rPr lang="fr-FR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73908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19514 -0.000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2ED9EC5-5171-43A6-91B8-6B6D11D4D39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2.3 Operations on lists</a:t>
            </a: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2792275"/>
            <a:ext cx="8501062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 err="1">
                <a:latin typeface="Times New Roman"/>
                <a:ea typeface="Times New Roman"/>
                <a:cs typeface="Arial"/>
              </a:rPr>
              <a:t>Procedure</a:t>
            </a:r>
            <a:r>
              <a:rPr lang="fr-FR" sz="2400" b="1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Insert_mid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(</a:t>
            </a:r>
            <a:r>
              <a:rPr lang="fr-FR" sz="2400" dirty="0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x: </a:t>
            </a:r>
            <a:r>
              <a:rPr lang="fr-FR" sz="2400" dirty="0" err="1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type_value</a:t>
            </a:r>
            <a:r>
              <a:rPr lang="fr-FR" sz="2400" dirty="0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dirty="0" err="1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pos_val</a:t>
            </a:r>
            <a:r>
              <a:rPr lang="fr-FR" sz="2400" dirty="0">
                <a:solidFill>
                  <a:srgbClr val="CC330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L: List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P: List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</a:rPr>
              <a:t>Begin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</a:rPr>
              <a:t>P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 err="1">
                <a:latin typeface="Times New Roman"/>
                <a:ea typeface="Times New Roman"/>
                <a:cs typeface="Arial"/>
              </a:rPr>
              <a:t>create_node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(</a:t>
            </a:r>
            <a:r>
              <a:rPr lang="fr-FR" sz="2400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x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);</a:t>
            </a:r>
            <a:endParaRPr lang="fr-FR" sz="2000" dirty="0">
              <a:solidFill>
                <a:srgbClr val="00B050"/>
              </a:solidFill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</a:t>
            </a:r>
            <a:r>
              <a:rPr lang="fr-FR" sz="2400" dirty="0">
                <a:latin typeface="Times New Roman"/>
                <a:ea typeface="Times New Roman"/>
                <a:cs typeface="Times New Roman"/>
                <a:sym typeface="Wingdings"/>
              </a:rPr>
              <a:t></a:t>
            </a:r>
            <a:r>
              <a:rPr lang="fr-FR" sz="2400" dirty="0">
                <a:latin typeface="Times New Roman"/>
                <a:ea typeface="Times New Roman"/>
                <a:cs typeface="Arial"/>
              </a:rPr>
              <a:t>L;</a:t>
            </a:r>
            <a:endParaRPr lang="fr-FR" sz="2400" dirty="0">
              <a:solidFill>
                <a:srgbClr val="00B050"/>
              </a:solidFill>
              <a:latin typeface="Times New Roman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 err="1">
                <a:solidFill>
                  <a:srgbClr val="003399"/>
                </a:solidFill>
                <a:latin typeface="Times New Roman"/>
                <a:ea typeface="Times New Roman"/>
                <a:cs typeface="Arial"/>
              </a:rPr>
              <a:t>While</a:t>
            </a:r>
            <a:r>
              <a:rPr lang="fr-FR" sz="2400" dirty="0">
                <a:solidFill>
                  <a:srgbClr val="003399"/>
                </a:solidFill>
                <a:latin typeface="Times New Roman"/>
                <a:ea typeface="Times New Roman"/>
                <a:cs typeface="Arial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 -&gt; value </a:t>
            </a: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!= </a:t>
            </a:r>
            <a:r>
              <a:rPr lang="fr-FR" sz="2400" dirty="0" err="1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pos_val</a:t>
            </a:r>
            <a:r>
              <a:rPr lang="fr-FR" sz="2400" dirty="0">
                <a:solidFill>
                  <a:srgbClr val="003399"/>
                </a:solidFill>
                <a:latin typeface="Times New Roman"/>
                <a:ea typeface="Times New Roman"/>
                <a:cs typeface="Arial"/>
              </a:rPr>
              <a:t>)  do</a:t>
            </a: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00B05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S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 S-&gt;next;</a:t>
            </a: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003399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End </a:t>
            </a:r>
            <a:r>
              <a:rPr lang="fr-FR" sz="2400" dirty="0" err="1">
                <a:solidFill>
                  <a:srgbClr val="003399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while</a:t>
            </a:r>
            <a:endParaRPr lang="fr-FR" sz="2400" dirty="0">
              <a:solidFill>
                <a:srgbClr val="003399"/>
              </a:solidFill>
              <a:latin typeface="Times New Roman"/>
              <a:ea typeface="Times New Roman"/>
              <a:cs typeface="Arial"/>
              <a:sym typeface="Wingdings" pitchFamily="2" charset="2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143000" y="1500188"/>
            <a:ext cx="813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Inserting an element</a:t>
            </a:r>
            <a:endParaRPr lang="fr-F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7" name="Espace réservé du texte 2"/>
          <p:cNvSpPr txBox="1">
            <a:spLocks/>
          </p:cNvSpPr>
          <p:nvPr/>
        </p:nvSpPr>
        <p:spPr>
          <a:xfrm>
            <a:off x="1714500" y="1928813"/>
            <a:ext cx="4643438" cy="4952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i="1" dirty="0">
                <a:latin typeface="Arial" pitchFamily="34" charset="0"/>
                <a:cs typeface="Arial" pitchFamily="34" charset="0"/>
              </a:rPr>
              <a:t>At the middle of the list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Trebuchet MS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24661" y="3431102"/>
            <a:ext cx="3571875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P -&gt; </a:t>
            </a:r>
            <a:r>
              <a:rPr lang="fr-FR" sz="2400" dirty="0" err="1">
                <a:latin typeface="Times New Roman"/>
                <a:ea typeface="Times New Roman"/>
                <a:cs typeface="Arial"/>
                <a:sym typeface="Wingdings" pitchFamily="2" charset="2"/>
              </a:rPr>
              <a:t>next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  S -&gt; </a:t>
            </a:r>
            <a:r>
              <a:rPr lang="fr-FR" sz="2400" dirty="0" err="1">
                <a:latin typeface="Times New Roman"/>
                <a:ea typeface="Times New Roman"/>
                <a:cs typeface="Arial"/>
                <a:sym typeface="Wingdings" pitchFamily="2" charset="2"/>
              </a:rPr>
              <a:t>next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;</a:t>
            </a:r>
          </a:p>
          <a:p>
            <a:pPr marL="408940">
              <a:lnSpc>
                <a:spcPct val="115000"/>
              </a:lnSpc>
              <a:tabLst>
                <a:tab pos="1714500" algn="l"/>
              </a:tabLst>
              <a:defRPr/>
            </a:pP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S -&gt; </a:t>
            </a:r>
            <a:r>
              <a:rPr lang="fr-FR" sz="2400" dirty="0" err="1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next</a:t>
            </a:r>
            <a:r>
              <a:rPr lang="fr-FR" sz="2400" dirty="0">
                <a:solidFill>
                  <a:srgbClr val="FF0000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 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 </a:t>
            </a:r>
            <a:r>
              <a:rPr lang="fr-FR" sz="2400" dirty="0">
                <a:solidFill>
                  <a:srgbClr val="0066FF"/>
                </a:solidFill>
                <a:latin typeface="Times New Roman"/>
                <a:ea typeface="Times New Roman"/>
                <a:cs typeface="Arial"/>
                <a:sym typeface="Wingdings" pitchFamily="2" charset="2"/>
              </a:rPr>
              <a:t>P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;</a:t>
            </a:r>
          </a:p>
          <a:p>
            <a:pPr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dirty="0">
                <a:latin typeface="Times New Roman"/>
                <a:ea typeface="Times New Roman"/>
                <a:cs typeface="Arial"/>
              </a:rPr>
              <a:t>     Release (S);</a:t>
            </a:r>
            <a:endParaRPr lang="fr-FR" sz="2000" dirty="0">
              <a:latin typeface="Calibri"/>
              <a:ea typeface="Times New Roman"/>
              <a:cs typeface="Arial"/>
            </a:endParaRPr>
          </a:p>
          <a:p>
            <a:pPr marL="408940" algn="l" rtl="0">
              <a:lnSpc>
                <a:spcPct val="115000"/>
              </a:lnSpc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fr-FR" sz="2400" b="1" dirty="0">
                <a:latin typeface="Times New Roman"/>
                <a:ea typeface="Times New Roman"/>
                <a:cs typeface="Arial"/>
                <a:sym typeface="Wingdings" pitchFamily="2" charset="2"/>
              </a:rPr>
              <a:t>END</a:t>
            </a:r>
            <a:r>
              <a:rPr lang="fr-FR" sz="2400" dirty="0">
                <a:latin typeface="Times New Roman"/>
                <a:ea typeface="Times New Roman"/>
                <a:cs typeface="Arial"/>
                <a:sym typeface="Wingdings" pitchFamily="2" charset="2"/>
              </a:rPr>
              <a:t> ;</a:t>
            </a:r>
            <a:endParaRPr lang="fr-FR" sz="2000" dirty="0">
              <a:latin typeface="Calibri"/>
              <a:ea typeface="Times New Roman"/>
              <a:cs typeface="Arial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4107656" y="4464844"/>
            <a:ext cx="32162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80087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2ED9EC5-5171-43A6-91B8-6B6D11D4D39F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2339752" y="2636912"/>
            <a:ext cx="4752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End of chapter</a:t>
            </a:r>
          </a:p>
        </p:txBody>
      </p:sp>
    </p:spTree>
    <p:extLst>
      <p:ext uri="{BB962C8B-B14F-4D97-AF65-F5344CB8AC3E}">
        <p14:creationId xmlns:p14="http://schemas.microsoft.com/office/powerpoint/2010/main" val="2694139230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7E3A3ED8-485E-43FA-B785-AB44FADA434A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1.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652463" y="1538288"/>
            <a:ext cx="6777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example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1.1 definition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500063" y="4302125"/>
            <a:ext cx="8401050" cy="10556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>
                <a:latin typeface="Trebuchet MS" pitchFamily="34" charset="0"/>
              </a:rPr>
              <a:t>A list of integers L = {5,2,</a:t>
            </a:r>
            <a:r>
              <a:rPr lang="en-US" sz="2400" b="1">
                <a:solidFill>
                  <a:srgbClr val="FF0000"/>
                </a:solidFill>
                <a:latin typeface="Trebuchet MS" pitchFamily="34" charset="0"/>
              </a:rPr>
              <a:t>-25</a:t>
            </a:r>
            <a:r>
              <a:rPr lang="en-US" sz="2400" b="1">
                <a:latin typeface="Trebuchet MS" pitchFamily="34" charset="0"/>
              </a:rPr>
              <a:t>,7,2}</a:t>
            </a:r>
          </a:p>
          <a:p>
            <a:pPr indent="187325" algn="l" rtl="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>
                <a:latin typeface="Arial" pitchFamily="34" charset="0"/>
                <a:cs typeface="Arial" pitchFamily="34" charset="0"/>
              </a:rPr>
              <a:t>the rank of the element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-25 </a:t>
            </a:r>
            <a:r>
              <a:rPr lang="en-US" sz="2400">
                <a:latin typeface="Arial" pitchFamily="34" charset="0"/>
                <a:cs typeface="Arial" pitchFamily="34" charset="0"/>
              </a:rPr>
              <a:t>is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.</a:t>
            </a:r>
            <a:endParaRPr lang="en-US" sz="2400" b="1">
              <a:latin typeface="Trebuchet MS" pitchFamily="34" charset="0"/>
            </a:endParaRPr>
          </a:p>
        </p:txBody>
      </p:sp>
      <p:pic>
        <p:nvPicPr>
          <p:cNvPr id="512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352675"/>
            <a:ext cx="7229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5642"/>
      </p:ext>
    </p:extLst>
  </p:cSld>
  <p:clrMapOvr>
    <a:masterClrMapping/>
  </p:clrMapOvr>
  <p:transition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19410FA-C500-40BA-995F-04ED8289CC11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1.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1.2 Representation of lists</a:t>
            </a:r>
          </a:p>
        </p:txBody>
      </p:sp>
      <p:sp>
        <p:nvSpPr>
          <p:cNvPr id="14" name="Espace réservé du texte 2"/>
          <p:cNvSpPr txBox="1">
            <a:spLocks/>
          </p:cNvSpPr>
          <p:nvPr/>
        </p:nvSpPr>
        <p:spPr>
          <a:xfrm>
            <a:off x="571500" y="1857375"/>
            <a:ext cx="8401050" cy="1501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Two representations are possible: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B050"/>
                </a:solidFill>
                <a:latin typeface="Trebuchet MS" pitchFamily="34" charset="0"/>
                <a:cs typeface="Arial" pitchFamily="34" charset="0"/>
              </a:rPr>
              <a:t>Contiguous</a:t>
            </a:r>
            <a:r>
              <a:rPr lang="en-US" sz="2400" b="1" dirty="0">
                <a:latin typeface="Trebuchet MS" pitchFamily="34" charset="0"/>
                <a:cs typeface="Arial" pitchFamily="34" charset="0"/>
              </a:rPr>
              <a:t> representation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Linked (chained) </a:t>
            </a:r>
            <a:r>
              <a:rPr lang="en-US" sz="2400" b="1" dirty="0">
                <a:latin typeface="Trebuchet MS" pitchFamily="34" charset="0"/>
                <a:cs typeface="Arial" pitchFamily="34" charset="0"/>
              </a:rPr>
              <a:t>representation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581025" y="3786188"/>
            <a:ext cx="677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Contiguous representation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723900" y="4357688"/>
            <a:ext cx="840105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elements of the list are simply arranged in the boxes of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 </a:t>
            </a:r>
            <a:r>
              <a:rPr lang="fr-F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vector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, one after the other.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91150"/>
            <a:ext cx="4600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16355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A76EA33-9B05-4729-A8C8-9567E326538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1.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1.2 Representation of lists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714375" y="1500188"/>
            <a:ext cx="677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Contiguous representation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742950" y="2143125"/>
            <a:ext cx="84010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Benefits: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Access to the element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k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immediate: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V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[k]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next element is V[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k+1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]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4437"/>
            <a:ext cx="46005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texte 2"/>
          <p:cNvSpPr txBox="1">
            <a:spLocks/>
          </p:cNvSpPr>
          <p:nvPr/>
        </p:nvSpPr>
        <p:spPr>
          <a:xfrm>
            <a:off x="537145" y="3212976"/>
            <a:ext cx="8715375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Disadvantages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It is necessary to specify the size of the vector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during the declaration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We must declare a size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Max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 waste of memory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if you want to insert or delete an element,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you must shift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 all the elements located after this element.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l" rtl="0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03305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35B9193-3364-486E-B5A8-ED5E76A3D3DD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1.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1.2 Representation of lists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714375" y="1500188"/>
            <a:ext cx="677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Linked representation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742950" y="2143125"/>
            <a:ext cx="84010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 to use pointers to connect elements.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742950" y="2714625"/>
            <a:ext cx="8401050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Benefits</a:t>
            </a:r>
            <a:endParaRPr lang="en-US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The size of the list </a:t>
            </a:r>
            <a:r>
              <a:rPr lang="en-US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 not fixed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  <a:sym typeface="Wingdings" pitchFamily="2" charset="2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the elements are </a:t>
            </a:r>
            <a:r>
              <a:rPr lang="en-US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scattered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in the memory and linked together by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pointers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Adding or removing an element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does not affect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sym typeface="Wingdings" pitchFamily="2" charset="2"/>
              </a:rPr>
              <a:t>the following elements.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algn="l" rtl="0"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39516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E702BB2-EA8E-477F-966B-675B0C57E0B5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2.1 definition</a:t>
            </a: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500063" y="1571625"/>
            <a:ext cx="8643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inear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inked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ist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LLL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is a set of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elements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nodes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(dynamically allocated memory bins) </a:t>
            </a:r>
            <a:r>
              <a:rPr lang="en-US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linked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between them.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214688"/>
            <a:ext cx="72294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87152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xfrm>
            <a:off x="8785225" y="171450"/>
            <a:ext cx="290513" cy="307975"/>
          </a:xfrm>
          <a:ln>
            <a:miter lim="800000"/>
            <a:headEnd/>
            <a:tailEnd/>
          </a:ln>
        </p:spPr>
        <p:txBody>
          <a:bodyPr wrap="none" numCol="1" anchorCtr="0" compatLnSpc="1">
            <a:prstTxWarp prst="textNoShape">
              <a:avLst/>
            </a:prstTxWarp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50F0C2D-B57C-417C-AA6B-7FCC64C460D7}" type="slidenum">
              <a:rPr lang="fr-FR" sz="1400" b="1" smtClean="0">
                <a:solidFill>
                  <a:srgbClr val="003399"/>
                </a:solidFill>
                <a:latin typeface="Trebuchet MS" pitchFamily="34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sz="1400" b="1" dirty="0">
              <a:solidFill>
                <a:srgbClr val="003399"/>
              </a:solidFill>
              <a:latin typeface="Trebuchet MS" pitchFamily="34" charset="0"/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457200" y="214313"/>
            <a:ext cx="840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2. Linked lists</a:t>
            </a:r>
            <a:endParaRPr lang="fr-FR" sz="4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500063" y="928688"/>
            <a:ext cx="840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2.1 definition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714375" y="1500188"/>
            <a:ext cx="6777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rtl="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Structure of a </a:t>
            </a:r>
            <a:r>
              <a:rPr lang="fr-FR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node</a:t>
            </a:r>
            <a:endParaRPr lang="fr-FR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742950" y="2143125"/>
            <a:ext cx="8401050" cy="168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nodes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is a structure with two fields: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Value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containing the information.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Next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giving the address of 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next node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929063"/>
            <a:ext cx="53387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81931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algo-eng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te-e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tete-eg</Template>
  <TotalTime>1103</TotalTime>
  <Words>1678</Words>
  <Application>Microsoft Office PowerPoint</Application>
  <PresentationFormat>On-screen Show (4:3)</PresentationFormat>
  <Paragraphs>398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Wingdings</vt:lpstr>
      <vt:lpstr>algo-eng</vt:lpstr>
      <vt:lpstr>tete-eg</vt:lpstr>
      <vt:lpstr>Algorithmics and data structure 2</vt:lpstr>
      <vt:lpstr>Chapter –3 -1:  Linked lists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Algorithmics and data structure 2</dc:title>
  <dc:creator>AYOO INFORMATIQUE</dc:creator>
  <cp:lastModifiedBy>Brahim Benabderrahmane</cp:lastModifiedBy>
  <cp:revision>16</cp:revision>
  <dcterms:created xsi:type="dcterms:W3CDTF">2024-04-13T17:07:51Z</dcterms:created>
  <dcterms:modified xsi:type="dcterms:W3CDTF">2025-04-13T15:37:57Z</dcterms:modified>
</cp:coreProperties>
</file>