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Lst>
  <p:notesMasterIdLst>
    <p:notesMasterId r:id="rId16"/>
  </p:notesMasterIdLst>
  <p:sldIdLst>
    <p:sldId id="394" r:id="rId3"/>
    <p:sldId id="379" r:id="rId4"/>
    <p:sldId id="389" r:id="rId5"/>
    <p:sldId id="345" r:id="rId6"/>
    <p:sldId id="395" r:id="rId7"/>
    <p:sldId id="382" r:id="rId8"/>
    <p:sldId id="396" r:id="rId9"/>
    <p:sldId id="397" r:id="rId10"/>
    <p:sldId id="393" r:id="rId11"/>
    <p:sldId id="398" r:id="rId12"/>
    <p:sldId id="399" r:id="rId13"/>
    <p:sldId id="400" r:id="rId14"/>
    <p:sldId id="383" r:id="rId15"/>
  </p:sldIdLst>
  <p:sldSz cx="9144000" cy="6858000" type="screen4x3"/>
  <p:notesSz cx="6742113" cy="9872663"/>
  <p:defaultTextStyle>
    <a:defPPr>
      <a:defRPr lang="fr-FR"/>
    </a:defPPr>
    <a:lvl1pPr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36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36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36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36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ttiche abdelheq" initials="ga" lastIdx="1" clrIdx="0">
    <p:extLst>
      <p:ext uri="{19B8F6BF-5375-455C-9EA6-DF929625EA0E}">
        <p15:presenceInfo xmlns:p15="http://schemas.microsoft.com/office/powerpoint/2012/main" userId="48f1a4f642149c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CC00"/>
    <a:srgbClr val="FFFF00"/>
    <a:srgbClr val="FF3300"/>
    <a:srgbClr val="CCFF66"/>
    <a:srgbClr val="FF6600"/>
    <a:srgbClr val="969696"/>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1119" autoAdjust="0"/>
  </p:normalViewPr>
  <p:slideViewPr>
    <p:cSldViewPr>
      <p:cViewPr varScale="1">
        <p:scale>
          <a:sx n="60" d="100"/>
          <a:sy n="60" d="100"/>
        </p:scale>
        <p:origin x="139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en-US" dirty="0"/>
          </a:p>
        </p:txBody>
      </p:sp>
      <p:sp>
        <p:nvSpPr>
          <p:cNvPr id="8195" name="Rectangle 1027"/>
          <p:cNvSpPr>
            <a:spLocks noGrp="1" noChangeArrowheads="1"/>
          </p:cNvSpPr>
          <p:nvPr>
            <p:ph type="dt" idx="1"/>
          </p:nvPr>
        </p:nvSpPr>
        <p:spPr bwMode="auto">
          <a:xfrm>
            <a:off x="3820531"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en-US" dirty="0"/>
          </a:p>
        </p:txBody>
      </p:sp>
      <p:sp>
        <p:nvSpPr>
          <p:cNvPr id="24580" name="Rectangle 1028"/>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898949" y="4689515"/>
            <a:ext cx="4944216"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noProof="0"/>
              <a:t>Cliquez pour modifier les styles du texte du masque</a:t>
            </a:r>
          </a:p>
          <a:p>
            <a:pPr lvl="1"/>
            <a:r>
              <a:rPr lang="fr-FR" altLang="en-US" noProof="0"/>
              <a:t>Deuxième niveau</a:t>
            </a:r>
          </a:p>
          <a:p>
            <a:pPr lvl="2"/>
            <a:r>
              <a:rPr lang="fr-FR" altLang="en-US" noProof="0"/>
              <a:t>Troisième niveau</a:t>
            </a:r>
          </a:p>
          <a:p>
            <a:pPr lvl="3"/>
            <a:r>
              <a:rPr lang="fr-FR" altLang="en-US" noProof="0"/>
              <a:t>Quatrième niveau</a:t>
            </a:r>
          </a:p>
          <a:p>
            <a:pPr lvl="4"/>
            <a:r>
              <a:rPr lang="fr-FR" altLang="en-US" noProof="0"/>
              <a:t>Cinquième niveau</a:t>
            </a:r>
          </a:p>
        </p:txBody>
      </p:sp>
      <p:sp>
        <p:nvSpPr>
          <p:cNvPr id="8198" name="Rectangle 1030"/>
          <p:cNvSpPr>
            <a:spLocks noGrp="1" noChangeArrowheads="1"/>
          </p:cNvSpPr>
          <p:nvPr>
            <p:ph type="ftr" sz="quarter" idx="4"/>
          </p:nvPr>
        </p:nvSpPr>
        <p:spPr bwMode="auto">
          <a:xfrm>
            <a:off x="0"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en-US" dirty="0"/>
          </a:p>
        </p:txBody>
      </p:sp>
      <p:sp>
        <p:nvSpPr>
          <p:cNvPr id="8199" name="Rectangle 1031"/>
          <p:cNvSpPr>
            <a:spLocks noGrp="1" noChangeArrowheads="1"/>
          </p:cNvSpPr>
          <p:nvPr>
            <p:ph type="sldNum" sz="quarter" idx="5"/>
          </p:nvPr>
        </p:nvSpPr>
        <p:spPr bwMode="auto">
          <a:xfrm>
            <a:off x="3820531"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1003600-0EDB-4F17-96C5-0877A2945425}" type="slidenum">
              <a:rPr lang="fr-FR" altLang="en-US"/>
              <a:pPr>
                <a:defRPr/>
              </a:pPr>
              <a:t>‹N°›</a:t>
            </a:fld>
            <a:endParaRPr lang="fr-FR" altLang="en-US" dirty="0"/>
          </a:p>
        </p:txBody>
      </p:sp>
    </p:spTree>
    <p:extLst>
      <p:ext uri="{BB962C8B-B14F-4D97-AF65-F5344CB8AC3E}">
        <p14:creationId xmlns:p14="http://schemas.microsoft.com/office/powerpoint/2010/main" val="16210941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17321576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10</a:t>
            </a:fld>
            <a:endParaRPr lang="fr-FR" dirty="0">
              <a:solidFill>
                <a:prstClr val="black"/>
              </a:solidFill>
            </a:endParaRPr>
          </a:p>
        </p:txBody>
      </p:sp>
    </p:spTree>
    <p:extLst>
      <p:ext uri="{BB962C8B-B14F-4D97-AF65-F5344CB8AC3E}">
        <p14:creationId xmlns:p14="http://schemas.microsoft.com/office/powerpoint/2010/main" val="2038928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11</a:t>
            </a:fld>
            <a:endParaRPr lang="fr-FR" dirty="0">
              <a:solidFill>
                <a:prstClr val="black"/>
              </a:solidFill>
            </a:endParaRPr>
          </a:p>
        </p:txBody>
      </p:sp>
    </p:spTree>
    <p:extLst>
      <p:ext uri="{BB962C8B-B14F-4D97-AF65-F5344CB8AC3E}">
        <p14:creationId xmlns:p14="http://schemas.microsoft.com/office/powerpoint/2010/main" val="4192317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12</a:t>
            </a:fld>
            <a:endParaRPr lang="fr-FR" dirty="0">
              <a:solidFill>
                <a:prstClr val="black"/>
              </a:solidFill>
            </a:endParaRPr>
          </a:p>
        </p:txBody>
      </p:sp>
    </p:spTree>
    <p:extLst>
      <p:ext uri="{BB962C8B-B14F-4D97-AF65-F5344CB8AC3E}">
        <p14:creationId xmlns:p14="http://schemas.microsoft.com/office/powerpoint/2010/main" val="1267080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13</a:t>
            </a:fld>
            <a:endParaRPr lang="fr-FR" dirty="0">
              <a:solidFill>
                <a:prstClr val="black"/>
              </a:solidFill>
            </a:endParaRPr>
          </a:p>
        </p:txBody>
      </p:sp>
    </p:spTree>
    <p:extLst>
      <p:ext uri="{BB962C8B-B14F-4D97-AF65-F5344CB8AC3E}">
        <p14:creationId xmlns:p14="http://schemas.microsoft.com/office/powerpoint/2010/main" val="2606575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1099271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en-US" sz="1200" dirty="0">
                <a:solidFill>
                  <a:srgbClr val="FFFFFF"/>
                </a:solidFill>
              </a:rPr>
              <a:t>Weathered  = </a:t>
            </a:r>
            <a:r>
              <a:rPr lang="ar-DZ" sz="1200" dirty="0" err="1">
                <a:solidFill>
                  <a:srgbClr val="FFFFFF"/>
                </a:solidFill>
              </a:rPr>
              <a:t>متاكل</a:t>
            </a:r>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3</a:t>
            </a:fld>
            <a:endParaRPr lang="fr-FR" dirty="0">
              <a:solidFill>
                <a:prstClr val="black"/>
              </a:solidFill>
            </a:endParaRPr>
          </a:p>
        </p:txBody>
      </p:sp>
    </p:spTree>
    <p:extLst>
      <p:ext uri="{BB962C8B-B14F-4D97-AF65-F5344CB8AC3E}">
        <p14:creationId xmlns:p14="http://schemas.microsoft.com/office/powerpoint/2010/main" val="2216978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4</a:t>
            </a:fld>
            <a:endParaRPr lang="fr-FR" dirty="0">
              <a:solidFill>
                <a:prstClr val="black"/>
              </a:solidFill>
            </a:endParaRPr>
          </a:p>
        </p:txBody>
      </p:sp>
    </p:spTree>
    <p:extLst>
      <p:ext uri="{BB962C8B-B14F-4D97-AF65-F5344CB8AC3E}">
        <p14:creationId xmlns:p14="http://schemas.microsoft.com/office/powerpoint/2010/main" val="1895483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5</a:t>
            </a:fld>
            <a:endParaRPr lang="fr-FR" dirty="0">
              <a:solidFill>
                <a:prstClr val="black"/>
              </a:solidFill>
            </a:endParaRPr>
          </a:p>
        </p:txBody>
      </p:sp>
    </p:spTree>
    <p:extLst>
      <p:ext uri="{BB962C8B-B14F-4D97-AF65-F5344CB8AC3E}">
        <p14:creationId xmlns:p14="http://schemas.microsoft.com/office/powerpoint/2010/main" val="1897581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6</a:t>
            </a:fld>
            <a:endParaRPr lang="fr-FR" dirty="0">
              <a:solidFill>
                <a:prstClr val="black"/>
              </a:solidFill>
            </a:endParaRPr>
          </a:p>
        </p:txBody>
      </p:sp>
    </p:spTree>
    <p:extLst>
      <p:ext uri="{BB962C8B-B14F-4D97-AF65-F5344CB8AC3E}">
        <p14:creationId xmlns:p14="http://schemas.microsoft.com/office/powerpoint/2010/main" val="1055164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7</a:t>
            </a:fld>
            <a:endParaRPr lang="fr-FR" dirty="0">
              <a:solidFill>
                <a:prstClr val="black"/>
              </a:solidFill>
            </a:endParaRPr>
          </a:p>
        </p:txBody>
      </p:sp>
    </p:spTree>
    <p:extLst>
      <p:ext uri="{BB962C8B-B14F-4D97-AF65-F5344CB8AC3E}">
        <p14:creationId xmlns:p14="http://schemas.microsoft.com/office/powerpoint/2010/main" val="1807557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8</a:t>
            </a:fld>
            <a:endParaRPr lang="fr-FR" dirty="0">
              <a:solidFill>
                <a:prstClr val="black"/>
              </a:solidFill>
            </a:endParaRPr>
          </a:p>
        </p:txBody>
      </p:sp>
    </p:spTree>
    <p:extLst>
      <p:ext uri="{BB962C8B-B14F-4D97-AF65-F5344CB8AC3E}">
        <p14:creationId xmlns:p14="http://schemas.microsoft.com/office/powerpoint/2010/main" val="1530110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9</a:t>
            </a:fld>
            <a:endParaRPr lang="fr-FR" dirty="0">
              <a:solidFill>
                <a:prstClr val="black"/>
              </a:solidFill>
            </a:endParaRPr>
          </a:p>
        </p:txBody>
      </p:sp>
    </p:spTree>
    <p:extLst>
      <p:ext uri="{BB962C8B-B14F-4D97-AF65-F5344CB8AC3E}">
        <p14:creationId xmlns:p14="http://schemas.microsoft.com/office/powerpoint/2010/main" val="2146689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E5F01E9-3892-4DE1-8F5F-4045D60B0C3A}" type="datetime1">
              <a:rPr lang="fr-FR" smtClean="0">
                <a:solidFill>
                  <a:srgbClr val="FFFFFF"/>
                </a:solidFill>
              </a:rPr>
              <a:t>07/10/2024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970254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B14433C-D167-4C20-9AB9-A17C03ECD358}"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277609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3AB0F86-8BC7-42DF-97AC-80B2895D7343}"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509115616"/>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DF2070AE-1A17-40FB-9254-284F12D3CAB3}" type="datetime1">
              <a:rPr lang="fr-FR" smtClean="0">
                <a:solidFill>
                  <a:srgbClr val="FFFFFF"/>
                </a:solidFill>
              </a:rPr>
              <a:t>07/10/2024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093802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F0EFB2E-5874-468B-82E3-6F755D46BDAD}" type="datetime1">
              <a:rPr lang="fr-FR" smtClean="0">
                <a:solidFill>
                  <a:srgbClr val="FFFFFF"/>
                </a:solidFill>
              </a:rPr>
              <a:t>07/10/2024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0324283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16C42E4-CB8C-4A5C-8820-2B6008B4C400}"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95346734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46B44C07-82BF-4C00-ACDD-5B58C3457C72}"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1000238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D7155835-EF26-4A90-84A1-212DFB671117}" type="datetime1">
              <a:rPr lang="fr-FR" smtClean="0">
                <a:solidFill>
                  <a:srgbClr val="FFFFFF"/>
                </a:solidFill>
              </a:rPr>
              <a:t>07/10/2024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528300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00ED666B-AA37-49D1-9E44-590C7FFDB2F7}" type="datetime1">
              <a:rPr lang="fr-FR" smtClean="0">
                <a:solidFill>
                  <a:srgbClr val="FFFFFF"/>
                </a:solidFill>
              </a:rPr>
              <a:t>07/10/2024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13931606"/>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333AB219-438F-4317-B151-2278B609BCC3}" type="datetime1">
              <a:rPr lang="fr-FR" smtClean="0">
                <a:solidFill>
                  <a:srgbClr val="FFFFFF"/>
                </a:solidFill>
              </a:rPr>
              <a:t>07/10/2024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832185696"/>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2235CCD-AEE4-4DE4-904D-20A8FAFE59B8}" type="datetime1">
              <a:rPr lang="fr-FR" smtClean="0">
                <a:solidFill>
                  <a:srgbClr val="FFFFFF"/>
                </a:solidFill>
              </a:rPr>
              <a:t>07/10/2024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412942873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CB36A929-F170-484A-8372-F4C371ABB6B9}"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35852753"/>
      </p:ext>
    </p:extLst>
  </p:cSld>
  <p:clrMapOvr>
    <a:masterClrMapping/>
  </p:clrMapOvr>
  <p:transitio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89DADE4-DB68-423A-BCBD-26C767331E7A}" type="datetime1">
              <a:rPr lang="fr-FR" smtClean="0">
                <a:solidFill>
                  <a:srgbClr val="FFFFFF"/>
                </a:solidFill>
              </a:rPr>
              <a:t>07/10/2024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31868685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28E15084-8C9F-4E08-919E-5328644B472C}" type="datetime1">
              <a:rPr lang="fr-FR" smtClean="0">
                <a:solidFill>
                  <a:srgbClr val="FFFFFF"/>
                </a:solidFill>
              </a:rPr>
              <a:t>07/10/2024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97325312"/>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12F6AD3D-9405-4EBB-8DB5-2D924B7906D9}"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8585686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1000DC1-6BF9-4222-8933-52FB5ADC396F}"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45163309"/>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A796C8FF-0281-49A1-8D41-185E0895D7EC}" type="datetime1">
              <a:rPr lang="fr-FR" smtClean="0">
                <a:solidFill>
                  <a:srgbClr val="FFFFFF"/>
                </a:solidFill>
              </a:rPr>
              <a:t>07/10/2024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7287803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5CA28087-1664-49BE-BC77-74865DE10023}" type="datetime1">
              <a:rPr lang="fr-FR" smtClean="0">
                <a:solidFill>
                  <a:srgbClr val="FFFFFF"/>
                </a:solidFill>
              </a:rPr>
              <a:t>07/10/2024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9706754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40CC4E7F-A359-444E-9AB4-282C1CF37A44}" type="datetime1">
              <a:rPr lang="fr-FR" smtClean="0">
                <a:solidFill>
                  <a:srgbClr val="FFFFFF"/>
                </a:solidFill>
              </a:rPr>
              <a:t>07/10/2024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885819868"/>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B2763947-93A1-4DBD-BC94-3DF563FBF302}" type="datetime1">
              <a:rPr lang="fr-FR" smtClean="0">
                <a:solidFill>
                  <a:srgbClr val="FFFFFF"/>
                </a:solidFill>
              </a:rPr>
              <a:t>07/10/2024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533131548"/>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89C3AFAE-255C-4942-A4B0-D910AAD07ADA}" type="datetime1">
              <a:rPr lang="fr-FR" smtClean="0">
                <a:solidFill>
                  <a:srgbClr val="FFFFFF"/>
                </a:solidFill>
              </a:rPr>
              <a:t>07/10/2024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05247221"/>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52A07A8D-531D-4184-8C8D-0B66E14E7BF6}" type="datetime1">
              <a:rPr lang="fr-FR" smtClean="0">
                <a:solidFill>
                  <a:srgbClr val="FFFFFF"/>
                </a:solidFill>
              </a:rPr>
              <a:t>07/10/2024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2452143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A16D49BE-49A2-43A1-AE0F-0F0FE49810C8}" type="datetime1">
              <a:rPr lang="fr-FR" smtClean="0">
                <a:solidFill>
                  <a:srgbClr val="FFFFFF"/>
                </a:solidFill>
              </a:rPr>
              <a:t>07/10/2024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26851616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74852F1-7BA6-4E79-AF83-CEA11F7ED6C9}" type="datetime1">
              <a:rPr lang="fr-FR" smtClean="0">
                <a:solidFill>
                  <a:srgbClr val="FFFFFF"/>
                </a:solidFill>
              </a:rPr>
              <a:t>07/10/2024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53810231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CBECAD20-804E-413C-9517-FD724D698AA4}" type="datetime1">
              <a:rPr lang="fr-FR" smtClean="0">
                <a:solidFill>
                  <a:srgbClr val="FFFFFF"/>
                </a:solidFill>
              </a:rPr>
              <a:t>07/10/2024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3116060266"/>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5106609B-75AF-4EE4-A59C-D6F0D599FF3A}" type="datetime1">
              <a:rPr lang="fr-FR" smtClean="0">
                <a:solidFill>
                  <a:srgbClr val="FFFFFF"/>
                </a:solidFill>
              </a:rPr>
              <a:t>07/10/2024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27298020"/>
      </p:ext>
    </p:extLst>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www.servimg.com/image_preview.php?i=61&amp;u=11044957" TargetMode="External"/><Relationship Id="rId7" Type="http://schemas.openxmlformats.org/officeDocument/2006/relationships/hyperlink" Target="http://www.servimg.com/image_preview.php?i=65&amp;u=11044957"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3.jpeg"/><Relationship Id="rId5" Type="http://schemas.openxmlformats.org/officeDocument/2006/relationships/hyperlink" Target="http://www.servimg.com/image_preview.php?i=62&amp;u=11044957"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98520" y="2173750"/>
            <a:ext cx="8791617" cy="861774"/>
          </a:xfrm>
          <a:prstGeom prst="rect">
            <a:avLst/>
          </a:prstGeom>
          <a:solidFill>
            <a:schemeClr val="accent1"/>
          </a:solidFill>
          <a:ln w="12700" cap="sq">
            <a:noFill/>
            <a:miter lim="800000"/>
            <a:headEnd type="none" w="sm" len="sm"/>
            <a:tailEnd type="none" w="sm" len="sm"/>
          </a:ln>
          <a:effectLst/>
        </p:spPr>
        <p:txBody>
          <a:bodyPr wrap="square">
            <a:spAutoFit/>
          </a:bodyPr>
          <a:lstStyle/>
          <a:p>
            <a:pPr algn="ctr" fontAlgn="auto">
              <a:spcBef>
                <a:spcPts val="0"/>
              </a:spcBef>
              <a:spcAft>
                <a:spcPts val="0"/>
              </a:spcAft>
            </a:pP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Seismic Engineering</a:t>
            </a:r>
          </a:p>
          <a:p>
            <a:pPr algn="ctr" fontAlgn="auto">
              <a:spcBef>
                <a:spcPts val="0"/>
              </a:spcBef>
              <a:spcAft>
                <a:spcPts val="0"/>
              </a:spcAft>
            </a:pP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Génie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a:t>
            </a: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parasismique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(Master2 G.C)</a:t>
            </a:r>
          </a:p>
        </p:txBody>
      </p:sp>
      <p:sp>
        <p:nvSpPr>
          <p:cNvPr id="9" name="Text Box 19"/>
          <p:cNvSpPr txBox="1">
            <a:spLocks noChangeArrowheads="1"/>
          </p:cNvSpPr>
          <p:nvPr/>
        </p:nvSpPr>
        <p:spPr bwMode="auto">
          <a:xfrm>
            <a:off x="1061863" y="5144042"/>
            <a:ext cx="503238" cy="457200"/>
          </a:xfrm>
          <a:prstGeom prst="rect">
            <a:avLst/>
          </a:prstGeom>
          <a:noFill/>
          <a:ln w="9525">
            <a:noFill/>
            <a:miter lim="800000"/>
            <a:headEnd/>
            <a:tailEnd/>
          </a:ln>
          <a:effectLst/>
        </p:spPr>
        <p:txBody>
          <a:bodyPr>
            <a:spAutoFit/>
          </a:bodyPr>
          <a:lstStyle/>
          <a:p>
            <a:pPr fontAlgn="auto">
              <a:spcBef>
                <a:spcPct val="50000"/>
              </a:spcBef>
              <a:spcAft>
                <a:spcPts val="0"/>
              </a:spcAft>
            </a:pPr>
            <a:r>
              <a:rPr lang="fr-FR" sz="2400" b="1" dirty="0">
                <a:solidFill>
                  <a:srgbClr val="FFFFFF"/>
                </a:solidFill>
                <a:latin typeface="Times New Roman"/>
                <a:sym typeface="Wingdings 2" pitchFamily="18" charset="2"/>
              </a:rPr>
              <a:t></a:t>
            </a:r>
          </a:p>
        </p:txBody>
      </p:sp>
      <p:sp>
        <p:nvSpPr>
          <p:cNvPr id="10" name="Text Box 20"/>
          <p:cNvSpPr txBox="1">
            <a:spLocks noChangeArrowheads="1"/>
          </p:cNvSpPr>
          <p:nvPr/>
        </p:nvSpPr>
        <p:spPr bwMode="auto">
          <a:xfrm>
            <a:off x="1530383" y="5047009"/>
            <a:ext cx="5880147" cy="400110"/>
          </a:xfrm>
          <a:prstGeom prst="rect">
            <a:avLst/>
          </a:prstGeom>
          <a:noFill/>
          <a:ln w="9525">
            <a:noFill/>
            <a:miter lim="800000"/>
            <a:headEnd/>
            <a:tailEnd/>
          </a:ln>
          <a:effectLst/>
        </p:spPr>
        <p:txBody>
          <a:bodyPr wrap="square">
            <a:spAutoFit/>
          </a:bodyPr>
          <a:lstStyle/>
          <a:p>
            <a:pPr fontAlgn="auto">
              <a:spcBef>
                <a:spcPct val="50000"/>
              </a:spcBef>
              <a:spcAft>
                <a:spcPts val="0"/>
              </a:spcAft>
            </a:pPr>
            <a:r>
              <a:rPr lang="en-US" sz="2000" b="1" dirty="0">
                <a:solidFill>
                  <a:srgbClr val="FF0000"/>
                </a:solidFill>
                <a:latin typeface="Arial"/>
                <a:cs typeface="Arial"/>
              </a:rPr>
              <a:t>Responsible:  </a:t>
            </a:r>
            <a:r>
              <a:rPr lang="en-US" sz="2000" b="1" dirty="0">
                <a:latin typeface="Arial"/>
                <a:cs typeface="Arial"/>
              </a:rPr>
              <a:t>Dr. </a:t>
            </a:r>
            <a:r>
              <a:rPr lang="fr-FR" sz="2000" b="1" dirty="0">
                <a:solidFill>
                  <a:srgbClr val="FFFFFF"/>
                </a:solidFill>
              </a:rPr>
              <a:t>GUETTICHE ABDELHEQ</a:t>
            </a:r>
          </a:p>
        </p:txBody>
      </p:sp>
      <p:sp>
        <p:nvSpPr>
          <p:cNvPr id="15" name="Text Box 18"/>
          <p:cNvSpPr txBox="1">
            <a:spLocks noChangeArrowheads="1"/>
          </p:cNvSpPr>
          <p:nvPr/>
        </p:nvSpPr>
        <p:spPr bwMode="auto">
          <a:xfrm>
            <a:off x="1061863" y="5791200"/>
            <a:ext cx="431800" cy="457200"/>
          </a:xfrm>
          <a:prstGeom prst="rect">
            <a:avLst/>
          </a:prstGeom>
          <a:noFill/>
          <a:ln w="9525">
            <a:noFill/>
            <a:miter lim="800000"/>
            <a:headEnd/>
            <a:tailEnd/>
          </a:ln>
          <a:effectLst/>
        </p:spPr>
        <p:txBody>
          <a:bodyPr>
            <a:spAutoFit/>
          </a:bodyPr>
          <a:lstStyle/>
          <a:p>
            <a:pPr algn="l">
              <a:spcBef>
                <a:spcPct val="50000"/>
              </a:spcBef>
            </a:pPr>
            <a:r>
              <a:rPr lang="fr-FR" sz="2400" b="1" dirty="0">
                <a:latin typeface="Times New Roman" pitchFamily="18" charset="0"/>
                <a:cs typeface="Times New Roman" pitchFamily="18" charset="0"/>
                <a:sym typeface="Wingdings 2" pitchFamily="18" charset="2"/>
              </a:rPr>
              <a:t></a:t>
            </a:r>
          </a:p>
        </p:txBody>
      </p:sp>
      <p:sp>
        <p:nvSpPr>
          <p:cNvPr id="16" name="Text Box 17"/>
          <p:cNvSpPr txBox="1">
            <a:spLocks noChangeArrowheads="1"/>
          </p:cNvSpPr>
          <p:nvPr/>
        </p:nvSpPr>
        <p:spPr bwMode="auto">
          <a:xfrm>
            <a:off x="1570545" y="5774037"/>
            <a:ext cx="4653408" cy="400110"/>
          </a:xfrm>
          <a:prstGeom prst="rect">
            <a:avLst/>
          </a:prstGeom>
          <a:noFill/>
          <a:ln w="9525">
            <a:noFill/>
            <a:miter lim="800000"/>
            <a:headEnd/>
            <a:tailEnd/>
          </a:ln>
          <a:effectLst/>
        </p:spPr>
        <p:txBody>
          <a:bodyPr wrap="square">
            <a:spAutoFit/>
          </a:bodyPr>
          <a:lstStyle/>
          <a:p>
            <a:pPr>
              <a:spcBef>
                <a:spcPct val="50000"/>
              </a:spcBef>
            </a:pPr>
            <a:r>
              <a:rPr lang="fr-FR" sz="2000" b="1" dirty="0"/>
              <a:t>Academic </a:t>
            </a:r>
            <a:r>
              <a:rPr lang="fr-FR" sz="2000" b="1" dirty="0" err="1"/>
              <a:t>Year</a:t>
            </a:r>
            <a:r>
              <a:rPr lang="fr-FR" sz="2000" b="1" dirty="0"/>
              <a:t> 2024- 2025</a:t>
            </a:r>
          </a:p>
        </p:txBody>
      </p:sp>
      <p:sp>
        <p:nvSpPr>
          <p:cNvPr id="14" name="object 7"/>
          <p:cNvSpPr txBox="1"/>
          <p:nvPr/>
        </p:nvSpPr>
        <p:spPr>
          <a:xfrm>
            <a:off x="224976" y="455610"/>
            <a:ext cx="6867304" cy="1245198"/>
          </a:xfrm>
          <a:prstGeom prst="rect">
            <a:avLst/>
          </a:prstGeom>
        </p:spPr>
        <p:txBody>
          <a:bodyPr wrap="square" lIns="0" tIns="0" rIns="0" bIns="0" rtlCol="0">
            <a:noAutofit/>
          </a:bodyPr>
          <a:lstStyle/>
          <a:p>
            <a:pPr marL="12700" marR="26730">
              <a:lnSpc>
                <a:spcPct val="150000"/>
              </a:lnSpc>
              <a:spcBef>
                <a:spcPts val="97"/>
              </a:spcBef>
            </a:pPr>
            <a:r>
              <a:rPr lang="en-US" sz="2000" dirty="0">
                <a:solidFill>
                  <a:srgbClr val="FFFFFF"/>
                </a:solidFill>
                <a:latin typeface="+mj-lt"/>
                <a:cs typeface="Arial"/>
              </a:rPr>
              <a:t>UNIVERSITY CENTER OF MILA</a:t>
            </a:r>
          </a:p>
          <a:p>
            <a:pPr marL="12700" marR="26730">
              <a:lnSpc>
                <a:spcPct val="150000"/>
              </a:lnSpc>
              <a:spcBef>
                <a:spcPts val="97"/>
              </a:spcBef>
            </a:pPr>
            <a:r>
              <a:rPr lang="en-US" sz="2000" dirty="0">
                <a:solidFill>
                  <a:srgbClr val="FFFFFF"/>
                </a:solidFill>
                <a:latin typeface="+mj-lt"/>
                <a:cs typeface="Arial"/>
              </a:rPr>
              <a:t>INSTITUTE OF SCIENCE AND TECHNOLOGY </a:t>
            </a:r>
            <a:br>
              <a:rPr lang="en-US" sz="2000" dirty="0">
                <a:solidFill>
                  <a:srgbClr val="FFFFFF"/>
                </a:solidFill>
                <a:latin typeface="+mj-lt"/>
                <a:cs typeface="Arial"/>
              </a:rPr>
            </a:br>
            <a:r>
              <a:rPr lang="en-US" sz="2000" dirty="0">
                <a:solidFill>
                  <a:srgbClr val="FFFFFF"/>
                </a:solidFill>
                <a:latin typeface="+mj-lt"/>
                <a:cs typeface="Arial"/>
              </a:rPr>
              <a:t>DEPARTMENT OF CIVIL AND HYDRAULIC ENGINEERING</a:t>
            </a:r>
          </a:p>
        </p:txBody>
      </p:sp>
      <p:sp>
        <p:nvSpPr>
          <p:cNvPr id="3" name="Espace réservé du numéro de diapositive 2"/>
          <p:cNvSpPr>
            <a:spLocks noGrp="1"/>
          </p:cNvSpPr>
          <p:nvPr>
            <p:ph type="sldNum" sz="quarter" idx="12"/>
          </p:nvPr>
        </p:nvSpPr>
        <p:spPr>
          <a:xfrm>
            <a:off x="7524328" y="6248400"/>
            <a:ext cx="933872" cy="457200"/>
          </a:xfrm>
        </p:spPr>
        <p:txBody>
          <a:bodyPr/>
          <a:lstStyle/>
          <a:p>
            <a:fld id="{CF4668DC-857F-487D-BFFA-8C0CA5037977}" type="slidenum">
              <a:rPr lang="fr-BE" smtClean="0">
                <a:solidFill>
                  <a:srgbClr val="FFFFFF"/>
                </a:solidFill>
              </a:rPr>
              <a:pPr/>
              <a:t>1</a:t>
            </a:fld>
            <a:endParaRPr lang="fr-BE" dirty="0">
              <a:solidFill>
                <a:srgbClr val="FFFFFF"/>
              </a:solidFill>
            </a:endParaRPr>
          </a:p>
        </p:txBody>
      </p:sp>
      <p:sp>
        <p:nvSpPr>
          <p:cNvPr id="11" name="TextBox 10">
            <a:extLst>
              <a:ext uri="{FF2B5EF4-FFF2-40B4-BE49-F238E27FC236}">
                <a16:creationId xmlns:a16="http://schemas.microsoft.com/office/drawing/2014/main" id="{895DBD26-8F2E-30FD-84B0-5E350AB7B756}"/>
              </a:ext>
            </a:extLst>
          </p:cNvPr>
          <p:cNvSpPr txBox="1"/>
          <p:nvPr/>
        </p:nvSpPr>
        <p:spPr>
          <a:xfrm>
            <a:off x="575556" y="3225482"/>
            <a:ext cx="7992888" cy="1200329"/>
          </a:xfrm>
          <a:prstGeom prst="rect">
            <a:avLst/>
          </a:prstGeom>
          <a:noFill/>
        </p:spPr>
        <p:txBody>
          <a:bodyPr wrap="square">
            <a:spAutoFit/>
          </a:bodyPr>
          <a:lstStyle/>
          <a:p>
            <a:pPr algn="ctr" fontAlgn="auto">
              <a:spcBef>
                <a:spcPts val="0"/>
              </a:spcBef>
              <a:spcAft>
                <a:spcPts val="0"/>
              </a:spcAft>
            </a:pPr>
            <a:r>
              <a:rPr lang="en-US" dirty="0">
                <a:solidFill>
                  <a:srgbClr val="FF9900">
                    <a:lumMod val="60000"/>
                    <a:lumOff val="40000"/>
                  </a:srgbClr>
                </a:solidFill>
              </a:rPr>
              <a:t>Chapter 4: </a:t>
            </a:r>
            <a:r>
              <a:rPr lang="en-US" kern="0" dirty="0">
                <a:solidFill>
                  <a:srgbClr val="FFFF00"/>
                </a:solidFill>
                <a:latin typeface="Times New Roman"/>
              </a:rPr>
              <a:t>Classification Criteria</a:t>
            </a:r>
          </a:p>
          <a:p>
            <a:pPr algn="ctr" fontAlgn="auto">
              <a:spcBef>
                <a:spcPts val="0"/>
              </a:spcBef>
              <a:spcAft>
                <a:spcPts val="0"/>
              </a:spcAft>
            </a:pPr>
            <a:endParaRPr lang="en-US" kern="0" dirty="0">
              <a:solidFill>
                <a:srgbClr val="FFFF00"/>
              </a:solidFill>
              <a:latin typeface="Times New Roman"/>
            </a:endParaRPr>
          </a:p>
        </p:txBody>
      </p:sp>
    </p:spTree>
    <p:extLst>
      <p:ext uri="{BB962C8B-B14F-4D97-AF65-F5344CB8AC3E}">
        <p14:creationId xmlns:p14="http://schemas.microsoft.com/office/powerpoint/2010/main" val="3211933504"/>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53752" y="-27384"/>
            <a:ext cx="9036496" cy="6885384"/>
          </a:xfrm>
          <a:prstGeom prst="rect">
            <a:avLst/>
          </a:prstGeom>
          <a:ln>
            <a:solidFill>
              <a:schemeClr val="accent1"/>
            </a:solidFill>
          </a:ln>
        </p:spPr>
        <p:txBody>
          <a:bodyPr/>
          <a:lstStyle/>
          <a:p>
            <a:pPr algn="just">
              <a:lnSpc>
                <a:spcPct val="150000"/>
              </a:lnSpc>
            </a:pPr>
            <a:r>
              <a:rPr lang="en-US" sz="1800" dirty="0">
                <a:solidFill>
                  <a:srgbClr val="00B050"/>
                </a:solidFill>
              </a:rPr>
              <a:t>13 Moment-Resisting Frames with Concentrically Braced Bays: </a:t>
            </a:r>
          </a:p>
          <a:p>
            <a:pPr algn="just">
              <a:lnSpc>
                <a:spcPct val="150000"/>
              </a:lnSpc>
            </a:pPr>
            <a:r>
              <a:rPr lang="en-US" sz="1800" dirty="0"/>
              <a:t>In these frames, resistance to horizontal forces is provided both by moment-resisting frames and by braced bays acting in the same plane. These frames are classified into the following two categories:</a:t>
            </a:r>
          </a:p>
          <a:p>
            <a:pPr algn="just">
              <a:lnSpc>
                <a:spcPct val="150000"/>
              </a:lnSpc>
            </a:pPr>
            <a:r>
              <a:rPr lang="en-US" sz="1800" dirty="0">
                <a:solidFill>
                  <a:srgbClr val="00B050"/>
                </a:solidFill>
              </a:rPr>
              <a:t>(13a): </a:t>
            </a:r>
            <a:r>
              <a:rPr lang="en-US" sz="1800" dirty="0"/>
              <a:t>X-shaped Concentrically Braced Bays, in which resistance to horizontal forces is provided solely by the tension diagonals, with the compression diagonals being neglected.</a:t>
            </a:r>
          </a:p>
          <a:p>
            <a:pPr algn="just">
              <a:lnSpc>
                <a:spcPct val="150000"/>
              </a:lnSpc>
            </a:pPr>
            <a:r>
              <a:rPr lang="en-US" sz="1800" dirty="0">
                <a:solidFill>
                  <a:srgbClr val="00B050"/>
                </a:solidFill>
              </a:rPr>
              <a:t>(13b): </a:t>
            </a:r>
            <a:r>
              <a:rPr lang="en-US" sz="1800" dirty="0"/>
              <a:t>V-shaped Concentrically Braced Bays, in which resistance to horizontal forces can only be ensured by the joint participation of both tension and compression diagonals; the intersection point of these diagonals is located on a horizontal member that must be continuous.</a:t>
            </a:r>
          </a:p>
          <a:p>
            <a:pPr algn="just">
              <a:lnSpc>
                <a:spcPct val="150000"/>
              </a:lnSpc>
            </a:pPr>
            <a:r>
              <a:rPr lang="en-US" sz="1800" dirty="0"/>
              <a:t>K-shaped Concentrically Braced Bays are not permitted unless specific convincing justifications are provided.</a:t>
            </a:r>
          </a:p>
          <a:p>
            <a:pPr algn="just">
              <a:lnSpc>
                <a:spcPct val="150000"/>
              </a:lnSpc>
            </a:pPr>
            <a:r>
              <a:rPr lang="en-US" sz="1800" dirty="0">
                <a:solidFill>
                  <a:srgbClr val="00B050"/>
                </a:solidFill>
              </a:rPr>
              <a:t>14.Inverted Pendulum System: </a:t>
            </a:r>
          </a:p>
          <a:p>
            <a:pPr algn="just">
              <a:lnSpc>
                <a:spcPct val="150000"/>
              </a:lnSpc>
            </a:pPr>
            <a:r>
              <a:rPr lang="en-US" sz="1800" dirty="0"/>
              <a:t>This category of structural system with a low degree of redundancy mainly concerns conventional single-story frames with a rigid beam, and slender tube-type structures where the resisting elements are essentially columns located at the periphery of the structure. These particular structures result in dissipative behavior localized only at the ends of the columns.</a:t>
            </a:r>
          </a:p>
          <a:p>
            <a:pPr algn="just">
              <a:lnSpc>
                <a:spcPct val="150000"/>
              </a:lnSpc>
            </a:pPr>
            <a:endParaRPr lang="en-US" sz="1800" dirty="0"/>
          </a:p>
        </p:txBody>
      </p:sp>
      <p:sp>
        <p:nvSpPr>
          <p:cNvPr id="5" name="Espace réservé du numéro de diapositive 4"/>
          <p:cNvSpPr>
            <a:spLocks noGrp="1"/>
          </p:cNvSpPr>
          <p:nvPr>
            <p:ph type="sldNum" sz="quarter" idx="12"/>
          </p:nvPr>
        </p:nvSpPr>
        <p:spPr>
          <a:xfrm>
            <a:off x="8388424" y="6584776"/>
            <a:ext cx="573832" cy="457200"/>
          </a:xfrm>
        </p:spPr>
        <p:txBody>
          <a:bodyPr/>
          <a:lstStyle/>
          <a:p>
            <a:fld id="{CF4668DC-857F-487D-BFFA-8C0CA5037977}" type="slidenum">
              <a:rPr lang="fr-BE" smtClean="0">
                <a:solidFill>
                  <a:srgbClr val="FFFFFF"/>
                </a:solidFill>
              </a:rPr>
              <a:pPr/>
              <a:t>10</a:t>
            </a:fld>
            <a:endParaRPr lang="fr-BE" dirty="0">
              <a:solidFill>
                <a:srgbClr val="FFFFFF"/>
              </a:solidFill>
            </a:endParaRPr>
          </a:p>
        </p:txBody>
      </p:sp>
    </p:spTree>
    <p:extLst>
      <p:ext uri="{BB962C8B-B14F-4D97-AF65-F5344CB8AC3E}">
        <p14:creationId xmlns:p14="http://schemas.microsoft.com/office/powerpoint/2010/main" val="3884499847"/>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0712" y="0"/>
            <a:ext cx="9036496" cy="6885384"/>
          </a:xfrm>
          <a:prstGeom prst="rect">
            <a:avLst/>
          </a:prstGeom>
          <a:ln>
            <a:solidFill>
              <a:schemeClr val="accent1"/>
            </a:solidFill>
          </a:ln>
        </p:spPr>
        <p:txBody>
          <a:bodyPr/>
          <a:lstStyle>
            <a:defPPr>
              <a:defRPr lang="fr-FR"/>
            </a:defPPr>
            <a:lvl1pPr algn="just">
              <a:defRPr sz="1800" b="1">
                <a:solidFill>
                  <a:schemeClr val="accent1">
                    <a:lumMod val="60000"/>
                    <a:lumOff val="40000"/>
                  </a:schemeClr>
                </a:solidFill>
              </a:defRPr>
            </a:lvl1pPr>
          </a:lstStyle>
          <a:p>
            <a:pPr>
              <a:lnSpc>
                <a:spcPct val="150000"/>
              </a:lnSpc>
            </a:pPr>
            <a:r>
              <a:rPr lang="en-US" dirty="0"/>
              <a:t>C) Structures Incorporating Cold-Formed Steel Sections (CFS)</a:t>
            </a:r>
          </a:p>
          <a:p>
            <a:pPr>
              <a:lnSpc>
                <a:spcPct val="150000"/>
              </a:lnSpc>
            </a:pPr>
            <a:r>
              <a:rPr lang="en-US" dirty="0">
                <a:solidFill>
                  <a:srgbClr val="00B050"/>
                </a:solidFill>
              </a:rPr>
              <a:t>15 Bracing System with Cold-Formed Steel Panel Walls</a:t>
            </a:r>
          </a:p>
          <a:p>
            <a:pPr>
              <a:lnSpc>
                <a:spcPct val="150000"/>
              </a:lnSpc>
            </a:pPr>
            <a:r>
              <a:rPr lang="en-US" dirty="0">
                <a:solidFill>
                  <a:srgbClr val="00B050"/>
                </a:solidFill>
              </a:rPr>
              <a:t> </a:t>
            </a:r>
            <a:r>
              <a:rPr lang="en-US" b="0" dirty="0">
                <a:solidFill>
                  <a:schemeClr val="tx1"/>
                </a:solidFill>
              </a:rPr>
              <a:t>This is a bracing system composed of panels with steel sheet plates capable of resisting all lateral forces. Table (3.14) specifies the maximum number of stories as well as the maximum height for this type of system.</a:t>
            </a:r>
          </a:p>
          <a:p>
            <a:pPr>
              <a:lnSpc>
                <a:spcPct val="150000"/>
              </a:lnSpc>
            </a:pPr>
            <a:endParaRPr lang="en-US" b="0" dirty="0">
              <a:solidFill>
                <a:schemeClr val="tx1"/>
              </a:solidFill>
            </a:endParaRPr>
          </a:p>
          <a:p>
            <a:pPr>
              <a:lnSpc>
                <a:spcPct val="150000"/>
              </a:lnSpc>
            </a:pPr>
            <a:endParaRPr lang="en-US" b="0" dirty="0">
              <a:solidFill>
                <a:schemeClr val="tx1"/>
              </a:solidFill>
            </a:endParaRPr>
          </a:p>
          <a:p>
            <a:pPr>
              <a:lnSpc>
                <a:spcPct val="150000"/>
              </a:lnSpc>
            </a:pPr>
            <a:endParaRPr lang="en-US" b="0" dirty="0">
              <a:solidFill>
                <a:schemeClr val="tx1"/>
              </a:solidFill>
            </a:endParaRPr>
          </a:p>
          <a:p>
            <a:pPr>
              <a:lnSpc>
                <a:spcPct val="150000"/>
              </a:lnSpc>
            </a:pPr>
            <a:endParaRPr lang="en-US" b="0" dirty="0">
              <a:solidFill>
                <a:schemeClr val="tx1"/>
              </a:solidFill>
            </a:endParaRPr>
          </a:p>
          <a:p>
            <a:r>
              <a:rPr lang="en-US" dirty="0">
                <a:solidFill>
                  <a:srgbClr val="00B050"/>
                </a:solidFill>
              </a:rPr>
              <a:t>16 Bracing System with Cold-Formed Steel Tension Diagonals</a:t>
            </a:r>
          </a:p>
          <a:p>
            <a:pPr>
              <a:lnSpc>
                <a:spcPct val="150000"/>
              </a:lnSpc>
            </a:pPr>
            <a:r>
              <a:rPr lang="en-US" b="0" dirty="0">
                <a:solidFill>
                  <a:schemeClr val="tx1"/>
                </a:solidFill>
              </a:rPr>
              <a:t>Stability and lateral resistance are provided by a system of diagonals working in tension only. Table (3.15) specifies the maximum number of stories as well as the maximum height for this type of system.</a:t>
            </a:r>
          </a:p>
        </p:txBody>
      </p:sp>
      <p:sp>
        <p:nvSpPr>
          <p:cNvPr id="5" name="Espace réservé du numéro de diapositive 4"/>
          <p:cNvSpPr>
            <a:spLocks noGrp="1"/>
          </p:cNvSpPr>
          <p:nvPr>
            <p:ph type="sldNum" sz="quarter" idx="12"/>
          </p:nvPr>
        </p:nvSpPr>
        <p:spPr>
          <a:xfrm>
            <a:off x="8388424" y="6584776"/>
            <a:ext cx="573832" cy="457200"/>
          </a:xfrm>
        </p:spPr>
        <p:txBody>
          <a:bodyPr/>
          <a:lstStyle/>
          <a:p>
            <a:fld id="{CF4668DC-857F-487D-BFFA-8C0CA5037977}" type="slidenum">
              <a:rPr lang="fr-BE" smtClean="0">
                <a:solidFill>
                  <a:srgbClr val="FFFFFF"/>
                </a:solidFill>
              </a:rPr>
              <a:pPr/>
              <a:t>11</a:t>
            </a:fld>
            <a:endParaRPr lang="fr-BE" dirty="0">
              <a:solidFill>
                <a:srgbClr val="FFFFFF"/>
              </a:solidFill>
            </a:endParaRPr>
          </a:p>
        </p:txBody>
      </p:sp>
      <p:graphicFrame>
        <p:nvGraphicFramePr>
          <p:cNvPr id="2" name="Tableau 1">
            <a:extLst>
              <a:ext uri="{FF2B5EF4-FFF2-40B4-BE49-F238E27FC236}">
                <a16:creationId xmlns:a16="http://schemas.microsoft.com/office/drawing/2014/main" id="{34E08C38-0BB7-D5AE-ADCA-5F73FA4D4A11}"/>
              </a:ext>
            </a:extLst>
          </p:cNvPr>
          <p:cNvGraphicFramePr>
            <a:graphicFrameLocks noGrp="1"/>
          </p:cNvGraphicFramePr>
          <p:nvPr>
            <p:extLst>
              <p:ext uri="{D42A27DB-BD31-4B8C-83A1-F6EECF244321}">
                <p14:modId xmlns:p14="http://schemas.microsoft.com/office/powerpoint/2010/main" val="2334724023"/>
              </p:ext>
            </p:extLst>
          </p:nvPr>
        </p:nvGraphicFramePr>
        <p:xfrm>
          <a:off x="1079612" y="2420888"/>
          <a:ext cx="6984776" cy="1224135"/>
        </p:xfrm>
        <a:graphic>
          <a:graphicData uri="http://schemas.openxmlformats.org/drawingml/2006/table">
            <a:tbl>
              <a:tblPr firstRow="1" bandRow="1">
                <a:tableStyleId>{5940675A-B579-460E-94D1-54222C63F5DA}</a:tableStyleId>
              </a:tblPr>
              <a:tblGrid>
                <a:gridCol w="2473775">
                  <a:extLst>
                    <a:ext uri="{9D8B030D-6E8A-4147-A177-3AD203B41FA5}">
                      <a16:colId xmlns:a16="http://schemas.microsoft.com/office/drawing/2014/main" val="2014148146"/>
                    </a:ext>
                  </a:extLst>
                </a:gridCol>
                <a:gridCol w="1236888">
                  <a:extLst>
                    <a:ext uri="{9D8B030D-6E8A-4147-A177-3AD203B41FA5}">
                      <a16:colId xmlns:a16="http://schemas.microsoft.com/office/drawing/2014/main" val="2520156995"/>
                    </a:ext>
                  </a:extLst>
                </a:gridCol>
                <a:gridCol w="1091371">
                  <a:extLst>
                    <a:ext uri="{9D8B030D-6E8A-4147-A177-3AD203B41FA5}">
                      <a16:colId xmlns:a16="http://schemas.microsoft.com/office/drawing/2014/main" val="1057707111"/>
                    </a:ext>
                  </a:extLst>
                </a:gridCol>
                <a:gridCol w="1164130">
                  <a:extLst>
                    <a:ext uri="{9D8B030D-6E8A-4147-A177-3AD203B41FA5}">
                      <a16:colId xmlns:a16="http://schemas.microsoft.com/office/drawing/2014/main" val="2081218771"/>
                    </a:ext>
                  </a:extLst>
                </a:gridCol>
                <a:gridCol w="1018612">
                  <a:extLst>
                    <a:ext uri="{9D8B030D-6E8A-4147-A177-3AD203B41FA5}">
                      <a16:colId xmlns:a16="http://schemas.microsoft.com/office/drawing/2014/main" val="513361174"/>
                    </a:ext>
                  </a:extLst>
                </a:gridCol>
              </a:tblGrid>
              <a:tr h="408045">
                <a:tc>
                  <a:txBody>
                    <a:bodyPr/>
                    <a:lstStyle/>
                    <a:p>
                      <a:r>
                        <a:rPr lang="fr-FR" dirty="0" err="1"/>
                        <a:t>Seismic</a:t>
                      </a:r>
                      <a:r>
                        <a:rPr lang="fr-FR" dirty="0"/>
                        <a:t> zone</a:t>
                      </a:r>
                    </a:p>
                  </a:txBody>
                  <a:tcPr>
                    <a:solidFill>
                      <a:srgbClr val="0070C0"/>
                    </a:solidFill>
                  </a:tcPr>
                </a:tc>
                <a:tc>
                  <a:txBody>
                    <a:bodyPr/>
                    <a:lstStyle/>
                    <a:p>
                      <a:r>
                        <a:rPr lang="fr-FR" dirty="0"/>
                        <a:t>I&amp;II</a:t>
                      </a:r>
                    </a:p>
                  </a:txBody>
                  <a:tcPr>
                    <a:solidFill>
                      <a:srgbClr val="00CC66"/>
                    </a:solidFill>
                  </a:tcPr>
                </a:tc>
                <a:tc>
                  <a:txBody>
                    <a:bodyPr/>
                    <a:lstStyle/>
                    <a:p>
                      <a:r>
                        <a:rPr lang="fr-FR" dirty="0"/>
                        <a:t>III</a:t>
                      </a:r>
                    </a:p>
                  </a:txBody>
                  <a:tcPr>
                    <a:solidFill>
                      <a:srgbClr val="92D050"/>
                    </a:solidFill>
                  </a:tcPr>
                </a:tc>
                <a:tc>
                  <a:txBody>
                    <a:bodyPr/>
                    <a:lstStyle/>
                    <a:p>
                      <a:r>
                        <a:rPr lang="fr-FR" dirty="0"/>
                        <a:t>IV</a:t>
                      </a:r>
                    </a:p>
                  </a:txBody>
                  <a:tcPr>
                    <a:solidFill>
                      <a:srgbClr val="FFC000"/>
                    </a:solidFill>
                  </a:tcPr>
                </a:tc>
                <a:tc>
                  <a:txBody>
                    <a:bodyPr/>
                    <a:lstStyle/>
                    <a:p>
                      <a:r>
                        <a:rPr lang="fr-FR" dirty="0"/>
                        <a:t>V &amp;VI</a:t>
                      </a:r>
                    </a:p>
                  </a:txBody>
                  <a:tcPr>
                    <a:solidFill>
                      <a:srgbClr val="FF0000"/>
                    </a:solidFill>
                  </a:tcPr>
                </a:tc>
                <a:extLst>
                  <a:ext uri="{0D108BD9-81ED-4DB2-BD59-A6C34878D82A}">
                    <a16:rowId xmlns:a16="http://schemas.microsoft.com/office/drawing/2014/main" val="886209938"/>
                  </a:ext>
                </a:extLst>
              </a:tr>
              <a:tr h="408045">
                <a:tc>
                  <a:txBody>
                    <a:bodyPr/>
                    <a:lstStyle/>
                    <a:p>
                      <a:r>
                        <a:rPr lang="fr-FR" dirty="0"/>
                        <a:t>Maximum </a:t>
                      </a:r>
                      <a:r>
                        <a:rPr lang="fr-FR" dirty="0" err="1"/>
                        <a:t>N°of</a:t>
                      </a:r>
                      <a:r>
                        <a:rPr lang="fr-FR" dirty="0"/>
                        <a:t> stories</a:t>
                      </a:r>
                    </a:p>
                  </a:txBody>
                  <a:tcPr>
                    <a:solidFill>
                      <a:srgbClr val="0070C0"/>
                    </a:solidFill>
                  </a:tcPr>
                </a:tc>
                <a:tc>
                  <a:txBody>
                    <a:bodyPr/>
                    <a:lstStyle/>
                    <a:p>
                      <a:pPr algn="ctr"/>
                      <a:r>
                        <a:rPr lang="fr-FR" dirty="0"/>
                        <a:t>5</a:t>
                      </a:r>
                    </a:p>
                  </a:txBody>
                  <a:tcPr/>
                </a:tc>
                <a:tc>
                  <a:txBody>
                    <a:bodyPr/>
                    <a:lstStyle/>
                    <a:p>
                      <a:pPr algn="ctr"/>
                      <a:r>
                        <a:rPr lang="fr-FR" dirty="0"/>
                        <a:t>5</a:t>
                      </a:r>
                    </a:p>
                  </a:txBody>
                  <a:tcPr/>
                </a:tc>
                <a:tc>
                  <a:txBody>
                    <a:bodyPr/>
                    <a:lstStyle/>
                    <a:p>
                      <a:pPr algn="ctr"/>
                      <a:r>
                        <a:rPr lang="fr-FR" dirty="0"/>
                        <a:t>4</a:t>
                      </a:r>
                    </a:p>
                  </a:txBody>
                  <a:tcPr/>
                </a:tc>
                <a:tc>
                  <a:txBody>
                    <a:bodyPr/>
                    <a:lstStyle/>
                    <a:p>
                      <a:pPr algn="ctr"/>
                      <a:r>
                        <a:rPr lang="fr-FR" dirty="0"/>
                        <a:t>3</a:t>
                      </a:r>
                    </a:p>
                  </a:txBody>
                  <a:tcPr/>
                </a:tc>
                <a:extLst>
                  <a:ext uri="{0D108BD9-81ED-4DB2-BD59-A6C34878D82A}">
                    <a16:rowId xmlns:a16="http://schemas.microsoft.com/office/drawing/2014/main" val="2361634311"/>
                  </a:ext>
                </a:extLst>
              </a:tr>
              <a:tr h="408045">
                <a:tc>
                  <a:txBody>
                    <a:bodyPr/>
                    <a:lstStyle/>
                    <a:p>
                      <a:r>
                        <a:rPr lang="fr-FR" dirty="0"/>
                        <a:t>Maximum N° of </a:t>
                      </a:r>
                      <a:r>
                        <a:rPr lang="fr-FR" dirty="0" err="1"/>
                        <a:t>height</a:t>
                      </a:r>
                      <a:endParaRPr lang="fr-FR" dirty="0"/>
                    </a:p>
                  </a:txBody>
                  <a:tcPr>
                    <a:solidFill>
                      <a:srgbClr val="0070C0"/>
                    </a:solidFill>
                  </a:tcPr>
                </a:tc>
                <a:tc>
                  <a:txBody>
                    <a:bodyPr/>
                    <a:lstStyle/>
                    <a:p>
                      <a:pPr algn="ctr"/>
                      <a:r>
                        <a:rPr lang="fr-FR" dirty="0"/>
                        <a:t>17</a:t>
                      </a:r>
                    </a:p>
                  </a:txBody>
                  <a:tcPr/>
                </a:tc>
                <a:tc>
                  <a:txBody>
                    <a:bodyPr/>
                    <a:lstStyle/>
                    <a:p>
                      <a:pPr algn="ctr"/>
                      <a:r>
                        <a:rPr lang="fr-FR" dirty="0"/>
                        <a:t>17</a:t>
                      </a:r>
                    </a:p>
                  </a:txBody>
                  <a:tcPr/>
                </a:tc>
                <a:tc>
                  <a:txBody>
                    <a:bodyPr/>
                    <a:lstStyle/>
                    <a:p>
                      <a:pPr algn="ctr"/>
                      <a:r>
                        <a:rPr lang="fr-FR" dirty="0"/>
                        <a:t>14</a:t>
                      </a:r>
                    </a:p>
                  </a:txBody>
                  <a:tcPr/>
                </a:tc>
                <a:tc>
                  <a:txBody>
                    <a:bodyPr/>
                    <a:lstStyle/>
                    <a:p>
                      <a:pPr algn="ctr"/>
                      <a:r>
                        <a:rPr lang="fr-FR" dirty="0"/>
                        <a:t>11</a:t>
                      </a:r>
                    </a:p>
                  </a:txBody>
                  <a:tcPr/>
                </a:tc>
                <a:extLst>
                  <a:ext uri="{0D108BD9-81ED-4DB2-BD59-A6C34878D82A}">
                    <a16:rowId xmlns:a16="http://schemas.microsoft.com/office/drawing/2014/main" val="2523261017"/>
                  </a:ext>
                </a:extLst>
              </a:tr>
            </a:tbl>
          </a:graphicData>
        </a:graphic>
      </p:graphicFrame>
      <p:graphicFrame>
        <p:nvGraphicFramePr>
          <p:cNvPr id="3" name="Tableau 2">
            <a:extLst>
              <a:ext uri="{FF2B5EF4-FFF2-40B4-BE49-F238E27FC236}">
                <a16:creationId xmlns:a16="http://schemas.microsoft.com/office/drawing/2014/main" id="{607B03C9-F079-38EE-A499-5F2C96A1F890}"/>
              </a:ext>
            </a:extLst>
          </p:cNvPr>
          <p:cNvGraphicFramePr>
            <a:graphicFrameLocks noGrp="1"/>
          </p:cNvGraphicFramePr>
          <p:nvPr>
            <p:extLst>
              <p:ext uri="{D42A27DB-BD31-4B8C-83A1-F6EECF244321}">
                <p14:modId xmlns:p14="http://schemas.microsoft.com/office/powerpoint/2010/main" val="371479599"/>
              </p:ext>
            </p:extLst>
          </p:nvPr>
        </p:nvGraphicFramePr>
        <p:xfrm>
          <a:off x="1403648" y="5360641"/>
          <a:ext cx="6984776" cy="1224135"/>
        </p:xfrm>
        <a:graphic>
          <a:graphicData uri="http://schemas.openxmlformats.org/drawingml/2006/table">
            <a:tbl>
              <a:tblPr firstRow="1" bandRow="1">
                <a:tableStyleId>{5940675A-B579-460E-94D1-54222C63F5DA}</a:tableStyleId>
              </a:tblPr>
              <a:tblGrid>
                <a:gridCol w="2473775">
                  <a:extLst>
                    <a:ext uri="{9D8B030D-6E8A-4147-A177-3AD203B41FA5}">
                      <a16:colId xmlns:a16="http://schemas.microsoft.com/office/drawing/2014/main" val="2014148146"/>
                    </a:ext>
                  </a:extLst>
                </a:gridCol>
                <a:gridCol w="1236888">
                  <a:extLst>
                    <a:ext uri="{9D8B030D-6E8A-4147-A177-3AD203B41FA5}">
                      <a16:colId xmlns:a16="http://schemas.microsoft.com/office/drawing/2014/main" val="2520156995"/>
                    </a:ext>
                  </a:extLst>
                </a:gridCol>
                <a:gridCol w="1091371">
                  <a:extLst>
                    <a:ext uri="{9D8B030D-6E8A-4147-A177-3AD203B41FA5}">
                      <a16:colId xmlns:a16="http://schemas.microsoft.com/office/drawing/2014/main" val="1057707111"/>
                    </a:ext>
                  </a:extLst>
                </a:gridCol>
                <a:gridCol w="1164130">
                  <a:extLst>
                    <a:ext uri="{9D8B030D-6E8A-4147-A177-3AD203B41FA5}">
                      <a16:colId xmlns:a16="http://schemas.microsoft.com/office/drawing/2014/main" val="2081218771"/>
                    </a:ext>
                  </a:extLst>
                </a:gridCol>
                <a:gridCol w="1018612">
                  <a:extLst>
                    <a:ext uri="{9D8B030D-6E8A-4147-A177-3AD203B41FA5}">
                      <a16:colId xmlns:a16="http://schemas.microsoft.com/office/drawing/2014/main" val="513361174"/>
                    </a:ext>
                  </a:extLst>
                </a:gridCol>
              </a:tblGrid>
              <a:tr h="408045">
                <a:tc>
                  <a:txBody>
                    <a:bodyPr/>
                    <a:lstStyle/>
                    <a:p>
                      <a:r>
                        <a:rPr lang="fr-FR" dirty="0" err="1"/>
                        <a:t>Seismic</a:t>
                      </a:r>
                      <a:r>
                        <a:rPr lang="fr-FR" dirty="0"/>
                        <a:t> zone</a:t>
                      </a:r>
                    </a:p>
                  </a:txBody>
                  <a:tcPr>
                    <a:solidFill>
                      <a:srgbClr val="0070C0"/>
                    </a:solidFill>
                  </a:tcPr>
                </a:tc>
                <a:tc>
                  <a:txBody>
                    <a:bodyPr/>
                    <a:lstStyle/>
                    <a:p>
                      <a:r>
                        <a:rPr lang="fr-FR" dirty="0"/>
                        <a:t>I&amp;II</a:t>
                      </a:r>
                    </a:p>
                  </a:txBody>
                  <a:tcPr>
                    <a:solidFill>
                      <a:srgbClr val="00CC66"/>
                    </a:solidFill>
                  </a:tcPr>
                </a:tc>
                <a:tc>
                  <a:txBody>
                    <a:bodyPr/>
                    <a:lstStyle/>
                    <a:p>
                      <a:r>
                        <a:rPr lang="fr-FR" dirty="0"/>
                        <a:t>III</a:t>
                      </a:r>
                    </a:p>
                  </a:txBody>
                  <a:tcPr>
                    <a:solidFill>
                      <a:srgbClr val="92D050"/>
                    </a:solidFill>
                  </a:tcPr>
                </a:tc>
                <a:tc>
                  <a:txBody>
                    <a:bodyPr/>
                    <a:lstStyle/>
                    <a:p>
                      <a:r>
                        <a:rPr lang="fr-FR" dirty="0"/>
                        <a:t>IV</a:t>
                      </a:r>
                    </a:p>
                  </a:txBody>
                  <a:tcPr>
                    <a:solidFill>
                      <a:srgbClr val="FFC000"/>
                    </a:solidFill>
                  </a:tcPr>
                </a:tc>
                <a:tc>
                  <a:txBody>
                    <a:bodyPr/>
                    <a:lstStyle/>
                    <a:p>
                      <a:r>
                        <a:rPr lang="fr-FR" dirty="0"/>
                        <a:t>V &amp;VI</a:t>
                      </a:r>
                    </a:p>
                  </a:txBody>
                  <a:tcPr>
                    <a:solidFill>
                      <a:srgbClr val="FF0000"/>
                    </a:solidFill>
                  </a:tcPr>
                </a:tc>
                <a:extLst>
                  <a:ext uri="{0D108BD9-81ED-4DB2-BD59-A6C34878D82A}">
                    <a16:rowId xmlns:a16="http://schemas.microsoft.com/office/drawing/2014/main" val="886209938"/>
                  </a:ext>
                </a:extLst>
              </a:tr>
              <a:tr h="408045">
                <a:tc>
                  <a:txBody>
                    <a:bodyPr/>
                    <a:lstStyle/>
                    <a:p>
                      <a:r>
                        <a:rPr lang="fr-FR" dirty="0"/>
                        <a:t>Maximum </a:t>
                      </a:r>
                      <a:r>
                        <a:rPr lang="fr-FR" dirty="0" err="1"/>
                        <a:t>N°of</a:t>
                      </a:r>
                      <a:r>
                        <a:rPr lang="fr-FR" dirty="0"/>
                        <a:t> stories</a:t>
                      </a:r>
                    </a:p>
                  </a:txBody>
                  <a:tcPr>
                    <a:solidFill>
                      <a:srgbClr val="0070C0"/>
                    </a:solidFill>
                  </a:tcPr>
                </a:tc>
                <a:tc>
                  <a:txBody>
                    <a:bodyPr/>
                    <a:lstStyle/>
                    <a:p>
                      <a:pPr algn="ctr"/>
                      <a:r>
                        <a:rPr lang="fr-FR" dirty="0"/>
                        <a:t>3</a:t>
                      </a:r>
                    </a:p>
                  </a:txBody>
                  <a:tcPr/>
                </a:tc>
                <a:tc>
                  <a:txBody>
                    <a:bodyPr/>
                    <a:lstStyle/>
                    <a:p>
                      <a:pPr algn="ctr"/>
                      <a:r>
                        <a:rPr lang="fr-FR" dirty="0"/>
                        <a:t>3</a:t>
                      </a:r>
                    </a:p>
                  </a:txBody>
                  <a:tcPr/>
                </a:tc>
                <a:tc>
                  <a:txBody>
                    <a:bodyPr/>
                    <a:lstStyle/>
                    <a:p>
                      <a:pPr algn="ctr"/>
                      <a:r>
                        <a:rPr lang="fr-FR" dirty="0"/>
                        <a:t>2</a:t>
                      </a:r>
                    </a:p>
                  </a:txBody>
                  <a:tcPr/>
                </a:tc>
                <a:tc>
                  <a:txBody>
                    <a:bodyPr/>
                    <a:lstStyle/>
                    <a:p>
                      <a:pPr algn="ctr"/>
                      <a:r>
                        <a:rPr lang="fr-FR" dirty="0"/>
                        <a:t>2</a:t>
                      </a:r>
                    </a:p>
                  </a:txBody>
                  <a:tcPr/>
                </a:tc>
                <a:extLst>
                  <a:ext uri="{0D108BD9-81ED-4DB2-BD59-A6C34878D82A}">
                    <a16:rowId xmlns:a16="http://schemas.microsoft.com/office/drawing/2014/main" val="2361634311"/>
                  </a:ext>
                </a:extLst>
              </a:tr>
              <a:tr h="408045">
                <a:tc>
                  <a:txBody>
                    <a:bodyPr/>
                    <a:lstStyle/>
                    <a:p>
                      <a:r>
                        <a:rPr lang="fr-FR" dirty="0"/>
                        <a:t>Maximum N° of </a:t>
                      </a:r>
                      <a:r>
                        <a:rPr lang="fr-FR" dirty="0" err="1"/>
                        <a:t>height</a:t>
                      </a:r>
                      <a:endParaRPr lang="fr-FR" dirty="0"/>
                    </a:p>
                  </a:txBody>
                  <a:tcPr>
                    <a:solidFill>
                      <a:srgbClr val="0070C0"/>
                    </a:solidFill>
                  </a:tcPr>
                </a:tc>
                <a:tc>
                  <a:txBody>
                    <a:bodyPr/>
                    <a:lstStyle/>
                    <a:p>
                      <a:pPr algn="ctr"/>
                      <a:r>
                        <a:rPr lang="fr-FR" dirty="0"/>
                        <a:t>11</a:t>
                      </a:r>
                    </a:p>
                  </a:txBody>
                  <a:tcPr/>
                </a:tc>
                <a:tc>
                  <a:txBody>
                    <a:bodyPr/>
                    <a:lstStyle/>
                    <a:p>
                      <a:pPr algn="ctr"/>
                      <a:r>
                        <a:rPr lang="fr-FR" dirty="0"/>
                        <a:t>11</a:t>
                      </a:r>
                    </a:p>
                  </a:txBody>
                  <a:tcPr/>
                </a:tc>
                <a:tc>
                  <a:txBody>
                    <a:bodyPr/>
                    <a:lstStyle/>
                    <a:p>
                      <a:pPr algn="ctr"/>
                      <a:r>
                        <a:rPr lang="fr-FR" dirty="0"/>
                        <a:t>8</a:t>
                      </a:r>
                    </a:p>
                  </a:txBody>
                  <a:tcPr/>
                </a:tc>
                <a:tc>
                  <a:txBody>
                    <a:bodyPr/>
                    <a:lstStyle/>
                    <a:p>
                      <a:pPr algn="ctr"/>
                      <a:r>
                        <a:rPr lang="fr-FR" dirty="0"/>
                        <a:t>8</a:t>
                      </a:r>
                    </a:p>
                  </a:txBody>
                  <a:tcPr/>
                </a:tc>
                <a:extLst>
                  <a:ext uri="{0D108BD9-81ED-4DB2-BD59-A6C34878D82A}">
                    <a16:rowId xmlns:a16="http://schemas.microsoft.com/office/drawing/2014/main" val="2523261017"/>
                  </a:ext>
                </a:extLst>
              </a:tr>
            </a:tbl>
          </a:graphicData>
        </a:graphic>
      </p:graphicFrame>
    </p:spTree>
    <p:extLst>
      <p:ext uri="{BB962C8B-B14F-4D97-AF65-F5344CB8AC3E}">
        <p14:creationId xmlns:p14="http://schemas.microsoft.com/office/powerpoint/2010/main" val="2816901022"/>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0712" y="0"/>
            <a:ext cx="9036496" cy="6885384"/>
          </a:xfrm>
          <a:prstGeom prst="rect">
            <a:avLst/>
          </a:prstGeom>
          <a:ln>
            <a:solidFill>
              <a:schemeClr val="accent1"/>
            </a:solidFill>
          </a:ln>
        </p:spPr>
        <p:txBody>
          <a:bodyPr/>
          <a:lstStyle>
            <a:defPPr>
              <a:defRPr lang="fr-FR"/>
            </a:defPPr>
            <a:lvl1pPr algn="just">
              <a:defRPr sz="1800" b="1">
                <a:solidFill>
                  <a:schemeClr val="accent1">
                    <a:lumMod val="60000"/>
                    <a:lumOff val="40000"/>
                  </a:schemeClr>
                </a:solidFill>
              </a:defRPr>
            </a:lvl1pPr>
          </a:lstStyle>
          <a:p>
            <a:pPr>
              <a:lnSpc>
                <a:spcPct val="150000"/>
              </a:lnSpc>
            </a:pPr>
            <a:r>
              <a:rPr lang="en-US" dirty="0"/>
              <a:t>D) Masonry Structures</a:t>
            </a:r>
          </a:p>
          <a:p>
            <a:pPr>
              <a:lnSpc>
                <a:spcPct val="150000"/>
              </a:lnSpc>
            </a:pPr>
            <a:r>
              <a:rPr lang="en-US" b="0" dirty="0">
                <a:solidFill>
                  <a:schemeClr val="tx1"/>
                </a:solidFill>
              </a:rPr>
              <a:t>Ordinary load-bearing masonry constructions are prohibited in seismic zones; only confined load-bearing masonry is permitted there.</a:t>
            </a:r>
          </a:p>
          <a:p>
            <a:pPr>
              <a:lnSpc>
                <a:spcPct val="150000"/>
              </a:lnSpc>
            </a:pPr>
            <a:r>
              <a:rPr lang="en-US" dirty="0">
                <a:solidFill>
                  <a:srgbClr val="00B050"/>
                </a:solidFill>
              </a:rPr>
              <a:t>17 Confined Load-Bearing Masonry Structures </a:t>
            </a:r>
          </a:p>
          <a:p>
            <a:pPr>
              <a:lnSpc>
                <a:spcPct val="150000"/>
              </a:lnSpc>
            </a:pPr>
            <a:r>
              <a:rPr lang="en-US" b="0" dirty="0">
                <a:solidFill>
                  <a:schemeClr val="tx1"/>
                </a:solidFill>
              </a:rPr>
              <a:t>This system concerns load-bearing structures made of rubble masonry or small manufactured units and featuring reinforced concrete tie-beams installed after the masonry work is completed. These structures resist both vertical and horizontal loads simultaneously. Table (3.16) specifies the maximum number of stories as well as the maximum height for this type of system.</a:t>
            </a:r>
          </a:p>
          <a:p>
            <a:pPr>
              <a:lnSpc>
                <a:spcPct val="150000"/>
              </a:lnSpc>
            </a:pPr>
            <a:endParaRPr lang="en-US" b="0" dirty="0">
              <a:solidFill>
                <a:schemeClr val="tx1"/>
              </a:solidFill>
            </a:endParaRPr>
          </a:p>
          <a:p>
            <a:pPr>
              <a:lnSpc>
                <a:spcPct val="150000"/>
              </a:lnSpc>
            </a:pPr>
            <a:endParaRPr lang="en-US" b="0" dirty="0">
              <a:solidFill>
                <a:schemeClr val="tx1"/>
              </a:solidFill>
            </a:endParaRPr>
          </a:p>
          <a:p>
            <a:pPr>
              <a:lnSpc>
                <a:spcPct val="150000"/>
              </a:lnSpc>
            </a:pPr>
            <a:endParaRPr lang="en-US" b="0" dirty="0">
              <a:solidFill>
                <a:schemeClr val="tx1"/>
              </a:solidFill>
            </a:endParaRPr>
          </a:p>
          <a:p>
            <a:pPr>
              <a:lnSpc>
                <a:spcPct val="150000"/>
              </a:lnSpc>
            </a:pPr>
            <a:endParaRPr lang="en-US" b="0" dirty="0">
              <a:solidFill>
                <a:schemeClr val="tx1"/>
              </a:solidFill>
            </a:endParaRPr>
          </a:p>
          <a:p>
            <a:r>
              <a:rPr lang="en-US" dirty="0">
                <a:solidFill>
                  <a:srgbClr val="00B050"/>
                </a:solidFill>
              </a:rPr>
              <a:t>16 Bracing System with Cold-Formed Steel Tension Diagonals</a:t>
            </a:r>
          </a:p>
          <a:p>
            <a:pPr>
              <a:lnSpc>
                <a:spcPct val="150000"/>
              </a:lnSpc>
            </a:pPr>
            <a:r>
              <a:rPr lang="en-US" dirty="0"/>
              <a:t>E) Timber Structures </a:t>
            </a:r>
          </a:p>
          <a:p>
            <a:pPr>
              <a:lnSpc>
                <a:spcPct val="150000"/>
              </a:lnSpc>
            </a:pPr>
            <a:r>
              <a:rPr lang="en-US" dirty="0">
                <a:solidFill>
                  <a:schemeClr val="tx1"/>
                </a:solidFill>
              </a:rPr>
              <a:t>In</a:t>
            </a:r>
            <a:r>
              <a:rPr lang="en-US" dirty="0"/>
              <a:t> </a:t>
            </a:r>
            <a:r>
              <a:rPr lang="en-US" b="0" dirty="0">
                <a:solidFill>
                  <a:schemeClr val="tx1"/>
                </a:solidFill>
              </a:rPr>
              <a:t>seismic zones, timber constructions incorporating systems 18, 19, 20, and 21, described below, are limited to 2 stories or 8 meters in height.(see page 65 RPA2024).</a:t>
            </a:r>
          </a:p>
        </p:txBody>
      </p:sp>
      <p:sp>
        <p:nvSpPr>
          <p:cNvPr id="5" name="Espace réservé du numéro de diapositive 4"/>
          <p:cNvSpPr>
            <a:spLocks noGrp="1"/>
          </p:cNvSpPr>
          <p:nvPr>
            <p:ph type="sldNum" sz="quarter" idx="12"/>
          </p:nvPr>
        </p:nvSpPr>
        <p:spPr>
          <a:xfrm>
            <a:off x="8388424" y="6584776"/>
            <a:ext cx="573832" cy="457200"/>
          </a:xfrm>
        </p:spPr>
        <p:txBody>
          <a:bodyPr/>
          <a:lstStyle/>
          <a:p>
            <a:fld id="{CF4668DC-857F-487D-BFFA-8C0CA5037977}" type="slidenum">
              <a:rPr lang="fr-BE" smtClean="0">
                <a:solidFill>
                  <a:srgbClr val="FFFFFF"/>
                </a:solidFill>
              </a:rPr>
              <a:pPr/>
              <a:t>12</a:t>
            </a:fld>
            <a:endParaRPr lang="fr-BE" dirty="0">
              <a:solidFill>
                <a:srgbClr val="FFFFFF"/>
              </a:solidFill>
            </a:endParaRPr>
          </a:p>
        </p:txBody>
      </p:sp>
      <p:graphicFrame>
        <p:nvGraphicFramePr>
          <p:cNvPr id="2" name="Tableau 1">
            <a:extLst>
              <a:ext uri="{FF2B5EF4-FFF2-40B4-BE49-F238E27FC236}">
                <a16:creationId xmlns:a16="http://schemas.microsoft.com/office/drawing/2014/main" id="{34E08C38-0BB7-D5AE-ADCA-5F73FA4D4A11}"/>
              </a:ext>
            </a:extLst>
          </p:cNvPr>
          <p:cNvGraphicFramePr>
            <a:graphicFrameLocks noGrp="1"/>
          </p:cNvGraphicFramePr>
          <p:nvPr>
            <p:extLst>
              <p:ext uri="{D42A27DB-BD31-4B8C-83A1-F6EECF244321}">
                <p14:modId xmlns:p14="http://schemas.microsoft.com/office/powerpoint/2010/main" val="1919072743"/>
              </p:ext>
            </p:extLst>
          </p:nvPr>
        </p:nvGraphicFramePr>
        <p:xfrm>
          <a:off x="1079612" y="3573016"/>
          <a:ext cx="6984776" cy="1224135"/>
        </p:xfrm>
        <a:graphic>
          <a:graphicData uri="http://schemas.openxmlformats.org/drawingml/2006/table">
            <a:tbl>
              <a:tblPr firstRow="1" bandRow="1">
                <a:tableStyleId>{5940675A-B579-460E-94D1-54222C63F5DA}</a:tableStyleId>
              </a:tblPr>
              <a:tblGrid>
                <a:gridCol w="2473775">
                  <a:extLst>
                    <a:ext uri="{9D8B030D-6E8A-4147-A177-3AD203B41FA5}">
                      <a16:colId xmlns:a16="http://schemas.microsoft.com/office/drawing/2014/main" val="2014148146"/>
                    </a:ext>
                  </a:extLst>
                </a:gridCol>
                <a:gridCol w="1236888">
                  <a:extLst>
                    <a:ext uri="{9D8B030D-6E8A-4147-A177-3AD203B41FA5}">
                      <a16:colId xmlns:a16="http://schemas.microsoft.com/office/drawing/2014/main" val="2520156995"/>
                    </a:ext>
                  </a:extLst>
                </a:gridCol>
                <a:gridCol w="1091371">
                  <a:extLst>
                    <a:ext uri="{9D8B030D-6E8A-4147-A177-3AD203B41FA5}">
                      <a16:colId xmlns:a16="http://schemas.microsoft.com/office/drawing/2014/main" val="1057707111"/>
                    </a:ext>
                  </a:extLst>
                </a:gridCol>
                <a:gridCol w="1164130">
                  <a:extLst>
                    <a:ext uri="{9D8B030D-6E8A-4147-A177-3AD203B41FA5}">
                      <a16:colId xmlns:a16="http://schemas.microsoft.com/office/drawing/2014/main" val="2081218771"/>
                    </a:ext>
                  </a:extLst>
                </a:gridCol>
                <a:gridCol w="1018612">
                  <a:extLst>
                    <a:ext uri="{9D8B030D-6E8A-4147-A177-3AD203B41FA5}">
                      <a16:colId xmlns:a16="http://schemas.microsoft.com/office/drawing/2014/main" val="513361174"/>
                    </a:ext>
                  </a:extLst>
                </a:gridCol>
              </a:tblGrid>
              <a:tr h="408045">
                <a:tc>
                  <a:txBody>
                    <a:bodyPr/>
                    <a:lstStyle/>
                    <a:p>
                      <a:r>
                        <a:rPr lang="fr-FR" dirty="0" err="1"/>
                        <a:t>Seismic</a:t>
                      </a:r>
                      <a:r>
                        <a:rPr lang="fr-FR" dirty="0"/>
                        <a:t> zone</a:t>
                      </a:r>
                    </a:p>
                  </a:txBody>
                  <a:tcPr>
                    <a:solidFill>
                      <a:srgbClr val="0070C0"/>
                    </a:solidFill>
                  </a:tcPr>
                </a:tc>
                <a:tc>
                  <a:txBody>
                    <a:bodyPr/>
                    <a:lstStyle/>
                    <a:p>
                      <a:r>
                        <a:rPr lang="fr-FR" dirty="0"/>
                        <a:t>I&amp;II</a:t>
                      </a:r>
                    </a:p>
                  </a:txBody>
                  <a:tcPr>
                    <a:solidFill>
                      <a:srgbClr val="00CC66"/>
                    </a:solidFill>
                  </a:tcPr>
                </a:tc>
                <a:tc>
                  <a:txBody>
                    <a:bodyPr/>
                    <a:lstStyle/>
                    <a:p>
                      <a:r>
                        <a:rPr lang="fr-FR" dirty="0"/>
                        <a:t>III</a:t>
                      </a:r>
                    </a:p>
                  </a:txBody>
                  <a:tcPr>
                    <a:solidFill>
                      <a:srgbClr val="92D050"/>
                    </a:solidFill>
                  </a:tcPr>
                </a:tc>
                <a:tc>
                  <a:txBody>
                    <a:bodyPr/>
                    <a:lstStyle/>
                    <a:p>
                      <a:r>
                        <a:rPr lang="fr-FR" dirty="0"/>
                        <a:t>IV</a:t>
                      </a:r>
                    </a:p>
                  </a:txBody>
                  <a:tcPr>
                    <a:solidFill>
                      <a:srgbClr val="FFC000"/>
                    </a:solidFill>
                  </a:tcPr>
                </a:tc>
                <a:tc>
                  <a:txBody>
                    <a:bodyPr/>
                    <a:lstStyle/>
                    <a:p>
                      <a:r>
                        <a:rPr lang="fr-FR" dirty="0"/>
                        <a:t>V &amp;VI</a:t>
                      </a:r>
                    </a:p>
                  </a:txBody>
                  <a:tcPr>
                    <a:solidFill>
                      <a:srgbClr val="FF0000"/>
                    </a:solidFill>
                  </a:tcPr>
                </a:tc>
                <a:extLst>
                  <a:ext uri="{0D108BD9-81ED-4DB2-BD59-A6C34878D82A}">
                    <a16:rowId xmlns:a16="http://schemas.microsoft.com/office/drawing/2014/main" val="886209938"/>
                  </a:ext>
                </a:extLst>
              </a:tr>
              <a:tr h="408045">
                <a:tc>
                  <a:txBody>
                    <a:bodyPr/>
                    <a:lstStyle/>
                    <a:p>
                      <a:r>
                        <a:rPr lang="fr-FR" dirty="0"/>
                        <a:t>Maximum </a:t>
                      </a:r>
                      <a:r>
                        <a:rPr lang="fr-FR" dirty="0" err="1"/>
                        <a:t>N°of</a:t>
                      </a:r>
                      <a:r>
                        <a:rPr lang="fr-FR" dirty="0"/>
                        <a:t> stories</a:t>
                      </a:r>
                    </a:p>
                  </a:txBody>
                  <a:tcPr>
                    <a:solidFill>
                      <a:srgbClr val="0070C0"/>
                    </a:solidFill>
                  </a:tcPr>
                </a:tc>
                <a:tc>
                  <a:txBody>
                    <a:bodyPr/>
                    <a:lstStyle/>
                    <a:p>
                      <a:pPr algn="ctr"/>
                      <a:r>
                        <a:rPr lang="fr-FR" dirty="0"/>
                        <a:t>5</a:t>
                      </a:r>
                    </a:p>
                  </a:txBody>
                  <a:tcPr/>
                </a:tc>
                <a:tc>
                  <a:txBody>
                    <a:bodyPr/>
                    <a:lstStyle/>
                    <a:p>
                      <a:pPr algn="ctr"/>
                      <a:r>
                        <a:rPr lang="fr-FR" dirty="0"/>
                        <a:t>4</a:t>
                      </a:r>
                    </a:p>
                  </a:txBody>
                  <a:tcPr/>
                </a:tc>
                <a:tc>
                  <a:txBody>
                    <a:bodyPr/>
                    <a:lstStyle/>
                    <a:p>
                      <a:pPr algn="ctr"/>
                      <a:r>
                        <a:rPr lang="fr-FR" dirty="0"/>
                        <a:t>3</a:t>
                      </a:r>
                    </a:p>
                  </a:txBody>
                  <a:tcPr/>
                </a:tc>
                <a:tc>
                  <a:txBody>
                    <a:bodyPr/>
                    <a:lstStyle/>
                    <a:p>
                      <a:pPr algn="ctr"/>
                      <a:r>
                        <a:rPr lang="fr-FR" dirty="0"/>
                        <a:t>2</a:t>
                      </a:r>
                    </a:p>
                  </a:txBody>
                  <a:tcPr/>
                </a:tc>
                <a:extLst>
                  <a:ext uri="{0D108BD9-81ED-4DB2-BD59-A6C34878D82A}">
                    <a16:rowId xmlns:a16="http://schemas.microsoft.com/office/drawing/2014/main" val="2361634311"/>
                  </a:ext>
                </a:extLst>
              </a:tr>
              <a:tr h="408045">
                <a:tc>
                  <a:txBody>
                    <a:bodyPr/>
                    <a:lstStyle/>
                    <a:p>
                      <a:r>
                        <a:rPr lang="fr-FR" dirty="0"/>
                        <a:t>Maximum N° of </a:t>
                      </a:r>
                      <a:r>
                        <a:rPr lang="fr-FR" dirty="0" err="1"/>
                        <a:t>height</a:t>
                      </a:r>
                      <a:endParaRPr lang="fr-FR" dirty="0"/>
                    </a:p>
                  </a:txBody>
                  <a:tcPr>
                    <a:solidFill>
                      <a:srgbClr val="0070C0"/>
                    </a:solidFill>
                  </a:tcPr>
                </a:tc>
                <a:tc>
                  <a:txBody>
                    <a:bodyPr/>
                    <a:lstStyle/>
                    <a:p>
                      <a:pPr algn="ctr"/>
                      <a:r>
                        <a:rPr lang="fr-FR" dirty="0"/>
                        <a:t>17</a:t>
                      </a:r>
                    </a:p>
                  </a:txBody>
                  <a:tcPr/>
                </a:tc>
                <a:tc>
                  <a:txBody>
                    <a:bodyPr/>
                    <a:lstStyle/>
                    <a:p>
                      <a:pPr algn="ctr"/>
                      <a:r>
                        <a:rPr lang="fr-FR" dirty="0"/>
                        <a:t>14</a:t>
                      </a:r>
                    </a:p>
                  </a:txBody>
                  <a:tcPr/>
                </a:tc>
                <a:tc>
                  <a:txBody>
                    <a:bodyPr/>
                    <a:lstStyle/>
                    <a:p>
                      <a:pPr algn="ctr"/>
                      <a:r>
                        <a:rPr lang="fr-FR" dirty="0"/>
                        <a:t>11</a:t>
                      </a:r>
                    </a:p>
                  </a:txBody>
                  <a:tcPr/>
                </a:tc>
                <a:tc>
                  <a:txBody>
                    <a:bodyPr/>
                    <a:lstStyle/>
                    <a:p>
                      <a:pPr algn="ctr"/>
                      <a:r>
                        <a:rPr lang="fr-FR" dirty="0"/>
                        <a:t>8</a:t>
                      </a:r>
                    </a:p>
                  </a:txBody>
                  <a:tcPr/>
                </a:tc>
                <a:extLst>
                  <a:ext uri="{0D108BD9-81ED-4DB2-BD59-A6C34878D82A}">
                    <a16:rowId xmlns:a16="http://schemas.microsoft.com/office/drawing/2014/main" val="2523261017"/>
                  </a:ext>
                </a:extLst>
              </a:tr>
            </a:tbl>
          </a:graphicData>
        </a:graphic>
      </p:graphicFrame>
    </p:spTree>
    <p:extLst>
      <p:ext uri="{BB962C8B-B14F-4D97-AF65-F5344CB8AC3E}">
        <p14:creationId xmlns:p14="http://schemas.microsoft.com/office/powerpoint/2010/main" val="1418369550"/>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2480" y="44624"/>
            <a:ext cx="8929718" cy="6696744"/>
          </a:xfrm>
          <a:prstGeom prst="rect">
            <a:avLst/>
          </a:prstGeom>
          <a:ln>
            <a:solidFill>
              <a:schemeClr val="accent1"/>
            </a:solidFill>
          </a:ln>
        </p:spPr>
        <p:txBody>
          <a:bodyPr/>
          <a:lstStyle/>
          <a:p>
            <a:pPr algn="just">
              <a:lnSpc>
                <a:spcPct val="150000"/>
              </a:lnSpc>
            </a:pPr>
            <a:r>
              <a:rPr lang="fr-FR" sz="1800" b="1" i="0" dirty="0">
                <a:solidFill>
                  <a:srgbClr val="FFC000"/>
                </a:solidFill>
                <a:effectLst/>
                <a:latin typeface="NimbusRomNo9L-Medi"/>
              </a:rPr>
              <a:t>F) </a:t>
            </a:r>
            <a:r>
              <a:rPr lang="fr-FR" sz="1800" b="1" i="0" dirty="0" err="1">
                <a:solidFill>
                  <a:srgbClr val="FFC000"/>
                </a:solidFill>
                <a:effectLst/>
                <a:latin typeface="NimbusRomNo9L-Medi"/>
              </a:rPr>
              <a:t>Other</a:t>
            </a:r>
            <a:r>
              <a:rPr lang="fr-FR" sz="1800" b="1" i="0" dirty="0">
                <a:solidFill>
                  <a:srgbClr val="FFC000"/>
                </a:solidFill>
                <a:effectLst/>
                <a:latin typeface="NimbusRomNo9L-Medi"/>
              </a:rPr>
              <a:t> Structures</a:t>
            </a:r>
          </a:p>
          <a:p>
            <a:pPr algn="just">
              <a:lnSpc>
                <a:spcPct val="150000"/>
              </a:lnSpc>
            </a:pPr>
            <a:r>
              <a:rPr lang="en-US" sz="1800" dirty="0"/>
              <a:t>See systems 22, 23, 24,25, and 26, described in page 66  (RPA 2024 )</a:t>
            </a:r>
          </a:p>
          <a:p>
            <a:pPr algn="just">
              <a:lnSpc>
                <a:spcPct val="150000"/>
              </a:lnSpc>
            </a:pPr>
            <a:r>
              <a:rPr lang="en-US" sz="1800" b="1" dirty="0">
                <a:solidFill>
                  <a:srgbClr val="FFFF00"/>
                </a:solidFill>
              </a:rPr>
              <a:t>6. Global behavior coefficient R:</a:t>
            </a:r>
          </a:p>
          <a:p>
            <a:pPr algn="just">
              <a:lnSpc>
                <a:spcPct val="150000"/>
              </a:lnSpc>
            </a:pPr>
            <a:r>
              <a:rPr lang="en-US" sz="1800" dirty="0"/>
              <a:t>Its unique value is given by Table (3.17) depending on the bracing system. For the design of the bracing, a single value of the behavior factor, 𝑅R, must be used for each principal direction.</a:t>
            </a:r>
          </a:p>
          <a:p>
            <a:pPr algn="just">
              <a:lnSpc>
                <a:spcPct val="150000"/>
              </a:lnSpc>
            </a:pPr>
            <a:r>
              <a:rPr lang="en-US" sz="1800" dirty="0"/>
              <a:t>The value of 𝑅 for different structural systems takes into account their energy dissipation capacity with respect to seismic action and is determined based on the nature of the constituent materials, the type of construction, the possibilities for force redistribution within the structure, and the deformation capacities of elements in the post-elastic range.</a:t>
            </a:r>
          </a:p>
          <a:p>
            <a:pPr algn="just">
              <a:lnSpc>
                <a:spcPct val="150000"/>
              </a:lnSpc>
            </a:pPr>
            <a:r>
              <a:rPr lang="en-US" sz="1800" dirty="0"/>
              <a:t>This behavior factor, 𝑅, is adjusted by the quality factor, 𝑄𝐹 (see Eqn. (3.23) and Table (3.18)), which accounts for the degree of regularity and redundancy of the bracing system during the sizing calculation phase. This also assumes that the quality and execution rules specific to each material and system, as well as the construction provisions in Chapters VII to IX and Appendices E and F, are strictly adhered to.</a:t>
            </a: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b="1" dirty="0">
              <a:solidFill>
                <a:srgbClr val="FFC000"/>
              </a:solidFill>
            </a:endParaRPr>
          </a:p>
        </p:txBody>
      </p:sp>
      <p:sp>
        <p:nvSpPr>
          <p:cNvPr id="5" name="Espace réservé du numéro de diapositive 4"/>
          <p:cNvSpPr>
            <a:spLocks noGrp="1"/>
          </p:cNvSpPr>
          <p:nvPr>
            <p:ph type="sldNum" sz="quarter" idx="12"/>
          </p:nvPr>
        </p:nvSpPr>
        <p:spPr>
          <a:xfrm>
            <a:off x="8715127" y="6428184"/>
            <a:ext cx="393377" cy="457200"/>
          </a:xfrm>
        </p:spPr>
        <p:txBody>
          <a:bodyPr/>
          <a:lstStyle/>
          <a:p>
            <a:fld id="{CF4668DC-857F-487D-BFFA-8C0CA5037977}" type="slidenum">
              <a:rPr lang="fr-BE" smtClean="0">
                <a:solidFill>
                  <a:srgbClr val="FFFFFF"/>
                </a:solidFill>
              </a:rPr>
              <a:pPr/>
              <a:t>13</a:t>
            </a:fld>
            <a:endParaRPr lang="fr-BE" dirty="0">
              <a:solidFill>
                <a:srgbClr val="FFFFFF"/>
              </a:solidFill>
            </a:endParaRPr>
          </a:p>
        </p:txBody>
      </p:sp>
      <p:sp>
        <p:nvSpPr>
          <p:cNvPr id="2" name="Rectangle 1">
            <a:extLst>
              <a:ext uri="{FF2B5EF4-FFF2-40B4-BE49-F238E27FC236}">
                <a16:creationId xmlns:a16="http://schemas.microsoft.com/office/drawing/2014/main" id="{5F00379D-5D94-1C82-673A-A32ADE0E309C}"/>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84373334"/>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9036496" cy="6741368"/>
          </a:xfrm>
          <a:prstGeom prst="rect">
            <a:avLst/>
          </a:prstGeom>
          <a:ln>
            <a:solidFill>
              <a:schemeClr val="accent1"/>
            </a:solidFill>
          </a:ln>
        </p:spPr>
        <p:txBody>
          <a:bodyPr/>
          <a:lstStyle/>
          <a:p>
            <a:pPr algn="ctr">
              <a:lnSpc>
                <a:spcPct val="150000"/>
              </a:lnSpc>
            </a:pPr>
            <a:r>
              <a:rPr lang="fr-FR" sz="1800" b="1" dirty="0"/>
              <a:t>Chapitre 04: Voir RPA 99/2003 (Pages: 11 - 23)</a:t>
            </a:r>
          </a:p>
          <a:p>
            <a:pPr algn="just">
              <a:lnSpc>
                <a:spcPct val="150000"/>
              </a:lnSpc>
            </a:pPr>
            <a:r>
              <a:rPr lang="fr-FR" sz="1800" b="1" dirty="0">
                <a:solidFill>
                  <a:srgbClr val="FFFF00"/>
                </a:solidFill>
              </a:rPr>
              <a:t>1.Seismic zone classification: </a:t>
            </a:r>
            <a:r>
              <a:rPr lang="fr-FR" sz="1800" dirty="0">
                <a:latin typeface="+mj-lt"/>
              </a:rPr>
              <a:t>The Algerian </a:t>
            </a:r>
            <a:r>
              <a:rPr lang="fr-FR" sz="1800" dirty="0" err="1">
                <a:latin typeface="+mj-lt"/>
              </a:rPr>
              <a:t>territory</a:t>
            </a:r>
            <a:r>
              <a:rPr lang="fr-FR" sz="1800" dirty="0">
                <a:latin typeface="+mj-lt"/>
              </a:rPr>
              <a:t> </a:t>
            </a:r>
            <a:r>
              <a:rPr lang="fr-FR" sz="1800" dirty="0" err="1">
                <a:latin typeface="+mj-lt"/>
              </a:rPr>
              <a:t>is</a:t>
            </a:r>
            <a:r>
              <a:rPr lang="fr-FR" sz="1800" dirty="0">
                <a:latin typeface="+mj-lt"/>
              </a:rPr>
              <a:t> </a:t>
            </a:r>
            <a:r>
              <a:rPr lang="fr-FR" sz="1800" dirty="0" err="1">
                <a:latin typeface="+mj-lt"/>
              </a:rPr>
              <a:t>divided</a:t>
            </a:r>
            <a:r>
              <a:rPr lang="fr-FR" sz="1800" dirty="0">
                <a:latin typeface="+mj-lt"/>
              </a:rPr>
              <a:t> </a:t>
            </a:r>
            <a:r>
              <a:rPr lang="fr-FR" sz="1800" dirty="0" err="1">
                <a:latin typeface="+mj-lt"/>
              </a:rPr>
              <a:t>into</a:t>
            </a:r>
            <a:r>
              <a:rPr lang="fr-FR" sz="1800" dirty="0">
                <a:latin typeface="+mj-lt"/>
              </a:rPr>
              <a:t> Seven (7) zones of </a:t>
            </a:r>
            <a:r>
              <a:rPr lang="fr-FR" sz="1800" dirty="0" err="1">
                <a:latin typeface="+mj-lt"/>
              </a:rPr>
              <a:t>increasing</a:t>
            </a:r>
            <a:r>
              <a:rPr lang="fr-FR" sz="1800" dirty="0">
                <a:latin typeface="+mj-lt"/>
              </a:rPr>
              <a:t> seismicity as </a:t>
            </a:r>
            <a:r>
              <a:rPr lang="fr-FR" sz="1800" dirty="0" err="1">
                <a:latin typeface="+mj-lt"/>
              </a:rPr>
              <a:t>follows</a:t>
            </a:r>
            <a:r>
              <a:rPr lang="fr-FR" sz="1800" dirty="0">
                <a:latin typeface="+mj-lt"/>
              </a:rPr>
              <a:t>:</a:t>
            </a:r>
          </a:p>
          <a:p>
            <a:pPr algn="just">
              <a:lnSpc>
                <a:spcPct val="150000"/>
              </a:lnSpc>
            </a:pPr>
            <a:r>
              <a:rPr lang="fr-FR" sz="1800" dirty="0">
                <a:latin typeface="+mj-lt"/>
              </a:rPr>
              <a:t>Zone 0: </a:t>
            </a:r>
            <a:r>
              <a:rPr lang="fr-FR" sz="1800" dirty="0" err="1">
                <a:latin typeface="+mj-lt"/>
              </a:rPr>
              <a:t>Negligible</a:t>
            </a:r>
            <a:r>
              <a:rPr lang="fr-FR" sz="1800" dirty="0">
                <a:latin typeface="+mj-lt"/>
              </a:rPr>
              <a:t> seismicity</a:t>
            </a:r>
          </a:p>
          <a:p>
            <a:pPr algn="just">
              <a:lnSpc>
                <a:spcPct val="150000"/>
              </a:lnSpc>
            </a:pPr>
            <a:r>
              <a:rPr lang="fr-FR" sz="1800" dirty="0">
                <a:latin typeface="+mj-lt"/>
              </a:rPr>
              <a:t>Zone I: Low seismicity</a:t>
            </a:r>
          </a:p>
          <a:p>
            <a:pPr algn="just">
              <a:lnSpc>
                <a:spcPct val="150000"/>
              </a:lnSpc>
            </a:pPr>
            <a:r>
              <a:rPr lang="fr-FR" sz="1800" dirty="0">
                <a:latin typeface="+mj-lt"/>
              </a:rPr>
              <a:t>Zone II: Low to Moderate seismicity</a:t>
            </a:r>
          </a:p>
          <a:p>
            <a:pPr algn="just">
              <a:lnSpc>
                <a:spcPct val="150000"/>
              </a:lnSpc>
            </a:pPr>
            <a:r>
              <a:rPr lang="fr-FR" sz="1800" dirty="0">
                <a:latin typeface="+mj-lt"/>
              </a:rPr>
              <a:t> and III: Moderate seismicity</a:t>
            </a:r>
          </a:p>
          <a:p>
            <a:pPr algn="just">
              <a:lnSpc>
                <a:spcPct val="150000"/>
              </a:lnSpc>
            </a:pPr>
            <a:r>
              <a:rPr lang="fr-FR" sz="1800" dirty="0">
                <a:latin typeface="+mj-lt"/>
              </a:rPr>
              <a:t>Zone IV: Moderate to High seismicity</a:t>
            </a:r>
          </a:p>
          <a:p>
            <a:pPr algn="just">
              <a:lnSpc>
                <a:spcPct val="150000"/>
              </a:lnSpc>
            </a:pPr>
            <a:r>
              <a:rPr lang="fr-FR" sz="1800" dirty="0">
                <a:latin typeface="+mj-lt"/>
              </a:rPr>
              <a:t>Zone V&amp; VI: High seismicity</a:t>
            </a:r>
            <a:endParaRPr lang="fr-FR" sz="1800" dirty="0">
              <a:solidFill>
                <a:srgbClr val="FFC000"/>
              </a:solidFill>
              <a:latin typeface="+mj-lt"/>
            </a:endParaRPr>
          </a:p>
          <a:p>
            <a:pPr algn="just">
              <a:lnSpc>
                <a:spcPct val="150000"/>
              </a:lnSpc>
            </a:pPr>
            <a:r>
              <a:rPr lang="en-US" sz="1800" b="1" dirty="0">
                <a:solidFill>
                  <a:srgbClr val="FFFF00"/>
                </a:solidFill>
              </a:rPr>
              <a:t>2,Classification of structures according to their importance (usage group):</a:t>
            </a:r>
          </a:p>
          <a:p>
            <a:pPr algn="just">
              <a:lnSpc>
                <a:spcPct val="150000"/>
              </a:lnSpc>
            </a:pPr>
            <a:r>
              <a:rPr lang="en-US" sz="1800" dirty="0">
                <a:latin typeface="+mn-lt"/>
              </a:rPr>
              <a:t>Any structure that falls under the scope of application of these rules must be classified into one of the following four (4) groups:</a:t>
            </a:r>
            <a:endParaRPr lang="fr-FR" sz="1800" dirty="0">
              <a:latin typeface="+mn-lt"/>
            </a:endParaRPr>
          </a:p>
          <a:p>
            <a:pPr algn="just">
              <a:lnSpc>
                <a:spcPct val="150000"/>
              </a:lnSpc>
            </a:pPr>
            <a:endParaRPr lang="fr-FR" sz="1800" dirty="0"/>
          </a:p>
          <a:p>
            <a:pPr algn="just">
              <a:lnSpc>
                <a:spcPct val="150000"/>
              </a:lnSpc>
            </a:pPr>
            <a:endParaRPr lang="fr-FR" sz="2000" b="1" dirty="0">
              <a:solidFill>
                <a:srgbClr val="FFC000"/>
              </a:solidFill>
            </a:endParaRPr>
          </a:p>
          <a:p>
            <a:pPr algn="just">
              <a:lnSpc>
                <a:spcPct val="150000"/>
              </a:lnSpc>
            </a:pPr>
            <a:endParaRPr lang="fr-FR" sz="2000" b="1" dirty="0">
              <a:solidFill>
                <a:srgbClr val="FFC000"/>
              </a:solidFill>
            </a:endParaRPr>
          </a:p>
        </p:txBody>
      </p:sp>
      <p:sp>
        <p:nvSpPr>
          <p:cNvPr id="5" name="Espace réservé du numéro de diapositive 4"/>
          <p:cNvSpPr>
            <a:spLocks noGrp="1"/>
          </p:cNvSpPr>
          <p:nvPr>
            <p:ph type="sldNum" sz="quarter" idx="12"/>
          </p:nvPr>
        </p:nvSpPr>
        <p:spPr>
          <a:xfrm>
            <a:off x="8869446" y="6557392"/>
            <a:ext cx="357808" cy="300608"/>
          </a:xfrm>
        </p:spPr>
        <p:txBody>
          <a:bodyPr/>
          <a:lstStyle/>
          <a:p>
            <a:fld id="{CF4668DC-857F-487D-BFFA-8C0CA5037977}" type="slidenum">
              <a:rPr lang="fr-BE" smtClean="0">
                <a:solidFill>
                  <a:srgbClr val="FFFFFF"/>
                </a:solidFill>
              </a:rPr>
              <a:pPr/>
              <a:t>2</a:t>
            </a:fld>
            <a:endParaRPr lang="fr-BE" dirty="0">
              <a:solidFill>
                <a:srgbClr val="FFFFFF"/>
              </a:solidFill>
            </a:endParaRPr>
          </a:p>
        </p:txBody>
      </p:sp>
      <p:graphicFrame>
        <p:nvGraphicFramePr>
          <p:cNvPr id="2" name="Table 2">
            <a:extLst>
              <a:ext uri="{FF2B5EF4-FFF2-40B4-BE49-F238E27FC236}">
                <a16:creationId xmlns:a16="http://schemas.microsoft.com/office/drawing/2014/main" id="{4497DDBE-D454-9D38-4FAC-6514CD11EEE6}"/>
              </a:ext>
            </a:extLst>
          </p:cNvPr>
          <p:cNvGraphicFramePr>
            <a:graphicFrameLocks noGrp="1"/>
          </p:cNvGraphicFramePr>
          <p:nvPr>
            <p:extLst>
              <p:ext uri="{D42A27DB-BD31-4B8C-83A1-F6EECF244321}">
                <p14:modId xmlns:p14="http://schemas.microsoft.com/office/powerpoint/2010/main" val="860231795"/>
              </p:ext>
            </p:extLst>
          </p:nvPr>
        </p:nvGraphicFramePr>
        <p:xfrm>
          <a:off x="107504" y="5074032"/>
          <a:ext cx="8712968" cy="1483360"/>
        </p:xfrm>
        <a:graphic>
          <a:graphicData uri="http://schemas.openxmlformats.org/drawingml/2006/table">
            <a:tbl>
              <a:tblPr firstRow="1" bandRow="1">
                <a:tableStyleId>{5940675A-B579-460E-94D1-54222C63F5DA}</a:tableStyleId>
              </a:tblPr>
              <a:tblGrid>
                <a:gridCol w="1248065">
                  <a:extLst>
                    <a:ext uri="{9D8B030D-6E8A-4147-A177-3AD203B41FA5}">
                      <a16:colId xmlns:a16="http://schemas.microsoft.com/office/drawing/2014/main" val="2516686252"/>
                    </a:ext>
                  </a:extLst>
                </a:gridCol>
                <a:gridCol w="7464903">
                  <a:extLst>
                    <a:ext uri="{9D8B030D-6E8A-4147-A177-3AD203B41FA5}">
                      <a16:colId xmlns:a16="http://schemas.microsoft.com/office/drawing/2014/main" val="3846895407"/>
                    </a:ext>
                  </a:extLst>
                </a:gridCol>
              </a:tblGrid>
              <a:tr h="370840">
                <a:tc>
                  <a:txBody>
                    <a:bodyPr/>
                    <a:lstStyle/>
                    <a:p>
                      <a:r>
                        <a:rPr lang="fr-FR" dirty="0"/>
                        <a:t>Group 1A</a:t>
                      </a:r>
                    </a:p>
                  </a:txBody>
                  <a:tcPr/>
                </a:tc>
                <a:tc>
                  <a:txBody>
                    <a:bodyPr/>
                    <a:lstStyle/>
                    <a:p>
                      <a:r>
                        <a:rPr lang="en-US" dirty="0"/>
                        <a:t>Vital facilities: Safety, Hospitals, defense, Strategic</a:t>
                      </a:r>
                    </a:p>
                  </a:txBody>
                  <a:tcPr/>
                </a:tc>
                <a:extLst>
                  <a:ext uri="{0D108BD9-81ED-4DB2-BD59-A6C34878D82A}">
                    <a16:rowId xmlns:a16="http://schemas.microsoft.com/office/drawing/2014/main" val="1774285757"/>
                  </a:ext>
                </a:extLst>
              </a:tr>
              <a:tr h="370840">
                <a:tc>
                  <a:txBody>
                    <a:bodyPr/>
                    <a:lstStyle/>
                    <a:p>
                      <a:r>
                        <a:rPr lang="fr-FR" dirty="0"/>
                        <a:t>Group 1B</a:t>
                      </a:r>
                    </a:p>
                  </a:txBody>
                  <a:tcPr/>
                </a:tc>
                <a:tc>
                  <a:txBody>
                    <a:bodyPr/>
                    <a:lstStyle/>
                    <a:p>
                      <a:r>
                        <a:rPr lang="en-US" dirty="0"/>
                        <a:t>Facilities of great importance: Schools, Places of worship, Large mosques</a:t>
                      </a:r>
                    </a:p>
                  </a:txBody>
                  <a:tcPr/>
                </a:tc>
                <a:extLst>
                  <a:ext uri="{0D108BD9-81ED-4DB2-BD59-A6C34878D82A}">
                    <a16:rowId xmlns:a16="http://schemas.microsoft.com/office/drawing/2014/main" val="2352211842"/>
                  </a:ext>
                </a:extLst>
              </a:tr>
              <a:tr h="370840">
                <a:tc>
                  <a:txBody>
                    <a:bodyPr/>
                    <a:lstStyle/>
                    <a:p>
                      <a:r>
                        <a:rPr lang="fr-FR" dirty="0"/>
                        <a:t>Group 2</a:t>
                      </a:r>
                    </a:p>
                  </a:txBody>
                  <a:tcPr/>
                </a:tc>
                <a:tc>
                  <a:txBody>
                    <a:bodyPr/>
                    <a:lstStyle/>
                    <a:p>
                      <a:r>
                        <a:rPr lang="en-US" sz="1700" dirty="0"/>
                        <a:t>Ordinary facilities: Residential, Offices (&lt; 48 m or &lt;300 people), Parking garages</a:t>
                      </a:r>
                    </a:p>
                  </a:txBody>
                  <a:tcPr/>
                </a:tc>
                <a:extLst>
                  <a:ext uri="{0D108BD9-81ED-4DB2-BD59-A6C34878D82A}">
                    <a16:rowId xmlns:a16="http://schemas.microsoft.com/office/drawing/2014/main" val="1162736120"/>
                  </a:ext>
                </a:extLst>
              </a:tr>
              <a:tr h="370840">
                <a:tc>
                  <a:txBody>
                    <a:bodyPr/>
                    <a:lstStyle/>
                    <a:p>
                      <a:r>
                        <a:rPr lang="fr-FR" dirty="0"/>
                        <a:t>Group 3</a:t>
                      </a:r>
                    </a:p>
                  </a:txBody>
                  <a:tcPr/>
                </a:tc>
                <a:tc>
                  <a:txBody>
                    <a:bodyPr/>
                    <a:lstStyle/>
                    <a:p>
                      <a:r>
                        <a:rPr lang="en-US" dirty="0"/>
                        <a:t>Facilities of low importance: Agricultural sheds, Temporary constructions</a:t>
                      </a:r>
                    </a:p>
                  </a:txBody>
                  <a:tcPr/>
                </a:tc>
                <a:extLst>
                  <a:ext uri="{0D108BD9-81ED-4DB2-BD59-A6C34878D82A}">
                    <a16:rowId xmlns:a16="http://schemas.microsoft.com/office/drawing/2014/main" val="4195128103"/>
                  </a:ext>
                </a:extLst>
              </a:tr>
            </a:tbl>
          </a:graphicData>
        </a:graphic>
      </p:graphicFrame>
      <p:pic>
        <p:nvPicPr>
          <p:cNvPr id="7" name="Image 6">
            <a:extLst>
              <a:ext uri="{FF2B5EF4-FFF2-40B4-BE49-F238E27FC236}">
                <a16:creationId xmlns:a16="http://schemas.microsoft.com/office/drawing/2014/main" id="{FE0BEEDD-8FBA-836B-7DEB-A51B3E37F418}"/>
              </a:ext>
            </a:extLst>
          </p:cNvPr>
          <p:cNvPicPr>
            <a:picLocks noChangeAspect="1"/>
          </p:cNvPicPr>
          <p:nvPr/>
        </p:nvPicPr>
        <p:blipFill>
          <a:blip r:embed="rId3"/>
          <a:stretch>
            <a:fillRect/>
          </a:stretch>
        </p:blipFill>
        <p:spPr>
          <a:xfrm>
            <a:off x="3923928" y="908720"/>
            <a:ext cx="5112568" cy="3024336"/>
          </a:xfrm>
          <a:prstGeom prst="rect">
            <a:avLst/>
          </a:prstGeom>
        </p:spPr>
      </p:pic>
    </p:spTree>
    <p:extLst>
      <p:ext uri="{BB962C8B-B14F-4D97-AF65-F5344CB8AC3E}">
        <p14:creationId xmlns:p14="http://schemas.microsoft.com/office/powerpoint/2010/main" val="2675967733"/>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9718" cy="6813376"/>
          </a:xfrm>
          <a:prstGeom prst="rect">
            <a:avLst/>
          </a:prstGeom>
          <a:ln>
            <a:solidFill>
              <a:schemeClr val="accent1"/>
            </a:solidFill>
          </a:ln>
        </p:spPr>
        <p:txBody>
          <a:bodyPr/>
          <a:lstStyle/>
          <a:p>
            <a:pPr algn="just">
              <a:lnSpc>
                <a:spcPct val="150000"/>
              </a:lnSpc>
            </a:pPr>
            <a:r>
              <a:rPr lang="en-US" sz="1800" b="1" dirty="0">
                <a:solidFill>
                  <a:srgbClr val="FFFF00"/>
                </a:solidFill>
              </a:rPr>
              <a:t>3,Site </a:t>
            </a:r>
            <a:r>
              <a:rPr lang="en-US" sz="1800" b="1" dirty="0" err="1">
                <a:solidFill>
                  <a:srgbClr val="FFFF00"/>
                </a:solidFill>
              </a:rPr>
              <a:t>classification:</a:t>
            </a:r>
            <a:r>
              <a:rPr lang="en-US" sz="1800" dirty="0" err="1"/>
              <a:t>The</a:t>
            </a:r>
            <a:r>
              <a:rPr lang="en-US" sz="1800" dirty="0"/>
              <a:t> sites are classified into five (05) categories based on the mechanical properties of the soils that constitute them (see Table 3.1)</a:t>
            </a:r>
          </a:p>
          <a:p>
            <a:pPr algn="just">
              <a:lnSpc>
                <a:spcPct val="150000"/>
              </a:lnSpc>
            </a:pPr>
            <a:endParaRPr lang="en-US" sz="1800" b="1" dirty="0">
              <a:solidFill>
                <a:srgbClr val="FFFF00"/>
              </a:solidFill>
            </a:endParaRPr>
          </a:p>
          <a:p>
            <a:pPr algn="just">
              <a:lnSpc>
                <a:spcPct val="150000"/>
              </a:lnSpc>
            </a:pPr>
            <a:endParaRPr lang="en-US" sz="1800" dirty="0">
              <a:solidFill>
                <a:srgbClr val="FFFF00"/>
              </a:solidFill>
            </a:endParaRPr>
          </a:p>
          <a:p>
            <a:pPr algn="just">
              <a:lnSpc>
                <a:spcPct val="150000"/>
              </a:lnSpc>
            </a:pPr>
            <a:br>
              <a:rPr lang="fr-FR" sz="1800" dirty="0"/>
            </a:br>
            <a:br>
              <a:rPr lang="fr-FR" sz="1800" dirty="0"/>
            </a:br>
            <a:endParaRPr lang="fr-FR" sz="1700" dirty="0"/>
          </a:p>
          <a:p>
            <a:pPr algn="just">
              <a:lnSpc>
                <a:spcPct val="150000"/>
              </a:lnSpc>
            </a:pPr>
            <a:endParaRPr lang="fr-FR" sz="1700" dirty="0"/>
          </a:p>
          <a:p>
            <a:pPr algn="just">
              <a:lnSpc>
                <a:spcPct val="150000"/>
              </a:lnSpc>
            </a:pPr>
            <a:endParaRPr lang="fr-FR" sz="1800" dirty="0"/>
          </a:p>
          <a:p>
            <a:pPr lvl="0" algn="just"/>
            <a:r>
              <a:rPr lang="fr-FR" sz="1800" dirty="0">
                <a:solidFill>
                  <a:srgbClr val="FFFF00"/>
                </a:solidFill>
              </a:rPr>
              <a:t> </a:t>
            </a:r>
            <a:r>
              <a:rPr lang="fr-FR" sz="1800" b="1" dirty="0">
                <a:solidFill>
                  <a:srgbClr val="FFFF00"/>
                </a:solidFill>
              </a:rPr>
              <a:t>4. Note on </a:t>
            </a:r>
            <a:r>
              <a:rPr lang="fr-FR" sz="1800" b="1" dirty="0" err="1">
                <a:solidFill>
                  <a:srgbClr val="FFFF00"/>
                </a:solidFill>
              </a:rPr>
              <a:t>Soil</a:t>
            </a:r>
            <a:r>
              <a:rPr lang="fr-FR" sz="1800" b="1" dirty="0">
                <a:solidFill>
                  <a:srgbClr val="FFFF00"/>
                </a:solidFill>
              </a:rPr>
              <a:t> Types:</a:t>
            </a:r>
          </a:p>
          <a:p>
            <a:pPr marL="285750" lvl="0" indent="-285750" algn="just">
              <a:lnSpc>
                <a:spcPct val="150000"/>
              </a:lnSpc>
              <a:buClr>
                <a:srgbClr val="FF0000"/>
              </a:buClr>
              <a:buFont typeface="Courier New" panose="02070309020205020404" pitchFamily="49" charset="0"/>
              <a:buChar char="o"/>
            </a:pPr>
            <a:r>
              <a:rPr lang="en-US" sz="1800" dirty="0">
                <a:solidFill>
                  <a:srgbClr val="FFFFFF"/>
                </a:solidFill>
              </a:rPr>
              <a:t>The shear wave velocity value for rock should be measured on site or estimated in the case of slightly weathered rock.</a:t>
            </a:r>
          </a:p>
          <a:p>
            <a:pPr marL="285750" lvl="0" indent="-285750" algn="just">
              <a:lnSpc>
                <a:spcPct val="150000"/>
              </a:lnSpc>
              <a:buClr>
                <a:srgbClr val="FF0000"/>
              </a:buClr>
              <a:buFont typeface="Courier New" panose="02070309020205020404" pitchFamily="49" charset="0"/>
              <a:buChar char="o"/>
            </a:pPr>
            <a:r>
              <a:rPr lang="en-US" sz="1800" dirty="0">
                <a:solidFill>
                  <a:srgbClr val="FFFFFF"/>
                </a:solidFill>
              </a:rPr>
              <a:t>(a) The site cannot be classified as Class A if there is more than 3 m of soil between the rock surface and the bottom level of shallow foundations.</a:t>
            </a:r>
          </a:p>
          <a:p>
            <a:pPr marL="285750" lvl="0" indent="-285750" algn="just">
              <a:lnSpc>
                <a:spcPct val="150000"/>
              </a:lnSpc>
              <a:buClr>
                <a:srgbClr val="FF0000"/>
              </a:buClr>
              <a:buFont typeface="Courier New" panose="02070309020205020404" pitchFamily="49" charset="0"/>
              <a:buChar char="o"/>
            </a:pPr>
            <a:r>
              <a:rPr lang="en-US" sz="1800" dirty="0">
                <a:solidFill>
                  <a:srgbClr val="FFFFFF"/>
                </a:solidFill>
              </a:rPr>
              <a:t>Soft or highly weathered rocks may be classified as Class B if Vs is not measured.</a:t>
            </a:r>
          </a:p>
          <a:p>
            <a:pPr marL="285750" lvl="0" indent="-285750" algn="just">
              <a:lnSpc>
                <a:spcPct val="150000"/>
              </a:lnSpc>
              <a:buClr>
                <a:srgbClr val="FF0000"/>
              </a:buClr>
              <a:buFont typeface="Courier New" panose="02070309020205020404" pitchFamily="49" charset="0"/>
              <a:buChar char="o"/>
            </a:pPr>
            <a:r>
              <a:rPr lang="en-US" sz="1800" dirty="0">
                <a:solidFill>
                  <a:srgbClr val="FFFFFF"/>
                </a:solidFill>
              </a:rPr>
              <a:t>Soft clay (Class D) is defined by a plasticity index Ip &gt; 20, moisture content </a:t>
            </a:r>
            <a:r>
              <a:rPr lang="en-US" sz="1800" dirty="0" err="1">
                <a:solidFill>
                  <a:srgbClr val="FFFFFF"/>
                </a:solidFill>
              </a:rPr>
              <a:t>Wn</a:t>
            </a:r>
            <a:r>
              <a:rPr lang="en-US" sz="1800" dirty="0">
                <a:solidFill>
                  <a:srgbClr val="FFFFFF"/>
                </a:solidFill>
              </a:rPr>
              <a:t> &gt; 40%, undrained shear strength Cu &lt; 25 kPa, and shear wave velocity Vs &lt; 180 m/s</a:t>
            </a:r>
          </a:p>
          <a:p>
            <a:pPr algn="just">
              <a:lnSpc>
                <a:spcPct val="150000"/>
              </a:lnSpc>
            </a:pPr>
            <a:endParaRPr lang="fr-FR" sz="2000" dirty="0"/>
          </a:p>
        </p:txBody>
      </p:sp>
      <p:sp>
        <p:nvSpPr>
          <p:cNvPr id="5" name="Espace réservé du numéro de diapositive 4"/>
          <p:cNvSpPr>
            <a:spLocks noGrp="1"/>
          </p:cNvSpPr>
          <p:nvPr>
            <p:ph type="sldNum" sz="quarter" idx="12"/>
          </p:nvPr>
        </p:nvSpPr>
        <p:spPr>
          <a:xfrm>
            <a:off x="8532440" y="6400800"/>
            <a:ext cx="504056" cy="457200"/>
          </a:xfrm>
        </p:spPr>
        <p:txBody>
          <a:bodyPr/>
          <a:lstStyle/>
          <a:p>
            <a:fld id="{CF4668DC-857F-487D-BFFA-8C0CA5037977}" type="slidenum">
              <a:rPr lang="fr-BE" smtClean="0">
                <a:solidFill>
                  <a:srgbClr val="FFFFFF"/>
                </a:solidFill>
              </a:rPr>
              <a:pPr/>
              <a:t>3</a:t>
            </a:fld>
            <a:endParaRPr lang="fr-BE" dirty="0">
              <a:solidFill>
                <a:srgbClr val="FFFFFF"/>
              </a:solidFill>
            </a:endParaRPr>
          </a:p>
        </p:txBody>
      </p:sp>
      <p:graphicFrame>
        <p:nvGraphicFramePr>
          <p:cNvPr id="3" name="Tableau 2">
            <a:extLst>
              <a:ext uri="{FF2B5EF4-FFF2-40B4-BE49-F238E27FC236}">
                <a16:creationId xmlns:a16="http://schemas.microsoft.com/office/drawing/2014/main" id="{0A3520BF-17F1-81EE-1D44-FB0776FB5ED5}"/>
              </a:ext>
            </a:extLst>
          </p:cNvPr>
          <p:cNvGraphicFramePr>
            <a:graphicFrameLocks noGrp="1"/>
          </p:cNvGraphicFramePr>
          <p:nvPr>
            <p:extLst>
              <p:ext uri="{D42A27DB-BD31-4B8C-83A1-F6EECF244321}">
                <p14:modId xmlns:p14="http://schemas.microsoft.com/office/powerpoint/2010/main" val="1686990262"/>
              </p:ext>
            </p:extLst>
          </p:nvPr>
        </p:nvGraphicFramePr>
        <p:xfrm>
          <a:off x="323528" y="1124745"/>
          <a:ext cx="8496944" cy="2644250"/>
        </p:xfrm>
        <a:graphic>
          <a:graphicData uri="http://schemas.openxmlformats.org/drawingml/2006/table">
            <a:tbl>
              <a:tblPr firstRow="1" firstCol="1" lastRow="1" lastCol="1" bandRow="1" bandCol="1">
                <a:tableStyleId>{5940675A-B579-460E-94D1-54222C63F5DA}</a:tableStyleId>
              </a:tblPr>
              <a:tblGrid>
                <a:gridCol w="1008112">
                  <a:extLst>
                    <a:ext uri="{9D8B030D-6E8A-4147-A177-3AD203B41FA5}">
                      <a16:colId xmlns:a16="http://schemas.microsoft.com/office/drawing/2014/main" val="1098193543"/>
                    </a:ext>
                  </a:extLst>
                </a:gridCol>
                <a:gridCol w="2376264">
                  <a:extLst>
                    <a:ext uri="{9D8B030D-6E8A-4147-A177-3AD203B41FA5}">
                      <a16:colId xmlns:a16="http://schemas.microsoft.com/office/drawing/2014/main" val="3019559924"/>
                    </a:ext>
                  </a:extLst>
                </a:gridCol>
                <a:gridCol w="700825">
                  <a:extLst>
                    <a:ext uri="{9D8B030D-6E8A-4147-A177-3AD203B41FA5}">
                      <a16:colId xmlns:a16="http://schemas.microsoft.com/office/drawing/2014/main" val="1658950806"/>
                    </a:ext>
                  </a:extLst>
                </a:gridCol>
                <a:gridCol w="630955">
                  <a:extLst>
                    <a:ext uri="{9D8B030D-6E8A-4147-A177-3AD203B41FA5}">
                      <a16:colId xmlns:a16="http://schemas.microsoft.com/office/drawing/2014/main" val="3601039874"/>
                    </a:ext>
                  </a:extLst>
                </a:gridCol>
                <a:gridCol w="627006">
                  <a:extLst>
                    <a:ext uri="{9D8B030D-6E8A-4147-A177-3AD203B41FA5}">
                      <a16:colId xmlns:a16="http://schemas.microsoft.com/office/drawing/2014/main" val="3308354686"/>
                    </a:ext>
                  </a:extLst>
                </a:gridCol>
                <a:gridCol w="672018">
                  <a:extLst>
                    <a:ext uri="{9D8B030D-6E8A-4147-A177-3AD203B41FA5}">
                      <a16:colId xmlns:a16="http://schemas.microsoft.com/office/drawing/2014/main" val="789779875"/>
                    </a:ext>
                  </a:extLst>
                </a:gridCol>
                <a:gridCol w="627006">
                  <a:extLst>
                    <a:ext uri="{9D8B030D-6E8A-4147-A177-3AD203B41FA5}">
                      <a16:colId xmlns:a16="http://schemas.microsoft.com/office/drawing/2014/main" val="547146915"/>
                    </a:ext>
                  </a:extLst>
                </a:gridCol>
                <a:gridCol w="1062670">
                  <a:extLst>
                    <a:ext uri="{9D8B030D-6E8A-4147-A177-3AD203B41FA5}">
                      <a16:colId xmlns:a16="http://schemas.microsoft.com/office/drawing/2014/main" val="47605487"/>
                    </a:ext>
                  </a:extLst>
                </a:gridCol>
                <a:gridCol w="792088">
                  <a:extLst>
                    <a:ext uri="{9D8B030D-6E8A-4147-A177-3AD203B41FA5}">
                      <a16:colId xmlns:a16="http://schemas.microsoft.com/office/drawing/2014/main" val="1847097198"/>
                    </a:ext>
                  </a:extLst>
                </a:gridCol>
              </a:tblGrid>
              <a:tr h="693171">
                <a:tc>
                  <a:txBody>
                    <a:bodyPr/>
                    <a:lstStyle/>
                    <a:p>
                      <a:pPr marL="1270" algn="ctr">
                        <a:lnSpc>
                          <a:spcPts val="1180"/>
                        </a:lnSpc>
                      </a:pPr>
                      <a:endParaRPr lang="en-US" sz="1200" kern="100" dirty="0">
                        <a:effectLst/>
                      </a:endParaRPr>
                    </a:p>
                    <a:p>
                      <a:pPr marL="1270" algn="ctr">
                        <a:lnSpc>
                          <a:spcPts val="1180"/>
                        </a:lnSpc>
                      </a:pPr>
                      <a:r>
                        <a:rPr lang="en-US" sz="1200" kern="100" dirty="0" err="1">
                          <a:effectLst/>
                        </a:rPr>
                        <a:t>Catégorie</a:t>
                      </a:r>
                      <a:endParaRPr lang="fr-FR" sz="2000" kern="100" dirty="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1270" algn="ctr">
                        <a:lnSpc>
                          <a:spcPts val="1180"/>
                        </a:lnSpc>
                      </a:pPr>
                      <a:endParaRPr lang="en-US" sz="1200" kern="100" dirty="0">
                        <a:effectLst/>
                      </a:endParaRPr>
                    </a:p>
                    <a:p>
                      <a:pPr marL="1270" algn="ctr">
                        <a:lnSpc>
                          <a:spcPts val="1180"/>
                        </a:lnSpc>
                      </a:pPr>
                      <a:r>
                        <a:rPr lang="en-US" sz="1200" kern="100" dirty="0">
                          <a:effectLst/>
                        </a:rPr>
                        <a:t>Description</a:t>
                      </a:r>
                      <a:endParaRPr lang="fr-FR" sz="2000" kern="100" dirty="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1270" algn="ctr">
                        <a:lnSpc>
                          <a:spcPts val="1180"/>
                        </a:lnSpc>
                        <a:spcAft>
                          <a:spcPts val="0"/>
                        </a:spcAft>
                      </a:pPr>
                      <a:r>
                        <a:rPr lang="en-US" sz="1200" kern="100" dirty="0">
                          <a:effectLst/>
                        </a:rPr>
                        <a:t>qc30</a:t>
                      </a:r>
                      <a:endParaRPr lang="fr-FR" sz="2000" kern="100" dirty="0">
                        <a:effectLst/>
                      </a:endParaRPr>
                    </a:p>
                    <a:p>
                      <a:pPr marL="1270" algn="ctr">
                        <a:lnSpc>
                          <a:spcPts val="1180"/>
                        </a:lnSpc>
                        <a:spcAft>
                          <a:spcPts val="0"/>
                        </a:spcAft>
                      </a:pPr>
                      <a:r>
                        <a:rPr lang="en-US" sz="1200" kern="100" dirty="0">
                          <a:effectLst/>
                        </a:rPr>
                        <a:t>(M Pa)</a:t>
                      </a:r>
                      <a:endParaRPr lang="fr-FR" sz="2000" kern="100" dirty="0">
                        <a:effectLst/>
                      </a:endParaRPr>
                    </a:p>
                    <a:p>
                      <a:pPr marL="1270" algn="ctr">
                        <a:lnSpc>
                          <a:spcPts val="1180"/>
                        </a:lnSpc>
                        <a:spcAft>
                          <a:spcPts val="0"/>
                        </a:spcAft>
                      </a:pPr>
                      <a:r>
                        <a:rPr lang="en-US" sz="1200" kern="100" dirty="0">
                          <a:effectLst/>
                        </a:rPr>
                        <a:t> (c)</a:t>
                      </a:r>
                      <a:endParaRPr lang="fr-FR" sz="2000" kern="100" dirty="0">
                        <a:effectLst/>
                      </a:endParaRPr>
                    </a:p>
                    <a:p>
                      <a:pPr marL="66675" algn="ctr">
                        <a:lnSpc>
                          <a:spcPts val="1180"/>
                        </a:lnSpc>
                      </a:pPr>
                      <a:r>
                        <a:rPr lang="en-US" sz="1200" kern="100" dirty="0">
                          <a:effectLst/>
                        </a:rPr>
                        <a:t> </a:t>
                      </a:r>
                      <a:endParaRPr lang="fr-FR" sz="2000" kern="100" dirty="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1270" algn="ctr">
                        <a:lnSpc>
                          <a:spcPts val="1180"/>
                        </a:lnSpc>
                      </a:pPr>
                      <a:r>
                        <a:rPr lang="en-US" sz="1200" kern="100">
                          <a:effectLst/>
                        </a:rPr>
                        <a:t>N30</a:t>
                      </a:r>
                      <a:endParaRPr lang="fr-FR" sz="2000" kern="100">
                        <a:effectLst/>
                      </a:endParaRPr>
                    </a:p>
                    <a:p>
                      <a:pPr marL="1270" algn="ctr">
                        <a:lnSpc>
                          <a:spcPts val="1180"/>
                        </a:lnSpc>
                        <a:spcAft>
                          <a:spcPts val="0"/>
                        </a:spcAft>
                      </a:pPr>
                      <a:r>
                        <a:rPr lang="en-US" sz="1200" kern="100">
                          <a:effectLst/>
                        </a:rPr>
                        <a:t>(coups) (d)</a:t>
                      </a:r>
                      <a:endParaRPr lang="fr-FR" sz="2000" kern="10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1270" algn="ctr">
                        <a:lnSpc>
                          <a:spcPts val="1180"/>
                        </a:lnSpc>
                      </a:pPr>
                      <a:r>
                        <a:rPr lang="en-US" sz="1200" kern="100">
                          <a:effectLst/>
                        </a:rPr>
                        <a:t>Cu30</a:t>
                      </a:r>
                      <a:endParaRPr lang="fr-FR" sz="2000" kern="100">
                        <a:effectLst/>
                      </a:endParaRPr>
                    </a:p>
                    <a:p>
                      <a:pPr marL="1270" algn="ctr">
                        <a:lnSpc>
                          <a:spcPts val="1180"/>
                        </a:lnSpc>
                        <a:spcAft>
                          <a:spcPts val="0"/>
                        </a:spcAft>
                      </a:pPr>
                      <a:r>
                        <a:rPr lang="en-US" sz="1200" kern="100">
                          <a:effectLst/>
                        </a:rPr>
                        <a:t>(kPa) </a:t>
                      </a:r>
                      <a:endParaRPr lang="fr-FR" sz="2000" kern="100">
                        <a:effectLst/>
                      </a:endParaRPr>
                    </a:p>
                    <a:p>
                      <a:pPr marL="1270" algn="ctr">
                        <a:lnSpc>
                          <a:spcPts val="1180"/>
                        </a:lnSpc>
                        <a:spcAft>
                          <a:spcPts val="0"/>
                        </a:spcAft>
                      </a:pPr>
                      <a:r>
                        <a:rPr lang="en-US" sz="1200" kern="100">
                          <a:effectLst/>
                        </a:rPr>
                        <a:t>(e)</a:t>
                      </a:r>
                      <a:endParaRPr lang="fr-FR" sz="2000" kern="10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63500" algn="ctr">
                        <a:lnSpc>
                          <a:spcPts val="1180"/>
                        </a:lnSpc>
                      </a:pPr>
                      <a:r>
                        <a:rPr lang="en-US" sz="1200" kern="100">
                          <a:effectLst/>
                        </a:rPr>
                        <a:t>Rc30</a:t>
                      </a:r>
                      <a:endParaRPr lang="fr-FR" sz="2000" kern="100">
                        <a:effectLst/>
                      </a:endParaRPr>
                    </a:p>
                    <a:p>
                      <a:pPr marL="59055" algn="ctr">
                        <a:lnSpc>
                          <a:spcPts val="1180"/>
                        </a:lnSpc>
                      </a:pPr>
                      <a:r>
                        <a:rPr lang="en-US" sz="1200" kern="100">
                          <a:effectLst/>
                        </a:rPr>
                        <a:t>(MPa) (f)</a:t>
                      </a:r>
                      <a:endParaRPr lang="fr-FR" sz="2000" kern="10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54610" algn="ctr">
                        <a:lnSpc>
                          <a:spcPts val="1180"/>
                        </a:lnSpc>
                      </a:pPr>
                      <a:r>
                        <a:rPr lang="en-US" sz="1200" kern="100" dirty="0">
                          <a:effectLst/>
                        </a:rPr>
                        <a:t>Pl30</a:t>
                      </a:r>
                      <a:endParaRPr lang="fr-FR" sz="1200" kern="100" dirty="0">
                        <a:effectLst/>
                      </a:endParaRPr>
                    </a:p>
                    <a:p>
                      <a:pPr marL="49530" algn="ctr">
                        <a:lnSpc>
                          <a:spcPts val="1180"/>
                        </a:lnSpc>
                        <a:spcBef>
                          <a:spcPts val="90"/>
                        </a:spcBef>
                        <a:spcAft>
                          <a:spcPts val="0"/>
                        </a:spcAft>
                      </a:pPr>
                      <a:r>
                        <a:rPr lang="en-US" sz="1200" kern="100" dirty="0">
                          <a:effectLst/>
                        </a:rPr>
                        <a:t>(</a:t>
                      </a:r>
                      <a:r>
                        <a:rPr lang="en-US" sz="1200" kern="100" dirty="0" err="1">
                          <a:effectLst/>
                        </a:rPr>
                        <a:t>Mpa</a:t>
                      </a:r>
                      <a:r>
                        <a:rPr lang="en-US" sz="1200" kern="100" dirty="0">
                          <a:effectLst/>
                        </a:rPr>
                        <a:t>)</a:t>
                      </a:r>
                      <a:r>
                        <a:rPr lang="en-US" sz="1200" kern="100" spc="-25" dirty="0">
                          <a:effectLst/>
                        </a:rPr>
                        <a:t> </a:t>
                      </a:r>
                      <a:endParaRPr lang="fr-FR" sz="1200" kern="100" dirty="0">
                        <a:effectLst/>
                      </a:endParaRPr>
                    </a:p>
                    <a:p>
                      <a:pPr marL="49530" algn="ctr">
                        <a:lnSpc>
                          <a:spcPts val="1180"/>
                        </a:lnSpc>
                        <a:spcBef>
                          <a:spcPts val="90"/>
                        </a:spcBef>
                        <a:spcAft>
                          <a:spcPts val="0"/>
                        </a:spcAft>
                      </a:pPr>
                      <a:r>
                        <a:rPr lang="en-US" sz="1200" kern="100" spc="-25" dirty="0">
                          <a:effectLst/>
                        </a:rPr>
                        <a:t>(g)</a:t>
                      </a:r>
                      <a:endParaRPr lang="fr-FR" sz="1200" kern="100" dirty="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1270" algn="ctr">
                        <a:lnSpc>
                          <a:spcPts val="1180"/>
                        </a:lnSpc>
                      </a:pPr>
                      <a:r>
                        <a:rPr lang="en-US" sz="1200" kern="100" dirty="0">
                          <a:effectLst/>
                        </a:rPr>
                        <a:t>Ep30</a:t>
                      </a:r>
                      <a:endParaRPr lang="fr-FR" sz="1200" kern="100" dirty="0">
                        <a:effectLst/>
                      </a:endParaRPr>
                    </a:p>
                    <a:p>
                      <a:pPr marL="1270" algn="ctr">
                        <a:lnSpc>
                          <a:spcPts val="1180"/>
                        </a:lnSpc>
                      </a:pPr>
                      <a:r>
                        <a:rPr lang="en-US" sz="1200" kern="100" dirty="0">
                          <a:effectLst/>
                        </a:rPr>
                        <a:t>(MPa)</a:t>
                      </a:r>
                      <a:r>
                        <a:rPr lang="en-US" sz="1200" kern="100" spc="-25" dirty="0">
                          <a:effectLst/>
                        </a:rPr>
                        <a:t> </a:t>
                      </a:r>
                      <a:endParaRPr lang="fr-FR" sz="1200" kern="100" dirty="0">
                        <a:effectLst/>
                      </a:endParaRPr>
                    </a:p>
                    <a:p>
                      <a:pPr marL="1270" algn="ctr">
                        <a:lnSpc>
                          <a:spcPts val="1180"/>
                        </a:lnSpc>
                      </a:pPr>
                      <a:r>
                        <a:rPr lang="en-US" sz="1200" kern="100" spc="-25" dirty="0">
                          <a:effectLst/>
                        </a:rPr>
                        <a:t>(g)</a:t>
                      </a:r>
                      <a:endParaRPr lang="fr-FR" sz="1200" kern="100" dirty="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tc>
                  <a:txBody>
                    <a:bodyPr/>
                    <a:lstStyle/>
                    <a:p>
                      <a:pPr marL="1270" indent="71755" algn="ctr">
                        <a:lnSpc>
                          <a:spcPts val="1180"/>
                        </a:lnSpc>
                      </a:pPr>
                      <a:r>
                        <a:rPr lang="en-US" sz="1200" kern="100" dirty="0">
                          <a:effectLst/>
                        </a:rPr>
                        <a:t>VS30</a:t>
                      </a:r>
                      <a:endParaRPr lang="fr-FR" sz="1200" kern="100" dirty="0">
                        <a:effectLst/>
                      </a:endParaRPr>
                    </a:p>
                    <a:p>
                      <a:pPr marL="47625" algn="ctr">
                        <a:lnSpc>
                          <a:spcPts val="1180"/>
                        </a:lnSpc>
                      </a:pPr>
                      <a:r>
                        <a:rPr lang="en-US" sz="1200" kern="100" dirty="0">
                          <a:effectLst/>
                        </a:rPr>
                        <a:t>(m/s)</a:t>
                      </a:r>
                      <a:r>
                        <a:rPr lang="en-US" sz="1200" kern="100" spc="-25" dirty="0">
                          <a:effectLst/>
                        </a:rPr>
                        <a:t> </a:t>
                      </a:r>
                      <a:endParaRPr lang="fr-FR" sz="1200" kern="100" dirty="0">
                        <a:effectLst/>
                      </a:endParaRPr>
                    </a:p>
                    <a:p>
                      <a:pPr marL="47625" algn="ctr">
                        <a:lnSpc>
                          <a:spcPts val="1180"/>
                        </a:lnSpc>
                      </a:pPr>
                      <a:r>
                        <a:rPr lang="en-US" sz="1200" kern="100" spc="-25" dirty="0">
                          <a:effectLst/>
                        </a:rPr>
                        <a:t>(h)</a:t>
                      </a:r>
                      <a:endParaRPr lang="fr-FR" sz="1200" kern="100" dirty="0">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tc>
                <a:extLst>
                  <a:ext uri="{0D108BD9-81ED-4DB2-BD59-A6C34878D82A}">
                    <a16:rowId xmlns:a16="http://schemas.microsoft.com/office/drawing/2014/main" val="1133069505"/>
                  </a:ext>
                </a:extLst>
              </a:tr>
              <a:tr h="373559">
                <a:tc>
                  <a:txBody>
                    <a:bodyPr/>
                    <a:lstStyle/>
                    <a:p>
                      <a:pPr marL="75565" algn="ctr">
                        <a:lnSpc>
                          <a:spcPts val="1180"/>
                        </a:lnSpc>
                      </a:pPr>
                      <a:endParaRPr lang="en-US" sz="1800" kern="100" dirty="0">
                        <a:solidFill>
                          <a:schemeClr val="bg2">
                            <a:lumMod val="75000"/>
                            <a:lumOff val="25000"/>
                          </a:schemeClr>
                        </a:solidFill>
                        <a:effectLst/>
                      </a:endParaRPr>
                    </a:p>
                    <a:p>
                      <a:pPr marL="75565" algn="ctr">
                        <a:lnSpc>
                          <a:spcPts val="1180"/>
                        </a:lnSpc>
                      </a:pPr>
                      <a:r>
                        <a:rPr lang="en-US" sz="1800" kern="100" dirty="0">
                          <a:solidFill>
                            <a:schemeClr val="bg2">
                              <a:lumMod val="75000"/>
                              <a:lumOff val="25000"/>
                            </a:schemeClr>
                          </a:solidFill>
                          <a:effectLst/>
                        </a:rPr>
                        <a:t>S1</a:t>
                      </a:r>
                      <a:endParaRPr lang="fr-FR" sz="32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1270" algn="ctr">
                        <a:lnSpc>
                          <a:spcPts val="1180"/>
                        </a:lnSpc>
                      </a:pPr>
                      <a:endParaRPr lang="en-US" sz="1200" kern="100" dirty="0">
                        <a:solidFill>
                          <a:schemeClr val="bg2">
                            <a:lumMod val="75000"/>
                            <a:lumOff val="25000"/>
                          </a:schemeClr>
                        </a:solidFill>
                        <a:effectLst/>
                      </a:endParaRPr>
                    </a:p>
                    <a:p>
                      <a:pPr marL="1270" algn="ctr">
                        <a:lnSpc>
                          <a:spcPts val="1180"/>
                        </a:lnSpc>
                      </a:pPr>
                      <a:r>
                        <a:rPr lang="en-US" sz="1200" kern="100" dirty="0">
                          <a:solidFill>
                            <a:schemeClr val="bg2">
                              <a:lumMod val="75000"/>
                              <a:lumOff val="25000"/>
                            </a:schemeClr>
                          </a:solidFill>
                          <a:effectLst/>
                        </a:rPr>
                        <a:t>ROCK (a)</a:t>
                      </a:r>
                      <a:endParaRPr lang="fr-FR" sz="20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67310" algn="ctr">
                        <a:lnSpc>
                          <a:spcPts val="1180"/>
                        </a:lnSpc>
                      </a:pPr>
                      <a:endParaRPr lang="en-US" sz="1400" kern="100" dirty="0">
                        <a:solidFill>
                          <a:schemeClr val="bg2">
                            <a:lumMod val="75000"/>
                            <a:lumOff val="25000"/>
                          </a:schemeClr>
                        </a:solidFill>
                        <a:effectLst/>
                      </a:endParaRPr>
                    </a:p>
                    <a:p>
                      <a:pPr marL="67310" algn="ctr">
                        <a:lnSpc>
                          <a:spcPts val="1180"/>
                        </a:lnSpc>
                      </a:pPr>
                      <a:r>
                        <a:rPr lang="en-US" sz="1400" kern="100" dirty="0">
                          <a:solidFill>
                            <a:schemeClr val="bg2">
                              <a:lumMod val="75000"/>
                              <a:lumOff val="25000"/>
                            </a:schemeClr>
                          </a:solidFill>
                          <a:effectLst/>
                        </a:rPr>
                        <a:t>/</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60960" algn="ctr">
                        <a:lnSpc>
                          <a:spcPts val="1180"/>
                        </a:lnSpc>
                      </a:pPr>
                      <a:endParaRPr lang="en-US" sz="1400" kern="100" dirty="0">
                        <a:solidFill>
                          <a:schemeClr val="bg2">
                            <a:lumMod val="75000"/>
                            <a:lumOff val="25000"/>
                          </a:schemeClr>
                        </a:solidFill>
                        <a:effectLst/>
                      </a:endParaRPr>
                    </a:p>
                    <a:p>
                      <a:pPr marL="60960" algn="ctr">
                        <a:lnSpc>
                          <a:spcPts val="1180"/>
                        </a:lnSpc>
                      </a:pPr>
                      <a:r>
                        <a:rPr lang="en-US" sz="1400" kern="100" dirty="0">
                          <a:solidFill>
                            <a:schemeClr val="bg2">
                              <a:lumMod val="75000"/>
                              <a:lumOff val="25000"/>
                            </a:schemeClr>
                          </a:solidFill>
                          <a:effectLst/>
                        </a:rPr>
                        <a:t>/</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47625" algn="ctr">
                        <a:lnSpc>
                          <a:spcPts val="1180"/>
                        </a:lnSpc>
                      </a:pPr>
                      <a:endParaRPr lang="en-US" sz="1400" kern="100" dirty="0">
                        <a:solidFill>
                          <a:schemeClr val="bg2">
                            <a:lumMod val="75000"/>
                            <a:lumOff val="25000"/>
                          </a:schemeClr>
                        </a:solidFill>
                        <a:effectLst/>
                      </a:endParaRPr>
                    </a:p>
                    <a:p>
                      <a:pPr marL="47625" algn="ctr">
                        <a:lnSpc>
                          <a:spcPts val="1180"/>
                        </a:lnSpc>
                      </a:pPr>
                      <a:r>
                        <a:rPr lang="en-US" sz="1400" kern="100" dirty="0">
                          <a:solidFill>
                            <a:schemeClr val="bg2">
                              <a:lumMod val="75000"/>
                              <a:lumOff val="25000"/>
                            </a:schemeClr>
                          </a:solidFill>
                          <a:effectLst/>
                        </a:rPr>
                        <a:t>/</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55880" algn="ctr">
                        <a:lnSpc>
                          <a:spcPts val="1180"/>
                        </a:lnSpc>
                      </a:pPr>
                      <a:endParaRPr lang="en-US" sz="1400" kern="100" dirty="0">
                        <a:solidFill>
                          <a:schemeClr val="bg2">
                            <a:lumMod val="75000"/>
                            <a:lumOff val="25000"/>
                          </a:schemeClr>
                        </a:solidFill>
                        <a:effectLst/>
                      </a:endParaRPr>
                    </a:p>
                    <a:p>
                      <a:pPr marL="55880" algn="ctr">
                        <a:lnSpc>
                          <a:spcPts val="1180"/>
                        </a:lnSpc>
                      </a:pPr>
                      <a:r>
                        <a:rPr lang="en-US" sz="1400" kern="100" dirty="0">
                          <a:solidFill>
                            <a:schemeClr val="bg2">
                              <a:lumMod val="75000"/>
                              <a:lumOff val="25000"/>
                            </a:schemeClr>
                          </a:solidFill>
                          <a:effectLst/>
                        </a:rPr>
                        <a:t>&gt;10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46355" algn="ctr">
                        <a:lnSpc>
                          <a:spcPts val="1180"/>
                        </a:lnSpc>
                      </a:pPr>
                      <a:endParaRPr lang="en-US" sz="1400" kern="100" dirty="0">
                        <a:solidFill>
                          <a:schemeClr val="bg2">
                            <a:lumMod val="75000"/>
                            <a:lumOff val="25000"/>
                          </a:schemeClr>
                        </a:solidFill>
                        <a:effectLst/>
                      </a:endParaRPr>
                    </a:p>
                    <a:p>
                      <a:pPr marL="46355" algn="ctr">
                        <a:lnSpc>
                          <a:spcPts val="1180"/>
                        </a:lnSpc>
                      </a:pPr>
                      <a:r>
                        <a:rPr lang="en-US" sz="1400" kern="100" dirty="0">
                          <a:solidFill>
                            <a:schemeClr val="bg2">
                              <a:lumMod val="75000"/>
                              <a:lumOff val="25000"/>
                            </a:schemeClr>
                          </a:solidFill>
                          <a:effectLst/>
                        </a:rPr>
                        <a:t>&gt;5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48260" algn="ctr">
                        <a:lnSpc>
                          <a:spcPts val="1180"/>
                        </a:lnSpc>
                      </a:pPr>
                      <a:endParaRPr lang="en-US" sz="1400" kern="100" dirty="0">
                        <a:solidFill>
                          <a:schemeClr val="bg2">
                            <a:lumMod val="75000"/>
                            <a:lumOff val="25000"/>
                          </a:schemeClr>
                        </a:solidFill>
                        <a:effectLst/>
                      </a:endParaRPr>
                    </a:p>
                    <a:p>
                      <a:pPr marL="48260" algn="ctr">
                        <a:lnSpc>
                          <a:spcPts val="1180"/>
                        </a:lnSpc>
                      </a:pPr>
                      <a:r>
                        <a:rPr lang="en-US" sz="1400" kern="100" dirty="0">
                          <a:solidFill>
                            <a:schemeClr val="bg2">
                              <a:lumMod val="75000"/>
                              <a:lumOff val="25000"/>
                            </a:schemeClr>
                          </a:solidFill>
                          <a:effectLst/>
                        </a:rPr>
                        <a:t>&gt;100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tc>
                  <a:txBody>
                    <a:bodyPr/>
                    <a:lstStyle/>
                    <a:p>
                      <a:pPr marL="44450" algn="ctr">
                        <a:lnSpc>
                          <a:spcPts val="1180"/>
                        </a:lnSpc>
                      </a:pPr>
                      <a:endParaRPr lang="en-US" sz="1400" kern="100" dirty="0">
                        <a:solidFill>
                          <a:schemeClr val="bg2">
                            <a:lumMod val="75000"/>
                            <a:lumOff val="25000"/>
                          </a:schemeClr>
                        </a:solidFill>
                        <a:effectLst/>
                      </a:endParaRPr>
                    </a:p>
                    <a:p>
                      <a:pPr marL="44450" algn="ctr">
                        <a:lnSpc>
                          <a:spcPts val="1180"/>
                        </a:lnSpc>
                      </a:pPr>
                      <a:r>
                        <a:rPr lang="en-US" sz="1400" kern="100" dirty="0">
                          <a:solidFill>
                            <a:schemeClr val="bg2">
                              <a:lumMod val="75000"/>
                              <a:lumOff val="25000"/>
                            </a:schemeClr>
                          </a:solidFill>
                          <a:effectLst/>
                        </a:rPr>
                        <a:t>&gt;800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00B050"/>
                    </a:solidFill>
                  </a:tcPr>
                </a:tc>
                <a:extLst>
                  <a:ext uri="{0D108BD9-81ED-4DB2-BD59-A6C34878D82A}">
                    <a16:rowId xmlns:a16="http://schemas.microsoft.com/office/drawing/2014/main" val="1075368937"/>
                  </a:ext>
                </a:extLst>
              </a:tr>
              <a:tr h="253987">
                <a:tc>
                  <a:txBody>
                    <a:bodyPr/>
                    <a:lstStyle/>
                    <a:p>
                      <a:pPr marL="75565" algn="ctr">
                        <a:spcBef>
                          <a:spcPts val="635"/>
                        </a:spcBef>
                        <a:spcAft>
                          <a:spcPts val="0"/>
                        </a:spcAft>
                      </a:pPr>
                      <a:r>
                        <a:rPr lang="en-US" sz="1800" kern="100" dirty="0">
                          <a:solidFill>
                            <a:schemeClr val="bg2">
                              <a:lumMod val="75000"/>
                              <a:lumOff val="25000"/>
                            </a:schemeClr>
                          </a:solidFill>
                          <a:effectLst/>
                        </a:rPr>
                        <a:t>S2</a:t>
                      </a:r>
                      <a:endParaRPr lang="fr-FR" sz="32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1270" algn="ctr">
                        <a:spcBef>
                          <a:spcPts val="635"/>
                        </a:spcBef>
                        <a:spcAft>
                          <a:spcPts val="0"/>
                        </a:spcAft>
                      </a:pPr>
                      <a:r>
                        <a:rPr lang="en-US" sz="1200" kern="100" dirty="0">
                          <a:solidFill>
                            <a:schemeClr val="bg2">
                              <a:lumMod val="75000"/>
                              <a:lumOff val="25000"/>
                            </a:schemeClr>
                          </a:solidFill>
                          <a:effectLst/>
                        </a:rPr>
                        <a:t>Firm</a:t>
                      </a:r>
                      <a:endParaRPr lang="fr-FR" sz="20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63500" algn="ctr">
                        <a:spcBef>
                          <a:spcPts val="635"/>
                        </a:spcBef>
                        <a:spcAft>
                          <a:spcPts val="0"/>
                        </a:spcAft>
                      </a:pPr>
                      <a:r>
                        <a:rPr lang="en-US" sz="1400" kern="100" dirty="0">
                          <a:solidFill>
                            <a:schemeClr val="bg2">
                              <a:lumMod val="75000"/>
                              <a:lumOff val="25000"/>
                            </a:schemeClr>
                          </a:solidFill>
                          <a:effectLst/>
                        </a:rPr>
                        <a:t>&gt;15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57150" algn="ctr">
                        <a:spcBef>
                          <a:spcPts val="635"/>
                        </a:spcBef>
                        <a:spcAft>
                          <a:spcPts val="0"/>
                        </a:spcAft>
                      </a:pPr>
                      <a:r>
                        <a:rPr lang="en-US" sz="1400" kern="100" dirty="0">
                          <a:solidFill>
                            <a:schemeClr val="bg2">
                              <a:lumMod val="75000"/>
                              <a:lumOff val="25000"/>
                            </a:schemeClr>
                          </a:solidFill>
                          <a:effectLst/>
                        </a:rPr>
                        <a:t>&gt;50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43815" algn="ctr">
                        <a:spcBef>
                          <a:spcPts val="635"/>
                        </a:spcBef>
                        <a:spcAft>
                          <a:spcPts val="0"/>
                        </a:spcAft>
                      </a:pPr>
                      <a:r>
                        <a:rPr lang="en-US" sz="1400" kern="100" dirty="0">
                          <a:solidFill>
                            <a:schemeClr val="bg2">
                              <a:lumMod val="75000"/>
                              <a:lumOff val="25000"/>
                            </a:schemeClr>
                          </a:solidFill>
                          <a:effectLst/>
                        </a:rPr>
                        <a:t>&gt;100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63500" algn="ctr">
                        <a:spcBef>
                          <a:spcPts val="635"/>
                        </a:spcBef>
                        <a:spcAft>
                          <a:spcPts val="0"/>
                        </a:spcAft>
                      </a:pPr>
                      <a:r>
                        <a:rPr lang="en-US" sz="1400" kern="100" dirty="0">
                          <a:solidFill>
                            <a:schemeClr val="bg2">
                              <a:lumMod val="75000"/>
                              <a:lumOff val="25000"/>
                            </a:schemeClr>
                          </a:solidFill>
                          <a:effectLst/>
                        </a:rPr>
                        <a:t>0.4-10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54610" algn="ctr">
                        <a:spcBef>
                          <a:spcPts val="635"/>
                        </a:spcBef>
                        <a:spcAft>
                          <a:spcPts val="0"/>
                        </a:spcAft>
                      </a:pPr>
                      <a:r>
                        <a:rPr lang="en-US" sz="1400" kern="100" dirty="0">
                          <a:solidFill>
                            <a:schemeClr val="bg2">
                              <a:lumMod val="75000"/>
                              <a:lumOff val="25000"/>
                            </a:schemeClr>
                          </a:solidFill>
                          <a:effectLst/>
                        </a:rPr>
                        <a:t>2-5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55880" algn="ctr">
                        <a:spcBef>
                          <a:spcPts val="635"/>
                        </a:spcBef>
                        <a:spcAft>
                          <a:spcPts val="0"/>
                        </a:spcAft>
                      </a:pPr>
                      <a:r>
                        <a:rPr lang="en-US" sz="1400" kern="100" dirty="0">
                          <a:solidFill>
                            <a:schemeClr val="bg2">
                              <a:lumMod val="75000"/>
                              <a:lumOff val="25000"/>
                            </a:schemeClr>
                          </a:solidFill>
                          <a:effectLst/>
                        </a:rPr>
                        <a:t>20-100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tc>
                  <a:txBody>
                    <a:bodyPr/>
                    <a:lstStyle/>
                    <a:p>
                      <a:pPr marL="52070" algn="ctr">
                        <a:spcBef>
                          <a:spcPts val="635"/>
                        </a:spcBef>
                        <a:spcAft>
                          <a:spcPts val="0"/>
                        </a:spcAft>
                      </a:pPr>
                      <a:r>
                        <a:rPr lang="en-US" sz="1400" kern="100" dirty="0">
                          <a:solidFill>
                            <a:schemeClr val="bg2">
                              <a:lumMod val="75000"/>
                              <a:lumOff val="25000"/>
                            </a:schemeClr>
                          </a:solidFill>
                          <a:effectLst/>
                        </a:rPr>
                        <a:t>360-800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FF00"/>
                    </a:solidFill>
                  </a:tcPr>
                </a:tc>
                <a:extLst>
                  <a:ext uri="{0D108BD9-81ED-4DB2-BD59-A6C34878D82A}">
                    <a16:rowId xmlns:a16="http://schemas.microsoft.com/office/drawing/2014/main" val="1224328692"/>
                  </a:ext>
                </a:extLst>
              </a:tr>
              <a:tr h="395091">
                <a:tc>
                  <a:txBody>
                    <a:bodyPr/>
                    <a:lstStyle/>
                    <a:p>
                      <a:pPr marL="75565" algn="ctr">
                        <a:spcBef>
                          <a:spcPts val="675"/>
                        </a:spcBef>
                        <a:spcAft>
                          <a:spcPts val="0"/>
                        </a:spcAft>
                      </a:pPr>
                      <a:r>
                        <a:rPr lang="en-US" sz="1800" kern="100" dirty="0">
                          <a:solidFill>
                            <a:schemeClr val="bg2">
                              <a:lumMod val="75000"/>
                              <a:lumOff val="25000"/>
                            </a:schemeClr>
                          </a:solidFill>
                          <a:effectLst/>
                        </a:rPr>
                        <a:t>S3</a:t>
                      </a:r>
                      <a:endParaRPr lang="fr-FR" sz="32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1270" algn="ctr">
                        <a:spcBef>
                          <a:spcPts val="675"/>
                        </a:spcBef>
                        <a:spcAft>
                          <a:spcPts val="0"/>
                        </a:spcAft>
                      </a:pPr>
                      <a:r>
                        <a:rPr lang="en-US" sz="1200" kern="100" dirty="0">
                          <a:solidFill>
                            <a:schemeClr val="bg2">
                              <a:lumMod val="75000"/>
                              <a:lumOff val="25000"/>
                            </a:schemeClr>
                          </a:solidFill>
                          <a:effectLst/>
                        </a:rPr>
                        <a:t>Loose</a:t>
                      </a:r>
                      <a:endParaRPr lang="fr-FR" sz="20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60960" algn="ctr">
                        <a:spcBef>
                          <a:spcPts val="675"/>
                        </a:spcBef>
                        <a:spcAft>
                          <a:spcPts val="0"/>
                        </a:spcAft>
                      </a:pPr>
                      <a:r>
                        <a:rPr lang="en-US" sz="1400" kern="100" dirty="0">
                          <a:solidFill>
                            <a:schemeClr val="bg2">
                              <a:lumMod val="75000"/>
                              <a:lumOff val="25000"/>
                            </a:schemeClr>
                          </a:solidFill>
                          <a:effectLst/>
                        </a:rPr>
                        <a:t>1.5-15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54610" algn="ctr">
                        <a:spcBef>
                          <a:spcPts val="675"/>
                        </a:spcBef>
                        <a:spcAft>
                          <a:spcPts val="0"/>
                        </a:spcAft>
                      </a:pPr>
                      <a:r>
                        <a:rPr lang="en-US" sz="1400" kern="100" dirty="0">
                          <a:solidFill>
                            <a:schemeClr val="bg2">
                              <a:lumMod val="75000"/>
                              <a:lumOff val="25000"/>
                            </a:schemeClr>
                          </a:solidFill>
                          <a:effectLst/>
                        </a:rPr>
                        <a:t>15-50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1270" algn="ctr">
                        <a:spcBef>
                          <a:spcPts val="675"/>
                        </a:spcBef>
                        <a:spcAft>
                          <a:spcPts val="0"/>
                        </a:spcAft>
                      </a:pPr>
                      <a:r>
                        <a:rPr lang="en-US" sz="1400" kern="100" dirty="0">
                          <a:solidFill>
                            <a:schemeClr val="bg2">
                              <a:lumMod val="75000"/>
                              <a:lumOff val="25000"/>
                            </a:schemeClr>
                          </a:solidFill>
                          <a:effectLst/>
                        </a:rPr>
                        <a:t>50-100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63500" algn="ctr">
                        <a:spcBef>
                          <a:spcPts val="675"/>
                        </a:spcBef>
                        <a:spcAft>
                          <a:spcPts val="0"/>
                        </a:spcAft>
                      </a:pPr>
                      <a:r>
                        <a:rPr lang="en-US" sz="1400" kern="100" dirty="0">
                          <a:solidFill>
                            <a:schemeClr val="bg2">
                              <a:lumMod val="75000"/>
                              <a:lumOff val="25000"/>
                            </a:schemeClr>
                          </a:solidFill>
                          <a:effectLst/>
                        </a:rPr>
                        <a:t>0.1-0.4</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43815" algn="ctr">
                        <a:spcBef>
                          <a:spcPts val="675"/>
                        </a:spcBef>
                        <a:spcAft>
                          <a:spcPts val="0"/>
                        </a:spcAft>
                      </a:pPr>
                      <a:r>
                        <a:rPr lang="en-US" sz="1400" kern="100" dirty="0">
                          <a:solidFill>
                            <a:schemeClr val="bg2">
                              <a:lumMod val="75000"/>
                              <a:lumOff val="25000"/>
                            </a:schemeClr>
                          </a:solidFill>
                          <a:effectLst/>
                        </a:rPr>
                        <a:t>1-2</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55880" algn="ctr">
                        <a:spcBef>
                          <a:spcPts val="675"/>
                        </a:spcBef>
                        <a:spcAft>
                          <a:spcPts val="0"/>
                        </a:spcAft>
                      </a:pPr>
                      <a:r>
                        <a:rPr lang="en-US" sz="1400" kern="100" dirty="0">
                          <a:solidFill>
                            <a:schemeClr val="bg2">
                              <a:lumMod val="75000"/>
                              <a:lumOff val="25000"/>
                            </a:schemeClr>
                          </a:solidFill>
                          <a:effectLst/>
                        </a:rPr>
                        <a:t>5-20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tc>
                  <a:txBody>
                    <a:bodyPr/>
                    <a:lstStyle/>
                    <a:p>
                      <a:pPr marL="41275" algn="ctr">
                        <a:spcBef>
                          <a:spcPts val="675"/>
                        </a:spcBef>
                        <a:spcAft>
                          <a:spcPts val="0"/>
                        </a:spcAft>
                      </a:pPr>
                      <a:r>
                        <a:rPr lang="en-US" sz="1400" kern="100" dirty="0">
                          <a:solidFill>
                            <a:schemeClr val="bg2">
                              <a:lumMod val="75000"/>
                              <a:lumOff val="25000"/>
                            </a:schemeClr>
                          </a:solidFill>
                          <a:effectLst/>
                        </a:rPr>
                        <a:t>180-360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CC00"/>
                    </a:solidFill>
                  </a:tcPr>
                </a:tc>
                <a:extLst>
                  <a:ext uri="{0D108BD9-81ED-4DB2-BD59-A6C34878D82A}">
                    <a16:rowId xmlns:a16="http://schemas.microsoft.com/office/drawing/2014/main" val="3470839414"/>
                  </a:ext>
                </a:extLst>
              </a:tr>
              <a:tr h="425415">
                <a:tc>
                  <a:txBody>
                    <a:bodyPr/>
                    <a:lstStyle/>
                    <a:p>
                      <a:pPr marL="75565" algn="ctr">
                        <a:spcBef>
                          <a:spcPts val="675"/>
                        </a:spcBef>
                        <a:spcAft>
                          <a:spcPts val="0"/>
                        </a:spcAft>
                      </a:pPr>
                      <a:r>
                        <a:rPr lang="en-US" sz="1800" kern="100" dirty="0">
                          <a:solidFill>
                            <a:schemeClr val="bg2">
                              <a:lumMod val="75000"/>
                              <a:lumOff val="25000"/>
                            </a:schemeClr>
                          </a:solidFill>
                          <a:effectLst/>
                        </a:rPr>
                        <a:t>S4</a:t>
                      </a:r>
                      <a:endParaRPr lang="fr-FR" sz="32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1270" marR="61595" algn="just">
                        <a:lnSpc>
                          <a:spcPct val="106000"/>
                        </a:lnSpc>
                        <a:spcBef>
                          <a:spcPts val="675"/>
                        </a:spcBef>
                        <a:spcAft>
                          <a:spcPts val="0"/>
                        </a:spcAft>
                      </a:pPr>
                      <a:r>
                        <a:rPr lang="en-US" sz="1200" kern="100" dirty="0">
                          <a:solidFill>
                            <a:schemeClr val="bg2">
                              <a:lumMod val="75000"/>
                              <a:lumOff val="25000"/>
                            </a:schemeClr>
                          </a:solidFill>
                          <a:effectLst/>
                        </a:rPr>
                        <a:t>Very Loose or Presence of at least 3 m of soft clay (b)</a:t>
                      </a:r>
                      <a:endParaRPr lang="fr-FR" sz="20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55880" algn="ctr">
                        <a:spcBef>
                          <a:spcPts val="675"/>
                        </a:spcBef>
                        <a:spcAft>
                          <a:spcPts val="0"/>
                        </a:spcAft>
                      </a:pPr>
                      <a:r>
                        <a:rPr lang="en-US" sz="1400" kern="100" dirty="0">
                          <a:solidFill>
                            <a:schemeClr val="bg2">
                              <a:lumMod val="75000"/>
                              <a:lumOff val="25000"/>
                            </a:schemeClr>
                          </a:solidFill>
                          <a:effectLst/>
                        </a:rPr>
                        <a:t>&lt; 1.5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49530" algn="ctr">
                        <a:spcBef>
                          <a:spcPts val="675"/>
                        </a:spcBef>
                        <a:spcAft>
                          <a:spcPts val="0"/>
                        </a:spcAft>
                      </a:pPr>
                      <a:r>
                        <a:rPr lang="en-US" sz="1400" kern="100" dirty="0">
                          <a:solidFill>
                            <a:schemeClr val="bg2">
                              <a:lumMod val="75000"/>
                              <a:lumOff val="25000"/>
                            </a:schemeClr>
                          </a:solidFill>
                          <a:effectLst/>
                        </a:rPr>
                        <a:t>&lt;15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35560" algn="ctr">
                        <a:spcBef>
                          <a:spcPts val="675"/>
                        </a:spcBef>
                        <a:spcAft>
                          <a:spcPts val="0"/>
                        </a:spcAft>
                      </a:pPr>
                      <a:r>
                        <a:rPr lang="en-US" sz="1400" kern="100" dirty="0">
                          <a:solidFill>
                            <a:schemeClr val="bg2">
                              <a:lumMod val="75000"/>
                              <a:lumOff val="25000"/>
                            </a:schemeClr>
                          </a:solidFill>
                          <a:effectLst/>
                        </a:rPr>
                        <a:t>&lt;50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47625" algn="ctr">
                        <a:spcBef>
                          <a:spcPts val="675"/>
                        </a:spcBef>
                        <a:spcAft>
                          <a:spcPts val="0"/>
                        </a:spcAft>
                      </a:pPr>
                      <a:r>
                        <a:rPr lang="en-US" sz="1400" kern="100" dirty="0">
                          <a:solidFill>
                            <a:schemeClr val="bg2">
                              <a:lumMod val="75000"/>
                              <a:lumOff val="25000"/>
                            </a:schemeClr>
                          </a:solidFill>
                          <a:effectLst/>
                        </a:rPr>
                        <a:t>&lt; 0.1</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38735" algn="ctr">
                        <a:spcBef>
                          <a:spcPts val="675"/>
                        </a:spcBef>
                        <a:spcAft>
                          <a:spcPts val="0"/>
                        </a:spcAft>
                      </a:pPr>
                      <a:r>
                        <a:rPr lang="en-US" sz="1400" kern="100" dirty="0">
                          <a:solidFill>
                            <a:schemeClr val="bg2">
                              <a:lumMod val="75000"/>
                              <a:lumOff val="25000"/>
                            </a:schemeClr>
                          </a:solidFill>
                          <a:effectLst/>
                        </a:rPr>
                        <a:t>&lt;1</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40640" algn="ctr">
                        <a:spcBef>
                          <a:spcPts val="675"/>
                        </a:spcBef>
                        <a:spcAft>
                          <a:spcPts val="0"/>
                        </a:spcAft>
                      </a:pPr>
                      <a:r>
                        <a:rPr lang="en-US" sz="1400" kern="100" dirty="0">
                          <a:solidFill>
                            <a:schemeClr val="bg2">
                              <a:lumMod val="75000"/>
                              <a:lumOff val="25000"/>
                            </a:schemeClr>
                          </a:solidFill>
                          <a:effectLst/>
                        </a:rPr>
                        <a:t>&lt;5</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tc>
                  <a:txBody>
                    <a:bodyPr/>
                    <a:lstStyle/>
                    <a:p>
                      <a:pPr marL="36195" algn="ctr">
                        <a:spcBef>
                          <a:spcPts val="675"/>
                        </a:spcBef>
                        <a:spcAft>
                          <a:spcPts val="0"/>
                        </a:spcAft>
                      </a:pPr>
                      <a:r>
                        <a:rPr lang="en-US" sz="1400" kern="100" dirty="0">
                          <a:solidFill>
                            <a:schemeClr val="bg2">
                              <a:lumMod val="75000"/>
                              <a:lumOff val="25000"/>
                            </a:schemeClr>
                          </a:solidFill>
                          <a:effectLst/>
                        </a:rPr>
                        <a:t>&lt;180</a:t>
                      </a:r>
                      <a:endParaRPr lang="fr-FR" sz="2400" kern="100" dirty="0">
                        <a:solidFill>
                          <a:schemeClr val="bg2">
                            <a:lumMod val="75000"/>
                            <a:lumOff val="25000"/>
                          </a:schemeClr>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rgbClr val="FF0000"/>
                    </a:solidFill>
                  </a:tcPr>
                </a:tc>
                <a:extLst>
                  <a:ext uri="{0D108BD9-81ED-4DB2-BD59-A6C34878D82A}">
                    <a16:rowId xmlns:a16="http://schemas.microsoft.com/office/drawing/2014/main" val="1500774593"/>
                  </a:ext>
                </a:extLst>
              </a:tr>
              <a:tr h="451065">
                <a:tc>
                  <a:txBody>
                    <a:bodyPr/>
                    <a:lstStyle/>
                    <a:p>
                      <a:pPr marL="75565" algn="ctr">
                        <a:spcBef>
                          <a:spcPts val="645"/>
                        </a:spcBef>
                        <a:spcAft>
                          <a:spcPts val="0"/>
                        </a:spcAft>
                      </a:pPr>
                      <a:r>
                        <a:rPr lang="en-US" sz="1800" kern="100" dirty="0">
                          <a:solidFill>
                            <a:schemeClr val="tx1"/>
                          </a:solidFill>
                          <a:effectLst/>
                        </a:rPr>
                        <a:t>S</a:t>
                      </a:r>
                      <a:r>
                        <a:rPr lang="en-US" sz="1800" kern="100" baseline="-25000" dirty="0">
                          <a:solidFill>
                            <a:schemeClr val="tx1"/>
                          </a:solidFill>
                          <a:effectLst/>
                        </a:rPr>
                        <a:t>S</a:t>
                      </a:r>
                      <a:endParaRPr lang="fr-FR" sz="32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1270" algn="ctr">
                        <a:lnSpc>
                          <a:spcPts val="1350"/>
                        </a:lnSpc>
                        <a:spcBef>
                          <a:spcPts val="555"/>
                        </a:spcBef>
                        <a:spcAft>
                          <a:spcPts val="0"/>
                        </a:spcAft>
                      </a:pPr>
                      <a:r>
                        <a:rPr lang="en-US" sz="1200" kern="100" dirty="0">
                          <a:solidFill>
                            <a:schemeClr val="tx1"/>
                          </a:solidFill>
                          <a:effectLst/>
                        </a:rPr>
                        <a:t>site requiring in-depth investigations</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67310"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60960"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47625"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59690"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50165"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52070"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tc>
                  <a:txBody>
                    <a:bodyPr/>
                    <a:lstStyle/>
                    <a:p>
                      <a:pPr marL="48260" algn="ctr">
                        <a:spcBef>
                          <a:spcPts val="645"/>
                        </a:spcBef>
                        <a:spcAft>
                          <a:spcPts val="0"/>
                        </a:spcAft>
                      </a:pPr>
                      <a:r>
                        <a:rPr lang="en-US" sz="1200" kern="100" dirty="0">
                          <a:solidFill>
                            <a:schemeClr val="tx1"/>
                          </a:solidFill>
                          <a:effectLst/>
                        </a:rPr>
                        <a:t>/</a:t>
                      </a:r>
                      <a:endParaRPr lang="fr-FR" sz="2000" kern="100" dirty="0">
                        <a:solidFill>
                          <a:schemeClr val="tx1"/>
                        </a:solidFill>
                        <a:effectLst/>
                        <a:latin typeface="Century" panose="02040604050505020304" pitchFamily="18" charset="0"/>
                        <a:ea typeface="Century" panose="02040604050505020304" pitchFamily="18" charset="0"/>
                        <a:cs typeface="Century" panose="02040604050505020304" pitchFamily="18" charset="0"/>
                      </a:endParaRPr>
                    </a:p>
                  </a:txBody>
                  <a:tcPr marL="68580" marR="68580" marT="0" marB="0">
                    <a:solidFill>
                      <a:schemeClr val="accent6">
                        <a:lumMod val="50000"/>
                        <a:lumOff val="50000"/>
                      </a:schemeClr>
                    </a:solidFill>
                  </a:tcPr>
                </a:tc>
                <a:extLst>
                  <a:ext uri="{0D108BD9-81ED-4DB2-BD59-A6C34878D82A}">
                    <a16:rowId xmlns:a16="http://schemas.microsoft.com/office/drawing/2014/main" val="3370773243"/>
                  </a:ext>
                </a:extLst>
              </a:tr>
            </a:tbl>
          </a:graphicData>
        </a:graphic>
      </p:graphicFrame>
    </p:spTree>
    <p:extLst>
      <p:ext uri="{BB962C8B-B14F-4D97-AF65-F5344CB8AC3E}">
        <p14:creationId xmlns:p14="http://schemas.microsoft.com/office/powerpoint/2010/main" val="3046812273"/>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9718" cy="6813376"/>
          </a:xfrm>
          <a:prstGeom prst="rect">
            <a:avLst/>
          </a:prstGeom>
          <a:ln>
            <a:solidFill>
              <a:schemeClr val="accent1"/>
            </a:solidFill>
          </a:ln>
        </p:spPr>
        <p:txBody>
          <a:bodyPr/>
          <a:lstStyle/>
          <a:p>
            <a:pPr algn="just">
              <a:lnSpc>
                <a:spcPct val="150000"/>
              </a:lnSpc>
              <a:buClr>
                <a:srgbClr val="FF0000"/>
              </a:buClr>
            </a:pPr>
            <a:r>
              <a:rPr lang="fr-FR" sz="1800" b="1" dirty="0">
                <a:solidFill>
                  <a:srgbClr val="FFFF00"/>
                </a:solidFill>
              </a:rPr>
              <a:t>5. </a:t>
            </a:r>
            <a:r>
              <a:rPr lang="en-US" sz="1800" b="1" dirty="0">
                <a:solidFill>
                  <a:srgbClr val="FFFF00"/>
                </a:solidFill>
              </a:rPr>
              <a:t>Classification of bracing systems: </a:t>
            </a:r>
          </a:p>
          <a:p>
            <a:pPr algn="just">
              <a:lnSpc>
                <a:spcPct val="150000"/>
              </a:lnSpc>
              <a:buClr>
                <a:srgbClr val="FF0000"/>
              </a:buClr>
            </a:pPr>
            <a:r>
              <a:rPr lang="en-US" sz="1800" dirty="0"/>
              <a:t>The bracing systems included in these rules are classified into the following categories:</a:t>
            </a:r>
          </a:p>
          <a:p>
            <a:pPr algn="just">
              <a:lnSpc>
                <a:spcPct val="150000"/>
              </a:lnSpc>
              <a:buClr>
                <a:srgbClr val="FF0000"/>
              </a:buClr>
            </a:pPr>
            <a:r>
              <a:rPr lang="en-US" sz="1800" b="1" dirty="0">
                <a:solidFill>
                  <a:srgbClr val="FFC000"/>
                </a:solidFill>
              </a:rPr>
              <a:t>A) Reinforced concrete structures:</a:t>
            </a:r>
          </a:p>
          <a:p>
            <a:pPr algn="just">
              <a:lnSpc>
                <a:spcPct val="150000"/>
              </a:lnSpc>
              <a:buClr>
                <a:srgbClr val="FF0000"/>
              </a:buClr>
            </a:pPr>
            <a:r>
              <a:rPr lang="en-US" sz="1800" b="1" dirty="0">
                <a:solidFill>
                  <a:srgbClr val="00CC66"/>
                </a:solidFill>
              </a:rPr>
              <a:t>1.a: Framed Structure.</a:t>
            </a:r>
          </a:p>
          <a:p>
            <a:pPr algn="just">
              <a:lnSpc>
                <a:spcPct val="150000"/>
              </a:lnSpc>
              <a:buClr>
                <a:srgbClr val="FF0000"/>
              </a:buClr>
            </a:pPr>
            <a:r>
              <a:rPr lang="en-US" sz="1800" dirty="0"/>
              <a:t>A structural system in which resistance to vertical and lateral loads is primarily provided by spatial frames, and where the shear resistance at the base of the building </a:t>
            </a:r>
            <a:r>
              <a:rPr lang="en-US" sz="1800" dirty="0">
                <a:solidFill>
                  <a:srgbClr val="FFCC00"/>
                </a:solidFill>
              </a:rPr>
              <a:t>exceeds 65% </a:t>
            </a:r>
            <a:r>
              <a:rPr lang="en-US" sz="1800" dirty="0"/>
              <a:t>of the shear resistance of the entire structural system.</a:t>
            </a:r>
            <a:r>
              <a:rPr lang="ar-DZ" sz="1800" dirty="0"/>
              <a:t> </a:t>
            </a:r>
            <a:r>
              <a:rPr lang="en-US" sz="1800" dirty="0"/>
              <a:t>For this category, infill elements must not impede the deformations of the frames (detached partitions or light partitions whose connections do not hinder the movement of the frames).Table (3.11.RPA2024)  specifies the maximum number of stories as well as the maximum height for this type of system.</a:t>
            </a:r>
            <a:endParaRPr lang="en-US" sz="1800" b="1" dirty="0">
              <a:solidFill>
                <a:srgbClr val="FFC000"/>
              </a:solidFill>
            </a:endParaRPr>
          </a:p>
          <a:p>
            <a:pPr marL="285750" indent="-285750" algn="just">
              <a:lnSpc>
                <a:spcPct val="150000"/>
              </a:lnSpc>
              <a:buClr>
                <a:srgbClr val="FF0000"/>
              </a:buClr>
              <a:buFont typeface="Arial" panose="020B0604020202020204" pitchFamily="34" charset="0"/>
              <a:buChar char="•"/>
            </a:pPr>
            <a:endParaRPr lang="en-US" sz="1800" b="1" dirty="0">
              <a:solidFill>
                <a:srgbClr val="FFC000"/>
              </a:solidFill>
            </a:endParaRPr>
          </a:p>
          <a:p>
            <a:pPr marL="285750" indent="-285750" algn="just">
              <a:lnSpc>
                <a:spcPct val="150000"/>
              </a:lnSpc>
              <a:buClr>
                <a:srgbClr val="FF0000"/>
              </a:buClr>
              <a:buFont typeface="Arial" panose="020B0604020202020204" pitchFamily="34" charset="0"/>
              <a:buChar char="•"/>
            </a:pPr>
            <a:endParaRPr lang="en-US" sz="1800" b="1" dirty="0">
              <a:solidFill>
                <a:srgbClr val="FFC000"/>
              </a:solidFill>
            </a:endParaRPr>
          </a:p>
          <a:p>
            <a:pPr marL="285750" indent="-285750" algn="just">
              <a:lnSpc>
                <a:spcPct val="150000"/>
              </a:lnSpc>
              <a:buClr>
                <a:srgbClr val="FF0000"/>
              </a:buClr>
              <a:buFont typeface="Arial" panose="020B0604020202020204" pitchFamily="34" charset="0"/>
              <a:buChar char="•"/>
            </a:pPr>
            <a:endParaRPr lang="en-US" sz="1800" b="1" dirty="0">
              <a:solidFill>
                <a:srgbClr val="FFC000"/>
              </a:solidFill>
            </a:endParaRPr>
          </a:p>
          <a:p>
            <a:pPr marL="285750" indent="-285750" algn="just">
              <a:lnSpc>
                <a:spcPct val="150000"/>
              </a:lnSpc>
              <a:buClr>
                <a:srgbClr val="FF0000"/>
              </a:buClr>
              <a:buFont typeface="Arial" panose="020B0604020202020204" pitchFamily="34" charset="0"/>
              <a:buChar char="•"/>
            </a:pPr>
            <a:endParaRPr lang="fr-FR" sz="1800" dirty="0"/>
          </a:p>
          <a:p>
            <a:pPr marL="285750" indent="-285750" algn="just">
              <a:lnSpc>
                <a:spcPct val="150000"/>
              </a:lnSpc>
              <a:buClr>
                <a:srgbClr val="FF0000"/>
              </a:buClr>
              <a:buFont typeface="Arial" panose="020B0604020202020204" pitchFamily="34" charset="0"/>
              <a:buChar char="•"/>
            </a:pPr>
            <a:endParaRPr lang="fr-FR" sz="1800" dirty="0"/>
          </a:p>
          <a:p>
            <a:pPr>
              <a:lnSpc>
                <a:spcPct val="150000"/>
              </a:lnSpc>
            </a:pPr>
            <a:endParaRPr lang="fr-FR" sz="2000"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4</a:t>
            </a:fld>
            <a:endParaRPr lang="fr-BE" dirty="0">
              <a:solidFill>
                <a:srgbClr val="FFFFFF"/>
              </a:solidFill>
            </a:endParaRPr>
          </a:p>
        </p:txBody>
      </p:sp>
      <p:graphicFrame>
        <p:nvGraphicFramePr>
          <p:cNvPr id="2" name="Tableau 1">
            <a:extLst>
              <a:ext uri="{FF2B5EF4-FFF2-40B4-BE49-F238E27FC236}">
                <a16:creationId xmlns:a16="http://schemas.microsoft.com/office/drawing/2014/main" id="{233D5466-2104-D3C7-8C09-BBC746BC391F}"/>
              </a:ext>
            </a:extLst>
          </p:cNvPr>
          <p:cNvGraphicFramePr>
            <a:graphicFrameLocks noGrp="1"/>
          </p:cNvGraphicFramePr>
          <p:nvPr>
            <p:extLst>
              <p:ext uri="{D42A27DB-BD31-4B8C-83A1-F6EECF244321}">
                <p14:modId xmlns:p14="http://schemas.microsoft.com/office/powerpoint/2010/main" val="1687780098"/>
              </p:ext>
            </p:extLst>
          </p:nvPr>
        </p:nvGraphicFramePr>
        <p:xfrm>
          <a:off x="611560" y="4581128"/>
          <a:ext cx="6984776" cy="1224135"/>
        </p:xfrm>
        <a:graphic>
          <a:graphicData uri="http://schemas.openxmlformats.org/drawingml/2006/table">
            <a:tbl>
              <a:tblPr firstRow="1" bandRow="1">
                <a:tableStyleId>{5940675A-B579-460E-94D1-54222C63F5DA}</a:tableStyleId>
              </a:tblPr>
              <a:tblGrid>
                <a:gridCol w="2473775">
                  <a:extLst>
                    <a:ext uri="{9D8B030D-6E8A-4147-A177-3AD203B41FA5}">
                      <a16:colId xmlns:a16="http://schemas.microsoft.com/office/drawing/2014/main" val="2014148146"/>
                    </a:ext>
                  </a:extLst>
                </a:gridCol>
                <a:gridCol w="1236888">
                  <a:extLst>
                    <a:ext uri="{9D8B030D-6E8A-4147-A177-3AD203B41FA5}">
                      <a16:colId xmlns:a16="http://schemas.microsoft.com/office/drawing/2014/main" val="2520156995"/>
                    </a:ext>
                  </a:extLst>
                </a:gridCol>
                <a:gridCol w="1091371">
                  <a:extLst>
                    <a:ext uri="{9D8B030D-6E8A-4147-A177-3AD203B41FA5}">
                      <a16:colId xmlns:a16="http://schemas.microsoft.com/office/drawing/2014/main" val="1057707111"/>
                    </a:ext>
                  </a:extLst>
                </a:gridCol>
                <a:gridCol w="1164130">
                  <a:extLst>
                    <a:ext uri="{9D8B030D-6E8A-4147-A177-3AD203B41FA5}">
                      <a16:colId xmlns:a16="http://schemas.microsoft.com/office/drawing/2014/main" val="2081218771"/>
                    </a:ext>
                  </a:extLst>
                </a:gridCol>
                <a:gridCol w="1018612">
                  <a:extLst>
                    <a:ext uri="{9D8B030D-6E8A-4147-A177-3AD203B41FA5}">
                      <a16:colId xmlns:a16="http://schemas.microsoft.com/office/drawing/2014/main" val="513361174"/>
                    </a:ext>
                  </a:extLst>
                </a:gridCol>
              </a:tblGrid>
              <a:tr h="408045">
                <a:tc>
                  <a:txBody>
                    <a:bodyPr/>
                    <a:lstStyle/>
                    <a:p>
                      <a:r>
                        <a:rPr lang="fr-FR" dirty="0" err="1"/>
                        <a:t>Seismic</a:t>
                      </a:r>
                      <a:r>
                        <a:rPr lang="fr-FR" dirty="0"/>
                        <a:t> zone</a:t>
                      </a:r>
                    </a:p>
                  </a:txBody>
                  <a:tcPr>
                    <a:solidFill>
                      <a:srgbClr val="0070C0"/>
                    </a:solidFill>
                  </a:tcPr>
                </a:tc>
                <a:tc>
                  <a:txBody>
                    <a:bodyPr/>
                    <a:lstStyle/>
                    <a:p>
                      <a:r>
                        <a:rPr lang="fr-FR" dirty="0"/>
                        <a:t>I&amp;II</a:t>
                      </a:r>
                    </a:p>
                  </a:txBody>
                  <a:tcPr>
                    <a:solidFill>
                      <a:srgbClr val="00CC66"/>
                    </a:solidFill>
                  </a:tcPr>
                </a:tc>
                <a:tc>
                  <a:txBody>
                    <a:bodyPr/>
                    <a:lstStyle/>
                    <a:p>
                      <a:r>
                        <a:rPr lang="fr-FR" dirty="0"/>
                        <a:t>III</a:t>
                      </a:r>
                    </a:p>
                  </a:txBody>
                  <a:tcPr>
                    <a:solidFill>
                      <a:srgbClr val="92D050"/>
                    </a:solidFill>
                  </a:tcPr>
                </a:tc>
                <a:tc>
                  <a:txBody>
                    <a:bodyPr/>
                    <a:lstStyle/>
                    <a:p>
                      <a:r>
                        <a:rPr lang="fr-FR" dirty="0"/>
                        <a:t>IV</a:t>
                      </a:r>
                    </a:p>
                  </a:txBody>
                  <a:tcPr>
                    <a:solidFill>
                      <a:srgbClr val="FFC000"/>
                    </a:solidFill>
                  </a:tcPr>
                </a:tc>
                <a:tc>
                  <a:txBody>
                    <a:bodyPr/>
                    <a:lstStyle/>
                    <a:p>
                      <a:r>
                        <a:rPr lang="fr-FR" dirty="0"/>
                        <a:t>V &amp;VI</a:t>
                      </a:r>
                    </a:p>
                  </a:txBody>
                  <a:tcPr>
                    <a:solidFill>
                      <a:srgbClr val="FF0000"/>
                    </a:solidFill>
                  </a:tcPr>
                </a:tc>
                <a:extLst>
                  <a:ext uri="{0D108BD9-81ED-4DB2-BD59-A6C34878D82A}">
                    <a16:rowId xmlns:a16="http://schemas.microsoft.com/office/drawing/2014/main" val="886209938"/>
                  </a:ext>
                </a:extLst>
              </a:tr>
              <a:tr h="408045">
                <a:tc>
                  <a:txBody>
                    <a:bodyPr/>
                    <a:lstStyle/>
                    <a:p>
                      <a:r>
                        <a:rPr lang="fr-FR" dirty="0"/>
                        <a:t>Maximum </a:t>
                      </a:r>
                      <a:r>
                        <a:rPr lang="fr-FR" dirty="0" err="1"/>
                        <a:t>N°of</a:t>
                      </a:r>
                      <a:r>
                        <a:rPr lang="fr-FR" dirty="0"/>
                        <a:t> stories</a:t>
                      </a:r>
                    </a:p>
                  </a:txBody>
                  <a:tcPr>
                    <a:solidFill>
                      <a:srgbClr val="0070C0"/>
                    </a:solidFill>
                  </a:tcPr>
                </a:tc>
                <a:tc>
                  <a:txBody>
                    <a:bodyPr/>
                    <a:lstStyle/>
                    <a:p>
                      <a:pPr algn="ctr"/>
                      <a:r>
                        <a:rPr lang="fr-FR" dirty="0"/>
                        <a:t>5</a:t>
                      </a:r>
                    </a:p>
                  </a:txBody>
                  <a:tcPr/>
                </a:tc>
                <a:tc>
                  <a:txBody>
                    <a:bodyPr/>
                    <a:lstStyle/>
                    <a:p>
                      <a:pPr algn="ctr"/>
                      <a:r>
                        <a:rPr lang="fr-FR" dirty="0"/>
                        <a:t>4</a:t>
                      </a:r>
                    </a:p>
                  </a:txBody>
                  <a:tcPr/>
                </a:tc>
                <a:tc>
                  <a:txBody>
                    <a:bodyPr/>
                    <a:lstStyle/>
                    <a:p>
                      <a:pPr algn="ctr"/>
                      <a:r>
                        <a:rPr lang="fr-FR" dirty="0"/>
                        <a:t>3</a:t>
                      </a:r>
                    </a:p>
                  </a:txBody>
                  <a:tcPr/>
                </a:tc>
                <a:tc>
                  <a:txBody>
                    <a:bodyPr/>
                    <a:lstStyle/>
                    <a:p>
                      <a:pPr algn="ctr"/>
                      <a:r>
                        <a:rPr lang="fr-FR" dirty="0"/>
                        <a:t>3</a:t>
                      </a:r>
                    </a:p>
                  </a:txBody>
                  <a:tcPr/>
                </a:tc>
                <a:extLst>
                  <a:ext uri="{0D108BD9-81ED-4DB2-BD59-A6C34878D82A}">
                    <a16:rowId xmlns:a16="http://schemas.microsoft.com/office/drawing/2014/main" val="2361634311"/>
                  </a:ext>
                </a:extLst>
              </a:tr>
              <a:tr h="408045">
                <a:tc>
                  <a:txBody>
                    <a:bodyPr/>
                    <a:lstStyle/>
                    <a:p>
                      <a:r>
                        <a:rPr lang="fr-FR" dirty="0"/>
                        <a:t>Maximum N° of </a:t>
                      </a:r>
                      <a:r>
                        <a:rPr lang="fr-FR" dirty="0" err="1"/>
                        <a:t>height</a:t>
                      </a:r>
                      <a:endParaRPr lang="fr-FR" dirty="0"/>
                    </a:p>
                  </a:txBody>
                  <a:tcPr>
                    <a:solidFill>
                      <a:srgbClr val="0070C0"/>
                    </a:solidFill>
                  </a:tcPr>
                </a:tc>
                <a:tc>
                  <a:txBody>
                    <a:bodyPr/>
                    <a:lstStyle/>
                    <a:p>
                      <a:pPr algn="ctr"/>
                      <a:r>
                        <a:rPr lang="fr-FR" dirty="0"/>
                        <a:t>17</a:t>
                      </a:r>
                    </a:p>
                  </a:txBody>
                  <a:tcPr/>
                </a:tc>
                <a:tc>
                  <a:txBody>
                    <a:bodyPr/>
                    <a:lstStyle/>
                    <a:p>
                      <a:pPr algn="ctr"/>
                      <a:r>
                        <a:rPr lang="fr-FR" dirty="0"/>
                        <a:t>14</a:t>
                      </a:r>
                    </a:p>
                  </a:txBody>
                  <a:tcPr/>
                </a:tc>
                <a:tc>
                  <a:txBody>
                    <a:bodyPr/>
                    <a:lstStyle/>
                    <a:p>
                      <a:pPr algn="ctr"/>
                      <a:r>
                        <a:rPr lang="fr-FR" dirty="0"/>
                        <a:t>11</a:t>
                      </a:r>
                    </a:p>
                  </a:txBody>
                  <a:tcPr/>
                </a:tc>
                <a:tc>
                  <a:txBody>
                    <a:bodyPr/>
                    <a:lstStyle/>
                    <a:p>
                      <a:pPr algn="ctr"/>
                      <a:r>
                        <a:rPr lang="fr-FR" dirty="0"/>
                        <a:t>11</a:t>
                      </a:r>
                    </a:p>
                  </a:txBody>
                  <a:tcPr/>
                </a:tc>
                <a:extLst>
                  <a:ext uri="{0D108BD9-81ED-4DB2-BD59-A6C34878D82A}">
                    <a16:rowId xmlns:a16="http://schemas.microsoft.com/office/drawing/2014/main" val="2523261017"/>
                  </a:ext>
                </a:extLst>
              </a:tr>
            </a:tbl>
          </a:graphicData>
        </a:graphic>
      </p:graphicFrame>
    </p:spTree>
    <p:extLst>
      <p:ext uri="{BB962C8B-B14F-4D97-AF65-F5344CB8AC3E}">
        <p14:creationId xmlns:p14="http://schemas.microsoft.com/office/powerpoint/2010/main" val="3108101950"/>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9718" cy="6813376"/>
          </a:xfrm>
          <a:prstGeom prst="rect">
            <a:avLst/>
          </a:prstGeom>
          <a:ln>
            <a:solidFill>
              <a:schemeClr val="accent1"/>
            </a:solidFill>
          </a:ln>
        </p:spPr>
        <p:txBody>
          <a:bodyPr/>
          <a:lstStyle/>
          <a:p>
            <a:pPr algn="just">
              <a:lnSpc>
                <a:spcPct val="150000"/>
              </a:lnSpc>
              <a:buClr>
                <a:srgbClr val="FF0000"/>
              </a:buClr>
            </a:pPr>
            <a:r>
              <a:rPr lang="en-US" sz="1800" b="1" dirty="0">
                <a:solidFill>
                  <a:srgbClr val="00CC66"/>
                </a:solidFill>
              </a:rPr>
              <a:t>2Mixed Bracing System, Equivalent to a Frame:</a:t>
            </a:r>
          </a:p>
          <a:p>
            <a:pPr algn="just">
              <a:lnSpc>
                <a:spcPct val="150000"/>
              </a:lnSpc>
              <a:buClr>
                <a:srgbClr val="FF0000"/>
              </a:buClr>
            </a:pPr>
            <a:r>
              <a:rPr lang="en-US" sz="1800" dirty="0"/>
              <a:t> Mixed structural system in which the transfer of vertical and horizontal loads is jointly provided by the spatial frame and shear walls. </a:t>
            </a:r>
            <a:r>
              <a:rPr lang="en-US" sz="1800" dirty="0">
                <a:solidFill>
                  <a:schemeClr val="tx2"/>
                </a:solidFill>
              </a:rPr>
              <a:t>The shear resistance of the frame at the base of the building ranges between 50% and 65% of the shear resistance of the entire structural </a:t>
            </a:r>
            <a:r>
              <a:rPr lang="en-US" sz="1800" dirty="0" err="1">
                <a:solidFill>
                  <a:schemeClr val="tx2"/>
                </a:solidFill>
              </a:rPr>
              <a:t>system</a:t>
            </a:r>
            <a:r>
              <a:rPr lang="en-US" sz="1800" dirty="0" err="1"/>
              <a:t>.For</a:t>
            </a:r>
            <a:r>
              <a:rPr lang="en-US" sz="1800" dirty="0"/>
              <a:t> this category, infill elements must not impede the deformations of the </a:t>
            </a:r>
            <a:r>
              <a:rPr lang="en-US" sz="1800" dirty="0" err="1"/>
              <a:t>frames.Table</a:t>
            </a:r>
            <a:r>
              <a:rPr lang="en-US" sz="1800" dirty="0"/>
              <a:t> (3.12  RPA2024) specifies the maximum number of stories as well as the maximum height for this type of system.</a:t>
            </a:r>
            <a:endParaRPr lang="en-US" sz="1800" b="1" dirty="0">
              <a:solidFill>
                <a:srgbClr val="FFC000"/>
              </a:solidFill>
            </a:endParaRPr>
          </a:p>
          <a:p>
            <a:pPr marL="285750" indent="-285750" algn="just">
              <a:lnSpc>
                <a:spcPct val="150000"/>
              </a:lnSpc>
              <a:buClr>
                <a:srgbClr val="FF0000"/>
              </a:buClr>
              <a:buFont typeface="Arial" panose="020B0604020202020204" pitchFamily="34" charset="0"/>
              <a:buChar char="•"/>
            </a:pPr>
            <a:endParaRPr lang="en-US" sz="1800" b="1" dirty="0">
              <a:solidFill>
                <a:srgbClr val="FFC000"/>
              </a:solidFill>
            </a:endParaRPr>
          </a:p>
          <a:p>
            <a:pPr marL="285750" indent="-285750" algn="just">
              <a:lnSpc>
                <a:spcPct val="150000"/>
              </a:lnSpc>
              <a:buClr>
                <a:srgbClr val="FF0000"/>
              </a:buClr>
              <a:buFont typeface="Arial" panose="020B0604020202020204" pitchFamily="34" charset="0"/>
              <a:buChar char="•"/>
            </a:pPr>
            <a:endParaRPr lang="en-US" sz="1800" b="1" dirty="0">
              <a:solidFill>
                <a:srgbClr val="FFC000"/>
              </a:solidFill>
            </a:endParaRPr>
          </a:p>
          <a:p>
            <a:pPr>
              <a:spcBef>
                <a:spcPts val="600"/>
              </a:spcBef>
              <a:buFont typeface="+mj-lt"/>
              <a:buAutoNum type="arabicPeriod" startAt="3"/>
            </a:pPr>
            <a:r>
              <a:rPr lang="en-US" sz="1800" b="1" dirty="0">
                <a:solidFill>
                  <a:srgbClr val="00CC66"/>
                </a:solidFill>
              </a:rPr>
              <a:t>Framed System and Mixed System Equivalent to a Frame, with Rigid Masonry Infill</a:t>
            </a:r>
          </a:p>
          <a:p>
            <a:pPr algn="just">
              <a:lnSpc>
                <a:spcPct val="150000"/>
              </a:lnSpc>
            </a:pPr>
            <a:r>
              <a:rPr lang="en-US" sz="1800" dirty="0"/>
              <a:t>Framed systems and mixed systems equivalent to frames, with non-structural rigid masonry infill interacting with the structure. Table (3.13) specifies the maximum number of stories as well as the maximum height for this type of system.</a:t>
            </a:r>
          </a:p>
          <a:p>
            <a:pPr>
              <a:lnSpc>
                <a:spcPct val="150000"/>
              </a:lnSpc>
            </a:pPr>
            <a:endParaRPr lang="fr-FR" sz="2000"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5</a:t>
            </a:fld>
            <a:endParaRPr lang="fr-BE" dirty="0">
              <a:solidFill>
                <a:srgbClr val="FFFFFF"/>
              </a:solidFill>
            </a:endParaRPr>
          </a:p>
        </p:txBody>
      </p:sp>
      <p:graphicFrame>
        <p:nvGraphicFramePr>
          <p:cNvPr id="2" name="Tableau 1">
            <a:extLst>
              <a:ext uri="{FF2B5EF4-FFF2-40B4-BE49-F238E27FC236}">
                <a16:creationId xmlns:a16="http://schemas.microsoft.com/office/drawing/2014/main" id="{233D5466-2104-D3C7-8C09-BBC746BC391F}"/>
              </a:ext>
            </a:extLst>
          </p:cNvPr>
          <p:cNvGraphicFramePr>
            <a:graphicFrameLocks noGrp="1"/>
          </p:cNvGraphicFramePr>
          <p:nvPr>
            <p:extLst>
              <p:ext uri="{D42A27DB-BD31-4B8C-83A1-F6EECF244321}">
                <p14:modId xmlns:p14="http://schemas.microsoft.com/office/powerpoint/2010/main" val="2022852405"/>
              </p:ext>
            </p:extLst>
          </p:nvPr>
        </p:nvGraphicFramePr>
        <p:xfrm>
          <a:off x="2411760" y="2534445"/>
          <a:ext cx="6120680" cy="1224135"/>
        </p:xfrm>
        <a:graphic>
          <a:graphicData uri="http://schemas.openxmlformats.org/drawingml/2006/table">
            <a:tbl>
              <a:tblPr firstRow="1" bandRow="1">
                <a:tableStyleId>{5940675A-B579-460E-94D1-54222C63F5DA}</a:tableStyleId>
              </a:tblPr>
              <a:tblGrid>
                <a:gridCol w="2473775">
                  <a:extLst>
                    <a:ext uri="{9D8B030D-6E8A-4147-A177-3AD203B41FA5}">
                      <a16:colId xmlns:a16="http://schemas.microsoft.com/office/drawing/2014/main" val="2014148146"/>
                    </a:ext>
                  </a:extLst>
                </a:gridCol>
                <a:gridCol w="910601">
                  <a:extLst>
                    <a:ext uri="{9D8B030D-6E8A-4147-A177-3AD203B41FA5}">
                      <a16:colId xmlns:a16="http://schemas.microsoft.com/office/drawing/2014/main" val="2520156995"/>
                    </a:ext>
                  </a:extLst>
                </a:gridCol>
                <a:gridCol w="864096">
                  <a:extLst>
                    <a:ext uri="{9D8B030D-6E8A-4147-A177-3AD203B41FA5}">
                      <a16:colId xmlns:a16="http://schemas.microsoft.com/office/drawing/2014/main" val="1057707111"/>
                    </a:ext>
                  </a:extLst>
                </a:gridCol>
                <a:gridCol w="720080">
                  <a:extLst>
                    <a:ext uri="{9D8B030D-6E8A-4147-A177-3AD203B41FA5}">
                      <a16:colId xmlns:a16="http://schemas.microsoft.com/office/drawing/2014/main" val="2081218771"/>
                    </a:ext>
                  </a:extLst>
                </a:gridCol>
                <a:gridCol w="1152128">
                  <a:extLst>
                    <a:ext uri="{9D8B030D-6E8A-4147-A177-3AD203B41FA5}">
                      <a16:colId xmlns:a16="http://schemas.microsoft.com/office/drawing/2014/main" val="513361174"/>
                    </a:ext>
                  </a:extLst>
                </a:gridCol>
              </a:tblGrid>
              <a:tr h="408045">
                <a:tc>
                  <a:txBody>
                    <a:bodyPr/>
                    <a:lstStyle/>
                    <a:p>
                      <a:r>
                        <a:rPr lang="fr-FR" dirty="0" err="1"/>
                        <a:t>Seismic</a:t>
                      </a:r>
                      <a:r>
                        <a:rPr lang="fr-FR" dirty="0"/>
                        <a:t> zone</a:t>
                      </a:r>
                    </a:p>
                  </a:txBody>
                  <a:tcPr>
                    <a:solidFill>
                      <a:srgbClr val="0070C0"/>
                    </a:solidFill>
                  </a:tcPr>
                </a:tc>
                <a:tc>
                  <a:txBody>
                    <a:bodyPr/>
                    <a:lstStyle/>
                    <a:p>
                      <a:pPr algn="ctr"/>
                      <a:r>
                        <a:rPr lang="fr-FR" dirty="0"/>
                        <a:t>I&amp;II</a:t>
                      </a:r>
                    </a:p>
                  </a:txBody>
                  <a:tcPr>
                    <a:solidFill>
                      <a:srgbClr val="00CC66"/>
                    </a:solidFill>
                  </a:tcPr>
                </a:tc>
                <a:tc>
                  <a:txBody>
                    <a:bodyPr/>
                    <a:lstStyle/>
                    <a:p>
                      <a:pPr algn="ctr"/>
                      <a:r>
                        <a:rPr lang="fr-FR" dirty="0"/>
                        <a:t>III</a:t>
                      </a:r>
                    </a:p>
                  </a:txBody>
                  <a:tcPr>
                    <a:solidFill>
                      <a:srgbClr val="92D050"/>
                    </a:solidFill>
                  </a:tcPr>
                </a:tc>
                <a:tc>
                  <a:txBody>
                    <a:bodyPr/>
                    <a:lstStyle/>
                    <a:p>
                      <a:pPr algn="ctr"/>
                      <a:r>
                        <a:rPr lang="fr-FR" dirty="0"/>
                        <a:t>IV</a:t>
                      </a:r>
                    </a:p>
                  </a:txBody>
                  <a:tcPr>
                    <a:solidFill>
                      <a:srgbClr val="FFC000"/>
                    </a:solidFill>
                  </a:tcPr>
                </a:tc>
                <a:tc>
                  <a:txBody>
                    <a:bodyPr/>
                    <a:lstStyle/>
                    <a:p>
                      <a:pPr algn="ctr"/>
                      <a:r>
                        <a:rPr lang="fr-FR" dirty="0"/>
                        <a:t>V &amp;VI</a:t>
                      </a:r>
                    </a:p>
                  </a:txBody>
                  <a:tcPr>
                    <a:solidFill>
                      <a:srgbClr val="FF0000"/>
                    </a:solidFill>
                  </a:tcPr>
                </a:tc>
                <a:extLst>
                  <a:ext uri="{0D108BD9-81ED-4DB2-BD59-A6C34878D82A}">
                    <a16:rowId xmlns:a16="http://schemas.microsoft.com/office/drawing/2014/main" val="886209938"/>
                  </a:ext>
                </a:extLst>
              </a:tr>
              <a:tr h="408045">
                <a:tc>
                  <a:txBody>
                    <a:bodyPr/>
                    <a:lstStyle/>
                    <a:p>
                      <a:r>
                        <a:rPr lang="fr-FR" dirty="0"/>
                        <a:t>Maximum </a:t>
                      </a:r>
                      <a:r>
                        <a:rPr lang="fr-FR" dirty="0" err="1"/>
                        <a:t>N°of</a:t>
                      </a:r>
                      <a:r>
                        <a:rPr lang="fr-FR" dirty="0"/>
                        <a:t> stories</a:t>
                      </a:r>
                    </a:p>
                  </a:txBody>
                  <a:tcPr>
                    <a:solidFill>
                      <a:srgbClr val="0070C0"/>
                    </a:solidFill>
                  </a:tcPr>
                </a:tc>
                <a:tc>
                  <a:txBody>
                    <a:bodyPr/>
                    <a:lstStyle/>
                    <a:p>
                      <a:pPr algn="ctr"/>
                      <a:r>
                        <a:rPr lang="fr-FR" dirty="0"/>
                        <a:t>7</a:t>
                      </a:r>
                    </a:p>
                  </a:txBody>
                  <a:tcPr/>
                </a:tc>
                <a:tc>
                  <a:txBody>
                    <a:bodyPr/>
                    <a:lstStyle/>
                    <a:p>
                      <a:pPr algn="ctr"/>
                      <a:r>
                        <a:rPr lang="fr-FR" dirty="0"/>
                        <a:t>6</a:t>
                      </a:r>
                    </a:p>
                  </a:txBody>
                  <a:tcPr/>
                </a:tc>
                <a:tc>
                  <a:txBody>
                    <a:bodyPr/>
                    <a:lstStyle/>
                    <a:p>
                      <a:pPr algn="ctr"/>
                      <a:r>
                        <a:rPr lang="fr-FR" dirty="0"/>
                        <a:t>5</a:t>
                      </a:r>
                    </a:p>
                  </a:txBody>
                  <a:tcPr/>
                </a:tc>
                <a:tc>
                  <a:txBody>
                    <a:bodyPr/>
                    <a:lstStyle/>
                    <a:p>
                      <a:pPr algn="ctr"/>
                      <a:r>
                        <a:rPr lang="fr-FR" dirty="0"/>
                        <a:t>5</a:t>
                      </a:r>
                    </a:p>
                  </a:txBody>
                  <a:tcPr/>
                </a:tc>
                <a:extLst>
                  <a:ext uri="{0D108BD9-81ED-4DB2-BD59-A6C34878D82A}">
                    <a16:rowId xmlns:a16="http://schemas.microsoft.com/office/drawing/2014/main" val="2361634311"/>
                  </a:ext>
                </a:extLst>
              </a:tr>
              <a:tr h="408045">
                <a:tc>
                  <a:txBody>
                    <a:bodyPr/>
                    <a:lstStyle/>
                    <a:p>
                      <a:r>
                        <a:rPr lang="fr-FR" dirty="0"/>
                        <a:t>Maximum N° of </a:t>
                      </a:r>
                      <a:r>
                        <a:rPr lang="fr-FR" dirty="0" err="1"/>
                        <a:t>height</a:t>
                      </a:r>
                      <a:endParaRPr lang="fr-FR" dirty="0"/>
                    </a:p>
                  </a:txBody>
                  <a:tcPr>
                    <a:solidFill>
                      <a:srgbClr val="0070C0"/>
                    </a:solidFill>
                  </a:tcPr>
                </a:tc>
                <a:tc>
                  <a:txBody>
                    <a:bodyPr/>
                    <a:lstStyle/>
                    <a:p>
                      <a:pPr algn="ctr"/>
                      <a:r>
                        <a:rPr lang="fr-FR" dirty="0"/>
                        <a:t>23</a:t>
                      </a:r>
                    </a:p>
                  </a:txBody>
                  <a:tcPr/>
                </a:tc>
                <a:tc>
                  <a:txBody>
                    <a:bodyPr/>
                    <a:lstStyle/>
                    <a:p>
                      <a:pPr algn="ctr"/>
                      <a:r>
                        <a:rPr lang="fr-FR" dirty="0"/>
                        <a:t>20</a:t>
                      </a:r>
                    </a:p>
                  </a:txBody>
                  <a:tcPr/>
                </a:tc>
                <a:tc>
                  <a:txBody>
                    <a:bodyPr/>
                    <a:lstStyle/>
                    <a:p>
                      <a:pPr algn="ctr"/>
                      <a:r>
                        <a:rPr lang="fr-FR" dirty="0"/>
                        <a:t>17</a:t>
                      </a:r>
                    </a:p>
                  </a:txBody>
                  <a:tcPr/>
                </a:tc>
                <a:tc>
                  <a:txBody>
                    <a:bodyPr/>
                    <a:lstStyle/>
                    <a:p>
                      <a:pPr algn="ctr"/>
                      <a:r>
                        <a:rPr lang="fr-FR" dirty="0"/>
                        <a:t>17</a:t>
                      </a:r>
                    </a:p>
                  </a:txBody>
                  <a:tcPr/>
                </a:tc>
                <a:extLst>
                  <a:ext uri="{0D108BD9-81ED-4DB2-BD59-A6C34878D82A}">
                    <a16:rowId xmlns:a16="http://schemas.microsoft.com/office/drawing/2014/main" val="2523261017"/>
                  </a:ext>
                </a:extLst>
              </a:tr>
            </a:tbl>
          </a:graphicData>
        </a:graphic>
      </p:graphicFrame>
      <p:graphicFrame>
        <p:nvGraphicFramePr>
          <p:cNvPr id="6" name="Tableau 5">
            <a:extLst>
              <a:ext uri="{FF2B5EF4-FFF2-40B4-BE49-F238E27FC236}">
                <a16:creationId xmlns:a16="http://schemas.microsoft.com/office/drawing/2014/main" id="{082DFED2-CC36-5829-3766-0158B6C27538}"/>
              </a:ext>
            </a:extLst>
          </p:cNvPr>
          <p:cNvGraphicFramePr>
            <a:graphicFrameLocks noGrp="1"/>
          </p:cNvGraphicFramePr>
          <p:nvPr>
            <p:extLst>
              <p:ext uri="{D42A27DB-BD31-4B8C-83A1-F6EECF244321}">
                <p14:modId xmlns:p14="http://schemas.microsoft.com/office/powerpoint/2010/main" val="2401251492"/>
              </p:ext>
            </p:extLst>
          </p:nvPr>
        </p:nvGraphicFramePr>
        <p:xfrm>
          <a:off x="709965" y="5481465"/>
          <a:ext cx="6984776" cy="1224135"/>
        </p:xfrm>
        <a:graphic>
          <a:graphicData uri="http://schemas.openxmlformats.org/drawingml/2006/table">
            <a:tbl>
              <a:tblPr firstRow="1" bandRow="1">
                <a:tableStyleId>{5940675A-B579-460E-94D1-54222C63F5DA}</a:tableStyleId>
              </a:tblPr>
              <a:tblGrid>
                <a:gridCol w="2473775">
                  <a:extLst>
                    <a:ext uri="{9D8B030D-6E8A-4147-A177-3AD203B41FA5}">
                      <a16:colId xmlns:a16="http://schemas.microsoft.com/office/drawing/2014/main" val="2014148146"/>
                    </a:ext>
                  </a:extLst>
                </a:gridCol>
                <a:gridCol w="1236888">
                  <a:extLst>
                    <a:ext uri="{9D8B030D-6E8A-4147-A177-3AD203B41FA5}">
                      <a16:colId xmlns:a16="http://schemas.microsoft.com/office/drawing/2014/main" val="2520156995"/>
                    </a:ext>
                  </a:extLst>
                </a:gridCol>
                <a:gridCol w="1091371">
                  <a:extLst>
                    <a:ext uri="{9D8B030D-6E8A-4147-A177-3AD203B41FA5}">
                      <a16:colId xmlns:a16="http://schemas.microsoft.com/office/drawing/2014/main" val="1057707111"/>
                    </a:ext>
                  </a:extLst>
                </a:gridCol>
                <a:gridCol w="1164130">
                  <a:extLst>
                    <a:ext uri="{9D8B030D-6E8A-4147-A177-3AD203B41FA5}">
                      <a16:colId xmlns:a16="http://schemas.microsoft.com/office/drawing/2014/main" val="2081218771"/>
                    </a:ext>
                  </a:extLst>
                </a:gridCol>
                <a:gridCol w="1018612">
                  <a:extLst>
                    <a:ext uri="{9D8B030D-6E8A-4147-A177-3AD203B41FA5}">
                      <a16:colId xmlns:a16="http://schemas.microsoft.com/office/drawing/2014/main" val="513361174"/>
                    </a:ext>
                  </a:extLst>
                </a:gridCol>
              </a:tblGrid>
              <a:tr h="408045">
                <a:tc>
                  <a:txBody>
                    <a:bodyPr/>
                    <a:lstStyle/>
                    <a:p>
                      <a:r>
                        <a:rPr lang="fr-FR" dirty="0" err="1"/>
                        <a:t>Seismic</a:t>
                      </a:r>
                      <a:r>
                        <a:rPr lang="fr-FR" dirty="0"/>
                        <a:t> zone</a:t>
                      </a:r>
                    </a:p>
                  </a:txBody>
                  <a:tcPr>
                    <a:solidFill>
                      <a:srgbClr val="0070C0"/>
                    </a:solidFill>
                  </a:tcPr>
                </a:tc>
                <a:tc>
                  <a:txBody>
                    <a:bodyPr/>
                    <a:lstStyle/>
                    <a:p>
                      <a:r>
                        <a:rPr lang="fr-FR" dirty="0"/>
                        <a:t>I&amp;II</a:t>
                      </a:r>
                    </a:p>
                  </a:txBody>
                  <a:tcPr>
                    <a:solidFill>
                      <a:srgbClr val="00CC66"/>
                    </a:solidFill>
                  </a:tcPr>
                </a:tc>
                <a:tc>
                  <a:txBody>
                    <a:bodyPr/>
                    <a:lstStyle/>
                    <a:p>
                      <a:r>
                        <a:rPr lang="fr-FR" dirty="0"/>
                        <a:t>III</a:t>
                      </a:r>
                    </a:p>
                  </a:txBody>
                  <a:tcPr>
                    <a:solidFill>
                      <a:srgbClr val="92D050"/>
                    </a:solidFill>
                  </a:tcPr>
                </a:tc>
                <a:tc>
                  <a:txBody>
                    <a:bodyPr/>
                    <a:lstStyle/>
                    <a:p>
                      <a:r>
                        <a:rPr lang="fr-FR" dirty="0"/>
                        <a:t>IV</a:t>
                      </a:r>
                    </a:p>
                  </a:txBody>
                  <a:tcPr>
                    <a:solidFill>
                      <a:srgbClr val="FFC000"/>
                    </a:solidFill>
                  </a:tcPr>
                </a:tc>
                <a:tc>
                  <a:txBody>
                    <a:bodyPr/>
                    <a:lstStyle/>
                    <a:p>
                      <a:r>
                        <a:rPr lang="fr-FR" dirty="0"/>
                        <a:t>V &amp;VI</a:t>
                      </a:r>
                    </a:p>
                  </a:txBody>
                  <a:tcPr>
                    <a:solidFill>
                      <a:srgbClr val="FF0000"/>
                    </a:solidFill>
                  </a:tcPr>
                </a:tc>
                <a:extLst>
                  <a:ext uri="{0D108BD9-81ED-4DB2-BD59-A6C34878D82A}">
                    <a16:rowId xmlns:a16="http://schemas.microsoft.com/office/drawing/2014/main" val="886209938"/>
                  </a:ext>
                </a:extLst>
              </a:tr>
              <a:tr h="408045">
                <a:tc>
                  <a:txBody>
                    <a:bodyPr/>
                    <a:lstStyle/>
                    <a:p>
                      <a:r>
                        <a:rPr lang="fr-FR" dirty="0"/>
                        <a:t>Maximum </a:t>
                      </a:r>
                      <a:r>
                        <a:rPr lang="fr-FR" dirty="0" err="1"/>
                        <a:t>N°of</a:t>
                      </a:r>
                      <a:r>
                        <a:rPr lang="fr-FR" dirty="0"/>
                        <a:t> stories</a:t>
                      </a:r>
                    </a:p>
                  </a:txBody>
                  <a:tcPr>
                    <a:solidFill>
                      <a:srgbClr val="0070C0"/>
                    </a:solidFill>
                  </a:tcPr>
                </a:tc>
                <a:tc>
                  <a:txBody>
                    <a:bodyPr/>
                    <a:lstStyle/>
                    <a:p>
                      <a:pPr algn="ctr"/>
                      <a:r>
                        <a:rPr lang="fr-FR" dirty="0"/>
                        <a:t>5</a:t>
                      </a:r>
                    </a:p>
                  </a:txBody>
                  <a:tcPr/>
                </a:tc>
                <a:tc>
                  <a:txBody>
                    <a:bodyPr/>
                    <a:lstStyle/>
                    <a:p>
                      <a:pPr algn="ctr"/>
                      <a:r>
                        <a:rPr lang="fr-FR" dirty="0"/>
                        <a:t>4</a:t>
                      </a:r>
                    </a:p>
                  </a:txBody>
                  <a:tcPr/>
                </a:tc>
                <a:tc>
                  <a:txBody>
                    <a:bodyPr/>
                    <a:lstStyle/>
                    <a:p>
                      <a:pPr algn="ctr"/>
                      <a:r>
                        <a:rPr lang="fr-FR" dirty="0"/>
                        <a:t>3</a:t>
                      </a:r>
                    </a:p>
                  </a:txBody>
                  <a:tcPr/>
                </a:tc>
                <a:tc>
                  <a:txBody>
                    <a:bodyPr/>
                    <a:lstStyle/>
                    <a:p>
                      <a:pPr algn="ctr"/>
                      <a:r>
                        <a:rPr lang="fr-FR" dirty="0"/>
                        <a:t>2</a:t>
                      </a:r>
                    </a:p>
                  </a:txBody>
                  <a:tcPr/>
                </a:tc>
                <a:extLst>
                  <a:ext uri="{0D108BD9-81ED-4DB2-BD59-A6C34878D82A}">
                    <a16:rowId xmlns:a16="http://schemas.microsoft.com/office/drawing/2014/main" val="2361634311"/>
                  </a:ext>
                </a:extLst>
              </a:tr>
              <a:tr h="408045">
                <a:tc>
                  <a:txBody>
                    <a:bodyPr/>
                    <a:lstStyle/>
                    <a:p>
                      <a:r>
                        <a:rPr lang="fr-FR" dirty="0"/>
                        <a:t>Maximum N° of </a:t>
                      </a:r>
                      <a:r>
                        <a:rPr lang="fr-FR" dirty="0" err="1"/>
                        <a:t>height</a:t>
                      </a:r>
                      <a:endParaRPr lang="fr-FR" dirty="0"/>
                    </a:p>
                  </a:txBody>
                  <a:tcPr>
                    <a:solidFill>
                      <a:srgbClr val="0070C0"/>
                    </a:solidFill>
                  </a:tcPr>
                </a:tc>
                <a:tc>
                  <a:txBody>
                    <a:bodyPr/>
                    <a:lstStyle/>
                    <a:p>
                      <a:pPr algn="ctr"/>
                      <a:r>
                        <a:rPr lang="fr-FR" dirty="0"/>
                        <a:t>17</a:t>
                      </a:r>
                    </a:p>
                  </a:txBody>
                  <a:tcPr/>
                </a:tc>
                <a:tc>
                  <a:txBody>
                    <a:bodyPr/>
                    <a:lstStyle/>
                    <a:p>
                      <a:pPr algn="ctr"/>
                      <a:r>
                        <a:rPr lang="fr-FR" dirty="0"/>
                        <a:t>14</a:t>
                      </a:r>
                    </a:p>
                  </a:txBody>
                  <a:tcPr/>
                </a:tc>
                <a:tc>
                  <a:txBody>
                    <a:bodyPr/>
                    <a:lstStyle/>
                    <a:p>
                      <a:pPr algn="ctr"/>
                      <a:r>
                        <a:rPr lang="fr-FR" dirty="0"/>
                        <a:t>11</a:t>
                      </a:r>
                    </a:p>
                  </a:txBody>
                  <a:tcPr/>
                </a:tc>
                <a:tc>
                  <a:txBody>
                    <a:bodyPr/>
                    <a:lstStyle/>
                    <a:p>
                      <a:pPr algn="ctr"/>
                      <a:r>
                        <a:rPr lang="fr-FR" dirty="0"/>
                        <a:t>8</a:t>
                      </a:r>
                    </a:p>
                  </a:txBody>
                  <a:tcPr/>
                </a:tc>
                <a:extLst>
                  <a:ext uri="{0D108BD9-81ED-4DB2-BD59-A6C34878D82A}">
                    <a16:rowId xmlns:a16="http://schemas.microsoft.com/office/drawing/2014/main" val="2523261017"/>
                  </a:ext>
                </a:extLst>
              </a:tr>
            </a:tbl>
          </a:graphicData>
        </a:graphic>
      </p:graphicFrame>
    </p:spTree>
    <p:extLst>
      <p:ext uri="{BB962C8B-B14F-4D97-AF65-F5344CB8AC3E}">
        <p14:creationId xmlns:p14="http://schemas.microsoft.com/office/powerpoint/2010/main" val="1469930192"/>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9718" cy="6696744"/>
          </a:xfrm>
          <a:prstGeom prst="rect">
            <a:avLst/>
          </a:prstGeom>
          <a:ln>
            <a:solidFill>
              <a:schemeClr val="accent1"/>
            </a:solidFill>
          </a:ln>
        </p:spPr>
        <p:txBody>
          <a:bodyPr/>
          <a:lstStyle/>
          <a:p>
            <a:pPr lvl="0">
              <a:lnSpc>
                <a:spcPct val="150000"/>
              </a:lnSpc>
            </a:pPr>
            <a:r>
              <a:rPr lang="en-US" sz="1800" dirty="0">
                <a:solidFill>
                  <a:srgbClr val="FF0000"/>
                </a:solidFill>
              </a:rPr>
              <a:t>Comment: </a:t>
            </a:r>
            <a:r>
              <a:rPr lang="en-US" sz="1800" dirty="0"/>
              <a:t>The infill elements of the structure consist of masonry walls made of small units inserted into the beam-column framework, with a thickness (excluding plaster) </a:t>
            </a:r>
            <a:r>
              <a:rPr lang="en-US" sz="1800" dirty="0">
                <a:solidFill>
                  <a:schemeClr val="accent1">
                    <a:lumMod val="60000"/>
                    <a:lumOff val="40000"/>
                  </a:schemeClr>
                </a:solidFill>
              </a:rPr>
              <a:t>not exceeding 10 cm</a:t>
            </a:r>
            <a:r>
              <a:rPr lang="en-US" sz="1800" dirty="0"/>
              <a:t>. </a:t>
            </a:r>
          </a:p>
          <a:p>
            <a:pPr lvl="0"/>
            <a:endParaRPr lang="en-US" sz="1800" dirty="0"/>
          </a:p>
          <a:p>
            <a:pPr lvl="0"/>
            <a:endParaRPr lang="en-US" sz="1800" dirty="0"/>
          </a:p>
          <a:p>
            <a:pPr lvl="0">
              <a:lnSpc>
                <a:spcPct val="150000"/>
              </a:lnSpc>
            </a:pPr>
            <a:r>
              <a:rPr lang="en-US" sz="1800" dirty="0"/>
              <a:t>Exceptions are made for </a:t>
            </a:r>
            <a:r>
              <a:rPr lang="en-US" sz="1800" dirty="0">
                <a:solidFill>
                  <a:schemeClr val="accent1">
                    <a:lumMod val="60000"/>
                    <a:lumOff val="40000"/>
                  </a:schemeClr>
                </a:solidFill>
              </a:rPr>
              <a:t>peripheral infills or separations between two (2) dwellings or two (2) units on the same level</a:t>
            </a:r>
            <a:r>
              <a:rPr lang="en-US" sz="1800" dirty="0"/>
              <a:t>, where a </a:t>
            </a:r>
            <a:r>
              <a:rPr lang="en-US" sz="1800" dirty="0">
                <a:solidFill>
                  <a:schemeClr val="accent1">
                    <a:lumMod val="60000"/>
                    <a:lumOff val="40000"/>
                  </a:schemeClr>
                </a:solidFill>
              </a:rPr>
              <a:t>second wall of 5 cm on the interior side is tolerated</a:t>
            </a:r>
            <a:r>
              <a:rPr lang="en-US" sz="1800" dirty="0"/>
              <a:t>. </a:t>
            </a:r>
          </a:p>
          <a:p>
            <a:pPr lvl="0"/>
            <a:endParaRPr lang="en-US" sz="1800" dirty="0"/>
          </a:p>
          <a:p>
            <a:pPr lvl="0"/>
            <a:endParaRPr lang="en-US" sz="1800" dirty="0"/>
          </a:p>
          <a:p>
            <a:pPr lvl="0"/>
            <a:endParaRPr lang="en-US" sz="1800" dirty="0"/>
          </a:p>
          <a:p>
            <a:pPr lvl="0">
              <a:lnSpc>
                <a:spcPct val="150000"/>
              </a:lnSpc>
            </a:pPr>
            <a:r>
              <a:rPr lang="en-US" sz="1800" dirty="0"/>
              <a:t>This </a:t>
            </a:r>
            <a:r>
              <a:rPr lang="en-US" sz="1800" dirty="0">
                <a:solidFill>
                  <a:schemeClr val="accent1">
                    <a:lumMod val="60000"/>
                    <a:lumOff val="40000"/>
                  </a:schemeClr>
                </a:solidFill>
              </a:rPr>
              <a:t>second wall may have a thickness of 10 cm </a:t>
            </a:r>
            <a:r>
              <a:rPr lang="en-US" sz="1800" dirty="0"/>
              <a:t>provided it is </a:t>
            </a:r>
            <a:r>
              <a:rPr lang="en-US" sz="1800" dirty="0">
                <a:solidFill>
                  <a:schemeClr val="accent1">
                    <a:lumMod val="60000"/>
                    <a:lumOff val="40000"/>
                  </a:schemeClr>
                </a:solidFill>
              </a:rPr>
              <a:t>not inserted into the frames</a:t>
            </a:r>
            <a:r>
              <a:rPr lang="en-US" sz="1800" dirty="0"/>
              <a:t>, in order not to exacerbate interaction phenomena. They should be arranged in the plan as symmetrically as possible relative to the center of mass of each floor, so as not to worsen any potential asymmetry of the reinforced concrete bracing system of the floor.</a:t>
            </a:r>
            <a:endParaRPr lang="fr-FR" sz="1800" dirty="0"/>
          </a:p>
          <a:p>
            <a:pPr lvl="0"/>
            <a:endParaRPr lang="fr-FR" sz="1800" dirty="0">
              <a:solidFill>
                <a:srgbClr val="FF0000"/>
              </a:solidFill>
            </a:endParaRPr>
          </a:p>
          <a:p>
            <a:pPr lvl="0"/>
            <a:endParaRPr lang="fr-FR" sz="1800" dirty="0">
              <a:solidFill>
                <a:srgbClr val="FF0000"/>
              </a:solidFill>
            </a:endParaRPr>
          </a:p>
          <a:p>
            <a:pPr lvl="0"/>
            <a:endParaRPr lang="fr-FR" sz="1800" dirty="0">
              <a:solidFill>
                <a:srgbClr val="FF0000"/>
              </a:solidFill>
            </a:endParaRPr>
          </a:p>
          <a:p>
            <a:pPr lvl="0"/>
            <a:endParaRPr lang="fr-FR" sz="1800" dirty="0">
              <a:solidFill>
                <a:srgbClr val="FF0000"/>
              </a:solidFill>
            </a:endParaRPr>
          </a:p>
          <a:p>
            <a:pPr lvl="0"/>
            <a:endParaRPr lang="fr-FR" sz="1800" dirty="0">
              <a:solidFill>
                <a:srgbClr val="FF0000"/>
              </a:solidFill>
            </a:endParaRPr>
          </a:p>
          <a:p>
            <a:pPr algn="just">
              <a:lnSpc>
                <a:spcPct val="150000"/>
              </a:lnSpc>
            </a:pPr>
            <a:endParaRPr lang="fr-FR" sz="1800" dirty="0"/>
          </a:p>
        </p:txBody>
      </p:sp>
      <p:sp>
        <p:nvSpPr>
          <p:cNvPr id="5" name="Espace réservé du numéro de diapositive 4"/>
          <p:cNvSpPr>
            <a:spLocks noGrp="1"/>
          </p:cNvSpPr>
          <p:nvPr>
            <p:ph type="sldNum" sz="quarter" idx="12"/>
          </p:nvPr>
        </p:nvSpPr>
        <p:spPr>
          <a:xfrm>
            <a:off x="8316416" y="6283687"/>
            <a:ext cx="589876" cy="457200"/>
          </a:xfrm>
        </p:spPr>
        <p:txBody>
          <a:bodyPr/>
          <a:lstStyle/>
          <a:p>
            <a:fld id="{CF4668DC-857F-487D-BFFA-8C0CA5037977}" type="slidenum">
              <a:rPr lang="fr-BE" smtClean="0">
                <a:solidFill>
                  <a:srgbClr val="FFFFFF"/>
                </a:solidFill>
              </a:rPr>
              <a:pPr/>
              <a:t>6</a:t>
            </a:fld>
            <a:endParaRPr lang="fr-BE" dirty="0">
              <a:solidFill>
                <a:srgbClr val="FFFFFF"/>
              </a:solidFill>
            </a:endParaRPr>
          </a:p>
        </p:txBody>
      </p:sp>
      <p:pic>
        <p:nvPicPr>
          <p:cNvPr id="10" name="Picture 9">
            <a:hlinkClick r:id="rId3" tgtFrame="&quot;_blank&quot;"/>
            <a:extLst>
              <a:ext uri="{FF2B5EF4-FFF2-40B4-BE49-F238E27FC236}">
                <a16:creationId xmlns:a16="http://schemas.microsoft.com/office/drawing/2014/main" id="{6CFC8716-CDE7-B0F5-A66C-2D3CE84AA2A4}"/>
              </a:ext>
            </a:extLst>
          </p:cNvPr>
          <p:cNvPicPr>
            <a:picLocks noChangeAspect="1"/>
          </p:cNvPicPr>
          <p:nvPr/>
        </p:nvPicPr>
        <p:blipFill rotWithShape="1">
          <a:blip r:embed="rId4">
            <a:extLst>
              <a:ext uri="{28A0092B-C50C-407E-A947-70E740481C1C}">
                <a14:useLocalDpi xmlns:a14="http://schemas.microsoft.com/office/drawing/2010/main" val="0"/>
              </a:ext>
            </a:extLst>
          </a:blip>
          <a:srcRect b="53647"/>
          <a:stretch/>
        </p:blipFill>
        <p:spPr bwMode="auto">
          <a:xfrm>
            <a:off x="1259633" y="1164283"/>
            <a:ext cx="3096344" cy="640588"/>
          </a:xfrm>
          <a:prstGeom prst="rect">
            <a:avLst/>
          </a:prstGeom>
          <a:noFill/>
          <a:ln>
            <a:noFill/>
          </a:ln>
        </p:spPr>
      </p:pic>
      <p:pic>
        <p:nvPicPr>
          <p:cNvPr id="11" name="Picture 10">
            <a:hlinkClick r:id="rId3" tgtFrame="&quot;_blank&quot;"/>
            <a:extLst>
              <a:ext uri="{FF2B5EF4-FFF2-40B4-BE49-F238E27FC236}">
                <a16:creationId xmlns:a16="http://schemas.microsoft.com/office/drawing/2014/main" id="{E0EBEC15-A634-4322-F67E-2314E5768186}"/>
              </a:ext>
            </a:extLst>
          </p:cNvPr>
          <p:cNvPicPr>
            <a:picLocks noChangeAspect="1"/>
          </p:cNvPicPr>
          <p:nvPr/>
        </p:nvPicPr>
        <p:blipFill rotWithShape="1">
          <a:blip r:embed="rId4">
            <a:extLst>
              <a:ext uri="{28A0092B-C50C-407E-A947-70E740481C1C}">
                <a14:useLocalDpi xmlns:a14="http://schemas.microsoft.com/office/drawing/2010/main" val="0"/>
              </a:ext>
            </a:extLst>
          </a:blip>
          <a:srcRect t="53647"/>
          <a:stretch/>
        </p:blipFill>
        <p:spPr bwMode="auto">
          <a:xfrm>
            <a:off x="4788024" y="1142573"/>
            <a:ext cx="3528392" cy="662298"/>
          </a:xfrm>
          <a:prstGeom prst="rect">
            <a:avLst/>
          </a:prstGeom>
          <a:noFill/>
          <a:ln>
            <a:noFill/>
          </a:ln>
        </p:spPr>
      </p:pic>
      <p:pic>
        <p:nvPicPr>
          <p:cNvPr id="12" name="Picture 11">
            <a:hlinkClick r:id="rId5" tgtFrame="&quot;_blank&quot;"/>
            <a:extLst>
              <a:ext uri="{FF2B5EF4-FFF2-40B4-BE49-F238E27FC236}">
                <a16:creationId xmlns:a16="http://schemas.microsoft.com/office/drawing/2014/main" id="{A882DB7B-045A-4D96-B8B6-F3FF2C2BBCE3}"/>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498945" y="2848455"/>
            <a:ext cx="5400600" cy="662299"/>
          </a:xfrm>
          <a:prstGeom prst="rect">
            <a:avLst/>
          </a:prstGeom>
          <a:noFill/>
          <a:ln>
            <a:noFill/>
          </a:ln>
        </p:spPr>
      </p:pic>
      <p:pic>
        <p:nvPicPr>
          <p:cNvPr id="13" name="Picture 12">
            <a:hlinkClick r:id="rId7" tgtFrame="&quot;_blank&quot;"/>
            <a:extLst>
              <a:ext uri="{FF2B5EF4-FFF2-40B4-BE49-F238E27FC236}">
                <a16:creationId xmlns:a16="http://schemas.microsoft.com/office/drawing/2014/main" id="{4928095F-69D8-A6B7-84AA-512B729579CC}"/>
              </a:ext>
            </a:extLst>
          </p:cNvPr>
          <p:cNvPicPr>
            <a:picLocks noChangeAspect="1"/>
          </p:cNvPicPr>
          <p:nvPr/>
        </p:nvPicPr>
        <p:blipFill rotWithShape="1">
          <a:blip r:embed="rId8">
            <a:extLst>
              <a:ext uri="{28A0092B-C50C-407E-A947-70E740481C1C}">
                <a14:useLocalDpi xmlns:a14="http://schemas.microsoft.com/office/drawing/2010/main" val="0"/>
              </a:ext>
            </a:extLst>
          </a:blip>
          <a:srcRect b="59351"/>
          <a:stretch/>
        </p:blipFill>
        <p:spPr bwMode="auto">
          <a:xfrm>
            <a:off x="250695" y="5378502"/>
            <a:ext cx="3782071" cy="1087424"/>
          </a:xfrm>
          <a:prstGeom prst="rect">
            <a:avLst/>
          </a:prstGeom>
          <a:noFill/>
          <a:ln>
            <a:noFill/>
          </a:ln>
        </p:spPr>
      </p:pic>
      <p:pic>
        <p:nvPicPr>
          <p:cNvPr id="14" name="Picture 13">
            <a:hlinkClick r:id="rId7" tgtFrame="&quot;_blank&quot;"/>
            <a:extLst>
              <a:ext uri="{FF2B5EF4-FFF2-40B4-BE49-F238E27FC236}">
                <a16:creationId xmlns:a16="http://schemas.microsoft.com/office/drawing/2014/main" id="{E2871C54-F504-5654-ED5C-9FBD49D77B71}"/>
              </a:ext>
            </a:extLst>
          </p:cNvPr>
          <p:cNvPicPr>
            <a:picLocks noChangeAspect="1"/>
          </p:cNvPicPr>
          <p:nvPr/>
        </p:nvPicPr>
        <p:blipFill rotWithShape="1">
          <a:blip r:embed="rId8">
            <a:extLst>
              <a:ext uri="{28A0092B-C50C-407E-A947-70E740481C1C}">
                <a14:useLocalDpi xmlns:a14="http://schemas.microsoft.com/office/drawing/2010/main" val="0"/>
              </a:ext>
            </a:extLst>
          </a:blip>
          <a:srcRect t="44611"/>
          <a:stretch/>
        </p:blipFill>
        <p:spPr bwMode="auto">
          <a:xfrm>
            <a:off x="4152821" y="5378021"/>
            <a:ext cx="4379619" cy="1087425"/>
          </a:xfrm>
          <a:prstGeom prst="rect">
            <a:avLst/>
          </a:prstGeom>
          <a:noFill/>
          <a:ln>
            <a:noFill/>
          </a:ln>
        </p:spPr>
      </p:pic>
    </p:spTree>
    <p:extLst>
      <p:ext uri="{BB962C8B-B14F-4D97-AF65-F5344CB8AC3E}">
        <p14:creationId xmlns:p14="http://schemas.microsoft.com/office/powerpoint/2010/main" val="640173370"/>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9718" cy="6813376"/>
          </a:xfrm>
          <a:prstGeom prst="rect">
            <a:avLst/>
          </a:prstGeom>
          <a:ln>
            <a:solidFill>
              <a:schemeClr val="accent1"/>
            </a:solidFill>
          </a:ln>
        </p:spPr>
        <p:txBody>
          <a:bodyPr/>
          <a:lstStyle/>
          <a:p>
            <a:pPr algn="just">
              <a:lnSpc>
                <a:spcPct val="150000"/>
              </a:lnSpc>
              <a:buClr>
                <a:srgbClr val="FF0000"/>
              </a:buClr>
            </a:pPr>
            <a:r>
              <a:rPr lang="en-US" sz="1800" b="1" dirty="0">
                <a:solidFill>
                  <a:srgbClr val="00CC66"/>
                </a:solidFill>
              </a:rPr>
              <a:t>4 Mixed Bracing System Equivalent to Shear Walls :</a:t>
            </a:r>
            <a:r>
              <a:rPr lang="en-US" sz="1800" dirty="0"/>
              <a:t>A mixed structural system in which the transfer of vertical and horizontal loads is jointly provided by the spatial frame and shear walls. The shear resistance of the walls at the base of the building </a:t>
            </a:r>
            <a:r>
              <a:rPr lang="en-US" sz="1800" dirty="0">
                <a:solidFill>
                  <a:schemeClr val="accent1">
                    <a:lumMod val="60000"/>
                    <a:lumOff val="40000"/>
                  </a:schemeClr>
                </a:solidFill>
              </a:rPr>
              <a:t>ranges between 50% and 65% of the total shear resistance </a:t>
            </a:r>
            <a:r>
              <a:rPr lang="en-US" sz="1800" dirty="0"/>
              <a:t>of the entire structural system.</a:t>
            </a:r>
            <a:endParaRPr lang="en-US" sz="1800" b="1" dirty="0">
              <a:solidFill>
                <a:srgbClr val="FFC000"/>
              </a:solidFill>
            </a:endParaRPr>
          </a:p>
          <a:p>
            <a:pPr algn="just">
              <a:lnSpc>
                <a:spcPct val="150000"/>
              </a:lnSpc>
              <a:spcBef>
                <a:spcPts val="0"/>
              </a:spcBef>
            </a:pPr>
            <a:r>
              <a:rPr lang="en-US" sz="1800" b="1" dirty="0">
                <a:solidFill>
                  <a:srgbClr val="00CC66"/>
                </a:solidFill>
              </a:rPr>
              <a:t>5.</a:t>
            </a:r>
            <a:r>
              <a:rPr lang="fr-FR" sz="1800" b="1" dirty="0">
                <a:solidFill>
                  <a:srgbClr val="00CC66"/>
                </a:solidFill>
              </a:rPr>
              <a:t> </a:t>
            </a:r>
            <a:r>
              <a:rPr lang="en-US" sz="1800" b="1" dirty="0">
                <a:solidFill>
                  <a:srgbClr val="00CC66"/>
                </a:solidFill>
              </a:rPr>
              <a:t>Bracing System Composed of Shear Walls: </a:t>
            </a:r>
            <a:r>
              <a:rPr lang="en-US" sz="1800" dirty="0"/>
              <a:t>A structural system in which resistance to vertical as well as lateral loads is primarily provided by </a:t>
            </a:r>
            <a:r>
              <a:rPr lang="en-US" sz="1800" dirty="0">
                <a:solidFill>
                  <a:schemeClr val="accent1">
                    <a:lumMod val="60000"/>
                    <a:lumOff val="40000"/>
                  </a:schemeClr>
                </a:solidFill>
              </a:rPr>
              <a:t>vertical structural shear walls</a:t>
            </a:r>
            <a:r>
              <a:rPr lang="en-US" sz="1800" dirty="0"/>
              <a:t>, and where the shear resistance at the base of the building </a:t>
            </a:r>
            <a:r>
              <a:rPr lang="en-US" sz="1800" dirty="0">
                <a:solidFill>
                  <a:schemeClr val="accent1">
                    <a:lumMod val="60000"/>
                    <a:lumOff val="40000"/>
                  </a:schemeClr>
                </a:solidFill>
              </a:rPr>
              <a:t>exceeds 65% of the total shear resistance of the entire structural system</a:t>
            </a:r>
            <a:r>
              <a:rPr lang="en-US" sz="1800" dirty="0"/>
              <a:t>. For this bracing system, buildings are </a:t>
            </a:r>
            <a:r>
              <a:rPr lang="en-US" sz="1800" dirty="0">
                <a:solidFill>
                  <a:schemeClr val="accent1">
                    <a:lumMod val="60000"/>
                    <a:lumOff val="40000"/>
                  </a:schemeClr>
                </a:solidFill>
              </a:rPr>
              <a:t>limited in height to 48 meters.</a:t>
            </a:r>
          </a:p>
          <a:p>
            <a:pPr algn="just">
              <a:lnSpc>
                <a:spcPct val="150000"/>
              </a:lnSpc>
              <a:spcBef>
                <a:spcPts val="0"/>
              </a:spcBef>
            </a:pPr>
            <a:r>
              <a:rPr lang="en-US" sz="1800" b="1" dirty="0">
                <a:solidFill>
                  <a:srgbClr val="00CC66"/>
                </a:solidFill>
              </a:rPr>
              <a:t>6.Framed Core System or Core-Effect System:</a:t>
            </a:r>
            <a:r>
              <a:rPr lang="en-US" sz="1800" dirty="0"/>
              <a:t> A mixed bracing system or shear wall system whose torsional rigidity does not reach a minimum threshold value and whose torsional radii, 𝑟𝑥 and 𝑟𝑦 , are less than the radius of gyration, 𝑙𝑠​ , of the floor slab; </a:t>
            </a:r>
          </a:p>
          <a:p>
            <a:pPr algn="just">
              <a:lnSpc>
                <a:spcPct val="150000"/>
              </a:lnSpc>
              <a:spcBef>
                <a:spcPts val="600"/>
              </a:spcBef>
            </a:pPr>
            <a:r>
              <a:rPr lang="en-US" sz="1800" dirty="0">
                <a:solidFill>
                  <a:schemeClr val="accent1">
                    <a:lumMod val="60000"/>
                    <a:lumOff val="40000"/>
                  </a:schemeClr>
                </a:solidFill>
              </a:rPr>
              <a:t>Comment 1: </a:t>
            </a:r>
            <a:r>
              <a:rPr lang="en-US" sz="1800" dirty="0"/>
              <a:t>Bracing systems (1), (2), (3), (4), (5), and (6) that do not exhibit a minimum torsional rigidity defined by expression (3.17) in both orthogonal horizontal directions are classified as core systems or core-effect systems.</a:t>
            </a:r>
          </a:p>
          <a:p>
            <a:pPr algn="just">
              <a:lnSpc>
                <a:spcPct val="150000"/>
              </a:lnSpc>
              <a:spcBef>
                <a:spcPts val="600"/>
              </a:spcBef>
            </a:pPr>
            <a:endParaRPr lang="en-US" sz="1800" dirty="0">
              <a:solidFill>
                <a:schemeClr val="accent1">
                  <a:lumMod val="60000"/>
                  <a:lumOff val="40000"/>
                </a:schemeClr>
              </a:solidFill>
            </a:endParaRPr>
          </a:p>
          <a:p>
            <a:pPr algn="just">
              <a:lnSpc>
                <a:spcPct val="150000"/>
              </a:lnSpc>
              <a:spcBef>
                <a:spcPts val="600"/>
              </a:spcBef>
            </a:pPr>
            <a:endParaRPr lang="en-US" sz="1800" dirty="0">
              <a:solidFill>
                <a:schemeClr val="accent1">
                  <a:lumMod val="60000"/>
                  <a:lumOff val="40000"/>
                </a:schemeClr>
              </a:solidFill>
            </a:endParaRPr>
          </a:p>
          <a:p>
            <a:pPr algn="just">
              <a:lnSpc>
                <a:spcPct val="150000"/>
              </a:lnSpc>
              <a:spcBef>
                <a:spcPts val="600"/>
              </a:spcBef>
            </a:pPr>
            <a:endParaRPr lang="fr-FR" sz="2000" dirty="0">
              <a:solidFill>
                <a:schemeClr val="accent1">
                  <a:lumMod val="60000"/>
                  <a:lumOff val="40000"/>
                </a:scheme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7</a:t>
            </a:fld>
            <a:endParaRPr lang="fr-BE" dirty="0">
              <a:solidFill>
                <a:srgbClr val="FFFFFF"/>
              </a:solidFill>
            </a:endParaRPr>
          </a:p>
        </p:txBody>
      </p:sp>
      <p:pic>
        <p:nvPicPr>
          <p:cNvPr id="7" name="Image 6">
            <a:extLst>
              <a:ext uri="{FF2B5EF4-FFF2-40B4-BE49-F238E27FC236}">
                <a16:creationId xmlns:a16="http://schemas.microsoft.com/office/drawing/2014/main" id="{2BCF8FAE-55F1-13E0-69D7-35EE68E385B6}"/>
              </a:ext>
            </a:extLst>
          </p:cNvPr>
          <p:cNvPicPr>
            <a:picLocks noChangeAspect="1"/>
          </p:cNvPicPr>
          <p:nvPr/>
        </p:nvPicPr>
        <p:blipFill>
          <a:blip r:embed="rId3"/>
          <a:stretch>
            <a:fillRect/>
          </a:stretch>
        </p:blipFill>
        <p:spPr>
          <a:xfrm>
            <a:off x="5292080" y="5994766"/>
            <a:ext cx="1584176" cy="818610"/>
          </a:xfrm>
          <a:prstGeom prst="rect">
            <a:avLst/>
          </a:prstGeom>
        </p:spPr>
      </p:pic>
    </p:spTree>
    <p:extLst>
      <p:ext uri="{BB962C8B-B14F-4D97-AF65-F5344CB8AC3E}">
        <p14:creationId xmlns:p14="http://schemas.microsoft.com/office/powerpoint/2010/main" val="1001913778"/>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107504" y="44624"/>
                <a:ext cx="8929718" cy="6813376"/>
              </a:xfrm>
              <a:prstGeom prst="rect">
                <a:avLst/>
              </a:prstGeom>
              <a:ln>
                <a:solidFill>
                  <a:schemeClr val="accent1"/>
                </a:solidFill>
              </a:ln>
            </p:spPr>
            <p:txBody>
              <a:bodyPr/>
              <a:lstStyle/>
              <a:p>
                <a:pPr algn="just">
                  <a:lnSpc>
                    <a:spcPct val="150000"/>
                  </a:lnSpc>
                  <a:buClr>
                    <a:srgbClr val="FF0000"/>
                  </a:buClr>
                </a:pPr>
                <a:r>
                  <a:rPr lang="en-US" sz="1800" b="1" dirty="0">
                    <a:solidFill>
                      <a:srgbClr val="00CC66"/>
                    </a:solidFill>
                  </a:rPr>
                  <a:t>7 System Functioning as a Vertical Cantilever with Predominantly Distributed Masses:</a:t>
                </a:r>
              </a:p>
              <a:p>
                <a:pPr algn="just">
                  <a:lnSpc>
                    <a:spcPct val="150000"/>
                  </a:lnSpc>
                  <a:buClr>
                    <a:srgbClr val="FF0000"/>
                  </a:buClr>
                </a:pPr>
                <a:r>
                  <a:rPr lang="en-US" sz="1800" dirty="0"/>
                  <a:t>This is the case, for example, of a cylindrical tank, a silo, a cylindrical-shaped chimney, and others.</a:t>
                </a:r>
              </a:p>
              <a:p>
                <a:pPr algn="just">
                  <a:lnSpc>
                    <a:spcPct val="150000"/>
                  </a:lnSpc>
                  <a:buClr>
                    <a:srgbClr val="FF0000"/>
                  </a:buClr>
                </a:pPr>
                <a:r>
                  <a:rPr lang="en-US" sz="1800" b="1" dirty="0">
                    <a:solidFill>
                      <a:srgbClr val="00CC66"/>
                    </a:solidFill>
                  </a:rPr>
                  <a:t>8.</a:t>
                </a:r>
                <a:r>
                  <a:rPr lang="fr-FR" sz="1800" b="1" dirty="0">
                    <a:solidFill>
                      <a:srgbClr val="00CC66"/>
                    </a:solidFill>
                  </a:rPr>
                  <a:t> </a:t>
                </a:r>
                <a:r>
                  <a:rPr lang="en-US" sz="1800" b="1" dirty="0">
                    <a:solidFill>
                      <a:srgbClr val="00CC66"/>
                    </a:solidFill>
                  </a:rPr>
                  <a:t>Inverted Pendulum System: </a:t>
                </a:r>
                <a:r>
                  <a:rPr lang="en-US" sz="1800" dirty="0"/>
                  <a:t>A system in which 50% or more of its mass is located in the upper third of the height of the structure, or where the majority of energy dissipation occurs at the base of a single element of the structure.</a:t>
                </a:r>
              </a:p>
              <a:p>
                <a:pPr algn="just">
                  <a:lnSpc>
                    <a:spcPct val="150000"/>
                  </a:lnSpc>
                  <a:buClr>
                    <a:srgbClr val="FF0000"/>
                  </a:buClr>
                </a:pPr>
                <a:r>
                  <a:rPr lang="en-US" sz="1800" b="1" dirty="0">
                    <a:solidFill>
                      <a:schemeClr val="accent1">
                        <a:lumMod val="40000"/>
                        <a:lumOff val="60000"/>
                      </a:schemeClr>
                    </a:solidFill>
                  </a:rPr>
                  <a:t>Comment 1: </a:t>
                </a:r>
                <a:r>
                  <a:rPr lang="en-US" sz="1800" dirty="0"/>
                  <a:t>Single-level frames with column heads connected in the two main directions of the building and where the value of the reduced normal force in the columns, 𝜈ν, does not exceed 0.3 at any point, do not belong to this category.</a:t>
                </a:r>
              </a:p>
              <a:p>
                <a:pPr algn="just">
                  <a:lnSpc>
                    <a:spcPct val="150000"/>
                  </a:lnSpc>
                  <a:buClr>
                    <a:srgbClr val="FF0000"/>
                  </a:buClr>
                </a:pPr>
                <a:r>
                  <a:rPr lang="en-US" sz="1800" b="1" dirty="0">
                    <a:solidFill>
                      <a:schemeClr val="accent1">
                        <a:lumMod val="40000"/>
                        <a:lumOff val="60000"/>
                      </a:schemeClr>
                    </a:solidFill>
                  </a:rPr>
                  <a:t>Comment 2: </a:t>
                </a:r>
                <a:r>
                  <a:rPr lang="en-US" sz="1800" dirty="0"/>
                  <a:t>This definition does not cover systems comprising several highly perforated walls forming vertical shafts containing various distributions. For such systems, the most appropriate configuration definition should be chosen on a case-by-case basis.</a:t>
                </a:r>
              </a:p>
              <a:p>
                <a:pPr algn="just">
                  <a:lnSpc>
                    <a:spcPct val="150000"/>
                  </a:lnSpc>
                  <a:spcBef>
                    <a:spcPts val="600"/>
                  </a:spcBef>
                </a:pPr>
                <a:r>
                  <a:rPr lang="en-US" sz="1800" b="1" dirty="0">
                    <a:solidFill>
                      <a:srgbClr val="00CC66"/>
                    </a:solidFill>
                  </a:rPr>
                  <a:t>9.System of Large-Dimension Walls Made of Lightly Reinforced Concrete: </a:t>
                </a:r>
                <a:r>
                  <a:rPr lang="en-US" sz="1800" dirty="0"/>
                  <a:t>By walls of large transverse dimensions, we mean walls that meet the sizing conditions  </a:t>
                </a:r>
                <a14:m>
                  <m:oMath xmlns:m="http://schemas.openxmlformats.org/officeDocument/2006/math">
                    <m:sSub>
                      <m:sSubPr>
                        <m:ctrlPr>
                          <a:rPr lang="en-US" sz="1800" b="1" i="1">
                            <a:solidFill>
                              <a:srgbClr val="FF0000"/>
                            </a:solidFill>
                            <a:latin typeface="Cambria Math" panose="02040503050406030204" pitchFamily="18" charset="0"/>
                          </a:rPr>
                        </m:ctrlPr>
                      </m:sSubPr>
                      <m:e>
                        <m:r>
                          <a:rPr lang="fr-FR" sz="1800" b="1" i="1">
                            <a:solidFill>
                              <a:srgbClr val="FF0000"/>
                            </a:solidFill>
                            <a:latin typeface="Cambria Math" panose="02040503050406030204" pitchFamily="18" charset="0"/>
                          </a:rPr>
                          <m:t>𝒍</m:t>
                        </m:r>
                      </m:e>
                      <m:sub>
                        <m:r>
                          <a:rPr lang="fr-FR" sz="1800" b="1" i="1">
                            <a:solidFill>
                              <a:srgbClr val="FF0000"/>
                            </a:solidFill>
                            <a:latin typeface="Cambria Math" panose="02040503050406030204" pitchFamily="18" charset="0"/>
                          </a:rPr>
                          <m:t>𝒘</m:t>
                        </m:r>
                      </m:sub>
                    </m:sSub>
                  </m:oMath>
                </a14:m>
                <a:r>
                  <a:rPr lang="en-US" sz="1800" b="1" dirty="0">
                    <a:solidFill>
                      <a:srgbClr val="FF0000"/>
                    </a:solidFill>
                  </a:rPr>
                  <a:t>=</a:t>
                </a:r>
                <a14:m>
                  <m:oMath xmlns:m="http://schemas.openxmlformats.org/officeDocument/2006/math">
                    <m:r>
                      <a:rPr lang="fr-FR" sz="1800" b="1" i="1" dirty="0">
                        <a:solidFill>
                          <a:srgbClr val="FF0000"/>
                        </a:solidFill>
                        <a:latin typeface="Cambria Math" panose="02040503050406030204" pitchFamily="18" charset="0"/>
                      </a:rPr>
                      <m:t>𝒎𝒊𝒏</m:t>
                    </m:r>
                    <m:r>
                      <a:rPr lang="fr-FR" sz="1800" b="1" i="1" dirty="0">
                        <a:solidFill>
                          <a:srgbClr val="FF0000"/>
                        </a:solidFill>
                        <a:latin typeface="Cambria Math" panose="02040503050406030204" pitchFamily="18" charset="0"/>
                      </a:rPr>
                      <m:t>(</m:t>
                    </m:r>
                    <m:r>
                      <a:rPr lang="fr-FR" sz="1800" b="1" i="1" dirty="0">
                        <a:solidFill>
                          <a:srgbClr val="FF0000"/>
                        </a:solidFill>
                        <a:latin typeface="Cambria Math" panose="02040503050406030204" pitchFamily="18" charset="0"/>
                      </a:rPr>
                      <m:t>𝟒</m:t>
                    </m:r>
                    <m:r>
                      <a:rPr lang="fr-FR" sz="1800" b="1" i="1" dirty="0">
                        <a:solidFill>
                          <a:srgbClr val="FF0000"/>
                        </a:solidFill>
                        <a:latin typeface="Cambria Math" panose="02040503050406030204" pitchFamily="18" charset="0"/>
                      </a:rPr>
                      <m:t>𝒎</m:t>
                    </m:r>
                    <m:r>
                      <a:rPr lang="fr-FR" sz="1800" b="1" i="1" dirty="0">
                        <a:solidFill>
                          <a:srgbClr val="FF0000"/>
                        </a:solidFill>
                        <a:latin typeface="Cambria Math" panose="02040503050406030204" pitchFamily="18" charset="0"/>
                      </a:rPr>
                      <m:t>;</m:t>
                    </m:r>
                    <m:f>
                      <m:fPr>
                        <m:ctrlPr>
                          <a:rPr lang="fr-FR" sz="1800" b="1" i="1" dirty="0">
                            <a:solidFill>
                              <a:srgbClr val="FF0000"/>
                            </a:solidFill>
                            <a:latin typeface="Cambria Math" panose="02040503050406030204" pitchFamily="18" charset="0"/>
                          </a:rPr>
                        </m:ctrlPr>
                      </m:fPr>
                      <m:num>
                        <m:r>
                          <a:rPr lang="fr-FR" sz="1800" b="1" i="1" dirty="0">
                            <a:solidFill>
                              <a:srgbClr val="FF0000"/>
                            </a:solidFill>
                            <a:latin typeface="Cambria Math" panose="02040503050406030204" pitchFamily="18" charset="0"/>
                          </a:rPr>
                          <m:t>𝟐</m:t>
                        </m:r>
                        <m:sSub>
                          <m:sSubPr>
                            <m:ctrlPr>
                              <a:rPr lang="fr-FR" sz="1800" b="1" i="1" dirty="0">
                                <a:solidFill>
                                  <a:srgbClr val="FF0000"/>
                                </a:solidFill>
                                <a:latin typeface="Cambria Math" panose="02040503050406030204" pitchFamily="18" charset="0"/>
                              </a:rPr>
                            </m:ctrlPr>
                          </m:sSubPr>
                          <m:e>
                            <m:r>
                              <a:rPr lang="fr-FR" sz="1800" b="1" i="1" dirty="0">
                                <a:solidFill>
                                  <a:srgbClr val="FF0000"/>
                                </a:solidFill>
                                <a:latin typeface="Cambria Math" panose="02040503050406030204" pitchFamily="18" charset="0"/>
                              </a:rPr>
                              <m:t>𝒉</m:t>
                            </m:r>
                          </m:e>
                          <m:sub>
                            <m:r>
                              <a:rPr lang="fr-FR" sz="1800" b="1" i="1" dirty="0">
                                <a:solidFill>
                                  <a:srgbClr val="FF0000"/>
                                </a:solidFill>
                                <a:latin typeface="Cambria Math" panose="02040503050406030204" pitchFamily="18" charset="0"/>
                              </a:rPr>
                              <m:t>𝒘</m:t>
                            </m:r>
                          </m:sub>
                        </m:sSub>
                      </m:num>
                      <m:den>
                        <m:r>
                          <a:rPr lang="fr-FR" sz="1800" b="1" i="1" dirty="0">
                            <a:solidFill>
                              <a:srgbClr val="FF0000"/>
                            </a:solidFill>
                            <a:latin typeface="Cambria Math" panose="02040503050406030204" pitchFamily="18" charset="0"/>
                          </a:rPr>
                          <m:t>𝟑</m:t>
                        </m:r>
                      </m:den>
                    </m:f>
                    <m:r>
                      <a:rPr lang="fr-FR" sz="1800" b="1" i="1" dirty="0">
                        <a:solidFill>
                          <a:srgbClr val="FF0000"/>
                        </a:solidFill>
                        <a:latin typeface="Cambria Math" panose="02040503050406030204" pitchFamily="18" charset="0"/>
                      </a:rPr>
                      <m:t>)</m:t>
                    </m:r>
                  </m:oMath>
                </a14:m>
                <a:r>
                  <a:rPr lang="en-US" sz="1800" b="1" dirty="0">
                    <a:solidFill>
                      <a:srgbClr val="FF0000"/>
                    </a:solidFill>
                  </a:rPr>
                  <a:t> </a:t>
                </a:r>
                <a:endParaRPr lang="fr-FR" sz="1800" dirty="0"/>
              </a:p>
              <a:p>
                <a:pPr>
                  <a:lnSpc>
                    <a:spcPct val="150000"/>
                  </a:lnSpc>
                </a:pPr>
                <a:r>
                  <a:rPr lang="en-US" sz="1800" dirty="0" err="1"/>
                  <a:t>lw</a:t>
                </a:r>
                <a:r>
                  <a:rPr lang="en-US" sz="1800" dirty="0"/>
                  <a:t>​: length of the wall</a:t>
                </a:r>
              </a:p>
              <a:p>
                <a:pPr>
                  <a:lnSpc>
                    <a:spcPct val="150000"/>
                  </a:lnSpc>
                </a:pPr>
                <a14:m>
                  <m:oMath xmlns:m="http://schemas.openxmlformats.org/officeDocument/2006/math">
                    <m:sSub>
                      <m:sSubPr>
                        <m:ctrlPr>
                          <a:rPr lang="en-US" sz="1800" b="1" i="1" smtClean="0">
                            <a:solidFill>
                              <a:schemeClr val="tx1"/>
                            </a:solidFill>
                            <a:latin typeface="Cambria Math" panose="02040503050406030204" pitchFamily="18" charset="0"/>
                          </a:rPr>
                        </m:ctrlPr>
                      </m:sSubPr>
                      <m:e>
                        <m:r>
                          <a:rPr lang="fr-FR" sz="1800" b="1" i="1" smtClean="0">
                            <a:solidFill>
                              <a:schemeClr val="tx1"/>
                            </a:solidFill>
                            <a:latin typeface="Cambria Math" panose="02040503050406030204" pitchFamily="18" charset="0"/>
                          </a:rPr>
                          <m:t>𝒉</m:t>
                        </m:r>
                      </m:e>
                      <m:sub>
                        <m:r>
                          <a:rPr lang="fr-FR" sz="1800" b="1" i="1" smtClean="0">
                            <a:solidFill>
                              <a:schemeClr val="tx1"/>
                            </a:solidFill>
                            <a:latin typeface="Cambria Math" panose="02040503050406030204" pitchFamily="18" charset="0"/>
                          </a:rPr>
                          <m:t>𝒘</m:t>
                        </m:r>
                      </m:sub>
                    </m:sSub>
                    <m:r>
                      <a:rPr lang="fr-FR" sz="1800" b="1" i="1" smtClean="0">
                        <a:solidFill>
                          <a:schemeClr val="tx1"/>
                        </a:solidFill>
                        <a:latin typeface="Cambria Math" panose="02040503050406030204" pitchFamily="18" charset="0"/>
                      </a:rPr>
                      <m:t> </m:t>
                    </m:r>
                  </m:oMath>
                </a14:m>
                <a:r>
                  <a:rPr lang="en-US" sz="1800" dirty="0"/>
                  <a:t>: total height of the wall</a:t>
                </a:r>
              </a:p>
              <a:p>
                <a:pPr algn="just">
                  <a:lnSpc>
                    <a:spcPct val="150000"/>
                  </a:lnSpc>
                  <a:spcBef>
                    <a:spcPts val="600"/>
                  </a:spcBef>
                </a:pPr>
                <a:endParaRPr lang="en-US" sz="1800" b="1" dirty="0">
                  <a:solidFill>
                    <a:schemeClr val="tx1"/>
                  </a:solidFill>
                </a:endParaRPr>
              </a:p>
            </p:txBody>
          </p:sp>
        </mc:Choice>
        <mc:Fallback xmlns="">
          <p:sp>
            <p:nvSpPr>
              <p:cNvPr id="4" name="Rectangle 2"/>
              <p:cNvSpPr txBox="1">
                <a:spLocks noRot="1" noChangeAspect="1" noMove="1" noResize="1" noEditPoints="1" noAdjustHandles="1" noChangeArrowheads="1" noChangeShapeType="1" noTextEdit="1"/>
              </p:cNvSpPr>
              <p:nvPr/>
            </p:nvSpPr>
            <p:spPr>
              <a:xfrm>
                <a:off x="107504" y="44624"/>
                <a:ext cx="8929718" cy="6813376"/>
              </a:xfrm>
              <a:prstGeom prst="rect">
                <a:avLst/>
              </a:prstGeom>
              <a:blipFill>
                <a:blip r:embed="rId3"/>
                <a:stretch>
                  <a:fillRect l="-546" r="-546" b="-2500"/>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FFFFFF"/>
                </a:solidFill>
              </a:rPr>
              <a:pPr/>
              <a:t>8</a:t>
            </a:fld>
            <a:endParaRPr lang="fr-BE" dirty="0">
              <a:solidFill>
                <a:srgbClr val="FFFFFF"/>
              </a:solidFill>
            </a:endParaRPr>
          </a:p>
        </p:txBody>
      </p:sp>
    </p:spTree>
    <p:extLst>
      <p:ext uri="{BB962C8B-B14F-4D97-AF65-F5344CB8AC3E}">
        <p14:creationId xmlns:p14="http://schemas.microsoft.com/office/powerpoint/2010/main" val="2933099555"/>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27384"/>
            <a:ext cx="9036496" cy="6885384"/>
          </a:xfrm>
          <a:prstGeom prst="rect">
            <a:avLst/>
          </a:prstGeom>
          <a:ln>
            <a:solidFill>
              <a:schemeClr val="accent1"/>
            </a:solidFill>
          </a:ln>
        </p:spPr>
        <p:txBody>
          <a:bodyPr/>
          <a:lstStyle/>
          <a:p>
            <a:pPr algn="just"/>
            <a:r>
              <a:rPr lang="fr-FR" sz="1800" b="1" dirty="0">
                <a:solidFill>
                  <a:schemeClr val="accent1">
                    <a:lumMod val="60000"/>
                    <a:lumOff val="40000"/>
                  </a:schemeClr>
                </a:solidFill>
              </a:rPr>
              <a:t>B) Steel structures: </a:t>
            </a:r>
          </a:p>
          <a:p>
            <a:pPr algn="just">
              <a:lnSpc>
                <a:spcPct val="150000"/>
              </a:lnSpc>
            </a:pPr>
            <a:r>
              <a:rPr lang="en-US" sz="1700" dirty="0">
                <a:solidFill>
                  <a:srgbClr val="00B050"/>
                </a:solidFill>
              </a:rPr>
              <a:t>10 Frame Structures without Infill or with Isolated Infill: </a:t>
            </a:r>
            <a:r>
              <a:rPr lang="en-US" sz="1700" dirty="0"/>
              <a:t>These are frames composed of high-ductility moment-resisting frames. They resist horizontal forces essentially through bending. The dissipative zones are primarily located in plastic hinges near the beam-column joints.</a:t>
            </a:r>
          </a:p>
          <a:p>
            <a:pPr algn="just">
              <a:lnSpc>
                <a:spcPct val="150000"/>
              </a:lnSpc>
            </a:pPr>
            <a:r>
              <a:rPr lang="en-US" sz="1700" dirty="0">
                <a:solidFill>
                  <a:srgbClr val="00B050"/>
                </a:solidFill>
              </a:rPr>
              <a:t>11 Frame Structures with Rigid Masonry Infill: </a:t>
            </a:r>
            <a:r>
              <a:rPr lang="en-US" sz="1700" dirty="0"/>
              <a:t>These are frames composed of medium-ductility moment-resisting frames due to the presence of rigid masonry infill. The dissipative zones are primarily located in plastic hinges near the beam-column joints. The height of buildings using this type of frame </a:t>
            </a:r>
            <a:r>
              <a:rPr lang="en-US" sz="1700" dirty="0">
                <a:solidFill>
                  <a:schemeClr val="accent1">
                    <a:lumMod val="60000"/>
                    <a:lumOff val="40000"/>
                  </a:schemeClr>
                </a:solidFill>
              </a:rPr>
              <a:t>must be limited to 5 stories or 17 meters.</a:t>
            </a:r>
          </a:p>
          <a:p>
            <a:pPr>
              <a:lnSpc>
                <a:spcPct val="150000"/>
              </a:lnSpc>
            </a:pPr>
            <a:r>
              <a:rPr lang="en-US" sz="1700" dirty="0">
                <a:solidFill>
                  <a:srgbClr val="00B050"/>
                </a:solidFill>
              </a:rPr>
              <a:t>12 Frames with Concentrically Braced Bays: </a:t>
            </a:r>
            <a:r>
              <a:rPr lang="en-US" sz="1700" dirty="0"/>
              <a:t>In these frames, resistance to horizontal forces is primarily provided by members subjected to axial forces. The dissipative zones are primarily located in the tension diagonals. These frames are classified into the following two categories:</a:t>
            </a:r>
          </a:p>
          <a:p>
            <a:pPr algn="just">
              <a:lnSpc>
                <a:spcPct val="150000"/>
              </a:lnSpc>
            </a:pPr>
            <a:r>
              <a:rPr lang="en-US" sz="1700" dirty="0">
                <a:solidFill>
                  <a:srgbClr val="00B050"/>
                </a:solidFill>
              </a:rPr>
              <a:t>(12a): X-shaped Concentrically Braced Bays, </a:t>
            </a:r>
            <a:r>
              <a:rPr lang="en-US" sz="1700" dirty="0"/>
              <a:t>in which resistance to horizontal forces is provided solely by the tension diagonals, with the compressed diagonals being neglected.</a:t>
            </a:r>
          </a:p>
          <a:p>
            <a:pPr algn="just">
              <a:lnSpc>
                <a:spcPct val="150000"/>
              </a:lnSpc>
            </a:pPr>
            <a:r>
              <a:rPr lang="en-US" sz="1700" dirty="0">
                <a:solidFill>
                  <a:srgbClr val="00B050"/>
                </a:solidFill>
              </a:rPr>
              <a:t>(12b): V-shaped Concentrically Braced Bays, </a:t>
            </a:r>
            <a:r>
              <a:rPr lang="en-US" sz="1700" dirty="0"/>
              <a:t>where resistance to horizontal forces can only be ensured by the joint participation of both tension and compression diagonals; the intersection point is located on a horizontal member that must be continuous. K-shaped Concentrically Braced Bays are not permitted unless specific convincing justifications are provided. The height of buildings using frames with concentrically braced bays </a:t>
            </a:r>
            <a:r>
              <a:rPr lang="en-US" sz="1700" dirty="0">
                <a:solidFill>
                  <a:schemeClr val="accent1">
                    <a:lumMod val="60000"/>
                    <a:lumOff val="40000"/>
                  </a:schemeClr>
                </a:solidFill>
              </a:rPr>
              <a:t>must be limited to 10 stories or 32 meters.</a:t>
            </a:r>
            <a:endParaRPr lang="fr-FR" sz="1700" dirty="0">
              <a:solidFill>
                <a:schemeClr val="accent1">
                  <a:lumMod val="60000"/>
                  <a:lumOff val="40000"/>
                </a:schemeClr>
              </a:solidFill>
            </a:endParaRPr>
          </a:p>
        </p:txBody>
      </p:sp>
      <p:sp>
        <p:nvSpPr>
          <p:cNvPr id="5" name="Espace réservé du numéro de diapositive 4"/>
          <p:cNvSpPr>
            <a:spLocks noGrp="1"/>
          </p:cNvSpPr>
          <p:nvPr>
            <p:ph type="sldNum" sz="quarter" idx="12"/>
          </p:nvPr>
        </p:nvSpPr>
        <p:spPr>
          <a:xfrm>
            <a:off x="8388424" y="6584776"/>
            <a:ext cx="573832" cy="457200"/>
          </a:xfrm>
        </p:spPr>
        <p:txBody>
          <a:bodyPr/>
          <a:lstStyle/>
          <a:p>
            <a:fld id="{CF4668DC-857F-487D-BFFA-8C0CA5037977}" type="slidenum">
              <a:rPr lang="fr-BE" smtClean="0">
                <a:solidFill>
                  <a:srgbClr val="FFFFFF"/>
                </a:solidFill>
              </a:rPr>
              <a:pPr/>
              <a:t>9</a:t>
            </a:fld>
            <a:endParaRPr lang="fr-BE" dirty="0">
              <a:solidFill>
                <a:srgbClr val="FFFFFF"/>
              </a:solidFill>
            </a:endParaRPr>
          </a:p>
        </p:txBody>
      </p:sp>
    </p:spTree>
    <p:extLst>
      <p:ext uri="{BB962C8B-B14F-4D97-AF65-F5344CB8AC3E}">
        <p14:creationId xmlns:p14="http://schemas.microsoft.com/office/powerpoint/2010/main" val="3827028683"/>
      </p:ext>
    </p:extLst>
  </p:cSld>
  <p:clrMapOvr>
    <a:masterClrMapping/>
  </p:clrMapOvr>
  <p:transition>
    <p:zoom/>
  </p:transition>
</p:sld>
</file>

<file path=ppt/theme/theme1.xml><?xml version="1.0" encoding="utf-8"?>
<a:theme xmlns:a="http://schemas.openxmlformats.org/drawingml/2006/main" name="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Designs\Spirale.pot</Template>
  <TotalTime>20325</TotalTime>
  <Words>2476</Words>
  <Application>Microsoft Office PowerPoint</Application>
  <PresentationFormat>Affichage à l'écran (4:3)</PresentationFormat>
  <Paragraphs>314</Paragraphs>
  <Slides>13</Slides>
  <Notes>13</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13</vt:i4>
      </vt:variant>
    </vt:vector>
  </HeadingPairs>
  <TitlesOfParts>
    <vt:vector size="22" baseType="lpstr">
      <vt:lpstr>Arial</vt:lpstr>
      <vt:lpstr>Cambria Math</vt:lpstr>
      <vt:lpstr>Century</vt:lpstr>
      <vt:lpstr>Courier New</vt:lpstr>
      <vt:lpstr>Lucida Handwriting</vt:lpstr>
      <vt:lpstr>NimbusRomNo9L-Medi</vt:lpstr>
      <vt:lpstr>Times New Roman</vt:lpstr>
      <vt:lpstr>Labyrint</vt:lpstr>
      <vt:lpstr>1_Labyrint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ehtp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khaled</dc:creator>
  <cp:lastModifiedBy>guettiche abdelheq</cp:lastModifiedBy>
  <cp:revision>839</cp:revision>
  <cp:lastPrinted>2014-10-18T18:00:57Z</cp:lastPrinted>
  <dcterms:created xsi:type="dcterms:W3CDTF">2002-03-26T08:44:42Z</dcterms:created>
  <dcterms:modified xsi:type="dcterms:W3CDTF">2024-10-07T19:14:22Z</dcterms:modified>
</cp:coreProperties>
</file>