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60"/>
  </p:normalViewPr>
  <p:slideViewPr>
    <p:cSldViewPr>
      <p:cViewPr>
        <p:scale>
          <a:sx n="70" d="100"/>
          <a:sy n="70" d="100"/>
        </p:scale>
        <p:origin x="-8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DD01-B965-4495-8A35-B34F05FCAC24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FCFDD-EF72-4540-81D9-B83F42DC8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9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FCFDD-EF72-4540-81D9-B83F42DC88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1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DD005-8337-47E2-B1F4-2DB65B06A34A}" type="datetime1">
              <a:rPr lang="en-US" smtClean="0"/>
              <a:t>11/27/2025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005E8-3E9E-48E7-88A2-BD4ED6291004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99A93-C020-481C-93F3-CD7E9FBB2CC1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5C6837-A884-4855-83B0-CE8BCE4E32D3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33FBF-8827-4A19-9313-B44950DFE823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A822C-EA49-4476-8522-9274ADBDE073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40BA7F-4B55-4557-B60F-54BC740D5A2F}" type="datetime1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23CE-D1B7-40BA-9A20-733D45026EE3}" type="datetime1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8ACD0-D325-4702-A011-B6F34E5F304B}" type="datetime1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226E3-9A3A-4742-9473-A1A4A7D0FA5C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190CA-3A95-4837-A04F-C0DAC6C104B3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1B3A10-39F4-4D9A-B916-0505D887E8DE}" type="datetime1">
              <a:rPr lang="en-US" smtClean="0"/>
              <a:t>11/27/2025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448" y="0"/>
            <a:ext cx="915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and Popular Republic of Algeria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447" y="2710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Higher Education and Scientific Research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Boussouf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44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Sciences &amp; Technology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668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Process Engineering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448" y="1367135"/>
            <a:ext cx="915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HSE in Industrial Installations – UED2.1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2" y="1909465"/>
            <a:ext cx="144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AD41-FAED-4480-813A-248201A9D28A}" type="datetime1">
              <a:rPr lang="en-US" smtClean="0">
                <a:solidFill>
                  <a:schemeClr val="accent1">
                    <a:lumMod val="50000"/>
                  </a:schemeClr>
                </a:solidFill>
              </a:rPr>
              <a:t>11/27/2025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1828800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 Analysis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Tree of Causes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A CASA TECHNOLOGY\Downloads\Copilot_20251127_211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776188"/>
            <a:ext cx="6705600" cy="37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914400"/>
            <a:ext cx="7848600" cy="337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The cause tree is a </a:t>
            </a:r>
            <a:r>
              <a:rPr lang="en-US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</a:t>
            </a:r>
            <a:r>
              <a:rPr lang="en-US" sz="2200" dirty="0"/>
              <a:t> and </a:t>
            </a:r>
            <a:r>
              <a:rPr lang="en-US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analysis </a:t>
            </a:r>
            <a:r>
              <a:rPr lang="en-US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n-US" sz="2200" dirty="0" smtClean="0"/>
              <a:t>.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It </a:t>
            </a:r>
            <a:r>
              <a:rPr lang="en-US" sz="2200" dirty="0"/>
              <a:t>allows you to trace the 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causes of the </a:t>
            </a:r>
            <a:r>
              <a:rPr lang="en-US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</a:t>
            </a:r>
            <a:r>
              <a:rPr lang="en-US" sz="2200" dirty="0" smtClean="0"/>
              <a:t>.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It </a:t>
            </a:r>
            <a:r>
              <a:rPr lang="en-US" sz="2200" dirty="0"/>
              <a:t>separates immediate, contributing, and organizational </a:t>
            </a:r>
            <a:r>
              <a:rPr lang="en-US" sz="2200" dirty="0" smtClean="0"/>
              <a:t>causes.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It </a:t>
            </a:r>
            <a:r>
              <a:rPr lang="en-US" sz="2200" dirty="0"/>
              <a:t>guides the </a:t>
            </a:r>
            <a:r>
              <a:rPr lang="en-US" sz="2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effective corrective </a:t>
            </a:r>
            <a:r>
              <a:rPr lang="en-US" sz="2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r>
              <a:rPr lang="en-US" sz="2200" dirty="0" smtClean="0"/>
              <a:t>.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It </a:t>
            </a:r>
            <a:r>
              <a:rPr lang="en-US" sz="2200" dirty="0"/>
              <a:t>reinforces the </a:t>
            </a:r>
            <a:r>
              <a:rPr lang="en-US" sz="2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of prevention </a:t>
            </a:r>
            <a:r>
              <a:rPr lang="en-US" sz="2200" dirty="0"/>
              <a:t>within the company.</a:t>
            </a:r>
            <a:endParaRPr lang="fr-FR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IIX.  Summary: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IX</a:t>
            </a:r>
            <a:r>
              <a:rPr lang="en-US" sz="2800" b="1" dirty="0" smtClean="0">
                <a:solidFill>
                  <a:srgbClr val="002060"/>
                </a:solidFill>
              </a:rPr>
              <a:t>. Next Session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685" y="776654"/>
            <a:ext cx="7585915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Week </a:t>
            </a:r>
            <a:r>
              <a:rPr lang="en-US" sz="2800" b="1" dirty="0" smtClean="0"/>
              <a:t>6: Risk Prevention and Control Strategies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2788024"/>
            <a:ext cx="7406640" cy="63070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Thank you for your attention!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331698"/>
            <a:ext cx="7406640" cy="4021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See you next class.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228600"/>
            <a:ext cx="7406640" cy="6307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Learning Outcomes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391400" cy="609600"/>
          </a:xfrm>
        </p:spPr>
        <p:txBody>
          <a:bodyPr/>
          <a:lstStyle/>
          <a:p>
            <a:r>
              <a:rPr lang="en-US" dirty="0"/>
              <a:t>By the end of this session, </a:t>
            </a:r>
            <a:r>
              <a:rPr lang="en-US" dirty="0" smtClean="0"/>
              <a:t>you </a:t>
            </a:r>
            <a:r>
              <a:rPr lang="en-US" dirty="0"/>
              <a:t>will be able to</a:t>
            </a:r>
            <a:r>
              <a:rPr lang="en-US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8256-A431-4D06-BBF9-FB214F4D1504}" type="datetime1">
              <a:rPr lang="en-US" smtClean="0"/>
              <a:t>11/27/2025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200400"/>
            <a:ext cx="73914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70332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Explain the purpose of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 analysis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70332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Describe </a:t>
            </a:r>
            <a:r>
              <a:rPr lang="en-US" sz="2400" dirty="0">
                <a:solidFill>
                  <a:schemeClr val="tx1"/>
                </a:solidFill>
              </a:rPr>
              <a:t>the principles of the 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 of Causes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70332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Build </a:t>
            </a:r>
            <a:r>
              <a:rPr lang="en-US" sz="2400" dirty="0">
                <a:solidFill>
                  <a:schemeClr val="tx1"/>
                </a:solidFill>
              </a:rPr>
              <a:t>a simple 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 of causes </a:t>
            </a:r>
            <a:r>
              <a:rPr lang="en-US" sz="2400" dirty="0" smtClean="0">
                <a:solidFill>
                  <a:schemeClr val="tx1"/>
                </a:solidFill>
              </a:rPr>
              <a:t>based </a:t>
            </a:r>
            <a:r>
              <a:rPr lang="en-US" sz="2400" dirty="0">
                <a:solidFill>
                  <a:schemeClr val="tx1"/>
                </a:solidFill>
              </a:rPr>
              <a:t>on an accident scenario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70332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Propose </a:t>
            </a:r>
            <a:r>
              <a:rPr lang="en-US" sz="2400" dirty="0">
                <a:solidFill>
                  <a:schemeClr val="tx1"/>
                </a:solidFill>
              </a:rPr>
              <a:t>corrective measures based on the analysis.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794772"/>
            <a:ext cx="7391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Accident analysis is a key component of industrial safety. It enables engineers to understand 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dirty="0" smtClean="0"/>
              <a:t> an accident occurred and to identify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preventive actions </a:t>
            </a:r>
            <a:r>
              <a:rPr lang="en-US" dirty="0" smtClean="0"/>
              <a:t>to avoid recurrence.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69746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1. </a:t>
            </a:r>
            <a:r>
              <a:rPr lang="en-US" sz="3600" dirty="0" smtClean="0">
                <a:solidFill>
                  <a:srgbClr val="002060"/>
                </a:solidFill>
              </a:rPr>
              <a:t>What is an Industrial Accident 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D005-8337-47E2-B1F4-2DB65B06A34A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9906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An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accident </a:t>
            </a:r>
            <a:r>
              <a:rPr lang="en-US" sz="2400" dirty="0"/>
              <a:t>is </a:t>
            </a:r>
            <a:r>
              <a:rPr lang="en-US" sz="2400" i="1" dirty="0">
                <a:solidFill>
                  <a:srgbClr val="0070C0"/>
                </a:solidFill>
              </a:rPr>
              <a:t>an unforeseen event </a:t>
            </a:r>
            <a:r>
              <a:rPr lang="en-US" sz="2400" dirty="0"/>
              <a:t>resulting in</a:t>
            </a:r>
            <a:r>
              <a:rPr lang="en-US" sz="2400" dirty="0" smtClean="0"/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interruption.</a:t>
            </a:r>
            <a:endParaRPr lang="fr-FR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3657600"/>
            <a:ext cx="381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operator slips on a wet floor in the washing area and breaks his wrist → work stoppage, loss of production.</a:t>
            </a:r>
            <a:endParaRPr lang="fr-FR" sz="2000" dirty="0"/>
          </a:p>
        </p:txBody>
      </p:sp>
      <p:pic>
        <p:nvPicPr>
          <p:cNvPr id="2050" name="Picture 2" descr="C:\Users\LA CASA TECHNOLOGY\Downloads\sd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90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II.  Why Analyze Accidents 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33400"/>
            <a:ext cx="7620000" cy="2243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Understand the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causes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Prevent similar accidents from happening again.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Identify weaknesses in the HSE system.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Advance the safety culture.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7314" r="6977" b="18221"/>
          <a:stretch/>
        </p:blipFill>
        <p:spPr>
          <a:xfrm>
            <a:off x="2469891" y="2743200"/>
            <a:ext cx="5194818" cy="37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III.  Concept of the Tree of Causes: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697468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Cause Tree is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graphical tool using logical links that: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from the final event (accident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latent conditions (organization, training, environment, etc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3622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Types of relationships</a:t>
            </a:r>
            <a:r>
              <a:rPr lang="en-US" sz="2000" dirty="0" smtClean="0"/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(conjunction):</a:t>
            </a:r>
            <a:r>
              <a:rPr lang="en-US" dirty="0"/>
              <a:t> several causes had to come together to produce the </a:t>
            </a:r>
            <a:r>
              <a:rPr lang="en-US" dirty="0" smtClean="0"/>
              <a:t>event.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(disjunction)</a:t>
            </a:r>
            <a:r>
              <a:rPr lang="en-US" dirty="0"/>
              <a:t>: one cause is sufficient to create the event.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22327" r="10180" b="24764"/>
          <a:stretch/>
        </p:blipFill>
        <p:spPr>
          <a:xfrm>
            <a:off x="2819400" y="3748704"/>
            <a:ext cx="4419600" cy="27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IV.  Steps to Build a Tree of Causes: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838200"/>
            <a:ext cx="4343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– Describe the accident in detail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000" dirty="0" smtClean="0"/>
          </a:p>
          <a:p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Identify the immediate facts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000" dirty="0" smtClean="0"/>
          </a:p>
          <a:p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Look for contributing causes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000" dirty="0" smtClean="0"/>
          </a:p>
          <a:p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Represent the logical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</a:t>
            </a:r>
          </a:p>
          <a:p>
            <a:endParaRPr lang="en-US" sz="2000" dirty="0" smtClean="0"/>
          </a:p>
          <a:p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Validate and propose corrective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71996" y="838200"/>
            <a:ext cx="3472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What? Where? When? Who? Circumstances?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4685" y="2100726"/>
            <a:ext cx="3472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What happened just before the accident.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4685" y="3276600"/>
            <a:ext cx="3472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Procedures, training, equipment, environment, organization.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1845" y="5562600"/>
            <a:ext cx="344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Involve the HSE team, supervisors, operators.</a:t>
            </a:r>
            <a:endParaRPr lang="fr-FR" i="1" dirty="0"/>
          </a:p>
        </p:txBody>
      </p:sp>
      <p:sp>
        <p:nvSpPr>
          <p:cNvPr id="15" name="Rectangle 14"/>
          <p:cNvSpPr/>
          <p:nvPr/>
        </p:nvSpPr>
        <p:spPr>
          <a:xfrm>
            <a:off x="5561845" y="4495800"/>
            <a:ext cx="344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Build the tree: Dependency relationships Trunks, branches, leaves</a:t>
            </a:r>
          </a:p>
        </p:txBody>
      </p:sp>
    </p:spTree>
    <p:extLst>
      <p:ext uri="{BB962C8B-B14F-4D97-AF65-F5344CB8AC3E}">
        <p14:creationId xmlns:p14="http://schemas.microsoft.com/office/powerpoint/2010/main" val="5626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V.  Example Case Study: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697468"/>
            <a:ext cx="777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Scenario: Accident in a pumping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 receives a corrosive splash when opening a valve.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LA CASA TECHNOLOGY\Downloads\azer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657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69406" y="1635710"/>
            <a:ext cx="424079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 facts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Valve </a:t>
            </a:r>
            <a:r>
              <a:rPr lang="en-US" dirty="0"/>
              <a:t>under slight </a:t>
            </a:r>
            <a:r>
              <a:rPr lang="en-US" dirty="0" smtClean="0"/>
              <a:t>pressure.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operator did not check the residual </a:t>
            </a:r>
            <a:r>
              <a:rPr lang="en-US" dirty="0" smtClean="0"/>
              <a:t>pressure.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Inappropriate </a:t>
            </a:r>
            <a:r>
              <a:rPr lang="en-US" dirty="0"/>
              <a:t>PPE (gloves not resistant to acids).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140737" y="4567297"/>
            <a:ext cx="74924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contributing causes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Incomplete procedure.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Insufficient training.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Missing signage.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Delayed </a:t>
            </a:r>
            <a:r>
              <a:rPr lang="en-US" dirty="0"/>
              <a:t>maintenance → increased slow leak.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VI.  Tree of Causes Diagram: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LA CASA TECHNOLOGY\Downloads\bgghhj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0" b="16410"/>
          <a:stretch/>
        </p:blipFill>
        <p:spPr bwMode="auto">
          <a:xfrm>
            <a:off x="1600200" y="1175442"/>
            <a:ext cx="7010400" cy="48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IIIX.  Corrective Measures: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705178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identified cause must lead to realistic corrective action, for example:</a:t>
            </a:r>
          </a:p>
          <a:p>
            <a:endParaRPr lang="en-US" dirty="0" smtClean="0"/>
          </a:p>
          <a:p>
            <a:r>
              <a:rPr lang="en-US" sz="2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actions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 valves or automatic purge systems.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defective pressure gauges.</a:t>
            </a:r>
          </a:p>
          <a:p>
            <a:endParaRPr lang="en-US" dirty="0" smtClean="0"/>
          </a:p>
          <a:p>
            <a:r>
              <a:rPr lang="en-US" sz="2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actions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the pumping procedure.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Clarify the purge steps.</a:t>
            </a:r>
          </a:p>
          <a:p>
            <a:endParaRPr lang="en-US" dirty="0" smtClean="0"/>
          </a:p>
          <a:p>
            <a:r>
              <a:rPr lang="en-US" sz="2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actions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training on handling under pressure.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the use of PPE.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294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16775</TotalTime>
  <Words>695</Words>
  <Application>Microsoft Office PowerPoint</Application>
  <PresentationFormat>On-screen Show (4:3)</PresentationFormat>
  <Paragraphs>124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PowerPoint Presentation</vt:lpstr>
      <vt:lpstr>Learning Outcomes</vt:lpstr>
      <vt:lpstr>1. What is an Industrial Accident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5400</dc:creator>
  <cp:lastModifiedBy>Dr. Bouti .M</cp:lastModifiedBy>
  <cp:revision>145</cp:revision>
  <dcterms:created xsi:type="dcterms:W3CDTF">2006-08-16T00:00:00Z</dcterms:created>
  <dcterms:modified xsi:type="dcterms:W3CDTF">2025-11-27T21:14:20Z</dcterms:modified>
</cp:coreProperties>
</file>